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  <p:sldId id="263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5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D859-5120-435D-84AB-67024195BC74}" type="datetimeFigureOut">
              <a:rPr lang="zh-CN" altLang="en-US" smtClean="0"/>
              <a:pPr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3E92-15E6-4762-B160-ABEEC5C1F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数据传输效率的计算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问题：</a:t>
            </a:r>
            <a:endParaRPr lang="en-US" altLang="zh-CN" sz="2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1、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长度为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字节的应用层数据交给传输层传送，需加上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字节的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TCP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首部。再交给网络层传送，需加上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字节的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首部。最后交给数据链路层的以太网传送，加上首部和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尾部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共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18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字节。试求数据的传输效率。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2、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若应用层数据长度为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1000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字节，数据的传输效率是多少？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数据传输效率的计算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解题思路：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1、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依据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数据的传输效率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概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念和公式：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传输效率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发送的应用层数据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长度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发送的总数据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长度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2、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发送的总数据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长度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即应用数据加上各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层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首部和尾部的额外开销。</a:t>
            </a:r>
          </a:p>
          <a:p>
            <a:pPr>
              <a:lnSpc>
                <a:spcPct val="150000"/>
              </a:lnSpc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6030516" y="0"/>
            <a:ext cx="1885950" cy="195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</a:p>
        </p:txBody>
      </p:sp>
      <p:sp>
        <p:nvSpPr>
          <p:cNvPr id="74756" name="AutoShape 3"/>
          <p:cNvSpPr/>
          <p:nvPr/>
        </p:nvSpPr>
        <p:spPr>
          <a:xfrm rot="-5400000">
            <a:off x="4423172" y="1148954"/>
            <a:ext cx="313134" cy="6743700"/>
          </a:xfrm>
          <a:prstGeom prst="can">
            <a:avLst>
              <a:gd name="adj" fmla="val 48653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57" name="AutoShape 4"/>
          <p:cNvSpPr/>
          <p:nvPr/>
        </p:nvSpPr>
        <p:spPr>
          <a:xfrm>
            <a:off x="1543050" y="2135981"/>
            <a:ext cx="62865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58" name="Text Box 5"/>
          <p:cNvSpPr txBox="1"/>
          <p:nvPr/>
        </p:nvSpPr>
        <p:spPr>
          <a:xfrm>
            <a:off x="1728787" y="2245519"/>
            <a:ext cx="272832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5</a:t>
            </a:r>
          </a:p>
        </p:txBody>
      </p:sp>
      <p:sp>
        <p:nvSpPr>
          <p:cNvPr id="74759" name="Text Box 6"/>
          <p:cNvSpPr txBox="1"/>
          <p:nvPr/>
        </p:nvSpPr>
        <p:spPr>
          <a:xfrm>
            <a:off x="1728787" y="2715816"/>
            <a:ext cx="272832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4</a:t>
            </a:r>
          </a:p>
        </p:txBody>
      </p:sp>
      <p:sp>
        <p:nvSpPr>
          <p:cNvPr id="74760" name="Text Box 7"/>
          <p:cNvSpPr txBox="1"/>
          <p:nvPr/>
        </p:nvSpPr>
        <p:spPr>
          <a:xfrm>
            <a:off x="1728787" y="3133725"/>
            <a:ext cx="272832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3</a:t>
            </a:r>
          </a:p>
        </p:txBody>
      </p:sp>
      <p:sp>
        <p:nvSpPr>
          <p:cNvPr id="74761" name="Text Box 8"/>
          <p:cNvSpPr txBox="1"/>
          <p:nvPr/>
        </p:nvSpPr>
        <p:spPr>
          <a:xfrm>
            <a:off x="1728787" y="3552825"/>
            <a:ext cx="272832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</p:txBody>
      </p:sp>
      <p:sp>
        <p:nvSpPr>
          <p:cNvPr id="74762" name="Text Box 9"/>
          <p:cNvSpPr txBox="1"/>
          <p:nvPr/>
        </p:nvSpPr>
        <p:spPr>
          <a:xfrm>
            <a:off x="1728787" y="3977879"/>
            <a:ext cx="272832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</p:txBody>
      </p:sp>
      <p:sp>
        <p:nvSpPr>
          <p:cNvPr id="74763" name="Freeform 10"/>
          <p:cNvSpPr/>
          <p:nvPr/>
        </p:nvSpPr>
        <p:spPr>
          <a:xfrm>
            <a:off x="1543050" y="2562225"/>
            <a:ext cx="635794" cy="46435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3"/>
              </a:cxn>
              <a:cxn ang="0">
                <a:pos x="742950" y="61913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64" name="Freeform 11"/>
          <p:cNvSpPr/>
          <p:nvPr/>
        </p:nvSpPr>
        <p:spPr>
          <a:xfrm>
            <a:off x="1550194" y="2993232"/>
            <a:ext cx="635794" cy="46435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8"/>
              </a:cxn>
              <a:cxn ang="0">
                <a:pos x="742950" y="61913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65" name="Freeform 12"/>
          <p:cNvSpPr/>
          <p:nvPr/>
        </p:nvSpPr>
        <p:spPr>
          <a:xfrm>
            <a:off x="1533526" y="3425430"/>
            <a:ext cx="652463" cy="45244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66" name="Freeform 13"/>
          <p:cNvSpPr/>
          <p:nvPr/>
        </p:nvSpPr>
        <p:spPr>
          <a:xfrm>
            <a:off x="1533526" y="3869532"/>
            <a:ext cx="645319" cy="45244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67" name="AutoShape 14"/>
          <p:cNvSpPr/>
          <p:nvPr/>
        </p:nvSpPr>
        <p:spPr>
          <a:xfrm>
            <a:off x="7056835" y="2085975"/>
            <a:ext cx="628650" cy="2272904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68" name="Text Box 15"/>
          <p:cNvSpPr txBox="1"/>
          <p:nvPr/>
        </p:nvSpPr>
        <p:spPr>
          <a:xfrm>
            <a:off x="7086600" y="2219325"/>
            <a:ext cx="272832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5</a:t>
            </a:r>
          </a:p>
        </p:txBody>
      </p:sp>
      <p:sp>
        <p:nvSpPr>
          <p:cNvPr id="74769" name="Text Box 16"/>
          <p:cNvSpPr txBox="1"/>
          <p:nvPr/>
        </p:nvSpPr>
        <p:spPr>
          <a:xfrm>
            <a:off x="7086600" y="2689623"/>
            <a:ext cx="272832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4</a:t>
            </a:r>
          </a:p>
        </p:txBody>
      </p:sp>
      <p:sp>
        <p:nvSpPr>
          <p:cNvPr id="74770" name="Text Box 17"/>
          <p:cNvSpPr txBox="1"/>
          <p:nvPr/>
        </p:nvSpPr>
        <p:spPr>
          <a:xfrm>
            <a:off x="7086600" y="3107532"/>
            <a:ext cx="272832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3</a:t>
            </a:r>
          </a:p>
        </p:txBody>
      </p:sp>
      <p:sp>
        <p:nvSpPr>
          <p:cNvPr id="74771" name="Text Box 18"/>
          <p:cNvSpPr txBox="1"/>
          <p:nvPr/>
        </p:nvSpPr>
        <p:spPr>
          <a:xfrm>
            <a:off x="7086600" y="3527823"/>
            <a:ext cx="272832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</p:txBody>
      </p:sp>
      <p:sp>
        <p:nvSpPr>
          <p:cNvPr id="74772" name="Text Box 19"/>
          <p:cNvSpPr txBox="1"/>
          <p:nvPr/>
        </p:nvSpPr>
        <p:spPr>
          <a:xfrm>
            <a:off x="7086600" y="3951685"/>
            <a:ext cx="272832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</p:txBody>
      </p:sp>
      <p:sp>
        <p:nvSpPr>
          <p:cNvPr id="74773" name="Freeform 20"/>
          <p:cNvSpPr/>
          <p:nvPr/>
        </p:nvSpPr>
        <p:spPr>
          <a:xfrm>
            <a:off x="7058025" y="2536032"/>
            <a:ext cx="635794" cy="46435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61913"/>
              </a:cxn>
              <a:cxn ang="0">
                <a:pos x="742950" y="61913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74" name="Freeform 21"/>
          <p:cNvSpPr/>
          <p:nvPr/>
        </p:nvSpPr>
        <p:spPr>
          <a:xfrm>
            <a:off x="7065169" y="2992041"/>
            <a:ext cx="635794" cy="46434"/>
          </a:xfrm>
          <a:custGeom>
            <a:avLst/>
            <a:gdLst>
              <a:gd name="txL" fmla="*/ 0 w 534"/>
              <a:gd name="txT" fmla="*/ 0 h 42"/>
              <a:gd name="txR" fmla="*/ 534 w 534"/>
              <a:gd name="txB" fmla="*/ 42 h 42"/>
            </a:gdLst>
            <a:ahLst/>
            <a:cxnLst>
              <a:cxn ang="0">
                <a:pos x="0" y="53067"/>
              </a:cxn>
              <a:cxn ang="0">
                <a:pos x="742950" y="61912"/>
              </a:cxn>
              <a:cxn ang="0">
                <a:pos x="847725" y="0"/>
              </a:cxn>
            </a:cxnLst>
            <a:rect l="txL" t="txT" r="txR" b="tx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75" name="Freeform 22"/>
          <p:cNvSpPr/>
          <p:nvPr/>
        </p:nvSpPr>
        <p:spPr>
          <a:xfrm>
            <a:off x="7048501" y="3424239"/>
            <a:ext cx="652463" cy="45244"/>
          </a:xfrm>
          <a:custGeom>
            <a:avLst/>
            <a:gdLst>
              <a:gd name="txL" fmla="*/ 0 w 548"/>
              <a:gd name="txT" fmla="*/ 0 h 42"/>
              <a:gd name="txR" fmla="*/ 548 w 548"/>
              <a:gd name="txB" fmla="*/ 42 h 42"/>
            </a:gdLst>
            <a:ahLst/>
            <a:cxnLst>
              <a:cxn ang="0">
                <a:pos x="0" y="60325"/>
              </a:cxn>
              <a:cxn ang="0">
                <a:pos x="765175" y="60325"/>
              </a:cxn>
              <a:cxn ang="0">
                <a:pos x="869950" y="0"/>
              </a:cxn>
            </a:cxnLst>
            <a:rect l="txL" t="txT" r="txR" b="tx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76" name="Freeform 23"/>
          <p:cNvSpPr/>
          <p:nvPr/>
        </p:nvSpPr>
        <p:spPr>
          <a:xfrm>
            <a:off x="7048501" y="3868342"/>
            <a:ext cx="645319" cy="45244"/>
          </a:xfrm>
          <a:custGeom>
            <a:avLst/>
            <a:gdLst>
              <a:gd name="txL" fmla="*/ 0 w 542"/>
              <a:gd name="txT" fmla="*/ 0 h 42"/>
              <a:gd name="txR" fmla="*/ 542 w 542"/>
              <a:gd name="txB" fmla="*/ 42 h 42"/>
            </a:gdLst>
            <a:ahLst/>
            <a:cxnLst>
              <a:cxn ang="0">
                <a:pos x="0" y="60325"/>
              </a:cxn>
              <a:cxn ang="0">
                <a:pos x="755650" y="60325"/>
              </a:cxn>
              <a:cxn ang="0">
                <a:pos x="860425" y="0"/>
              </a:cxn>
            </a:cxnLst>
            <a:rect l="txL" t="txT" r="txR" b="tx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77" name="Text Box 24"/>
          <p:cNvSpPr txBox="1"/>
          <p:nvPr/>
        </p:nvSpPr>
        <p:spPr>
          <a:xfrm>
            <a:off x="1439467" y="1479948"/>
            <a:ext cx="676788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zh-CN" altLang="en-US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主机</a:t>
            </a:r>
            <a:r>
              <a:rPr lang="zh-CN" altLang="en-US" sz="7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</p:txBody>
      </p:sp>
      <p:sp>
        <p:nvSpPr>
          <p:cNvPr id="74778" name="AutoShape 25"/>
          <p:cNvSpPr/>
          <p:nvPr/>
        </p:nvSpPr>
        <p:spPr>
          <a:xfrm>
            <a:off x="7020272" y="1761660"/>
            <a:ext cx="662832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79" name="Text Box 26"/>
          <p:cNvSpPr txBox="1"/>
          <p:nvPr/>
        </p:nvSpPr>
        <p:spPr>
          <a:xfrm>
            <a:off x="7163991" y="1791891"/>
            <a:ext cx="420308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AP</a:t>
            </a:r>
            <a:r>
              <a:rPr lang="en-US" altLang="zh-CN" sz="1400" b="1" baseline="-25000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2</a:t>
            </a:r>
            <a:endParaRPr lang="en-US" altLang="zh-CN" sz="1400" b="1" dirty="0">
              <a:solidFill>
                <a:srgbClr val="333399"/>
              </a:solidFill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80" name="AutoShape 27"/>
          <p:cNvSpPr/>
          <p:nvPr/>
        </p:nvSpPr>
        <p:spPr>
          <a:xfrm>
            <a:off x="1546622" y="1745457"/>
            <a:ext cx="649114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/>
          <a:lstStyle/>
          <a:p>
            <a:pPr lvl="0" eaLnBrk="1" hangingPunct="1"/>
            <a:endParaRPr lang="zh-CN" altLang="en-US" sz="1200" b="1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81" name="Text Box 28"/>
          <p:cNvSpPr txBox="1"/>
          <p:nvPr/>
        </p:nvSpPr>
        <p:spPr>
          <a:xfrm>
            <a:off x="1562100" y="1835944"/>
            <a:ext cx="420308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AP</a:t>
            </a:r>
            <a:r>
              <a:rPr lang="en-US" altLang="zh-CN" sz="1400" b="1" baseline="-25000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1</a:t>
            </a:r>
            <a:endParaRPr lang="en-US" altLang="zh-CN" sz="1400" b="1" dirty="0">
              <a:solidFill>
                <a:srgbClr val="333399"/>
              </a:solidFill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74782" name="Text Box 29"/>
          <p:cNvSpPr txBox="1"/>
          <p:nvPr/>
        </p:nvSpPr>
        <p:spPr>
          <a:xfrm>
            <a:off x="6971111" y="1479948"/>
            <a:ext cx="676788" cy="307777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zh-CN" altLang="en-US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主机</a:t>
            </a:r>
            <a:r>
              <a:rPr lang="zh-CN" altLang="en-US" sz="7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</p:txBody>
      </p:sp>
      <p:sp>
        <p:nvSpPr>
          <p:cNvPr id="128030" name="Rectangle 30"/>
          <p:cNvSpPr/>
          <p:nvPr/>
        </p:nvSpPr>
        <p:spPr>
          <a:xfrm>
            <a:off x="4171951" y="1828801"/>
            <a:ext cx="1944291" cy="269081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应 用 程 序 数 据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3042048" y="1675210"/>
            <a:ext cx="1082278" cy="756047"/>
            <a:chOff x="1655" y="1525"/>
            <a:chExt cx="909" cy="635"/>
          </a:xfrm>
        </p:grpSpPr>
        <p:sp>
          <p:nvSpPr>
            <p:cNvPr id="74832" name="Text Box 32"/>
            <p:cNvSpPr txBox="1"/>
            <p:nvPr/>
          </p:nvSpPr>
          <p:spPr>
            <a:xfrm>
              <a:off x="1655" y="1525"/>
              <a:ext cx="909" cy="25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defTabSz="762000"/>
              <a:r>
                <a:rPr lang="zh-CN" altLang="en-US" sz="14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应用层首部</a:t>
              </a:r>
            </a:p>
          </p:txBody>
        </p:sp>
        <p:sp>
          <p:nvSpPr>
            <p:cNvPr id="74833" name="Line 33"/>
            <p:cNvSpPr/>
            <p:nvPr/>
          </p:nvSpPr>
          <p:spPr>
            <a:xfrm>
              <a:off x="2109" y="1752"/>
              <a:ext cx="272" cy="223"/>
            </a:xfrm>
            <a:prstGeom prst="line">
              <a:avLst/>
            </a:prstGeom>
            <a:ln w="12700" cap="flat" cmpd="sng">
              <a:solidFill>
                <a:srgbClr val="333399"/>
              </a:solidFill>
              <a:prstDash val="solid"/>
              <a:headEnd type="none" w="sm" len="lg"/>
              <a:tailEnd type="triangle" w="med" len="lg"/>
            </a:ln>
          </p:spPr>
          <p:txBody>
            <a:bodyPr/>
            <a:lstStyle/>
            <a:p>
              <a:endParaRPr lang="zh-CN" altLang="en-US" sz="1200" b="1">
                <a:latin typeface="GungsuhChe" pitchFamily="49" charset="-127"/>
                <a:ea typeface="GungsuhChe" pitchFamily="49" charset="-127"/>
              </a:endParaRPr>
            </a:p>
          </p:txBody>
        </p:sp>
        <p:sp>
          <p:nvSpPr>
            <p:cNvPr id="74834" name="Rectangle 34"/>
            <p:cNvSpPr/>
            <p:nvPr/>
          </p:nvSpPr>
          <p:spPr>
            <a:xfrm>
              <a:off x="2245" y="1934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H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5</a:t>
              </a:r>
            </a:p>
          </p:txBody>
        </p:sp>
      </p:grpSp>
      <p:sp>
        <p:nvSpPr>
          <p:cNvPr id="128035" name="Rectangle 35"/>
          <p:cNvSpPr/>
          <p:nvPr/>
        </p:nvSpPr>
        <p:spPr>
          <a:xfrm>
            <a:off x="2603899" y="4033839"/>
            <a:ext cx="3888581" cy="269081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10100110100101  </a:t>
            </a:r>
            <a:r>
              <a:rPr lang="zh-CN" altLang="en-US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比  特  流  </a:t>
            </a:r>
            <a:r>
              <a:rPr lang="en-US" altLang="zh-CN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110101110101</a:t>
            </a:r>
          </a:p>
        </p:txBody>
      </p:sp>
      <p:sp>
        <p:nvSpPr>
          <p:cNvPr id="74786" name="Text Box 36"/>
          <p:cNvSpPr txBox="1"/>
          <p:nvPr/>
        </p:nvSpPr>
        <p:spPr>
          <a:xfrm>
            <a:off x="2465786" y="1387078"/>
            <a:ext cx="3882794" cy="338554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>
            <a:spAutoFit/>
          </a:bodyPr>
          <a:lstStyle/>
          <a:p>
            <a:pPr lvl="0" defTabSz="762000"/>
            <a:r>
              <a:rPr lang="zh-CN" altLang="en-US" sz="16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注意观察加入或剥去首部（尾部）的层次</a:t>
            </a:r>
          </a:p>
        </p:txBody>
      </p:sp>
      <p:sp>
        <p:nvSpPr>
          <p:cNvPr id="128037" name="Rectangle 37"/>
          <p:cNvSpPr/>
          <p:nvPr/>
        </p:nvSpPr>
        <p:spPr>
          <a:xfrm>
            <a:off x="4150520" y="2286001"/>
            <a:ext cx="1944291" cy="269081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1400" b="1" dirty="0">
                <a:solidFill>
                  <a:srgbClr val="333399"/>
                </a:solidFill>
                <a:latin typeface="GungsuhChe" pitchFamily="49" charset="-127"/>
                <a:ea typeface="GungsuhChe" pitchFamily="49" charset="-127"/>
              </a:rPr>
              <a:t>应 用 程 序 数 据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3786189" y="2686051"/>
            <a:ext cx="2321719" cy="269081"/>
            <a:chOff x="2245" y="2297"/>
            <a:chExt cx="1950" cy="226"/>
          </a:xfrm>
        </p:grpSpPr>
        <p:sp>
          <p:nvSpPr>
            <p:cNvPr id="74830" name="Rectangle 39"/>
            <p:cNvSpPr/>
            <p:nvPr/>
          </p:nvSpPr>
          <p:spPr>
            <a:xfrm>
              <a:off x="2245" y="2297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H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5</a:t>
              </a:r>
            </a:p>
          </p:txBody>
        </p:sp>
        <p:sp>
          <p:nvSpPr>
            <p:cNvPr id="74831" name="Rectangle 40"/>
            <p:cNvSpPr/>
            <p:nvPr/>
          </p:nvSpPr>
          <p:spPr>
            <a:xfrm>
              <a:off x="2562" y="2297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sz="14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应 用 程 序 数 据</a:t>
              </a:r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3386137" y="3119439"/>
            <a:ext cx="2700338" cy="269081"/>
            <a:chOff x="1927" y="2660"/>
            <a:chExt cx="2268" cy="226"/>
          </a:xfrm>
        </p:grpSpPr>
        <p:sp>
          <p:nvSpPr>
            <p:cNvPr id="74827" name="Rectangle 42"/>
            <p:cNvSpPr/>
            <p:nvPr/>
          </p:nvSpPr>
          <p:spPr>
            <a:xfrm>
              <a:off x="1927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H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4</a:t>
              </a:r>
            </a:p>
          </p:txBody>
        </p:sp>
        <p:sp>
          <p:nvSpPr>
            <p:cNvPr id="74828" name="Rectangle 43"/>
            <p:cNvSpPr/>
            <p:nvPr/>
          </p:nvSpPr>
          <p:spPr>
            <a:xfrm>
              <a:off x="2245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H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5</a:t>
              </a:r>
            </a:p>
          </p:txBody>
        </p:sp>
        <p:sp>
          <p:nvSpPr>
            <p:cNvPr id="74829" name="Rectangle 44"/>
            <p:cNvSpPr/>
            <p:nvPr/>
          </p:nvSpPr>
          <p:spPr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sz="14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应 用 程 序 数 据</a:t>
              </a: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3034905" y="3576639"/>
            <a:ext cx="3077765" cy="269081"/>
            <a:chOff x="1610" y="3023"/>
            <a:chExt cx="2585" cy="226"/>
          </a:xfrm>
        </p:grpSpPr>
        <p:sp>
          <p:nvSpPr>
            <p:cNvPr id="74823" name="Rectangle 46"/>
            <p:cNvSpPr/>
            <p:nvPr/>
          </p:nvSpPr>
          <p:spPr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H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3</a:t>
              </a:r>
            </a:p>
          </p:txBody>
        </p:sp>
        <p:sp>
          <p:nvSpPr>
            <p:cNvPr id="74824" name="Rectangle 47"/>
            <p:cNvSpPr/>
            <p:nvPr/>
          </p:nvSpPr>
          <p:spPr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H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4</a:t>
              </a:r>
            </a:p>
          </p:txBody>
        </p:sp>
        <p:sp>
          <p:nvSpPr>
            <p:cNvPr id="74825" name="Rectangle 48"/>
            <p:cNvSpPr/>
            <p:nvPr/>
          </p:nvSpPr>
          <p:spPr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H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5</a:t>
              </a:r>
            </a:p>
          </p:txBody>
        </p:sp>
        <p:sp>
          <p:nvSpPr>
            <p:cNvPr id="74826" name="Rectangle 49"/>
            <p:cNvSpPr/>
            <p:nvPr/>
          </p:nvSpPr>
          <p:spPr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sz="14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应 用 程 序 数 据</a:t>
              </a:r>
            </a:p>
          </p:txBody>
        </p:sp>
      </p:grpSp>
      <p:grpSp>
        <p:nvGrpSpPr>
          <p:cNvPr id="6" name="Group 50"/>
          <p:cNvGrpSpPr/>
          <p:nvPr/>
        </p:nvGrpSpPr>
        <p:grpSpPr>
          <a:xfrm>
            <a:off x="1691680" y="1977684"/>
            <a:ext cx="3621882" cy="311944"/>
            <a:chOff x="412" y="1752"/>
            <a:chExt cx="3042" cy="262"/>
          </a:xfrm>
        </p:grpSpPr>
        <p:sp>
          <p:nvSpPr>
            <p:cNvPr id="74821" name="AutoShape 51"/>
            <p:cNvSpPr/>
            <p:nvPr/>
          </p:nvSpPr>
          <p:spPr>
            <a:xfrm flipV="1">
              <a:off x="412" y="1786"/>
              <a:ext cx="124" cy="228"/>
            </a:xfrm>
            <a:prstGeom prst="upArrow">
              <a:avLst>
                <a:gd name="adj1" fmla="val 50000"/>
                <a:gd name="adj2" fmla="val 45967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sz="1200" b="1" dirty="0">
                <a:latin typeface="GungsuhChe" pitchFamily="49" charset="-127"/>
                <a:ea typeface="GungsuhChe" pitchFamily="49" charset="-127"/>
              </a:endParaRPr>
            </a:p>
          </p:txBody>
        </p:sp>
        <p:sp>
          <p:nvSpPr>
            <p:cNvPr id="74822" name="AutoShape 52"/>
            <p:cNvSpPr/>
            <p:nvPr/>
          </p:nvSpPr>
          <p:spPr>
            <a:xfrm flipV="1">
              <a:off x="3300" y="1752"/>
              <a:ext cx="154" cy="124"/>
            </a:xfrm>
            <a:prstGeom prst="upArrow">
              <a:avLst>
                <a:gd name="adj1" fmla="val 50000"/>
                <a:gd name="adj2" fmla="val 45967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sz="1200" b="1" dirty="0">
                <a:latin typeface="GungsuhChe" pitchFamily="49" charset="-127"/>
                <a:ea typeface="GungsuhChe" pitchFamily="49" charset="-127"/>
              </a:endParaRPr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1691681" y="2409733"/>
            <a:ext cx="3339703" cy="297656"/>
            <a:chOff x="410" y="2115"/>
            <a:chExt cx="2805" cy="250"/>
          </a:xfrm>
        </p:grpSpPr>
        <p:sp>
          <p:nvSpPr>
            <p:cNvPr id="74819" name="AutoShape 54"/>
            <p:cNvSpPr/>
            <p:nvPr/>
          </p:nvSpPr>
          <p:spPr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sz="1200" b="1" dirty="0">
                <a:latin typeface="GungsuhChe" pitchFamily="49" charset="-127"/>
                <a:ea typeface="GungsuhChe" pitchFamily="49" charset="-127"/>
              </a:endParaRPr>
            </a:p>
          </p:txBody>
        </p:sp>
        <p:sp>
          <p:nvSpPr>
            <p:cNvPr id="74820" name="AutoShape 55"/>
            <p:cNvSpPr/>
            <p:nvPr/>
          </p:nvSpPr>
          <p:spPr>
            <a:xfrm rot="10800000">
              <a:off x="3118" y="2115"/>
              <a:ext cx="97" cy="148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sz="1200" b="1" dirty="0">
                <a:latin typeface="GungsuhChe" pitchFamily="49" charset="-127"/>
                <a:ea typeface="GungsuhChe" pitchFamily="49" charset="-127"/>
              </a:endParaRPr>
            </a:p>
          </p:txBody>
        </p:sp>
      </p:grpSp>
      <p:grpSp>
        <p:nvGrpSpPr>
          <p:cNvPr id="8" name="Group 56"/>
          <p:cNvGrpSpPr/>
          <p:nvPr/>
        </p:nvGrpSpPr>
        <p:grpSpPr>
          <a:xfrm>
            <a:off x="1691680" y="2895786"/>
            <a:ext cx="3153966" cy="295275"/>
            <a:chOff x="410" y="2468"/>
            <a:chExt cx="2649" cy="248"/>
          </a:xfrm>
        </p:grpSpPr>
        <p:sp>
          <p:nvSpPr>
            <p:cNvPr id="74817" name="AutoShape 57"/>
            <p:cNvSpPr/>
            <p:nvPr/>
          </p:nvSpPr>
          <p:spPr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sz="1200" b="1" dirty="0">
                <a:latin typeface="GungsuhChe" pitchFamily="49" charset="-127"/>
                <a:ea typeface="GungsuhChe" pitchFamily="49" charset="-127"/>
              </a:endParaRPr>
            </a:p>
          </p:txBody>
        </p:sp>
        <p:sp>
          <p:nvSpPr>
            <p:cNvPr id="74818" name="AutoShape 58"/>
            <p:cNvSpPr/>
            <p:nvPr/>
          </p:nvSpPr>
          <p:spPr>
            <a:xfrm rot="10800000">
              <a:off x="2891" y="2478"/>
              <a:ext cx="168" cy="165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sz="1200" b="1" dirty="0">
                <a:latin typeface="GungsuhChe" pitchFamily="49" charset="-127"/>
                <a:ea typeface="GungsuhChe" pitchFamily="49" charset="-127"/>
              </a:endParaRPr>
            </a:p>
          </p:txBody>
        </p:sp>
      </p:grpSp>
      <p:grpSp>
        <p:nvGrpSpPr>
          <p:cNvPr id="9" name="Group 59"/>
          <p:cNvGrpSpPr/>
          <p:nvPr/>
        </p:nvGrpSpPr>
        <p:grpSpPr>
          <a:xfrm>
            <a:off x="1691681" y="3327834"/>
            <a:ext cx="2867025" cy="333375"/>
            <a:chOff x="409" y="2840"/>
            <a:chExt cx="2408" cy="280"/>
          </a:xfrm>
        </p:grpSpPr>
        <p:sp>
          <p:nvSpPr>
            <p:cNvPr id="74815" name="AutoShape 60"/>
            <p:cNvSpPr/>
            <p:nvPr/>
          </p:nvSpPr>
          <p:spPr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sz="1200" b="1" dirty="0">
                <a:latin typeface="GungsuhChe" pitchFamily="49" charset="-127"/>
                <a:ea typeface="GungsuhChe" pitchFamily="49" charset="-127"/>
              </a:endParaRPr>
            </a:p>
          </p:txBody>
        </p:sp>
        <p:sp>
          <p:nvSpPr>
            <p:cNvPr id="74816" name="AutoShape 61"/>
            <p:cNvSpPr/>
            <p:nvPr/>
          </p:nvSpPr>
          <p:spPr>
            <a:xfrm rot="10800000">
              <a:off x="2699" y="2840"/>
              <a:ext cx="118" cy="18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sz="1200" b="1" dirty="0">
                <a:latin typeface="GungsuhChe" pitchFamily="49" charset="-127"/>
                <a:ea typeface="GungsuhChe" pitchFamily="49" charset="-127"/>
              </a:endParaRPr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1691680" y="3759883"/>
            <a:ext cx="2724150" cy="345281"/>
            <a:chOff x="409" y="3203"/>
            <a:chExt cx="2288" cy="290"/>
          </a:xfrm>
        </p:grpSpPr>
        <p:sp>
          <p:nvSpPr>
            <p:cNvPr id="74813" name="AutoShape 63"/>
            <p:cNvSpPr/>
            <p:nvPr/>
          </p:nvSpPr>
          <p:spPr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sz="1200" b="1" dirty="0">
                <a:latin typeface="GungsuhChe" pitchFamily="49" charset="-127"/>
                <a:ea typeface="GungsuhChe" pitchFamily="49" charset="-127"/>
              </a:endParaRPr>
            </a:p>
          </p:txBody>
        </p:sp>
        <p:sp>
          <p:nvSpPr>
            <p:cNvPr id="74814" name="AutoShape 64"/>
            <p:cNvSpPr/>
            <p:nvPr/>
          </p:nvSpPr>
          <p:spPr>
            <a:xfrm rot="10800000">
              <a:off x="2575" y="3203"/>
              <a:ext cx="122" cy="159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sz="1200" b="1" dirty="0">
                <a:latin typeface="GungsuhChe" pitchFamily="49" charset="-127"/>
                <a:ea typeface="GungsuhChe" pitchFamily="49" charset="-127"/>
              </a:endParaRPr>
            </a:p>
          </p:txBody>
        </p:sp>
      </p:grpSp>
      <p:grpSp>
        <p:nvGrpSpPr>
          <p:cNvPr id="11" name="Group 65"/>
          <p:cNvGrpSpPr/>
          <p:nvPr/>
        </p:nvGrpSpPr>
        <p:grpSpPr>
          <a:xfrm>
            <a:off x="2681288" y="2172892"/>
            <a:ext cx="1134666" cy="806053"/>
            <a:chOff x="1292" y="1846"/>
            <a:chExt cx="953" cy="677"/>
          </a:xfrm>
        </p:grpSpPr>
        <p:sp>
          <p:nvSpPr>
            <p:cNvPr id="74810" name="Rectangle 66"/>
            <p:cNvSpPr/>
            <p:nvPr/>
          </p:nvSpPr>
          <p:spPr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H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4</a:t>
              </a:r>
            </a:p>
          </p:txBody>
        </p:sp>
        <p:sp>
          <p:nvSpPr>
            <p:cNvPr id="74811" name="Text Box 67"/>
            <p:cNvSpPr txBox="1"/>
            <p:nvPr/>
          </p:nvSpPr>
          <p:spPr>
            <a:xfrm>
              <a:off x="1292" y="1846"/>
              <a:ext cx="909" cy="25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defTabSz="762000"/>
              <a:r>
                <a:rPr lang="zh-CN" altLang="en-US" sz="14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运输层首部</a:t>
              </a:r>
            </a:p>
          </p:txBody>
        </p:sp>
        <p:sp>
          <p:nvSpPr>
            <p:cNvPr id="74812" name="Line 68"/>
            <p:cNvSpPr/>
            <p:nvPr/>
          </p:nvSpPr>
          <p:spPr>
            <a:xfrm>
              <a:off x="1791" y="2069"/>
              <a:ext cx="227" cy="227"/>
            </a:xfrm>
            <a:prstGeom prst="line">
              <a:avLst/>
            </a:prstGeom>
            <a:ln w="12700" cap="flat" cmpd="sng">
              <a:solidFill>
                <a:srgbClr val="333399"/>
              </a:solidFill>
              <a:prstDash val="solid"/>
              <a:headEnd type="none" w="sm" len="lg"/>
              <a:tailEnd type="triangle" w="med" len="lg"/>
            </a:ln>
          </p:spPr>
          <p:txBody>
            <a:bodyPr/>
            <a:lstStyle/>
            <a:p>
              <a:endParaRPr lang="zh-CN" altLang="en-US" sz="1200" b="1">
                <a:latin typeface="GungsuhChe" pitchFamily="49" charset="-127"/>
                <a:ea typeface="GungsuhChe" pitchFamily="49" charset="-127"/>
              </a:endParaRPr>
            </a:p>
          </p:txBody>
        </p:sp>
      </p:grpSp>
      <p:grpSp>
        <p:nvGrpSpPr>
          <p:cNvPr id="12" name="Group 69"/>
          <p:cNvGrpSpPr/>
          <p:nvPr/>
        </p:nvGrpSpPr>
        <p:grpSpPr>
          <a:xfrm>
            <a:off x="2293145" y="2546748"/>
            <a:ext cx="1144191" cy="864394"/>
            <a:chOff x="966" y="2160"/>
            <a:chExt cx="961" cy="726"/>
          </a:xfrm>
        </p:grpSpPr>
        <p:sp>
          <p:nvSpPr>
            <p:cNvPr id="74807" name="Rectangle 70"/>
            <p:cNvSpPr/>
            <p:nvPr/>
          </p:nvSpPr>
          <p:spPr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H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3</a:t>
              </a:r>
            </a:p>
          </p:txBody>
        </p:sp>
        <p:sp>
          <p:nvSpPr>
            <p:cNvPr id="74808" name="Text Box 71"/>
            <p:cNvSpPr txBox="1"/>
            <p:nvPr/>
          </p:nvSpPr>
          <p:spPr>
            <a:xfrm>
              <a:off x="966" y="2160"/>
              <a:ext cx="909" cy="259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defTabSz="762000"/>
              <a:r>
                <a:rPr lang="zh-CN" altLang="en-US" sz="14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网络层首部</a:t>
              </a:r>
            </a:p>
          </p:txBody>
        </p:sp>
        <p:sp>
          <p:nvSpPr>
            <p:cNvPr id="74809" name="Line 72"/>
            <p:cNvSpPr/>
            <p:nvPr/>
          </p:nvSpPr>
          <p:spPr>
            <a:xfrm>
              <a:off x="1474" y="2387"/>
              <a:ext cx="227" cy="272"/>
            </a:xfrm>
            <a:prstGeom prst="line">
              <a:avLst/>
            </a:prstGeom>
            <a:ln w="12700" cap="flat" cmpd="sng">
              <a:solidFill>
                <a:srgbClr val="333399"/>
              </a:solidFill>
              <a:prstDash val="solid"/>
              <a:headEnd type="none" w="sm" len="lg"/>
              <a:tailEnd type="triangle" w="med" len="lg"/>
            </a:ln>
          </p:spPr>
          <p:txBody>
            <a:bodyPr/>
            <a:lstStyle/>
            <a:p>
              <a:endParaRPr lang="zh-CN" altLang="en-US" sz="1200" b="1">
                <a:latin typeface="GungsuhChe" pitchFamily="49" charset="-127"/>
                <a:ea typeface="GungsuhChe" pitchFamily="49" charset="-127"/>
              </a:endParaRPr>
            </a:p>
          </p:txBody>
        </p:sp>
      </p:grpSp>
      <p:grpSp>
        <p:nvGrpSpPr>
          <p:cNvPr id="13" name="Group 73"/>
          <p:cNvGrpSpPr/>
          <p:nvPr/>
        </p:nvGrpSpPr>
        <p:grpSpPr>
          <a:xfrm>
            <a:off x="2188368" y="2895600"/>
            <a:ext cx="878681" cy="971550"/>
            <a:chOff x="872" y="2432"/>
            <a:chExt cx="738" cy="816"/>
          </a:xfrm>
        </p:grpSpPr>
        <p:sp>
          <p:nvSpPr>
            <p:cNvPr id="74804" name="Rectangle 74"/>
            <p:cNvSpPr/>
            <p:nvPr/>
          </p:nvSpPr>
          <p:spPr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H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2</a:t>
              </a:r>
            </a:p>
          </p:txBody>
        </p:sp>
        <p:sp>
          <p:nvSpPr>
            <p:cNvPr id="74805" name="Text Box 75"/>
            <p:cNvSpPr txBox="1"/>
            <p:nvPr/>
          </p:nvSpPr>
          <p:spPr>
            <a:xfrm>
              <a:off x="872" y="2432"/>
              <a:ext cx="607" cy="403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 defTabSz="762000">
                <a:lnSpc>
                  <a:spcPct val="90000"/>
                </a:lnSpc>
              </a:pPr>
              <a:r>
                <a:rPr lang="zh-CN" altLang="en-US" sz="14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链路层</a:t>
              </a:r>
            </a:p>
            <a:p>
              <a:pPr lvl="0" algn="ctr" defTabSz="762000">
                <a:lnSpc>
                  <a:spcPct val="90000"/>
                </a:lnSpc>
              </a:pPr>
              <a:r>
                <a:rPr lang="zh-CN" altLang="en-US" sz="14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首部</a:t>
              </a:r>
            </a:p>
          </p:txBody>
        </p:sp>
        <p:sp>
          <p:nvSpPr>
            <p:cNvPr id="74806" name="Line 76"/>
            <p:cNvSpPr/>
            <p:nvPr/>
          </p:nvSpPr>
          <p:spPr>
            <a:xfrm>
              <a:off x="1284" y="2799"/>
              <a:ext cx="145" cy="223"/>
            </a:xfrm>
            <a:prstGeom prst="line">
              <a:avLst/>
            </a:prstGeom>
            <a:ln w="12700" cap="flat" cmpd="sng">
              <a:solidFill>
                <a:srgbClr val="333399"/>
              </a:solidFill>
              <a:prstDash val="solid"/>
              <a:headEnd type="none" w="sm" len="lg"/>
              <a:tailEnd type="triangle" w="med" len="lg"/>
            </a:ln>
          </p:spPr>
          <p:txBody>
            <a:bodyPr/>
            <a:lstStyle/>
            <a:p>
              <a:endParaRPr lang="zh-CN" altLang="en-US" sz="1200" b="1">
                <a:latin typeface="GungsuhChe" pitchFamily="49" charset="-127"/>
                <a:ea typeface="GungsuhChe" pitchFamily="49" charset="-127"/>
              </a:endParaRPr>
            </a:p>
          </p:txBody>
        </p:sp>
      </p:grpSp>
      <p:grpSp>
        <p:nvGrpSpPr>
          <p:cNvPr id="14" name="Group 77"/>
          <p:cNvGrpSpPr/>
          <p:nvPr/>
        </p:nvGrpSpPr>
        <p:grpSpPr>
          <a:xfrm>
            <a:off x="6137669" y="2875361"/>
            <a:ext cx="761999" cy="967978"/>
            <a:chOff x="4195" y="2436"/>
            <a:chExt cx="640" cy="813"/>
          </a:xfrm>
        </p:grpSpPr>
        <p:sp>
          <p:nvSpPr>
            <p:cNvPr id="74801" name="Rectangle 78"/>
            <p:cNvSpPr/>
            <p:nvPr/>
          </p:nvSpPr>
          <p:spPr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12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T</a:t>
              </a:r>
              <a:r>
                <a:rPr lang="en-US" altLang="zh-CN" sz="1200" b="1" baseline="-25000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2</a:t>
              </a:r>
            </a:p>
          </p:txBody>
        </p:sp>
        <p:sp>
          <p:nvSpPr>
            <p:cNvPr id="74802" name="Line 79"/>
            <p:cNvSpPr/>
            <p:nvPr/>
          </p:nvSpPr>
          <p:spPr>
            <a:xfrm flipH="1">
              <a:off x="4377" y="2840"/>
              <a:ext cx="136" cy="182"/>
            </a:xfrm>
            <a:prstGeom prst="line">
              <a:avLst/>
            </a:prstGeom>
            <a:ln w="12700" cap="flat" cmpd="sng">
              <a:solidFill>
                <a:srgbClr val="333399"/>
              </a:solidFill>
              <a:prstDash val="solid"/>
              <a:headEnd type="none" w="sm" len="lg"/>
              <a:tailEnd type="triangle" w="med" len="lg"/>
            </a:ln>
          </p:spPr>
          <p:txBody>
            <a:bodyPr/>
            <a:lstStyle/>
            <a:p>
              <a:endParaRPr lang="zh-CN" altLang="en-US" sz="1200" b="1">
                <a:latin typeface="GungsuhChe" pitchFamily="49" charset="-127"/>
                <a:ea typeface="GungsuhChe" pitchFamily="49" charset="-127"/>
              </a:endParaRPr>
            </a:p>
          </p:txBody>
        </p:sp>
        <p:sp>
          <p:nvSpPr>
            <p:cNvPr id="74803" name="Text Box 80"/>
            <p:cNvSpPr txBox="1"/>
            <p:nvPr/>
          </p:nvSpPr>
          <p:spPr>
            <a:xfrm>
              <a:off x="4228" y="2436"/>
              <a:ext cx="607" cy="403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 defTabSz="762000">
                <a:lnSpc>
                  <a:spcPct val="90000"/>
                </a:lnSpc>
              </a:pPr>
              <a:r>
                <a:rPr lang="zh-CN" altLang="en-US" sz="14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链路层</a:t>
              </a:r>
            </a:p>
            <a:p>
              <a:pPr lvl="0" algn="ctr" defTabSz="762000">
                <a:lnSpc>
                  <a:spcPct val="90000"/>
                </a:lnSpc>
              </a:pPr>
              <a:r>
                <a:rPr lang="zh-CN" altLang="en-US" sz="1400" b="1" dirty="0">
                  <a:solidFill>
                    <a:srgbClr val="333399"/>
                  </a:solidFill>
                  <a:latin typeface="GungsuhChe" pitchFamily="49" charset="-127"/>
                  <a:ea typeface="GungsuhChe" pitchFamily="49" charset="-127"/>
                </a:rPr>
                <a:t>尾部</a:t>
              </a:r>
            </a:p>
          </p:txBody>
        </p:sp>
      </p:grpSp>
      <p:sp>
        <p:nvSpPr>
          <p:cNvPr id="16" name="MH_Title"/>
          <p:cNvSpPr>
            <a:spLocks noChangeArrowheads="1"/>
          </p:cNvSpPr>
          <p:nvPr/>
        </p:nvSpPr>
        <p:spPr bwMode="auto">
          <a:xfrm>
            <a:off x="395536" y="520542"/>
            <a:ext cx="8064896" cy="47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4400" b="1" dirty="0" smtClean="0">
                <a:latin typeface="+mj-lt"/>
                <a:ea typeface="+mj-ea"/>
                <a:cs typeface="+mj-cs"/>
              </a:rPr>
              <a:t>数据在五层协议体系结构的传递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bldLvl="0" animBg="1"/>
      <p:bldP spid="128035" grpId="0" bldLvl="0" animBg="1"/>
      <p:bldP spid="12803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数据传输效率的计算过程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问题</a:t>
            </a:r>
            <a:r>
              <a:rPr lang="en-US" altLang="zh-CN" sz="4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的解</a:t>
            </a:r>
            <a:r>
              <a:rPr lang="en-US" altLang="zh-CN" sz="4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>
              <a:buNone/>
            </a:pPr>
            <a:r>
              <a:rPr lang="en-US" altLang="zh-CN" b="1" dirty="0">
                <a:latin typeface="GungsuhChe" pitchFamily="49" charset="-127"/>
                <a:ea typeface="GungsuhChe" pitchFamily="49" charset="-127"/>
              </a:rPr>
              <a:t>	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（1）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发送的应用层数据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长度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=100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字节</a:t>
            </a:r>
            <a:endParaRPr lang="en-US" altLang="zh-CN" b="1" dirty="0" smtClean="0">
              <a:latin typeface="GungsuhChe" pitchFamily="49" charset="-127"/>
              <a:ea typeface="GungsuhChe" pitchFamily="49" charset="-127"/>
            </a:endParaRPr>
          </a:p>
          <a:p>
            <a:pPr>
              <a:buNone/>
            </a:pPr>
            <a:r>
              <a:rPr lang="en-US" altLang="zh-CN" b="1" dirty="0">
                <a:latin typeface="GungsuhChe" pitchFamily="49" charset="-127"/>
                <a:ea typeface="GungsuhChe" pitchFamily="49" charset="-127"/>
              </a:rPr>
              <a:t>	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（2）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发送的总数据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长度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即应用数据加上各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	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层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首部和尾部的额外开销</a:t>
            </a:r>
            <a:endParaRPr lang="en-US" altLang="zh-CN" b="1" dirty="0" smtClean="0">
              <a:latin typeface="GungsuhChe" pitchFamily="49" charset="-127"/>
              <a:ea typeface="GungsuhChe" pitchFamily="49" charset="-127"/>
            </a:endParaRPr>
          </a:p>
          <a:p>
            <a:pPr>
              <a:buNone/>
            </a:pPr>
            <a:r>
              <a:rPr lang="en-US" altLang="zh-CN" b="1" dirty="0">
                <a:latin typeface="GungsuhChe" pitchFamily="49" charset="-127"/>
                <a:ea typeface="GungsuhChe" pitchFamily="49" charset="-127"/>
              </a:rPr>
              <a:t>	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	= 100+20+20+18=158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字节</a:t>
            </a:r>
            <a:endParaRPr lang="en-US" altLang="zh-CN" b="1" dirty="0" smtClean="0">
              <a:latin typeface="GungsuhChe" pitchFamily="49" charset="-127"/>
              <a:ea typeface="GungsuhChe" pitchFamily="49" charset="-127"/>
            </a:endParaRPr>
          </a:p>
          <a:p>
            <a:pPr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	（3）</a:t>
            </a:r>
            <a:r>
              <a:rPr lang="zh-CN" altLang="en-US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传输效率</a:t>
            </a:r>
            <a:r>
              <a:rPr lang="en-US" altLang="zh-CN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=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100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字节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/158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字节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=63.3%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数据传输效率的计算过程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问题</a:t>
            </a:r>
            <a:r>
              <a:rPr lang="en-US" altLang="zh-CN" sz="4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2</a:t>
            </a:r>
            <a:r>
              <a:rPr lang="zh-CN" altLang="en-US" sz="4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的解</a:t>
            </a:r>
            <a:r>
              <a:rPr lang="en-US" altLang="zh-CN" sz="40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	（1）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发送的应用层数据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长度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=1000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字节</a:t>
            </a:r>
            <a:endParaRPr lang="en-US" altLang="zh-CN" b="1" dirty="0" smtClean="0">
              <a:latin typeface="GungsuhChe" pitchFamily="49" charset="-127"/>
              <a:ea typeface="GungsuhChe" pitchFamily="49" charset="-127"/>
            </a:endParaRPr>
          </a:p>
          <a:p>
            <a:pPr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	（2）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发送的总数据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长度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即应用数据加上各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	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层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首部和尾部的额外开销</a:t>
            </a:r>
            <a:endParaRPr lang="en-US" altLang="zh-CN" b="1" dirty="0" smtClean="0">
              <a:latin typeface="GungsuhChe" pitchFamily="49" charset="-127"/>
              <a:ea typeface="GungsuhChe" pitchFamily="49" charset="-127"/>
            </a:endParaRPr>
          </a:p>
          <a:p>
            <a:pPr>
              <a:buNone/>
            </a:pPr>
            <a:r>
              <a:rPr lang="en-US" altLang="zh-CN" b="1" dirty="0">
                <a:latin typeface="GungsuhChe" pitchFamily="49" charset="-127"/>
                <a:ea typeface="GungsuhChe" pitchFamily="49" charset="-127"/>
              </a:rPr>
              <a:t>	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	= 1000+20+20+18=1058</a:t>
            </a:r>
            <a:r>
              <a:rPr lang="zh-CN" altLang="en-US" b="1" dirty="0" smtClean="0">
                <a:latin typeface="GungsuhChe" pitchFamily="49" charset="-127"/>
                <a:ea typeface="GungsuhChe" pitchFamily="49" charset="-127"/>
              </a:rPr>
              <a:t>字节</a:t>
            </a:r>
            <a:endParaRPr lang="en-US" altLang="zh-CN" b="1" dirty="0" smtClean="0">
              <a:latin typeface="GungsuhChe" pitchFamily="49" charset="-127"/>
              <a:ea typeface="GungsuhChe" pitchFamily="49" charset="-127"/>
            </a:endParaRPr>
          </a:p>
          <a:p>
            <a:pPr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  （3）</a:t>
            </a:r>
            <a:r>
              <a:rPr lang="zh-CN" altLang="en-US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传输效率</a:t>
            </a:r>
            <a:r>
              <a:rPr lang="en-US" altLang="zh-CN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= 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1000/1058=94.5%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3600" b="1" dirty="0" smtClean="0"/>
              <a:t>	</a:t>
            </a:r>
            <a:r>
              <a:rPr lang="zh-CN" altLang="en-US" sz="3600" b="1" dirty="0" smtClean="0"/>
              <a:t>通过问题</a:t>
            </a:r>
            <a:r>
              <a:rPr lang="en-US" altLang="zh-CN" sz="3600" b="1" dirty="0" smtClean="0"/>
              <a:t>1 </a:t>
            </a:r>
            <a:r>
              <a:rPr lang="zh-CN" altLang="en-US" sz="3600" b="1" dirty="0" smtClean="0"/>
              <a:t>和问题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的</a:t>
            </a:r>
            <a:r>
              <a:rPr lang="zh-CN" altLang="zh-CN" sz="3600" b="1" dirty="0"/>
              <a:t>数据传输效</a:t>
            </a:r>
            <a:r>
              <a:rPr lang="zh-CN" altLang="zh-CN" sz="3600" b="1" dirty="0" smtClean="0"/>
              <a:t>率计算</a:t>
            </a:r>
            <a:r>
              <a:rPr lang="zh-CN" altLang="en-US" sz="3600" b="1" dirty="0" smtClean="0"/>
              <a:t>结果，可以得出如下结论：</a:t>
            </a:r>
            <a:endParaRPr lang="en-US" altLang="zh-CN" sz="3600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  <a:t>	</a:t>
            </a:r>
            <a:r>
              <a:rPr lang="zh-CN" altLang="zh-CN" sz="36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发送的应用层数据</a:t>
            </a:r>
            <a:r>
              <a:rPr lang="zh-CN" altLang="en-US" sz="3600" b="1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越长，则数据传输效率越高。</a:t>
            </a:r>
            <a:endParaRPr lang="en-US" altLang="zh-CN" sz="3600" b="1" dirty="0" smtClean="0">
              <a:solidFill>
                <a:srgbClr val="FF0000"/>
              </a:solidFill>
              <a:latin typeface="GungsuhChe" pitchFamily="49" charset="-127"/>
              <a:ea typeface="GungsuhChe" pitchFamily="49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600" b="1" dirty="0">
                <a:latin typeface="GungsuhChe" pitchFamily="49" charset="-127"/>
                <a:ea typeface="GungsuhChe" pitchFamily="49" charset="-127"/>
              </a:rPr>
              <a:t>	</a:t>
            </a:r>
            <a:endParaRPr lang="en-US" altLang="zh-CN" sz="3600" b="1" dirty="0" smtClean="0"/>
          </a:p>
          <a:p>
            <a:pPr>
              <a:lnSpc>
                <a:spcPct val="150000"/>
              </a:lnSpc>
              <a:buNone/>
            </a:pP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182</Words>
  <Application>Microsoft Office PowerPoint</Application>
  <PresentationFormat>全屏显示(16:9)</PresentationFormat>
  <Paragraphs>66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数据传输效率的计算</vt:lpstr>
      <vt:lpstr>数据传输效率的计算</vt:lpstr>
      <vt:lpstr>PowerPoint 演示文稿</vt:lpstr>
      <vt:lpstr>数据传输效率的计算过程</vt:lpstr>
      <vt:lpstr>数据传输效率的计算过程</vt:lpstr>
      <vt:lpstr>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数据传输效率的计算</dc:title>
  <dc:creator>Administrator</dc:creator>
  <cp:lastModifiedBy>dbc</cp:lastModifiedBy>
  <cp:revision>11</cp:revision>
  <dcterms:created xsi:type="dcterms:W3CDTF">2016-01-24T03:01:55Z</dcterms:created>
  <dcterms:modified xsi:type="dcterms:W3CDTF">2016-01-28T07:34:19Z</dcterms:modified>
</cp:coreProperties>
</file>