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0">
            <a:noFill/>
          </a:ln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应用中</a:t>
            </a:r>
            <a:r>
              <a:rPr lang="zh-CN" altLang="zh-CN" sz="3600" b="1" dirty="0" smtClean="0">
                <a:latin typeface="黑体" pitchFamily="49" charset="-122"/>
                <a:ea typeface="黑体" pitchFamily="49" charset="-122"/>
              </a:rPr>
              <a:t>比较电路交换和分组交换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的区别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19256" cy="3394472"/>
          </a:xfrm>
          <a:ln>
            <a:solidFill>
              <a:schemeClr val="tx1">
                <a:alpha val="81000"/>
              </a:schemeClr>
            </a:solidFill>
            <a:prstDash val="sysDot"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 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现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要传送的报文共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x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位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,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从源点到终点共经过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k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段链路，每段链路的传播时延为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d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秒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，数据率为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b(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位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/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秒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)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。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应用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电路交换时电路的建立时间为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s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秒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。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应用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分组交换时分组长度为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p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位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，且各结点的排队等待时间可忽略不计。</a:t>
            </a:r>
            <a:endParaRPr lang="en-US" altLang="zh-CN" b="1" dirty="0" smtClean="0">
              <a:latin typeface="黑体" pitchFamily="49" charset="-122"/>
              <a:ea typeface="黑体" pitchFamily="49" charset="-122"/>
              <a:cs typeface="hakuyoxingshu7000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	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问要想使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分组交换的时延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小于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电路交换的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时延，应该需要什么样的条件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  <a:cs typeface="hakuyoxingshu7000" pitchFamily="2" charset="-122"/>
              </a:rPr>
              <a:t>？</a:t>
            </a:r>
          </a:p>
          <a:p>
            <a:pPr>
              <a:lnSpc>
                <a:spcPct val="150000"/>
              </a:lnSpc>
              <a:buNone/>
            </a:pP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应用中</a:t>
            </a:r>
            <a:r>
              <a:rPr lang="zh-CN" altLang="zh-CN" sz="3600" b="1" dirty="0" smtClean="0">
                <a:latin typeface="黑体" pitchFamily="49" charset="-122"/>
                <a:ea typeface="黑体" pitchFamily="49" charset="-122"/>
              </a:rPr>
              <a:t>比较电路交换和分组交换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的区别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3535040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解题思路：</a:t>
            </a:r>
            <a:endParaRPr lang="en-US" altLang="zh-CN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1、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画一张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K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段链路草图</a:t>
            </a:r>
            <a:r>
              <a:rPr lang="zh-CN" altLang="en-US" sz="3000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/>
              <a:t>                                                                                           </a:t>
            </a:r>
            <a:r>
              <a:rPr lang="en-US" altLang="zh-CN" sz="2400" dirty="0" smtClean="0"/>
              <a:t>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段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段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段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段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2、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电</a:t>
            </a:r>
            <a:r>
              <a:rPr lang="zh-CN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路交换时延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=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    </a:t>
            </a:r>
            <a:r>
              <a:rPr lang="en-US" altLang="zh-CN" sz="3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k</a:t>
            </a:r>
            <a:r>
              <a:rPr lang="zh-CN" altLang="en-US" sz="3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段链路</a:t>
            </a:r>
            <a:r>
              <a:rPr lang="zh-CN" altLang="zh-CN" sz="3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传播时延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+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报文传播时延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+</a:t>
            </a:r>
            <a:r>
              <a:rPr lang="zh-CN" altLang="zh-CN" sz="3000" b="1" dirty="0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电路建立时间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sz="3300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=</a:t>
            </a:r>
            <a:r>
              <a:rPr lang="en-US" altLang="zh-CN" sz="3300" dirty="0" err="1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kd</a:t>
            </a:r>
            <a:r>
              <a:rPr lang="en-US" altLang="zh-CN" sz="3300" dirty="0" err="1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+x/b+</a:t>
            </a:r>
            <a:r>
              <a:rPr lang="en-US" altLang="zh-CN" sz="3100" b="1" dirty="0" err="1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s</a:t>
            </a:r>
            <a:r>
              <a:rPr lang="en-US" altLang="zh-CN" dirty="0" smtClean="0"/>
              <a:t>, 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3、</a:t>
            </a:r>
            <a:r>
              <a:rPr lang="zh-CN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分组交换时延</a:t>
            </a: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=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solidFill>
                  <a:srgbClr val="00B0F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   </a:t>
            </a:r>
            <a:r>
              <a:rPr lang="en-US" altLang="zh-CN" sz="26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k</a:t>
            </a:r>
            <a:r>
              <a:rPr lang="zh-CN" altLang="en-US" sz="26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段链路</a:t>
            </a:r>
            <a:r>
              <a:rPr lang="zh-CN" altLang="zh-CN" sz="26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传播时延</a:t>
            </a:r>
            <a:r>
              <a:rPr lang="en-US" altLang="zh-CN" sz="2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+</a:t>
            </a:r>
            <a:r>
              <a:rPr lang="zh-CN" altLang="en-US" sz="26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分组数</a:t>
            </a:r>
            <a:r>
              <a:rPr lang="en-US" altLang="zh-CN" sz="26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*</a:t>
            </a:r>
            <a:r>
              <a:rPr lang="zh-CN" altLang="en-US" sz="26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每个分组交换时间</a:t>
            </a:r>
            <a:r>
              <a:rPr lang="en-US" altLang="zh-CN" sz="2600" b="1" dirty="0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+(k-1)</a:t>
            </a:r>
            <a:r>
              <a:rPr lang="zh-CN" altLang="zh-CN" sz="2600" b="1" dirty="0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次储存转发</a:t>
            </a:r>
            <a:r>
              <a:rPr lang="zh-CN" altLang="en-US" sz="2600" b="1" dirty="0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时</a:t>
            </a:r>
            <a:r>
              <a:rPr lang="zh-CN" altLang="zh-CN" sz="2600" b="1" dirty="0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延</a:t>
            </a:r>
            <a:endParaRPr lang="en-US" altLang="zh-CN" sz="3000" b="1" dirty="0" smtClean="0">
              <a:solidFill>
                <a:srgbClr val="00B050"/>
              </a:solidFill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   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kd</a:t>
            </a:r>
            <a:r>
              <a:rPr lang="en-US" altLang="zh-CN" sz="28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+(x/p)*(p/b)+ </a:t>
            </a:r>
            <a:r>
              <a:rPr lang="en-US" altLang="zh-CN" sz="2800" b="1" dirty="0" smtClean="0">
                <a:solidFill>
                  <a:srgbClr val="00B050"/>
                </a:solidFill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(k-1)*(p/b)</a:t>
            </a:r>
            <a:endParaRPr lang="zh-CN" altLang="zh-CN" sz="2800" b="1" dirty="0" smtClean="0">
              <a:solidFill>
                <a:srgbClr val="00B050"/>
              </a:solidFill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4、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比较：</a:t>
            </a:r>
            <a:endParaRPr lang="en-US" altLang="zh-CN" sz="3100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   </a:t>
            </a:r>
            <a:r>
              <a:rPr lang="zh-CN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当</a:t>
            </a: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s&gt;(k-1)*(p/b)</a:t>
            </a:r>
            <a:r>
              <a:rPr lang="zh-CN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时，电路交换的时延比分组交换的时延大，当</a:t>
            </a: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x&gt;&gt;p,</a:t>
            </a:r>
            <a:r>
              <a:rPr lang="zh-CN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相反</a:t>
            </a:r>
            <a:r>
              <a:rPr lang="zh-CN" altLang="zh-CN" dirty="0" smtClean="0"/>
              <a:t>。</a:t>
            </a:r>
          </a:p>
          <a:p>
            <a:pPr>
              <a:lnSpc>
                <a:spcPct val="120000"/>
              </a:lnSpc>
              <a:buNone/>
            </a:pP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076056" y="1545636"/>
            <a:ext cx="2736304" cy="54006"/>
            <a:chOff x="5004048" y="2420888"/>
            <a:chExt cx="2736304" cy="7200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004048" y="2492896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04048" y="242088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80112" y="242088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156176" y="242088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660232" y="242088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236296" y="242088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740352" y="242088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61</Words>
  <Application>Microsoft Office PowerPoint</Application>
  <PresentationFormat>全屏显示(16:9)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应用中比较电路交换和分组交换的区别</vt:lpstr>
      <vt:lpstr>应用中比较电路交换和分组交换的区别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应用题</dc:title>
  <dc:creator>Administrator</dc:creator>
  <cp:lastModifiedBy>dbc</cp:lastModifiedBy>
  <cp:revision>16</cp:revision>
  <dcterms:created xsi:type="dcterms:W3CDTF">2016-01-21T11:27:13Z</dcterms:created>
  <dcterms:modified xsi:type="dcterms:W3CDTF">2016-01-27T05:47:04Z</dcterms:modified>
</cp:coreProperties>
</file>