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60" r:id="rId3"/>
    <p:sldId id="258" r:id="rId4"/>
    <p:sldId id="261" r:id="rId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858"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4E050C-BF26-4CD9-91B8-A26C5D3A49E6}" type="datetimeFigureOut">
              <a:rPr lang="zh-CN" altLang="en-US" smtClean="0"/>
              <a:pPr/>
              <a:t>2016/1/28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33A8BD-862F-48A1-90D7-DFB8BEC24126}" type="slidenum">
              <a:rPr lang="zh-CN" altLang="en-US" smtClean="0"/>
              <a:pPr/>
              <a:t>‹#›</a:t>
            </a:fld>
            <a:endParaRPr lang="zh-CN" altLang="en-US"/>
          </a:p>
        </p:txBody>
      </p:sp>
    </p:spTree>
    <p:extLst>
      <p:ext uri="{BB962C8B-B14F-4D97-AF65-F5344CB8AC3E}">
        <p14:creationId xmlns:p14="http://schemas.microsoft.com/office/powerpoint/2010/main" val="14728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BE9F640A-D503-4F86-A30A-4CE6ED686592}" type="slidenum">
              <a:rPr lang="en-US" altLang="zh-CN">
                <a:ea typeface="宋体" charset="-122"/>
              </a:rPr>
              <a:pPr/>
              <a:t>2</a:t>
            </a:fld>
            <a:endParaRPr lang="en-US" altLang="zh-CN">
              <a:ea typeface="宋体" charset="-122"/>
            </a:endParaRPr>
          </a:p>
        </p:txBody>
      </p:sp>
      <p:sp>
        <p:nvSpPr>
          <p:cNvPr id="11267" name="文本占位符 1"/>
          <p:cNvSpPr>
            <a:spLocks noGrp="1" noChangeArrowheads="1"/>
          </p:cNvSpPr>
          <p:nvPr>
            <p:ph type="body" idx="4294967295"/>
          </p:nvPr>
        </p:nvSpPr>
        <p:spPr>
          <a:xfrm>
            <a:off x="685800" y="4400550"/>
            <a:ext cx="5486400" cy="3600450"/>
          </a:xfrm>
          <a:noFill/>
          <a:ln/>
        </p:spPr>
        <p:txBody>
          <a:bodyPr/>
          <a:lstStyle/>
          <a:p>
            <a:pPr eaLnBrk="1" hangingPunct="1"/>
            <a:r>
              <a:rPr lang="zh-CN" altLang="en-US" dirty="0" smtClean="0">
                <a:solidFill>
                  <a:schemeClr val="tx2"/>
                </a:solidFill>
                <a:ea typeface="宋体" charset="-122"/>
                <a:sym typeface="Arial" charset="0"/>
              </a:rPr>
              <a:t>信道的带宽或信道中的信噪比越大，则信息的极限传输速率就越高。 </a:t>
            </a:r>
            <a:endParaRPr lang="zh-CN" altLang="en-US" dirty="0" smtClean="0">
              <a:solidFill>
                <a:schemeClr val="tx2"/>
              </a:solidFill>
              <a:ea typeface="宋体" charset="-122"/>
            </a:endParaRPr>
          </a:p>
          <a:p>
            <a:pPr eaLnBrk="1" hangingPunct="1"/>
            <a:r>
              <a:rPr lang="zh-CN" altLang="en-US" dirty="0" smtClean="0">
                <a:solidFill>
                  <a:schemeClr val="tx2"/>
                </a:solidFill>
                <a:ea typeface="宋体" charset="-122"/>
                <a:sym typeface="Arial" charset="0"/>
              </a:rPr>
              <a:t>只要信息传输速率低于信道的极限信息传输速率，就一定可以找到某种办法来实现无差错的传输。 </a:t>
            </a:r>
            <a:endParaRPr lang="zh-CN" altLang="en-US" dirty="0" smtClean="0">
              <a:solidFill>
                <a:schemeClr val="tx2"/>
              </a:solidFill>
              <a:ea typeface="宋体" charset="-122"/>
            </a:endParaRPr>
          </a:p>
          <a:p>
            <a:pPr eaLnBrk="1" hangingPunct="1"/>
            <a:r>
              <a:rPr lang="zh-CN" altLang="en-US" dirty="0" smtClean="0">
                <a:solidFill>
                  <a:schemeClr val="tx2"/>
                </a:solidFill>
                <a:ea typeface="宋体" charset="-122"/>
                <a:sym typeface="Arial" charset="0"/>
              </a:rPr>
              <a:t>若信道带宽 </a:t>
            </a:r>
            <a:r>
              <a:rPr lang="en-US" altLang="zh-CN" i="1" dirty="0" smtClean="0">
                <a:solidFill>
                  <a:schemeClr val="tx2"/>
                </a:solidFill>
                <a:ea typeface="宋体" charset="-122"/>
                <a:sym typeface="Arial" charset="0"/>
              </a:rPr>
              <a:t>W </a:t>
            </a:r>
            <a:r>
              <a:rPr lang="zh-CN" altLang="en-US" dirty="0" smtClean="0">
                <a:solidFill>
                  <a:schemeClr val="tx2"/>
                </a:solidFill>
                <a:ea typeface="宋体" charset="-122"/>
                <a:sym typeface="Arial" charset="0"/>
              </a:rPr>
              <a:t>或信噪比 </a:t>
            </a:r>
            <a:r>
              <a:rPr lang="en-US" altLang="zh-CN" i="1" dirty="0" smtClean="0">
                <a:solidFill>
                  <a:schemeClr val="tx2"/>
                </a:solidFill>
                <a:ea typeface="宋体" charset="-122"/>
                <a:sym typeface="Arial" charset="0"/>
              </a:rPr>
              <a:t>S</a:t>
            </a:r>
            <a:r>
              <a:rPr lang="en-US" altLang="zh-CN" dirty="0" smtClean="0">
                <a:solidFill>
                  <a:schemeClr val="tx2"/>
                </a:solidFill>
                <a:ea typeface="宋体" charset="-122"/>
                <a:sym typeface="Arial" charset="0"/>
              </a:rPr>
              <a:t>/</a:t>
            </a:r>
            <a:r>
              <a:rPr lang="en-US" altLang="zh-CN" i="1" dirty="0" smtClean="0">
                <a:solidFill>
                  <a:schemeClr val="tx2"/>
                </a:solidFill>
                <a:ea typeface="宋体" charset="-122"/>
                <a:sym typeface="Arial" charset="0"/>
              </a:rPr>
              <a:t>N </a:t>
            </a:r>
            <a:r>
              <a:rPr lang="zh-CN" altLang="en-US" dirty="0" smtClean="0">
                <a:solidFill>
                  <a:schemeClr val="tx2"/>
                </a:solidFill>
                <a:ea typeface="宋体" charset="-122"/>
                <a:sym typeface="Arial" charset="0"/>
              </a:rPr>
              <a:t>没有上限（当然实际信道不可能是这样的），则信道的极限信息传输速率 </a:t>
            </a:r>
            <a:r>
              <a:rPr lang="en-US" altLang="zh-CN" i="1" dirty="0" smtClean="0">
                <a:solidFill>
                  <a:schemeClr val="tx2"/>
                </a:solidFill>
                <a:ea typeface="宋体" charset="-122"/>
                <a:sym typeface="Arial" charset="0"/>
              </a:rPr>
              <a:t>C </a:t>
            </a:r>
            <a:r>
              <a:rPr lang="zh-CN" altLang="en-US" dirty="0" smtClean="0">
                <a:solidFill>
                  <a:schemeClr val="tx2"/>
                </a:solidFill>
                <a:ea typeface="宋体" charset="-122"/>
                <a:sym typeface="Arial" charset="0"/>
              </a:rPr>
              <a:t>也就没有上限。</a:t>
            </a:r>
            <a:endParaRPr lang="zh-CN" altLang="en-US" dirty="0" smtClean="0">
              <a:solidFill>
                <a:schemeClr val="tx2"/>
              </a:solidFill>
              <a:ea typeface="宋体" charset="-122"/>
            </a:endParaRPr>
          </a:p>
          <a:p>
            <a:pPr eaLnBrk="1" hangingPunct="1"/>
            <a:r>
              <a:rPr lang="zh-CN" altLang="en-US" dirty="0" smtClean="0">
                <a:solidFill>
                  <a:schemeClr val="tx2"/>
                </a:solidFill>
                <a:ea typeface="宋体" charset="-122"/>
                <a:sym typeface="Arial" charset="0"/>
              </a:rPr>
              <a:t>实际信道上能够达到的信息传输速率要比香农的极限传输速率低不少。  </a:t>
            </a:r>
            <a:endParaRPr lang="zh-CN" altLang="en-US" dirty="0" smtClean="0">
              <a:ea typeface="宋体" charset="-122"/>
            </a:endParaRPr>
          </a:p>
        </p:txBody>
      </p:sp>
      <p:sp>
        <p:nvSpPr>
          <p:cNvPr id="11268" name="灯片编号占位符 2"/>
          <p:cNvSpPr>
            <a:spLocks noGrp="1" noChangeArrowheads="1"/>
          </p:cNvSpPr>
          <p:nvPr/>
        </p:nvSpPr>
        <p:spPr bwMode="auto">
          <a:xfrm>
            <a:off x="3884613" y="8685213"/>
            <a:ext cx="2971800" cy="458787"/>
          </a:xfrm>
          <a:prstGeom prst="rect">
            <a:avLst/>
          </a:prstGeom>
          <a:noFill/>
          <a:ln w="9525">
            <a:noFill/>
            <a:miter lim="800000"/>
            <a:headEnd/>
            <a:tailEnd/>
          </a:ln>
        </p:spPr>
        <p:txBody>
          <a:bodyPr anchor="b"/>
          <a:lstStyle/>
          <a:p>
            <a:pPr algn="r">
              <a:buFont typeface="Arial" charset="0"/>
              <a:buNone/>
            </a:pPr>
            <a:fld id="{D97E6E40-4565-4403-823D-6A2D754E5D6A}" type="slidenum">
              <a:rPr lang="en-US" altLang="zh-CN" sz="1200"/>
              <a:pPr algn="r">
                <a:buFont typeface="Arial" charset="0"/>
                <a:buNone/>
              </a:pPr>
              <a:t>2</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70E1837-6E53-4CB3-8778-8AD572874BC8}" type="datetimeFigureOut">
              <a:rPr lang="zh-CN" altLang="en-US" smtClean="0"/>
              <a:pPr/>
              <a:t>2016/1/28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8F1510-7617-495F-BCB7-F5E23B203422}"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0E1837-6E53-4CB3-8778-8AD572874BC8}" type="datetimeFigureOut">
              <a:rPr lang="zh-CN" altLang="en-US" smtClean="0"/>
              <a:pPr/>
              <a:t>2016/1/28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8F1510-7617-495F-BCB7-F5E23B20342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0E1837-6E53-4CB3-8778-8AD572874BC8}" type="datetimeFigureOut">
              <a:rPr lang="zh-CN" altLang="en-US" smtClean="0"/>
              <a:pPr/>
              <a:t>2016/1/28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8F1510-7617-495F-BCB7-F5E23B20342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0E1837-6E53-4CB3-8778-8AD572874BC8}" type="datetimeFigureOut">
              <a:rPr lang="zh-CN" altLang="en-US" smtClean="0"/>
              <a:pPr/>
              <a:t>2016/1/28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8F1510-7617-495F-BCB7-F5E23B20342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70E1837-6E53-4CB3-8778-8AD572874BC8}" type="datetimeFigureOut">
              <a:rPr lang="zh-CN" altLang="en-US" smtClean="0"/>
              <a:pPr/>
              <a:t>2016/1/28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8F1510-7617-495F-BCB7-F5E23B20342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70E1837-6E53-4CB3-8778-8AD572874BC8}" type="datetimeFigureOut">
              <a:rPr lang="zh-CN" altLang="en-US" smtClean="0"/>
              <a:pPr/>
              <a:t>2016/1/28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8F1510-7617-495F-BCB7-F5E23B20342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70E1837-6E53-4CB3-8778-8AD572874BC8}" type="datetimeFigureOut">
              <a:rPr lang="zh-CN" altLang="en-US" smtClean="0"/>
              <a:pPr/>
              <a:t>2016/1/28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48F1510-7617-495F-BCB7-F5E23B20342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70E1837-6E53-4CB3-8778-8AD572874BC8}" type="datetimeFigureOut">
              <a:rPr lang="zh-CN" altLang="en-US" smtClean="0"/>
              <a:pPr/>
              <a:t>2016/1/28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48F1510-7617-495F-BCB7-F5E23B20342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0E1837-6E53-4CB3-8778-8AD572874BC8}" type="datetimeFigureOut">
              <a:rPr lang="zh-CN" altLang="en-US" smtClean="0"/>
              <a:pPr/>
              <a:t>2016/1/28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48F1510-7617-495F-BCB7-F5E23B20342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70E1837-6E53-4CB3-8778-8AD572874BC8}" type="datetimeFigureOut">
              <a:rPr lang="zh-CN" altLang="en-US" smtClean="0"/>
              <a:pPr/>
              <a:t>2016/1/28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8F1510-7617-495F-BCB7-F5E23B20342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70E1837-6E53-4CB3-8778-8AD572874BC8}" type="datetimeFigureOut">
              <a:rPr lang="zh-CN" altLang="en-US" smtClean="0"/>
              <a:pPr/>
              <a:t>2016/1/28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8F1510-7617-495F-BCB7-F5E23B203422}"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70E1837-6E53-4CB3-8778-8AD572874BC8}" type="datetimeFigureOut">
              <a:rPr lang="zh-CN" altLang="en-US" smtClean="0"/>
              <a:pPr/>
              <a:t>2016/1/28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48F1510-7617-495F-BCB7-F5E23B20342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香农公式应用</a:t>
            </a:r>
            <a:endParaRPr lang="zh-CN" altLang="en-US" b="1" dirty="0"/>
          </a:p>
        </p:txBody>
      </p:sp>
      <p:sp>
        <p:nvSpPr>
          <p:cNvPr id="3" name="内容占位符 2"/>
          <p:cNvSpPr>
            <a:spLocks noGrp="1"/>
          </p:cNvSpPr>
          <p:nvPr>
            <p:ph idx="1"/>
          </p:nvPr>
        </p:nvSpPr>
        <p:spPr>
          <a:ln>
            <a:solidFill>
              <a:schemeClr val="tx1"/>
            </a:solidFill>
            <a:prstDash val="sysDot"/>
          </a:ln>
        </p:spPr>
        <p:txBody>
          <a:bodyPr>
            <a:normAutofit fontScale="77500" lnSpcReduction="20000"/>
          </a:bodyPr>
          <a:lstStyle/>
          <a:p>
            <a:pPr>
              <a:lnSpc>
                <a:spcPct val="150000"/>
              </a:lnSpc>
              <a:buNone/>
            </a:pPr>
            <a:r>
              <a:rPr lang="zh-CN" altLang="en-US" b="1" dirty="0" smtClean="0">
                <a:solidFill>
                  <a:srgbClr val="FF0000"/>
                </a:solidFill>
                <a:latin typeface="黑体" pitchFamily="49" charset="-122"/>
                <a:ea typeface="黑体" pitchFamily="49" charset="-122"/>
              </a:rPr>
              <a:t>问题提出</a:t>
            </a:r>
            <a:r>
              <a:rPr lang="zh-CN" altLang="en-US" b="1" dirty="0" smtClean="0">
                <a:latin typeface="黑体" pitchFamily="49" charset="-122"/>
                <a:ea typeface="黑体" pitchFamily="49" charset="-122"/>
              </a:rPr>
              <a:t>：</a:t>
            </a:r>
            <a:endParaRPr lang="en-US" altLang="zh-CN" b="1" dirty="0" smtClean="0">
              <a:latin typeface="黑体" pitchFamily="49" charset="-122"/>
              <a:ea typeface="黑体" pitchFamily="49" charset="-122"/>
            </a:endParaRPr>
          </a:p>
          <a:p>
            <a:pPr>
              <a:lnSpc>
                <a:spcPct val="150000"/>
              </a:lnSpc>
              <a:buNone/>
            </a:pPr>
            <a:r>
              <a:rPr lang="en-US" altLang="zh-CN" b="1" dirty="0" smtClean="0">
                <a:latin typeface="黑体" pitchFamily="49" charset="-122"/>
                <a:ea typeface="黑体" pitchFamily="49" charset="-122"/>
              </a:rPr>
              <a:t>	</a:t>
            </a:r>
            <a:r>
              <a:rPr lang="zh-CN" altLang="zh-CN" b="1" dirty="0" smtClean="0">
                <a:latin typeface="黑体" pitchFamily="49" charset="-122"/>
                <a:ea typeface="黑体" pitchFamily="49" charset="-122"/>
              </a:rPr>
              <a:t>假定信道带宽为</a:t>
            </a:r>
            <a:r>
              <a:rPr lang="en-US" altLang="zh-CN" b="1" dirty="0" smtClean="0">
                <a:latin typeface="黑体" pitchFamily="49" charset="-122"/>
                <a:ea typeface="黑体" pitchFamily="49" charset="-122"/>
              </a:rPr>
              <a:t>7000Hz</a:t>
            </a:r>
            <a:r>
              <a:rPr lang="zh-CN" altLang="zh-CN" b="1" dirty="0" smtClean="0">
                <a:latin typeface="黑体" pitchFamily="49" charset="-122"/>
                <a:ea typeface="黑体" pitchFamily="49" charset="-122"/>
              </a:rPr>
              <a:t>，最大信道传输速率为</a:t>
            </a:r>
            <a:r>
              <a:rPr lang="en-US" altLang="zh-CN" b="1" dirty="0" smtClean="0">
                <a:latin typeface="黑体" pitchFamily="49" charset="-122"/>
                <a:ea typeface="黑体" pitchFamily="49" charset="-122"/>
              </a:rPr>
              <a:t>35Kb/</a:t>
            </a:r>
            <a:r>
              <a:rPr lang="zh-CN" altLang="zh-CN" b="1" dirty="0" smtClean="0">
                <a:latin typeface="黑体" pitchFamily="49" charset="-122"/>
                <a:ea typeface="黑体" pitchFamily="49" charset="-122"/>
              </a:rPr>
              <a:t>ｓ，那么若想使最大信道传输速率增加６０％，问信噪比Ｓ</a:t>
            </a:r>
            <a:r>
              <a:rPr lang="en-US" altLang="zh-CN" b="1" dirty="0" smtClean="0">
                <a:latin typeface="黑体" pitchFamily="49" charset="-122"/>
                <a:ea typeface="黑体" pitchFamily="49" charset="-122"/>
              </a:rPr>
              <a:t>/</a:t>
            </a:r>
            <a:r>
              <a:rPr lang="zh-CN" altLang="zh-CN" b="1" dirty="0" smtClean="0">
                <a:latin typeface="黑体" pitchFamily="49" charset="-122"/>
                <a:ea typeface="黑体" pitchFamily="49" charset="-122"/>
              </a:rPr>
              <a:t>Ｎ应增大到多少倍？</a:t>
            </a:r>
            <a:endParaRPr lang="en-US" altLang="zh-CN" b="1" dirty="0" smtClean="0">
              <a:latin typeface="黑体" pitchFamily="49" charset="-122"/>
              <a:ea typeface="黑体" pitchFamily="49" charset="-122"/>
            </a:endParaRPr>
          </a:p>
          <a:p>
            <a:pPr>
              <a:lnSpc>
                <a:spcPct val="150000"/>
              </a:lnSpc>
              <a:buNone/>
            </a:pPr>
            <a:r>
              <a:rPr lang="en-US" altLang="zh-CN" b="1" dirty="0">
                <a:latin typeface="黑体" pitchFamily="49" charset="-122"/>
                <a:ea typeface="黑体" pitchFamily="49" charset="-122"/>
              </a:rPr>
              <a:t>	</a:t>
            </a:r>
            <a:r>
              <a:rPr lang="zh-CN" altLang="zh-CN" b="1" dirty="0" smtClean="0">
                <a:latin typeface="黑体" pitchFamily="49" charset="-122"/>
                <a:ea typeface="黑体" pitchFamily="49" charset="-122"/>
              </a:rPr>
              <a:t>如果在刚才计算出的基础上将信噪比Ｓ</a:t>
            </a:r>
            <a:r>
              <a:rPr lang="en-US" altLang="zh-CN" b="1" dirty="0" smtClean="0">
                <a:latin typeface="黑体" pitchFamily="49" charset="-122"/>
                <a:ea typeface="黑体" pitchFamily="49" charset="-122"/>
              </a:rPr>
              <a:t>/</a:t>
            </a:r>
            <a:r>
              <a:rPr lang="zh-CN" altLang="zh-CN" b="1" dirty="0" smtClean="0">
                <a:latin typeface="黑体" pitchFamily="49" charset="-122"/>
                <a:ea typeface="黑体" pitchFamily="49" charset="-122"/>
              </a:rPr>
              <a:t>Ｎ再增大到</a:t>
            </a:r>
            <a:r>
              <a:rPr lang="en-US" altLang="zh-CN" b="1" dirty="0" smtClean="0">
                <a:latin typeface="黑体" pitchFamily="49" charset="-122"/>
                <a:ea typeface="黑体" pitchFamily="49" charset="-122"/>
              </a:rPr>
              <a:t>10</a:t>
            </a:r>
            <a:r>
              <a:rPr lang="zh-CN" altLang="zh-CN" b="1" dirty="0" smtClean="0">
                <a:latin typeface="黑体" pitchFamily="49" charset="-122"/>
                <a:ea typeface="黑体" pitchFamily="49" charset="-122"/>
              </a:rPr>
              <a:t>倍，问最大信息速率能否再增加２０％？</a:t>
            </a:r>
            <a:r>
              <a:rPr lang="en-US" altLang="zh-CN" b="1" dirty="0" smtClean="0">
                <a:latin typeface="黑体" pitchFamily="49" charset="-122"/>
                <a:ea typeface="黑体" pitchFamily="49" charset="-122"/>
              </a:rPr>
              <a:t> </a:t>
            </a:r>
            <a:endParaRPr lang="zh-CN" altLang="zh-CN" b="1" dirty="0" smtClean="0">
              <a:latin typeface="黑体" pitchFamily="49" charset="-122"/>
              <a:ea typeface="黑体" pitchFamily="49" charset="-122"/>
            </a:endParaRPr>
          </a:p>
          <a:p>
            <a:pPr>
              <a:lnSpc>
                <a:spcPct val="150000"/>
              </a:lnSpc>
            </a:pPr>
            <a:endParaRPr lang="zh-CN" altLang="en-US" b="1"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2529" descr="afbae0ddf0234c3bbd5a2eb4a4d10acd# #矩形 674"/>
          <p:cNvSpPr>
            <a:spLocks noGrp="1" noChangeArrowheads="1"/>
          </p:cNvSpPr>
          <p:nvPr>
            <p:ph type="title" idx="4294967295"/>
          </p:nvPr>
        </p:nvSpPr>
        <p:spPr>
          <a:xfrm>
            <a:off x="395536" y="1275606"/>
            <a:ext cx="8353425" cy="1845469"/>
          </a:xfrm>
        </p:spPr>
        <p:txBody>
          <a:bodyPr>
            <a:normAutofit fontScale="90000"/>
          </a:bodyPr>
          <a:lstStyle/>
          <a:p>
            <a:pPr algn="l">
              <a:lnSpc>
                <a:spcPct val="120000"/>
              </a:lnSpc>
            </a:pPr>
            <a:r>
              <a:rPr lang="zh-CN" altLang="en-US" sz="2800" b="1" dirty="0" smtClean="0">
                <a:latin typeface="黑体" pitchFamily="49" charset="-122"/>
                <a:ea typeface="黑体" pitchFamily="49" charset="-122"/>
              </a:rPr>
              <a:t>信噪比：信号的</a:t>
            </a:r>
            <a:r>
              <a:rPr lang="zh-CN" altLang="en-US" sz="2800" b="1" dirty="0">
                <a:latin typeface="黑体" pitchFamily="49" charset="-122"/>
                <a:ea typeface="黑体" pitchFamily="49" charset="-122"/>
              </a:rPr>
              <a:t>平均功率和</a:t>
            </a:r>
            <a:r>
              <a:rPr lang="zh-CN" altLang="en-US" sz="2800" b="1" dirty="0" smtClean="0">
                <a:latin typeface="黑体" pitchFamily="49" charset="-122"/>
                <a:ea typeface="黑体" pitchFamily="49" charset="-122"/>
              </a:rPr>
              <a:t>噪声的平均功率之比，记为</a:t>
            </a:r>
            <a:r>
              <a:rPr lang="en-US" altLang="zh-CN" sz="2800" b="1" dirty="0" smtClean="0">
                <a:latin typeface="黑体" pitchFamily="49" charset="-122"/>
                <a:ea typeface="黑体" pitchFamily="49" charset="-122"/>
              </a:rPr>
              <a:t>S/N</a:t>
            </a:r>
            <a:r>
              <a:rPr lang="zh-CN" altLang="en-US" sz="2800" b="1" dirty="0" smtClean="0">
                <a:latin typeface="黑体" pitchFamily="49" charset="-122"/>
                <a:ea typeface="黑体" pitchFamily="49" charset="-122"/>
              </a:rPr>
              <a:t>。</a:t>
            </a:r>
            <a:br>
              <a:rPr lang="zh-CN" altLang="en-US" sz="2800" b="1" dirty="0" smtClean="0">
                <a:latin typeface="黑体" pitchFamily="49" charset="-122"/>
                <a:ea typeface="黑体" pitchFamily="49" charset="-122"/>
              </a:rPr>
            </a:br>
            <a:r>
              <a:rPr lang="zh-CN" altLang="en-US" sz="2800" b="1" dirty="0" smtClean="0">
                <a:latin typeface="黑体" pitchFamily="49" charset="-122"/>
                <a:ea typeface="黑体" pitchFamily="49" charset="-122"/>
              </a:rPr>
              <a:t>   信噪比</a:t>
            </a:r>
            <a:r>
              <a:rPr lang="en-US" altLang="zh-CN" sz="2800" b="1" dirty="0" smtClean="0">
                <a:latin typeface="黑体" pitchFamily="49" charset="-122"/>
                <a:ea typeface="黑体" pitchFamily="49" charset="-122"/>
              </a:rPr>
              <a:t>=10</a:t>
            </a:r>
            <a:r>
              <a:rPr lang="en-US" altLang="zh-CN" sz="2800" b="1" dirty="0" smtClean="0">
                <a:latin typeface="黑体" pitchFamily="49" charset="-122"/>
                <a:ea typeface="黑体" pitchFamily="49" charset="-122"/>
                <a:sym typeface="Arial" charset="0"/>
              </a:rPr>
              <a:t> log</a:t>
            </a:r>
            <a:r>
              <a:rPr lang="en-US" altLang="zh-CN" sz="2800" b="1" baseline="-25000" dirty="0" smtClean="0">
                <a:latin typeface="黑体" pitchFamily="49" charset="-122"/>
                <a:ea typeface="黑体" pitchFamily="49" charset="-122"/>
                <a:sym typeface="Arial" charset="0"/>
              </a:rPr>
              <a:t>10</a:t>
            </a:r>
            <a:r>
              <a:rPr lang="en-US" altLang="zh-CN" sz="2800" b="1" dirty="0" smtClean="0">
                <a:latin typeface="黑体" pitchFamily="49" charset="-122"/>
                <a:ea typeface="黑体" pitchFamily="49" charset="-122"/>
                <a:sym typeface="Arial" charset="0"/>
              </a:rPr>
              <a:t>(</a:t>
            </a:r>
            <a:r>
              <a:rPr lang="en-US" altLang="zh-CN" sz="2800" b="1" i="1" dirty="0" smtClean="0">
                <a:latin typeface="黑体" pitchFamily="49" charset="-122"/>
                <a:ea typeface="黑体" pitchFamily="49" charset="-122"/>
                <a:sym typeface="Arial" charset="0"/>
              </a:rPr>
              <a:t>S</a:t>
            </a:r>
            <a:r>
              <a:rPr lang="en-US" altLang="zh-CN" sz="2800" b="1" dirty="0" smtClean="0">
                <a:latin typeface="黑体" pitchFamily="49" charset="-122"/>
                <a:ea typeface="黑体" pitchFamily="49" charset="-122"/>
                <a:sym typeface="Arial" charset="0"/>
              </a:rPr>
              <a:t>/</a:t>
            </a:r>
            <a:r>
              <a:rPr lang="en-US" altLang="zh-CN" sz="2800" b="1" i="1" dirty="0" smtClean="0">
                <a:latin typeface="黑体" pitchFamily="49" charset="-122"/>
                <a:ea typeface="黑体" pitchFamily="49" charset="-122"/>
                <a:sym typeface="Arial" charset="0"/>
              </a:rPr>
              <a:t>N</a:t>
            </a:r>
            <a:r>
              <a:rPr lang="en-US" altLang="zh-CN" sz="2800" b="1" dirty="0" smtClean="0">
                <a:latin typeface="黑体" pitchFamily="49" charset="-122"/>
                <a:ea typeface="黑体" pitchFamily="49" charset="-122"/>
                <a:sym typeface="Arial" charset="0"/>
              </a:rPr>
              <a:t>) </a:t>
            </a:r>
            <a:r>
              <a:rPr lang="en-US" sz="2800" b="1" dirty="0" smtClean="0">
                <a:latin typeface="黑体" pitchFamily="49" charset="-122"/>
                <a:ea typeface="黑体" pitchFamily="49" charset="-122"/>
                <a:sym typeface="Arial" charset="0"/>
              </a:rPr>
              <a:t>（</a:t>
            </a:r>
            <a:r>
              <a:rPr lang="en-US" altLang="zh-CN" sz="2800" b="1" dirty="0" smtClean="0">
                <a:latin typeface="黑体" pitchFamily="49" charset="-122"/>
                <a:ea typeface="黑体" pitchFamily="49" charset="-122"/>
                <a:sym typeface="Arial" charset="0"/>
              </a:rPr>
              <a:t>dB)</a:t>
            </a:r>
            <a:br>
              <a:rPr lang="en-US" altLang="zh-CN" sz="2800" b="1" dirty="0" smtClean="0">
                <a:latin typeface="黑体" pitchFamily="49" charset="-122"/>
                <a:ea typeface="黑体" pitchFamily="49" charset="-122"/>
                <a:sym typeface="Arial" charset="0"/>
              </a:rPr>
            </a:br>
            <a:r>
              <a:rPr lang="zh-CN" altLang="en-US" sz="2800" b="1" dirty="0" smtClean="0">
                <a:latin typeface="黑体" pitchFamily="49" charset="-122"/>
                <a:ea typeface="黑体" pitchFamily="49" charset="-122"/>
                <a:sym typeface="宋体" charset="-122"/>
              </a:rPr>
              <a:t>香农公式指出：</a:t>
            </a:r>
            <a:endParaRPr lang="en-US" sz="2800" b="1" dirty="0" smtClean="0">
              <a:latin typeface="黑体" pitchFamily="49" charset="-122"/>
              <a:ea typeface="黑体" pitchFamily="49" charset="-122"/>
              <a:sym typeface="Arial" charset="0"/>
            </a:endParaRPr>
          </a:p>
        </p:txBody>
      </p:sp>
      <p:grpSp>
        <p:nvGrpSpPr>
          <p:cNvPr id="2" name="组合 22531"/>
          <p:cNvGrpSpPr>
            <a:grpSpLocks/>
          </p:cNvGrpSpPr>
          <p:nvPr/>
        </p:nvGrpSpPr>
        <p:grpSpPr bwMode="auto">
          <a:xfrm>
            <a:off x="530226" y="3490913"/>
            <a:ext cx="6442075" cy="733425"/>
            <a:chOff x="0" y="0"/>
            <a:chExt cx="8200" cy="4058"/>
          </a:xfrm>
        </p:grpSpPr>
        <p:sp>
          <p:nvSpPr>
            <p:cNvPr id="6151" name="上箭头 22532"/>
            <p:cNvSpPr>
              <a:spLocks noChangeArrowheads="1"/>
            </p:cNvSpPr>
            <p:nvPr/>
          </p:nvSpPr>
          <p:spPr bwMode="auto">
            <a:xfrm>
              <a:off x="0" y="0"/>
              <a:ext cx="8200" cy="4058"/>
            </a:xfrm>
            <a:prstGeom prst="upArrow">
              <a:avLst>
                <a:gd name="adj1" fmla="val 57824"/>
                <a:gd name="adj2" fmla="val 54375"/>
              </a:avLst>
            </a:prstGeom>
            <a:gradFill rotWithShape="1">
              <a:gsLst>
                <a:gs pos="0">
                  <a:schemeClr val="folHlink"/>
                </a:gs>
                <a:gs pos="100000">
                  <a:srgbClr val="FFFFFF"/>
                </a:gs>
              </a:gsLst>
              <a:lin ang="5400000" scaled="1"/>
            </a:gradFill>
            <a:ln w="9525">
              <a:noFill/>
              <a:miter lim="800000"/>
              <a:headEnd/>
              <a:tailEnd/>
            </a:ln>
          </p:spPr>
          <p:txBody>
            <a:bodyPr/>
            <a:lstStyle/>
            <a:p>
              <a:pPr algn="ctr">
                <a:buFont typeface="Arial" charset="0"/>
                <a:buNone/>
              </a:pPr>
              <a:endParaRPr lang="zh-CN" altLang="zh-CN" b="1">
                <a:solidFill>
                  <a:schemeClr val="tx2"/>
                </a:solidFill>
                <a:latin typeface="GungsuhChe" pitchFamily="49" charset="-127"/>
                <a:ea typeface="GungsuhChe" pitchFamily="49" charset="-127"/>
              </a:endParaRPr>
            </a:p>
          </p:txBody>
        </p:sp>
        <p:sp>
          <p:nvSpPr>
            <p:cNvPr id="6152" name="文本框 22533"/>
            <p:cNvSpPr txBox="1">
              <a:spLocks noChangeArrowheads="1"/>
            </p:cNvSpPr>
            <p:nvPr/>
          </p:nvSpPr>
          <p:spPr bwMode="auto">
            <a:xfrm>
              <a:off x="340" y="1247"/>
              <a:ext cx="7258" cy="2554"/>
            </a:xfrm>
            <a:prstGeom prst="rect">
              <a:avLst/>
            </a:prstGeom>
            <a:noFill/>
            <a:ln w="9525">
              <a:noFill/>
              <a:miter lim="800000"/>
              <a:headEnd/>
              <a:tailEnd/>
            </a:ln>
          </p:spPr>
          <p:txBody>
            <a:bodyPr>
              <a:spAutoFit/>
            </a:bodyPr>
            <a:lstStyle/>
            <a:p>
              <a:pPr algn="ctr" eaLnBrk="0" hangingPunct="0">
                <a:buFont typeface="Arial" charset="0"/>
                <a:buNone/>
              </a:pPr>
              <a:r>
                <a:rPr lang="en-US" altLang="zh-CN" sz="2400" b="1" i="1" dirty="0">
                  <a:solidFill>
                    <a:schemeClr val="tx2"/>
                  </a:solidFill>
                  <a:latin typeface="GungsuhChe" pitchFamily="49" charset="-127"/>
                  <a:ea typeface="GungsuhChe" pitchFamily="49" charset="-127"/>
                </a:rPr>
                <a:t>C</a:t>
              </a:r>
              <a:r>
                <a:rPr lang="en-US" altLang="zh-CN" sz="2400" b="1" dirty="0">
                  <a:solidFill>
                    <a:schemeClr val="tx2"/>
                  </a:solidFill>
                  <a:latin typeface="GungsuhChe" pitchFamily="49" charset="-127"/>
                  <a:ea typeface="GungsuhChe" pitchFamily="49" charset="-127"/>
                </a:rPr>
                <a:t> = </a:t>
              </a:r>
              <a:r>
                <a:rPr lang="en-US" altLang="zh-CN" sz="2400" b="1" i="1" dirty="0">
                  <a:solidFill>
                    <a:schemeClr val="tx2"/>
                  </a:solidFill>
                  <a:latin typeface="GungsuhChe" pitchFamily="49" charset="-127"/>
                  <a:ea typeface="GungsuhChe" pitchFamily="49" charset="-127"/>
                </a:rPr>
                <a:t>W</a:t>
              </a:r>
              <a:r>
                <a:rPr lang="en-US" altLang="zh-CN" sz="2400" b="1" dirty="0">
                  <a:solidFill>
                    <a:schemeClr val="tx2"/>
                  </a:solidFill>
                  <a:latin typeface="GungsuhChe" pitchFamily="49" charset="-127"/>
                  <a:ea typeface="GungsuhChe" pitchFamily="49" charset="-127"/>
                </a:rPr>
                <a:t> log2(1+</a:t>
              </a:r>
              <a:r>
                <a:rPr lang="en-US" altLang="zh-CN" sz="2400" b="1" i="1" dirty="0">
                  <a:solidFill>
                    <a:schemeClr val="tx2"/>
                  </a:solidFill>
                  <a:latin typeface="GungsuhChe" pitchFamily="49" charset="-127"/>
                  <a:ea typeface="GungsuhChe" pitchFamily="49" charset="-127"/>
                </a:rPr>
                <a:t>S</a:t>
              </a:r>
              <a:r>
                <a:rPr lang="en-US" altLang="zh-CN" sz="2400" b="1" dirty="0">
                  <a:solidFill>
                    <a:schemeClr val="tx2"/>
                  </a:solidFill>
                  <a:latin typeface="GungsuhChe" pitchFamily="49" charset="-127"/>
                  <a:ea typeface="GungsuhChe" pitchFamily="49" charset="-127"/>
                </a:rPr>
                <a:t>/</a:t>
              </a:r>
              <a:r>
                <a:rPr lang="en-US" altLang="zh-CN" sz="2400" b="1" i="1" dirty="0">
                  <a:solidFill>
                    <a:schemeClr val="tx2"/>
                  </a:solidFill>
                  <a:latin typeface="GungsuhChe" pitchFamily="49" charset="-127"/>
                  <a:ea typeface="GungsuhChe" pitchFamily="49" charset="-127"/>
                </a:rPr>
                <a:t>N</a:t>
              </a:r>
              <a:r>
                <a:rPr lang="en-US" altLang="zh-CN" sz="2400" b="1" dirty="0">
                  <a:solidFill>
                    <a:schemeClr val="tx2"/>
                  </a:solidFill>
                  <a:latin typeface="GungsuhChe" pitchFamily="49" charset="-127"/>
                  <a:ea typeface="GungsuhChe" pitchFamily="49" charset="-127"/>
                </a:rPr>
                <a:t>)  b/s </a:t>
              </a:r>
            </a:p>
          </p:txBody>
        </p:sp>
      </p:grpSp>
      <p:sp>
        <p:nvSpPr>
          <p:cNvPr id="6148" name="文本框 1"/>
          <p:cNvSpPr txBox="1">
            <a:spLocks noChangeArrowheads="1"/>
          </p:cNvSpPr>
          <p:nvPr/>
        </p:nvSpPr>
        <p:spPr bwMode="auto">
          <a:xfrm>
            <a:off x="467545" y="3057805"/>
            <a:ext cx="8086725" cy="584775"/>
          </a:xfrm>
          <a:prstGeom prst="rect">
            <a:avLst/>
          </a:prstGeom>
          <a:noFill/>
          <a:ln w="9525">
            <a:noFill/>
            <a:miter lim="800000"/>
            <a:headEnd/>
            <a:tailEnd/>
          </a:ln>
        </p:spPr>
        <p:txBody>
          <a:bodyPr>
            <a:spAutoFit/>
          </a:bodyPr>
          <a:lstStyle/>
          <a:p>
            <a:pPr>
              <a:buFont typeface="Arial" charset="0"/>
              <a:buNone/>
            </a:pPr>
            <a:r>
              <a:rPr lang="zh-CN" altLang="en-US" sz="2800" b="1" dirty="0">
                <a:solidFill>
                  <a:schemeClr val="tx2"/>
                </a:solidFill>
                <a:latin typeface="黑体" pitchFamily="49" charset="-122"/>
                <a:ea typeface="黑体" pitchFamily="49" charset="-122"/>
                <a:sym typeface="宋体" charset="-122"/>
              </a:rPr>
              <a:t>信道的极限信息传输速率 </a:t>
            </a:r>
            <a:r>
              <a:rPr lang="en-US" altLang="zh-CN" sz="2800" b="1" i="1" dirty="0">
                <a:solidFill>
                  <a:schemeClr val="tx2"/>
                </a:solidFill>
                <a:latin typeface="黑体" pitchFamily="49" charset="-122"/>
                <a:ea typeface="黑体" pitchFamily="49" charset="-122"/>
                <a:sym typeface="宋体" charset="-122"/>
              </a:rPr>
              <a:t>C </a:t>
            </a:r>
            <a:r>
              <a:rPr lang="zh-CN" altLang="en-US" sz="3200" b="1" dirty="0">
                <a:solidFill>
                  <a:schemeClr val="tx2"/>
                </a:solidFill>
                <a:latin typeface="黑体" pitchFamily="49" charset="-122"/>
                <a:ea typeface="黑体" pitchFamily="49" charset="-122"/>
                <a:sym typeface="宋体" charset="-122"/>
              </a:rPr>
              <a:t>可表达为：</a:t>
            </a:r>
            <a:r>
              <a:rPr lang="zh-CN" altLang="en-US" sz="2800" b="1" i="1" dirty="0">
                <a:solidFill>
                  <a:schemeClr val="tx2"/>
                </a:solidFill>
                <a:latin typeface="黑体" pitchFamily="49" charset="-122"/>
                <a:ea typeface="黑体" pitchFamily="49" charset="-122"/>
                <a:sym typeface="宋体" charset="-122"/>
              </a:rPr>
              <a:t>        </a:t>
            </a:r>
          </a:p>
        </p:txBody>
      </p:sp>
      <p:sp>
        <p:nvSpPr>
          <p:cNvPr id="3" name="文本框 2"/>
          <p:cNvSpPr txBox="1">
            <a:spLocks noChangeArrowheads="1"/>
          </p:cNvSpPr>
          <p:nvPr/>
        </p:nvSpPr>
        <p:spPr bwMode="auto">
          <a:xfrm>
            <a:off x="395288" y="4245769"/>
            <a:ext cx="7727950" cy="707886"/>
          </a:xfrm>
          <a:prstGeom prst="rect">
            <a:avLst/>
          </a:prstGeom>
          <a:noFill/>
          <a:ln w="9525">
            <a:noFill/>
            <a:miter lim="800000"/>
            <a:headEnd/>
            <a:tailEnd/>
          </a:ln>
        </p:spPr>
        <p:txBody>
          <a:bodyPr>
            <a:spAutoFit/>
          </a:bodyPr>
          <a:lstStyle/>
          <a:p>
            <a:pPr lvl="1">
              <a:buFont typeface="Arial" charset="0"/>
              <a:buNone/>
            </a:pPr>
            <a:r>
              <a:rPr lang="en-US" altLang="zh-CN" sz="2000" b="1" i="1" dirty="0">
                <a:solidFill>
                  <a:schemeClr val="tx2"/>
                </a:solidFill>
                <a:latin typeface="黑体" pitchFamily="49" charset="-122"/>
                <a:ea typeface="黑体" pitchFamily="49" charset="-122"/>
                <a:sym typeface="宋体" charset="-122"/>
              </a:rPr>
              <a:t>W </a:t>
            </a:r>
            <a:r>
              <a:rPr lang="zh-CN" altLang="en-US" sz="2000" b="1" dirty="0">
                <a:solidFill>
                  <a:schemeClr val="tx2"/>
                </a:solidFill>
                <a:latin typeface="黑体" pitchFamily="49" charset="-122"/>
                <a:ea typeface="黑体" pitchFamily="49" charset="-122"/>
                <a:sym typeface="宋体" charset="-122"/>
              </a:rPr>
              <a:t>为信道的带宽（以 </a:t>
            </a:r>
            <a:r>
              <a:rPr lang="en-US" altLang="zh-CN" sz="2000" b="1" dirty="0">
                <a:solidFill>
                  <a:schemeClr val="tx2"/>
                </a:solidFill>
                <a:latin typeface="黑体" pitchFamily="49" charset="-122"/>
                <a:ea typeface="黑体" pitchFamily="49" charset="-122"/>
                <a:sym typeface="宋体" charset="-122"/>
              </a:rPr>
              <a:t>Hz </a:t>
            </a:r>
            <a:r>
              <a:rPr lang="zh-CN" altLang="en-US" sz="2000" b="1" dirty="0">
                <a:solidFill>
                  <a:schemeClr val="tx2"/>
                </a:solidFill>
                <a:latin typeface="黑体" pitchFamily="49" charset="-122"/>
                <a:ea typeface="黑体" pitchFamily="49" charset="-122"/>
                <a:sym typeface="宋体" charset="-122"/>
              </a:rPr>
              <a:t>为单位）；</a:t>
            </a:r>
            <a:r>
              <a:rPr lang="en-US" altLang="zh-CN" sz="2000" b="1" i="1" dirty="0">
                <a:solidFill>
                  <a:schemeClr val="tx2"/>
                </a:solidFill>
                <a:latin typeface="黑体" pitchFamily="49" charset="-122"/>
                <a:ea typeface="黑体" pitchFamily="49" charset="-122"/>
                <a:sym typeface="宋体" charset="-122"/>
              </a:rPr>
              <a:t>S </a:t>
            </a:r>
            <a:r>
              <a:rPr lang="zh-CN" altLang="en-US" sz="2000" b="1" dirty="0">
                <a:solidFill>
                  <a:schemeClr val="tx2"/>
                </a:solidFill>
                <a:latin typeface="黑体" pitchFamily="49" charset="-122"/>
                <a:ea typeface="黑体" pitchFamily="49" charset="-122"/>
                <a:sym typeface="宋体" charset="-122"/>
              </a:rPr>
              <a:t>为信道内所传信号的平均功率；</a:t>
            </a:r>
            <a:r>
              <a:rPr lang="en-US" altLang="zh-CN" sz="2000" b="1" i="1" dirty="0">
                <a:solidFill>
                  <a:schemeClr val="tx2"/>
                </a:solidFill>
                <a:latin typeface="黑体" pitchFamily="49" charset="-122"/>
                <a:ea typeface="黑体" pitchFamily="49" charset="-122"/>
                <a:sym typeface="宋体" charset="-122"/>
              </a:rPr>
              <a:t>N </a:t>
            </a:r>
            <a:r>
              <a:rPr lang="zh-CN" altLang="en-US" sz="2000" b="1" dirty="0">
                <a:solidFill>
                  <a:schemeClr val="tx2"/>
                </a:solidFill>
                <a:latin typeface="黑体" pitchFamily="49" charset="-122"/>
                <a:ea typeface="黑体" pitchFamily="49" charset="-122"/>
                <a:sym typeface="宋体" charset="-122"/>
              </a:rPr>
              <a:t>为信道内部的高斯噪声功率。  </a:t>
            </a:r>
          </a:p>
        </p:txBody>
      </p:sp>
      <p:sp>
        <p:nvSpPr>
          <p:cNvPr id="8201" name="标题 19457" descr="afbae0ddf0234c3bbd5a2eb4a4d10acd# #矩形 674"/>
          <p:cNvSpPr>
            <a:spLocks noGrp="1" noChangeArrowheads="1"/>
          </p:cNvSpPr>
          <p:nvPr/>
        </p:nvSpPr>
        <p:spPr bwMode="auto">
          <a:xfrm>
            <a:off x="468313" y="141685"/>
            <a:ext cx="7848600" cy="647700"/>
          </a:xfrm>
          <a:prstGeom prst="rect">
            <a:avLst/>
          </a:prstGeom>
          <a:noFill/>
          <a:ln w="9525">
            <a:noFill/>
            <a:miter lim="800000"/>
            <a:headEnd/>
            <a:tailEnd/>
          </a:ln>
        </p:spPr>
        <p:txBody>
          <a:bodyPr anchor="ctr"/>
          <a:lstStyle/>
          <a:p>
            <a:pPr algn="ctr">
              <a:buFont typeface="Arial" charset="0"/>
              <a:buNone/>
              <a:defRPr/>
            </a:pPr>
            <a:r>
              <a:rPr lang="zh-CN" altLang="en-US" sz="4400" b="1" dirty="0">
                <a:latin typeface="+mj-lt"/>
                <a:ea typeface="+mj-ea"/>
                <a:cs typeface="+mj-cs"/>
                <a:sym typeface="宋体" pitchFamily="2" charset="-122"/>
              </a:rPr>
              <a:t>香农公式应用</a:t>
            </a:r>
          </a:p>
        </p:txBody>
      </p:sp>
      <p:sp>
        <p:nvSpPr>
          <p:cNvPr id="9" name="矩形 8"/>
          <p:cNvSpPr/>
          <p:nvPr/>
        </p:nvSpPr>
        <p:spPr>
          <a:xfrm>
            <a:off x="611561" y="897565"/>
            <a:ext cx="6364243" cy="584775"/>
          </a:xfrm>
          <a:prstGeom prst="rect">
            <a:avLst/>
          </a:prstGeom>
        </p:spPr>
        <p:txBody>
          <a:bodyPr wrap="none">
            <a:spAutoFit/>
          </a:bodyPr>
          <a:lstStyle/>
          <a:p>
            <a:pPr>
              <a:buNone/>
            </a:pPr>
            <a:r>
              <a:rPr lang="zh-CN" altLang="en-US" sz="3200" b="1" dirty="0" smtClean="0">
                <a:solidFill>
                  <a:srgbClr val="FF0000"/>
                </a:solidFill>
                <a:latin typeface="黑体" pitchFamily="49" charset="-122"/>
                <a:ea typeface="黑体" pitchFamily="49" charset="-122"/>
              </a:rPr>
              <a:t>解题思路：复习信噪比和</a:t>
            </a:r>
            <a:r>
              <a:rPr lang="zh-CN" altLang="en-US" sz="3200" b="1" dirty="0" smtClean="0">
                <a:solidFill>
                  <a:srgbClr val="FF0000"/>
                </a:solidFill>
                <a:latin typeface="黑体" pitchFamily="49" charset="-122"/>
                <a:ea typeface="黑体" pitchFamily="49" charset="-122"/>
                <a:sym typeface="宋体" charset="-122"/>
              </a:rPr>
              <a:t>香农公式</a:t>
            </a:r>
            <a:endParaRPr lang="en-US" altLang="zh-CN" sz="3200" b="1" dirty="0" smtClean="0">
              <a:solidFill>
                <a:srgbClr val="FF0000"/>
              </a:solidFill>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香农公式应用</a:t>
            </a:r>
            <a:endParaRPr lang="zh-CN" altLang="en-US" dirty="0"/>
          </a:p>
        </p:txBody>
      </p:sp>
      <p:sp>
        <p:nvSpPr>
          <p:cNvPr id="3" name="内容占位符 2"/>
          <p:cNvSpPr>
            <a:spLocks noGrp="1"/>
          </p:cNvSpPr>
          <p:nvPr>
            <p:ph idx="1"/>
          </p:nvPr>
        </p:nvSpPr>
        <p:spPr>
          <a:xfrm>
            <a:off x="457200" y="1113589"/>
            <a:ext cx="8229600" cy="3481034"/>
          </a:xfrm>
          <a:ln>
            <a:solidFill>
              <a:schemeClr val="tx1"/>
            </a:solidFill>
            <a:prstDash val="sysDot"/>
          </a:ln>
        </p:spPr>
        <p:txBody>
          <a:bodyPr>
            <a:normAutofit fontScale="77500" lnSpcReduction="20000"/>
          </a:bodyPr>
          <a:lstStyle/>
          <a:p>
            <a:pPr>
              <a:buNone/>
            </a:pPr>
            <a:r>
              <a:rPr lang="zh-CN" altLang="en-US" b="1" dirty="0" smtClean="0">
                <a:latin typeface="GungsuhChe" pitchFamily="49" charset="-127"/>
                <a:ea typeface="GungsuhChe" pitchFamily="49" charset="-127"/>
              </a:rPr>
              <a:t>依据</a:t>
            </a:r>
            <a:r>
              <a:rPr lang="zh-CN" altLang="en-US" b="1" dirty="0" smtClean="0">
                <a:latin typeface="GungsuhChe" pitchFamily="49" charset="-127"/>
                <a:ea typeface="GungsuhChe" pitchFamily="49" charset="-127"/>
                <a:sym typeface="宋体" charset="-122"/>
              </a:rPr>
              <a:t>香农公式：</a:t>
            </a:r>
            <a:endParaRPr lang="en-US" altLang="zh-CN" b="1" dirty="0" smtClean="0">
              <a:latin typeface="GungsuhChe" pitchFamily="49" charset="-127"/>
              <a:ea typeface="GungsuhChe" pitchFamily="49" charset="-127"/>
              <a:sym typeface="宋体" charset="-122"/>
            </a:endParaRPr>
          </a:p>
          <a:p>
            <a:pPr>
              <a:buNone/>
            </a:pPr>
            <a:r>
              <a:rPr lang="en-US" altLang="zh-CN" b="1" dirty="0" smtClean="0">
                <a:latin typeface="GungsuhChe" pitchFamily="49" charset="-127"/>
                <a:ea typeface="GungsuhChe" pitchFamily="49" charset="-127"/>
              </a:rPr>
              <a:t>1、C = W log2(1+S/N) ，</a:t>
            </a:r>
          </a:p>
          <a:p>
            <a:pPr>
              <a:buNone/>
            </a:pPr>
            <a:r>
              <a:rPr lang="zh-CN" altLang="en-US" b="1" dirty="0" smtClean="0">
                <a:latin typeface="GungsuhChe" pitchFamily="49" charset="-127"/>
                <a:ea typeface="GungsuhChe" pitchFamily="49" charset="-127"/>
              </a:rPr>
              <a:t>其中</a:t>
            </a:r>
            <a:r>
              <a:rPr lang="en-US" altLang="zh-CN" b="1" dirty="0" smtClean="0">
                <a:latin typeface="GungsuhChe" pitchFamily="49" charset="-127"/>
                <a:ea typeface="GungsuhChe" pitchFamily="49" charset="-127"/>
              </a:rPr>
              <a:t> C1=35kb/s=35000b/s,W=7000Hz，</a:t>
            </a:r>
          </a:p>
          <a:p>
            <a:pPr>
              <a:buNone/>
            </a:pPr>
            <a:r>
              <a:rPr lang="en-US" altLang="zh-CN" b="1" dirty="0" smtClean="0">
                <a:latin typeface="GungsuhChe" pitchFamily="49" charset="-127"/>
                <a:ea typeface="GungsuhChe" pitchFamily="49" charset="-127"/>
              </a:rPr>
              <a:t>（1）S1/N1=2</a:t>
            </a:r>
            <a:r>
              <a:rPr lang="en-US" altLang="zh-CN" b="1" baseline="30000" dirty="0" smtClean="0">
                <a:latin typeface="GungsuhChe" pitchFamily="49" charset="-127"/>
                <a:ea typeface="GungsuhChe" pitchFamily="49" charset="-127"/>
              </a:rPr>
              <a:t>（C1/W）</a:t>
            </a:r>
            <a:r>
              <a:rPr lang="en-US" altLang="zh-CN" b="1" dirty="0" smtClean="0">
                <a:latin typeface="GungsuhChe" pitchFamily="49" charset="-127"/>
                <a:ea typeface="GungsuhChe" pitchFamily="49" charset="-127"/>
              </a:rPr>
              <a:t>-1=2</a:t>
            </a:r>
            <a:r>
              <a:rPr lang="zh-CN" altLang="zh-CN" b="1" baseline="30000" dirty="0" smtClean="0">
                <a:latin typeface="GungsuhChe" pitchFamily="49" charset="-127"/>
                <a:ea typeface="GungsuhChe" pitchFamily="49" charset="-127"/>
              </a:rPr>
              <a:t>（</a:t>
            </a:r>
            <a:r>
              <a:rPr lang="en-US" altLang="zh-CN" b="1" baseline="30000" dirty="0" smtClean="0">
                <a:latin typeface="GungsuhChe" pitchFamily="49" charset="-127"/>
                <a:ea typeface="GungsuhChe" pitchFamily="49" charset="-127"/>
              </a:rPr>
              <a:t>35000/7000</a:t>
            </a:r>
            <a:r>
              <a:rPr lang="zh-CN" altLang="zh-CN" b="1" baseline="30000" dirty="0" smtClean="0">
                <a:latin typeface="GungsuhChe" pitchFamily="49" charset="-127"/>
                <a:ea typeface="GungsuhChe" pitchFamily="49" charset="-127"/>
              </a:rPr>
              <a:t>）</a:t>
            </a:r>
            <a:r>
              <a:rPr lang="en-US" altLang="zh-CN" b="1" dirty="0">
                <a:latin typeface="GungsuhChe" pitchFamily="49" charset="-127"/>
                <a:ea typeface="GungsuhChe" pitchFamily="49" charset="-127"/>
              </a:rPr>
              <a:t>-</a:t>
            </a:r>
            <a:r>
              <a:rPr lang="en-US" altLang="zh-CN" b="1" dirty="0" smtClean="0">
                <a:latin typeface="GungsuhChe" pitchFamily="49" charset="-127"/>
                <a:ea typeface="GungsuhChe" pitchFamily="49" charset="-127"/>
              </a:rPr>
              <a:t>1 =31</a:t>
            </a:r>
          </a:p>
          <a:p>
            <a:pPr>
              <a:buNone/>
            </a:pPr>
            <a:r>
              <a:rPr lang="en-US" altLang="zh-CN" b="1" dirty="0" smtClean="0">
                <a:latin typeface="GungsuhChe" pitchFamily="49" charset="-127"/>
                <a:ea typeface="GungsuhChe" pitchFamily="49" charset="-127"/>
              </a:rPr>
              <a:t>    C2=(1+60%)*C1=1.6*35kb/s=56000/s</a:t>
            </a:r>
          </a:p>
          <a:p>
            <a:pPr>
              <a:buNone/>
            </a:pPr>
            <a:r>
              <a:rPr lang="en-US" altLang="zh-CN" b="1" dirty="0" smtClean="0">
                <a:latin typeface="GungsuhChe" pitchFamily="49" charset="-127"/>
                <a:ea typeface="GungsuhChe" pitchFamily="49" charset="-127"/>
              </a:rPr>
              <a:t>（2）S2/N2=2</a:t>
            </a:r>
            <a:r>
              <a:rPr lang="zh-CN" altLang="zh-CN" sz="3100" b="1" baseline="30000" dirty="0" smtClean="0">
                <a:latin typeface="GungsuhChe" pitchFamily="49" charset="-127"/>
                <a:ea typeface="GungsuhChe" pitchFamily="49" charset="-127"/>
              </a:rPr>
              <a:t>（</a:t>
            </a:r>
            <a:r>
              <a:rPr lang="en-US" altLang="zh-CN" sz="3100" b="1" baseline="30000" dirty="0" smtClean="0">
                <a:latin typeface="GungsuhChe" pitchFamily="49" charset="-127"/>
                <a:ea typeface="GungsuhChe" pitchFamily="49" charset="-127"/>
              </a:rPr>
              <a:t>C2/W</a:t>
            </a:r>
            <a:r>
              <a:rPr lang="zh-CN" altLang="zh-CN" sz="3100" b="1" baseline="30000" dirty="0" smtClean="0">
                <a:latin typeface="GungsuhChe" pitchFamily="49" charset="-127"/>
                <a:ea typeface="GungsuhChe" pitchFamily="49" charset="-127"/>
              </a:rPr>
              <a:t>）</a:t>
            </a:r>
            <a:r>
              <a:rPr lang="en-US" altLang="zh-CN" b="1" dirty="0" smtClean="0">
                <a:latin typeface="GungsuhChe" pitchFamily="49" charset="-127"/>
                <a:ea typeface="GungsuhChe" pitchFamily="49" charset="-127"/>
              </a:rPr>
              <a:t>-1=2</a:t>
            </a:r>
            <a:r>
              <a:rPr lang="zh-CN" altLang="zh-CN" sz="3100" b="1" baseline="30000" dirty="0" smtClean="0">
                <a:latin typeface="GungsuhChe" pitchFamily="49" charset="-127"/>
                <a:ea typeface="GungsuhChe" pitchFamily="49" charset="-127"/>
              </a:rPr>
              <a:t>（</a:t>
            </a:r>
            <a:r>
              <a:rPr lang="en-US" altLang="zh-CN" sz="3100" b="1" baseline="30000" dirty="0" smtClean="0">
                <a:latin typeface="GungsuhChe" pitchFamily="49" charset="-127"/>
                <a:ea typeface="GungsuhChe" pitchFamily="49" charset="-127"/>
              </a:rPr>
              <a:t>1.6*C1/w</a:t>
            </a:r>
            <a:r>
              <a:rPr lang="zh-CN" altLang="zh-CN" sz="3100" b="1" baseline="30000" dirty="0" smtClean="0">
                <a:latin typeface="GungsuhChe" pitchFamily="49" charset="-127"/>
                <a:ea typeface="GungsuhChe" pitchFamily="49" charset="-127"/>
              </a:rPr>
              <a:t>）</a:t>
            </a:r>
            <a:r>
              <a:rPr lang="en-US" altLang="zh-CN" b="1" dirty="0" smtClean="0">
                <a:latin typeface="GungsuhChe" pitchFamily="49" charset="-127"/>
                <a:ea typeface="GungsuhChe" pitchFamily="49" charset="-127"/>
              </a:rPr>
              <a:t>-1=255</a:t>
            </a:r>
          </a:p>
          <a:p>
            <a:pPr>
              <a:buNone/>
            </a:pPr>
            <a:r>
              <a:rPr lang="en-US" altLang="zh-CN" b="1" dirty="0" smtClean="0">
                <a:latin typeface="GungsuhChe" pitchFamily="49" charset="-127"/>
                <a:ea typeface="GungsuhChe" pitchFamily="49" charset="-127"/>
              </a:rPr>
              <a:t>（3）（S2/N2）/（S1/N1）=255/31=8.2</a:t>
            </a:r>
            <a:endParaRPr lang="zh-CN" altLang="zh-CN" b="1" dirty="0" smtClean="0">
              <a:latin typeface="GungsuhChe" pitchFamily="49" charset="-127"/>
              <a:ea typeface="GungsuhChe" pitchFamily="49" charset="-127"/>
            </a:endParaRPr>
          </a:p>
          <a:p>
            <a:pPr>
              <a:buNone/>
            </a:pPr>
            <a:r>
              <a:rPr lang="en-US" altLang="zh-CN" b="1" dirty="0" smtClean="0">
                <a:solidFill>
                  <a:srgbClr val="FF0000"/>
                </a:solidFill>
                <a:latin typeface="GungsuhChe" pitchFamily="49" charset="-127"/>
                <a:ea typeface="GungsuhChe" pitchFamily="49" charset="-127"/>
              </a:rPr>
              <a:t>  </a:t>
            </a:r>
            <a:r>
              <a:rPr lang="zh-CN" altLang="en-US" b="1" dirty="0" smtClean="0">
                <a:solidFill>
                  <a:srgbClr val="FF0000"/>
                </a:solidFill>
                <a:latin typeface="GungsuhChe" pitchFamily="49" charset="-127"/>
                <a:ea typeface="GungsuhChe" pitchFamily="49" charset="-127"/>
              </a:rPr>
              <a:t>结论</a:t>
            </a:r>
            <a:r>
              <a:rPr lang="zh-CN" altLang="en-US" b="1" dirty="0" smtClean="0">
                <a:latin typeface="GungsuhChe" pitchFamily="49" charset="-127"/>
                <a:ea typeface="GungsuhChe" pitchFamily="49" charset="-127"/>
              </a:rPr>
              <a:t>：</a:t>
            </a:r>
            <a:r>
              <a:rPr lang="zh-CN" altLang="zh-CN" b="1" dirty="0">
                <a:latin typeface="GungsuhChe" pitchFamily="49" charset="-127"/>
                <a:ea typeface="GungsuhChe" pitchFamily="49" charset="-127"/>
              </a:rPr>
              <a:t>最大信道传输速率增加６０</a:t>
            </a:r>
            <a:r>
              <a:rPr lang="zh-CN" altLang="zh-CN" b="1" dirty="0" smtClean="0">
                <a:latin typeface="GungsuhChe" pitchFamily="49" charset="-127"/>
                <a:ea typeface="GungsuhChe" pitchFamily="49" charset="-127"/>
              </a:rPr>
              <a:t>％，信</a:t>
            </a:r>
            <a:r>
              <a:rPr lang="zh-CN" altLang="zh-CN" b="1" dirty="0">
                <a:latin typeface="GungsuhChe" pitchFamily="49" charset="-127"/>
                <a:ea typeface="GungsuhChe" pitchFamily="49" charset="-127"/>
              </a:rPr>
              <a:t>噪</a:t>
            </a:r>
            <a:r>
              <a:rPr lang="zh-CN" altLang="zh-CN" b="1" dirty="0" smtClean="0">
                <a:latin typeface="GungsuhChe" pitchFamily="49" charset="-127"/>
                <a:ea typeface="GungsuhChe" pitchFamily="49" charset="-127"/>
              </a:rPr>
              <a:t>比Ｓ</a:t>
            </a:r>
            <a:r>
              <a:rPr lang="en-US" altLang="zh-CN" b="1" dirty="0" smtClean="0">
                <a:latin typeface="GungsuhChe" pitchFamily="49" charset="-127"/>
                <a:ea typeface="GungsuhChe" pitchFamily="49" charset="-127"/>
              </a:rPr>
              <a:t>/</a:t>
            </a:r>
            <a:r>
              <a:rPr lang="zh-CN" altLang="zh-CN" b="1" dirty="0" smtClean="0">
                <a:latin typeface="GungsuhChe" pitchFamily="49" charset="-127"/>
                <a:ea typeface="GungsuhChe" pitchFamily="49" charset="-127"/>
              </a:rPr>
              <a:t>Ｎ应增大到约</a:t>
            </a:r>
            <a:r>
              <a:rPr lang="en-US" altLang="zh-CN" b="1" dirty="0" smtClean="0">
                <a:latin typeface="GungsuhChe" pitchFamily="49" charset="-127"/>
                <a:ea typeface="GungsuhChe" pitchFamily="49" charset="-127"/>
              </a:rPr>
              <a:t>8.2</a:t>
            </a:r>
            <a:r>
              <a:rPr lang="zh-CN" altLang="zh-CN" b="1" dirty="0" smtClean="0">
                <a:latin typeface="GungsuhChe" pitchFamily="49" charset="-127"/>
                <a:ea typeface="GungsuhChe" pitchFamily="49" charset="-127"/>
              </a:rPr>
              <a:t>倍。</a:t>
            </a:r>
          </a:p>
          <a:p>
            <a:pPr>
              <a:buNone/>
            </a:pPr>
            <a:endParaRPr lang="en-US" altLang="zh-CN" b="1" dirty="0" smtClean="0">
              <a:latin typeface="GungsuhChe" pitchFamily="49" charset="-127"/>
              <a:ea typeface="GungsuhChe" pitchFamily="49" charset="-127"/>
            </a:endParaRPr>
          </a:p>
          <a:p>
            <a:endParaRPr lang="zh-CN" altLang="en-US" b="1" dirty="0">
              <a:latin typeface="GungsuhChe" pitchFamily="49" charset="-127"/>
              <a:ea typeface="GungsuhChe" pitchFamily="49" charset="-127"/>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香农公式应用</a:t>
            </a:r>
            <a:endParaRPr lang="zh-CN" altLang="en-US" dirty="0"/>
          </a:p>
        </p:txBody>
      </p:sp>
      <p:sp>
        <p:nvSpPr>
          <p:cNvPr id="3" name="内容占位符 2"/>
          <p:cNvSpPr>
            <a:spLocks noGrp="1"/>
          </p:cNvSpPr>
          <p:nvPr>
            <p:ph idx="1"/>
          </p:nvPr>
        </p:nvSpPr>
        <p:spPr>
          <a:ln>
            <a:solidFill>
              <a:schemeClr val="tx1"/>
            </a:solidFill>
            <a:prstDash val="sysDot"/>
          </a:ln>
        </p:spPr>
        <p:txBody>
          <a:bodyPr>
            <a:normAutofit fontScale="92500" lnSpcReduction="10000"/>
          </a:bodyPr>
          <a:lstStyle/>
          <a:p>
            <a:pPr>
              <a:buNone/>
            </a:pPr>
            <a:r>
              <a:rPr lang="en-US" altLang="zh-CN" sz="2800" b="1" dirty="0" smtClean="0">
                <a:latin typeface="黑体" pitchFamily="49" charset="-122"/>
                <a:ea typeface="黑体" pitchFamily="49" charset="-122"/>
              </a:rPr>
              <a:t>2、</a:t>
            </a:r>
            <a:r>
              <a:rPr lang="zh-CN" altLang="zh-CN" sz="2800" b="1" dirty="0" smtClean="0">
                <a:latin typeface="黑体" pitchFamily="49" charset="-122"/>
                <a:ea typeface="黑体" pitchFamily="49" charset="-122"/>
              </a:rPr>
              <a:t>如果在刚才计算出的基础上将信噪比Ｓ</a:t>
            </a:r>
            <a:r>
              <a:rPr lang="en-US" altLang="zh-CN" sz="2800" b="1" dirty="0" smtClean="0">
                <a:latin typeface="黑体" pitchFamily="49" charset="-122"/>
                <a:ea typeface="黑体" pitchFamily="49" charset="-122"/>
              </a:rPr>
              <a:t>/</a:t>
            </a:r>
            <a:r>
              <a:rPr lang="zh-CN" altLang="zh-CN" sz="2800" b="1" dirty="0" smtClean="0">
                <a:latin typeface="黑体" pitchFamily="49" charset="-122"/>
                <a:ea typeface="黑体" pitchFamily="49" charset="-122"/>
              </a:rPr>
              <a:t>Ｎ再增大到</a:t>
            </a:r>
            <a:r>
              <a:rPr lang="en-US" altLang="zh-CN" sz="2800" b="1" dirty="0" smtClean="0">
                <a:latin typeface="黑体" pitchFamily="49" charset="-122"/>
                <a:ea typeface="黑体" pitchFamily="49" charset="-122"/>
              </a:rPr>
              <a:t>10</a:t>
            </a:r>
            <a:r>
              <a:rPr lang="zh-CN" altLang="zh-CN" sz="2800" b="1" dirty="0" smtClean="0">
                <a:latin typeface="黑体" pitchFamily="49" charset="-122"/>
                <a:ea typeface="黑体" pitchFamily="49" charset="-122"/>
              </a:rPr>
              <a:t>倍</a:t>
            </a:r>
            <a:r>
              <a:rPr lang="zh-CN" altLang="en-US" sz="2800" b="1" dirty="0" smtClean="0">
                <a:latin typeface="黑体" pitchFamily="49" charset="-122"/>
                <a:ea typeface="黑体" pitchFamily="49" charset="-122"/>
              </a:rPr>
              <a:t>，即</a:t>
            </a:r>
            <a:r>
              <a:rPr lang="en-US" altLang="zh-CN" sz="2800" b="1" dirty="0" smtClean="0">
                <a:latin typeface="黑体" pitchFamily="49" charset="-122"/>
                <a:ea typeface="黑体" pitchFamily="49" charset="-122"/>
              </a:rPr>
              <a:t>S3/N3=10*S2/N2</a:t>
            </a:r>
          </a:p>
          <a:p>
            <a:pPr>
              <a:buNone/>
            </a:pPr>
            <a:r>
              <a:rPr lang="en-US" altLang="zh-CN" sz="2800" b="1" dirty="0" smtClean="0">
                <a:latin typeface="黑体" pitchFamily="49" charset="-122"/>
                <a:ea typeface="黑体" pitchFamily="49" charset="-122"/>
              </a:rPr>
              <a:t>（1）C3=Wlong2</a:t>
            </a:r>
            <a:r>
              <a:rPr lang="zh-CN" altLang="zh-CN" sz="2800" b="1" dirty="0" smtClean="0">
                <a:latin typeface="黑体" pitchFamily="49" charset="-122"/>
                <a:ea typeface="黑体" pitchFamily="49" charset="-122"/>
              </a:rPr>
              <a:t>（</a:t>
            </a:r>
            <a:r>
              <a:rPr lang="en-US" altLang="zh-CN" sz="2800" b="1" dirty="0" smtClean="0">
                <a:latin typeface="黑体" pitchFamily="49" charset="-122"/>
                <a:ea typeface="黑体" pitchFamily="49" charset="-122"/>
              </a:rPr>
              <a:t>1+S/N</a:t>
            </a:r>
            <a:r>
              <a:rPr lang="zh-CN" altLang="zh-CN" sz="2800" b="1" dirty="0" smtClean="0">
                <a:latin typeface="黑体" pitchFamily="49" charset="-122"/>
                <a:ea typeface="黑体" pitchFamily="49" charset="-122"/>
              </a:rPr>
              <a:t>）</a:t>
            </a:r>
            <a:r>
              <a:rPr lang="en-US" altLang="zh-CN" sz="2800" b="1" dirty="0" smtClean="0">
                <a:latin typeface="黑体" pitchFamily="49" charset="-122"/>
                <a:ea typeface="黑体" pitchFamily="49" charset="-122"/>
              </a:rPr>
              <a:t>=Wlog2</a:t>
            </a:r>
            <a:r>
              <a:rPr lang="zh-CN" altLang="zh-CN" sz="2800" b="1" dirty="0" smtClean="0">
                <a:latin typeface="黑体" pitchFamily="49" charset="-122"/>
                <a:ea typeface="黑体" pitchFamily="49" charset="-122"/>
              </a:rPr>
              <a:t>（</a:t>
            </a:r>
            <a:r>
              <a:rPr lang="en-US" altLang="zh-CN" sz="2800" b="1" dirty="0" smtClean="0">
                <a:latin typeface="黑体" pitchFamily="49" charset="-122"/>
                <a:ea typeface="黑体" pitchFamily="49" charset="-122"/>
              </a:rPr>
              <a:t>1+10*S2/N2</a:t>
            </a:r>
            <a:r>
              <a:rPr lang="zh-CN" altLang="zh-CN" sz="2800" b="1" dirty="0" smtClean="0">
                <a:latin typeface="黑体" pitchFamily="49" charset="-122"/>
                <a:ea typeface="黑体" pitchFamily="49" charset="-122"/>
              </a:rPr>
              <a:t>）</a:t>
            </a:r>
            <a:r>
              <a:rPr lang="en-US" altLang="zh-CN" sz="2800" b="1" dirty="0" smtClean="0">
                <a:latin typeface="黑体" pitchFamily="49" charset="-122"/>
                <a:ea typeface="黑体" pitchFamily="49" charset="-122"/>
              </a:rPr>
              <a:t>=79kb/s</a:t>
            </a:r>
            <a:endParaRPr lang="zh-CN" altLang="zh-CN" sz="2800" b="1" dirty="0" smtClean="0">
              <a:latin typeface="黑体" pitchFamily="49" charset="-122"/>
              <a:ea typeface="黑体" pitchFamily="49" charset="-122"/>
            </a:endParaRPr>
          </a:p>
          <a:p>
            <a:pPr>
              <a:buNone/>
            </a:pPr>
            <a:r>
              <a:rPr lang="en-US" altLang="zh-CN" sz="2800" b="1" dirty="0" smtClean="0">
                <a:latin typeface="黑体" pitchFamily="49" charset="-122"/>
                <a:ea typeface="黑体" pitchFamily="49" charset="-122"/>
              </a:rPr>
              <a:t>（2）</a:t>
            </a:r>
            <a:r>
              <a:rPr lang="zh-CN" altLang="en-US" sz="2800" b="1" dirty="0" smtClean="0">
                <a:latin typeface="黑体" pitchFamily="49" charset="-122"/>
                <a:ea typeface="黑体" pitchFamily="49" charset="-122"/>
              </a:rPr>
              <a:t>信息速率比：</a:t>
            </a:r>
            <a:r>
              <a:rPr lang="en-US" altLang="zh-CN" sz="2800" b="1" dirty="0" smtClean="0">
                <a:latin typeface="黑体" pitchFamily="49" charset="-122"/>
                <a:ea typeface="黑体" pitchFamily="49" charset="-122"/>
              </a:rPr>
              <a:t>C3/C2=79/56=141.1%</a:t>
            </a:r>
          </a:p>
          <a:p>
            <a:pPr>
              <a:buNone/>
            </a:pPr>
            <a:r>
              <a:rPr lang="zh-CN" altLang="en-US" sz="2800" b="1" dirty="0" smtClean="0">
                <a:latin typeface="黑体" pitchFamily="49" charset="-122"/>
                <a:ea typeface="黑体" pitchFamily="49" charset="-122"/>
              </a:rPr>
              <a:t>（</a:t>
            </a:r>
            <a:r>
              <a:rPr lang="en-US" altLang="zh-CN" sz="2800" b="1" dirty="0" smtClean="0">
                <a:latin typeface="黑体" pitchFamily="49" charset="-122"/>
                <a:ea typeface="黑体" pitchFamily="49" charset="-122"/>
              </a:rPr>
              <a:t>3）</a:t>
            </a:r>
            <a:r>
              <a:rPr lang="zh-CN" altLang="en-US" sz="2800" b="1" dirty="0" smtClean="0">
                <a:latin typeface="黑体" pitchFamily="49" charset="-122"/>
                <a:ea typeface="黑体" pitchFamily="49" charset="-122"/>
              </a:rPr>
              <a:t>增加信息速率</a:t>
            </a:r>
            <a:r>
              <a:rPr lang="en-US" altLang="zh-CN" sz="2800" b="1" dirty="0" smtClean="0">
                <a:latin typeface="黑体" pitchFamily="49" charset="-122"/>
                <a:ea typeface="黑体" pitchFamily="49" charset="-122"/>
              </a:rPr>
              <a:t>=141.1%-1=14.1%</a:t>
            </a:r>
            <a:endParaRPr lang="zh-CN" altLang="zh-CN" sz="2800" b="1" dirty="0" smtClean="0">
              <a:latin typeface="黑体" pitchFamily="49" charset="-122"/>
              <a:ea typeface="黑体" pitchFamily="49" charset="-122"/>
            </a:endParaRPr>
          </a:p>
          <a:p>
            <a:pPr>
              <a:buNone/>
            </a:pPr>
            <a:r>
              <a:rPr lang="zh-CN" altLang="en-US" sz="2800" b="1" dirty="0" smtClean="0">
                <a:solidFill>
                  <a:srgbClr val="FF0000"/>
                </a:solidFill>
                <a:latin typeface="黑体" pitchFamily="49" charset="-122"/>
                <a:ea typeface="黑体" pitchFamily="49" charset="-122"/>
              </a:rPr>
              <a:t>结论：</a:t>
            </a:r>
            <a:r>
              <a:rPr lang="zh-CN" altLang="zh-CN" sz="2800" b="1" dirty="0" smtClean="0">
                <a:latin typeface="黑体" pitchFamily="49" charset="-122"/>
                <a:ea typeface="黑体" pitchFamily="49" charset="-122"/>
              </a:rPr>
              <a:t>如果在此基础上将信噪比</a:t>
            </a:r>
            <a:r>
              <a:rPr lang="en-US" altLang="zh-CN" sz="2800" b="1" dirty="0" smtClean="0">
                <a:latin typeface="黑体" pitchFamily="49" charset="-122"/>
                <a:ea typeface="黑体" pitchFamily="49" charset="-122"/>
              </a:rPr>
              <a:t>S/N</a:t>
            </a:r>
            <a:r>
              <a:rPr lang="zh-CN" altLang="zh-CN" sz="2800" b="1" dirty="0" smtClean="0">
                <a:latin typeface="黑体" pitchFamily="49" charset="-122"/>
                <a:ea typeface="黑体" pitchFamily="49" charset="-122"/>
              </a:rPr>
              <a:t>再增大到</a:t>
            </a:r>
            <a:r>
              <a:rPr lang="en-US" altLang="zh-CN" sz="2800" b="1" dirty="0" smtClean="0">
                <a:latin typeface="黑体" pitchFamily="49" charset="-122"/>
                <a:ea typeface="黑体" pitchFamily="49" charset="-122"/>
              </a:rPr>
              <a:t>10</a:t>
            </a:r>
            <a:r>
              <a:rPr lang="zh-CN" altLang="zh-CN" sz="2800" b="1" dirty="0" smtClean="0">
                <a:latin typeface="黑体" pitchFamily="49" charset="-122"/>
                <a:ea typeface="黑体" pitchFamily="49" charset="-122"/>
              </a:rPr>
              <a:t>倍，最大信息</a:t>
            </a:r>
            <a:r>
              <a:rPr lang="zh-CN" altLang="en-US" sz="2800" b="1" dirty="0" smtClean="0">
                <a:latin typeface="黑体" pitchFamily="49" charset="-122"/>
                <a:ea typeface="黑体" pitchFamily="49" charset="-122"/>
              </a:rPr>
              <a:t>速</a:t>
            </a:r>
            <a:r>
              <a:rPr lang="zh-CN" altLang="zh-CN" sz="2800" b="1" dirty="0" smtClean="0">
                <a:latin typeface="黑体" pitchFamily="49" charset="-122"/>
                <a:ea typeface="黑体" pitchFamily="49" charset="-122"/>
              </a:rPr>
              <a:t>率只能再增加</a:t>
            </a:r>
            <a:r>
              <a:rPr lang="en-US" altLang="zh-CN" sz="2800" b="1" dirty="0" smtClean="0">
                <a:latin typeface="黑体" pitchFamily="49" charset="-122"/>
                <a:ea typeface="黑体" pitchFamily="49" charset="-122"/>
              </a:rPr>
              <a:t>14.1%</a:t>
            </a:r>
            <a:r>
              <a:rPr lang="zh-CN" altLang="zh-CN" sz="2800" b="1" dirty="0" smtClean="0">
                <a:latin typeface="黑体" pitchFamily="49" charset="-122"/>
                <a:ea typeface="黑体" pitchFamily="49" charset="-122"/>
              </a:rPr>
              <a:t>左右</a:t>
            </a:r>
            <a:r>
              <a:rPr lang="zh-CN" altLang="en-US" sz="2800" b="1" dirty="0" smtClean="0">
                <a:latin typeface="黑体" pitchFamily="49" charset="-122"/>
                <a:ea typeface="黑体" pitchFamily="49" charset="-122"/>
              </a:rPr>
              <a:t>，不能再增加</a:t>
            </a:r>
            <a:r>
              <a:rPr lang="en-US" altLang="zh-CN" sz="2800" b="1" dirty="0" smtClean="0">
                <a:latin typeface="黑体" pitchFamily="49" charset="-122"/>
                <a:ea typeface="黑体" pitchFamily="49" charset="-122"/>
              </a:rPr>
              <a:t>20%。</a:t>
            </a:r>
            <a:endParaRPr lang="zh-CN" altLang="zh-CN" sz="2800" b="1" dirty="0" smtClean="0">
              <a:latin typeface="黑体" pitchFamily="49" charset="-122"/>
              <a:ea typeface="黑体" pitchFamily="49" charset="-122"/>
            </a:endParaRPr>
          </a:p>
          <a:p>
            <a:endParaRPr lang="zh-CN" altLang="en-US" sz="2800" b="1"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275</Words>
  <Application>Microsoft Office PowerPoint</Application>
  <PresentationFormat>全屏显示(16:9)</PresentationFormat>
  <Paragraphs>31</Paragraphs>
  <Slides>4</Slides>
  <Notes>1</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香农公式应用</vt:lpstr>
      <vt:lpstr>信噪比：信号的平均功率和噪声的平均功率之比，记为S/N。    信噪比=10 log10(S/N) （dB) 香农公式指出：</vt:lpstr>
      <vt:lpstr>香农公式应用</vt:lpstr>
      <vt:lpstr>香农公式应用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dbc</cp:lastModifiedBy>
  <cp:revision>15</cp:revision>
  <dcterms:created xsi:type="dcterms:W3CDTF">2016-01-24T04:49:49Z</dcterms:created>
  <dcterms:modified xsi:type="dcterms:W3CDTF">2016-01-28T06:54:20Z</dcterms:modified>
</cp:coreProperties>
</file>