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0" r:id="rId3"/>
    <p:sldId id="259" r:id="rId4"/>
    <p:sldId id="261" r:id="rId5"/>
    <p:sldId id="257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846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210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18A2C-F318-4FC5-AA49-4FD504FD22AE}" type="datetimeFigureOut">
              <a:rPr lang="zh-CN" altLang="en-US" smtClean="0"/>
              <a:t>2016/1/27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E4D59-F6DB-47A2-8C00-E3DA7670D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593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507E7-EA0E-431F-AC95-8851957421BC}" type="datetimeFigureOut">
              <a:rPr lang="zh-CN" altLang="en-US" smtClean="0"/>
              <a:t>2016/1/27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3E5D5-4ABC-4E47-AF0B-25D779C46B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22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22528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8" name="文本占位符 225282"/>
          <p:cNvSpPr>
            <a:spLocks noGrp="1" noChangeArrowheads="1"/>
          </p:cNvSpPr>
          <p:nvPr>
            <p:ph type="body" idx="4294967295"/>
          </p:nvPr>
        </p:nvSpPr>
        <p:spPr>
          <a:ln/>
        </p:spPr>
        <p:txBody>
          <a:bodyPr/>
          <a:lstStyle/>
          <a:p>
            <a:endParaRPr lang="zh-CN" altLang="zh-CN" smtClean="0"/>
          </a:p>
        </p:txBody>
      </p:sp>
      <p:sp>
        <p:nvSpPr>
          <p:cNvPr id="39939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fld id="{9956B957-9E48-4F8A-9FCB-E6C90BE1F807}" type="slidenum">
              <a:rPr lang="zh-CN" altLang="en-US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  <a:prstDash val="sysDot"/>
          </a:ln>
        </p:spPr>
        <p:txBody>
          <a:bodyPr/>
          <a:lstStyle>
            <a:lvl1pPr>
              <a:defRPr b="1">
                <a:latin typeface="黑体" pitchFamily="49" charset="-122"/>
                <a:ea typeface="黑体" pitchFamily="49" charset="-122"/>
              </a:defRPr>
            </a:lvl1pPr>
            <a:lvl2pPr>
              <a:defRPr b="1">
                <a:latin typeface="黑体" pitchFamily="49" charset="-122"/>
                <a:ea typeface="黑体" pitchFamily="49" charset="-122"/>
              </a:defRPr>
            </a:lvl2pPr>
            <a:lvl3pPr>
              <a:defRPr b="1">
                <a:latin typeface="黑体" pitchFamily="49" charset="-122"/>
                <a:ea typeface="黑体" pitchFamily="49" charset="-122"/>
              </a:defRPr>
            </a:lvl3pPr>
            <a:lvl4pPr>
              <a:defRPr b="1">
                <a:latin typeface="黑体" pitchFamily="49" charset="-122"/>
                <a:ea typeface="黑体" pitchFamily="49" charset="-122"/>
              </a:defRPr>
            </a:lvl4pPr>
            <a:lvl5pPr>
              <a:defRPr b="1"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冗余码的计算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51570"/>
            <a:ext cx="8229600" cy="3942438"/>
          </a:xfrm>
          <a:ln>
            <a:solidFill>
              <a:schemeClr val="tx1"/>
            </a:solidFill>
            <a:prstDash val="sysDot"/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FF0000"/>
                </a:solidFill>
              </a:rPr>
              <a:t>问题提出：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000" dirty="0" smtClean="0"/>
              <a:t>	</a:t>
            </a:r>
            <a:r>
              <a:rPr lang="zh-CN" altLang="zh-CN" sz="2000" dirty="0" smtClean="0"/>
              <a:t>要发送的数据为</a:t>
            </a:r>
            <a:r>
              <a:rPr lang="en-US" altLang="zh-CN" sz="2000" dirty="0" smtClean="0"/>
              <a:t>1101011011</a:t>
            </a:r>
            <a:r>
              <a:rPr lang="zh-CN" altLang="zh-CN" sz="2000" dirty="0" smtClean="0"/>
              <a:t>。采用</a:t>
            </a:r>
            <a:r>
              <a:rPr lang="en-US" altLang="zh-CN" sz="2000" dirty="0" smtClean="0"/>
              <a:t>CRC</a:t>
            </a:r>
            <a:r>
              <a:rPr lang="zh-CN" altLang="zh-CN" sz="2000" dirty="0" smtClean="0"/>
              <a:t>的生成多项式是</a:t>
            </a:r>
            <a:r>
              <a:rPr lang="en-US" altLang="zh-CN" sz="2000" i="1" dirty="0" smtClean="0"/>
              <a:t>P(X)=X</a:t>
            </a:r>
            <a:r>
              <a:rPr lang="en-US" altLang="zh-CN" sz="2000" i="1" baseline="30000" dirty="0" smtClean="0"/>
              <a:t>4</a:t>
            </a:r>
            <a:r>
              <a:rPr lang="en-US" altLang="zh-CN" sz="2000" i="1" dirty="0" smtClean="0"/>
              <a:t>+X+1</a:t>
            </a:r>
            <a:r>
              <a:rPr lang="zh-CN" altLang="zh-CN" sz="2000" dirty="0" smtClean="0"/>
              <a:t>。试求应添加在数据后面的余数。</a:t>
            </a:r>
            <a:endParaRPr lang="en-US" altLang="zh-CN" sz="2000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2000" dirty="0" smtClean="0"/>
              <a:t>1、</a:t>
            </a:r>
            <a:r>
              <a:rPr lang="zh-CN" altLang="zh-CN" sz="2000" dirty="0" smtClean="0"/>
              <a:t>数据在传输过程中最后一个</a:t>
            </a:r>
            <a:r>
              <a:rPr lang="en-US" altLang="zh-CN" sz="2000" dirty="0" smtClean="0"/>
              <a:t>1</a:t>
            </a:r>
            <a:r>
              <a:rPr lang="zh-CN" altLang="zh-CN" sz="2000" dirty="0" smtClean="0"/>
              <a:t>变成了</a:t>
            </a:r>
            <a:r>
              <a:rPr lang="en-US" altLang="zh-CN" sz="2000" dirty="0" smtClean="0"/>
              <a:t>0</a:t>
            </a:r>
            <a:r>
              <a:rPr lang="zh-CN" altLang="zh-CN" sz="2000" dirty="0" smtClean="0"/>
              <a:t>，问接收端能否发现？</a:t>
            </a:r>
            <a:endParaRPr lang="en-US" altLang="zh-CN" sz="2000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2000" dirty="0" smtClean="0"/>
              <a:t>2、</a:t>
            </a:r>
            <a:r>
              <a:rPr lang="zh-CN" altLang="zh-CN" sz="2000" dirty="0" smtClean="0"/>
              <a:t>若数据在传输过程中最后两个</a:t>
            </a:r>
            <a:r>
              <a:rPr lang="en-US" altLang="zh-CN" sz="2000" dirty="0" smtClean="0"/>
              <a:t>1</a:t>
            </a:r>
            <a:r>
              <a:rPr lang="zh-CN" altLang="zh-CN" sz="2000" dirty="0" smtClean="0"/>
              <a:t>都变成了</a:t>
            </a:r>
            <a:r>
              <a:rPr lang="en-US" altLang="zh-CN" sz="2000" dirty="0" smtClean="0"/>
              <a:t>0</a:t>
            </a:r>
            <a:r>
              <a:rPr lang="zh-CN" altLang="zh-CN" sz="2000" dirty="0" smtClean="0"/>
              <a:t>，问接收端能否发现？</a:t>
            </a:r>
            <a:endParaRPr lang="en-US" altLang="zh-CN" sz="2000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2000" dirty="0" smtClean="0"/>
              <a:t>3、</a:t>
            </a:r>
            <a:r>
              <a:rPr lang="zh-CN" altLang="zh-CN" sz="2000" dirty="0" smtClean="0"/>
              <a:t>采用</a:t>
            </a:r>
            <a:r>
              <a:rPr lang="en-US" altLang="zh-CN" sz="2000" dirty="0" smtClean="0"/>
              <a:t>CRC</a:t>
            </a:r>
            <a:r>
              <a:rPr lang="zh-CN" altLang="zh-CN" sz="2000" dirty="0" smtClean="0"/>
              <a:t>检验后，数据链路层的传输是否就变成了可靠的传输？</a:t>
            </a:r>
          </a:p>
          <a:p>
            <a:pPr>
              <a:lnSpc>
                <a:spcPct val="150000"/>
              </a:lnSpc>
              <a:buNone/>
            </a:pP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14438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循环冗余检验的原理 </a:t>
            </a:r>
          </a:p>
        </p:txBody>
      </p:sp>
      <p:sp>
        <p:nvSpPr>
          <p:cNvPr id="144387" name="文本占位符 144386"/>
          <p:cNvSpPr>
            <a:spLocks noGrp="1" noChangeArrowheads="1"/>
          </p:cNvSpPr>
          <p:nvPr>
            <p:ph type="body" idx="1"/>
          </p:nvPr>
        </p:nvSpPr>
        <p:spPr>
          <a:xfrm>
            <a:off x="755652" y="1113588"/>
            <a:ext cx="7920805" cy="356439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2400" dirty="0" smtClean="0"/>
              <a:t>	1、</a:t>
            </a:r>
            <a:r>
              <a:rPr lang="zh-CN" altLang="en-US" sz="2400" dirty="0" smtClean="0"/>
              <a:t>在数据链路层传送的帧中，广泛使用了</a:t>
            </a:r>
            <a:r>
              <a:rPr lang="zh-CN" altLang="en-US" sz="2400" dirty="0" smtClean="0">
                <a:solidFill>
                  <a:schemeClr val="hlink"/>
                </a:solidFill>
              </a:rPr>
              <a:t>循环冗余检验 </a:t>
            </a:r>
            <a:r>
              <a:rPr lang="en-US" altLang="zh-CN" sz="2400" dirty="0" smtClean="0"/>
              <a:t>CRC </a:t>
            </a:r>
            <a:r>
              <a:rPr lang="zh-CN" altLang="en-US" sz="2400" dirty="0" smtClean="0"/>
              <a:t>的检错技术。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 smtClean="0"/>
              <a:t>	2、</a:t>
            </a:r>
            <a:r>
              <a:rPr lang="zh-CN" altLang="en-US" sz="2400" dirty="0" smtClean="0"/>
              <a:t>在发送端先把数据划分为组。假定每组 </a:t>
            </a:r>
            <a:r>
              <a:rPr lang="en-US" altLang="zh-CN" sz="2400" i="1" dirty="0" smtClean="0"/>
              <a:t>k </a:t>
            </a:r>
            <a:r>
              <a:rPr lang="zh-CN" altLang="en-US" sz="2400" dirty="0" smtClean="0"/>
              <a:t>个比特。假设待传送的一组数据</a:t>
            </a:r>
            <a:r>
              <a:rPr lang="en-US" altLang="zh-CN" sz="2400" i="1" dirty="0" smtClean="0"/>
              <a:t>M</a:t>
            </a:r>
            <a:r>
              <a:rPr lang="en-US" altLang="zh-CN" sz="2400" dirty="0" smtClean="0"/>
              <a:t> =101001(</a:t>
            </a:r>
            <a:r>
              <a:rPr lang="zh-CN" altLang="en-US" sz="2400" dirty="0" smtClean="0"/>
              <a:t>现在</a:t>
            </a:r>
            <a:r>
              <a:rPr lang="en-US" altLang="zh-CN" sz="2400" i="1" dirty="0" smtClean="0"/>
              <a:t>k</a:t>
            </a:r>
            <a:r>
              <a:rPr lang="en-US" altLang="zh-CN" sz="2400" dirty="0" smtClean="0"/>
              <a:t>=6</a:t>
            </a:r>
            <a:r>
              <a:rPr lang="zh-CN" altLang="en-US" sz="2400" dirty="0" smtClean="0"/>
              <a:t>）。</a:t>
            </a:r>
            <a:endParaRPr lang="en-US" altLang="zh-CN" sz="2400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2400" dirty="0" smtClean="0"/>
              <a:t>	3、</a:t>
            </a:r>
            <a:r>
              <a:rPr lang="zh-CN" altLang="en-US" sz="2400" dirty="0" smtClean="0"/>
              <a:t>我们在</a:t>
            </a:r>
            <a:r>
              <a:rPr lang="en-US" altLang="zh-CN" sz="2400" i="1" dirty="0" smtClean="0"/>
              <a:t>M </a:t>
            </a:r>
            <a:r>
              <a:rPr lang="zh-CN" altLang="en-US" sz="2400" dirty="0" smtClean="0"/>
              <a:t>的后面再添加供差错检测用的</a:t>
            </a:r>
            <a:r>
              <a:rPr lang="en-US" altLang="zh-CN" sz="2400" i="1" dirty="0" smtClean="0"/>
              <a:t>n</a:t>
            </a:r>
            <a:r>
              <a:rPr lang="zh-CN" altLang="en-US" sz="2400" dirty="0" smtClean="0"/>
              <a:t>位</a:t>
            </a:r>
            <a:r>
              <a:rPr lang="zh-CN" altLang="en-US" sz="2400" dirty="0" smtClean="0">
                <a:solidFill>
                  <a:schemeClr val="hlink"/>
                </a:solidFill>
              </a:rPr>
              <a:t>冗余码</a:t>
            </a:r>
            <a:r>
              <a:rPr lang="zh-CN" altLang="en-US" sz="2400" dirty="0" smtClean="0"/>
              <a:t>一起发送。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冗余码的计算</a:t>
            </a:r>
            <a:endParaRPr lang="zh-CN" altLang="en-US" dirty="0"/>
          </a:p>
        </p:txBody>
      </p:sp>
      <p:sp>
        <p:nvSpPr>
          <p:cNvPr id="4" name="文本占位符 146434"/>
          <p:cNvSpPr txBox="1">
            <a:spLocks noChangeArrowheads="1"/>
          </p:cNvSpPr>
          <p:nvPr/>
        </p:nvSpPr>
        <p:spPr>
          <a:xfrm>
            <a:off x="755576" y="1113588"/>
            <a:ext cx="7772400" cy="3474386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zh-CN" altLang="en-US" sz="2000" b="1" noProof="0" dirty="0" smtClean="0"/>
              <a:t>解题思路：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342900" lvl="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1、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依据多项式求出除数</a:t>
            </a: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P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n+1)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位二进制数；</a:t>
            </a:r>
            <a:endParaRPr lang="en-US" altLang="zh-CN" sz="2000" b="1" dirty="0" smtClean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2、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求被除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数</a:t>
            </a: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2000" b="1" dirty="0" err="1" smtClean="0">
                <a:latin typeface="黑体" pitchFamily="49" charset="-122"/>
                <a:ea typeface="黑体" pitchFamily="49" charset="-122"/>
              </a:rPr>
              <a:t>k+n</a:t>
            </a: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位，用二进制的模</a:t>
            </a:r>
            <a:r>
              <a:rPr lang="zh-CN" altLang="en-US" sz="1400" b="1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1400" b="1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运算进行 </a:t>
            </a: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2000" b="1" i="1" baseline="30000" dirty="0" smtClean="0">
                <a:latin typeface="黑体" pitchFamily="49" charset="-122"/>
                <a:ea typeface="黑体" pitchFamily="49" charset="-122"/>
              </a:rPr>
              <a:t>n 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乘 </a:t>
            </a:r>
            <a:r>
              <a:rPr lang="en-US" altLang="zh-CN" sz="2000" b="1" i="1" dirty="0" smtClean="0">
                <a:latin typeface="黑体" pitchFamily="49" charset="-122"/>
                <a:ea typeface="黑体" pitchFamily="49" charset="-122"/>
              </a:rPr>
              <a:t>M 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的运算，在</a:t>
            </a:r>
            <a:r>
              <a:rPr lang="en-US" altLang="zh-CN" sz="2000" b="1" i="1" dirty="0" smtClean="0">
                <a:latin typeface="黑体" pitchFamily="49" charset="-122"/>
                <a:ea typeface="黑体" pitchFamily="49" charset="-122"/>
              </a:rPr>
              <a:t>M 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后面添加 </a:t>
            </a:r>
            <a:r>
              <a:rPr lang="en-US" altLang="zh-CN" sz="2000" b="1" i="1" dirty="0" smtClean="0">
                <a:latin typeface="黑体" pitchFamily="49" charset="-122"/>
                <a:ea typeface="黑体" pitchFamily="49" charset="-122"/>
              </a:rPr>
              <a:t>n 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个 </a:t>
            </a: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0；</a:t>
            </a:r>
            <a:endParaRPr lang="zh-CN" altLang="en-US" sz="2000" b="1" dirty="0" smtClean="0">
              <a:latin typeface="黑体" pitchFamily="49" charset="-122"/>
              <a:ea typeface="黑体" pitchFamily="49" charset="-122"/>
            </a:endParaRPr>
          </a:p>
          <a:p>
            <a:pPr marL="342900" lvl="0" indent="-342900">
              <a:lnSpc>
                <a:spcPct val="160000"/>
              </a:lnSpc>
              <a:spcBef>
                <a:spcPct val="20000"/>
              </a:spcBef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3、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余数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R(n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位）；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342900" lvl="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4、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求出帧</a:t>
            </a:r>
            <a:r>
              <a:rPr lang="zh-CN" altLang="zh-CN" sz="2000" b="1" dirty="0" smtClean="0">
                <a:latin typeface="黑体" pitchFamily="49" charset="-122"/>
                <a:ea typeface="黑体" pitchFamily="49" charset="-122"/>
              </a:rPr>
              <a:t>检验序列</a:t>
            </a: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FCS</a:t>
            </a:r>
          </a:p>
          <a:p>
            <a:pPr marL="342900" lvl="0" indent="-342900">
              <a:lnSpc>
                <a:spcPct val="160000"/>
              </a:lnSpc>
              <a:spcBef>
                <a:spcPct val="20000"/>
              </a:spcBef>
            </a:pP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冗余码的计算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  <a:buNone/>
            </a:pPr>
            <a:r>
              <a:rPr lang="en-US" altLang="zh-CN" sz="2800" dirty="0" smtClean="0"/>
              <a:t>1、</a:t>
            </a:r>
            <a:r>
              <a:rPr lang="zh-CN" altLang="en-US" sz="2800" dirty="0" smtClean="0"/>
              <a:t>从</a:t>
            </a:r>
            <a:r>
              <a:rPr lang="en-US" altLang="zh-CN" sz="2800" dirty="0" smtClean="0"/>
              <a:t>M</a:t>
            </a:r>
            <a:r>
              <a:rPr lang="zh-CN" altLang="en-US" sz="2800" dirty="0" smtClean="0"/>
              <a:t>待</a:t>
            </a:r>
            <a:r>
              <a:rPr lang="zh-CN" altLang="zh-CN" sz="2800" dirty="0" smtClean="0"/>
              <a:t>发送的数据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1101011011</a:t>
            </a:r>
            <a:r>
              <a:rPr lang="zh-CN" altLang="en-US" sz="2800" dirty="0" smtClean="0"/>
              <a:t>中求出二进制位数</a:t>
            </a:r>
            <a:r>
              <a:rPr lang="en-US" altLang="zh-CN" sz="2800" dirty="0" smtClean="0"/>
              <a:t>k=10；</a:t>
            </a:r>
          </a:p>
          <a:p>
            <a:pPr>
              <a:lnSpc>
                <a:spcPct val="160000"/>
              </a:lnSpc>
              <a:buNone/>
            </a:pPr>
            <a:r>
              <a:rPr lang="en-US" altLang="zh-CN" sz="2800" dirty="0" smtClean="0"/>
              <a:t>2、</a:t>
            </a:r>
            <a:r>
              <a:rPr lang="zh-CN" altLang="en-US" sz="2800" dirty="0" smtClean="0"/>
              <a:t>由</a:t>
            </a:r>
            <a:r>
              <a:rPr lang="en-US" altLang="zh-CN" sz="2800" dirty="0" smtClean="0"/>
              <a:t>CRC</a:t>
            </a:r>
            <a:r>
              <a:rPr lang="zh-CN" altLang="en-US" sz="2800" dirty="0" smtClean="0"/>
              <a:t>的生成多项式</a:t>
            </a:r>
            <a:r>
              <a:rPr lang="en-US" altLang="zh-CN" sz="2800" i="1" dirty="0" smtClean="0"/>
              <a:t>P(X)=X</a:t>
            </a:r>
            <a:r>
              <a:rPr lang="en-US" altLang="zh-CN" sz="2800" i="1" baseline="30000" dirty="0" smtClean="0"/>
              <a:t>4</a:t>
            </a:r>
            <a:r>
              <a:rPr lang="en-US" altLang="zh-CN" sz="2800" i="1" dirty="0" smtClean="0"/>
              <a:t>+X+1</a:t>
            </a:r>
            <a:r>
              <a:rPr lang="zh-CN" altLang="en-US" sz="2800" dirty="0" smtClean="0"/>
              <a:t>求出用二进制表示的除数</a:t>
            </a:r>
            <a:r>
              <a:rPr lang="en-US" altLang="zh-CN" sz="2800" dirty="0" smtClean="0"/>
              <a:t>P=10011，</a:t>
            </a:r>
            <a:r>
              <a:rPr lang="zh-CN" altLang="en-US" sz="2800" dirty="0" smtClean="0"/>
              <a:t>由此求出</a:t>
            </a:r>
            <a:r>
              <a:rPr lang="en-US" altLang="zh-CN" sz="2800" dirty="0" smtClean="0"/>
              <a:t>n=4;</a:t>
            </a:r>
          </a:p>
          <a:p>
            <a:pPr>
              <a:lnSpc>
                <a:spcPct val="160000"/>
              </a:lnSpc>
              <a:buNone/>
            </a:pPr>
            <a:r>
              <a:rPr lang="en-US" altLang="zh-CN" sz="2800" dirty="0" smtClean="0"/>
              <a:t>3</a:t>
            </a:r>
            <a:r>
              <a:rPr lang="zh-CN" altLang="en-US" sz="2800" dirty="0" smtClean="0"/>
              <a:t>、被除数：</a:t>
            </a:r>
            <a:r>
              <a:rPr lang="en-US" altLang="zh-CN" sz="2800" dirty="0" smtClean="0"/>
              <a:t>2</a:t>
            </a:r>
            <a:r>
              <a:rPr lang="en-US" altLang="zh-CN" sz="2800" baseline="30000" dirty="0" smtClean="0"/>
              <a:t>n</a:t>
            </a:r>
            <a:r>
              <a:rPr lang="en-US" altLang="zh-CN" sz="2800" dirty="0" smtClean="0"/>
              <a:t>*M=11010110110000，</a:t>
            </a:r>
            <a:r>
              <a:rPr lang="zh-CN" altLang="en-US" sz="2800" dirty="0" smtClean="0"/>
              <a:t>共</a:t>
            </a:r>
            <a:r>
              <a:rPr lang="en-US" altLang="zh-CN" sz="2800" dirty="0" err="1" smtClean="0"/>
              <a:t>k+n</a:t>
            </a:r>
            <a:r>
              <a:rPr lang="zh-CN" altLang="en-US" sz="2800" dirty="0" smtClean="0"/>
              <a:t>位，</a:t>
            </a:r>
            <a:r>
              <a:rPr lang="en-US" altLang="zh-CN" sz="2800" dirty="0" smtClean="0"/>
              <a:t>；</a:t>
            </a:r>
          </a:p>
          <a:p>
            <a:pPr>
              <a:lnSpc>
                <a:spcPct val="160000"/>
              </a:lnSpc>
              <a:buNone/>
            </a:pPr>
            <a:r>
              <a:rPr lang="en-US" altLang="zh-CN" sz="2800" dirty="0" smtClean="0"/>
              <a:t>4、</a:t>
            </a:r>
            <a:r>
              <a:rPr lang="zh-CN" altLang="en-US" sz="2800" dirty="0" smtClean="0"/>
              <a:t>用被除数除以除数，求余数</a:t>
            </a:r>
            <a:r>
              <a:rPr lang="en-US" altLang="zh-CN" sz="2800" dirty="0" smtClean="0"/>
              <a:t>R</a:t>
            </a:r>
            <a:r>
              <a:rPr lang="zh-CN" altLang="en-US" sz="2800" dirty="0" smtClean="0"/>
              <a:t>为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位</a:t>
            </a:r>
            <a:r>
              <a:rPr lang="en-US" altLang="zh-CN" sz="2800" dirty="0" smtClean="0"/>
              <a:t>;</a:t>
            </a:r>
          </a:p>
          <a:p>
            <a:pPr>
              <a:lnSpc>
                <a:spcPct val="160000"/>
              </a:lnSpc>
              <a:buNone/>
            </a:pPr>
            <a:r>
              <a:rPr lang="en-US" altLang="zh-CN" sz="2800" dirty="0" smtClean="0"/>
              <a:t>5</a:t>
            </a:r>
            <a:r>
              <a:rPr lang="zh-CN" altLang="en-US" sz="2800" dirty="0" smtClean="0"/>
              <a:t>、求出帧</a:t>
            </a:r>
            <a:r>
              <a:rPr lang="zh-CN" altLang="zh-CN" sz="2800" dirty="0" smtClean="0"/>
              <a:t>检验序列</a:t>
            </a:r>
            <a:r>
              <a:rPr lang="en-US" altLang="zh-CN" sz="2800" dirty="0" smtClean="0"/>
              <a:t>FCS。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冗余码的计算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3184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>
                <a:solidFill>
                  <a:srgbClr val="FF0000"/>
                </a:solidFill>
              </a:rPr>
              <a:t>结论</a:t>
            </a:r>
            <a:r>
              <a:rPr lang="zh-CN" altLang="en-US" sz="2400" dirty="0" smtClean="0"/>
              <a:t>：</a:t>
            </a:r>
            <a:r>
              <a:rPr lang="zh-CN" altLang="zh-CN" sz="2400" dirty="0" smtClean="0"/>
              <a:t>作二进制除法，</a:t>
            </a:r>
            <a:r>
              <a:rPr lang="zh-CN" altLang="en-US" sz="2400" dirty="0" smtClean="0"/>
              <a:t>被除数为</a:t>
            </a:r>
            <a:r>
              <a:rPr lang="en-US" altLang="zh-CN" sz="2400" dirty="0" smtClean="0"/>
              <a:t>11010110110000</a:t>
            </a:r>
            <a:r>
              <a:rPr lang="zh-CN" altLang="en-US" sz="2400" dirty="0" smtClean="0"/>
              <a:t>除以除数</a:t>
            </a:r>
            <a:r>
              <a:rPr lang="en-US" altLang="zh-CN" sz="2400" dirty="0" smtClean="0"/>
              <a:t>10011</a:t>
            </a:r>
            <a:r>
              <a:rPr lang="zh-CN" altLang="zh-CN" sz="2400" dirty="0" smtClean="0"/>
              <a:t>得余数</a:t>
            </a:r>
            <a:r>
              <a:rPr lang="en-US" altLang="zh-CN" sz="2400" dirty="0" smtClean="0"/>
              <a:t>R=1110 </a:t>
            </a:r>
            <a:r>
              <a:rPr lang="zh-CN" altLang="zh-CN" sz="2400" dirty="0" smtClean="0"/>
              <a:t>，添加的检验序列</a:t>
            </a:r>
            <a:r>
              <a:rPr lang="en-US" altLang="zh-CN" sz="2400" dirty="0" smtClean="0"/>
              <a:t>FCS=1110.</a:t>
            </a:r>
            <a:endParaRPr lang="zh-CN" altLang="zh-CN" sz="2400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2400" dirty="0" smtClean="0"/>
              <a:t>  </a:t>
            </a:r>
            <a:r>
              <a:rPr lang="zh-CN" altLang="zh-CN" sz="2400" dirty="0" smtClean="0"/>
              <a:t>作二进制除法，数据在传输过程中最后一个</a:t>
            </a:r>
            <a:r>
              <a:rPr lang="en-US" altLang="zh-CN" sz="2400" dirty="0" smtClean="0"/>
              <a:t>1</a:t>
            </a:r>
            <a:r>
              <a:rPr lang="zh-CN" altLang="zh-CN" sz="2400" dirty="0" smtClean="0"/>
              <a:t>变成了</a:t>
            </a:r>
            <a:r>
              <a:rPr lang="en-US" altLang="zh-CN" sz="2400" dirty="0" smtClean="0"/>
              <a:t>0</a:t>
            </a:r>
            <a:r>
              <a:rPr lang="zh-CN" altLang="zh-CN" sz="2400" dirty="0" smtClean="0"/>
              <a:t>，最后两个</a:t>
            </a:r>
            <a:r>
              <a:rPr lang="en-US" altLang="zh-CN" sz="2400" dirty="0" smtClean="0"/>
              <a:t>1</a:t>
            </a:r>
            <a:r>
              <a:rPr lang="zh-CN" altLang="zh-CN" sz="2400" dirty="0" smtClean="0"/>
              <a:t>都变成了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的两种</a:t>
            </a:r>
            <a:r>
              <a:rPr lang="zh-CN" altLang="zh-CN" sz="2400" dirty="0" smtClean="0"/>
              <a:t>错误均</a:t>
            </a:r>
            <a:r>
              <a:rPr lang="zh-CN" altLang="zh-CN" sz="2400" dirty="0" smtClean="0"/>
              <a:t>可</a:t>
            </a:r>
            <a:r>
              <a:rPr lang="zh-CN" altLang="en-US" sz="2400" dirty="0" smtClean="0"/>
              <a:t>发现</a:t>
            </a:r>
            <a:endParaRPr lang="en-US" altLang="zh-CN" sz="240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2400" dirty="0" smtClean="0"/>
              <a:t>	</a:t>
            </a:r>
            <a:r>
              <a:rPr lang="zh-CN" altLang="zh-CN" sz="2400" dirty="0" smtClean="0"/>
              <a:t>仅仅采用了</a:t>
            </a:r>
            <a:r>
              <a:rPr lang="en-US" altLang="zh-CN" sz="2400" dirty="0" smtClean="0"/>
              <a:t>CRC</a:t>
            </a:r>
            <a:r>
              <a:rPr lang="zh-CN" altLang="zh-CN" sz="2400" dirty="0" smtClean="0"/>
              <a:t>检验缺重传机制，数据链路层的传输还不是可靠的传输。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 smtClean="0"/>
              <a:t> </a:t>
            </a:r>
            <a:endParaRPr lang="zh-CN" altLang="zh-CN" sz="2400" dirty="0" smtClean="0"/>
          </a:p>
          <a:p>
            <a:pPr>
              <a:lnSpc>
                <a:spcPct val="150000"/>
              </a:lnSpc>
              <a:buNone/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152</Words>
  <Application>Microsoft Office PowerPoint</Application>
  <PresentationFormat>全屏显示(16:9)</PresentationFormat>
  <Paragraphs>28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冗余码的计算</vt:lpstr>
      <vt:lpstr>循环冗余检验的原理 </vt:lpstr>
      <vt:lpstr>冗余码的计算</vt:lpstr>
      <vt:lpstr>冗余码的计算</vt:lpstr>
      <vt:lpstr>冗余码的计算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dbc</cp:lastModifiedBy>
  <cp:revision>17</cp:revision>
  <dcterms:created xsi:type="dcterms:W3CDTF">2016-01-24T09:41:47Z</dcterms:created>
  <dcterms:modified xsi:type="dcterms:W3CDTF">2016-01-27T06:52:13Z</dcterms:modified>
</cp:coreProperties>
</file>