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网桥应用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5336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如</a:t>
            </a:r>
            <a:r>
              <a:rPr lang="zh-CN" altLang="zh-CN" sz="2200" dirty="0" smtClean="0"/>
              <a:t>图表示有</a:t>
            </a:r>
            <a:r>
              <a:rPr lang="en-US" altLang="zh-CN" sz="2200" dirty="0" smtClean="0"/>
              <a:t>A、B、C、D、E</a:t>
            </a:r>
            <a:r>
              <a:rPr lang="zh-CN" altLang="zh-CN" sz="2200" dirty="0" smtClean="0"/>
              <a:t>五个站点分别连接在三个局域网上，并且用网桥</a:t>
            </a:r>
            <a:r>
              <a:rPr lang="en-US" altLang="zh-CN" sz="2200" dirty="0" smtClean="0"/>
              <a:t>B1</a:t>
            </a:r>
            <a:r>
              <a:rPr lang="zh-CN" altLang="zh-CN" sz="2200" dirty="0" smtClean="0"/>
              <a:t>和</a:t>
            </a:r>
            <a:r>
              <a:rPr lang="en-US" altLang="zh-CN" sz="2200" dirty="0" smtClean="0"/>
              <a:t>B2</a:t>
            </a:r>
            <a:r>
              <a:rPr lang="zh-CN" altLang="zh-CN" sz="2200" dirty="0" smtClean="0"/>
              <a:t>连接起来。每一个网桥都有两个接口（</a:t>
            </a:r>
            <a:r>
              <a:rPr lang="en-US" altLang="zh-CN" sz="2200" dirty="0" smtClean="0"/>
              <a:t>1</a:t>
            </a:r>
            <a:r>
              <a:rPr lang="zh-CN" altLang="zh-CN" sz="2200" dirty="0" smtClean="0"/>
              <a:t>和</a:t>
            </a:r>
            <a:r>
              <a:rPr lang="en-US" altLang="zh-CN" sz="2200" dirty="0" smtClean="0"/>
              <a:t>2）</a:t>
            </a:r>
            <a:endParaRPr lang="zh-CN" altLang="zh-CN" sz="2200" dirty="0" smtClean="0"/>
          </a:p>
          <a:p>
            <a:pPr>
              <a:buNone/>
            </a:pPr>
            <a:r>
              <a:rPr lang="en-US" altLang="zh-CN" sz="2200" dirty="0" smtClean="0"/>
              <a:t>      </a:t>
            </a:r>
            <a:endParaRPr lang="zh-CN" altLang="zh-CN" sz="2200" dirty="0" smtClean="0"/>
          </a:p>
          <a:p>
            <a:pPr>
              <a:buNone/>
            </a:pPr>
            <a:r>
              <a:rPr lang="en-US" altLang="zh-CN" sz="2200" dirty="0" smtClean="0"/>
              <a:t>    </a:t>
            </a:r>
            <a:endParaRPr lang="zh-CN" altLang="zh-CN" sz="2200" dirty="0" smtClean="0"/>
          </a:p>
          <a:p>
            <a:pPr>
              <a:buNone/>
            </a:pPr>
            <a:endParaRPr lang="zh-CN" altLang="zh-CN" sz="2200" dirty="0" smtClean="0"/>
          </a:p>
          <a:p>
            <a:pPr>
              <a:buNone/>
            </a:pPr>
            <a:endParaRPr lang="zh-CN" altLang="en-US" sz="2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11560" y="2787774"/>
            <a:ext cx="7776864" cy="1674186"/>
            <a:chOff x="92476" y="2085975"/>
            <a:chExt cx="8872137" cy="1895475"/>
          </a:xfrm>
        </p:grpSpPr>
        <p:sp>
          <p:nvSpPr>
            <p:cNvPr id="7" name="直接连接符 648198"/>
            <p:cNvSpPr>
              <a:spLocks noChangeShapeType="1"/>
            </p:cNvSpPr>
            <p:nvPr/>
          </p:nvSpPr>
          <p:spPr bwMode="auto">
            <a:xfrm>
              <a:off x="8631238" y="2647950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直接连接符 648199"/>
            <p:cNvSpPr>
              <a:spLocks noChangeShapeType="1"/>
            </p:cNvSpPr>
            <p:nvPr/>
          </p:nvSpPr>
          <p:spPr bwMode="auto">
            <a:xfrm flipV="1">
              <a:off x="6872288" y="2655888"/>
              <a:ext cx="2024062" cy="476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648200"/>
            <p:cNvSpPr>
              <a:spLocks noChangeArrowheads="1"/>
            </p:cNvSpPr>
            <p:nvPr/>
          </p:nvSpPr>
          <p:spPr bwMode="auto">
            <a:xfrm>
              <a:off x="8848725" y="2576513"/>
              <a:ext cx="115888" cy="1238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直接连接符 648201"/>
            <p:cNvSpPr>
              <a:spLocks noChangeShapeType="1"/>
            </p:cNvSpPr>
            <p:nvPr/>
          </p:nvSpPr>
          <p:spPr bwMode="auto">
            <a:xfrm>
              <a:off x="7480300" y="2660650"/>
              <a:ext cx="0" cy="5651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" name="图片 64820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00900" y="3195638"/>
              <a:ext cx="560388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64820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28025" y="3192463"/>
              <a:ext cx="560388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直接连接符 648204"/>
            <p:cNvSpPr>
              <a:spLocks noChangeShapeType="1"/>
            </p:cNvSpPr>
            <p:nvPr/>
          </p:nvSpPr>
          <p:spPr bwMode="auto">
            <a:xfrm>
              <a:off x="3351213" y="2643188"/>
              <a:ext cx="2509837" cy="158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648205"/>
            <p:cNvSpPr>
              <a:spLocks noChangeShapeType="1"/>
            </p:cNvSpPr>
            <p:nvPr/>
          </p:nvSpPr>
          <p:spPr bwMode="auto">
            <a:xfrm>
              <a:off x="4043363" y="2643188"/>
              <a:ext cx="0" cy="56673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5" name="图片 64820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5550" y="3178175"/>
              <a:ext cx="560388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直接连接符 648208"/>
            <p:cNvSpPr>
              <a:spLocks noChangeShapeType="1"/>
            </p:cNvSpPr>
            <p:nvPr/>
          </p:nvSpPr>
          <p:spPr bwMode="auto">
            <a:xfrm>
              <a:off x="1985963" y="2651125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矩形 648209"/>
            <p:cNvSpPr>
              <a:spLocks noChangeArrowheads="1"/>
            </p:cNvSpPr>
            <p:nvPr/>
          </p:nvSpPr>
          <p:spPr bwMode="auto">
            <a:xfrm>
              <a:off x="174625" y="2598738"/>
              <a:ext cx="115888" cy="12223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直接连接符 648210"/>
            <p:cNvSpPr>
              <a:spLocks noChangeShapeType="1"/>
            </p:cNvSpPr>
            <p:nvPr/>
          </p:nvSpPr>
          <p:spPr bwMode="auto">
            <a:xfrm flipV="1">
              <a:off x="250825" y="2660650"/>
              <a:ext cx="2001838" cy="15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648211"/>
            <p:cNvSpPr>
              <a:spLocks noChangeShapeType="1"/>
            </p:cNvSpPr>
            <p:nvPr/>
          </p:nvSpPr>
          <p:spPr bwMode="auto">
            <a:xfrm>
              <a:off x="642938" y="2662238"/>
              <a:ext cx="0" cy="56832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0" name="图片 6482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5" y="3197225"/>
              <a:ext cx="558800" cy="598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64821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4338" y="3195638"/>
              <a:ext cx="558800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图片 64821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4088" y="2085975"/>
              <a:ext cx="1201737" cy="776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3" name="图片 64821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0713" y="2085975"/>
              <a:ext cx="1203325" cy="776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24" name="矩形 648217"/>
            <p:cNvSpPr>
              <a:spLocks noChangeArrowheads="1"/>
            </p:cNvSpPr>
            <p:nvPr/>
          </p:nvSpPr>
          <p:spPr bwMode="auto">
            <a:xfrm>
              <a:off x="2415209" y="2141405"/>
              <a:ext cx="894268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1800" dirty="0">
                  <a:solidFill>
                    <a:schemeClr val="folHlink"/>
                  </a:solidFill>
                  <a:ea typeface="黑体" pitchFamily="49" charset="-122"/>
                </a:rPr>
                <a:t>网桥</a:t>
              </a:r>
              <a:r>
                <a:rPr lang="zh-CN" altLang="en-US" sz="800" dirty="0">
                  <a:solidFill>
                    <a:schemeClr val="folHlink"/>
                  </a:solidFill>
                  <a:ea typeface="黑体" pitchFamily="49" charset="-122"/>
                </a:rPr>
                <a:t> </a:t>
              </a:r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5" name="矩形 648219"/>
            <p:cNvSpPr>
              <a:spLocks noChangeArrowheads="1"/>
            </p:cNvSpPr>
            <p:nvPr/>
          </p:nvSpPr>
          <p:spPr bwMode="auto">
            <a:xfrm>
              <a:off x="1458913" y="3125788"/>
              <a:ext cx="351125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B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6" name="矩形 648220"/>
            <p:cNvSpPr>
              <a:spLocks noChangeArrowheads="1"/>
            </p:cNvSpPr>
            <p:nvPr/>
          </p:nvSpPr>
          <p:spPr bwMode="auto">
            <a:xfrm>
              <a:off x="3484563" y="3125788"/>
              <a:ext cx="349296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C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7" name="矩形 648221"/>
            <p:cNvSpPr>
              <a:spLocks noChangeArrowheads="1"/>
            </p:cNvSpPr>
            <p:nvPr/>
          </p:nvSpPr>
          <p:spPr bwMode="auto">
            <a:xfrm>
              <a:off x="6876255" y="3140968"/>
              <a:ext cx="371241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D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8" name="矩形 648223"/>
            <p:cNvSpPr>
              <a:spLocks noChangeArrowheads="1"/>
            </p:cNvSpPr>
            <p:nvPr/>
          </p:nvSpPr>
          <p:spPr bwMode="auto">
            <a:xfrm>
              <a:off x="8104188" y="3125788"/>
              <a:ext cx="336495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 smtClean="0">
                  <a:solidFill>
                    <a:schemeClr val="folHlink"/>
                  </a:solidFill>
                  <a:ea typeface="黑体" pitchFamily="49" charset="-122"/>
                </a:rPr>
                <a:t>E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9" name="矩形 648224"/>
            <p:cNvSpPr>
              <a:spLocks noChangeArrowheads="1"/>
            </p:cNvSpPr>
            <p:nvPr/>
          </p:nvSpPr>
          <p:spPr bwMode="auto">
            <a:xfrm>
              <a:off x="1920876" y="2214563"/>
              <a:ext cx="341981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0" name="矩形 648225"/>
            <p:cNvSpPr>
              <a:spLocks noChangeArrowheads="1"/>
            </p:cNvSpPr>
            <p:nvPr/>
          </p:nvSpPr>
          <p:spPr bwMode="auto">
            <a:xfrm>
              <a:off x="3381375" y="2214563"/>
              <a:ext cx="341981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1" name="矩形 648226"/>
            <p:cNvSpPr>
              <a:spLocks noChangeArrowheads="1"/>
            </p:cNvSpPr>
            <p:nvPr/>
          </p:nvSpPr>
          <p:spPr bwMode="auto">
            <a:xfrm>
              <a:off x="5397500" y="2214563"/>
              <a:ext cx="341981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2" name="矩形 648227"/>
            <p:cNvSpPr>
              <a:spLocks noChangeArrowheads="1"/>
            </p:cNvSpPr>
            <p:nvPr/>
          </p:nvSpPr>
          <p:spPr bwMode="auto">
            <a:xfrm>
              <a:off x="6907213" y="2214563"/>
              <a:ext cx="341981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3" name="任意多边形 648241"/>
            <p:cNvSpPr>
              <a:spLocks noChangeArrowheads="1"/>
            </p:cNvSpPr>
            <p:nvPr/>
          </p:nvSpPr>
          <p:spPr bwMode="auto">
            <a:xfrm>
              <a:off x="2093913" y="2654300"/>
              <a:ext cx="1717675" cy="1327150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317" y="0"/>
                </a:cxn>
                <a:cxn ang="0">
                  <a:pos x="453" y="0"/>
                </a:cxn>
                <a:cxn ang="0">
                  <a:pos x="907" y="635"/>
                </a:cxn>
                <a:cxn ang="0">
                  <a:pos x="0" y="635"/>
                </a:cxn>
              </a:cxnLst>
              <a:rect l="0" t="0" r="r" b="b"/>
              <a:pathLst>
                <a:path w="907" h="635">
                  <a:moveTo>
                    <a:pt x="0" y="635"/>
                  </a:moveTo>
                  <a:lnTo>
                    <a:pt x="317" y="0"/>
                  </a:lnTo>
                  <a:lnTo>
                    <a:pt x="453" y="0"/>
                  </a:lnTo>
                  <a:lnTo>
                    <a:pt x="907" y="635"/>
                  </a:lnTo>
                  <a:lnTo>
                    <a:pt x="0" y="635"/>
                  </a:lnTo>
                  <a:close/>
                </a:path>
              </a:pathLst>
            </a:cu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任意多边形 648242"/>
            <p:cNvSpPr>
              <a:spLocks noChangeArrowheads="1"/>
            </p:cNvSpPr>
            <p:nvPr/>
          </p:nvSpPr>
          <p:spPr bwMode="auto">
            <a:xfrm>
              <a:off x="5529263" y="2654300"/>
              <a:ext cx="1717675" cy="1327150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317" y="0"/>
                </a:cxn>
                <a:cxn ang="0">
                  <a:pos x="453" y="0"/>
                </a:cxn>
                <a:cxn ang="0">
                  <a:pos x="907" y="635"/>
                </a:cxn>
                <a:cxn ang="0">
                  <a:pos x="0" y="635"/>
                </a:cxn>
              </a:cxnLst>
              <a:rect l="0" t="0" r="r" b="b"/>
              <a:pathLst>
                <a:path w="907" h="635">
                  <a:moveTo>
                    <a:pt x="0" y="635"/>
                  </a:moveTo>
                  <a:lnTo>
                    <a:pt x="317" y="0"/>
                  </a:lnTo>
                  <a:lnTo>
                    <a:pt x="453" y="0"/>
                  </a:lnTo>
                  <a:lnTo>
                    <a:pt x="907" y="635"/>
                  </a:lnTo>
                  <a:lnTo>
                    <a:pt x="0" y="635"/>
                  </a:lnTo>
                  <a:close/>
                </a:path>
              </a:pathLst>
            </a:cu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矩形 648264"/>
            <p:cNvSpPr>
              <a:spLocks noChangeArrowheads="1"/>
            </p:cNvSpPr>
            <p:nvPr/>
          </p:nvSpPr>
          <p:spPr bwMode="auto">
            <a:xfrm>
              <a:off x="5862264" y="2141405"/>
              <a:ext cx="894268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1800" dirty="0">
                  <a:solidFill>
                    <a:schemeClr val="folHlink"/>
                  </a:solidFill>
                  <a:ea typeface="黑体" pitchFamily="49" charset="-122"/>
                </a:rPr>
                <a:t>网桥</a:t>
              </a:r>
              <a:r>
                <a:rPr lang="zh-CN" altLang="en-US" sz="800" dirty="0">
                  <a:solidFill>
                    <a:schemeClr val="folHlink"/>
                  </a:solidFill>
                  <a:ea typeface="黑体" pitchFamily="49" charset="-122"/>
                </a:rPr>
                <a:t> </a:t>
              </a:r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" name="矩形 648219"/>
            <p:cNvSpPr>
              <a:spLocks noChangeArrowheads="1"/>
            </p:cNvSpPr>
            <p:nvPr/>
          </p:nvSpPr>
          <p:spPr bwMode="auto">
            <a:xfrm>
              <a:off x="92476" y="3064285"/>
              <a:ext cx="360268" cy="415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 smtClean="0">
                  <a:solidFill>
                    <a:schemeClr val="folHlink"/>
                  </a:solidFill>
                  <a:ea typeface="黑体" pitchFamily="49" charset="-122"/>
                </a:rPr>
                <a:t>A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网桥应用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005576"/>
            <a:ext cx="8229600" cy="29163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4000" dirty="0" smtClean="0"/>
              <a:t>	</a:t>
            </a:r>
            <a:r>
              <a:rPr lang="zh-CN" altLang="zh-CN" sz="2800" dirty="0" smtClean="0"/>
              <a:t>在一开始，两个网桥中的转发表都是空的。以后有以下各站向其他的站发送了数据帧：</a:t>
            </a:r>
            <a:r>
              <a:rPr lang="en-US" altLang="zh-CN" sz="2800" dirty="0" smtClean="0"/>
              <a:t>A</a:t>
            </a:r>
            <a:r>
              <a:rPr lang="zh-CN" altLang="zh-CN" sz="2800" dirty="0" smtClean="0"/>
              <a:t>发送给</a:t>
            </a:r>
            <a:r>
              <a:rPr lang="en-US" altLang="zh-CN" sz="2800" dirty="0" smtClean="0"/>
              <a:t>E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C</a:t>
            </a:r>
            <a:r>
              <a:rPr lang="zh-CN" altLang="zh-CN" sz="2800" dirty="0" smtClean="0"/>
              <a:t>发送给</a:t>
            </a:r>
            <a:r>
              <a:rPr lang="en-US" altLang="zh-CN" sz="2800" dirty="0" smtClean="0"/>
              <a:t>B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发送给</a:t>
            </a:r>
            <a:r>
              <a:rPr lang="en-US" altLang="zh-CN" sz="2800" dirty="0" smtClean="0"/>
              <a:t>C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zh-CN" sz="2800" dirty="0" smtClean="0"/>
              <a:t>发送给</a:t>
            </a:r>
            <a:r>
              <a:rPr lang="en-US" altLang="zh-CN" sz="2800" dirty="0" smtClean="0"/>
              <a:t>A</a:t>
            </a:r>
            <a:r>
              <a:rPr lang="zh-CN" altLang="zh-CN" sz="2800" dirty="0" smtClean="0"/>
              <a:t>。试把有关数据填写在表中。</a:t>
            </a:r>
            <a:endParaRPr lang="en-US" altLang="zh-CN" sz="4000" dirty="0" smtClean="0"/>
          </a:p>
          <a:p>
            <a:pPr>
              <a:lnSpc>
                <a:spcPct val="150000"/>
              </a:lnSpc>
              <a:buNone/>
            </a:pP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网桥应用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7544" y="3651870"/>
            <a:ext cx="7776864" cy="1242138"/>
            <a:chOff x="92476" y="2085975"/>
            <a:chExt cx="8872137" cy="1895475"/>
          </a:xfrm>
        </p:grpSpPr>
        <p:sp>
          <p:nvSpPr>
            <p:cNvPr id="5" name="直接连接符 648198"/>
            <p:cNvSpPr>
              <a:spLocks noChangeShapeType="1"/>
            </p:cNvSpPr>
            <p:nvPr/>
          </p:nvSpPr>
          <p:spPr bwMode="auto">
            <a:xfrm>
              <a:off x="8631238" y="2647950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直接连接符 648199"/>
            <p:cNvSpPr>
              <a:spLocks noChangeShapeType="1"/>
            </p:cNvSpPr>
            <p:nvPr/>
          </p:nvSpPr>
          <p:spPr bwMode="auto">
            <a:xfrm flipV="1">
              <a:off x="6872288" y="2655888"/>
              <a:ext cx="2024062" cy="476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 648200"/>
            <p:cNvSpPr>
              <a:spLocks noChangeArrowheads="1"/>
            </p:cNvSpPr>
            <p:nvPr/>
          </p:nvSpPr>
          <p:spPr bwMode="auto">
            <a:xfrm>
              <a:off x="8848725" y="2576513"/>
              <a:ext cx="115888" cy="1238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直接连接符 648201"/>
            <p:cNvSpPr>
              <a:spLocks noChangeShapeType="1"/>
            </p:cNvSpPr>
            <p:nvPr/>
          </p:nvSpPr>
          <p:spPr bwMode="auto">
            <a:xfrm>
              <a:off x="7480300" y="2660650"/>
              <a:ext cx="0" cy="5651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" name="图片 64820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00900" y="3195638"/>
              <a:ext cx="560388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64820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28025" y="3192463"/>
              <a:ext cx="560388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直接连接符 648204"/>
            <p:cNvSpPr>
              <a:spLocks noChangeShapeType="1"/>
            </p:cNvSpPr>
            <p:nvPr/>
          </p:nvSpPr>
          <p:spPr bwMode="auto">
            <a:xfrm>
              <a:off x="3351213" y="2643188"/>
              <a:ext cx="2509837" cy="158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接连接符 648205"/>
            <p:cNvSpPr>
              <a:spLocks noChangeShapeType="1"/>
            </p:cNvSpPr>
            <p:nvPr/>
          </p:nvSpPr>
          <p:spPr bwMode="auto">
            <a:xfrm>
              <a:off x="4043363" y="2643188"/>
              <a:ext cx="0" cy="56673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" name="图片 64820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5550" y="3178175"/>
              <a:ext cx="560388" cy="595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直接连接符 648208"/>
            <p:cNvSpPr>
              <a:spLocks noChangeShapeType="1"/>
            </p:cNvSpPr>
            <p:nvPr/>
          </p:nvSpPr>
          <p:spPr bwMode="auto">
            <a:xfrm>
              <a:off x="1985963" y="2651125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矩形 648209"/>
            <p:cNvSpPr>
              <a:spLocks noChangeArrowheads="1"/>
            </p:cNvSpPr>
            <p:nvPr/>
          </p:nvSpPr>
          <p:spPr bwMode="auto">
            <a:xfrm>
              <a:off x="174625" y="2598738"/>
              <a:ext cx="115888" cy="12223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648210"/>
            <p:cNvSpPr>
              <a:spLocks noChangeShapeType="1"/>
            </p:cNvSpPr>
            <p:nvPr/>
          </p:nvSpPr>
          <p:spPr bwMode="auto">
            <a:xfrm flipV="1">
              <a:off x="250825" y="2660650"/>
              <a:ext cx="2001838" cy="15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直接连接符 648211"/>
            <p:cNvSpPr>
              <a:spLocks noChangeShapeType="1"/>
            </p:cNvSpPr>
            <p:nvPr/>
          </p:nvSpPr>
          <p:spPr bwMode="auto">
            <a:xfrm>
              <a:off x="642938" y="2662238"/>
              <a:ext cx="0" cy="56832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8" name="图片 6482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125" y="3197225"/>
              <a:ext cx="558800" cy="598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64821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4338" y="3195638"/>
              <a:ext cx="558800" cy="59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64821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4088" y="2085975"/>
              <a:ext cx="1201737" cy="776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1" name="图片 64821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00713" y="2085975"/>
              <a:ext cx="1203325" cy="77628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22" name="矩形 648217"/>
            <p:cNvSpPr>
              <a:spLocks noChangeArrowheads="1"/>
            </p:cNvSpPr>
            <p:nvPr/>
          </p:nvSpPr>
          <p:spPr bwMode="auto">
            <a:xfrm>
              <a:off x="2415209" y="2141405"/>
              <a:ext cx="894268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1800" dirty="0">
                  <a:solidFill>
                    <a:schemeClr val="folHlink"/>
                  </a:solidFill>
                  <a:ea typeface="黑体" pitchFamily="49" charset="-122"/>
                </a:rPr>
                <a:t>网桥</a:t>
              </a:r>
              <a:r>
                <a:rPr lang="zh-CN" altLang="en-US" sz="800" dirty="0">
                  <a:solidFill>
                    <a:schemeClr val="folHlink"/>
                  </a:solidFill>
                  <a:ea typeface="黑体" pitchFamily="49" charset="-122"/>
                </a:rPr>
                <a:t> </a:t>
              </a:r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3" name="矩形 648219"/>
            <p:cNvSpPr>
              <a:spLocks noChangeArrowheads="1"/>
            </p:cNvSpPr>
            <p:nvPr/>
          </p:nvSpPr>
          <p:spPr bwMode="auto">
            <a:xfrm>
              <a:off x="1458913" y="3125788"/>
              <a:ext cx="351125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B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4" name="矩形 648220"/>
            <p:cNvSpPr>
              <a:spLocks noChangeArrowheads="1"/>
            </p:cNvSpPr>
            <p:nvPr/>
          </p:nvSpPr>
          <p:spPr bwMode="auto">
            <a:xfrm>
              <a:off x="3484563" y="3125788"/>
              <a:ext cx="349296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C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5" name="矩形 648221"/>
            <p:cNvSpPr>
              <a:spLocks noChangeArrowheads="1"/>
            </p:cNvSpPr>
            <p:nvPr/>
          </p:nvSpPr>
          <p:spPr bwMode="auto">
            <a:xfrm>
              <a:off x="6876255" y="3140967"/>
              <a:ext cx="371241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D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6" name="矩形 648223"/>
            <p:cNvSpPr>
              <a:spLocks noChangeArrowheads="1"/>
            </p:cNvSpPr>
            <p:nvPr/>
          </p:nvSpPr>
          <p:spPr bwMode="auto">
            <a:xfrm>
              <a:off x="8104188" y="3125788"/>
              <a:ext cx="336495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 smtClean="0">
                  <a:solidFill>
                    <a:schemeClr val="folHlink"/>
                  </a:solidFill>
                  <a:ea typeface="黑体" pitchFamily="49" charset="-122"/>
                </a:rPr>
                <a:t>E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7" name="矩形 648224"/>
            <p:cNvSpPr>
              <a:spLocks noChangeArrowheads="1"/>
            </p:cNvSpPr>
            <p:nvPr/>
          </p:nvSpPr>
          <p:spPr bwMode="auto">
            <a:xfrm>
              <a:off x="1920876" y="2214563"/>
              <a:ext cx="341981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8" name="矩形 648225"/>
            <p:cNvSpPr>
              <a:spLocks noChangeArrowheads="1"/>
            </p:cNvSpPr>
            <p:nvPr/>
          </p:nvSpPr>
          <p:spPr bwMode="auto">
            <a:xfrm>
              <a:off x="3381375" y="2214563"/>
              <a:ext cx="341981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9" name="矩形 648226"/>
            <p:cNvSpPr>
              <a:spLocks noChangeArrowheads="1"/>
            </p:cNvSpPr>
            <p:nvPr/>
          </p:nvSpPr>
          <p:spPr bwMode="auto">
            <a:xfrm>
              <a:off x="5397500" y="2214563"/>
              <a:ext cx="341981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0" name="矩形 648227"/>
            <p:cNvSpPr>
              <a:spLocks noChangeArrowheads="1"/>
            </p:cNvSpPr>
            <p:nvPr/>
          </p:nvSpPr>
          <p:spPr bwMode="auto">
            <a:xfrm>
              <a:off x="6907213" y="2214563"/>
              <a:ext cx="341981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1" name="任意多边形 648241"/>
            <p:cNvSpPr>
              <a:spLocks noChangeArrowheads="1"/>
            </p:cNvSpPr>
            <p:nvPr/>
          </p:nvSpPr>
          <p:spPr bwMode="auto">
            <a:xfrm>
              <a:off x="2093913" y="2654300"/>
              <a:ext cx="1717675" cy="1327150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317" y="0"/>
                </a:cxn>
                <a:cxn ang="0">
                  <a:pos x="453" y="0"/>
                </a:cxn>
                <a:cxn ang="0">
                  <a:pos x="907" y="635"/>
                </a:cxn>
                <a:cxn ang="0">
                  <a:pos x="0" y="635"/>
                </a:cxn>
              </a:cxnLst>
              <a:rect l="0" t="0" r="r" b="b"/>
              <a:pathLst>
                <a:path w="907" h="635">
                  <a:moveTo>
                    <a:pt x="0" y="635"/>
                  </a:moveTo>
                  <a:lnTo>
                    <a:pt x="317" y="0"/>
                  </a:lnTo>
                  <a:lnTo>
                    <a:pt x="453" y="0"/>
                  </a:lnTo>
                  <a:lnTo>
                    <a:pt x="907" y="635"/>
                  </a:lnTo>
                  <a:lnTo>
                    <a:pt x="0" y="635"/>
                  </a:lnTo>
                  <a:close/>
                </a:path>
              </a:pathLst>
            </a:cu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任意多边形 648242"/>
            <p:cNvSpPr>
              <a:spLocks noChangeArrowheads="1"/>
            </p:cNvSpPr>
            <p:nvPr/>
          </p:nvSpPr>
          <p:spPr bwMode="auto">
            <a:xfrm>
              <a:off x="5529263" y="2654300"/>
              <a:ext cx="1717675" cy="1327150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317" y="0"/>
                </a:cxn>
                <a:cxn ang="0">
                  <a:pos x="453" y="0"/>
                </a:cxn>
                <a:cxn ang="0">
                  <a:pos x="907" y="635"/>
                </a:cxn>
                <a:cxn ang="0">
                  <a:pos x="0" y="635"/>
                </a:cxn>
              </a:cxnLst>
              <a:rect l="0" t="0" r="r" b="b"/>
              <a:pathLst>
                <a:path w="907" h="635">
                  <a:moveTo>
                    <a:pt x="0" y="635"/>
                  </a:moveTo>
                  <a:lnTo>
                    <a:pt x="317" y="0"/>
                  </a:lnTo>
                  <a:lnTo>
                    <a:pt x="453" y="0"/>
                  </a:lnTo>
                  <a:lnTo>
                    <a:pt x="907" y="635"/>
                  </a:lnTo>
                  <a:lnTo>
                    <a:pt x="0" y="635"/>
                  </a:lnTo>
                  <a:close/>
                </a:path>
              </a:pathLst>
            </a:custGeom>
            <a:gradFill rotWithShape="1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矩形 648264"/>
            <p:cNvSpPr>
              <a:spLocks noChangeArrowheads="1"/>
            </p:cNvSpPr>
            <p:nvPr/>
          </p:nvSpPr>
          <p:spPr bwMode="auto">
            <a:xfrm>
              <a:off x="5862264" y="2141405"/>
              <a:ext cx="894268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zh-CN" altLang="en-US" sz="1800" dirty="0">
                  <a:solidFill>
                    <a:schemeClr val="folHlink"/>
                  </a:solidFill>
                  <a:ea typeface="黑体" pitchFamily="49" charset="-122"/>
                </a:rPr>
                <a:t>网桥</a:t>
              </a:r>
              <a:r>
                <a:rPr lang="zh-CN" altLang="en-US" sz="800" dirty="0">
                  <a:solidFill>
                    <a:schemeClr val="folHlink"/>
                  </a:solidFill>
                  <a:ea typeface="黑体" pitchFamily="49" charset="-122"/>
                </a:rPr>
                <a:t> </a:t>
              </a:r>
              <a:r>
                <a:rPr lang="en-US" altLang="zh-CN" sz="1800" dirty="0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4" name="矩形 648219"/>
            <p:cNvSpPr>
              <a:spLocks noChangeArrowheads="1"/>
            </p:cNvSpPr>
            <p:nvPr/>
          </p:nvSpPr>
          <p:spPr bwMode="auto">
            <a:xfrm>
              <a:off x="92476" y="3064285"/>
              <a:ext cx="360268" cy="5596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lang="en-US" altLang="zh-CN" sz="1800" dirty="0" smtClean="0">
                  <a:solidFill>
                    <a:schemeClr val="folHlink"/>
                  </a:solidFill>
                  <a:ea typeface="黑体" pitchFamily="49" charset="-122"/>
                </a:rPr>
                <a:t>A</a:t>
              </a:r>
              <a:endParaRPr lang="en-US" altLang="zh-CN" sz="1800" baseline="-25000" dirty="0">
                <a:solidFill>
                  <a:schemeClr val="folHlink"/>
                </a:solidFill>
                <a:ea typeface="黑体" pitchFamily="49" charset="-122"/>
              </a:endParaRPr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67773"/>
              </p:ext>
            </p:extLst>
          </p:nvPr>
        </p:nvGraphicFramePr>
        <p:xfrm>
          <a:off x="635203" y="987574"/>
          <a:ext cx="7704851" cy="24641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6104"/>
                <a:gridCol w="648072"/>
                <a:gridCol w="648072"/>
                <a:gridCol w="720080"/>
                <a:gridCol w="648072"/>
                <a:gridCol w="2016224"/>
                <a:gridCol w="2088227"/>
              </a:tblGrid>
              <a:tr h="540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rgbClr val="FF0000"/>
                          </a:solidFill>
                        </a:rPr>
                        <a:t>发送的帧</a:t>
                      </a:r>
                      <a:endParaRPr lang="zh-CN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网桥</a:t>
                      </a:r>
                      <a:r>
                        <a:rPr lang="en-US" altLang="zh-CN" sz="1400" b="1" dirty="0" smtClean="0"/>
                        <a:t>1</a:t>
                      </a:r>
                      <a:r>
                        <a:rPr lang="zh-CN" altLang="en-US" sz="1400" b="1" dirty="0" smtClean="0"/>
                        <a:t>的转发表</a:t>
                      </a:r>
                      <a:endParaRPr lang="zh-CN" altLang="en-US" sz="1400" b="1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网桥</a:t>
                      </a:r>
                      <a:r>
                        <a:rPr lang="en-US" altLang="zh-CN" sz="1400" b="1" dirty="0" smtClean="0"/>
                        <a:t>2</a:t>
                      </a:r>
                      <a:r>
                        <a:rPr lang="zh-CN" altLang="en-US" sz="1400" b="1" dirty="0" smtClean="0"/>
                        <a:t>的转发表</a:t>
                      </a:r>
                    </a:p>
                    <a:p>
                      <a:pPr algn="ctr"/>
                      <a:endParaRPr lang="zh-CN" altLang="en-US" sz="900" b="1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网桥</a:t>
                      </a:r>
                      <a:r>
                        <a:rPr lang="en-US" altLang="zh-CN" sz="1200" b="1" dirty="0" smtClean="0"/>
                        <a:t>1</a:t>
                      </a:r>
                      <a:r>
                        <a:rPr lang="zh-CN" altLang="en-US" sz="1200" b="1" dirty="0" smtClean="0"/>
                        <a:t>的处理（转发？丢弃？登记？）</a:t>
                      </a:r>
                      <a:endParaRPr lang="zh-CN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网桥</a:t>
                      </a:r>
                      <a:r>
                        <a:rPr lang="en-US" altLang="zh-CN" sz="1400" b="1" dirty="0" smtClean="0"/>
                        <a:t>2</a:t>
                      </a:r>
                      <a:r>
                        <a:rPr lang="zh-CN" altLang="en-US" sz="1400" b="1" dirty="0" smtClean="0"/>
                        <a:t>的处理（转发？丢弃？登记？</a:t>
                      </a:r>
                      <a:r>
                        <a:rPr lang="zh-CN" altLang="en-US" sz="1400" b="1" dirty="0" smtClean="0"/>
                        <a:t>）</a:t>
                      </a:r>
                      <a:endParaRPr lang="zh-CN" altLang="en-US" sz="1400" b="1" dirty="0"/>
                    </a:p>
                  </a:txBody>
                  <a:tcPr marT="34290" marB="34290"/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地址</a:t>
                      </a:r>
                      <a:endParaRPr lang="zh-CN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接口</a:t>
                      </a:r>
                      <a:endParaRPr lang="zh-CN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地址</a:t>
                      </a:r>
                      <a:endParaRPr lang="zh-CN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接口</a:t>
                      </a:r>
                      <a:endParaRPr lang="zh-CN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        </a:t>
                      </a:r>
                      <a:r>
                        <a:rPr lang="en-US" altLang="zh-CN" sz="1400" b="1" dirty="0" smtClean="0"/>
                        <a:t>  </a:t>
                      </a:r>
                      <a:r>
                        <a:rPr lang="en-US" altLang="zh-CN" sz="1400" b="1" dirty="0" smtClean="0"/>
                        <a:t>E</a:t>
                      </a:r>
                      <a:endParaRPr lang="zh-CN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kern="1200" dirty="0" smtClean="0"/>
                        <a:t>转发，写入转发表</a:t>
                      </a:r>
                      <a:endParaRPr lang="zh-CN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b="1" kern="1200" dirty="0" smtClean="0"/>
                        <a:t>转发，写入转发表</a:t>
                      </a:r>
                      <a:endParaRPr lang="zh-CN" altLang="en-US" sz="1200" b="1" dirty="0" smtClean="0"/>
                    </a:p>
                    <a:p>
                      <a:pPr algn="ctr"/>
                      <a:endParaRPr lang="zh-CN" altLang="en-US" sz="12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C          </a:t>
                      </a:r>
                      <a:r>
                        <a:rPr lang="en-US" altLang="zh-CN" sz="1400" b="1" dirty="0" smtClean="0"/>
                        <a:t> B</a:t>
                      </a:r>
                      <a:endParaRPr lang="zh-CN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kern="1200" dirty="0" smtClean="0"/>
                        <a:t>转发，写入转发表</a:t>
                      </a:r>
                      <a:endParaRPr lang="zh-CN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b="1" kern="1200" dirty="0" smtClean="0"/>
                        <a:t>转发，写入转发表</a:t>
                      </a:r>
                      <a:endParaRPr lang="zh-CN" altLang="en-US" sz="1200" b="1" dirty="0" smtClean="0"/>
                    </a:p>
                    <a:p>
                      <a:pPr algn="ctr"/>
                      <a:endParaRPr lang="zh-CN" altLang="en-US" sz="1200" b="1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D         </a:t>
                      </a:r>
                      <a:r>
                        <a:rPr lang="en-US" altLang="zh-CN" sz="1400" b="1" dirty="0" smtClean="0"/>
                        <a:t>   C</a:t>
                      </a:r>
                      <a:endParaRPr lang="zh-CN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D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kern="1200" dirty="0" smtClean="0"/>
                        <a:t>写入转发表，丢弃不转发</a:t>
                      </a:r>
                      <a:endParaRPr lang="zh-CN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b="1" kern="1200" dirty="0" smtClean="0"/>
                        <a:t>转发，写入转发表</a:t>
                      </a:r>
                      <a:endParaRPr lang="zh-CN" altLang="en-US" sz="1200" b="1" dirty="0" smtClean="0"/>
                    </a:p>
                    <a:p>
                      <a:pPr algn="ctr"/>
                      <a:endParaRPr lang="zh-CN" altLang="en-US" sz="1200" b="1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B          </a:t>
                      </a:r>
                      <a:r>
                        <a:rPr lang="en-US" altLang="zh-CN" sz="1400" b="1" dirty="0" smtClean="0"/>
                        <a:t>  A</a:t>
                      </a:r>
                      <a:endParaRPr lang="zh-CN" altLang="en-US" sz="1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kern="1200" dirty="0" smtClean="0"/>
                        <a:t>写入转发表，丢弃不转发</a:t>
                      </a:r>
                      <a:endParaRPr lang="zh-CN" altLang="en-US" sz="12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kern="1200" dirty="0" smtClean="0"/>
                        <a:t>接收不到这个帧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995242" y="2391730"/>
            <a:ext cx="288032" cy="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95242" y="2769772"/>
            <a:ext cx="288032" cy="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968080" y="3223862"/>
            <a:ext cx="288032" cy="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995242" y="2067694"/>
            <a:ext cx="288032" cy="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139</Words>
  <Application>Microsoft Office PowerPoint</Application>
  <PresentationFormat>全屏显示(16:9)</PresentationFormat>
  <Paragraphs>64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网桥应用</vt:lpstr>
      <vt:lpstr>网桥应用</vt:lpstr>
      <vt:lpstr>网桥应用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网桥应用</dc:title>
  <dc:creator>Administrator</dc:creator>
  <cp:lastModifiedBy>dbc</cp:lastModifiedBy>
  <cp:revision>11</cp:revision>
  <dcterms:created xsi:type="dcterms:W3CDTF">2016-01-24T14:00:57Z</dcterms:created>
  <dcterms:modified xsi:type="dcterms:W3CDTF">2016-01-27T07:02:52Z</dcterms:modified>
</cp:coreProperties>
</file>