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332" r:id="rId4"/>
    <p:sldId id="257" r:id="rId5"/>
    <p:sldId id="258" r:id="rId6"/>
    <p:sldId id="259" r:id="rId7"/>
    <p:sldId id="260" r:id="rId9"/>
    <p:sldId id="286" r:id="rId10"/>
    <p:sldId id="288" r:id="rId11"/>
    <p:sldId id="289" r:id="rId12"/>
    <p:sldId id="261" r:id="rId13"/>
    <p:sldId id="262" r:id="rId14"/>
    <p:sldId id="263" r:id="rId15"/>
    <p:sldId id="264" r:id="rId16"/>
    <p:sldId id="265" r:id="rId17"/>
    <p:sldId id="290" r:id="rId18"/>
    <p:sldId id="266" r:id="rId19"/>
    <p:sldId id="292" r:id="rId20"/>
    <p:sldId id="287" r:id="rId21"/>
    <p:sldId id="267" r:id="rId22"/>
    <p:sldId id="333" r:id="rId23"/>
    <p:sldId id="293" r:id="rId24"/>
    <p:sldId id="334" r:id="rId25"/>
    <p:sldId id="268" r:id="rId26"/>
    <p:sldId id="269" r:id="rId27"/>
    <p:sldId id="270" r:id="rId28"/>
    <p:sldId id="271" r:id="rId29"/>
    <p:sldId id="272" r:id="rId30"/>
    <p:sldId id="273" r:id="rId31"/>
    <p:sldId id="294" r:id="rId32"/>
    <p:sldId id="331" r:id="rId33"/>
    <p:sldId id="295" r:id="rId34"/>
    <p:sldId id="274" r:id="rId35"/>
    <p:sldId id="275" r:id="rId36"/>
    <p:sldId id="276" r:id="rId37"/>
    <p:sldId id="277" r:id="rId38"/>
    <p:sldId id="278" r:id="rId39"/>
    <p:sldId id="330" r:id="rId40"/>
    <p:sldId id="321" r:id="rId41"/>
    <p:sldId id="279" r:id="rId42"/>
    <p:sldId id="280" r:id="rId43"/>
    <p:sldId id="281" r:id="rId44"/>
    <p:sldId id="282" r:id="rId45"/>
    <p:sldId id="283" r:id="rId46"/>
    <p:sldId id="284" r:id="rId47"/>
    <p:sldId id="285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14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幻灯片图像占位符 203777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3779" name="文本占位符 20377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幻灯片图像占位符 310273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0275" name="文本占位符 3102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幻灯片图像占位符 280577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0579" name="文本占位符 28057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幻灯片图像占位符 288769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8771" name="文本占位符 28877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幻灯片图像占位符 290817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0819" name="文本占位符 2908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幻灯片图像占位符 292865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2867" name="文本占位符 29286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幻灯片图像占位符 294913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4915" name="文本占位符 2949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幻灯片图像占位符 303105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3107" name="文本占位符 30310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幻灯片图像占位符 25600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6003" name="文本占位符 25600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幻灯片图像占位符 267265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67267" name="文本占位符 26726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幻灯片图像占位符 227329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7331" name="文本占位符 22733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幻灯片图像占位符 228353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8355" name="文本占位符 22835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幻灯片图像占位符 229377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9379" name="文本占位符 22937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幻灯片图像占位符 231425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1427" name="文本占位符 2314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幻灯片图像占位符 232449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2451" name="文本占位符 23245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幻灯片图像占位符 233473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3475" name="文本占位符 2334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9110" y="495935"/>
            <a:ext cx="11445240" cy="4805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br>
              <a:rPr lang="zh-CN" altLang="en-US" sz="4800" b="1" dirty="0"/>
            </a:br>
            <a:r>
              <a:rPr lang="en-US" altLang="zh-CN" sz="4800" b="1" dirty="0"/>
              <a:t>1</a:t>
            </a:r>
            <a:r>
              <a:rPr lang="zh-CN" altLang="en-US" sz="4800" b="1" dirty="0"/>
              <a:t>、你所了解的频分复用、时分复用、有哪些？</a:t>
            </a:r>
            <a:br>
              <a:rPr lang="zh-CN" altLang="en-US" sz="4800" b="1" dirty="0"/>
            </a:br>
            <a:r>
              <a:rPr lang="en-US" altLang="zh-CN" sz="4800" b="1" dirty="0"/>
              <a:t>2</a:t>
            </a:r>
            <a:r>
              <a:rPr lang="zh-CN" altLang="en-US" sz="4800" b="1" dirty="0"/>
              <a:t>、为什么采用复用技术？</a:t>
            </a:r>
            <a:br>
              <a:rPr lang="zh-CN" altLang="en-US" sz="4800" b="1" dirty="0"/>
            </a:br>
            <a:r>
              <a:rPr lang="zh-CN" altLang="en-US" sz="4800" b="1" dirty="0"/>
              <a:t>3、如何解决时分复用TDM信道利用率不高的问题？</a:t>
            </a:r>
            <a:endParaRPr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29697" descr="afbae0ddf0234c3bbd5a2eb4a4d10acd# #矩形 674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0"/>
            <a: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2、时分复用（TDM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6" name="Line 3"/>
          <p:cNvSpPr/>
          <p:nvPr/>
        </p:nvSpPr>
        <p:spPr>
          <a:xfrm flipV="1">
            <a:off x="3000375" y="5146675"/>
            <a:ext cx="6116638" cy="11113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sm" len="med"/>
          </a:ln>
        </p:spPr>
        <p:txBody>
          <a:bodyPr anchor="t"/>
          <a:lstStyle/>
          <a:p>
            <a:pPr lvl="0" algn="ctr"/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7" name="Text Box 4"/>
          <p:cNvSpPr txBox="1"/>
          <p:nvPr/>
        </p:nvSpPr>
        <p:spPr>
          <a:xfrm>
            <a:off x="2308225" y="2012950"/>
            <a:ext cx="700833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>
              <a:lnSpc>
                <a:spcPct val="90000"/>
              </a:lnSpc>
            </a:pPr>
            <a:r>
              <a:rPr lang="zh-CN" altLang="en-US" sz="20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频率</a:t>
            </a:r>
            <a:endParaRPr lang="zh-CN" altLang="en-US" sz="2000" b="1" dirty="0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8" name="Text Box 5"/>
          <p:cNvSpPr txBox="1"/>
          <p:nvPr/>
        </p:nvSpPr>
        <p:spPr>
          <a:xfrm>
            <a:off x="9117013" y="4937125"/>
            <a:ext cx="700833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>
              <a:lnSpc>
                <a:spcPct val="90000"/>
              </a:lnSpc>
            </a:pPr>
            <a:r>
              <a:rPr lang="zh-CN" altLang="en-US" sz="20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</a:t>
            </a:r>
            <a:endParaRPr lang="zh-CN" altLang="en-US" sz="2000" b="1" dirty="0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9" name="Rectangle 6"/>
          <p:cNvSpPr/>
          <p:nvPr/>
        </p:nvSpPr>
        <p:spPr>
          <a:xfrm>
            <a:off x="3287713" y="2636838"/>
            <a:ext cx="287337" cy="1871662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en-US" altLang="x-none" b="1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70" name="Rectangle 7"/>
          <p:cNvSpPr/>
          <p:nvPr/>
        </p:nvSpPr>
        <p:spPr>
          <a:xfrm>
            <a:off x="3576638" y="2636838"/>
            <a:ext cx="287337" cy="1871662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en-US" altLang="x-none" b="1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71" name="Rectangle 8"/>
          <p:cNvSpPr/>
          <p:nvPr/>
        </p:nvSpPr>
        <p:spPr>
          <a:xfrm>
            <a:off x="3863975" y="2636838"/>
            <a:ext cx="287338" cy="1871662"/>
          </a:xfrm>
          <a:prstGeom prst="rect">
            <a:avLst/>
          </a:prstGeom>
          <a:solidFill>
            <a:srgbClr val="66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en-US" altLang="x-none" b="1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72" name="Rectangle 9"/>
          <p:cNvSpPr/>
          <p:nvPr/>
        </p:nvSpPr>
        <p:spPr>
          <a:xfrm>
            <a:off x="4440238" y="2636838"/>
            <a:ext cx="287337" cy="1871662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en-US" altLang="x-none" b="1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73" name="Rectangle 10"/>
          <p:cNvSpPr/>
          <p:nvPr/>
        </p:nvSpPr>
        <p:spPr>
          <a:xfrm>
            <a:off x="4729163" y="2636838"/>
            <a:ext cx="287337" cy="1871662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en-US" altLang="x-none" b="1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74" name="Rectangle 11"/>
          <p:cNvSpPr/>
          <p:nvPr/>
        </p:nvSpPr>
        <p:spPr>
          <a:xfrm>
            <a:off x="5016500" y="2636838"/>
            <a:ext cx="287338" cy="1871662"/>
          </a:xfrm>
          <a:prstGeom prst="rect">
            <a:avLst/>
          </a:prstGeom>
          <a:solidFill>
            <a:srgbClr val="66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en-US" altLang="x-none" b="1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75" name="Rectangle 12"/>
          <p:cNvSpPr/>
          <p:nvPr/>
        </p:nvSpPr>
        <p:spPr>
          <a:xfrm>
            <a:off x="5592763" y="2636838"/>
            <a:ext cx="287337" cy="1871662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en-US" altLang="x-none" b="1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76" name="Rectangle 13"/>
          <p:cNvSpPr/>
          <p:nvPr/>
        </p:nvSpPr>
        <p:spPr>
          <a:xfrm>
            <a:off x="5881688" y="2636838"/>
            <a:ext cx="287337" cy="1871662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en-US" altLang="x-none" b="1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77" name="Rectangle 14"/>
          <p:cNvSpPr/>
          <p:nvPr/>
        </p:nvSpPr>
        <p:spPr>
          <a:xfrm>
            <a:off x="6169025" y="2636838"/>
            <a:ext cx="287338" cy="1871662"/>
          </a:xfrm>
          <a:prstGeom prst="rect">
            <a:avLst/>
          </a:prstGeom>
          <a:solidFill>
            <a:srgbClr val="66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en-US" altLang="x-none" b="1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78" name="Rectangle 15"/>
          <p:cNvSpPr/>
          <p:nvPr/>
        </p:nvSpPr>
        <p:spPr>
          <a:xfrm>
            <a:off x="6745288" y="2636838"/>
            <a:ext cx="287337" cy="1871662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en-US" altLang="x-none" b="1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79" name="Rectangle 16"/>
          <p:cNvSpPr/>
          <p:nvPr/>
        </p:nvSpPr>
        <p:spPr>
          <a:xfrm>
            <a:off x="7034213" y="2636838"/>
            <a:ext cx="287337" cy="1871662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en-US" altLang="x-none" b="1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80" name="Rectangle 17"/>
          <p:cNvSpPr/>
          <p:nvPr/>
        </p:nvSpPr>
        <p:spPr>
          <a:xfrm>
            <a:off x="7321550" y="2636838"/>
            <a:ext cx="287338" cy="1871662"/>
          </a:xfrm>
          <a:prstGeom prst="rect">
            <a:avLst/>
          </a:prstGeom>
          <a:solidFill>
            <a:srgbClr val="66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en-US" altLang="x-none" b="1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9714" name="组合 29713"/>
          <p:cNvGrpSpPr/>
          <p:nvPr/>
        </p:nvGrpSpPr>
        <p:grpSpPr>
          <a:xfrm>
            <a:off x="3000375" y="2636838"/>
            <a:ext cx="3744913" cy="1871662"/>
            <a:chOff x="0" y="0"/>
            <a:chExt cx="2359" cy="1179"/>
          </a:xfrm>
        </p:grpSpPr>
        <p:sp>
          <p:nvSpPr>
            <p:cNvPr id="36882" name="Rectangle 19"/>
            <p:cNvSpPr/>
            <p:nvPr/>
          </p:nvSpPr>
          <p:spPr>
            <a:xfrm>
              <a:off x="0" y="0"/>
              <a:ext cx="181" cy="1179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x-none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883" name="Rectangle 20"/>
            <p:cNvSpPr/>
            <p:nvPr/>
          </p:nvSpPr>
          <p:spPr>
            <a:xfrm>
              <a:off x="726" y="0"/>
              <a:ext cx="181" cy="1179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x-none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884" name="Rectangle 21"/>
            <p:cNvSpPr/>
            <p:nvPr/>
          </p:nvSpPr>
          <p:spPr>
            <a:xfrm>
              <a:off x="1452" y="0"/>
              <a:ext cx="181" cy="1179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x-none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885" name="Rectangle 22"/>
            <p:cNvSpPr/>
            <p:nvPr/>
          </p:nvSpPr>
          <p:spPr>
            <a:xfrm>
              <a:off x="2178" y="0"/>
              <a:ext cx="181" cy="1179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x-none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6886" name="Text Box 24"/>
          <p:cNvSpPr txBox="1"/>
          <p:nvPr/>
        </p:nvSpPr>
        <p:spPr>
          <a:xfrm>
            <a:off x="3108960" y="1685925"/>
            <a:ext cx="3943985" cy="3511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>
              <a:lnSpc>
                <a:spcPct val="90000"/>
              </a:lnSpc>
            </a:pPr>
            <a:r>
              <a:rPr lang="en-US" altLang="x-none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16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x-none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TDM</a:t>
            </a:r>
            <a:r>
              <a:rPr lang="en-US" altLang="x-none" sz="16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帧中的位置不变</a:t>
            </a:r>
            <a:endParaRPr lang="zh-CN" altLang="en-US" b="1" dirty="0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87" name="Line 25"/>
          <p:cNvSpPr/>
          <p:nvPr/>
        </p:nvSpPr>
        <p:spPr>
          <a:xfrm>
            <a:off x="3143250" y="2276475"/>
            <a:ext cx="4098925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88" name="Line 26"/>
          <p:cNvSpPr/>
          <p:nvPr/>
        </p:nvSpPr>
        <p:spPr>
          <a:xfrm>
            <a:off x="3143250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89" name="Line 27"/>
          <p:cNvSpPr/>
          <p:nvPr/>
        </p:nvSpPr>
        <p:spPr>
          <a:xfrm>
            <a:off x="4289425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90" name="Line 28"/>
          <p:cNvSpPr/>
          <p:nvPr/>
        </p:nvSpPr>
        <p:spPr>
          <a:xfrm>
            <a:off x="5437188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91" name="Line 29"/>
          <p:cNvSpPr/>
          <p:nvPr/>
        </p:nvSpPr>
        <p:spPr>
          <a:xfrm>
            <a:off x="6583363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9725" name="组合 29724"/>
          <p:cNvGrpSpPr/>
          <p:nvPr/>
        </p:nvGrpSpPr>
        <p:grpSpPr>
          <a:xfrm>
            <a:off x="2998787" y="4583113"/>
            <a:ext cx="1150938" cy="511175"/>
            <a:chOff x="-1" y="1"/>
            <a:chExt cx="725" cy="322"/>
          </a:xfrm>
        </p:grpSpPr>
        <p:sp>
          <p:nvSpPr>
            <p:cNvPr id="36893" name="Text Box 31"/>
            <p:cNvSpPr txBox="1"/>
            <p:nvPr/>
          </p:nvSpPr>
          <p:spPr>
            <a:xfrm>
              <a:off x="45" y="90"/>
              <a:ext cx="606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帧</a:t>
              </a:r>
              <a:endParaRPr lang="zh-CN" altLang="en-US" sz="20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894" name="AutoShape 32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9728" name="组合 29727"/>
          <p:cNvGrpSpPr/>
          <p:nvPr/>
        </p:nvGrpSpPr>
        <p:grpSpPr>
          <a:xfrm>
            <a:off x="4149726" y="4583113"/>
            <a:ext cx="1150937" cy="511175"/>
            <a:chOff x="-1" y="1"/>
            <a:chExt cx="725" cy="322"/>
          </a:xfrm>
        </p:grpSpPr>
        <p:sp>
          <p:nvSpPr>
            <p:cNvPr id="36896" name="Text Box 34"/>
            <p:cNvSpPr txBox="1"/>
            <p:nvPr/>
          </p:nvSpPr>
          <p:spPr>
            <a:xfrm>
              <a:off x="45" y="90"/>
              <a:ext cx="606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帧</a:t>
              </a:r>
              <a:endParaRPr lang="zh-CN" altLang="en-US" sz="20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897" name="AutoShape 35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9731" name="组合 29730"/>
          <p:cNvGrpSpPr/>
          <p:nvPr/>
        </p:nvGrpSpPr>
        <p:grpSpPr>
          <a:xfrm>
            <a:off x="5300662" y="4583113"/>
            <a:ext cx="1150938" cy="511175"/>
            <a:chOff x="-1" y="1"/>
            <a:chExt cx="725" cy="322"/>
          </a:xfrm>
        </p:grpSpPr>
        <p:sp>
          <p:nvSpPr>
            <p:cNvPr id="36899" name="Text Box 37"/>
            <p:cNvSpPr txBox="1"/>
            <p:nvPr/>
          </p:nvSpPr>
          <p:spPr>
            <a:xfrm>
              <a:off x="46" y="90"/>
              <a:ext cx="606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帧</a:t>
              </a:r>
              <a:endParaRPr lang="zh-CN" altLang="en-US" sz="20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00" name="AutoShape 38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9734" name="组合 29733"/>
          <p:cNvGrpSpPr/>
          <p:nvPr/>
        </p:nvGrpSpPr>
        <p:grpSpPr>
          <a:xfrm>
            <a:off x="6451601" y="4583113"/>
            <a:ext cx="1150937" cy="511175"/>
            <a:chOff x="-1" y="1"/>
            <a:chExt cx="725" cy="322"/>
          </a:xfrm>
        </p:grpSpPr>
        <p:sp>
          <p:nvSpPr>
            <p:cNvPr id="36902" name="Text Box 40"/>
            <p:cNvSpPr txBox="1"/>
            <p:nvPr/>
          </p:nvSpPr>
          <p:spPr>
            <a:xfrm>
              <a:off x="47" y="90"/>
              <a:ext cx="606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帧</a:t>
              </a:r>
              <a:endParaRPr lang="zh-CN" altLang="en-US" sz="20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03" name="AutoShape 41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6904" name="Rectangle 42"/>
          <p:cNvSpPr/>
          <p:nvPr/>
        </p:nvSpPr>
        <p:spPr>
          <a:xfrm>
            <a:off x="7966075" y="3322638"/>
            <a:ext cx="439224" cy="3975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0488" tIns="44450" rIns="90488" bIns="44450" anchor="t">
            <a:spAutoFit/>
          </a:bodyPr>
          <a:lstStyle/>
          <a:p>
            <a:pPr lvl="0" defTabSz="762000"/>
            <a:r>
              <a:rPr lang="en-US" altLang="x-none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lang="en-US" altLang="x-none" sz="2000" b="1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905" name="Line 43"/>
          <p:cNvSpPr/>
          <p:nvPr/>
        </p:nvSpPr>
        <p:spPr>
          <a:xfrm rot="-5400000">
            <a:off x="1516063" y="3668713"/>
            <a:ext cx="2968625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sm" len="med"/>
          </a:ln>
        </p:spPr>
        <p:txBody>
          <a:bodyPr anchor="t"/>
          <a:lstStyle/>
          <a:p>
            <a:pPr lvl="0" algn="ctr"/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9739" name="组合 29738"/>
          <p:cNvGrpSpPr/>
          <p:nvPr/>
        </p:nvGrpSpPr>
        <p:grpSpPr>
          <a:xfrm>
            <a:off x="7607301" y="4583113"/>
            <a:ext cx="1150937" cy="511175"/>
            <a:chOff x="-1" y="1"/>
            <a:chExt cx="725" cy="322"/>
          </a:xfrm>
        </p:grpSpPr>
        <p:sp>
          <p:nvSpPr>
            <p:cNvPr id="36907" name="Text Box 45"/>
            <p:cNvSpPr txBox="1"/>
            <p:nvPr/>
          </p:nvSpPr>
          <p:spPr>
            <a:xfrm>
              <a:off x="47" y="90"/>
              <a:ext cx="606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帧</a:t>
              </a:r>
              <a:endParaRPr lang="zh-CN" altLang="en-US" sz="20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08" name="AutoShape 46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6909" name="组合 29741"/>
          <p:cNvGrpSpPr/>
          <p:nvPr/>
        </p:nvGrpSpPr>
        <p:grpSpPr>
          <a:xfrm>
            <a:off x="4151313" y="2492375"/>
            <a:ext cx="4610100" cy="2376488"/>
            <a:chOff x="0" y="0"/>
            <a:chExt cx="2904" cy="1497"/>
          </a:xfrm>
        </p:grpSpPr>
        <p:sp>
          <p:nvSpPr>
            <p:cNvPr id="36910" name="Line 47"/>
            <p:cNvSpPr/>
            <p:nvPr/>
          </p:nvSpPr>
          <p:spPr>
            <a:xfrm>
              <a:off x="0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11" name="Line 48"/>
            <p:cNvSpPr/>
            <p:nvPr/>
          </p:nvSpPr>
          <p:spPr>
            <a:xfrm>
              <a:off x="726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12" name="Line 49"/>
            <p:cNvSpPr/>
            <p:nvPr/>
          </p:nvSpPr>
          <p:spPr>
            <a:xfrm>
              <a:off x="1452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13" name="Line 50"/>
            <p:cNvSpPr/>
            <p:nvPr/>
          </p:nvSpPr>
          <p:spPr>
            <a:xfrm>
              <a:off x="2178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14" name="Line 51"/>
            <p:cNvSpPr/>
            <p:nvPr/>
          </p:nvSpPr>
          <p:spPr>
            <a:xfrm>
              <a:off x="2904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708400" y="6247130"/>
            <a:ext cx="4690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2-3-3  A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用户时分复用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3"/>
          <p:cNvSpPr/>
          <p:nvPr/>
        </p:nvSpPr>
        <p:spPr>
          <a:xfrm flipV="1">
            <a:off x="3000375" y="5146675"/>
            <a:ext cx="6116638" cy="11113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sm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Text Box 4"/>
          <p:cNvSpPr txBox="1"/>
          <p:nvPr/>
        </p:nvSpPr>
        <p:spPr>
          <a:xfrm>
            <a:off x="2308225" y="2012950"/>
            <a:ext cx="700833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>
              <a:lnSpc>
                <a:spcPct val="90000"/>
              </a:lnSpc>
            </a:pPr>
            <a:r>
              <a:rPr lang="zh-CN" altLang="en-US" sz="2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频率</a:t>
            </a:r>
            <a:endParaRPr lang="zh-CN" altLang="en-US" sz="2000" b="1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892" name="Text Box 5"/>
          <p:cNvSpPr txBox="1"/>
          <p:nvPr/>
        </p:nvSpPr>
        <p:spPr>
          <a:xfrm>
            <a:off x="9117013" y="4937125"/>
            <a:ext cx="700833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>
              <a:lnSpc>
                <a:spcPct val="90000"/>
              </a:lnSpc>
            </a:pPr>
            <a:r>
              <a:rPr lang="zh-CN" altLang="en-US" sz="2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时间</a:t>
            </a:r>
            <a:endParaRPr lang="zh-CN" altLang="en-US" sz="2000" b="1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893" name="Rectangle 6"/>
          <p:cNvSpPr/>
          <p:nvPr/>
        </p:nvSpPr>
        <p:spPr>
          <a:xfrm>
            <a:off x="3576638" y="2636838"/>
            <a:ext cx="287337" cy="1871662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x-none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4" name="Rectangle 7"/>
          <p:cNvSpPr/>
          <p:nvPr/>
        </p:nvSpPr>
        <p:spPr>
          <a:xfrm>
            <a:off x="3863975" y="2636838"/>
            <a:ext cx="287338" cy="1871662"/>
          </a:xfrm>
          <a:prstGeom prst="rect">
            <a:avLst/>
          </a:prstGeom>
          <a:solidFill>
            <a:srgbClr val="66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x-none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5" name="Rectangle 8"/>
          <p:cNvSpPr/>
          <p:nvPr/>
        </p:nvSpPr>
        <p:spPr>
          <a:xfrm>
            <a:off x="4729163" y="2636838"/>
            <a:ext cx="287337" cy="1871662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x-none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6" name="Rectangle 9"/>
          <p:cNvSpPr/>
          <p:nvPr/>
        </p:nvSpPr>
        <p:spPr>
          <a:xfrm>
            <a:off x="5016500" y="2636838"/>
            <a:ext cx="287338" cy="1871662"/>
          </a:xfrm>
          <a:prstGeom prst="rect">
            <a:avLst/>
          </a:prstGeom>
          <a:solidFill>
            <a:srgbClr val="66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x-none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7" name="Rectangle 10"/>
          <p:cNvSpPr/>
          <p:nvPr/>
        </p:nvSpPr>
        <p:spPr>
          <a:xfrm>
            <a:off x="5881688" y="2636838"/>
            <a:ext cx="287337" cy="1871662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x-none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8" name="Rectangle 11"/>
          <p:cNvSpPr/>
          <p:nvPr/>
        </p:nvSpPr>
        <p:spPr>
          <a:xfrm>
            <a:off x="6169025" y="2636838"/>
            <a:ext cx="287338" cy="1871662"/>
          </a:xfrm>
          <a:prstGeom prst="rect">
            <a:avLst/>
          </a:prstGeom>
          <a:solidFill>
            <a:srgbClr val="66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x-none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9" name="Rectangle 12"/>
          <p:cNvSpPr/>
          <p:nvPr/>
        </p:nvSpPr>
        <p:spPr>
          <a:xfrm>
            <a:off x="3000375" y="2636838"/>
            <a:ext cx="287338" cy="187166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x-none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00" name="Rectangle 13"/>
          <p:cNvSpPr/>
          <p:nvPr/>
        </p:nvSpPr>
        <p:spPr>
          <a:xfrm>
            <a:off x="4152900" y="2636838"/>
            <a:ext cx="287338" cy="187166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x-none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01" name="Rectangle 14"/>
          <p:cNvSpPr/>
          <p:nvPr/>
        </p:nvSpPr>
        <p:spPr>
          <a:xfrm>
            <a:off x="5305425" y="2636838"/>
            <a:ext cx="287338" cy="187166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x-none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02" name="Rectangle 15"/>
          <p:cNvSpPr/>
          <p:nvPr/>
        </p:nvSpPr>
        <p:spPr>
          <a:xfrm>
            <a:off x="6457950" y="2636838"/>
            <a:ext cx="287338" cy="187166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x-none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0736" name="组合 30735"/>
          <p:cNvGrpSpPr/>
          <p:nvPr/>
        </p:nvGrpSpPr>
        <p:grpSpPr>
          <a:xfrm>
            <a:off x="3287713" y="2636838"/>
            <a:ext cx="3744912" cy="1871662"/>
            <a:chOff x="0" y="0"/>
            <a:chExt cx="2359" cy="1179"/>
          </a:xfrm>
        </p:grpSpPr>
        <p:sp>
          <p:nvSpPr>
            <p:cNvPr id="37904" name="Rectangle 17"/>
            <p:cNvSpPr/>
            <p:nvPr/>
          </p:nvSpPr>
          <p:spPr>
            <a:xfrm>
              <a:off x="0" y="0"/>
              <a:ext cx="181" cy="117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05" name="Rectangle 18"/>
            <p:cNvSpPr/>
            <p:nvPr/>
          </p:nvSpPr>
          <p:spPr>
            <a:xfrm>
              <a:off x="726" y="0"/>
              <a:ext cx="181" cy="117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06" name="Rectangle 19"/>
            <p:cNvSpPr/>
            <p:nvPr/>
          </p:nvSpPr>
          <p:spPr>
            <a:xfrm>
              <a:off x="1452" y="0"/>
              <a:ext cx="181" cy="117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07" name="Rectangle 20"/>
            <p:cNvSpPr/>
            <p:nvPr/>
          </p:nvSpPr>
          <p:spPr>
            <a:xfrm>
              <a:off x="2178" y="0"/>
              <a:ext cx="181" cy="117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908" name="Rectangle 21"/>
          <p:cNvSpPr/>
          <p:nvPr/>
        </p:nvSpPr>
        <p:spPr>
          <a:xfrm>
            <a:off x="7034213" y="2636838"/>
            <a:ext cx="287337" cy="1871662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x-none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09" name="Rectangle 22"/>
          <p:cNvSpPr/>
          <p:nvPr/>
        </p:nvSpPr>
        <p:spPr>
          <a:xfrm>
            <a:off x="7321550" y="2636838"/>
            <a:ext cx="287338" cy="1871662"/>
          </a:xfrm>
          <a:prstGeom prst="rect">
            <a:avLst/>
          </a:prstGeom>
          <a:solidFill>
            <a:srgbClr val="66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x-none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10" name="Text Box 24"/>
          <p:cNvSpPr txBox="1"/>
          <p:nvPr/>
        </p:nvSpPr>
        <p:spPr>
          <a:xfrm>
            <a:off x="3397250" y="1685925"/>
            <a:ext cx="3197860" cy="3803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20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在</a:t>
            </a:r>
            <a:r>
              <a:rPr lang="zh-CN" altLang="en-US" sz="14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TDM</a:t>
            </a:r>
            <a:r>
              <a:rPr lang="en-US" altLang="x-none" sz="14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帧中的位置不变</a:t>
            </a:r>
            <a:endParaRPr lang="zh-CN" altLang="en-US" sz="2000" b="1" dirty="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911" name="Line 25"/>
          <p:cNvSpPr/>
          <p:nvPr/>
        </p:nvSpPr>
        <p:spPr>
          <a:xfrm>
            <a:off x="3425825" y="2276475"/>
            <a:ext cx="4121150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12" name="Line 26"/>
          <p:cNvSpPr/>
          <p:nvPr/>
        </p:nvSpPr>
        <p:spPr>
          <a:xfrm>
            <a:off x="3425825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13" name="Line 27"/>
          <p:cNvSpPr/>
          <p:nvPr/>
        </p:nvSpPr>
        <p:spPr>
          <a:xfrm>
            <a:off x="4578350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14" name="Line 28"/>
          <p:cNvSpPr/>
          <p:nvPr/>
        </p:nvSpPr>
        <p:spPr>
          <a:xfrm>
            <a:off x="5730875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15" name="Line 29"/>
          <p:cNvSpPr/>
          <p:nvPr/>
        </p:nvSpPr>
        <p:spPr>
          <a:xfrm>
            <a:off x="6884988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7916" name="组合 30748"/>
          <p:cNvGrpSpPr/>
          <p:nvPr/>
        </p:nvGrpSpPr>
        <p:grpSpPr>
          <a:xfrm>
            <a:off x="2998787" y="4583113"/>
            <a:ext cx="1150938" cy="511175"/>
            <a:chOff x="-1" y="1"/>
            <a:chExt cx="725" cy="322"/>
          </a:xfrm>
        </p:grpSpPr>
        <p:sp>
          <p:nvSpPr>
            <p:cNvPr id="37917" name="Text Box 31"/>
            <p:cNvSpPr txBox="1"/>
            <p:nvPr/>
          </p:nvSpPr>
          <p:spPr>
            <a:xfrm>
              <a:off x="45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  <a:endParaRPr lang="zh-CN" altLang="en-US" sz="20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7918" name="AutoShape 32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7919" name="组合 30751"/>
          <p:cNvGrpSpPr/>
          <p:nvPr/>
        </p:nvGrpSpPr>
        <p:grpSpPr>
          <a:xfrm>
            <a:off x="4149726" y="4583113"/>
            <a:ext cx="1150937" cy="511175"/>
            <a:chOff x="-1" y="1"/>
            <a:chExt cx="725" cy="322"/>
          </a:xfrm>
        </p:grpSpPr>
        <p:sp>
          <p:nvSpPr>
            <p:cNvPr id="37920" name="Text Box 34"/>
            <p:cNvSpPr txBox="1"/>
            <p:nvPr/>
          </p:nvSpPr>
          <p:spPr>
            <a:xfrm>
              <a:off x="45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  <a:endParaRPr lang="zh-CN" altLang="en-US" sz="20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7921" name="AutoShape 35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7922" name="组合 30754"/>
          <p:cNvGrpSpPr/>
          <p:nvPr/>
        </p:nvGrpSpPr>
        <p:grpSpPr>
          <a:xfrm>
            <a:off x="5300662" y="4583113"/>
            <a:ext cx="1150938" cy="511175"/>
            <a:chOff x="-1" y="1"/>
            <a:chExt cx="725" cy="322"/>
          </a:xfrm>
        </p:grpSpPr>
        <p:sp>
          <p:nvSpPr>
            <p:cNvPr id="37923" name="Text Box 37"/>
            <p:cNvSpPr txBox="1"/>
            <p:nvPr/>
          </p:nvSpPr>
          <p:spPr>
            <a:xfrm>
              <a:off x="46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  <a:endParaRPr lang="zh-CN" altLang="en-US" sz="20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7924" name="AutoShape 38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7925" name="组合 30757"/>
          <p:cNvGrpSpPr/>
          <p:nvPr/>
        </p:nvGrpSpPr>
        <p:grpSpPr>
          <a:xfrm>
            <a:off x="6451601" y="4583113"/>
            <a:ext cx="1150937" cy="511175"/>
            <a:chOff x="-1" y="1"/>
            <a:chExt cx="725" cy="322"/>
          </a:xfrm>
        </p:grpSpPr>
        <p:sp>
          <p:nvSpPr>
            <p:cNvPr id="37926" name="Text Box 40"/>
            <p:cNvSpPr txBox="1"/>
            <p:nvPr/>
          </p:nvSpPr>
          <p:spPr>
            <a:xfrm>
              <a:off x="47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  <a:endParaRPr lang="zh-CN" altLang="en-US" sz="20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7927" name="AutoShape 41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928" name="Rectangle 42"/>
          <p:cNvSpPr/>
          <p:nvPr/>
        </p:nvSpPr>
        <p:spPr>
          <a:xfrm>
            <a:off x="8037513" y="3322638"/>
            <a:ext cx="439224" cy="3975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0488" tIns="44450" rIns="90488" bIns="44450" anchor="t">
            <a:spAutoFit/>
          </a:bodyPr>
          <a:lstStyle/>
          <a:p>
            <a:pPr lvl="0" defTabSz="762000"/>
            <a:r>
              <a:rPr lang="en-US" altLang="x-none" sz="20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x-none" sz="2000" b="1">
              <a:solidFill>
                <a:srgbClr val="33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29" name="Line 43"/>
          <p:cNvSpPr/>
          <p:nvPr/>
        </p:nvSpPr>
        <p:spPr>
          <a:xfrm rot="-5400000">
            <a:off x="1516063" y="3668713"/>
            <a:ext cx="2968625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sm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7930" name="组合 30762"/>
          <p:cNvGrpSpPr/>
          <p:nvPr/>
        </p:nvGrpSpPr>
        <p:grpSpPr>
          <a:xfrm>
            <a:off x="7607301" y="4583113"/>
            <a:ext cx="1150937" cy="511175"/>
            <a:chOff x="-1" y="1"/>
            <a:chExt cx="725" cy="322"/>
          </a:xfrm>
        </p:grpSpPr>
        <p:sp>
          <p:nvSpPr>
            <p:cNvPr id="37931" name="Text Box 45"/>
            <p:cNvSpPr txBox="1"/>
            <p:nvPr/>
          </p:nvSpPr>
          <p:spPr>
            <a:xfrm>
              <a:off x="47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  <a:endParaRPr lang="zh-CN" altLang="en-US" sz="20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7932" name="AutoShape 46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7933" name="组合 30765"/>
          <p:cNvGrpSpPr/>
          <p:nvPr/>
        </p:nvGrpSpPr>
        <p:grpSpPr>
          <a:xfrm>
            <a:off x="4151313" y="2492375"/>
            <a:ext cx="4610100" cy="2376488"/>
            <a:chOff x="0" y="0"/>
            <a:chExt cx="2904" cy="1497"/>
          </a:xfrm>
        </p:grpSpPr>
        <p:sp>
          <p:nvSpPr>
            <p:cNvPr id="37934" name="Line 48"/>
            <p:cNvSpPr/>
            <p:nvPr/>
          </p:nvSpPr>
          <p:spPr>
            <a:xfrm>
              <a:off x="0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35" name="Line 49"/>
            <p:cNvSpPr/>
            <p:nvPr/>
          </p:nvSpPr>
          <p:spPr>
            <a:xfrm>
              <a:off x="726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36" name="Line 50"/>
            <p:cNvSpPr/>
            <p:nvPr/>
          </p:nvSpPr>
          <p:spPr>
            <a:xfrm>
              <a:off x="1452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37" name="Line 51"/>
            <p:cNvSpPr/>
            <p:nvPr/>
          </p:nvSpPr>
          <p:spPr>
            <a:xfrm>
              <a:off x="2178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38" name="Line 52"/>
            <p:cNvSpPr/>
            <p:nvPr/>
          </p:nvSpPr>
          <p:spPr>
            <a:xfrm>
              <a:off x="2904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6865" name="标题 29697" descr="afbae0ddf0234c3bbd5a2eb4a4d10acd# #矩形 674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2、时分复用</a:t>
            </a:r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（TDM）</a:t>
            </a:r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4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08400" y="6247130"/>
            <a:ext cx="4690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图</a:t>
            </a:r>
            <a:r>
              <a:rPr lang="en-US" altLang="zh-CN" b="1"/>
              <a:t>2-3-4  B</a:t>
            </a:r>
            <a:r>
              <a:rPr lang="zh-CN" altLang="en-US" b="1"/>
              <a:t>用户时分复用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31745" descr="afbae0ddf0234c3bbd5a2eb4a4d10acd# #矩形 674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0" algn="ctr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2、时分复用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TDM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38914" name="Line 3"/>
          <p:cNvSpPr/>
          <p:nvPr/>
        </p:nvSpPr>
        <p:spPr>
          <a:xfrm flipV="1">
            <a:off x="3000375" y="5146675"/>
            <a:ext cx="6116638" cy="11113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sm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Text Box 4"/>
          <p:cNvSpPr txBox="1"/>
          <p:nvPr/>
        </p:nvSpPr>
        <p:spPr>
          <a:xfrm>
            <a:off x="2308225" y="2012950"/>
            <a:ext cx="700833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>
              <a:lnSpc>
                <a:spcPct val="90000"/>
              </a:lnSpc>
            </a:pPr>
            <a:r>
              <a:rPr lang="zh-CN" altLang="en-US" sz="2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频率</a:t>
            </a:r>
            <a:endParaRPr lang="zh-CN" altLang="en-US" sz="2000" b="1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916" name="Text Box 5"/>
          <p:cNvSpPr txBox="1"/>
          <p:nvPr/>
        </p:nvSpPr>
        <p:spPr>
          <a:xfrm>
            <a:off x="9117013" y="4937125"/>
            <a:ext cx="700833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>
              <a:lnSpc>
                <a:spcPct val="90000"/>
              </a:lnSpc>
            </a:pPr>
            <a:r>
              <a:rPr lang="zh-CN" altLang="en-US" sz="2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时间</a:t>
            </a:r>
            <a:endParaRPr lang="zh-CN" altLang="en-US" sz="2000" b="1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917" name="Rectangle 6"/>
          <p:cNvSpPr/>
          <p:nvPr/>
        </p:nvSpPr>
        <p:spPr>
          <a:xfrm>
            <a:off x="3287713" y="2636838"/>
            <a:ext cx="287337" cy="1871662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x-none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8" name="Rectangle 7"/>
          <p:cNvSpPr/>
          <p:nvPr/>
        </p:nvSpPr>
        <p:spPr>
          <a:xfrm>
            <a:off x="3863975" y="2636838"/>
            <a:ext cx="287338" cy="1871662"/>
          </a:xfrm>
          <a:prstGeom prst="rect">
            <a:avLst/>
          </a:prstGeom>
          <a:solidFill>
            <a:srgbClr val="66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x-none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9" name="Rectangle 8"/>
          <p:cNvSpPr/>
          <p:nvPr/>
        </p:nvSpPr>
        <p:spPr>
          <a:xfrm>
            <a:off x="4440238" y="2636838"/>
            <a:ext cx="287337" cy="1871662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x-none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20" name="Rectangle 9"/>
          <p:cNvSpPr/>
          <p:nvPr/>
        </p:nvSpPr>
        <p:spPr>
          <a:xfrm>
            <a:off x="5016500" y="2636838"/>
            <a:ext cx="287338" cy="1871662"/>
          </a:xfrm>
          <a:prstGeom prst="rect">
            <a:avLst/>
          </a:prstGeom>
          <a:solidFill>
            <a:srgbClr val="66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x-none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21" name="Rectangle 10"/>
          <p:cNvSpPr/>
          <p:nvPr/>
        </p:nvSpPr>
        <p:spPr>
          <a:xfrm>
            <a:off x="5592763" y="2636838"/>
            <a:ext cx="287337" cy="1871662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x-none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22" name="Rectangle 11"/>
          <p:cNvSpPr/>
          <p:nvPr/>
        </p:nvSpPr>
        <p:spPr>
          <a:xfrm>
            <a:off x="6169025" y="2636838"/>
            <a:ext cx="287338" cy="1871662"/>
          </a:xfrm>
          <a:prstGeom prst="rect">
            <a:avLst/>
          </a:prstGeom>
          <a:solidFill>
            <a:srgbClr val="66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x-none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23" name="Rectangle 12"/>
          <p:cNvSpPr/>
          <p:nvPr/>
        </p:nvSpPr>
        <p:spPr>
          <a:xfrm>
            <a:off x="3000375" y="2636838"/>
            <a:ext cx="287338" cy="187166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x-none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24" name="Rectangle 13"/>
          <p:cNvSpPr/>
          <p:nvPr/>
        </p:nvSpPr>
        <p:spPr>
          <a:xfrm>
            <a:off x="4152900" y="2636838"/>
            <a:ext cx="287338" cy="187166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x-none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25" name="Rectangle 14"/>
          <p:cNvSpPr/>
          <p:nvPr/>
        </p:nvSpPr>
        <p:spPr>
          <a:xfrm>
            <a:off x="5305425" y="2636838"/>
            <a:ext cx="287338" cy="187166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x-none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26" name="Rectangle 15"/>
          <p:cNvSpPr/>
          <p:nvPr/>
        </p:nvSpPr>
        <p:spPr>
          <a:xfrm>
            <a:off x="6457950" y="2636838"/>
            <a:ext cx="287338" cy="187166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x-none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27" name="Rectangle 16"/>
          <p:cNvSpPr/>
          <p:nvPr/>
        </p:nvSpPr>
        <p:spPr>
          <a:xfrm>
            <a:off x="6745288" y="2636838"/>
            <a:ext cx="287337" cy="1871662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x-none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1761" name="组合 31760"/>
          <p:cNvGrpSpPr/>
          <p:nvPr/>
        </p:nvGrpSpPr>
        <p:grpSpPr>
          <a:xfrm>
            <a:off x="3576638" y="2636838"/>
            <a:ext cx="3744912" cy="1871662"/>
            <a:chOff x="0" y="0"/>
            <a:chExt cx="2359" cy="1179"/>
          </a:xfrm>
        </p:grpSpPr>
        <p:sp>
          <p:nvSpPr>
            <p:cNvPr id="38929" name="Rectangle 18"/>
            <p:cNvSpPr/>
            <p:nvPr/>
          </p:nvSpPr>
          <p:spPr>
            <a:xfrm>
              <a:off x="0" y="0"/>
              <a:ext cx="181" cy="1179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30" name="Rectangle 19"/>
            <p:cNvSpPr/>
            <p:nvPr/>
          </p:nvSpPr>
          <p:spPr>
            <a:xfrm>
              <a:off x="726" y="0"/>
              <a:ext cx="181" cy="1179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31" name="Rectangle 20"/>
            <p:cNvSpPr/>
            <p:nvPr/>
          </p:nvSpPr>
          <p:spPr>
            <a:xfrm>
              <a:off x="1452" y="0"/>
              <a:ext cx="181" cy="1179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32" name="Rectangle 21"/>
            <p:cNvSpPr/>
            <p:nvPr/>
          </p:nvSpPr>
          <p:spPr>
            <a:xfrm>
              <a:off x="2178" y="0"/>
              <a:ext cx="181" cy="1179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8933" name="Rectangle 22"/>
          <p:cNvSpPr/>
          <p:nvPr/>
        </p:nvSpPr>
        <p:spPr>
          <a:xfrm>
            <a:off x="7321550" y="2636838"/>
            <a:ext cx="287338" cy="1871662"/>
          </a:xfrm>
          <a:prstGeom prst="rect">
            <a:avLst/>
          </a:prstGeom>
          <a:solidFill>
            <a:srgbClr val="66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x-none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34" name="Text Box 24"/>
          <p:cNvSpPr txBox="1"/>
          <p:nvPr/>
        </p:nvSpPr>
        <p:spPr>
          <a:xfrm>
            <a:off x="3686175" y="1801495"/>
            <a:ext cx="3161665" cy="3803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 </a:t>
            </a:r>
            <a:r>
              <a:rPr lang="zh-CN" altLang="en-US" sz="20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在</a:t>
            </a:r>
            <a:r>
              <a:rPr lang="zh-CN" altLang="en-US" sz="14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TDM</a:t>
            </a:r>
            <a:r>
              <a:rPr lang="en-US" altLang="x-none" sz="14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帧中的位置不变</a:t>
            </a:r>
            <a:endParaRPr lang="zh-CN" altLang="en-US" sz="2000" b="1" dirty="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8935" name="Line 25"/>
          <p:cNvSpPr/>
          <p:nvPr/>
        </p:nvSpPr>
        <p:spPr>
          <a:xfrm>
            <a:off x="3705225" y="2276475"/>
            <a:ext cx="4105275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36" name="Line 26"/>
          <p:cNvSpPr/>
          <p:nvPr/>
        </p:nvSpPr>
        <p:spPr>
          <a:xfrm>
            <a:off x="3705225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37" name="Line 27"/>
          <p:cNvSpPr/>
          <p:nvPr/>
        </p:nvSpPr>
        <p:spPr>
          <a:xfrm>
            <a:off x="4852988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38" name="Line 28"/>
          <p:cNvSpPr/>
          <p:nvPr/>
        </p:nvSpPr>
        <p:spPr>
          <a:xfrm>
            <a:off x="6002338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39" name="Line 29"/>
          <p:cNvSpPr/>
          <p:nvPr/>
        </p:nvSpPr>
        <p:spPr>
          <a:xfrm>
            <a:off x="7151688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8940" name="组合 31772"/>
          <p:cNvGrpSpPr/>
          <p:nvPr/>
        </p:nvGrpSpPr>
        <p:grpSpPr>
          <a:xfrm>
            <a:off x="2998787" y="4583113"/>
            <a:ext cx="1150938" cy="511175"/>
            <a:chOff x="-1" y="1"/>
            <a:chExt cx="725" cy="322"/>
          </a:xfrm>
        </p:grpSpPr>
        <p:sp>
          <p:nvSpPr>
            <p:cNvPr id="38941" name="Text Box 31"/>
            <p:cNvSpPr txBox="1"/>
            <p:nvPr/>
          </p:nvSpPr>
          <p:spPr>
            <a:xfrm>
              <a:off x="45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  <a:endParaRPr lang="zh-CN" altLang="en-US" sz="20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8942" name="AutoShape 32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8943" name="组合 31775"/>
          <p:cNvGrpSpPr/>
          <p:nvPr/>
        </p:nvGrpSpPr>
        <p:grpSpPr>
          <a:xfrm>
            <a:off x="4149726" y="4583113"/>
            <a:ext cx="1150937" cy="511175"/>
            <a:chOff x="-1" y="1"/>
            <a:chExt cx="725" cy="322"/>
          </a:xfrm>
        </p:grpSpPr>
        <p:sp>
          <p:nvSpPr>
            <p:cNvPr id="38944" name="Text Box 34"/>
            <p:cNvSpPr txBox="1"/>
            <p:nvPr/>
          </p:nvSpPr>
          <p:spPr>
            <a:xfrm>
              <a:off x="45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  <a:endParaRPr lang="zh-CN" altLang="en-US" sz="20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8945" name="AutoShape 35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8946" name="组合 31778"/>
          <p:cNvGrpSpPr/>
          <p:nvPr/>
        </p:nvGrpSpPr>
        <p:grpSpPr>
          <a:xfrm>
            <a:off x="5300662" y="4583113"/>
            <a:ext cx="1150938" cy="511175"/>
            <a:chOff x="-1" y="1"/>
            <a:chExt cx="725" cy="322"/>
          </a:xfrm>
        </p:grpSpPr>
        <p:sp>
          <p:nvSpPr>
            <p:cNvPr id="38947" name="Text Box 37"/>
            <p:cNvSpPr txBox="1"/>
            <p:nvPr/>
          </p:nvSpPr>
          <p:spPr>
            <a:xfrm>
              <a:off x="46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  <a:endParaRPr lang="zh-CN" altLang="en-US" sz="20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8948" name="AutoShape 38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8949" name="组合 31781"/>
          <p:cNvGrpSpPr/>
          <p:nvPr/>
        </p:nvGrpSpPr>
        <p:grpSpPr>
          <a:xfrm>
            <a:off x="6451601" y="4583113"/>
            <a:ext cx="1150937" cy="511175"/>
            <a:chOff x="-1" y="1"/>
            <a:chExt cx="725" cy="322"/>
          </a:xfrm>
        </p:grpSpPr>
        <p:sp>
          <p:nvSpPr>
            <p:cNvPr id="38950" name="Text Box 40"/>
            <p:cNvSpPr txBox="1"/>
            <p:nvPr/>
          </p:nvSpPr>
          <p:spPr>
            <a:xfrm>
              <a:off x="47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  <a:endParaRPr lang="zh-CN" altLang="en-US" sz="20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8951" name="AutoShape 41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8952" name="Rectangle 42"/>
          <p:cNvSpPr/>
          <p:nvPr/>
        </p:nvSpPr>
        <p:spPr>
          <a:xfrm>
            <a:off x="7967663" y="3322638"/>
            <a:ext cx="439224" cy="3975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0488" tIns="44450" rIns="90488" bIns="44450" anchor="t">
            <a:spAutoFit/>
          </a:bodyPr>
          <a:lstStyle/>
          <a:p>
            <a:pPr lvl="0" defTabSz="762000"/>
            <a:r>
              <a:rPr lang="en-US" altLang="x-none" sz="20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x-none" sz="2000" b="1">
              <a:solidFill>
                <a:srgbClr val="33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53" name="Line 43"/>
          <p:cNvSpPr/>
          <p:nvPr/>
        </p:nvSpPr>
        <p:spPr>
          <a:xfrm rot="-5400000">
            <a:off x="1516063" y="3668713"/>
            <a:ext cx="2968625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sm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8954" name="组合 31786"/>
          <p:cNvGrpSpPr/>
          <p:nvPr/>
        </p:nvGrpSpPr>
        <p:grpSpPr>
          <a:xfrm>
            <a:off x="7607301" y="4583113"/>
            <a:ext cx="1150937" cy="511175"/>
            <a:chOff x="-1" y="1"/>
            <a:chExt cx="725" cy="322"/>
          </a:xfrm>
        </p:grpSpPr>
        <p:sp>
          <p:nvSpPr>
            <p:cNvPr id="38955" name="Text Box 45"/>
            <p:cNvSpPr txBox="1"/>
            <p:nvPr/>
          </p:nvSpPr>
          <p:spPr>
            <a:xfrm>
              <a:off x="47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  <a:endParaRPr lang="zh-CN" altLang="en-US" sz="20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8956" name="AutoShape 46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8957" name="组合 31789"/>
          <p:cNvGrpSpPr/>
          <p:nvPr/>
        </p:nvGrpSpPr>
        <p:grpSpPr>
          <a:xfrm>
            <a:off x="4151313" y="2492375"/>
            <a:ext cx="4610100" cy="2376488"/>
            <a:chOff x="0" y="0"/>
            <a:chExt cx="2904" cy="1497"/>
          </a:xfrm>
        </p:grpSpPr>
        <p:sp>
          <p:nvSpPr>
            <p:cNvPr id="38958" name="Line 48"/>
            <p:cNvSpPr/>
            <p:nvPr/>
          </p:nvSpPr>
          <p:spPr>
            <a:xfrm>
              <a:off x="0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59" name="Line 49"/>
            <p:cNvSpPr/>
            <p:nvPr/>
          </p:nvSpPr>
          <p:spPr>
            <a:xfrm>
              <a:off x="726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60" name="Line 50"/>
            <p:cNvSpPr/>
            <p:nvPr/>
          </p:nvSpPr>
          <p:spPr>
            <a:xfrm>
              <a:off x="1452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61" name="Line 51"/>
            <p:cNvSpPr/>
            <p:nvPr/>
          </p:nvSpPr>
          <p:spPr>
            <a:xfrm>
              <a:off x="2178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62" name="Line 52"/>
            <p:cNvSpPr/>
            <p:nvPr/>
          </p:nvSpPr>
          <p:spPr>
            <a:xfrm>
              <a:off x="2904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708400" y="6247130"/>
            <a:ext cx="4690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图</a:t>
            </a:r>
            <a:r>
              <a:rPr lang="en-US" altLang="zh-CN" b="1"/>
              <a:t>2-3-5  C</a:t>
            </a:r>
            <a:r>
              <a:rPr lang="zh-CN" altLang="en-US" b="1"/>
              <a:t>用户时分复用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3"/>
          <p:cNvSpPr/>
          <p:nvPr/>
        </p:nvSpPr>
        <p:spPr>
          <a:xfrm flipV="1">
            <a:off x="3000375" y="5146675"/>
            <a:ext cx="6116638" cy="11113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sm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Text Box 4"/>
          <p:cNvSpPr txBox="1"/>
          <p:nvPr/>
        </p:nvSpPr>
        <p:spPr>
          <a:xfrm>
            <a:off x="2308225" y="2012950"/>
            <a:ext cx="700833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>
              <a:lnSpc>
                <a:spcPct val="90000"/>
              </a:lnSpc>
            </a:pPr>
            <a:r>
              <a:rPr lang="zh-CN" altLang="en-US" sz="2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频率</a:t>
            </a:r>
            <a:endParaRPr lang="zh-CN" altLang="en-US" sz="2000" b="1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940" name="Text Box 5"/>
          <p:cNvSpPr txBox="1"/>
          <p:nvPr/>
        </p:nvSpPr>
        <p:spPr>
          <a:xfrm>
            <a:off x="9117013" y="4937125"/>
            <a:ext cx="700833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>
              <a:lnSpc>
                <a:spcPct val="90000"/>
              </a:lnSpc>
            </a:pPr>
            <a:r>
              <a:rPr lang="zh-CN" altLang="en-US" sz="2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时间</a:t>
            </a:r>
            <a:endParaRPr lang="zh-CN" altLang="en-US" sz="2000" b="1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941" name="Rectangle 6"/>
          <p:cNvSpPr/>
          <p:nvPr/>
        </p:nvSpPr>
        <p:spPr>
          <a:xfrm>
            <a:off x="3287713" y="2636838"/>
            <a:ext cx="287337" cy="1871662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x-none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2" name="Rectangle 7"/>
          <p:cNvSpPr/>
          <p:nvPr/>
        </p:nvSpPr>
        <p:spPr>
          <a:xfrm>
            <a:off x="3576638" y="2636838"/>
            <a:ext cx="287337" cy="1871662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x-none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3" name="Rectangle 8"/>
          <p:cNvSpPr/>
          <p:nvPr/>
        </p:nvSpPr>
        <p:spPr>
          <a:xfrm>
            <a:off x="4440238" y="2636838"/>
            <a:ext cx="287337" cy="1871662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x-none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4" name="Rectangle 9"/>
          <p:cNvSpPr/>
          <p:nvPr/>
        </p:nvSpPr>
        <p:spPr>
          <a:xfrm>
            <a:off x="4729163" y="2636838"/>
            <a:ext cx="287337" cy="1871662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x-none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5" name="Rectangle 10"/>
          <p:cNvSpPr/>
          <p:nvPr/>
        </p:nvSpPr>
        <p:spPr>
          <a:xfrm>
            <a:off x="5592763" y="2636838"/>
            <a:ext cx="287337" cy="1871662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x-none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6" name="Rectangle 11"/>
          <p:cNvSpPr/>
          <p:nvPr/>
        </p:nvSpPr>
        <p:spPr>
          <a:xfrm>
            <a:off x="5881688" y="2636838"/>
            <a:ext cx="287337" cy="1871662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x-none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7" name="Rectangle 12"/>
          <p:cNvSpPr/>
          <p:nvPr/>
        </p:nvSpPr>
        <p:spPr>
          <a:xfrm>
            <a:off x="3000375" y="2636838"/>
            <a:ext cx="287338" cy="187166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x-none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8" name="Rectangle 13"/>
          <p:cNvSpPr/>
          <p:nvPr/>
        </p:nvSpPr>
        <p:spPr>
          <a:xfrm>
            <a:off x="4152900" y="2636838"/>
            <a:ext cx="287338" cy="187166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x-none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9" name="Rectangle 14"/>
          <p:cNvSpPr/>
          <p:nvPr/>
        </p:nvSpPr>
        <p:spPr>
          <a:xfrm>
            <a:off x="5305425" y="2636838"/>
            <a:ext cx="287338" cy="187166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x-none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0" name="Rectangle 15"/>
          <p:cNvSpPr/>
          <p:nvPr/>
        </p:nvSpPr>
        <p:spPr>
          <a:xfrm>
            <a:off x="6457950" y="2636838"/>
            <a:ext cx="287338" cy="187166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x-none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1" name="Rectangle 16"/>
          <p:cNvSpPr/>
          <p:nvPr/>
        </p:nvSpPr>
        <p:spPr>
          <a:xfrm>
            <a:off x="6745288" y="2636838"/>
            <a:ext cx="287337" cy="1871662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x-none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2" name="Rectangle 17"/>
          <p:cNvSpPr/>
          <p:nvPr/>
        </p:nvSpPr>
        <p:spPr>
          <a:xfrm>
            <a:off x="7034213" y="2636838"/>
            <a:ext cx="287337" cy="1871662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x-none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2786" name="组合 32785"/>
          <p:cNvGrpSpPr/>
          <p:nvPr/>
        </p:nvGrpSpPr>
        <p:grpSpPr>
          <a:xfrm>
            <a:off x="3863975" y="2636838"/>
            <a:ext cx="3744913" cy="1871662"/>
            <a:chOff x="0" y="0"/>
            <a:chExt cx="2359" cy="1179"/>
          </a:xfrm>
        </p:grpSpPr>
        <p:sp>
          <p:nvSpPr>
            <p:cNvPr id="39954" name="Rectangle 19"/>
            <p:cNvSpPr/>
            <p:nvPr/>
          </p:nvSpPr>
          <p:spPr>
            <a:xfrm>
              <a:off x="0" y="0"/>
              <a:ext cx="181" cy="1179"/>
            </a:xfrm>
            <a:prstGeom prst="rect">
              <a:avLst/>
            </a:prstGeom>
            <a:solidFill>
              <a:srgbClr val="66FF99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55" name="Rectangle 20"/>
            <p:cNvSpPr/>
            <p:nvPr/>
          </p:nvSpPr>
          <p:spPr>
            <a:xfrm>
              <a:off x="726" y="0"/>
              <a:ext cx="181" cy="1179"/>
            </a:xfrm>
            <a:prstGeom prst="rect">
              <a:avLst/>
            </a:prstGeom>
            <a:solidFill>
              <a:srgbClr val="66FF99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56" name="Rectangle 21"/>
            <p:cNvSpPr/>
            <p:nvPr/>
          </p:nvSpPr>
          <p:spPr>
            <a:xfrm>
              <a:off x="1452" y="0"/>
              <a:ext cx="181" cy="1179"/>
            </a:xfrm>
            <a:prstGeom prst="rect">
              <a:avLst/>
            </a:prstGeom>
            <a:solidFill>
              <a:srgbClr val="66FF99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57" name="Rectangle 22"/>
            <p:cNvSpPr/>
            <p:nvPr/>
          </p:nvSpPr>
          <p:spPr>
            <a:xfrm>
              <a:off x="2178" y="0"/>
              <a:ext cx="181" cy="1179"/>
            </a:xfrm>
            <a:prstGeom prst="rect">
              <a:avLst/>
            </a:prstGeom>
            <a:solidFill>
              <a:srgbClr val="66FF99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958" name="Text Box 24"/>
          <p:cNvSpPr txBox="1"/>
          <p:nvPr/>
        </p:nvSpPr>
        <p:spPr>
          <a:xfrm>
            <a:off x="4058285" y="1769110"/>
            <a:ext cx="3453765" cy="3803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 </a:t>
            </a:r>
            <a:r>
              <a:rPr lang="zh-CN" altLang="en-US" sz="20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在 </a:t>
            </a: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TDM </a:t>
            </a:r>
            <a:r>
              <a:rPr lang="zh-CN" altLang="en-US" sz="20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帧中的位置不变</a:t>
            </a:r>
            <a:endParaRPr lang="zh-CN" altLang="en-US" sz="2000" b="1" dirty="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9959" name="Line 25"/>
          <p:cNvSpPr/>
          <p:nvPr/>
        </p:nvSpPr>
        <p:spPr>
          <a:xfrm>
            <a:off x="4008438" y="2276475"/>
            <a:ext cx="4138612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60" name="Line 26"/>
          <p:cNvSpPr/>
          <p:nvPr/>
        </p:nvSpPr>
        <p:spPr>
          <a:xfrm>
            <a:off x="4008438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61" name="Line 27"/>
          <p:cNvSpPr/>
          <p:nvPr/>
        </p:nvSpPr>
        <p:spPr>
          <a:xfrm>
            <a:off x="5165725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62" name="Line 28"/>
          <p:cNvSpPr/>
          <p:nvPr/>
        </p:nvSpPr>
        <p:spPr>
          <a:xfrm>
            <a:off x="6324600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63" name="Line 29"/>
          <p:cNvSpPr/>
          <p:nvPr/>
        </p:nvSpPr>
        <p:spPr>
          <a:xfrm>
            <a:off x="7481888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9964" name="组合 32796"/>
          <p:cNvGrpSpPr/>
          <p:nvPr/>
        </p:nvGrpSpPr>
        <p:grpSpPr>
          <a:xfrm>
            <a:off x="2998787" y="4583113"/>
            <a:ext cx="1150938" cy="511175"/>
            <a:chOff x="-1" y="1"/>
            <a:chExt cx="725" cy="322"/>
          </a:xfrm>
        </p:grpSpPr>
        <p:sp>
          <p:nvSpPr>
            <p:cNvPr id="39965" name="Text Box 31"/>
            <p:cNvSpPr txBox="1"/>
            <p:nvPr/>
          </p:nvSpPr>
          <p:spPr>
            <a:xfrm>
              <a:off x="45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  <a:endParaRPr lang="zh-CN" altLang="en-US" sz="20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9966" name="AutoShape 32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9967" name="组合 32799"/>
          <p:cNvGrpSpPr/>
          <p:nvPr/>
        </p:nvGrpSpPr>
        <p:grpSpPr>
          <a:xfrm>
            <a:off x="4149726" y="4583113"/>
            <a:ext cx="1150937" cy="511175"/>
            <a:chOff x="-1" y="1"/>
            <a:chExt cx="725" cy="322"/>
          </a:xfrm>
        </p:grpSpPr>
        <p:sp>
          <p:nvSpPr>
            <p:cNvPr id="39968" name="Text Box 34"/>
            <p:cNvSpPr txBox="1"/>
            <p:nvPr/>
          </p:nvSpPr>
          <p:spPr>
            <a:xfrm>
              <a:off x="45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  <a:endParaRPr lang="zh-CN" altLang="en-US" sz="20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9969" name="AutoShape 35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9970" name="组合 32802"/>
          <p:cNvGrpSpPr/>
          <p:nvPr/>
        </p:nvGrpSpPr>
        <p:grpSpPr>
          <a:xfrm>
            <a:off x="5300662" y="4583113"/>
            <a:ext cx="1150938" cy="511175"/>
            <a:chOff x="-1" y="1"/>
            <a:chExt cx="725" cy="322"/>
          </a:xfrm>
        </p:grpSpPr>
        <p:sp>
          <p:nvSpPr>
            <p:cNvPr id="39971" name="Text Box 37"/>
            <p:cNvSpPr txBox="1"/>
            <p:nvPr/>
          </p:nvSpPr>
          <p:spPr>
            <a:xfrm>
              <a:off x="46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  <a:endParaRPr lang="zh-CN" altLang="en-US" sz="20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9972" name="AutoShape 38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9973" name="组合 32805"/>
          <p:cNvGrpSpPr/>
          <p:nvPr/>
        </p:nvGrpSpPr>
        <p:grpSpPr>
          <a:xfrm>
            <a:off x="6451601" y="4583113"/>
            <a:ext cx="1150937" cy="511175"/>
            <a:chOff x="-1" y="1"/>
            <a:chExt cx="725" cy="322"/>
          </a:xfrm>
        </p:grpSpPr>
        <p:sp>
          <p:nvSpPr>
            <p:cNvPr id="39974" name="Text Box 40"/>
            <p:cNvSpPr txBox="1"/>
            <p:nvPr/>
          </p:nvSpPr>
          <p:spPr>
            <a:xfrm>
              <a:off x="47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  <a:endParaRPr lang="zh-CN" altLang="en-US" sz="20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9975" name="AutoShape 41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976" name="Rectangle 42"/>
          <p:cNvSpPr/>
          <p:nvPr/>
        </p:nvSpPr>
        <p:spPr>
          <a:xfrm>
            <a:off x="7966075" y="3322638"/>
            <a:ext cx="439224" cy="3975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0488" tIns="44450" rIns="90488" bIns="44450" anchor="t">
            <a:spAutoFit/>
          </a:bodyPr>
          <a:lstStyle/>
          <a:p>
            <a:pPr lvl="0" defTabSz="762000"/>
            <a:r>
              <a:rPr lang="en-US" altLang="x-none" sz="20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x-none" sz="2000" b="1">
              <a:solidFill>
                <a:srgbClr val="33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77" name="Line 43"/>
          <p:cNvSpPr/>
          <p:nvPr/>
        </p:nvSpPr>
        <p:spPr>
          <a:xfrm rot="-5400000">
            <a:off x="1516063" y="3668713"/>
            <a:ext cx="2968625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sm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9978" name="组合 32810"/>
          <p:cNvGrpSpPr/>
          <p:nvPr/>
        </p:nvGrpSpPr>
        <p:grpSpPr>
          <a:xfrm>
            <a:off x="7607301" y="4583113"/>
            <a:ext cx="1150937" cy="511175"/>
            <a:chOff x="-1" y="1"/>
            <a:chExt cx="725" cy="322"/>
          </a:xfrm>
        </p:grpSpPr>
        <p:sp>
          <p:nvSpPr>
            <p:cNvPr id="39979" name="Text Box 45"/>
            <p:cNvSpPr txBox="1"/>
            <p:nvPr/>
          </p:nvSpPr>
          <p:spPr>
            <a:xfrm>
              <a:off x="47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  <a:endParaRPr lang="zh-CN" altLang="en-US" sz="20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9980" name="AutoShape 46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9981" name="组合 32813"/>
          <p:cNvGrpSpPr/>
          <p:nvPr/>
        </p:nvGrpSpPr>
        <p:grpSpPr>
          <a:xfrm>
            <a:off x="4151313" y="2492375"/>
            <a:ext cx="4610100" cy="2376488"/>
            <a:chOff x="0" y="0"/>
            <a:chExt cx="2904" cy="1497"/>
          </a:xfrm>
        </p:grpSpPr>
        <p:sp>
          <p:nvSpPr>
            <p:cNvPr id="39982" name="Line 48"/>
            <p:cNvSpPr/>
            <p:nvPr/>
          </p:nvSpPr>
          <p:spPr>
            <a:xfrm>
              <a:off x="0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83" name="Line 49"/>
            <p:cNvSpPr/>
            <p:nvPr/>
          </p:nvSpPr>
          <p:spPr>
            <a:xfrm>
              <a:off x="726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84" name="Line 50"/>
            <p:cNvSpPr/>
            <p:nvPr/>
          </p:nvSpPr>
          <p:spPr>
            <a:xfrm>
              <a:off x="1452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85" name="Line 51"/>
            <p:cNvSpPr/>
            <p:nvPr/>
          </p:nvSpPr>
          <p:spPr>
            <a:xfrm>
              <a:off x="2178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86" name="Line 52"/>
            <p:cNvSpPr/>
            <p:nvPr/>
          </p:nvSpPr>
          <p:spPr>
            <a:xfrm>
              <a:off x="2904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708400" y="6247130"/>
            <a:ext cx="4690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图</a:t>
            </a:r>
            <a:r>
              <a:rPr lang="en-US" altLang="zh-CN" b="1"/>
              <a:t>2-3-6  D</a:t>
            </a:r>
            <a:r>
              <a:rPr lang="zh-CN" altLang="en-US" b="1"/>
              <a:t>用户时分复用</a:t>
            </a:r>
            <a:endParaRPr lang="zh-CN" altLang="en-US" b="1"/>
          </a:p>
        </p:txBody>
      </p:sp>
      <p:sp>
        <p:nvSpPr>
          <p:cNvPr id="38913" name="标题 31745" descr="afbae0ddf0234c3bbd5a2eb4a4d10acd# #矩形 674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0" algn="ctr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2、时分复用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TDM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zh-CN" altLang="en-US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71295" y="2994660"/>
            <a:ext cx="8859520" cy="3408045"/>
            <a:chOff x="2317" y="4716"/>
            <a:chExt cx="13952" cy="5367"/>
          </a:xfrm>
        </p:grpSpPr>
        <p:sp>
          <p:nvSpPr>
            <p:cNvPr id="266243" name="任意多边形 266242"/>
            <p:cNvSpPr/>
            <p:nvPr/>
          </p:nvSpPr>
          <p:spPr>
            <a:xfrm>
              <a:off x="11637" y="7431"/>
              <a:ext cx="380" cy="590"/>
            </a:xfrm>
            <a:custGeom>
              <a:avLst/>
              <a:gdLst/>
              <a:ahLst/>
              <a:cxnLst/>
              <a:rect l="0" t="0" r="0" b="0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EC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44" name="任意多边形 266243"/>
            <p:cNvSpPr/>
            <p:nvPr/>
          </p:nvSpPr>
          <p:spPr>
            <a:xfrm>
              <a:off x="13154" y="7431"/>
              <a:ext cx="378" cy="590"/>
            </a:xfrm>
            <a:custGeom>
              <a:avLst/>
              <a:gdLst/>
              <a:ahLst/>
              <a:cxnLst/>
              <a:rect l="0" t="0" r="0" b="0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EC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45" name="任意多边形 266244"/>
            <p:cNvSpPr/>
            <p:nvPr/>
          </p:nvSpPr>
          <p:spPr>
            <a:xfrm>
              <a:off x="13912" y="7431"/>
              <a:ext cx="380" cy="590"/>
            </a:xfrm>
            <a:custGeom>
              <a:avLst/>
              <a:gdLst/>
              <a:ahLst/>
              <a:cxnLst/>
              <a:rect l="0" t="0" r="0" b="0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46" name="任意多边形 266245"/>
            <p:cNvSpPr/>
            <p:nvPr/>
          </p:nvSpPr>
          <p:spPr>
            <a:xfrm>
              <a:off x="15049" y="7431"/>
              <a:ext cx="378" cy="590"/>
            </a:xfrm>
            <a:custGeom>
              <a:avLst/>
              <a:gdLst/>
              <a:ahLst/>
              <a:cxnLst/>
              <a:rect l="0" t="0" r="0" b="0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CC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47" name="任意多边形 266246"/>
            <p:cNvSpPr/>
            <p:nvPr/>
          </p:nvSpPr>
          <p:spPr>
            <a:xfrm>
              <a:off x="11259" y="7431"/>
              <a:ext cx="378" cy="590"/>
            </a:xfrm>
            <a:custGeom>
              <a:avLst/>
              <a:gdLst/>
              <a:ahLst/>
              <a:cxnLst/>
              <a:rect l="0" t="0" r="0" b="0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48" name="任意多边形 266247"/>
            <p:cNvSpPr/>
            <p:nvPr/>
          </p:nvSpPr>
          <p:spPr>
            <a:xfrm>
              <a:off x="9742" y="7436"/>
              <a:ext cx="380" cy="592"/>
            </a:xfrm>
            <a:custGeom>
              <a:avLst/>
              <a:gdLst/>
              <a:ahLst/>
              <a:cxnLst/>
              <a:rect l="0" t="0" r="0" b="0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49" name="任意多边形 266248"/>
            <p:cNvSpPr/>
            <p:nvPr/>
          </p:nvSpPr>
          <p:spPr>
            <a:xfrm>
              <a:off x="9364" y="7436"/>
              <a:ext cx="378" cy="592"/>
            </a:xfrm>
            <a:custGeom>
              <a:avLst/>
              <a:gdLst/>
              <a:ahLst/>
              <a:cxnLst/>
              <a:rect l="0" t="0" r="0" b="0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50" name="任意多边形 266249"/>
            <p:cNvSpPr/>
            <p:nvPr/>
          </p:nvSpPr>
          <p:spPr>
            <a:xfrm>
              <a:off x="5824" y="5653"/>
              <a:ext cx="885" cy="593"/>
            </a:xfrm>
            <a:custGeom>
              <a:avLst/>
              <a:gdLst/>
              <a:ahLst/>
              <a:cxnLst/>
              <a:rect l="0" t="0" r="0" b="0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51" name="任意多边形 266250"/>
            <p:cNvSpPr/>
            <p:nvPr/>
          </p:nvSpPr>
          <p:spPr>
            <a:xfrm>
              <a:off x="3172" y="6838"/>
              <a:ext cx="1770" cy="593"/>
            </a:xfrm>
            <a:custGeom>
              <a:avLst/>
              <a:gdLst/>
              <a:ahLst/>
              <a:cxnLst/>
              <a:rect l="0" t="0" r="0" b="0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52" name="任意多边形 266251"/>
            <p:cNvSpPr/>
            <p:nvPr/>
          </p:nvSpPr>
          <p:spPr>
            <a:xfrm>
              <a:off x="4057" y="8021"/>
              <a:ext cx="1767" cy="592"/>
            </a:xfrm>
            <a:custGeom>
              <a:avLst/>
              <a:gdLst/>
              <a:ahLst/>
              <a:cxnLst/>
              <a:rect l="0" t="0" r="0" b="0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CCEC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53" name="任意多边形 266252"/>
            <p:cNvSpPr/>
            <p:nvPr/>
          </p:nvSpPr>
          <p:spPr>
            <a:xfrm>
              <a:off x="5824" y="9206"/>
              <a:ext cx="885" cy="592"/>
            </a:xfrm>
            <a:custGeom>
              <a:avLst/>
              <a:gdLst/>
              <a:ahLst/>
              <a:cxnLst/>
              <a:rect l="0" t="0" r="0" b="0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CCCC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54" name="文本框 266253"/>
            <p:cNvSpPr txBox="1"/>
            <p:nvPr/>
          </p:nvSpPr>
          <p:spPr>
            <a:xfrm>
              <a:off x="2499" y="5618"/>
              <a:ext cx="4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55" name="文本框 266254"/>
            <p:cNvSpPr txBox="1"/>
            <p:nvPr/>
          </p:nvSpPr>
          <p:spPr>
            <a:xfrm>
              <a:off x="2499" y="6803"/>
              <a:ext cx="4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56" name="文本框 266255"/>
            <p:cNvSpPr txBox="1"/>
            <p:nvPr/>
          </p:nvSpPr>
          <p:spPr>
            <a:xfrm>
              <a:off x="2499" y="7988"/>
              <a:ext cx="4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endPara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57" name="文本框 266256"/>
            <p:cNvSpPr txBox="1"/>
            <p:nvPr/>
          </p:nvSpPr>
          <p:spPr>
            <a:xfrm>
              <a:off x="2499" y="9173"/>
              <a:ext cx="4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58" name="直接连接符 266257"/>
            <p:cNvSpPr/>
            <p:nvPr/>
          </p:nvSpPr>
          <p:spPr>
            <a:xfrm>
              <a:off x="9109" y="8021"/>
              <a:ext cx="6698" cy="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59" name="直接连接符 266258"/>
            <p:cNvSpPr/>
            <p:nvPr/>
          </p:nvSpPr>
          <p:spPr>
            <a:xfrm>
              <a:off x="10122" y="7873"/>
              <a:ext cx="0" cy="1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60" name="文本框 266259"/>
            <p:cNvSpPr txBox="1"/>
            <p:nvPr/>
          </p:nvSpPr>
          <p:spPr>
            <a:xfrm>
              <a:off x="6014" y="5593"/>
              <a:ext cx="51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61" name="文本框 266260"/>
            <p:cNvSpPr txBox="1"/>
            <p:nvPr/>
          </p:nvSpPr>
          <p:spPr>
            <a:xfrm>
              <a:off x="13864" y="7408"/>
              <a:ext cx="51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62" name="文本框 266261"/>
            <p:cNvSpPr txBox="1"/>
            <p:nvPr/>
          </p:nvSpPr>
          <p:spPr>
            <a:xfrm>
              <a:off x="9679" y="7408"/>
              <a:ext cx="4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63" name="文本框 266262"/>
            <p:cNvSpPr txBox="1"/>
            <p:nvPr/>
          </p:nvSpPr>
          <p:spPr>
            <a:xfrm>
              <a:off x="3334" y="6833"/>
              <a:ext cx="4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64" name="文本框 266263"/>
            <p:cNvSpPr txBox="1"/>
            <p:nvPr/>
          </p:nvSpPr>
          <p:spPr>
            <a:xfrm>
              <a:off x="5152" y="7973"/>
              <a:ext cx="51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endPara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65" name="文本框 266264"/>
            <p:cNvSpPr txBox="1"/>
            <p:nvPr/>
          </p:nvSpPr>
          <p:spPr>
            <a:xfrm>
              <a:off x="5962" y="9166"/>
              <a:ext cx="4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66" name="文本框 266265"/>
            <p:cNvSpPr txBox="1"/>
            <p:nvPr/>
          </p:nvSpPr>
          <p:spPr>
            <a:xfrm>
              <a:off x="11207" y="7408"/>
              <a:ext cx="4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67" name="文本框 266266"/>
            <p:cNvSpPr txBox="1"/>
            <p:nvPr/>
          </p:nvSpPr>
          <p:spPr>
            <a:xfrm>
              <a:off x="11574" y="7408"/>
              <a:ext cx="51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endPara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68" name="文本框 266267"/>
            <p:cNvSpPr txBox="1"/>
            <p:nvPr/>
          </p:nvSpPr>
          <p:spPr>
            <a:xfrm>
              <a:off x="9322" y="7408"/>
              <a:ext cx="51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69" name="文本框 266268"/>
            <p:cNvSpPr txBox="1"/>
            <p:nvPr/>
          </p:nvSpPr>
          <p:spPr>
            <a:xfrm>
              <a:off x="7057" y="5618"/>
              <a:ext cx="4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endPara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70" name="文本框 266269"/>
            <p:cNvSpPr txBox="1"/>
            <p:nvPr/>
          </p:nvSpPr>
          <p:spPr>
            <a:xfrm>
              <a:off x="7057" y="6831"/>
              <a:ext cx="4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endPara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71" name="文本框 266270"/>
            <p:cNvSpPr txBox="1"/>
            <p:nvPr/>
          </p:nvSpPr>
          <p:spPr>
            <a:xfrm>
              <a:off x="7057" y="8043"/>
              <a:ext cx="4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endPara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72" name="文本框 266271"/>
            <p:cNvSpPr txBox="1"/>
            <p:nvPr/>
          </p:nvSpPr>
          <p:spPr>
            <a:xfrm>
              <a:off x="7057" y="9256"/>
              <a:ext cx="4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endPara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73" name="文本框 266272"/>
            <p:cNvSpPr txBox="1"/>
            <p:nvPr/>
          </p:nvSpPr>
          <p:spPr>
            <a:xfrm>
              <a:off x="15774" y="7396"/>
              <a:ext cx="4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endPara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74" name="直接连接符 266273"/>
            <p:cNvSpPr/>
            <p:nvPr/>
          </p:nvSpPr>
          <p:spPr>
            <a:xfrm>
              <a:off x="12774" y="7873"/>
              <a:ext cx="0" cy="1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75" name="直接连接符 266274"/>
            <p:cNvSpPr/>
            <p:nvPr/>
          </p:nvSpPr>
          <p:spPr>
            <a:xfrm>
              <a:off x="4057" y="7281"/>
              <a:ext cx="0" cy="1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76" name="直接连接符 266275"/>
            <p:cNvSpPr/>
            <p:nvPr/>
          </p:nvSpPr>
          <p:spPr>
            <a:xfrm>
              <a:off x="4942" y="8466"/>
              <a:ext cx="0" cy="1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77" name="直接连接符 266276"/>
            <p:cNvSpPr/>
            <p:nvPr/>
          </p:nvSpPr>
          <p:spPr>
            <a:xfrm>
              <a:off x="5824" y="7281"/>
              <a:ext cx="0" cy="1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78" name="直接连接符 266277"/>
            <p:cNvSpPr/>
            <p:nvPr/>
          </p:nvSpPr>
          <p:spPr>
            <a:xfrm>
              <a:off x="4057" y="9651"/>
              <a:ext cx="0" cy="1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79" name="直接连接符 266278"/>
            <p:cNvSpPr/>
            <p:nvPr/>
          </p:nvSpPr>
          <p:spPr>
            <a:xfrm>
              <a:off x="6709" y="8466"/>
              <a:ext cx="0" cy="1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80" name="直接连接符 266279"/>
            <p:cNvSpPr/>
            <p:nvPr/>
          </p:nvSpPr>
          <p:spPr>
            <a:xfrm>
              <a:off x="5824" y="9651"/>
              <a:ext cx="0" cy="1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81" name="直接连接符 266280"/>
            <p:cNvSpPr/>
            <p:nvPr/>
          </p:nvSpPr>
          <p:spPr>
            <a:xfrm>
              <a:off x="9364" y="8171"/>
              <a:ext cx="0" cy="2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82" name="直接连接符 266281"/>
            <p:cNvSpPr/>
            <p:nvPr/>
          </p:nvSpPr>
          <p:spPr>
            <a:xfrm>
              <a:off x="10879" y="8171"/>
              <a:ext cx="0" cy="2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83" name="直接连接符 266282"/>
            <p:cNvSpPr/>
            <p:nvPr/>
          </p:nvSpPr>
          <p:spPr>
            <a:xfrm>
              <a:off x="12394" y="8171"/>
              <a:ext cx="0" cy="2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84" name="直接连接符 266283"/>
            <p:cNvSpPr/>
            <p:nvPr/>
          </p:nvSpPr>
          <p:spPr>
            <a:xfrm>
              <a:off x="13912" y="8171"/>
              <a:ext cx="0" cy="2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85" name="直接连接符 266284"/>
            <p:cNvSpPr/>
            <p:nvPr/>
          </p:nvSpPr>
          <p:spPr>
            <a:xfrm>
              <a:off x="9364" y="8318"/>
              <a:ext cx="1515" cy="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headEnd type="triangle" w="sm" len="med"/>
              <a:tailEnd type="triangle" w="sm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86" name="直接连接符 266285"/>
            <p:cNvSpPr/>
            <p:nvPr/>
          </p:nvSpPr>
          <p:spPr>
            <a:xfrm>
              <a:off x="10879" y="8318"/>
              <a:ext cx="1515" cy="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headEnd type="triangle" w="sm" len="med"/>
              <a:tailEnd type="triangle" w="sm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87" name="直接连接符 266286"/>
            <p:cNvSpPr/>
            <p:nvPr/>
          </p:nvSpPr>
          <p:spPr>
            <a:xfrm>
              <a:off x="12394" y="8318"/>
              <a:ext cx="1518" cy="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headEnd type="triangle" w="sm" len="med"/>
              <a:tailEnd type="triangle" w="sm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88" name="文本框 266287"/>
            <p:cNvSpPr txBox="1"/>
            <p:nvPr/>
          </p:nvSpPr>
          <p:spPr>
            <a:xfrm>
              <a:off x="11259" y="9453"/>
              <a:ext cx="3138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 dirty="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 </a:t>
              </a:r>
              <a:r>
                <a:rPr lang="zh-CN" altLang="en-US" sz="2000" b="1" dirty="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个时分复用帧</a:t>
              </a:r>
              <a:endParaRPr lang="zh-CN" altLang="en-US" sz="20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89" name="文本框 266288"/>
            <p:cNvSpPr txBox="1"/>
            <p:nvPr/>
          </p:nvSpPr>
          <p:spPr>
            <a:xfrm>
              <a:off x="9742" y="8238"/>
              <a:ext cx="700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#1</a:t>
              </a:r>
              <a:endPara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90" name="直接连接符 266289"/>
            <p:cNvSpPr/>
            <p:nvPr/>
          </p:nvSpPr>
          <p:spPr>
            <a:xfrm>
              <a:off x="7329" y="6331"/>
              <a:ext cx="1655" cy="110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91" name="直接连接符 266290"/>
            <p:cNvSpPr/>
            <p:nvPr/>
          </p:nvSpPr>
          <p:spPr>
            <a:xfrm>
              <a:off x="7329" y="7466"/>
              <a:ext cx="1528" cy="26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92" name="直接连接符 266291"/>
            <p:cNvSpPr/>
            <p:nvPr/>
          </p:nvSpPr>
          <p:spPr>
            <a:xfrm flipV="1">
              <a:off x="7442" y="8021"/>
              <a:ext cx="1415" cy="577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93" name="直接连接符 266292"/>
            <p:cNvSpPr/>
            <p:nvPr/>
          </p:nvSpPr>
          <p:spPr>
            <a:xfrm flipV="1">
              <a:off x="7467" y="8318"/>
              <a:ext cx="1517" cy="1333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94" name="文本框 266293"/>
            <p:cNvSpPr txBox="1"/>
            <p:nvPr/>
          </p:nvSpPr>
          <p:spPr>
            <a:xfrm>
              <a:off x="7442" y="8713"/>
              <a:ext cx="697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④</a:t>
              </a:r>
              <a:endPara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95" name="文本框 266294"/>
            <p:cNvSpPr txBox="1"/>
            <p:nvPr/>
          </p:nvSpPr>
          <p:spPr>
            <a:xfrm>
              <a:off x="7329" y="7918"/>
              <a:ext cx="697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③</a:t>
              </a:r>
              <a:endPara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96" name="文本框 266295"/>
            <p:cNvSpPr txBox="1"/>
            <p:nvPr/>
          </p:nvSpPr>
          <p:spPr>
            <a:xfrm>
              <a:off x="7329" y="6898"/>
              <a:ext cx="697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②</a:t>
              </a:r>
              <a:endPara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97" name="文本框 266296"/>
            <p:cNvSpPr txBox="1"/>
            <p:nvPr/>
          </p:nvSpPr>
          <p:spPr>
            <a:xfrm>
              <a:off x="7554" y="5991"/>
              <a:ext cx="697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①</a:t>
              </a:r>
              <a:endPara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98" name="任意多边形 266297"/>
            <p:cNvSpPr/>
            <p:nvPr/>
          </p:nvSpPr>
          <p:spPr>
            <a:xfrm>
              <a:off x="3172" y="5653"/>
              <a:ext cx="885" cy="593"/>
            </a:xfrm>
            <a:custGeom>
              <a:avLst/>
              <a:gdLst/>
              <a:ahLst/>
              <a:cxnLst/>
              <a:rect l="0" t="0" r="0" b="0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99" name="直接连接符 266298"/>
            <p:cNvSpPr/>
            <p:nvPr/>
          </p:nvSpPr>
          <p:spPr>
            <a:xfrm>
              <a:off x="6709" y="7281"/>
              <a:ext cx="0" cy="1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00" name="直接连接符 266299"/>
            <p:cNvSpPr/>
            <p:nvPr/>
          </p:nvSpPr>
          <p:spPr>
            <a:xfrm>
              <a:off x="3172" y="9621"/>
              <a:ext cx="0" cy="1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01" name="文本框 266300"/>
            <p:cNvSpPr txBox="1"/>
            <p:nvPr/>
          </p:nvSpPr>
          <p:spPr>
            <a:xfrm>
              <a:off x="3334" y="5588"/>
              <a:ext cx="51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02" name="文本框 266301"/>
            <p:cNvSpPr txBox="1"/>
            <p:nvPr/>
          </p:nvSpPr>
          <p:spPr>
            <a:xfrm>
              <a:off x="4262" y="7953"/>
              <a:ext cx="51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endPara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03" name="文本框 266302"/>
            <p:cNvSpPr txBox="1"/>
            <p:nvPr/>
          </p:nvSpPr>
          <p:spPr>
            <a:xfrm>
              <a:off x="4304" y="6838"/>
              <a:ext cx="4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04" name="直接连接符 266303"/>
            <p:cNvSpPr/>
            <p:nvPr/>
          </p:nvSpPr>
          <p:spPr>
            <a:xfrm>
              <a:off x="10499" y="7873"/>
              <a:ext cx="0" cy="1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05" name="直接连接符 266304"/>
            <p:cNvSpPr/>
            <p:nvPr/>
          </p:nvSpPr>
          <p:spPr>
            <a:xfrm>
              <a:off x="10879" y="7873"/>
              <a:ext cx="0" cy="1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06" name="直接连接符 266305"/>
            <p:cNvSpPr/>
            <p:nvPr/>
          </p:nvSpPr>
          <p:spPr>
            <a:xfrm>
              <a:off x="13912" y="8318"/>
              <a:ext cx="1515" cy="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headEnd type="triangle" w="sm" len="med"/>
              <a:tailEnd type="triangle" w="sm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07" name="直接连接符 266306"/>
            <p:cNvSpPr/>
            <p:nvPr/>
          </p:nvSpPr>
          <p:spPr>
            <a:xfrm>
              <a:off x="15427" y="8171"/>
              <a:ext cx="0" cy="2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08" name="直接连接符 266307"/>
            <p:cNvSpPr/>
            <p:nvPr/>
          </p:nvSpPr>
          <p:spPr>
            <a:xfrm>
              <a:off x="14669" y="7873"/>
              <a:ext cx="0" cy="1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09" name="直接连接符 266308"/>
            <p:cNvSpPr/>
            <p:nvPr/>
          </p:nvSpPr>
          <p:spPr>
            <a:xfrm>
              <a:off x="12394" y="7873"/>
              <a:ext cx="0" cy="1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10" name="文本框 266309"/>
            <p:cNvSpPr txBox="1"/>
            <p:nvPr/>
          </p:nvSpPr>
          <p:spPr>
            <a:xfrm>
              <a:off x="13122" y="7408"/>
              <a:ext cx="51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endPara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11" name="文本框 266310"/>
            <p:cNvSpPr txBox="1"/>
            <p:nvPr/>
          </p:nvSpPr>
          <p:spPr>
            <a:xfrm>
              <a:off x="14987" y="7408"/>
              <a:ext cx="4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12" name="文本框 266311"/>
            <p:cNvSpPr txBox="1"/>
            <p:nvPr/>
          </p:nvSpPr>
          <p:spPr>
            <a:xfrm>
              <a:off x="7847" y="5148"/>
              <a:ext cx="1917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zh-CN" altLang="en-US" sz="2000" b="1" dirty="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时分复用</a:t>
              </a:r>
              <a:endParaRPr lang="zh-CN" altLang="en-US" sz="20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13" name="文本框 266312"/>
            <p:cNvSpPr txBox="1"/>
            <p:nvPr/>
          </p:nvSpPr>
          <p:spPr>
            <a:xfrm>
              <a:off x="11259" y="8238"/>
              <a:ext cx="700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#2</a:t>
              </a:r>
              <a:endPara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14" name="文本框 266313"/>
            <p:cNvSpPr txBox="1"/>
            <p:nvPr/>
          </p:nvSpPr>
          <p:spPr>
            <a:xfrm>
              <a:off x="12849" y="8238"/>
              <a:ext cx="700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#3</a:t>
              </a:r>
              <a:endPara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15" name="文本框 266314"/>
            <p:cNvSpPr txBox="1"/>
            <p:nvPr/>
          </p:nvSpPr>
          <p:spPr>
            <a:xfrm>
              <a:off x="14364" y="8238"/>
              <a:ext cx="700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#4</a:t>
              </a:r>
              <a:endPara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16" name="直接连接符 266315"/>
            <p:cNvSpPr/>
            <p:nvPr/>
          </p:nvSpPr>
          <p:spPr>
            <a:xfrm>
              <a:off x="10247" y="8863"/>
              <a:ext cx="1895" cy="59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17" name="直接连接符 266316"/>
            <p:cNvSpPr/>
            <p:nvPr/>
          </p:nvSpPr>
          <p:spPr>
            <a:xfrm>
              <a:off x="11637" y="8863"/>
              <a:ext cx="757" cy="59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18" name="直接连接符 266317"/>
            <p:cNvSpPr/>
            <p:nvPr/>
          </p:nvSpPr>
          <p:spPr>
            <a:xfrm flipH="1">
              <a:off x="12522" y="8863"/>
              <a:ext cx="632" cy="59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19" name="直接连接符 266318"/>
            <p:cNvSpPr/>
            <p:nvPr/>
          </p:nvSpPr>
          <p:spPr>
            <a:xfrm flipV="1">
              <a:off x="12774" y="8863"/>
              <a:ext cx="1895" cy="59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20" name="文本框 266319"/>
            <p:cNvSpPr txBox="1"/>
            <p:nvPr/>
          </p:nvSpPr>
          <p:spPr>
            <a:xfrm>
              <a:off x="2317" y="4716"/>
              <a:ext cx="1104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zh-CN" altLang="en-US" sz="2000" b="1" dirty="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用户</a:t>
              </a:r>
              <a:endParaRPr lang="zh-CN" altLang="en-US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21" name="直接连接符 266320"/>
            <p:cNvSpPr/>
            <p:nvPr/>
          </p:nvSpPr>
          <p:spPr>
            <a:xfrm>
              <a:off x="3076" y="6246"/>
              <a:ext cx="4167" cy="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22" name="直接连接符 266321"/>
            <p:cNvSpPr/>
            <p:nvPr/>
          </p:nvSpPr>
          <p:spPr>
            <a:xfrm>
              <a:off x="3047" y="7431"/>
              <a:ext cx="4167" cy="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23" name="直接连接符 266322"/>
            <p:cNvSpPr/>
            <p:nvPr/>
          </p:nvSpPr>
          <p:spPr>
            <a:xfrm>
              <a:off x="3047" y="8613"/>
              <a:ext cx="4167" cy="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24" name="直接连接符 266323"/>
            <p:cNvSpPr/>
            <p:nvPr/>
          </p:nvSpPr>
          <p:spPr>
            <a:xfrm>
              <a:off x="3047" y="9798"/>
              <a:ext cx="4167" cy="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266325" name="组合 266324"/>
            <p:cNvGrpSpPr/>
            <p:nvPr/>
          </p:nvGrpSpPr>
          <p:grpSpPr>
            <a:xfrm>
              <a:off x="9369" y="7126"/>
              <a:ext cx="6033" cy="1700"/>
              <a:chOff x="1655" y="1570"/>
              <a:chExt cx="2904" cy="1497"/>
            </a:xfrm>
          </p:grpSpPr>
          <p:sp>
            <p:nvSpPr>
              <p:cNvPr id="266326" name="直接连接符 266325"/>
              <p:cNvSpPr/>
              <p:nvPr/>
            </p:nvSpPr>
            <p:spPr>
              <a:xfrm>
                <a:off x="1655" y="1570"/>
                <a:ext cx="0" cy="1497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b="1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6327" name="直接连接符 266326"/>
              <p:cNvSpPr/>
              <p:nvPr/>
            </p:nvSpPr>
            <p:spPr>
              <a:xfrm>
                <a:off x="2381" y="1570"/>
                <a:ext cx="0" cy="1497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b="1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6328" name="直接连接符 266327"/>
              <p:cNvSpPr/>
              <p:nvPr/>
            </p:nvSpPr>
            <p:spPr>
              <a:xfrm>
                <a:off x="3107" y="1570"/>
                <a:ext cx="0" cy="1497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b="1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6329" name="直接连接符 266328"/>
              <p:cNvSpPr/>
              <p:nvPr/>
            </p:nvSpPr>
            <p:spPr>
              <a:xfrm>
                <a:off x="3833" y="1570"/>
                <a:ext cx="0" cy="1497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b="1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6330" name="直接连接符 266329"/>
              <p:cNvSpPr/>
              <p:nvPr/>
            </p:nvSpPr>
            <p:spPr>
              <a:xfrm>
                <a:off x="4559" y="1570"/>
                <a:ext cx="0" cy="1497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b="1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63245" y="144780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2、时分复用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TDM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4060" y="1340485"/>
            <a:ext cx="10075194" cy="12741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用户、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用户、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用户和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D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用户不是按照分配的时隙一直</a:t>
            </a:r>
            <a:endParaRPr lang="zh-CN" altLang="en-US" sz="32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使用该条通信信道，是间歇的使用如图所示。</a:t>
            </a:r>
            <a:endParaRPr lang="zh-CN" altLang="en-US" sz="32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问题：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20000"/>
              </a:lnSpc>
            </a:pP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使用时分复用系统传送计算机数据时，由于计算机数据的突发性质，用户对分配到的子信道的利用率一般是不高的。时分复用可能会造成线路资源的浪费，</a:t>
            </a:r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如何解决？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endParaRPr lang="zh-CN" altLang="en-US" sz="4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9" name="组合 34818"/>
          <p:cNvGrpSpPr/>
          <p:nvPr/>
        </p:nvGrpSpPr>
        <p:grpSpPr>
          <a:xfrm>
            <a:off x="4920298" y="1777365"/>
            <a:ext cx="1539554" cy="2859723"/>
            <a:chOff x="0" y="0"/>
            <a:chExt cx="2425" cy="4503"/>
          </a:xfrm>
        </p:grpSpPr>
        <p:sp>
          <p:nvSpPr>
            <p:cNvPr id="41987" name="Line 41"/>
            <p:cNvSpPr/>
            <p:nvPr/>
          </p:nvSpPr>
          <p:spPr>
            <a:xfrm>
              <a:off x="2035" y="3023"/>
              <a:ext cx="0" cy="2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88" name="Line 50"/>
            <p:cNvSpPr/>
            <p:nvPr/>
          </p:nvSpPr>
          <p:spPr>
            <a:xfrm>
              <a:off x="0" y="1183"/>
              <a:ext cx="1655" cy="110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89" name="Line 51"/>
            <p:cNvSpPr/>
            <p:nvPr/>
          </p:nvSpPr>
          <p:spPr>
            <a:xfrm>
              <a:off x="0" y="2318"/>
              <a:ext cx="1528" cy="26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90" name="Line 52"/>
            <p:cNvSpPr/>
            <p:nvPr/>
          </p:nvSpPr>
          <p:spPr>
            <a:xfrm flipV="1">
              <a:off x="113" y="2873"/>
              <a:ext cx="1415" cy="577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91" name="Line 53"/>
            <p:cNvSpPr/>
            <p:nvPr/>
          </p:nvSpPr>
          <p:spPr>
            <a:xfrm flipV="1">
              <a:off x="138" y="3170"/>
              <a:ext cx="1517" cy="1333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92" name="Text Box 54"/>
            <p:cNvSpPr txBox="1"/>
            <p:nvPr/>
          </p:nvSpPr>
          <p:spPr>
            <a:xfrm>
              <a:off x="113" y="3565"/>
              <a:ext cx="6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④</a:t>
              </a:r>
              <a:endPara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1993" name="Text Box 55"/>
            <p:cNvSpPr txBox="1"/>
            <p:nvPr/>
          </p:nvSpPr>
          <p:spPr>
            <a:xfrm>
              <a:off x="0" y="2770"/>
              <a:ext cx="6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③</a:t>
              </a:r>
              <a:endPara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1994" name="Text Box 56"/>
            <p:cNvSpPr txBox="1"/>
            <p:nvPr/>
          </p:nvSpPr>
          <p:spPr>
            <a:xfrm>
              <a:off x="0" y="1750"/>
              <a:ext cx="6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②</a:t>
              </a:r>
              <a:endPara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1995" name="Text Box 57"/>
            <p:cNvSpPr txBox="1"/>
            <p:nvPr/>
          </p:nvSpPr>
          <p:spPr>
            <a:xfrm>
              <a:off x="225" y="843"/>
              <a:ext cx="6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①</a:t>
              </a:r>
              <a:endPara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1996" name="Text Box 72"/>
            <p:cNvSpPr txBox="1"/>
            <p:nvPr/>
          </p:nvSpPr>
          <p:spPr>
            <a:xfrm>
              <a:off x="518" y="0"/>
              <a:ext cx="1907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时分复用</a:t>
              </a:r>
              <a:endParaRPr lang="zh-CN" altLang="en-US" sz="20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4830" name="组合 34829"/>
          <p:cNvGrpSpPr/>
          <p:nvPr/>
        </p:nvGrpSpPr>
        <p:grpSpPr>
          <a:xfrm>
            <a:off x="1737360" y="1504315"/>
            <a:ext cx="3279775" cy="972820"/>
            <a:chOff x="0" y="0"/>
            <a:chExt cx="5165" cy="1532"/>
          </a:xfrm>
        </p:grpSpPr>
        <p:sp>
          <p:nvSpPr>
            <p:cNvPr id="41998" name="Text Box 80"/>
            <p:cNvSpPr txBox="1"/>
            <p:nvPr/>
          </p:nvSpPr>
          <p:spPr>
            <a:xfrm>
              <a:off x="0" y="0"/>
              <a:ext cx="1104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用户</a:t>
              </a:r>
              <a:endParaRPr lang="zh-CN" altLang="en-US" sz="20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41999" name="组合 34831"/>
            <p:cNvGrpSpPr/>
            <p:nvPr/>
          </p:nvGrpSpPr>
          <p:grpSpPr>
            <a:xfrm>
              <a:off x="182" y="872"/>
              <a:ext cx="4983" cy="660"/>
              <a:chOff x="0" y="0"/>
              <a:chExt cx="4983" cy="660"/>
            </a:xfrm>
          </p:grpSpPr>
          <p:sp>
            <p:nvSpPr>
              <p:cNvPr id="42000" name="Freeform 10"/>
              <p:cNvSpPr/>
              <p:nvPr/>
            </p:nvSpPr>
            <p:spPr>
              <a:xfrm>
                <a:off x="3325" y="65"/>
                <a:ext cx="885" cy="593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0" y="0"/>
                  </a:cxn>
                  <a:cxn ang="0">
                    <a:pos x="1008" y="0"/>
                  </a:cxn>
                  <a:cxn ang="0">
                    <a:pos x="1008" y="192"/>
                  </a:cxn>
                </a:cxnLst>
                <a:rect l="0" t="0" r="0" b="0"/>
                <a:pathLst>
                  <a:path w="1008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008" y="0"/>
                    </a:lnTo>
                    <a:lnTo>
                      <a:pt x="1008" y="192"/>
                    </a:lnTo>
                  </a:path>
                </a:pathLst>
              </a:custGeom>
              <a:solidFill>
                <a:srgbClr val="FF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2001" name="Text Box 14"/>
              <p:cNvSpPr txBox="1"/>
              <p:nvPr/>
            </p:nvSpPr>
            <p:spPr>
              <a:xfrm>
                <a:off x="0" y="30"/>
                <a:ext cx="584" cy="63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/>
                <a:r>
                  <a:rPr lang="en-US" altLang="x-none" sz="2000" b="1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A</a:t>
                </a:r>
                <a:endPara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2002" name="Text Box 20"/>
              <p:cNvSpPr txBox="1"/>
              <p:nvPr/>
            </p:nvSpPr>
            <p:spPr>
              <a:xfrm>
                <a:off x="3515" y="5"/>
                <a:ext cx="515" cy="63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/>
                <a:r>
                  <a:rPr lang="en-US" altLang="x-none" sz="2000" b="1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a</a:t>
                </a:r>
                <a:endPara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2003" name="Text Box 29"/>
              <p:cNvSpPr txBox="1"/>
              <p:nvPr/>
            </p:nvSpPr>
            <p:spPr>
              <a:xfrm>
                <a:off x="4558" y="30"/>
                <a:ext cx="425" cy="63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/>
                <a:r>
                  <a:rPr lang="en-US" altLang="x-none" sz="2000" b="1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t</a:t>
                </a:r>
                <a:endPara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2004" name="Freeform 58"/>
              <p:cNvSpPr/>
              <p:nvPr/>
            </p:nvSpPr>
            <p:spPr>
              <a:xfrm>
                <a:off x="673" y="65"/>
                <a:ext cx="885" cy="593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0" y="0"/>
                  </a:cxn>
                  <a:cxn ang="0">
                    <a:pos x="1008" y="0"/>
                  </a:cxn>
                  <a:cxn ang="0">
                    <a:pos x="1008" y="192"/>
                  </a:cxn>
                </a:cxnLst>
                <a:rect l="0" t="0" r="0" b="0"/>
                <a:pathLst>
                  <a:path w="1008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008" y="0"/>
                    </a:lnTo>
                    <a:lnTo>
                      <a:pt x="1008" y="192"/>
                    </a:lnTo>
                  </a:path>
                </a:pathLst>
              </a:custGeom>
              <a:solidFill>
                <a:srgbClr val="FF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2005" name="Text Box 61"/>
              <p:cNvSpPr txBox="1"/>
              <p:nvPr/>
            </p:nvSpPr>
            <p:spPr>
              <a:xfrm>
                <a:off x="835" y="0"/>
                <a:ext cx="515" cy="63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/>
                <a:r>
                  <a:rPr lang="en-US" altLang="x-none" sz="2000" b="1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a</a:t>
                </a:r>
                <a:endPara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2006" name="Line 81"/>
              <p:cNvSpPr/>
              <p:nvPr/>
            </p:nvSpPr>
            <p:spPr>
              <a:xfrm>
                <a:off x="548" y="658"/>
                <a:ext cx="4167" cy="0"/>
              </a:xfrm>
              <a:prstGeom prst="line">
                <a:avLst/>
              </a:prstGeom>
              <a:ln w="28575" cap="flat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triangle" w="sm" len="med"/>
              </a:ln>
            </p:spPr>
            <p:txBody>
              <a:bodyPr anchor="t"/>
              <a:lstStyle/>
              <a:p>
                <a:pPr lvl="0" algn="ctr"/>
                <a:endParaRPr lang="zh-CN" altLang="en-US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4840" name="组合 34839"/>
          <p:cNvGrpSpPr/>
          <p:nvPr/>
        </p:nvGrpSpPr>
        <p:grpSpPr>
          <a:xfrm>
            <a:off x="1853248" y="2828290"/>
            <a:ext cx="3163886" cy="422280"/>
            <a:chOff x="0" y="0"/>
            <a:chExt cx="4983" cy="664"/>
          </a:xfrm>
        </p:grpSpPr>
        <p:sp>
          <p:nvSpPr>
            <p:cNvPr id="42008" name="Freeform 11"/>
            <p:cNvSpPr/>
            <p:nvPr/>
          </p:nvSpPr>
          <p:spPr>
            <a:xfrm>
              <a:off x="673" y="35"/>
              <a:ext cx="1770" cy="593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008" y="0"/>
                </a:cxn>
                <a:cxn ang="0">
                  <a:pos x="1008" y="192"/>
                </a:cxn>
              </a:cxnLst>
              <a:rect l="0" t="0" r="0" b="0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09" name="Text Box 15"/>
            <p:cNvSpPr txBox="1"/>
            <p:nvPr/>
          </p:nvSpPr>
          <p:spPr>
            <a:xfrm>
              <a:off x="0" y="0"/>
              <a:ext cx="584" cy="62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</a:t>
              </a:r>
              <a:endPara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2010" name="Text Box 23"/>
            <p:cNvSpPr txBox="1"/>
            <p:nvPr/>
          </p:nvSpPr>
          <p:spPr>
            <a:xfrm>
              <a:off x="835" y="30"/>
              <a:ext cx="538" cy="62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</a:t>
              </a:r>
              <a:endPara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2011" name="Text Box 30"/>
            <p:cNvSpPr txBox="1"/>
            <p:nvPr/>
          </p:nvSpPr>
          <p:spPr>
            <a:xfrm>
              <a:off x="4558" y="28"/>
              <a:ext cx="425" cy="62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</a:t>
              </a:r>
              <a:endPara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2012" name="Line 35"/>
            <p:cNvSpPr/>
            <p:nvPr/>
          </p:nvSpPr>
          <p:spPr>
            <a:xfrm>
              <a:off x="1558" y="478"/>
              <a:ext cx="0" cy="1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13" name="Line 37"/>
            <p:cNvSpPr/>
            <p:nvPr/>
          </p:nvSpPr>
          <p:spPr>
            <a:xfrm>
              <a:off x="3325" y="478"/>
              <a:ext cx="0" cy="1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14" name="Line 59"/>
            <p:cNvSpPr/>
            <p:nvPr/>
          </p:nvSpPr>
          <p:spPr>
            <a:xfrm>
              <a:off x="4210" y="478"/>
              <a:ext cx="0" cy="1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15" name="Text Box 63"/>
            <p:cNvSpPr txBox="1"/>
            <p:nvPr/>
          </p:nvSpPr>
          <p:spPr>
            <a:xfrm>
              <a:off x="1805" y="35"/>
              <a:ext cx="538" cy="62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</a:t>
              </a:r>
              <a:endPara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2016" name="Line 82"/>
            <p:cNvSpPr/>
            <p:nvPr/>
          </p:nvSpPr>
          <p:spPr>
            <a:xfrm>
              <a:off x="548" y="628"/>
              <a:ext cx="4167" cy="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4850" name="组合 34849"/>
          <p:cNvGrpSpPr/>
          <p:nvPr/>
        </p:nvGrpSpPr>
        <p:grpSpPr>
          <a:xfrm>
            <a:off x="1853248" y="3558540"/>
            <a:ext cx="3163886" cy="457204"/>
            <a:chOff x="0" y="0"/>
            <a:chExt cx="4983" cy="719"/>
          </a:xfrm>
        </p:grpSpPr>
        <p:sp>
          <p:nvSpPr>
            <p:cNvPr id="42018" name="Freeform 12"/>
            <p:cNvSpPr/>
            <p:nvPr/>
          </p:nvSpPr>
          <p:spPr>
            <a:xfrm>
              <a:off x="1558" y="68"/>
              <a:ext cx="1767" cy="5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008" y="0"/>
                </a:cxn>
                <a:cxn ang="0">
                  <a:pos x="1008" y="192"/>
                </a:cxn>
              </a:cxnLst>
              <a:rect l="0" t="0" r="0" b="0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CCE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19" name="Text Box 16"/>
            <p:cNvSpPr txBox="1"/>
            <p:nvPr/>
          </p:nvSpPr>
          <p:spPr>
            <a:xfrm>
              <a:off x="0" y="35"/>
              <a:ext cx="584" cy="62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  <a:endPara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2020" name="Text Box 24"/>
            <p:cNvSpPr txBox="1"/>
            <p:nvPr/>
          </p:nvSpPr>
          <p:spPr>
            <a:xfrm>
              <a:off x="2653" y="20"/>
              <a:ext cx="516" cy="62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  <a:endPara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2021" name="Text Box 31"/>
            <p:cNvSpPr txBox="1"/>
            <p:nvPr/>
          </p:nvSpPr>
          <p:spPr>
            <a:xfrm>
              <a:off x="4558" y="90"/>
              <a:ext cx="425" cy="62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</a:t>
              </a:r>
              <a:endPara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2022" name="Line 36"/>
            <p:cNvSpPr/>
            <p:nvPr/>
          </p:nvSpPr>
          <p:spPr>
            <a:xfrm>
              <a:off x="2443" y="513"/>
              <a:ext cx="0" cy="1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23" name="Line 39"/>
            <p:cNvSpPr/>
            <p:nvPr/>
          </p:nvSpPr>
          <p:spPr>
            <a:xfrm>
              <a:off x="4210" y="513"/>
              <a:ext cx="0" cy="1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24" name="Text Box 62"/>
            <p:cNvSpPr txBox="1"/>
            <p:nvPr/>
          </p:nvSpPr>
          <p:spPr>
            <a:xfrm>
              <a:off x="1763" y="0"/>
              <a:ext cx="516" cy="62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  <a:endPara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2025" name="Line 83"/>
            <p:cNvSpPr/>
            <p:nvPr/>
          </p:nvSpPr>
          <p:spPr>
            <a:xfrm>
              <a:off x="548" y="660"/>
              <a:ext cx="4167" cy="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4859" name="组合 34858"/>
          <p:cNvGrpSpPr/>
          <p:nvPr/>
        </p:nvGrpSpPr>
        <p:grpSpPr>
          <a:xfrm>
            <a:off x="1853248" y="4330065"/>
            <a:ext cx="3163886" cy="456874"/>
            <a:chOff x="0" y="0"/>
            <a:chExt cx="4983" cy="721"/>
          </a:xfrm>
        </p:grpSpPr>
        <p:sp>
          <p:nvSpPr>
            <p:cNvPr id="42027" name="Freeform 13"/>
            <p:cNvSpPr/>
            <p:nvPr/>
          </p:nvSpPr>
          <p:spPr>
            <a:xfrm>
              <a:off x="3325" y="40"/>
              <a:ext cx="885" cy="5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008" y="0"/>
                </a:cxn>
                <a:cxn ang="0">
                  <a:pos x="1008" y="192"/>
                </a:cxn>
              </a:cxnLst>
              <a:rect l="0" t="0" r="0" b="0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CC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28" name="Text Box 17"/>
            <p:cNvSpPr txBox="1"/>
            <p:nvPr/>
          </p:nvSpPr>
          <p:spPr>
            <a:xfrm>
              <a:off x="0" y="7"/>
              <a:ext cx="584" cy="6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  <a:endPara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2029" name="Text Box 25"/>
            <p:cNvSpPr txBox="1"/>
            <p:nvPr/>
          </p:nvSpPr>
          <p:spPr>
            <a:xfrm>
              <a:off x="3463" y="0"/>
              <a:ext cx="538" cy="6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  <a:endPara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2030" name="Text Box 32"/>
            <p:cNvSpPr txBox="1"/>
            <p:nvPr/>
          </p:nvSpPr>
          <p:spPr>
            <a:xfrm>
              <a:off x="4558" y="90"/>
              <a:ext cx="425" cy="6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</a:t>
              </a:r>
              <a:endPara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2031" name="Line 38"/>
            <p:cNvSpPr/>
            <p:nvPr/>
          </p:nvSpPr>
          <p:spPr>
            <a:xfrm>
              <a:off x="1558" y="485"/>
              <a:ext cx="0" cy="1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32" name="Line 40"/>
            <p:cNvSpPr/>
            <p:nvPr/>
          </p:nvSpPr>
          <p:spPr>
            <a:xfrm>
              <a:off x="3325" y="485"/>
              <a:ext cx="0" cy="1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33" name="Line 60"/>
            <p:cNvSpPr/>
            <p:nvPr/>
          </p:nvSpPr>
          <p:spPr>
            <a:xfrm>
              <a:off x="673" y="455"/>
              <a:ext cx="0" cy="1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34" name="Line 84"/>
            <p:cNvSpPr/>
            <p:nvPr/>
          </p:nvSpPr>
          <p:spPr>
            <a:xfrm>
              <a:off x="548" y="632"/>
              <a:ext cx="4167" cy="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4868" name="组合 34867"/>
          <p:cNvGrpSpPr/>
          <p:nvPr/>
        </p:nvGrpSpPr>
        <p:grpSpPr>
          <a:xfrm>
            <a:off x="6041073" y="2210753"/>
            <a:ext cx="4041535" cy="2534760"/>
            <a:chOff x="0" y="0"/>
            <a:chExt cx="4877" cy="3018"/>
          </a:xfrm>
        </p:grpSpPr>
        <p:sp>
          <p:nvSpPr>
            <p:cNvPr id="42036" name="Freeform 85"/>
            <p:cNvSpPr/>
            <p:nvPr/>
          </p:nvSpPr>
          <p:spPr>
            <a:xfrm>
              <a:off x="2135" y="480"/>
              <a:ext cx="425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192"/>
                </a:cxn>
              </a:cxnLst>
              <a:rect l="0" t="0" r="0" b="0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E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37" name="Freeform 86"/>
            <p:cNvSpPr/>
            <p:nvPr/>
          </p:nvSpPr>
          <p:spPr>
            <a:xfrm>
              <a:off x="3842" y="480"/>
              <a:ext cx="425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192"/>
                </a:cxn>
              </a:cxnLst>
              <a:rect l="0" t="0" r="0" b="0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38" name="Freeform 87"/>
            <p:cNvSpPr/>
            <p:nvPr/>
          </p:nvSpPr>
          <p:spPr>
            <a:xfrm>
              <a:off x="3272" y="480"/>
              <a:ext cx="428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192"/>
                </a:cxn>
              </a:cxnLst>
              <a:rect l="0" t="0" r="0" b="0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39" name="Freeform 88"/>
            <p:cNvSpPr/>
            <p:nvPr/>
          </p:nvSpPr>
          <p:spPr>
            <a:xfrm>
              <a:off x="2702" y="480"/>
              <a:ext cx="428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192"/>
                </a:cxn>
              </a:cxnLst>
              <a:rect l="0" t="0" r="0" b="0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E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40" name="Freeform 89"/>
            <p:cNvSpPr/>
            <p:nvPr/>
          </p:nvSpPr>
          <p:spPr>
            <a:xfrm>
              <a:off x="1565" y="480"/>
              <a:ext cx="427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192"/>
                </a:cxn>
              </a:cxnLst>
              <a:rect l="0" t="0" r="0" b="0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41" name="Freeform 90"/>
            <p:cNvSpPr/>
            <p:nvPr/>
          </p:nvSpPr>
          <p:spPr>
            <a:xfrm>
              <a:off x="995" y="480"/>
              <a:ext cx="427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192"/>
                </a:cxn>
              </a:cxnLst>
              <a:rect l="0" t="0" r="0" b="0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42" name="Freeform 91"/>
            <p:cNvSpPr/>
            <p:nvPr/>
          </p:nvSpPr>
          <p:spPr>
            <a:xfrm>
              <a:off x="427" y="480"/>
              <a:ext cx="425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192"/>
                </a:cxn>
              </a:cxnLst>
              <a:rect l="0" t="0" r="0" b="0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43" name="Line 101"/>
            <p:cNvSpPr/>
            <p:nvPr/>
          </p:nvSpPr>
          <p:spPr>
            <a:xfrm>
              <a:off x="0" y="1115"/>
              <a:ext cx="4695" cy="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44" name="Text Box 115"/>
            <p:cNvSpPr txBox="1"/>
            <p:nvPr/>
          </p:nvSpPr>
          <p:spPr>
            <a:xfrm>
              <a:off x="4552" y="450"/>
              <a:ext cx="325" cy="4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</a:t>
              </a:r>
              <a:endPara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2045" name="Line 122"/>
            <p:cNvSpPr/>
            <p:nvPr/>
          </p:nvSpPr>
          <p:spPr>
            <a:xfrm>
              <a:off x="285" y="1275"/>
              <a:ext cx="0" cy="31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46" name="Line 123"/>
            <p:cNvSpPr/>
            <p:nvPr/>
          </p:nvSpPr>
          <p:spPr>
            <a:xfrm>
              <a:off x="1422" y="1275"/>
              <a:ext cx="0" cy="31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47" name="Line 124"/>
            <p:cNvSpPr/>
            <p:nvPr/>
          </p:nvSpPr>
          <p:spPr>
            <a:xfrm>
              <a:off x="2560" y="1275"/>
              <a:ext cx="0" cy="31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48" name="Line 125"/>
            <p:cNvSpPr/>
            <p:nvPr/>
          </p:nvSpPr>
          <p:spPr>
            <a:xfrm>
              <a:off x="285" y="1432"/>
              <a:ext cx="113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sm" len="med"/>
              <a:tailEnd type="triangle" w="sm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49" name="Line 126"/>
            <p:cNvSpPr/>
            <p:nvPr/>
          </p:nvSpPr>
          <p:spPr>
            <a:xfrm>
              <a:off x="1422" y="1432"/>
              <a:ext cx="113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sm" len="med"/>
              <a:tailEnd type="triangle" w="sm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50" name="Line 127"/>
            <p:cNvSpPr/>
            <p:nvPr/>
          </p:nvSpPr>
          <p:spPr>
            <a:xfrm>
              <a:off x="2560" y="1432"/>
              <a:ext cx="11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sm" len="med"/>
              <a:tailEnd type="triangle" w="sm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51" name="Text Box 128"/>
            <p:cNvSpPr txBox="1"/>
            <p:nvPr/>
          </p:nvSpPr>
          <p:spPr>
            <a:xfrm>
              <a:off x="852" y="2542"/>
              <a:ext cx="2151" cy="4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3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个 </a:t>
              </a:r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  <a:endParaRPr lang="zh-CN" altLang="en-US" sz="20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2052" name="Text Box 129"/>
            <p:cNvSpPr txBox="1"/>
            <p:nvPr/>
          </p:nvSpPr>
          <p:spPr>
            <a:xfrm>
              <a:off x="457" y="1287"/>
              <a:ext cx="567" cy="4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#1</a:t>
              </a:r>
              <a:endPara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2053" name="Line 144"/>
            <p:cNvSpPr/>
            <p:nvPr/>
          </p:nvSpPr>
          <p:spPr>
            <a:xfrm>
              <a:off x="1565" y="957"/>
              <a:ext cx="0" cy="15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54" name="Line 145"/>
            <p:cNvSpPr/>
            <p:nvPr/>
          </p:nvSpPr>
          <p:spPr>
            <a:xfrm>
              <a:off x="1992" y="957"/>
              <a:ext cx="0" cy="15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55" name="Line 146"/>
            <p:cNvSpPr/>
            <p:nvPr/>
          </p:nvSpPr>
          <p:spPr>
            <a:xfrm>
              <a:off x="3700" y="1275"/>
              <a:ext cx="0" cy="31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56" name="Line 147"/>
            <p:cNvSpPr/>
            <p:nvPr/>
          </p:nvSpPr>
          <p:spPr>
            <a:xfrm>
              <a:off x="3700" y="957"/>
              <a:ext cx="0" cy="15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57" name="Text Box 103"/>
            <p:cNvSpPr txBox="1"/>
            <p:nvPr/>
          </p:nvSpPr>
          <p:spPr>
            <a:xfrm>
              <a:off x="3805" y="455"/>
              <a:ext cx="395" cy="4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a</a:t>
              </a:r>
              <a:endPara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2058" name="Text Box 104"/>
            <p:cNvSpPr txBox="1"/>
            <p:nvPr/>
          </p:nvSpPr>
          <p:spPr>
            <a:xfrm>
              <a:off x="960" y="455"/>
              <a:ext cx="412" cy="4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</a:t>
              </a:r>
              <a:endPara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2059" name="Text Box 108"/>
            <p:cNvSpPr txBox="1"/>
            <p:nvPr/>
          </p:nvSpPr>
          <p:spPr>
            <a:xfrm>
              <a:off x="1495" y="455"/>
              <a:ext cx="412" cy="4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</a:t>
              </a:r>
              <a:endPara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2060" name="Text Box 109"/>
            <p:cNvSpPr txBox="1"/>
            <p:nvPr/>
          </p:nvSpPr>
          <p:spPr>
            <a:xfrm>
              <a:off x="2062" y="455"/>
              <a:ext cx="395" cy="4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  <a:endPara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2061" name="Text Box 110"/>
            <p:cNvSpPr txBox="1"/>
            <p:nvPr/>
          </p:nvSpPr>
          <p:spPr>
            <a:xfrm>
              <a:off x="380" y="455"/>
              <a:ext cx="395" cy="4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a</a:t>
              </a:r>
              <a:endPara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2062" name="Text Box 148"/>
            <p:cNvSpPr txBox="1"/>
            <p:nvPr/>
          </p:nvSpPr>
          <p:spPr>
            <a:xfrm>
              <a:off x="2650" y="455"/>
              <a:ext cx="395" cy="4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  <a:endPara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2063" name="Text Box 149"/>
            <p:cNvSpPr txBox="1"/>
            <p:nvPr/>
          </p:nvSpPr>
          <p:spPr>
            <a:xfrm>
              <a:off x="3202" y="455"/>
              <a:ext cx="412" cy="4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  <a:endPara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2064" name="Freeform 150"/>
            <p:cNvSpPr/>
            <p:nvPr/>
          </p:nvSpPr>
          <p:spPr>
            <a:xfrm>
              <a:off x="285" y="480"/>
              <a:ext cx="142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48" y="0"/>
                </a:cxn>
                <a:cxn ang="0">
                  <a:pos x="48" y="192"/>
                </a:cxn>
              </a:cxnLst>
              <a:rect l="0" t="0" r="0" b="0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65" name="Freeform 151"/>
            <p:cNvSpPr/>
            <p:nvPr/>
          </p:nvSpPr>
          <p:spPr>
            <a:xfrm>
              <a:off x="852" y="480"/>
              <a:ext cx="143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48" y="0"/>
                </a:cxn>
                <a:cxn ang="0">
                  <a:pos x="48" y="192"/>
                </a:cxn>
              </a:cxnLst>
              <a:rect l="0" t="0" r="0" b="0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66" name="Freeform 152"/>
            <p:cNvSpPr/>
            <p:nvPr/>
          </p:nvSpPr>
          <p:spPr>
            <a:xfrm>
              <a:off x="1422" y="480"/>
              <a:ext cx="143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48" y="0"/>
                </a:cxn>
                <a:cxn ang="0">
                  <a:pos x="48" y="192"/>
                </a:cxn>
              </a:cxnLst>
              <a:rect l="0" t="0" r="0" b="0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67" name="Freeform 153"/>
            <p:cNvSpPr/>
            <p:nvPr/>
          </p:nvSpPr>
          <p:spPr>
            <a:xfrm>
              <a:off x="1992" y="480"/>
              <a:ext cx="143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48" y="0"/>
                </a:cxn>
                <a:cxn ang="0">
                  <a:pos x="48" y="192"/>
                </a:cxn>
              </a:cxnLst>
              <a:rect l="0" t="0" r="0" b="0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68" name="Freeform 154"/>
            <p:cNvSpPr/>
            <p:nvPr/>
          </p:nvSpPr>
          <p:spPr>
            <a:xfrm>
              <a:off x="2560" y="480"/>
              <a:ext cx="142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48" y="0"/>
                </a:cxn>
                <a:cxn ang="0">
                  <a:pos x="48" y="192"/>
                </a:cxn>
              </a:cxnLst>
              <a:rect l="0" t="0" r="0" b="0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69" name="Freeform 155"/>
            <p:cNvSpPr/>
            <p:nvPr/>
          </p:nvSpPr>
          <p:spPr>
            <a:xfrm>
              <a:off x="3130" y="480"/>
              <a:ext cx="142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48" y="0"/>
                </a:cxn>
                <a:cxn ang="0">
                  <a:pos x="48" y="192"/>
                </a:cxn>
              </a:cxnLst>
              <a:rect l="0" t="0" r="0" b="0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70" name="Freeform 156"/>
            <p:cNvSpPr/>
            <p:nvPr/>
          </p:nvSpPr>
          <p:spPr>
            <a:xfrm>
              <a:off x="3700" y="480"/>
              <a:ext cx="142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48" y="0"/>
                </a:cxn>
                <a:cxn ang="0">
                  <a:pos x="48" y="192"/>
                </a:cxn>
              </a:cxnLst>
              <a:rect l="0" t="0" r="0" b="0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71" name="Text Box 157"/>
            <p:cNvSpPr txBox="1"/>
            <p:nvPr/>
          </p:nvSpPr>
          <p:spPr>
            <a:xfrm>
              <a:off x="1565" y="1267"/>
              <a:ext cx="567" cy="4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#2</a:t>
              </a:r>
              <a:endPara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2072" name="Text Box 158"/>
            <p:cNvSpPr txBox="1"/>
            <p:nvPr/>
          </p:nvSpPr>
          <p:spPr>
            <a:xfrm>
              <a:off x="2672" y="1247"/>
              <a:ext cx="567" cy="4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#3</a:t>
              </a:r>
              <a:endPara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2073" name="Line 160"/>
            <p:cNvSpPr/>
            <p:nvPr/>
          </p:nvSpPr>
          <p:spPr>
            <a:xfrm>
              <a:off x="852" y="1907"/>
              <a:ext cx="998" cy="79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74" name="Line 161"/>
            <p:cNvSpPr/>
            <p:nvPr/>
          </p:nvSpPr>
          <p:spPr>
            <a:xfrm>
              <a:off x="1992" y="1907"/>
              <a:ext cx="0" cy="79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75" name="Line 162"/>
            <p:cNvSpPr/>
            <p:nvPr/>
          </p:nvSpPr>
          <p:spPr>
            <a:xfrm flipH="1">
              <a:off x="2277" y="1907"/>
              <a:ext cx="710" cy="79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76" name="Line 170"/>
            <p:cNvSpPr/>
            <p:nvPr/>
          </p:nvSpPr>
          <p:spPr>
            <a:xfrm>
              <a:off x="275" y="0"/>
              <a:ext cx="0" cy="170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77" name="Line 171"/>
            <p:cNvSpPr/>
            <p:nvPr/>
          </p:nvSpPr>
          <p:spPr>
            <a:xfrm>
              <a:off x="1415" y="0"/>
              <a:ext cx="0" cy="170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78" name="Line 172"/>
            <p:cNvSpPr/>
            <p:nvPr/>
          </p:nvSpPr>
          <p:spPr>
            <a:xfrm>
              <a:off x="2555" y="0"/>
              <a:ext cx="0" cy="170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79" name="Line 173"/>
            <p:cNvSpPr/>
            <p:nvPr/>
          </p:nvSpPr>
          <p:spPr>
            <a:xfrm>
              <a:off x="3692" y="0"/>
              <a:ext cx="0" cy="170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sym typeface="+mn-ea"/>
              </a:rPr>
              <a:t>3</a:t>
            </a:r>
            <a:r>
              <a:rPr lang="zh-CN" altLang="en-US" b="1" dirty="0">
                <a:sym typeface="+mn-ea"/>
              </a:rPr>
              <a:t>、统计时分复用（</a:t>
            </a:r>
            <a:r>
              <a:rPr lang="en-US" altLang="zh-CN" b="1" dirty="0">
                <a:sym typeface="+mn-ea"/>
              </a:rPr>
              <a:t>STDM</a:t>
            </a:r>
            <a:r>
              <a:rPr lang="zh-CN" altLang="en-US" b="1" dirty="0">
                <a:sym typeface="+mn-ea"/>
              </a:rPr>
              <a:t>）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1538344" y="4801460"/>
            <a:ext cx="8809168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STDM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帧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不是固定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分配时隙，而是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按需动态地分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时隙。统计时分复用可以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提高线路的利用率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8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8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/>
              <a:t>讨论：</a:t>
            </a:r>
            <a:endParaRPr lang="zh-CN" altLang="en-US" sz="48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zh-CN" sz="4000" b="1">
                <a:sym typeface="+mn-ea"/>
              </a:rPr>
              <a:t>1</a:t>
            </a:r>
            <a:r>
              <a:rPr lang="zh-CN" altLang="en-US" sz="4000" b="1">
                <a:sym typeface="+mn-ea"/>
              </a:rPr>
              <a:t>、</a:t>
            </a:r>
            <a:r>
              <a:rPr lang="en-US" altLang="zh-CN" sz="4000" b="1">
                <a:sym typeface="+mn-ea"/>
              </a:rPr>
              <a:t>TDM</a:t>
            </a:r>
            <a:r>
              <a:rPr lang="zh-CN" altLang="en-US" sz="4000" b="1">
                <a:sym typeface="+mn-ea"/>
              </a:rPr>
              <a:t>与</a:t>
            </a:r>
            <a:r>
              <a:rPr lang="en-US" altLang="zh-CN" sz="4000" b="1">
                <a:sym typeface="+mn-ea"/>
              </a:rPr>
              <a:t>STDM</a:t>
            </a:r>
            <a:r>
              <a:rPr lang="zh-CN" altLang="en-US" sz="4000" b="1">
                <a:sym typeface="+mn-ea"/>
              </a:rPr>
              <a:t>的区别？</a:t>
            </a:r>
            <a:endParaRPr lang="zh-CN" altLang="en-US" sz="4000" b="1"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4000" b="1"/>
              <a:t>2</a:t>
            </a:r>
            <a:r>
              <a:rPr lang="zh-CN" altLang="en-US" sz="4000" b="1"/>
              <a:t>、是否可以使用</a:t>
            </a:r>
            <a:r>
              <a:rPr lang="en-US" altLang="zh-CN" sz="4000" b="1"/>
              <a:t>STDM</a:t>
            </a:r>
            <a:r>
              <a:rPr lang="zh-CN" altLang="en-US" sz="4000" b="1"/>
              <a:t>代替</a:t>
            </a:r>
            <a:r>
              <a:rPr lang="en-US" altLang="zh-CN" sz="4000" b="1"/>
              <a:t>TDM</a:t>
            </a:r>
            <a:r>
              <a:rPr lang="zh-CN" altLang="en-US" sz="4000" b="1"/>
              <a:t>，为什么？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8150"/>
            <a:ext cx="10515600" cy="1325563"/>
          </a:xfrm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zh-CN" altLang="zh-CN" sz="4800" b="1">
                <a:solidFill>
                  <a:srgbClr val="FF0000"/>
                </a:solidFill>
              </a:rPr>
              <a:t>思考：</a:t>
            </a:r>
            <a:r>
              <a:rPr lang="zh-CN" altLang="zh-CN" sz="48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除了时间和频率可以复用外，是否能够实现光载波（波长）的复用呢？</a:t>
            </a:r>
            <a:endParaRPr lang="zh-CN" altLang="zh-CN" sz="4800" b="1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53895"/>
            <a:ext cx="10515600" cy="4351338"/>
          </a:xfrm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地下铺设光缆耗资很大，如果能在一根光缆中放入尽可能多的光纤是最好不过的事情，是否能够实现？如果能够实现，如何实现呢？</a:t>
            </a:r>
            <a:endParaRPr lang="zh-CN" altLang="en-US" sz="4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35841" descr="afbae0ddf0234c3bbd5a2eb4a4d10acd# #矩形 674"/>
          <p:cNvSpPr>
            <a:spLocks noGrp="1"/>
          </p:cNvSpPr>
          <p:nvPr>
            <p:ph type="title"/>
          </p:nvPr>
        </p:nvSpPr>
        <p:spPr>
          <a:xfrm>
            <a:off x="1920875" y="333375"/>
            <a:ext cx="8351838" cy="609600"/>
          </a:xfrm>
        </p:spPr>
        <p:txBody>
          <a:bodyPr anchor="ctr">
            <a:normAutofit fontScale="90000"/>
          </a:bodyPr>
          <a:lstStyle/>
          <a:p>
            <a:pPr lvl="0" algn="ctr"/>
            <a:r>
              <a:rPr lang="zh-CN" altLang="en-US" b="1" dirty="0"/>
              <a:t>4、 波分复用 WDM</a:t>
            </a:r>
            <a:endParaRPr lang="zh-CN" altLang="en-US" b="1" dirty="0"/>
          </a:p>
        </p:txBody>
      </p:sp>
      <p:sp>
        <p:nvSpPr>
          <p:cNvPr id="43010" name="Text Box 2"/>
          <p:cNvSpPr txBox="1"/>
          <p:nvPr/>
        </p:nvSpPr>
        <p:spPr>
          <a:xfrm flipH="1">
            <a:off x="8258175" y="2401888"/>
            <a:ext cx="2270173" cy="289380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1550 nm           0 </a:t>
            </a:r>
            <a:endParaRPr lang="en-US" altLang="x-none" sz="2000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1551 nm           1</a:t>
            </a:r>
            <a:endParaRPr lang="en-US" altLang="x-none" sz="2000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1552 nm           2</a:t>
            </a:r>
            <a:endParaRPr lang="en-US" altLang="x-none" sz="2000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1553 nm           3</a:t>
            </a:r>
            <a:endParaRPr lang="en-US" altLang="x-none" sz="2000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1554 nm           4</a:t>
            </a:r>
            <a:endParaRPr lang="en-US" altLang="x-none" sz="2000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1555 nm           5</a:t>
            </a:r>
            <a:endParaRPr lang="en-US" altLang="x-none" sz="2000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1556 nm           6</a:t>
            </a:r>
            <a:endParaRPr lang="en-US" altLang="x-none" sz="2000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1557 nm           7</a:t>
            </a:r>
            <a:endParaRPr lang="en-US" altLang="x-none" sz="2000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Text Box 3"/>
          <p:cNvSpPr txBox="1"/>
          <p:nvPr/>
        </p:nvSpPr>
        <p:spPr>
          <a:xfrm>
            <a:off x="1690688" y="2438400"/>
            <a:ext cx="2340705" cy="289380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          1550 nm    </a:t>
            </a:r>
            <a:endParaRPr lang="en-US" altLang="x-none" sz="2000" b="1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          1551 nm  </a:t>
            </a:r>
            <a:endParaRPr lang="en-US" altLang="x-none" sz="2000" b="1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          1552 nm  </a:t>
            </a:r>
            <a:endParaRPr lang="en-US" altLang="x-none" sz="2000" b="1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          1553 nm  </a:t>
            </a:r>
            <a:endParaRPr lang="en-US" altLang="x-none" sz="2000" b="1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          1554 nm  </a:t>
            </a:r>
            <a:endParaRPr lang="en-US" altLang="x-none" sz="2000" b="1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          1555 nm  </a:t>
            </a:r>
            <a:endParaRPr lang="en-US" altLang="x-none" sz="2000" b="1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          1556 nm  </a:t>
            </a:r>
            <a:endParaRPr lang="en-US" altLang="x-none" sz="2000" b="1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7          1557 nm  </a:t>
            </a:r>
            <a:endParaRPr lang="en-US" altLang="x-none" sz="2000" b="1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3012" name="Text Box 6"/>
          <p:cNvSpPr txBox="1"/>
          <p:nvPr/>
        </p:nvSpPr>
        <p:spPr>
          <a:xfrm>
            <a:off x="82550" y="3221355"/>
            <a:ext cx="1530985" cy="643255"/>
          </a:xfrm>
          <a:prstGeom prst="rect">
            <a:avLst/>
          </a:prstGeom>
          <a:noFill/>
          <a:ln w="9525" cap="flat" cmpd="sng">
            <a:solidFill>
              <a:srgbClr val="3333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 </a:t>
            </a:r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 </a:t>
            </a:r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 </a:t>
            </a:r>
            <a:r>
              <a:rPr lang="en-US" altLang="x-none" sz="1600" b="1" err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Gb/s</a:t>
            </a:r>
            <a:endParaRPr lang="en-US" altLang="x-none" sz="1600" b="1" err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1310 nm</a:t>
            </a:r>
            <a:endParaRPr lang="en-US" altLang="x-none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3" name="Line 7"/>
          <p:cNvSpPr/>
          <p:nvPr/>
        </p:nvSpPr>
        <p:spPr>
          <a:xfrm>
            <a:off x="8385175" y="2813050"/>
            <a:ext cx="2090738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4" name="Line 8"/>
          <p:cNvSpPr/>
          <p:nvPr/>
        </p:nvSpPr>
        <p:spPr>
          <a:xfrm>
            <a:off x="8385175" y="3163888"/>
            <a:ext cx="2090738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5" name="Line 9"/>
          <p:cNvSpPr/>
          <p:nvPr/>
        </p:nvSpPr>
        <p:spPr>
          <a:xfrm>
            <a:off x="8385175" y="3513138"/>
            <a:ext cx="2090738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6" name="Line 10"/>
          <p:cNvSpPr/>
          <p:nvPr/>
        </p:nvSpPr>
        <p:spPr>
          <a:xfrm>
            <a:off x="8385175" y="3865563"/>
            <a:ext cx="2090738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7" name="Line 11"/>
          <p:cNvSpPr/>
          <p:nvPr/>
        </p:nvSpPr>
        <p:spPr>
          <a:xfrm>
            <a:off x="8385175" y="4214813"/>
            <a:ext cx="2090738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8" name="Line 12"/>
          <p:cNvSpPr/>
          <p:nvPr/>
        </p:nvSpPr>
        <p:spPr>
          <a:xfrm>
            <a:off x="8385175" y="4567238"/>
            <a:ext cx="2090738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9" name="Line 13"/>
          <p:cNvSpPr/>
          <p:nvPr/>
        </p:nvSpPr>
        <p:spPr>
          <a:xfrm>
            <a:off x="8385175" y="4916488"/>
            <a:ext cx="2090738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0" name="Line 14"/>
          <p:cNvSpPr/>
          <p:nvPr/>
        </p:nvSpPr>
        <p:spPr>
          <a:xfrm>
            <a:off x="8385175" y="5268913"/>
            <a:ext cx="2090738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1" name="Line 15"/>
          <p:cNvSpPr/>
          <p:nvPr/>
        </p:nvSpPr>
        <p:spPr>
          <a:xfrm>
            <a:off x="1690688" y="2813050"/>
            <a:ext cx="2090737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2" name="Line 16"/>
          <p:cNvSpPr/>
          <p:nvPr/>
        </p:nvSpPr>
        <p:spPr>
          <a:xfrm>
            <a:off x="1690688" y="3163888"/>
            <a:ext cx="2090737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3" name="Line 17"/>
          <p:cNvSpPr/>
          <p:nvPr/>
        </p:nvSpPr>
        <p:spPr>
          <a:xfrm>
            <a:off x="1690688" y="3513138"/>
            <a:ext cx="2090737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4" name="Line 18"/>
          <p:cNvSpPr/>
          <p:nvPr/>
        </p:nvSpPr>
        <p:spPr>
          <a:xfrm>
            <a:off x="1690688" y="3865563"/>
            <a:ext cx="2090737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5" name="Line 19"/>
          <p:cNvSpPr/>
          <p:nvPr/>
        </p:nvSpPr>
        <p:spPr>
          <a:xfrm>
            <a:off x="1690688" y="4214813"/>
            <a:ext cx="2090737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6" name="Line 20"/>
          <p:cNvSpPr/>
          <p:nvPr/>
        </p:nvSpPr>
        <p:spPr>
          <a:xfrm>
            <a:off x="1690688" y="4567238"/>
            <a:ext cx="2090737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7" name="Line 21"/>
          <p:cNvSpPr/>
          <p:nvPr/>
        </p:nvSpPr>
        <p:spPr>
          <a:xfrm>
            <a:off x="1690688" y="4916488"/>
            <a:ext cx="2090737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8" name="Line 22"/>
          <p:cNvSpPr/>
          <p:nvPr/>
        </p:nvSpPr>
        <p:spPr>
          <a:xfrm>
            <a:off x="1690688" y="5268913"/>
            <a:ext cx="2090737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9" name="Line 23"/>
          <p:cNvSpPr/>
          <p:nvPr/>
        </p:nvSpPr>
        <p:spPr>
          <a:xfrm>
            <a:off x="3830638" y="4035425"/>
            <a:ext cx="4498975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30" name="AutoShape 24"/>
          <p:cNvSpPr/>
          <p:nvPr/>
        </p:nvSpPr>
        <p:spPr>
          <a:xfrm rot="5400000">
            <a:off x="4675188" y="3881438"/>
            <a:ext cx="354012" cy="296862"/>
          </a:xfrm>
          <a:prstGeom prst="triangle">
            <a:avLst>
              <a:gd name="adj" fmla="val 50000"/>
            </a:avLst>
          </a:prstGeom>
          <a:solidFill>
            <a:srgbClr val="FF0066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31" name="Rectangle 25"/>
          <p:cNvSpPr/>
          <p:nvPr/>
        </p:nvSpPr>
        <p:spPr>
          <a:xfrm>
            <a:off x="2144713" y="2716213"/>
            <a:ext cx="496887" cy="19685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32" name="Rectangle 26"/>
          <p:cNvSpPr/>
          <p:nvPr/>
        </p:nvSpPr>
        <p:spPr>
          <a:xfrm>
            <a:off x="2144713" y="3065463"/>
            <a:ext cx="496887" cy="195262"/>
          </a:xfrm>
          <a:prstGeom prst="rect">
            <a:avLst/>
          </a:prstGeom>
          <a:solidFill>
            <a:srgbClr val="CC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33" name="Rectangle 27"/>
          <p:cNvSpPr/>
          <p:nvPr/>
        </p:nvSpPr>
        <p:spPr>
          <a:xfrm>
            <a:off x="2144713" y="3416300"/>
            <a:ext cx="496887" cy="195263"/>
          </a:xfrm>
          <a:prstGeom prst="rect">
            <a:avLst/>
          </a:prstGeom>
          <a:solidFill>
            <a:srgbClr val="CC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34" name="Rectangle 28"/>
          <p:cNvSpPr/>
          <p:nvPr/>
        </p:nvSpPr>
        <p:spPr>
          <a:xfrm>
            <a:off x="2144713" y="3767138"/>
            <a:ext cx="496887" cy="195262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35" name="Rectangle 29"/>
          <p:cNvSpPr/>
          <p:nvPr/>
        </p:nvSpPr>
        <p:spPr>
          <a:xfrm>
            <a:off x="2144713" y="4117975"/>
            <a:ext cx="496887" cy="195263"/>
          </a:xfrm>
          <a:prstGeom prst="rect">
            <a:avLst/>
          </a:prstGeom>
          <a:solidFill>
            <a:srgbClr val="FF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36" name="Rectangle 30"/>
          <p:cNvSpPr/>
          <p:nvPr/>
        </p:nvSpPr>
        <p:spPr>
          <a:xfrm>
            <a:off x="2144713" y="4468813"/>
            <a:ext cx="496887" cy="195262"/>
          </a:xfrm>
          <a:prstGeom prst="rect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37" name="Rectangle 31"/>
          <p:cNvSpPr/>
          <p:nvPr/>
        </p:nvSpPr>
        <p:spPr>
          <a:xfrm>
            <a:off x="2144713" y="4819650"/>
            <a:ext cx="496887" cy="195263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38" name="Rectangle 32"/>
          <p:cNvSpPr/>
          <p:nvPr/>
        </p:nvSpPr>
        <p:spPr>
          <a:xfrm>
            <a:off x="2144713" y="5168900"/>
            <a:ext cx="496887" cy="196850"/>
          </a:xfrm>
          <a:prstGeom prst="rect">
            <a:avLst/>
          </a:prstGeom>
          <a:solidFill>
            <a:srgbClr val="33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39" name="Text Box 33"/>
          <p:cNvSpPr txBox="1"/>
          <p:nvPr/>
        </p:nvSpPr>
        <p:spPr>
          <a:xfrm>
            <a:off x="4918075" y="2989263"/>
            <a:ext cx="1109599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40 </a:t>
            </a:r>
            <a:r>
              <a:rPr lang="en-US" altLang="x-none" sz="2000" b="1" err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Gb/s</a:t>
            </a:r>
            <a:endParaRPr lang="en-US" altLang="x-none" sz="2000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40" name="AutoShape 34"/>
          <p:cNvSpPr/>
          <p:nvPr/>
        </p:nvSpPr>
        <p:spPr>
          <a:xfrm rot="-5400000">
            <a:off x="2306638" y="3786188"/>
            <a:ext cx="3240087" cy="498475"/>
          </a:xfrm>
          <a:custGeom>
            <a:avLst/>
            <a:gdLst/>
            <a:ahLst/>
            <a:cxnLst>
              <a:cxn ang="0">
                <a:pos x="3059482" y="249238"/>
              </a:cxn>
              <a:cxn ang="0">
                <a:pos x="1620044" y="498475"/>
              </a:cxn>
              <a:cxn ang="0">
                <a:pos x="180605" y="249238"/>
              </a:cxn>
              <a:cxn ang="0">
                <a:pos x="1620044" y="0"/>
              </a:cxn>
            </a:cxnLst>
            <a:rect l="0" t="0" r="0" b="0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CC00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/>
          <a:lstStyle/>
          <a:p>
            <a:endParaRPr lang="zh-CN" altLang="en-US" b="1"/>
          </a:p>
        </p:txBody>
      </p:sp>
      <p:sp>
        <p:nvSpPr>
          <p:cNvPr id="43041" name="AutoShape 35"/>
          <p:cNvSpPr/>
          <p:nvPr/>
        </p:nvSpPr>
        <p:spPr>
          <a:xfrm rot="5400000" flipH="1">
            <a:off x="6516688" y="3792538"/>
            <a:ext cx="3240087" cy="496887"/>
          </a:xfrm>
          <a:custGeom>
            <a:avLst/>
            <a:gdLst/>
            <a:ahLst/>
            <a:cxnLst>
              <a:cxn ang="0">
                <a:pos x="3059482" y="248444"/>
              </a:cxn>
              <a:cxn ang="0">
                <a:pos x="1620044" y="496887"/>
              </a:cxn>
              <a:cxn ang="0">
                <a:pos x="180605" y="248444"/>
              </a:cxn>
              <a:cxn ang="0">
                <a:pos x="1620044" y="0"/>
              </a:cxn>
            </a:cxnLst>
            <a:rect l="0" t="0" r="0" b="0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99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/>
          <a:lstStyle/>
          <a:p>
            <a:endParaRPr lang="zh-CN" altLang="en-US" b="1"/>
          </a:p>
        </p:txBody>
      </p:sp>
      <p:sp>
        <p:nvSpPr>
          <p:cNvPr id="43042" name="Rectangle 36"/>
          <p:cNvSpPr/>
          <p:nvPr/>
        </p:nvSpPr>
        <p:spPr>
          <a:xfrm>
            <a:off x="9496425" y="2716213"/>
            <a:ext cx="496888" cy="19685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43" name="Rectangle 37"/>
          <p:cNvSpPr/>
          <p:nvPr/>
        </p:nvSpPr>
        <p:spPr>
          <a:xfrm>
            <a:off x="9496425" y="3065463"/>
            <a:ext cx="496888" cy="195262"/>
          </a:xfrm>
          <a:prstGeom prst="rect">
            <a:avLst/>
          </a:prstGeom>
          <a:solidFill>
            <a:srgbClr val="CC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44" name="Rectangle 38"/>
          <p:cNvSpPr/>
          <p:nvPr/>
        </p:nvSpPr>
        <p:spPr>
          <a:xfrm>
            <a:off x="9496425" y="3416300"/>
            <a:ext cx="496888" cy="195263"/>
          </a:xfrm>
          <a:prstGeom prst="rect">
            <a:avLst/>
          </a:prstGeom>
          <a:solidFill>
            <a:srgbClr val="CC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45" name="Rectangle 39"/>
          <p:cNvSpPr/>
          <p:nvPr/>
        </p:nvSpPr>
        <p:spPr>
          <a:xfrm>
            <a:off x="9496425" y="3767138"/>
            <a:ext cx="496888" cy="195262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46" name="Rectangle 40"/>
          <p:cNvSpPr/>
          <p:nvPr/>
        </p:nvSpPr>
        <p:spPr>
          <a:xfrm>
            <a:off x="9496425" y="4117975"/>
            <a:ext cx="496888" cy="195263"/>
          </a:xfrm>
          <a:prstGeom prst="rect">
            <a:avLst/>
          </a:prstGeom>
          <a:solidFill>
            <a:srgbClr val="FF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47" name="Rectangle 41"/>
          <p:cNvSpPr/>
          <p:nvPr/>
        </p:nvSpPr>
        <p:spPr>
          <a:xfrm>
            <a:off x="9496425" y="4468813"/>
            <a:ext cx="496888" cy="195262"/>
          </a:xfrm>
          <a:prstGeom prst="rect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48" name="Rectangle 42"/>
          <p:cNvSpPr/>
          <p:nvPr/>
        </p:nvSpPr>
        <p:spPr>
          <a:xfrm>
            <a:off x="9496425" y="4819650"/>
            <a:ext cx="496888" cy="195263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49" name="Rectangle 43"/>
          <p:cNvSpPr/>
          <p:nvPr/>
        </p:nvSpPr>
        <p:spPr>
          <a:xfrm>
            <a:off x="9496425" y="5168900"/>
            <a:ext cx="496888" cy="196850"/>
          </a:xfrm>
          <a:prstGeom prst="rect">
            <a:avLst/>
          </a:prstGeom>
          <a:solidFill>
            <a:srgbClr val="33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50" name="AutoShape 44"/>
          <p:cNvSpPr/>
          <p:nvPr/>
        </p:nvSpPr>
        <p:spPr>
          <a:xfrm rot="5400000">
            <a:off x="5849938" y="3881438"/>
            <a:ext cx="352425" cy="295275"/>
          </a:xfrm>
          <a:prstGeom prst="triangle">
            <a:avLst>
              <a:gd name="adj" fmla="val 50000"/>
            </a:avLst>
          </a:prstGeom>
          <a:solidFill>
            <a:srgbClr val="FF0066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51" name="AutoShape 45"/>
          <p:cNvSpPr/>
          <p:nvPr/>
        </p:nvSpPr>
        <p:spPr>
          <a:xfrm rot="5400000">
            <a:off x="7062788" y="3881438"/>
            <a:ext cx="354012" cy="296862"/>
          </a:xfrm>
          <a:prstGeom prst="triangle">
            <a:avLst>
              <a:gd name="adj" fmla="val 50000"/>
            </a:avLst>
          </a:prstGeom>
          <a:solidFill>
            <a:srgbClr val="FF0066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52" name="Line 46"/>
          <p:cNvSpPr/>
          <p:nvPr/>
        </p:nvSpPr>
        <p:spPr>
          <a:xfrm flipH="1">
            <a:off x="5270500" y="3403600"/>
            <a:ext cx="128588" cy="62230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sm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53" name="Text Box 47"/>
          <p:cNvSpPr txBox="1"/>
          <p:nvPr/>
        </p:nvSpPr>
        <p:spPr>
          <a:xfrm>
            <a:off x="3706813" y="3302635"/>
            <a:ext cx="442750" cy="132343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光</a:t>
            </a:r>
            <a:endParaRPr lang="zh-CN" altLang="en-US" sz="2000" b="1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/>
            <a:r>
              <a:rPr lang="zh-CN" altLang="en-US" sz="2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复</a:t>
            </a:r>
            <a:endParaRPr lang="zh-CN" altLang="en-US" sz="2000" b="1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/>
            <a:r>
              <a:rPr lang="zh-CN" altLang="en-US" sz="2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</a:t>
            </a:r>
            <a:endParaRPr lang="zh-CN" altLang="en-US" sz="2000" b="1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/>
            <a:r>
              <a:rPr lang="zh-CN" altLang="en-US" sz="2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器</a:t>
            </a:r>
            <a:endParaRPr lang="zh-CN" altLang="en-US" sz="2000" b="1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054" name="Text Box 48"/>
          <p:cNvSpPr txBox="1"/>
          <p:nvPr/>
        </p:nvSpPr>
        <p:spPr>
          <a:xfrm>
            <a:off x="7916863" y="3285490"/>
            <a:ext cx="442750" cy="132343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光</a:t>
            </a:r>
            <a:endParaRPr lang="zh-CN" altLang="en-US" sz="2000" b="1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/>
            <a:r>
              <a:rPr lang="zh-CN" altLang="en-US" sz="2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</a:t>
            </a:r>
            <a:endParaRPr lang="zh-CN" altLang="en-US" sz="2000" b="1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/>
            <a:r>
              <a:rPr lang="zh-CN" altLang="en-US" sz="2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</a:t>
            </a:r>
            <a:endParaRPr lang="zh-CN" altLang="en-US" sz="2000" b="1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/>
            <a:r>
              <a:rPr lang="zh-CN" altLang="en-US" sz="2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器</a:t>
            </a:r>
            <a:endParaRPr lang="zh-CN" altLang="en-US" sz="2000" b="1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055" name="Text Box 49"/>
          <p:cNvSpPr txBox="1"/>
          <p:nvPr/>
        </p:nvSpPr>
        <p:spPr>
          <a:xfrm>
            <a:off x="6096000" y="3089275"/>
            <a:ext cx="871008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x-none" sz="2000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EDFA</a:t>
            </a:r>
            <a:endParaRPr lang="en-US" altLang="x-none" sz="2000" b="1" dirty="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56" name="Line 50"/>
          <p:cNvSpPr/>
          <p:nvPr/>
        </p:nvSpPr>
        <p:spPr>
          <a:xfrm flipH="1">
            <a:off x="6056313" y="3500438"/>
            <a:ext cx="438150" cy="43180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sm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57" name="Line 51"/>
          <p:cNvSpPr/>
          <p:nvPr/>
        </p:nvSpPr>
        <p:spPr>
          <a:xfrm>
            <a:off x="4802188" y="4286250"/>
            <a:ext cx="0" cy="196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58" name="Line 52"/>
          <p:cNvSpPr/>
          <p:nvPr/>
        </p:nvSpPr>
        <p:spPr>
          <a:xfrm>
            <a:off x="5995988" y="4286250"/>
            <a:ext cx="0" cy="196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59" name="Line 53"/>
          <p:cNvSpPr/>
          <p:nvPr/>
        </p:nvSpPr>
        <p:spPr>
          <a:xfrm>
            <a:off x="4799013" y="4383088"/>
            <a:ext cx="1195387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triangle" w="sm" len="med"/>
            <a:tailEnd type="triangle" w="sm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60" name="Text Box 54"/>
          <p:cNvSpPr txBox="1"/>
          <p:nvPr/>
        </p:nvSpPr>
        <p:spPr>
          <a:xfrm>
            <a:off x="4818063" y="4367213"/>
            <a:ext cx="1053494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120 km</a:t>
            </a:r>
            <a:endParaRPr lang="en-US" altLang="x-none" sz="2000" b="1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3061" name="Text Box 55"/>
          <p:cNvSpPr txBox="1"/>
          <p:nvPr/>
        </p:nvSpPr>
        <p:spPr>
          <a:xfrm>
            <a:off x="1762125" y="1771650"/>
            <a:ext cx="1114408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光调制器</a:t>
            </a:r>
            <a:endParaRPr lang="zh-CN" altLang="en-US" b="1" dirty="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3062" name="Line 56"/>
          <p:cNvSpPr/>
          <p:nvPr/>
        </p:nvSpPr>
        <p:spPr>
          <a:xfrm>
            <a:off x="2411413" y="2203450"/>
            <a:ext cx="0" cy="504825"/>
          </a:xfrm>
          <a:prstGeom prst="line">
            <a:avLst/>
          </a:prstGeom>
          <a:ln w="952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63" name="Text Box 57"/>
          <p:cNvSpPr txBox="1"/>
          <p:nvPr/>
        </p:nvSpPr>
        <p:spPr>
          <a:xfrm>
            <a:off x="8856663" y="1771650"/>
            <a:ext cx="1114408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光解调器</a:t>
            </a:r>
            <a:endParaRPr lang="zh-CN" altLang="en-US" b="1" dirty="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3064" name="Line 58"/>
          <p:cNvSpPr/>
          <p:nvPr/>
        </p:nvSpPr>
        <p:spPr>
          <a:xfrm>
            <a:off x="9755188" y="2203450"/>
            <a:ext cx="0" cy="504825"/>
          </a:xfrm>
          <a:prstGeom prst="line">
            <a:avLst/>
          </a:prstGeom>
          <a:ln w="952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4485" y="1116965"/>
            <a:ext cx="1172628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波分复用：在同一根光纤中同时传输两个或众多不同波长光信号的技术。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信道复用技术和有线宽带接入技术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/>
              <a:t>一、信道复用技术</a:t>
            </a:r>
            <a:endParaRPr lang="en-US" altLang="zh-CN" sz="3600" b="1" dirty="0" smtClean="0"/>
          </a:p>
          <a:p>
            <a:pPr>
              <a:lnSpc>
                <a:spcPct val="150000"/>
              </a:lnSpc>
            </a:pPr>
            <a:r>
              <a:rPr lang="zh-CN" altLang="en-US" sz="3600" b="1" dirty="0" smtClean="0"/>
              <a:t>二、</a:t>
            </a:r>
            <a:r>
              <a:rPr lang="zh-CN" altLang="en-US" sz="3600" b="1" dirty="0" smtClean="0"/>
              <a:t>有线宽带接入</a:t>
            </a:r>
            <a:r>
              <a:rPr lang="zh-CN" altLang="en-US" sz="3600" b="1" dirty="0" smtClean="0"/>
              <a:t>技术</a:t>
            </a:r>
            <a:endParaRPr lang="en-US" altLang="zh-CN" sz="3600" b="1" dirty="0" smtClean="0"/>
          </a:p>
          <a:p>
            <a:pPr>
              <a:lnSpc>
                <a:spcPct val="150000"/>
              </a:lnSpc>
            </a:pP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altLang="x-none" b="1" dirty="0" smtClean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EDFA</a:t>
            </a:r>
            <a:r>
              <a:rPr lang="zh-CN" altLang="en-US" b="1" dirty="0" smtClean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介绍</a:t>
            </a:r>
            <a:br>
              <a:rPr lang="en-US" altLang="x-none" b="1" dirty="0" smtClean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掺铒光纤放大器的诞生是光纤通信领域革命性的突破，它使长距离、大容量、高速率的光纤通信成为可能，是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DWDM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系统及未来高速系统、全光网络不可缺少的重要器件。其研发和应用，对光纤通信的发展有着重要的意义。在我国，武汉邮科院研制开发的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EDFA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系列产品，已大量应用到工程中。主要功能是对传输链路中的信号光进行功率补偿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395" y="530225"/>
            <a:ext cx="10771505" cy="160020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</a:t>
            </a:r>
            <a:r>
              <a:rPr lang="zh-CN" altLang="en-US" sz="3200" b="1"/>
              <a:t>：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能否实现每个用户在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同样时间</a:t>
            </a:r>
            <a:r>
              <a:rPr lang="zh-CN" altLang="en-US" sz="32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同样频带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进行通信呢？如何实现？</a:t>
            </a:r>
            <a:endParaRPr lang="zh-CN" altLang="en-US" sz="32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4370" y="2192655"/>
            <a:ext cx="10771505" cy="4369435"/>
          </a:xfrm>
          <a:ln>
            <a:solidFill>
              <a:schemeClr val="accent1"/>
            </a:solidFill>
            <a:prstDash val="sysDot"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/>
              <a:t>码分复用（</a:t>
            </a:r>
            <a:r>
              <a:rPr lang="en-US" altLang="zh-CN" sz="3600" b="1" dirty="0"/>
              <a:t>CDM</a:t>
            </a:r>
            <a:r>
              <a:rPr lang="zh-CN" altLang="en-US" sz="3600" b="1" dirty="0"/>
              <a:t>）是另一种共享信道的方法。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常用的是码分多址（CMDA），每一个用户可以在同样的时间使用同样的频带进行通信，由于各用户使用经过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特殊挑选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不同码型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，因此各用户之间不会造成干扰</a:t>
            </a: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码分复用（</a:t>
            </a:r>
            <a:r>
              <a:rPr lang="en-US" altLang="zh-CN" b="1" dirty="0" smtClean="0"/>
              <a:t>CDM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最初用于军事通信，这种系统发送的信号有很强有抗干扰能力，其频谱类似于白噪声，不易被敌人发现。</a:t>
            </a:r>
            <a:endParaRPr lang="zh-CN" altLang="en-US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在无线局域网中，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CDMA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可提高通信的话音质量和数据传输的可靠性。</a:t>
            </a:r>
            <a:endParaRPr lang="zh-CN" altLang="en-US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文本占位符 142338"/>
          <p:cNvSpPr>
            <a:spLocks noGrp="1"/>
          </p:cNvSpPr>
          <p:nvPr>
            <p:ph type="body" idx="1"/>
          </p:nvPr>
        </p:nvSpPr>
        <p:spPr>
          <a:xfrm>
            <a:off x="646430" y="1451610"/>
            <a:ext cx="10541000" cy="525653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码片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（chip）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：在CDMA中，每一个比特时间再划分为m个短的间隔。通常m的值为64或128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码片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序列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CDMA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的每个站被指派一个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唯一的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3600" b="1" i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bit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码片序列。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如发送比特 </a:t>
            </a:r>
            <a:r>
              <a:rPr lang="en-US" altLang="zh-CN" sz="36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36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，则发送自己的 </a:t>
            </a:r>
            <a:r>
              <a:rPr lang="en-US" altLang="zh-CN" sz="3600" b="1" i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sz="36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bit </a:t>
            </a:r>
            <a:r>
              <a:rPr lang="zh-CN" altLang="en-US" sz="40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码片序列。</a:t>
            </a:r>
            <a:endParaRPr lang="zh-CN" altLang="en-US" sz="4000" b="1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如发送比特 </a:t>
            </a:r>
            <a:r>
              <a:rPr lang="en-US" altLang="zh-CN" sz="36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0</a:t>
            </a:r>
            <a:r>
              <a:rPr lang="zh-CN" altLang="en-US" sz="36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，则发送该码片序列的二进制反码。</a:t>
            </a:r>
            <a:endParaRPr lang="zh-CN" altLang="en-US" sz="3600" b="1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标题 142337"/>
          <p:cNvSpPr>
            <a:spLocks noGrp="1"/>
          </p:cNvSpPr>
          <p:nvPr/>
        </p:nvSpPr>
        <p:spPr>
          <a:xfrm>
            <a:off x="1410970" y="227330"/>
            <a:ext cx="7792720" cy="913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zh-CN" sz="4000" b="1" dirty="0"/>
          </a:p>
          <a:p>
            <a:pPr algn="ctr"/>
            <a:endParaRPr lang="en-US" altLang="zh-CN" b="1" dirty="0"/>
          </a:p>
          <a:p>
            <a:pPr algn="ctr"/>
            <a:r>
              <a:rPr lang="en-US" altLang="zh-CN" sz="4000" b="1" dirty="0"/>
              <a:t>5</a:t>
            </a:r>
            <a:r>
              <a:rPr lang="zh-CN" altLang="en-US" sz="4000" b="1" dirty="0"/>
              <a:t>、</a:t>
            </a:r>
            <a:r>
              <a:rPr lang="en-US" altLang="zh-CN" sz="4000" b="1" dirty="0"/>
              <a:t>   </a:t>
            </a:r>
            <a:r>
              <a:rPr lang="zh-CN" altLang="en-US" sz="4000" b="1" dirty="0"/>
              <a:t>码分复用 </a:t>
            </a:r>
            <a:r>
              <a:rPr lang="en-US" altLang="zh-CN" sz="4000" b="1"/>
              <a:t>CDM</a:t>
            </a:r>
            <a:endParaRPr lang="en-US" altLang="zh-CN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文本占位符 151554"/>
          <p:cNvSpPr>
            <a:spLocks noGrp="1"/>
          </p:cNvSpPr>
          <p:nvPr>
            <p:ph type="body" idx="1"/>
          </p:nvPr>
        </p:nvSpPr>
        <p:spPr>
          <a:xfrm>
            <a:off x="1183005" y="1501775"/>
            <a:ext cx="9390380" cy="474662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例如，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S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站的 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8 bit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码片序列是 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00011011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32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发送比特 </a:t>
            </a:r>
            <a:r>
              <a:rPr lang="en-US" altLang="zh-CN" sz="32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32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时，就发送序列 </a:t>
            </a:r>
            <a:r>
              <a:rPr lang="en-US" altLang="zh-CN" sz="32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00011011</a:t>
            </a:r>
            <a:r>
              <a:rPr lang="zh-CN" altLang="en-US" sz="32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zh-CN" altLang="en-US" sz="3200" b="1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32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发送比特 </a:t>
            </a:r>
            <a:r>
              <a:rPr lang="en-US" altLang="zh-CN" sz="32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</a:t>
            </a:r>
            <a:r>
              <a:rPr lang="zh-CN" altLang="en-US" sz="32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时，就发送序列 </a:t>
            </a:r>
            <a:r>
              <a:rPr lang="en-US" altLang="zh-CN" sz="32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11100100</a:t>
            </a:r>
            <a:r>
              <a:rPr lang="zh-CN" altLang="en-US" sz="32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b="1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32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按照惯例将码片中的0写成-1，将1写成+1</a:t>
            </a:r>
            <a:endParaRPr lang="zh-CN" altLang="en-US" sz="3200" b="1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S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站的码片序列：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(–1 –1 –1 +1 +1 –1 +1 +1)     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zh-CN" altLang="en-US" dirty="0"/>
              <a:t>                            </a:t>
            </a:r>
            <a:endParaRPr lang="zh-CN" altLang="en-US" dirty="0"/>
          </a:p>
        </p:txBody>
      </p:sp>
      <p:sp>
        <p:nvSpPr>
          <p:cNvPr id="142338" name="标题 142337"/>
          <p:cNvSpPr>
            <a:spLocks noGrp="1"/>
          </p:cNvSpPr>
          <p:nvPr/>
        </p:nvSpPr>
        <p:spPr>
          <a:xfrm>
            <a:off x="1410970" y="227330"/>
            <a:ext cx="7792720" cy="913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zh-CN" sz="4000" b="1" dirty="0"/>
          </a:p>
          <a:p>
            <a:pPr algn="ctr"/>
            <a:endParaRPr lang="en-US" altLang="zh-CN" b="1" dirty="0"/>
          </a:p>
          <a:p>
            <a:pPr algn="ctr"/>
            <a:r>
              <a:rPr lang="en-US" altLang="zh-CN" sz="4000" b="1" dirty="0"/>
              <a:t>5</a:t>
            </a:r>
            <a:r>
              <a:rPr lang="zh-CN" altLang="en-US" sz="4000" b="1" dirty="0"/>
              <a:t>、</a:t>
            </a:r>
            <a:r>
              <a:rPr lang="en-US" altLang="zh-CN" sz="4000" b="1" dirty="0"/>
              <a:t>   </a:t>
            </a:r>
            <a:r>
              <a:rPr lang="zh-CN" altLang="en-US" sz="4000" b="1" dirty="0"/>
              <a:t>码分复用 </a:t>
            </a:r>
            <a:r>
              <a:rPr lang="en-US" altLang="zh-CN" sz="4000" b="1"/>
              <a:t>CDM</a:t>
            </a:r>
            <a:endParaRPr lang="en-US" altLang="zh-CN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 152577"/>
          <p:cNvSpPr>
            <a:spLocks noGrp="1"/>
          </p:cNvSpPr>
          <p:nvPr>
            <p:ph type="title"/>
          </p:nvPr>
        </p:nvSpPr>
        <p:spPr>
          <a:xfrm>
            <a:off x="1959928" y="110490"/>
            <a:ext cx="7793037" cy="1462088"/>
          </a:xfrm>
        </p:spPr>
        <p:txBody>
          <a:bodyPr anchor="b"/>
          <a:lstStyle/>
          <a:p>
            <a:pPr algn="ctr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CDMA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的特点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2579" name="文本占位符 152578"/>
          <p:cNvSpPr>
            <a:spLocks noGrp="1"/>
          </p:cNvSpPr>
          <p:nvPr>
            <p:ph type="body" idx="1"/>
          </p:nvPr>
        </p:nvSpPr>
        <p:spPr>
          <a:xfrm>
            <a:off x="982345" y="1851660"/>
            <a:ext cx="9358630" cy="4114800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每个站分配的码片序列不仅必须各不相同，并且还必须互相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正交</a:t>
            </a:r>
            <a:r>
              <a:rPr lang="zh-CN" altLang="en-US" sz="32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b="1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令向量 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表示</a:t>
            </a:r>
            <a:r>
              <a:rPr lang="en-US" altLang="zh-CN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站</a:t>
            </a:r>
            <a:r>
              <a:rPr lang="zh-CN" altLang="en-US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的码片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向量，再令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T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表示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其他任何站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的码片向量。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两个不同站的码片序列正交，就是向量 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和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T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规格化</a:t>
            </a:r>
            <a:r>
              <a:rPr lang="zh-CN" altLang="en-US" sz="32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内积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都是 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0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sz="3600" b="1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indent="0">
              <a:buNone/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56679" name="对象 156678"/>
          <p:cNvGraphicFramePr/>
          <p:nvPr/>
        </p:nvGraphicFramePr>
        <p:xfrm>
          <a:off x="3083560" y="4845685"/>
          <a:ext cx="4818380" cy="1327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0784800" imgH="10363200" progId="Equation.3">
                  <p:embed/>
                </p:oleObj>
              </mc:Choice>
              <mc:Fallback>
                <p:oleObj name="" r:id="rId1" imgW="30784800" imgH="10363200" progId="Equation.3">
                  <p:embed/>
                  <p:pic>
                    <p:nvPicPr>
                      <p:cNvPr id="0" name="图片 1024" descr="image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83560" y="4845685"/>
                        <a:ext cx="4818380" cy="13277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标题 153601"/>
          <p:cNvSpPr>
            <a:spLocks noGrp="1"/>
          </p:cNvSpPr>
          <p:nvPr>
            <p:ph type="title"/>
          </p:nvPr>
        </p:nvSpPr>
        <p:spPr>
          <a:xfrm>
            <a:off x="2242503" y="260350"/>
            <a:ext cx="7793037" cy="1462088"/>
          </a:xfrm>
        </p:spPr>
        <p:txBody>
          <a:bodyPr anchor="b"/>
          <a:lstStyle/>
          <a:p>
            <a:pPr algn="ctr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CDMA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的特点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03" name="文本占位符 153602"/>
          <p:cNvSpPr>
            <a:spLocks noGrp="1"/>
          </p:cNvSpPr>
          <p:nvPr>
            <p:ph type="body" idx="1"/>
          </p:nvPr>
        </p:nvSpPr>
        <p:spPr>
          <a:xfrm>
            <a:off x="1033145" y="2017395"/>
            <a:ext cx="9491345" cy="23749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码片序列的正交：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令向量 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S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3200" b="1" err="1">
                <a:latin typeface="黑体" panose="02010609060101010101" pitchFamily="49" charset="-122"/>
                <a:ea typeface="黑体" panose="02010609060101010101" pitchFamily="49" charset="-122"/>
              </a:rPr>
              <a:t>(–1 –1 –1 +1 +1 –1 +1 +1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，向量 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T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3200" b="1" err="1">
                <a:latin typeface="黑体" panose="02010609060101010101" pitchFamily="49" charset="-122"/>
                <a:ea typeface="黑体" panose="02010609060101010101" pitchFamily="49" charset="-122"/>
              </a:rPr>
              <a:t>(–1 –1 +1 –1 +1 +1 +1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–1)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。把向量 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S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T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的各分量值代入下列公式：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12" name="矩形 153611"/>
          <p:cNvSpPr/>
          <p:nvPr/>
        </p:nvSpPr>
        <p:spPr>
          <a:xfrm>
            <a:off x="1524000" y="0"/>
            <a:ext cx="914400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16" name="矩形 153615"/>
          <p:cNvSpPr/>
          <p:nvPr/>
        </p:nvSpPr>
        <p:spPr>
          <a:xfrm>
            <a:off x="1524000" y="3238500"/>
            <a:ext cx="914400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56679" name="对象 156678"/>
          <p:cNvGraphicFramePr/>
          <p:nvPr/>
        </p:nvGraphicFramePr>
        <p:xfrm>
          <a:off x="3688080" y="4105910"/>
          <a:ext cx="58991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30784800" imgH="10363200" progId="Equation.3">
                  <p:embed/>
                </p:oleObj>
              </mc:Choice>
              <mc:Fallback>
                <p:oleObj name="" r:id="rId1" imgW="30784800" imgH="10363200" progId="Equation.3">
                  <p:embed/>
                  <p:pic>
                    <p:nvPicPr>
                      <p:cNvPr id="0" name="图片 2048" descr="image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88080" y="4105910"/>
                        <a:ext cx="589915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文本占位符 157698"/>
          <p:cNvSpPr>
            <a:spLocks noGrp="1"/>
          </p:cNvSpPr>
          <p:nvPr>
            <p:ph type="body" idx="1"/>
          </p:nvPr>
        </p:nvSpPr>
        <p:spPr>
          <a:xfrm>
            <a:off x="849630" y="1734820"/>
            <a:ext cx="9640570" cy="3816350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正交关系的另一个重要特性：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任何一个码片向量和该码片向量自己的规格化内积都是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一个码片向量和该码片反码的向量的规格化内积值是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–1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7698" name="标题 157697"/>
          <p:cNvSpPr>
            <a:spLocks noGrp="1"/>
          </p:cNvSpPr>
          <p:nvPr>
            <p:ph type="title"/>
          </p:nvPr>
        </p:nvSpPr>
        <p:spPr>
          <a:xfrm>
            <a:off x="2492058" y="143510"/>
            <a:ext cx="7793037" cy="1462088"/>
          </a:xfrm>
        </p:spPr>
        <p:txBody>
          <a:bodyPr anchor="b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7700" name="矩形 157699"/>
          <p:cNvSpPr/>
          <p:nvPr/>
        </p:nvSpPr>
        <p:spPr>
          <a:xfrm>
            <a:off x="1524000" y="0"/>
            <a:ext cx="914400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7702" name="矩形 157701"/>
          <p:cNvSpPr/>
          <p:nvPr/>
        </p:nvSpPr>
        <p:spPr>
          <a:xfrm>
            <a:off x="1524000" y="3238500"/>
            <a:ext cx="914400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7704" name="矩形 157703"/>
          <p:cNvSpPr/>
          <p:nvPr/>
        </p:nvSpPr>
        <p:spPr>
          <a:xfrm>
            <a:off x="1524000" y="0"/>
            <a:ext cx="914400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57703" name="对象 157702"/>
          <p:cNvGraphicFramePr/>
          <p:nvPr/>
        </p:nvGraphicFramePr>
        <p:xfrm>
          <a:off x="2215198" y="2997200"/>
          <a:ext cx="7380287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66751200" imgH="10363200" progId="Equation.3">
                  <p:embed/>
                </p:oleObj>
              </mc:Choice>
              <mc:Fallback>
                <p:oleObj name="" r:id="rId1" imgW="66751200" imgH="10363200" progId="Equation.3">
                  <p:embed/>
                  <p:pic>
                    <p:nvPicPr>
                      <p:cNvPr id="0" name="图片 3072" descr="image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15198" y="2997200"/>
                        <a:ext cx="7380287" cy="1139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02" name="标题 153601"/>
          <p:cNvSpPr>
            <a:spLocks noGrp="1"/>
          </p:cNvSpPr>
          <p:nvPr/>
        </p:nvSpPr>
        <p:spPr>
          <a:xfrm>
            <a:off x="2242503" y="260350"/>
            <a:ext cx="7793037" cy="146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CDMA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的特点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标题 158722"/>
          <p:cNvSpPr>
            <a:spLocks noGrp="1"/>
          </p:cNvSpPr>
          <p:nvPr>
            <p:ph type="title"/>
          </p:nvPr>
        </p:nvSpPr>
        <p:spPr>
          <a:xfrm>
            <a:off x="2508568" y="110490"/>
            <a:ext cx="7793037" cy="1462088"/>
          </a:xfrm>
        </p:spPr>
        <p:txBody>
          <a:bodyPr anchor="b"/>
          <a:lstStyle/>
          <a:p>
            <a:pPr algn="ctr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CDMA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的工作原理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8724" name="矩形 158723"/>
          <p:cNvSpPr/>
          <p:nvPr/>
        </p:nvSpPr>
        <p:spPr>
          <a:xfrm>
            <a:off x="1524000" y="0"/>
            <a:ext cx="914400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26" name="矩形 158725"/>
          <p:cNvSpPr/>
          <p:nvPr/>
        </p:nvSpPr>
        <p:spPr>
          <a:xfrm>
            <a:off x="1524000" y="3238500"/>
            <a:ext cx="914400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27" name="矩形 158726"/>
          <p:cNvSpPr/>
          <p:nvPr/>
        </p:nvSpPr>
        <p:spPr>
          <a:xfrm>
            <a:off x="1524000" y="0"/>
            <a:ext cx="914400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30" name="直接连接符 158729"/>
          <p:cNvSpPr/>
          <p:nvPr/>
        </p:nvSpPr>
        <p:spPr>
          <a:xfrm>
            <a:off x="5893753" y="2660333"/>
            <a:ext cx="15668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sm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31" name="文本框 158730"/>
          <p:cNvSpPr txBox="1"/>
          <p:nvPr/>
        </p:nvSpPr>
        <p:spPr>
          <a:xfrm>
            <a:off x="3526790" y="2847658"/>
            <a:ext cx="2186940" cy="37719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lnSpc>
                <a:spcPct val="85000"/>
              </a:lnSpc>
              <a:buClr>
                <a:srgbClr val="000000"/>
              </a:buClr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 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站的码片序列 </a:t>
            </a: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endParaRPr lang="en-US" altLang="zh-CN" sz="2000" b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8732" name="直接连接符 158731"/>
          <p:cNvSpPr/>
          <p:nvPr/>
        </p:nvSpPr>
        <p:spPr>
          <a:xfrm>
            <a:off x="5895340" y="1960245"/>
            <a:ext cx="0" cy="380206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33" name="直接连接符 158732"/>
          <p:cNvSpPr/>
          <p:nvPr/>
        </p:nvSpPr>
        <p:spPr>
          <a:xfrm>
            <a:off x="7473315" y="1960245"/>
            <a:ext cx="0" cy="3781425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34" name="直接连接符 158733"/>
          <p:cNvSpPr/>
          <p:nvPr/>
        </p:nvSpPr>
        <p:spPr>
          <a:xfrm>
            <a:off x="9051290" y="1960245"/>
            <a:ext cx="0" cy="392906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35" name="直接连接符 158734"/>
          <p:cNvSpPr/>
          <p:nvPr/>
        </p:nvSpPr>
        <p:spPr>
          <a:xfrm>
            <a:off x="10629265" y="1960245"/>
            <a:ext cx="0" cy="379095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36" name="任意多边形 158735"/>
          <p:cNvSpPr/>
          <p:nvPr/>
        </p:nvSpPr>
        <p:spPr>
          <a:xfrm>
            <a:off x="5895340" y="2892108"/>
            <a:ext cx="1577975" cy="319087"/>
          </a:xfrm>
          <a:custGeom>
            <a:avLst/>
            <a:gdLst/>
            <a:ahLst/>
            <a:cxnLst/>
            <a:rect l="0" t="0" r="0" b="0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37" name="任意多边形 158736"/>
          <p:cNvSpPr/>
          <p:nvPr/>
        </p:nvSpPr>
        <p:spPr>
          <a:xfrm>
            <a:off x="7473315" y="2892108"/>
            <a:ext cx="1577975" cy="319087"/>
          </a:xfrm>
          <a:custGeom>
            <a:avLst/>
            <a:gdLst/>
            <a:ahLst/>
            <a:cxnLst/>
            <a:rect l="0" t="0" r="0" b="0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38" name="任意多边形 158737"/>
          <p:cNvSpPr/>
          <p:nvPr/>
        </p:nvSpPr>
        <p:spPr>
          <a:xfrm>
            <a:off x="5895340" y="3982720"/>
            <a:ext cx="1577975" cy="311150"/>
          </a:xfrm>
          <a:custGeom>
            <a:avLst/>
            <a:gdLst/>
            <a:ahLst/>
            <a:cxnLst/>
            <a:rect l="0" t="0" r="0" b="0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39" name="任意多边形 158738"/>
          <p:cNvSpPr/>
          <p:nvPr/>
        </p:nvSpPr>
        <p:spPr>
          <a:xfrm>
            <a:off x="7473315" y="3982720"/>
            <a:ext cx="1577975" cy="311150"/>
          </a:xfrm>
          <a:custGeom>
            <a:avLst/>
            <a:gdLst/>
            <a:ahLst/>
            <a:cxnLst/>
            <a:rect l="0" t="0" r="0" b="0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40" name="任意多边形 158739"/>
          <p:cNvSpPr/>
          <p:nvPr/>
        </p:nvSpPr>
        <p:spPr>
          <a:xfrm flipV="1">
            <a:off x="9051290" y="3982720"/>
            <a:ext cx="1577975" cy="311150"/>
          </a:xfrm>
          <a:custGeom>
            <a:avLst/>
            <a:gdLst/>
            <a:ahLst/>
            <a:cxnLst/>
            <a:rect l="0" t="0" r="0" b="0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CCECFF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41" name="任意多边形 158740"/>
          <p:cNvSpPr/>
          <p:nvPr/>
        </p:nvSpPr>
        <p:spPr>
          <a:xfrm>
            <a:off x="5895340" y="5755958"/>
            <a:ext cx="1577975" cy="312737"/>
          </a:xfrm>
          <a:custGeom>
            <a:avLst/>
            <a:gdLst/>
            <a:ahLst/>
            <a:cxnLst/>
            <a:rect l="0" t="0" r="0" b="0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808000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42" name="任意多边形 158741"/>
          <p:cNvSpPr/>
          <p:nvPr/>
        </p:nvSpPr>
        <p:spPr>
          <a:xfrm>
            <a:off x="7473315" y="5755958"/>
            <a:ext cx="1577975" cy="312737"/>
          </a:xfrm>
          <a:custGeom>
            <a:avLst/>
            <a:gdLst/>
            <a:ahLst/>
            <a:cxnLst/>
            <a:rect l="0" t="0" r="0" b="0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808000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43" name="任意多边形 158742"/>
          <p:cNvSpPr/>
          <p:nvPr/>
        </p:nvSpPr>
        <p:spPr>
          <a:xfrm flipV="1">
            <a:off x="9051290" y="5755958"/>
            <a:ext cx="1577975" cy="312737"/>
          </a:xfrm>
          <a:custGeom>
            <a:avLst/>
            <a:gdLst/>
            <a:ahLst/>
            <a:cxnLst/>
            <a:rect l="0" t="0" r="0" b="0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FF9900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44" name="任意多边形 158743"/>
          <p:cNvSpPr/>
          <p:nvPr/>
        </p:nvSpPr>
        <p:spPr>
          <a:xfrm>
            <a:off x="5895340" y="5227320"/>
            <a:ext cx="4733925" cy="314325"/>
          </a:xfrm>
          <a:custGeom>
            <a:avLst/>
            <a:gdLst/>
            <a:ahLst/>
            <a:cxnLst/>
            <a:rect l="0" t="0" r="0" b="0"/>
            <a:pathLst>
              <a:path w="2827" h="194">
                <a:moveTo>
                  <a:pt x="0" y="96"/>
                </a:moveTo>
                <a:lnTo>
                  <a:pt x="0" y="0"/>
                </a:lnTo>
                <a:lnTo>
                  <a:pt x="1886" y="2"/>
                </a:lnTo>
                <a:lnTo>
                  <a:pt x="1886" y="194"/>
                </a:lnTo>
                <a:lnTo>
                  <a:pt x="2826" y="192"/>
                </a:lnTo>
                <a:lnTo>
                  <a:pt x="2827" y="96"/>
                </a:lnTo>
              </a:path>
            </a:pathLst>
          </a:custGeom>
          <a:solidFill>
            <a:srgbClr val="FFFF66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45" name="任意多边形 158744"/>
          <p:cNvSpPr/>
          <p:nvPr/>
        </p:nvSpPr>
        <p:spPr>
          <a:xfrm>
            <a:off x="5895340" y="2192020"/>
            <a:ext cx="4733925" cy="312738"/>
          </a:xfrm>
          <a:custGeom>
            <a:avLst/>
            <a:gdLst/>
            <a:ahLst/>
            <a:cxnLst/>
            <a:rect l="0" t="0" r="0" b="0"/>
            <a:pathLst>
              <a:path w="2304" h="192">
                <a:moveTo>
                  <a:pt x="0" y="96"/>
                </a:moveTo>
                <a:lnTo>
                  <a:pt x="0" y="0"/>
                </a:lnTo>
                <a:lnTo>
                  <a:pt x="1536" y="0"/>
                </a:lnTo>
                <a:lnTo>
                  <a:pt x="1536" y="192"/>
                </a:lnTo>
                <a:lnTo>
                  <a:pt x="2304" y="192"/>
                </a:lnTo>
                <a:lnTo>
                  <a:pt x="2304" y="96"/>
                </a:lnTo>
              </a:path>
            </a:pathLst>
          </a:custGeom>
          <a:solidFill>
            <a:srgbClr val="FFFF66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46" name="直接连接符 158745"/>
          <p:cNvSpPr/>
          <p:nvPr/>
        </p:nvSpPr>
        <p:spPr>
          <a:xfrm>
            <a:off x="7473315" y="2076133"/>
            <a:ext cx="0" cy="1555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47" name="文本框 158746"/>
          <p:cNvSpPr txBox="1"/>
          <p:nvPr/>
        </p:nvSpPr>
        <p:spPr>
          <a:xfrm>
            <a:off x="6489065" y="1861820"/>
            <a:ext cx="32385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lang="en-US" altLang="zh-CN" sz="2000" b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8748" name="直接连接符 158747"/>
          <p:cNvSpPr/>
          <p:nvPr/>
        </p:nvSpPr>
        <p:spPr>
          <a:xfrm>
            <a:off x="5739765" y="4136708"/>
            <a:ext cx="5284788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49" name="直接连接符 158748"/>
          <p:cNvSpPr/>
          <p:nvPr/>
        </p:nvSpPr>
        <p:spPr>
          <a:xfrm>
            <a:off x="5739765" y="5382895"/>
            <a:ext cx="52847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50" name="直接连接符 158749"/>
          <p:cNvSpPr/>
          <p:nvPr/>
        </p:nvSpPr>
        <p:spPr>
          <a:xfrm flipV="1">
            <a:off x="5739765" y="5913120"/>
            <a:ext cx="5284788" cy="14288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51" name="任意多边形 158750"/>
          <p:cNvSpPr/>
          <p:nvPr/>
        </p:nvSpPr>
        <p:spPr>
          <a:xfrm>
            <a:off x="5895340" y="4449445"/>
            <a:ext cx="1577975" cy="622300"/>
          </a:xfrm>
          <a:custGeom>
            <a:avLst/>
            <a:gdLst/>
            <a:ahLst/>
            <a:cxnLst/>
            <a:rect l="0" t="0" r="0" b="0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52" name="任意多边形 158751"/>
          <p:cNvSpPr/>
          <p:nvPr/>
        </p:nvSpPr>
        <p:spPr>
          <a:xfrm>
            <a:off x="7473315" y="4449445"/>
            <a:ext cx="1577975" cy="622300"/>
          </a:xfrm>
          <a:custGeom>
            <a:avLst/>
            <a:gdLst/>
            <a:ahLst/>
            <a:cxnLst/>
            <a:rect l="0" t="0" r="0" b="0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53" name="任意多边形 158752"/>
          <p:cNvSpPr/>
          <p:nvPr/>
        </p:nvSpPr>
        <p:spPr>
          <a:xfrm flipV="1">
            <a:off x="9051290" y="4449445"/>
            <a:ext cx="1577975" cy="622300"/>
          </a:xfrm>
          <a:custGeom>
            <a:avLst/>
            <a:gdLst/>
            <a:ahLst/>
            <a:cxnLst/>
            <a:rect l="0" t="0" r="0" b="0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CC00FF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54" name="直接连接符 158753"/>
          <p:cNvSpPr/>
          <p:nvPr/>
        </p:nvSpPr>
        <p:spPr>
          <a:xfrm>
            <a:off x="5739765" y="4759008"/>
            <a:ext cx="5284788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55" name="直接连接符 158754"/>
          <p:cNvSpPr/>
          <p:nvPr/>
        </p:nvSpPr>
        <p:spPr>
          <a:xfrm>
            <a:off x="5760403" y="2349183"/>
            <a:ext cx="5264150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56" name="文本框 158755"/>
          <p:cNvSpPr txBox="1"/>
          <p:nvPr/>
        </p:nvSpPr>
        <p:spPr>
          <a:xfrm>
            <a:off x="8076565" y="1861820"/>
            <a:ext cx="32385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8757" name="文本框 158756"/>
          <p:cNvSpPr txBox="1"/>
          <p:nvPr/>
        </p:nvSpPr>
        <p:spPr>
          <a:xfrm>
            <a:off x="9659303" y="1861820"/>
            <a:ext cx="32385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endParaRPr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8758" name="文本框 158757"/>
          <p:cNvSpPr txBox="1"/>
          <p:nvPr/>
        </p:nvSpPr>
        <p:spPr>
          <a:xfrm>
            <a:off x="11026140" y="2090420"/>
            <a:ext cx="25336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  <a:endParaRPr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8759" name="文本框 158758"/>
          <p:cNvSpPr txBox="1"/>
          <p:nvPr/>
        </p:nvSpPr>
        <p:spPr>
          <a:xfrm>
            <a:off x="11026140" y="2803208"/>
            <a:ext cx="25336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  <a:endParaRPr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8760" name="文本框 158759"/>
          <p:cNvSpPr txBox="1"/>
          <p:nvPr/>
        </p:nvSpPr>
        <p:spPr>
          <a:xfrm>
            <a:off x="11026140" y="3908108"/>
            <a:ext cx="25336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  <a:endParaRPr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8761" name="文本框 158760"/>
          <p:cNvSpPr txBox="1"/>
          <p:nvPr/>
        </p:nvSpPr>
        <p:spPr>
          <a:xfrm>
            <a:off x="11026140" y="4516120"/>
            <a:ext cx="25336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  <a:endParaRPr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8762" name="文本框 158761"/>
          <p:cNvSpPr txBox="1"/>
          <p:nvPr/>
        </p:nvSpPr>
        <p:spPr>
          <a:xfrm>
            <a:off x="11026140" y="5138420"/>
            <a:ext cx="25336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  <a:endParaRPr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8763" name="文本框 158762"/>
          <p:cNvSpPr txBox="1"/>
          <p:nvPr/>
        </p:nvSpPr>
        <p:spPr>
          <a:xfrm>
            <a:off x="11026140" y="5667058"/>
            <a:ext cx="25336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  <a:endParaRPr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8764" name="矩形 158763"/>
          <p:cNvSpPr/>
          <p:nvPr/>
        </p:nvSpPr>
        <p:spPr>
          <a:xfrm>
            <a:off x="6162040" y="2504758"/>
            <a:ext cx="1057275" cy="27305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58765" name="文本框 158764"/>
          <p:cNvSpPr txBox="1"/>
          <p:nvPr/>
        </p:nvSpPr>
        <p:spPr>
          <a:xfrm>
            <a:off x="6150928" y="2407920"/>
            <a:ext cx="122682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i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个码片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8766" name="任意多边形 158765"/>
          <p:cNvSpPr/>
          <p:nvPr/>
        </p:nvSpPr>
        <p:spPr>
          <a:xfrm>
            <a:off x="5895340" y="3431858"/>
            <a:ext cx="1577975" cy="317500"/>
          </a:xfrm>
          <a:custGeom>
            <a:avLst/>
            <a:gdLst/>
            <a:ahLst/>
            <a:cxnLst/>
            <a:rect l="0" t="0" r="0" b="0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67" name="任意多边形 158766"/>
          <p:cNvSpPr/>
          <p:nvPr/>
        </p:nvSpPr>
        <p:spPr>
          <a:xfrm>
            <a:off x="7473315" y="3431858"/>
            <a:ext cx="1577975" cy="317500"/>
          </a:xfrm>
          <a:custGeom>
            <a:avLst/>
            <a:gdLst/>
            <a:ahLst/>
            <a:cxnLst/>
            <a:rect l="0" t="0" r="0" b="0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68" name="任意多边形 158767"/>
          <p:cNvSpPr/>
          <p:nvPr/>
        </p:nvSpPr>
        <p:spPr>
          <a:xfrm flipV="1">
            <a:off x="9051290" y="3431858"/>
            <a:ext cx="1577975" cy="317500"/>
          </a:xfrm>
          <a:custGeom>
            <a:avLst/>
            <a:gdLst/>
            <a:ahLst/>
            <a:cxnLst/>
            <a:rect l="0" t="0" r="0" b="0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rgbClr val="FF9999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69" name="直接连接符 158768"/>
          <p:cNvSpPr/>
          <p:nvPr/>
        </p:nvSpPr>
        <p:spPr>
          <a:xfrm flipV="1">
            <a:off x="5739765" y="3587433"/>
            <a:ext cx="5284788" cy="635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70" name="文本框 158769"/>
          <p:cNvSpPr txBox="1"/>
          <p:nvPr/>
        </p:nvSpPr>
        <p:spPr>
          <a:xfrm>
            <a:off x="11026140" y="3339783"/>
            <a:ext cx="25336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  <a:endParaRPr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8771" name="任意多边形 158770"/>
          <p:cNvSpPr/>
          <p:nvPr/>
        </p:nvSpPr>
        <p:spPr>
          <a:xfrm>
            <a:off x="9056053" y="2892108"/>
            <a:ext cx="1577975" cy="319087"/>
          </a:xfrm>
          <a:custGeom>
            <a:avLst/>
            <a:gdLst/>
            <a:ahLst/>
            <a:cxnLst/>
            <a:rect l="0" t="0" r="0" b="0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72" name="直接连接符 158771"/>
          <p:cNvSpPr/>
          <p:nvPr/>
        </p:nvSpPr>
        <p:spPr>
          <a:xfrm>
            <a:off x="5760403" y="3049270"/>
            <a:ext cx="5264150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73" name="文本框 158772"/>
          <p:cNvSpPr txBox="1"/>
          <p:nvPr/>
        </p:nvSpPr>
        <p:spPr>
          <a:xfrm>
            <a:off x="3526790" y="3327083"/>
            <a:ext cx="227901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 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站发送的信号 </a:t>
            </a:r>
            <a:r>
              <a:rPr lang="en-US" altLang="zh-CN" sz="2000" b="1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2000" b="1" baseline="-2500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  <a:endParaRPr lang="en-US" altLang="zh-CN" sz="2000" b="1" baseline="-25000" err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8774" name="文本框 158773"/>
          <p:cNvSpPr txBox="1"/>
          <p:nvPr/>
        </p:nvSpPr>
        <p:spPr>
          <a:xfrm>
            <a:off x="3526790" y="3877945"/>
            <a:ext cx="224980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 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站发送的信号 </a:t>
            </a:r>
            <a:r>
              <a:rPr lang="en-US" altLang="zh-CN" sz="2000" b="1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  <a:r>
              <a:rPr lang="en-US" altLang="zh-CN" sz="2000" b="1" baseline="-2500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  <a:endParaRPr lang="en-US" altLang="zh-CN" sz="2000" b="1" baseline="-25000" err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8775" name="文本框 158774"/>
          <p:cNvSpPr txBox="1"/>
          <p:nvPr/>
        </p:nvSpPr>
        <p:spPr>
          <a:xfrm>
            <a:off x="3239453" y="4516120"/>
            <a:ext cx="257556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总的发送信号 </a:t>
            </a:r>
            <a:r>
              <a:rPr lang="en-US" altLang="zh-CN" sz="2000" b="1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2000" b="1" baseline="-2500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+ </a:t>
            </a:r>
            <a:r>
              <a:rPr lang="en-US" altLang="zh-CN" sz="2000" b="1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  <a:r>
              <a:rPr lang="en-US" altLang="zh-CN" sz="2000" b="1" baseline="-2500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  <a:endParaRPr lang="en-US" altLang="zh-CN" sz="2000" b="1" baseline="-25000" err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8776" name="文本框 158775"/>
          <p:cNvSpPr txBox="1"/>
          <p:nvPr/>
        </p:nvSpPr>
        <p:spPr>
          <a:xfrm>
            <a:off x="3598228" y="5136833"/>
            <a:ext cx="221170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规格化内积 </a:t>
            </a: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 </a:t>
            </a:r>
            <a:r>
              <a:rPr lang="en-US" altLang="zh-CN" sz="2000" b="1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2000" b="1" baseline="-2500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  <a:endParaRPr lang="en-US" altLang="zh-CN" sz="2000" b="1" baseline="-25000" err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8777" name="文本框 158776"/>
          <p:cNvSpPr txBox="1"/>
          <p:nvPr/>
        </p:nvSpPr>
        <p:spPr>
          <a:xfrm>
            <a:off x="3598228" y="5668645"/>
            <a:ext cx="219710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规格化内积 </a:t>
            </a: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 </a:t>
            </a:r>
            <a:r>
              <a:rPr lang="en-US" altLang="zh-CN" sz="2000" b="1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  <a:r>
              <a:rPr lang="en-US" altLang="zh-CN" sz="2000" b="1" baseline="-2500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  <a:endParaRPr lang="en-US" altLang="zh-CN" sz="2000" b="1" baseline="-25000" err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8778" name="直接连接符 158777"/>
          <p:cNvSpPr/>
          <p:nvPr/>
        </p:nvSpPr>
        <p:spPr>
          <a:xfrm>
            <a:off x="8814753" y="5382895"/>
            <a:ext cx="2170112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79" name="文本框 158778"/>
          <p:cNvSpPr txBox="1"/>
          <p:nvPr/>
        </p:nvSpPr>
        <p:spPr>
          <a:xfrm>
            <a:off x="3964940" y="1998345"/>
            <a:ext cx="170688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数据码元比特</a:t>
            </a:r>
            <a:endParaRPr lang="zh-CN" altLang="en-US" sz="2000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8780" name="文本框 158779"/>
          <p:cNvSpPr txBox="1"/>
          <p:nvPr/>
        </p:nvSpPr>
        <p:spPr>
          <a:xfrm>
            <a:off x="2801303" y="3085783"/>
            <a:ext cx="436880" cy="1005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</a:t>
            </a:r>
            <a:endParaRPr lang="zh-CN" altLang="en-US" sz="2000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algn="l">
              <a:buClr>
                <a:srgbClr val="000000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送</a:t>
            </a:r>
            <a:endParaRPr lang="zh-CN" altLang="en-US" sz="2000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algn="l">
              <a:buClr>
                <a:srgbClr val="000000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端</a:t>
            </a:r>
            <a:endParaRPr lang="zh-CN" altLang="en-US" sz="2000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8781" name="文本框 158780"/>
          <p:cNvSpPr txBox="1"/>
          <p:nvPr/>
        </p:nvSpPr>
        <p:spPr>
          <a:xfrm>
            <a:off x="2944178" y="5101908"/>
            <a:ext cx="436880" cy="1005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 eaLnBrk="0" hangingPunct="0">
              <a:buClr>
                <a:srgbClr val="000000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接</a:t>
            </a:r>
            <a:endParaRPr lang="zh-CN" altLang="en-US" sz="2000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algn="l" eaLnBrk="0" hangingPunct="0">
              <a:buClr>
                <a:srgbClr val="000000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收</a:t>
            </a:r>
            <a:endParaRPr lang="zh-CN" altLang="en-US" sz="2000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algn="l" eaLnBrk="0" hangingPunct="0">
              <a:buClr>
                <a:srgbClr val="000000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端</a:t>
            </a:r>
            <a:endParaRPr lang="zh-CN" altLang="en-US" sz="2000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8782" name="左中括号 158781"/>
          <p:cNvSpPr/>
          <p:nvPr/>
        </p:nvSpPr>
        <p:spPr>
          <a:xfrm>
            <a:off x="3239453" y="2077720"/>
            <a:ext cx="144462" cy="3024188"/>
          </a:xfrm>
          <a:prstGeom prst="leftBracket">
            <a:avLst>
              <a:gd name="adj" fmla="val 174451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58783" name="左中括号 158782"/>
          <p:cNvSpPr/>
          <p:nvPr/>
        </p:nvSpPr>
        <p:spPr>
          <a:xfrm>
            <a:off x="3455353" y="5246370"/>
            <a:ext cx="77787" cy="792163"/>
          </a:xfrm>
          <a:prstGeom prst="leftBracket">
            <a:avLst>
              <a:gd name="adj" fmla="val 84864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zh-CN" altLang="en-US" dirty="0"/>
              <a:t>                    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580" y="3162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zh-CN" altLang="en-US" sz="5400" b="1" dirty="0"/>
              <a:t>：</a:t>
            </a:r>
            <a:endParaRPr lang="zh-CN" altLang="en-US" sz="5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17195" y="1395730"/>
            <a:ext cx="1135761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共有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个站进行码分多址通信。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个站的码片序列为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：（－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：（－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：（－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：（－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现收到这样的码片序列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问哪个站发送数据了？发送数据的站发送的是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还是</a:t>
            </a:r>
            <a:r>
              <a:rPr 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sz="3200" b="1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306830"/>
          </a:xfrm>
        </p:spPr>
        <p:txBody>
          <a:bodyPr/>
          <a:lstStyle/>
          <a:p>
            <a:r>
              <a:rPr lang="zh-CN" altLang="en-US" sz="4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第五节</a:t>
            </a:r>
            <a:r>
              <a:rPr lang="en-US" altLang="zh-CN" sz="4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4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信道</a:t>
            </a:r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复用技术</a:t>
            </a:r>
            <a:endParaRPr lang="zh-CN" altLang="en-US" sz="4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1590" y="2738120"/>
            <a:ext cx="9144000" cy="2453005"/>
          </a:xfrm>
        </p:spPr>
        <p:txBody>
          <a:bodyPr>
            <a:noAutofit/>
          </a:bodyPr>
          <a:lstStyle/>
          <a:p>
            <a:pPr algn="l">
              <a:lnSpc>
                <a:spcPct val="130000"/>
              </a:lnSpc>
            </a:pPr>
            <a:r>
              <a:rPr lang="zh-CN" altLang="zh-CN" sz="4000" b="1">
                <a:latin typeface="黑体" panose="02010609060101010101" pitchFamily="49" charset="-122"/>
                <a:ea typeface="黑体" panose="02010609060101010101" pitchFamily="49" charset="-122"/>
              </a:rPr>
              <a:t>通信信道带宽远远大于用户所需的带宽</a:t>
            </a:r>
            <a:r>
              <a:rPr lang="zh-CN" altLang="zh-CN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，如何</a:t>
            </a:r>
            <a:r>
              <a:rPr lang="zh-CN" altLang="zh-CN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提高信道利用率、共享信道资源，降低网络成本？</a:t>
            </a:r>
            <a:r>
              <a:rPr lang="zh-CN" altLang="zh-CN" sz="4000" b="1">
                <a:latin typeface="黑体" panose="02010609060101010101" pitchFamily="49" charset="-122"/>
                <a:ea typeface="黑体" panose="02010609060101010101" pitchFamily="49" charset="-122"/>
              </a:rPr>
              <a:t>使用信道复用技术可以解决。</a:t>
            </a:r>
            <a:endParaRPr lang="zh-CN" altLang="zh-CN" sz="4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320" y="563880"/>
            <a:ext cx="11353800" cy="5521643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endParaRPr lang="en-US" altLang="zh-CN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S·A=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（＋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）／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8=1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  </a:t>
            </a:r>
            <a:endParaRPr lang="en-US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A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发送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S·B=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（＋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）／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8=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B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发送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S·C=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（＋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）／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8=0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  </a:t>
            </a:r>
            <a:endParaRPr lang="en-US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C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无发送</a:t>
            </a:r>
            <a:endParaRPr lang="zh-CN" altLang="en-US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S·D=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（＋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）／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8=1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  </a:t>
            </a:r>
            <a:endParaRPr lang="en-US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D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发送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思考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4400" b="1"/>
              <a:t>你了解哪几种上网方式？都是什么？</a:t>
            </a:r>
            <a:endParaRPr lang="zh-CN" altLang="en-US" sz="4400" b="1"/>
          </a:p>
          <a:p>
            <a:pPr marL="0" indent="0">
              <a:buNone/>
            </a:pPr>
            <a:endParaRPr lang="zh-CN" altLang="en-US" sz="4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第六节：有线宽带</a:t>
            </a:r>
            <a:r>
              <a:rPr lang="zh-CN" altLang="en-US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接入技术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600" b="1" dirty="0"/>
              <a:t>主要解决用户到因特网的宽带接入方法。</a:t>
            </a:r>
            <a:endParaRPr lang="zh-CN" altLang="en-US" sz="36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600" b="1" dirty="0"/>
              <a:t>1</a:t>
            </a:r>
            <a:r>
              <a:rPr lang="zh-CN" altLang="en-US" sz="3600" b="1" dirty="0"/>
              <a:t>、</a:t>
            </a:r>
            <a:r>
              <a:rPr lang="en-US" altLang="zh-CN" sz="3600" b="1" dirty="0"/>
              <a:t>ADSL</a:t>
            </a:r>
            <a:r>
              <a:rPr lang="zh-CN" altLang="en-US" sz="3600" b="1" dirty="0" smtClean="0"/>
              <a:t>技术</a:t>
            </a:r>
            <a:r>
              <a:rPr lang="en-US" altLang="zh-CN" sz="3600" b="1" dirty="0" smtClean="0"/>
              <a:t>(Asymmetric  Digital Subscriber Line)</a:t>
            </a:r>
            <a:endParaRPr lang="zh-CN" altLang="en-US" sz="36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600" b="1" dirty="0"/>
              <a:t>2</a:t>
            </a:r>
            <a:r>
              <a:rPr lang="zh-CN" altLang="en-US" sz="3600" b="1" dirty="0"/>
              <a:t>、光纤同轴混合网（</a:t>
            </a:r>
            <a:r>
              <a:rPr lang="en-US" altLang="zh-CN" sz="3600" b="1" dirty="0"/>
              <a:t>HFC</a:t>
            </a:r>
            <a:r>
              <a:rPr lang="zh-CN" altLang="en-US" sz="3600" b="1" dirty="0"/>
              <a:t>网）</a:t>
            </a:r>
            <a:endParaRPr lang="zh-CN" altLang="en-US" sz="36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600" b="1" dirty="0"/>
              <a:t>3</a:t>
            </a:r>
            <a:r>
              <a:rPr lang="zh-CN" altLang="en-US" sz="3600" b="1" dirty="0"/>
              <a:t>、</a:t>
            </a:r>
            <a:r>
              <a:rPr lang="en-US" altLang="zh-CN" sz="3600" b="1" dirty="0" err="1"/>
              <a:t>FTTx</a:t>
            </a:r>
            <a:r>
              <a:rPr lang="zh-CN" altLang="zh-CN" sz="3600" b="1" dirty="0"/>
              <a:t>技术</a:t>
            </a:r>
            <a:endParaRPr lang="zh-CN" altLang="zh-CN" sz="3600" b="1" dirty="0"/>
          </a:p>
          <a:p>
            <a:pPr marL="0" indent="0">
              <a:buNone/>
            </a:pPr>
            <a:endParaRPr lang="zh-CN" altLang="zh-C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>
                <a:sym typeface="+mn-ea"/>
              </a:rPr>
              <a:t>1</a:t>
            </a:r>
            <a:r>
              <a:rPr lang="zh-CN" altLang="en-US" b="1">
                <a:sym typeface="+mn-ea"/>
              </a:rPr>
              <a:t>、</a:t>
            </a:r>
            <a:r>
              <a:rPr lang="en-US" altLang="zh-CN" b="1">
                <a:sym typeface="+mn-ea"/>
              </a:rPr>
              <a:t>ADSL</a:t>
            </a:r>
            <a:r>
              <a:rPr lang="zh-CN" altLang="en-US" b="1">
                <a:sym typeface="+mn-ea"/>
              </a:rPr>
              <a:t>技术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ADSL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技术就是用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数字技术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对现有的模拟电话用户线进行改造，使它能够承载宽带业务。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标准模拟电话信号的频带被限制在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300~3400 Hz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的范围内，但用户线本身实际可通过的信号频率仍然超过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 MHz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ADSL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技术就把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0~4 kHz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低端频谱留给传统电话使用，而</a:t>
            </a:r>
            <a:r>
              <a:rPr lang="zh-CN" altLang="en-US" sz="32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把原来没有被利用的高端频谱留给用户上网使用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indent="0">
              <a:buNone/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5" name="组合 45057"/>
          <p:cNvGrpSpPr/>
          <p:nvPr/>
        </p:nvGrpSpPr>
        <p:grpSpPr>
          <a:xfrm>
            <a:off x="2778760" y="4879975"/>
            <a:ext cx="7646988" cy="946150"/>
            <a:chOff x="0" y="0"/>
            <a:chExt cx="4817" cy="596"/>
          </a:xfrm>
        </p:grpSpPr>
        <p:sp>
          <p:nvSpPr>
            <p:cNvPr id="52226" name="矩形 45058"/>
            <p:cNvSpPr/>
            <p:nvPr/>
          </p:nvSpPr>
          <p:spPr>
            <a:xfrm>
              <a:off x="0" y="45"/>
              <a:ext cx="4455" cy="42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  <a:tileRect/>
            </a:gradFill>
            <a:ln w="9525">
              <a:noFill/>
              <a:miter/>
            </a:ln>
          </p:spPr>
          <p:txBody>
            <a:bodyPr anchor="t"/>
            <a:lstStyle/>
            <a:p>
              <a:pPr lvl="0" algn="r"/>
              <a:endPara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52227" name="组合 45059"/>
            <p:cNvGrpSpPr/>
            <p:nvPr/>
          </p:nvGrpSpPr>
          <p:grpSpPr>
            <a:xfrm>
              <a:off x="3992" y="0"/>
              <a:ext cx="825" cy="596"/>
              <a:chOff x="0" y="0"/>
              <a:chExt cx="1680" cy="1680"/>
            </a:xfrm>
          </p:grpSpPr>
          <p:sp>
            <p:nvSpPr>
              <p:cNvPr id="52228" name="椭圆 45060"/>
              <p:cNvSpPr/>
              <p:nvPr/>
            </p:nvSpPr>
            <p:spPr>
              <a:xfrm>
                <a:off x="0" y="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242424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 algn="r"/>
                <a:endParaRPr lang="zh-CN" altLang="en-US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2229" name="未知"/>
              <p:cNvSpPr/>
              <p:nvPr/>
            </p:nvSpPr>
            <p:spPr>
              <a:xfrm>
                <a:off x="192" y="28"/>
                <a:ext cx="1296" cy="634"/>
              </a:xfrm>
              <a:custGeom>
                <a:avLst/>
                <a:gdLst/>
                <a:ahLst/>
                <a:cxnLst/>
                <a:rect l="0" t="0" r="0" b="0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pPr algn="r"/>
                <a:endParaRPr lang="zh-CN" altLang="en-US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52230" name="文本框 45062"/>
            <p:cNvSpPr txBox="1"/>
            <p:nvPr/>
          </p:nvSpPr>
          <p:spPr>
            <a:xfrm>
              <a:off x="4010" y="89"/>
              <a:ext cx="700" cy="40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r" eaLnBrk="0" hangingPunct="0"/>
              <a:r>
                <a:rPr lang="zh-CN" altLang="en-US" sz="36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特点</a:t>
              </a:r>
              <a:endParaRPr lang="zh-CN" altLang="en-US"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2231" name="组合 45063"/>
          <p:cNvGrpSpPr/>
          <p:nvPr/>
        </p:nvGrpSpPr>
        <p:grpSpPr>
          <a:xfrm>
            <a:off x="2778760" y="2719388"/>
            <a:ext cx="5897563" cy="935037"/>
            <a:chOff x="0" y="0"/>
            <a:chExt cx="3715" cy="589"/>
          </a:xfrm>
        </p:grpSpPr>
        <p:sp>
          <p:nvSpPr>
            <p:cNvPr id="52232" name="矩形 45064"/>
            <p:cNvSpPr/>
            <p:nvPr/>
          </p:nvSpPr>
          <p:spPr>
            <a:xfrm>
              <a:off x="0" y="88"/>
              <a:ext cx="3166" cy="42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  <a:miter/>
            </a:ln>
          </p:spPr>
          <p:txBody>
            <a:bodyPr anchor="t"/>
            <a:lstStyle/>
            <a:p>
              <a:pPr lvl="0" algn="r"/>
              <a:endPara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2233" name="椭圆 45065"/>
            <p:cNvSpPr/>
            <p:nvPr/>
          </p:nvSpPr>
          <p:spPr>
            <a:xfrm>
              <a:off x="2903" y="0"/>
              <a:ext cx="812" cy="589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0D313C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algn="r"/>
              <a:endPara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2234" name="未知"/>
            <p:cNvSpPr/>
            <p:nvPr/>
          </p:nvSpPr>
          <p:spPr>
            <a:xfrm>
              <a:off x="2996" y="10"/>
              <a:ext cx="626" cy="222"/>
            </a:xfrm>
            <a:custGeom>
              <a:avLst/>
              <a:gdLst/>
              <a:ahLst/>
              <a:cxnLst/>
              <a:rect l="0" t="0" r="0" b="0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pPr algn="r"/>
              <a:endPara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2235" name="文本框 45067"/>
            <p:cNvSpPr txBox="1"/>
            <p:nvPr/>
          </p:nvSpPr>
          <p:spPr>
            <a:xfrm>
              <a:off x="2913" y="89"/>
              <a:ext cx="700" cy="40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r" eaLnBrk="0" hangingPunct="0"/>
              <a:r>
                <a:rPr lang="zh-CN" altLang="en-US" sz="36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特点</a:t>
              </a:r>
              <a:endParaRPr lang="zh-CN" altLang="en-US"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2236" name="组合 45068"/>
          <p:cNvGrpSpPr/>
          <p:nvPr/>
        </p:nvGrpSpPr>
        <p:grpSpPr>
          <a:xfrm>
            <a:off x="2994660" y="3656013"/>
            <a:ext cx="6604000" cy="939800"/>
            <a:chOff x="0" y="0"/>
            <a:chExt cx="4160" cy="592"/>
          </a:xfrm>
        </p:grpSpPr>
        <p:sp>
          <p:nvSpPr>
            <p:cNvPr id="52237" name="矩形 45069"/>
            <p:cNvSpPr/>
            <p:nvPr/>
          </p:nvSpPr>
          <p:spPr>
            <a:xfrm>
              <a:off x="0" y="136"/>
              <a:ext cx="3927" cy="42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0" scaled="1"/>
              <a:tileRect/>
            </a:gradFill>
            <a:ln w="9525">
              <a:noFill/>
              <a:miter/>
            </a:ln>
          </p:spPr>
          <p:txBody>
            <a:bodyPr anchor="t"/>
            <a:lstStyle/>
            <a:p>
              <a:pPr lvl="0" algn="r"/>
              <a:endPara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52238" name="组合 45070"/>
            <p:cNvGrpSpPr/>
            <p:nvPr/>
          </p:nvGrpSpPr>
          <p:grpSpPr>
            <a:xfrm>
              <a:off x="3382" y="0"/>
              <a:ext cx="778" cy="592"/>
              <a:chOff x="-20" y="0"/>
              <a:chExt cx="778" cy="592"/>
            </a:xfrm>
          </p:grpSpPr>
          <p:grpSp>
            <p:nvGrpSpPr>
              <p:cNvPr id="52239" name="组合 45071"/>
              <p:cNvGrpSpPr/>
              <p:nvPr/>
            </p:nvGrpSpPr>
            <p:grpSpPr>
              <a:xfrm>
                <a:off x="0" y="0"/>
                <a:ext cx="758" cy="592"/>
                <a:chOff x="0" y="0"/>
                <a:chExt cx="1680" cy="1680"/>
              </a:xfrm>
            </p:grpSpPr>
            <p:sp>
              <p:nvSpPr>
                <p:cNvPr id="52240" name="椭圆 45072"/>
                <p:cNvSpPr/>
                <p:nvPr/>
              </p:nvSpPr>
              <p:spPr>
                <a:xfrm>
                  <a:off x="0" y="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25253E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anchor="t"/>
                <a:lstStyle/>
                <a:p>
                  <a:pPr lvl="0" algn="r"/>
                  <a:endParaRPr lang="zh-CN" altLang="en-US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2241" name="未知"/>
                <p:cNvSpPr/>
                <p:nvPr/>
              </p:nvSpPr>
              <p:spPr>
                <a:xfrm>
                  <a:off x="192" y="28"/>
                  <a:ext cx="1296" cy="63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pPr algn="r"/>
                  <a:endParaRPr lang="zh-CN" altLang="en-US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52242" name="文本框 45074"/>
              <p:cNvSpPr txBox="1"/>
              <p:nvPr/>
            </p:nvSpPr>
            <p:spPr>
              <a:xfrm>
                <a:off x="-20" y="87"/>
                <a:ext cx="700" cy="40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r" eaLnBrk="0" hangingPunct="0"/>
                <a:r>
                  <a:rPr lang="zh-CN" altLang="en-US" sz="36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特点</a:t>
                </a:r>
                <a:endParaRPr lang="zh-CN" altLang="en-US" sz="36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52243" name="组合 45075"/>
          <p:cNvGrpSpPr/>
          <p:nvPr/>
        </p:nvGrpSpPr>
        <p:grpSpPr>
          <a:xfrm>
            <a:off x="2707323" y="1495425"/>
            <a:ext cx="5167312" cy="928688"/>
            <a:chOff x="0" y="0"/>
            <a:chExt cx="3255" cy="585"/>
          </a:xfrm>
        </p:grpSpPr>
        <p:sp>
          <p:nvSpPr>
            <p:cNvPr id="52244" name="矩形 45076"/>
            <p:cNvSpPr/>
            <p:nvPr/>
          </p:nvSpPr>
          <p:spPr>
            <a:xfrm>
              <a:off x="0" y="160"/>
              <a:ext cx="2871" cy="42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  <a:miter/>
            </a:ln>
          </p:spPr>
          <p:txBody>
            <a:bodyPr anchor="t"/>
            <a:lstStyle/>
            <a:p>
              <a:pPr lvl="0" algn="r"/>
              <a:endPara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2245" name="椭圆 45077"/>
            <p:cNvSpPr/>
            <p:nvPr/>
          </p:nvSpPr>
          <p:spPr>
            <a:xfrm>
              <a:off x="2494" y="0"/>
              <a:ext cx="747" cy="585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643C00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algn="r"/>
              <a:endPara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2246" name="未知"/>
            <p:cNvSpPr/>
            <p:nvPr/>
          </p:nvSpPr>
          <p:spPr>
            <a:xfrm>
              <a:off x="2579" y="10"/>
              <a:ext cx="577" cy="221"/>
            </a:xfrm>
            <a:custGeom>
              <a:avLst/>
              <a:gdLst/>
              <a:ahLst/>
              <a:cxnLst/>
              <a:rect l="0" t="0" r="0" b="0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pPr algn="r"/>
              <a:endPara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2247" name="文本框 45079"/>
            <p:cNvSpPr txBox="1"/>
            <p:nvPr/>
          </p:nvSpPr>
          <p:spPr>
            <a:xfrm>
              <a:off x="2522" y="91"/>
              <a:ext cx="733" cy="40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lstStyle/>
            <a:p>
              <a:pPr lvl="0" algn="r" eaLnBrk="0" hangingPunct="0"/>
              <a:r>
                <a:rPr lang="zh-CN" altLang="en-US" sz="36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特点</a:t>
              </a:r>
              <a:endParaRPr lang="zh-CN" altLang="en-US"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5081" name="文本框 45080"/>
          <p:cNvSpPr txBox="1"/>
          <p:nvPr/>
        </p:nvSpPr>
        <p:spPr>
          <a:xfrm>
            <a:off x="2005330" y="1822450"/>
            <a:ext cx="464248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r" eaLnBrk="0" hangingPunct="0"/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上行和下行带宽做成不对称的</a:t>
            </a:r>
            <a:endParaRPr lang="zh-CN" altLang="en-US" sz="24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82" name="文本框 45081"/>
          <p:cNvSpPr txBox="1"/>
          <p:nvPr/>
        </p:nvSpPr>
        <p:spPr>
          <a:xfrm>
            <a:off x="850900" y="3008630"/>
            <a:ext cx="661035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r" eaLnBrk="0" hangingPunct="0"/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上行指从用户到 </a:t>
            </a:r>
            <a:r>
              <a:rPr lang="en-US" altLang="x-none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ISP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，而下行指从 </a:t>
            </a:r>
            <a:r>
              <a:rPr lang="en-US" altLang="x-none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ISP 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到用户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83" name="文本框 45082"/>
          <p:cNvSpPr txBox="1"/>
          <p:nvPr/>
        </p:nvSpPr>
        <p:spPr>
          <a:xfrm>
            <a:off x="641985" y="4016375"/>
            <a:ext cx="753999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r" eaLnBrk="0" hangingPunct="0"/>
            <a:r>
              <a:rPr lang="en-US" altLang="x-none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ADSL 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在用户线的两端各安装一个 </a:t>
            </a:r>
            <a:r>
              <a:rPr lang="en-US" altLang="x-none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ADSL 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调制解调器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84" name="文本框 45083"/>
          <p:cNvSpPr txBox="1"/>
          <p:nvPr/>
        </p:nvSpPr>
        <p:spPr>
          <a:xfrm>
            <a:off x="1331595" y="5097145"/>
            <a:ext cx="7785735" cy="4247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r">
              <a:lnSpc>
                <a:spcPct val="90000"/>
              </a:lnSpc>
            </a:pP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我国目前采用的方案是离散多音调调制技术</a:t>
            </a:r>
            <a:r>
              <a:rPr lang="en-US" altLang="zh-CN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DMT</a:t>
            </a:r>
            <a:endParaRPr lang="en-US" altLang="zh-CN" sz="24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ADSL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技术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2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5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5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243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522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5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45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231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522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45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5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236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522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5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5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225"/>
                  </p:tgtEl>
                </p:cond>
              </p:nextCondLst>
            </p:seq>
          </p:childTnLst>
        </p:cTn>
      </p:par>
    </p:tnLst>
    <p:bldLst>
      <p:bldP spid="45081" grpId="0"/>
      <p:bldP spid="45082" grpId="0"/>
      <p:bldP spid="45083" grpId="0"/>
      <p:bldP spid="4508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7" name="文本占位符 308226"/>
          <p:cNvSpPr>
            <a:spLocks noGrp="1"/>
          </p:cNvSpPr>
          <p:nvPr>
            <p:ph type="body" idx="1"/>
          </p:nvPr>
        </p:nvSpPr>
        <p:spPr>
          <a:xfrm>
            <a:off x="1137285" y="1906905"/>
            <a:ext cx="9701530" cy="41148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离散多音调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DMT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Discrete Multi-Tone) 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调制技术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采用频分复用的方法，把 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40 kHz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以上一直到 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1.1 MHz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的高端频谱划分为许多的子信道，其中 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25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个子信道用于上行信道，而 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249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个子信道用于下行信道。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ADSL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技术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25" name="矩形 279624"/>
          <p:cNvSpPr/>
          <p:nvPr/>
        </p:nvSpPr>
        <p:spPr>
          <a:xfrm>
            <a:off x="4252278" y="3767138"/>
            <a:ext cx="1395412" cy="192881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582" name="矩形 279581"/>
          <p:cNvSpPr/>
          <p:nvPr/>
        </p:nvSpPr>
        <p:spPr>
          <a:xfrm>
            <a:off x="5611178" y="3749675"/>
            <a:ext cx="3267075" cy="1928813"/>
          </a:xfrm>
          <a:prstGeom prst="rect">
            <a:avLst/>
          </a:prstGeom>
          <a:solidFill>
            <a:srgbClr val="FF9999"/>
          </a:solidFill>
          <a:ln w="9525">
            <a:noFill/>
            <a:miter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583" name="文本框 279582"/>
          <p:cNvSpPr txBox="1"/>
          <p:nvPr/>
        </p:nvSpPr>
        <p:spPr>
          <a:xfrm>
            <a:off x="4690428" y="4005263"/>
            <a:ext cx="44275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lang="en-US" altLang="zh-CN" sz="2000" b="1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584" name="文本框 279583"/>
          <p:cNvSpPr txBox="1"/>
          <p:nvPr/>
        </p:nvSpPr>
        <p:spPr>
          <a:xfrm>
            <a:off x="1975803" y="2903538"/>
            <a:ext cx="700833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0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频谱</a:t>
            </a:r>
            <a:endParaRPr lang="zh-CN" altLang="en-US" sz="2000" b="1" dirty="0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585" name="直接连接符 279584"/>
          <p:cNvSpPr/>
          <p:nvPr/>
        </p:nvSpPr>
        <p:spPr>
          <a:xfrm rot="-5400000">
            <a:off x="1345565" y="4368800"/>
            <a:ext cx="2705100" cy="0"/>
          </a:xfrm>
          <a:prstGeom prst="line">
            <a:avLst/>
          </a:prstGeom>
          <a:ln w="28575" cap="flat" cmpd="sng">
            <a:solidFill>
              <a:schemeClr val="folHlink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586" name="文本框 279585"/>
          <p:cNvSpPr txBox="1"/>
          <p:nvPr/>
        </p:nvSpPr>
        <p:spPr>
          <a:xfrm>
            <a:off x="9249728" y="5386388"/>
            <a:ext cx="700833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0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频率</a:t>
            </a:r>
            <a:endParaRPr lang="zh-CN" altLang="en-US" sz="2000" b="1" dirty="0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588" name="任意多边形 279587"/>
          <p:cNvSpPr/>
          <p:nvPr/>
        </p:nvSpPr>
        <p:spPr>
          <a:xfrm>
            <a:off x="2698115" y="3713163"/>
            <a:ext cx="341313" cy="1981200"/>
          </a:xfrm>
          <a:custGeom>
            <a:avLst/>
            <a:gdLst/>
            <a:ahLst/>
            <a:cxnLst/>
            <a:rect l="0" t="0" r="0" b="0"/>
            <a:pathLst>
              <a:path w="208" h="1248">
                <a:moveTo>
                  <a:pt x="0" y="0"/>
                </a:moveTo>
                <a:cubicBezTo>
                  <a:pt x="19" y="24"/>
                  <a:pt x="80" y="31"/>
                  <a:pt x="112" y="144"/>
                </a:cubicBezTo>
                <a:cubicBezTo>
                  <a:pt x="144" y="257"/>
                  <a:pt x="176" y="496"/>
                  <a:pt x="192" y="680"/>
                </a:cubicBezTo>
                <a:cubicBezTo>
                  <a:pt x="208" y="864"/>
                  <a:pt x="205" y="1130"/>
                  <a:pt x="208" y="1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589" name="文本框 279588"/>
          <p:cNvSpPr txBox="1"/>
          <p:nvPr/>
        </p:nvSpPr>
        <p:spPr>
          <a:xfrm>
            <a:off x="4310063" y="3009900"/>
            <a:ext cx="121700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lang="zh-CN" altLang="en-US" sz="20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上行信道</a:t>
            </a:r>
            <a:endParaRPr lang="zh-CN" altLang="en-US" sz="2000" b="1" dirty="0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590" name="文本框 279589"/>
          <p:cNvSpPr txBox="1"/>
          <p:nvPr/>
        </p:nvSpPr>
        <p:spPr>
          <a:xfrm>
            <a:off x="2901315" y="3154363"/>
            <a:ext cx="121700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0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传统电话</a:t>
            </a:r>
            <a:endParaRPr lang="zh-CN" altLang="en-US" sz="2000" b="1" dirty="0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591" name="直接连接符 279590"/>
          <p:cNvSpPr/>
          <p:nvPr/>
        </p:nvSpPr>
        <p:spPr>
          <a:xfrm flipH="1">
            <a:off x="2918778" y="3559175"/>
            <a:ext cx="361950" cy="450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592" name="直接连接符 279591"/>
          <p:cNvSpPr/>
          <p:nvPr/>
        </p:nvSpPr>
        <p:spPr>
          <a:xfrm flipV="1">
            <a:off x="2698115" y="5700713"/>
            <a:ext cx="6640513" cy="0"/>
          </a:xfrm>
          <a:prstGeom prst="line">
            <a:avLst/>
          </a:prstGeom>
          <a:ln w="28575" cap="flat" cmpd="sng">
            <a:solidFill>
              <a:schemeClr val="folHlink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593" name="文本框 279592"/>
          <p:cNvSpPr txBox="1"/>
          <p:nvPr/>
        </p:nvSpPr>
        <p:spPr>
          <a:xfrm>
            <a:off x="2417128" y="5656263"/>
            <a:ext cx="31451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zh-CN" sz="2000" b="1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594" name="文本框 279593"/>
          <p:cNvSpPr txBox="1"/>
          <p:nvPr/>
        </p:nvSpPr>
        <p:spPr>
          <a:xfrm>
            <a:off x="2866390" y="5656263"/>
            <a:ext cx="31451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en-US" altLang="zh-CN" sz="2000" b="1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595" name="左大括号 279594"/>
          <p:cNvSpPr/>
          <p:nvPr/>
        </p:nvSpPr>
        <p:spPr>
          <a:xfrm rot="5400000" flipV="1">
            <a:off x="4749165" y="2870200"/>
            <a:ext cx="307975" cy="1241425"/>
          </a:xfrm>
          <a:prstGeom prst="leftBrace">
            <a:avLst>
              <a:gd name="adj1" fmla="val 33591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596" name="左大括号 279595"/>
          <p:cNvSpPr/>
          <p:nvPr/>
        </p:nvSpPr>
        <p:spPr>
          <a:xfrm rot="5400000" flipV="1">
            <a:off x="7100253" y="1936750"/>
            <a:ext cx="307975" cy="3106738"/>
          </a:xfrm>
          <a:prstGeom prst="leftBrace">
            <a:avLst>
              <a:gd name="adj1" fmla="val 8406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597" name="文本框 279596"/>
          <p:cNvSpPr txBox="1"/>
          <p:nvPr/>
        </p:nvSpPr>
        <p:spPr>
          <a:xfrm>
            <a:off x="6680200" y="3009900"/>
            <a:ext cx="121700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lang="zh-CN" altLang="en-US" sz="20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下行信道</a:t>
            </a:r>
            <a:endParaRPr lang="zh-CN" altLang="en-US" sz="2000" b="1" dirty="0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598" name="文本框 279597"/>
          <p:cNvSpPr txBox="1"/>
          <p:nvPr/>
        </p:nvSpPr>
        <p:spPr>
          <a:xfrm>
            <a:off x="6854190" y="4005263"/>
            <a:ext cx="44275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lang="en-US" altLang="zh-CN" sz="2000" b="1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599" name="任意多边形 279598"/>
          <p:cNvSpPr/>
          <p:nvPr/>
        </p:nvSpPr>
        <p:spPr>
          <a:xfrm>
            <a:off x="8627428" y="3746500"/>
            <a:ext cx="173037" cy="1954213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00" name="任意多边形 279599"/>
          <p:cNvSpPr/>
          <p:nvPr/>
        </p:nvSpPr>
        <p:spPr>
          <a:xfrm>
            <a:off x="8451215" y="3749675"/>
            <a:ext cx="173038" cy="1954213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01" name="任意多边形 279600"/>
          <p:cNvSpPr/>
          <p:nvPr/>
        </p:nvSpPr>
        <p:spPr>
          <a:xfrm>
            <a:off x="8276590" y="3751263"/>
            <a:ext cx="171450" cy="1954212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02" name="任意多边形 279601"/>
          <p:cNvSpPr/>
          <p:nvPr/>
        </p:nvSpPr>
        <p:spPr>
          <a:xfrm>
            <a:off x="8100378" y="3752850"/>
            <a:ext cx="171450" cy="1955800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03" name="任意多边形 279602"/>
          <p:cNvSpPr/>
          <p:nvPr/>
        </p:nvSpPr>
        <p:spPr>
          <a:xfrm>
            <a:off x="7924165" y="3756025"/>
            <a:ext cx="171450" cy="1954213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04" name="任意多边形 279603"/>
          <p:cNvSpPr/>
          <p:nvPr/>
        </p:nvSpPr>
        <p:spPr>
          <a:xfrm>
            <a:off x="7747953" y="3757613"/>
            <a:ext cx="171450" cy="1955800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05" name="任意多边形 279604"/>
          <p:cNvSpPr/>
          <p:nvPr/>
        </p:nvSpPr>
        <p:spPr>
          <a:xfrm>
            <a:off x="7571740" y="3760788"/>
            <a:ext cx="171450" cy="1954212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06" name="任意多边形 279605"/>
          <p:cNvSpPr/>
          <p:nvPr/>
        </p:nvSpPr>
        <p:spPr>
          <a:xfrm>
            <a:off x="7395528" y="3762375"/>
            <a:ext cx="173037" cy="1954213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07" name="任意多边形 279606"/>
          <p:cNvSpPr/>
          <p:nvPr/>
        </p:nvSpPr>
        <p:spPr>
          <a:xfrm>
            <a:off x="6765290" y="3749675"/>
            <a:ext cx="173038" cy="1954213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08" name="任意多边形 279607"/>
          <p:cNvSpPr/>
          <p:nvPr/>
        </p:nvSpPr>
        <p:spPr>
          <a:xfrm>
            <a:off x="6593840" y="3751263"/>
            <a:ext cx="171450" cy="1954212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09" name="任意多边形 279608"/>
          <p:cNvSpPr/>
          <p:nvPr/>
        </p:nvSpPr>
        <p:spPr>
          <a:xfrm>
            <a:off x="6422390" y="3752850"/>
            <a:ext cx="171450" cy="1955800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10" name="任意多边形 279609"/>
          <p:cNvSpPr/>
          <p:nvPr/>
        </p:nvSpPr>
        <p:spPr>
          <a:xfrm>
            <a:off x="6249353" y="3756025"/>
            <a:ext cx="173037" cy="1954213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11" name="任意多边形 279610"/>
          <p:cNvSpPr/>
          <p:nvPr/>
        </p:nvSpPr>
        <p:spPr>
          <a:xfrm>
            <a:off x="6077903" y="3757613"/>
            <a:ext cx="171450" cy="1955800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12" name="任意多边形 279611"/>
          <p:cNvSpPr/>
          <p:nvPr/>
        </p:nvSpPr>
        <p:spPr>
          <a:xfrm>
            <a:off x="5904865" y="3760788"/>
            <a:ext cx="173038" cy="1954212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13" name="任意多边形 279612"/>
          <p:cNvSpPr/>
          <p:nvPr/>
        </p:nvSpPr>
        <p:spPr>
          <a:xfrm>
            <a:off x="5733415" y="3762375"/>
            <a:ext cx="171450" cy="1954213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14" name="任意多边形 279613"/>
          <p:cNvSpPr/>
          <p:nvPr/>
        </p:nvSpPr>
        <p:spPr>
          <a:xfrm>
            <a:off x="5388928" y="3767138"/>
            <a:ext cx="171450" cy="1954212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15" name="任意多边形 279614"/>
          <p:cNvSpPr/>
          <p:nvPr/>
        </p:nvSpPr>
        <p:spPr>
          <a:xfrm>
            <a:off x="5217478" y="3768725"/>
            <a:ext cx="171450" cy="1955800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16" name="任意多边形 279615"/>
          <p:cNvSpPr/>
          <p:nvPr/>
        </p:nvSpPr>
        <p:spPr>
          <a:xfrm>
            <a:off x="5044440" y="3771900"/>
            <a:ext cx="173038" cy="1954213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17" name="任意多边形 279616"/>
          <p:cNvSpPr/>
          <p:nvPr/>
        </p:nvSpPr>
        <p:spPr>
          <a:xfrm>
            <a:off x="4625340" y="3776663"/>
            <a:ext cx="173038" cy="1954212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18" name="任意多边形 279617"/>
          <p:cNvSpPr/>
          <p:nvPr/>
        </p:nvSpPr>
        <p:spPr>
          <a:xfrm>
            <a:off x="4453890" y="3778250"/>
            <a:ext cx="171450" cy="1954213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19" name="任意多边形 279618"/>
          <p:cNvSpPr/>
          <p:nvPr/>
        </p:nvSpPr>
        <p:spPr>
          <a:xfrm>
            <a:off x="4282440" y="3781425"/>
            <a:ext cx="171450" cy="1954213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20" name="文本框 279619"/>
          <p:cNvSpPr txBox="1"/>
          <p:nvPr/>
        </p:nvSpPr>
        <p:spPr>
          <a:xfrm>
            <a:off x="9840278" y="5386388"/>
            <a:ext cx="833883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(kHz)</a:t>
            </a:r>
            <a:endParaRPr lang="en-US" altLang="zh-CN" sz="2000" b="1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21" name="文本框 279620"/>
          <p:cNvSpPr txBox="1"/>
          <p:nvPr/>
        </p:nvSpPr>
        <p:spPr>
          <a:xfrm>
            <a:off x="3936365" y="5683250"/>
            <a:ext cx="574196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~40</a:t>
            </a:r>
            <a:endParaRPr lang="en-US" altLang="zh-CN" sz="2000" b="1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22" name="文本框 279621"/>
          <p:cNvSpPr txBox="1"/>
          <p:nvPr/>
        </p:nvSpPr>
        <p:spPr>
          <a:xfrm>
            <a:off x="5257165" y="5683250"/>
            <a:ext cx="704039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~138</a:t>
            </a:r>
            <a:endParaRPr lang="en-US" altLang="zh-CN" sz="2000" b="1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23" name="文本框 279622"/>
          <p:cNvSpPr txBox="1"/>
          <p:nvPr/>
        </p:nvSpPr>
        <p:spPr>
          <a:xfrm>
            <a:off x="8424228" y="5683250"/>
            <a:ext cx="833883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~1100</a:t>
            </a:r>
            <a:endParaRPr lang="en-US" altLang="zh-CN" sz="2000" b="1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4400" y="2072005"/>
            <a:ext cx="3591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DMT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技术的频谱分布 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ADSL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技术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ADSL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技术</a:t>
            </a:r>
            <a:b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  <a:scene3d>
              <a:camera prst="orthographicFront"/>
              <a:lightRig rig="threePt" dir="t"/>
            </a:scene3d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+mn-ea"/>
              </a:rPr>
              <a:t>ADSL</a:t>
            </a: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+mn-ea"/>
              </a:rPr>
              <a:t>设置为非对称</a:t>
            </a:r>
            <a:endParaRPr lang="zh-CN" altLang="en-US" sz="4400" b="1" dirty="0"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+mn-ea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+mn-ea"/>
              </a:rPr>
              <a:t>ADSL</a:t>
            </a: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+mn-ea"/>
              </a:rPr>
              <a:t>的传输距离与数据率和用户线的线径之间的关系</a:t>
            </a:r>
            <a:endParaRPr lang="zh-CN" altLang="en-US" sz="4400" b="1" dirty="0"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+mn-ea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+mn-ea"/>
              </a:rPr>
              <a:t>ADSL</a:t>
            </a: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+mn-ea"/>
              </a:rPr>
              <a:t>能够选择合适的调制方案以获得尽可能高的数据率</a:t>
            </a:r>
            <a:endParaRPr lang="zh-CN" altLang="en-US" sz="4400" b="1" dirty="0"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+mn-ea"/>
            </a:endParaRPr>
          </a:p>
          <a:p>
            <a:pPr marL="0" indent="0">
              <a:buFont typeface="+mj-ea"/>
              <a:buNone/>
            </a:pP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effectLst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5980" y="92075"/>
            <a:ext cx="10515600" cy="1325563"/>
          </a:xfrm>
        </p:spPr>
        <p:txBody>
          <a:bodyPr/>
          <a:lstStyle/>
          <a:p>
            <a:r>
              <a:rPr lang="zh-CN" altLang="en-US" b="1"/>
              <a:t>思考问题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3565" y="1082040"/>
            <a:ext cx="10933430" cy="5587365"/>
          </a:xfrm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4000" b="1"/>
              <a:t>1</a:t>
            </a:r>
            <a:r>
              <a:rPr lang="zh-CN" altLang="en-US" sz="4000" b="1"/>
              <a:t>、为什么</a:t>
            </a:r>
            <a:r>
              <a:rPr lang="en-US" altLang="zh-CN" sz="4000" b="1"/>
              <a:t>ADSL</a:t>
            </a:r>
            <a:r>
              <a:rPr lang="zh-CN" altLang="en-US" sz="4000" b="1"/>
              <a:t>设置为非对称？</a:t>
            </a:r>
            <a:endParaRPr lang="zh-CN" altLang="en-US" sz="4000" b="1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4000" b="1"/>
              <a:t>2</a:t>
            </a:r>
            <a:r>
              <a:rPr lang="zh-CN" altLang="en-US" sz="4000" b="1"/>
              <a:t>、</a:t>
            </a:r>
            <a:r>
              <a:rPr lang="en-US" altLang="zh-CN" sz="4000" b="1"/>
              <a:t>ADSL</a:t>
            </a:r>
            <a:r>
              <a:rPr lang="zh-CN" altLang="en-US" sz="4000" b="1"/>
              <a:t>的传输距离与数据率和用户线的线径之间的关系？</a:t>
            </a:r>
            <a:endParaRPr lang="zh-CN" altLang="en-US" sz="4000" b="1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4000" b="1"/>
              <a:t>3</a:t>
            </a:r>
            <a:r>
              <a:rPr lang="zh-CN" altLang="en-US" sz="4000" b="1"/>
              <a:t>、为什么</a:t>
            </a:r>
            <a:r>
              <a:rPr lang="en-US" altLang="zh-CN" sz="4000" b="1"/>
              <a:t>ADSL</a:t>
            </a:r>
            <a:r>
              <a:rPr lang="zh-CN" altLang="en-US" sz="4000" b="1"/>
              <a:t>不能保证固定的数据率？</a:t>
            </a:r>
            <a:endParaRPr lang="zh-CN" altLang="en-US" sz="4000" b="1"/>
          </a:p>
          <a:p>
            <a:pPr marL="0" indent="0">
              <a:lnSpc>
                <a:spcPct val="150000"/>
              </a:lnSpc>
              <a:buNone/>
            </a:pP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文本占位符 287746"/>
          <p:cNvSpPr>
            <a:spLocks noGrp="1"/>
          </p:cNvSpPr>
          <p:nvPr>
            <p:ph type="body" idx="1"/>
          </p:nvPr>
        </p:nvSpPr>
        <p:spPr>
          <a:xfrm>
            <a:off x="1137920" y="1518920"/>
            <a:ext cx="9867265" cy="41148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HFC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Hybrid Firber Coax)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网是在目前覆盖面很广的有线电视网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CATV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的基础上开发的一种居民宽带接入网。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HFC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网除可传送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CATV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外，还提供电话、数据和其他宽带交互型业务。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现有的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CATV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网是树形拓扑结构的同轴电缆网络，它采用模拟技术的频分复用对电视节目进行单向传输。而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HFC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网则需要对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CATV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网进行改造，  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570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</a:b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、光纤同轴混合网（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HFC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网）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第五节</a:t>
            </a:r>
            <a:r>
              <a:rPr lang="en-US" altLang="zh-CN" sz="4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4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信道复用技术</a:t>
            </a:r>
            <a:endParaRPr lang="zh-CN" altLang="en-US" sz="4800" b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40" y="1826260"/>
            <a:ext cx="10945495" cy="4351655"/>
          </a:xfrm>
        </p:spPr>
        <p:txBody>
          <a:bodyPr>
            <a:normAutofit fontScale="92500" lnSpcReduction="10000"/>
          </a:bodyPr>
          <a:lstStyle/>
          <a:p>
            <a:pPr marL="0" algn="l">
              <a:lnSpc>
                <a:spcPct val="150000"/>
              </a:lnSpc>
              <a:buNone/>
            </a:pPr>
            <a:r>
              <a:rPr lang="en-US" altLang="zh-CN" sz="3600" b="1"/>
              <a:t>1</a:t>
            </a:r>
            <a:r>
              <a:rPr lang="zh-CN" altLang="en-US" sz="3600" b="1"/>
              <a:t>、</a:t>
            </a:r>
            <a:r>
              <a:rPr lang="zh-CN" altLang="en-US" sz="3600" b="1" dirty="0">
                <a:sym typeface="+mn-ea"/>
              </a:rPr>
              <a:t>频分复用（</a:t>
            </a:r>
            <a:r>
              <a:rPr lang="en-US" altLang="zh-CN" sz="3600" b="1" dirty="0">
                <a:sym typeface="+mn-ea"/>
              </a:rPr>
              <a:t>FDM</a:t>
            </a:r>
            <a:r>
              <a:rPr lang="zh-CN" altLang="en-US" sz="3600" b="1" dirty="0">
                <a:sym typeface="+mn-ea"/>
              </a:rPr>
              <a:t>：</a:t>
            </a: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F</a:t>
            </a:r>
            <a:r>
              <a:rPr lang="en-US" altLang="zh-CN" sz="3600" b="1" dirty="0">
                <a:sym typeface="+mn-ea"/>
              </a:rPr>
              <a:t>requency </a:t>
            </a: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D</a:t>
            </a:r>
            <a:r>
              <a:rPr lang="en-US" altLang="zh-CN" sz="3600" b="1" dirty="0">
                <a:sym typeface="+mn-ea"/>
              </a:rPr>
              <a:t>ivision</a:t>
            </a: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 M</a:t>
            </a:r>
            <a:r>
              <a:rPr lang="en-US" altLang="zh-CN" sz="3600" b="1" dirty="0">
                <a:sym typeface="+mn-ea"/>
              </a:rPr>
              <a:t>ultiplexing）</a:t>
            </a:r>
            <a:endParaRPr lang="en-US" altLang="zh-CN" sz="3600" b="1" dirty="0"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3600" b="1" dirty="0">
                <a:sym typeface="+mn-ea"/>
              </a:rPr>
              <a:t>2</a:t>
            </a:r>
            <a:r>
              <a:rPr lang="zh-CN" altLang="en-US" sz="3600" b="1" dirty="0">
                <a:sym typeface="+mn-ea"/>
              </a:rPr>
              <a:t>、时分复用（</a:t>
            </a:r>
            <a:r>
              <a:rPr lang="en-US" altLang="zh-CN" sz="3600" b="1" dirty="0">
                <a:sym typeface="+mn-ea"/>
              </a:rPr>
              <a:t>TDM:</a:t>
            </a: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T</a:t>
            </a:r>
            <a:r>
              <a:rPr lang="en-US" altLang="zh-CN" sz="3600" b="1" dirty="0">
                <a:sym typeface="+mn-ea"/>
              </a:rPr>
              <a:t>ime </a:t>
            </a: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D</a:t>
            </a:r>
            <a:r>
              <a:rPr lang="en-US" altLang="zh-CN" sz="3600" b="1" dirty="0">
                <a:sym typeface="+mn-ea"/>
              </a:rPr>
              <a:t>ivision </a:t>
            </a: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M</a:t>
            </a:r>
            <a:r>
              <a:rPr lang="en-US" altLang="zh-CN" sz="3600" b="1" dirty="0">
                <a:sym typeface="+mn-ea"/>
              </a:rPr>
              <a:t>ultiplexing</a:t>
            </a:r>
            <a:r>
              <a:rPr lang="zh-CN" altLang="en-US" sz="3600" b="1" dirty="0">
                <a:sym typeface="+mn-ea"/>
              </a:rPr>
              <a:t>）</a:t>
            </a:r>
            <a:endParaRPr lang="zh-CN" altLang="en-US" sz="3600" b="1" dirty="0"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3600" b="1" dirty="0">
                <a:sym typeface="+mn-ea"/>
              </a:rPr>
              <a:t>3</a:t>
            </a:r>
            <a:r>
              <a:rPr lang="zh-CN" altLang="en-US" sz="3600" b="1" dirty="0">
                <a:sym typeface="+mn-ea"/>
              </a:rPr>
              <a:t>、统计时分复用（</a:t>
            </a:r>
            <a:r>
              <a:rPr lang="en-US" altLang="zh-CN" sz="3600" b="1" dirty="0">
                <a:sym typeface="+mn-ea"/>
              </a:rPr>
              <a:t>STDM</a:t>
            </a:r>
            <a:r>
              <a:rPr lang="zh-CN" altLang="en-US" sz="3600" b="1" dirty="0">
                <a:sym typeface="+mn-ea"/>
              </a:rPr>
              <a:t>：</a:t>
            </a: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S</a:t>
            </a:r>
            <a:r>
              <a:rPr lang="en-US" altLang="zh-CN" sz="3600" b="1" dirty="0">
                <a:sym typeface="+mn-ea"/>
              </a:rPr>
              <a:t>tatistic </a:t>
            </a: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TDM</a:t>
            </a:r>
            <a:r>
              <a:rPr lang="zh-CN" altLang="en-US" sz="3600" b="1" dirty="0">
                <a:sym typeface="+mn-ea"/>
              </a:rPr>
              <a:t>）</a:t>
            </a:r>
            <a:endParaRPr lang="zh-CN" altLang="en-US" sz="3600" b="1" dirty="0"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3600" b="1"/>
              <a:t>4</a:t>
            </a:r>
            <a:r>
              <a:rPr lang="zh-CN" altLang="en-US" sz="3600" b="1"/>
              <a:t>、波分复用（</a:t>
            </a:r>
            <a:r>
              <a:rPr lang="en-US" altLang="zh-CN" sz="3600" b="1"/>
              <a:t>WDM:</a:t>
            </a:r>
            <a:r>
              <a:rPr lang="en-US" altLang="zh-CN" sz="3600" b="1" dirty="0">
                <a:solidFill>
                  <a:srgbClr val="FF0000"/>
                </a:solidFill>
              </a:rPr>
              <a:t>W</a:t>
            </a:r>
            <a:r>
              <a:rPr lang="en-US" altLang="zh-CN" sz="3600" b="1"/>
              <a:t>avelength </a:t>
            </a: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D</a:t>
            </a:r>
            <a:r>
              <a:rPr lang="en-US" altLang="zh-CN" sz="3600" b="1" dirty="0">
                <a:sym typeface="+mn-ea"/>
              </a:rPr>
              <a:t>ivision </a:t>
            </a: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M</a:t>
            </a:r>
            <a:r>
              <a:rPr lang="en-US" altLang="zh-CN" sz="3600" b="1" dirty="0">
                <a:sym typeface="+mn-ea"/>
              </a:rPr>
              <a:t>ultiplexing</a:t>
            </a:r>
            <a:r>
              <a:rPr lang="zh-CN" altLang="en-US" sz="3600" b="1"/>
              <a:t>）</a:t>
            </a:r>
            <a:endParaRPr lang="zh-CN" altLang="en-US" sz="3600" b="1"/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3600" b="1"/>
              <a:t>5</a:t>
            </a:r>
            <a:r>
              <a:rPr lang="zh-CN" altLang="en-US" sz="3600" b="1"/>
              <a:t>、码分复用（</a:t>
            </a:r>
            <a:r>
              <a:rPr lang="en-US" altLang="zh-CN" sz="3600" b="1"/>
              <a:t>CDM:</a:t>
            </a:r>
            <a:r>
              <a:rPr lang="en-US" altLang="zh-CN" sz="3600" b="1" dirty="0">
                <a:solidFill>
                  <a:srgbClr val="FF0000"/>
                </a:solidFill>
              </a:rPr>
              <a:t>C</a:t>
            </a:r>
            <a:r>
              <a:rPr lang="en-US" altLang="zh-CN" sz="3600" b="1"/>
              <a:t>ode </a:t>
            </a: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D</a:t>
            </a:r>
            <a:r>
              <a:rPr lang="en-US" altLang="zh-CN" sz="3600" b="1" dirty="0">
                <a:sym typeface="+mn-ea"/>
              </a:rPr>
              <a:t>ivision </a:t>
            </a: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M</a:t>
            </a:r>
            <a:r>
              <a:rPr lang="en-US" altLang="zh-CN" sz="3600" b="1" dirty="0">
                <a:sym typeface="+mn-ea"/>
              </a:rPr>
              <a:t>ultiplexing</a:t>
            </a:r>
            <a:r>
              <a:rPr lang="zh-CN" altLang="en-US" sz="3600" b="1"/>
              <a:t>）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5" name="文本占位符 289794"/>
          <p:cNvSpPr>
            <a:spLocks noGrp="1"/>
          </p:cNvSpPr>
          <p:nvPr>
            <p:ph type="body" idx="1"/>
          </p:nvPr>
        </p:nvSpPr>
        <p:spPr>
          <a:xfrm>
            <a:off x="921385" y="1307465"/>
            <a:ext cx="10100945" cy="467995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(1) HFC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网的主干线路采用光纤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HFC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网将原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CATV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网中的同轴电缆主干部分改换为光纤，并使用</a:t>
            </a:r>
            <a:r>
              <a:rPr lang="zh-CN" altLang="en-US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模拟光纤技术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在模拟光纤中采用光的振幅调制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，这比使用数字光纤更为经济。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模拟光纤从头端连接到</a:t>
            </a:r>
            <a:r>
              <a:rPr lang="zh-CN" altLang="en-US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光纤结点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570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</a:b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、光纤同轴混合网（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HFC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网）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标题 291841"/>
          <p:cNvSpPr>
            <a:spLocks noGrp="1"/>
          </p:cNvSpPr>
          <p:nvPr>
            <p:ph type="title"/>
          </p:nvPr>
        </p:nvSpPr>
        <p:spPr>
          <a:xfrm>
            <a:off x="2591753" y="1651953"/>
            <a:ext cx="7793037" cy="839787"/>
          </a:xfrm>
        </p:spPr>
        <p:txBody>
          <a:bodyPr anchor="b"/>
          <a:lstStyle/>
          <a:p>
            <a:pPr algn="l"/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HFC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网采用结点体系结构 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1995" name="直接连接符 291994"/>
          <p:cNvSpPr/>
          <p:nvPr/>
        </p:nvSpPr>
        <p:spPr>
          <a:xfrm>
            <a:off x="4297363" y="4525328"/>
            <a:ext cx="1511300" cy="647700"/>
          </a:xfrm>
          <a:prstGeom prst="line">
            <a:avLst/>
          </a:prstGeom>
          <a:ln w="381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1996" name="直接连接符 291995"/>
          <p:cNvSpPr/>
          <p:nvPr/>
        </p:nvSpPr>
        <p:spPr>
          <a:xfrm>
            <a:off x="4368800" y="4453890"/>
            <a:ext cx="1439863" cy="0"/>
          </a:xfrm>
          <a:prstGeom prst="line">
            <a:avLst/>
          </a:prstGeom>
          <a:ln w="381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1997" name="直接连接符 291996"/>
          <p:cNvSpPr/>
          <p:nvPr/>
        </p:nvSpPr>
        <p:spPr>
          <a:xfrm flipV="1">
            <a:off x="4368800" y="3661728"/>
            <a:ext cx="1439863" cy="719137"/>
          </a:xfrm>
          <a:prstGeom prst="line">
            <a:avLst/>
          </a:prstGeom>
          <a:ln w="381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1998" name="直接连接符 291997"/>
          <p:cNvSpPr/>
          <p:nvPr/>
        </p:nvSpPr>
        <p:spPr>
          <a:xfrm flipH="1" flipV="1">
            <a:off x="3000375" y="4525328"/>
            <a:ext cx="647700" cy="647700"/>
          </a:xfrm>
          <a:prstGeom prst="line">
            <a:avLst/>
          </a:prstGeom>
          <a:ln w="76200" cap="flat" cmpd="tri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1999" name="直接连接符 291998"/>
          <p:cNvSpPr/>
          <p:nvPr/>
        </p:nvSpPr>
        <p:spPr>
          <a:xfrm flipV="1">
            <a:off x="3144838" y="3661728"/>
            <a:ext cx="647700" cy="576262"/>
          </a:xfrm>
          <a:prstGeom prst="line">
            <a:avLst/>
          </a:prstGeom>
          <a:ln w="76200" cap="flat" cmpd="tri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00" name="直接连接符 291999"/>
          <p:cNvSpPr/>
          <p:nvPr/>
        </p:nvSpPr>
        <p:spPr>
          <a:xfrm flipV="1">
            <a:off x="3144838" y="4453890"/>
            <a:ext cx="1079500" cy="0"/>
          </a:xfrm>
          <a:prstGeom prst="line">
            <a:avLst/>
          </a:prstGeom>
          <a:ln w="76200" cap="flat" cmpd="tri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01" name="立方体 292000"/>
          <p:cNvSpPr/>
          <p:nvPr/>
        </p:nvSpPr>
        <p:spPr>
          <a:xfrm>
            <a:off x="5737225" y="4309428"/>
            <a:ext cx="268288" cy="239712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DDDDDD">
                  <a:gamma/>
                  <a:shade val="32941"/>
                  <a:invGamma/>
                </a:srgbClr>
              </a:gs>
              <a:gs pos="100000">
                <a:srgbClr val="DDDDDD"/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02" name="立方体 292001"/>
          <p:cNvSpPr/>
          <p:nvPr/>
        </p:nvSpPr>
        <p:spPr>
          <a:xfrm>
            <a:off x="5737225" y="5030153"/>
            <a:ext cx="268288" cy="250825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DDDDDD">
                  <a:gamma/>
                  <a:shade val="32941"/>
                  <a:invGamma/>
                </a:srgbClr>
              </a:gs>
              <a:gs pos="100000">
                <a:srgbClr val="DDDDDD"/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03" name="文本框 292002"/>
          <p:cNvSpPr txBox="1"/>
          <p:nvPr/>
        </p:nvSpPr>
        <p:spPr>
          <a:xfrm>
            <a:off x="8616950" y="3014028"/>
            <a:ext cx="1011815" cy="3385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同轴电缆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04" name="立方体 292003"/>
          <p:cNvSpPr/>
          <p:nvPr/>
        </p:nvSpPr>
        <p:spPr>
          <a:xfrm>
            <a:off x="5737225" y="3517265"/>
            <a:ext cx="268288" cy="2413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DDDDDD">
                  <a:gamma/>
                  <a:shade val="32941"/>
                  <a:invGamma/>
                </a:srgbClr>
              </a:gs>
              <a:gs pos="100000">
                <a:srgbClr val="DDDDDD"/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05" name="直接连接符 292004"/>
          <p:cNvSpPr/>
          <p:nvPr/>
        </p:nvSpPr>
        <p:spPr>
          <a:xfrm>
            <a:off x="6024563" y="5173028"/>
            <a:ext cx="324008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92006" name="图片 292005"/>
          <p:cNvPicPr/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6313488" y="4669790"/>
            <a:ext cx="403225" cy="239713"/>
          </a:xfrm>
          <a:prstGeom prst="rect">
            <a:avLst/>
          </a:prstGeom>
          <a:noFill/>
          <a:ln w="12699">
            <a:noFill/>
            <a:miter/>
          </a:ln>
        </p:spPr>
      </p:pic>
      <p:pic>
        <p:nvPicPr>
          <p:cNvPr id="292007" name="图片 292006"/>
          <p:cNvPicPr/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8069263" y="3949065"/>
            <a:ext cx="403225" cy="239713"/>
          </a:xfrm>
          <a:prstGeom prst="rect">
            <a:avLst/>
          </a:prstGeom>
          <a:noFill/>
          <a:ln w="12699">
            <a:noFill/>
            <a:miter/>
          </a:ln>
        </p:spPr>
      </p:pic>
      <p:sp>
        <p:nvSpPr>
          <p:cNvPr id="292008" name="直接连接符 292007"/>
          <p:cNvSpPr/>
          <p:nvPr/>
        </p:nvSpPr>
        <p:spPr>
          <a:xfrm flipH="1">
            <a:off x="8761413" y="3301365"/>
            <a:ext cx="287337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09" name="直接连接符 292008"/>
          <p:cNvSpPr/>
          <p:nvPr/>
        </p:nvSpPr>
        <p:spPr>
          <a:xfrm>
            <a:off x="3144838" y="3444240"/>
            <a:ext cx="287337" cy="504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10" name="文本框 292009"/>
          <p:cNvSpPr txBox="1"/>
          <p:nvPr/>
        </p:nvSpPr>
        <p:spPr>
          <a:xfrm>
            <a:off x="4440238" y="3372803"/>
            <a:ext cx="598241" cy="3385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光纤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11" name="直接连接符 292010"/>
          <p:cNvSpPr/>
          <p:nvPr/>
        </p:nvSpPr>
        <p:spPr>
          <a:xfrm rot="-21600000">
            <a:off x="5376863" y="3301365"/>
            <a:ext cx="43180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12" name="文本框 292011"/>
          <p:cNvSpPr txBox="1"/>
          <p:nvPr/>
        </p:nvSpPr>
        <p:spPr>
          <a:xfrm>
            <a:off x="4872038" y="3014028"/>
            <a:ext cx="1011815" cy="3385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光纤结点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13" name="任意多边形 292012"/>
          <p:cNvSpPr/>
          <p:nvPr/>
        </p:nvSpPr>
        <p:spPr>
          <a:xfrm>
            <a:off x="6456363" y="4885690"/>
            <a:ext cx="79375" cy="276225"/>
          </a:xfrm>
          <a:custGeom>
            <a:avLst/>
            <a:gdLst/>
            <a:ahLst/>
            <a:cxnLst/>
            <a:rect l="0" t="0" r="0" b="0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14" name="任意多边形 292013"/>
          <p:cNvSpPr/>
          <p:nvPr/>
        </p:nvSpPr>
        <p:spPr>
          <a:xfrm>
            <a:off x="8213725" y="4164965"/>
            <a:ext cx="77788" cy="276225"/>
          </a:xfrm>
          <a:custGeom>
            <a:avLst/>
            <a:gdLst/>
            <a:ahLst/>
            <a:cxnLst/>
            <a:rect l="0" t="0" r="0" b="0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15" name="任意多边形 292014"/>
          <p:cNvSpPr/>
          <p:nvPr/>
        </p:nvSpPr>
        <p:spPr>
          <a:xfrm>
            <a:off x="7032625" y="4885690"/>
            <a:ext cx="77788" cy="276225"/>
          </a:xfrm>
          <a:custGeom>
            <a:avLst/>
            <a:gdLst/>
            <a:ahLst/>
            <a:cxnLst/>
            <a:rect l="0" t="0" r="0" b="0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92016" name="图片 292015"/>
          <p:cNvPicPr/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6888163" y="4669790"/>
            <a:ext cx="403225" cy="239713"/>
          </a:xfrm>
          <a:prstGeom prst="rect">
            <a:avLst/>
          </a:prstGeom>
          <a:noFill/>
          <a:ln w="12699">
            <a:noFill/>
            <a:miter/>
          </a:ln>
        </p:spPr>
      </p:pic>
      <p:grpSp>
        <p:nvGrpSpPr>
          <p:cNvPr id="292017" name="组合 292016"/>
          <p:cNvGrpSpPr/>
          <p:nvPr/>
        </p:nvGrpSpPr>
        <p:grpSpPr>
          <a:xfrm>
            <a:off x="2568575" y="3804603"/>
            <a:ext cx="682625" cy="830262"/>
            <a:chOff x="2131" y="722"/>
            <a:chExt cx="430" cy="523"/>
          </a:xfrm>
        </p:grpSpPr>
        <p:sp>
          <p:nvSpPr>
            <p:cNvPr id="292018" name="立方体 292017"/>
            <p:cNvSpPr/>
            <p:nvPr/>
          </p:nvSpPr>
          <p:spPr>
            <a:xfrm>
              <a:off x="2138" y="941"/>
              <a:ext cx="423" cy="304"/>
            </a:xfrm>
            <a:prstGeom prst="cube">
              <a:avLst>
                <a:gd name="adj" fmla="val 25000"/>
              </a:avLst>
            </a:prstGeom>
            <a:solidFill>
              <a:srgbClr val="EAEAEA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2019" name="文本框 292018"/>
            <p:cNvSpPr txBox="1"/>
            <p:nvPr/>
          </p:nvSpPr>
          <p:spPr>
            <a:xfrm>
              <a:off x="2131" y="1023"/>
              <a:ext cx="375" cy="21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头端</a:t>
              </a:r>
              <a:endPara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292020" name="组合 292019"/>
            <p:cNvGrpSpPr>
              <a:grpSpLocks noChangeAspect="1"/>
            </p:cNvGrpSpPr>
            <p:nvPr/>
          </p:nvGrpSpPr>
          <p:grpSpPr>
            <a:xfrm>
              <a:off x="2246" y="722"/>
              <a:ext cx="228" cy="292"/>
              <a:chOff x="2246" y="722"/>
              <a:chExt cx="228" cy="292"/>
            </a:xfrm>
          </p:grpSpPr>
          <p:sp>
            <p:nvSpPr>
              <p:cNvPr id="292021" name="矩形 292020"/>
              <p:cNvSpPr>
                <a:spLocks noChangeAspect="1" noTextEdit="1"/>
              </p:cNvSpPr>
              <p:nvPr/>
            </p:nvSpPr>
            <p:spPr>
              <a:xfrm>
                <a:off x="2246" y="722"/>
                <a:ext cx="228" cy="29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 b="1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grpSp>
            <p:nvGrpSpPr>
              <p:cNvPr id="292022" name="组合 292021"/>
              <p:cNvGrpSpPr/>
              <p:nvPr/>
            </p:nvGrpSpPr>
            <p:grpSpPr>
              <a:xfrm>
                <a:off x="2248" y="734"/>
                <a:ext cx="224" cy="279"/>
                <a:chOff x="2248" y="734"/>
                <a:chExt cx="224" cy="279"/>
              </a:xfrm>
            </p:grpSpPr>
            <p:grpSp>
              <p:nvGrpSpPr>
                <p:cNvPr id="292023" name="组合 292022"/>
                <p:cNvGrpSpPr/>
                <p:nvPr/>
              </p:nvGrpSpPr>
              <p:grpSpPr>
                <a:xfrm>
                  <a:off x="2328" y="898"/>
                  <a:ext cx="9" cy="37"/>
                  <a:chOff x="2328" y="898"/>
                  <a:chExt cx="9" cy="37"/>
                </a:xfrm>
              </p:grpSpPr>
              <p:sp>
                <p:nvSpPr>
                  <p:cNvPr id="292024" name="矩形 292023"/>
                  <p:cNvSpPr/>
                  <p:nvPr/>
                </p:nvSpPr>
                <p:spPr>
                  <a:xfrm>
                    <a:off x="2328" y="898"/>
                    <a:ext cx="9" cy="37"/>
                  </a:xfrm>
                  <a:prstGeom prst="rect">
                    <a:avLst/>
                  </a:prstGeom>
                  <a:solidFill>
                    <a:srgbClr val="C0C0C0"/>
                  </a:solidFill>
                  <a:ln w="1588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92025" name="直接连接符 292024"/>
                  <p:cNvSpPr/>
                  <p:nvPr/>
                </p:nvSpPr>
                <p:spPr>
                  <a:xfrm>
                    <a:off x="2332" y="898"/>
                    <a:ext cx="1" cy="33"/>
                  </a:xfrm>
                  <a:prstGeom prst="line">
                    <a:avLst/>
                  </a:prstGeom>
                  <a:ln w="158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p:grpSp>
            <p:sp>
              <p:nvSpPr>
                <p:cNvPr id="292026" name="矩形 292025"/>
                <p:cNvSpPr/>
                <p:nvPr/>
              </p:nvSpPr>
              <p:spPr>
                <a:xfrm>
                  <a:off x="2295" y="876"/>
                  <a:ext cx="25" cy="57"/>
                </a:xfrm>
                <a:prstGeom prst="rect">
                  <a:avLst/>
                </a:prstGeom>
                <a:solidFill>
                  <a:srgbClr val="C0C0C0"/>
                </a:solidFill>
                <a:ln w="1588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27" name="任意多边形 292026"/>
                <p:cNvSpPr/>
                <p:nvPr/>
              </p:nvSpPr>
              <p:spPr>
                <a:xfrm>
                  <a:off x="2385" y="888"/>
                  <a:ext cx="16" cy="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2" h="84">
                      <a:moveTo>
                        <a:pt x="0" y="0"/>
                      </a:moveTo>
                      <a:lnTo>
                        <a:pt x="0" y="84"/>
                      </a:lnTo>
                      <a:lnTo>
                        <a:pt x="112" y="84"/>
                      </a:lnTo>
                      <a:lnTo>
                        <a:pt x="112" y="1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28" name="任意多边形 292027"/>
                <p:cNvSpPr/>
                <p:nvPr/>
              </p:nvSpPr>
              <p:spPr>
                <a:xfrm>
                  <a:off x="2352" y="866"/>
                  <a:ext cx="11" cy="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7" h="76">
                      <a:moveTo>
                        <a:pt x="42" y="0"/>
                      </a:moveTo>
                      <a:lnTo>
                        <a:pt x="0" y="76"/>
                      </a:lnTo>
                      <a:lnTo>
                        <a:pt x="56" y="70"/>
                      </a:lnTo>
                      <a:lnTo>
                        <a:pt x="77" y="19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29" name="任意多边形 292028"/>
                <p:cNvSpPr/>
                <p:nvPr/>
              </p:nvSpPr>
              <p:spPr>
                <a:xfrm>
                  <a:off x="2333" y="938"/>
                  <a:ext cx="51" cy="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56" h="26">
                      <a:moveTo>
                        <a:pt x="0" y="0"/>
                      </a:moveTo>
                      <a:lnTo>
                        <a:pt x="356" y="0"/>
                      </a:lnTo>
                      <a:lnTo>
                        <a:pt x="356" y="26"/>
                      </a:lnTo>
                      <a:lnTo>
                        <a:pt x="5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30" name="任意多边形 292029"/>
                <p:cNvSpPr/>
                <p:nvPr/>
              </p:nvSpPr>
              <p:spPr>
                <a:xfrm>
                  <a:off x="2294" y="795"/>
                  <a:ext cx="22" cy="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9" h="163">
                      <a:moveTo>
                        <a:pt x="140" y="0"/>
                      </a:moveTo>
                      <a:lnTo>
                        <a:pt x="2" y="117"/>
                      </a:lnTo>
                      <a:lnTo>
                        <a:pt x="0" y="163"/>
                      </a:lnTo>
                      <a:lnTo>
                        <a:pt x="149" y="54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31" name="任意多边形 292030"/>
                <p:cNvSpPr/>
                <p:nvPr/>
              </p:nvSpPr>
              <p:spPr>
                <a:xfrm>
                  <a:off x="2289" y="734"/>
                  <a:ext cx="32" cy="1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5" h="1395">
                      <a:moveTo>
                        <a:pt x="225" y="0"/>
                      </a:moveTo>
                      <a:lnTo>
                        <a:pt x="0" y="82"/>
                      </a:lnTo>
                      <a:lnTo>
                        <a:pt x="0" y="1395"/>
                      </a:lnTo>
                      <a:lnTo>
                        <a:pt x="42" y="1395"/>
                      </a:lnTo>
                      <a:lnTo>
                        <a:pt x="42" y="202"/>
                      </a:lnTo>
                      <a:lnTo>
                        <a:pt x="225" y="133"/>
                      </a:lnTo>
                      <a:lnTo>
                        <a:pt x="225" y="0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32" name="任意多边形 292031"/>
                <p:cNvSpPr/>
                <p:nvPr/>
              </p:nvSpPr>
              <p:spPr>
                <a:xfrm>
                  <a:off x="2288" y="933"/>
                  <a:ext cx="184" cy="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90" h="304">
                      <a:moveTo>
                        <a:pt x="0" y="304"/>
                      </a:moveTo>
                      <a:lnTo>
                        <a:pt x="0" y="0"/>
                      </a:lnTo>
                      <a:lnTo>
                        <a:pt x="281" y="0"/>
                      </a:lnTo>
                      <a:lnTo>
                        <a:pt x="337" y="51"/>
                      </a:lnTo>
                      <a:lnTo>
                        <a:pt x="505" y="51"/>
                      </a:lnTo>
                      <a:lnTo>
                        <a:pt x="561" y="102"/>
                      </a:lnTo>
                      <a:lnTo>
                        <a:pt x="1122" y="102"/>
                      </a:lnTo>
                      <a:lnTo>
                        <a:pt x="1122" y="203"/>
                      </a:lnTo>
                      <a:lnTo>
                        <a:pt x="1290" y="203"/>
                      </a:lnTo>
                      <a:lnTo>
                        <a:pt x="1290" y="304"/>
                      </a:lnTo>
                      <a:lnTo>
                        <a:pt x="0" y="30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33" name="矩形 292032"/>
                <p:cNvSpPr/>
                <p:nvPr/>
              </p:nvSpPr>
              <p:spPr>
                <a:xfrm>
                  <a:off x="2288" y="962"/>
                  <a:ext cx="136" cy="15"/>
                </a:xfrm>
                <a:prstGeom prst="rect">
                  <a:avLst/>
                </a:prstGeom>
                <a:solidFill>
                  <a:srgbClr val="C0C0C0"/>
                </a:solidFill>
                <a:ln w="1588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34" name="直接连接符 292033"/>
                <p:cNvSpPr/>
                <p:nvPr/>
              </p:nvSpPr>
              <p:spPr>
                <a:xfrm>
                  <a:off x="2282" y="873"/>
                  <a:ext cx="1" cy="25"/>
                </a:xfrm>
                <a:prstGeom prst="line">
                  <a:avLst/>
                </a:prstGeom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35" name="任意多边形 292034"/>
                <p:cNvSpPr/>
                <p:nvPr/>
              </p:nvSpPr>
              <p:spPr>
                <a:xfrm>
                  <a:off x="2277" y="898"/>
                  <a:ext cx="12" cy="1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4" h="89">
                      <a:moveTo>
                        <a:pt x="0" y="89"/>
                      </a:moveTo>
                      <a:lnTo>
                        <a:pt x="0" y="0"/>
                      </a:lnTo>
                      <a:lnTo>
                        <a:pt x="84" y="0"/>
                      </a:lnTo>
                      <a:lnTo>
                        <a:pt x="84" y="32"/>
                      </a:lnTo>
                      <a:lnTo>
                        <a:pt x="28" y="32"/>
                      </a:lnTo>
                      <a:lnTo>
                        <a:pt x="28" y="89"/>
                      </a:lnTo>
                      <a:lnTo>
                        <a:pt x="0" y="8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36" name="任意多边形 292035"/>
                <p:cNvSpPr/>
                <p:nvPr/>
              </p:nvSpPr>
              <p:spPr>
                <a:xfrm>
                  <a:off x="2344" y="889"/>
                  <a:ext cx="41" cy="5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87" h="367">
                      <a:moveTo>
                        <a:pt x="0" y="0"/>
                      </a:moveTo>
                      <a:lnTo>
                        <a:pt x="287" y="367"/>
                      </a:lnTo>
                      <a:lnTo>
                        <a:pt x="245" y="360"/>
                      </a:lnTo>
                      <a:lnTo>
                        <a:pt x="0" y="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37" name="任意多边形 292036"/>
                <p:cNvSpPr/>
                <p:nvPr/>
              </p:nvSpPr>
              <p:spPr>
                <a:xfrm>
                  <a:off x="2256" y="919"/>
                  <a:ext cx="32" cy="5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4" h="405">
                      <a:moveTo>
                        <a:pt x="168" y="0"/>
                      </a:moveTo>
                      <a:lnTo>
                        <a:pt x="0" y="152"/>
                      </a:lnTo>
                      <a:lnTo>
                        <a:pt x="0" y="405"/>
                      </a:lnTo>
                      <a:lnTo>
                        <a:pt x="224" y="405"/>
                      </a:lnTo>
                      <a:lnTo>
                        <a:pt x="224" y="101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38" name="矩形 292037"/>
                <p:cNvSpPr/>
                <p:nvPr/>
              </p:nvSpPr>
              <p:spPr>
                <a:xfrm>
                  <a:off x="2248" y="1004"/>
                  <a:ext cx="224" cy="9"/>
                </a:xfrm>
                <a:prstGeom prst="rect">
                  <a:avLst/>
                </a:prstGeom>
                <a:solidFill>
                  <a:srgbClr val="9F9F9F"/>
                </a:solidFill>
                <a:ln w="1588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39" name="矩形 292038"/>
                <p:cNvSpPr/>
                <p:nvPr/>
              </p:nvSpPr>
              <p:spPr>
                <a:xfrm>
                  <a:off x="2248" y="991"/>
                  <a:ext cx="224" cy="13"/>
                </a:xfrm>
                <a:prstGeom prst="rect">
                  <a:avLst/>
                </a:prstGeom>
                <a:solidFill>
                  <a:srgbClr val="9F9F9F"/>
                </a:solidFill>
                <a:ln w="1588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40" name="矩形 292039"/>
                <p:cNvSpPr/>
                <p:nvPr/>
              </p:nvSpPr>
              <p:spPr>
                <a:xfrm>
                  <a:off x="2248" y="977"/>
                  <a:ext cx="224" cy="14"/>
                </a:xfrm>
                <a:prstGeom prst="rect">
                  <a:avLst/>
                </a:prstGeom>
                <a:solidFill>
                  <a:srgbClr val="9F9F9F"/>
                </a:solidFill>
                <a:ln w="1588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41" name="矩形 292040"/>
                <p:cNvSpPr/>
                <p:nvPr/>
              </p:nvSpPr>
              <p:spPr>
                <a:xfrm>
                  <a:off x="2442" y="966"/>
                  <a:ext cx="24" cy="7"/>
                </a:xfrm>
                <a:prstGeom prst="rect">
                  <a:avLst/>
                </a:prstGeom>
                <a:solidFill>
                  <a:srgbClr val="9F9F9F"/>
                </a:solidFill>
                <a:ln w="1588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42" name="椭圆 292041"/>
                <p:cNvSpPr/>
                <p:nvPr/>
              </p:nvSpPr>
              <p:spPr>
                <a:xfrm>
                  <a:off x="2271" y="911"/>
                  <a:ext cx="18" cy="16"/>
                </a:xfrm>
                <a:prstGeom prst="ellipse">
                  <a:avLst/>
                </a:prstGeom>
                <a:solidFill>
                  <a:srgbClr val="9F9F9F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43" name="矩形 292042"/>
                <p:cNvSpPr/>
                <p:nvPr/>
              </p:nvSpPr>
              <p:spPr>
                <a:xfrm>
                  <a:off x="2328" y="883"/>
                  <a:ext cx="16" cy="14"/>
                </a:xfrm>
                <a:prstGeom prst="rect">
                  <a:avLst/>
                </a:prstGeom>
                <a:solidFill>
                  <a:srgbClr val="808080"/>
                </a:solidFill>
                <a:ln w="1588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44" name="任意多边形 292043"/>
                <p:cNvSpPr/>
                <p:nvPr/>
              </p:nvSpPr>
              <p:spPr>
                <a:xfrm>
                  <a:off x="2320" y="876"/>
                  <a:ext cx="64" cy="5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8" h="403">
                      <a:moveTo>
                        <a:pt x="56" y="403"/>
                      </a:moveTo>
                      <a:lnTo>
                        <a:pt x="56" y="50"/>
                      </a:lnTo>
                      <a:lnTo>
                        <a:pt x="448" y="50"/>
                      </a:lnTo>
                      <a:lnTo>
                        <a:pt x="448" y="0"/>
                      </a:lnTo>
                      <a:lnTo>
                        <a:pt x="0" y="0"/>
                      </a:lnTo>
                      <a:lnTo>
                        <a:pt x="0" y="403"/>
                      </a:lnTo>
                      <a:lnTo>
                        <a:pt x="56" y="40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grpSp>
              <p:nvGrpSpPr>
                <p:cNvPr id="292045" name="组合 292044"/>
                <p:cNvGrpSpPr/>
                <p:nvPr/>
              </p:nvGrpSpPr>
              <p:grpSpPr>
                <a:xfrm>
                  <a:off x="2267" y="821"/>
                  <a:ext cx="73" cy="59"/>
                  <a:chOff x="2267" y="821"/>
                  <a:chExt cx="73" cy="59"/>
                </a:xfrm>
              </p:grpSpPr>
              <p:sp>
                <p:nvSpPr>
                  <p:cNvPr id="292046" name="椭圆 292045"/>
                  <p:cNvSpPr/>
                  <p:nvPr/>
                </p:nvSpPr>
                <p:spPr>
                  <a:xfrm>
                    <a:off x="2273" y="821"/>
                    <a:ext cx="67" cy="59"/>
                  </a:xfrm>
                  <a:prstGeom prst="ellipse">
                    <a:avLst/>
                  </a:prstGeom>
                  <a:solidFill>
                    <a:srgbClr val="808080"/>
                  </a:solidFill>
                  <a:ln w="158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92047" name="椭圆 292046"/>
                  <p:cNvSpPr/>
                  <p:nvPr/>
                </p:nvSpPr>
                <p:spPr>
                  <a:xfrm>
                    <a:off x="2267" y="821"/>
                    <a:ext cx="66" cy="59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58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292048" name="组合 292047"/>
                <p:cNvGrpSpPr/>
                <p:nvPr/>
              </p:nvGrpSpPr>
              <p:grpSpPr>
                <a:xfrm>
                  <a:off x="2296" y="933"/>
                  <a:ext cx="24" cy="58"/>
                  <a:chOff x="2296" y="933"/>
                  <a:chExt cx="24" cy="58"/>
                </a:xfrm>
              </p:grpSpPr>
              <p:sp>
                <p:nvSpPr>
                  <p:cNvPr id="292049" name="矩形 292048"/>
                  <p:cNvSpPr/>
                  <p:nvPr/>
                </p:nvSpPr>
                <p:spPr>
                  <a:xfrm>
                    <a:off x="2296" y="933"/>
                    <a:ext cx="24" cy="58"/>
                  </a:xfrm>
                  <a:prstGeom prst="rect">
                    <a:avLst/>
                  </a:prstGeom>
                  <a:solidFill>
                    <a:srgbClr val="C0C0C0"/>
                  </a:solidFill>
                  <a:ln w="1588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  <p:grpSp>
                <p:nvGrpSpPr>
                  <p:cNvPr id="292050" name="组合 292049"/>
                  <p:cNvGrpSpPr/>
                  <p:nvPr/>
                </p:nvGrpSpPr>
                <p:grpSpPr>
                  <a:xfrm>
                    <a:off x="2296" y="941"/>
                    <a:ext cx="24" cy="44"/>
                    <a:chOff x="2296" y="941"/>
                    <a:chExt cx="24" cy="44"/>
                  </a:xfrm>
                </p:grpSpPr>
                <p:sp>
                  <p:nvSpPr>
                    <p:cNvPr id="292051" name="直接连接符 292050"/>
                    <p:cNvSpPr/>
                    <p:nvPr/>
                  </p:nvSpPr>
                  <p:spPr>
                    <a:xfrm>
                      <a:off x="2296" y="948"/>
                      <a:ext cx="24" cy="1"/>
                    </a:xfrm>
                    <a:prstGeom prst="line">
                      <a:avLst/>
                    </a:prstGeom>
                    <a:ln w="1588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292052" name="直接连接符 292051"/>
                    <p:cNvSpPr/>
                    <p:nvPr/>
                  </p:nvSpPr>
                  <p:spPr>
                    <a:xfrm>
                      <a:off x="2296" y="970"/>
                      <a:ext cx="24" cy="1"/>
                    </a:xfrm>
                    <a:prstGeom prst="line">
                      <a:avLst/>
                    </a:prstGeom>
                    <a:ln w="1588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292053" name="直接连接符 292052"/>
                    <p:cNvSpPr/>
                    <p:nvPr/>
                  </p:nvSpPr>
                  <p:spPr>
                    <a:xfrm>
                      <a:off x="2296" y="962"/>
                      <a:ext cx="24" cy="1"/>
                    </a:xfrm>
                    <a:prstGeom prst="line">
                      <a:avLst/>
                    </a:prstGeom>
                    <a:ln w="1588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292054" name="直接连接符 292053"/>
                    <p:cNvSpPr/>
                    <p:nvPr/>
                  </p:nvSpPr>
                  <p:spPr>
                    <a:xfrm>
                      <a:off x="2296" y="955"/>
                      <a:ext cx="24" cy="1"/>
                    </a:xfrm>
                    <a:prstGeom prst="line">
                      <a:avLst/>
                    </a:prstGeom>
                    <a:ln w="1588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292055" name="直接连接符 292054"/>
                    <p:cNvSpPr/>
                    <p:nvPr/>
                  </p:nvSpPr>
                  <p:spPr>
                    <a:xfrm>
                      <a:off x="2296" y="941"/>
                      <a:ext cx="24" cy="1"/>
                    </a:xfrm>
                    <a:prstGeom prst="line">
                      <a:avLst/>
                    </a:prstGeom>
                    <a:ln w="1588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292056" name="直接连接符 292055"/>
                    <p:cNvSpPr/>
                    <p:nvPr/>
                  </p:nvSpPr>
                  <p:spPr>
                    <a:xfrm>
                      <a:off x="2296" y="977"/>
                      <a:ext cx="24" cy="1"/>
                    </a:xfrm>
                    <a:prstGeom prst="line">
                      <a:avLst/>
                    </a:prstGeom>
                    <a:ln w="1588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292057" name="直接连接符 292056"/>
                    <p:cNvSpPr/>
                    <p:nvPr/>
                  </p:nvSpPr>
                  <p:spPr>
                    <a:xfrm>
                      <a:off x="2296" y="984"/>
                      <a:ext cx="24" cy="1"/>
                    </a:xfrm>
                    <a:prstGeom prst="line">
                      <a:avLst/>
                    </a:prstGeom>
                    <a:ln w="1588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p:grpSp>
            </p:grpSp>
            <p:sp>
              <p:nvSpPr>
                <p:cNvPr id="292058" name="矩形 292057"/>
                <p:cNvSpPr/>
                <p:nvPr/>
              </p:nvSpPr>
              <p:spPr>
                <a:xfrm>
                  <a:off x="2448" y="948"/>
                  <a:ext cx="8" cy="14"/>
                </a:xfrm>
                <a:prstGeom prst="rect">
                  <a:avLst/>
                </a:prstGeom>
                <a:solidFill>
                  <a:srgbClr val="C0C0C0"/>
                </a:solidFill>
                <a:ln w="1588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92059" name="组合 292058"/>
              <p:cNvGrpSpPr/>
              <p:nvPr/>
            </p:nvGrpSpPr>
            <p:grpSpPr>
              <a:xfrm>
                <a:off x="2382" y="788"/>
                <a:ext cx="40" cy="40"/>
                <a:chOff x="2382" y="788"/>
                <a:chExt cx="40" cy="40"/>
              </a:xfrm>
            </p:grpSpPr>
            <p:sp>
              <p:nvSpPr>
                <p:cNvPr id="292060" name="任意多边形 292059"/>
                <p:cNvSpPr/>
                <p:nvPr/>
              </p:nvSpPr>
              <p:spPr>
                <a:xfrm>
                  <a:off x="2404" y="800"/>
                  <a:ext cx="18" cy="2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7" h="195">
                      <a:moveTo>
                        <a:pt x="106" y="0"/>
                      </a:moveTo>
                      <a:lnTo>
                        <a:pt x="0" y="164"/>
                      </a:lnTo>
                      <a:lnTo>
                        <a:pt x="21" y="195"/>
                      </a:lnTo>
                      <a:lnTo>
                        <a:pt x="127" y="6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BFBFDF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61" name="任意多边形 292060"/>
                <p:cNvSpPr/>
                <p:nvPr/>
              </p:nvSpPr>
              <p:spPr>
                <a:xfrm>
                  <a:off x="2382" y="788"/>
                  <a:ext cx="35" cy="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6" h="57">
                      <a:moveTo>
                        <a:pt x="238" y="0"/>
                      </a:moveTo>
                      <a:lnTo>
                        <a:pt x="0" y="31"/>
                      </a:lnTo>
                      <a:lnTo>
                        <a:pt x="35" y="57"/>
                      </a:lnTo>
                      <a:lnTo>
                        <a:pt x="246" y="19"/>
                      </a:lnTo>
                      <a:lnTo>
                        <a:pt x="238" y="0"/>
                      </a:lnTo>
                      <a:close/>
                    </a:path>
                  </a:pathLst>
                </a:custGeom>
                <a:solidFill>
                  <a:srgbClr val="BFBFDF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92062" name="组合 292061"/>
              <p:cNvGrpSpPr/>
              <p:nvPr/>
            </p:nvGrpSpPr>
            <p:grpSpPr>
              <a:xfrm>
                <a:off x="2302" y="723"/>
                <a:ext cx="132" cy="186"/>
                <a:chOff x="2302" y="723"/>
                <a:chExt cx="132" cy="186"/>
              </a:xfrm>
            </p:grpSpPr>
            <p:sp>
              <p:nvSpPr>
                <p:cNvPr id="292063" name="任意多边形 292062"/>
                <p:cNvSpPr/>
                <p:nvPr/>
              </p:nvSpPr>
              <p:spPr>
                <a:xfrm>
                  <a:off x="2302" y="724"/>
                  <a:ext cx="132" cy="18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20" h="1300">
                      <a:moveTo>
                        <a:pt x="30" y="47"/>
                      </a:moveTo>
                      <a:lnTo>
                        <a:pt x="16" y="85"/>
                      </a:lnTo>
                      <a:lnTo>
                        <a:pt x="4" y="132"/>
                      </a:lnTo>
                      <a:lnTo>
                        <a:pt x="0" y="183"/>
                      </a:lnTo>
                      <a:lnTo>
                        <a:pt x="0" y="233"/>
                      </a:lnTo>
                      <a:lnTo>
                        <a:pt x="12" y="299"/>
                      </a:lnTo>
                      <a:lnTo>
                        <a:pt x="23" y="381"/>
                      </a:lnTo>
                      <a:lnTo>
                        <a:pt x="44" y="473"/>
                      </a:lnTo>
                      <a:lnTo>
                        <a:pt x="79" y="578"/>
                      </a:lnTo>
                      <a:lnTo>
                        <a:pt x="131" y="679"/>
                      </a:lnTo>
                      <a:lnTo>
                        <a:pt x="215" y="799"/>
                      </a:lnTo>
                      <a:lnTo>
                        <a:pt x="299" y="912"/>
                      </a:lnTo>
                      <a:lnTo>
                        <a:pt x="369" y="988"/>
                      </a:lnTo>
                      <a:lnTo>
                        <a:pt x="467" y="1079"/>
                      </a:lnTo>
                      <a:lnTo>
                        <a:pt x="569" y="1155"/>
                      </a:lnTo>
                      <a:lnTo>
                        <a:pt x="660" y="1215"/>
                      </a:lnTo>
                      <a:lnTo>
                        <a:pt x="726" y="1253"/>
                      </a:lnTo>
                      <a:lnTo>
                        <a:pt x="793" y="1281"/>
                      </a:lnTo>
                      <a:lnTo>
                        <a:pt x="846" y="1300"/>
                      </a:lnTo>
                      <a:lnTo>
                        <a:pt x="888" y="1300"/>
                      </a:lnTo>
                      <a:lnTo>
                        <a:pt x="920" y="1284"/>
                      </a:lnTo>
                      <a:lnTo>
                        <a:pt x="61" y="0"/>
                      </a:lnTo>
                      <a:lnTo>
                        <a:pt x="30" y="4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64" name="任意多边形 292063"/>
                <p:cNvSpPr/>
                <p:nvPr/>
              </p:nvSpPr>
              <p:spPr>
                <a:xfrm>
                  <a:off x="2310" y="723"/>
                  <a:ext cx="124" cy="18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66" h="1288">
                      <a:moveTo>
                        <a:pt x="7" y="0"/>
                      </a:moveTo>
                      <a:lnTo>
                        <a:pt x="0" y="26"/>
                      </a:lnTo>
                      <a:lnTo>
                        <a:pt x="0" y="82"/>
                      </a:lnTo>
                      <a:lnTo>
                        <a:pt x="4" y="149"/>
                      </a:lnTo>
                      <a:lnTo>
                        <a:pt x="11" y="202"/>
                      </a:lnTo>
                      <a:lnTo>
                        <a:pt x="21" y="272"/>
                      </a:lnTo>
                      <a:lnTo>
                        <a:pt x="35" y="354"/>
                      </a:lnTo>
                      <a:lnTo>
                        <a:pt x="56" y="439"/>
                      </a:lnTo>
                      <a:lnTo>
                        <a:pt x="98" y="547"/>
                      </a:lnTo>
                      <a:lnTo>
                        <a:pt x="161" y="670"/>
                      </a:lnTo>
                      <a:lnTo>
                        <a:pt x="231" y="771"/>
                      </a:lnTo>
                      <a:lnTo>
                        <a:pt x="315" y="878"/>
                      </a:lnTo>
                      <a:lnTo>
                        <a:pt x="392" y="960"/>
                      </a:lnTo>
                      <a:lnTo>
                        <a:pt x="452" y="1016"/>
                      </a:lnTo>
                      <a:lnTo>
                        <a:pt x="508" y="1068"/>
                      </a:lnTo>
                      <a:lnTo>
                        <a:pt x="567" y="1118"/>
                      </a:lnTo>
                      <a:lnTo>
                        <a:pt x="634" y="1168"/>
                      </a:lnTo>
                      <a:lnTo>
                        <a:pt x="679" y="1200"/>
                      </a:lnTo>
                      <a:lnTo>
                        <a:pt x="728" y="1228"/>
                      </a:lnTo>
                      <a:lnTo>
                        <a:pt x="782" y="1256"/>
                      </a:lnTo>
                      <a:lnTo>
                        <a:pt x="827" y="1282"/>
                      </a:lnTo>
                      <a:lnTo>
                        <a:pt x="855" y="1288"/>
                      </a:lnTo>
                      <a:lnTo>
                        <a:pt x="866" y="1270"/>
                      </a:lnTo>
                      <a:lnTo>
                        <a:pt x="863" y="1243"/>
                      </a:lnTo>
                      <a:lnTo>
                        <a:pt x="856" y="1213"/>
                      </a:lnTo>
                      <a:lnTo>
                        <a:pt x="845" y="1159"/>
                      </a:lnTo>
                      <a:lnTo>
                        <a:pt x="831" y="1089"/>
                      </a:lnTo>
                      <a:lnTo>
                        <a:pt x="813" y="1023"/>
                      </a:lnTo>
                      <a:lnTo>
                        <a:pt x="792" y="947"/>
                      </a:lnTo>
                      <a:lnTo>
                        <a:pt x="764" y="866"/>
                      </a:lnTo>
                      <a:lnTo>
                        <a:pt x="733" y="802"/>
                      </a:lnTo>
                      <a:lnTo>
                        <a:pt x="707" y="746"/>
                      </a:lnTo>
                      <a:lnTo>
                        <a:pt x="666" y="672"/>
                      </a:lnTo>
                      <a:lnTo>
                        <a:pt x="627" y="607"/>
                      </a:lnTo>
                      <a:lnTo>
                        <a:pt x="579" y="537"/>
                      </a:lnTo>
                      <a:lnTo>
                        <a:pt x="504" y="448"/>
                      </a:lnTo>
                      <a:lnTo>
                        <a:pt x="452" y="385"/>
                      </a:lnTo>
                      <a:lnTo>
                        <a:pt x="376" y="299"/>
                      </a:lnTo>
                      <a:lnTo>
                        <a:pt x="305" y="237"/>
                      </a:lnTo>
                      <a:lnTo>
                        <a:pt x="235" y="173"/>
                      </a:lnTo>
                      <a:lnTo>
                        <a:pt x="182" y="127"/>
                      </a:lnTo>
                      <a:lnTo>
                        <a:pt x="126" y="78"/>
                      </a:lnTo>
                      <a:lnTo>
                        <a:pt x="84" y="45"/>
                      </a:lnTo>
                      <a:lnTo>
                        <a:pt x="42" y="1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92065" name="组合 292064"/>
              <p:cNvGrpSpPr/>
              <p:nvPr/>
            </p:nvGrpSpPr>
            <p:grpSpPr>
              <a:xfrm>
                <a:off x="2315" y="770"/>
                <a:ext cx="126" cy="121"/>
                <a:chOff x="2315" y="770"/>
                <a:chExt cx="126" cy="121"/>
              </a:xfrm>
            </p:grpSpPr>
            <p:sp>
              <p:nvSpPr>
                <p:cNvPr id="292066" name="任意多边形 292065"/>
                <p:cNvSpPr/>
                <p:nvPr/>
              </p:nvSpPr>
              <p:spPr>
                <a:xfrm>
                  <a:off x="2315" y="770"/>
                  <a:ext cx="121" cy="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51" h="57">
                      <a:moveTo>
                        <a:pt x="0" y="0"/>
                      </a:moveTo>
                      <a:lnTo>
                        <a:pt x="851" y="32"/>
                      </a:lnTo>
                      <a:lnTo>
                        <a:pt x="844" y="57"/>
                      </a:lnTo>
                      <a:lnTo>
                        <a:pt x="3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DFFF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67" name="任意多边形 292066"/>
                <p:cNvSpPr/>
                <p:nvPr/>
              </p:nvSpPr>
              <p:spPr>
                <a:xfrm>
                  <a:off x="2398" y="794"/>
                  <a:ext cx="43" cy="9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2" h="673">
                      <a:moveTo>
                        <a:pt x="267" y="13"/>
                      </a:moveTo>
                      <a:lnTo>
                        <a:pt x="0" y="657"/>
                      </a:lnTo>
                      <a:lnTo>
                        <a:pt x="25" y="673"/>
                      </a:lnTo>
                      <a:lnTo>
                        <a:pt x="302" y="0"/>
                      </a:lnTo>
                      <a:lnTo>
                        <a:pt x="267" y="13"/>
                      </a:lnTo>
                      <a:close/>
                    </a:path>
                  </a:pathLst>
                </a:custGeom>
                <a:solidFill>
                  <a:srgbClr val="DFDFFF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92068" name="组合 292067"/>
              <p:cNvGrpSpPr/>
              <p:nvPr/>
            </p:nvGrpSpPr>
            <p:grpSpPr>
              <a:xfrm>
                <a:off x="2413" y="772"/>
                <a:ext cx="51" cy="30"/>
                <a:chOff x="2413" y="772"/>
                <a:chExt cx="51" cy="30"/>
              </a:xfrm>
            </p:grpSpPr>
            <p:sp>
              <p:nvSpPr>
                <p:cNvPr id="292069" name="任意多边形 292068"/>
                <p:cNvSpPr/>
                <p:nvPr/>
              </p:nvSpPr>
              <p:spPr>
                <a:xfrm>
                  <a:off x="2413" y="776"/>
                  <a:ext cx="36" cy="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0" h="184">
                      <a:moveTo>
                        <a:pt x="187" y="0"/>
                      </a:moveTo>
                      <a:lnTo>
                        <a:pt x="11" y="57"/>
                      </a:lnTo>
                      <a:lnTo>
                        <a:pt x="4" y="67"/>
                      </a:lnTo>
                      <a:lnTo>
                        <a:pt x="0" y="86"/>
                      </a:lnTo>
                      <a:lnTo>
                        <a:pt x="2" y="112"/>
                      </a:lnTo>
                      <a:lnTo>
                        <a:pt x="5" y="128"/>
                      </a:lnTo>
                      <a:lnTo>
                        <a:pt x="15" y="151"/>
                      </a:lnTo>
                      <a:lnTo>
                        <a:pt x="33" y="169"/>
                      </a:lnTo>
                      <a:lnTo>
                        <a:pt x="57" y="181"/>
                      </a:lnTo>
                      <a:lnTo>
                        <a:pt x="71" y="184"/>
                      </a:lnTo>
                      <a:lnTo>
                        <a:pt x="85" y="184"/>
                      </a:lnTo>
                      <a:lnTo>
                        <a:pt x="250" y="114"/>
                      </a:lnTo>
                      <a:lnTo>
                        <a:pt x="218" y="92"/>
                      </a:lnTo>
                      <a:lnTo>
                        <a:pt x="201" y="70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rgbClr val="BFBFDF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70" name="任意多边形 292069"/>
                <p:cNvSpPr/>
                <p:nvPr/>
              </p:nvSpPr>
              <p:spPr>
                <a:xfrm>
                  <a:off x="2434" y="772"/>
                  <a:ext cx="2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9" h="173">
                      <a:moveTo>
                        <a:pt x="81" y="25"/>
                      </a:moveTo>
                      <a:lnTo>
                        <a:pt x="74" y="15"/>
                      </a:lnTo>
                      <a:lnTo>
                        <a:pt x="60" y="5"/>
                      </a:lnTo>
                      <a:lnTo>
                        <a:pt x="36" y="0"/>
                      </a:lnTo>
                      <a:lnTo>
                        <a:pt x="22" y="2"/>
                      </a:lnTo>
                      <a:lnTo>
                        <a:pt x="13" y="12"/>
                      </a:lnTo>
                      <a:lnTo>
                        <a:pt x="4" y="25"/>
                      </a:lnTo>
                      <a:lnTo>
                        <a:pt x="0" y="46"/>
                      </a:lnTo>
                      <a:lnTo>
                        <a:pt x="1" y="58"/>
                      </a:lnTo>
                      <a:lnTo>
                        <a:pt x="3" y="74"/>
                      </a:lnTo>
                      <a:lnTo>
                        <a:pt x="9" y="97"/>
                      </a:lnTo>
                      <a:lnTo>
                        <a:pt x="20" y="116"/>
                      </a:lnTo>
                      <a:lnTo>
                        <a:pt x="31" y="133"/>
                      </a:lnTo>
                      <a:lnTo>
                        <a:pt x="44" y="147"/>
                      </a:lnTo>
                      <a:lnTo>
                        <a:pt x="58" y="160"/>
                      </a:lnTo>
                      <a:lnTo>
                        <a:pt x="76" y="167"/>
                      </a:lnTo>
                      <a:lnTo>
                        <a:pt x="97" y="173"/>
                      </a:lnTo>
                      <a:lnTo>
                        <a:pt x="114" y="173"/>
                      </a:lnTo>
                      <a:lnTo>
                        <a:pt x="130" y="164"/>
                      </a:lnTo>
                      <a:lnTo>
                        <a:pt x="137" y="151"/>
                      </a:lnTo>
                      <a:lnTo>
                        <a:pt x="139" y="132"/>
                      </a:lnTo>
                      <a:lnTo>
                        <a:pt x="134" y="111"/>
                      </a:lnTo>
                      <a:lnTo>
                        <a:pt x="123" y="82"/>
                      </a:lnTo>
                      <a:lnTo>
                        <a:pt x="99" y="46"/>
                      </a:lnTo>
                      <a:lnTo>
                        <a:pt x="81" y="2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71" name="任意多边形 292070"/>
                <p:cNvSpPr/>
                <p:nvPr/>
              </p:nvSpPr>
              <p:spPr>
                <a:xfrm>
                  <a:off x="2439" y="774"/>
                  <a:ext cx="25" cy="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" h="123">
                      <a:moveTo>
                        <a:pt x="13" y="27"/>
                      </a:moveTo>
                      <a:lnTo>
                        <a:pt x="120" y="3"/>
                      </a:lnTo>
                      <a:lnTo>
                        <a:pt x="146" y="0"/>
                      </a:lnTo>
                      <a:lnTo>
                        <a:pt x="164" y="3"/>
                      </a:lnTo>
                      <a:lnTo>
                        <a:pt x="169" y="9"/>
                      </a:lnTo>
                      <a:lnTo>
                        <a:pt x="171" y="22"/>
                      </a:lnTo>
                      <a:lnTo>
                        <a:pt x="164" y="41"/>
                      </a:lnTo>
                      <a:lnTo>
                        <a:pt x="64" y="123"/>
                      </a:lnTo>
                      <a:lnTo>
                        <a:pt x="50" y="122"/>
                      </a:lnTo>
                      <a:lnTo>
                        <a:pt x="34" y="116"/>
                      </a:lnTo>
                      <a:lnTo>
                        <a:pt x="22" y="106"/>
                      </a:lnTo>
                      <a:lnTo>
                        <a:pt x="8" y="90"/>
                      </a:lnTo>
                      <a:lnTo>
                        <a:pt x="1" y="74"/>
                      </a:lnTo>
                      <a:lnTo>
                        <a:pt x="0" y="56"/>
                      </a:lnTo>
                      <a:lnTo>
                        <a:pt x="5" y="40"/>
                      </a:lnTo>
                      <a:lnTo>
                        <a:pt x="13" y="27"/>
                      </a:lnTo>
                      <a:close/>
                    </a:path>
                  </a:pathLst>
                </a:custGeom>
                <a:solidFill>
                  <a:srgbClr val="9F9FBF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72" name="任意多边形 292071"/>
                <p:cNvSpPr/>
                <p:nvPr/>
              </p:nvSpPr>
              <p:spPr>
                <a:xfrm>
                  <a:off x="2421" y="782"/>
                  <a:ext cx="10" cy="1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3" h="124">
                      <a:moveTo>
                        <a:pt x="4" y="0"/>
                      </a:moveTo>
                      <a:lnTo>
                        <a:pt x="0" y="20"/>
                      </a:lnTo>
                      <a:lnTo>
                        <a:pt x="0" y="37"/>
                      </a:lnTo>
                      <a:lnTo>
                        <a:pt x="5" y="60"/>
                      </a:lnTo>
                      <a:lnTo>
                        <a:pt x="11" y="78"/>
                      </a:lnTo>
                      <a:lnTo>
                        <a:pt x="26" y="96"/>
                      </a:lnTo>
                      <a:lnTo>
                        <a:pt x="40" y="108"/>
                      </a:lnTo>
                      <a:lnTo>
                        <a:pt x="51" y="114"/>
                      </a:lnTo>
                      <a:lnTo>
                        <a:pt x="61" y="118"/>
                      </a:lnTo>
                      <a:lnTo>
                        <a:pt x="73" y="124"/>
                      </a:lnTo>
                    </a:path>
                  </a:pathLst>
                </a:custGeom>
                <a:noFill/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73" name="任意多边形 292072"/>
                <p:cNvSpPr/>
                <p:nvPr/>
              </p:nvSpPr>
              <p:spPr>
                <a:xfrm>
                  <a:off x="2427" y="780"/>
                  <a:ext cx="11" cy="1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124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38"/>
                      </a:lnTo>
                      <a:lnTo>
                        <a:pt x="6" y="60"/>
                      </a:lnTo>
                      <a:lnTo>
                        <a:pt x="12" y="79"/>
                      </a:lnTo>
                      <a:lnTo>
                        <a:pt x="27" y="95"/>
                      </a:lnTo>
                      <a:lnTo>
                        <a:pt x="41" y="108"/>
                      </a:lnTo>
                      <a:lnTo>
                        <a:pt x="51" y="114"/>
                      </a:lnTo>
                      <a:lnTo>
                        <a:pt x="62" y="119"/>
                      </a:lnTo>
                      <a:lnTo>
                        <a:pt x="74" y="124"/>
                      </a:lnTo>
                    </a:path>
                  </a:pathLst>
                </a:custGeom>
                <a:noFill/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sp>
        <p:nvSpPr>
          <p:cNvPr id="292074" name="直接连接符 292073"/>
          <p:cNvSpPr/>
          <p:nvPr/>
        </p:nvSpPr>
        <p:spPr>
          <a:xfrm>
            <a:off x="6024563" y="3661728"/>
            <a:ext cx="324008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92075" name="图片 292074"/>
          <p:cNvPicPr/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6313488" y="3158490"/>
            <a:ext cx="403225" cy="239713"/>
          </a:xfrm>
          <a:prstGeom prst="rect">
            <a:avLst/>
          </a:prstGeom>
          <a:noFill/>
          <a:ln w="12699">
            <a:noFill/>
            <a:miter/>
          </a:ln>
        </p:spPr>
      </p:pic>
      <p:pic>
        <p:nvPicPr>
          <p:cNvPr id="292076" name="图片 292075"/>
          <p:cNvPicPr/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7464425" y="3158490"/>
            <a:ext cx="403225" cy="239713"/>
          </a:xfrm>
          <a:prstGeom prst="rect">
            <a:avLst/>
          </a:prstGeom>
          <a:noFill/>
          <a:ln w="12699">
            <a:noFill/>
            <a:miter/>
          </a:ln>
        </p:spPr>
      </p:pic>
      <p:sp>
        <p:nvSpPr>
          <p:cNvPr id="292077" name="任意多边形 292076"/>
          <p:cNvSpPr/>
          <p:nvPr/>
        </p:nvSpPr>
        <p:spPr>
          <a:xfrm>
            <a:off x="6456363" y="3374390"/>
            <a:ext cx="79375" cy="276225"/>
          </a:xfrm>
          <a:custGeom>
            <a:avLst/>
            <a:gdLst/>
            <a:ahLst/>
            <a:cxnLst/>
            <a:rect l="0" t="0" r="0" b="0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78" name="任意多边形 292077"/>
          <p:cNvSpPr/>
          <p:nvPr/>
        </p:nvSpPr>
        <p:spPr>
          <a:xfrm>
            <a:off x="7608888" y="3374390"/>
            <a:ext cx="77787" cy="276225"/>
          </a:xfrm>
          <a:custGeom>
            <a:avLst/>
            <a:gdLst/>
            <a:ahLst/>
            <a:cxnLst/>
            <a:rect l="0" t="0" r="0" b="0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79" name="任意多边形 292078"/>
          <p:cNvSpPr/>
          <p:nvPr/>
        </p:nvSpPr>
        <p:spPr>
          <a:xfrm>
            <a:off x="7032625" y="3374390"/>
            <a:ext cx="77788" cy="276225"/>
          </a:xfrm>
          <a:custGeom>
            <a:avLst/>
            <a:gdLst/>
            <a:ahLst/>
            <a:cxnLst/>
            <a:rect l="0" t="0" r="0" b="0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92080" name="图片 292079"/>
          <p:cNvPicPr/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6888163" y="3158490"/>
            <a:ext cx="403225" cy="239713"/>
          </a:xfrm>
          <a:prstGeom prst="rect">
            <a:avLst/>
          </a:prstGeom>
          <a:noFill/>
          <a:ln w="12699">
            <a:noFill/>
            <a:miter/>
          </a:ln>
        </p:spPr>
      </p:pic>
      <p:sp>
        <p:nvSpPr>
          <p:cNvPr id="292081" name="直接连接符 292080"/>
          <p:cNvSpPr/>
          <p:nvPr/>
        </p:nvSpPr>
        <p:spPr>
          <a:xfrm>
            <a:off x="6024563" y="4453890"/>
            <a:ext cx="324008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92082" name="图片 292081"/>
          <p:cNvPicPr/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6313488" y="3950653"/>
            <a:ext cx="403225" cy="239712"/>
          </a:xfrm>
          <a:prstGeom prst="rect">
            <a:avLst/>
          </a:prstGeom>
          <a:noFill/>
          <a:ln w="12699">
            <a:noFill/>
            <a:miter/>
          </a:ln>
        </p:spPr>
      </p:pic>
      <p:pic>
        <p:nvPicPr>
          <p:cNvPr id="292083" name="图片 292082"/>
          <p:cNvPicPr/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7464425" y="3950653"/>
            <a:ext cx="403225" cy="239712"/>
          </a:xfrm>
          <a:prstGeom prst="rect">
            <a:avLst/>
          </a:prstGeom>
          <a:noFill/>
          <a:ln w="12699">
            <a:noFill/>
            <a:miter/>
          </a:ln>
        </p:spPr>
      </p:pic>
      <p:sp>
        <p:nvSpPr>
          <p:cNvPr id="292084" name="任意多边形 292083"/>
          <p:cNvSpPr/>
          <p:nvPr/>
        </p:nvSpPr>
        <p:spPr>
          <a:xfrm>
            <a:off x="6456363" y="4166553"/>
            <a:ext cx="79375" cy="276225"/>
          </a:xfrm>
          <a:custGeom>
            <a:avLst/>
            <a:gdLst/>
            <a:ahLst/>
            <a:cxnLst/>
            <a:rect l="0" t="0" r="0" b="0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85" name="任意多边形 292084"/>
          <p:cNvSpPr/>
          <p:nvPr/>
        </p:nvSpPr>
        <p:spPr>
          <a:xfrm>
            <a:off x="7608888" y="4166553"/>
            <a:ext cx="77787" cy="276225"/>
          </a:xfrm>
          <a:custGeom>
            <a:avLst/>
            <a:gdLst/>
            <a:ahLst/>
            <a:cxnLst/>
            <a:rect l="0" t="0" r="0" b="0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86" name="任意多边形 292085"/>
          <p:cNvSpPr/>
          <p:nvPr/>
        </p:nvSpPr>
        <p:spPr>
          <a:xfrm>
            <a:off x="7032625" y="4166553"/>
            <a:ext cx="77788" cy="276225"/>
          </a:xfrm>
          <a:custGeom>
            <a:avLst/>
            <a:gdLst/>
            <a:ahLst/>
            <a:cxnLst/>
            <a:rect l="0" t="0" r="0" b="0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92087" name="图片 292086"/>
          <p:cNvPicPr/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6888163" y="3950653"/>
            <a:ext cx="403225" cy="239712"/>
          </a:xfrm>
          <a:prstGeom prst="rect">
            <a:avLst/>
          </a:prstGeom>
          <a:noFill/>
          <a:ln w="12699">
            <a:noFill/>
            <a:miter/>
          </a:ln>
        </p:spPr>
      </p:pic>
      <p:pic>
        <p:nvPicPr>
          <p:cNvPr id="292088" name="图片 292087"/>
          <p:cNvPicPr/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8645525" y="3949065"/>
            <a:ext cx="403225" cy="239713"/>
          </a:xfrm>
          <a:prstGeom prst="rect">
            <a:avLst/>
          </a:prstGeom>
          <a:noFill/>
          <a:ln w="12699">
            <a:noFill/>
            <a:miter/>
          </a:ln>
        </p:spPr>
      </p:pic>
      <p:sp>
        <p:nvSpPr>
          <p:cNvPr id="292089" name="任意多边形 292088"/>
          <p:cNvSpPr/>
          <p:nvPr/>
        </p:nvSpPr>
        <p:spPr>
          <a:xfrm>
            <a:off x="8789988" y="4164965"/>
            <a:ext cx="77787" cy="276225"/>
          </a:xfrm>
          <a:custGeom>
            <a:avLst/>
            <a:gdLst/>
            <a:ahLst/>
            <a:cxnLst/>
            <a:rect l="0" t="0" r="0" b="0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90" name="立方体 292089"/>
          <p:cNvSpPr/>
          <p:nvPr/>
        </p:nvSpPr>
        <p:spPr>
          <a:xfrm>
            <a:off x="4079875" y="4237990"/>
            <a:ext cx="411163" cy="388938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DDDDDD">
                  <a:gamma/>
                  <a:shade val="32941"/>
                  <a:invGamma/>
                </a:srgbClr>
              </a:gs>
              <a:gs pos="100000">
                <a:srgbClr val="DDDDDD"/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91" name="立方体 292090"/>
          <p:cNvSpPr/>
          <p:nvPr/>
        </p:nvSpPr>
        <p:spPr>
          <a:xfrm>
            <a:off x="3576638" y="4957128"/>
            <a:ext cx="411162" cy="388937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DDDDDD">
                  <a:gamma/>
                  <a:shade val="32941"/>
                  <a:invGamma/>
                </a:srgbClr>
              </a:gs>
              <a:gs pos="100000">
                <a:srgbClr val="DDDDDD"/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92" name="立方体 292091"/>
          <p:cNvSpPr/>
          <p:nvPr/>
        </p:nvSpPr>
        <p:spPr>
          <a:xfrm>
            <a:off x="3648075" y="3372803"/>
            <a:ext cx="411163" cy="388937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DDDDDD">
                  <a:gamma/>
                  <a:shade val="32941"/>
                  <a:invGamma/>
                </a:srgbClr>
              </a:gs>
              <a:gs pos="100000">
                <a:srgbClr val="DDDDDD"/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93" name="文本框 292092"/>
          <p:cNvSpPr txBox="1"/>
          <p:nvPr/>
        </p:nvSpPr>
        <p:spPr>
          <a:xfrm>
            <a:off x="2497138" y="3158490"/>
            <a:ext cx="1218603" cy="3385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高带宽光纤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94" name="直接连接符 292093"/>
          <p:cNvSpPr/>
          <p:nvPr/>
        </p:nvSpPr>
        <p:spPr>
          <a:xfrm rot="-21600000">
            <a:off x="4800600" y="3661728"/>
            <a:ext cx="323850" cy="342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95" name="直接连接符 292094"/>
          <p:cNvSpPr/>
          <p:nvPr/>
        </p:nvSpPr>
        <p:spPr>
          <a:xfrm>
            <a:off x="3144838" y="5822315"/>
            <a:ext cx="26638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96" name="直接连接符 292095"/>
          <p:cNvSpPr/>
          <p:nvPr/>
        </p:nvSpPr>
        <p:spPr>
          <a:xfrm>
            <a:off x="5808663" y="5822315"/>
            <a:ext cx="38163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97" name="文本框 292096"/>
          <p:cNvSpPr txBox="1"/>
          <p:nvPr/>
        </p:nvSpPr>
        <p:spPr>
          <a:xfrm>
            <a:off x="7248525" y="5461953"/>
            <a:ext cx="1011815" cy="3385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同轴电缆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98" name="文本框 292097"/>
          <p:cNvSpPr txBox="1"/>
          <p:nvPr/>
        </p:nvSpPr>
        <p:spPr>
          <a:xfrm>
            <a:off x="4224338" y="5461953"/>
            <a:ext cx="598241" cy="3385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光纤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99" name="直接连接符 292098"/>
          <p:cNvSpPr/>
          <p:nvPr/>
        </p:nvSpPr>
        <p:spPr>
          <a:xfrm>
            <a:off x="5808663" y="5677853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4"/>
          <p:cNvSpPr/>
          <p:nvPr/>
        </p:nvSpPr>
        <p:spPr>
          <a:xfrm>
            <a:off x="838200" y="365125"/>
            <a:ext cx="10515600" cy="877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</a:b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2、光纤同轴混合网（HFC网）</a:t>
            </a:r>
            <a:endParaRPr lang="zh-CN" altLang="en-US" sz="40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sz="40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标题 293889"/>
          <p:cNvSpPr>
            <a:spLocks noGrp="1"/>
          </p:cNvSpPr>
          <p:nvPr>
            <p:ph type="title"/>
          </p:nvPr>
        </p:nvSpPr>
        <p:spPr>
          <a:xfrm>
            <a:off x="497840" y="1519555"/>
            <a:ext cx="11417300" cy="839470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HFC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网具有比 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CATV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网更宽的频谱，且具有双向传输功能 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3904" name="直接连接符 293903"/>
          <p:cNvSpPr/>
          <p:nvPr/>
        </p:nvSpPr>
        <p:spPr>
          <a:xfrm>
            <a:off x="3686175" y="2924175"/>
            <a:ext cx="4927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3905" name="文本框 293904"/>
          <p:cNvSpPr txBox="1"/>
          <p:nvPr/>
        </p:nvSpPr>
        <p:spPr>
          <a:xfrm>
            <a:off x="5303838" y="2395538"/>
            <a:ext cx="1422184" cy="461665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下行信道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3906" name="矩形 293905"/>
          <p:cNvSpPr/>
          <p:nvPr/>
        </p:nvSpPr>
        <p:spPr>
          <a:xfrm>
            <a:off x="2465388" y="3176588"/>
            <a:ext cx="804862" cy="1195387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3907" name="文本框 293906"/>
          <p:cNvSpPr txBox="1"/>
          <p:nvPr/>
        </p:nvSpPr>
        <p:spPr>
          <a:xfrm>
            <a:off x="2465388" y="3400425"/>
            <a:ext cx="803425" cy="7571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lnSpc>
                <a:spcPct val="90000"/>
              </a:lnSpc>
              <a:buClr>
                <a:srgbClr val="000000"/>
              </a:buClr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上行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l">
              <a:lnSpc>
                <a:spcPct val="90000"/>
              </a:lnSpc>
              <a:buClr>
                <a:srgbClr val="000000"/>
              </a:buClr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信道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3908" name="文本框 293907"/>
          <p:cNvSpPr txBox="1"/>
          <p:nvPr/>
        </p:nvSpPr>
        <p:spPr>
          <a:xfrm>
            <a:off x="2282825" y="4340225"/>
            <a:ext cx="1200200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5       65  87                                                          1000</a:t>
            </a: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3909" name="矩形 293908"/>
          <p:cNvSpPr/>
          <p:nvPr/>
        </p:nvSpPr>
        <p:spPr>
          <a:xfrm>
            <a:off x="3673475" y="3176588"/>
            <a:ext cx="4879975" cy="1195387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3910" name="文本框 293909"/>
          <p:cNvSpPr txBox="1"/>
          <p:nvPr/>
        </p:nvSpPr>
        <p:spPr>
          <a:xfrm>
            <a:off x="3898900" y="3608388"/>
            <a:ext cx="4572085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调频广播、模拟和数字电视、数据业务</a:t>
            </a:r>
            <a:endParaRPr lang="zh-CN" altLang="en-US" sz="2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3911" name="文本框 293910"/>
          <p:cNvSpPr txBox="1"/>
          <p:nvPr/>
        </p:nvSpPr>
        <p:spPr>
          <a:xfrm>
            <a:off x="8891588" y="3908425"/>
            <a:ext cx="1580882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频率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(MHz)</a:t>
            </a: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3912" name="直接连接符 293911"/>
          <p:cNvSpPr/>
          <p:nvPr/>
        </p:nvSpPr>
        <p:spPr>
          <a:xfrm>
            <a:off x="2063750" y="4371975"/>
            <a:ext cx="7443788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4"/>
          <p:cNvSpPr/>
          <p:nvPr/>
        </p:nvSpPr>
        <p:spPr>
          <a:xfrm>
            <a:off x="838200" y="365125"/>
            <a:ext cx="10515600" cy="877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</a:br>
            <a: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、光纤同轴混合网（</a:t>
            </a:r>
            <a: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HFC</a:t>
            </a: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网）</a:t>
            </a:r>
            <a:endParaRPr lang="zh-CN" altLang="en-US" sz="40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sz="40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2925" y="5441950"/>
            <a:ext cx="613982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(4)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每个家庭要安装一个用户接口盒 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标题 302081"/>
          <p:cNvSpPr>
            <a:spLocks noGrp="1"/>
          </p:cNvSpPr>
          <p:nvPr>
            <p:ph type="title"/>
          </p:nvPr>
        </p:nvSpPr>
        <p:spPr>
          <a:xfrm>
            <a:off x="2674938" y="214313"/>
            <a:ext cx="7021512" cy="1462087"/>
          </a:xfrm>
        </p:spPr>
        <p:txBody>
          <a:bodyPr anchor="b"/>
          <a:lstStyle/>
          <a:p>
            <a:pPr algn="ctr"/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3 、 FTTx 技术 </a:t>
            </a:r>
            <a:endParaRPr lang="zh-CN" altLang="en-US" sz="4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2083" name="文本占位符 302082"/>
          <p:cNvSpPr>
            <a:spLocks noGrp="1"/>
          </p:cNvSpPr>
          <p:nvPr>
            <p:ph type="body" idx="1"/>
          </p:nvPr>
        </p:nvSpPr>
        <p:spPr>
          <a:xfrm>
            <a:off x="900430" y="1990090"/>
            <a:ext cx="9440545" cy="3283585"/>
          </a:xfrm>
        </p:spPr>
        <p:txBody>
          <a:bodyPr>
            <a:normAutofit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800" b="1" err="1">
                <a:latin typeface="黑体" panose="02010609060101010101" pitchFamily="49" charset="-122"/>
                <a:ea typeface="黑体" panose="02010609060101010101" pitchFamily="49" charset="-122"/>
              </a:rPr>
              <a:t>FTTx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（光纤到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）也是一种实现宽带居民接入网的方案。这里字母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可代表不同的光纤接入点。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光纤到户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FTTH (Fiber To The Home)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光纤到大楼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FTTB (Fiber To The Building)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光纤到路边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FTTC (Fiber To The Curb)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charRg st="47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charRg st="105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charRg st="144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为了有效地利用光纤资源，在光纤干线和广大用户之间，还需要铺设一段中间的转换装置即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ODN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(Optical Distribution Network)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光配线网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，使得数十个家庭用户能够共享一根光纤干线。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OLT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(Optical Line Terminal)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光线路终端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：它是连接到光纤的终端设备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ONU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(Optical Network Unit)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光网络单元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：光接入网中，提供用户侧接口(直接或远程)，并与光分配网(ODN)相连的设备或功能块。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标题 302081"/>
          <p:cNvSpPr>
            <a:spLocks noGrp="1"/>
          </p:cNvSpPr>
          <p:nvPr/>
        </p:nvSpPr>
        <p:spPr>
          <a:xfrm>
            <a:off x="2674938" y="214313"/>
            <a:ext cx="7021512" cy="1462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3 、 FTTx 技术 </a:t>
            </a:r>
            <a:endParaRPr lang="zh-CN" altLang="en-US" sz="4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468" name="组合 318467"/>
          <p:cNvGrpSpPr/>
          <p:nvPr/>
        </p:nvGrpSpPr>
        <p:grpSpPr>
          <a:xfrm>
            <a:off x="7984173" y="1483043"/>
            <a:ext cx="1584325" cy="1751012"/>
            <a:chOff x="3606" y="1238"/>
            <a:chExt cx="1270" cy="1103"/>
          </a:xfrm>
        </p:grpSpPr>
        <p:sp>
          <p:nvSpPr>
            <p:cNvPr id="318469" name="直接连接符 318468"/>
            <p:cNvSpPr/>
            <p:nvPr/>
          </p:nvSpPr>
          <p:spPr>
            <a:xfrm>
              <a:off x="3606" y="1752"/>
              <a:ext cx="127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70" name="直接连接符 318469"/>
            <p:cNvSpPr/>
            <p:nvPr/>
          </p:nvSpPr>
          <p:spPr>
            <a:xfrm>
              <a:off x="3923" y="2341"/>
              <a:ext cx="9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71" name="直接连接符 318470"/>
            <p:cNvSpPr/>
            <p:nvPr/>
          </p:nvSpPr>
          <p:spPr>
            <a:xfrm>
              <a:off x="3923" y="1238"/>
              <a:ext cx="9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472" name="文本框 318471"/>
          <p:cNvSpPr txBox="1"/>
          <p:nvPr/>
        </p:nvSpPr>
        <p:spPr>
          <a:xfrm>
            <a:off x="3553460" y="1746568"/>
            <a:ext cx="589280" cy="3352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头端</a:t>
            </a:r>
            <a:endParaRPr lang="zh-CN" altLang="en-US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8473" name="矩形 318472"/>
          <p:cNvSpPr/>
          <p:nvPr/>
        </p:nvSpPr>
        <p:spPr>
          <a:xfrm>
            <a:off x="5463223" y="2083118"/>
            <a:ext cx="647700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1:N</a:t>
            </a:r>
            <a:endParaRPr lang="en-US" altLang="zh-CN" sz="1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8474" name="矩形 318473"/>
          <p:cNvSpPr/>
          <p:nvPr/>
        </p:nvSpPr>
        <p:spPr>
          <a:xfrm>
            <a:off x="7839710" y="3018155"/>
            <a:ext cx="647700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noAutofit/>
          </a:bodyPr>
          <a:lstStyle/>
          <a:p>
            <a:pPr lvl="0" algn="ctr"/>
            <a:r>
              <a:rPr lang="en-US" altLang="zh-CN" sz="16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ONU</a:t>
            </a:r>
            <a:endParaRPr lang="en-US" altLang="zh-CN" sz="1600" b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18475" name="矩形 318474"/>
          <p:cNvSpPr/>
          <p:nvPr/>
        </p:nvSpPr>
        <p:spPr>
          <a:xfrm>
            <a:off x="7839710" y="2083118"/>
            <a:ext cx="647700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zh-CN" sz="16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ONU</a:t>
            </a:r>
            <a:endParaRPr lang="en-US" altLang="zh-CN" sz="1600" b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8476" name="直接连接符 318475"/>
          <p:cNvSpPr/>
          <p:nvPr/>
        </p:nvSpPr>
        <p:spPr>
          <a:xfrm>
            <a:off x="2343785" y="2299018"/>
            <a:ext cx="1150938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477" name="矩形 318476"/>
          <p:cNvSpPr/>
          <p:nvPr/>
        </p:nvSpPr>
        <p:spPr>
          <a:xfrm>
            <a:off x="3496310" y="2083118"/>
            <a:ext cx="647700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OLT</a:t>
            </a:r>
            <a:endParaRPr lang="en-US" altLang="zh-CN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8478" name="文本框 318477"/>
          <p:cNvSpPr txBox="1"/>
          <p:nvPr/>
        </p:nvSpPr>
        <p:spPr>
          <a:xfrm>
            <a:off x="2294573" y="1938655"/>
            <a:ext cx="995680" cy="3352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光纤干线</a:t>
            </a:r>
            <a:endParaRPr lang="zh-CN" altLang="en-US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8479" name="直接连接符 318478"/>
          <p:cNvSpPr/>
          <p:nvPr/>
        </p:nvSpPr>
        <p:spPr>
          <a:xfrm>
            <a:off x="4167823" y="2299018"/>
            <a:ext cx="12954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480" name="直接连接符 318479"/>
          <p:cNvSpPr/>
          <p:nvPr/>
        </p:nvSpPr>
        <p:spPr>
          <a:xfrm flipV="1">
            <a:off x="6110923" y="1471930"/>
            <a:ext cx="1725612" cy="682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481" name="直接连接符 318480"/>
          <p:cNvSpPr/>
          <p:nvPr/>
        </p:nvSpPr>
        <p:spPr>
          <a:xfrm>
            <a:off x="6110923" y="2441893"/>
            <a:ext cx="1728787" cy="7921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482" name="直接连接符 318481"/>
          <p:cNvSpPr/>
          <p:nvPr/>
        </p:nvSpPr>
        <p:spPr>
          <a:xfrm>
            <a:off x="6110923" y="2299018"/>
            <a:ext cx="17287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483" name="文本框 318482"/>
          <p:cNvSpPr txBox="1"/>
          <p:nvPr/>
        </p:nvSpPr>
        <p:spPr>
          <a:xfrm rot="5400000">
            <a:off x="8025448" y="2627630"/>
            <a:ext cx="411480" cy="3689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</a:t>
            </a: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18484" name="文本框 318483"/>
          <p:cNvSpPr txBox="1"/>
          <p:nvPr/>
        </p:nvSpPr>
        <p:spPr>
          <a:xfrm>
            <a:off x="5258435" y="1722755"/>
            <a:ext cx="995680" cy="3352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光分路器</a:t>
            </a:r>
            <a:endParaRPr lang="zh-CN" altLang="en-US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8485" name="文本框 318484"/>
          <p:cNvSpPr txBox="1"/>
          <p:nvPr/>
        </p:nvSpPr>
        <p:spPr>
          <a:xfrm>
            <a:off x="7535863" y="713423"/>
            <a:ext cx="1198880" cy="3352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光网络单元</a:t>
            </a:r>
            <a:endParaRPr lang="zh-CN" altLang="en-US" sz="1600" b="1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8486" name="矩形 318485"/>
          <p:cNvSpPr/>
          <p:nvPr/>
        </p:nvSpPr>
        <p:spPr>
          <a:xfrm>
            <a:off x="7839710" y="1267143"/>
            <a:ext cx="647700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zh-CN" sz="16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ONU</a:t>
            </a:r>
            <a:endParaRPr lang="en-US" altLang="zh-CN" sz="1600" b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8487" name="文本框 318486"/>
          <p:cNvSpPr txBox="1"/>
          <p:nvPr/>
        </p:nvSpPr>
        <p:spPr>
          <a:xfrm>
            <a:off x="4167823" y="1956118"/>
            <a:ext cx="865505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★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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18488" name="文本框 318487"/>
          <p:cNvSpPr txBox="1"/>
          <p:nvPr/>
        </p:nvSpPr>
        <p:spPr>
          <a:xfrm>
            <a:off x="6464935" y="1965643"/>
            <a:ext cx="865505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★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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18489" name="文本框 318488"/>
          <p:cNvSpPr txBox="1"/>
          <p:nvPr/>
        </p:nvSpPr>
        <p:spPr>
          <a:xfrm>
            <a:off x="8776335" y="2875280"/>
            <a:ext cx="4114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18490" name="文本框 318489"/>
          <p:cNvSpPr txBox="1"/>
          <p:nvPr/>
        </p:nvSpPr>
        <p:spPr>
          <a:xfrm rot="1462546">
            <a:off x="6399848" y="2441893"/>
            <a:ext cx="865505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★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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18491" name="文本框 318490"/>
          <p:cNvSpPr txBox="1"/>
          <p:nvPr/>
        </p:nvSpPr>
        <p:spPr>
          <a:xfrm rot="-1261310">
            <a:off x="6399848" y="1500505"/>
            <a:ext cx="865505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★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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18492" name="文本框 318491"/>
          <p:cNvSpPr txBox="1"/>
          <p:nvPr/>
        </p:nvSpPr>
        <p:spPr>
          <a:xfrm>
            <a:off x="8785860" y="1938655"/>
            <a:ext cx="408305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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18493" name="文本框 318492"/>
          <p:cNvSpPr txBox="1"/>
          <p:nvPr/>
        </p:nvSpPr>
        <p:spPr>
          <a:xfrm>
            <a:off x="8776335" y="1125855"/>
            <a:ext cx="4114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★</a:t>
            </a: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18494" name="直接连接符 318493"/>
          <p:cNvSpPr/>
          <p:nvPr/>
        </p:nvSpPr>
        <p:spPr>
          <a:xfrm>
            <a:off x="5031423" y="2154555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495" name="直接连接符 318494"/>
          <p:cNvSpPr/>
          <p:nvPr/>
        </p:nvSpPr>
        <p:spPr>
          <a:xfrm rot="-1251268">
            <a:off x="7263448" y="1506855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496" name="直接连接符 318495"/>
          <p:cNvSpPr/>
          <p:nvPr/>
        </p:nvSpPr>
        <p:spPr>
          <a:xfrm>
            <a:off x="9208135" y="3091180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497" name="直接连接符 318496"/>
          <p:cNvSpPr/>
          <p:nvPr/>
        </p:nvSpPr>
        <p:spPr>
          <a:xfrm>
            <a:off x="9208135" y="2154555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498" name="直接连接符 318497"/>
          <p:cNvSpPr/>
          <p:nvPr/>
        </p:nvSpPr>
        <p:spPr>
          <a:xfrm rot="1377025">
            <a:off x="7226935" y="2892743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499" name="直接连接符 318498"/>
          <p:cNvSpPr/>
          <p:nvPr/>
        </p:nvSpPr>
        <p:spPr>
          <a:xfrm>
            <a:off x="7336473" y="2154555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00" name="直接连接符 318499"/>
          <p:cNvSpPr/>
          <p:nvPr/>
        </p:nvSpPr>
        <p:spPr>
          <a:xfrm>
            <a:off x="9212898" y="1335405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18501" name="组合 318500"/>
          <p:cNvGrpSpPr/>
          <p:nvPr/>
        </p:nvGrpSpPr>
        <p:grpSpPr>
          <a:xfrm>
            <a:off x="7984173" y="4062730"/>
            <a:ext cx="1584325" cy="1751013"/>
            <a:chOff x="3606" y="1238"/>
            <a:chExt cx="1270" cy="1103"/>
          </a:xfrm>
        </p:grpSpPr>
        <p:sp>
          <p:nvSpPr>
            <p:cNvPr id="318502" name="直接连接符 318501"/>
            <p:cNvSpPr/>
            <p:nvPr/>
          </p:nvSpPr>
          <p:spPr>
            <a:xfrm>
              <a:off x="3606" y="1752"/>
              <a:ext cx="127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03" name="直接连接符 318502"/>
            <p:cNvSpPr/>
            <p:nvPr/>
          </p:nvSpPr>
          <p:spPr>
            <a:xfrm>
              <a:off x="3923" y="2341"/>
              <a:ext cx="9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04" name="直接连接符 318503"/>
            <p:cNvSpPr/>
            <p:nvPr/>
          </p:nvSpPr>
          <p:spPr>
            <a:xfrm>
              <a:off x="3923" y="1238"/>
              <a:ext cx="9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505" name="文本框 318504"/>
          <p:cNvSpPr txBox="1"/>
          <p:nvPr/>
        </p:nvSpPr>
        <p:spPr>
          <a:xfrm>
            <a:off x="3553460" y="4326255"/>
            <a:ext cx="589280" cy="3352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头端</a:t>
            </a:r>
            <a:endParaRPr lang="zh-CN" altLang="en-US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8506" name="矩形 318505"/>
          <p:cNvSpPr/>
          <p:nvPr/>
        </p:nvSpPr>
        <p:spPr>
          <a:xfrm>
            <a:off x="5463223" y="4662805"/>
            <a:ext cx="647700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1:N</a:t>
            </a:r>
            <a:endParaRPr lang="en-US" altLang="zh-CN" sz="1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8507" name="矩形 318506"/>
          <p:cNvSpPr/>
          <p:nvPr/>
        </p:nvSpPr>
        <p:spPr>
          <a:xfrm>
            <a:off x="7839710" y="5597843"/>
            <a:ext cx="647700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noAutofit/>
          </a:bodyPr>
          <a:lstStyle/>
          <a:p>
            <a:pPr lvl="0" algn="ctr"/>
            <a:r>
              <a:rPr lang="en-US" altLang="zh-CN" sz="16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ONU</a:t>
            </a:r>
            <a:endParaRPr lang="en-US" altLang="zh-CN" sz="1600" b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18508" name="矩形 318507"/>
          <p:cNvSpPr/>
          <p:nvPr/>
        </p:nvSpPr>
        <p:spPr>
          <a:xfrm>
            <a:off x="7839710" y="4662805"/>
            <a:ext cx="647700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noAutofit/>
          </a:bodyPr>
          <a:lstStyle/>
          <a:p>
            <a:pPr lvl="0" algn="ctr"/>
            <a:r>
              <a:rPr lang="en-US" altLang="zh-CN" sz="16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ONU</a:t>
            </a:r>
            <a:endParaRPr lang="en-US" altLang="zh-CN" sz="1600" b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18509" name="直接连接符 318508"/>
          <p:cNvSpPr/>
          <p:nvPr/>
        </p:nvSpPr>
        <p:spPr>
          <a:xfrm>
            <a:off x="2343785" y="4878705"/>
            <a:ext cx="1150938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10" name="矩形 318509"/>
          <p:cNvSpPr/>
          <p:nvPr/>
        </p:nvSpPr>
        <p:spPr>
          <a:xfrm>
            <a:off x="3496310" y="4662805"/>
            <a:ext cx="647700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OLT</a:t>
            </a:r>
            <a:endParaRPr lang="en-US" altLang="zh-CN" sz="1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8511" name="文本框 318510"/>
          <p:cNvSpPr txBox="1"/>
          <p:nvPr/>
        </p:nvSpPr>
        <p:spPr>
          <a:xfrm>
            <a:off x="2294573" y="4518343"/>
            <a:ext cx="995680" cy="3352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光纤干线</a:t>
            </a:r>
            <a:endParaRPr lang="zh-CN" altLang="en-US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8512" name="直接连接符 318511"/>
          <p:cNvSpPr/>
          <p:nvPr/>
        </p:nvSpPr>
        <p:spPr>
          <a:xfrm>
            <a:off x="4167823" y="4878705"/>
            <a:ext cx="12954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13" name="直接连接符 318512"/>
          <p:cNvSpPr/>
          <p:nvPr/>
        </p:nvSpPr>
        <p:spPr>
          <a:xfrm flipV="1">
            <a:off x="6110923" y="4051618"/>
            <a:ext cx="1725612" cy="682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14" name="直接连接符 318513"/>
          <p:cNvSpPr/>
          <p:nvPr/>
        </p:nvSpPr>
        <p:spPr>
          <a:xfrm>
            <a:off x="6110923" y="5021580"/>
            <a:ext cx="1728787" cy="7921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15" name="直接连接符 318514"/>
          <p:cNvSpPr/>
          <p:nvPr/>
        </p:nvSpPr>
        <p:spPr>
          <a:xfrm>
            <a:off x="6110923" y="4878705"/>
            <a:ext cx="17287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16" name="文本框 318515"/>
          <p:cNvSpPr txBox="1"/>
          <p:nvPr/>
        </p:nvSpPr>
        <p:spPr>
          <a:xfrm rot="5400000">
            <a:off x="8025448" y="5207318"/>
            <a:ext cx="411480" cy="3689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</a:t>
            </a: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18517" name="矩形 318516"/>
          <p:cNvSpPr/>
          <p:nvPr/>
        </p:nvSpPr>
        <p:spPr>
          <a:xfrm>
            <a:off x="7839710" y="3846830"/>
            <a:ext cx="647700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zh-CN" sz="16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ONU</a:t>
            </a:r>
            <a:endParaRPr lang="en-US" altLang="zh-CN" sz="1600" b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8518" name="文本框 318517"/>
          <p:cNvSpPr txBox="1"/>
          <p:nvPr/>
        </p:nvSpPr>
        <p:spPr>
          <a:xfrm>
            <a:off x="4525010" y="4535805"/>
            <a:ext cx="865505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★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●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18519" name="文本框 318518"/>
          <p:cNvSpPr txBox="1"/>
          <p:nvPr/>
        </p:nvSpPr>
        <p:spPr>
          <a:xfrm>
            <a:off x="6998335" y="4545330"/>
            <a:ext cx="408305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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18520" name="文本框 318519"/>
          <p:cNvSpPr txBox="1"/>
          <p:nvPr/>
        </p:nvSpPr>
        <p:spPr>
          <a:xfrm>
            <a:off x="8919210" y="5454968"/>
            <a:ext cx="4114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18521" name="文本框 318520"/>
          <p:cNvSpPr txBox="1"/>
          <p:nvPr/>
        </p:nvSpPr>
        <p:spPr>
          <a:xfrm rot="1462546">
            <a:off x="6995160" y="5172393"/>
            <a:ext cx="4114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18522" name="文本框 318521"/>
          <p:cNvSpPr txBox="1"/>
          <p:nvPr/>
        </p:nvSpPr>
        <p:spPr>
          <a:xfrm rot="-1261310">
            <a:off x="6976110" y="3954780"/>
            <a:ext cx="4114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★</a:t>
            </a: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18523" name="文本框 318522"/>
          <p:cNvSpPr txBox="1"/>
          <p:nvPr/>
        </p:nvSpPr>
        <p:spPr>
          <a:xfrm>
            <a:off x="8928735" y="4518343"/>
            <a:ext cx="408305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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18524" name="文本框 318523"/>
          <p:cNvSpPr txBox="1"/>
          <p:nvPr/>
        </p:nvSpPr>
        <p:spPr>
          <a:xfrm>
            <a:off x="8919210" y="3705543"/>
            <a:ext cx="4114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★</a:t>
            </a: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18525" name="直接连接符 318524"/>
          <p:cNvSpPr/>
          <p:nvPr/>
        </p:nvSpPr>
        <p:spPr>
          <a:xfrm flipH="1">
            <a:off x="4239260" y="4734243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26" name="直接连接符 318525"/>
          <p:cNvSpPr/>
          <p:nvPr/>
        </p:nvSpPr>
        <p:spPr>
          <a:xfrm rot="9548732">
            <a:off x="6687185" y="4315143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27" name="直接连接符 318526"/>
          <p:cNvSpPr/>
          <p:nvPr/>
        </p:nvSpPr>
        <p:spPr>
          <a:xfrm flipH="1">
            <a:off x="8631873" y="5670868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28" name="直接连接符 318527"/>
          <p:cNvSpPr/>
          <p:nvPr/>
        </p:nvSpPr>
        <p:spPr>
          <a:xfrm flipH="1">
            <a:off x="8631873" y="4734243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29" name="直接连接符 318528"/>
          <p:cNvSpPr/>
          <p:nvPr/>
        </p:nvSpPr>
        <p:spPr>
          <a:xfrm rot="-20233616" flipH="1">
            <a:off x="6637973" y="5172393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30" name="直接连接符 318529"/>
          <p:cNvSpPr/>
          <p:nvPr/>
        </p:nvSpPr>
        <p:spPr>
          <a:xfrm flipH="1">
            <a:off x="6688773" y="4734243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31" name="直接连接符 318530"/>
          <p:cNvSpPr/>
          <p:nvPr/>
        </p:nvSpPr>
        <p:spPr>
          <a:xfrm flipH="1">
            <a:off x="8636635" y="3915093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32" name="圆角矩形标注 318531"/>
          <p:cNvSpPr/>
          <p:nvPr/>
        </p:nvSpPr>
        <p:spPr>
          <a:xfrm>
            <a:off x="2510473" y="1219518"/>
            <a:ext cx="2233612" cy="358775"/>
          </a:xfrm>
          <a:prstGeom prst="wedgeRoundRectCallout">
            <a:avLst>
              <a:gd name="adj1" fmla="val 53481"/>
              <a:gd name="adj2" fmla="val 170352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algn="ctr"/>
            <a:endParaRPr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8533" name="文本框 318532"/>
          <p:cNvSpPr txBox="1"/>
          <p:nvPr/>
        </p:nvSpPr>
        <p:spPr>
          <a:xfrm>
            <a:off x="2583498" y="1219518"/>
            <a:ext cx="2158365" cy="3352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发往特定 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ONU </a:t>
            </a:r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的数据</a:t>
            </a:r>
            <a:endParaRPr lang="zh-CN" altLang="en-US" sz="1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8534" name="圆角矩形标注 318533"/>
          <p:cNvSpPr/>
          <p:nvPr/>
        </p:nvSpPr>
        <p:spPr>
          <a:xfrm>
            <a:off x="2510473" y="3740468"/>
            <a:ext cx="2233612" cy="358775"/>
          </a:xfrm>
          <a:prstGeom prst="wedgeRoundRectCallout">
            <a:avLst>
              <a:gd name="adj1" fmla="val 53481"/>
              <a:gd name="adj2" fmla="val 170352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algn="ctr"/>
            <a:endParaRPr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8535" name="文本框 318534"/>
          <p:cNvSpPr txBox="1"/>
          <p:nvPr/>
        </p:nvSpPr>
        <p:spPr>
          <a:xfrm>
            <a:off x="2583498" y="3740468"/>
            <a:ext cx="2158365" cy="3352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特定 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ONU </a:t>
            </a:r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发来的数据</a:t>
            </a:r>
            <a:endParaRPr lang="zh-CN" altLang="en-US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8536" name="文本框 318535"/>
          <p:cNvSpPr txBox="1"/>
          <p:nvPr/>
        </p:nvSpPr>
        <p:spPr>
          <a:xfrm>
            <a:off x="5448935" y="1219518"/>
            <a:ext cx="589280" cy="33528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下行</a:t>
            </a:r>
            <a:endParaRPr lang="zh-CN" altLang="en-US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8537" name="文本框 318536"/>
          <p:cNvSpPr txBox="1"/>
          <p:nvPr/>
        </p:nvSpPr>
        <p:spPr>
          <a:xfrm>
            <a:off x="5448935" y="4099243"/>
            <a:ext cx="589280" cy="33528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上行</a:t>
            </a:r>
            <a:endParaRPr lang="zh-CN" altLang="en-US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8538" name="直接连接符 318537"/>
          <p:cNvSpPr/>
          <p:nvPr/>
        </p:nvSpPr>
        <p:spPr>
          <a:xfrm>
            <a:off x="5391785" y="1578293"/>
            <a:ext cx="7191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39" name="直接连接符 318538"/>
          <p:cNvSpPr/>
          <p:nvPr/>
        </p:nvSpPr>
        <p:spPr>
          <a:xfrm flipH="1">
            <a:off x="5391785" y="4459605"/>
            <a:ext cx="7191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40" name="文本框 318539"/>
          <p:cNvSpPr txBox="1"/>
          <p:nvPr/>
        </p:nvSpPr>
        <p:spPr>
          <a:xfrm>
            <a:off x="3159760" y="6475730"/>
            <a:ext cx="589280" cy="33528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局端</a:t>
            </a:r>
            <a:endParaRPr lang="zh-CN" altLang="en-US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8541" name="左大括号 318540"/>
          <p:cNvSpPr/>
          <p:nvPr/>
        </p:nvSpPr>
        <p:spPr>
          <a:xfrm rot="-5400000">
            <a:off x="3358198" y="5591493"/>
            <a:ext cx="141287" cy="1619250"/>
          </a:xfrm>
          <a:prstGeom prst="leftBrace">
            <a:avLst>
              <a:gd name="adj1" fmla="val 95505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318542" name="左大括号 318541"/>
          <p:cNvSpPr/>
          <p:nvPr/>
        </p:nvSpPr>
        <p:spPr>
          <a:xfrm rot="-5400000">
            <a:off x="5912485" y="4692968"/>
            <a:ext cx="144463" cy="3419475"/>
          </a:xfrm>
          <a:prstGeom prst="leftBrace">
            <a:avLst>
              <a:gd name="adj1" fmla="val 197252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318543" name="左大括号 318542"/>
          <p:cNvSpPr/>
          <p:nvPr/>
        </p:nvSpPr>
        <p:spPr>
          <a:xfrm rot="-5400000">
            <a:off x="8542973" y="5591493"/>
            <a:ext cx="141287" cy="1619250"/>
          </a:xfrm>
          <a:prstGeom prst="leftBrace">
            <a:avLst>
              <a:gd name="adj1" fmla="val 95505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318544" name="文本框 318543"/>
          <p:cNvSpPr txBox="1"/>
          <p:nvPr/>
        </p:nvSpPr>
        <p:spPr>
          <a:xfrm>
            <a:off x="8200073" y="6475730"/>
            <a:ext cx="792480" cy="33528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用户端</a:t>
            </a:r>
            <a:endParaRPr lang="zh-CN" altLang="en-US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8545" name="文本框 318544"/>
          <p:cNvSpPr txBox="1"/>
          <p:nvPr/>
        </p:nvSpPr>
        <p:spPr>
          <a:xfrm>
            <a:off x="5318760" y="6488430"/>
            <a:ext cx="1583055" cy="33528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光配线网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(ODN)</a:t>
            </a:r>
            <a:endParaRPr lang="en-US" altLang="zh-CN" sz="1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2082" name="标题 302081"/>
          <p:cNvSpPr>
            <a:spLocks noGrp="1"/>
          </p:cNvSpPr>
          <p:nvPr>
            <p:ph type="title"/>
          </p:nvPr>
        </p:nvSpPr>
        <p:spPr>
          <a:xfrm>
            <a:off x="2059623" y="-418147"/>
            <a:ext cx="7021512" cy="1462087"/>
          </a:xfrm>
        </p:spPr>
        <p:txBody>
          <a:bodyPr anchor="b"/>
          <a:lstStyle/>
          <a:p>
            <a:pPr algn="ctr"/>
            <a:r>
              <a:rPr lang="zh-CN" altLang="en-US" sz="4000" b="1"/>
              <a:t>3 、 FTTx 技术 </a:t>
            </a:r>
            <a:endParaRPr lang="zh-CN" altLang="en-US" sz="4000" b="1"/>
          </a:p>
        </p:txBody>
      </p:sp>
      <p:sp>
        <p:nvSpPr>
          <p:cNvPr id="2" name="文本框 1"/>
          <p:cNvSpPr txBox="1"/>
          <p:nvPr/>
        </p:nvSpPr>
        <p:spPr>
          <a:xfrm>
            <a:off x="3210560" y="2662555"/>
            <a:ext cx="159575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</a:rPr>
              <a:t>光线路终端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96" name="文本框 123995"/>
          <p:cNvSpPr txBox="1"/>
          <p:nvPr/>
        </p:nvSpPr>
        <p:spPr>
          <a:xfrm>
            <a:off x="5662613" y="4970463"/>
            <a:ext cx="301686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en-US" altLang="zh-CN" sz="1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97" name="文本框 123996"/>
          <p:cNvSpPr txBox="1"/>
          <p:nvPr/>
        </p:nvSpPr>
        <p:spPr>
          <a:xfrm>
            <a:off x="5362575" y="4978400"/>
            <a:ext cx="1525588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l"/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(                 )</a:t>
            </a:r>
            <a:endParaRPr lang="en-US" altLang="zh-CN" sz="1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06" name="标题 123905"/>
          <p:cNvSpPr>
            <a:spLocks noGrp="1"/>
          </p:cNvSpPr>
          <p:nvPr>
            <p:ph type="title"/>
          </p:nvPr>
        </p:nvSpPr>
        <p:spPr>
          <a:xfrm>
            <a:off x="1645921" y="131128"/>
            <a:ext cx="9130030" cy="1462087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sz="5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第五节</a:t>
            </a:r>
            <a:r>
              <a:rPr lang="en-US" altLang="zh-CN" sz="5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5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信道复用技术</a:t>
            </a:r>
            <a:endParaRPr lang="zh-CN" altLang="en-US" sz="5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07" name="文本占位符 123906"/>
          <p:cNvSpPr>
            <a:spLocks noGrp="1"/>
          </p:cNvSpPr>
          <p:nvPr>
            <p:ph type="body" idx="1"/>
          </p:nvPr>
        </p:nvSpPr>
        <p:spPr>
          <a:xfrm>
            <a:off x="996315" y="1674495"/>
            <a:ext cx="10836275" cy="4114800"/>
          </a:xfrm>
        </p:spPr>
        <p:txBody>
          <a:bodyPr/>
          <a:lstStyle/>
          <a:p>
            <a:r>
              <a:rPr lang="zh-CN" altLang="en-US" sz="36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复用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(multiplexing)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是把资源分割供用户使用的方式。 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41" name="文本框 123940"/>
          <p:cNvSpPr txBox="1"/>
          <p:nvPr/>
        </p:nvSpPr>
        <p:spPr>
          <a:xfrm>
            <a:off x="6038850" y="4970463"/>
            <a:ext cx="301686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en-US" altLang="zh-CN" sz="1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42" name="直接连接符 123941"/>
          <p:cNvSpPr/>
          <p:nvPr/>
        </p:nvSpPr>
        <p:spPr>
          <a:xfrm>
            <a:off x="3222625" y="5453063"/>
            <a:ext cx="58912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43" name="直接连接符 123942"/>
          <p:cNvSpPr/>
          <p:nvPr/>
        </p:nvSpPr>
        <p:spPr>
          <a:xfrm>
            <a:off x="3222625" y="2833688"/>
            <a:ext cx="58912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44" name="直接连接符 123943"/>
          <p:cNvSpPr/>
          <p:nvPr/>
        </p:nvSpPr>
        <p:spPr>
          <a:xfrm>
            <a:off x="3222625" y="3327400"/>
            <a:ext cx="58912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45" name="直接连接符 123944"/>
          <p:cNvSpPr/>
          <p:nvPr/>
        </p:nvSpPr>
        <p:spPr>
          <a:xfrm>
            <a:off x="3222625" y="3821113"/>
            <a:ext cx="58912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46" name="椭圆 123945"/>
          <p:cNvSpPr/>
          <p:nvPr/>
        </p:nvSpPr>
        <p:spPr>
          <a:xfrm>
            <a:off x="2855913" y="2644775"/>
            <a:ext cx="366712" cy="3778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16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1600" b="1" baseline="-25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47" name="椭圆 123946"/>
          <p:cNvSpPr/>
          <p:nvPr/>
        </p:nvSpPr>
        <p:spPr>
          <a:xfrm>
            <a:off x="9042400" y="2644775"/>
            <a:ext cx="366713" cy="3778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16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1600" b="1" baseline="-25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48" name="椭圆 123947"/>
          <p:cNvSpPr/>
          <p:nvPr/>
        </p:nvSpPr>
        <p:spPr>
          <a:xfrm>
            <a:off x="2855913" y="3138488"/>
            <a:ext cx="366712" cy="3778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6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1600" b="1" baseline="-25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49" name="椭圆 123948"/>
          <p:cNvSpPr/>
          <p:nvPr/>
        </p:nvSpPr>
        <p:spPr>
          <a:xfrm>
            <a:off x="9042400" y="3138488"/>
            <a:ext cx="366713" cy="3778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6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1600" b="1" baseline="-25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50" name="椭圆 123949"/>
          <p:cNvSpPr/>
          <p:nvPr/>
        </p:nvSpPr>
        <p:spPr>
          <a:xfrm>
            <a:off x="2855913" y="3632200"/>
            <a:ext cx="366712" cy="3778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16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1600" b="1" baseline="-25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51" name="椭圆 123950"/>
          <p:cNvSpPr/>
          <p:nvPr/>
        </p:nvSpPr>
        <p:spPr>
          <a:xfrm>
            <a:off x="9042400" y="3632200"/>
            <a:ext cx="366713" cy="3778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16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1600" b="1" baseline="-25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52" name="直接连接符 123951"/>
          <p:cNvSpPr/>
          <p:nvPr/>
        </p:nvSpPr>
        <p:spPr>
          <a:xfrm>
            <a:off x="4032250" y="5453063"/>
            <a:ext cx="43465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53" name="直接连接符 123952"/>
          <p:cNvSpPr/>
          <p:nvPr/>
        </p:nvSpPr>
        <p:spPr>
          <a:xfrm>
            <a:off x="8378825" y="5529263"/>
            <a:ext cx="809625" cy="379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54" name="直接连接符 123953"/>
          <p:cNvSpPr/>
          <p:nvPr/>
        </p:nvSpPr>
        <p:spPr>
          <a:xfrm flipH="1">
            <a:off x="8378825" y="4997450"/>
            <a:ext cx="809625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55" name="直接连接符 123954"/>
          <p:cNvSpPr/>
          <p:nvPr/>
        </p:nvSpPr>
        <p:spPr>
          <a:xfrm flipV="1">
            <a:off x="3148013" y="5529263"/>
            <a:ext cx="811212" cy="379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56" name="直接连接符 123955"/>
          <p:cNvSpPr/>
          <p:nvPr/>
        </p:nvSpPr>
        <p:spPr>
          <a:xfrm>
            <a:off x="3148013" y="4997450"/>
            <a:ext cx="811212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57" name="椭圆 123956"/>
          <p:cNvSpPr/>
          <p:nvPr/>
        </p:nvSpPr>
        <p:spPr>
          <a:xfrm>
            <a:off x="2855913" y="4770438"/>
            <a:ext cx="366712" cy="3778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16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1600" b="1" baseline="-25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58" name="椭圆 123957"/>
          <p:cNvSpPr/>
          <p:nvPr/>
        </p:nvSpPr>
        <p:spPr>
          <a:xfrm>
            <a:off x="9042400" y="4770438"/>
            <a:ext cx="366713" cy="3778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16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1600" b="1" baseline="-25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59" name="椭圆 123958"/>
          <p:cNvSpPr/>
          <p:nvPr/>
        </p:nvSpPr>
        <p:spPr>
          <a:xfrm>
            <a:off x="2855913" y="5253038"/>
            <a:ext cx="366712" cy="3778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6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1600" b="1" baseline="-25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60" name="椭圆 123959"/>
          <p:cNvSpPr/>
          <p:nvPr/>
        </p:nvSpPr>
        <p:spPr>
          <a:xfrm>
            <a:off x="9042400" y="5253038"/>
            <a:ext cx="366713" cy="3778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6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1600" b="1" baseline="-25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61" name="椭圆 123960"/>
          <p:cNvSpPr/>
          <p:nvPr/>
        </p:nvSpPr>
        <p:spPr>
          <a:xfrm>
            <a:off x="2855913" y="5757863"/>
            <a:ext cx="366712" cy="3778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16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1600" b="1" baseline="-25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62" name="椭圆 123961"/>
          <p:cNvSpPr/>
          <p:nvPr/>
        </p:nvSpPr>
        <p:spPr>
          <a:xfrm>
            <a:off x="9042400" y="5757863"/>
            <a:ext cx="366713" cy="3778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16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1600" b="1" baseline="-25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63" name="文本框 123962"/>
          <p:cNvSpPr txBox="1"/>
          <p:nvPr/>
        </p:nvSpPr>
        <p:spPr>
          <a:xfrm>
            <a:off x="5519738" y="5478463"/>
            <a:ext cx="1011815" cy="3385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共享信道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64" name="文本框 123963"/>
          <p:cNvSpPr txBox="1"/>
          <p:nvPr/>
        </p:nvSpPr>
        <p:spPr>
          <a:xfrm>
            <a:off x="5232400" y="4076700"/>
            <a:ext cx="2510624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(a)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使用单独的信道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65" name="文本框 123964"/>
          <p:cNvSpPr txBox="1"/>
          <p:nvPr/>
        </p:nvSpPr>
        <p:spPr>
          <a:xfrm>
            <a:off x="5391785" y="5800090"/>
            <a:ext cx="225254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(b)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使用共享信道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66" name="椭圆 123965"/>
          <p:cNvSpPr/>
          <p:nvPr/>
        </p:nvSpPr>
        <p:spPr>
          <a:xfrm>
            <a:off x="3768725" y="5251450"/>
            <a:ext cx="661988" cy="379413"/>
          </a:xfrm>
          <a:prstGeom prst="ellipse">
            <a:avLst/>
          </a:prstGeom>
          <a:solidFill>
            <a:srgbClr val="EAEAEA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复用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67" name="椭圆 123966"/>
          <p:cNvSpPr/>
          <p:nvPr/>
        </p:nvSpPr>
        <p:spPr>
          <a:xfrm>
            <a:off x="8029575" y="5265738"/>
            <a:ext cx="661988" cy="379412"/>
          </a:xfrm>
          <a:prstGeom prst="ellipse">
            <a:avLst/>
          </a:prstGeom>
          <a:solidFill>
            <a:srgbClr val="EAEAEA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分用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68" name="直接连接符 123967"/>
          <p:cNvSpPr/>
          <p:nvPr/>
        </p:nvSpPr>
        <p:spPr>
          <a:xfrm>
            <a:off x="4918075" y="2719388"/>
            <a:ext cx="220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69" name="直接连接符 123968"/>
          <p:cNvSpPr/>
          <p:nvPr/>
        </p:nvSpPr>
        <p:spPr>
          <a:xfrm>
            <a:off x="4918075" y="3200400"/>
            <a:ext cx="220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70" name="直接连接符 123969"/>
          <p:cNvSpPr/>
          <p:nvPr/>
        </p:nvSpPr>
        <p:spPr>
          <a:xfrm>
            <a:off x="4918075" y="3705225"/>
            <a:ext cx="220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71" name="直接连接符 123970"/>
          <p:cNvSpPr/>
          <p:nvPr/>
        </p:nvSpPr>
        <p:spPr>
          <a:xfrm>
            <a:off x="4918075" y="5326063"/>
            <a:ext cx="22066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72" name="直接连接符 123971"/>
          <p:cNvSpPr/>
          <p:nvPr/>
        </p:nvSpPr>
        <p:spPr>
          <a:xfrm>
            <a:off x="3287713" y="5408613"/>
            <a:ext cx="368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73" name="直接连接符 123972"/>
          <p:cNvSpPr/>
          <p:nvPr/>
        </p:nvSpPr>
        <p:spPr>
          <a:xfrm>
            <a:off x="8672513" y="5378450"/>
            <a:ext cx="368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74" name="直接连接符 123973"/>
          <p:cNvSpPr/>
          <p:nvPr/>
        </p:nvSpPr>
        <p:spPr>
          <a:xfrm rot="1484370">
            <a:off x="3351213" y="5103813"/>
            <a:ext cx="368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75" name="直接连接符 123974"/>
          <p:cNvSpPr/>
          <p:nvPr/>
        </p:nvSpPr>
        <p:spPr>
          <a:xfrm rot="1484370">
            <a:off x="8726488" y="5721350"/>
            <a:ext cx="368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76" name="直接连接符 123975"/>
          <p:cNvSpPr/>
          <p:nvPr/>
        </p:nvSpPr>
        <p:spPr>
          <a:xfrm rot="-1648508">
            <a:off x="3298825" y="5688013"/>
            <a:ext cx="3683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77" name="直接连接符 123976"/>
          <p:cNvSpPr/>
          <p:nvPr/>
        </p:nvSpPr>
        <p:spPr>
          <a:xfrm rot="-1648508">
            <a:off x="8594725" y="5113338"/>
            <a:ext cx="3683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78" name="椭圆 123977"/>
          <p:cNvSpPr/>
          <p:nvPr/>
        </p:nvSpPr>
        <p:spPr>
          <a:xfrm>
            <a:off x="3460750" y="4924425"/>
            <a:ext cx="147638" cy="1524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79" name="椭圆 123978"/>
          <p:cNvSpPr/>
          <p:nvPr/>
        </p:nvSpPr>
        <p:spPr>
          <a:xfrm>
            <a:off x="8658225" y="4973638"/>
            <a:ext cx="147638" cy="150812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80" name="矩形 123979"/>
          <p:cNvSpPr/>
          <p:nvPr/>
        </p:nvSpPr>
        <p:spPr>
          <a:xfrm>
            <a:off x="3381375" y="5241925"/>
            <a:ext cx="119063" cy="122238"/>
          </a:xfrm>
          <a:prstGeom prst="rect">
            <a:avLst/>
          </a:prstGeom>
          <a:solidFill>
            <a:srgbClr val="333399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81" name="矩形 123980"/>
          <p:cNvSpPr/>
          <p:nvPr/>
        </p:nvSpPr>
        <p:spPr>
          <a:xfrm>
            <a:off x="8793163" y="5229225"/>
            <a:ext cx="119062" cy="122238"/>
          </a:xfrm>
          <a:prstGeom prst="rect">
            <a:avLst/>
          </a:prstGeom>
          <a:solidFill>
            <a:srgbClr val="333399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82" name="五角星 123981"/>
          <p:cNvSpPr/>
          <p:nvPr/>
        </p:nvSpPr>
        <p:spPr>
          <a:xfrm>
            <a:off x="5948363" y="3479800"/>
            <a:ext cx="165100" cy="171450"/>
          </a:xfrm>
          <a:prstGeom prst="star5">
            <a:avLst/>
          </a:prstGeom>
          <a:solidFill>
            <a:srgbClr val="FFFF66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83" name="五角星 123982"/>
          <p:cNvSpPr/>
          <p:nvPr/>
        </p:nvSpPr>
        <p:spPr>
          <a:xfrm>
            <a:off x="8834438" y="5511800"/>
            <a:ext cx="165100" cy="171450"/>
          </a:xfrm>
          <a:prstGeom prst="star5">
            <a:avLst/>
          </a:prstGeom>
          <a:solidFill>
            <a:srgbClr val="FFFF66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84" name="椭圆 123983"/>
          <p:cNvSpPr/>
          <p:nvPr/>
        </p:nvSpPr>
        <p:spPr>
          <a:xfrm>
            <a:off x="3297238" y="2644775"/>
            <a:ext cx="147637" cy="1524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85" name="椭圆 123984"/>
          <p:cNvSpPr/>
          <p:nvPr/>
        </p:nvSpPr>
        <p:spPr>
          <a:xfrm>
            <a:off x="5956300" y="2492375"/>
            <a:ext cx="147638" cy="1524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86" name="椭圆 123985"/>
          <p:cNvSpPr/>
          <p:nvPr/>
        </p:nvSpPr>
        <p:spPr>
          <a:xfrm>
            <a:off x="8820150" y="2644775"/>
            <a:ext cx="147638" cy="1524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87" name="矩形 123986"/>
          <p:cNvSpPr/>
          <p:nvPr/>
        </p:nvSpPr>
        <p:spPr>
          <a:xfrm>
            <a:off x="8820150" y="3175000"/>
            <a:ext cx="117475" cy="122238"/>
          </a:xfrm>
          <a:prstGeom prst="rect">
            <a:avLst/>
          </a:prstGeom>
          <a:solidFill>
            <a:srgbClr val="333399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88" name="矩形 123987"/>
          <p:cNvSpPr/>
          <p:nvPr/>
        </p:nvSpPr>
        <p:spPr>
          <a:xfrm>
            <a:off x="3297238" y="3175000"/>
            <a:ext cx="119062" cy="122238"/>
          </a:xfrm>
          <a:prstGeom prst="rect">
            <a:avLst/>
          </a:prstGeom>
          <a:solidFill>
            <a:srgbClr val="333399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89" name="矩形 123988"/>
          <p:cNvSpPr/>
          <p:nvPr/>
        </p:nvSpPr>
        <p:spPr>
          <a:xfrm>
            <a:off x="5970588" y="3024188"/>
            <a:ext cx="119062" cy="122237"/>
          </a:xfrm>
          <a:prstGeom prst="rect">
            <a:avLst/>
          </a:prstGeom>
          <a:solidFill>
            <a:srgbClr val="333399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90" name="五角星 123989"/>
          <p:cNvSpPr/>
          <p:nvPr/>
        </p:nvSpPr>
        <p:spPr>
          <a:xfrm>
            <a:off x="8837613" y="3597275"/>
            <a:ext cx="165100" cy="169863"/>
          </a:xfrm>
          <a:prstGeom prst="star5">
            <a:avLst/>
          </a:prstGeom>
          <a:solidFill>
            <a:srgbClr val="FFFF66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91" name="五角星 123990"/>
          <p:cNvSpPr/>
          <p:nvPr/>
        </p:nvSpPr>
        <p:spPr>
          <a:xfrm>
            <a:off x="3273425" y="3611563"/>
            <a:ext cx="165100" cy="171450"/>
          </a:xfrm>
          <a:prstGeom prst="star5">
            <a:avLst/>
          </a:prstGeom>
          <a:solidFill>
            <a:srgbClr val="FFFF66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92" name="五角星 123991"/>
          <p:cNvSpPr/>
          <p:nvPr/>
        </p:nvSpPr>
        <p:spPr>
          <a:xfrm>
            <a:off x="3317875" y="5527675"/>
            <a:ext cx="166688" cy="169863"/>
          </a:xfrm>
          <a:prstGeom prst="star5">
            <a:avLst/>
          </a:prstGeom>
          <a:solidFill>
            <a:srgbClr val="FFFF66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93" name="椭圆 123992"/>
          <p:cNvSpPr/>
          <p:nvPr/>
        </p:nvSpPr>
        <p:spPr>
          <a:xfrm>
            <a:off x="5580063" y="5097463"/>
            <a:ext cx="147637" cy="1524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94" name="矩形 123993"/>
          <p:cNvSpPr/>
          <p:nvPr/>
        </p:nvSpPr>
        <p:spPr>
          <a:xfrm>
            <a:off x="5948363" y="5111750"/>
            <a:ext cx="119062" cy="122238"/>
          </a:xfrm>
          <a:prstGeom prst="rect">
            <a:avLst/>
          </a:prstGeom>
          <a:solidFill>
            <a:srgbClr val="333399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95" name="五角星 123994"/>
          <p:cNvSpPr/>
          <p:nvPr/>
        </p:nvSpPr>
        <p:spPr>
          <a:xfrm>
            <a:off x="6297613" y="5086350"/>
            <a:ext cx="165100" cy="171450"/>
          </a:xfrm>
          <a:prstGeom prst="star5">
            <a:avLst/>
          </a:prstGeom>
          <a:solidFill>
            <a:srgbClr val="FFFF66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08400" y="6412865"/>
            <a:ext cx="4690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2-3-1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复用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标题 25497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、频分复用 </a:t>
            </a:r>
            <a: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</a:rPr>
              <a:t>FDM</a:t>
            </a:r>
            <a:b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en-US" altLang="zh-CN" sz="4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4979" name="文本占位符 254978"/>
          <p:cNvSpPr>
            <a:spLocks noGrp="1"/>
          </p:cNvSpPr>
          <p:nvPr>
            <p:ph type="body" idx="1"/>
          </p:nvPr>
        </p:nvSpPr>
        <p:spPr>
          <a:xfrm>
            <a:off x="678815" y="1259840"/>
            <a:ext cx="10526395" cy="180022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频分复用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的所有用户在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同样的时间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占用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不同的频率带宽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资源。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用户在分配到一定的频带后，在通信过程中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自始至终都占用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这个频带。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5004" name="直接连接符 255003"/>
          <p:cNvSpPr/>
          <p:nvPr/>
        </p:nvSpPr>
        <p:spPr>
          <a:xfrm flipV="1">
            <a:off x="3548063" y="6169025"/>
            <a:ext cx="6116637" cy="95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5005" name="文本框 255004"/>
          <p:cNvSpPr txBox="1"/>
          <p:nvPr/>
        </p:nvSpPr>
        <p:spPr>
          <a:xfrm>
            <a:off x="2855913" y="3357563"/>
            <a:ext cx="700833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lnSpc>
                <a:spcPct val="90000"/>
              </a:lnSpc>
              <a:buClr>
                <a:srgbClr val="000000"/>
              </a:buClr>
            </a:pPr>
            <a:r>
              <a:rPr lang="zh-CN" altLang="en-US" sz="20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频率</a:t>
            </a:r>
            <a:endParaRPr lang="zh-CN" altLang="en-US" sz="2000" b="1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5006" name="文本框 255005"/>
          <p:cNvSpPr txBox="1"/>
          <p:nvPr/>
        </p:nvSpPr>
        <p:spPr>
          <a:xfrm>
            <a:off x="9664700" y="5981700"/>
            <a:ext cx="700833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lnSpc>
                <a:spcPct val="90000"/>
              </a:lnSpc>
              <a:buClr>
                <a:srgbClr val="000000"/>
              </a:buClr>
            </a:pPr>
            <a:r>
              <a:rPr lang="zh-CN" altLang="en-US" sz="20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</a:t>
            </a:r>
            <a:endParaRPr lang="zh-CN" altLang="en-US" sz="2000" b="1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5007" name="矩形 255006"/>
          <p:cNvSpPr/>
          <p:nvPr/>
        </p:nvSpPr>
        <p:spPr>
          <a:xfrm>
            <a:off x="3548063" y="3724275"/>
            <a:ext cx="5543550" cy="387350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5008" name="矩形 255007"/>
          <p:cNvSpPr/>
          <p:nvPr/>
        </p:nvSpPr>
        <p:spPr>
          <a:xfrm>
            <a:off x="3548063" y="4111625"/>
            <a:ext cx="5543550" cy="387350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5009" name="矩形 255008"/>
          <p:cNvSpPr/>
          <p:nvPr/>
        </p:nvSpPr>
        <p:spPr>
          <a:xfrm>
            <a:off x="3548063" y="4498975"/>
            <a:ext cx="5543550" cy="387350"/>
          </a:xfrm>
          <a:prstGeom prst="rect">
            <a:avLst/>
          </a:prstGeom>
          <a:solidFill>
            <a:schemeClr val="accent2"/>
          </a:solidFill>
          <a:ln w="9525">
            <a:noFill/>
            <a:miter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5010" name="矩形 255009"/>
          <p:cNvSpPr/>
          <p:nvPr/>
        </p:nvSpPr>
        <p:spPr>
          <a:xfrm>
            <a:off x="3548063" y="4886325"/>
            <a:ext cx="5543550" cy="387350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5011" name="矩形 255010"/>
          <p:cNvSpPr/>
          <p:nvPr/>
        </p:nvSpPr>
        <p:spPr>
          <a:xfrm>
            <a:off x="3548063" y="5273675"/>
            <a:ext cx="5543550" cy="387350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5012" name="文本框 255011"/>
          <p:cNvSpPr txBox="1"/>
          <p:nvPr/>
        </p:nvSpPr>
        <p:spPr>
          <a:xfrm>
            <a:off x="5922963" y="5330825"/>
            <a:ext cx="960519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lnSpc>
                <a:spcPct val="90000"/>
              </a:lnSpc>
              <a:buClr>
                <a:srgbClr val="000000"/>
              </a:buClr>
            </a:pPr>
            <a:r>
              <a:rPr lang="zh-CN" altLang="en-US" sz="20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频带 </a:t>
            </a:r>
            <a:r>
              <a: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2000" b="1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5013" name="文本框 255012"/>
          <p:cNvSpPr txBox="1"/>
          <p:nvPr/>
        </p:nvSpPr>
        <p:spPr>
          <a:xfrm>
            <a:off x="5922963" y="4941888"/>
            <a:ext cx="960519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lnSpc>
                <a:spcPct val="90000"/>
              </a:lnSpc>
              <a:buClr>
                <a:srgbClr val="000000"/>
              </a:buClr>
            </a:pPr>
            <a:r>
              <a:rPr lang="zh-CN" altLang="en-US" sz="20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频带 </a:t>
            </a:r>
            <a:r>
              <a: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2000" b="1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5014" name="文本框 255013"/>
          <p:cNvSpPr txBox="1"/>
          <p:nvPr/>
        </p:nvSpPr>
        <p:spPr>
          <a:xfrm>
            <a:off x="5922963" y="4549775"/>
            <a:ext cx="960519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lnSpc>
                <a:spcPct val="90000"/>
              </a:lnSpc>
              <a:buClr>
                <a:srgbClr val="000000"/>
              </a:buClr>
            </a:pPr>
            <a:r>
              <a:rPr lang="zh-CN" altLang="en-US" sz="20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频带 </a:t>
            </a:r>
            <a:r>
              <a: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 sz="2000" b="1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5015" name="文本框 255014"/>
          <p:cNvSpPr txBox="1"/>
          <p:nvPr/>
        </p:nvSpPr>
        <p:spPr>
          <a:xfrm>
            <a:off x="6061075" y="3933825"/>
            <a:ext cx="543739" cy="48013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lnSpc>
                <a:spcPct val="90000"/>
              </a:lnSpc>
              <a:buClr>
                <a:srgbClr val="000000"/>
              </a:buClr>
            </a:pPr>
            <a:r>
              <a:rPr lang="en-US" altLang="zh-CN" sz="28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</a:t>
            </a:r>
            <a:endParaRPr lang="zh-CN" altLang="zh-CN" sz="2800" b="1" dirty="0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55016" name="文本框 255015"/>
          <p:cNvSpPr txBox="1"/>
          <p:nvPr/>
        </p:nvSpPr>
        <p:spPr>
          <a:xfrm>
            <a:off x="5922963" y="3767138"/>
            <a:ext cx="960519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lnSpc>
                <a:spcPct val="90000"/>
              </a:lnSpc>
              <a:buClr>
                <a:srgbClr val="000000"/>
              </a:buClr>
            </a:pPr>
            <a:r>
              <a:rPr lang="zh-CN" altLang="en-US" sz="20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频带 </a:t>
            </a:r>
            <a:r>
              <a: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zh-CN" sz="2000" b="1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5017" name="直接连接符 255016"/>
          <p:cNvSpPr/>
          <p:nvPr/>
        </p:nvSpPr>
        <p:spPr>
          <a:xfrm rot="-5400000">
            <a:off x="2216150" y="4843463"/>
            <a:ext cx="2663825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08400" y="6247130"/>
            <a:ext cx="4690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2-3-2 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频分复用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4240" y="149860"/>
            <a:ext cx="10515600" cy="1325563"/>
          </a:xfrm>
        </p:spPr>
        <p:txBody>
          <a:bodyPr/>
          <a:lstStyle/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以下属于哪种复用技术：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022350" y="1330960"/>
            <a:ext cx="10564495" cy="494792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中央电视台 CCTV－8 296.2 28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中央电视台 CCTV－5 312.2 25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中央电视台 CCTV－7 328.2 27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中央电视台 CCTV－3 344.2 23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中央电视台 CCTV－新闻频道 384.2 20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中央电视台 CCTV－9 392.2 29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中央电视台 CCTV－10 400.2 30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中央电视台 CCTV－11 408.2 31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中央电视台 CCTV－1 ／综合频道 216.2 21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中央电视台 CCTV－2 ／经济频道 232.2 22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>
                <a:latin typeface="黑体" panose="02010609060101010101" pitchFamily="49" charset="-122"/>
                <a:ea typeface="黑体" panose="02010609060101010101" pitchFamily="49" charset="-122"/>
              </a:rPr>
              <a:t>思考：</a:t>
            </a:r>
            <a:endParaRPr lang="zh-CN" altLang="en-US" sz="5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只有一通信带宽信道，目前有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个网络用户想使用，使用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FDW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能够实现吗？如果不能实现，该如何解决？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2、时分复用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TDM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6245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将时间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划分为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一段段等长的时分复用帧（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TDM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帧）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，每一个时分复用的用户在一个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TDM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帧中占用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固定序号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的时隙。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时分复用（TDM）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：所有用户是在不同的时间占用同样的频带宽度。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5534</Words>
  <Application>WPS 演示</Application>
  <PresentationFormat>自定义</PresentationFormat>
  <Paragraphs>1169</Paragraphs>
  <Slides>45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45</vt:i4>
      </vt:variant>
    </vt:vector>
  </HeadingPairs>
  <TitlesOfParts>
    <vt:vector size="59" baseType="lpstr">
      <vt:lpstr>Arial</vt:lpstr>
      <vt:lpstr>宋体</vt:lpstr>
      <vt:lpstr>Wingdings</vt:lpstr>
      <vt:lpstr>黑体</vt:lpstr>
      <vt:lpstr>Symbol</vt:lpstr>
      <vt:lpstr>Calibri Light</vt:lpstr>
      <vt:lpstr>微软雅黑</vt:lpstr>
      <vt:lpstr>Arial Unicode MS</vt:lpstr>
      <vt:lpstr>Calibri</vt:lpstr>
      <vt:lpstr>Times New Roman</vt:lpstr>
      <vt:lpstr>Office 主题</vt:lpstr>
      <vt:lpstr>Equation.3</vt:lpstr>
      <vt:lpstr>Equation.3</vt:lpstr>
      <vt:lpstr>Equation.3</vt:lpstr>
      <vt:lpstr> 1、你所了解的频分复用、时分复用、有哪些？ 2、为什么采用复用技术？ 3、如何解决时分复用TDM信道利用率不高的问题？</vt:lpstr>
      <vt:lpstr>信道复用技术和有线宽带接入技术</vt:lpstr>
      <vt:lpstr>第五节	信道复用技术</vt:lpstr>
      <vt:lpstr>第五节	信道复用技术</vt:lpstr>
      <vt:lpstr>第五节	信道复用技术</vt:lpstr>
      <vt:lpstr>1、频分复用 FDM </vt:lpstr>
      <vt:lpstr>以下属于哪种复用技术：</vt:lpstr>
      <vt:lpstr>思考：</vt:lpstr>
      <vt:lpstr>2、时分复用（TDM）</vt:lpstr>
      <vt:lpstr>			2、时分复用（TDM） </vt:lpstr>
      <vt:lpstr>PowerPoint 演示文稿</vt:lpstr>
      <vt:lpstr>2、时分复用（TDM）</vt:lpstr>
      <vt:lpstr>2、时分复用（TDM）</vt:lpstr>
      <vt:lpstr>2、时分复用（TDM）</vt:lpstr>
      <vt:lpstr>问题：</vt:lpstr>
      <vt:lpstr>3、统计时分复用（STDM）</vt:lpstr>
      <vt:lpstr>讨论：</vt:lpstr>
      <vt:lpstr>思考：除了时间和频率可以复用外，是否能够实现光载波（波长）的复用呢？</vt:lpstr>
      <vt:lpstr>4、 波分复用 WDM</vt:lpstr>
      <vt:lpstr>EDFA介绍 </vt:lpstr>
      <vt:lpstr>思考：能否实现每个用户在同样时间同样频带进行通信呢？如何实现？</vt:lpstr>
      <vt:lpstr>码分复用（CDM）</vt:lpstr>
      <vt:lpstr>PowerPoint 演示文稿</vt:lpstr>
      <vt:lpstr>PowerPoint 演示文稿</vt:lpstr>
      <vt:lpstr>6、CDMA 的特点</vt:lpstr>
      <vt:lpstr>6、CDMA 的特点</vt:lpstr>
      <vt:lpstr> </vt:lpstr>
      <vt:lpstr>7、CDMA 的工作原理 </vt:lpstr>
      <vt:lpstr>练习：</vt:lpstr>
      <vt:lpstr>PowerPoint 演示文稿</vt:lpstr>
      <vt:lpstr>思考</vt:lpstr>
      <vt:lpstr>第六节：有线宽带接入技术</vt:lpstr>
      <vt:lpstr>1、ADSL技术</vt:lpstr>
      <vt:lpstr>1、ADSL技术</vt:lpstr>
      <vt:lpstr>PowerPoint 演示文稿</vt:lpstr>
      <vt:lpstr>PowerPoint 演示文稿</vt:lpstr>
      <vt:lpstr>1、ADSL技术 </vt:lpstr>
      <vt:lpstr>思考问题</vt:lpstr>
      <vt:lpstr> 2、光纤同轴混合网（HFC网）</vt:lpstr>
      <vt:lpstr> 2、光纤同轴混合网（HFC网）</vt:lpstr>
      <vt:lpstr>(2) HFC 网采用结点体系结构 </vt:lpstr>
      <vt:lpstr>(3) HFC 网具有比 CATV 网更宽的频谱，且具有双向传输功能 </vt:lpstr>
      <vt:lpstr>3 、 FTTx 技术 </vt:lpstr>
      <vt:lpstr>PowerPoint 演示文稿</vt:lpstr>
      <vt:lpstr>3 、 FTTx 技术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预习总结，并回答以下问题： 1、你所了解的频分复用、时分复用、有哪些？ 2、为什么采用复用技术？ 3、如何解决时分复用TDM信道利用率不高的问题？</dc:title>
  <dc:creator>Administrator</dc:creator>
  <cp:lastModifiedBy>Administrator</cp:lastModifiedBy>
  <cp:revision>63</cp:revision>
  <dcterms:created xsi:type="dcterms:W3CDTF">2015-05-05T08:02:00Z</dcterms:created>
  <dcterms:modified xsi:type="dcterms:W3CDTF">2019-03-19T07:11:08Z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2052-11.3.0.8513</vt:lpwstr>
  </property>
</Properties>
</file>