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6" r:id="rId2"/>
    <p:sldId id="277" r:id="rId3"/>
    <p:sldId id="27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5" autoAdjust="0"/>
  </p:normalViewPr>
  <p:slideViewPr>
    <p:cSldViewPr>
      <p:cViewPr varScale="1">
        <p:scale>
          <a:sx n="83" d="100"/>
          <a:sy n="83" d="100"/>
        </p:scale>
        <p:origin x="-1140" y="-84"/>
      </p:cViewPr>
      <p:guideLst>
        <p:guide orient="horz" pos="2142"/>
        <p:guide pos="3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513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3FB75-F1C1-4782-9E47-9563B57E7303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968C9-8742-43C3-92A5-20FD3581A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3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828801" y="3648922"/>
            <a:ext cx="5170486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002060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828800" y="2614868"/>
            <a:ext cx="5170486" cy="879025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3200" b="1" baseline="0">
                <a:solidFill>
                  <a:srgbClr val="002060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33375"/>
            <a:ext cx="8507413" cy="6119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16688" y="0"/>
            <a:ext cx="2514600" cy="2603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91368E-0E8A-4D18-9310-8A1DE0783537}" type="datetime2"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t>2016年1月28日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795963" y="6237288"/>
            <a:ext cx="2895600" cy="457200"/>
          </a:xfrm>
        </p:spPr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600" dirty="0">
                <a:latin typeface="Garamond" pitchFamily="18" charset="0"/>
              </a:rPr>
              <a:t>‹#›</a:t>
            </a:fld>
            <a:endParaRPr lang="en-US" altLang="zh-CN" sz="1600" dirty="0">
              <a:latin typeface="Garamond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/>
          <p:nvPr/>
        </p:nvSpPr>
        <p:spPr>
          <a:xfrm>
            <a:off x="0" y="0"/>
            <a:ext cx="9144000" cy="687273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ECE8E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5300" y="200657"/>
            <a:ext cx="8215843" cy="928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95300" y="1329873"/>
            <a:ext cx="8215843" cy="5139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 2" pitchFamily="18" charset="2"/>
        <a:buChar char=""/>
        <a:defRPr lang="zh-CN" altLang="en-US" sz="2400" kern="1200" baseline="0" dirty="0" smtClean="0">
          <a:solidFill>
            <a:schemeClr val="accent2">
              <a:lumMod val="75000"/>
            </a:schemeClr>
          </a:solidFill>
          <a:latin typeface="+mn-ea"/>
          <a:ea typeface="+mn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>
            <a:spLocks noChangeArrowheads="1"/>
          </p:cNvSpPr>
          <p:nvPr/>
        </p:nvSpPr>
        <p:spPr bwMode="auto">
          <a:xfrm>
            <a:off x="1321435" y="1125855"/>
            <a:ext cx="6816090" cy="63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4000" b="1" dirty="0" smtClean="0">
                <a:solidFill>
                  <a:srgbClr val="000104"/>
                </a:solidFill>
                <a:latin typeface="黑体" pitchFamily="49" charset="-122"/>
                <a:ea typeface="黑体" pitchFamily="49" charset="-122"/>
              </a:rPr>
              <a:t>知识点二：因特网的边缘部分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7356" y="3929066"/>
            <a:ext cx="6858048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499" y="2060568"/>
            <a:ext cx="7286676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因特网由几部分组成？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、各部分是如何工作的？</a:t>
            </a:r>
          </a:p>
        </p:txBody>
      </p:sp>
      <p:sp>
        <p:nvSpPr>
          <p:cNvPr id="10" name="流程图: 联系 9"/>
          <p:cNvSpPr/>
          <p:nvPr/>
        </p:nvSpPr>
        <p:spPr>
          <a:xfrm>
            <a:off x="2786050" y="3857628"/>
            <a:ext cx="3714776" cy="1214446"/>
          </a:xfrm>
          <a:prstGeom prst="flowChartConnector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1714480" y="3500438"/>
            <a:ext cx="6000792" cy="2214578"/>
          </a:xfrm>
          <a:prstGeom prst="flowChartConnecto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3255" y="4286250"/>
            <a:ext cx="2889250" cy="408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核心部分（网络和路由器组成）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43306" y="5143512"/>
            <a:ext cx="2071702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000104"/>
                </a:solidFill>
                <a:latin typeface="黑体" pitchFamily="49" charset="-122"/>
                <a:ea typeface="黑体" pitchFamily="49" charset="-122"/>
              </a:rPr>
              <a:t>边缘部分（由主机组成）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1802" y="6286520"/>
            <a:ext cx="350046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图</a:t>
            </a:r>
            <a:r>
              <a:rPr lang="en-US" altLang="zh-CN" sz="1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   </a:t>
            </a:r>
            <a:r>
              <a:rPr lang="zh-CN" altLang="en-US" sz="1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因特网的组成</a:t>
            </a:r>
            <a:endParaRPr lang="zh-CN" altLang="en-US" sz="10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 descr="afbae0ddf0234c3bbd5a2eb4a4d10acd# #矩形 6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b="1" dirty="0">
                <a:solidFill>
                  <a:srgbClr val="000104"/>
                </a:solidFill>
                <a:latin typeface="黑体" pitchFamily="49" charset="-122"/>
                <a:ea typeface="黑体" pitchFamily="49" charset="-122"/>
              </a:rPr>
              <a:t>因特网的边缘部分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683260" y="908685"/>
            <a:ext cx="7553325" cy="19202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b="1">
                <a:solidFill>
                  <a:srgbClr val="FF0000"/>
                </a:solidFill>
                <a:latin typeface="黑体" charset="0"/>
                <a:ea typeface="黑体" charset="0"/>
              </a:rPr>
              <a:t>因特网的边缘部分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>
                <a:solidFill>
                  <a:srgbClr val="000104"/>
                </a:solidFill>
                <a:latin typeface="黑体" charset="0"/>
                <a:ea typeface="黑体" charset="0"/>
              </a:rPr>
              <a:t>它是连接在因特网上的所有的主机，这些主机又称为端系统。它利用核心部分所提供的服务，使众多主机之间能够互相通信并共享信息</a:t>
            </a:r>
          </a:p>
        </p:txBody>
      </p:sp>
      <p:grpSp>
        <p:nvGrpSpPr>
          <p:cNvPr id="4" name="Group 18"/>
          <p:cNvGrpSpPr/>
          <p:nvPr/>
        </p:nvGrpSpPr>
        <p:grpSpPr bwMode="auto">
          <a:xfrm>
            <a:off x="636270" y="2710498"/>
            <a:ext cx="2163763" cy="3214688"/>
            <a:chOff x="0" y="-31"/>
            <a:chExt cx="1363" cy="2025"/>
          </a:xfrm>
        </p:grpSpPr>
        <p:sp>
          <p:nvSpPr>
            <p:cNvPr id="57363" name="AutoShape 19"/>
            <p:cNvSpPr>
              <a:spLocks noChangeArrowheads="1"/>
            </p:cNvSpPr>
            <p:nvPr/>
          </p:nvSpPr>
          <p:spPr bwMode="auto">
            <a:xfrm>
              <a:off x="0" y="194"/>
              <a:ext cx="1363" cy="1800"/>
            </a:xfrm>
            <a:prstGeom prst="roundRect">
              <a:avLst>
                <a:gd name="adj" fmla="val 17509"/>
              </a:avLst>
            </a:prstGeom>
            <a:solidFill>
              <a:srgbClr val="00B050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2400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7364" name="AutoShape 20"/>
            <p:cNvSpPr>
              <a:spLocks noChangeArrowheads="1"/>
            </p:cNvSpPr>
            <p:nvPr/>
          </p:nvSpPr>
          <p:spPr bwMode="auto">
            <a:xfrm>
              <a:off x="21" y="199"/>
              <a:ext cx="1322" cy="1766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3E77E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7367" name="Oval 23"/>
            <p:cNvSpPr>
              <a:spLocks noChangeArrowheads="1"/>
            </p:cNvSpPr>
            <p:nvPr/>
          </p:nvSpPr>
          <p:spPr bwMode="auto">
            <a:xfrm>
              <a:off x="469" y="-31"/>
              <a:ext cx="405" cy="389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 sz="2400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7368" name="Oval 24"/>
            <p:cNvSpPr>
              <a:spLocks noChangeArrowheads="1"/>
            </p:cNvSpPr>
            <p:nvPr/>
          </p:nvSpPr>
          <p:spPr bwMode="auto">
            <a:xfrm>
              <a:off x="473" y="3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 sz="2400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7369" name="Oval 25"/>
            <p:cNvSpPr>
              <a:spLocks noChangeArrowheads="1"/>
            </p:cNvSpPr>
            <p:nvPr/>
          </p:nvSpPr>
          <p:spPr bwMode="auto">
            <a:xfrm>
              <a:off x="478" y="5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 sz="2400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7370" name="Oval 26"/>
            <p:cNvSpPr>
              <a:spLocks noChangeArrowheads="1"/>
            </p:cNvSpPr>
            <p:nvPr/>
          </p:nvSpPr>
          <p:spPr bwMode="auto">
            <a:xfrm>
              <a:off x="482" y="9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 sz="2400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7371" name="Oval 27"/>
            <p:cNvSpPr>
              <a:spLocks noChangeArrowheads="1"/>
            </p:cNvSpPr>
            <p:nvPr/>
          </p:nvSpPr>
          <p:spPr bwMode="auto">
            <a:xfrm>
              <a:off x="504" y="19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 sz="2400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7372" name="Text Box 28"/>
            <p:cNvSpPr txBox="1">
              <a:spLocks noChangeArrowheads="1"/>
            </p:cNvSpPr>
            <p:nvPr/>
          </p:nvSpPr>
          <p:spPr bwMode="auto">
            <a:xfrm>
              <a:off x="541" y="58"/>
              <a:ext cx="243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3200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57373" name="Text Box 29"/>
            <p:cNvSpPr txBox="1">
              <a:spLocks noChangeArrowheads="1"/>
            </p:cNvSpPr>
            <p:nvPr/>
          </p:nvSpPr>
          <p:spPr bwMode="auto">
            <a:xfrm>
              <a:off x="48" y="480"/>
              <a:ext cx="1296" cy="92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“运行在主机 </a:t>
              </a:r>
              <a:r>
                <a:rPr lang="en-US" altLang="zh-CN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A </a:t>
              </a:r>
              <a:r>
                <a:rPr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上的某个程序和运行在主机 </a:t>
              </a:r>
              <a:r>
                <a:rPr lang="en-US" altLang="zh-CN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B </a:t>
              </a:r>
              <a:r>
                <a:rPr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上的另一个程序进行通信”</a:t>
              </a:r>
            </a:p>
          </p:txBody>
        </p:sp>
      </p:grpSp>
      <p:grpSp>
        <p:nvGrpSpPr>
          <p:cNvPr id="5" name="Group 32"/>
          <p:cNvGrpSpPr/>
          <p:nvPr/>
        </p:nvGrpSpPr>
        <p:grpSpPr bwMode="auto">
          <a:xfrm>
            <a:off x="5935980" y="2762096"/>
            <a:ext cx="2163763" cy="3214524"/>
            <a:chOff x="4" y="-31"/>
            <a:chExt cx="1363" cy="2025"/>
          </a:xfrm>
          <a:solidFill>
            <a:srgbClr val="00B050"/>
          </a:solidFill>
        </p:grpSpPr>
        <p:sp>
          <p:nvSpPr>
            <p:cNvPr id="57377" name="AutoShape 33"/>
            <p:cNvSpPr>
              <a:spLocks noChangeArrowheads="1"/>
            </p:cNvSpPr>
            <p:nvPr/>
          </p:nvSpPr>
          <p:spPr bwMode="auto">
            <a:xfrm>
              <a:off x="4" y="194"/>
              <a:ext cx="1363" cy="1800"/>
            </a:xfrm>
            <a:prstGeom prst="roundRect">
              <a:avLst>
                <a:gd name="adj" fmla="val 17509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2400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7378" name="AutoShape 34"/>
            <p:cNvSpPr>
              <a:spLocks noChangeArrowheads="1"/>
            </p:cNvSpPr>
            <p:nvPr/>
          </p:nvSpPr>
          <p:spPr bwMode="auto">
            <a:xfrm>
              <a:off x="25" y="199"/>
              <a:ext cx="1322" cy="1766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2400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6" name="Group 37"/>
            <p:cNvGrpSpPr/>
            <p:nvPr/>
          </p:nvGrpSpPr>
          <p:grpSpPr bwMode="auto">
            <a:xfrm>
              <a:off x="473" y="-31"/>
              <a:ext cx="405" cy="426"/>
              <a:chOff x="0" y="-51"/>
              <a:chExt cx="668" cy="703"/>
            </a:xfrm>
            <a:grpFill/>
          </p:grpSpPr>
          <p:sp>
            <p:nvSpPr>
              <p:cNvPr id="57382" name="Oval 38"/>
              <p:cNvSpPr>
                <a:spLocks noChangeArrowheads="1"/>
              </p:cNvSpPr>
              <p:nvPr/>
            </p:nvSpPr>
            <p:spPr bwMode="auto">
              <a:xfrm>
                <a:off x="0" y="-51"/>
                <a:ext cx="668" cy="642"/>
              </a:xfrm>
              <a:prstGeom prst="ellipse">
                <a:avLst/>
              </a:prstGeom>
              <a:grpFill/>
              <a:ln w="9525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 sz="2400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7383" name="Oval 39"/>
              <p:cNvSpPr>
                <a:spLocks noChangeArrowheads="1"/>
              </p:cNvSpPr>
              <p:nvPr/>
            </p:nvSpPr>
            <p:spPr bwMode="auto">
              <a:xfrm>
                <a:off x="7" y="5"/>
                <a:ext cx="646" cy="647"/>
              </a:xfrm>
              <a:prstGeom prst="ellipse">
                <a:avLst/>
              </a:prstGeom>
              <a:grpFill/>
              <a:ln w="9525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endParaRPr lang="zh-CN" altLang="en-US" sz="2400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7384" name="Oval 40"/>
              <p:cNvSpPr>
                <a:spLocks noChangeArrowheads="1"/>
              </p:cNvSpPr>
              <p:nvPr/>
            </p:nvSpPr>
            <p:spPr bwMode="auto">
              <a:xfrm>
                <a:off x="15" y="9"/>
                <a:ext cx="631" cy="631"/>
              </a:xfrm>
              <a:prstGeom prst="ellipse">
                <a:avLst/>
              </a:prstGeom>
              <a:grpFill/>
              <a:ln w="9525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endParaRPr lang="zh-CN" altLang="en-US" sz="2400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7385" name="Oval 41"/>
              <p:cNvSpPr>
                <a:spLocks noChangeArrowheads="1"/>
              </p:cNvSpPr>
              <p:nvPr/>
            </p:nvSpPr>
            <p:spPr bwMode="auto">
              <a:xfrm>
                <a:off x="22" y="15"/>
                <a:ext cx="600" cy="589"/>
              </a:xfrm>
              <a:prstGeom prst="ellipse">
                <a:avLst/>
              </a:prstGeom>
              <a:grpFill/>
              <a:ln w="9525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endParaRPr lang="zh-CN" altLang="en-US" sz="2400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7386" name="Oval 42"/>
              <p:cNvSpPr>
                <a:spLocks noChangeArrowheads="1"/>
              </p:cNvSpPr>
              <p:nvPr/>
            </p:nvSpPr>
            <p:spPr bwMode="auto">
              <a:xfrm>
                <a:off x="57" y="31"/>
                <a:ext cx="533" cy="479"/>
              </a:xfrm>
              <a:prstGeom prst="ellipse">
                <a:avLst/>
              </a:prstGeom>
              <a:grpFill/>
              <a:ln w="9525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endParaRPr lang="zh-CN" altLang="en-US" sz="2400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57387" name="Text Box 43"/>
            <p:cNvSpPr txBox="1">
              <a:spLocks noChangeArrowheads="1"/>
            </p:cNvSpPr>
            <p:nvPr/>
          </p:nvSpPr>
          <p:spPr bwMode="auto">
            <a:xfrm>
              <a:off x="545" y="58"/>
              <a:ext cx="243" cy="365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3200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57388" name="Text Box 44"/>
            <p:cNvSpPr txBox="1">
              <a:spLocks noChangeArrowheads="1"/>
            </p:cNvSpPr>
            <p:nvPr/>
          </p:nvSpPr>
          <p:spPr bwMode="auto">
            <a:xfrm>
              <a:off x="52" y="480"/>
              <a:ext cx="1296" cy="749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“主机 </a:t>
              </a:r>
              <a:r>
                <a:rPr lang="en-US" altLang="zh-CN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A </a:t>
              </a:r>
              <a:r>
                <a:rPr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的某个进程和主机 </a:t>
              </a:r>
              <a:r>
                <a:rPr lang="en-US" altLang="zh-CN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B </a:t>
              </a:r>
              <a:r>
                <a:rPr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上的另一个进程进行通信”</a:t>
              </a:r>
            </a:p>
          </p:txBody>
        </p:sp>
      </p:grpSp>
      <p:pic>
        <p:nvPicPr>
          <p:cNvPr id="7" name="Picture 139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6730" y="3893820"/>
            <a:ext cx="641350" cy="81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3204210" y="3933190"/>
            <a:ext cx="349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 smtClean="0">
                <a:latin typeface="Arial" pitchFamily="34" charset="0"/>
                <a:ea typeface="微软雅黑" pitchFamily="34" charset="-122"/>
              </a:rPr>
              <a:t>A</a:t>
            </a:r>
          </a:p>
        </p:txBody>
      </p:sp>
      <p:pic>
        <p:nvPicPr>
          <p:cNvPr id="9" name="Picture 139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0795" y="3829050"/>
            <a:ext cx="641350" cy="81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9"/>
          <p:cNvSpPr txBox="1"/>
          <p:nvPr/>
        </p:nvSpPr>
        <p:spPr>
          <a:xfrm>
            <a:off x="5220335" y="3861435"/>
            <a:ext cx="349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 smtClean="0">
                <a:latin typeface="Arial" pitchFamily="34" charset="0"/>
                <a:ea typeface="微软雅黑" pitchFamily="34" charset="-122"/>
              </a:rPr>
              <a:t>B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564255" y="4077335"/>
            <a:ext cx="1656080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916555" y="5013325"/>
            <a:ext cx="283908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0000"/>
                </a:solidFill>
                <a:latin typeface="新宋体" charset="0"/>
                <a:ea typeface="新宋体" charset="0"/>
                <a:sym typeface="+mn-ea"/>
              </a:rPr>
              <a:t>“主机 </a:t>
            </a:r>
            <a:r>
              <a:rPr lang="en-US" altLang="zh-CN" sz="1600" b="1">
                <a:solidFill>
                  <a:srgbClr val="FF0000"/>
                </a:solidFill>
                <a:latin typeface="新宋体" charset="0"/>
                <a:ea typeface="新宋体" charset="0"/>
                <a:sym typeface="+mn-ea"/>
              </a:rPr>
              <a:t>A </a:t>
            </a:r>
            <a:r>
              <a:rPr lang="zh-CN" altLang="en-US" sz="1600" b="1">
                <a:solidFill>
                  <a:srgbClr val="FF0000"/>
                </a:solidFill>
                <a:latin typeface="新宋体" charset="0"/>
                <a:ea typeface="新宋体" charset="0"/>
                <a:sym typeface="+mn-ea"/>
              </a:rPr>
              <a:t>和主机 </a:t>
            </a:r>
            <a:r>
              <a:rPr lang="en-US" altLang="zh-CN" sz="1600" b="1">
                <a:solidFill>
                  <a:srgbClr val="FF0000"/>
                </a:solidFill>
                <a:latin typeface="新宋体" charset="0"/>
                <a:ea typeface="新宋体" charset="0"/>
                <a:sym typeface="+mn-ea"/>
              </a:rPr>
              <a:t>B </a:t>
            </a:r>
            <a:r>
              <a:rPr lang="zh-CN" altLang="en-US" sz="1600" b="1">
                <a:solidFill>
                  <a:srgbClr val="FF0000"/>
                </a:solidFill>
                <a:latin typeface="新宋体" charset="0"/>
                <a:ea typeface="新宋体" charset="0"/>
                <a:sym typeface="+mn-ea"/>
              </a:rPr>
              <a:t>进行通信”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71802" y="6286520"/>
            <a:ext cx="3500462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2"/>
                </a:solidFill>
                <a:latin typeface="Arial" pitchFamily="34" charset="0"/>
                <a:ea typeface="微软雅黑" pitchFamily="34" charset="-122"/>
              </a:rPr>
              <a:t>图</a:t>
            </a:r>
            <a:r>
              <a:rPr lang="en-US" altLang="zh-CN" sz="1400" b="1" dirty="0" smtClean="0">
                <a:solidFill>
                  <a:schemeClr val="tx2"/>
                </a:solidFill>
                <a:latin typeface="Arial" pitchFamily="34" charset="0"/>
                <a:ea typeface="微软雅黑" pitchFamily="34" charset="-122"/>
              </a:rPr>
              <a:t> 2   </a:t>
            </a:r>
            <a:r>
              <a:rPr lang="zh-CN" altLang="en-US" sz="1400" b="1" dirty="0" smtClean="0">
                <a:solidFill>
                  <a:schemeClr val="tx2"/>
                </a:solidFill>
                <a:latin typeface="Arial" pitchFamily="34" charset="0"/>
                <a:ea typeface="微软雅黑" pitchFamily="34" charset="-122"/>
              </a:rPr>
              <a:t>计算机间通信</a:t>
            </a:r>
            <a:endParaRPr lang="zh-CN" altLang="en-US" sz="1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/>
          <p:cNvSpPr>
            <a:spLocks noChangeArrowheads="1"/>
          </p:cNvSpPr>
          <p:nvPr/>
        </p:nvSpPr>
        <p:spPr bwMode="auto">
          <a:xfrm>
            <a:off x="1143000" y="3171825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endParaRPr lang="zh-CN" altLang="en-US" b="1">
              <a:latin typeface="Verdana" pitchFamily="34" charset="0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238250" y="3371850"/>
            <a:ext cx="2038350" cy="15696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CC0000"/>
                </a:solidFill>
              </a:rPr>
              <a:t>1</a:t>
            </a:r>
            <a:r>
              <a:rPr lang="zh-CN" altLang="en-US" sz="3200" b="1" dirty="0" smtClean="0">
                <a:solidFill>
                  <a:srgbClr val="CC0000"/>
                </a:solidFill>
              </a:rPr>
              <a:t>、客户</a:t>
            </a:r>
            <a:r>
              <a:rPr lang="zh-CN" altLang="en-US" sz="3200" b="1" dirty="0">
                <a:solidFill>
                  <a:srgbClr val="CC0000"/>
                </a:solidFill>
              </a:rPr>
              <a:t>服务器方式</a:t>
            </a:r>
            <a:endParaRPr lang="en-US" altLang="zh-CN" sz="3200" b="1" dirty="0">
              <a:solidFill>
                <a:srgbClr val="CC0000"/>
              </a:solidFill>
            </a:endParaRPr>
          </a:p>
        </p:txBody>
      </p:sp>
      <p:sp>
        <p:nvSpPr>
          <p:cNvPr id="59396" name="未知" descr="ef2477e1bfd74eb4b0024eac506e3716# #未知"/>
          <p:cNvSpPr/>
          <p:nvPr/>
        </p:nvSpPr>
        <p:spPr bwMode="auto">
          <a:xfrm>
            <a:off x="3222625" y="3074988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9525">
            <a:noFill/>
            <a:rou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59397" name="AutoShape 5" descr="f72fd4c9fd1a45ee99f1af1e9bc4fdd5# #图片框 89"/>
          <p:cNvSpPr>
            <a:spLocks noChangeAspect="1" noChangeArrowheads="1" noTextEdit="1"/>
          </p:cNvSpPr>
          <p:nvPr/>
        </p:nvSpPr>
        <p:spPr bwMode="auto">
          <a:xfrm flipH="1">
            <a:off x="4876800" y="3048000"/>
            <a:ext cx="909638" cy="124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b="1"/>
          </a:p>
        </p:txBody>
      </p:sp>
      <p:grpSp>
        <p:nvGrpSpPr>
          <p:cNvPr id="2" name="Group 6"/>
          <p:cNvGrpSpPr/>
          <p:nvPr/>
        </p:nvGrpSpPr>
        <p:grpSpPr bwMode="auto">
          <a:xfrm>
            <a:off x="3048000" y="1590675"/>
            <a:ext cx="2998788" cy="1458913"/>
            <a:chOff x="0" y="0"/>
            <a:chExt cx="1926" cy="937"/>
          </a:xfrm>
        </p:grpSpPr>
        <p:sp>
          <p:nvSpPr>
            <p:cNvPr id="59399" name="Oval 7"/>
            <p:cNvSpPr>
              <a:spLocks noChangeArrowheads="1"/>
            </p:cNvSpPr>
            <p:nvPr/>
          </p:nvSpPr>
          <p:spPr bwMode="auto">
            <a:xfrm>
              <a:off x="21" y="30"/>
              <a:ext cx="1905" cy="90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9400" name="Oval 8"/>
            <p:cNvSpPr>
              <a:spLocks noChangeArrowheads="1"/>
            </p:cNvSpPr>
            <p:nvPr/>
          </p:nvSpPr>
          <p:spPr bwMode="auto">
            <a:xfrm>
              <a:off x="0" y="0"/>
              <a:ext cx="1905" cy="90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4431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3189288" y="1447800"/>
            <a:ext cx="2684462" cy="134143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3224213" y="1455738"/>
            <a:ext cx="2619375" cy="1308100"/>
          </a:xfrm>
          <a:prstGeom prst="ellipse">
            <a:avLst/>
          </a:prstGeom>
          <a:gradFill rotWithShape="1">
            <a:gsLst>
              <a:gs pos="0">
                <a:schemeClr val="hlink">
                  <a:alpha val="0"/>
                </a:schemeClr>
              </a:gs>
              <a:gs pos="100000">
                <a:schemeClr val="hlink">
                  <a:gamma/>
                  <a:tint val="34902"/>
                  <a:invGamma/>
                </a:scheme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3251200" y="1468438"/>
            <a:ext cx="2492375" cy="1222375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79216"/>
                  <a:invGamma/>
                </a:schemeClr>
              </a:gs>
              <a:gs pos="100000">
                <a:schemeClr val="hlink">
                  <a:alpha val="48000"/>
                </a:scheme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3382963" y="1495425"/>
            <a:ext cx="2193925" cy="99060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>
                  <a:alpha val="37999"/>
                </a:scheme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3275965" y="1701165"/>
            <a:ext cx="23177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200" b="1">
                <a:solidFill>
                  <a:srgbClr val="000104"/>
                </a:solidFill>
              </a:rPr>
              <a:t>边缘部分提供</a:t>
            </a:r>
          </a:p>
          <a:p>
            <a:pPr algn="ctr" eaLnBrk="1" hangingPunct="1"/>
            <a:r>
              <a:rPr lang="zh-CN" altLang="en-US" sz="2200" b="1">
                <a:solidFill>
                  <a:srgbClr val="000104"/>
                </a:solidFill>
              </a:rPr>
              <a:t>两种通信方式</a:t>
            </a:r>
          </a:p>
        </p:txBody>
      </p:sp>
      <p:sp>
        <p:nvSpPr>
          <p:cNvPr id="59406" name="AutoShape 14"/>
          <p:cNvSpPr>
            <a:spLocks noChangeArrowheads="1"/>
          </p:cNvSpPr>
          <p:nvPr/>
        </p:nvSpPr>
        <p:spPr bwMode="auto">
          <a:xfrm>
            <a:off x="5562600" y="3171825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endParaRPr lang="zh-CN" altLang="en-US" b="1">
              <a:latin typeface="Verdana" pitchFamily="34" charset="0"/>
            </a:endParaRP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5734050" y="3400425"/>
            <a:ext cx="2038350" cy="10772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CC0000"/>
                </a:solidFill>
              </a:rPr>
              <a:t>2</a:t>
            </a:r>
            <a:r>
              <a:rPr lang="zh-CN" altLang="en-US" sz="3200" b="1" dirty="0" smtClean="0">
                <a:solidFill>
                  <a:srgbClr val="CC0000"/>
                </a:solidFill>
              </a:rPr>
              <a:t>、对等</a:t>
            </a:r>
            <a:endParaRPr lang="en-US" altLang="zh-CN" sz="3200" b="1" dirty="0" smtClean="0">
              <a:solidFill>
                <a:srgbClr val="CC0000"/>
              </a:solidFill>
            </a:endParaRPr>
          </a:p>
          <a:p>
            <a:r>
              <a:rPr lang="en-US" altLang="zh-CN" sz="3200" b="1" dirty="0" smtClean="0">
                <a:solidFill>
                  <a:srgbClr val="CC0000"/>
                </a:solidFill>
              </a:rPr>
              <a:t>     </a:t>
            </a:r>
            <a:r>
              <a:rPr lang="zh-CN" altLang="en-US" sz="3200" b="1" dirty="0" smtClean="0">
                <a:solidFill>
                  <a:srgbClr val="CC0000"/>
                </a:solidFill>
              </a:rPr>
              <a:t>方式</a:t>
            </a:r>
            <a:endParaRPr lang="en-US" altLang="zh-CN" sz="3200" b="1" dirty="0">
              <a:solidFill>
                <a:srgbClr val="CC0000"/>
              </a:solidFill>
            </a:endParaRPr>
          </a:p>
        </p:txBody>
      </p:sp>
      <p:sp>
        <p:nvSpPr>
          <p:cNvPr id="59408" name="未知" descr="e9105a67c7c2408c8bda91ac4747ea8d# #未知"/>
          <p:cNvSpPr/>
          <p:nvPr/>
        </p:nvSpPr>
        <p:spPr bwMode="auto">
          <a:xfrm flipH="1">
            <a:off x="4875213" y="3074988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9525">
            <a:noFill/>
            <a:rou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3071802" y="6286520"/>
            <a:ext cx="3500462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2"/>
                </a:solidFill>
                <a:latin typeface="Arial" pitchFamily="34" charset="0"/>
                <a:ea typeface="微软雅黑" pitchFamily="34" charset="-122"/>
              </a:rPr>
              <a:t>图</a:t>
            </a:r>
            <a:r>
              <a:rPr lang="en-US" altLang="zh-CN" sz="1400" b="1" dirty="0" smtClean="0">
                <a:solidFill>
                  <a:schemeClr val="tx2"/>
                </a:solidFill>
                <a:latin typeface="Arial" pitchFamily="34" charset="0"/>
                <a:ea typeface="微软雅黑" pitchFamily="34" charset="-122"/>
              </a:rPr>
              <a:t>3</a:t>
            </a:r>
            <a:r>
              <a:rPr lang="zh-CN" altLang="en-US" sz="1400" b="1" dirty="0" smtClean="0">
                <a:solidFill>
                  <a:schemeClr val="tx2"/>
                </a:solidFill>
                <a:latin typeface="Arial" pitchFamily="34" charset="0"/>
                <a:ea typeface="微软雅黑" pitchFamily="34" charset="-122"/>
              </a:rPr>
              <a:t>  </a:t>
            </a:r>
            <a:r>
              <a:rPr lang="zh-CN" altLang="en-US" sz="1400" b="1" dirty="0" smtClean="0">
                <a:solidFill>
                  <a:schemeClr val="tx2"/>
                </a:solidFill>
                <a:latin typeface="微软雅黑"/>
                <a:ea typeface="宋体" pitchFamily="2" charset="-122"/>
              </a:rPr>
              <a:t>因特网的组成</a:t>
            </a:r>
            <a:endParaRPr lang="zh-CN" altLang="en-US" sz="1000" b="1" dirty="0">
              <a:solidFill>
                <a:schemeClr val="tx2"/>
              </a:solidFill>
            </a:endParaRPr>
          </a:p>
        </p:txBody>
      </p:sp>
      <p:sp>
        <p:nvSpPr>
          <p:cNvPr id="21" name="Rectangle 2" descr="afbae0ddf0234c3bbd5a2eb4a4d10acd# #矩形 674"/>
          <p:cNvSpPr>
            <a:spLocks noGrp="1" noChangeArrowheads="1"/>
          </p:cNvSpPr>
          <p:nvPr>
            <p:ph type="title"/>
          </p:nvPr>
        </p:nvSpPr>
        <p:spPr>
          <a:xfrm>
            <a:off x="495300" y="200657"/>
            <a:ext cx="8215843" cy="928558"/>
          </a:xfrm>
        </p:spPr>
        <p:txBody>
          <a:bodyPr/>
          <a:lstStyle/>
          <a:p>
            <a:pPr algn="ctr"/>
            <a:r>
              <a:rPr lang="en-US" altLang="zh-CN" sz="4400" b="1" dirty="0" smtClean="0">
                <a:solidFill>
                  <a:srgbClr val="000104"/>
                </a:solidFill>
                <a:latin typeface="黑体" pitchFamily="49" charset="-122"/>
                <a:ea typeface="黑体" pitchFamily="49" charset="-122"/>
                <a:sym typeface="+mn-ea"/>
              </a:rPr>
              <a:t>  </a:t>
            </a:r>
            <a:r>
              <a:rPr lang="zh-CN" altLang="en-US" sz="4400" b="1" dirty="0">
                <a:solidFill>
                  <a:srgbClr val="000104"/>
                </a:solidFill>
                <a:latin typeface="黑体" pitchFamily="49" charset="-122"/>
                <a:ea typeface="黑体" pitchFamily="49" charset="-122"/>
                <a:sym typeface="+mn-ea"/>
              </a:rPr>
              <a:t>因特网的边缘部分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/>
      <p:bldP spid="59395" grpId="0"/>
      <p:bldP spid="59396" grpId="0" animBg="1"/>
      <p:bldP spid="59397" grpId="0" animBg="1"/>
      <p:bldP spid="59406" grpId="0" animBg="1"/>
      <p:bldP spid="59407" grpId="0"/>
      <p:bldP spid="59408" grpId="0" animBg="1"/>
    </p:bldLst>
  </p:timing>
</p:sld>
</file>

<file path=ppt/theme/theme1.xml><?xml version="1.0" encoding="utf-8"?>
<a:theme xmlns:a="http://schemas.openxmlformats.org/drawingml/2006/main" name="A000120140530A99PPBG">
  <a:themeElements>
    <a:clrScheme name="自定义 392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BA836A"/>
      </a:accent1>
      <a:accent2>
        <a:srgbClr val="D9BFA7"/>
      </a:accent2>
      <a:accent3>
        <a:srgbClr val="9EAA62"/>
      </a:accent3>
      <a:accent4>
        <a:srgbClr val="60869E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rgbClr val="FFFFFF"/>
          </a:solidFill>
          <a:prstDash val="solid"/>
          <a:round/>
        </a:ln>
        <a:effectLst>
          <a:outerShdw dist="63500" dir="3187806" algn="ctr" rotWithShape="0">
            <a:srgbClr val="001D3A"/>
          </a:outerShdw>
        </a:effectLst>
      </a:spPr>
      <a:bodyPr wrap="none" anchor="ctr"/>
      <a:lstStyle>
        <a:defPPr algn="l">
          <a:defRPr lang="zh-CN" altLang="en-US" sz="2400">
            <a:solidFill>
              <a:srgbClr val="081626"/>
            </a:solidFill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A000120150306A10PPBG</Template>
  <TotalTime>2</TotalTime>
  <Words>173</Words>
  <Application>Microsoft Office PowerPoint</Application>
  <PresentationFormat>全屏显示(4:3)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A000120140530A99PPBG</vt:lpstr>
      <vt:lpstr>PowerPoint 演示文稿</vt:lpstr>
      <vt:lpstr>因特网的边缘部分</vt:lpstr>
      <vt:lpstr>  因特网的边缘部分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概述</dc:title>
  <dc:creator>LUN</dc:creator>
  <cp:lastModifiedBy>Administrator</cp:lastModifiedBy>
  <cp:revision>182</cp:revision>
  <dcterms:created xsi:type="dcterms:W3CDTF">2015-12-11T01:20:00Z</dcterms:created>
  <dcterms:modified xsi:type="dcterms:W3CDTF">2016-01-28T01:52:30Z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