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DB968C9-8742-43C3-92A5-20FD3581AD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DB968C9-8742-43C3-92A5-20FD3581AD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DB968C9-8742-43C3-92A5-20FD3581AD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DB968C9-8742-43C3-92A5-20FD3581AD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DB968C9-8742-43C3-92A5-20FD3581AD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DB968C9-8742-43C3-92A5-20FD3581AD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DB968C9-8742-43C3-92A5-20FD3581AD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DB968C9-8742-43C3-92A5-20FD3581AD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DB968C9-8742-43C3-92A5-20FD3581AD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 descr="afbae0ddf0234c3bbd5a2eb4a4d10acd# #矩形 674"/>
          <p:cNvSpPr>
            <a:spLocks noGrp="1" noChangeArrowheads="1"/>
          </p:cNvSpPr>
          <p:nvPr>
            <p:ph type="title"/>
          </p:nvPr>
        </p:nvSpPr>
        <p:spPr>
          <a:xfrm>
            <a:off x="1945005" y="437512"/>
            <a:ext cx="8215843" cy="928558"/>
          </a:xfrm>
        </p:spPr>
        <p:txBody>
          <a:bodyPr/>
          <a:lstStyle/>
          <a:p>
            <a:pPr algn="ctr"/>
            <a:r>
              <a:rPr lang="zh-CN" altLang="en-US" b="1" dirty="0" smtClean="0">
                <a:ea typeface="宋体" charset="-122"/>
              </a:rPr>
              <a:t>知识点三：  因特网</a:t>
            </a:r>
            <a:r>
              <a:rPr lang="zh-CN" altLang="en-US" b="1" dirty="0">
                <a:ea typeface="宋体" charset="-122"/>
              </a:rPr>
              <a:t>的核心部分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69635" name="AutoShape 3"/>
          <p:cNvSpPr>
            <a:spLocks noChangeArrowheads="1"/>
          </p:cNvSpPr>
          <p:nvPr/>
        </p:nvSpPr>
        <p:spPr bwMode="auto">
          <a:xfrm>
            <a:off x="7928610" y="3304540"/>
            <a:ext cx="1962150" cy="273812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002060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6166168" y="3278188"/>
            <a:ext cx="1611312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002060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AutoShape 5"/>
          <p:cNvSpPr>
            <a:spLocks noChangeArrowheads="1"/>
          </p:cNvSpPr>
          <p:nvPr/>
        </p:nvSpPr>
        <p:spPr bwMode="auto">
          <a:xfrm>
            <a:off x="4219893" y="3309938"/>
            <a:ext cx="1563687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002060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AutoShape 6"/>
          <p:cNvSpPr>
            <a:spLocks noChangeArrowheads="1"/>
          </p:cNvSpPr>
          <p:nvPr/>
        </p:nvSpPr>
        <p:spPr bwMode="auto">
          <a:xfrm>
            <a:off x="2109470" y="3309303"/>
            <a:ext cx="1620838" cy="2738437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002060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 rot="3419336">
            <a:off x="2859882" y="2070894"/>
            <a:ext cx="874712" cy="97155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3783013" y="2244725"/>
            <a:ext cx="152400" cy="123825"/>
          </a:xfrm>
          <a:prstGeom prst="ellipse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3870325" y="2246313"/>
            <a:ext cx="747713" cy="123825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Oval 12"/>
          <p:cNvSpPr>
            <a:spLocks noChangeArrowheads="1"/>
          </p:cNvSpPr>
          <p:nvPr/>
        </p:nvSpPr>
        <p:spPr bwMode="auto">
          <a:xfrm>
            <a:off x="4548188" y="2246313"/>
            <a:ext cx="136525" cy="120650"/>
          </a:xfrm>
          <a:prstGeom prst="ellipse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5" name="Oval 13"/>
          <p:cNvSpPr>
            <a:spLocks noChangeArrowheads="1"/>
          </p:cNvSpPr>
          <p:nvPr/>
        </p:nvSpPr>
        <p:spPr bwMode="auto">
          <a:xfrm>
            <a:off x="4621213" y="2286000"/>
            <a:ext cx="38100" cy="34925"/>
          </a:xfrm>
          <a:prstGeom prst="ellipse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 rot="3419336">
            <a:off x="4524375" y="2009775"/>
            <a:ext cx="874713" cy="969963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69648" name="Oval 16"/>
          <p:cNvSpPr>
            <a:spLocks noChangeArrowheads="1"/>
          </p:cNvSpPr>
          <p:nvPr/>
        </p:nvSpPr>
        <p:spPr bwMode="auto">
          <a:xfrm>
            <a:off x="5446713" y="2244725"/>
            <a:ext cx="152400" cy="123825"/>
          </a:xfrm>
          <a:prstGeom prst="ellipse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5534025" y="2246313"/>
            <a:ext cx="747713" cy="123825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0" name="Oval 18"/>
          <p:cNvSpPr>
            <a:spLocks noChangeArrowheads="1"/>
          </p:cNvSpPr>
          <p:nvPr/>
        </p:nvSpPr>
        <p:spPr bwMode="auto">
          <a:xfrm>
            <a:off x="6211888" y="2246313"/>
            <a:ext cx="136525" cy="120650"/>
          </a:xfrm>
          <a:prstGeom prst="ellipse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1" name="Oval 19"/>
          <p:cNvSpPr>
            <a:spLocks noChangeArrowheads="1"/>
          </p:cNvSpPr>
          <p:nvPr/>
        </p:nvSpPr>
        <p:spPr bwMode="auto">
          <a:xfrm>
            <a:off x="6284913" y="2286000"/>
            <a:ext cx="38100" cy="34925"/>
          </a:xfrm>
          <a:prstGeom prst="ellipse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 rot="3419336">
            <a:off x="6119812" y="2009776"/>
            <a:ext cx="874713" cy="969962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69654" name="Oval 22"/>
          <p:cNvSpPr>
            <a:spLocks noChangeArrowheads="1"/>
          </p:cNvSpPr>
          <p:nvPr/>
        </p:nvSpPr>
        <p:spPr bwMode="auto">
          <a:xfrm>
            <a:off x="7112000" y="2244725"/>
            <a:ext cx="198438" cy="123825"/>
          </a:xfrm>
          <a:prstGeom prst="ellipse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7224713" y="2246313"/>
            <a:ext cx="977900" cy="123825"/>
          </a:xfrm>
          <a:prstGeom prst="rect">
            <a:avLst/>
          </a:prstGeom>
          <a:gradFill rotWithShape="0">
            <a:gsLst>
              <a:gs pos="0">
                <a:srgbClr val="FFFFFF">
                  <a:gamma/>
                  <a:shade val="46275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6" name="Oval 24"/>
          <p:cNvSpPr>
            <a:spLocks noChangeArrowheads="1"/>
          </p:cNvSpPr>
          <p:nvPr/>
        </p:nvSpPr>
        <p:spPr bwMode="auto">
          <a:xfrm>
            <a:off x="8112125" y="2246313"/>
            <a:ext cx="179388" cy="120650"/>
          </a:xfrm>
          <a:prstGeom prst="ellipse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7" name="Oval 25"/>
          <p:cNvSpPr>
            <a:spLocks noChangeArrowheads="1"/>
          </p:cNvSpPr>
          <p:nvPr/>
        </p:nvSpPr>
        <p:spPr bwMode="auto">
          <a:xfrm>
            <a:off x="8208963" y="2286000"/>
            <a:ext cx="49212" cy="34925"/>
          </a:xfrm>
          <a:prstGeom prst="ellipse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8" name="Rectangle 26"/>
          <p:cNvSpPr>
            <a:spLocks noChangeArrowheads="1"/>
          </p:cNvSpPr>
          <p:nvPr/>
        </p:nvSpPr>
        <p:spPr bwMode="auto">
          <a:xfrm rot="3419336">
            <a:off x="7784306" y="2008982"/>
            <a:ext cx="874713" cy="971550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69659" name="Rectangle 27"/>
          <p:cNvSpPr>
            <a:spLocks noChangeArrowheads="1"/>
          </p:cNvSpPr>
          <p:nvPr/>
        </p:nvSpPr>
        <p:spPr bwMode="auto">
          <a:xfrm>
            <a:off x="3123248" y="2327910"/>
            <a:ext cx="43688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2400" b="1">
                <a:solidFill>
                  <a:srgbClr val="FFFFFF"/>
                </a:solidFill>
                <a:latin typeface="Arial" charset="0"/>
              </a:rPr>
              <a:t> 1</a:t>
            </a:r>
            <a:endParaRPr lang="en-US" altLang="zh-CN" sz="24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69660" name="Rectangle 28"/>
          <p:cNvSpPr>
            <a:spLocks noChangeArrowheads="1"/>
          </p:cNvSpPr>
          <p:nvPr/>
        </p:nvSpPr>
        <p:spPr bwMode="auto">
          <a:xfrm>
            <a:off x="4660900" y="2359025"/>
            <a:ext cx="578485" cy="518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>
                <a:solidFill>
                  <a:srgbClr val="FFFFFF"/>
                </a:solidFill>
                <a:latin typeface="Arial" charset="0"/>
              </a:rPr>
              <a:t>  2</a:t>
            </a:r>
            <a:endParaRPr lang="en-US" altLang="zh-CN" sz="28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69661" name="Rectangle 29"/>
          <p:cNvSpPr>
            <a:spLocks noChangeArrowheads="1"/>
          </p:cNvSpPr>
          <p:nvPr/>
        </p:nvSpPr>
        <p:spPr bwMode="auto">
          <a:xfrm>
            <a:off x="6207125" y="2359025"/>
            <a:ext cx="578485" cy="518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>
                <a:solidFill>
                  <a:srgbClr val="FFFFFF"/>
                </a:solidFill>
                <a:latin typeface="Arial" charset="0"/>
              </a:rPr>
              <a:t>  3</a:t>
            </a:r>
            <a:endParaRPr lang="en-US" altLang="zh-CN" sz="28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69662" name="Rectangle 30"/>
          <p:cNvSpPr>
            <a:spLocks noChangeArrowheads="1"/>
          </p:cNvSpPr>
          <p:nvPr/>
        </p:nvSpPr>
        <p:spPr bwMode="auto">
          <a:xfrm>
            <a:off x="7902575" y="2282825"/>
            <a:ext cx="671830" cy="518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b="1">
                <a:solidFill>
                  <a:srgbClr val="FFFFFF"/>
                </a:solidFill>
                <a:latin typeface="Arial" charset="0"/>
              </a:rPr>
              <a:t>  4</a:t>
            </a:r>
            <a:endParaRPr lang="en-US" altLang="zh-CN" sz="2800" b="1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69663" name="Rectangle 31"/>
          <p:cNvSpPr>
            <a:spLocks noChangeArrowheads="1"/>
          </p:cNvSpPr>
          <p:nvPr/>
        </p:nvSpPr>
        <p:spPr bwMode="auto">
          <a:xfrm>
            <a:off x="2230120" y="3505200"/>
            <a:ext cx="1371600" cy="2133600"/>
          </a:xfrm>
          <a:prstGeom prst="rect">
            <a:avLst/>
          </a:prstGeom>
          <a:noFill/>
          <a:ln w="9525">
            <a:solidFill>
              <a:srgbClr val="002060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</a:rPr>
              <a:t>它是因特网中最复杂的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</a:rPr>
              <a:t>部分</a:t>
            </a:r>
            <a:endParaRPr lang="zh-CN" altLang="en-US" sz="32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endParaRPr lang="en-US" altLang="zh-CN" b="1" dirty="0" smtClean="0">
              <a:solidFill>
                <a:srgbClr val="333399"/>
              </a:solidFill>
            </a:endParaRPr>
          </a:p>
        </p:txBody>
      </p:sp>
      <p:sp>
        <p:nvSpPr>
          <p:cNvPr id="69664" name="Rectangle 32"/>
          <p:cNvSpPr>
            <a:spLocks noChangeArrowheads="1"/>
          </p:cNvSpPr>
          <p:nvPr/>
        </p:nvSpPr>
        <p:spPr bwMode="auto">
          <a:xfrm rot="10800000" flipV="1">
            <a:off x="4320540" y="3474085"/>
            <a:ext cx="1374775" cy="2286000"/>
          </a:xfrm>
          <a:prstGeom prst="rect">
            <a:avLst/>
          </a:prstGeom>
          <a:noFill/>
          <a:ln w="9525">
            <a:solidFill>
              <a:srgbClr val="002060"/>
            </a:solidFill>
            <a:prstDash val="sysDot"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</a:rPr>
              <a:t>它要向网络边缘中的大量主机提供连通性</a:t>
            </a:r>
            <a:endParaRPr lang="zh-CN" altLang="en-US" sz="1600" b="1">
              <a:solidFill>
                <a:srgbClr val="333399"/>
              </a:solidFill>
            </a:endParaRPr>
          </a:p>
        </p:txBody>
      </p:sp>
      <p:sp>
        <p:nvSpPr>
          <p:cNvPr id="69665" name="Rectangle 33"/>
          <p:cNvSpPr>
            <a:spLocks noChangeArrowheads="1"/>
          </p:cNvSpPr>
          <p:nvPr/>
        </p:nvSpPr>
        <p:spPr bwMode="auto">
          <a:xfrm>
            <a:off x="6143625" y="3442970"/>
            <a:ext cx="1509395" cy="2346960"/>
          </a:xfrm>
          <a:prstGeom prst="rect">
            <a:avLst/>
          </a:prstGeom>
          <a:noFill/>
          <a:ln w="9525">
            <a:solidFill>
              <a:srgbClr val="002060"/>
            </a:solidFill>
            <a:prstDash val="sysDot"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chemeClr val="bg2">
                    <a:lumMod val="10000"/>
                  </a:schemeClr>
                </a:solidFill>
              </a:rPr>
              <a:t>在网络核心部分起特殊作用的是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</a:rPr>
              <a:t>路由器</a:t>
            </a:r>
            <a:endParaRPr lang="zh-CN" altLang="en-US" sz="2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r>
              <a:rPr lang="zh-CN" altLang="en-US" sz="2000" b="1">
                <a:solidFill>
                  <a:schemeClr val="bg2">
                    <a:lumMod val="10000"/>
                  </a:schemeClr>
                </a:solidFill>
                <a:sym typeface="+mn-ea"/>
              </a:rPr>
              <a:t>它是实现分组交换的关键构件</a:t>
            </a:r>
            <a:endParaRPr lang="en-US" altLang="zh-CN" b="1" dirty="0">
              <a:solidFill>
                <a:srgbClr val="CC0000"/>
              </a:solidFill>
            </a:endParaRPr>
          </a:p>
        </p:txBody>
      </p:sp>
      <p:sp>
        <p:nvSpPr>
          <p:cNvPr id="69666" name="Rectangle 34"/>
          <p:cNvSpPr>
            <a:spLocks noChangeArrowheads="1"/>
          </p:cNvSpPr>
          <p:nvPr/>
        </p:nvSpPr>
        <p:spPr bwMode="auto">
          <a:xfrm rot="10800000" flipV="1">
            <a:off x="7972425" y="3532505"/>
            <a:ext cx="1804670" cy="2286000"/>
          </a:xfrm>
          <a:prstGeom prst="rect">
            <a:avLst/>
          </a:prstGeom>
          <a:noFill/>
          <a:ln w="9525">
            <a:solidFill>
              <a:srgbClr val="002060"/>
            </a:solidFill>
            <a:prstDash val="sysDot"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路由器的任务是转发收到的分组，这是网络核心部分最重要的功能</a:t>
            </a:r>
            <a:endParaRPr lang="en-US" altLang="zh-CN" b="1"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20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10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20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20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10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10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0" dur="10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10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10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10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5" dur="1000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8" dur="10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3" dur="10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6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9" dur="10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2" dur="10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5" dur="10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8" dur="10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1" dur="10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4" dur="10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7" dur="1000"/>
                                        <p:tgtEl>
                                          <p:spTgt spid="6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2" dur="10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5" dur="10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8" dur="10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1" dur="10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4" dur="10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7" dur="10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0" dur="1000"/>
                                        <p:tgtEl>
                                          <p:spTgt spid="6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3" dur="10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ldLvl="0" animBg="1"/>
      <p:bldP spid="69636" grpId="0" bldLvl="0" animBg="1"/>
      <p:bldP spid="69637" grpId="0" bldLvl="0" animBg="1"/>
      <p:bldP spid="69638" grpId="0" bldLvl="0" animBg="1"/>
      <p:bldP spid="69640" grpId="0" bldLvl="0" animBg="1"/>
      <p:bldP spid="69642" grpId="0" bldLvl="0" animBg="1"/>
      <p:bldP spid="69642" grpId="1" bldLvl="0" animBg="1"/>
      <p:bldP spid="69643" grpId="0" bldLvl="0" animBg="1"/>
      <p:bldP spid="69644" grpId="0" bldLvl="0" animBg="1"/>
      <p:bldP spid="69645" grpId="0" bldLvl="0" animBg="1"/>
      <p:bldP spid="69646" grpId="0" bldLvl="0" animBg="1"/>
      <p:bldP spid="69648" grpId="0" bldLvl="0" animBg="1"/>
      <p:bldP spid="69648" grpId="1" bldLvl="0" animBg="1"/>
      <p:bldP spid="69649" grpId="0" bldLvl="0" animBg="1"/>
      <p:bldP spid="69650" grpId="0" bldLvl="0" animBg="1"/>
      <p:bldP spid="69651" grpId="0" bldLvl="0" animBg="1"/>
      <p:bldP spid="69652" grpId="0" bldLvl="0" animBg="1"/>
      <p:bldP spid="69654" grpId="0" bldLvl="0" animBg="1"/>
      <p:bldP spid="69654" grpId="1" bldLvl="0" animBg="1"/>
      <p:bldP spid="69655" grpId="0" bldLvl="0" animBg="1"/>
      <p:bldP spid="69656" grpId="0" bldLvl="0" animBg="1"/>
      <p:bldP spid="69657" grpId="0" bldLvl="0" animBg="1"/>
      <p:bldP spid="69658" grpId="0" bldLvl="0" animBg="1"/>
      <p:bldP spid="69659" grpId="0" bldLvl="0" animBg="1"/>
      <p:bldP spid="69660" grpId="0" bldLvl="0" animBg="1"/>
      <p:bldP spid="69661" grpId="0" bldLvl="0" animBg="1"/>
      <p:bldP spid="69662" grpId="0" bldLvl="0" animBg="1"/>
      <p:bldP spid="69663" grpId="0" bldLvl="0" animBg="1"/>
      <p:bldP spid="69664" grpId="0" bldLvl="0" animBg="1"/>
      <p:bldP spid="69665" grpId="0" bldLvl="0" animBg="1"/>
      <p:bldP spid="6966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AutoShape 3"/>
          <p:cNvSpPr>
            <a:spLocks noChangeArrowheads="1"/>
          </p:cNvSpPr>
          <p:nvPr/>
        </p:nvSpPr>
        <p:spPr bwMode="auto">
          <a:xfrm>
            <a:off x="5100320" y="3657600"/>
            <a:ext cx="2192655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accent1"/>
            </a:solidFill>
            <a:prstDash val="sysDot"/>
            <a:round/>
          </a:ln>
          <a:effectLst/>
        </p:spPr>
        <p:txBody>
          <a:bodyPr anchor="ctr"/>
          <a:lstStyle/>
          <a:p>
            <a:r>
              <a:rPr lang="zh-CN" altLang="en-US" sz="2000" b="1">
                <a:solidFill>
                  <a:srgbClr val="002060"/>
                </a:solidFill>
              </a:rPr>
              <a:t>分组交换网中的结点交换机根据收到的分组的首部中的地址信息，把分组转发到下一个结点交换机</a:t>
            </a:r>
            <a:endParaRPr lang="zh-CN" altLang="en-US" sz="2000" b="1">
              <a:solidFill>
                <a:srgbClr val="002060"/>
              </a:solidFill>
            </a:endParaRPr>
          </a:p>
        </p:txBody>
      </p:sp>
      <p:sp>
        <p:nvSpPr>
          <p:cNvPr id="88068" name="AutoShape 4"/>
          <p:cNvSpPr>
            <a:spLocks noChangeArrowheads="1"/>
          </p:cNvSpPr>
          <p:nvPr/>
        </p:nvSpPr>
        <p:spPr bwMode="auto">
          <a:xfrm>
            <a:off x="2743200" y="3657600"/>
            <a:ext cx="1828800" cy="2286000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accent1"/>
            </a:solidFill>
            <a:prstDash val="sysDot"/>
            <a:round/>
          </a:ln>
          <a:effectLst/>
        </p:spPr>
        <p:txBody>
          <a:bodyPr anchor="ctr"/>
          <a:lstStyle/>
          <a:p>
            <a:r>
              <a:rPr lang="zh-CN" altLang="en-US" sz="2000" b="1">
                <a:solidFill>
                  <a:srgbClr val="081626"/>
                </a:solidFill>
              </a:rPr>
              <a:t>每一个分组的首部都含有地址等控制信息</a:t>
            </a:r>
            <a:endParaRPr lang="zh-CN" altLang="en-US" sz="2000" b="1">
              <a:solidFill>
                <a:srgbClr val="081626"/>
              </a:solidFill>
            </a:endParaRPr>
          </a:p>
        </p:txBody>
      </p:sp>
      <p:sp>
        <p:nvSpPr>
          <p:cNvPr id="88070" name="AutoShape 6"/>
          <p:cNvSpPr>
            <a:spLocks noChangeArrowheads="1"/>
          </p:cNvSpPr>
          <p:nvPr/>
        </p:nvSpPr>
        <p:spPr bwMode="auto">
          <a:xfrm>
            <a:off x="4675188" y="2452688"/>
            <a:ext cx="400050" cy="449262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1" name="AutoShape 7"/>
          <p:cNvSpPr>
            <a:spLocks noChangeArrowheads="1"/>
          </p:cNvSpPr>
          <p:nvPr/>
        </p:nvSpPr>
        <p:spPr bwMode="auto">
          <a:xfrm>
            <a:off x="7137400" y="2452688"/>
            <a:ext cx="398463" cy="449262"/>
          </a:xfrm>
          <a:prstGeom prst="chevron">
            <a:avLst>
              <a:gd name="adj" fmla="val 52514"/>
            </a:avLst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7" name="Oval 13"/>
          <p:cNvSpPr>
            <a:spLocks noChangeArrowheads="1"/>
          </p:cNvSpPr>
          <p:nvPr/>
        </p:nvSpPr>
        <p:spPr bwMode="auto">
          <a:xfrm>
            <a:off x="2819400" y="2241277"/>
            <a:ext cx="808790" cy="86256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8078" name="Oval 14"/>
          <p:cNvSpPr>
            <a:spLocks noChangeArrowheads="1"/>
          </p:cNvSpPr>
          <p:nvPr/>
        </p:nvSpPr>
        <p:spPr bwMode="auto">
          <a:xfrm>
            <a:off x="2819400" y="2241277"/>
            <a:ext cx="808790" cy="862560"/>
          </a:xfrm>
          <a:prstGeom prst="ellipse">
            <a:avLst/>
          </a:prstGeom>
          <a:gradFill rotWithShape="1">
            <a:gsLst>
              <a:gs pos="0">
                <a:schemeClr val="folHlink">
                  <a:alpha val="31999"/>
                </a:schemeClr>
              </a:gs>
              <a:gs pos="100000">
                <a:schemeClr val="folHlink">
                  <a:gamma/>
                  <a:shade val="0"/>
                  <a:invGamma/>
                  <a:alpha val="89999"/>
                </a:scheme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8079" name="Oval 15"/>
          <p:cNvSpPr>
            <a:spLocks noChangeArrowheads="1"/>
          </p:cNvSpPr>
          <p:nvPr/>
        </p:nvSpPr>
        <p:spPr bwMode="auto">
          <a:xfrm>
            <a:off x="2930525" y="2272798"/>
            <a:ext cx="1481138" cy="79793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18900000" scaled="1"/>
          </a:gradFill>
          <a:ln w="9525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8080" name="Oval 16"/>
          <p:cNvSpPr>
            <a:spLocks noChangeArrowheads="1"/>
          </p:cNvSpPr>
          <p:nvPr/>
        </p:nvSpPr>
        <p:spPr bwMode="auto">
          <a:xfrm>
            <a:off x="2932113" y="2275973"/>
            <a:ext cx="1481137" cy="797930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63529"/>
                  <a:invGamma/>
                </a:schemeClr>
              </a:gs>
              <a:gs pos="100000">
                <a:schemeClr val="folHlink">
                  <a:alpha val="0"/>
                </a:scheme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8081" name="Oval 17"/>
          <p:cNvSpPr>
            <a:spLocks noChangeArrowheads="1"/>
          </p:cNvSpPr>
          <p:nvPr/>
        </p:nvSpPr>
        <p:spPr bwMode="auto">
          <a:xfrm>
            <a:off x="3005138" y="2295774"/>
            <a:ext cx="1333500" cy="755152"/>
          </a:xfrm>
          <a:prstGeom prst="ellipse">
            <a:avLst/>
          </a:prstGeom>
          <a:solidFill>
            <a:srgbClr val="333333"/>
          </a:solidFill>
          <a:ln w="9525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8082" name="Oval 18"/>
          <p:cNvSpPr>
            <a:spLocks noChangeArrowheads="1"/>
          </p:cNvSpPr>
          <p:nvPr/>
        </p:nvSpPr>
        <p:spPr bwMode="auto">
          <a:xfrm>
            <a:off x="3025775" y="2032000"/>
            <a:ext cx="1290638" cy="12779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8083" name="Oval 19"/>
          <p:cNvSpPr>
            <a:spLocks noChangeArrowheads="1"/>
          </p:cNvSpPr>
          <p:nvPr/>
        </p:nvSpPr>
        <p:spPr bwMode="auto">
          <a:xfrm>
            <a:off x="3041650" y="2039938"/>
            <a:ext cx="1260475" cy="1246187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8084" name="Oval 20"/>
          <p:cNvSpPr>
            <a:spLocks noChangeArrowheads="1"/>
          </p:cNvSpPr>
          <p:nvPr/>
        </p:nvSpPr>
        <p:spPr bwMode="auto">
          <a:xfrm>
            <a:off x="3055938" y="2051050"/>
            <a:ext cx="1196975" cy="1165225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8085" name="Oval 21"/>
          <p:cNvSpPr>
            <a:spLocks noChangeArrowheads="1"/>
          </p:cNvSpPr>
          <p:nvPr/>
        </p:nvSpPr>
        <p:spPr bwMode="auto">
          <a:xfrm>
            <a:off x="3125788" y="2084388"/>
            <a:ext cx="1065212" cy="944562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7999"/>
                </a:srgb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8086" name="Oval 22"/>
          <p:cNvSpPr>
            <a:spLocks noChangeArrowheads="1"/>
          </p:cNvSpPr>
          <p:nvPr/>
        </p:nvSpPr>
        <p:spPr bwMode="auto">
          <a:xfrm>
            <a:off x="5283200" y="2246039"/>
            <a:ext cx="808790" cy="86256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8087" name="Oval 23"/>
          <p:cNvSpPr>
            <a:spLocks noChangeArrowheads="1"/>
          </p:cNvSpPr>
          <p:nvPr/>
        </p:nvSpPr>
        <p:spPr bwMode="auto">
          <a:xfrm>
            <a:off x="5283200" y="2246039"/>
            <a:ext cx="808790" cy="862560"/>
          </a:xfrm>
          <a:prstGeom prst="ellipse">
            <a:avLst/>
          </a:prstGeom>
          <a:gradFill rotWithShape="1">
            <a:gsLst>
              <a:gs pos="0">
                <a:schemeClr val="accent1">
                  <a:alpha val="31999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8088" name="Oval 24"/>
          <p:cNvSpPr>
            <a:spLocks noChangeArrowheads="1"/>
          </p:cNvSpPr>
          <p:nvPr/>
        </p:nvSpPr>
        <p:spPr bwMode="auto">
          <a:xfrm>
            <a:off x="5394325" y="2279148"/>
            <a:ext cx="1481138" cy="79793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54118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18900000" scaled="1"/>
          </a:gradFill>
          <a:ln w="9525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8089" name="Oval 25"/>
          <p:cNvSpPr>
            <a:spLocks noChangeArrowheads="1"/>
          </p:cNvSpPr>
          <p:nvPr/>
        </p:nvSpPr>
        <p:spPr bwMode="auto">
          <a:xfrm>
            <a:off x="5395913" y="2280735"/>
            <a:ext cx="1481137" cy="79793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63529"/>
                  <a:invGamma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8090" name="Oval 26"/>
          <p:cNvSpPr>
            <a:spLocks noChangeArrowheads="1"/>
          </p:cNvSpPr>
          <p:nvPr/>
        </p:nvSpPr>
        <p:spPr bwMode="auto">
          <a:xfrm>
            <a:off x="5467350" y="2298949"/>
            <a:ext cx="1333500" cy="755152"/>
          </a:xfrm>
          <a:prstGeom prst="ellipse">
            <a:avLst/>
          </a:prstGeom>
          <a:solidFill>
            <a:srgbClr val="333333"/>
          </a:solidFill>
          <a:ln w="9525">
            <a:noFill/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8091" name="Oval 27"/>
          <p:cNvSpPr>
            <a:spLocks noChangeArrowheads="1"/>
          </p:cNvSpPr>
          <p:nvPr/>
        </p:nvSpPr>
        <p:spPr bwMode="auto">
          <a:xfrm>
            <a:off x="5489575" y="2032000"/>
            <a:ext cx="1290638" cy="1277938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46275"/>
                  <a:invGamma/>
                </a:srgbClr>
              </a:gs>
              <a:gs pos="100000">
                <a:srgbClr val="D6E1E2"/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8092" name="Oval 28"/>
          <p:cNvSpPr>
            <a:spLocks noChangeArrowheads="1"/>
          </p:cNvSpPr>
          <p:nvPr/>
        </p:nvSpPr>
        <p:spPr bwMode="auto">
          <a:xfrm>
            <a:off x="5505450" y="2039938"/>
            <a:ext cx="1260475" cy="1246187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D6E1E2">
                  <a:gamma/>
                  <a:tint val="34902"/>
                  <a:invGamma/>
                </a:srgb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8093" name="Oval 29"/>
          <p:cNvSpPr>
            <a:spLocks noChangeArrowheads="1"/>
          </p:cNvSpPr>
          <p:nvPr/>
        </p:nvSpPr>
        <p:spPr bwMode="auto">
          <a:xfrm>
            <a:off x="5519738" y="2051050"/>
            <a:ext cx="1196975" cy="1165225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shade val="79216"/>
                  <a:invGamma/>
                </a:srgbClr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8094" name="Oval 30"/>
          <p:cNvSpPr>
            <a:spLocks noChangeArrowheads="1"/>
          </p:cNvSpPr>
          <p:nvPr/>
        </p:nvSpPr>
        <p:spPr bwMode="auto">
          <a:xfrm>
            <a:off x="5589588" y="2084388"/>
            <a:ext cx="1065212" cy="944562"/>
          </a:xfrm>
          <a:prstGeom prst="ellipse">
            <a:avLst/>
          </a:prstGeom>
          <a:gradFill rotWithShape="1">
            <a:gsLst>
              <a:gs pos="0">
                <a:srgbClr val="D6E1E2">
                  <a:gamma/>
                  <a:tint val="0"/>
                  <a:invGamma/>
                </a:srgbClr>
              </a:gs>
              <a:gs pos="100000">
                <a:srgbClr val="D6E1E2">
                  <a:alpha val="37999"/>
                </a:srgb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8099" name="Text Box 35"/>
          <p:cNvSpPr txBox="1">
            <a:spLocks noChangeArrowheads="1"/>
          </p:cNvSpPr>
          <p:nvPr/>
        </p:nvSpPr>
        <p:spPr bwMode="auto">
          <a:xfrm>
            <a:off x="3499644" y="2505075"/>
            <a:ext cx="3524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Arial" charset="0"/>
              </a:rPr>
              <a:t>1</a:t>
            </a:r>
            <a:endParaRPr lang="en-US" altLang="zh-CN" sz="2400">
              <a:latin typeface="Arial" charset="0"/>
            </a:endParaRPr>
          </a:p>
        </p:txBody>
      </p:sp>
      <p:sp>
        <p:nvSpPr>
          <p:cNvPr id="88100" name="Text Box 36"/>
          <p:cNvSpPr txBox="1">
            <a:spLocks noChangeArrowheads="1"/>
          </p:cNvSpPr>
          <p:nvPr/>
        </p:nvSpPr>
        <p:spPr bwMode="auto">
          <a:xfrm>
            <a:off x="5968207" y="2505075"/>
            <a:ext cx="3524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latin typeface="Arial" charset="0"/>
              </a:rPr>
              <a:t>2</a:t>
            </a:r>
            <a:endParaRPr lang="en-US" altLang="zh-CN" sz="2400">
              <a:latin typeface="Arial" charset="0"/>
            </a:endParaRPr>
          </a:p>
        </p:txBody>
      </p:sp>
      <p:grpSp>
        <p:nvGrpSpPr>
          <p:cNvPr id="2" name="Group 38"/>
          <p:cNvGrpSpPr/>
          <p:nvPr/>
        </p:nvGrpSpPr>
        <p:grpSpPr bwMode="auto">
          <a:xfrm>
            <a:off x="7745413" y="2032000"/>
            <a:ext cx="1779587" cy="3911600"/>
            <a:chOff x="3919" y="1280"/>
            <a:chExt cx="1121" cy="2464"/>
          </a:xfrm>
        </p:grpSpPr>
        <p:sp>
          <p:nvSpPr>
            <p:cNvPr id="88069" name="AutoShape 5"/>
            <p:cNvSpPr>
              <a:spLocks noChangeArrowheads="1"/>
            </p:cNvSpPr>
            <p:nvPr/>
          </p:nvSpPr>
          <p:spPr bwMode="auto">
            <a:xfrm>
              <a:off x="3936" y="2304"/>
              <a:ext cx="1104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accent1"/>
              </a:solidFill>
              <a:prstDash val="sysDot"/>
              <a:round/>
            </a:ln>
            <a:effectLst/>
          </p:spPr>
          <p:txBody>
            <a:bodyPr anchor="ctr"/>
            <a:lstStyle/>
            <a:p>
              <a:r>
                <a:rPr lang="zh-CN" altLang="en-US" sz="2000" b="1">
                  <a:solidFill>
                    <a:srgbClr val="333399"/>
                  </a:solidFill>
                </a:rPr>
                <a:t>用这样的</a:t>
              </a:r>
              <a:r>
                <a:rPr lang="zh-CN" altLang="en-US" sz="2000" b="1">
                  <a:solidFill>
                    <a:schemeClr val="hlink"/>
                  </a:solidFill>
                </a:rPr>
                <a:t>存储转发</a:t>
              </a:r>
              <a:r>
                <a:rPr lang="zh-CN" altLang="en-US" sz="2000" b="1">
                  <a:solidFill>
                    <a:srgbClr val="333399"/>
                  </a:solidFill>
                </a:rPr>
                <a:t>方式，最后分组就能到达</a:t>
              </a:r>
              <a:r>
                <a:rPr lang="zh-CN" altLang="en-US" sz="2000" b="1">
                  <a:solidFill>
                    <a:schemeClr val="hlink"/>
                  </a:solidFill>
                </a:rPr>
                <a:t>最终目的地</a:t>
              </a:r>
              <a:endParaRPr lang="zh-CN" altLang="en-US" sz="2000" b="1">
                <a:solidFill>
                  <a:schemeClr val="hlink"/>
                </a:solidFill>
              </a:endParaRPr>
            </a:p>
          </p:txBody>
        </p:sp>
        <p:sp>
          <p:nvSpPr>
            <p:cNvPr id="88072" name="Oval 8"/>
            <p:cNvSpPr>
              <a:spLocks noChangeArrowheads="1"/>
            </p:cNvSpPr>
            <p:nvPr/>
          </p:nvSpPr>
          <p:spPr bwMode="auto">
            <a:xfrm>
              <a:off x="3919" y="1479"/>
              <a:ext cx="344" cy="41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prstDash val="sysDot"/>
              <a:rou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88073" name="Oval 9"/>
            <p:cNvSpPr>
              <a:spLocks noChangeArrowheads="1"/>
            </p:cNvSpPr>
            <p:nvPr/>
          </p:nvSpPr>
          <p:spPr bwMode="auto">
            <a:xfrm>
              <a:off x="3919" y="1479"/>
              <a:ext cx="1073" cy="41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1999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prstDash val="sysDot"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88074" name="Oval 10"/>
            <p:cNvSpPr>
              <a:spLocks noChangeArrowheads="1"/>
            </p:cNvSpPr>
            <p:nvPr/>
          </p:nvSpPr>
          <p:spPr bwMode="auto">
            <a:xfrm>
              <a:off x="3989" y="1485"/>
              <a:ext cx="933" cy="4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9525">
              <a:solidFill>
                <a:schemeClr val="accent1"/>
              </a:solidFill>
              <a:prstDash val="sysDot"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88075" name="Oval 11"/>
            <p:cNvSpPr>
              <a:spLocks noChangeArrowheads="1"/>
            </p:cNvSpPr>
            <p:nvPr/>
          </p:nvSpPr>
          <p:spPr bwMode="auto">
            <a:xfrm>
              <a:off x="4005" y="1490"/>
              <a:ext cx="933" cy="4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9525">
              <a:solidFill>
                <a:schemeClr val="accent1"/>
              </a:solidFill>
              <a:prstDash val="sysDot"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88076" name="Oval 12"/>
            <p:cNvSpPr>
              <a:spLocks noChangeArrowheads="1"/>
            </p:cNvSpPr>
            <p:nvPr/>
          </p:nvSpPr>
          <p:spPr bwMode="auto">
            <a:xfrm>
              <a:off x="4039" y="1488"/>
              <a:ext cx="841" cy="396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accent1"/>
              </a:solidFill>
              <a:prstDash val="sysDot"/>
              <a:rou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 sz="2000"/>
            </a:p>
          </p:txBody>
        </p:sp>
        <p:sp>
          <p:nvSpPr>
            <p:cNvPr id="88095" name="Oval 31"/>
            <p:cNvSpPr>
              <a:spLocks noChangeArrowheads="1"/>
            </p:cNvSpPr>
            <p:nvPr/>
          </p:nvSpPr>
          <p:spPr bwMode="auto">
            <a:xfrm>
              <a:off x="4054" y="1280"/>
              <a:ext cx="814" cy="80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>
              <a:solidFill>
                <a:schemeClr val="accent1"/>
              </a:solidFill>
              <a:prstDash val="sysDot"/>
              <a:round/>
            </a:ln>
            <a:effectLst/>
          </p:spPr>
          <p:txBody>
            <a:bodyPr vert="eaVert" wrap="none" anchor="ctr"/>
            <a:lstStyle/>
            <a:p>
              <a:endParaRPr lang="zh-CN" altLang="en-US" sz="2000"/>
            </a:p>
          </p:txBody>
        </p:sp>
        <p:sp>
          <p:nvSpPr>
            <p:cNvPr id="88096" name="Oval 32"/>
            <p:cNvSpPr>
              <a:spLocks noChangeArrowheads="1"/>
            </p:cNvSpPr>
            <p:nvPr/>
          </p:nvSpPr>
          <p:spPr bwMode="auto">
            <a:xfrm>
              <a:off x="4064" y="1285"/>
              <a:ext cx="795" cy="78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accent1"/>
              </a:solidFill>
              <a:prstDash val="sysDot"/>
              <a:round/>
            </a:ln>
            <a:effectLst/>
          </p:spPr>
          <p:txBody>
            <a:bodyPr vert="eaVert" wrap="none" anchor="ctr"/>
            <a:lstStyle/>
            <a:p>
              <a:endParaRPr lang="zh-CN" altLang="en-US" sz="2000"/>
            </a:p>
          </p:txBody>
        </p:sp>
        <p:sp>
          <p:nvSpPr>
            <p:cNvPr id="88097" name="Oval 33"/>
            <p:cNvSpPr>
              <a:spLocks noChangeArrowheads="1"/>
            </p:cNvSpPr>
            <p:nvPr/>
          </p:nvSpPr>
          <p:spPr bwMode="auto">
            <a:xfrm>
              <a:off x="4073" y="1292"/>
              <a:ext cx="755" cy="73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>
              <a:solidFill>
                <a:schemeClr val="accent1"/>
              </a:solidFill>
              <a:prstDash val="sysDot"/>
              <a:round/>
            </a:ln>
            <a:effectLst/>
          </p:spPr>
          <p:txBody>
            <a:bodyPr vert="eaVert" wrap="none" anchor="ctr"/>
            <a:lstStyle/>
            <a:p>
              <a:endParaRPr lang="zh-CN" altLang="en-US" sz="2000"/>
            </a:p>
          </p:txBody>
        </p:sp>
        <p:sp>
          <p:nvSpPr>
            <p:cNvPr id="88098" name="Oval 34"/>
            <p:cNvSpPr>
              <a:spLocks noChangeArrowheads="1"/>
            </p:cNvSpPr>
            <p:nvPr/>
          </p:nvSpPr>
          <p:spPr bwMode="auto">
            <a:xfrm>
              <a:off x="4117" y="1313"/>
              <a:ext cx="672" cy="59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>
              <a:solidFill>
                <a:schemeClr val="accent1"/>
              </a:solidFill>
              <a:prstDash val="sysDot"/>
              <a:round/>
            </a:ln>
            <a:effectLst/>
          </p:spPr>
          <p:txBody>
            <a:bodyPr vert="eaVert" wrap="none" anchor="ctr"/>
            <a:lstStyle/>
            <a:p>
              <a:endParaRPr lang="zh-CN" altLang="en-US" sz="2000"/>
            </a:p>
          </p:txBody>
        </p:sp>
        <p:sp>
          <p:nvSpPr>
            <p:cNvPr id="88101" name="Text Box 37"/>
            <p:cNvSpPr txBox="1">
              <a:spLocks noChangeArrowheads="1"/>
            </p:cNvSpPr>
            <p:nvPr/>
          </p:nvSpPr>
          <p:spPr bwMode="auto">
            <a:xfrm>
              <a:off x="4345" y="1578"/>
              <a:ext cx="240" cy="32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prstDash val="sysDot"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>
                  <a:latin typeface="Arial" charset="0"/>
                </a:rPr>
                <a:t>3</a:t>
              </a:r>
              <a:endParaRPr lang="en-US" altLang="zh-CN" sz="2800">
                <a:latin typeface="Arial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783840" y="1196975"/>
            <a:ext cx="26212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ea typeface="宋体" charset="-122"/>
                <a:sym typeface="+mn-ea"/>
              </a:rPr>
              <a:t>分组首部的重要性</a:t>
            </a:r>
            <a:endParaRPr lang="zh-CN" altLang="en-US" sz="2400" b="1">
              <a:ea typeface="宋体" charset="-122"/>
              <a:sym typeface="+mn-ea"/>
            </a:endParaRPr>
          </a:p>
        </p:txBody>
      </p:sp>
      <p:sp>
        <p:nvSpPr>
          <p:cNvPr id="4403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  <a:sym typeface="+mn-ea"/>
              </a:rPr>
              <a:t>2、分组交换的主要特点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8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8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8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8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ldLvl="0" animBg="1"/>
      <p:bldP spid="88068" grpId="0" bldLvl="0" animBg="1"/>
      <p:bldP spid="88070" grpId="0" bldLvl="0" animBg="1"/>
      <p:bldP spid="88071" grpId="0" bldLvl="0" animBg="1"/>
      <p:bldP spid="88077" grpId="0" bldLvl="0" animBg="1"/>
      <p:bldP spid="88078" grpId="0" bldLvl="0" animBg="1"/>
      <p:bldP spid="88079" grpId="0" bldLvl="0" animBg="1"/>
      <p:bldP spid="88080" grpId="0" bldLvl="0" animBg="1"/>
      <p:bldP spid="88081" grpId="0" bldLvl="0" animBg="1"/>
      <p:bldP spid="88082" grpId="0" bldLvl="0" animBg="1"/>
      <p:bldP spid="88083" grpId="0" bldLvl="0" animBg="1"/>
      <p:bldP spid="88084" grpId="0" bldLvl="0" animBg="1"/>
      <p:bldP spid="88085" grpId="0" bldLvl="0" animBg="1"/>
      <p:bldP spid="88086" grpId="0" bldLvl="0" animBg="1"/>
      <p:bldP spid="88087" grpId="0" bldLvl="0" animBg="1"/>
      <p:bldP spid="88088" grpId="0" bldLvl="0" animBg="1"/>
      <p:bldP spid="88089" grpId="0" bldLvl="0" animBg="1"/>
      <p:bldP spid="88090" grpId="0" bldLvl="0" animBg="1"/>
      <p:bldP spid="88091" grpId="0" bldLvl="0" animBg="1"/>
      <p:bldP spid="88092" grpId="0" bldLvl="0" animBg="1"/>
      <p:bldP spid="88093" grpId="0" bldLvl="0" animBg="1"/>
      <p:bldP spid="88094" grpId="0" bldLvl="0" animBg="1"/>
      <p:bldP spid="88099" grpId="0" bldLvl="0" animBg="1"/>
      <p:bldP spid="8810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 descr="f2ee45c6b4b54178a752d1e4af8a5240# #矩形 675"/>
          <p:cNvSpPr>
            <a:spLocks noGrp="1" noChangeArrowheads="1"/>
          </p:cNvSpPr>
          <p:nvPr>
            <p:ph type="body" idx="1"/>
          </p:nvPr>
        </p:nvSpPr>
        <p:spPr>
          <a:xfrm>
            <a:off x="1991995" y="1340668"/>
            <a:ext cx="8215843" cy="513969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接收端收到分组后剥去首部还原成报文</a:t>
            </a:r>
            <a:endParaRPr lang="zh-CN" altLang="en-US" b="1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zh-CN" altLang="en-US" b="1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4197350" y="2190433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数     据</a:t>
            </a:r>
            <a:endParaRPr lang="zh-CN" altLang="en-US" sz="2000">
              <a:solidFill>
                <a:srgbClr val="333399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3621088" y="2190433"/>
            <a:ext cx="576262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首部</a:t>
            </a:r>
            <a:endParaRPr lang="zh-CN" altLang="en-US" sz="2000">
              <a:solidFill>
                <a:srgbClr val="333399"/>
              </a:solidFill>
              <a:latin typeface="Tahoma" pitchFamily="34" charset="0"/>
              <a:ea typeface="黑体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3624263" y="1628458"/>
            <a:ext cx="2303463" cy="488950"/>
            <a:chOff x="1974" y="2532"/>
            <a:chExt cx="1451" cy="308"/>
          </a:xfrm>
        </p:grpSpPr>
        <p:sp>
          <p:nvSpPr>
            <p:cNvPr id="86023" name="AutoShape 8"/>
            <p:cNvSpPr/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86024" name="Text Box 9"/>
            <p:cNvSpPr txBox="1">
              <a:spLocks noChangeArrowheads="1"/>
            </p:cNvSpPr>
            <p:nvPr/>
          </p:nvSpPr>
          <p:spPr bwMode="auto">
            <a:xfrm>
              <a:off x="2489" y="2532"/>
              <a:ext cx="54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分组</a:t>
              </a:r>
              <a:r>
                <a:rPr lang="zh-CN" altLang="en-US" sz="1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1</a:t>
              </a:r>
              <a:endPara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</p:grp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5926138" y="3055620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数     据</a:t>
            </a:r>
            <a:endParaRPr lang="zh-CN" altLang="en-US" sz="2000">
              <a:solidFill>
                <a:srgbClr val="333399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5349875" y="3055620"/>
            <a:ext cx="576263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首部</a:t>
            </a:r>
            <a:endParaRPr lang="zh-CN" altLang="en-US" sz="2000">
              <a:solidFill>
                <a:srgbClr val="333399"/>
              </a:solidFill>
              <a:latin typeface="Tahoma" pitchFamily="34" charset="0"/>
              <a:ea typeface="黑体" pitchFamily="2" charset="-122"/>
            </a:endParaRPr>
          </a:p>
        </p:txBody>
      </p:sp>
      <p:grpSp>
        <p:nvGrpSpPr>
          <p:cNvPr id="3" name="Group 13"/>
          <p:cNvGrpSpPr/>
          <p:nvPr/>
        </p:nvGrpSpPr>
        <p:grpSpPr bwMode="auto">
          <a:xfrm>
            <a:off x="5351463" y="2493645"/>
            <a:ext cx="2303463" cy="488950"/>
            <a:chOff x="1974" y="2532"/>
            <a:chExt cx="1451" cy="308"/>
          </a:xfrm>
        </p:grpSpPr>
        <p:sp>
          <p:nvSpPr>
            <p:cNvPr id="86028" name="AutoShape 14"/>
            <p:cNvSpPr/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86029" name="Text Box 15"/>
            <p:cNvSpPr txBox="1">
              <a:spLocks noChangeArrowheads="1"/>
            </p:cNvSpPr>
            <p:nvPr/>
          </p:nvSpPr>
          <p:spPr bwMode="auto">
            <a:xfrm>
              <a:off x="2489" y="2532"/>
              <a:ext cx="54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分组</a:t>
              </a:r>
              <a:r>
                <a:rPr lang="zh-CN" altLang="en-US" sz="1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2</a:t>
              </a:r>
              <a:endPara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</p:grp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7659688" y="3906520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数     据</a:t>
            </a:r>
            <a:endParaRPr lang="zh-CN" altLang="en-US" sz="2000">
              <a:solidFill>
                <a:srgbClr val="333399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7077075" y="3904933"/>
            <a:ext cx="576263" cy="431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首部</a:t>
            </a:r>
            <a:endParaRPr lang="zh-CN" altLang="en-US" sz="2000">
              <a:solidFill>
                <a:srgbClr val="333399"/>
              </a:solidFill>
              <a:latin typeface="Tahoma" pitchFamily="34" charset="0"/>
              <a:ea typeface="黑体" pitchFamily="2" charset="-122"/>
            </a:endParaRPr>
          </a:p>
        </p:txBody>
      </p:sp>
      <p:grpSp>
        <p:nvGrpSpPr>
          <p:cNvPr id="4" name="Group 31"/>
          <p:cNvGrpSpPr/>
          <p:nvPr/>
        </p:nvGrpSpPr>
        <p:grpSpPr bwMode="auto">
          <a:xfrm>
            <a:off x="7078663" y="3357245"/>
            <a:ext cx="2303463" cy="488950"/>
            <a:chOff x="3062" y="2668"/>
            <a:chExt cx="1451" cy="308"/>
          </a:xfrm>
        </p:grpSpPr>
        <p:sp>
          <p:nvSpPr>
            <p:cNvPr id="86033" name="AutoShape 20"/>
            <p:cNvSpPr/>
            <p:nvPr/>
          </p:nvSpPr>
          <p:spPr bwMode="auto">
            <a:xfrm rot="5400000">
              <a:off x="3742" y="2205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86034" name="Text Box 21"/>
            <p:cNvSpPr txBox="1">
              <a:spLocks noChangeArrowheads="1"/>
            </p:cNvSpPr>
            <p:nvPr/>
          </p:nvSpPr>
          <p:spPr bwMode="auto">
            <a:xfrm>
              <a:off x="3577" y="2668"/>
              <a:ext cx="54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分组</a:t>
              </a:r>
              <a:r>
                <a:rPr lang="zh-CN" altLang="en-US" sz="1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 </a:t>
              </a:r>
              <a:r>
                <a:rPr lang="en-US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3</a:t>
              </a:r>
              <a:endParaRPr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</p:grp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1559560" y="4149090"/>
            <a:ext cx="2491740" cy="365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收到的数据还原报文</a:t>
            </a:r>
            <a:endParaRPr lang="zh-CN" altLang="en-US">
              <a:solidFill>
                <a:srgbClr val="333399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44036" name="Rectangle 2"/>
          <p:cNvSpPr>
            <a:spLocks noGrp="1"/>
          </p:cNvSpPr>
          <p:nvPr/>
        </p:nvSpPr>
        <p:spPr>
          <a:xfrm>
            <a:off x="2146300" y="327657"/>
            <a:ext cx="8215843" cy="9285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  <a:sym typeface="+mn-ea"/>
              </a:rPr>
              <a:t>2、分组交换的主要特点</a:t>
            </a:r>
            <a:endParaRPr lang="zh-CN" altLang="en-US" dirty="0"/>
          </a:p>
        </p:txBody>
      </p:sp>
      <p:grpSp>
        <p:nvGrpSpPr>
          <p:cNvPr id="6" name="Group 30"/>
          <p:cNvGrpSpPr/>
          <p:nvPr/>
        </p:nvGrpSpPr>
        <p:grpSpPr bwMode="auto">
          <a:xfrm>
            <a:off x="4152265" y="3600768"/>
            <a:ext cx="5256213" cy="887412"/>
            <a:chOff x="1202" y="1919"/>
            <a:chExt cx="3311" cy="559"/>
          </a:xfrm>
        </p:grpSpPr>
        <p:grpSp>
          <p:nvGrpSpPr>
            <p:cNvPr id="7" name="Group 5"/>
            <p:cNvGrpSpPr/>
            <p:nvPr/>
          </p:nvGrpSpPr>
          <p:grpSpPr bwMode="auto">
            <a:xfrm>
              <a:off x="1247" y="1919"/>
              <a:ext cx="3266" cy="250"/>
              <a:chOff x="1247" y="1737"/>
              <a:chExt cx="3266" cy="250"/>
            </a:xfrm>
          </p:grpSpPr>
          <p:sp>
            <p:nvSpPr>
              <p:cNvPr id="89094" name="Line 6"/>
              <p:cNvSpPr>
                <a:spLocks noChangeShapeType="1"/>
              </p:cNvSpPr>
              <p:nvPr/>
            </p:nvSpPr>
            <p:spPr bwMode="auto">
              <a:xfrm>
                <a:off x="1247" y="1888"/>
                <a:ext cx="32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89095" name="Text Box 7"/>
              <p:cNvSpPr txBox="1">
                <a:spLocks noChangeArrowheads="1"/>
              </p:cNvSpPr>
              <p:nvPr/>
            </p:nvSpPr>
            <p:spPr bwMode="auto">
              <a:xfrm>
                <a:off x="2699" y="1737"/>
                <a:ext cx="435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kumimoji="1" lang="zh-CN" altLang="en-US" sz="2000">
                    <a:solidFill>
                      <a:srgbClr val="333399"/>
                    </a:solidFill>
                    <a:ea typeface="黑体" pitchFamily="2" charset="-122"/>
                  </a:rPr>
                  <a:t>报文</a:t>
                </a:r>
                <a:endParaRPr kumimoji="1" lang="zh-CN" altLang="en-US" sz="2000">
                  <a:solidFill>
                    <a:srgbClr val="333399"/>
                  </a:solidFill>
                  <a:ea typeface="黑体" pitchFamily="2" charset="-122"/>
                </a:endParaRPr>
              </a:p>
            </p:txBody>
          </p:sp>
        </p:grpSp>
        <p:grpSp>
          <p:nvGrpSpPr>
            <p:cNvPr id="8" name="Group 23"/>
            <p:cNvGrpSpPr/>
            <p:nvPr/>
          </p:nvGrpSpPr>
          <p:grpSpPr bwMode="auto">
            <a:xfrm>
              <a:off x="1202" y="2206"/>
              <a:ext cx="3311" cy="272"/>
              <a:chOff x="1202" y="2206"/>
              <a:chExt cx="3311" cy="272"/>
            </a:xfrm>
          </p:grpSpPr>
          <p:grpSp>
            <p:nvGrpSpPr>
              <p:cNvPr id="9" name="Group 24"/>
              <p:cNvGrpSpPr/>
              <p:nvPr/>
            </p:nvGrpSpPr>
            <p:grpSpPr bwMode="auto">
              <a:xfrm>
                <a:off x="1247" y="2206"/>
                <a:ext cx="3266" cy="272"/>
                <a:chOff x="1247" y="2931"/>
                <a:chExt cx="3266" cy="272"/>
              </a:xfrm>
            </p:grpSpPr>
            <p:sp>
              <p:nvSpPr>
                <p:cNvPr id="89098" name="Rectangle 25"/>
                <p:cNvSpPr>
                  <a:spLocks noChangeArrowheads="1"/>
                </p:cNvSpPr>
                <p:nvPr/>
              </p:nvSpPr>
              <p:spPr bwMode="auto">
                <a:xfrm>
                  <a:off x="1248" y="2931"/>
                  <a:ext cx="1088" cy="272"/>
                </a:xfrm>
                <a:prstGeom prst="rect">
                  <a:avLst/>
                </a:prstGeom>
                <a:solidFill>
                  <a:srgbClr val="CCECFF"/>
                </a:solidFill>
                <a:ln w="28575">
                  <a:noFill/>
                  <a:miter lim="800000"/>
                </a:ln>
              </p:spPr>
              <p:txBody>
                <a:bodyPr wrap="none" anchor="ctr"/>
                <a:p>
                  <a:pPr algn="ctr" eaLnBrk="1" hangingPunct="1"/>
                  <a:endParaRPr lang="zh-CN" altLang="zh-CN" sz="200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endParaRPr>
                </a:p>
              </p:txBody>
            </p:sp>
            <p:sp>
              <p:nvSpPr>
                <p:cNvPr id="89099" name="Rectangle 26"/>
                <p:cNvSpPr>
                  <a:spLocks noChangeArrowheads="1"/>
                </p:cNvSpPr>
                <p:nvPr/>
              </p:nvSpPr>
              <p:spPr bwMode="auto">
                <a:xfrm>
                  <a:off x="2336" y="2931"/>
                  <a:ext cx="1088" cy="272"/>
                </a:xfrm>
                <a:prstGeom prst="rect">
                  <a:avLst/>
                </a:prstGeom>
                <a:solidFill>
                  <a:srgbClr val="CCECFF"/>
                </a:solidFill>
                <a:ln w="28575">
                  <a:noFill/>
                  <a:miter lim="800000"/>
                </a:ln>
              </p:spPr>
              <p:txBody>
                <a:bodyPr wrap="none" anchor="ctr"/>
                <a:p>
                  <a:pPr algn="ctr" eaLnBrk="1" hangingPunct="1"/>
                  <a:endParaRPr lang="zh-CN" altLang="zh-CN" sz="2000">
                    <a:solidFill>
                      <a:srgbClr val="333399"/>
                    </a:solidFill>
                    <a:latin typeface="Tahoma" pitchFamily="34" charset="0"/>
                    <a:ea typeface="黑体" pitchFamily="2" charset="-122"/>
                  </a:endParaRPr>
                </a:p>
              </p:txBody>
            </p:sp>
            <p:sp>
              <p:nvSpPr>
                <p:cNvPr id="89100" name="Rectangle 27"/>
                <p:cNvSpPr>
                  <a:spLocks noChangeArrowheads="1"/>
                </p:cNvSpPr>
                <p:nvPr/>
              </p:nvSpPr>
              <p:spPr bwMode="auto">
                <a:xfrm>
                  <a:off x="3425" y="2931"/>
                  <a:ext cx="1088" cy="272"/>
                </a:xfrm>
                <a:prstGeom prst="rect">
                  <a:avLst/>
                </a:prstGeom>
                <a:solidFill>
                  <a:srgbClr val="CCECFF"/>
                </a:solidFill>
                <a:ln w="28575">
                  <a:noFill/>
                  <a:miter lim="800000"/>
                </a:ln>
              </p:spPr>
              <p:txBody>
                <a:bodyPr wrap="none" anchor="ctr"/>
                <a:p>
                  <a:pPr algn="ctr" eaLnBrk="1" hangingPunct="1"/>
                  <a:endParaRPr lang="zh-CN" altLang="zh-CN" sz="2000">
                    <a:solidFill>
                      <a:srgbClr val="333399"/>
                    </a:solidFill>
                    <a:latin typeface="Arial" charset="0"/>
                    <a:ea typeface="黑体" pitchFamily="2" charset="-122"/>
                  </a:endParaRPr>
                </a:p>
              </p:txBody>
            </p:sp>
            <p:sp>
              <p:nvSpPr>
                <p:cNvPr id="89101" name="Rectangle 28"/>
                <p:cNvSpPr>
                  <a:spLocks noChangeArrowheads="1"/>
                </p:cNvSpPr>
                <p:nvPr/>
              </p:nvSpPr>
              <p:spPr bwMode="auto">
                <a:xfrm>
                  <a:off x="1247" y="2931"/>
                  <a:ext cx="3266" cy="2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p>
                  <a:pPr eaLnBrk="1" hangingPunct="1"/>
                  <a:endParaRPr lang="zh-CN" altLang="en-US">
                    <a:latin typeface="Arial" charset="0"/>
                  </a:endParaRPr>
                </a:p>
              </p:txBody>
            </p:sp>
          </p:grpSp>
          <p:sp>
            <p:nvSpPr>
              <p:cNvPr id="89102" name="Text Box 29"/>
              <p:cNvSpPr txBox="1">
                <a:spLocks noChangeArrowheads="1"/>
              </p:cNvSpPr>
              <p:nvPr/>
            </p:nvSpPr>
            <p:spPr bwMode="auto">
              <a:xfrm>
                <a:off x="1202" y="2219"/>
                <a:ext cx="3229" cy="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p>
                <a:pPr algn="l" eaLnBrk="1" hangingPunct="1"/>
                <a:r>
                  <a:rPr lang="en-US" altLang="zh-CN">
                    <a:solidFill>
                      <a:srgbClr val="333399"/>
                    </a:solidFill>
                    <a:latin typeface="Arial" charset="0"/>
                    <a:sym typeface="+mn-ea"/>
                  </a:rPr>
                  <a:t>0011010110101110100101011101010011010110</a:t>
                </a:r>
                <a:endParaRPr lang="en-US" altLang="zh-CN">
                  <a:solidFill>
                    <a:srgbClr val="333399"/>
                  </a:solidFill>
                  <a:latin typeface="Arial" charset="0"/>
                  <a:sym typeface="+mn-ea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50289E-6 L 2.5E-6 0.3775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3.06358E-6 L 0.0 0.2515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2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69942E-6 L -0.00052 0.12763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bldLvl="0" animBg="1"/>
      <p:bldP spid="59398" grpId="0" bldLvl="0" animBg="1"/>
      <p:bldP spid="59403" grpId="0" bldLvl="0" animBg="1"/>
      <p:bldP spid="59404" grpId="0" bldLvl="0" animBg="1"/>
      <p:bldP spid="59409" grpId="0" bldLvl="0" animBg="1"/>
      <p:bldP spid="59410" grpId="0" bldLvl="0" animBg="1"/>
      <p:bldP spid="594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2286000" y="4868863"/>
            <a:ext cx="5338763" cy="658812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6985000" y="4629150"/>
            <a:ext cx="987425" cy="933450"/>
            <a:chOff x="0" y="0"/>
            <a:chExt cx="1680" cy="1680"/>
          </a:xfrm>
        </p:grpSpPr>
        <p:sp>
          <p:nvSpPr>
            <p:cNvPr id="95237" name="Oval 5"/>
            <p:cNvSpPr>
              <a:spLocks noChangeArrowheads="1"/>
            </p:cNvSpPr>
            <p:nvPr/>
          </p:nvSpPr>
          <p:spPr bwMode="auto">
            <a:xfrm>
              <a:off x="0" y="0"/>
              <a:ext cx="1680" cy="168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2431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38" name="未知"/>
            <p:cNvSpPr/>
            <p:nvPr/>
          </p:nvSpPr>
          <p:spPr bwMode="auto">
            <a:xfrm>
              <a:off x="192" y="28"/>
              <a:ext cx="1296" cy="634"/>
            </a:xfrm>
            <a:custGeom>
              <a:avLst/>
              <a:gdLst/>
              <a:ahLst/>
              <a:cxnLst>
                <a:cxn ang="0">
                  <a:pos x="1301" y="401"/>
                </a:cxn>
                <a:cxn ang="0">
                  <a:pos x="1317" y="442"/>
                </a:cxn>
                <a:cxn ang="0">
                  <a:pos x="1321" y="481"/>
                </a:cxn>
                <a:cxn ang="0">
                  <a:pos x="1315" y="516"/>
                </a:cxn>
                <a:cxn ang="0">
                  <a:pos x="1298" y="550"/>
                </a:cxn>
                <a:cxn ang="0">
                  <a:pos x="1272" y="579"/>
                </a:cxn>
                <a:cxn ang="0">
                  <a:pos x="1239" y="604"/>
                </a:cxn>
                <a:cxn ang="0">
                  <a:pos x="1196" y="628"/>
                </a:cxn>
                <a:cxn ang="0">
                  <a:pos x="1147" y="649"/>
                </a:cxn>
                <a:cxn ang="0">
                  <a:pos x="1092" y="667"/>
                </a:cxn>
                <a:cxn ang="0">
                  <a:pos x="1031" y="683"/>
                </a:cxn>
                <a:cxn ang="0">
                  <a:pos x="967" y="694"/>
                </a:cxn>
                <a:cxn ang="0">
                  <a:pos x="896" y="704"/>
                </a:cxn>
                <a:cxn ang="0">
                  <a:pos x="824" y="710"/>
                </a:cxn>
                <a:cxn ang="0">
                  <a:pos x="795" y="712"/>
                </a:cxn>
                <a:cxn ang="0">
                  <a:pos x="476" y="712"/>
                </a:cxn>
                <a:cxn ang="0">
                  <a:pos x="472" y="712"/>
                </a:cxn>
                <a:cxn ang="0">
                  <a:pos x="409" y="708"/>
                </a:cxn>
                <a:cxn ang="0">
                  <a:pos x="348" y="704"/>
                </a:cxn>
                <a:cxn ang="0">
                  <a:pos x="290" y="696"/>
                </a:cxn>
                <a:cxn ang="0">
                  <a:pos x="235" y="689"/>
                </a:cxn>
                <a:cxn ang="0">
                  <a:pos x="186" y="677"/>
                </a:cxn>
                <a:cxn ang="0">
                  <a:pos x="141" y="663"/>
                </a:cxn>
                <a:cxn ang="0">
                  <a:pos x="102" y="648"/>
                </a:cxn>
                <a:cxn ang="0">
                  <a:pos x="67" y="630"/>
                </a:cxn>
                <a:cxn ang="0">
                  <a:pos x="39" y="608"/>
                </a:cxn>
                <a:cxn ang="0">
                  <a:pos x="18" y="583"/>
                </a:cxn>
                <a:cxn ang="0">
                  <a:pos x="6" y="554"/>
                </a:cxn>
                <a:cxn ang="0">
                  <a:pos x="0" y="524"/>
                </a:cxn>
                <a:cxn ang="0">
                  <a:pos x="0" y="520"/>
                </a:cxn>
                <a:cxn ang="0">
                  <a:pos x="4" y="487"/>
                </a:cxn>
                <a:cxn ang="0">
                  <a:pos x="16" y="446"/>
                </a:cxn>
                <a:cxn ang="0">
                  <a:pos x="51" y="370"/>
                </a:cxn>
                <a:cxn ang="0">
                  <a:pos x="94" y="299"/>
                </a:cxn>
                <a:cxn ang="0">
                  <a:pos x="147" y="235"/>
                </a:cxn>
                <a:cxn ang="0">
                  <a:pos x="204" y="176"/>
                </a:cxn>
                <a:cxn ang="0">
                  <a:pos x="270" y="125"/>
                </a:cxn>
                <a:cxn ang="0">
                  <a:pos x="341" y="82"/>
                </a:cxn>
                <a:cxn ang="0">
                  <a:pos x="415" y="47"/>
                </a:cxn>
                <a:cxn ang="0">
                  <a:pos x="497" y="21"/>
                </a:cxn>
                <a:cxn ang="0">
                  <a:pos x="581" y="6"/>
                </a:cxn>
                <a:cxn ang="0">
                  <a:pos x="667" y="0"/>
                </a:cxn>
                <a:cxn ang="0">
                  <a:pos x="667" y="0"/>
                </a:cxn>
                <a:cxn ang="0">
                  <a:pos x="759" y="6"/>
                </a:cxn>
                <a:cxn ang="0">
                  <a:pos x="847" y="23"/>
                </a:cxn>
                <a:cxn ang="0">
                  <a:pos x="932" y="53"/>
                </a:cxn>
                <a:cxn ang="0">
                  <a:pos x="1010" y="90"/>
                </a:cxn>
                <a:cxn ang="0">
                  <a:pos x="1082" y="137"/>
                </a:cxn>
                <a:cxn ang="0">
                  <a:pos x="1149" y="194"/>
                </a:cxn>
                <a:cxn ang="0">
                  <a:pos x="1208" y="256"/>
                </a:cxn>
                <a:cxn ang="0">
                  <a:pos x="1258" y="325"/>
                </a:cxn>
                <a:cxn ang="0">
                  <a:pos x="1301" y="401"/>
                </a:cxn>
                <a:cxn ang="0">
                  <a:pos x="1301" y="401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7352189" y="4689475"/>
            <a:ext cx="435610" cy="4597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2286000" y="2940050"/>
            <a:ext cx="3794125" cy="65881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9"/>
          <p:cNvGrpSpPr/>
          <p:nvPr/>
        </p:nvGrpSpPr>
        <p:grpSpPr bwMode="auto">
          <a:xfrm>
            <a:off x="5767388" y="2708275"/>
            <a:ext cx="973137" cy="922338"/>
            <a:chOff x="0" y="0"/>
            <a:chExt cx="430" cy="437"/>
          </a:xfrm>
        </p:grpSpPr>
        <p:grpSp>
          <p:nvGrpSpPr>
            <p:cNvPr id="4" name="Group 10"/>
            <p:cNvGrpSpPr/>
            <p:nvPr/>
          </p:nvGrpSpPr>
          <p:grpSpPr bwMode="auto">
            <a:xfrm>
              <a:off x="0" y="0"/>
              <a:ext cx="430" cy="437"/>
              <a:chOff x="0" y="0"/>
              <a:chExt cx="1680" cy="1680"/>
            </a:xfrm>
          </p:grpSpPr>
          <p:sp>
            <p:nvSpPr>
              <p:cNvPr id="95243" name="Oval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3019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44" name="未知"/>
              <p:cNvSpPr/>
              <p:nvPr/>
            </p:nvSpPr>
            <p:spPr bwMode="auto">
              <a:xfrm>
                <a:off x="192" y="2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5245" name="Text Box 13"/>
            <p:cNvSpPr txBox="1">
              <a:spLocks noChangeArrowheads="1"/>
            </p:cNvSpPr>
            <p:nvPr/>
          </p:nvSpPr>
          <p:spPr bwMode="auto">
            <a:xfrm>
              <a:off x="120" y="60"/>
              <a:ext cx="184" cy="2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B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</p:txBody>
        </p:sp>
      </p:grp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2286000" y="3887788"/>
            <a:ext cx="4706938" cy="661987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15"/>
          <p:cNvGrpSpPr/>
          <p:nvPr/>
        </p:nvGrpSpPr>
        <p:grpSpPr bwMode="auto">
          <a:xfrm>
            <a:off x="6470650" y="3630613"/>
            <a:ext cx="909638" cy="928687"/>
            <a:chOff x="0" y="0"/>
            <a:chExt cx="412" cy="392"/>
          </a:xfrm>
        </p:grpSpPr>
        <p:grpSp>
          <p:nvGrpSpPr>
            <p:cNvPr id="6" name="Group 16"/>
            <p:cNvGrpSpPr/>
            <p:nvPr/>
          </p:nvGrpSpPr>
          <p:grpSpPr bwMode="auto">
            <a:xfrm>
              <a:off x="0" y="0"/>
              <a:ext cx="412" cy="392"/>
              <a:chOff x="0" y="0"/>
              <a:chExt cx="1680" cy="1680"/>
            </a:xfrm>
          </p:grpSpPr>
          <p:sp>
            <p:nvSpPr>
              <p:cNvPr id="95249" name="Oval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50" name="未知"/>
              <p:cNvSpPr/>
              <p:nvPr/>
            </p:nvSpPr>
            <p:spPr bwMode="auto">
              <a:xfrm>
                <a:off x="192" y="2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5251" name="Text Box 19"/>
            <p:cNvSpPr txBox="1">
              <a:spLocks noChangeArrowheads="1"/>
            </p:cNvSpPr>
            <p:nvPr/>
          </p:nvSpPr>
          <p:spPr bwMode="auto">
            <a:xfrm>
              <a:off x="137" y="21"/>
              <a:ext cx="183" cy="19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C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 bwMode="auto">
          <a:xfrm>
            <a:off x="2286000" y="1736725"/>
            <a:ext cx="3884613" cy="917575"/>
            <a:chOff x="0" y="0"/>
            <a:chExt cx="3553" cy="802"/>
          </a:xfrm>
        </p:grpSpPr>
        <p:sp>
          <p:nvSpPr>
            <p:cNvPr id="95253" name="Rectangle 21"/>
            <p:cNvSpPr>
              <a:spLocks noChangeArrowheads="1"/>
            </p:cNvSpPr>
            <p:nvPr/>
          </p:nvSpPr>
          <p:spPr bwMode="auto">
            <a:xfrm>
              <a:off x="0" y="220"/>
              <a:ext cx="3147" cy="576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22"/>
            <p:cNvGrpSpPr/>
            <p:nvPr/>
          </p:nvGrpSpPr>
          <p:grpSpPr bwMode="auto">
            <a:xfrm>
              <a:off x="2734" y="0"/>
              <a:ext cx="819" cy="802"/>
              <a:chOff x="0" y="0"/>
              <a:chExt cx="432" cy="432"/>
            </a:xfrm>
          </p:grpSpPr>
          <p:grpSp>
            <p:nvGrpSpPr>
              <p:cNvPr id="9" name="Group 23"/>
              <p:cNvGrpSpPr/>
              <p:nvPr/>
            </p:nvGrpSpPr>
            <p:grpSpPr bwMode="auto">
              <a:xfrm>
                <a:off x="0" y="0"/>
                <a:ext cx="432" cy="432"/>
                <a:chOff x="0" y="0"/>
                <a:chExt cx="1680" cy="1680"/>
              </a:xfrm>
            </p:grpSpPr>
            <p:sp>
              <p:nvSpPr>
                <p:cNvPr id="95256" name="Oval 2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3921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257" name="未知"/>
                <p:cNvSpPr/>
                <p:nvPr/>
              </p:nvSpPr>
              <p:spPr bwMode="auto">
                <a:xfrm>
                  <a:off x="192" y="2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5258" name="Text Box 26"/>
              <p:cNvSpPr txBox="1">
                <a:spLocks noChangeArrowheads="1"/>
              </p:cNvSpPr>
              <p:nvPr/>
            </p:nvSpPr>
            <p:spPr bwMode="auto">
              <a:xfrm>
                <a:off x="126" y="48"/>
                <a:ext cx="202" cy="2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</a:rPr>
                  <a:t>A</a:t>
                </a:r>
                <a:endPara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endParaRPr>
              </a:p>
            </p:txBody>
          </p:sp>
        </p:grpSp>
      </p:grpSp>
      <p:sp>
        <p:nvSpPr>
          <p:cNvPr id="95259" name="Text Box 27"/>
          <p:cNvSpPr txBox="1">
            <a:spLocks noChangeArrowheads="1"/>
          </p:cNvSpPr>
          <p:nvPr/>
        </p:nvSpPr>
        <p:spPr bwMode="auto">
          <a:xfrm>
            <a:off x="2514600" y="2130425"/>
            <a:ext cx="25273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400" b="1">
                <a:solidFill>
                  <a:srgbClr val="FF0000"/>
                </a:solidFill>
              </a:rPr>
              <a:t>高效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95260" name="Text Box 28"/>
          <p:cNvSpPr txBox="1">
            <a:spLocks noChangeArrowheads="1"/>
          </p:cNvSpPr>
          <p:nvPr/>
        </p:nvSpPr>
        <p:spPr bwMode="auto">
          <a:xfrm>
            <a:off x="3124200" y="3127375"/>
            <a:ext cx="24622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400" b="1">
                <a:solidFill>
                  <a:srgbClr val="FF0000"/>
                </a:solidFill>
              </a:rPr>
              <a:t>灵活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5261" name="Text Box 29"/>
          <p:cNvSpPr txBox="1">
            <a:spLocks noChangeArrowheads="1"/>
          </p:cNvSpPr>
          <p:nvPr/>
        </p:nvSpPr>
        <p:spPr bwMode="auto">
          <a:xfrm>
            <a:off x="3352800" y="4049713"/>
            <a:ext cx="29146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400" b="1">
                <a:solidFill>
                  <a:srgbClr val="FF0000"/>
                </a:solidFill>
              </a:rPr>
              <a:t>迅速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endParaRPr lang="en-US" altLang="zh-CN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95262" name="Text Box 30"/>
          <p:cNvSpPr txBox="1">
            <a:spLocks noChangeArrowheads="1"/>
          </p:cNvSpPr>
          <p:nvPr/>
        </p:nvSpPr>
        <p:spPr bwMode="auto">
          <a:xfrm>
            <a:off x="3886200" y="5043488"/>
            <a:ext cx="2927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zh-CN" altLang="en-US" sz="2400" b="1">
                <a:solidFill>
                  <a:srgbClr val="FF0000"/>
                </a:solidFill>
              </a:rPr>
              <a:t>可靠</a:t>
            </a:r>
            <a:r>
              <a:rPr lang="zh-CN" altLang="en-US"/>
              <a:t> </a:t>
            </a:r>
            <a:endParaRPr lang="en-US" altLang="zh-CN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5263" name="AutoShape 31"/>
          <p:cNvSpPr>
            <a:spLocks noChangeArrowheads="1"/>
          </p:cNvSpPr>
          <p:nvPr/>
        </p:nvSpPr>
        <p:spPr bwMode="auto">
          <a:xfrm>
            <a:off x="7427913" y="1676400"/>
            <a:ext cx="2249487" cy="1814513"/>
          </a:xfrm>
          <a:prstGeom prst="wedgeRoundRectCallout">
            <a:avLst>
              <a:gd name="adj1" fmla="val -44759"/>
              <a:gd name="adj2" fmla="val 84694"/>
              <a:gd name="adj3" fmla="val 16667"/>
            </a:avLst>
          </a:prstGeom>
          <a:solidFill>
            <a:srgbClr val="DDDDDD"/>
          </a:solidFill>
          <a:ln w="38100">
            <a:solidFill>
              <a:srgbClr val="808080"/>
            </a:solidFill>
            <a:miter lim="800000"/>
          </a:ln>
          <a:effectLst/>
        </p:spPr>
        <p:txBody>
          <a:bodyPr anchor="ctr"/>
          <a:lstStyle/>
          <a:p>
            <a:pPr eaLnBrk="1" hangingPunct="1"/>
            <a:r>
              <a:rPr lang="zh-CN" altLang="en-US" sz="3200" b="1">
                <a:solidFill>
                  <a:srgbClr val="333399"/>
                </a:solidFill>
              </a:rPr>
              <a:t>分组交换的优点</a:t>
            </a:r>
            <a:endParaRPr lang="en-US" altLang="zh-CN" sz="3200" b="1">
              <a:solidFill>
                <a:srgbClr val="333399"/>
              </a:solidFill>
            </a:endParaRPr>
          </a:p>
        </p:txBody>
      </p:sp>
      <p:sp>
        <p:nvSpPr>
          <p:cNvPr id="44036" name="Rectangle 2"/>
          <p:cNvSpPr>
            <a:spLocks noGrp="1"/>
          </p:cNvSpPr>
          <p:nvPr/>
        </p:nvSpPr>
        <p:spPr>
          <a:xfrm>
            <a:off x="2146300" y="327657"/>
            <a:ext cx="8215843" cy="9285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  <a:sym typeface="+mn-ea"/>
              </a:rPr>
              <a:t>2、分组交换的主要特点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ldLvl="0" animBg="1"/>
      <p:bldP spid="95239" grpId="0" bldLvl="0" animBg="1"/>
      <p:bldP spid="95240" grpId="0" bldLvl="0" animBg="1"/>
      <p:bldP spid="95246" grpId="0" bldLvl="0" animBg="1"/>
      <p:bldP spid="95259" grpId="0" bldLvl="0" animBg="1"/>
      <p:bldP spid="95260" grpId="0" bldLvl="0" animBg="1"/>
      <p:bldP spid="95261" grpId="0" bldLvl="0" animBg="1"/>
      <p:bldP spid="95262" grpId="0" bldLvl="0" animBg="1"/>
      <p:bldP spid="9526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AutoShape 2"/>
          <p:cNvSpPr>
            <a:spLocks noChangeArrowheads="1"/>
          </p:cNvSpPr>
          <p:nvPr/>
        </p:nvSpPr>
        <p:spPr bwMode="auto">
          <a:xfrm>
            <a:off x="2667000" y="3171825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endParaRPr lang="zh-CN" altLang="en-US" sz="2400">
              <a:latin typeface="Verdana" pitchFamily="34" charset="0"/>
            </a:endParaRP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2819400" y="3429000"/>
            <a:ext cx="2038350" cy="2289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081626"/>
                </a:solidFill>
              </a:rPr>
              <a:t>1</a:t>
            </a:r>
            <a:r>
              <a:rPr lang="zh-CN" altLang="en-US" sz="2400" b="1">
                <a:solidFill>
                  <a:srgbClr val="081626"/>
                </a:solidFill>
                <a:ea typeface="宋体" charset="0"/>
              </a:rPr>
              <a:t>、增加</a:t>
            </a:r>
            <a:r>
              <a:rPr lang="zh-CN" altLang="en-US" sz="2400" b="1">
                <a:solidFill>
                  <a:srgbClr val="081626"/>
                </a:solidFill>
              </a:rPr>
              <a:t>时延：</a:t>
            </a:r>
            <a:endParaRPr lang="zh-CN" altLang="en-US" sz="2400" b="1">
              <a:solidFill>
                <a:srgbClr val="081626"/>
              </a:solidFill>
            </a:endParaRPr>
          </a:p>
          <a:p>
            <a:r>
              <a:rPr lang="zh-CN" altLang="en-US" sz="2400" b="1">
                <a:solidFill>
                  <a:srgbClr val="081626"/>
                </a:solidFill>
              </a:rPr>
              <a:t>分组在各结点存储转发时需要排队，这就会造成一定的时延</a:t>
            </a:r>
            <a:endParaRPr lang="zh-CN" altLang="en-US" sz="2400" b="1">
              <a:solidFill>
                <a:srgbClr val="081626"/>
              </a:solidFill>
            </a:endParaRPr>
          </a:p>
        </p:txBody>
      </p:sp>
      <p:sp>
        <p:nvSpPr>
          <p:cNvPr id="96260" name="未知" descr="ef2477e1bfd74eb4b0024eac506e3716# #未知"/>
          <p:cNvSpPr/>
          <p:nvPr/>
        </p:nvSpPr>
        <p:spPr bwMode="auto">
          <a:xfrm>
            <a:off x="4746625" y="3074988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61" name="AutoShape 5" descr="f72fd4c9fd1a45ee99f1af1e9bc4fdd5# #图片框 89"/>
          <p:cNvSpPr>
            <a:spLocks noChangeAspect="1" noChangeArrowheads="1" noTextEdit="1"/>
          </p:cNvSpPr>
          <p:nvPr/>
        </p:nvSpPr>
        <p:spPr bwMode="auto">
          <a:xfrm flipH="1">
            <a:off x="6400800" y="3048000"/>
            <a:ext cx="909638" cy="124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6"/>
          <p:cNvGrpSpPr/>
          <p:nvPr/>
        </p:nvGrpSpPr>
        <p:grpSpPr bwMode="auto">
          <a:xfrm>
            <a:off x="4572000" y="1590675"/>
            <a:ext cx="2998788" cy="1458913"/>
            <a:chOff x="0" y="0"/>
            <a:chExt cx="1926" cy="937"/>
          </a:xfrm>
        </p:grpSpPr>
        <p:sp>
          <p:nvSpPr>
            <p:cNvPr id="96263" name="Oval 7"/>
            <p:cNvSpPr>
              <a:spLocks noChangeArrowheads="1"/>
            </p:cNvSpPr>
            <p:nvPr/>
          </p:nvSpPr>
          <p:spPr bwMode="auto">
            <a:xfrm>
              <a:off x="21" y="30"/>
              <a:ext cx="1905" cy="90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4" name="Oval 8"/>
            <p:cNvSpPr>
              <a:spLocks noChangeArrowheads="1"/>
            </p:cNvSpPr>
            <p:nvPr/>
          </p:nvSpPr>
          <p:spPr bwMode="auto">
            <a:xfrm>
              <a:off x="0" y="0"/>
              <a:ext cx="1905" cy="90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44314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4713288" y="1447800"/>
            <a:ext cx="2684462" cy="134143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6266" name="Oval 10"/>
          <p:cNvSpPr>
            <a:spLocks noChangeArrowheads="1"/>
          </p:cNvSpPr>
          <p:nvPr/>
        </p:nvSpPr>
        <p:spPr bwMode="auto">
          <a:xfrm>
            <a:off x="4748213" y="1455738"/>
            <a:ext cx="2619375" cy="1308100"/>
          </a:xfrm>
          <a:prstGeom prst="ellipse">
            <a:avLst/>
          </a:prstGeom>
          <a:gradFill rotWithShape="1">
            <a:gsLst>
              <a:gs pos="0">
                <a:schemeClr val="hlink">
                  <a:alpha val="0"/>
                </a:schemeClr>
              </a:gs>
              <a:gs pos="100000">
                <a:schemeClr val="hlink">
                  <a:gamma/>
                  <a:tint val="34902"/>
                  <a:invGamma/>
                </a:scheme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6267" name="Oval 11"/>
          <p:cNvSpPr>
            <a:spLocks noChangeArrowheads="1"/>
          </p:cNvSpPr>
          <p:nvPr/>
        </p:nvSpPr>
        <p:spPr bwMode="auto">
          <a:xfrm>
            <a:off x="4775200" y="1468438"/>
            <a:ext cx="2492375" cy="1222375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79216"/>
                  <a:invGamma/>
                </a:schemeClr>
              </a:gs>
              <a:gs pos="100000">
                <a:schemeClr val="hlink">
                  <a:alpha val="48000"/>
                </a:scheme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6268" name="Oval 12"/>
          <p:cNvSpPr>
            <a:spLocks noChangeArrowheads="1"/>
          </p:cNvSpPr>
          <p:nvPr/>
        </p:nvSpPr>
        <p:spPr bwMode="auto">
          <a:xfrm>
            <a:off x="4906963" y="1495425"/>
            <a:ext cx="2193925" cy="99060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>
                  <a:alpha val="37999"/>
                </a:scheme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4921250" y="1828800"/>
            <a:ext cx="2317750" cy="8229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2400" b="1">
                <a:solidFill>
                  <a:srgbClr val="333399"/>
                </a:solidFill>
              </a:rPr>
              <a:t>分组交换带来的问题</a:t>
            </a:r>
            <a:endParaRPr lang="zh-CN" altLang="en-US" sz="2400" b="1">
              <a:solidFill>
                <a:srgbClr val="333399"/>
              </a:solidFill>
            </a:endParaRPr>
          </a:p>
        </p:txBody>
      </p:sp>
      <p:sp>
        <p:nvSpPr>
          <p:cNvPr id="96270" name="AutoShape 14"/>
          <p:cNvSpPr>
            <a:spLocks noChangeArrowheads="1"/>
          </p:cNvSpPr>
          <p:nvPr/>
        </p:nvSpPr>
        <p:spPr bwMode="auto">
          <a:xfrm>
            <a:off x="7086600" y="3171825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endParaRPr lang="zh-CN" altLang="en-US">
              <a:latin typeface="Verdana" pitchFamily="34" charset="0"/>
            </a:endParaRPr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7258050" y="3400425"/>
            <a:ext cx="2038350" cy="15576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81626"/>
                </a:solidFill>
              </a:rPr>
              <a:t>2</a:t>
            </a:r>
            <a:r>
              <a:rPr lang="zh-CN" altLang="en-US" sz="2400" b="1">
                <a:solidFill>
                  <a:srgbClr val="081626"/>
                </a:solidFill>
                <a:ea typeface="宋体" charset="0"/>
              </a:rPr>
              <a:t>、增加开销：</a:t>
            </a:r>
            <a:r>
              <a:rPr lang="zh-CN" altLang="en-US" sz="2400" b="1">
                <a:solidFill>
                  <a:srgbClr val="081626"/>
                </a:solidFill>
              </a:rPr>
              <a:t>分组必须携带的首部也造成了一定的开销</a:t>
            </a:r>
            <a:endParaRPr lang="zh-CN" altLang="en-US" sz="2400" b="1">
              <a:solidFill>
                <a:srgbClr val="081626"/>
              </a:solidFill>
            </a:endParaRPr>
          </a:p>
        </p:txBody>
      </p:sp>
      <p:sp>
        <p:nvSpPr>
          <p:cNvPr id="96272" name="未知" descr="e9105a67c7c2408c8bda91ac4747ea8d# #未知"/>
          <p:cNvSpPr/>
          <p:nvPr/>
        </p:nvSpPr>
        <p:spPr bwMode="auto">
          <a:xfrm flipH="1">
            <a:off x="6399213" y="3074988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6" name="Rectangle 2"/>
          <p:cNvSpPr>
            <a:spLocks noGrp="1"/>
          </p:cNvSpPr>
          <p:nvPr/>
        </p:nvSpPr>
        <p:spPr>
          <a:xfrm>
            <a:off x="2146300" y="327657"/>
            <a:ext cx="8215843" cy="9285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  <a:sym typeface="+mn-ea"/>
              </a:rPr>
              <a:t>2、分组交换的主要特点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bldLvl="0" animBg="1"/>
      <p:bldP spid="96259" grpId="0" bldLvl="0" animBg="1"/>
      <p:bldP spid="96260" grpId="0" bldLvl="0" animBg="1"/>
      <p:bldP spid="96261" grpId="0" animBg="1"/>
      <p:bldP spid="96270" grpId="0" bldLvl="0" animBg="1"/>
      <p:bldP spid="96271" grpId="0" bldLvl="0" animBg="1"/>
      <p:bldP spid="9627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AutoShape 2"/>
          <p:cNvSpPr>
            <a:spLocks noChangeArrowheads="1"/>
          </p:cNvSpPr>
          <p:nvPr/>
        </p:nvSpPr>
        <p:spPr bwMode="auto">
          <a:xfrm>
            <a:off x="2667000" y="3171825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endParaRPr lang="zh-CN" altLang="en-US">
              <a:latin typeface="Verdana" pitchFamily="34" charset="0"/>
            </a:endParaRP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2819400" y="3429000"/>
            <a:ext cx="2038350" cy="19234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81626"/>
                </a:solidFill>
              </a:rPr>
              <a:t>在 </a:t>
            </a:r>
            <a:r>
              <a:rPr lang="en-US" altLang="zh-CN" sz="2400" b="1">
                <a:solidFill>
                  <a:srgbClr val="081626"/>
                </a:solidFill>
              </a:rPr>
              <a:t>20 </a:t>
            </a:r>
            <a:r>
              <a:rPr lang="zh-CN" altLang="en-US" sz="2400" b="1">
                <a:solidFill>
                  <a:srgbClr val="081626"/>
                </a:solidFill>
              </a:rPr>
              <a:t>世纪 </a:t>
            </a:r>
            <a:r>
              <a:rPr lang="en-US" altLang="zh-CN" sz="2400" b="1">
                <a:solidFill>
                  <a:srgbClr val="081626"/>
                </a:solidFill>
              </a:rPr>
              <a:t>40 </a:t>
            </a:r>
            <a:r>
              <a:rPr lang="zh-CN" altLang="en-US" sz="2400" b="1">
                <a:solidFill>
                  <a:srgbClr val="081626"/>
                </a:solidFill>
              </a:rPr>
              <a:t>年代，电报通信也采用了基于存储转发原理的报文交换</a:t>
            </a:r>
            <a:endParaRPr lang="zh-CN" altLang="en-US" sz="2400" b="1">
              <a:solidFill>
                <a:srgbClr val="081626"/>
              </a:solidFill>
            </a:endParaRPr>
          </a:p>
        </p:txBody>
      </p:sp>
      <p:sp>
        <p:nvSpPr>
          <p:cNvPr id="97284" name="未知" descr="ef2477e1bfd74eb4b0024eac506e3716# #未知"/>
          <p:cNvSpPr/>
          <p:nvPr/>
        </p:nvSpPr>
        <p:spPr bwMode="auto">
          <a:xfrm>
            <a:off x="4746625" y="3074988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285" name="AutoShape 5" descr="f72fd4c9fd1a45ee99f1af1e9bc4fdd5# #图片框 89"/>
          <p:cNvSpPr>
            <a:spLocks noChangeAspect="1" noChangeArrowheads="1" noTextEdit="1"/>
          </p:cNvSpPr>
          <p:nvPr/>
        </p:nvSpPr>
        <p:spPr bwMode="auto">
          <a:xfrm flipH="1">
            <a:off x="6400800" y="3048000"/>
            <a:ext cx="909638" cy="124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6"/>
          <p:cNvGrpSpPr/>
          <p:nvPr/>
        </p:nvGrpSpPr>
        <p:grpSpPr bwMode="auto">
          <a:xfrm>
            <a:off x="4572000" y="1590675"/>
            <a:ext cx="2998788" cy="1458913"/>
            <a:chOff x="0" y="0"/>
            <a:chExt cx="1926" cy="937"/>
          </a:xfrm>
        </p:grpSpPr>
        <p:sp>
          <p:nvSpPr>
            <p:cNvPr id="97287" name="Oval 7"/>
            <p:cNvSpPr>
              <a:spLocks noChangeArrowheads="1"/>
            </p:cNvSpPr>
            <p:nvPr/>
          </p:nvSpPr>
          <p:spPr bwMode="auto">
            <a:xfrm>
              <a:off x="21" y="30"/>
              <a:ext cx="1905" cy="90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8" name="Oval 8"/>
            <p:cNvSpPr>
              <a:spLocks noChangeArrowheads="1"/>
            </p:cNvSpPr>
            <p:nvPr/>
          </p:nvSpPr>
          <p:spPr bwMode="auto">
            <a:xfrm>
              <a:off x="0" y="0"/>
              <a:ext cx="1905" cy="90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44314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7289" name="Oval 9"/>
          <p:cNvSpPr>
            <a:spLocks noChangeArrowheads="1"/>
          </p:cNvSpPr>
          <p:nvPr/>
        </p:nvSpPr>
        <p:spPr bwMode="auto">
          <a:xfrm>
            <a:off x="4713288" y="1447800"/>
            <a:ext cx="2684462" cy="1341438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7290" name="Oval 10"/>
          <p:cNvSpPr>
            <a:spLocks noChangeArrowheads="1"/>
          </p:cNvSpPr>
          <p:nvPr/>
        </p:nvSpPr>
        <p:spPr bwMode="auto">
          <a:xfrm>
            <a:off x="4748213" y="1455738"/>
            <a:ext cx="2619375" cy="1308100"/>
          </a:xfrm>
          <a:prstGeom prst="ellipse">
            <a:avLst/>
          </a:prstGeom>
          <a:gradFill rotWithShape="1">
            <a:gsLst>
              <a:gs pos="0">
                <a:schemeClr val="hlink">
                  <a:alpha val="0"/>
                </a:schemeClr>
              </a:gs>
              <a:gs pos="100000">
                <a:schemeClr val="hlink">
                  <a:gamma/>
                  <a:tint val="34902"/>
                  <a:invGamma/>
                </a:scheme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7291" name="Oval 11"/>
          <p:cNvSpPr>
            <a:spLocks noChangeArrowheads="1"/>
          </p:cNvSpPr>
          <p:nvPr/>
        </p:nvSpPr>
        <p:spPr bwMode="auto">
          <a:xfrm>
            <a:off x="4775200" y="1468438"/>
            <a:ext cx="2492375" cy="1222375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shade val="79216"/>
                  <a:invGamma/>
                </a:schemeClr>
              </a:gs>
              <a:gs pos="100000">
                <a:schemeClr val="hlink">
                  <a:alpha val="48000"/>
                </a:scheme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7292" name="Oval 12"/>
          <p:cNvSpPr>
            <a:spLocks noChangeArrowheads="1"/>
          </p:cNvSpPr>
          <p:nvPr/>
        </p:nvSpPr>
        <p:spPr bwMode="auto">
          <a:xfrm>
            <a:off x="4906963" y="1495425"/>
            <a:ext cx="2193925" cy="99060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>
                  <a:alpha val="37999"/>
                </a:scheme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7293" name="Text Box 13"/>
          <p:cNvSpPr txBox="1">
            <a:spLocks noChangeArrowheads="1"/>
          </p:cNvSpPr>
          <p:nvPr/>
        </p:nvSpPr>
        <p:spPr bwMode="auto">
          <a:xfrm>
            <a:off x="4727575" y="1557020"/>
            <a:ext cx="2636520" cy="11887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2400" b="1">
                <a:solidFill>
                  <a:srgbClr val="333399"/>
                </a:solidFill>
              </a:rPr>
              <a:t>存储转发原理</a:t>
            </a:r>
            <a:br>
              <a:rPr lang="zh-CN" altLang="en-US" sz="2400" b="1">
                <a:solidFill>
                  <a:srgbClr val="333399"/>
                </a:solidFill>
              </a:rPr>
            </a:br>
            <a:r>
              <a:rPr lang="zh-CN" altLang="en-US" sz="2400" b="1">
                <a:solidFill>
                  <a:srgbClr val="333399"/>
                </a:solidFill>
              </a:rPr>
              <a:t>并非完全新</a:t>
            </a:r>
            <a:endParaRPr lang="zh-CN" altLang="en-US" sz="2400" b="1">
              <a:solidFill>
                <a:srgbClr val="333399"/>
              </a:solidFill>
            </a:endParaRPr>
          </a:p>
          <a:p>
            <a:pPr algn="ctr" eaLnBrk="1" hangingPunct="1"/>
            <a:r>
              <a:rPr lang="zh-CN" altLang="en-US" sz="2400" b="1">
                <a:solidFill>
                  <a:srgbClr val="333399"/>
                </a:solidFill>
              </a:rPr>
              <a:t>的概念</a:t>
            </a:r>
            <a:endParaRPr lang="zh-CN" altLang="en-US" sz="2400" b="1">
              <a:solidFill>
                <a:srgbClr val="333399"/>
              </a:solidFill>
            </a:endParaRPr>
          </a:p>
        </p:txBody>
      </p:sp>
      <p:sp>
        <p:nvSpPr>
          <p:cNvPr id="97294" name="AutoShape 14"/>
          <p:cNvSpPr>
            <a:spLocks noChangeArrowheads="1"/>
          </p:cNvSpPr>
          <p:nvPr/>
        </p:nvSpPr>
        <p:spPr bwMode="auto">
          <a:xfrm>
            <a:off x="7086600" y="3171825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endParaRPr lang="zh-CN" altLang="en-US">
              <a:latin typeface="Verdana" pitchFamily="34" charset="0"/>
            </a:endParaRPr>
          </a:p>
        </p:txBody>
      </p:sp>
      <p:sp>
        <p:nvSpPr>
          <p:cNvPr id="97295" name="Text Box 15"/>
          <p:cNvSpPr txBox="1">
            <a:spLocks noChangeArrowheads="1"/>
          </p:cNvSpPr>
          <p:nvPr/>
        </p:nvSpPr>
        <p:spPr bwMode="auto">
          <a:xfrm>
            <a:off x="7258050" y="3400425"/>
            <a:ext cx="2038350" cy="2286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81626"/>
                </a:solidFill>
              </a:rPr>
              <a:t>报文交换的时延较长，从几分钟到几小时不等。现在报文交换已经很少有人使用了</a:t>
            </a:r>
            <a:endParaRPr lang="zh-CN" altLang="en-US" sz="2400" b="1">
              <a:solidFill>
                <a:srgbClr val="081626"/>
              </a:solidFill>
            </a:endParaRPr>
          </a:p>
        </p:txBody>
      </p:sp>
      <p:sp>
        <p:nvSpPr>
          <p:cNvPr id="97296" name="未知" descr="e9105a67c7c2408c8bda91ac4747ea8d# #未知"/>
          <p:cNvSpPr/>
          <p:nvPr/>
        </p:nvSpPr>
        <p:spPr bwMode="auto">
          <a:xfrm flipH="1">
            <a:off x="6399213" y="3074988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36" name="Rectangle 2"/>
          <p:cNvSpPr>
            <a:spLocks noGrp="1"/>
          </p:cNvSpPr>
          <p:nvPr/>
        </p:nvSpPr>
        <p:spPr>
          <a:xfrm>
            <a:off x="2146300" y="327657"/>
            <a:ext cx="8215843" cy="9285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  <a:sym typeface="+mn-ea"/>
              </a:rPr>
              <a:t>2、分组交换的主要特点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bldLvl="0" animBg="1"/>
      <p:bldP spid="97283" grpId="0" bldLvl="0" animBg="1"/>
      <p:bldP spid="97284" grpId="0" bldLvl="0" animBg="1"/>
      <p:bldP spid="97285" grpId="0" animBg="1"/>
      <p:bldP spid="97294" grpId="0" bldLvl="0" animBg="1"/>
      <p:bldP spid="97295" grpId="0" bldLvl="0" animBg="1"/>
      <p:bldP spid="9729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 descr="afbae0ddf0234c3bbd5a2eb4a4d10acd# #矩形 674"/>
          <p:cNvSpPr>
            <a:spLocks noGrp="1" noChangeArrowheads="1"/>
          </p:cNvSpPr>
          <p:nvPr>
            <p:ph type="title"/>
          </p:nvPr>
        </p:nvSpPr>
        <p:spPr>
          <a:xfrm>
            <a:off x="1985010" y="-66043"/>
            <a:ext cx="8215843" cy="928558"/>
          </a:xfrm>
        </p:spPr>
        <p:txBody>
          <a:bodyPr>
            <a:normAutofit fontScale="90000"/>
          </a:bodyPr>
          <a:lstStyle/>
          <a:p>
            <a:pPr algn="ctr"/>
            <a:br>
              <a:rPr lang="zh-CN" altLang="en-US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  <a:sym typeface="+mn-ea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  <a:sym typeface="+mn-ea"/>
              </a:rPr>
              <a:t>2、三种交换的比较</a:t>
            </a:r>
            <a:endParaRPr lang="zh-CN" altLang="en-US" dirty="0"/>
          </a:p>
          <a:p>
            <a:pPr algn="ctr"/>
          </a:p>
        </p:txBody>
      </p:sp>
      <p:grpSp>
        <p:nvGrpSpPr>
          <p:cNvPr id="2" name="Group 134"/>
          <p:cNvGrpSpPr/>
          <p:nvPr/>
        </p:nvGrpSpPr>
        <p:grpSpPr bwMode="auto">
          <a:xfrm>
            <a:off x="9028748" y="1346200"/>
            <a:ext cx="581025" cy="395288"/>
            <a:chOff x="4653" y="1615"/>
            <a:chExt cx="366" cy="249"/>
          </a:xfrm>
        </p:grpSpPr>
        <p:sp>
          <p:nvSpPr>
            <p:cNvPr id="98309" name="AutoShape 4"/>
            <p:cNvSpPr>
              <a:spLocks noChangeArrowheads="1"/>
            </p:cNvSpPr>
            <p:nvPr/>
          </p:nvSpPr>
          <p:spPr bwMode="auto">
            <a:xfrm rot="5400000">
              <a:off x="4733" y="1579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 w="9525">
              <a:noFill/>
              <a:miter lim="800000"/>
            </a:ln>
          </p:spPr>
          <p:txBody>
            <a:bodyPr rot="10800000" vert="eaVert"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310" name="Text Box 5"/>
            <p:cNvSpPr txBox="1">
              <a:spLocks noChangeArrowheads="1"/>
            </p:cNvSpPr>
            <p:nvPr/>
          </p:nvSpPr>
          <p:spPr bwMode="auto">
            <a:xfrm rot="626605">
              <a:off x="4662" y="1615"/>
              <a:ext cx="263" cy="23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1</a:t>
              </a:r>
              <a:endParaRPr kumimoji="1" lang="en-US" altLang="zh-CN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98311" name="Line 6"/>
            <p:cNvSpPr>
              <a:spLocks noChangeShapeType="1"/>
            </p:cNvSpPr>
            <p:nvPr/>
          </p:nvSpPr>
          <p:spPr bwMode="auto">
            <a:xfrm>
              <a:off x="4656" y="1650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2" name="Line 7"/>
            <p:cNvSpPr>
              <a:spLocks noChangeShapeType="1"/>
            </p:cNvSpPr>
            <p:nvPr/>
          </p:nvSpPr>
          <p:spPr bwMode="auto">
            <a:xfrm>
              <a:off x="4653" y="1801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3" name="AutoShape 8"/>
            <p:cNvSpPr>
              <a:spLocks noChangeArrowheads="1"/>
            </p:cNvSpPr>
            <p:nvPr/>
          </p:nvSpPr>
          <p:spPr bwMode="auto">
            <a:xfrm rot="746037">
              <a:off x="4847" y="1715"/>
              <a:ext cx="133" cy="126"/>
            </a:xfrm>
            <a:prstGeom prst="rightArrow">
              <a:avLst>
                <a:gd name="adj1" fmla="val 50000"/>
                <a:gd name="adj2" fmla="val 26389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3" name="Group 135"/>
          <p:cNvGrpSpPr/>
          <p:nvPr/>
        </p:nvGrpSpPr>
        <p:grpSpPr bwMode="auto">
          <a:xfrm>
            <a:off x="9020810" y="1630363"/>
            <a:ext cx="582613" cy="395287"/>
            <a:chOff x="4648" y="1794"/>
            <a:chExt cx="367" cy="249"/>
          </a:xfrm>
        </p:grpSpPr>
        <p:sp>
          <p:nvSpPr>
            <p:cNvPr id="98315" name="AutoShape 9"/>
            <p:cNvSpPr>
              <a:spLocks noChangeArrowheads="1"/>
            </p:cNvSpPr>
            <p:nvPr/>
          </p:nvSpPr>
          <p:spPr bwMode="auto">
            <a:xfrm rot="5400000">
              <a:off x="4729" y="1758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 w="9525">
              <a:noFill/>
              <a:miter lim="800000"/>
            </a:ln>
          </p:spPr>
          <p:txBody>
            <a:bodyPr rot="10800000" vert="eaVert"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316" name="Text Box 10"/>
            <p:cNvSpPr txBox="1">
              <a:spLocks noChangeArrowheads="1"/>
            </p:cNvSpPr>
            <p:nvPr/>
          </p:nvSpPr>
          <p:spPr bwMode="auto">
            <a:xfrm rot="626605">
              <a:off x="4651" y="1794"/>
              <a:ext cx="263" cy="23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2</a:t>
              </a:r>
              <a:endParaRPr kumimoji="1" lang="en-US" altLang="zh-CN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98317" name="Line 11"/>
            <p:cNvSpPr>
              <a:spLocks noChangeShapeType="1"/>
            </p:cNvSpPr>
            <p:nvPr/>
          </p:nvSpPr>
          <p:spPr bwMode="auto">
            <a:xfrm>
              <a:off x="4652" y="1829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8" name="Line 12"/>
            <p:cNvSpPr>
              <a:spLocks noChangeShapeType="1"/>
            </p:cNvSpPr>
            <p:nvPr/>
          </p:nvSpPr>
          <p:spPr bwMode="auto">
            <a:xfrm>
              <a:off x="4648" y="1980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9" name="AutoShape 13"/>
            <p:cNvSpPr>
              <a:spLocks noChangeArrowheads="1"/>
            </p:cNvSpPr>
            <p:nvPr/>
          </p:nvSpPr>
          <p:spPr bwMode="auto">
            <a:xfrm rot="746037">
              <a:off x="4843" y="1894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4" name="Group 136"/>
          <p:cNvGrpSpPr/>
          <p:nvPr/>
        </p:nvGrpSpPr>
        <p:grpSpPr bwMode="auto">
          <a:xfrm>
            <a:off x="9027160" y="1919288"/>
            <a:ext cx="581025" cy="385762"/>
            <a:chOff x="4652" y="1976"/>
            <a:chExt cx="366" cy="243"/>
          </a:xfrm>
        </p:grpSpPr>
        <p:sp>
          <p:nvSpPr>
            <p:cNvPr id="98321" name="AutoShape 14"/>
            <p:cNvSpPr>
              <a:spLocks noChangeArrowheads="1"/>
            </p:cNvSpPr>
            <p:nvPr/>
          </p:nvSpPr>
          <p:spPr bwMode="auto">
            <a:xfrm rot="5400000">
              <a:off x="4732" y="1934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 w="9525">
              <a:noFill/>
              <a:miter lim="800000"/>
            </a:ln>
          </p:spPr>
          <p:txBody>
            <a:bodyPr rot="10800000" vert="eaVert"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322" name="Text Box 15"/>
            <p:cNvSpPr txBox="1">
              <a:spLocks noChangeArrowheads="1"/>
            </p:cNvSpPr>
            <p:nvPr/>
          </p:nvSpPr>
          <p:spPr bwMode="auto">
            <a:xfrm rot="626605">
              <a:off x="4655" y="1976"/>
              <a:ext cx="263" cy="23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3</a:t>
              </a:r>
              <a:endParaRPr kumimoji="1" lang="en-US" altLang="zh-CN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98323" name="Line 16"/>
            <p:cNvSpPr>
              <a:spLocks noChangeShapeType="1"/>
            </p:cNvSpPr>
            <p:nvPr/>
          </p:nvSpPr>
          <p:spPr bwMode="auto">
            <a:xfrm>
              <a:off x="4656" y="2004"/>
              <a:ext cx="362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24" name="Line 17"/>
            <p:cNvSpPr>
              <a:spLocks noChangeShapeType="1"/>
            </p:cNvSpPr>
            <p:nvPr/>
          </p:nvSpPr>
          <p:spPr bwMode="auto">
            <a:xfrm>
              <a:off x="4652" y="2155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25" name="AutoShape 18"/>
            <p:cNvSpPr>
              <a:spLocks noChangeArrowheads="1"/>
            </p:cNvSpPr>
            <p:nvPr/>
          </p:nvSpPr>
          <p:spPr bwMode="auto">
            <a:xfrm rot="746037">
              <a:off x="4846" y="2069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5" name="Group 137"/>
          <p:cNvGrpSpPr/>
          <p:nvPr/>
        </p:nvGrpSpPr>
        <p:grpSpPr bwMode="auto">
          <a:xfrm>
            <a:off x="9033510" y="2189163"/>
            <a:ext cx="581025" cy="393700"/>
            <a:chOff x="4656" y="2146"/>
            <a:chExt cx="366" cy="248"/>
          </a:xfrm>
        </p:grpSpPr>
        <p:sp>
          <p:nvSpPr>
            <p:cNvPr id="98327" name="AutoShape 19"/>
            <p:cNvSpPr>
              <a:spLocks noChangeArrowheads="1"/>
            </p:cNvSpPr>
            <p:nvPr/>
          </p:nvSpPr>
          <p:spPr bwMode="auto">
            <a:xfrm rot="5400000">
              <a:off x="4737" y="2109"/>
              <a:ext cx="210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 w="9525">
              <a:noFill/>
              <a:miter lim="800000"/>
            </a:ln>
          </p:spPr>
          <p:txBody>
            <a:bodyPr rot="10800000" vert="eaVert"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328" name="Text Box 20"/>
            <p:cNvSpPr txBox="1">
              <a:spLocks noChangeArrowheads="1"/>
            </p:cNvSpPr>
            <p:nvPr/>
          </p:nvSpPr>
          <p:spPr bwMode="auto">
            <a:xfrm rot="626605">
              <a:off x="4659" y="2146"/>
              <a:ext cx="263" cy="23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4</a:t>
              </a:r>
              <a:endParaRPr kumimoji="1" lang="en-US" altLang="zh-CN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98329" name="Line 21"/>
            <p:cNvSpPr>
              <a:spLocks noChangeShapeType="1"/>
            </p:cNvSpPr>
            <p:nvPr/>
          </p:nvSpPr>
          <p:spPr bwMode="auto">
            <a:xfrm>
              <a:off x="4659" y="2180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30" name="Line 22"/>
            <p:cNvSpPr>
              <a:spLocks noChangeShapeType="1"/>
            </p:cNvSpPr>
            <p:nvPr/>
          </p:nvSpPr>
          <p:spPr bwMode="auto">
            <a:xfrm>
              <a:off x="4656" y="2331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31" name="AutoShape 23"/>
            <p:cNvSpPr>
              <a:spLocks noChangeArrowheads="1"/>
            </p:cNvSpPr>
            <p:nvPr/>
          </p:nvSpPr>
          <p:spPr bwMode="auto">
            <a:xfrm rot="746037">
              <a:off x="4850" y="2245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6" name="Group 139"/>
          <p:cNvGrpSpPr/>
          <p:nvPr/>
        </p:nvGrpSpPr>
        <p:grpSpPr bwMode="auto">
          <a:xfrm>
            <a:off x="9598660" y="1741488"/>
            <a:ext cx="585788" cy="384175"/>
            <a:chOff x="5012" y="1864"/>
            <a:chExt cx="369" cy="242"/>
          </a:xfrm>
        </p:grpSpPr>
        <p:sp>
          <p:nvSpPr>
            <p:cNvPr id="98333" name="AutoShape 24"/>
            <p:cNvSpPr>
              <a:spLocks noChangeArrowheads="1"/>
            </p:cNvSpPr>
            <p:nvPr/>
          </p:nvSpPr>
          <p:spPr bwMode="auto">
            <a:xfrm rot="5400000">
              <a:off x="5096" y="1821"/>
              <a:ext cx="210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 w="9525">
              <a:noFill/>
              <a:miter lim="800000"/>
            </a:ln>
          </p:spPr>
          <p:txBody>
            <a:bodyPr rot="10800000" vert="eaVert"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334" name="Text Box 25"/>
            <p:cNvSpPr txBox="1">
              <a:spLocks noChangeArrowheads="1"/>
            </p:cNvSpPr>
            <p:nvPr/>
          </p:nvSpPr>
          <p:spPr bwMode="auto">
            <a:xfrm rot="626605">
              <a:off x="5012" y="1864"/>
              <a:ext cx="263" cy="23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1</a:t>
              </a:r>
              <a:endParaRPr kumimoji="1" lang="en-US" altLang="zh-CN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98335" name="Line 26"/>
            <p:cNvSpPr>
              <a:spLocks noChangeShapeType="1"/>
            </p:cNvSpPr>
            <p:nvPr/>
          </p:nvSpPr>
          <p:spPr bwMode="auto">
            <a:xfrm>
              <a:off x="5018" y="1892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36" name="Line 27"/>
            <p:cNvSpPr>
              <a:spLocks noChangeShapeType="1"/>
            </p:cNvSpPr>
            <p:nvPr/>
          </p:nvSpPr>
          <p:spPr bwMode="auto">
            <a:xfrm>
              <a:off x="5015" y="2043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37" name="AutoShape 28"/>
            <p:cNvSpPr>
              <a:spLocks noChangeArrowheads="1"/>
            </p:cNvSpPr>
            <p:nvPr/>
          </p:nvSpPr>
          <p:spPr bwMode="auto">
            <a:xfrm rot="746037">
              <a:off x="5209" y="1957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7" name="Group 140"/>
          <p:cNvGrpSpPr/>
          <p:nvPr/>
        </p:nvGrpSpPr>
        <p:grpSpPr bwMode="auto">
          <a:xfrm>
            <a:off x="9590723" y="2006600"/>
            <a:ext cx="585787" cy="403225"/>
            <a:chOff x="5007" y="2031"/>
            <a:chExt cx="369" cy="254"/>
          </a:xfrm>
        </p:grpSpPr>
        <p:sp>
          <p:nvSpPr>
            <p:cNvPr id="98339" name="AutoShape 29"/>
            <p:cNvSpPr>
              <a:spLocks noChangeArrowheads="1"/>
            </p:cNvSpPr>
            <p:nvPr/>
          </p:nvSpPr>
          <p:spPr bwMode="auto">
            <a:xfrm rot="5400000">
              <a:off x="5091" y="2000"/>
              <a:ext cx="210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 w="9525">
              <a:noFill/>
              <a:miter lim="800000"/>
            </a:ln>
          </p:spPr>
          <p:txBody>
            <a:bodyPr rot="10800000" vert="eaVert"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340" name="Text Box 30"/>
            <p:cNvSpPr txBox="1">
              <a:spLocks noChangeArrowheads="1"/>
            </p:cNvSpPr>
            <p:nvPr/>
          </p:nvSpPr>
          <p:spPr bwMode="auto">
            <a:xfrm rot="626605">
              <a:off x="5007" y="2031"/>
              <a:ext cx="263" cy="23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2</a:t>
              </a:r>
              <a:endParaRPr kumimoji="1" lang="en-US" altLang="zh-CN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98341" name="Line 31"/>
            <p:cNvSpPr>
              <a:spLocks noChangeShapeType="1"/>
            </p:cNvSpPr>
            <p:nvPr/>
          </p:nvSpPr>
          <p:spPr bwMode="auto">
            <a:xfrm>
              <a:off x="5014" y="2071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2" name="Line 32"/>
            <p:cNvSpPr>
              <a:spLocks noChangeShapeType="1"/>
            </p:cNvSpPr>
            <p:nvPr/>
          </p:nvSpPr>
          <p:spPr bwMode="auto">
            <a:xfrm>
              <a:off x="5010" y="2222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3" name="AutoShape 33"/>
            <p:cNvSpPr>
              <a:spLocks noChangeArrowheads="1"/>
            </p:cNvSpPr>
            <p:nvPr/>
          </p:nvSpPr>
          <p:spPr bwMode="auto">
            <a:xfrm rot="746037">
              <a:off x="5204" y="2136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8" name="Group 141"/>
          <p:cNvGrpSpPr/>
          <p:nvPr/>
        </p:nvGrpSpPr>
        <p:grpSpPr bwMode="auto">
          <a:xfrm>
            <a:off x="9601835" y="2293938"/>
            <a:ext cx="581025" cy="395287"/>
            <a:chOff x="5014" y="2212"/>
            <a:chExt cx="366" cy="249"/>
          </a:xfrm>
        </p:grpSpPr>
        <p:sp>
          <p:nvSpPr>
            <p:cNvPr id="98345" name="AutoShape 34"/>
            <p:cNvSpPr>
              <a:spLocks noChangeArrowheads="1"/>
            </p:cNvSpPr>
            <p:nvPr/>
          </p:nvSpPr>
          <p:spPr bwMode="auto">
            <a:xfrm rot="5400000">
              <a:off x="5094" y="2176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 w="9525">
              <a:noFill/>
              <a:miter lim="800000"/>
            </a:ln>
          </p:spPr>
          <p:txBody>
            <a:bodyPr rot="10800000" vert="eaVert"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346" name="Text Box 35"/>
            <p:cNvSpPr txBox="1">
              <a:spLocks noChangeArrowheads="1"/>
            </p:cNvSpPr>
            <p:nvPr/>
          </p:nvSpPr>
          <p:spPr bwMode="auto">
            <a:xfrm rot="626605">
              <a:off x="5017" y="2212"/>
              <a:ext cx="263" cy="23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3</a:t>
              </a:r>
              <a:endParaRPr kumimoji="1" lang="en-US" altLang="zh-CN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98347" name="Line 36"/>
            <p:cNvSpPr>
              <a:spLocks noChangeShapeType="1"/>
            </p:cNvSpPr>
            <p:nvPr/>
          </p:nvSpPr>
          <p:spPr bwMode="auto">
            <a:xfrm>
              <a:off x="5017" y="2247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8" name="Line 37"/>
            <p:cNvSpPr>
              <a:spLocks noChangeShapeType="1"/>
            </p:cNvSpPr>
            <p:nvPr/>
          </p:nvSpPr>
          <p:spPr bwMode="auto">
            <a:xfrm>
              <a:off x="5014" y="2398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9" name="AutoShape 38"/>
            <p:cNvSpPr>
              <a:spLocks noChangeArrowheads="1"/>
            </p:cNvSpPr>
            <p:nvPr/>
          </p:nvSpPr>
          <p:spPr bwMode="auto">
            <a:xfrm rot="746037">
              <a:off x="5208" y="2312"/>
              <a:ext cx="133" cy="126"/>
            </a:xfrm>
            <a:prstGeom prst="rightArrow">
              <a:avLst>
                <a:gd name="adj1" fmla="val 50000"/>
                <a:gd name="adj2" fmla="val 26389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9" name="Group 142"/>
          <p:cNvGrpSpPr/>
          <p:nvPr/>
        </p:nvGrpSpPr>
        <p:grpSpPr bwMode="auto">
          <a:xfrm>
            <a:off x="9601835" y="2563813"/>
            <a:ext cx="587375" cy="404812"/>
            <a:chOff x="5014" y="2382"/>
            <a:chExt cx="370" cy="255"/>
          </a:xfrm>
        </p:grpSpPr>
        <p:sp>
          <p:nvSpPr>
            <p:cNvPr id="98351" name="AutoShape 39"/>
            <p:cNvSpPr>
              <a:spLocks noChangeArrowheads="1"/>
            </p:cNvSpPr>
            <p:nvPr/>
          </p:nvSpPr>
          <p:spPr bwMode="auto">
            <a:xfrm rot="5400000">
              <a:off x="5098" y="2352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 w="9525">
              <a:noFill/>
              <a:miter lim="800000"/>
            </a:ln>
          </p:spPr>
          <p:txBody>
            <a:bodyPr rot="10800000" vert="eaVert"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352" name="Text Box 40"/>
            <p:cNvSpPr txBox="1">
              <a:spLocks noChangeArrowheads="1"/>
            </p:cNvSpPr>
            <p:nvPr/>
          </p:nvSpPr>
          <p:spPr bwMode="auto">
            <a:xfrm rot="626605">
              <a:off x="5014" y="2382"/>
              <a:ext cx="263" cy="23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4</a:t>
              </a:r>
              <a:endParaRPr kumimoji="1" lang="en-US" altLang="zh-CN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98353" name="Line 41"/>
            <p:cNvSpPr>
              <a:spLocks noChangeShapeType="1"/>
            </p:cNvSpPr>
            <p:nvPr/>
          </p:nvSpPr>
          <p:spPr bwMode="auto">
            <a:xfrm>
              <a:off x="5021" y="2422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4" name="Line 42"/>
            <p:cNvSpPr>
              <a:spLocks noChangeShapeType="1"/>
            </p:cNvSpPr>
            <p:nvPr/>
          </p:nvSpPr>
          <p:spPr bwMode="auto">
            <a:xfrm>
              <a:off x="5017" y="2573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5" name="AutoShape 43"/>
            <p:cNvSpPr>
              <a:spLocks noChangeArrowheads="1"/>
            </p:cNvSpPr>
            <p:nvPr/>
          </p:nvSpPr>
          <p:spPr bwMode="auto">
            <a:xfrm rot="746037">
              <a:off x="5212" y="2487"/>
              <a:ext cx="132" cy="127"/>
            </a:xfrm>
            <a:prstGeom prst="rightArrow">
              <a:avLst>
                <a:gd name="adj1" fmla="val 50000"/>
                <a:gd name="adj2" fmla="val 25984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10" name="Group 132"/>
          <p:cNvGrpSpPr/>
          <p:nvPr/>
        </p:nvGrpSpPr>
        <p:grpSpPr bwMode="auto">
          <a:xfrm>
            <a:off x="8447723" y="1525588"/>
            <a:ext cx="585787" cy="393700"/>
            <a:chOff x="4287" y="1728"/>
            <a:chExt cx="369" cy="248"/>
          </a:xfrm>
        </p:grpSpPr>
        <p:sp>
          <p:nvSpPr>
            <p:cNvPr id="98357" name="AutoShape 49"/>
            <p:cNvSpPr>
              <a:spLocks noChangeArrowheads="1"/>
            </p:cNvSpPr>
            <p:nvPr/>
          </p:nvSpPr>
          <p:spPr bwMode="auto">
            <a:xfrm rot="5400000">
              <a:off x="4371" y="1691"/>
              <a:ext cx="210" cy="360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 w="9525">
              <a:noFill/>
              <a:miter lim="800000"/>
            </a:ln>
          </p:spPr>
          <p:txBody>
            <a:bodyPr rot="10800000" vert="eaVert"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358" name="Text Box 50"/>
            <p:cNvSpPr txBox="1">
              <a:spLocks noChangeArrowheads="1"/>
            </p:cNvSpPr>
            <p:nvPr/>
          </p:nvSpPr>
          <p:spPr bwMode="auto">
            <a:xfrm rot="626605">
              <a:off x="4287" y="1728"/>
              <a:ext cx="263" cy="23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3</a:t>
              </a:r>
              <a:endParaRPr kumimoji="1" lang="en-US" altLang="zh-CN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98359" name="Line 51"/>
            <p:cNvSpPr>
              <a:spLocks noChangeShapeType="1"/>
            </p:cNvSpPr>
            <p:nvPr/>
          </p:nvSpPr>
          <p:spPr bwMode="auto">
            <a:xfrm>
              <a:off x="4294" y="1762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60" name="Line 52"/>
            <p:cNvSpPr>
              <a:spLocks noChangeShapeType="1"/>
            </p:cNvSpPr>
            <p:nvPr/>
          </p:nvSpPr>
          <p:spPr bwMode="auto">
            <a:xfrm>
              <a:off x="4290" y="1913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61" name="AutoShape 53"/>
            <p:cNvSpPr>
              <a:spLocks noChangeArrowheads="1"/>
            </p:cNvSpPr>
            <p:nvPr/>
          </p:nvSpPr>
          <p:spPr bwMode="auto">
            <a:xfrm rot="746037">
              <a:off x="4484" y="1827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11" name="Group 133"/>
          <p:cNvGrpSpPr/>
          <p:nvPr/>
        </p:nvGrpSpPr>
        <p:grpSpPr bwMode="auto">
          <a:xfrm>
            <a:off x="8458835" y="1803400"/>
            <a:ext cx="581025" cy="395288"/>
            <a:chOff x="4294" y="1903"/>
            <a:chExt cx="366" cy="249"/>
          </a:xfrm>
        </p:grpSpPr>
        <p:sp>
          <p:nvSpPr>
            <p:cNvPr id="98363" name="AutoShape 54"/>
            <p:cNvSpPr>
              <a:spLocks noChangeArrowheads="1"/>
            </p:cNvSpPr>
            <p:nvPr/>
          </p:nvSpPr>
          <p:spPr bwMode="auto">
            <a:xfrm rot="5400000">
              <a:off x="4374" y="1867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 w="9525">
              <a:noFill/>
              <a:miter lim="800000"/>
            </a:ln>
          </p:spPr>
          <p:txBody>
            <a:bodyPr rot="10800000" vert="eaVert"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364" name="Text Box 55"/>
            <p:cNvSpPr txBox="1">
              <a:spLocks noChangeArrowheads="1"/>
            </p:cNvSpPr>
            <p:nvPr/>
          </p:nvSpPr>
          <p:spPr bwMode="auto">
            <a:xfrm rot="626605">
              <a:off x="4297" y="1903"/>
              <a:ext cx="263" cy="23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4</a:t>
              </a:r>
              <a:endParaRPr kumimoji="1" lang="en-US" altLang="zh-CN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98365" name="Line 56"/>
            <p:cNvSpPr>
              <a:spLocks noChangeShapeType="1"/>
            </p:cNvSpPr>
            <p:nvPr/>
          </p:nvSpPr>
          <p:spPr bwMode="auto">
            <a:xfrm>
              <a:off x="4297" y="1938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66" name="Line 57"/>
            <p:cNvSpPr>
              <a:spLocks noChangeShapeType="1"/>
            </p:cNvSpPr>
            <p:nvPr/>
          </p:nvSpPr>
          <p:spPr bwMode="auto">
            <a:xfrm>
              <a:off x="4294" y="2089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67" name="AutoShape 58"/>
            <p:cNvSpPr>
              <a:spLocks noChangeArrowheads="1"/>
            </p:cNvSpPr>
            <p:nvPr/>
          </p:nvSpPr>
          <p:spPr bwMode="auto">
            <a:xfrm rot="746037">
              <a:off x="4488" y="2003"/>
              <a:ext cx="133" cy="126"/>
            </a:xfrm>
            <a:prstGeom prst="rightArrow">
              <a:avLst>
                <a:gd name="adj1" fmla="val 50000"/>
                <a:gd name="adj2" fmla="val 26389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12" name="Group 127"/>
          <p:cNvGrpSpPr/>
          <p:nvPr/>
        </p:nvGrpSpPr>
        <p:grpSpPr bwMode="auto">
          <a:xfrm>
            <a:off x="6207760" y="2260600"/>
            <a:ext cx="584201" cy="1069975"/>
            <a:chOff x="2876" y="2191"/>
            <a:chExt cx="368" cy="674"/>
          </a:xfrm>
        </p:grpSpPr>
        <p:sp>
          <p:nvSpPr>
            <p:cNvPr id="98369" name="AutoShape 59"/>
            <p:cNvSpPr>
              <a:spLocks noChangeArrowheads="1"/>
            </p:cNvSpPr>
            <p:nvPr/>
          </p:nvSpPr>
          <p:spPr bwMode="auto">
            <a:xfrm rot="5400000">
              <a:off x="2729" y="2350"/>
              <a:ext cx="674" cy="355"/>
            </a:xfrm>
            <a:prstGeom prst="parallelogram">
              <a:avLst>
                <a:gd name="adj" fmla="val 18265"/>
              </a:avLst>
            </a:prstGeom>
            <a:solidFill>
              <a:srgbClr val="DDDDDD"/>
            </a:solidFill>
            <a:ln w="9525">
              <a:noFill/>
              <a:miter lim="800000"/>
            </a:ln>
          </p:spPr>
          <p:txBody>
            <a:bodyPr rot="10800000" vert="eaVert"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370" name="AutoShape 60"/>
            <p:cNvSpPr>
              <a:spLocks noChangeArrowheads="1"/>
            </p:cNvSpPr>
            <p:nvPr/>
          </p:nvSpPr>
          <p:spPr bwMode="auto">
            <a:xfrm rot="746037">
              <a:off x="2925" y="2654"/>
              <a:ext cx="227" cy="127"/>
            </a:xfrm>
            <a:prstGeom prst="rightArrow">
              <a:avLst>
                <a:gd name="adj1" fmla="val 50000"/>
                <a:gd name="adj2" fmla="val 44685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371" name="Text Box 61"/>
            <p:cNvSpPr txBox="1">
              <a:spLocks noChangeArrowheads="1"/>
            </p:cNvSpPr>
            <p:nvPr/>
          </p:nvSpPr>
          <p:spPr bwMode="auto">
            <a:xfrm>
              <a:off x="2919" y="2300"/>
              <a:ext cx="259" cy="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kumimoji="1" lang="zh-CN" altLang="en-US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报</a:t>
              </a:r>
              <a:endParaRPr kumimoji="1" lang="zh-CN" altLang="en-US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  <a:p>
              <a:pPr eaLnBrk="1" hangingPunct="1">
                <a:lnSpc>
                  <a:spcPct val="80000"/>
                </a:lnSpc>
              </a:pPr>
              <a:r>
                <a:rPr kumimoji="1" lang="zh-CN" altLang="en-US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文</a:t>
              </a:r>
              <a:endParaRPr kumimoji="1" lang="zh-CN" altLang="en-US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98372" name="Line 62"/>
            <p:cNvSpPr>
              <a:spLocks noChangeShapeType="1"/>
            </p:cNvSpPr>
            <p:nvPr/>
          </p:nvSpPr>
          <p:spPr bwMode="auto">
            <a:xfrm>
              <a:off x="2876" y="2191"/>
              <a:ext cx="363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73" name="Line 63"/>
            <p:cNvSpPr>
              <a:spLocks noChangeShapeType="1"/>
            </p:cNvSpPr>
            <p:nvPr/>
          </p:nvSpPr>
          <p:spPr bwMode="auto">
            <a:xfrm>
              <a:off x="2876" y="2807"/>
              <a:ext cx="363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28"/>
          <p:cNvGrpSpPr/>
          <p:nvPr/>
        </p:nvGrpSpPr>
        <p:grpSpPr bwMode="auto">
          <a:xfrm>
            <a:off x="6803073" y="3597275"/>
            <a:ext cx="581025" cy="1071563"/>
            <a:chOff x="3251" y="3033"/>
            <a:chExt cx="366" cy="675"/>
          </a:xfrm>
        </p:grpSpPr>
        <p:sp>
          <p:nvSpPr>
            <p:cNvPr id="98375" name="AutoShape 64"/>
            <p:cNvSpPr>
              <a:spLocks noChangeArrowheads="1"/>
            </p:cNvSpPr>
            <p:nvPr/>
          </p:nvSpPr>
          <p:spPr bwMode="auto">
            <a:xfrm rot="5400000">
              <a:off x="3102" y="3193"/>
              <a:ext cx="675" cy="355"/>
            </a:xfrm>
            <a:prstGeom prst="parallelogram">
              <a:avLst>
                <a:gd name="adj" fmla="val 18292"/>
              </a:avLst>
            </a:prstGeom>
            <a:solidFill>
              <a:srgbClr val="DDDDDD"/>
            </a:solidFill>
            <a:ln w="9525">
              <a:noFill/>
              <a:miter lim="800000"/>
            </a:ln>
          </p:spPr>
          <p:txBody>
            <a:bodyPr rot="10800000" vert="eaVert"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376" name="AutoShape 65"/>
            <p:cNvSpPr>
              <a:spLocks noChangeArrowheads="1"/>
            </p:cNvSpPr>
            <p:nvPr/>
          </p:nvSpPr>
          <p:spPr bwMode="auto">
            <a:xfrm rot="746037">
              <a:off x="3300" y="3497"/>
              <a:ext cx="226" cy="126"/>
            </a:xfrm>
            <a:prstGeom prst="rightArrow">
              <a:avLst>
                <a:gd name="adj1" fmla="val 50000"/>
                <a:gd name="adj2" fmla="val 4484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377" name="Text Box 66"/>
            <p:cNvSpPr txBox="1">
              <a:spLocks noChangeArrowheads="1"/>
            </p:cNvSpPr>
            <p:nvPr/>
          </p:nvSpPr>
          <p:spPr bwMode="auto">
            <a:xfrm>
              <a:off x="3293" y="3143"/>
              <a:ext cx="259" cy="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kumimoji="1" lang="zh-CN" altLang="en-US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报</a:t>
              </a:r>
              <a:endParaRPr kumimoji="1" lang="zh-CN" altLang="en-US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  <a:p>
              <a:pPr eaLnBrk="1" hangingPunct="1">
                <a:lnSpc>
                  <a:spcPct val="80000"/>
                </a:lnSpc>
              </a:pPr>
              <a:r>
                <a:rPr kumimoji="1" lang="zh-CN" altLang="en-US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文</a:t>
              </a:r>
              <a:endParaRPr kumimoji="1" lang="zh-CN" altLang="en-US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98378" name="Line 67"/>
            <p:cNvSpPr>
              <a:spLocks noChangeShapeType="1"/>
            </p:cNvSpPr>
            <p:nvPr/>
          </p:nvSpPr>
          <p:spPr bwMode="auto">
            <a:xfrm>
              <a:off x="3251" y="3033"/>
              <a:ext cx="362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79" name="Line 68"/>
            <p:cNvSpPr>
              <a:spLocks noChangeShapeType="1"/>
            </p:cNvSpPr>
            <p:nvPr/>
          </p:nvSpPr>
          <p:spPr bwMode="auto">
            <a:xfrm>
              <a:off x="3251" y="3650"/>
              <a:ext cx="362" cy="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26"/>
          <p:cNvGrpSpPr/>
          <p:nvPr/>
        </p:nvGrpSpPr>
        <p:grpSpPr bwMode="auto">
          <a:xfrm>
            <a:off x="5641023" y="989013"/>
            <a:ext cx="574674" cy="1069975"/>
            <a:chOff x="2519" y="1390"/>
            <a:chExt cx="362" cy="674"/>
          </a:xfrm>
        </p:grpSpPr>
        <p:sp>
          <p:nvSpPr>
            <p:cNvPr id="98381" name="AutoShape 69"/>
            <p:cNvSpPr>
              <a:spLocks noChangeArrowheads="1"/>
            </p:cNvSpPr>
            <p:nvPr/>
          </p:nvSpPr>
          <p:spPr bwMode="auto">
            <a:xfrm rot="5400000">
              <a:off x="2366" y="1549"/>
              <a:ext cx="674" cy="355"/>
            </a:xfrm>
            <a:prstGeom prst="parallelogram">
              <a:avLst>
                <a:gd name="adj" fmla="val 18265"/>
              </a:avLst>
            </a:prstGeom>
            <a:solidFill>
              <a:srgbClr val="DDDDDD"/>
            </a:solidFill>
            <a:ln w="9525">
              <a:noFill/>
              <a:miter lim="800000"/>
            </a:ln>
          </p:spPr>
          <p:txBody>
            <a:bodyPr rot="10800000" vert="eaVert"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382" name="AutoShape 70"/>
            <p:cNvSpPr>
              <a:spLocks noChangeArrowheads="1"/>
            </p:cNvSpPr>
            <p:nvPr/>
          </p:nvSpPr>
          <p:spPr bwMode="auto">
            <a:xfrm rot="746037">
              <a:off x="2563" y="1853"/>
              <a:ext cx="226" cy="127"/>
            </a:xfrm>
            <a:prstGeom prst="rightArrow">
              <a:avLst>
                <a:gd name="adj1" fmla="val 50000"/>
                <a:gd name="adj2" fmla="val 44488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383" name="Text Box 71"/>
            <p:cNvSpPr txBox="1">
              <a:spLocks noChangeArrowheads="1"/>
            </p:cNvSpPr>
            <p:nvPr/>
          </p:nvSpPr>
          <p:spPr bwMode="auto">
            <a:xfrm>
              <a:off x="2567" y="1500"/>
              <a:ext cx="259" cy="3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kumimoji="1" lang="zh-CN" altLang="en-US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报</a:t>
              </a:r>
              <a:endParaRPr kumimoji="1" lang="zh-CN" altLang="en-US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  <a:p>
              <a:pPr eaLnBrk="1" hangingPunct="1">
                <a:lnSpc>
                  <a:spcPct val="80000"/>
                </a:lnSpc>
              </a:pPr>
              <a:r>
                <a:rPr kumimoji="1" lang="zh-CN" altLang="en-US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文</a:t>
              </a:r>
              <a:endParaRPr kumimoji="1" lang="zh-CN" altLang="en-US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98384" name="Line 72"/>
            <p:cNvSpPr>
              <a:spLocks noChangeShapeType="1"/>
            </p:cNvSpPr>
            <p:nvPr/>
          </p:nvSpPr>
          <p:spPr bwMode="auto">
            <a:xfrm>
              <a:off x="2519" y="1395"/>
              <a:ext cx="357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85" name="Line 73"/>
            <p:cNvSpPr>
              <a:spLocks noChangeShapeType="1"/>
            </p:cNvSpPr>
            <p:nvPr/>
          </p:nvSpPr>
          <p:spPr bwMode="auto">
            <a:xfrm>
              <a:off x="2519" y="2001"/>
              <a:ext cx="357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8386" name="Line 74"/>
          <p:cNvSpPr>
            <a:spLocks noChangeShapeType="1"/>
          </p:cNvSpPr>
          <p:nvPr/>
        </p:nvSpPr>
        <p:spPr bwMode="auto">
          <a:xfrm>
            <a:off x="3529648" y="989013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87" name="Line 75"/>
          <p:cNvSpPr>
            <a:spLocks noChangeShapeType="1"/>
          </p:cNvSpPr>
          <p:nvPr/>
        </p:nvSpPr>
        <p:spPr bwMode="auto">
          <a:xfrm>
            <a:off x="4105910" y="989013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88" name="Text Box 76"/>
          <p:cNvSpPr txBox="1">
            <a:spLocks noChangeArrowheads="1"/>
          </p:cNvSpPr>
          <p:nvPr/>
        </p:nvSpPr>
        <p:spPr bwMode="auto">
          <a:xfrm>
            <a:off x="2758123" y="4776788"/>
            <a:ext cx="2143125" cy="39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A      B      C     D </a:t>
            </a:r>
            <a:endParaRPr kumimoji="1" lang="en-US" altLang="zh-CN" sz="200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8389" name="Text Box 77"/>
          <p:cNvSpPr txBox="1">
            <a:spLocks noChangeArrowheads="1"/>
          </p:cNvSpPr>
          <p:nvPr/>
        </p:nvSpPr>
        <p:spPr bwMode="auto">
          <a:xfrm>
            <a:off x="5455285" y="4776788"/>
            <a:ext cx="2143125" cy="39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A      B      C      D</a:t>
            </a:r>
            <a:endParaRPr kumimoji="1" lang="en-US" altLang="zh-CN" sz="200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8390" name="Text Box 78"/>
          <p:cNvSpPr txBox="1">
            <a:spLocks noChangeArrowheads="1"/>
          </p:cNvSpPr>
          <p:nvPr/>
        </p:nvSpPr>
        <p:spPr bwMode="auto">
          <a:xfrm>
            <a:off x="8263573" y="4776788"/>
            <a:ext cx="2143125" cy="39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A      B      C      D</a:t>
            </a:r>
            <a:endParaRPr kumimoji="1" lang="en-US" altLang="zh-CN" sz="200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54703" name="Line 79"/>
          <p:cNvSpPr>
            <a:spLocks noChangeShapeType="1"/>
          </p:cNvSpPr>
          <p:nvPr/>
        </p:nvSpPr>
        <p:spPr bwMode="auto">
          <a:xfrm>
            <a:off x="2953385" y="1122363"/>
            <a:ext cx="576263" cy="6667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04" name="Line 80"/>
          <p:cNvSpPr>
            <a:spLocks noChangeShapeType="1"/>
          </p:cNvSpPr>
          <p:nvPr/>
        </p:nvSpPr>
        <p:spPr bwMode="auto">
          <a:xfrm>
            <a:off x="3529648" y="1390650"/>
            <a:ext cx="576262" cy="6667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05" name="Line 81"/>
          <p:cNvSpPr>
            <a:spLocks noChangeShapeType="1"/>
          </p:cNvSpPr>
          <p:nvPr/>
        </p:nvSpPr>
        <p:spPr bwMode="auto">
          <a:xfrm>
            <a:off x="4105910" y="1657350"/>
            <a:ext cx="574675" cy="6667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06" name="Line 82"/>
          <p:cNvSpPr>
            <a:spLocks noChangeShapeType="1"/>
          </p:cNvSpPr>
          <p:nvPr/>
        </p:nvSpPr>
        <p:spPr bwMode="auto">
          <a:xfrm flipH="1">
            <a:off x="2953385" y="2058988"/>
            <a:ext cx="1727200" cy="268287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11" name="Text Box 87"/>
          <p:cNvSpPr txBox="1">
            <a:spLocks noChangeArrowheads="1"/>
          </p:cNvSpPr>
          <p:nvPr/>
        </p:nvSpPr>
        <p:spPr bwMode="auto">
          <a:xfrm>
            <a:off x="5948998" y="692150"/>
            <a:ext cx="995680" cy="335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16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报文交换</a:t>
            </a:r>
            <a:endParaRPr kumimoji="1" lang="zh-CN" altLang="en-US" sz="160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8396" name="Text Box 88"/>
          <p:cNvSpPr txBox="1">
            <a:spLocks noChangeArrowheads="1"/>
          </p:cNvSpPr>
          <p:nvPr/>
        </p:nvSpPr>
        <p:spPr bwMode="auto">
          <a:xfrm>
            <a:off x="3286760" y="661988"/>
            <a:ext cx="1097280" cy="365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Arial" charset="0"/>
                <a:ea typeface="黑体" pitchFamily="2" charset="-122"/>
              </a:rPr>
              <a:t>电路交换</a:t>
            </a:r>
            <a:endParaRPr kumimoji="1" lang="zh-CN" altLang="en-US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54713" name="Text Box 89"/>
          <p:cNvSpPr txBox="1">
            <a:spLocks noChangeArrowheads="1"/>
          </p:cNvSpPr>
          <p:nvPr/>
        </p:nvSpPr>
        <p:spPr bwMode="auto">
          <a:xfrm>
            <a:off x="8700135" y="768350"/>
            <a:ext cx="995680" cy="335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16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分组交换</a:t>
            </a:r>
            <a:endParaRPr kumimoji="1" lang="zh-CN" altLang="en-US" sz="160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8398" name="Line 90"/>
          <p:cNvSpPr>
            <a:spLocks noChangeShapeType="1"/>
          </p:cNvSpPr>
          <p:nvPr/>
        </p:nvSpPr>
        <p:spPr bwMode="auto">
          <a:xfrm>
            <a:off x="5153660" y="1457325"/>
            <a:ext cx="0" cy="27432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99" name="Text Box 91"/>
          <p:cNvSpPr txBox="1">
            <a:spLocks noChangeArrowheads="1"/>
          </p:cNvSpPr>
          <p:nvPr/>
        </p:nvSpPr>
        <p:spPr bwMode="auto">
          <a:xfrm>
            <a:off x="5052060" y="4216400"/>
            <a:ext cx="246380" cy="365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Arial" charset="0"/>
                <a:ea typeface="黑体" pitchFamily="2" charset="-122"/>
              </a:rPr>
              <a:t>t</a:t>
            </a:r>
            <a:endParaRPr kumimoji="1" lang="en-US" altLang="zh-CN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grpSp>
        <p:nvGrpSpPr>
          <p:cNvPr id="15" name="Group 122"/>
          <p:cNvGrpSpPr/>
          <p:nvPr/>
        </p:nvGrpSpPr>
        <p:grpSpPr bwMode="auto">
          <a:xfrm>
            <a:off x="1821498" y="1120775"/>
            <a:ext cx="1109662" cy="1230313"/>
            <a:chOff x="113" y="1473"/>
            <a:chExt cx="699" cy="775"/>
          </a:xfrm>
        </p:grpSpPr>
        <p:sp>
          <p:nvSpPr>
            <p:cNvPr id="98401" name="Line 92"/>
            <p:cNvSpPr>
              <a:spLocks noChangeShapeType="1"/>
            </p:cNvSpPr>
            <p:nvPr/>
          </p:nvSpPr>
          <p:spPr bwMode="auto">
            <a:xfrm>
              <a:off x="630" y="1474"/>
              <a:ext cx="182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402" name="Line 94"/>
            <p:cNvSpPr>
              <a:spLocks noChangeShapeType="1"/>
            </p:cNvSpPr>
            <p:nvPr/>
          </p:nvSpPr>
          <p:spPr bwMode="auto">
            <a:xfrm>
              <a:off x="622" y="2248"/>
              <a:ext cx="181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403" name="Text Box 95"/>
            <p:cNvSpPr txBox="1">
              <a:spLocks noChangeArrowheads="1"/>
            </p:cNvSpPr>
            <p:nvPr/>
          </p:nvSpPr>
          <p:spPr bwMode="auto">
            <a:xfrm>
              <a:off x="113" y="1733"/>
              <a:ext cx="691" cy="2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kumimoji="1" lang="zh-CN" altLang="en-US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连接建立</a:t>
              </a:r>
              <a:endParaRPr kumimoji="1" lang="zh-CN" altLang="en-US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98404" name="Line 97"/>
            <p:cNvSpPr>
              <a:spLocks noChangeShapeType="1"/>
            </p:cNvSpPr>
            <p:nvPr/>
          </p:nvSpPr>
          <p:spPr bwMode="auto">
            <a:xfrm>
              <a:off x="720" y="1473"/>
              <a:ext cx="0" cy="759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123"/>
          <p:cNvGrpSpPr/>
          <p:nvPr/>
        </p:nvGrpSpPr>
        <p:grpSpPr bwMode="auto">
          <a:xfrm>
            <a:off x="1821498" y="2347913"/>
            <a:ext cx="1109662" cy="1011237"/>
            <a:chOff x="113" y="2246"/>
            <a:chExt cx="699" cy="637"/>
          </a:xfrm>
        </p:grpSpPr>
        <p:sp>
          <p:nvSpPr>
            <p:cNvPr id="98406" name="Line 93"/>
            <p:cNvSpPr>
              <a:spLocks noChangeShapeType="1"/>
            </p:cNvSpPr>
            <p:nvPr/>
          </p:nvSpPr>
          <p:spPr bwMode="auto">
            <a:xfrm>
              <a:off x="630" y="2881"/>
              <a:ext cx="182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407" name="Text Box 96"/>
            <p:cNvSpPr txBox="1">
              <a:spLocks noChangeArrowheads="1"/>
            </p:cNvSpPr>
            <p:nvPr/>
          </p:nvSpPr>
          <p:spPr bwMode="auto">
            <a:xfrm>
              <a:off x="113" y="2405"/>
              <a:ext cx="691" cy="2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kumimoji="1" lang="zh-CN" altLang="en-US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数据传送</a:t>
              </a:r>
              <a:endParaRPr kumimoji="1" lang="zh-CN" altLang="en-US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98408" name="Line 98"/>
            <p:cNvSpPr>
              <a:spLocks noChangeShapeType="1"/>
            </p:cNvSpPr>
            <p:nvPr/>
          </p:nvSpPr>
          <p:spPr bwMode="auto">
            <a:xfrm>
              <a:off x="721" y="2246"/>
              <a:ext cx="0" cy="637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8409" name="Freeform 99"/>
          <p:cNvSpPr/>
          <p:nvPr/>
        </p:nvSpPr>
        <p:spPr bwMode="auto">
          <a:xfrm>
            <a:off x="2948623" y="989013"/>
            <a:ext cx="4762" cy="3821112"/>
          </a:xfrm>
          <a:custGeom>
            <a:avLst/>
            <a:gdLst>
              <a:gd name="T0" fmla="*/ 3 w 3"/>
              <a:gd name="T1" fmla="*/ 0 h 2742"/>
              <a:gd name="T2" fmla="*/ 0 w 3"/>
              <a:gd name="T3" fmla="*/ 2742 h 2742"/>
              <a:gd name="T4" fmla="*/ 0 60000 65536"/>
              <a:gd name="T5" fmla="*/ 0 60000 65536"/>
              <a:gd name="T6" fmla="*/ 0 w 3"/>
              <a:gd name="T7" fmla="*/ 0 h 2742"/>
              <a:gd name="T8" fmla="*/ 3 w 3"/>
              <a:gd name="T9" fmla="*/ 2742 h 27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742">
                <a:moveTo>
                  <a:pt x="3" y="0"/>
                </a:moveTo>
                <a:lnTo>
                  <a:pt x="0" y="2742"/>
                </a:lnTo>
              </a:path>
            </a:pathLst>
          </a:cu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98410" name="Freeform 100"/>
          <p:cNvSpPr/>
          <p:nvPr/>
        </p:nvSpPr>
        <p:spPr bwMode="auto">
          <a:xfrm>
            <a:off x="7379335" y="966788"/>
            <a:ext cx="4763" cy="3813175"/>
          </a:xfrm>
          <a:custGeom>
            <a:avLst/>
            <a:gdLst>
              <a:gd name="T0" fmla="*/ 3 w 3"/>
              <a:gd name="T1" fmla="*/ 0 h 2736"/>
              <a:gd name="T2" fmla="*/ 0 w 3"/>
              <a:gd name="T3" fmla="*/ 2736 h 2736"/>
              <a:gd name="T4" fmla="*/ 0 60000 65536"/>
              <a:gd name="T5" fmla="*/ 0 60000 65536"/>
              <a:gd name="T6" fmla="*/ 0 w 3"/>
              <a:gd name="T7" fmla="*/ 0 h 2736"/>
              <a:gd name="T8" fmla="*/ 3 w 3"/>
              <a:gd name="T9" fmla="*/ 2736 h 27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736">
                <a:moveTo>
                  <a:pt x="3" y="0"/>
                </a:moveTo>
                <a:lnTo>
                  <a:pt x="0" y="2736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98411" name="Line 101"/>
          <p:cNvSpPr>
            <a:spLocks noChangeShapeType="1"/>
          </p:cNvSpPr>
          <p:nvPr/>
        </p:nvSpPr>
        <p:spPr bwMode="auto">
          <a:xfrm>
            <a:off x="10181273" y="1016000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412" name="Line 102"/>
          <p:cNvSpPr>
            <a:spLocks noChangeShapeType="1"/>
          </p:cNvSpPr>
          <p:nvPr/>
        </p:nvSpPr>
        <p:spPr bwMode="auto">
          <a:xfrm>
            <a:off x="9603423" y="1001713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413" name="Line 103"/>
          <p:cNvSpPr>
            <a:spLocks noChangeShapeType="1"/>
          </p:cNvSpPr>
          <p:nvPr/>
        </p:nvSpPr>
        <p:spPr bwMode="auto">
          <a:xfrm>
            <a:off x="9035098" y="989013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414" name="Line 104"/>
          <p:cNvSpPr>
            <a:spLocks noChangeShapeType="1"/>
          </p:cNvSpPr>
          <p:nvPr/>
        </p:nvSpPr>
        <p:spPr bwMode="auto">
          <a:xfrm>
            <a:off x="5637848" y="966788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415" name="Line 105"/>
          <p:cNvSpPr>
            <a:spLocks noChangeShapeType="1"/>
          </p:cNvSpPr>
          <p:nvPr/>
        </p:nvSpPr>
        <p:spPr bwMode="auto">
          <a:xfrm>
            <a:off x="6207760" y="966788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416" name="Line 106"/>
          <p:cNvSpPr>
            <a:spLocks noChangeShapeType="1"/>
          </p:cNvSpPr>
          <p:nvPr/>
        </p:nvSpPr>
        <p:spPr bwMode="auto">
          <a:xfrm>
            <a:off x="6801485" y="966788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Group 125"/>
          <p:cNvGrpSpPr/>
          <p:nvPr/>
        </p:nvGrpSpPr>
        <p:grpSpPr bwMode="auto">
          <a:xfrm>
            <a:off x="2939098" y="2335213"/>
            <a:ext cx="1766887" cy="1279525"/>
            <a:chOff x="817" y="2238"/>
            <a:chExt cx="1113" cy="806"/>
          </a:xfrm>
        </p:grpSpPr>
        <p:sp>
          <p:nvSpPr>
            <p:cNvPr id="98418" name="Line 83"/>
            <p:cNvSpPr>
              <a:spLocks noChangeShapeType="1"/>
            </p:cNvSpPr>
            <p:nvPr/>
          </p:nvSpPr>
          <p:spPr bwMode="auto">
            <a:xfrm>
              <a:off x="841" y="2268"/>
              <a:ext cx="1089" cy="168"/>
            </a:xfrm>
            <a:prstGeom prst="line">
              <a:avLst/>
            </a:prstGeom>
            <a:noFill/>
            <a:ln w="19050">
              <a:noFill/>
              <a:round/>
              <a:tailEnd type="non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419" name="AutoShape 84"/>
            <p:cNvSpPr>
              <a:spLocks noChangeArrowheads="1"/>
            </p:cNvSpPr>
            <p:nvPr/>
          </p:nvSpPr>
          <p:spPr bwMode="auto">
            <a:xfrm rot="5400000">
              <a:off x="976" y="2091"/>
              <a:ext cx="793" cy="1092"/>
            </a:xfrm>
            <a:prstGeom prst="parallelogram">
              <a:avLst>
                <a:gd name="adj" fmla="val 21176"/>
              </a:avLst>
            </a:prstGeom>
            <a:solidFill>
              <a:srgbClr val="DDDDDD"/>
            </a:solidFill>
            <a:ln w="9525">
              <a:noFill/>
              <a:miter lim="800000"/>
            </a:ln>
          </p:spPr>
          <p:txBody>
            <a:bodyPr rot="10800000" vert="eaVert"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420" name="Text Box 85"/>
            <p:cNvSpPr txBox="1">
              <a:spLocks noChangeArrowheads="1"/>
            </p:cNvSpPr>
            <p:nvPr/>
          </p:nvSpPr>
          <p:spPr bwMode="auto">
            <a:xfrm>
              <a:off x="1113" y="2429"/>
              <a:ext cx="403" cy="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报文</a:t>
              </a:r>
              <a:endParaRPr kumimoji="1" lang="zh-CN" altLang="en-US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98421" name="AutoShape 86"/>
            <p:cNvSpPr>
              <a:spLocks noChangeArrowheads="1"/>
            </p:cNvSpPr>
            <p:nvPr/>
          </p:nvSpPr>
          <p:spPr bwMode="auto">
            <a:xfrm rot="746037">
              <a:off x="1174" y="2745"/>
              <a:ext cx="408" cy="127"/>
            </a:xfrm>
            <a:prstGeom prst="rightArrow">
              <a:avLst>
                <a:gd name="adj1" fmla="val 50000"/>
                <a:gd name="adj2" fmla="val 80315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422" name="Line 108"/>
            <p:cNvSpPr>
              <a:spLocks noChangeShapeType="1"/>
            </p:cNvSpPr>
            <p:nvPr/>
          </p:nvSpPr>
          <p:spPr bwMode="auto">
            <a:xfrm>
              <a:off x="823" y="2238"/>
              <a:ext cx="1094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423" name="Line 109"/>
            <p:cNvSpPr>
              <a:spLocks noChangeShapeType="1"/>
            </p:cNvSpPr>
            <p:nvPr/>
          </p:nvSpPr>
          <p:spPr bwMode="auto">
            <a:xfrm>
              <a:off x="817" y="2865"/>
              <a:ext cx="1100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31"/>
          <p:cNvGrpSpPr/>
          <p:nvPr/>
        </p:nvGrpSpPr>
        <p:grpSpPr bwMode="auto">
          <a:xfrm>
            <a:off x="8446135" y="1255713"/>
            <a:ext cx="582613" cy="385762"/>
            <a:chOff x="4286" y="1558"/>
            <a:chExt cx="367" cy="243"/>
          </a:xfrm>
        </p:grpSpPr>
        <p:sp>
          <p:nvSpPr>
            <p:cNvPr id="98425" name="AutoShape 44"/>
            <p:cNvSpPr>
              <a:spLocks noChangeArrowheads="1"/>
            </p:cNvSpPr>
            <p:nvPr/>
          </p:nvSpPr>
          <p:spPr bwMode="auto">
            <a:xfrm rot="5400000">
              <a:off x="4367" y="1516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 w="9525">
              <a:noFill/>
              <a:miter lim="800000"/>
            </a:ln>
          </p:spPr>
          <p:txBody>
            <a:bodyPr rot="10800000" vert="eaVert"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426" name="Text Box 45"/>
            <p:cNvSpPr txBox="1">
              <a:spLocks noChangeArrowheads="1"/>
            </p:cNvSpPr>
            <p:nvPr/>
          </p:nvSpPr>
          <p:spPr bwMode="auto">
            <a:xfrm rot="626605">
              <a:off x="4295" y="1558"/>
              <a:ext cx="263" cy="23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2</a:t>
              </a:r>
              <a:endParaRPr kumimoji="1" lang="en-US" altLang="zh-CN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98427" name="Line 47"/>
            <p:cNvSpPr>
              <a:spLocks noChangeShapeType="1"/>
            </p:cNvSpPr>
            <p:nvPr/>
          </p:nvSpPr>
          <p:spPr bwMode="auto">
            <a:xfrm>
              <a:off x="4286" y="1738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428" name="AutoShape 48"/>
            <p:cNvSpPr>
              <a:spLocks noChangeArrowheads="1"/>
            </p:cNvSpPr>
            <p:nvPr/>
          </p:nvSpPr>
          <p:spPr bwMode="auto">
            <a:xfrm rot="746037">
              <a:off x="4481" y="1652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429" name="Line 46"/>
            <p:cNvSpPr>
              <a:spLocks noChangeShapeType="1"/>
            </p:cNvSpPr>
            <p:nvPr/>
          </p:nvSpPr>
          <p:spPr bwMode="auto">
            <a:xfrm>
              <a:off x="4290" y="1587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130"/>
          <p:cNvGrpSpPr/>
          <p:nvPr/>
        </p:nvGrpSpPr>
        <p:grpSpPr bwMode="auto">
          <a:xfrm>
            <a:off x="8454073" y="962025"/>
            <a:ext cx="581025" cy="395288"/>
            <a:chOff x="4291" y="1373"/>
            <a:chExt cx="366" cy="249"/>
          </a:xfrm>
        </p:grpSpPr>
        <p:sp>
          <p:nvSpPr>
            <p:cNvPr id="98431" name="AutoShape 110"/>
            <p:cNvSpPr>
              <a:spLocks noChangeArrowheads="1"/>
            </p:cNvSpPr>
            <p:nvPr/>
          </p:nvSpPr>
          <p:spPr bwMode="auto">
            <a:xfrm rot="5400000">
              <a:off x="4371" y="1337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 w="9525">
              <a:noFill/>
              <a:miter lim="800000"/>
            </a:ln>
          </p:spPr>
          <p:txBody>
            <a:bodyPr rot="10800000" vert="eaVert"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432" name="Text Box 111"/>
            <p:cNvSpPr txBox="1">
              <a:spLocks noChangeArrowheads="1"/>
            </p:cNvSpPr>
            <p:nvPr/>
          </p:nvSpPr>
          <p:spPr bwMode="auto">
            <a:xfrm rot="626605">
              <a:off x="4294" y="1373"/>
              <a:ext cx="263" cy="23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P</a:t>
              </a:r>
              <a:r>
                <a:rPr kumimoji="1" lang="en-US" altLang="zh-CN" baseline="-2500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1</a:t>
              </a:r>
              <a:endParaRPr kumimoji="1" lang="en-US" altLang="zh-CN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  <p:sp>
          <p:nvSpPr>
            <p:cNvPr id="98433" name="Line 112"/>
            <p:cNvSpPr>
              <a:spLocks noChangeShapeType="1"/>
            </p:cNvSpPr>
            <p:nvPr/>
          </p:nvSpPr>
          <p:spPr bwMode="auto">
            <a:xfrm>
              <a:off x="4295" y="1407"/>
              <a:ext cx="362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434" name="Line 113"/>
            <p:cNvSpPr>
              <a:spLocks noChangeShapeType="1"/>
            </p:cNvSpPr>
            <p:nvPr/>
          </p:nvSpPr>
          <p:spPr bwMode="auto">
            <a:xfrm>
              <a:off x="4291" y="1558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435" name="AutoShape 114"/>
            <p:cNvSpPr>
              <a:spLocks noChangeArrowheads="1"/>
            </p:cNvSpPr>
            <p:nvPr/>
          </p:nvSpPr>
          <p:spPr bwMode="auto">
            <a:xfrm rot="746037">
              <a:off x="4485" y="1472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</p:grpSp>
      <p:sp>
        <p:nvSpPr>
          <p:cNvPr id="98436" name="Line 115"/>
          <p:cNvSpPr>
            <a:spLocks noChangeShapeType="1"/>
          </p:cNvSpPr>
          <p:nvPr/>
        </p:nvSpPr>
        <p:spPr bwMode="auto">
          <a:xfrm>
            <a:off x="8450898" y="976313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40" name="Line 116"/>
          <p:cNvSpPr>
            <a:spLocks noChangeShapeType="1"/>
          </p:cNvSpPr>
          <p:nvPr/>
        </p:nvSpPr>
        <p:spPr bwMode="auto">
          <a:xfrm>
            <a:off x="2948623" y="3441700"/>
            <a:ext cx="576262" cy="9525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41" name="Line 117"/>
          <p:cNvSpPr>
            <a:spLocks noChangeShapeType="1"/>
          </p:cNvSpPr>
          <p:nvPr/>
        </p:nvSpPr>
        <p:spPr bwMode="auto">
          <a:xfrm>
            <a:off x="3534410" y="3622675"/>
            <a:ext cx="566738" cy="9525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742" name="Line 118"/>
          <p:cNvSpPr>
            <a:spLocks noChangeShapeType="1"/>
          </p:cNvSpPr>
          <p:nvPr/>
        </p:nvSpPr>
        <p:spPr bwMode="auto">
          <a:xfrm>
            <a:off x="4101148" y="3813175"/>
            <a:ext cx="574675" cy="8572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Group 124"/>
          <p:cNvGrpSpPr/>
          <p:nvPr/>
        </p:nvGrpSpPr>
        <p:grpSpPr bwMode="auto">
          <a:xfrm>
            <a:off x="1821498" y="3336925"/>
            <a:ext cx="1096963" cy="592138"/>
            <a:chOff x="113" y="2869"/>
            <a:chExt cx="691" cy="373"/>
          </a:xfrm>
        </p:grpSpPr>
        <p:sp>
          <p:nvSpPr>
            <p:cNvPr id="98441" name="Line 119"/>
            <p:cNvSpPr>
              <a:spLocks noChangeShapeType="1"/>
            </p:cNvSpPr>
            <p:nvPr/>
          </p:nvSpPr>
          <p:spPr bwMode="auto">
            <a:xfrm>
              <a:off x="615" y="3241"/>
              <a:ext cx="182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442" name="Line 120"/>
            <p:cNvSpPr>
              <a:spLocks noChangeShapeType="1"/>
            </p:cNvSpPr>
            <p:nvPr/>
          </p:nvSpPr>
          <p:spPr bwMode="auto">
            <a:xfrm>
              <a:off x="721" y="2869"/>
              <a:ext cx="0" cy="373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443" name="Text Box 121"/>
            <p:cNvSpPr txBox="1">
              <a:spLocks noChangeArrowheads="1"/>
            </p:cNvSpPr>
            <p:nvPr/>
          </p:nvSpPr>
          <p:spPr bwMode="auto">
            <a:xfrm>
              <a:off x="113" y="2933"/>
              <a:ext cx="691" cy="2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kumimoji="1" lang="zh-CN" altLang="en-US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连接释放</a:t>
              </a:r>
              <a:endParaRPr kumimoji="1" lang="zh-CN" altLang="en-US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</p:grpSp>
      <p:sp>
        <p:nvSpPr>
          <p:cNvPr id="98444" name="Freeform 107"/>
          <p:cNvSpPr/>
          <p:nvPr/>
        </p:nvSpPr>
        <p:spPr bwMode="auto">
          <a:xfrm>
            <a:off x="4682173" y="1011238"/>
            <a:ext cx="4762" cy="3813175"/>
          </a:xfrm>
          <a:custGeom>
            <a:avLst/>
            <a:gdLst>
              <a:gd name="T0" fmla="*/ 3 w 3"/>
              <a:gd name="T1" fmla="*/ 0 h 2736"/>
              <a:gd name="T2" fmla="*/ 0 w 3"/>
              <a:gd name="T3" fmla="*/ 2736 h 2736"/>
              <a:gd name="T4" fmla="*/ 0 60000 65536"/>
              <a:gd name="T5" fmla="*/ 0 60000 65536"/>
              <a:gd name="T6" fmla="*/ 0 w 3"/>
              <a:gd name="T7" fmla="*/ 0 h 2736"/>
              <a:gd name="T8" fmla="*/ 3 w 3"/>
              <a:gd name="T9" fmla="*/ 2736 h 27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736">
                <a:moveTo>
                  <a:pt x="3" y="0"/>
                </a:moveTo>
                <a:lnTo>
                  <a:pt x="0" y="2736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98445" name="AutoShape 143"/>
          <p:cNvSpPr>
            <a:spLocks noChangeArrowheads="1"/>
          </p:cNvSpPr>
          <p:nvPr/>
        </p:nvSpPr>
        <p:spPr bwMode="auto">
          <a:xfrm>
            <a:off x="1713548" y="5251450"/>
            <a:ext cx="8920162" cy="10350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98446" name="Line 144"/>
          <p:cNvSpPr>
            <a:spLocks noChangeShapeType="1"/>
          </p:cNvSpPr>
          <p:nvPr/>
        </p:nvSpPr>
        <p:spPr bwMode="auto">
          <a:xfrm>
            <a:off x="8423910" y="608965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447" name="Line 145"/>
          <p:cNvSpPr>
            <a:spLocks noChangeShapeType="1"/>
          </p:cNvSpPr>
          <p:nvPr/>
        </p:nvSpPr>
        <p:spPr bwMode="auto">
          <a:xfrm>
            <a:off x="5604510" y="608965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448" name="Line 146"/>
          <p:cNvSpPr>
            <a:spLocks noChangeShapeType="1"/>
          </p:cNvSpPr>
          <p:nvPr/>
        </p:nvSpPr>
        <p:spPr bwMode="auto">
          <a:xfrm>
            <a:off x="2937510" y="608965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47"/>
          <p:cNvGrpSpPr/>
          <p:nvPr/>
        </p:nvGrpSpPr>
        <p:grpSpPr bwMode="auto">
          <a:xfrm>
            <a:off x="2861310" y="5937250"/>
            <a:ext cx="1905000" cy="228600"/>
            <a:chOff x="768" y="2544"/>
            <a:chExt cx="1200" cy="144"/>
          </a:xfrm>
        </p:grpSpPr>
        <p:sp>
          <p:nvSpPr>
            <p:cNvPr id="98450" name="AutoShape 148"/>
            <p:cNvSpPr>
              <a:spLocks noChangeArrowheads="1"/>
            </p:cNvSpPr>
            <p:nvPr/>
          </p:nvSpPr>
          <p:spPr bwMode="auto">
            <a:xfrm>
              <a:off x="768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451" name="AutoShape 149"/>
            <p:cNvSpPr>
              <a:spLocks noChangeArrowheads="1"/>
            </p:cNvSpPr>
            <p:nvPr/>
          </p:nvSpPr>
          <p:spPr bwMode="auto">
            <a:xfrm>
              <a:off x="1120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452" name="AutoShape 150"/>
            <p:cNvSpPr>
              <a:spLocks noChangeArrowheads="1"/>
            </p:cNvSpPr>
            <p:nvPr/>
          </p:nvSpPr>
          <p:spPr bwMode="auto">
            <a:xfrm>
              <a:off x="1472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453" name="AutoShape 151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22" name="Group 152"/>
          <p:cNvGrpSpPr/>
          <p:nvPr/>
        </p:nvGrpSpPr>
        <p:grpSpPr bwMode="auto">
          <a:xfrm>
            <a:off x="5528310" y="5937250"/>
            <a:ext cx="1905000" cy="228600"/>
            <a:chOff x="768" y="2544"/>
            <a:chExt cx="1200" cy="144"/>
          </a:xfrm>
        </p:grpSpPr>
        <p:sp>
          <p:nvSpPr>
            <p:cNvPr id="98455" name="AutoShape 153"/>
            <p:cNvSpPr>
              <a:spLocks noChangeArrowheads="1"/>
            </p:cNvSpPr>
            <p:nvPr/>
          </p:nvSpPr>
          <p:spPr bwMode="auto">
            <a:xfrm>
              <a:off x="768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456" name="AutoShape 154"/>
            <p:cNvSpPr>
              <a:spLocks noChangeArrowheads="1"/>
            </p:cNvSpPr>
            <p:nvPr/>
          </p:nvSpPr>
          <p:spPr bwMode="auto">
            <a:xfrm>
              <a:off x="1120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457" name="AutoShape 155"/>
            <p:cNvSpPr>
              <a:spLocks noChangeArrowheads="1"/>
            </p:cNvSpPr>
            <p:nvPr/>
          </p:nvSpPr>
          <p:spPr bwMode="auto">
            <a:xfrm>
              <a:off x="1472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458" name="AutoShape 156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23" name="Group 157"/>
          <p:cNvGrpSpPr/>
          <p:nvPr/>
        </p:nvGrpSpPr>
        <p:grpSpPr bwMode="auto">
          <a:xfrm>
            <a:off x="8347710" y="5937250"/>
            <a:ext cx="1905000" cy="228600"/>
            <a:chOff x="768" y="2544"/>
            <a:chExt cx="1200" cy="144"/>
          </a:xfrm>
        </p:grpSpPr>
        <p:sp>
          <p:nvSpPr>
            <p:cNvPr id="98460" name="AutoShape 158"/>
            <p:cNvSpPr>
              <a:spLocks noChangeArrowheads="1"/>
            </p:cNvSpPr>
            <p:nvPr/>
          </p:nvSpPr>
          <p:spPr bwMode="auto">
            <a:xfrm>
              <a:off x="768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461" name="AutoShape 159"/>
            <p:cNvSpPr>
              <a:spLocks noChangeArrowheads="1"/>
            </p:cNvSpPr>
            <p:nvPr/>
          </p:nvSpPr>
          <p:spPr bwMode="auto">
            <a:xfrm>
              <a:off x="1120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462" name="AutoShape 160"/>
            <p:cNvSpPr>
              <a:spLocks noChangeArrowheads="1"/>
            </p:cNvSpPr>
            <p:nvPr/>
          </p:nvSpPr>
          <p:spPr bwMode="auto">
            <a:xfrm>
              <a:off x="1472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8463" name="AutoShape 161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</p:grpSp>
      <p:sp>
        <p:nvSpPr>
          <p:cNvPr id="98464" name="AutoShape 162"/>
          <p:cNvSpPr>
            <a:spLocks noChangeArrowheads="1"/>
          </p:cNvSpPr>
          <p:nvPr/>
        </p:nvSpPr>
        <p:spPr bwMode="auto">
          <a:xfrm>
            <a:off x="5528310" y="5556250"/>
            <a:ext cx="685800" cy="304800"/>
          </a:xfrm>
          <a:prstGeom prst="curvedDownArrow">
            <a:avLst>
              <a:gd name="adj1" fmla="val 49271"/>
              <a:gd name="adj2" fmla="val 94271"/>
              <a:gd name="adj3" fmla="val 52602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98465" name="AutoShape 163"/>
          <p:cNvSpPr>
            <a:spLocks noChangeArrowheads="1"/>
          </p:cNvSpPr>
          <p:nvPr/>
        </p:nvSpPr>
        <p:spPr bwMode="auto">
          <a:xfrm>
            <a:off x="6176010" y="5556250"/>
            <a:ext cx="685800" cy="304800"/>
          </a:xfrm>
          <a:prstGeom prst="curvedDownArrow">
            <a:avLst>
              <a:gd name="adj1" fmla="val 49271"/>
              <a:gd name="adj2" fmla="val 94271"/>
              <a:gd name="adj3" fmla="val 52602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98466" name="AutoShape 164"/>
          <p:cNvSpPr>
            <a:spLocks noChangeArrowheads="1"/>
          </p:cNvSpPr>
          <p:nvPr/>
        </p:nvSpPr>
        <p:spPr bwMode="auto">
          <a:xfrm>
            <a:off x="6823710" y="5556250"/>
            <a:ext cx="685800" cy="304800"/>
          </a:xfrm>
          <a:prstGeom prst="curvedDownArrow">
            <a:avLst>
              <a:gd name="adj1" fmla="val 49271"/>
              <a:gd name="adj2" fmla="val 94271"/>
              <a:gd name="adj3" fmla="val 52602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98467" name="AutoShape 165"/>
          <p:cNvSpPr>
            <a:spLocks noChangeArrowheads="1"/>
          </p:cNvSpPr>
          <p:nvPr/>
        </p:nvSpPr>
        <p:spPr bwMode="auto">
          <a:xfrm>
            <a:off x="2937510" y="5632450"/>
            <a:ext cx="1905000" cy="304800"/>
          </a:xfrm>
          <a:prstGeom prst="rightArrow">
            <a:avLst>
              <a:gd name="adj1" fmla="val 58333"/>
              <a:gd name="adj2" fmla="val 109375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98468" name="AutoShape 166"/>
          <p:cNvSpPr>
            <a:spLocks noChangeArrowheads="1"/>
          </p:cNvSpPr>
          <p:nvPr/>
        </p:nvSpPr>
        <p:spPr bwMode="auto">
          <a:xfrm>
            <a:off x="8347710" y="5556250"/>
            <a:ext cx="685800" cy="304800"/>
          </a:xfrm>
          <a:prstGeom prst="curvedDownArrow">
            <a:avLst>
              <a:gd name="adj1" fmla="val 13542"/>
              <a:gd name="adj2" fmla="val 66667"/>
              <a:gd name="adj3" fmla="val 36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98469" name="AutoShape 167"/>
          <p:cNvSpPr>
            <a:spLocks noChangeArrowheads="1"/>
          </p:cNvSpPr>
          <p:nvPr/>
        </p:nvSpPr>
        <p:spPr bwMode="auto">
          <a:xfrm>
            <a:off x="8957310" y="5556250"/>
            <a:ext cx="685800" cy="304800"/>
          </a:xfrm>
          <a:prstGeom prst="curvedDownArrow">
            <a:avLst>
              <a:gd name="adj1" fmla="val 13542"/>
              <a:gd name="adj2" fmla="val 66667"/>
              <a:gd name="adj3" fmla="val 36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98470" name="AutoShape 168"/>
          <p:cNvSpPr>
            <a:spLocks noChangeArrowheads="1"/>
          </p:cNvSpPr>
          <p:nvPr/>
        </p:nvSpPr>
        <p:spPr bwMode="auto">
          <a:xfrm>
            <a:off x="9566910" y="5556250"/>
            <a:ext cx="685800" cy="304800"/>
          </a:xfrm>
          <a:prstGeom prst="curvedDownArrow">
            <a:avLst>
              <a:gd name="adj1" fmla="val 13542"/>
              <a:gd name="adj2" fmla="val 66667"/>
              <a:gd name="adj3" fmla="val 36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98471" name="Text Box 169"/>
          <p:cNvSpPr txBox="1">
            <a:spLocks noChangeArrowheads="1"/>
          </p:cNvSpPr>
          <p:nvPr/>
        </p:nvSpPr>
        <p:spPr bwMode="auto">
          <a:xfrm>
            <a:off x="1795145" y="5607050"/>
            <a:ext cx="99568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kumimoji="1" lang="zh-CN" altLang="en-US" sz="1600">
                <a:solidFill>
                  <a:srgbClr val="081626"/>
                </a:solidFill>
              </a:rPr>
              <a:t>数据传送</a:t>
            </a:r>
            <a:endParaRPr kumimoji="1" lang="zh-CN" altLang="en-US" sz="1600">
              <a:solidFill>
                <a:srgbClr val="081626"/>
              </a:solidFill>
            </a:endParaRP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1600">
                <a:solidFill>
                  <a:srgbClr val="081626"/>
                </a:solidFill>
              </a:rPr>
              <a:t>的特点</a:t>
            </a:r>
            <a:endParaRPr kumimoji="1" lang="zh-CN" altLang="en-US" sz="1600">
              <a:solidFill>
                <a:srgbClr val="081626"/>
              </a:solidFill>
            </a:endParaRPr>
          </a:p>
        </p:txBody>
      </p:sp>
      <p:sp>
        <p:nvSpPr>
          <p:cNvPr id="98472" name="Text Box 170"/>
          <p:cNvSpPr txBox="1">
            <a:spLocks noChangeArrowheads="1"/>
          </p:cNvSpPr>
          <p:nvPr/>
        </p:nvSpPr>
        <p:spPr bwMode="auto">
          <a:xfrm>
            <a:off x="2900998" y="5351463"/>
            <a:ext cx="1605280" cy="314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1600">
                <a:solidFill>
                  <a:srgbClr val="081626"/>
                </a:solidFill>
              </a:rPr>
              <a:t>比特流直达终点</a:t>
            </a:r>
            <a:endParaRPr kumimoji="1" lang="zh-CN" altLang="en-US" sz="1600">
              <a:solidFill>
                <a:srgbClr val="081626"/>
              </a:solidFill>
            </a:endParaRPr>
          </a:p>
        </p:txBody>
      </p:sp>
      <p:sp>
        <p:nvSpPr>
          <p:cNvPr id="98473" name="Text Box 171"/>
          <p:cNvSpPr txBox="1">
            <a:spLocks noChangeArrowheads="1"/>
          </p:cNvSpPr>
          <p:nvPr/>
        </p:nvSpPr>
        <p:spPr bwMode="auto">
          <a:xfrm>
            <a:off x="5528310" y="5227638"/>
            <a:ext cx="589280" cy="314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1600">
                <a:solidFill>
                  <a:srgbClr val="081626"/>
                </a:solidFill>
              </a:rPr>
              <a:t>报文</a:t>
            </a:r>
            <a:endParaRPr kumimoji="1" lang="zh-CN" altLang="en-US" sz="1600">
              <a:solidFill>
                <a:srgbClr val="081626"/>
              </a:solidFill>
            </a:endParaRPr>
          </a:p>
        </p:txBody>
      </p:sp>
      <p:sp>
        <p:nvSpPr>
          <p:cNvPr id="98474" name="Text Box 172"/>
          <p:cNvSpPr txBox="1">
            <a:spLocks noChangeArrowheads="1"/>
          </p:cNvSpPr>
          <p:nvPr/>
        </p:nvSpPr>
        <p:spPr bwMode="auto">
          <a:xfrm>
            <a:off x="6185535" y="5227638"/>
            <a:ext cx="589280" cy="314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1600">
                <a:solidFill>
                  <a:srgbClr val="081626"/>
                </a:solidFill>
              </a:rPr>
              <a:t>报文</a:t>
            </a:r>
            <a:endParaRPr kumimoji="1" lang="zh-CN" altLang="en-US" sz="1600">
              <a:solidFill>
                <a:srgbClr val="081626"/>
              </a:solidFill>
            </a:endParaRPr>
          </a:p>
        </p:txBody>
      </p:sp>
      <p:sp>
        <p:nvSpPr>
          <p:cNvPr id="98475" name="Text Box 173"/>
          <p:cNvSpPr txBox="1">
            <a:spLocks noChangeArrowheads="1"/>
          </p:cNvSpPr>
          <p:nvPr/>
        </p:nvSpPr>
        <p:spPr bwMode="auto">
          <a:xfrm>
            <a:off x="6842760" y="5227638"/>
            <a:ext cx="589280" cy="314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1600">
                <a:solidFill>
                  <a:srgbClr val="081626"/>
                </a:solidFill>
              </a:rPr>
              <a:t>报文</a:t>
            </a:r>
            <a:endParaRPr kumimoji="1" lang="zh-CN" altLang="en-US" sz="1600">
              <a:solidFill>
                <a:srgbClr val="081626"/>
              </a:solidFill>
            </a:endParaRPr>
          </a:p>
        </p:txBody>
      </p:sp>
      <p:sp>
        <p:nvSpPr>
          <p:cNvPr id="98476" name="Text Box 174"/>
          <p:cNvSpPr txBox="1">
            <a:spLocks noChangeArrowheads="1"/>
          </p:cNvSpPr>
          <p:nvPr/>
        </p:nvSpPr>
        <p:spPr bwMode="auto">
          <a:xfrm>
            <a:off x="8347710" y="5227638"/>
            <a:ext cx="589280" cy="314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1600">
                <a:solidFill>
                  <a:srgbClr val="081626"/>
                </a:solidFill>
              </a:rPr>
              <a:t>分组</a:t>
            </a:r>
            <a:endParaRPr kumimoji="1" lang="zh-CN" altLang="en-US" sz="1600">
              <a:solidFill>
                <a:srgbClr val="081626"/>
              </a:solidFill>
            </a:endParaRPr>
          </a:p>
        </p:txBody>
      </p:sp>
      <p:sp>
        <p:nvSpPr>
          <p:cNvPr id="98477" name="Text Box 175"/>
          <p:cNvSpPr txBox="1">
            <a:spLocks noChangeArrowheads="1"/>
          </p:cNvSpPr>
          <p:nvPr/>
        </p:nvSpPr>
        <p:spPr bwMode="auto">
          <a:xfrm>
            <a:off x="8966835" y="5227638"/>
            <a:ext cx="589280" cy="314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1600">
                <a:solidFill>
                  <a:srgbClr val="081626"/>
                </a:solidFill>
              </a:rPr>
              <a:t>分组</a:t>
            </a:r>
            <a:endParaRPr kumimoji="1" lang="zh-CN" altLang="en-US" sz="1600">
              <a:solidFill>
                <a:srgbClr val="081626"/>
              </a:solidFill>
            </a:endParaRPr>
          </a:p>
        </p:txBody>
      </p:sp>
      <p:sp>
        <p:nvSpPr>
          <p:cNvPr id="98478" name="Text Box 176"/>
          <p:cNvSpPr txBox="1">
            <a:spLocks noChangeArrowheads="1"/>
          </p:cNvSpPr>
          <p:nvPr/>
        </p:nvSpPr>
        <p:spPr bwMode="auto">
          <a:xfrm>
            <a:off x="9585960" y="5227638"/>
            <a:ext cx="589280" cy="314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1600">
                <a:solidFill>
                  <a:srgbClr val="081626"/>
                </a:solidFill>
              </a:rPr>
              <a:t>分组</a:t>
            </a:r>
            <a:endParaRPr kumimoji="1" lang="zh-CN" altLang="en-US" sz="1600">
              <a:solidFill>
                <a:srgbClr val="081626"/>
              </a:solidFill>
            </a:endParaRPr>
          </a:p>
        </p:txBody>
      </p:sp>
      <p:sp>
        <p:nvSpPr>
          <p:cNvPr id="98479" name="Text Box 177"/>
          <p:cNvSpPr txBox="1">
            <a:spLocks noChangeArrowheads="1"/>
          </p:cNvSpPr>
          <p:nvPr/>
        </p:nvSpPr>
        <p:spPr bwMode="auto">
          <a:xfrm>
            <a:off x="5879148" y="6165850"/>
            <a:ext cx="487680" cy="4229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1200">
                <a:solidFill>
                  <a:srgbClr val="081626"/>
                </a:solidFill>
              </a:rPr>
              <a:t>存储</a:t>
            </a:r>
            <a:endParaRPr kumimoji="1" lang="zh-CN" altLang="en-US" sz="1200">
              <a:solidFill>
                <a:srgbClr val="081626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1200">
                <a:solidFill>
                  <a:srgbClr val="081626"/>
                </a:solidFill>
              </a:rPr>
              <a:t>转发</a:t>
            </a:r>
            <a:endParaRPr kumimoji="1" lang="zh-CN" altLang="en-US" sz="1200">
              <a:solidFill>
                <a:srgbClr val="081626"/>
              </a:solidFill>
            </a:endParaRPr>
          </a:p>
        </p:txBody>
      </p:sp>
      <p:sp>
        <p:nvSpPr>
          <p:cNvPr id="98480" name="Text Box 178"/>
          <p:cNvSpPr txBox="1">
            <a:spLocks noChangeArrowheads="1"/>
          </p:cNvSpPr>
          <p:nvPr/>
        </p:nvSpPr>
        <p:spPr bwMode="auto">
          <a:xfrm>
            <a:off x="6461760" y="6165850"/>
            <a:ext cx="487680" cy="4229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1200">
                <a:solidFill>
                  <a:srgbClr val="081626"/>
                </a:solidFill>
              </a:rPr>
              <a:t>存储</a:t>
            </a:r>
            <a:endParaRPr kumimoji="1" lang="zh-CN" altLang="en-US" sz="1200">
              <a:solidFill>
                <a:srgbClr val="081626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1200">
                <a:solidFill>
                  <a:srgbClr val="081626"/>
                </a:solidFill>
              </a:rPr>
              <a:t>转发</a:t>
            </a:r>
            <a:endParaRPr kumimoji="1" lang="zh-CN" altLang="en-US" sz="1200">
              <a:solidFill>
                <a:srgbClr val="081626"/>
              </a:solidFill>
            </a:endParaRPr>
          </a:p>
        </p:txBody>
      </p:sp>
      <p:sp>
        <p:nvSpPr>
          <p:cNvPr id="98481" name="Text Box 179"/>
          <p:cNvSpPr txBox="1">
            <a:spLocks noChangeArrowheads="1"/>
          </p:cNvSpPr>
          <p:nvPr/>
        </p:nvSpPr>
        <p:spPr bwMode="auto">
          <a:xfrm>
            <a:off x="8716010" y="6153150"/>
            <a:ext cx="487680" cy="4229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1200">
                <a:solidFill>
                  <a:srgbClr val="081626"/>
                </a:solidFill>
              </a:rPr>
              <a:t>存储</a:t>
            </a:r>
            <a:endParaRPr kumimoji="1" lang="zh-CN" altLang="en-US" sz="1200">
              <a:solidFill>
                <a:srgbClr val="081626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1200">
                <a:solidFill>
                  <a:srgbClr val="081626"/>
                </a:solidFill>
              </a:rPr>
              <a:t>转发</a:t>
            </a:r>
            <a:endParaRPr kumimoji="1" lang="zh-CN" altLang="en-US" sz="1200">
              <a:solidFill>
                <a:srgbClr val="081626"/>
              </a:solidFill>
            </a:endParaRPr>
          </a:p>
        </p:txBody>
      </p:sp>
      <p:sp>
        <p:nvSpPr>
          <p:cNvPr id="98482" name="Text Box 180"/>
          <p:cNvSpPr txBox="1">
            <a:spLocks noChangeArrowheads="1"/>
          </p:cNvSpPr>
          <p:nvPr/>
        </p:nvSpPr>
        <p:spPr bwMode="auto">
          <a:xfrm>
            <a:off x="9281160" y="6165850"/>
            <a:ext cx="487680" cy="4229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1200">
                <a:solidFill>
                  <a:srgbClr val="081626"/>
                </a:solidFill>
              </a:rPr>
              <a:t>存储</a:t>
            </a:r>
            <a:endParaRPr kumimoji="1" lang="zh-CN" altLang="en-US" sz="1200">
              <a:solidFill>
                <a:srgbClr val="081626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1200">
                <a:solidFill>
                  <a:srgbClr val="081626"/>
                </a:solidFill>
              </a:rPr>
              <a:t>转发</a:t>
            </a:r>
            <a:endParaRPr kumimoji="1" lang="zh-CN" altLang="en-US" sz="1200">
              <a:solidFill>
                <a:srgbClr val="081626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92445" y="6597650"/>
            <a:ext cx="1582420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rgbClr val="FF0000"/>
                </a:solidFill>
                <a:ea typeface="宋体" charset="-122"/>
                <a:sym typeface="+mn-ea"/>
              </a:rPr>
              <a:t>图</a:t>
            </a:r>
            <a:r>
              <a:rPr lang="en-US" altLang="zh-CN" sz="1200" b="1">
                <a:solidFill>
                  <a:srgbClr val="FF0000"/>
                </a:solidFill>
                <a:ea typeface="宋体" charset="-122"/>
                <a:sym typeface="+mn-ea"/>
              </a:rPr>
              <a:t>5   </a:t>
            </a:r>
            <a:r>
              <a:rPr lang="zh-CN" altLang="en-US" sz="1200" b="1">
                <a:solidFill>
                  <a:srgbClr val="FF0000"/>
                </a:solidFill>
                <a:ea typeface="宋体" charset="-122"/>
                <a:sym typeface="+mn-ea"/>
              </a:rPr>
              <a:t>三种交换的比较</a:t>
            </a:r>
            <a:endParaRPr lang="zh-CN" altLang="en-US" sz="1200" b="1">
              <a:solidFill>
                <a:srgbClr val="FF0000"/>
              </a:solidFill>
              <a:ea typeface="宋体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03" grpId="0" bldLvl="0" animBg="1"/>
      <p:bldP spid="154704" grpId="0" bldLvl="0" animBg="1"/>
      <p:bldP spid="154705" grpId="0" bldLvl="0" animBg="1"/>
      <p:bldP spid="154706" grpId="0" bldLvl="0" animBg="1"/>
      <p:bldP spid="154711" grpId="0"/>
      <p:bldP spid="154713" grpId="0"/>
      <p:bldP spid="154740" grpId="0" bldLvl="0" animBg="1"/>
      <p:bldP spid="154741" grpId="0" bldLvl="0" animBg="1"/>
      <p:bldP spid="15474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  <a:sym typeface="+mn-ea"/>
              </a:rPr>
              <a:t>2、分组交换的主要特点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1943" t="23127" r="8875" b="15592"/>
          <a:stretch>
            <a:fillRect/>
          </a:stretch>
        </p:blipFill>
        <p:spPr>
          <a:xfrm>
            <a:off x="2393950" y="1449705"/>
            <a:ext cx="7693025" cy="448246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592445" y="6237605"/>
            <a:ext cx="1582420" cy="2762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rgbClr val="FF0000"/>
                </a:solidFill>
                <a:ea typeface="宋体" charset="-122"/>
                <a:sym typeface="+mn-ea"/>
              </a:rPr>
              <a:t>图</a:t>
            </a:r>
            <a:r>
              <a:rPr lang="en-US" altLang="zh-CN" sz="1200" b="1">
                <a:solidFill>
                  <a:srgbClr val="FF0000"/>
                </a:solidFill>
                <a:ea typeface="宋体" charset="-122"/>
                <a:sym typeface="+mn-ea"/>
              </a:rPr>
              <a:t>6   </a:t>
            </a:r>
            <a:r>
              <a:rPr lang="zh-CN" altLang="en-US" sz="1200" b="1">
                <a:solidFill>
                  <a:srgbClr val="FF0000"/>
                </a:solidFill>
                <a:ea typeface="宋体" charset="-122"/>
                <a:sym typeface="+mn-ea"/>
              </a:rPr>
              <a:t>三种交换的比较</a:t>
            </a:r>
            <a:endParaRPr lang="zh-CN" altLang="en-US" sz="1200" b="1">
              <a:solidFill>
                <a:srgbClr val="FF0000"/>
              </a:solidFill>
              <a:ea typeface="宋体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rcRect l="23349" t="22754" r="11167" b="13751"/>
          <a:stretch>
            <a:fillRect/>
          </a:stretch>
        </p:blipFill>
        <p:spPr>
          <a:xfrm>
            <a:off x="2942590" y="1412875"/>
            <a:ext cx="6602730" cy="4184650"/>
          </a:xfrm>
          <a:prstGeom prst="rect">
            <a:avLst/>
          </a:prstGeom>
        </p:spPr>
      </p:pic>
      <p:sp>
        <p:nvSpPr>
          <p:cNvPr id="19" name="Rectangle 2" descr="afbae0ddf0234c3bbd5a2eb4a4d10acd# #矩形 674"/>
          <p:cNvSpPr>
            <a:spLocks noGrp="1" noChangeArrowheads="1"/>
          </p:cNvSpPr>
          <p:nvPr>
            <p:ph type="title"/>
          </p:nvPr>
        </p:nvSpPr>
        <p:spPr>
          <a:xfrm>
            <a:off x="1991995" y="189227"/>
            <a:ext cx="8215843" cy="928558"/>
          </a:xfrm>
        </p:spPr>
        <p:txBody>
          <a:bodyPr/>
          <a:p>
            <a:pPr algn="ctr"/>
            <a:r>
              <a:rPr lang="zh-CN" altLang="en-US" b="1" dirty="0" smtClean="0">
                <a:ea typeface="宋体" charset="-122"/>
                <a:sym typeface="+mn-ea"/>
              </a:rPr>
              <a:t>知识点三：</a:t>
            </a:r>
            <a:r>
              <a:rPr lang="zh-CN" altLang="en-US" b="1" dirty="0" smtClean="0">
                <a:ea typeface="宋体" charset="-122"/>
              </a:rPr>
              <a:t>因特网</a:t>
            </a:r>
            <a:r>
              <a:rPr lang="zh-CN" altLang="en-US" b="1" dirty="0">
                <a:ea typeface="宋体" charset="-122"/>
              </a:rPr>
              <a:t>的核心部分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96080" y="6166048"/>
            <a:ext cx="3500462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 dirty="0" smtClean="0">
                <a:solidFill>
                  <a:schemeClr val="tx2"/>
                </a:solidFill>
                <a:latin typeface="Arial" pitchFamily="34" charset="0"/>
                <a:ea typeface="微软雅黑" pitchFamily="34" charset="-122"/>
              </a:rPr>
              <a:t>图</a:t>
            </a:r>
            <a:r>
              <a:rPr lang="en-US" altLang="zh-CN" sz="1400" b="1" dirty="0" smtClean="0">
                <a:solidFill>
                  <a:schemeClr val="tx2"/>
                </a:solidFill>
                <a:latin typeface="Arial" pitchFamily="34" charset="0"/>
                <a:ea typeface="微软雅黑" pitchFamily="34" charset="-122"/>
              </a:rPr>
              <a:t>1  </a:t>
            </a:r>
            <a:r>
              <a:rPr lang="zh-CN" altLang="en-US" sz="1400" b="1" dirty="0" smtClean="0">
                <a:solidFill>
                  <a:schemeClr val="tx2"/>
                </a:solidFill>
                <a:latin typeface="Arial" pitchFamily="34" charset="0"/>
                <a:ea typeface="微软雅黑" pitchFamily="34" charset="-122"/>
              </a:rPr>
              <a:t>核心部分示意图</a:t>
            </a:r>
            <a:endParaRPr lang="zh-CN" altLang="en-US" sz="1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52950" y="6356351"/>
            <a:ext cx="3086100" cy="365125"/>
          </a:xfrm>
        </p:spPr>
        <p:txBody>
          <a:bodyPr/>
          <a:lstStyle/>
          <a:p>
            <a:r>
              <a:rPr lang="zh-CN" altLang="en-US" b="1">
                <a:ea typeface="宋体" charset="-122"/>
                <a:sym typeface="+mn-ea"/>
              </a:rPr>
              <a:t>图</a:t>
            </a:r>
            <a:r>
              <a:rPr lang="en-US" altLang="zh-CN" b="1">
                <a:ea typeface="宋体" charset="-122"/>
                <a:sym typeface="+mn-ea"/>
              </a:rPr>
              <a:t>2   </a:t>
            </a:r>
            <a:r>
              <a:rPr lang="zh-CN" altLang="en-US" b="1">
                <a:ea typeface="宋体" charset="-122"/>
                <a:sym typeface="+mn-ea"/>
              </a:rPr>
              <a:t>分组交换网的示意图</a:t>
            </a:r>
            <a:endParaRPr lang="zh-CN" altLang="en-US" b="1">
              <a:ea typeface="宋体" charset="-122"/>
              <a:sym typeface="+mn-ea"/>
            </a:endParaRPr>
          </a:p>
        </p:txBody>
      </p:sp>
      <p:sp>
        <p:nvSpPr>
          <p:cNvPr id="92162" name="Rectangle 2" descr="afbae0ddf0234c3bbd5a2eb4a4d10acd# #矩形 674"/>
          <p:cNvSpPr>
            <a:spLocks noGrp="1" noChangeArrowheads="1"/>
          </p:cNvSpPr>
          <p:nvPr>
            <p:ph type="title"/>
          </p:nvPr>
        </p:nvSpPr>
        <p:spPr>
          <a:xfrm>
            <a:off x="853440" y="256540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 smtClean="0">
                <a:ea typeface="宋体" charset="-122"/>
                <a:sym typeface="+mn-ea"/>
              </a:rPr>
              <a:t> 知识点三：因特网</a:t>
            </a:r>
            <a:r>
              <a:rPr lang="zh-CN" altLang="en-US" b="1" dirty="0">
                <a:ea typeface="宋体" charset="-122"/>
                <a:sym typeface="+mn-ea"/>
              </a:rPr>
              <a:t>的核心部分</a:t>
            </a:r>
            <a:endParaRPr lang="zh-CN" altLang="en-US" b="1" dirty="0">
              <a:ea typeface="宋体" charset="-122"/>
              <a:sym typeface="+mn-ea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114675" y="2139950"/>
            <a:ext cx="4090988" cy="3667125"/>
            <a:chOff x="2256" y="2386"/>
            <a:chExt cx="2147" cy="1919"/>
          </a:xfrm>
        </p:grpSpPr>
        <p:sp>
          <p:nvSpPr>
            <p:cNvPr id="92165" name="Oval 5"/>
            <p:cNvSpPr>
              <a:spLocks noChangeArrowheads="1"/>
            </p:cNvSpPr>
            <p:nvPr/>
          </p:nvSpPr>
          <p:spPr bwMode="auto">
            <a:xfrm rot="-1674972">
              <a:off x="2346" y="2526"/>
              <a:ext cx="1015" cy="69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2166" name="Oval 6"/>
            <p:cNvSpPr>
              <a:spLocks noChangeArrowheads="1"/>
            </p:cNvSpPr>
            <p:nvPr/>
          </p:nvSpPr>
          <p:spPr bwMode="auto">
            <a:xfrm rot="-774972">
              <a:off x="3025" y="2386"/>
              <a:ext cx="887" cy="64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2167" name="Oval 7"/>
            <p:cNvSpPr>
              <a:spLocks noChangeArrowheads="1"/>
            </p:cNvSpPr>
            <p:nvPr/>
          </p:nvSpPr>
          <p:spPr bwMode="auto">
            <a:xfrm rot="-174972">
              <a:off x="3673" y="2621"/>
              <a:ext cx="655" cy="83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2168" name="Oval 8"/>
            <p:cNvSpPr>
              <a:spLocks noChangeArrowheads="1"/>
            </p:cNvSpPr>
            <p:nvPr/>
          </p:nvSpPr>
          <p:spPr bwMode="auto">
            <a:xfrm rot="-3234972">
              <a:off x="3754" y="3108"/>
              <a:ext cx="687" cy="610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</a:ln>
          </p:spPr>
          <p:txBody>
            <a:bodyPr vert="eaVert"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2169" name="Oval 9"/>
            <p:cNvSpPr>
              <a:spLocks noChangeArrowheads="1"/>
            </p:cNvSpPr>
            <p:nvPr/>
          </p:nvSpPr>
          <p:spPr bwMode="auto">
            <a:xfrm rot="-1674972">
              <a:off x="3052" y="3445"/>
              <a:ext cx="1110" cy="772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2170" name="Oval 10"/>
            <p:cNvSpPr>
              <a:spLocks noChangeArrowheads="1"/>
            </p:cNvSpPr>
            <p:nvPr/>
          </p:nvSpPr>
          <p:spPr bwMode="auto">
            <a:xfrm rot="-594972">
              <a:off x="2616" y="3772"/>
              <a:ext cx="793" cy="533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2171" name="Oval 11"/>
            <p:cNvSpPr>
              <a:spLocks noChangeArrowheads="1"/>
            </p:cNvSpPr>
            <p:nvPr/>
          </p:nvSpPr>
          <p:spPr bwMode="auto">
            <a:xfrm rot="-1674972">
              <a:off x="2311" y="3539"/>
              <a:ext cx="503" cy="631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2172" name="Oval 12"/>
            <p:cNvSpPr>
              <a:spLocks noChangeArrowheads="1"/>
            </p:cNvSpPr>
            <p:nvPr/>
          </p:nvSpPr>
          <p:spPr bwMode="auto">
            <a:xfrm rot="-3534972">
              <a:off x="2160" y="3115"/>
              <a:ext cx="695" cy="504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</a:ln>
          </p:spPr>
          <p:txBody>
            <a:bodyPr vert="eaVert"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  <p:sp>
          <p:nvSpPr>
            <p:cNvPr id="92173" name="Freeform 13"/>
            <p:cNvSpPr/>
            <p:nvPr/>
          </p:nvSpPr>
          <p:spPr bwMode="auto">
            <a:xfrm>
              <a:off x="2358" y="2506"/>
              <a:ext cx="1931" cy="1684"/>
            </a:xfrm>
            <a:custGeom>
              <a:avLst/>
              <a:gdLst>
                <a:gd name="T0" fmla="*/ 579 w 1931"/>
                <a:gd name="T1" fmla="*/ 263 h 1684"/>
                <a:gd name="T2" fmla="*/ 632 w 1931"/>
                <a:gd name="T3" fmla="*/ 168 h 1684"/>
                <a:gd name="T4" fmla="*/ 695 w 1931"/>
                <a:gd name="T5" fmla="*/ 126 h 1684"/>
                <a:gd name="T6" fmla="*/ 916 w 1931"/>
                <a:gd name="T7" fmla="*/ 115 h 1684"/>
                <a:gd name="T8" fmla="*/ 1095 w 1931"/>
                <a:gd name="T9" fmla="*/ 52 h 1684"/>
                <a:gd name="T10" fmla="*/ 1158 w 1931"/>
                <a:gd name="T11" fmla="*/ 21 h 1684"/>
                <a:gd name="T12" fmla="*/ 1221 w 1931"/>
                <a:gd name="T13" fmla="*/ 0 h 1684"/>
                <a:gd name="T14" fmla="*/ 1337 w 1931"/>
                <a:gd name="T15" fmla="*/ 42 h 1684"/>
                <a:gd name="T16" fmla="*/ 1400 w 1931"/>
                <a:gd name="T17" fmla="*/ 84 h 1684"/>
                <a:gd name="T18" fmla="*/ 1432 w 1931"/>
                <a:gd name="T19" fmla="*/ 105 h 1684"/>
                <a:gd name="T20" fmla="*/ 1505 w 1931"/>
                <a:gd name="T21" fmla="*/ 158 h 1684"/>
                <a:gd name="T22" fmla="*/ 1526 w 1931"/>
                <a:gd name="T23" fmla="*/ 189 h 1684"/>
                <a:gd name="T24" fmla="*/ 1558 w 1931"/>
                <a:gd name="T25" fmla="*/ 210 h 1684"/>
                <a:gd name="T26" fmla="*/ 1653 w 1931"/>
                <a:gd name="T27" fmla="*/ 294 h 1684"/>
                <a:gd name="T28" fmla="*/ 1737 w 1931"/>
                <a:gd name="T29" fmla="*/ 368 h 1684"/>
                <a:gd name="T30" fmla="*/ 1800 w 1931"/>
                <a:gd name="T31" fmla="*/ 389 h 1684"/>
                <a:gd name="T32" fmla="*/ 1832 w 1931"/>
                <a:gd name="T33" fmla="*/ 410 h 1684"/>
                <a:gd name="T34" fmla="*/ 1916 w 1931"/>
                <a:gd name="T35" fmla="*/ 589 h 1684"/>
                <a:gd name="T36" fmla="*/ 1842 w 1931"/>
                <a:gd name="T37" fmla="*/ 1084 h 1684"/>
                <a:gd name="T38" fmla="*/ 1769 w 1931"/>
                <a:gd name="T39" fmla="*/ 1168 h 1684"/>
                <a:gd name="T40" fmla="*/ 1653 w 1931"/>
                <a:gd name="T41" fmla="*/ 1284 h 1684"/>
                <a:gd name="T42" fmla="*/ 1590 w 1931"/>
                <a:gd name="T43" fmla="*/ 1347 h 1684"/>
                <a:gd name="T44" fmla="*/ 1558 w 1931"/>
                <a:gd name="T45" fmla="*/ 1368 h 1684"/>
                <a:gd name="T46" fmla="*/ 1474 w 1931"/>
                <a:gd name="T47" fmla="*/ 1431 h 1684"/>
                <a:gd name="T48" fmla="*/ 1411 w 1931"/>
                <a:gd name="T49" fmla="*/ 1453 h 1684"/>
                <a:gd name="T50" fmla="*/ 1253 w 1931"/>
                <a:gd name="T51" fmla="*/ 1579 h 1684"/>
                <a:gd name="T52" fmla="*/ 1190 w 1931"/>
                <a:gd name="T53" fmla="*/ 1621 h 1684"/>
                <a:gd name="T54" fmla="*/ 1000 w 1931"/>
                <a:gd name="T55" fmla="*/ 1684 h 1684"/>
                <a:gd name="T56" fmla="*/ 432 w 1931"/>
                <a:gd name="T57" fmla="*/ 1653 h 1684"/>
                <a:gd name="T58" fmla="*/ 337 w 1931"/>
                <a:gd name="T59" fmla="*/ 1621 h 1684"/>
                <a:gd name="T60" fmla="*/ 242 w 1931"/>
                <a:gd name="T61" fmla="*/ 1558 h 1684"/>
                <a:gd name="T62" fmla="*/ 168 w 1931"/>
                <a:gd name="T63" fmla="*/ 1463 h 1684"/>
                <a:gd name="T64" fmla="*/ 126 w 1931"/>
                <a:gd name="T65" fmla="*/ 1400 h 1684"/>
                <a:gd name="T66" fmla="*/ 105 w 1931"/>
                <a:gd name="T67" fmla="*/ 1368 h 1684"/>
                <a:gd name="T68" fmla="*/ 21 w 1931"/>
                <a:gd name="T69" fmla="*/ 1242 h 1684"/>
                <a:gd name="T70" fmla="*/ 32 w 1931"/>
                <a:gd name="T71" fmla="*/ 1031 h 1684"/>
                <a:gd name="T72" fmla="*/ 42 w 1931"/>
                <a:gd name="T73" fmla="*/ 821 h 1684"/>
                <a:gd name="T74" fmla="*/ 84 w 1931"/>
                <a:gd name="T75" fmla="*/ 631 h 1684"/>
                <a:gd name="T76" fmla="*/ 200 w 1931"/>
                <a:gd name="T77" fmla="*/ 337 h 1684"/>
                <a:gd name="T78" fmla="*/ 242 w 1931"/>
                <a:gd name="T79" fmla="*/ 263 h 1684"/>
                <a:gd name="T80" fmla="*/ 305 w 1931"/>
                <a:gd name="T81" fmla="*/ 252 h 1684"/>
                <a:gd name="T82" fmla="*/ 326 w 1931"/>
                <a:gd name="T83" fmla="*/ 189 h 1684"/>
                <a:gd name="T84" fmla="*/ 400 w 1931"/>
                <a:gd name="T85" fmla="*/ 147 h 1684"/>
                <a:gd name="T86" fmla="*/ 432 w 1931"/>
                <a:gd name="T87" fmla="*/ 168 h 1684"/>
                <a:gd name="T88" fmla="*/ 453 w 1931"/>
                <a:gd name="T89" fmla="*/ 200 h 1684"/>
                <a:gd name="T90" fmla="*/ 537 w 1931"/>
                <a:gd name="T91" fmla="*/ 210 h 1684"/>
                <a:gd name="T92" fmla="*/ 558 w 1931"/>
                <a:gd name="T93" fmla="*/ 242 h 1684"/>
                <a:gd name="T94" fmla="*/ 579 w 1931"/>
                <a:gd name="T95" fmla="*/ 263 h 168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31"/>
                <a:gd name="T145" fmla="*/ 0 h 1684"/>
                <a:gd name="T146" fmla="*/ 1931 w 1931"/>
                <a:gd name="T147" fmla="*/ 1684 h 168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31" h="1684">
                  <a:moveTo>
                    <a:pt x="579" y="263"/>
                  </a:moveTo>
                  <a:cubicBezTo>
                    <a:pt x="590" y="230"/>
                    <a:pt x="602" y="188"/>
                    <a:pt x="632" y="168"/>
                  </a:cubicBezTo>
                  <a:cubicBezTo>
                    <a:pt x="653" y="154"/>
                    <a:pt x="695" y="126"/>
                    <a:pt x="695" y="126"/>
                  </a:cubicBezTo>
                  <a:cubicBezTo>
                    <a:pt x="755" y="218"/>
                    <a:pt x="842" y="134"/>
                    <a:pt x="916" y="115"/>
                  </a:cubicBezTo>
                  <a:cubicBezTo>
                    <a:pt x="974" y="76"/>
                    <a:pt x="1024" y="61"/>
                    <a:pt x="1095" y="52"/>
                  </a:cubicBezTo>
                  <a:cubicBezTo>
                    <a:pt x="1201" y="18"/>
                    <a:pt x="1043" y="72"/>
                    <a:pt x="1158" y="21"/>
                  </a:cubicBezTo>
                  <a:cubicBezTo>
                    <a:pt x="1178" y="12"/>
                    <a:pt x="1221" y="0"/>
                    <a:pt x="1221" y="0"/>
                  </a:cubicBezTo>
                  <a:cubicBezTo>
                    <a:pt x="1260" y="14"/>
                    <a:pt x="1298" y="28"/>
                    <a:pt x="1337" y="42"/>
                  </a:cubicBezTo>
                  <a:cubicBezTo>
                    <a:pt x="1361" y="51"/>
                    <a:pt x="1379" y="70"/>
                    <a:pt x="1400" y="84"/>
                  </a:cubicBezTo>
                  <a:cubicBezTo>
                    <a:pt x="1411" y="91"/>
                    <a:pt x="1432" y="105"/>
                    <a:pt x="1432" y="105"/>
                  </a:cubicBezTo>
                  <a:cubicBezTo>
                    <a:pt x="1513" y="215"/>
                    <a:pt x="1412" y="96"/>
                    <a:pt x="1505" y="158"/>
                  </a:cubicBezTo>
                  <a:cubicBezTo>
                    <a:pt x="1515" y="165"/>
                    <a:pt x="1517" y="180"/>
                    <a:pt x="1526" y="189"/>
                  </a:cubicBezTo>
                  <a:cubicBezTo>
                    <a:pt x="1535" y="198"/>
                    <a:pt x="1547" y="203"/>
                    <a:pt x="1558" y="210"/>
                  </a:cubicBezTo>
                  <a:cubicBezTo>
                    <a:pt x="1591" y="261"/>
                    <a:pt x="1608" y="260"/>
                    <a:pt x="1653" y="294"/>
                  </a:cubicBezTo>
                  <a:cubicBezTo>
                    <a:pt x="1683" y="316"/>
                    <a:pt x="1706" y="348"/>
                    <a:pt x="1737" y="368"/>
                  </a:cubicBezTo>
                  <a:cubicBezTo>
                    <a:pt x="1756" y="380"/>
                    <a:pt x="1780" y="380"/>
                    <a:pt x="1800" y="389"/>
                  </a:cubicBezTo>
                  <a:cubicBezTo>
                    <a:pt x="1812" y="394"/>
                    <a:pt x="1821" y="403"/>
                    <a:pt x="1832" y="410"/>
                  </a:cubicBezTo>
                  <a:cubicBezTo>
                    <a:pt x="1848" y="477"/>
                    <a:pt x="1878" y="532"/>
                    <a:pt x="1916" y="589"/>
                  </a:cubicBezTo>
                  <a:cubicBezTo>
                    <a:pt x="1930" y="740"/>
                    <a:pt x="1931" y="949"/>
                    <a:pt x="1842" y="1084"/>
                  </a:cubicBezTo>
                  <a:cubicBezTo>
                    <a:pt x="1828" y="1130"/>
                    <a:pt x="1803" y="1134"/>
                    <a:pt x="1769" y="1168"/>
                  </a:cubicBezTo>
                  <a:cubicBezTo>
                    <a:pt x="1742" y="1246"/>
                    <a:pt x="1702" y="1245"/>
                    <a:pt x="1653" y="1284"/>
                  </a:cubicBezTo>
                  <a:cubicBezTo>
                    <a:pt x="1630" y="1303"/>
                    <a:pt x="1615" y="1331"/>
                    <a:pt x="1590" y="1347"/>
                  </a:cubicBezTo>
                  <a:cubicBezTo>
                    <a:pt x="1579" y="1354"/>
                    <a:pt x="1568" y="1361"/>
                    <a:pt x="1558" y="1368"/>
                  </a:cubicBezTo>
                  <a:cubicBezTo>
                    <a:pt x="1530" y="1389"/>
                    <a:pt x="1502" y="1410"/>
                    <a:pt x="1474" y="1431"/>
                  </a:cubicBezTo>
                  <a:cubicBezTo>
                    <a:pt x="1456" y="1444"/>
                    <a:pt x="1411" y="1453"/>
                    <a:pt x="1411" y="1453"/>
                  </a:cubicBezTo>
                  <a:cubicBezTo>
                    <a:pt x="1358" y="1505"/>
                    <a:pt x="1314" y="1538"/>
                    <a:pt x="1253" y="1579"/>
                  </a:cubicBezTo>
                  <a:cubicBezTo>
                    <a:pt x="1232" y="1593"/>
                    <a:pt x="1214" y="1613"/>
                    <a:pt x="1190" y="1621"/>
                  </a:cubicBezTo>
                  <a:cubicBezTo>
                    <a:pt x="1127" y="1642"/>
                    <a:pt x="1064" y="1664"/>
                    <a:pt x="1000" y="1684"/>
                  </a:cubicBezTo>
                  <a:cubicBezTo>
                    <a:pt x="808" y="1622"/>
                    <a:pt x="697" y="1658"/>
                    <a:pt x="432" y="1653"/>
                  </a:cubicBezTo>
                  <a:cubicBezTo>
                    <a:pt x="358" y="1629"/>
                    <a:pt x="389" y="1640"/>
                    <a:pt x="337" y="1621"/>
                  </a:cubicBezTo>
                  <a:cubicBezTo>
                    <a:pt x="296" y="1580"/>
                    <a:pt x="282" y="1591"/>
                    <a:pt x="242" y="1558"/>
                  </a:cubicBezTo>
                  <a:cubicBezTo>
                    <a:pt x="209" y="1530"/>
                    <a:pt x="193" y="1500"/>
                    <a:pt x="168" y="1463"/>
                  </a:cubicBezTo>
                  <a:cubicBezTo>
                    <a:pt x="154" y="1442"/>
                    <a:pt x="140" y="1421"/>
                    <a:pt x="126" y="1400"/>
                  </a:cubicBezTo>
                  <a:cubicBezTo>
                    <a:pt x="119" y="1389"/>
                    <a:pt x="105" y="1368"/>
                    <a:pt x="105" y="1368"/>
                  </a:cubicBezTo>
                  <a:cubicBezTo>
                    <a:pt x="88" y="1315"/>
                    <a:pt x="51" y="1287"/>
                    <a:pt x="21" y="1242"/>
                  </a:cubicBezTo>
                  <a:cubicBezTo>
                    <a:pt x="0" y="1175"/>
                    <a:pt x="23" y="1099"/>
                    <a:pt x="32" y="1031"/>
                  </a:cubicBezTo>
                  <a:cubicBezTo>
                    <a:pt x="35" y="961"/>
                    <a:pt x="36" y="891"/>
                    <a:pt x="42" y="821"/>
                  </a:cubicBezTo>
                  <a:cubicBezTo>
                    <a:pt x="47" y="760"/>
                    <a:pt x="75" y="693"/>
                    <a:pt x="84" y="631"/>
                  </a:cubicBezTo>
                  <a:cubicBezTo>
                    <a:pt x="99" y="528"/>
                    <a:pt x="112" y="402"/>
                    <a:pt x="200" y="337"/>
                  </a:cubicBezTo>
                  <a:cubicBezTo>
                    <a:pt x="214" y="312"/>
                    <a:pt x="220" y="281"/>
                    <a:pt x="242" y="263"/>
                  </a:cubicBezTo>
                  <a:cubicBezTo>
                    <a:pt x="259" y="250"/>
                    <a:pt x="289" y="266"/>
                    <a:pt x="305" y="252"/>
                  </a:cubicBezTo>
                  <a:cubicBezTo>
                    <a:pt x="322" y="237"/>
                    <a:pt x="313" y="207"/>
                    <a:pt x="326" y="189"/>
                  </a:cubicBezTo>
                  <a:cubicBezTo>
                    <a:pt x="343" y="166"/>
                    <a:pt x="376" y="163"/>
                    <a:pt x="400" y="147"/>
                  </a:cubicBezTo>
                  <a:cubicBezTo>
                    <a:pt x="411" y="154"/>
                    <a:pt x="423" y="159"/>
                    <a:pt x="432" y="168"/>
                  </a:cubicBezTo>
                  <a:cubicBezTo>
                    <a:pt x="441" y="177"/>
                    <a:pt x="441" y="195"/>
                    <a:pt x="453" y="200"/>
                  </a:cubicBezTo>
                  <a:cubicBezTo>
                    <a:pt x="479" y="210"/>
                    <a:pt x="509" y="207"/>
                    <a:pt x="537" y="210"/>
                  </a:cubicBezTo>
                  <a:cubicBezTo>
                    <a:pt x="544" y="221"/>
                    <a:pt x="550" y="232"/>
                    <a:pt x="558" y="242"/>
                  </a:cubicBezTo>
                  <a:cubicBezTo>
                    <a:pt x="566" y="251"/>
                    <a:pt x="610" y="291"/>
                    <a:pt x="579" y="263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Arial" charset="0"/>
              </a:endParaRPr>
            </a:p>
          </p:txBody>
        </p:sp>
      </p:grpSp>
      <p:sp>
        <p:nvSpPr>
          <p:cNvPr id="92174" name="Line 14"/>
          <p:cNvSpPr>
            <a:spLocks noChangeShapeType="1"/>
          </p:cNvSpPr>
          <p:nvPr/>
        </p:nvSpPr>
        <p:spPr bwMode="auto">
          <a:xfrm flipV="1">
            <a:off x="4246563" y="2374900"/>
            <a:ext cx="1281112" cy="55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>
            <a:off x="5684838" y="2449513"/>
            <a:ext cx="757237" cy="1398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6" name="Line 16"/>
          <p:cNvSpPr>
            <a:spLocks noChangeShapeType="1"/>
          </p:cNvSpPr>
          <p:nvPr/>
        </p:nvSpPr>
        <p:spPr bwMode="auto">
          <a:xfrm flipH="1">
            <a:off x="3490913" y="3022600"/>
            <a:ext cx="665162" cy="1255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7" name="Line 17"/>
          <p:cNvSpPr>
            <a:spLocks noChangeShapeType="1"/>
          </p:cNvSpPr>
          <p:nvPr/>
        </p:nvSpPr>
        <p:spPr bwMode="auto">
          <a:xfrm>
            <a:off x="3532188" y="4456113"/>
            <a:ext cx="1520825" cy="882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8" name="Line 18"/>
          <p:cNvSpPr>
            <a:spLocks noChangeShapeType="1"/>
          </p:cNvSpPr>
          <p:nvPr/>
        </p:nvSpPr>
        <p:spPr bwMode="auto">
          <a:xfrm flipV="1">
            <a:off x="5116513" y="4124325"/>
            <a:ext cx="1325562" cy="130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9" name="Line 19"/>
          <p:cNvSpPr>
            <a:spLocks noChangeShapeType="1"/>
          </p:cNvSpPr>
          <p:nvPr/>
        </p:nvSpPr>
        <p:spPr bwMode="auto">
          <a:xfrm>
            <a:off x="4298950" y="3028950"/>
            <a:ext cx="2125663" cy="946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0" name="Line 20"/>
          <p:cNvSpPr>
            <a:spLocks noChangeShapeType="1"/>
          </p:cNvSpPr>
          <p:nvPr/>
        </p:nvSpPr>
        <p:spPr bwMode="auto">
          <a:xfrm>
            <a:off x="4197350" y="2865438"/>
            <a:ext cx="1000125" cy="2471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1" name="Line 21"/>
          <p:cNvSpPr>
            <a:spLocks noChangeShapeType="1"/>
          </p:cNvSpPr>
          <p:nvPr/>
        </p:nvSpPr>
        <p:spPr bwMode="auto">
          <a:xfrm flipV="1">
            <a:off x="4521200" y="5408613"/>
            <a:ext cx="639763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2" name="Line 22"/>
          <p:cNvSpPr>
            <a:spLocks noChangeShapeType="1"/>
          </p:cNvSpPr>
          <p:nvPr/>
        </p:nvSpPr>
        <p:spPr bwMode="auto">
          <a:xfrm rot="-5400000">
            <a:off x="5445125" y="2058988"/>
            <a:ext cx="336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3" name="Line 23"/>
          <p:cNvSpPr>
            <a:spLocks noChangeShapeType="1"/>
          </p:cNvSpPr>
          <p:nvPr/>
        </p:nvSpPr>
        <p:spPr bwMode="auto">
          <a:xfrm>
            <a:off x="6534150" y="4124325"/>
            <a:ext cx="639763" cy="1008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4" name="Line 24"/>
          <p:cNvSpPr>
            <a:spLocks noChangeShapeType="1"/>
          </p:cNvSpPr>
          <p:nvPr/>
        </p:nvSpPr>
        <p:spPr bwMode="auto">
          <a:xfrm flipV="1">
            <a:off x="2613025" y="4381500"/>
            <a:ext cx="6445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5" name="Line 25"/>
          <p:cNvSpPr>
            <a:spLocks noChangeShapeType="1"/>
          </p:cNvSpPr>
          <p:nvPr/>
        </p:nvSpPr>
        <p:spPr bwMode="auto">
          <a:xfrm rot="5400000" flipH="1">
            <a:off x="3770312" y="2490788"/>
            <a:ext cx="7731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6" name="Text Box 26"/>
          <p:cNvSpPr txBox="1">
            <a:spLocks noChangeArrowheads="1"/>
          </p:cNvSpPr>
          <p:nvPr/>
        </p:nvSpPr>
        <p:spPr bwMode="auto">
          <a:xfrm>
            <a:off x="2268538" y="3746500"/>
            <a:ext cx="458470" cy="39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charset="0"/>
              </a:rPr>
              <a:t>6</a:t>
            </a:r>
            <a:endParaRPr kumimoji="1" lang="en-US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92187" name="Oval 31"/>
          <p:cNvSpPr>
            <a:spLocks noChangeArrowheads="1"/>
          </p:cNvSpPr>
          <p:nvPr/>
        </p:nvSpPr>
        <p:spPr bwMode="auto">
          <a:xfrm>
            <a:off x="3241675" y="4124325"/>
            <a:ext cx="457200" cy="458788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>
                <a:latin typeface="Arial" charset="0"/>
              </a:rPr>
              <a:t>A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92188" name="Line 39"/>
          <p:cNvSpPr>
            <a:spLocks noChangeShapeType="1"/>
          </p:cNvSpPr>
          <p:nvPr/>
        </p:nvSpPr>
        <p:spPr bwMode="auto">
          <a:xfrm flipV="1">
            <a:off x="6534150" y="3527425"/>
            <a:ext cx="806450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9" name="AutoShape 43"/>
          <p:cNvSpPr>
            <a:spLocks noChangeArrowheads="1"/>
          </p:cNvSpPr>
          <p:nvPr/>
        </p:nvSpPr>
        <p:spPr bwMode="auto">
          <a:xfrm flipV="1">
            <a:off x="6086475" y="5865813"/>
            <a:ext cx="1150938" cy="334962"/>
          </a:xfrm>
          <a:prstGeom prst="wedgeRoundRectCallout">
            <a:avLst>
              <a:gd name="adj1" fmla="val -65315"/>
              <a:gd name="adj2" fmla="val 16042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rot="10800000"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92190" name="Text Box 44"/>
          <p:cNvSpPr txBox="1">
            <a:spLocks noChangeArrowheads="1"/>
          </p:cNvSpPr>
          <p:nvPr/>
        </p:nvSpPr>
        <p:spPr bwMode="auto">
          <a:xfrm>
            <a:off x="6189663" y="5803900"/>
            <a:ext cx="944880" cy="39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itchFamily="2" charset="-122"/>
              </a:rPr>
              <a:t>互联网</a:t>
            </a:r>
            <a:endParaRPr kumimoji="1" lang="zh-CN" altLang="en-US" sz="2000">
              <a:solidFill>
                <a:srgbClr val="333399"/>
              </a:solidFill>
              <a:ea typeface="黑体" pitchFamily="2" charset="-122"/>
            </a:endParaRPr>
          </a:p>
        </p:txBody>
      </p:sp>
      <p:pic>
        <p:nvPicPr>
          <p:cNvPr id="92191" name="Picture 72"/>
          <p:cNvPicPr>
            <a:picLocks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299075" y="1447800"/>
            <a:ext cx="585788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2" name="Picture 73"/>
          <p:cNvPicPr>
            <a:picLocks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226300" y="3162300"/>
            <a:ext cx="58737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3" name="Picture 76"/>
          <p:cNvPicPr>
            <a:picLocks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991350" y="4949825"/>
            <a:ext cx="585788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4" name="Picture 77"/>
          <p:cNvPicPr>
            <a:picLocks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81438" y="1646238"/>
            <a:ext cx="58737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5" name="Oval 80"/>
          <p:cNvSpPr>
            <a:spLocks noChangeArrowheads="1"/>
          </p:cNvSpPr>
          <p:nvPr/>
        </p:nvSpPr>
        <p:spPr bwMode="auto">
          <a:xfrm>
            <a:off x="3965575" y="2757488"/>
            <a:ext cx="457200" cy="458787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>
                <a:latin typeface="Arial" charset="0"/>
              </a:rPr>
              <a:t>B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92196" name="Oval 81"/>
          <p:cNvSpPr>
            <a:spLocks noChangeArrowheads="1"/>
          </p:cNvSpPr>
          <p:nvPr/>
        </p:nvSpPr>
        <p:spPr bwMode="auto">
          <a:xfrm>
            <a:off x="5386388" y="2146300"/>
            <a:ext cx="457200" cy="458788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>
                <a:latin typeface="Arial" charset="0"/>
              </a:rPr>
              <a:t>D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92197" name="Oval 82"/>
          <p:cNvSpPr>
            <a:spLocks noChangeArrowheads="1"/>
          </p:cNvSpPr>
          <p:nvPr/>
        </p:nvSpPr>
        <p:spPr bwMode="auto">
          <a:xfrm>
            <a:off x="6240463" y="3775075"/>
            <a:ext cx="457200" cy="458788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>
                <a:latin typeface="Arial" charset="0"/>
              </a:rPr>
              <a:t>E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92198" name="Oval 83"/>
          <p:cNvSpPr>
            <a:spLocks noChangeArrowheads="1"/>
          </p:cNvSpPr>
          <p:nvPr/>
        </p:nvSpPr>
        <p:spPr bwMode="auto">
          <a:xfrm>
            <a:off x="4932363" y="5094288"/>
            <a:ext cx="457200" cy="458787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000">
                <a:latin typeface="Arial" charset="0"/>
              </a:rPr>
              <a:t>C</a:t>
            </a:r>
            <a:endParaRPr lang="en-US" altLang="zh-CN" sz="2000">
              <a:latin typeface="Arial" charset="0"/>
            </a:endParaRPr>
          </a:p>
        </p:txBody>
      </p:sp>
      <p:sp>
        <p:nvSpPr>
          <p:cNvPr id="92199" name="Text Box 84"/>
          <p:cNvSpPr txBox="1">
            <a:spLocks noChangeArrowheads="1"/>
          </p:cNvSpPr>
          <p:nvPr/>
        </p:nvSpPr>
        <p:spPr bwMode="auto">
          <a:xfrm>
            <a:off x="6662738" y="4903788"/>
            <a:ext cx="458470" cy="39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charset="0"/>
              </a:rPr>
              <a:t>4</a:t>
            </a:r>
            <a:endParaRPr kumimoji="1" lang="en-US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92200" name="Text Box 85"/>
          <p:cNvSpPr txBox="1">
            <a:spLocks noChangeArrowheads="1"/>
          </p:cNvSpPr>
          <p:nvPr/>
        </p:nvSpPr>
        <p:spPr bwMode="auto">
          <a:xfrm>
            <a:off x="7670800" y="3103563"/>
            <a:ext cx="458470" cy="39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charset="0"/>
              </a:rPr>
              <a:t>3</a:t>
            </a:r>
            <a:endParaRPr kumimoji="1" lang="en-US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92201" name="Text Box 86"/>
          <p:cNvSpPr txBox="1">
            <a:spLocks noChangeArrowheads="1"/>
          </p:cNvSpPr>
          <p:nvPr/>
        </p:nvSpPr>
        <p:spPr bwMode="auto">
          <a:xfrm>
            <a:off x="4933950" y="1447800"/>
            <a:ext cx="458470" cy="39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charset="0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92202" name="Text Box 87"/>
          <p:cNvSpPr txBox="1">
            <a:spLocks noChangeArrowheads="1"/>
          </p:cNvSpPr>
          <p:nvPr/>
        </p:nvSpPr>
        <p:spPr bwMode="auto">
          <a:xfrm>
            <a:off x="3565525" y="1592263"/>
            <a:ext cx="458470" cy="39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charset="0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92203" name="Text Box 88"/>
          <p:cNvSpPr txBox="1">
            <a:spLocks noChangeArrowheads="1"/>
          </p:cNvSpPr>
          <p:nvPr/>
        </p:nvSpPr>
        <p:spPr bwMode="auto">
          <a:xfrm>
            <a:off x="3781425" y="5840413"/>
            <a:ext cx="458470" cy="39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H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charset="0"/>
              </a:rPr>
              <a:t>5</a:t>
            </a:r>
            <a:endParaRPr kumimoji="1" lang="en-US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61535" name="Rectangle 95"/>
          <p:cNvSpPr>
            <a:spLocks noChangeArrowheads="1"/>
          </p:cNvSpPr>
          <p:nvPr/>
        </p:nvSpPr>
        <p:spPr bwMode="auto">
          <a:xfrm>
            <a:off x="4070350" y="1808163"/>
            <a:ext cx="217488" cy="217487"/>
          </a:xfrm>
          <a:prstGeom prst="rect">
            <a:avLst/>
          </a:prstGeom>
          <a:solidFill>
            <a:srgbClr val="333399"/>
          </a:solidFill>
          <a:ln w="9525">
            <a:solidFill>
              <a:srgbClr val="333399"/>
            </a:solidFill>
            <a:miter lim="800000"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pic>
        <p:nvPicPr>
          <p:cNvPr id="92205" name="Picture 74"/>
          <p:cNvPicPr>
            <a:picLocks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97100" y="4124325"/>
            <a:ext cx="58737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32" name="Rectangle 92"/>
          <p:cNvSpPr>
            <a:spLocks noChangeArrowheads="1"/>
          </p:cNvSpPr>
          <p:nvPr/>
        </p:nvSpPr>
        <p:spPr bwMode="auto">
          <a:xfrm>
            <a:off x="2413000" y="4256088"/>
            <a:ext cx="217488" cy="2174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61534" name="Rectangle 94"/>
          <p:cNvSpPr>
            <a:spLocks noChangeArrowheads="1"/>
          </p:cNvSpPr>
          <p:nvPr/>
        </p:nvSpPr>
        <p:spPr bwMode="auto">
          <a:xfrm>
            <a:off x="2413000" y="4256088"/>
            <a:ext cx="217488" cy="2174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92208" name="Text Box 98"/>
          <p:cNvSpPr txBox="1">
            <a:spLocks noChangeArrowheads="1"/>
          </p:cNvSpPr>
          <p:nvPr/>
        </p:nvSpPr>
        <p:spPr bwMode="auto">
          <a:xfrm>
            <a:off x="7813675" y="4760913"/>
            <a:ext cx="2592705" cy="457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>
                <a:solidFill>
                  <a:schemeClr val="hlink"/>
                </a:solidFill>
                <a:latin typeface="Arial" charset="0"/>
              </a:rPr>
              <a:t>H</a:t>
            </a:r>
            <a:r>
              <a:rPr kumimoji="1" lang="en-US" altLang="zh-CN" sz="2400" baseline="-25000">
                <a:solidFill>
                  <a:schemeClr val="hlink"/>
                </a:solidFill>
                <a:latin typeface="Arial" charset="0"/>
              </a:rPr>
              <a:t>1 </a:t>
            </a:r>
            <a:r>
              <a:rPr kumimoji="1" lang="zh-CN" altLang="en-US" sz="2400">
                <a:solidFill>
                  <a:schemeClr val="hlink"/>
                </a:solidFill>
                <a:latin typeface="Arial" charset="0"/>
                <a:ea typeface="黑体" pitchFamily="2" charset="-122"/>
              </a:rPr>
              <a:t>向 </a:t>
            </a:r>
            <a:r>
              <a:rPr kumimoji="1" lang="en-US" altLang="zh-CN" sz="2400">
                <a:solidFill>
                  <a:schemeClr val="hlink"/>
                </a:solidFill>
                <a:latin typeface="Arial" charset="0"/>
                <a:ea typeface="黑体" pitchFamily="2" charset="-122"/>
              </a:rPr>
              <a:t>H</a:t>
            </a:r>
            <a:r>
              <a:rPr kumimoji="1" lang="en-US" altLang="zh-CN" sz="2400" baseline="-25000">
                <a:solidFill>
                  <a:schemeClr val="hlink"/>
                </a:solidFill>
                <a:latin typeface="Arial" charset="0"/>
                <a:ea typeface="黑体" pitchFamily="2" charset="-122"/>
              </a:rPr>
              <a:t>3</a:t>
            </a:r>
            <a:r>
              <a:rPr kumimoji="1" lang="en-US" altLang="zh-CN" sz="2400">
                <a:solidFill>
                  <a:schemeClr val="hlink"/>
                </a:solidFill>
                <a:latin typeface="Arial" charset="0"/>
                <a:ea typeface="黑体" pitchFamily="2" charset="-122"/>
              </a:rPr>
              <a:t> </a:t>
            </a:r>
            <a:r>
              <a:rPr kumimoji="1" lang="zh-CN" altLang="en-US" sz="2400">
                <a:solidFill>
                  <a:schemeClr val="hlink"/>
                </a:solidFill>
                <a:latin typeface="Arial" charset="0"/>
                <a:ea typeface="黑体" pitchFamily="2" charset="-122"/>
              </a:rPr>
              <a:t>发送分组</a:t>
            </a:r>
            <a:endParaRPr kumimoji="1" lang="zh-CN" altLang="en-US" sz="2400">
              <a:solidFill>
                <a:schemeClr val="hlink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61539" name="Text Box 99"/>
          <p:cNvSpPr txBox="1">
            <a:spLocks noChangeArrowheads="1"/>
          </p:cNvSpPr>
          <p:nvPr/>
        </p:nvSpPr>
        <p:spPr bwMode="auto">
          <a:xfrm>
            <a:off x="7813675" y="3895725"/>
            <a:ext cx="2596515" cy="457200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>
                <a:solidFill>
                  <a:srgbClr val="333399"/>
                </a:solidFill>
                <a:latin typeface="Arial" charset="0"/>
              </a:rPr>
              <a:t>H</a:t>
            </a:r>
            <a:r>
              <a:rPr kumimoji="1" lang="en-US" altLang="zh-CN" sz="2400" baseline="-25000">
                <a:solidFill>
                  <a:srgbClr val="333399"/>
                </a:solidFill>
                <a:latin typeface="Arial" charset="0"/>
              </a:rPr>
              <a:t>6</a:t>
            </a:r>
            <a:r>
              <a:rPr kumimoji="1" lang="zh-CN" altLang="en-US" sz="24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向 </a:t>
            </a:r>
            <a:r>
              <a:rPr kumimoji="1" lang="en-US" altLang="zh-CN" sz="24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H4 </a:t>
            </a:r>
            <a:r>
              <a:rPr kumimoji="1" lang="zh-CN" altLang="en-US" sz="24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发送分组</a:t>
            </a:r>
            <a:endParaRPr kumimoji="1" lang="zh-CN" altLang="en-US" sz="240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61540" name="Rectangle 100"/>
          <p:cNvSpPr>
            <a:spLocks noChangeArrowheads="1"/>
          </p:cNvSpPr>
          <p:nvPr/>
        </p:nvSpPr>
        <p:spPr bwMode="auto">
          <a:xfrm>
            <a:off x="2413000" y="4256088"/>
            <a:ext cx="217488" cy="2174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61541" name="Rectangle 101"/>
          <p:cNvSpPr>
            <a:spLocks noChangeArrowheads="1"/>
          </p:cNvSpPr>
          <p:nvPr/>
        </p:nvSpPr>
        <p:spPr bwMode="auto">
          <a:xfrm>
            <a:off x="4070350" y="1808163"/>
            <a:ext cx="217488" cy="217487"/>
          </a:xfrm>
          <a:prstGeom prst="rect">
            <a:avLst/>
          </a:prstGeom>
          <a:solidFill>
            <a:srgbClr val="333399"/>
          </a:solidFill>
          <a:ln w="9525">
            <a:solidFill>
              <a:srgbClr val="333399"/>
            </a:solidFill>
            <a:miter lim="800000"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61537" name="Rectangle 97"/>
          <p:cNvSpPr>
            <a:spLocks noChangeArrowheads="1"/>
          </p:cNvSpPr>
          <p:nvPr/>
        </p:nvSpPr>
        <p:spPr bwMode="auto">
          <a:xfrm>
            <a:off x="2413000" y="4256088"/>
            <a:ext cx="217488" cy="217487"/>
          </a:xfrm>
          <a:prstGeom prst="rect">
            <a:avLst/>
          </a:prstGeom>
          <a:solidFill>
            <a:schemeClr val="hlink"/>
          </a:solidFill>
          <a:ln w="9525">
            <a:solidFill>
              <a:srgbClr val="333399"/>
            </a:solidFill>
            <a:miter lim="800000"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61536" name="Rectangle 96"/>
          <p:cNvSpPr>
            <a:spLocks noChangeArrowheads="1"/>
          </p:cNvSpPr>
          <p:nvPr/>
        </p:nvSpPr>
        <p:spPr bwMode="auto">
          <a:xfrm>
            <a:off x="4070350" y="1808163"/>
            <a:ext cx="217488" cy="217487"/>
          </a:xfrm>
          <a:prstGeom prst="rect">
            <a:avLst/>
          </a:prstGeom>
          <a:solidFill>
            <a:srgbClr val="333399"/>
          </a:solidFill>
          <a:ln w="9525">
            <a:solidFill>
              <a:srgbClr val="333399"/>
            </a:solidFill>
            <a:miter lim="800000"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61542" name="Text Box 102"/>
          <p:cNvSpPr txBox="1">
            <a:spLocks noChangeArrowheads="1"/>
          </p:cNvSpPr>
          <p:nvPr/>
        </p:nvSpPr>
        <p:spPr bwMode="auto">
          <a:xfrm>
            <a:off x="6662738" y="1860550"/>
            <a:ext cx="3738880" cy="518160"/>
          </a:xfrm>
          <a:prstGeom prst="rect">
            <a:avLst/>
          </a:prstGeom>
          <a:solidFill>
            <a:srgbClr val="FFFFCC"/>
          </a:solidFill>
          <a:ln w="76200" cmpd="tri">
            <a:solidFill>
              <a:srgbClr val="333399"/>
            </a:solidFill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注意分组路径的变化！</a:t>
            </a:r>
            <a:endParaRPr kumimoji="1" lang="zh-CN" altLang="en-US" sz="2800">
              <a:solidFill>
                <a:srgbClr val="3333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15" name="Text Box 103"/>
          <p:cNvSpPr txBox="1">
            <a:spLocks noChangeArrowheads="1"/>
          </p:cNvSpPr>
          <p:nvPr/>
        </p:nvSpPr>
        <p:spPr bwMode="auto">
          <a:xfrm>
            <a:off x="2332038" y="2384425"/>
            <a:ext cx="944880" cy="39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000">
                <a:solidFill>
                  <a:srgbClr val="333399"/>
                </a:solidFill>
                <a:ea typeface="黑体" pitchFamily="2" charset="-122"/>
              </a:rPr>
              <a:t>路由器</a:t>
            </a:r>
            <a:endParaRPr kumimoji="1" lang="zh-CN" altLang="en-US" sz="2000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92216" name="Line 106"/>
          <p:cNvSpPr>
            <a:spLocks noChangeShapeType="1"/>
          </p:cNvSpPr>
          <p:nvPr/>
        </p:nvSpPr>
        <p:spPr bwMode="auto">
          <a:xfrm>
            <a:off x="3205163" y="2671763"/>
            <a:ext cx="792162" cy="2159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17" name="Line 107"/>
          <p:cNvSpPr>
            <a:spLocks noChangeShapeType="1"/>
          </p:cNvSpPr>
          <p:nvPr/>
        </p:nvSpPr>
        <p:spPr bwMode="auto">
          <a:xfrm>
            <a:off x="1981200" y="3608388"/>
            <a:ext cx="360363" cy="5762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4624E-7 L 0.10468 -4.04624E-7 L 0.28889 0.15006 L 0.43802 -0.04439 L 0.52222 0.13318 " pathEditMode="relative" ptsTypes="AAAAA">
                                      <p:cBhvr>
                                        <p:cTn id="9" dur="2000" fill="hold"/>
                                        <p:tgtEl>
                                          <p:spTgt spid="61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4624E-7 L 0.10313 0.00208 L 0.17934 -0.20717 L 0.43021 -0.05503 L 0.52535 0.14382 " pathEditMode="relative" ptsTypes="AAAAA">
                                      <p:cBhvr>
                                        <p:cTn id="18" dur="2000" fill="hold"/>
                                        <p:tgtEl>
                                          <p:spTgt spid="615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79191E-6 L 0.00156 0.14381 L 0.25711 0.29803 L 0.36979 0.21572 " pathEditMode="relative" ptsTypes="AAAA">
                                      <p:cBhvr>
                                        <p:cTn id="33" dur="2000" fill="hold"/>
                                        <p:tgtEl>
                                          <p:spTgt spid="61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4624E-7 L 0.10313 0.00208 L 0.17934 -0.20717 L 0.43021 -0.05503 L 0.52535 0.14382 " pathEditMode="relative" ptsTypes="AAAAA">
                                      <p:cBhvr>
                                        <p:cTn id="48" dur="2000" fill="hold"/>
                                        <p:tgtEl>
                                          <p:spTgt spid="615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79191E-6 L 0.00156 0.14381 L 0.25711 0.29803 L 0.36979 0.21572 " pathEditMode="relative" ptsTypes="AAAA">
                                      <p:cBhvr>
                                        <p:cTn id="57" dur="2000" fill="hold"/>
                                        <p:tgtEl>
                                          <p:spTgt spid="615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000"/>
                            </p:stCondLst>
                            <p:childTnLst>
                              <p:par>
                                <p:cTn id="5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84971E-6 L 0.10469 0.00416 L 0.18733 -0.19885 L 0.29358 0.14798 L 0.43802 -0.04879 L 0.52535 0.13734 " pathEditMode="relative" ptsTypes="AAAAAA">
                                      <p:cBhvr>
                                        <p:cTn id="66" dur="2000" fill="hold"/>
                                        <p:tgtEl>
                                          <p:spTgt spid="615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4000"/>
                            </p:stCondLst>
                            <p:childTnLst>
                              <p:par>
                                <p:cTn id="6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00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5.43353E-6 L 0.00173 0.16485 L 0.15729 0.06751 L 0.25399 0.30011 L 0.36996 0.21965 " pathEditMode="relative" ptsTypes="AAAAA">
                                      <p:cBhvr>
                                        <p:cTn id="75" dur="2000" fill="hold"/>
                                        <p:tgtEl>
                                          <p:spTgt spid="61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0"/>
                            </p:stCondLst>
                            <p:childTnLst>
                              <p:par>
                                <p:cTn id="7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5" grpId="0" bldLvl="0" animBg="1"/>
      <p:bldP spid="61535" grpId="1" bldLvl="0" animBg="1"/>
      <p:bldP spid="61535" grpId="2" bldLvl="0" animBg="1"/>
      <p:bldP spid="61532" grpId="0" bldLvl="0" animBg="1"/>
      <p:bldP spid="61532" grpId="1" bldLvl="0" animBg="1"/>
      <p:bldP spid="61532" grpId="2" bldLvl="0" animBg="1"/>
      <p:bldP spid="61534" grpId="0" bldLvl="0" animBg="1"/>
      <p:bldP spid="61534" grpId="1" bldLvl="0" animBg="1"/>
      <p:bldP spid="61534" grpId="2" bldLvl="0" animBg="1"/>
      <p:bldP spid="61539" grpId="0" bldLvl="0" animBg="1"/>
      <p:bldP spid="61539" grpId="1" bldLvl="0" animBg="1"/>
      <p:bldP spid="61540" grpId="0" bldLvl="0" animBg="1"/>
      <p:bldP spid="61540" grpId="1" bldLvl="0" animBg="1"/>
      <p:bldP spid="61540" grpId="2" bldLvl="0" animBg="1"/>
      <p:bldP spid="61541" grpId="0" bldLvl="0" animBg="1"/>
      <p:bldP spid="61541" grpId="1" bldLvl="0" animBg="1"/>
      <p:bldP spid="61541" grpId="2" bldLvl="0" animBg="1"/>
      <p:bldP spid="61537" grpId="0" bldLvl="0" animBg="1"/>
      <p:bldP spid="61537" grpId="1" bldLvl="0" animBg="1"/>
      <p:bldP spid="61537" grpId="2" bldLvl="0" animBg="1"/>
      <p:bldP spid="61536" grpId="0" bldLvl="0" animBg="1"/>
      <p:bldP spid="61536" grpId="1" bldLvl="0" animBg="1"/>
      <p:bldP spid="61536" grpId="2" bldLvl="0" animBg="1"/>
      <p:bldP spid="61542" grpId="0" bldLvl="0" animBg="1"/>
      <p:bldP spid="61542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8520" y="345440"/>
            <a:ext cx="10515600" cy="1325563"/>
          </a:xfrm>
        </p:spPr>
        <p:txBody>
          <a:bodyPr/>
          <a:p>
            <a:pPr algn="ctr"/>
            <a:r>
              <a:rPr lang="zh-CN" altLang="en-US" sz="5400" b="1" dirty="0" smtClean="0">
                <a:ea typeface="宋体" charset="-122"/>
                <a:sym typeface="+mn-ea"/>
              </a:rPr>
              <a:t> 知识点三：因特网</a:t>
            </a:r>
            <a:r>
              <a:rPr lang="zh-CN" altLang="en-US" sz="5400" b="1" dirty="0">
                <a:ea typeface="宋体" charset="-122"/>
                <a:sym typeface="+mn-ea"/>
              </a:rPr>
              <a:t>的核心部分</a:t>
            </a:r>
            <a:endParaRPr lang="zh-CN" altLang="en-US" sz="5400" b="1" dirty="0">
              <a:ea typeface="宋体" charset="-122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400" b="1">
                <a:solidFill>
                  <a:schemeClr val="tx2">
                    <a:lumMod val="50000"/>
                  </a:schemeClr>
                </a:solidFill>
              </a:rPr>
              <a:t>如何实现分组交换？</a:t>
            </a:r>
            <a:endParaRPr lang="zh-CN" altLang="en-US" sz="4400" b="1">
              <a:solidFill>
                <a:schemeClr val="tx2">
                  <a:lumMod val="50000"/>
                </a:schemeClr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400" b="1">
                <a:solidFill>
                  <a:schemeClr val="tx2">
                    <a:lumMod val="50000"/>
                  </a:schemeClr>
                </a:solidFill>
              </a:rPr>
              <a:t>电路交换的特点是什么？</a:t>
            </a:r>
            <a:endParaRPr lang="zh-CN" altLang="en-US" sz="4400" b="1">
              <a:solidFill>
                <a:schemeClr val="tx2">
                  <a:lumMod val="50000"/>
                </a:schemeClr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400" b="1">
                <a:solidFill>
                  <a:schemeClr val="tx2">
                    <a:lumMod val="50000"/>
                  </a:schemeClr>
                </a:solidFill>
              </a:rPr>
              <a:t>为什么要使用分组交换？</a:t>
            </a:r>
            <a:endParaRPr lang="zh-CN" altLang="en-US" sz="4400" b="1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 descr="afbae0ddf0234c3bbd5a2eb4a4d10acd# #矩形 67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rPr>
              <a:t>、电路交换的主要特点</a:t>
            </a:r>
            <a:endParaRPr lang="zh-CN" altLang="en-US" b="1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+mn-cs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2590800" y="4075113"/>
            <a:ext cx="1487488" cy="1944687"/>
            <a:chOff x="0" y="0"/>
            <a:chExt cx="995" cy="1304"/>
          </a:xfrm>
        </p:grpSpPr>
        <p:grpSp>
          <p:nvGrpSpPr>
            <p:cNvPr id="3" name="Group 8"/>
            <p:cNvGrpSpPr/>
            <p:nvPr/>
          </p:nvGrpSpPr>
          <p:grpSpPr bwMode="auto">
            <a:xfrm>
              <a:off x="0" y="0"/>
              <a:ext cx="936" cy="954"/>
              <a:chOff x="0" y="0"/>
              <a:chExt cx="1248" cy="1296"/>
            </a:xfrm>
          </p:grpSpPr>
          <p:grpSp>
            <p:nvGrpSpPr>
              <p:cNvPr id="4" name="Group 9"/>
              <p:cNvGrpSpPr/>
              <p:nvPr/>
            </p:nvGrpSpPr>
            <p:grpSpPr bwMode="auto">
              <a:xfrm>
                <a:off x="0" y="0"/>
                <a:ext cx="1248" cy="1296"/>
                <a:chOff x="0" y="0"/>
                <a:chExt cx="1680" cy="1680"/>
              </a:xfrm>
            </p:grpSpPr>
            <p:sp>
              <p:nvSpPr>
                <p:cNvPr id="80906" name="Oval 1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63529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07" name="未知"/>
                <p:cNvSpPr/>
                <p:nvPr/>
              </p:nvSpPr>
              <p:spPr bwMode="auto">
                <a:xfrm>
                  <a:off x="192" y="2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08" name="Text Box 12"/>
              <p:cNvSpPr txBox="1">
                <a:spLocks noChangeArrowheads="1"/>
              </p:cNvSpPr>
              <p:nvPr/>
            </p:nvSpPr>
            <p:spPr bwMode="auto">
              <a:xfrm>
                <a:off x="132" y="322"/>
                <a:ext cx="986" cy="7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b="1" dirty="0" smtClean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</a:rPr>
                  <a:t>建立</a:t>
                </a:r>
                <a:endParaRPr lang="en-US" altLang="zh-CN" sz="2400" b="1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algn="ctr"/>
                <a:r>
                  <a:rPr lang="zh-CN" altLang="en-US" sz="2400" b="1" dirty="0" smtClean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</a:rPr>
                  <a:t>连接</a:t>
                </a:r>
                <a:endParaRPr lang="en-US" altLang="zh-CN" sz="2400" b="1" dirty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80909" name="Oval 13"/>
            <p:cNvSpPr>
              <a:spLocks noChangeArrowheads="1"/>
            </p:cNvSpPr>
            <p:nvPr/>
          </p:nvSpPr>
          <p:spPr bwMode="auto">
            <a:xfrm>
              <a:off x="0" y="1028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5" name="Group 20"/>
          <p:cNvGrpSpPr/>
          <p:nvPr/>
        </p:nvGrpSpPr>
        <p:grpSpPr bwMode="auto">
          <a:xfrm>
            <a:off x="5232620" y="4008090"/>
            <a:ext cx="1629190" cy="2024728"/>
            <a:chOff x="-63" y="-26"/>
            <a:chExt cx="1091" cy="1358"/>
          </a:xfrm>
        </p:grpSpPr>
        <p:grpSp>
          <p:nvGrpSpPr>
            <p:cNvPr id="6" name="Group 21"/>
            <p:cNvGrpSpPr/>
            <p:nvPr/>
          </p:nvGrpSpPr>
          <p:grpSpPr bwMode="auto">
            <a:xfrm>
              <a:off x="-63" y="-26"/>
              <a:ext cx="960" cy="958"/>
              <a:chOff x="-110" y="-45"/>
              <a:chExt cx="1680" cy="1680"/>
            </a:xfrm>
          </p:grpSpPr>
          <p:sp>
            <p:nvSpPr>
              <p:cNvPr id="80918" name="Oval 22"/>
              <p:cNvSpPr>
                <a:spLocks noChangeArrowheads="1"/>
              </p:cNvSpPr>
              <p:nvPr/>
            </p:nvSpPr>
            <p:spPr bwMode="auto">
              <a:xfrm>
                <a:off x="-110" y="-45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137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19" name="未知"/>
              <p:cNvSpPr/>
              <p:nvPr/>
            </p:nvSpPr>
            <p:spPr bwMode="auto">
              <a:xfrm>
                <a:off x="192" y="28"/>
                <a:ext cx="1296" cy="63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0920" name="Text Box 24"/>
            <p:cNvSpPr txBox="1">
              <a:spLocks noChangeArrowheads="1"/>
            </p:cNvSpPr>
            <p:nvPr/>
          </p:nvSpPr>
          <p:spPr bwMode="auto">
            <a:xfrm>
              <a:off x="-63" y="310"/>
              <a:ext cx="909" cy="30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lvl="1"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rPr>
                <a:t>通信</a:t>
              </a:r>
              <a:endParaRPr lang="en-US" altLang="zh-CN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0921" name="Oval 25"/>
            <p:cNvSpPr>
              <a:spLocks noChangeArrowheads="1"/>
            </p:cNvSpPr>
            <p:nvPr/>
          </p:nvSpPr>
          <p:spPr bwMode="auto">
            <a:xfrm>
              <a:off x="33" y="1056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7" name="Group 26"/>
          <p:cNvGrpSpPr/>
          <p:nvPr/>
        </p:nvGrpSpPr>
        <p:grpSpPr bwMode="auto">
          <a:xfrm>
            <a:off x="7970218" y="4008441"/>
            <a:ext cx="1487487" cy="1985962"/>
            <a:chOff x="0" y="0"/>
            <a:chExt cx="995" cy="1332"/>
          </a:xfrm>
        </p:grpSpPr>
        <p:grpSp>
          <p:nvGrpSpPr>
            <p:cNvPr id="8" name="Group 27"/>
            <p:cNvGrpSpPr/>
            <p:nvPr/>
          </p:nvGrpSpPr>
          <p:grpSpPr bwMode="auto">
            <a:xfrm>
              <a:off x="0" y="0"/>
              <a:ext cx="960" cy="965"/>
              <a:chOff x="0" y="0"/>
              <a:chExt cx="1152" cy="1152"/>
            </a:xfrm>
          </p:grpSpPr>
          <p:grpSp>
            <p:nvGrpSpPr>
              <p:cNvPr id="9" name="Group 28"/>
              <p:cNvGrpSpPr/>
              <p:nvPr/>
            </p:nvGrpSpPr>
            <p:grpSpPr bwMode="auto">
              <a:xfrm>
                <a:off x="0" y="0"/>
                <a:ext cx="1152" cy="1152"/>
                <a:chOff x="0" y="0"/>
                <a:chExt cx="1680" cy="1680"/>
              </a:xfrm>
            </p:grpSpPr>
            <p:sp>
              <p:nvSpPr>
                <p:cNvPr id="80925" name="Oval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26" name="未知"/>
                <p:cNvSpPr/>
                <p:nvPr/>
              </p:nvSpPr>
              <p:spPr bwMode="auto">
                <a:xfrm>
                  <a:off x="192" y="28"/>
                  <a:ext cx="1296" cy="634"/>
                </a:xfrm>
                <a:custGeom>
                  <a:avLst/>
                  <a:gdLst/>
                  <a:ahLst/>
                  <a:cxnLst>
                    <a:cxn ang="0">
                      <a:pos x="1301" y="401"/>
                    </a:cxn>
                    <a:cxn ang="0">
                      <a:pos x="1317" y="442"/>
                    </a:cxn>
                    <a:cxn ang="0">
                      <a:pos x="1321" y="481"/>
                    </a:cxn>
                    <a:cxn ang="0">
                      <a:pos x="1315" y="516"/>
                    </a:cxn>
                    <a:cxn ang="0">
                      <a:pos x="1298" y="550"/>
                    </a:cxn>
                    <a:cxn ang="0">
                      <a:pos x="1272" y="579"/>
                    </a:cxn>
                    <a:cxn ang="0">
                      <a:pos x="1239" y="604"/>
                    </a:cxn>
                    <a:cxn ang="0">
                      <a:pos x="1196" y="628"/>
                    </a:cxn>
                    <a:cxn ang="0">
                      <a:pos x="1147" y="649"/>
                    </a:cxn>
                    <a:cxn ang="0">
                      <a:pos x="1092" y="667"/>
                    </a:cxn>
                    <a:cxn ang="0">
                      <a:pos x="1031" y="683"/>
                    </a:cxn>
                    <a:cxn ang="0">
                      <a:pos x="967" y="694"/>
                    </a:cxn>
                    <a:cxn ang="0">
                      <a:pos x="896" y="704"/>
                    </a:cxn>
                    <a:cxn ang="0">
                      <a:pos x="824" y="710"/>
                    </a:cxn>
                    <a:cxn ang="0">
                      <a:pos x="795" y="712"/>
                    </a:cxn>
                    <a:cxn ang="0">
                      <a:pos x="476" y="712"/>
                    </a:cxn>
                    <a:cxn ang="0">
                      <a:pos x="472" y="712"/>
                    </a:cxn>
                    <a:cxn ang="0">
                      <a:pos x="409" y="708"/>
                    </a:cxn>
                    <a:cxn ang="0">
                      <a:pos x="348" y="704"/>
                    </a:cxn>
                    <a:cxn ang="0">
                      <a:pos x="290" y="696"/>
                    </a:cxn>
                    <a:cxn ang="0">
                      <a:pos x="235" y="689"/>
                    </a:cxn>
                    <a:cxn ang="0">
                      <a:pos x="186" y="677"/>
                    </a:cxn>
                    <a:cxn ang="0">
                      <a:pos x="141" y="663"/>
                    </a:cxn>
                    <a:cxn ang="0">
                      <a:pos x="102" y="648"/>
                    </a:cxn>
                    <a:cxn ang="0">
                      <a:pos x="67" y="630"/>
                    </a:cxn>
                    <a:cxn ang="0">
                      <a:pos x="39" y="608"/>
                    </a:cxn>
                    <a:cxn ang="0">
                      <a:pos x="18" y="583"/>
                    </a:cxn>
                    <a:cxn ang="0">
                      <a:pos x="6" y="554"/>
                    </a:cxn>
                    <a:cxn ang="0">
                      <a:pos x="0" y="524"/>
                    </a:cxn>
                    <a:cxn ang="0">
                      <a:pos x="0" y="520"/>
                    </a:cxn>
                    <a:cxn ang="0">
                      <a:pos x="4" y="487"/>
                    </a:cxn>
                    <a:cxn ang="0">
                      <a:pos x="16" y="446"/>
                    </a:cxn>
                    <a:cxn ang="0">
                      <a:pos x="51" y="370"/>
                    </a:cxn>
                    <a:cxn ang="0">
                      <a:pos x="94" y="299"/>
                    </a:cxn>
                    <a:cxn ang="0">
                      <a:pos x="147" y="235"/>
                    </a:cxn>
                    <a:cxn ang="0">
                      <a:pos x="204" y="176"/>
                    </a:cxn>
                    <a:cxn ang="0">
                      <a:pos x="270" y="125"/>
                    </a:cxn>
                    <a:cxn ang="0">
                      <a:pos x="341" y="82"/>
                    </a:cxn>
                    <a:cxn ang="0">
                      <a:pos x="415" y="47"/>
                    </a:cxn>
                    <a:cxn ang="0">
                      <a:pos x="497" y="21"/>
                    </a:cxn>
                    <a:cxn ang="0">
                      <a:pos x="581" y="6"/>
                    </a:cxn>
                    <a:cxn ang="0">
                      <a:pos x="667" y="0"/>
                    </a:cxn>
                    <a:cxn ang="0">
                      <a:pos x="667" y="0"/>
                    </a:cxn>
                    <a:cxn ang="0">
                      <a:pos x="759" y="6"/>
                    </a:cxn>
                    <a:cxn ang="0">
                      <a:pos x="847" y="23"/>
                    </a:cxn>
                    <a:cxn ang="0">
                      <a:pos x="932" y="53"/>
                    </a:cxn>
                    <a:cxn ang="0">
                      <a:pos x="1010" y="90"/>
                    </a:cxn>
                    <a:cxn ang="0">
                      <a:pos x="1082" y="137"/>
                    </a:cxn>
                    <a:cxn ang="0">
                      <a:pos x="1149" y="194"/>
                    </a:cxn>
                    <a:cxn ang="0">
                      <a:pos x="1208" y="256"/>
                    </a:cxn>
                    <a:cxn ang="0">
                      <a:pos x="1258" y="325"/>
                    </a:cxn>
                    <a:cxn ang="0">
                      <a:pos x="1301" y="401"/>
                    </a:cxn>
                    <a:cxn ang="0">
                      <a:pos x="1301" y="401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27" name="Text Box 31"/>
              <p:cNvSpPr txBox="1">
                <a:spLocks noChangeArrowheads="1"/>
              </p:cNvSpPr>
              <p:nvPr/>
            </p:nvSpPr>
            <p:spPr bwMode="auto">
              <a:xfrm>
                <a:off x="172" y="286"/>
                <a:ext cx="913" cy="6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b="1" dirty="0" smtClean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</a:rPr>
                  <a:t>释放</a:t>
                </a:r>
                <a:endParaRPr lang="en-US" altLang="zh-CN" sz="2400" b="1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algn="ctr"/>
                <a:r>
                  <a:rPr lang="zh-CN" altLang="en-US" sz="2400" b="1" dirty="0" smtClean="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</a:rPr>
                  <a:t>连接</a:t>
                </a:r>
                <a:endParaRPr lang="en-US" altLang="zh-CN" sz="2400" b="1" dirty="0" smtClean="0">
                  <a:solidFill>
                    <a:schemeClr val="bg1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80928" name="Oval 32"/>
            <p:cNvSpPr>
              <a:spLocks noChangeArrowheads="1"/>
            </p:cNvSpPr>
            <p:nvPr/>
          </p:nvSpPr>
          <p:spPr bwMode="auto">
            <a:xfrm>
              <a:off x="0" y="1056"/>
              <a:ext cx="995" cy="276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>
                <a:latin typeface="Arial" charset="0"/>
              </a:endParaRPr>
            </a:p>
          </p:txBody>
        </p:sp>
      </p:grpSp>
      <p:sp>
        <p:nvSpPr>
          <p:cNvPr id="29" name="右箭头 28"/>
          <p:cNvSpPr/>
          <p:nvPr/>
        </p:nvSpPr>
        <p:spPr>
          <a:xfrm>
            <a:off x="4079875" y="4410710"/>
            <a:ext cx="1087120" cy="601345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6777990" y="4496435"/>
            <a:ext cx="1172210" cy="605155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732021" y="5661675"/>
            <a:ext cx="273875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333399"/>
                </a:solidFill>
              </a:rPr>
              <a:t>图</a:t>
            </a:r>
            <a:r>
              <a:rPr lang="en-US" altLang="zh-CN" dirty="0" smtClean="0">
                <a:solidFill>
                  <a:srgbClr val="333399"/>
                </a:solidFill>
              </a:rPr>
              <a:t>3   </a:t>
            </a:r>
            <a:r>
              <a:rPr lang="zh-CN" altLang="en-US" dirty="0" smtClean="0">
                <a:solidFill>
                  <a:srgbClr val="333399"/>
                </a:solidFill>
              </a:rPr>
              <a:t>电路交换的三个阶段</a:t>
            </a:r>
            <a:endParaRPr lang="en-US" altLang="zh-CN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2783840" y="1412875"/>
            <a:ext cx="6433820" cy="11887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333399"/>
                </a:solidFill>
              </a:rPr>
              <a:t>从通信资源的分配角度来看，“交换”就是按照某种方式</a:t>
            </a:r>
            <a:r>
              <a:rPr lang="zh-CN" altLang="en-US" sz="2400" b="1">
                <a:solidFill>
                  <a:schemeClr val="hlink"/>
                </a:solidFill>
              </a:rPr>
              <a:t>动态地分配</a:t>
            </a:r>
            <a:r>
              <a:rPr lang="zh-CN" altLang="en-US" sz="2400" b="1">
                <a:solidFill>
                  <a:srgbClr val="333399"/>
                </a:solidFill>
              </a:rPr>
              <a:t>传输线路的资源</a:t>
            </a:r>
            <a:endParaRPr lang="zh-CN" altLang="en-US" sz="2400" b="1">
              <a:solidFill>
                <a:srgbClr val="333399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524760" y="2712720"/>
            <a:ext cx="6925310" cy="9582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FFFF"/>
            </a:solidFill>
            <a:prstDash val="solid"/>
            <a:rou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p>
            <a:pPr algn="l"/>
            <a:r>
              <a:rPr lang="zh-CN" altLang="en-US" sz="2400">
                <a:solidFill>
                  <a:srgbClr val="081626"/>
                </a:solidFill>
              </a:rPr>
              <a:t>电路交换的一个重要特点是在通话的全部时间内，</a:t>
            </a:r>
            <a:endParaRPr lang="zh-CN" altLang="en-US" sz="2400">
              <a:solidFill>
                <a:srgbClr val="081626"/>
              </a:solidFill>
            </a:endParaRPr>
          </a:p>
          <a:p>
            <a:pPr algn="l"/>
            <a:r>
              <a:rPr lang="zh-CN" altLang="en-US" sz="2400">
                <a:solidFill>
                  <a:srgbClr val="081626"/>
                </a:solidFill>
              </a:rPr>
              <a:t>通话的两个用户始终占用端到端的通信资源</a:t>
            </a:r>
            <a:endParaRPr lang="en-US" altLang="zh-CN" sz="2400">
              <a:solidFill>
                <a:srgbClr val="08162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7" grpId="0" bldLvl="0" animBg="1"/>
      <p:bldP spid="1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52950" y="6356351"/>
            <a:ext cx="3086100" cy="365125"/>
          </a:xfrm>
        </p:spPr>
        <p:txBody>
          <a:bodyPr/>
          <a:lstStyle/>
          <a:p>
            <a:r>
              <a:rPr lang="zh-CN" b="1">
                <a:solidFill>
                  <a:srgbClr val="002060"/>
                </a:solidFill>
                <a:ea typeface="宋体" charset="0"/>
              </a:rPr>
              <a:t>图</a:t>
            </a:r>
            <a:r>
              <a:rPr lang="en-US" altLang="zh-CN" b="1">
                <a:solidFill>
                  <a:srgbClr val="002060"/>
                </a:solidFill>
                <a:ea typeface="宋体" charset="0"/>
              </a:rPr>
              <a:t>4   </a:t>
            </a:r>
            <a:r>
              <a:rPr lang="zh-CN" altLang="en-US" b="1">
                <a:solidFill>
                  <a:srgbClr val="002060"/>
                </a:solidFill>
                <a:ea typeface="宋体" charset="0"/>
              </a:rPr>
              <a:t>电路交换举例</a:t>
            </a:r>
            <a:endParaRPr lang="zh-CN" altLang="en-US" b="1">
              <a:solidFill>
                <a:srgbClr val="002060"/>
              </a:solidFill>
              <a:ea typeface="宋体" charset="0"/>
            </a:endParaRPr>
          </a:p>
        </p:txBody>
      </p:sp>
      <p:sp>
        <p:nvSpPr>
          <p:cNvPr id="81922" name="Rectangle 2" descr="afbae0ddf0234c3bbd5a2eb4a4d10acd# #矩形 674"/>
          <p:cNvSpPr>
            <a:spLocks noGrp="1" noChangeArrowheads="1"/>
          </p:cNvSpPr>
          <p:nvPr>
            <p:ph type="title"/>
          </p:nvPr>
        </p:nvSpPr>
        <p:spPr>
          <a:xfrm>
            <a:off x="1991995" y="189227"/>
            <a:ext cx="8215843" cy="928558"/>
          </a:xfrm>
        </p:spPr>
        <p:txBody>
          <a:bodyPr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  <a:sym typeface="+mn-ea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  <a:sym typeface="+mn-ea"/>
              </a:rPr>
              <a:t>、电路交换的主要特点</a:t>
            </a:r>
            <a:endParaRPr lang="zh-CN" altLang="en-US" b="1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+mn-cs"/>
              <a:sym typeface="+mn-ea"/>
            </a:endParaRPr>
          </a:p>
        </p:txBody>
      </p:sp>
      <p:sp>
        <p:nvSpPr>
          <p:cNvPr id="81923" name="Rectangle 3" descr="f2ee45c6b4b54178a752d1e4af8a5240# #矩形 675"/>
          <p:cNvSpPr>
            <a:spLocks noGrp="1" noChangeArrowheads="1"/>
          </p:cNvSpPr>
          <p:nvPr>
            <p:ph type="body" idx="1"/>
          </p:nvPr>
        </p:nvSpPr>
        <p:spPr>
          <a:xfrm>
            <a:off x="2192020" y="1268730"/>
            <a:ext cx="7959725" cy="1584960"/>
          </a:xfrm>
          <a:ln w="127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b="1">
                <a:solidFill>
                  <a:srgbClr val="002060"/>
                </a:solidFill>
                <a:ea typeface="宋体" charset="-122"/>
                <a:sym typeface="+mn-ea"/>
              </a:rPr>
              <a:t>电路交换举例</a:t>
            </a:r>
            <a:endParaRPr b="1">
              <a:solidFill>
                <a:srgbClr val="002060"/>
              </a:solidFill>
              <a:ea typeface="宋体" charset="-122"/>
              <a:sym typeface="+mn-ea"/>
            </a:endParaRPr>
          </a:p>
          <a:p>
            <a:pPr marL="0" indent="0" algn="l">
              <a:buNone/>
            </a:pPr>
            <a:r>
              <a:rPr sz="2000" b="1">
                <a:solidFill>
                  <a:srgbClr val="002060"/>
                </a:solidFill>
                <a:ea typeface="宋体" charset="-122"/>
              </a:rPr>
              <a:t>（</a:t>
            </a:r>
            <a:r>
              <a:rPr lang="en-US" altLang="zh-CN" sz="2000" b="1">
                <a:solidFill>
                  <a:srgbClr val="002060"/>
                </a:solidFill>
                <a:ea typeface="宋体" charset="-122"/>
              </a:rPr>
              <a:t>1</a:t>
            </a:r>
            <a:r>
              <a:rPr sz="2000" b="1">
                <a:solidFill>
                  <a:srgbClr val="002060"/>
                </a:solidFill>
                <a:ea typeface="宋体" charset="-122"/>
              </a:rPr>
              <a:t>）</a:t>
            </a:r>
            <a:r>
              <a:rPr lang="en-US" altLang="zh-CN" sz="2000" b="1">
                <a:solidFill>
                  <a:srgbClr val="002060"/>
                </a:solidFill>
                <a:ea typeface="宋体" charset="-122"/>
              </a:rPr>
              <a:t>A </a:t>
            </a:r>
            <a:r>
              <a:rPr lang="zh-CN" altLang="en-US" sz="2000" b="1">
                <a:solidFill>
                  <a:srgbClr val="002060"/>
                </a:solidFill>
                <a:ea typeface="宋体" charset="-122"/>
              </a:rPr>
              <a:t>和 </a:t>
            </a:r>
            <a:r>
              <a:rPr lang="en-US" altLang="zh-CN" sz="2000" b="1">
                <a:solidFill>
                  <a:srgbClr val="002060"/>
                </a:solidFill>
                <a:ea typeface="宋体" charset="-122"/>
              </a:rPr>
              <a:t>D </a:t>
            </a:r>
            <a:r>
              <a:rPr lang="zh-CN" altLang="en-US" sz="2000" b="1">
                <a:solidFill>
                  <a:srgbClr val="002060"/>
                </a:solidFill>
                <a:ea typeface="宋体" charset="-122"/>
              </a:rPr>
              <a:t>通话经过四个交换机，通话在 </a:t>
            </a:r>
            <a:r>
              <a:rPr lang="en-US" altLang="zh-CN" sz="2000" b="1">
                <a:solidFill>
                  <a:srgbClr val="002060"/>
                </a:solidFill>
                <a:ea typeface="宋体" charset="-122"/>
              </a:rPr>
              <a:t>A </a:t>
            </a:r>
            <a:r>
              <a:rPr lang="zh-CN" altLang="en-US" sz="2000" b="1">
                <a:solidFill>
                  <a:srgbClr val="002060"/>
                </a:solidFill>
                <a:ea typeface="宋体" charset="-122"/>
              </a:rPr>
              <a:t>到 </a:t>
            </a:r>
            <a:r>
              <a:rPr lang="en-US" altLang="zh-CN" sz="2000" b="1">
                <a:solidFill>
                  <a:srgbClr val="002060"/>
                </a:solidFill>
                <a:ea typeface="宋体" charset="-122"/>
              </a:rPr>
              <a:t>D </a:t>
            </a:r>
            <a:r>
              <a:rPr lang="zh-CN" altLang="en-US" sz="2000" b="1">
                <a:solidFill>
                  <a:srgbClr val="002060"/>
                </a:solidFill>
                <a:ea typeface="宋体" charset="-122"/>
              </a:rPr>
              <a:t>的连接上进行。</a:t>
            </a:r>
            <a:endParaRPr lang="zh-CN" altLang="en-US" b="1">
              <a:solidFill>
                <a:srgbClr val="002060"/>
              </a:solidFill>
              <a:ea typeface="宋体" charset="-122"/>
            </a:endParaRPr>
          </a:p>
          <a:p>
            <a:pPr marL="0" indent="0" algn="l">
              <a:buNone/>
            </a:pPr>
            <a:r>
              <a:rPr sz="2000" b="1">
                <a:solidFill>
                  <a:srgbClr val="002060"/>
                </a:solidFill>
                <a:ea typeface="宋体" charset="-122"/>
              </a:rPr>
              <a:t>（</a:t>
            </a:r>
            <a:r>
              <a:rPr lang="en-US" altLang="zh-CN" sz="2000" b="1">
                <a:solidFill>
                  <a:srgbClr val="002060"/>
                </a:solidFill>
                <a:ea typeface="宋体" charset="-122"/>
              </a:rPr>
              <a:t>2</a:t>
            </a:r>
            <a:r>
              <a:rPr sz="2000" b="1">
                <a:solidFill>
                  <a:srgbClr val="002060"/>
                </a:solidFill>
                <a:ea typeface="宋体" charset="-122"/>
              </a:rPr>
              <a:t>）</a:t>
            </a:r>
            <a:r>
              <a:rPr lang="en-US" altLang="zh-CN" sz="2000" b="1">
                <a:solidFill>
                  <a:srgbClr val="002060"/>
                </a:solidFill>
                <a:ea typeface="宋体" charset="-122"/>
              </a:rPr>
              <a:t>B </a:t>
            </a:r>
            <a:r>
              <a:rPr lang="zh-CN" altLang="en-US" sz="2000" b="1">
                <a:solidFill>
                  <a:srgbClr val="002060"/>
                </a:solidFill>
                <a:ea typeface="宋体" charset="-122"/>
              </a:rPr>
              <a:t>和 </a:t>
            </a:r>
            <a:r>
              <a:rPr lang="en-US" altLang="zh-CN" sz="2000" b="1">
                <a:solidFill>
                  <a:srgbClr val="002060"/>
                </a:solidFill>
                <a:ea typeface="宋体" charset="-122"/>
              </a:rPr>
              <a:t>C </a:t>
            </a:r>
            <a:r>
              <a:rPr lang="zh-CN" altLang="en-US" sz="2000" b="1">
                <a:solidFill>
                  <a:srgbClr val="002060"/>
                </a:solidFill>
                <a:ea typeface="宋体" charset="-122"/>
              </a:rPr>
              <a:t>通话只经过一个本地交换机，通话在 </a:t>
            </a:r>
            <a:r>
              <a:rPr lang="en-US" altLang="zh-CN" sz="2000" b="1">
                <a:solidFill>
                  <a:srgbClr val="002060"/>
                </a:solidFill>
                <a:ea typeface="宋体" charset="-122"/>
              </a:rPr>
              <a:t>B </a:t>
            </a:r>
            <a:r>
              <a:rPr lang="zh-CN" altLang="en-US" sz="2000" b="1">
                <a:solidFill>
                  <a:srgbClr val="002060"/>
                </a:solidFill>
                <a:ea typeface="宋体" charset="-122"/>
              </a:rPr>
              <a:t>到 </a:t>
            </a:r>
            <a:r>
              <a:rPr lang="en-US" altLang="zh-CN" sz="2000" b="1">
                <a:solidFill>
                  <a:srgbClr val="002060"/>
                </a:solidFill>
                <a:ea typeface="宋体" charset="-122"/>
              </a:rPr>
              <a:t>C </a:t>
            </a:r>
            <a:r>
              <a:rPr lang="zh-CN" altLang="en-US" sz="2000" b="1">
                <a:solidFill>
                  <a:srgbClr val="002060"/>
                </a:solidFill>
                <a:ea typeface="宋体" charset="-122"/>
              </a:rPr>
              <a:t>的连接上进行</a:t>
            </a:r>
            <a:endParaRPr lang="zh-CN" altLang="en-US" sz="2000" b="1">
              <a:solidFill>
                <a:srgbClr val="002060"/>
              </a:solidFill>
              <a:ea typeface="宋体" charset="-122"/>
            </a:endParaRPr>
          </a:p>
          <a:p>
            <a:pPr marL="0" indent="0" algn="ctr">
              <a:buNone/>
            </a:pPr>
            <a:endParaRPr lang="zh-CN" altLang="en-US" sz="2000" b="1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81924" name="Freeform 4"/>
          <p:cNvSpPr/>
          <p:nvPr/>
        </p:nvSpPr>
        <p:spPr bwMode="auto">
          <a:xfrm>
            <a:off x="3117850" y="4960938"/>
            <a:ext cx="212725" cy="325437"/>
          </a:xfrm>
          <a:custGeom>
            <a:avLst/>
            <a:gdLst>
              <a:gd name="T0" fmla="*/ 9 w 136"/>
              <a:gd name="T1" fmla="*/ 0 h 210"/>
              <a:gd name="T2" fmla="*/ 57 w 136"/>
              <a:gd name="T3" fmla="*/ 6 h 210"/>
              <a:gd name="T4" fmla="*/ 99 w 136"/>
              <a:gd name="T5" fmla="*/ 27 h 210"/>
              <a:gd name="T6" fmla="*/ 129 w 136"/>
              <a:gd name="T7" fmla="*/ 63 h 210"/>
              <a:gd name="T8" fmla="*/ 132 w 136"/>
              <a:gd name="T9" fmla="*/ 114 h 210"/>
              <a:gd name="T10" fmla="*/ 102 w 136"/>
              <a:gd name="T11" fmla="*/ 168 h 210"/>
              <a:gd name="T12" fmla="*/ 51 w 136"/>
              <a:gd name="T13" fmla="*/ 198 h 210"/>
              <a:gd name="T14" fmla="*/ 0 w 136"/>
              <a:gd name="T15" fmla="*/ 210 h 2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6"/>
              <a:gd name="T25" fmla="*/ 0 h 210"/>
              <a:gd name="T26" fmla="*/ 136 w 136"/>
              <a:gd name="T27" fmla="*/ 210 h 2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6" h="210">
                <a:moveTo>
                  <a:pt x="9" y="0"/>
                </a:moveTo>
                <a:cubicBezTo>
                  <a:pt x="17" y="1"/>
                  <a:pt x="42" y="2"/>
                  <a:pt x="57" y="6"/>
                </a:cubicBezTo>
                <a:cubicBezTo>
                  <a:pt x="72" y="10"/>
                  <a:pt x="87" y="18"/>
                  <a:pt x="99" y="27"/>
                </a:cubicBezTo>
                <a:cubicBezTo>
                  <a:pt x="111" y="36"/>
                  <a:pt x="124" y="49"/>
                  <a:pt x="129" y="63"/>
                </a:cubicBezTo>
                <a:cubicBezTo>
                  <a:pt x="134" y="77"/>
                  <a:pt x="136" y="97"/>
                  <a:pt x="132" y="114"/>
                </a:cubicBezTo>
                <a:cubicBezTo>
                  <a:pt x="128" y="131"/>
                  <a:pt x="115" y="154"/>
                  <a:pt x="102" y="168"/>
                </a:cubicBezTo>
                <a:cubicBezTo>
                  <a:pt x="89" y="182"/>
                  <a:pt x="68" y="191"/>
                  <a:pt x="51" y="198"/>
                </a:cubicBezTo>
                <a:cubicBezTo>
                  <a:pt x="34" y="205"/>
                  <a:pt x="11" y="208"/>
                  <a:pt x="0" y="21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 flipV="1">
            <a:off x="2397125" y="5286375"/>
            <a:ext cx="71120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 flipV="1">
            <a:off x="2401888" y="4964113"/>
            <a:ext cx="711200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V="1">
            <a:off x="8997950" y="4570413"/>
            <a:ext cx="92710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2255838" y="4456113"/>
            <a:ext cx="847725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29" name="Freeform 9"/>
          <p:cNvSpPr/>
          <p:nvPr/>
        </p:nvSpPr>
        <p:spPr bwMode="auto">
          <a:xfrm>
            <a:off x="3089275" y="3894138"/>
            <a:ext cx="5930900" cy="1524000"/>
          </a:xfrm>
          <a:custGeom>
            <a:avLst/>
            <a:gdLst>
              <a:gd name="T0" fmla="*/ 0 w 3776"/>
              <a:gd name="T1" fmla="*/ 462 h 981"/>
              <a:gd name="T2" fmla="*/ 3 w 3776"/>
              <a:gd name="T3" fmla="*/ 463 h 981"/>
              <a:gd name="T4" fmla="*/ 558 w 3776"/>
              <a:gd name="T5" fmla="*/ 690 h 981"/>
              <a:gd name="T6" fmla="*/ 1167 w 3776"/>
              <a:gd name="T7" fmla="*/ 0 h 981"/>
              <a:gd name="T8" fmla="*/ 1712 w 3776"/>
              <a:gd name="T9" fmla="*/ 209 h 981"/>
              <a:gd name="T10" fmla="*/ 2167 w 3776"/>
              <a:gd name="T11" fmla="*/ 754 h 981"/>
              <a:gd name="T12" fmla="*/ 2712 w 3776"/>
              <a:gd name="T13" fmla="*/ 981 h 981"/>
              <a:gd name="T14" fmla="*/ 3230 w 3776"/>
              <a:gd name="T15" fmla="*/ 500 h 981"/>
              <a:gd name="T16" fmla="*/ 3776 w 3776"/>
              <a:gd name="T17" fmla="*/ 618 h 981"/>
              <a:gd name="T18" fmla="*/ 3766 w 3776"/>
              <a:gd name="T19" fmla="*/ 608 h 98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776"/>
              <a:gd name="T31" fmla="*/ 0 h 981"/>
              <a:gd name="T32" fmla="*/ 3776 w 3776"/>
              <a:gd name="T33" fmla="*/ 981 h 98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776" h="981">
                <a:moveTo>
                  <a:pt x="0" y="462"/>
                </a:moveTo>
                <a:lnTo>
                  <a:pt x="3" y="463"/>
                </a:lnTo>
                <a:lnTo>
                  <a:pt x="558" y="690"/>
                </a:lnTo>
                <a:lnTo>
                  <a:pt x="1167" y="0"/>
                </a:lnTo>
                <a:lnTo>
                  <a:pt x="1712" y="209"/>
                </a:lnTo>
                <a:lnTo>
                  <a:pt x="2167" y="754"/>
                </a:lnTo>
                <a:lnTo>
                  <a:pt x="2712" y="981"/>
                </a:lnTo>
                <a:lnTo>
                  <a:pt x="3230" y="500"/>
                </a:lnTo>
                <a:lnTo>
                  <a:pt x="3776" y="618"/>
                </a:lnTo>
                <a:lnTo>
                  <a:pt x="3766" y="608"/>
                </a:lnTo>
              </a:path>
            </a:pathLst>
          </a:cu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3151188" y="4438650"/>
            <a:ext cx="754062" cy="1042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31" name="Oval 11"/>
          <p:cNvSpPr>
            <a:spLocks noChangeArrowheads="1"/>
          </p:cNvSpPr>
          <p:nvPr/>
        </p:nvSpPr>
        <p:spPr bwMode="auto">
          <a:xfrm>
            <a:off x="3057525" y="4568825"/>
            <a:ext cx="93663" cy="936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32" name="Oval 12"/>
          <p:cNvSpPr>
            <a:spLocks noChangeArrowheads="1"/>
          </p:cNvSpPr>
          <p:nvPr/>
        </p:nvSpPr>
        <p:spPr bwMode="auto">
          <a:xfrm>
            <a:off x="3057525" y="4737100"/>
            <a:ext cx="93663" cy="920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33" name="Oval 13"/>
          <p:cNvSpPr>
            <a:spLocks noChangeArrowheads="1"/>
          </p:cNvSpPr>
          <p:nvPr/>
        </p:nvSpPr>
        <p:spPr bwMode="auto">
          <a:xfrm>
            <a:off x="3057525" y="4913313"/>
            <a:ext cx="93663" cy="936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34" name="Oval 14"/>
          <p:cNvSpPr>
            <a:spLocks noChangeArrowheads="1"/>
          </p:cNvSpPr>
          <p:nvPr/>
        </p:nvSpPr>
        <p:spPr bwMode="auto">
          <a:xfrm>
            <a:off x="3057525" y="5070475"/>
            <a:ext cx="93663" cy="952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35" name="Oval 15"/>
          <p:cNvSpPr>
            <a:spLocks noChangeArrowheads="1"/>
          </p:cNvSpPr>
          <p:nvPr/>
        </p:nvSpPr>
        <p:spPr bwMode="auto">
          <a:xfrm>
            <a:off x="3057525" y="5238750"/>
            <a:ext cx="93663" cy="952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36" name="Oval 16"/>
          <p:cNvSpPr>
            <a:spLocks noChangeArrowheads="1"/>
          </p:cNvSpPr>
          <p:nvPr/>
        </p:nvSpPr>
        <p:spPr bwMode="auto">
          <a:xfrm>
            <a:off x="3905250" y="4568825"/>
            <a:ext cx="93663" cy="936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37" name="Oval 17"/>
          <p:cNvSpPr>
            <a:spLocks noChangeArrowheads="1"/>
          </p:cNvSpPr>
          <p:nvPr/>
        </p:nvSpPr>
        <p:spPr bwMode="auto">
          <a:xfrm>
            <a:off x="3905250" y="4737100"/>
            <a:ext cx="93663" cy="920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38" name="Oval 18"/>
          <p:cNvSpPr>
            <a:spLocks noChangeArrowheads="1"/>
          </p:cNvSpPr>
          <p:nvPr/>
        </p:nvSpPr>
        <p:spPr bwMode="auto">
          <a:xfrm>
            <a:off x="3905250" y="4913313"/>
            <a:ext cx="93663" cy="936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39" name="Oval 19"/>
          <p:cNvSpPr>
            <a:spLocks noChangeArrowheads="1"/>
          </p:cNvSpPr>
          <p:nvPr/>
        </p:nvSpPr>
        <p:spPr bwMode="auto">
          <a:xfrm>
            <a:off x="3905250" y="5070475"/>
            <a:ext cx="93663" cy="952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40" name="Oval 20"/>
          <p:cNvSpPr>
            <a:spLocks noChangeArrowheads="1"/>
          </p:cNvSpPr>
          <p:nvPr/>
        </p:nvSpPr>
        <p:spPr bwMode="auto">
          <a:xfrm>
            <a:off x="3905250" y="5238750"/>
            <a:ext cx="93663" cy="952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4960938" y="3541713"/>
            <a:ext cx="752475" cy="104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42" name="Oval 22"/>
          <p:cNvSpPr>
            <a:spLocks noChangeArrowheads="1"/>
          </p:cNvSpPr>
          <p:nvPr/>
        </p:nvSpPr>
        <p:spPr bwMode="auto">
          <a:xfrm>
            <a:off x="4865688" y="3673475"/>
            <a:ext cx="95250" cy="920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43" name="Oval 23"/>
          <p:cNvSpPr>
            <a:spLocks noChangeArrowheads="1"/>
          </p:cNvSpPr>
          <p:nvPr/>
        </p:nvSpPr>
        <p:spPr bwMode="auto">
          <a:xfrm>
            <a:off x="4865688" y="3841750"/>
            <a:ext cx="95250" cy="920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44" name="Oval 24"/>
          <p:cNvSpPr>
            <a:spLocks noChangeArrowheads="1"/>
          </p:cNvSpPr>
          <p:nvPr/>
        </p:nvSpPr>
        <p:spPr bwMode="auto">
          <a:xfrm>
            <a:off x="4865688" y="4019550"/>
            <a:ext cx="95250" cy="920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45" name="Oval 25"/>
          <p:cNvSpPr>
            <a:spLocks noChangeArrowheads="1"/>
          </p:cNvSpPr>
          <p:nvPr/>
        </p:nvSpPr>
        <p:spPr bwMode="auto">
          <a:xfrm>
            <a:off x="4865688" y="4176713"/>
            <a:ext cx="95250" cy="936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46" name="Oval 26"/>
          <p:cNvSpPr>
            <a:spLocks noChangeArrowheads="1"/>
          </p:cNvSpPr>
          <p:nvPr/>
        </p:nvSpPr>
        <p:spPr bwMode="auto">
          <a:xfrm>
            <a:off x="4865688" y="4344988"/>
            <a:ext cx="95250" cy="936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47" name="Oval 27"/>
          <p:cNvSpPr>
            <a:spLocks noChangeArrowheads="1"/>
          </p:cNvSpPr>
          <p:nvPr/>
        </p:nvSpPr>
        <p:spPr bwMode="auto">
          <a:xfrm>
            <a:off x="5713413" y="3673475"/>
            <a:ext cx="95250" cy="920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48" name="Oval 28"/>
          <p:cNvSpPr>
            <a:spLocks noChangeArrowheads="1"/>
          </p:cNvSpPr>
          <p:nvPr/>
        </p:nvSpPr>
        <p:spPr bwMode="auto">
          <a:xfrm>
            <a:off x="5713413" y="3841750"/>
            <a:ext cx="95250" cy="920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49" name="Oval 29"/>
          <p:cNvSpPr>
            <a:spLocks noChangeArrowheads="1"/>
          </p:cNvSpPr>
          <p:nvPr/>
        </p:nvSpPr>
        <p:spPr bwMode="auto">
          <a:xfrm>
            <a:off x="5713413" y="4019550"/>
            <a:ext cx="95250" cy="920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50" name="Oval 30"/>
          <p:cNvSpPr>
            <a:spLocks noChangeArrowheads="1"/>
          </p:cNvSpPr>
          <p:nvPr/>
        </p:nvSpPr>
        <p:spPr bwMode="auto">
          <a:xfrm>
            <a:off x="5713413" y="4176713"/>
            <a:ext cx="95250" cy="936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51" name="Oval 31"/>
          <p:cNvSpPr>
            <a:spLocks noChangeArrowheads="1"/>
          </p:cNvSpPr>
          <p:nvPr/>
        </p:nvSpPr>
        <p:spPr bwMode="auto">
          <a:xfrm>
            <a:off x="5713413" y="4344988"/>
            <a:ext cx="95250" cy="936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52" name="Rectangle 32"/>
          <p:cNvSpPr>
            <a:spLocks noChangeArrowheads="1"/>
          </p:cNvSpPr>
          <p:nvPr/>
        </p:nvSpPr>
        <p:spPr bwMode="auto">
          <a:xfrm>
            <a:off x="6543675" y="4886325"/>
            <a:ext cx="754063" cy="1042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53" name="Oval 33"/>
          <p:cNvSpPr>
            <a:spLocks noChangeArrowheads="1"/>
          </p:cNvSpPr>
          <p:nvPr/>
        </p:nvSpPr>
        <p:spPr bwMode="auto">
          <a:xfrm>
            <a:off x="6448425" y="5016500"/>
            <a:ext cx="95250" cy="936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54" name="Oval 34"/>
          <p:cNvSpPr>
            <a:spLocks noChangeArrowheads="1"/>
          </p:cNvSpPr>
          <p:nvPr/>
        </p:nvSpPr>
        <p:spPr bwMode="auto">
          <a:xfrm>
            <a:off x="6448425" y="5183188"/>
            <a:ext cx="95250" cy="936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55" name="Oval 35"/>
          <p:cNvSpPr>
            <a:spLocks noChangeArrowheads="1"/>
          </p:cNvSpPr>
          <p:nvPr/>
        </p:nvSpPr>
        <p:spPr bwMode="auto">
          <a:xfrm>
            <a:off x="6448425" y="5360988"/>
            <a:ext cx="95250" cy="920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56" name="Oval 36"/>
          <p:cNvSpPr>
            <a:spLocks noChangeArrowheads="1"/>
          </p:cNvSpPr>
          <p:nvPr/>
        </p:nvSpPr>
        <p:spPr bwMode="auto">
          <a:xfrm>
            <a:off x="6448425" y="5518150"/>
            <a:ext cx="95250" cy="952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57" name="Oval 37"/>
          <p:cNvSpPr>
            <a:spLocks noChangeArrowheads="1"/>
          </p:cNvSpPr>
          <p:nvPr/>
        </p:nvSpPr>
        <p:spPr bwMode="auto">
          <a:xfrm>
            <a:off x="6448425" y="5686425"/>
            <a:ext cx="95250" cy="952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58" name="Oval 38"/>
          <p:cNvSpPr>
            <a:spLocks noChangeArrowheads="1"/>
          </p:cNvSpPr>
          <p:nvPr/>
        </p:nvSpPr>
        <p:spPr bwMode="auto">
          <a:xfrm>
            <a:off x="7297738" y="5016500"/>
            <a:ext cx="93662" cy="936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59" name="Oval 39"/>
          <p:cNvSpPr>
            <a:spLocks noChangeArrowheads="1"/>
          </p:cNvSpPr>
          <p:nvPr/>
        </p:nvSpPr>
        <p:spPr bwMode="auto">
          <a:xfrm>
            <a:off x="7297738" y="5183188"/>
            <a:ext cx="93662" cy="936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60" name="Oval 40"/>
          <p:cNvSpPr>
            <a:spLocks noChangeArrowheads="1"/>
          </p:cNvSpPr>
          <p:nvPr/>
        </p:nvSpPr>
        <p:spPr bwMode="auto">
          <a:xfrm>
            <a:off x="7297738" y="5360988"/>
            <a:ext cx="93662" cy="920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61" name="Oval 41"/>
          <p:cNvSpPr>
            <a:spLocks noChangeArrowheads="1"/>
          </p:cNvSpPr>
          <p:nvPr/>
        </p:nvSpPr>
        <p:spPr bwMode="auto">
          <a:xfrm>
            <a:off x="7297738" y="5518150"/>
            <a:ext cx="93662" cy="952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62" name="Oval 42"/>
          <p:cNvSpPr>
            <a:spLocks noChangeArrowheads="1"/>
          </p:cNvSpPr>
          <p:nvPr/>
        </p:nvSpPr>
        <p:spPr bwMode="auto">
          <a:xfrm>
            <a:off x="7297738" y="5686425"/>
            <a:ext cx="93662" cy="952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63" name="Text Box 43"/>
          <p:cNvSpPr txBox="1">
            <a:spLocks noChangeArrowheads="1"/>
          </p:cNvSpPr>
          <p:nvPr/>
        </p:nvSpPr>
        <p:spPr bwMode="auto">
          <a:xfrm>
            <a:off x="1849438" y="3989388"/>
            <a:ext cx="78867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4400">
                <a:latin typeface="Wingdings" pitchFamily="2" charset="2"/>
              </a:rPr>
              <a:t>(</a:t>
            </a:r>
            <a:endParaRPr kumimoji="1" lang="en-US" altLang="zh-CN" sz="4400">
              <a:latin typeface="Wingdings" pitchFamily="2" charset="2"/>
            </a:endParaRPr>
          </a:p>
        </p:txBody>
      </p:sp>
      <p:sp>
        <p:nvSpPr>
          <p:cNvPr id="81964" name="Text Box 44"/>
          <p:cNvSpPr txBox="1">
            <a:spLocks noChangeArrowheads="1"/>
          </p:cNvSpPr>
          <p:nvPr/>
        </p:nvSpPr>
        <p:spPr bwMode="auto">
          <a:xfrm>
            <a:off x="9693275" y="4065588"/>
            <a:ext cx="78867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4400">
                <a:latin typeface="Wingdings" pitchFamily="2" charset="2"/>
              </a:rPr>
              <a:t>(</a:t>
            </a:r>
            <a:endParaRPr kumimoji="1" lang="en-US" altLang="zh-CN" sz="4400">
              <a:latin typeface="Wingdings" pitchFamily="2" charset="2"/>
            </a:endParaRPr>
          </a:p>
        </p:txBody>
      </p:sp>
      <p:sp>
        <p:nvSpPr>
          <p:cNvPr id="81965" name="Rectangle 45"/>
          <p:cNvSpPr>
            <a:spLocks noChangeArrowheads="1"/>
          </p:cNvSpPr>
          <p:nvPr/>
        </p:nvSpPr>
        <p:spPr bwMode="auto">
          <a:xfrm>
            <a:off x="8202613" y="3989388"/>
            <a:ext cx="754062" cy="104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66" name="Oval 46"/>
          <p:cNvSpPr>
            <a:spLocks noChangeArrowheads="1"/>
          </p:cNvSpPr>
          <p:nvPr/>
        </p:nvSpPr>
        <p:spPr bwMode="auto">
          <a:xfrm>
            <a:off x="8107363" y="4121150"/>
            <a:ext cx="95250" cy="920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67" name="Oval 47"/>
          <p:cNvSpPr>
            <a:spLocks noChangeArrowheads="1"/>
          </p:cNvSpPr>
          <p:nvPr/>
        </p:nvSpPr>
        <p:spPr bwMode="auto">
          <a:xfrm>
            <a:off x="8107363" y="4289425"/>
            <a:ext cx="95250" cy="920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68" name="Oval 48"/>
          <p:cNvSpPr>
            <a:spLocks noChangeArrowheads="1"/>
          </p:cNvSpPr>
          <p:nvPr/>
        </p:nvSpPr>
        <p:spPr bwMode="auto">
          <a:xfrm>
            <a:off x="8107363" y="4467225"/>
            <a:ext cx="95250" cy="920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69" name="Oval 49"/>
          <p:cNvSpPr>
            <a:spLocks noChangeArrowheads="1"/>
          </p:cNvSpPr>
          <p:nvPr/>
        </p:nvSpPr>
        <p:spPr bwMode="auto">
          <a:xfrm>
            <a:off x="8107363" y="4624388"/>
            <a:ext cx="95250" cy="936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70" name="Oval 50"/>
          <p:cNvSpPr>
            <a:spLocks noChangeArrowheads="1"/>
          </p:cNvSpPr>
          <p:nvPr/>
        </p:nvSpPr>
        <p:spPr bwMode="auto">
          <a:xfrm>
            <a:off x="8107363" y="4792663"/>
            <a:ext cx="95250" cy="936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71" name="Oval 51"/>
          <p:cNvSpPr>
            <a:spLocks noChangeArrowheads="1"/>
          </p:cNvSpPr>
          <p:nvPr/>
        </p:nvSpPr>
        <p:spPr bwMode="auto">
          <a:xfrm>
            <a:off x="8956675" y="4121150"/>
            <a:ext cx="93663" cy="920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72" name="Oval 52"/>
          <p:cNvSpPr>
            <a:spLocks noChangeArrowheads="1"/>
          </p:cNvSpPr>
          <p:nvPr/>
        </p:nvSpPr>
        <p:spPr bwMode="auto">
          <a:xfrm>
            <a:off x="8956675" y="4289425"/>
            <a:ext cx="93663" cy="920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73" name="Oval 53"/>
          <p:cNvSpPr>
            <a:spLocks noChangeArrowheads="1"/>
          </p:cNvSpPr>
          <p:nvPr/>
        </p:nvSpPr>
        <p:spPr bwMode="auto">
          <a:xfrm>
            <a:off x="8956675" y="4467225"/>
            <a:ext cx="93663" cy="920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74" name="Oval 54"/>
          <p:cNvSpPr>
            <a:spLocks noChangeArrowheads="1"/>
          </p:cNvSpPr>
          <p:nvPr/>
        </p:nvSpPr>
        <p:spPr bwMode="auto">
          <a:xfrm>
            <a:off x="8956675" y="4624388"/>
            <a:ext cx="93663" cy="936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75" name="Oval 55"/>
          <p:cNvSpPr>
            <a:spLocks noChangeArrowheads="1"/>
          </p:cNvSpPr>
          <p:nvPr/>
        </p:nvSpPr>
        <p:spPr bwMode="auto">
          <a:xfrm>
            <a:off x="8956675" y="4792663"/>
            <a:ext cx="93663" cy="936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81976" name="Line 56"/>
          <p:cNvSpPr>
            <a:spLocks noChangeShapeType="1"/>
          </p:cNvSpPr>
          <p:nvPr/>
        </p:nvSpPr>
        <p:spPr bwMode="auto">
          <a:xfrm flipH="1">
            <a:off x="2744788" y="4000500"/>
            <a:ext cx="12700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7" name="Line 57"/>
          <p:cNvSpPr>
            <a:spLocks noChangeShapeType="1"/>
          </p:cNvSpPr>
          <p:nvPr/>
        </p:nvSpPr>
        <p:spPr bwMode="auto">
          <a:xfrm flipH="1" flipV="1">
            <a:off x="9464675" y="4737100"/>
            <a:ext cx="18415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8" name="Line 58"/>
          <p:cNvSpPr>
            <a:spLocks noChangeShapeType="1"/>
          </p:cNvSpPr>
          <p:nvPr/>
        </p:nvSpPr>
        <p:spPr bwMode="auto">
          <a:xfrm flipH="1">
            <a:off x="6223000" y="4065588"/>
            <a:ext cx="677863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9" name="Line 59"/>
          <p:cNvSpPr>
            <a:spLocks noChangeShapeType="1"/>
          </p:cNvSpPr>
          <p:nvPr/>
        </p:nvSpPr>
        <p:spPr bwMode="auto">
          <a:xfrm>
            <a:off x="7278688" y="4065588"/>
            <a:ext cx="468312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0" name="Line 60"/>
          <p:cNvSpPr>
            <a:spLocks noChangeShapeType="1"/>
          </p:cNvSpPr>
          <p:nvPr/>
        </p:nvSpPr>
        <p:spPr bwMode="auto">
          <a:xfrm>
            <a:off x="4187825" y="3692525"/>
            <a:ext cx="161925" cy="76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1" name="Text Box 61"/>
          <p:cNvSpPr txBox="1">
            <a:spLocks noChangeArrowheads="1"/>
          </p:cNvSpPr>
          <p:nvPr/>
        </p:nvSpPr>
        <p:spPr bwMode="auto">
          <a:xfrm>
            <a:off x="1973263" y="4586288"/>
            <a:ext cx="78867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4400">
                <a:latin typeface="Wingdings" pitchFamily="2" charset="2"/>
              </a:rPr>
              <a:t>(</a:t>
            </a:r>
            <a:endParaRPr kumimoji="1" lang="en-US" altLang="zh-CN" sz="4400">
              <a:latin typeface="Wingdings" pitchFamily="2" charset="2"/>
            </a:endParaRPr>
          </a:p>
        </p:txBody>
      </p:sp>
      <p:sp>
        <p:nvSpPr>
          <p:cNvPr id="81982" name="Text Box 62"/>
          <p:cNvSpPr txBox="1">
            <a:spLocks noChangeArrowheads="1"/>
          </p:cNvSpPr>
          <p:nvPr/>
        </p:nvSpPr>
        <p:spPr bwMode="auto">
          <a:xfrm>
            <a:off x="1973263" y="5259388"/>
            <a:ext cx="78867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4400">
                <a:latin typeface="Wingdings" pitchFamily="2" charset="2"/>
              </a:rPr>
              <a:t>(</a:t>
            </a:r>
            <a:endParaRPr kumimoji="1" lang="en-US" altLang="zh-CN" sz="4400">
              <a:latin typeface="Wingdings" pitchFamily="2" charset="2"/>
            </a:endParaRPr>
          </a:p>
        </p:txBody>
      </p:sp>
      <p:sp>
        <p:nvSpPr>
          <p:cNvPr id="81983" name="Text Box 63"/>
          <p:cNvSpPr txBox="1">
            <a:spLocks noChangeArrowheads="1"/>
          </p:cNvSpPr>
          <p:nvPr/>
        </p:nvSpPr>
        <p:spPr bwMode="auto">
          <a:xfrm>
            <a:off x="3079750" y="4013200"/>
            <a:ext cx="806450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1400" b="1">
                <a:solidFill>
                  <a:srgbClr val="FF0000"/>
                </a:solidFill>
                <a:ea typeface="黑体" pitchFamily="2" charset="-122"/>
              </a:rPr>
              <a:t>交换机</a:t>
            </a:r>
            <a:r>
              <a:rPr kumimoji="1" lang="en-US" altLang="zh-CN" sz="1400" b="1">
                <a:solidFill>
                  <a:srgbClr val="FF0000"/>
                </a:solidFill>
                <a:ea typeface="黑体" pitchFamily="2" charset="-122"/>
              </a:rPr>
              <a:t>1</a:t>
            </a:r>
            <a:endParaRPr kumimoji="1" lang="en-US" altLang="zh-CN" sz="1400" b="1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81986" name="Text Box 67"/>
          <p:cNvSpPr txBox="1">
            <a:spLocks noChangeArrowheads="1"/>
          </p:cNvSpPr>
          <p:nvPr/>
        </p:nvSpPr>
        <p:spPr bwMode="auto">
          <a:xfrm>
            <a:off x="2501900" y="3606800"/>
            <a:ext cx="792480" cy="335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1600">
                <a:solidFill>
                  <a:srgbClr val="333399"/>
                </a:solidFill>
                <a:ea typeface="黑体" pitchFamily="2" charset="-122"/>
              </a:rPr>
              <a:t>用户线</a:t>
            </a:r>
            <a:endParaRPr kumimoji="1" lang="zh-CN" altLang="en-US" sz="1600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81987" name="Text Box 68"/>
          <p:cNvSpPr txBox="1">
            <a:spLocks noChangeArrowheads="1"/>
          </p:cNvSpPr>
          <p:nvPr/>
        </p:nvSpPr>
        <p:spPr bwMode="auto">
          <a:xfrm>
            <a:off x="9240838" y="5156200"/>
            <a:ext cx="792480" cy="335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1600">
                <a:solidFill>
                  <a:srgbClr val="333399"/>
                </a:solidFill>
                <a:ea typeface="黑体" pitchFamily="2" charset="-122"/>
              </a:rPr>
              <a:t>用户线</a:t>
            </a:r>
            <a:endParaRPr kumimoji="1" lang="zh-CN" altLang="en-US" sz="1600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81988" name="Text Box 69"/>
          <p:cNvSpPr txBox="1">
            <a:spLocks noChangeArrowheads="1"/>
          </p:cNvSpPr>
          <p:nvPr/>
        </p:nvSpPr>
        <p:spPr bwMode="auto">
          <a:xfrm>
            <a:off x="6751638" y="3665538"/>
            <a:ext cx="792480" cy="335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1600">
                <a:solidFill>
                  <a:srgbClr val="333399"/>
                </a:solidFill>
                <a:ea typeface="黑体" pitchFamily="2" charset="-122"/>
              </a:rPr>
              <a:t>中继线</a:t>
            </a:r>
            <a:endParaRPr kumimoji="1" lang="zh-CN" altLang="en-US" sz="1600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81989" name="Text Box 70"/>
          <p:cNvSpPr txBox="1">
            <a:spLocks noChangeArrowheads="1"/>
          </p:cNvSpPr>
          <p:nvPr/>
        </p:nvSpPr>
        <p:spPr bwMode="auto">
          <a:xfrm>
            <a:off x="3735388" y="3294063"/>
            <a:ext cx="792480" cy="335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1600">
                <a:solidFill>
                  <a:srgbClr val="333399"/>
                </a:solidFill>
                <a:ea typeface="黑体" pitchFamily="2" charset="-122"/>
              </a:rPr>
              <a:t>中继线</a:t>
            </a:r>
            <a:endParaRPr kumimoji="1" lang="zh-CN" altLang="en-US" sz="1600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81990" name="Text Box 71"/>
          <p:cNvSpPr txBox="1">
            <a:spLocks noChangeArrowheads="1"/>
          </p:cNvSpPr>
          <p:nvPr/>
        </p:nvSpPr>
        <p:spPr bwMode="auto">
          <a:xfrm>
            <a:off x="9886950" y="3829050"/>
            <a:ext cx="366395" cy="39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2000">
                <a:solidFill>
                  <a:srgbClr val="333399"/>
                </a:solidFill>
                <a:latin typeface="Arial" charset="0"/>
              </a:rPr>
              <a:t>D</a:t>
            </a:r>
            <a:endParaRPr lang="en-US"/>
          </a:p>
        </p:txBody>
      </p:sp>
      <p:sp>
        <p:nvSpPr>
          <p:cNvPr id="81991" name="Text Box 72"/>
          <p:cNvSpPr txBox="1">
            <a:spLocks noChangeArrowheads="1"/>
          </p:cNvSpPr>
          <p:nvPr/>
        </p:nvSpPr>
        <p:spPr bwMode="auto">
          <a:xfrm>
            <a:off x="1806575" y="5399088"/>
            <a:ext cx="366395" cy="39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2000">
                <a:solidFill>
                  <a:srgbClr val="333399"/>
                </a:solidFill>
                <a:latin typeface="Arial" charset="0"/>
              </a:rPr>
              <a:t>C</a:t>
            </a:r>
            <a:endParaRPr lang="en-US"/>
          </a:p>
        </p:txBody>
      </p:sp>
      <p:sp>
        <p:nvSpPr>
          <p:cNvPr id="81992" name="Text Box 73"/>
          <p:cNvSpPr txBox="1">
            <a:spLocks noChangeArrowheads="1"/>
          </p:cNvSpPr>
          <p:nvPr/>
        </p:nvSpPr>
        <p:spPr bwMode="auto">
          <a:xfrm>
            <a:off x="1774825" y="4702175"/>
            <a:ext cx="352425" cy="39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2000">
                <a:solidFill>
                  <a:srgbClr val="333399"/>
                </a:solidFill>
                <a:latin typeface="Arial" charset="0"/>
              </a:rPr>
              <a:t>B</a:t>
            </a:r>
            <a:endParaRPr lang="en-US"/>
          </a:p>
        </p:txBody>
      </p:sp>
      <p:sp>
        <p:nvSpPr>
          <p:cNvPr id="81993" name="Text Box 74"/>
          <p:cNvSpPr txBox="1">
            <a:spLocks noChangeArrowheads="1"/>
          </p:cNvSpPr>
          <p:nvPr/>
        </p:nvSpPr>
        <p:spPr bwMode="auto">
          <a:xfrm>
            <a:off x="2098675" y="3756025"/>
            <a:ext cx="352425" cy="396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000">
                <a:solidFill>
                  <a:srgbClr val="333399"/>
                </a:solidFill>
                <a:latin typeface="Arial" charset="0"/>
              </a:rPr>
              <a:t>A</a:t>
            </a:r>
            <a:endParaRPr kumimoji="1" lang="en-US" altLang="zh-CN" sz="200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43084" name="Freeform 76"/>
          <p:cNvSpPr/>
          <p:nvPr/>
        </p:nvSpPr>
        <p:spPr bwMode="auto">
          <a:xfrm>
            <a:off x="2351088" y="3889375"/>
            <a:ext cx="7561262" cy="1524000"/>
          </a:xfrm>
          <a:custGeom>
            <a:avLst/>
            <a:gdLst>
              <a:gd name="T0" fmla="*/ 0 w 4763"/>
              <a:gd name="T1" fmla="*/ 345 h 960"/>
              <a:gd name="T2" fmla="*/ 476 w 4763"/>
              <a:gd name="T3" fmla="*/ 448 h 960"/>
              <a:gd name="T4" fmla="*/ 1006 w 4763"/>
              <a:gd name="T5" fmla="*/ 686 h 960"/>
              <a:gd name="T6" fmla="*/ 1609 w 4763"/>
              <a:gd name="T7" fmla="*/ 0 h 960"/>
              <a:gd name="T8" fmla="*/ 2158 w 4763"/>
              <a:gd name="T9" fmla="*/ 211 h 960"/>
              <a:gd name="T10" fmla="*/ 2606 w 4763"/>
              <a:gd name="T11" fmla="*/ 750 h 960"/>
              <a:gd name="T12" fmla="*/ 3145 w 4763"/>
              <a:gd name="T13" fmla="*/ 960 h 960"/>
              <a:gd name="T14" fmla="*/ 3657 w 4763"/>
              <a:gd name="T15" fmla="*/ 485 h 960"/>
              <a:gd name="T16" fmla="*/ 4197 w 4763"/>
              <a:gd name="T17" fmla="*/ 604 h 960"/>
              <a:gd name="T18" fmla="*/ 4763 w 4763"/>
              <a:gd name="T19" fmla="*/ 43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63"/>
              <a:gd name="T31" fmla="*/ 0 h 960"/>
              <a:gd name="T32" fmla="*/ 4763 w 4763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63" h="960">
                <a:moveTo>
                  <a:pt x="0" y="345"/>
                </a:moveTo>
                <a:lnTo>
                  <a:pt x="476" y="448"/>
                </a:lnTo>
                <a:lnTo>
                  <a:pt x="1006" y="686"/>
                </a:lnTo>
                <a:lnTo>
                  <a:pt x="1609" y="0"/>
                </a:lnTo>
                <a:lnTo>
                  <a:pt x="2158" y="211"/>
                </a:lnTo>
                <a:lnTo>
                  <a:pt x="2606" y="750"/>
                </a:lnTo>
                <a:lnTo>
                  <a:pt x="3145" y="960"/>
                </a:lnTo>
                <a:lnTo>
                  <a:pt x="3657" y="485"/>
                </a:lnTo>
                <a:lnTo>
                  <a:pt x="4197" y="604"/>
                </a:lnTo>
                <a:lnTo>
                  <a:pt x="4763" y="436"/>
                </a:lnTo>
              </a:path>
            </a:pathLst>
          </a:custGeom>
          <a:noFill/>
          <a:ln w="76200">
            <a:solidFill>
              <a:schemeClr val="hlink"/>
            </a:solidFill>
            <a:round/>
          </a:ln>
        </p:spPr>
        <p:txBody>
          <a:bodyPr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  <p:sp>
        <p:nvSpPr>
          <p:cNvPr id="3" name="Text Box 63"/>
          <p:cNvSpPr txBox="1">
            <a:spLocks noChangeArrowheads="1"/>
          </p:cNvSpPr>
          <p:nvPr/>
        </p:nvSpPr>
        <p:spPr bwMode="auto">
          <a:xfrm>
            <a:off x="4872355" y="2997200"/>
            <a:ext cx="806450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pPr eaLnBrk="1" hangingPunct="1"/>
            <a:r>
              <a:rPr kumimoji="1" lang="zh-CN" altLang="en-US" sz="1400" b="1">
                <a:solidFill>
                  <a:srgbClr val="FF0000"/>
                </a:solidFill>
                <a:ea typeface="黑体" pitchFamily="2" charset="-122"/>
              </a:rPr>
              <a:t>交换机</a:t>
            </a:r>
            <a:r>
              <a:rPr kumimoji="1" lang="en-US" altLang="zh-CN" sz="1400" b="1">
                <a:solidFill>
                  <a:srgbClr val="FF0000"/>
                </a:solidFill>
                <a:ea typeface="黑体" pitchFamily="2" charset="-122"/>
              </a:rPr>
              <a:t>2</a:t>
            </a:r>
            <a:endParaRPr kumimoji="1" lang="en-US" altLang="zh-CN" sz="1400" b="1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4" name="Text Box 63"/>
          <p:cNvSpPr txBox="1">
            <a:spLocks noChangeArrowheads="1"/>
          </p:cNvSpPr>
          <p:nvPr/>
        </p:nvSpPr>
        <p:spPr bwMode="auto">
          <a:xfrm>
            <a:off x="8184515" y="3573145"/>
            <a:ext cx="806450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1400" b="1">
                <a:solidFill>
                  <a:srgbClr val="FF0000"/>
                </a:solidFill>
                <a:ea typeface="黑体" pitchFamily="2" charset="-122"/>
              </a:rPr>
              <a:t>交换机</a:t>
            </a:r>
            <a:r>
              <a:rPr kumimoji="1" lang="en-US" altLang="zh-CN" sz="1400" b="1">
                <a:solidFill>
                  <a:srgbClr val="FF0000"/>
                </a:solidFill>
                <a:ea typeface="黑体" pitchFamily="2" charset="-122"/>
              </a:rPr>
              <a:t>4</a:t>
            </a:r>
            <a:endParaRPr kumimoji="1" lang="en-US" altLang="zh-CN" sz="1400" b="1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5" name="Text Box 63"/>
          <p:cNvSpPr txBox="1">
            <a:spLocks noChangeArrowheads="1"/>
          </p:cNvSpPr>
          <p:nvPr/>
        </p:nvSpPr>
        <p:spPr bwMode="auto">
          <a:xfrm>
            <a:off x="6528435" y="4509135"/>
            <a:ext cx="806450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1400" b="1">
                <a:solidFill>
                  <a:srgbClr val="FF0000"/>
                </a:solidFill>
                <a:ea typeface="黑体" pitchFamily="2" charset="-122"/>
              </a:rPr>
              <a:t>交换机</a:t>
            </a:r>
            <a:r>
              <a:rPr kumimoji="1" lang="en-US" altLang="zh-CN" sz="1400" b="1">
                <a:solidFill>
                  <a:srgbClr val="FF0000"/>
                </a:solidFill>
                <a:ea typeface="黑体" pitchFamily="2" charset="-122"/>
              </a:rPr>
              <a:t>3</a:t>
            </a:r>
            <a:endParaRPr kumimoji="1" lang="en-US" altLang="zh-CN" sz="1400" b="1">
              <a:solidFill>
                <a:srgbClr val="FF0000"/>
              </a:solidFill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8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73" name="Text Box 29"/>
          <p:cNvSpPr txBox="1">
            <a:spLocks noChangeArrowheads="1"/>
          </p:cNvSpPr>
          <p:nvPr/>
        </p:nvSpPr>
        <p:spPr bwMode="auto">
          <a:xfrm>
            <a:off x="3352800" y="4049713"/>
            <a:ext cx="2914650" cy="3657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b="1">
                <a:solidFill>
                  <a:schemeClr val="bg1"/>
                </a:solidFill>
                <a:latin typeface="Arial" charset="0"/>
              </a:rPr>
              <a:t>Add Your Text</a:t>
            </a:r>
            <a:endParaRPr lang="en-US" altLang="zh-CN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976" name="Rectangle 32" descr="afbae0ddf0234c3bbd5a2eb4a4d10acd# #矩形 674"/>
          <p:cNvSpPr>
            <a:spLocks noGrp="1" noChangeArrowheads="1"/>
          </p:cNvSpPr>
          <p:nvPr>
            <p:ph type="title"/>
          </p:nvPr>
        </p:nvSpPr>
        <p:spPr>
          <a:xfrm>
            <a:off x="1991995" y="1485262"/>
            <a:ext cx="8215843" cy="92855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>
                <a:solidFill>
                  <a:srgbClr val="002060"/>
                </a:solidFill>
                <a:ea typeface="宋体" charset="-122"/>
              </a:rPr>
              <a:t>     </a:t>
            </a:r>
            <a:r>
              <a:rPr lang="zh-CN" altLang="en-US" b="1">
                <a:solidFill>
                  <a:srgbClr val="002060"/>
                </a:solidFill>
                <a:ea typeface="宋体" charset="-122"/>
              </a:rPr>
              <a:t>缺点：电路交换传送计算机数据效率低</a:t>
            </a:r>
            <a:endParaRPr lang="zh-CN" altLang="en-US" b="1">
              <a:solidFill>
                <a:srgbClr val="002060"/>
              </a:solidFill>
              <a:ea typeface="宋体" charset="-122"/>
            </a:endParaRPr>
          </a:p>
        </p:txBody>
      </p:sp>
      <p:grpSp>
        <p:nvGrpSpPr>
          <p:cNvPr id="4" name="Group 38"/>
          <p:cNvGrpSpPr/>
          <p:nvPr/>
        </p:nvGrpSpPr>
        <p:grpSpPr bwMode="auto">
          <a:xfrm>
            <a:off x="2855547" y="2564657"/>
            <a:ext cx="6702425" cy="2043261"/>
            <a:chOff x="899" y="1407"/>
            <a:chExt cx="2956" cy="887"/>
          </a:xfrm>
        </p:grpSpPr>
        <p:sp>
          <p:nvSpPr>
            <p:cNvPr id="82972" name="Text Box 28"/>
            <p:cNvSpPr txBox="1">
              <a:spLocks noChangeArrowheads="1"/>
            </p:cNvSpPr>
            <p:nvPr/>
          </p:nvSpPr>
          <p:spPr bwMode="auto">
            <a:xfrm>
              <a:off x="1008" y="1970"/>
              <a:ext cx="1551" cy="15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bg1"/>
                  </a:solidFill>
                  <a:latin typeface="Arial" charset="0"/>
                </a:rPr>
                <a:t>Add Your Text</a:t>
              </a:r>
              <a:endParaRPr lang="en-US" altLang="zh-CN" b="1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82980" name="Rectangle 36"/>
            <p:cNvSpPr>
              <a:spLocks noChangeArrowheads="1"/>
            </p:cNvSpPr>
            <p:nvPr/>
          </p:nvSpPr>
          <p:spPr bwMode="auto">
            <a:xfrm>
              <a:off x="899" y="1407"/>
              <a:ext cx="2956" cy="88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3200" b="1">
                  <a:solidFill>
                    <a:srgbClr val="333399"/>
                  </a:solidFill>
                </a:rPr>
                <a:t>计算机数据具有突发性，</a:t>
              </a:r>
              <a:r>
                <a:rPr lang="zh-CN" altLang="en-US" sz="3200" b="1">
                  <a:solidFill>
                    <a:srgbClr val="333399"/>
                  </a:solidFill>
                  <a:sym typeface="+mn-ea"/>
                </a:rPr>
                <a:t>这导致通信线路的利用率很低。</a:t>
              </a:r>
              <a:endParaRPr lang="zh-CN" altLang="en-US" sz="3200" b="1">
                <a:solidFill>
                  <a:srgbClr val="333399"/>
                </a:solidFill>
                <a:sym typeface="+mn-ea"/>
              </a:endParaRPr>
            </a:p>
            <a:p>
              <a:pPr algn="l"/>
              <a:r>
                <a:rPr lang="zh-CN" altLang="en-US" sz="3200" b="1">
                  <a:solidFill>
                    <a:srgbClr val="333399"/>
                  </a:solidFill>
                  <a:sym typeface="+mn-ea"/>
                </a:rPr>
                <a:t>为分组交换的产生和应用提供必然性。</a:t>
              </a:r>
              <a:endParaRPr lang="zh-CN" altLang="en-US" sz="3200" b="1">
                <a:solidFill>
                  <a:srgbClr val="333399"/>
                </a:solidFill>
                <a:sym typeface="+mn-ea"/>
              </a:endParaRPr>
            </a:p>
            <a:p>
              <a:pPr algn="l"/>
              <a:endParaRPr lang="zh-CN" altLang="en-US" sz="3200" b="1">
                <a:solidFill>
                  <a:srgbClr val="333399"/>
                </a:solidFill>
              </a:endParaRPr>
            </a:p>
          </p:txBody>
        </p:sp>
      </p:grpSp>
      <p:sp>
        <p:nvSpPr>
          <p:cNvPr id="81922" name="Rectangle 2" descr="afbae0ddf0234c3bbd5a2eb4a4d10acd# #矩形 674"/>
          <p:cNvSpPr>
            <a:spLocks noGrp="1" noChangeArrowheads="1"/>
          </p:cNvSpPr>
          <p:nvPr/>
        </p:nvSpPr>
        <p:spPr>
          <a:xfrm>
            <a:off x="1991995" y="189227"/>
            <a:ext cx="8215843" cy="928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  <a:sym typeface="+mn-ea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  <a:sym typeface="+mn-ea"/>
              </a:rPr>
              <a:t>、电路交换的主要特点</a:t>
            </a:r>
            <a:endParaRPr lang="zh-CN" altLang="en-US" b="1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 descr="afbae0ddf0234c3bbd5a2eb4a4d10acd# #矩形 6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rPr>
              <a:t>2、分组交换的主要特点</a:t>
            </a:r>
            <a:endParaRPr lang="zh-CN" altLang="en-US" b="1" dirty="0" smtClean="0">
              <a:solidFill>
                <a:schemeClr val="tx1"/>
              </a:solidFill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83971" name="Rectangle 3" descr="f2ee45c6b4b54178a752d1e4af8a5240# #矩形 67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b="1">
                <a:solidFill>
                  <a:srgbClr val="FF0000"/>
                </a:solidFill>
                <a:ea typeface="宋体" charset="-122"/>
              </a:rPr>
              <a:t>什么是分组？</a:t>
            </a:r>
            <a:r>
              <a:rPr lang="en-US" altLang="zh-CN" b="1">
                <a:ea typeface="宋体" charset="-122"/>
              </a:rPr>
              <a:t>   </a:t>
            </a:r>
            <a:endParaRPr lang="en-US" altLang="zh-CN" b="1">
              <a:ea typeface="宋体" charset="-122"/>
            </a:endParaRPr>
          </a:p>
          <a:p>
            <a:pPr marL="0" indent="0">
              <a:buNone/>
            </a:pPr>
            <a:r>
              <a:rPr b="1">
                <a:solidFill>
                  <a:schemeClr val="tx2">
                    <a:lumMod val="50000"/>
                  </a:schemeClr>
                </a:solidFill>
                <a:ea typeface="宋体" charset="-122"/>
                <a:sym typeface="+mn-ea"/>
              </a:rPr>
              <a:t>由发送端先把较长的报文划分成较短的、固定长度的数据段，然后在各个数据段前面加上首部，构成一个分组，也叫包。</a:t>
            </a:r>
            <a:endParaRPr b="1">
              <a:solidFill>
                <a:schemeClr val="tx2">
                  <a:lumMod val="50000"/>
                </a:schemeClr>
              </a:solidFill>
              <a:ea typeface="宋体" charset="-122"/>
              <a:sym typeface="+mn-ea"/>
            </a:endParaRPr>
          </a:p>
          <a:p>
            <a:pPr marL="0" indent="0">
              <a:buNone/>
            </a:pPr>
            <a:r>
              <a:rPr b="1">
                <a:solidFill>
                  <a:srgbClr val="FF0000"/>
                </a:solidFill>
                <a:ea typeface="宋体" charset="-122"/>
                <a:sym typeface="+mn-ea"/>
              </a:rPr>
              <a:t>什么是报文？</a:t>
            </a:r>
            <a:endParaRPr lang="en-US" altLang="zh-CN" sz="2800" b="1">
              <a:solidFill>
                <a:srgbClr val="FF0000"/>
              </a:solidFill>
              <a:ea typeface="宋体" charset="-122"/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报文是网络中交换与传输的数据单元，即站点一次性要发送的数据块。报文包含了将要发送的完整的数据信息，其长短很不一致，长度不限且可变。</a:t>
            </a:r>
            <a:endParaRPr lang="zh-CN" altLang="en-US" b="1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ea typeface="宋体" charset="-122"/>
              </a:rPr>
              <a:t>为什么要使用分组的首部？</a:t>
            </a:r>
            <a:endParaRPr lang="zh-CN" altLang="en-US" b="1">
              <a:solidFill>
                <a:srgbClr val="FF0000"/>
              </a:solidFill>
              <a:ea typeface="宋体" charset="-122"/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分组的首部由一些必要的控制信息组成，包含目的地址和源地址等重要信息。</a:t>
            </a:r>
            <a:r>
              <a:rPr lang="zh-CN" altLang="en-US" b="1">
                <a:ea typeface="宋体" charset="-122"/>
              </a:rPr>
              <a:t>   </a:t>
            </a:r>
            <a:endParaRPr lang="zh-CN" altLang="en-US" b="1">
              <a:solidFill>
                <a:schemeClr val="hlink"/>
              </a:solidFill>
              <a:ea typeface="宋体" charset="-122"/>
            </a:endParaRPr>
          </a:p>
        </p:txBody>
      </p:sp>
      <p:grpSp>
        <p:nvGrpSpPr>
          <p:cNvPr id="2" name="Group 77"/>
          <p:cNvGrpSpPr/>
          <p:nvPr/>
        </p:nvGrpSpPr>
        <p:grpSpPr bwMode="auto">
          <a:xfrm>
            <a:off x="6042025" y="4005580"/>
            <a:ext cx="4216160" cy="431800"/>
            <a:chOff x="1202" y="2206"/>
            <a:chExt cx="3527" cy="272"/>
          </a:xfrm>
        </p:grpSpPr>
        <p:grpSp>
          <p:nvGrpSpPr>
            <p:cNvPr id="3" name="Group 75"/>
            <p:cNvGrpSpPr/>
            <p:nvPr/>
          </p:nvGrpSpPr>
          <p:grpSpPr bwMode="auto">
            <a:xfrm>
              <a:off x="1247" y="2206"/>
              <a:ext cx="3266" cy="272"/>
              <a:chOff x="1247" y="2931"/>
              <a:chExt cx="3266" cy="272"/>
            </a:xfrm>
          </p:grpSpPr>
          <p:sp>
            <p:nvSpPr>
              <p:cNvPr id="83974" name="Rectangle 70"/>
              <p:cNvSpPr>
                <a:spLocks noChangeArrowheads="1"/>
              </p:cNvSpPr>
              <p:nvPr/>
            </p:nvSpPr>
            <p:spPr bwMode="auto">
              <a:xfrm>
                <a:off x="1248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 w="28575">
                <a:noFill/>
                <a:miter lim="800000"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83975" name="Rectangle 71"/>
              <p:cNvSpPr>
                <a:spLocks noChangeArrowheads="1"/>
              </p:cNvSpPr>
              <p:nvPr/>
            </p:nvSpPr>
            <p:spPr bwMode="auto">
              <a:xfrm>
                <a:off x="2336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 w="28575">
                <a:noFill/>
                <a:miter lim="800000"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zh-CN" sz="200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endParaRPr>
              </a:p>
            </p:txBody>
          </p:sp>
          <p:sp>
            <p:nvSpPr>
              <p:cNvPr id="83976" name="Rectangle 72"/>
              <p:cNvSpPr>
                <a:spLocks noChangeArrowheads="1"/>
              </p:cNvSpPr>
              <p:nvPr/>
            </p:nvSpPr>
            <p:spPr bwMode="auto">
              <a:xfrm>
                <a:off x="3425" y="2931"/>
                <a:ext cx="1088" cy="272"/>
              </a:xfrm>
              <a:prstGeom prst="rect">
                <a:avLst/>
              </a:prstGeom>
              <a:solidFill>
                <a:srgbClr val="CCECFF"/>
              </a:solidFill>
              <a:ln w="28575">
                <a:noFill/>
                <a:miter lim="800000"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zh-CN" sz="2000">
                  <a:solidFill>
                    <a:srgbClr val="333399"/>
                  </a:solidFill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83977" name="Rectangle 74"/>
              <p:cNvSpPr>
                <a:spLocks noChangeArrowheads="1"/>
              </p:cNvSpPr>
              <p:nvPr/>
            </p:nvSpPr>
            <p:spPr bwMode="auto">
              <a:xfrm>
                <a:off x="1247" y="2931"/>
                <a:ext cx="3266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83978" name="Text Box 76"/>
            <p:cNvSpPr txBox="1">
              <a:spLocks noChangeArrowheads="1"/>
            </p:cNvSpPr>
            <p:nvPr/>
          </p:nvSpPr>
          <p:spPr bwMode="auto">
            <a:xfrm>
              <a:off x="1202" y="2220"/>
              <a:ext cx="3527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1400">
                  <a:solidFill>
                    <a:srgbClr val="333399"/>
                  </a:solidFill>
                  <a:latin typeface="Arial" charset="0"/>
                </a:rPr>
                <a:t>0011010110101110100101011101010011010110</a:t>
              </a:r>
              <a:endParaRPr lang="en-US" altLang="zh-CN" sz="1400">
                <a:solidFill>
                  <a:srgbClr val="333399"/>
                </a:solidFill>
                <a:latin typeface="Arial" charset="0"/>
              </a:endParaRPr>
            </a:p>
          </p:txBody>
        </p:sp>
      </p:grpSp>
      <p:grpSp>
        <p:nvGrpSpPr>
          <p:cNvPr id="4" name="Group 81"/>
          <p:cNvGrpSpPr/>
          <p:nvPr/>
        </p:nvGrpSpPr>
        <p:grpSpPr bwMode="auto">
          <a:xfrm>
            <a:off x="7285355" y="4437063"/>
            <a:ext cx="2045561" cy="449263"/>
            <a:chOff x="2608" y="2614"/>
            <a:chExt cx="1630" cy="283"/>
          </a:xfrm>
        </p:grpSpPr>
        <p:sp>
          <p:nvSpPr>
            <p:cNvPr id="83980" name="Text Box 78"/>
            <p:cNvSpPr txBox="1">
              <a:spLocks noChangeArrowheads="1"/>
            </p:cNvSpPr>
            <p:nvPr/>
          </p:nvSpPr>
          <p:spPr bwMode="auto">
            <a:xfrm>
              <a:off x="2608" y="2705"/>
              <a:ext cx="1630" cy="1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zh-CN" altLang="en-US" sz="140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报文较长不便于传输</a:t>
              </a:r>
              <a:endParaRPr lang="zh-CN" altLang="en-US" sz="1400">
                <a:solidFill>
                  <a:srgbClr val="333399"/>
                </a:solidFill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83981" name="Line 79"/>
            <p:cNvSpPr>
              <a:spLocks noChangeShapeType="1"/>
            </p:cNvSpPr>
            <p:nvPr/>
          </p:nvSpPr>
          <p:spPr bwMode="auto">
            <a:xfrm flipV="1">
              <a:off x="3152" y="2614"/>
              <a:ext cx="96" cy="15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页脚占位符 4"/>
          <p:cNvSpPr txBox="1">
            <a:spLocks noGrp="1"/>
          </p:cNvSpPr>
          <p:nvPr>
            <p:ph type="ftr" sz="quarter" idx="11"/>
          </p:nvPr>
        </p:nvSpPr>
        <p:spPr bwMode="auto">
          <a:xfrm>
            <a:off x="4552950" y="6356351"/>
            <a:ext cx="3086100" cy="365125"/>
          </a:xfr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600" dirty="0">
                <a:latin typeface="Garamond" pitchFamily="18" charset="0"/>
              </a:rPr>
            </a:fld>
            <a:endParaRPr lang="en-US" altLang="zh-CN" sz="1600" dirty="0">
              <a:latin typeface="Garamond" pitchFamily="18" charset="0"/>
            </a:endParaRPr>
          </a:p>
        </p:txBody>
      </p:sp>
      <p:sp>
        <p:nvSpPr>
          <p:cNvPr id="4403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  <a:sym typeface="+mn-ea"/>
              </a:rPr>
              <a:t>2、分组交换的主要特点</a:t>
            </a:r>
            <a:endParaRPr lang="zh-CN" altLang="en-US" dirty="0"/>
          </a:p>
        </p:txBody>
      </p:sp>
      <p:sp>
        <p:nvSpPr>
          <p:cNvPr id="4403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indent="0">
              <a:spcBef>
                <a:spcPct val="10000"/>
              </a:spcBef>
              <a:buNone/>
            </a:pPr>
            <a:r>
              <a:rPr lang="zh-CN" altLang="en-US" sz="2800" b="1">
                <a:solidFill>
                  <a:schemeClr val="tx2">
                    <a:lumMod val="50000"/>
                  </a:schemeClr>
                </a:solidFill>
                <a:ea typeface="宋体" charset="-122"/>
                <a:sym typeface="+mn-ea"/>
              </a:rPr>
              <a:t>分组交换网以“分组”作为数据传输单元。</a:t>
            </a:r>
            <a:endParaRPr lang="zh-CN" altLang="en-US" sz="2800" b="1">
              <a:solidFill>
                <a:schemeClr val="tx2">
                  <a:lumMod val="50000"/>
                </a:schemeClr>
              </a:solidFill>
              <a:ea typeface="宋体" charset="-122"/>
              <a:sym typeface="+mn-ea"/>
            </a:endParaRPr>
          </a:p>
          <a:p>
            <a:pPr marL="0" indent="0">
              <a:spcBef>
                <a:spcPct val="10000"/>
              </a:spcBef>
              <a:buNone/>
            </a:pPr>
            <a:r>
              <a:rPr lang="zh-CN" altLang="en-US" sz="2800" b="1">
                <a:solidFill>
                  <a:schemeClr val="tx2">
                    <a:lumMod val="50000"/>
                  </a:schemeClr>
                </a:solidFill>
                <a:ea typeface="宋体" charset="-122"/>
                <a:sym typeface="+mn-ea"/>
              </a:rPr>
              <a:t>依次把各分组发送到接收端。</a:t>
            </a:r>
            <a:endParaRPr lang="zh-CN" altLang="en-US" sz="2800" b="1">
              <a:solidFill>
                <a:schemeClr val="tx2">
                  <a:lumMod val="50000"/>
                </a:schemeClr>
              </a:solidFill>
              <a:ea typeface="宋体" charset="-122"/>
              <a:sym typeface="+mn-ea"/>
            </a:endParaRPr>
          </a:p>
          <a:p>
            <a:pPr marL="0" indent="0">
              <a:spcBef>
                <a:spcPct val="10000"/>
              </a:spcBef>
              <a:buNone/>
            </a:pP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</a:rPr>
              <a:t>每一个数据段前面添加上首部构成分组</a:t>
            </a:r>
            <a:endParaRPr lang="zh-CN" alt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821" name="Rectangle 5"/>
          <p:cNvSpPr/>
          <p:nvPr/>
        </p:nvSpPr>
        <p:spPr>
          <a:xfrm>
            <a:off x="3359150" y="3232150"/>
            <a:ext cx="1727200" cy="431800"/>
          </a:xfrm>
          <a:prstGeom prst="rect">
            <a:avLst/>
          </a:prstGeom>
          <a:solidFill>
            <a:srgbClr val="CCECFF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zh-CN" altLang="en-US" sz="20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数     据</a:t>
            </a:r>
            <a:endParaRPr lang="zh-CN" altLang="en-US" sz="2000" dirty="0">
              <a:solidFill>
                <a:srgbClr val="333399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34822" name="Rectangle 6"/>
          <p:cNvSpPr/>
          <p:nvPr/>
        </p:nvSpPr>
        <p:spPr>
          <a:xfrm>
            <a:off x="5087938" y="3232150"/>
            <a:ext cx="1727200" cy="431800"/>
          </a:xfrm>
          <a:prstGeom prst="rect">
            <a:avLst/>
          </a:prstGeom>
          <a:solidFill>
            <a:srgbClr val="CCECFF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zh-CN" altLang="en-US" sz="20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数     据</a:t>
            </a:r>
            <a:endParaRPr lang="zh-CN" altLang="en-US" sz="2000" dirty="0">
              <a:solidFill>
                <a:srgbClr val="333399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34823" name="Rectangle 7"/>
          <p:cNvSpPr/>
          <p:nvPr/>
        </p:nvSpPr>
        <p:spPr>
          <a:xfrm>
            <a:off x="6816725" y="3232150"/>
            <a:ext cx="1727200" cy="431800"/>
          </a:xfrm>
          <a:prstGeom prst="rect">
            <a:avLst/>
          </a:prstGeom>
          <a:solidFill>
            <a:srgbClr val="CCECFF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zh-CN" altLang="en-US" sz="20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数     据</a:t>
            </a:r>
            <a:endParaRPr lang="zh-CN" altLang="en-US" sz="2000" dirty="0">
              <a:solidFill>
                <a:srgbClr val="333399"/>
              </a:solidFill>
              <a:latin typeface="Tahoma" pitchFamily="34" charset="0"/>
              <a:ea typeface="黑体" pitchFamily="2" charset="-12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3359150" y="2776538"/>
            <a:ext cx="5184775" cy="396875"/>
            <a:chOff x="1247" y="1737"/>
            <a:chExt cx="3266" cy="250"/>
          </a:xfrm>
        </p:grpSpPr>
        <p:sp>
          <p:nvSpPr>
            <p:cNvPr id="44055" name="Line 9"/>
            <p:cNvSpPr/>
            <p:nvPr/>
          </p:nvSpPr>
          <p:spPr>
            <a:xfrm>
              <a:off x="1247" y="1888"/>
              <a:ext cx="326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sm" len="lg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056" name="Text Box 10"/>
            <p:cNvSpPr txBox="1"/>
            <p:nvPr/>
          </p:nvSpPr>
          <p:spPr>
            <a:xfrm>
              <a:off x="2699" y="1737"/>
              <a:ext cx="435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 wrap="none">
              <a:spAutoFit/>
            </a:bodyPr>
            <a:p>
              <a:pPr lvl="0" eaLnBrk="1" hangingPunct="1"/>
              <a:r>
                <a:rPr lang="zh-CN" altLang="en-US" sz="2000" dirty="0">
                  <a:solidFill>
                    <a:srgbClr val="333399"/>
                  </a:solidFill>
                  <a:latin typeface="Times New Roman" pitchFamily="18" charset="0"/>
                  <a:ea typeface="黑体" pitchFamily="2" charset="-122"/>
                </a:rPr>
                <a:t>报文</a:t>
              </a:r>
              <a:endParaRPr lang="zh-CN" altLang="en-US" sz="2000" dirty="0">
                <a:solidFill>
                  <a:srgbClr val="333399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</p:grpSp>
      <p:sp>
        <p:nvSpPr>
          <p:cNvPr id="34827" name="Rectangle 11"/>
          <p:cNvSpPr/>
          <p:nvPr/>
        </p:nvSpPr>
        <p:spPr>
          <a:xfrm>
            <a:off x="2927668" y="4221480"/>
            <a:ext cx="576262" cy="431800"/>
          </a:xfrm>
          <a:prstGeom prst="rect">
            <a:avLst/>
          </a:prstGeom>
          <a:solidFill>
            <a:srgbClr val="FFCC00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zh-CN" altLang="en-US" sz="16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首部</a:t>
            </a:r>
            <a:endParaRPr lang="zh-CN" altLang="en-US" sz="1600" dirty="0">
              <a:solidFill>
                <a:srgbClr val="333399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34828" name="Rectangle 12"/>
          <p:cNvSpPr/>
          <p:nvPr/>
        </p:nvSpPr>
        <p:spPr>
          <a:xfrm>
            <a:off x="4655820" y="5085398"/>
            <a:ext cx="576263" cy="431800"/>
          </a:xfrm>
          <a:prstGeom prst="rect">
            <a:avLst/>
          </a:prstGeom>
          <a:solidFill>
            <a:srgbClr val="FFCC00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zh-CN" altLang="en-US" sz="16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首部</a:t>
            </a:r>
            <a:endParaRPr lang="zh-CN" altLang="en-US" sz="1600" dirty="0">
              <a:solidFill>
                <a:srgbClr val="333399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34829" name="Rectangle 13"/>
          <p:cNvSpPr/>
          <p:nvPr/>
        </p:nvSpPr>
        <p:spPr>
          <a:xfrm>
            <a:off x="6600190" y="5949315"/>
            <a:ext cx="576263" cy="431800"/>
          </a:xfrm>
          <a:prstGeom prst="rect">
            <a:avLst/>
          </a:prstGeom>
          <a:solidFill>
            <a:srgbClr val="FFCC00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 eaLnBrk="1" hangingPunct="1"/>
            <a:r>
              <a:rPr lang="zh-CN" altLang="en-US" sz="1600" dirty="0">
                <a:solidFill>
                  <a:srgbClr val="333399"/>
                </a:solidFill>
                <a:latin typeface="Tahoma" pitchFamily="34" charset="0"/>
                <a:ea typeface="黑体" pitchFamily="2" charset="-122"/>
              </a:rPr>
              <a:t>首部</a:t>
            </a:r>
            <a:endParaRPr lang="zh-CN" altLang="en-US" sz="1600" dirty="0">
              <a:solidFill>
                <a:srgbClr val="333399"/>
              </a:solidFill>
              <a:latin typeface="Tahoma" pitchFamily="34" charset="0"/>
              <a:ea typeface="黑体" pitchFamily="2" charset="-122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3360420" y="3334385"/>
            <a:ext cx="1680845" cy="542290"/>
            <a:chOff x="1973" y="2532"/>
            <a:chExt cx="1451" cy="308"/>
          </a:xfrm>
        </p:grpSpPr>
        <p:sp>
          <p:nvSpPr>
            <p:cNvPr id="44053" name="AutoShape 15"/>
            <p:cNvSpPr/>
            <p:nvPr/>
          </p:nvSpPr>
          <p:spPr>
            <a:xfrm rot="5400000">
              <a:off x="2653" y="2069"/>
              <a:ext cx="90" cy="1451"/>
            </a:xfrm>
            <a:prstGeom prst="leftBrace">
              <a:avLst>
                <a:gd name="adj1" fmla="val 134351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4054" name="Text Box 16"/>
            <p:cNvSpPr txBox="1"/>
            <p:nvPr/>
          </p:nvSpPr>
          <p:spPr>
            <a:xfrm>
              <a:off x="2170" y="2532"/>
              <a:ext cx="1050" cy="1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p>
              <a:pPr lvl="0" eaLnBrk="1" hangingPunct="1"/>
              <a:r>
                <a:rPr lang="zh-CN" altLang="en-US" sz="1600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分组</a:t>
              </a:r>
              <a:r>
                <a:rPr lang="zh-CN" altLang="en-US" sz="8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 </a:t>
              </a:r>
              <a:r>
                <a:rPr lang="en-US" altLang="zh-CN" sz="16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1</a:t>
              </a:r>
              <a:endParaRPr lang="en-US" altLang="zh-CN" sz="1600" dirty="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</p:grpSp>
      <p:grpSp>
        <p:nvGrpSpPr>
          <p:cNvPr id="4" name="Group 17"/>
          <p:cNvGrpSpPr/>
          <p:nvPr/>
        </p:nvGrpSpPr>
        <p:grpSpPr>
          <a:xfrm>
            <a:off x="5088890" y="4149408"/>
            <a:ext cx="1612265" cy="503238"/>
            <a:chOff x="1973" y="2523"/>
            <a:chExt cx="1451" cy="317"/>
          </a:xfrm>
        </p:grpSpPr>
        <p:sp>
          <p:nvSpPr>
            <p:cNvPr id="44051" name="AutoShape 18"/>
            <p:cNvSpPr/>
            <p:nvPr/>
          </p:nvSpPr>
          <p:spPr>
            <a:xfrm rot="5400000">
              <a:off x="2653" y="2069"/>
              <a:ext cx="90" cy="1451"/>
            </a:xfrm>
            <a:prstGeom prst="leftBrace">
              <a:avLst>
                <a:gd name="adj1" fmla="val 134351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4052" name="Text Box 19"/>
            <p:cNvSpPr txBox="1"/>
            <p:nvPr/>
          </p:nvSpPr>
          <p:spPr>
            <a:xfrm>
              <a:off x="2297" y="2523"/>
              <a:ext cx="870" cy="21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p>
              <a:pPr lvl="0" eaLnBrk="1" hangingPunct="1"/>
              <a:r>
                <a:rPr lang="zh-CN" altLang="en-US" sz="1600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分组</a:t>
              </a:r>
              <a:r>
                <a:rPr lang="zh-CN" altLang="en-US" sz="8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 </a:t>
              </a:r>
              <a:r>
                <a:rPr lang="en-US" altLang="zh-CN" sz="16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2</a:t>
              </a:r>
              <a:endParaRPr lang="en-US" altLang="zh-CN" sz="1600" dirty="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</p:grpSp>
      <p:grpSp>
        <p:nvGrpSpPr>
          <p:cNvPr id="5" name="Group 20"/>
          <p:cNvGrpSpPr/>
          <p:nvPr/>
        </p:nvGrpSpPr>
        <p:grpSpPr>
          <a:xfrm>
            <a:off x="6856095" y="4812030"/>
            <a:ext cx="1667510" cy="789940"/>
            <a:chOff x="1973" y="2532"/>
            <a:chExt cx="1553" cy="308"/>
          </a:xfrm>
        </p:grpSpPr>
        <p:sp>
          <p:nvSpPr>
            <p:cNvPr id="44049" name="AutoShape 21"/>
            <p:cNvSpPr/>
            <p:nvPr/>
          </p:nvSpPr>
          <p:spPr>
            <a:xfrm rot="5400000">
              <a:off x="2653" y="2069"/>
              <a:ext cx="90" cy="1451"/>
            </a:xfrm>
            <a:prstGeom prst="leftBrace">
              <a:avLst>
                <a:gd name="adj1" fmla="val 134351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4050" name="Text Box 22"/>
            <p:cNvSpPr txBox="1"/>
            <p:nvPr/>
          </p:nvSpPr>
          <p:spPr>
            <a:xfrm>
              <a:off x="2489" y="2532"/>
              <a:ext cx="1037" cy="13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p>
              <a:pPr lvl="0" eaLnBrk="1" hangingPunct="1"/>
              <a:r>
                <a:rPr lang="zh-CN" altLang="en-US" sz="1600" dirty="0">
                  <a:solidFill>
                    <a:srgbClr val="333399"/>
                  </a:solidFill>
                  <a:latin typeface="Tahoma" pitchFamily="34" charset="0"/>
                  <a:ea typeface="黑体" pitchFamily="2" charset="-122"/>
                </a:rPr>
                <a:t>分组</a:t>
              </a:r>
              <a:r>
                <a:rPr lang="zh-CN" altLang="en-US" sz="8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 </a:t>
              </a:r>
              <a:r>
                <a:rPr lang="en-US" altLang="zh-CN" sz="1600" dirty="0">
                  <a:solidFill>
                    <a:srgbClr val="333399"/>
                  </a:solidFill>
                  <a:latin typeface="Arial" charset="0"/>
                  <a:ea typeface="黑体" pitchFamily="2" charset="-122"/>
                </a:rPr>
                <a:t>3</a:t>
              </a:r>
              <a:endParaRPr lang="en-US" altLang="zh-CN" sz="1600" dirty="0">
                <a:solidFill>
                  <a:srgbClr val="333399"/>
                </a:solidFill>
                <a:latin typeface="Arial" charset="0"/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 L 2.5E-6 0.0965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 -1.96532E-6 L 0.0 0.2203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1.96532E-6 L -2.5E-6 0.3461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bldLvl="0" animBg="1"/>
      <p:bldP spid="34822" grpId="0" bldLvl="0" animBg="1"/>
      <p:bldP spid="34823" grpId="0" bldLvl="0" animBg="1"/>
      <p:bldP spid="34827" grpId="0" bldLvl="0" animBg="1"/>
      <p:bldP spid="34828" grpId="0" bldLvl="0" animBg="1"/>
      <p:bldP spid="3482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1608</Words>
  <Application>Kingsoft Office WPP</Application>
  <PresentationFormat>宽屏</PresentationFormat>
  <Paragraphs>353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知识点三：  因特网的核心部分</vt:lpstr>
      <vt:lpstr>知识点三：因特网的核心部分</vt:lpstr>
      <vt:lpstr> 知识点三：因特网的核心部分</vt:lpstr>
      <vt:lpstr> 知识点三：因特网的核心部分</vt:lpstr>
      <vt:lpstr>1、电路交换的主要特点</vt:lpstr>
      <vt:lpstr>1、电路交换的主要特点</vt:lpstr>
      <vt:lpstr>     缺点：电路交换传送计算机数据效率低</vt:lpstr>
      <vt:lpstr>2、分组交换的主要特点</vt:lpstr>
      <vt:lpstr>2、分组交换的主要特点</vt:lpstr>
      <vt:lpstr>2、分组交换的主要特点</vt:lpstr>
      <vt:lpstr>PowerPoint 演示文稿</vt:lpstr>
      <vt:lpstr>PowerPoint 演示文稿</vt:lpstr>
      <vt:lpstr>PowerPoint 演示文稿</vt:lpstr>
      <vt:lpstr>PowerPoint 演示文稿</vt:lpstr>
      <vt:lpstr> 2、三种交换的比较</vt:lpstr>
      <vt:lpstr>2、分组交换的主要特点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</cp:revision>
  <dcterms:created xsi:type="dcterms:W3CDTF">2016-01-18T07:29:00Z</dcterms:created>
  <dcterms:modified xsi:type="dcterms:W3CDTF">2016-01-26T06:26:16Z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