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343" r:id="rId3"/>
    <p:sldId id="260" r:id="rId5"/>
    <p:sldId id="382" r:id="rId6"/>
    <p:sldId id="38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5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15"/>
        <p:guide pos="3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3FB75-F1C1-4782-9E47-9563B57E73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局域网</a:t>
            </a:r>
            <a:r>
              <a:rPr lang="en-US" altLang="zh-CN"/>
              <a:t>1</a:t>
            </a:r>
            <a:r>
              <a:rPr lang="zh-CN" altLang="en-US"/>
              <a:t>公里左右</a:t>
            </a:r>
            <a:endParaRPr lang="zh-CN" altLang="en-US"/>
          </a:p>
          <a:p>
            <a:r>
              <a:rPr lang="zh-CN" altLang="en-US"/>
              <a:t>城域网</a:t>
            </a:r>
            <a:r>
              <a:rPr lang="en-US" altLang="zh-CN"/>
              <a:t>5~50</a:t>
            </a:r>
            <a:r>
              <a:rPr lang="zh-CN" altLang="en-US"/>
              <a:t>公里左右</a:t>
            </a:r>
            <a:endParaRPr lang="zh-CN" altLang="en-US"/>
          </a:p>
          <a:p>
            <a:r>
              <a:rPr lang="zh-CN" altLang="en-US"/>
              <a:t>广域网几千公里</a:t>
            </a:r>
            <a:endParaRPr lang="zh-CN" altLang="en-US"/>
          </a:p>
          <a:p>
            <a:r>
              <a:rPr lang="zh-CN" altLang="en-US"/>
              <a:t>个人区域网</a:t>
            </a:r>
            <a:r>
              <a:rPr lang="en-US" altLang="zh-CN"/>
              <a:t>10</a:t>
            </a:r>
            <a:r>
              <a:rPr lang="zh-CN" altLang="en-US"/>
              <a:t>米左右（无线个人区域网）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828801" y="3648922"/>
            <a:ext cx="5170486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002060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828800" y="2614868"/>
            <a:ext cx="5170486" cy="87902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3200" b="1" baseline="0">
                <a:solidFill>
                  <a:srgbClr val="002060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33375"/>
            <a:ext cx="8507413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16688" y="0"/>
            <a:ext cx="2514600" cy="260350"/>
          </a:xfrm>
        </p:spPr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91368E-0E8A-4D18-9310-8A1DE0783537}" type="datetime2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95963" y="6237288"/>
            <a:ext cx="2895600" cy="457200"/>
          </a:xfrm>
        </p:spPr>
        <p:txBody>
          <a:bodyPr/>
          <a:p>
            <a:pPr lvl="0" algn="r" eaLnBrk="1" hangingPunct="1"/>
            <a:fld id="{9A0DB2DC-4C9A-4742-B13C-FB6460FD3503}" type="slidenum">
              <a:rPr lang="en-US" altLang="zh-CN" sz="1600" dirty="0">
                <a:latin typeface="Garamond" pitchFamily="18" charset="0"/>
              </a:rPr>
            </a:fld>
            <a:endParaRPr lang="en-US" altLang="zh-CN" sz="1600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0"/>
            <a:ext cx="9144000" cy="68727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ECE8E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5300" y="200657"/>
            <a:ext cx="8215843" cy="928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0" y="1329873"/>
            <a:ext cx="8215843" cy="513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 2" pitchFamily="18" charset="2"/>
        <a:buChar char=""/>
        <a:defRPr lang="zh-CN" altLang="en-US" sz="2400" kern="1200" baseline="0" dirty="0" smtClean="0">
          <a:solidFill>
            <a:schemeClr val="accent2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 b="1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sz="3600" b="1">
                <a:solidFill>
                  <a:schemeClr val="tx2">
                    <a:lumMod val="50000"/>
                  </a:schemeClr>
                </a:solidFill>
                <a:ea typeface="宋体" charset="0"/>
              </a:rPr>
              <a:t>、按照网络覆盖范围如何分类？</a:t>
            </a:r>
            <a:endParaRPr sz="3600" b="1">
              <a:solidFill>
                <a:schemeClr val="tx2">
                  <a:lumMod val="50000"/>
                </a:schemeClr>
              </a:solidFill>
              <a:ea typeface="宋体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>
                <a:solidFill>
                  <a:schemeClr val="tx2">
                    <a:lumMod val="50000"/>
                  </a:schemeClr>
                </a:solidFill>
                <a:ea typeface="宋体" charset="0"/>
              </a:rPr>
              <a:t>2</a:t>
            </a:r>
            <a:r>
              <a:rPr sz="3600" b="1">
                <a:solidFill>
                  <a:schemeClr val="tx2">
                    <a:lumMod val="50000"/>
                  </a:schemeClr>
                </a:solidFill>
                <a:ea typeface="宋体" charset="0"/>
              </a:rPr>
              <a:t>、按照拓扑结构</a:t>
            </a:r>
            <a:r>
              <a:rPr sz="3600" b="1">
                <a:solidFill>
                  <a:schemeClr val="tx2">
                    <a:lumMod val="50000"/>
                  </a:schemeClr>
                </a:solidFill>
                <a:ea typeface="宋体" charset="0"/>
                <a:sym typeface="+mn-ea"/>
              </a:rPr>
              <a:t>如何</a:t>
            </a:r>
            <a:r>
              <a:rPr sz="3600" b="1">
                <a:solidFill>
                  <a:schemeClr val="tx2">
                    <a:lumMod val="50000"/>
                  </a:schemeClr>
                </a:solidFill>
                <a:ea typeface="宋体" charset="0"/>
              </a:rPr>
              <a:t>分类？</a:t>
            </a:r>
            <a:endParaRPr sz="3600" b="1">
              <a:solidFill>
                <a:schemeClr val="tx2">
                  <a:lumMod val="50000"/>
                </a:schemeClr>
              </a:solidFill>
              <a:ea typeface="宋体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>
                <a:solidFill>
                  <a:schemeClr val="tx2">
                    <a:lumMod val="50000"/>
                  </a:schemeClr>
                </a:solidFill>
                <a:ea typeface="宋体" charset="0"/>
              </a:rPr>
              <a:t>3</a:t>
            </a:r>
            <a:r>
              <a:rPr sz="3600" b="1">
                <a:solidFill>
                  <a:schemeClr val="tx2">
                    <a:lumMod val="50000"/>
                  </a:schemeClr>
                </a:solidFill>
                <a:ea typeface="宋体" charset="0"/>
              </a:rPr>
              <a:t>、</a:t>
            </a:r>
            <a:r>
              <a:rPr sz="3600" b="1">
                <a:solidFill>
                  <a:schemeClr val="tx2">
                    <a:lumMod val="50000"/>
                  </a:schemeClr>
                </a:solidFill>
                <a:ea typeface="宋体" charset="0"/>
                <a:sym typeface="+mn-ea"/>
              </a:rPr>
              <a:t>按照介质访问协议如何分类？</a:t>
            </a:r>
            <a:endParaRPr sz="3600" b="1">
              <a:solidFill>
                <a:schemeClr val="tx2">
                  <a:lumMod val="50000"/>
                </a:schemeClr>
              </a:solidFill>
              <a:ea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>
                <a:solidFill>
                  <a:schemeClr val="tx2">
                    <a:lumMod val="50000"/>
                  </a:schemeClr>
                </a:solidFill>
                <a:ea typeface="宋体" charset="0"/>
              </a:rPr>
              <a:t>4</a:t>
            </a:r>
            <a:r>
              <a:rPr sz="3600" b="1">
                <a:solidFill>
                  <a:schemeClr val="tx2">
                    <a:lumMod val="50000"/>
                  </a:schemeClr>
                </a:solidFill>
                <a:ea typeface="宋体" charset="0"/>
              </a:rPr>
              <a:t>、</a:t>
            </a:r>
            <a:r>
              <a:rPr sz="3600" b="1">
                <a:solidFill>
                  <a:schemeClr val="tx2">
                    <a:lumMod val="50000"/>
                  </a:schemeClr>
                </a:solidFill>
                <a:ea typeface="宋体" charset="0"/>
                <a:sym typeface="+mn-ea"/>
              </a:rPr>
              <a:t>按照服务的提供方式如何分类？</a:t>
            </a:r>
            <a:endParaRPr sz="3600" b="1">
              <a:solidFill>
                <a:schemeClr val="tx2">
                  <a:lumMod val="50000"/>
                </a:schemeClr>
              </a:solidFill>
              <a:ea typeface="宋体" charset="0"/>
              <a:sym typeface="+mn-ea"/>
            </a:endParaRPr>
          </a:p>
        </p:txBody>
      </p:sp>
      <p:sp>
        <p:nvSpPr>
          <p:cNvPr id="4" name="MH_Title"/>
          <p:cNvSpPr>
            <a:spLocks noChangeArrowheads="1"/>
          </p:cNvSpPr>
          <p:nvPr/>
        </p:nvSpPr>
        <p:spPr bwMode="auto">
          <a:xfrm>
            <a:off x="539115" y="332740"/>
            <a:ext cx="7807325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4400" b="1" smtClean="0">
                <a:solidFill>
                  <a:schemeClr val="tx1">
                    <a:lumMod val="50000"/>
                  </a:schemeClr>
                </a:solidFill>
                <a:latin typeface="Arial Black" pitchFamily="34" charset="0"/>
                <a:ea typeface="华文细黑" pitchFamily="2" charset="-122"/>
              </a:rPr>
              <a:t>知识点四：计算机网络的类别</a:t>
            </a:r>
            <a:endParaRPr lang="zh-CN" altLang="en-US" sz="4400" b="1" dirty="0" smtClean="0">
              <a:solidFill>
                <a:schemeClr val="tx1">
                  <a:lumMod val="50000"/>
                </a:schemeClr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>
            <a:spLocks noChangeArrowheads="1"/>
          </p:cNvSpPr>
          <p:nvPr/>
        </p:nvSpPr>
        <p:spPr bwMode="auto">
          <a:xfrm>
            <a:off x="996950" y="118110"/>
            <a:ext cx="694563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4000" b="1" smtClean="0">
                <a:solidFill>
                  <a:schemeClr val="tx1">
                    <a:lumMod val="50000"/>
                  </a:schemeClr>
                </a:solidFill>
                <a:latin typeface="Arial Black" pitchFamily="34" charset="0"/>
                <a:ea typeface="华文细黑" pitchFamily="2" charset="-122"/>
              </a:rPr>
              <a:t>知识点四：计算机网络的类别</a:t>
            </a:r>
            <a:endParaRPr lang="zh-CN" altLang="en-US" sz="4000" b="1" dirty="0" smtClean="0">
              <a:solidFill>
                <a:schemeClr val="tx1">
                  <a:lumMod val="50000"/>
                </a:schemeClr>
              </a:solidFill>
              <a:latin typeface="Arial Black" pitchFamily="34" charset="0"/>
              <a:ea typeface="华文细黑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3340" y="43516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68445" y="6237605"/>
            <a:ext cx="176657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图</a:t>
            </a:r>
            <a:r>
              <a:rPr lang="en-US" altLang="zh-CN" sz="12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1   </a:t>
            </a:r>
            <a:r>
              <a:rPr lang="zh-CN" altLang="zh-CN" sz="12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计算机网络的分类</a:t>
            </a:r>
            <a:endParaRPr lang="zh-CN" altLang="zh-CN" sz="1200" b="1">
              <a:solidFill>
                <a:schemeClr val="tx1">
                  <a:lumMod val="50000"/>
                </a:schemeClr>
              </a:solidFill>
              <a:ea typeface="宋体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80415" y="969645"/>
            <a:ext cx="7583170" cy="4918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tx2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sym typeface="+mn-ea"/>
              </a:rPr>
              <a:t>、按照网络的覆盖范围分类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457200" indent="-457200">
              <a:buFont typeface="+mj-ea"/>
              <a:buAutoNum type="circleNumDbPlain"/>
            </a:pP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局域网（</a:t>
            </a:r>
            <a:r>
              <a:rPr lang="en-US" altLang="zh-CN"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	LAN</a:t>
            </a: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）</a:t>
            </a:r>
            <a:r>
              <a:rPr lang="en-US" altLang="zh-CN"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1</a:t>
            </a: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公里左右</a:t>
            </a:r>
            <a:endParaRPr lang="zh-CN" altLang="en-US" b="1">
              <a:solidFill>
                <a:schemeClr val="tx2">
                  <a:lumMod val="50000"/>
                </a:schemeClr>
              </a:solidFill>
              <a:latin typeface="黑体" charset="0"/>
              <a:ea typeface="黑体" charset="0"/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城域网（</a:t>
            </a:r>
            <a:r>
              <a:rPr lang="en-US" altLang="zh-CN"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MAN</a:t>
            </a: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）</a:t>
            </a:r>
            <a:r>
              <a:rPr lang="en-US" altLang="zh-CN"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5~50</a:t>
            </a: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公里左右</a:t>
            </a:r>
            <a:endParaRPr lang="zh-CN" altLang="en-US" b="1">
              <a:solidFill>
                <a:schemeClr val="tx2">
                  <a:lumMod val="50000"/>
                </a:schemeClr>
              </a:solidFill>
              <a:latin typeface="黑体" charset="0"/>
              <a:ea typeface="黑体" charset="0"/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广域网（</a:t>
            </a:r>
            <a:r>
              <a:rPr lang="en-US" altLang="zh-CN"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WAN</a:t>
            </a: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）几千公里</a:t>
            </a:r>
            <a:endParaRPr lang="zh-CN" altLang="en-US" b="1">
              <a:solidFill>
                <a:schemeClr val="tx2">
                  <a:lumMod val="50000"/>
                </a:schemeClr>
              </a:solidFill>
              <a:latin typeface="黑体" charset="0"/>
              <a:ea typeface="黑体" charset="0"/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无线个人区域网（</a:t>
            </a:r>
            <a:r>
              <a:rPr lang="en-US" altLang="zh-CN"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WPAN</a:t>
            </a: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）</a:t>
            </a:r>
            <a:r>
              <a:rPr lang="en-US" altLang="zh-CN"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10</a:t>
            </a:r>
            <a:r>
              <a:rPr b="1">
                <a:solidFill>
                  <a:schemeClr val="tx2">
                    <a:lumMod val="50000"/>
                  </a:schemeClr>
                </a:solidFill>
                <a:latin typeface="黑体" charset="0"/>
                <a:ea typeface="黑体" charset="0"/>
                <a:sym typeface="+mn-ea"/>
              </a:rPr>
              <a:t>米左右（无线个人区域网）</a:t>
            </a:r>
            <a:endParaRPr lang="zh-CN" altLang="en-US" b="1">
              <a:solidFill>
                <a:schemeClr val="tx2">
                  <a:lumMod val="50000"/>
                </a:schemeClr>
              </a:solidFill>
              <a:latin typeface="黑体" charset="0"/>
              <a:ea typeface="黑体" charset="0"/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、按照网络的拓扑结构分类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00430" y="1196975"/>
            <a:ext cx="7318375" cy="4500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705" y="6309360"/>
            <a:ext cx="8647430" cy="328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 Narrow" pitchFamily="34" charset="0"/>
                <a:ea typeface="微软雅黑" pitchFamily="34" charset="-122"/>
              </a:rPr>
              <a:t>来源于http://image.haosou.com/i?q=%E6%8C%89%E6%8B%93%E6%89%91%E7%BB%93%E6%9E%84%E5%88%86%E7%B1%BB&amp;src=srp</a:t>
            </a:r>
            <a:endParaRPr lang="zh-CN" altLang="en-US" sz="1200" dirty="0" smtClean="0"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67810" y="5877560"/>
            <a:ext cx="2113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图</a:t>
            </a:r>
            <a:r>
              <a:rPr lang="en-US" altLang="zh-CN" sz="12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 2   </a:t>
            </a:r>
            <a:r>
              <a:rPr lang="zh-CN" altLang="zh-CN" sz="12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计算机网络拓扑结构图</a:t>
            </a:r>
            <a:endParaRPr lang="zh-CN" altLang="zh-CN" sz="1200" b="1">
              <a:solidFill>
                <a:schemeClr val="tx1">
                  <a:lumMod val="50000"/>
                </a:schemeClr>
              </a:solidFill>
              <a:ea typeface="宋体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392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BA836A"/>
      </a:accent1>
      <a:accent2>
        <a:srgbClr val="D9BFA7"/>
      </a:accent2>
      <a:accent3>
        <a:srgbClr val="9EAA62"/>
      </a:accent3>
      <a:accent4>
        <a:srgbClr val="60869E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FFFFFF"/>
          </a:solidFill>
          <a:prstDash val="solid"/>
          <a:round/>
        </a:ln>
        <a:effectLst>
          <a:outerShdw dist="63500" dir="3187806" algn="ctr" rotWithShape="0">
            <a:srgbClr val="001D3A"/>
          </a:outerShdw>
        </a:effectLst>
      </a:spPr>
      <a:bodyPr wrap="none" anchor="ctr"/>
      <a:lstStyle>
        <a:defPPr algn="l">
          <a:defRPr lang="zh-CN" altLang="en-US" sz="2400">
            <a:solidFill>
              <a:srgbClr val="081626"/>
            </a:solidFill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A000120150306A10PPBG</Template>
  <TotalTime>0</TotalTime>
  <Words>311</Words>
  <Application>Kingsoft Office WPP</Application>
  <PresentationFormat>全屏显示(4:3)</PresentationFormat>
  <Paragraphs>27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A000120140530A99PPBG</vt:lpstr>
      <vt:lpstr>PowerPoint 演示文稿</vt:lpstr>
      <vt:lpstr>PowerPoint 演示文稿</vt:lpstr>
      <vt:lpstr>1、按照网络的覆盖范围分类</vt:lpstr>
      <vt:lpstr>2、按照网络的拓扑结构分类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概述</dc:title>
  <dc:creator>LUN</dc:creator>
  <cp:lastModifiedBy>Administrator</cp:lastModifiedBy>
  <cp:revision>178</cp:revision>
  <dcterms:created xsi:type="dcterms:W3CDTF">2015-12-11T01:20:00Z</dcterms:created>
  <dcterms:modified xsi:type="dcterms:W3CDTF">2016-01-26T06:29:11Z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