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6" r:id="rId3"/>
    <p:sldId id="385" r:id="rId4"/>
    <p:sldId id="337" r:id="rId5"/>
    <p:sldId id="384" r:id="rId6"/>
    <p:sldId id="338" r:id="rId7"/>
    <p:sldId id="339" r:id="rId8"/>
    <p:sldId id="340" r:id="rId9"/>
    <p:sldId id="386" r:id="rId10"/>
    <p:sldId id="341" r:id="rId11"/>
    <p:sldId id="34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5" autoAdjust="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51"/>
        <p:guide pos="3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3FB75-F1C1-4782-9E47-9563B57E73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968C9-8742-43C3-92A5-20FD3581AD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828801" y="3648922"/>
            <a:ext cx="5170486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002060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828800" y="2614868"/>
            <a:ext cx="5170486" cy="879025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3200" b="1" baseline="0">
                <a:solidFill>
                  <a:srgbClr val="002060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33375"/>
            <a:ext cx="8507413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16688" y="0"/>
            <a:ext cx="2514600" cy="260350"/>
          </a:xfrm>
        </p:spPr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91368E-0E8A-4D18-9310-8A1DE0783537}" type="datetime2"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795963" y="6237288"/>
            <a:ext cx="2895600" cy="457200"/>
          </a:xfrm>
        </p:spPr>
        <p:txBody>
          <a:bodyPr/>
          <a:p>
            <a:pPr lvl="0" algn="r" eaLnBrk="1" hangingPunct="1"/>
            <a:fld id="{9A0DB2DC-4C9A-4742-B13C-FB6460FD3503}" type="slidenum">
              <a:rPr lang="en-US" altLang="zh-CN" sz="1600" dirty="0">
                <a:latin typeface="Garamond" pitchFamily="18" charset="0"/>
              </a:rPr>
            </a:fld>
            <a:endParaRPr lang="en-US" altLang="zh-CN" sz="1600" dirty="0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/>
          <p:nvPr/>
        </p:nvSpPr>
        <p:spPr>
          <a:xfrm>
            <a:off x="0" y="0"/>
            <a:ext cx="9144000" cy="68727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ECE8E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5300" y="200657"/>
            <a:ext cx="8215843" cy="928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95300" y="1329873"/>
            <a:ext cx="8215843" cy="5139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 2" pitchFamily="18" charset="2"/>
        <a:buChar char=""/>
        <a:defRPr lang="zh-CN" altLang="en-US" sz="2400" kern="1200" baseline="0" dirty="0" smtClean="0">
          <a:solidFill>
            <a:schemeClr val="accent2">
              <a:lumMod val="75000"/>
            </a:schemeClr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日期占位符 2"/>
          <p:cNvSpPr txBox="1">
            <a:spLocks noGrp="1"/>
          </p:cNvSpPr>
          <p:nvPr>
            <p:ph type="dt" sz="half" idx="10"/>
          </p:nvPr>
        </p:nvSpPr>
        <p:spPr bwMode="auto">
          <a:xfrm>
            <a:off x="6516688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64516" name="Rectangle 2" descr="afbae0ddf0234c3bbd5a2eb4a4d10acd# #矩形 674"/>
          <p:cNvSpPr>
            <a:spLocks noGrp="1"/>
          </p:cNvSpPr>
          <p:nvPr>
            <p:ph type="title"/>
          </p:nvPr>
        </p:nvSpPr>
        <p:spPr>
          <a:xfrm>
            <a:off x="914400" y="533400"/>
            <a:ext cx="7848600" cy="6096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zh-CN" altLang="en-US" sz="2800" dirty="0">
                <a:ea typeface="宋体" pitchFamily="2" charset="-122"/>
              </a:rPr>
              <a:t> 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11620" name="Oval 4"/>
          <p:cNvSpPr>
            <a:spLocks noChangeArrowheads="1"/>
          </p:cNvSpPr>
          <p:nvPr/>
        </p:nvSpPr>
        <p:spPr bwMode="auto">
          <a:xfrm>
            <a:off x="2700020" y="2132965"/>
            <a:ext cx="3671888" cy="3641725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64"/>
          <p:cNvGrpSpPr/>
          <p:nvPr/>
        </p:nvGrpSpPr>
        <p:grpSpPr>
          <a:xfrm>
            <a:off x="3581400" y="2971800"/>
            <a:ext cx="1905000" cy="1960563"/>
            <a:chOff x="2256" y="1872"/>
            <a:chExt cx="1200" cy="1235"/>
          </a:xfrm>
        </p:grpSpPr>
        <p:grpSp>
          <p:nvGrpSpPr>
            <p:cNvPr id="64547" name="Group 5"/>
            <p:cNvGrpSpPr/>
            <p:nvPr/>
          </p:nvGrpSpPr>
          <p:grpSpPr>
            <a:xfrm>
              <a:off x="2256" y="1872"/>
              <a:ext cx="1178" cy="1235"/>
              <a:chOff x="0" y="0"/>
              <a:chExt cx="1680" cy="1680"/>
            </a:xfrm>
          </p:grpSpPr>
          <p:sp>
            <p:nvSpPr>
              <p:cNvPr id="64549" name="Oval 6"/>
              <p:cNvSpPr/>
              <p:nvPr/>
            </p:nvSpPr>
            <p:spPr>
              <a:xfrm>
                <a:off x="0" y="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742E00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sz="2400" b="1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4550" name="未知"/>
              <p:cNvSpPr/>
              <p:nvPr/>
            </p:nvSpPr>
            <p:spPr>
              <a:xfrm>
                <a:off x="192" y="28"/>
                <a:ext cx="1296" cy="634"/>
              </a:xfrm>
              <a:custGeom>
                <a:avLst/>
                <a:gdLst>
                  <a:gd name="txL" fmla="*/ 0 w 1321"/>
                  <a:gd name="txT" fmla="*/ 0 h 712"/>
                  <a:gd name="txR" fmla="*/ 1321 w 1321"/>
                  <a:gd name="txB" fmla="*/ 712 h 712"/>
                </a:gdLst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txL" t="txT" r="txR" b="tx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  <a:tileRect/>
              </a:gradFill>
              <a:ln w="9525">
                <a:noFill/>
                <a:miter/>
              </a:ln>
            </p:spPr>
            <p:txBody>
              <a:bodyPr/>
              <a:p>
                <a:pPr lvl="0"/>
                <a:endParaRPr lang="zh-CN" altLang="en-US" sz="2400" b="1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64548" name="Text Box 8"/>
            <p:cNvSpPr txBox="1"/>
            <p:nvPr/>
          </p:nvSpPr>
          <p:spPr>
            <a:xfrm>
              <a:off x="2256" y="2256"/>
              <a:ext cx="1200" cy="51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计算机网络的性能指标</a:t>
              </a:r>
              <a:endParaRPr lang="zh-CN" altLang="en-US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Group 62"/>
          <p:cNvGrpSpPr/>
          <p:nvPr/>
        </p:nvGrpSpPr>
        <p:grpSpPr>
          <a:xfrm>
            <a:off x="395605" y="2068830"/>
            <a:ext cx="3236913" cy="1031069"/>
            <a:chOff x="152" y="2688"/>
            <a:chExt cx="2039" cy="649"/>
          </a:xfrm>
        </p:grpSpPr>
        <p:grpSp>
          <p:nvGrpSpPr>
            <p:cNvPr id="64539" name="Group 32"/>
            <p:cNvGrpSpPr/>
            <p:nvPr/>
          </p:nvGrpSpPr>
          <p:grpSpPr>
            <a:xfrm>
              <a:off x="1488" y="2832"/>
              <a:ext cx="406" cy="505"/>
              <a:chOff x="0" y="0"/>
              <a:chExt cx="446" cy="550"/>
            </a:xfrm>
          </p:grpSpPr>
          <p:grpSp>
            <p:nvGrpSpPr>
              <p:cNvPr id="64543" name="Group 33"/>
              <p:cNvGrpSpPr/>
              <p:nvPr/>
            </p:nvGrpSpPr>
            <p:grpSpPr>
              <a:xfrm>
                <a:off x="0" y="0"/>
                <a:ext cx="432" cy="432"/>
                <a:chOff x="0" y="0"/>
                <a:chExt cx="1680" cy="1680"/>
              </a:xfrm>
            </p:grpSpPr>
            <p:sp>
              <p:nvSpPr>
                <p:cNvPr id="111650" name="Oval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64546" name="未知"/>
                <p:cNvSpPr/>
                <p:nvPr/>
              </p:nvSpPr>
              <p:spPr>
                <a:xfrm>
                  <a:off x="192" y="28"/>
                  <a:ext cx="1296" cy="634"/>
                </a:xfrm>
                <a:custGeom>
                  <a:avLst/>
                  <a:gdLst>
                    <a:gd name="txL" fmla="*/ 0 w 1321"/>
                    <a:gd name="txT" fmla="*/ 0 h 712"/>
                    <a:gd name="txR" fmla="*/ 1321 w 1321"/>
                    <a:gd name="txB" fmla="*/ 712 h 712"/>
                  </a:gdLst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txL" t="txT" r="txR" b="tx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  <a:ln w="9525">
                  <a:noFill/>
                  <a:miter/>
                </a:ln>
              </p:spPr>
              <p:txBody>
                <a:bodyPr/>
                <a:p>
                  <a:pPr lvl="0"/>
                  <a:endParaRPr lang="zh-CN" altLang="en-US" sz="2400" b="1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11652" name="Text Box 36"/>
              <p:cNvSpPr txBox="1">
                <a:spLocks noChangeArrowheads="1"/>
              </p:cNvSpPr>
              <p:nvPr/>
            </p:nvSpPr>
            <p:spPr bwMode="auto">
              <a:xfrm>
                <a:off x="3" y="110"/>
                <a:ext cx="443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速率</a:t>
                </a:r>
                <a:endParaRPr kumimoji="0" lang="zh-CN" altLang="en-U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endParaRPr kumimoji="0" lang="zh-CN" altLang="en-U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11656" name="Oval 40"/>
            <p:cNvSpPr>
              <a:spLocks noChangeArrowheads="1"/>
            </p:cNvSpPr>
            <p:nvPr/>
          </p:nvSpPr>
          <p:spPr bwMode="auto">
            <a:xfrm rot="18227093">
              <a:off x="1922" y="2831"/>
              <a:ext cx="76" cy="7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764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1657" name="Oval 41"/>
            <p:cNvSpPr>
              <a:spLocks noChangeArrowheads="1"/>
            </p:cNvSpPr>
            <p:nvPr/>
          </p:nvSpPr>
          <p:spPr bwMode="auto">
            <a:xfrm rot="18227093">
              <a:off x="2114" y="2686"/>
              <a:ext cx="75" cy="7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862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2" name="Text Box 47"/>
            <p:cNvSpPr txBox="1"/>
            <p:nvPr/>
          </p:nvSpPr>
          <p:spPr>
            <a:xfrm>
              <a:off x="152" y="2910"/>
              <a:ext cx="1327" cy="40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algn="l"/>
              <a:r>
                <a:rPr lang="zh-CN" altLang="en-US" b="1" dirty="0">
                  <a:solidFill>
                    <a:schemeClr val="tx2"/>
                  </a:solidFill>
                  <a:latin typeface="Arial" charset="0"/>
                  <a:ea typeface="宋体" pitchFamily="2" charset="-122"/>
                </a:rPr>
                <a:t>速率即数据率或比特率</a:t>
              </a:r>
              <a:endParaRPr lang="zh-CN" altLang="en-US" b="1" dirty="0">
                <a:solidFill>
                  <a:schemeClr val="tx2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7" name="Group 61"/>
          <p:cNvGrpSpPr/>
          <p:nvPr/>
        </p:nvGrpSpPr>
        <p:grpSpPr>
          <a:xfrm>
            <a:off x="2051685" y="1341120"/>
            <a:ext cx="4343400" cy="1458913"/>
            <a:chOff x="1501" y="856"/>
            <a:chExt cx="2736" cy="919"/>
          </a:xfrm>
        </p:grpSpPr>
        <p:grpSp>
          <p:nvGrpSpPr>
            <p:cNvPr id="64530" name="Group 9"/>
            <p:cNvGrpSpPr/>
            <p:nvPr/>
          </p:nvGrpSpPr>
          <p:grpSpPr>
            <a:xfrm>
              <a:off x="2631" y="1056"/>
              <a:ext cx="406" cy="382"/>
              <a:chOff x="0" y="0"/>
              <a:chExt cx="446" cy="415"/>
            </a:xfrm>
          </p:grpSpPr>
          <p:grpSp>
            <p:nvGrpSpPr>
              <p:cNvPr id="64535" name="Group 10"/>
              <p:cNvGrpSpPr/>
              <p:nvPr/>
            </p:nvGrpSpPr>
            <p:grpSpPr>
              <a:xfrm>
                <a:off x="0" y="0"/>
                <a:ext cx="432" cy="415"/>
                <a:chOff x="0" y="0"/>
                <a:chExt cx="1680" cy="1680"/>
              </a:xfrm>
            </p:grpSpPr>
            <p:sp>
              <p:nvSpPr>
                <p:cNvPr id="111627" name="Oval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64538" name="未知"/>
                <p:cNvSpPr/>
                <p:nvPr/>
              </p:nvSpPr>
              <p:spPr>
                <a:xfrm>
                  <a:off x="192" y="28"/>
                  <a:ext cx="1296" cy="634"/>
                </a:xfrm>
                <a:custGeom>
                  <a:avLst/>
                  <a:gdLst>
                    <a:gd name="txL" fmla="*/ 0 w 1321"/>
                    <a:gd name="txT" fmla="*/ 0 h 712"/>
                    <a:gd name="txR" fmla="*/ 1321 w 1321"/>
                    <a:gd name="txB" fmla="*/ 712 h 712"/>
                  </a:gdLst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txL" t="txT" r="txR" b="tx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miter/>
                </a:ln>
              </p:spPr>
              <p:txBody>
                <a:bodyPr/>
                <a:p>
                  <a:pPr lvl="0"/>
                  <a:endParaRPr lang="zh-CN" altLang="en-US" sz="2400" b="1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64536" name="Text Box 13"/>
              <p:cNvSpPr txBox="1"/>
              <p:nvPr/>
            </p:nvSpPr>
            <p:spPr>
              <a:xfrm>
                <a:off x="3" y="110"/>
                <a:ext cx="443" cy="25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p>
                <a:pPr lvl="0" algn="ctr"/>
                <a:r>
                  <a:rPr lang="zh-CN" altLang="en-US" b="1" dirty="0">
                    <a:solidFill>
                      <a:schemeClr val="bg1"/>
                    </a:solidFill>
                    <a:latin typeface="Times New Roman" pitchFamily="18" charset="0"/>
                    <a:ea typeface="宋体" pitchFamily="2" charset="-122"/>
                  </a:rPr>
                  <a:t>带宽</a:t>
                </a:r>
                <a:endParaRPr lang="zh-CN" altLang="en-US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64531" name="Group 42"/>
            <p:cNvGrpSpPr/>
            <p:nvPr/>
          </p:nvGrpSpPr>
          <p:grpSpPr>
            <a:xfrm>
              <a:off x="2784" y="1536"/>
              <a:ext cx="79" cy="239"/>
              <a:chOff x="0" y="0"/>
              <a:chExt cx="87" cy="260"/>
            </a:xfrm>
          </p:grpSpPr>
          <p:sp>
            <p:nvSpPr>
              <p:cNvPr id="111659" name="Oval 43"/>
              <p:cNvSpPr>
                <a:spLocks noChangeArrowheads="1"/>
              </p:cNvSpPr>
              <p:nvPr/>
            </p:nvSpPr>
            <p:spPr bwMode="auto">
              <a:xfrm rot="18227093">
                <a:off x="3" y="-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1660" name="Oval 44"/>
              <p:cNvSpPr>
                <a:spLocks noChangeArrowheads="1"/>
              </p:cNvSpPr>
              <p:nvPr/>
            </p:nvSpPr>
            <p:spPr bwMode="auto">
              <a:xfrm rot="18227093">
                <a:off x="3" y="173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64532" name="Text Box 48"/>
            <p:cNvSpPr txBox="1"/>
            <p:nvPr/>
          </p:nvSpPr>
          <p:spPr>
            <a:xfrm>
              <a:off x="1501" y="856"/>
              <a:ext cx="2736" cy="21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algn="ctr"/>
              <a:r>
                <a:rPr lang="zh-CN" altLang="en-US" sz="1600" b="1" dirty="0">
                  <a:solidFill>
                    <a:schemeClr val="tx2"/>
                  </a:solidFill>
                  <a:latin typeface="Arial" charset="0"/>
                  <a:ea typeface="宋体" pitchFamily="2" charset="-122"/>
                </a:rPr>
                <a:t>指信号具有的频带宽度</a:t>
              </a:r>
              <a:endParaRPr lang="zh-CN" altLang="en-US" sz="1600" b="1" dirty="0">
                <a:solidFill>
                  <a:schemeClr val="tx2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11661" name="Oval 45"/>
          <p:cNvSpPr>
            <a:spLocks noChangeArrowheads="1"/>
          </p:cNvSpPr>
          <p:nvPr/>
        </p:nvSpPr>
        <p:spPr bwMode="auto">
          <a:xfrm rot="18227093">
            <a:off x="5694680" y="2574290"/>
            <a:ext cx="119380" cy="12573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75686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1662" name="Oval 46"/>
          <p:cNvSpPr>
            <a:spLocks noChangeArrowheads="1"/>
          </p:cNvSpPr>
          <p:nvPr/>
        </p:nvSpPr>
        <p:spPr bwMode="auto">
          <a:xfrm rot="18227093">
            <a:off x="5439410" y="2455545"/>
            <a:ext cx="119380" cy="12573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75686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3" name="Group 63"/>
          <p:cNvGrpSpPr/>
          <p:nvPr/>
        </p:nvGrpSpPr>
        <p:grpSpPr>
          <a:xfrm>
            <a:off x="5436235" y="3932873"/>
            <a:ext cx="3100388" cy="1554163"/>
            <a:chOff x="3456" y="2461"/>
            <a:chExt cx="1953" cy="979"/>
          </a:xfrm>
        </p:grpSpPr>
        <p:grpSp>
          <p:nvGrpSpPr>
            <p:cNvPr id="5" name="Group 22"/>
            <p:cNvGrpSpPr/>
            <p:nvPr/>
          </p:nvGrpSpPr>
          <p:grpSpPr>
            <a:xfrm>
              <a:off x="3722" y="2832"/>
              <a:ext cx="403" cy="401"/>
              <a:chOff x="-11" y="0"/>
              <a:chExt cx="442" cy="437"/>
            </a:xfrm>
          </p:grpSpPr>
          <p:grpSp>
            <p:nvGrpSpPr>
              <p:cNvPr id="6" name="Group 23"/>
              <p:cNvGrpSpPr/>
              <p:nvPr/>
            </p:nvGrpSpPr>
            <p:grpSpPr>
              <a:xfrm>
                <a:off x="0" y="0"/>
                <a:ext cx="430" cy="437"/>
                <a:chOff x="0" y="0"/>
                <a:chExt cx="1680" cy="1680"/>
              </a:xfrm>
            </p:grpSpPr>
            <p:sp>
              <p:nvSpPr>
                <p:cNvPr id="8" name="Oval 2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p>
                  <a:pPr marL="0" marR="0" lvl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9" name="未知"/>
                <p:cNvSpPr/>
                <p:nvPr/>
              </p:nvSpPr>
              <p:spPr>
                <a:xfrm>
                  <a:off x="192" y="28"/>
                  <a:ext cx="1296" cy="634"/>
                </a:xfrm>
                <a:custGeom>
                  <a:avLst/>
                  <a:gdLst>
                    <a:gd name="txL" fmla="*/ 0 w 1321"/>
                    <a:gd name="txT" fmla="*/ 0 h 712"/>
                    <a:gd name="txR" fmla="*/ 1321 w 1321"/>
                    <a:gd name="txB" fmla="*/ 712 h 712"/>
                  </a:gdLst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txL" t="txT" r="txR" b="tx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n w="9525">
                  <a:noFill/>
                  <a:miter/>
                </a:ln>
              </p:spPr>
              <p:txBody>
                <a:bodyPr/>
                <a:p>
                  <a:pPr lvl="0"/>
                  <a:endPara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0" name="Text Box 26"/>
              <p:cNvSpPr txBox="1"/>
              <p:nvPr/>
            </p:nvSpPr>
            <p:spPr>
              <a:xfrm>
                <a:off x="-11" y="106"/>
                <a:ext cx="442" cy="25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p>
                <a:pPr lvl="0" algn="ctr"/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pitchFamily="2" charset="-122"/>
                  </a:rPr>
                  <a:t>时延</a:t>
                </a:r>
                <a:endParaRPr lang="zh-CN" altLang="en-US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2" name="Oval 45"/>
            <p:cNvSpPr>
              <a:spLocks noChangeArrowheads="1"/>
            </p:cNvSpPr>
            <p:nvPr/>
          </p:nvSpPr>
          <p:spPr bwMode="auto">
            <a:xfrm rot="18227093">
              <a:off x="3619" y="2830"/>
              <a:ext cx="75" cy="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Oval 46"/>
            <p:cNvSpPr>
              <a:spLocks noChangeArrowheads="1"/>
            </p:cNvSpPr>
            <p:nvPr/>
          </p:nvSpPr>
          <p:spPr bwMode="auto">
            <a:xfrm rot="18227093">
              <a:off x="3458" y="2755"/>
              <a:ext cx="75" cy="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Text Box 49"/>
            <p:cNvSpPr txBox="1"/>
            <p:nvPr/>
          </p:nvSpPr>
          <p:spPr>
            <a:xfrm>
              <a:off x="4318" y="2461"/>
              <a:ext cx="1091" cy="97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algn="l"/>
              <a:r>
                <a:rPr lang="zh-CN" altLang="en-US" sz="1600" b="1" dirty="0">
                  <a:solidFill>
                    <a:schemeClr val="tx1">
                      <a:lumMod val="50000"/>
                    </a:schemeClr>
                  </a:solidFill>
                  <a:latin typeface="Arial" charset="0"/>
                  <a:ea typeface="宋体" pitchFamily="2" charset="-122"/>
                </a:rPr>
                <a:t>数据从网络的一端传送到另端所需时间。发送时延、传播时延、处理时延和排除时延</a:t>
              </a:r>
              <a:endParaRPr lang="zh-CN" altLang="en-US" sz="1600" b="1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1" name="Oval 40"/>
          <p:cNvSpPr>
            <a:spLocks noChangeArrowheads="1"/>
          </p:cNvSpPr>
          <p:nvPr/>
        </p:nvSpPr>
        <p:spPr bwMode="auto">
          <a:xfrm rot="18227093">
            <a:off x="3113405" y="3947160"/>
            <a:ext cx="120650" cy="13208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764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" name="Oval 41"/>
          <p:cNvSpPr>
            <a:spLocks noChangeArrowheads="1"/>
          </p:cNvSpPr>
          <p:nvPr/>
        </p:nvSpPr>
        <p:spPr bwMode="auto">
          <a:xfrm rot="18227093">
            <a:off x="3434715" y="3717290"/>
            <a:ext cx="119380" cy="13208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862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25145" y="3853180"/>
            <a:ext cx="2754630" cy="1000760"/>
            <a:chOff x="827" y="6068"/>
            <a:chExt cx="4338" cy="1576"/>
          </a:xfrm>
        </p:grpSpPr>
        <p:grpSp>
          <p:nvGrpSpPr>
            <p:cNvPr id="16" name="Group 32"/>
            <p:cNvGrpSpPr/>
            <p:nvPr/>
          </p:nvGrpSpPr>
          <p:grpSpPr>
            <a:xfrm rot="0">
              <a:off x="3683" y="6068"/>
              <a:ext cx="1483" cy="1576"/>
              <a:chOff x="-24" y="-67"/>
              <a:chExt cx="618" cy="685"/>
            </a:xfrm>
          </p:grpSpPr>
          <p:grpSp>
            <p:nvGrpSpPr>
              <p:cNvPr id="17" name="Group 33"/>
              <p:cNvGrpSpPr/>
              <p:nvPr/>
            </p:nvGrpSpPr>
            <p:grpSpPr>
              <a:xfrm>
                <a:off x="-24" y="-67"/>
                <a:ext cx="456" cy="499"/>
                <a:chOff x="-92" y="-261"/>
                <a:chExt cx="1772" cy="1941"/>
              </a:xfrm>
            </p:grpSpPr>
            <p:sp>
              <p:nvSpPr>
                <p:cNvPr id="18" name="Oval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p>
                  <a:pPr marL="0" marR="0" lvl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9" name="未知"/>
                <p:cNvSpPr/>
                <p:nvPr/>
              </p:nvSpPr>
              <p:spPr>
                <a:xfrm>
                  <a:off x="-92" y="-261"/>
                  <a:ext cx="1493" cy="1566"/>
                </a:xfrm>
                <a:custGeom>
                  <a:avLst/>
                  <a:gdLst>
                    <a:gd name="txL" fmla="*/ 0 w 1321"/>
                    <a:gd name="txT" fmla="*/ 0 h 712"/>
                    <a:gd name="txR" fmla="*/ 1321 w 1321"/>
                    <a:gd name="txB" fmla="*/ 712 h 712"/>
                  </a:gdLst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txL" t="txT" r="txR" b="tx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  <a:ln w="9525">
                  <a:noFill/>
                  <a:miter/>
                </a:ln>
              </p:spPr>
              <p:txBody>
                <a:bodyPr/>
                <a:p>
                  <a:pPr lvl="0"/>
                  <a:endParaRPr lang="zh-CN" altLang="en-US" b="1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20" name="Text Box 36"/>
              <p:cNvSpPr txBox="1">
                <a:spLocks noChangeArrowheads="1"/>
              </p:cNvSpPr>
              <p:nvPr/>
            </p:nvSpPr>
            <p:spPr bwMode="auto">
              <a:xfrm>
                <a:off x="-23" y="37"/>
                <a:ext cx="617" cy="5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kumimoji="0" lang="zh-CN" altLang="en-US" sz="1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时延</a:t>
                </a:r>
                <a:endPara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kumimoji="0" lang="zh-CN" altLang="en-US" sz="1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带宽积</a:t>
                </a:r>
                <a:endPara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endPara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23" name="Text Box 47"/>
            <p:cNvSpPr txBox="1"/>
            <p:nvPr/>
          </p:nvSpPr>
          <p:spPr>
            <a:xfrm>
              <a:off x="827" y="6194"/>
              <a:ext cx="2878" cy="100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algn="l"/>
              <a:r>
                <a:rPr lang="zh-CN" altLang="en-US" b="1" dirty="0">
                  <a:solidFill>
                    <a:schemeClr val="tx2"/>
                  </a:solidFill>
                  <a:latin typeface="Arial" charset="0"/>
                  <a:ea typeface="宋体" pitchFamily="2" charset="-122"/>
                </a:rPr>
                <a:t>传播时延和带宽相乘</a:t>
              </a:r>
              <a:endParaRPr lang="zh-CN" altLang="en-US" b="1" dirty="0">
                <a:solidFill>
                  <a:schemeClr val="tx2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24" name="Group 62"/>
          <p:cNvGrpSpPr/>
          <p:nvPr/>
        </p:nvGrpSpPr>
        <p:grpSpPr>
          <a:xfrm>
            <a:off x="991552" y="5156200"/>
            <a:ext cx="3216276" cy="880780"/>
            <a:chOff x="165" y="2688"/>
            <a:chExt cx="2026" cy="555"/>
          </a:xfrm>
        </p:grpSpPr>
        <p:grpSp>
          <p:nvGrpSpPr>
            <p:cNvPr id="25" name="Group 32"/>
            <p:cNvGrpSpPr/>
            <p:nvPr/>
          </p:nvGrpSpPr>
          <p:grpSpPr>
            <a:xfrm>
              <a:off x="1466" y="2770"/>
              <a:ext cx="564" cy="473"/>
              <a:chOff x="-24" y="-67"/>
              <a:chExt cx="619" cy="515"/>
            </a:xfrm>
          </p:grpSpPr>
          <p:grpSp>
            <p:nvGrpSpPr>
              <p:cNvPr id="26" name="Group 33"/>
              <p:cNvGrpSpPr/>
              <p:nvPr/>
            </p:nvGrpSpPr>
            <p:grpSpPr>
              <a:xfrm>
                <a:off x="-24" y="-67"/>
                <a:ext cx="456" cy="499"/>
                <a:chOff x="-92" y="-261"/>
                <a:chExt cx="1772" cy="1941"/>
              </a:xfrm>
            </p:grpSpPr>
            <p:sp>
              <p:nvSpPr>
                <p:cNvPr id="27" name="Oval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p>
                  <a:pPr marL="0" marR="0" lvl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8" name="未知"/>
                <p:cNvSpPr/>
                <p:nvPr/>
              </p:nvSpPr>
              <p:spPr>
                <a:xfrm>
                  <a:off x="-92" y="-261"/>
                  <a:ext cx="1493" cy="1566"/>
                </a:xfrm>
                <a:custGeom>
                  <a:avLst/>
                  <a:gdLst>
                    <a:gd name="txL" fmla="*/ 0 w 1321"/>
                    <a:gd name="txT" fmla="*/ 0 h 712"/>
                    <a:gd name="txR" fmla="*/ 1321 w 1321"/>
                    <a:gd name="txB" fmla="*/ 712 h 712"/>
                  </a:gdLst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txL" t="txT" r="txR" b="tx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  <a:ln w="9525">
                  <a:noFill/>
                  <a:miter/>
                </a:ln>
              </p:spPr>
              <p:txBody>
                <a:bodyPr/>
                <a:p>
                  <a:pPr lvl="0" algn="l"/>
                  <a:endParaRPr lang="zh-CN" altLang="en-US" sz="1600" b="1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-22" y="91"/>
                <a:ext cx="617" cy="3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kumimoji="0" lang="zh-CN" altLang="zh-CN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往返时</a:t>
                </a:r>
                <a:endParaRPr kumimoji="0" lang="zh-CN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kumimoji="0" lang="zh-CN" altLang="zh-CN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间</a:t>
                </a:r>
                <a:r>
                  <a:rPr kumimoji="0" lang="en-US" altLang="zh-CN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RTT</a:t>
                </a:r>
                <a:endParaRPr kumimoji="0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30" name="Oval 40"/>
            <p:cNvSpPr>
              <a:spLocks noChangeArrowheads="1"/>
            </p:cNvSpPr>
            <p:nvPr/>
          </p:nvSpPr>
          <p:spPr bwMode="auto">
            <a:xfrm rot="18227093">
              <a:off x="1922" y="2831"/>
              <a:ext cx="76" cy="7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764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Oval 41"/>
            <p:cNvSpPr>
              <a:spLocks noChangeArrowheads="1"/>
            </p:cNvSpPr>
            <p:nvPr/>
          </p:nvSpPr>
          <p:spPr bwMode="auto">
            <a:xfrm rot="18227093">
              <a:off x="2114" y="2686"/>
              <a:ext cx="75" cy="7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862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Text Box 47"/>
            <p:cNvSpPr txBox="1"/>
            <p:nvPr/>
          </p:nvSpPr>
          <p:spPr>
            <a:xfrm>
              <a:off x="165" y="2820"/>
              <a:ext cx="1306" cy="21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algn="l"/>
              <a:endParaRPr lang="zh-CN" altLang="en-US" sz="1600" b="1" dirty="0">
                <a:solidFill>
                  <a:schemeClr val="tx2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3" name="Group 63"/>
          <p:cNvGrpSpPr/>
          <p:nvPr/>
        </p:nvGrpSpPr>
        <p:grpSpPr>
          <a:xfrm>
            <a:off x="4206875" y="5397818"/>
            <a:ext cx="3259138" cy="842963"/>
            <a:chOff x="3456" y="2757"/>
            <a:chExt cx="2053" cy="531"/>
          </a:xfrm>
        </p:grpSpPr>
        <p:grpSp>
          <p:nvGrpSpPr>
            <p:cNvPr id="34" name="Group 22"/>
            <p:cNvGrpSpPr/>
            <p:nvPr/>
          </p:nvGrpSpPr>
          <p:grpSpPr>
            <a:xfrm>
              <a:off x="3651" y="2832"/>
              <a:ext cx="548" cy="401"/>
              <a:chOff x="-89" y="0"/>
              <a:chExt cx="601" cy="437"/>
            </a:xfrm>
          </p:grpSpPr>
          <p:grpSp>
            <p:nvGrpSpPr>
              <p:cNvPr id="35" name="Group 23"/>
              <p:cNvGrpSpPr/>
              <p:nvPr/>
            </p:nvGrpSpPr>
            <p:grpSpPr>
              <a:xfrm>
                <a:off x="0" y="0"/>
                <a:ext cx="430" cy="437"/>
                <a:chOff x="0" y="0"/>
                <a:chExt cx="1680" cy="1680"/>
              </a:xfrm>
            </p:grpSpPr>
            <p:sp>
              <p:nvSpPr>
                <p:cNvPr id="36" name="Oval 2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p>
                  <a:pPr marL="0" marR="0" lvl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9" name="未知"/>
                <p:cNvSpPr/>
                <p:nvPr/>
              </p:nvSpPr>
              <p:spPr>
                <a:xfrm>
                  <a:off x="192" y="28"/>
                  <a:ext cx="1296" cy="634"/>
                </a:xfrm>
                <a:custGeom>
                  <a:avLst/>
                  <a:gdLst>
                    <a:gd name="txL" fmla="*/ 0 w 1321"/>
                    <a:gd name="txT" fmla="*/ 0 h 712"/>
                    <a:gd name="txR" fmla="*/ 1321 w 1321"/>
                    <a:gd name="txB" fmla="*/ 712 h 712"/>
                  </a:gdLst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txL" t="txT" r="txR" b="tx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n w="9525">
                  <a:noFill/>
                  <a:miter/>
                </a:ln>
              </p:spPr>
              <p:txBody>
                <a:bodyPr/>
                <a:p>
                  <a:pPr lvl="0"/>
                  <a:endPara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40" name="Text Box 26"/>
              <p:cNvSpPr txBox="1"/>
              <p:nvPr/>
            </p:nvSpPr>
            <p:spPr>
              <a:xfrm>
                <a:off x="-89" y="106"/>
                <a:ext cx="601" cy="25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p>
                <a:pPr lvl="0" algn="ctr"/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pitchFamily="2" charset="-122"/>
                  </a:rPr>
                  <a:t>利用率</a:t>
                </a:r>
                <a:endParaRPr lang="zh-CN" altLang="en-US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41" name="Oval 45"/>
            <p:cNvSpPr>
              <a:spLocks noChangeArrowheads="1"/>
            </p:cNvSpPr>
            <p:nvPr/>
          </p:nvSpPr>
          <p:spPr bwMode="auto">
            <a:xfrm rot="18227093">
              <a:off x="3619" y="2830"/>
              <a:ext cx="75" cy="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" name="Oval 46"/>
            <p:cNvSpPr>
              <a:spLocks noChangeArrowheads="1"/>
            </p:cNvSpPr>
            <p:nvPr/>
          </p:nvSpPr>
          <p:spPr bwMode="auto">
            <a:xfrm rot="18227093">
              <a:off x="3458" y="2755"/>
              <a:ext cx="75" cy="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Text Box 49"/>
            <p:cNvSpPr txBox="1"/>
            <p:nvPr/>
          </p:nvSpPr>
          <p:spPr>
            <a:xfrm>
              <a:off x="4186" y="2923"/>
              <a:ext cx="1323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algn="l"/>
              <a:r>
                <a:rPr lang="zh-CN" altLang="en-US" sz="1600" b="1" dirty="0">
                  <a:solidFill>
                    <a:schemeClr val="tx1">
                      <a:lumMod val="50000"/>
                    </a:schemeClr>
                  </a:solidFill>
                  <a:latin typeface="Arial" charset="0"/>
                  <a:ea typeface="宋体" pitchFamily="2" charset="-122"/>
                </a:rPr>
                <a:t>某信道利用率和网络利用率</a:t>
              </a:r>
              <a:endParaRPr lang="zh-CN" altLang="en-US" sz="1600" b="1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45" name="MH_Title"/>
          <p:cNvSpPr>
            <a:spLocks noChangeArrowheads="1"/>
          </p:cNvSpPr>
          <p:nvPr/>
        </p:nvSpPr>
        <p:spPr bwMode="auto">
          <a:xfrm>
            <a:off x="1656080" y="476885"/>
            <a:ext cx="557911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32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知识点五：计算机网络的性能</a:t>
            </a:r>
            <a:endParaRPr lang="zh-CN" altLang="en-US" sz="3200" b="1" dirty="0" smtClean="0">
              <a:solidFill>
                <a:schemeClr val="accent1"/>
              </a:solidFill>
              <a:latin typeface="Arial Black" pitchFamily="34" charset="0"/>
              <a:ea typeface="华文细黑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068445" y="6237605"/>
            <a:ext cx="223774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chemeClr val="tx1">
                    <a:lumMod val="50000"/>
                  </a:schemeClr>
                </a:solidFill>
                <a:ea typeface="宋体" charset="-122"/>
                <a:sym typeface="+mn-ea"/>
              </a:rPr>
              <a:t>图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ea typeface="宋体" charset="-122"/>
                <a:sym typeface="+mn-ea"/>
              </a:rPr>
              <a:t>1  </a:t>
            </a:r>
            <a:r>
              <a:rPr lang="zh-CN" altLang="zh-CN" sz="1600" b="1">
                <a:solidFill>
                  <a:schemeClr val="tx1">
                    <a:lumMod val="50000"/>
                  </a:schemeClr>
                </a:solidFill>
                <a:ea typeface="宋体" charset="-122"/>
                <a:sym typeface="+mn-ea"/>
              </a:rPr>
              <a:t>计算机网络的性能</a:t>
            </a:r>
            <a:endParaRPr lang="zh-CN" altLang="zh-CN" sz="1600" b="1">
              <a:solidFill>
                <a:schemeClr val="tx1">
                  <a:lumMod val="50000"/>
                </a:schemeClr>
              </a:solidFill>
              <a:ea typeface="宋体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9070" y="5589270"/>
            <a:ext cx="292608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 b="1" dirty="0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发送方发送数据开始到收到</a:t>
            </a:r>
            <a:endParaRPr lang="zh-CN" altLang="en-US" b="1" dirty="0">
              <a:solidFill>
                <a:schemeClr val="tx2"/>
              </a:solidFill>
              <a:latin typeface="Arial" charset="0"/>
              <a:ea typeface="宋体" pitchFamily="2" charset="-122"/>
              <a:sym typeface="+mn-ea"/>
            </a:endParaRPr>
          </a:p>
          <a:p>
            <a:pPr lvl="0" algn="l"/>
            <a:r>
              <a:rPr lang="zh-CN" altLang="en-US" b="1" dirty="0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接收方确认止共经历的时间</a:t>
            </a:r>
            <a:endParaRPr lang="zh-CN" altLang="en-US" b="1" dirty="0" smtClean="0">
              <a:solidFill>
                <a:schemeClr val="tx2"/>
              </a:solidFill>
              <a:latin typeface="Arial" charset="0"/>
              <a:ea typeface="宋体" pitchFamily="2" charset="-122"/>
              <a:sym typeface="+mn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8640" y="2348865"/>
            <a:ext cx="2942590" cy="864870"/>
            <a:chOff x="8864" y="3699"/>
            <a:chExt cx="4634" cy="1362"/>
          </a:xfrm>
        </p:grpSpPr>
        <p:sp>
          <p:nvSpPr>
            <p:cNvPr id="64525" name="Text Box 49"/>
            <p:cNvSpPr txBox="1"/>
            <p:nvPr/>
          </p:nvSpPr>
          <p:spPr>
            <a:xfrm>
              <a:off x="10376" y="3699"/>
              <a:ext cx="3122" cy="12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algn="l"/>
              <a:r>
                <a:rPr lang="zh-CN" altLang="en-US" sz="1600" b="1" dirty="0">
                  <a:solidFill>
                    <a:schemeClr val="tx1">
                      <a:lumMod val="50000"/>
                    </a:schemeClr>
                  </a:solidFill>
                  <a:latin typeface="Arial" charset="0"/>
                  <a:ea typeface="宋体" pitchFamily="2" charset="-122"/>
                </a:rPr>
                <a:t>在单位时间内通过某个网络（或信道、接口）的数据量</a:t>
              </a:r>
              <a:endParaRPr lang="zh-CN" altLang="en-US" sz="1600" b="1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64522" name="Group 22"/>
            <p:cNvGrpSpPr/>
            <p:nvPr/>
          </p:nvGrpSpPr>
          <p:grpSpPr>
            <a:xfrm rot="0">
              <a:off x="8864" y="4059"/>
              <a:ext cx="1552" cy="1003"/>
              <a:chOff x="-170" y="0"/>
              <a:chExt cx="681" cy="437"/>
            </a:xfrm>
          </p:grpSpPr>
          <p:grpSp>
            <p:nvGrpSpPr>
              <p:cNvPr id="64526" name="Group 23"/>
              <p:cNvGrpSpPr/>
              <p:nvPr/>
            </p:nvGrpSpPr>
            <p:grpSpPr>
              <a:xfrm>
                <a:off x="0" y="0"/>
                <a:ext cx="430" cy="437"/>
                <a:chOff x="0" y="0"/>
                <a:chExt cx="1680" cy="1680"/>
              </a:xfrm>
            </p:grpSpPr>
            <p:sp>
              <p:nvSpPr>
                <p:cNvPr id="111640" name="Oval 2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64529" name="未知"/>
                <p:cNvSpPr/>
                <p:nvPr/>
              </p:nvSpPr>
              <p:spPr>
                <a:xfrm>
                  <a:off x="192" y="28"/>
                  <a:ext cx="1296" cy="634"/>
                </a:xfrm>
                <a:custGeom>
                  <a:avLst/>
                  <a:gdLst>
                    <a:gd name="txL" fmla="*/ 0 w 1321"/>
                    <a:gd name="txT" fmla="*/ 0 h 712"/>
                    <a:gd name="txR" fmla="*/ 1321 w 1321"/>
                    <a:gd name="txB" fmla="*/ 712 h 712"/>
                  </a:gdLst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txL" t="txT" r="txR" b="tx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n w="9525">
                  <a:noFill/>
                  <a:miter/>
                </a:ln>
              </p:spPr>
              <p:txBody>
                <a:bodyPr/>
                <a:p>
                  <a:pPr lvl="0"/>
                  <a:endParaRPr lang="zh-CN" altLang="en-US" sz="2400" b="1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64527" name="Text Box 26"/>
              <p:cNvSpPr txBox="1"/>
              <p:nvPr/>
            </p:nvSpPr>
            <p:spPr>
              <a:xfrm>
                <a:off x="-170" y="106"/>
                <a:ext cx="681" cy="25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p>
                <a:pPr lvl="0" algn="ctr"/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吞吐量</a:t>
                </a:r>
                <a:endPara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11620" grpId="0" bldLvl="0" animBg="1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日期占位符 3"/>
          <p:cNvSpPr txBox="1">
            <a:spLocks noGrp="1"/>
          </p:cNvSpPr>
          <p:nvPr>
            <p:ph type="dt" sz="half" idx="10"/>
          </p:nvPr>
        </p:nvSpPr>
        <p:spPr bwMode="auto">
          <a:xfrm>
            <a:off x="6516688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 rot="16200000" flipH="1">
            <a:off x="2890838" y="3281363"/>
            <a:ext cx="458788" cy="296863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 rot="5400000" flipH="1">
            <a:off x="5557838" y="3205163"/>
            <a:ext cx="458788" cy="296863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3276600" y="2209800"/>
            <a:ext cx="2325688" cy="2400300"/>
            <a:chOff x="2064" y="1392"/>
            <a:chExt cx="1465" cy="1512"/>
          </a:xfrm>
        </p:grpSpPr>
        <p:sp>
          <p:nvSpPr>
            <p:cNvPr id="69658" name="Oval 8"/>
            <p:cNvSpPr/>
            <p:nvPr/>
          </p:nvSpPr>
          <p:spPr>
            <a:xfrm>
              <a:off x="2064" y="1392"/>
              <a:ext cx="1465" cy="1512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  <a:tileRect/>
            </a:gradFill>
            <a:ln w="571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9659" name="Group 28"/>
            <p:cNvGrpSpPr/>
            <p:nvPr/>
          </p:nvGrpSpPr>
          <p:grpSpPr>
            <a:xfrm>
              <a:off x="2160" y="1488"/>
              <a:ext cx="1298" cy="1339"/>
              <a:chOff x="2160" y="1488"/>
              <a:chExt cx="1298" cy="1339"/>
            </a:xfrm>
          </p:grpSpPr>
          <p:sp>
            <p:nvSpPr>
              <p:cNvPr id="69660" name="Oval 9"/>
              <p:cNvSpPr/>
              <p:nvPr/>
            </p:nvSpPr>
            <p:spPr>
              <a:xfrm>
                <a:off x="2160" y="1488"/>
                <a:ext cx="1298" cy="1339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250" name="Oval 10"/>
              <p:cNvSpPr>
                <a:spLocks noChangeArrowheads="1"/>
              </p:cNvSpPr>
              <p:nvPr/>
            </p:nvSpPr>
            <p:spPr bwMode="auto">
              <a:xfrm>
                <a:off x="2243" y="1557"/>
                <a:ext cx="1144" cy="118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9662" name="Oval 11"/>
              <p:cNvSpPr/>
              <p:nvPr/>
            </p:nvSpPr>
            <p:spPr>
              <a:xfrm>
                <a:off x="2243" y="1557"/>
                <a:ext cx="1144" cy="118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 wrap="none" anchor="ctr">
                <a:spAutoFit/>
              </a:bodyPr>
              <a:p>
                <a:pPr lvl="0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252" name="Oval 12"/>
              <p:cNvSpPr>
                <a:spLocks noChangeArrowheads="1"/>
              </p:cNvSpPr>
              <p:nvPr/>
            </p:nvSpPr>
            <p:spPr bwMode="auto">
              <a:xfrm>
                <a:off x="2318" y="1635"/>
                <a:ext cx="994" cy="102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9664" name="Oval 13"/>
              <p:cNvSpPr/>
              <p:nvPr/>
            </p:nvSpPr>
            <p:spPr>
              <a:xfrm>
                <a:off x="2318" y="1635"/>
                <a:ext cx="994" cy="102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 anchor="ctr">
                <a:spAutoFit/>
              </a:bodyPr>
              <a:p>
                <a:pPr lvl="0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9665" name="Text Box 20"/>
              <p:cNvSpPr txBox="1"/>
              <p:nvPr/>
            </p:nvSpPr>
            <p:spPr>
              <a:xfrm>
                <a:off x="2281" y="2009"/>
                <a:ext cx="1075" cy="288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p>
                <a:pPr lvl="0" algn="ctr"/>
                <a:r>
                  <a:rPr lang="zh-CN" altLang="en-US" sz="2400" b="1" dirty="0">
                    <a:solidFill>
                      <a:srgbClr val="FFFFFF"/>
                    </a:solidFill>
                    <a:latin typeface="Arial" charset="0"/>
                    <a:ea typeface="宋体" pitchFamily="2" charset="-122"/>
                  </a:rPr>
                  <a:t>非性能特征</a:t>
                </a:r>
                <a:endParaRPr lang="zh-CN" altLang="en-US" sz="2400" b="1" dirty="0">
                  <a:solidFill>
                    <a:srgbClr val="FFFFFF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4" name="Group 32"/>
          <p:cNvGrpSpPr/>
          <p:nvPr/>
        </p:nvGrpSpPr>
        <p:grpSpPr>
          <a:xfrm>
            <a:off x="1143000" y="3810000"/>
            <a:ext cx="1658938" cy="569913"/>
            <a:chOff x="720" y="2333"/>
            <a:chExt cx="1045" cy="359"/>
          </a:xfrm>
        </p:grpSpPr>
        <p:sp>
          <p:nvSpPr>
            <p:cNvPr id="10254" name="AutoShape 14"/>
            <p:cNvSpPr>
              <a:spLocks noChangeArrowheads="1"/>
            </p:cNvSpPr>
            <p:nvPr/>
          </p:nvSpPr>
          <p:spPr bwMode="auto">
            <a:xfrm>
              <a:off x="720" y="2333"/>
              <a:ext cx="1045" cy="359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9657" name="Text Box 24"/>
            <p:cNvSpPr txBox="1"/>
            <p:nvPr/>
          </p:nvSpPr>
          <p:spPr>
            <a:xfrm>
              <a:off x="912" y="2400"/>
              <a:ext cx="551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algn="ctr"/>
              <a:r>
                <a:rPr lang="zh-CN" altLang="en-US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标准化</a:t>
              </a:r>
              <a:endPara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" name="Group 31"/>
          <p:cNvGrpSpPr/>
          <p:nvPr/>
        </p:nvGrpSpPr>
        <p:grpSpPr>
          <a:xfrm>
            <a:off x="1143000" y="3276600"/>
            <a:ext cx="1658938" cy="571500"/>
            <a:chOff x="720" y="2023"/>
            <a:chExt cx="1045" cy="360"/>
          </a:xfrm>
        </p:grpSpPr>
        <p:sp>
          <p:nvSpPr>
            <p:cNvPr id="10255" name="AutoShape 15"/>
            <p:cNvSpPr>
              <a:spLocks noChangeArrowheads="1"/>
            </p:cNvSpPr>
            <p:nvPr/>
          </p:nvSpPr>
          <p:spPr bwMode="auto">
            <a:xfrm>
              <a:off x="720" y="2023"/>
              <a:ext cx="1045" cy="36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9655" name="Text Box 23"/>
            <p:cNvSpPr txBox="1"/>
            <p:nvPr/>
          </p:nvSpPr>
          <p:spPr>
            <a:xfrm>
              <a:off x="1008" y="2112"/>
              <a:ext cx="404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algn="ctr"/>
              <a:r>
                <a:rPr lang="zh-CN" altLang="en-US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质量</a:t>
              </a:r>
              <a:endPara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" name="Group 34"/>
          <p:cNvGrpSpPr/>
          <p:nvPr/>
        </p:nvGrpSpPr>
        <p:grpSpPr>
          <a:xfrm>
            <a:off x="6019800" y="3810000"/>
            <a:ext cx="1804988" cy="569913"/>
            <a:chOff x="3696" y="3024"/>
            <a:chExt cx="1137" cy="359"/>
          </a:xfrm>
        </p:grpSpPr>
        <p:sp>
          <p:nvSpPr>
            <p:cNvPr id="10257" name="AutoShape 17"/>
            <p:cNvSpPr>
              <a:spLocks noChangeArrowheads="1"/>
            </p:cNvSpPr>
            <p:nvPr/>
          </p:nvSpPr>
          <p:spPr bwMode="auto">
            <a:xfrm>
              <a:off x="3744" y="3024"/>
              <a:ext cx="1089" cy="359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9653" name="Text Box 27"/>
            <p:cNvSpPr txBox="1"/>
            <p:nvPr/>
          </p:nvSpPr>
          <p:spPr>
            <a:xfrm>
              <a:off x="3696" y="3120"/>
              <a:ext cx="1131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algn="ctr"/>
              <a:r>
                <a:rPr lang="zh-CN" altLang="en-US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易于管理和维护</a:t>
              </a:r>
              <a:endPara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" name="Group 35"/>
          <p:cNvGrpSpPr/>
          <p:nvPr/>
        </p:nvGrpSpPr>
        <p:grpSpPr>
          <a:xfrm>
            <a:off x="6096000" y="3276600"/>
            <a:ext cx="1789113" cy="571500"/>
            <a:chOff x="3840" y="2208"/>
            <a:chExt cx="1127" cy="360"/>
          </a:xfrm>
        </p:grpSpPr>
        <p:sp>
          <p:nvSpPr>
            <p:cNvPr id="10258" name="AutoShape 18"/>
            <p:cNvSpPr>
              <a:spLocks noChangeArrowheads="1"/>
            </p:cNvSpPr>
            <p:nvPr/>
          </p:nvSpPr>
          <p:spPr bwMode="auto">
            <a:xfrm>
              <a:off x="3840" y="2208"/>
              <a:ext cx="1089" cy="36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9651" name="Text Box 26"/>
            <p:cNvSpPr txBox="1"/>
            <p:nvPr/>
          </p:nvSpPr>
          <p:spPr>
            <a:xfrm>
              <a:off x="3844" y="2304"/>
              <a:ext cx="1123" cy="2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algn="ctr"/>
              <a:r>
                <a:rPr lang="zh-CN" altLang="en-US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扩展性和升级性</a:t>
              </a:r>
              <a:endPara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8" name="Group 30"/>
          <p:cNvGrpSpPr/>
          <p:nvPr/>
        </p:nvGrpSpPr>
        <p:grpSpPr>
          <a:xfrm>
            <a:off x="1143000" y="2743200"/>
            <a:ext cx="1658938" cy="569913"/>
            <a:chOff x="720" y="1728"/>
            <a:chExt cx="1045" cy="359"/>
          </a:xfrm>
        </p:grpSpPr>
        <p:sp>
          <p:nvSpPr>
            <p:cNvPr id="10256" name="AutoShape 16"/>
            <p:cNvSpPr>
              <a:spLocks noChangeArrowheads="1"/>
            </p:cNvSpPr>
            <p:nvPr/>
          </p:nvSpPr>
          <p:spPr bwMode="auto">
            <a:xfrm>
              <a:off x="720" y="1728"/>
              <a:ext cx="1045" cy="359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9649" name="Text Box 22"/>
            <p:cNvSpPr txBox="1"/>
            <p:nvPr/>
          </p:nvSpPr>
          <p:spPr>
            <a:xfrm>
              <a:off x="1008" y="1776"/>
              <a:ext cx="404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algn="ctr"/>
              <a:r>
                <a:rPr lang="zh-CN" altLang="en-US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费用</a:t>
              </a:r>
              <a:endPara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9" name="Group 33"/>
          <p:cNvGrpSpPr/>
          <p:nvPr/>
        </p:nvGrpSpPr>
        <p:grpSpPr>
          <a:xfrm>
            <a:off x="6096000" y="2743200"/>
            <a:ext cx="1728788" cy="569913"/>
            <a:chOff x="3840" y="1714"/>
            <a:chExt cx="1089" cy="359"/>
          </a:xfrm>
        </p:grpSpPr>
        <p:sp>
          <p:nvSpPr>
            <p:cNvPr id="10259" name="AutoShape 19"/>
            <p:cNvSpPr>
              <a:spLocks noChangeArrowheads="1"/>
            </p:cNvSpPr>
            <p:nvPr/>
          </p:nvSpPr>
          <p:spPr bwMode="auto">
            <a:xfrm>
              <a:off x="3840" y="1714"/>
              <a:ext cx="1089" cy="359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9647" name="Text Box 25"/>
            <p:cNvSpPr txBox="1"/>
            <p:nvPr/>
          </p:nvSpPr>
          <p:spPr>
            <a:xfrm>
              <a:off x="4128" y="1776"/>
              <a:ext cx="551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algn="ctr"/>
              <a:r>
                <a:rPr lang="zh-CN" altLang="en-US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可靠性</a:t>
              </a:r>
              <a:endPara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5" name="MH_Title"/>
          <p:cNvSpPr>
            <a:spLocks noChangeArrowheads="1"/>
          </p:cNvSpPr>
          <p:nvPr/>
        </p:nvSpPr>
        <p:spPr bwMode="auto">
          <a:xfrm>
            <a:off x="1691640" y="260350"/>
            <a:ext cx="557911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32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5</a:t>
            </a:r>
            <a:r>
              <a:rPr lang="zh-CN" altLang="en-US" sz="32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、计算机网络的非性能特征</a:t>
            </a:r>
            <a:endParaRPr lang="zh-CN" altLang="en-US" sz="3200" b="1" dirty="0" smtClean="0">
              <a:solidFill>
                <a:schemeClr val="accent1"/>
              </a:solidFill>
              <a:latin typeface="Arial Black" pitchFamily="34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ldLvl="0" animBg="1"/>
      <p:bldP spid="1024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>
              <a:lnSpc>
                <a:spcPct val="120000"/>
              </a:lnSpc>
              <a:buFont typeface="Arial" pitchFamily="34" charset="0"/>
            </a:pPr>
            <a:r>
              <a:rPr lang="zh-CN" altLang="en-US" b="1" dirty="0" smtClean="0">
                <a:latin typeface="Arial Black" pitchFamily="34" charset="0"/>
                <a:ea typeface="华文细黑" pitchFamily="2" charset="-122"/>
                <a:cs typeface="+mn-cs"/>
                <a:sym typeface="+mn-ea"/>
              </a:rPr>
              <a:t>1  速率</a:t>
            </a:r>
            <a:endParaRPr lang="zh-CN" altLang="en-US" b="1" dirty="0" smtClean="0">
              <a:latin typeface="Arial Black" pitchFamily="34" charset="0"/>
              <a:ea typeface="华文细黑" pitchFamily="2" charset="-122"/>
              <a:cs typeface="+mn-cs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b="1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什么是速率？</a:t>
            </a:r>
            <a:endParaRPr b="1">
              <a:solidFill>
                <a:schemeClr val="tx2"/>
              </a:solidFill>
              <a:latin typeface="Arial" charset="0"/>
              <a:ea typeface="宋体" pitchFamily="2" charset="-122"/>
              <a:sym typeface="+mn-ea"/>
            </a:endParaRPr>
          </a:p>
          <a:p>
            <a:pPr marL="0" indent="0">
              <a:buNone/>
            </a:pPr>
            <a:r>
              <a:rPr b="1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       指计算机网络中的主机在</a:t>
            </a:r>
            <a:r>
              <a:rPr b="1">
                <a:solidFill>
                  <a:srgbClr val="00B0F0"/>
                </a:solidFill>
                <a:latin typeface="Arial" charset="0"/>
                <a:ea typeface="宋体" pitchFamily="2" charset="-122"/>
                <a:sym typeface="+mn-ea"/>
              </a:rPr>
              <a:t>数字信道</a:t>
            </a:r>
            <a:r>
              <a:rPr b="1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上传送数据的速率，也叫数据率或比特率。如</a:t>
            </a:r>
            <a:r>
              <a:rPr lang="en-US" altLang="zh-CN" b="1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1000M</a:t>
            </a:r>
            <a:r>
              <a:rPr b="1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以太网，它的速率是</a:t>
            </a:r>
            <a:r>
              <a:rPr lang="en-US" altLang="zh-CN" b="1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1000Mb/s</a:t>
            </a:r>
            <a:r>
              <a:rPr altLang="zh-CN" b="1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，指额定速率。</a:t>
            </a:r>
            <a:endParaRPr altLang="zh-CN" b="1" dirty="0">
              <a:solidFill>
                <a:schemeClr val="tx2"/>
              </a:solidFill>
              <a:latin typeface="Arial" charset="0"/>
              <a:ea typeface="宋体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>
          <a:xfrm>
            <a:off x="6516688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113668" name="AutoShape 4"/>
          <p:cNvSpPr>
            <a:spLocks noChangeArrowheads="1"/>
          </p:cNvSpPr>
          <p:nvPr/>
        </p:nvSpPr>
        <p:spPr bwMode="auto">
          <a:xfrm>
            <a:off x="114935" y="1553845"/>
            <a:ext cx="8848090" cy="109918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9804"/>
                  <a:invGamma/>
                </a:schemeClr>
              </a:gs>
            </a:gsLst>
            <a:lin ang="0" scaled="1"/>
          </a:gradFill>
          <a:ln w="38100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什么是带宽？</a:t>
            </a:r>
            <a:r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指信号具有的频带宽度。分为线路带宽和网络带宽</a:t>
            </a:r>
            <a:endParaRPr kumimoji="0" lang="zh-CN" altLang="en-US" b="0" i="0" u="none" strike="noStrike" kern="1200" cap="none" spc="0" normalizeH="0" baseline="0" noProof="0" smtClean="0">
              <a:ln>
                <a:noFill/>
              </a:ln>
              <a:solidFill>
                <a:srgbClr val="4D4D4D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什么是</a:t>
            </a:r>
            <a:r>
              <a:rPr lang="zh-CN" altLang="en-US" noProof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线路带宽</a:t>
            </a:r>
            <a:r>
              <a:rPr lang="zh-CN" altLang="en-US" noProof="0" smtClean="0">
                <a:ln>
                  <a:noFill/>
                </a:ln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？通信线路允许通过的</a:t>
            </a:r>
            <a:r>
              <a:rPr lang="zh-CN" altLang="en-US" noProof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信号频带</a:t>
            </a:r>
            <a:r>
              <a:rPr lang="zh-CN" altLang="en-US" noProof="0" smtClean="0">
                <a:ln>
                  <a:noFill/>
                </a:ln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范围。</a:t>
            </a:r>
            <a:endParaRPr lang="zh-CN" altLang="en-US" noProof="0" smtClean="0">
              <a:ln>
                <a:noFill/>
              </a:ln>
              <a:solidFill>
                <a:srgbClr val="4D4D4D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itchFamily="2" charset="-122"/>
              <a:ea typeface="宋体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什么是网络带宽</a:t>
            </a:r>
            <a:r>
              <a:rPr lang="zh-CN" altLang="en-US" noProof="0" smtClean="0">
                <a:ln>
                  <a:noFill/>
                </a:ln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？单位时间内从网络中的某一点到另一点所能通过的</a:t>
            </a:r>
            <a:r>
              <a:rPr lang="en-US" altLang="zh-CN" noProof="0" smtClean="0">
                <a:ln>
                  <a:noFill/>
                </a:ln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“</a:t>
            </a:r>
            <a:r>
              <a:rPr lang="zh-CN" altLang="en-US" noProof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最高数据率</a:t>
            </a:r>
            <a:r>
              <a:rPr lang="en-US" altLang="zh-CN" noProof="0" smtClean="0">
                <a:ln>
                  <a:noFill/>
                </a:ln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sym typeface="+mn-ea"/>
              </a:rPr>
              <a:t>”</a:t>
            </a:r>
            <a:endParaRPr kumimoji="0" lang="zh-CN" altLang="en-US" b="0" i="0" u="none" strike="noStrike" kern="1200" cap="none" spc="0" normalizeH="0" baseline="0" noProof="0" smtClean="0">
              <a:ln>
                <a:noFill/>
              </a:ln>
              <a:solidFill>
                <a:srgbClr val="4D4D4D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  <a:sym typeface="+mn-ea"/>
            </a:endParaRPr>
          </a:p>
        </p:txBody>
      </p:sp>
      <p:grpSp>
        <p:nvGrpSpPr>
          <p:cNvPr id="2" name="Group 34"/>
          <p:cNvGrpSpPr/>
          <p:nvPr/>
        </p:nvGrpSpPr>
        <p:grpSpPr>
          <a:xfrm>
            <a:off x="323850" y="2667000"/>
            <a:ext cx="8612188" cy="3525838"/>
            <a:chOff x="204" y="1680"/>
            <a:chExt cx="5425" cy="2221"/>
          </a:xfrm>
        </p:grpSpPr>
        <p:grpSp>
          <p:nvGrpSpPr>
            <p:cNvPr id="65543" name="Group 33"/>
            <p:cNvGrpSpPr/>
            <p:nvPr/>
          </p:nvGrpSpPr>
          <p:grpSpPr>
            <a:xfrm>
              <a:off x="204" y="1680"/>
              <a:ext cx="5425" cy="1045"/>
              <a:chOff x="204" y="1799"/>
              <a:chExt cx="5425" cy="1045"/>
            </a:xfrm>
          </p:grpSpPr>
          <p:sp>
            <p:nvSpPr>
              <p:cNvPr id="65559" name="Line 4"/>
              <p:cNvSpPr/>
              <p:nvPr/>
            </p:nvSpPr>
            <p:spPr>
              <a:xfrm>
                <a:off x="1345" y="2602"/>
                <a:ext cx="0" cy="196"/>
              </a:xfrm>
              <a:prstGeom prst="line">
                <a:avLst/>
              </a:prstGeom>
              <a:ln w="19050" cap="flat" cmpd="sng">
                <a:solidFill>
                  <a:srgbClr val="33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560" name="Line 5"/>
              <p:cNvSpPr/>
              <p:nvPr/>
            </p:nvSpPr>
            <p:spPr>
              <a:xfrm>
                <a:off x="1122" y="2357"/>
                <a:ext cx="4340" cy="0"/>
              </a:xfrm>
              <a:prstGeom prst="line">
                <a:avLst/>
              </a:prstGeom>
              <a:ln w="19050" cap="flat" cmpd="sng">
                <a:solidFill>
                  <a:srgbClr val="333399"/>
                </a:solidFill>
                <a:prstDash val="solid"/>
                <a:headEnd type="none" w="med" len="med"/>
                <a:tailEnd type="triangle" w="sm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561" name="Line 6"/>
              <p:cNvSpPr/>
              <p:nvPr/>
            </p:nvSpPr>
            <p:spPr>
              <a:xfrm>
                <a:off x="1353" y="2724"/>
                <a:ext cx="3782" cy="0"/>
              </a:xfrm>
              <a:prstGeom prst="line">
                <a:avLst/>
              </a:prstGeom>
              <a:ln w="19050" cap="flat" cmpd="sng">
                <a:solidFill>
                  <a:srgbClr val="333399"/>
                </a:solidFill>
                <a:prstDash val="solid"/>
                <a:headEnd type="triangle" w="sm" len="med"/>
                <a:tailEnd type="triangle" w="sm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562" name="Freeform 8"/>
              <p:cNvSpPr/>
              <p:nvPr/>
            </p:nvSpPr>
            <p:spPr>
              <a:xfrm>
                <a:off x="1345" y="2161"/>
                <a:ext cx="2559" cy="392"/>
              </a:xfrm>
              <a:custGeom>
                <a:avLst/>
                <a:gdLst>
                  <a:gd name="txL" fmla="*/ 0 w 2208"/>
                  <a:gd name="txT" fmla="*/ 0 h 384"/>
                  <a:gd name="txR" fmla="*/ 2208 w 2208"/>
                  <a:gd name="txB" fmla="*/ 384 h 384"/>
                </a:gdLst>
                <a:ahLst/>
                <a:cxnLst>
                  <a:cxn ang="0">
                    <a:pos x="0" y="392"/>
                  </a:cxn>
                  <a:cxn ang="0">
                    <a:pos x="0" y="0"/>
                  </a:cxn>
                  <a:cxn ang="0">
                    <a:pos x="445" y="0"/>
                  </a:cxn>
                  <a:cxn ang="0">
                    <a:pos x="445" y="392"/>
                  </a:cxn>
                  <a:cxn ang="0">
                    <a:pos x="890" y="392"/>
                  </a:cxn>
                  <a:cxn ang="0">
                    <a:pos x="890" y="0"/>
                  </a:cxn>
                  <a:cxn ang="0">
                    <a:pos x="1335" y="0"/>
                  </a:cxn>
                  <a:cxn ang="0">
                    <a:pos x="1335" y="392"/>
                  </a:cxn>
                  <a:cxn ang="0">
                    <a:pos x="1780" y="392"/>
                  </a:cxn>
                  <a:cxn ang="0">
                    <a:pos x="1780" y="0"/>
                  </a:cxn>
                  <a:cxn ang="0">
                    <a:pos x="2225" y="0"/>
                  </a:cxn>
                  <a:cxn ang="0">
                    <a:pos x="2225" y="392"/>
                  </a:cxn>
                  <a:cxn ang="0">
                    <a:pos x="2559" y="392"/>
                  </a:cxn>
                </a:cxnLst>
                <a:rect l="txL" t="txT" r="txR" b="txB"/>
                <a:pathLst>
                  <a:path w="2208" h="384">
                    <a:moveTo>
                      <a:pt x="0" y="384"/>
                    </a:moveTo>
                    <a:lnTo>
                      <a:pt x="0" y="0"/>
                    </a:lnTo>
                    <a:lnTo>
                      <a:pt x="384" y="0"/>
                    </a:lnTo>
                    <a:lnTo>
                      <a:pt x="384" y="384"/>
                    </a:lnTo>
                    <a:lnTo>
                      <a:pt x="768" y="384"/>
                    </a:lnTo>
                    <a:lnTo>
                      <a:pt x="768" y="0"/>
                    </a:lnTo>
                    <a:lnTo>
                      <a:pt x="1152" y="0"/>
                    </a:lnTo>
                    <a:lnTo>
                      <a:pt x="1152" y="384"/>
                    </a:lnTo>
                    <a:lnTo>
                      <a:pt x="1536" y="384"/>
                    </a:lnTo>
                    <a:lnTo>
                      <a:pt x="1536" y="0"/>
                    </a:lnTo>
                    <a:lnTo>
                      <a:pt x="1920" y="0"/>
                    </a:lnTo>
                    <a:lnTo>
                      <a:pt x="1920" y="384"/>
                    </a:lnTo>
                    <a:lnTo>
                      <a:pt x="2208" y="384"/>
                    </a:lnTo>
                  </a:path>
                </a:pathLst>
              </a:custGeom>
              <a:noFill/>
              <a:ln w="28575" cap="flat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5563" name="Freeform 9"/>
              <p:cNvSpPr/>
              <p:nvPr/>
            </p:nvSpPr>
            <p:spPr>
              <a:xfrm>
                <a:off x="4404" y="2161"/>
                <a:ext cx="724" cy="392"/>
              </a:xfrm>
              <a:custGeom>
                <a:avLst/>
                <a:gdLst>
                  <a:gd name="txL" fmla="*/ 0 w 624"/>
                  <a:gd name="txT" fmla="*/ 0 h 384"/>
                  <a:gd name="txR" fmla="*/ 624 w 624"/>
                  <a:gd name="txB" fmla="*/ 384 h 384"/>
                </a:gdLst>
                <a:ahLst/>
                <a:cxnLst>
                  <a:cxn ang="0">
                    <a:pos x="0" y="392"/>
                  </a:cxn>
                  <a:cxn ang="0">
                    <a:pos x="278" y="392"/>
                  </a:cxn>
                  <a:cxn ang="0">
                    <a:pos x="278" y="0"/>
                  </a:cxn>
                  <a:cxn ang="0">
                    <a:pos x="724" y="0"/>
                  </a:cxn>
                  <a:cxn ang="0">
                    <a:pos x="724" y="392"/>
                  </a:cxn>
                </a:cxnLst>
                <a:rect l="txL" t="txT" r="txR" b="txB"/>
                <a:pathLst>
                  <a:path w="624" h="384">
                    <a:moveTo>
                      <a:pt x="0" y="384"/>
                    </a:moveTo>
                    <a:lnTo>
                      <a:pt x="240" y="384"/>
                    </a:lnTo>
                    <a:lnTo>
                      <a:pt x="240" y="0"/>
                    </a:lnTo>
                    <a:lnTo>
                      <a:pt x="624" y="0"/>
                    </a:lnTo>
                    <a:lnTo>
                      <a:pt x="624" y="384"/>
                    </a:lnTo>
                  </a:path>
                </a:pathLst>
              </a:custGeom>
              <a:noFill/>
              <a:ln w="28575" cap="flat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5564" name="Line 11"/>
              <p:cNvSpPr/>
              <p:nvPr/>
            </p:nvSpPr>
            <p:spPr>
              <a:xfrm>
                <a:off x="2235" y="2063"/>
                <a:ext cx="445" cy="0"/>
              </a:xfrm>
              <a:prstGeom prst="line">
                <a:avLst/>
              </a:prstGeom>
              <a:ln w="19050" cap="flat" cmpd="sng">
                <a:solidFill>
                  <a:srgbClr val="333399"/>
                </a:solidFill>
                <a:prstDash val="solid"/>
                <a:headEnd type="triangle" w="sm" len="med"/>
                <a:tailEnd type="triangle" w="sm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565" name="Line 13"/>
              <p:cNvSpPr/>
              <p:nvPr/>
            </p:nvSpPr>
            <p:spPr>
              <a:xfrm>
                <a:off x="5128" y="2602"/>
                <a:ext cx="0" cy="196"/>
              </a:xfrm>
              <a:prstGeom prst="line">
                <a:avLst/>
              </a:prstGeom>
              <a:ln w="19050" cap="flat" cmpd="sng">
                <a:solidFill>
                  <a:srgbClr val="33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566" name="Text Box 14"/>
              <p:cNvSpPr txBox="1"/>
              <p:nvPr/>
            </p:nvSpPr>
            <p:spPr>
              <a:xfrm>
                <a:off x="2528" y="2594"/>
                <a:ext cx="1199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每</a:t>
                </a:r>
                <a:r>
                  <a:rPr lang="zh-CN" altLang="en-US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Symbol" pitchFamily="18" charset="2"/>
                  </a:rPr>
                  <a:t>秒</a:t>
                </a:r>
                <a:r>
                  <a:rPr lang="zh-CN" altLang="en-US" sz="12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Symbol" pitchFamily="18" charset="2"/>
                  </a:rPr>
                  <a:t> 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Symbol" pitchFamily="18" charset="2"/>
                  </a:rPr>
                  <a:t>10</a:t>
                </a:r>
                <a:r>
                  <a:rPr lang="en-US" altLang="zh-CN" sz="2000" baseline="30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Symbol" pitchFamily="18" charset="2"/>
                  </a:rPr>
                  <a:t>6</a:t>
                </a:r>
                <a:r>
                  <a:rPr lang="en-US" altLang="zh-CN" sz="1400" baseline="30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Symbol" pitchFamily="18" charset="2"/>
                  </a:rPr>
                  <a:t> </a:t>
                </a:r>
                <a:r>
                  <a:rPr lang="zh-CN" altLang="en-US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Symbol" pitchFamily="18" charset="2"/>
                  </a:rPr>
                  <a:t>个比特</a:t>
                </a:r>
                <a:endParaRPr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5567" name="Text Box 15"/>
              <p:cNvSpPr txBox="1"/>
              <p:nvPr/>
            </p:nvSpPr>
            <p:spPr>
              <a:xfrm>
                <a:off x="5193" y="2086"/>
                <a:ext cx="436" cy="25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时间</a:t>
                </a:r>
                <a:endParaRPr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5568" name="Text Box 27"/>
              <p:cNvSpPr txBox="1"/>
              <p:nvPr/>
            </p:nvSpPr>
            <p:spPr>
              <a:xfrm>
                <a:off x="1440" y="2137"/>
                <a:ext cx="3530" cy="25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en-US" altLang="zh-CN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1 </a:t>
                </a:r>
                <a:r>
                  <a:rPr lang="en-US" altLang="zh-CN" sz="12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  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      0        1    </a:t>
                </a:r>
                <a:r>
                  <a:rPr lang="en-US" altLang="zh-CN" sz="14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  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   0  </a:t>
                </a:r>
                <a:r>
                  <a:rPr lang="en-US" altLang="zh-CN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  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    1                                 1</a:t>
                </a:r>
                <a:endParaRPr lang="en-US" altLang="zh-CN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5569" name="Text Box 12"/>
              <p:cNvSpPr txBox="1"/>
              <p:nvPr/>
            </p:nvSpPr>
            <p:spPr>
              <a:xfrm>
                <a:off x="2211" y="1799"/>
                <a:ext cx="421" cy="25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en-US" altLang="zh-CN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1 </a:t>
                </a:r>
                <a:r>
                  <a:rPr lang="en-US" altLang="zh-CN" sz="2000" b="1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Symbol" pitchFamily="18" charset="2"/>
                  </a:rPr>
                  <a:t>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Symbol" pitchFamily="18" charset="2"/>
                  </a:rPr>
                  <a:t>s</a:t>
                </a:r>
                <a:endParaRPr lang="en-US" altLang="zh-CN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5570" name="Text Box 31"/>
              <p:cNvSpPr txBox="1"/>
              <p:nvPr/>
            </p:nvSpPr>
            <p:spPr>
              <a:xfrm>
                <a:off x="204" y="2115"/>
                <a:ext cx="634" cy="326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>
                <a:spAutoFit/>
              </a:bodyPr>
              <a:p>
                <a:pPr lvl="0" eaLnBrk="1" hangingPunct="1"/>
                <a:r>
                  <a:rPr lang="zh-CN" altLang="en-US" sz="14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带宽为</a:t>
                </a:r>
                <a:endParaRPr lang="zh-CN" altLang="en-US" sz="1400" dirty="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  <a:p>
                <a:pPr lvl="0" eaLnBrk="1" hangingPunct="1"/>
                <a:r>
                  <a:rPr lang="en-US" altLang="zh-CN" sz="14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1 Mb/s </a:t>
                </a:r>
                <a:endParaRPr lang="en-US" altLang="zh-CN" sz="1400" dirty="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</p:grpSp>
        <p:grpSp>
          <p:nvGrpSpPr>
            <p:cNvPr id="65544" name="Group 34"/>
            <p:cNvGrpSpPr/>
            <p:nvPr/>
          </p:nvGrpSpPr>
          <p:grpSpPr>
            <a:xfrm>
              <a:off x="204" y="2834"/>
              <a:ext cx="5398" cy="1067"/>
              <a:chOff x="204" y="2953"/>
              <a:chExt cx="5398" cy="1067"/>
            </a:xfrm>
          </p:grpSpPr>
          <p:sp>
            <p:nvSpPr>
              <p:cNvPr id="65545" name="Freeform 7"/>
              <p:cNvSpPr/>
              <p:nvPr/>
            </p:nvSpPr>
            <p:spPr>
              <a:xfrm>
                <a:off x="1352" y="3337"/>
                <a:ext cx="2614" cy="392"/>
              </a:xfrm>
              <a:custGeom>
                <a:avLst/>
                <a:gdLst>
                  <a:gd name="txL" fmla="*/ 0 w 2256"/>
                  <a:gd name="txT" fmla="*/ 0 h 384"/>
                  <a:gd name="txR" fmla="*/ 2256 w 2256"/>
                  <a:gd name="txB" fmla="*/ 384 h 384"/>
                </a:gdLst>
                <a:ahLst/>
                <a:cxnLst>
                  <a:cxn ang="0">
                    <a:pos x="0" y="392"/>
                  </a:cxn>
                  <a:cxn ang="0">
                    <a:pos x="0" y="0"/>
                  </a:cxn>
                  <a:cxn ang="0">
                    <a:pos x="111" y="0"/>
                  </a:cxn>
                  <a:cxn ang="0">
                    <a:pos x="111" y="392"/>
                  </a:cxn>
                  <a:cxn ang="0">
                    <a:pos x="222" y="392"/>
                  </a:cxn>
                  <a:cxn ang="0">
                    <a:pos x="222" y="0"/>
                  </a:cxn>
                  <a:cxn ang="0">
                    <a:pos x="334" y="0"/>
                  </a:cxn>
                  <a:cxn ang="0">
                    <a:pos x="334" y="392"/>
                  </a:cxn>
                  <a:cxn ang="0">
                    <a:pos x="445" y="392"/>
                  </a:cxn>
                  <a:cxn ang="0">
                    <a:pos x="445" y="0"/>
                  </a:cxn>
                  <a:cxn ang="0">
                    <a:pos x="556" y="0"/>
                  </a:cxn>
                  <a:cxn ang="0">
                    <a:pos x="556" y="392"/>
                  </a:cxn>
                  <a:cxn ang="0">
                    <a:pos x="667" y="392"/>
                  </a:cxn>
                  <a:cxn ang="0">
                    <a:pos x="667" y="0"/>
                  </a:cxn>
                  <a:cxn ang="0">
                    <a:pos x="779" y="0"/>
                  </a:cxn>
                  <a:cxn ang="0">
                    <a:pos x="779" y="392"/>
                  </a:cxn>
                  <a:cxn ang="0">
                    <a:pos x="890" y="392"/>
                  </a:cxn>
                  <a:cxn ang="0">
                    <a:pos x="890" y="0"/>
                  </a:cxn>
                  <a:cxn ang="0">
                    <a:pos x="1001" y="0"/>
                  </a:cxn>
                  <a:cxn ang="0">
                    <a:pos x="1001" y="392"/>
                  </a:cxn>
                  <a:cxn ang="0">
                    <a:pos x="1112" y="392"/>
                  </a:cxn>
                  <a:cxn ang="0">
                    <a:pos x="1112" y="0"/>
                  </a:cxn>
                  <a:cxn ang="0">
                    <a:pos x="1224" y="0"/>
                  </a:cxn>
                  <a:cxn ang="0">
                    <a:pos x="1224" y="392"/>
                  </a:cxn>
                  <a:cxn ang="0">
                    <a:pos x="1335" y="392"/>
                  </a:cxn>
                  <a:cxn ang="0">
                    <a:pos x="1335" y="0"/>
                  </a:cxn>
                  <a:cxn ang="0">
                    <a:pos x="1446" y="0"/>
                  </a:cxn>
                  <a:cxn ang="0">
                    <a:pos x="1446" y="392"/>
                  </a:cxn>
                  <a:cxn ang="0">
                    <a:pos x="1557" y="392"/>
                  </a:cxn>
                  <a:cxn ang="0">
                    <a:pos x="1557" y="0"/>
                  </a:cxn>
                  <a:cxn ang="0">
                    <a:pos x="1669" y="0"/>
                  </a:cxn>
                  <a:cxn ang="0">
                    <a:pos x="1669" y="392"/>
                  </a:cxn>
                  <a:cxn ang="0">
                    <a:pos x="1780" y="392"/>
                  </a:cxn>
                  <a:cxn ang="0">
                    <a:pos x="1780" y="0"/>
                  </a:cxn>
                  <a:cxn ang="0">
                    <a:pos x="1891" y="0"/>
                  </a:cxn>
                  <a:cxn ang="0">
                    <a:pos x="1891" y="392"/>
                  </a:cxn>
                  <a:cxn ang="0">
                    <a:pos x="2002" y="392"/>
                  </a:cxn>
                  <a:cxn ang="0">
                    <a:pos x="2002" y="0"/>
                  </a:cxn>
                  <a:cxn ang="0">
                    <a:pos x="2113" y="0"/>
                  </a:cxn>
                  <a:cxn ang="0">
                    <a:pos x="2113" y="392"/>
                  </a:cxn>
                  <a:cxn ang="0">
                    <a:pos x="2614" y="392"/>
                  </a:cxn>
                </a:cxnLst>
                <a:rect l="txL" t="txT" r="txR" b="txB"/>
                <a:pathLst>
                  <a:path w="2256" h="384">
                    <a:moveTo>
                      <a:pt x="0" y="384"/>
                    </a:moveTo>
                    <a:lnTo>
                      <a:pt x="0" y="0"/>
                    </a:lnTo>
                    <a:lnTo>
                      <a:pt x="96" y="0"/>
                    </a:lnTo>
                    <a:lnTo>
                      <a:pt x="96" y="384"/>
                    </a:lnTo>
                    <a:lnTo>
                      <a:pt x="192" y="384"/>
                    </a:lnTo>
                    <a:lnTo>
                      <a:pt x="192" y="0"/>
                    </a:lnTo>
                    <a:lnTo>
                      <a:pt x="288" y="0"/>
                    </a:lnTo>
                    <a:lnTo>
                      <a:pt x="288" y="384"/>
                    </a:lnTo>
                    <a:lnTo>
                      <a:pt x="384" y="384"/>
                    </a:lnTo>
                    <a:lnTo>
                      <a:pt x="384" y="0"/>
                    </a:lnTo>
                    <a:lnTo>
                      <a:pt x="480" y="0"/>
                    </a:lnTo>
                    <a:lnTo>
                      <a:pt x="480" y="384"/>
                    </a:lnTo>
                    <a:lnTo>
                      <a:pt x="576" y="384"/>
                    </a:lnTo>
                    <a:lnTo>
                      <a:pt x="576" y="0"/>
                    </a:lnTo>
                    <a:lnTo>
                      <a:pt x="672" y="0"/>
                    </a:lnTo>
                    <a:lnTo>
                      <a:pt x="672" y="384"/>
                    </a:lnTo>
                    <a:lnTo>
                      <a:pt x="768" y="384"/>
                    </a:lnTo>
                    <a:lnTo>
                      <a:pt x="768" y="0"/>
                    </a:lnTo>
                    <a:lnTo>
                      <a:pt x="864" y="0"/>
                    </a:lnTo>
                    <a:lnTo>
                      <a:pt x="864" y="384"/>
                    </a:lnTo>
                    <a:lnTo>
                      <a:pt x="960" y="384"/>
                    </a:lnTo>
                    <a:lnTo>
                      <a:pt x="960" y="0"/>
                    </a:lnTo>
                    <a:lnTo>
                      <a:pt x="1056" y="0"/>
                    </a:lnTo>
                    <a:lnTo>
                      <a:pt x="1056" y="384"/>
                    </a:lnTo>
                    <a:lnTo>
                      <a:pt x="1152" y="384"/>
                    </a:lnTo>
                    <a:lnTo>
                      <a:pt x="1152" y="0"/>
                    </a:lnTo>
                    <a:lnTo>
                      <a:pt x="1248" y="0"/>
                    </a:lnTo>
                    <a:lnTo>
                      <a:pt x="1248" y="384"/>
                    </a:lnTo>
                    <a:lnTo>
                      <a:pt x="1344" y="384"/>
                    </a:lnTo>
                    <a:lnTo>
                      <a:pt x="1344" y="0"/>
                    </a:lnTo>
                    <a:lnTo>
                      <a:pt x="1440" y="0"/>
                    </a:lnTo>
                    <a:lnTo>
                      <a:pt x="1440" y="384"/>
                    </a:lnTo>
                    <a:lnTo>
                      <a:pt x="1536" y="384"/>
                    </a:lnTo>
                    <a:lnTo>
                      <a:pt x="1536" y="0"/>
                    </a:lnTo>
                    <a:lnTo>
                      <a:pt x="1632" y="0"/>
                    </a:lnTo>
                    <a:lnTo>
                      <a:pt x="1632" y="384"/>
                    </a:lnTo>
                    <a:lnTo>
                      <a:pt x="1728" y="384"/>
                    </a:lnTo>
                    <a:lnTo>
                      <a:pt x="1728" y="0"/>
                    </a:lnTo>
                    <a:lnTo>
                      <a:pt x="1824" y="0"/>
                    </a:lnTo>
                    <a:lnTo>
                      <a:pt x="1824" y="384"/>
                    </a:lnTo>
                    <a:lnTo>
                      <a:pt x="2256" y="384"/>
                    </a:lnTo>
                  </a:path>
                </a:pathLst>
              </a:custGeom>
              <a:noFill/>
              <a:ln w="28575" cap="flat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5546" name="Freeform 10"/>
              <p:cNvSpPr/>
              <p:nvPr/>
            </p:nvSpPr>
            <p:spPr>
              <a:xfrm>
                <a:off x="4245" y="3337"/>
                <a:ext cx="890" cy="392"/>
              </a:xfrm>
              <a:custGeom>
                <a:avLst/>
                <a:gdLst>
                  <a:gd name="txL" fmla="*/ 0 w 768"/>
                  <a:gd name="txT" fmla="*/ 0 h 384"/>
                  <a:gd name="txR" fmla="*/ 768 w 768"/>
                  <a:gd name="txB" fmla="*/ 384 h 384"/>
                </a:gdLst>
                <a:ahLst/>
                <a:cxnLst>
                  <a:cxn ang="0">
                    <a:pos x="890" y="392"/>
                  </a:cxn>
                  <a:cxn ang="0">
                    <a:pos x="779" y="392"/>
                  </a:cxn>
                  <a:cxn ang="0">
                    <a:pos x="779" y="0"/>
                  </a:cxn>
                  <a:cxn ang="0">
                    <a:pos x="668" y="0"/>
                  </a:cxn>
                  <a:cxn ang="0">
                    <a:pos x="668" y="392"/>
                  </a:cxn>
                  <a:cxn ang="0">
                    <a:pos x="556" y="392"/>
                  </a:cxn>
                  <a:cxn ang="0">
                    <a:pos x="556" y="0"/>
                  </a:cxn>
                  <a:cxn ang="0">
                    <a:pos x="445" y="0"/>
                  </a:cxn>
                  <a:cxn ang="0">
                    <a:pos x="445" y="392"/>
                  </a:cxn>
                  <a:cxn ang="0">
                    <a:pos x="334" y="392"/>
                  </a:cxn>
                  <a:cxn ang="0">
                    <a:pos x="334" y="0"/>
                  </a:cxn>
                  <a:cxn ang="0">
                    <a:pos x="223" y="0"/>
                  </a:cxn>
                  <a:cxn ang="0">
                    <a:pos x="223" y="392"/>
                  </a:cxn>
                  <a:cxn ang="0">
                    <a:pos x="0" y="392"/>
                  </a:cxn>
                </a:cxnLst>
                <a:rect l="txL" t="txT" r="txR" b="txB"/>
                <a:pathLst>
                  <a:path w="768" h="384">
                    <a:moveTo>
                      <a:pt x="768" y="384"/>
                    </a:moveTo>
                    <a:lnTo>
                      <a:pt x="672" y="384"/>
                    </a:lnTo>
                    <a:lnTo>
                      <a:pt x="672" y="0"/>
                    </a:lnTo>
                    <a:lnTo>
                      <a:pt x="576" y="0"/>
                    </a:lnTo>
                    <a:lnTo>
                      <a:pt x="576" y="384"/>
                    </a:lnTo>
                    <a:lnTo>
                      <a:pt x="480" y="384"/>
                    </a:lnTo>
                    <a:lnTo>
                      <a:pt x="480" y="0"/>
                    </a:lnTo>
                    <a:lnTo>
                      <a:pt x="384" y="0"/>
                    </a:lnTo>
                    <a:lnTo>
                      <a:pt x="384" y="384"/>
                    </a:lnTo>
                    <a:lnTo>
                      <a:pt x="288" y="384"/>
                    </a:lnTo>
                    <a:lnTo>
                      <a:pt x="288" y="0"/>
                    </a:lnTo>
                    <a:lnTo>
                      <a:pt x="192" y="0"/>
                    </a:lnTo>
                    <a:lnTo>
                      <a:pt x="192" y="384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5547" name="Line 16"/>
              <p:cNvSpPr/>
              <p:nvPr/>
            </p:nvSpPr>
            <p:spPr>
              <a:xfrm>
                <a:off x="1129" y="3533"/>
                <a:ext cx="4340" cy="0"/>
              </a:xfrm>
              <a:prstGeom prst="line">
                <a:avLst/>
              </a:prstGeom>
              <a:ln w="19050" cap="flat" cmpd="sng">
                <a:solidFill>
                  <a:srgbClr val="333399"/>
                </a:solidFill>
                <a:prstDash val="solid"/>
                <a:headEnd type="none" w="med" len="med"/>
                <a:tailEnd type="triangle" w="sm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548" name="Text Box 17"/>
              <p:cNvSpPr txBox="1"/>
              <p:nvPr/>
            </p:nvSpPr>
            <p:spPr>
              <a:xfrm>
                <a:off x="5166" y="3271"/>
                <a:ext cx="436" cy="25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时间</a:t>
                </a:r>
                <a:endParaRPr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5549" name="Line 18"/>
              <p:cNvSpPr/>
              <p:nvPr/>
            </p:nvSpPr>
            <p:spPr>
              <a:xfrm>
                <a:off x="1352" y="3778"/>
                <a:ext cx="0" cy="196"/>
              </a:xfrm>
              <a:prstGeom prst="line">
                <a:avLst/>
              </a:prstGeom>
              <a:ln w="19050" cap="flat" cmpd="sng">
                <a:solidFill>
                  <a:srgbClr val="33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550" name="Line 19"/>
              <p:cNvSpPr/>
              <p:nvPr/>
            </p:nvSpPr>
            <p:spPr>
              <a:xfrm>
                <a:off x="5135" y="3778"/>
                <a:ext cx="0" cy="196"/>
              </a:xfrm>
              <a:prstGeom prst="line">
                <a:avLst/>
              </a:prstGeom>
              <a:ln w="19050" cap="flat" cmpd="sng">
                <a:solidFill>
                  <a:srgbClr val="33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551" name="Line 20"/>
              <p:cNvSpPr/>
              <p:nvPr/>
            </p:nvSpPr>
            <p:spPr>
              <a:xfrm>
                <a:off x="1352" y="3900"/>
                <a:ext cx="3783" cy="0"/>
              </a:xfrm>
              <a:prstGeom prst="line">
                <a:avLst/>
              </a:prstGeom>
              <a:ln w="19050" cap="flat" cmpd="sng">
                <a:solidFill>
                  <a:srgbClr val="333399"/>
                </a:solidFill>
                <a:prstDash val="solid"/>
                <a:headEnd type="triangle" w="sm" len="med"/>
                <a:tailEnd type="triangle" w="sm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552" name="Text Box 21"/>
              <p:cNvSpPr txBox="1"/>
              <p:nvPr/>
            </p:nvSpPr>
            <p:spPr>
              <a:xfrm>
                <a:off x="2468" y="3770"/>
                <a:ext cx="1427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每</a:t>
                </a:r>
                <a:r>
                  <a:rPr lang="zh-CN" altLang="en-US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Symbol" pitchFamily="18" charset="2"/>
                  </a:rPr>
                  <a:t>秒</a:t>
                </a:r>
                <a:r>
                  <a:rPr lang="zh-CN" altLang="en-US" sz="16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Symbol" pitchFamily="18" charset="2"/>
                  </a:rPr>
                  <a:t> 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Symbol" pitchFamily="18" charset="2"/>
                  </a:rPr>
                  <a:t>4</a:t>
                </a:r>
                <a:r>
                  <a:rPr lang="en-US" altLang="zh-CN" sz="1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Symbol" pitchFamily="18" charset="2"/>
                  </a:rPr>
                  <a:t> 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Symbol" pitchFamily="18" charset="2"/>
                  </a:rPr>
                  <a:t></a:t>
                </a:r>
                <a:r>
                  <a:rPr lang="en-US" altLang="zh-CN" sz="9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Symbol" pitchFamily="18" charset="2"/>
                  </a:rPr>
                  <a:t> 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Symbol" pitchFamily="18" charset="2"/>
                  </a:rPr>
                  <a:t>10</a:t>
                </a:r>
                <a:r>
                  <a:rPr lang="en-US" altLang="zh-CN" sz="2000" baseline="30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Symbol" pitchFamily="18" charset="2"/>
                  </a:rPr>
                  <a:t>6</a:t>
                </a:r>
                <a:r>
                  <a:rPr lang="en-US" altLang="zh-CN" sz="1400" baseline="30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Symbol" pitchFamily="18" charset="2"/>
                  </a:rPr>
                  <a:t> </a:t>
                </a:r>
                <a:r>
                  <a:rPr lang="zh-CN" altLang="en-US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Symbol" pitchFamily="18" charset="2"/>
                  </a:rPr>
                  <a:t>个比特</a:t>
                </a:r>
                <a:endParaRPr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5553" name="Line 22"/>
              <p:cNvSpPr/>
              <p:nvPr/>
            </p:nvSpPr>
            <p:spPr>
              <a:xfrm>
                <a:off x="2242" y="3190"/>
                <a:ext cx="0" cy="98"/>
              </a:xfrm>
              <a:prstGeom prst="line">
                <a:avLst/>
              </a:prstGeom>
              <a:ln w="19050" cap="flat" cmpd="sng">
                <a:solidFill>
                  <a:srgbClr val="33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554" name="Line 23"/>
              <p:cNvSpPr/>
              <p:nvPr/>
            </p:nvSpPr>
            <p:spPr>
              <a:xfrm>
                <a:off x="2353" y="3190"/>
                <a:ext cx="0" cy="98"/>
              </a:xfrm>
              <a:prstGeom prst="line">
                <a:avLst/>
              </a:prstGeom>
              <a:ln w="19050" cap="flat" cmpd="sng">
                <a:solidFill>
                  <a:srgbClr val="33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555" name="Line 24"/>
              <p:cNvSpPr/>
              <p:nvPr/>
            </p:nvSpPr>
            <p:spPr>
              <a:xfrm>
                <a:off x="1963" y="3239"/>
                <a:ext cx="279" cy="0"/>
              </a:xfrm>
              <a:prstGeom prst="line">
                <a:avLst/>
              </a:prstGeom>
              <a:ln w="19050" cap="flat" cmpd="sng">
                <a:solidFill>
                  <a:srgbClr val="333399"/>
                </a:solidFill>
                <a:prstDash val="solid"/>
                <a:headEnd type="none" w="med" len="med"/>
                <a:tailEnd type="triangle" w="sm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556" name="Line 25"/>
              <p:cNvSpPr/>
              <p:nvPr/>
            </p:nvSpPr>
            <p:spPr>
              <a:xfrm flipH="1">
                <a:off x="2353" y="3239"/>
                <a:ext cx="278" cy="0"/>
              </a:xfrm>
              <a:prstGeom prst="line">
                <a:avLst/>
              </a:prstGeom>
              <a:ln w="19050" cap="flat" cmpd="sng">
                <a:solidFill>
                  <a:srgbClr val="333399"/>
                </a:solidFill>
                <a:prstDash val="solid"/>
                <a:headEnd type="none" w="med" len="med"/>
                <a:tailEnd type="triangle" w="sm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557" name="Text Box 26"/>
              <p:cNvSpPr txBox="1"/>
              <p:nvPr/>
            </p:nvSpPr>
            <p:spPr>
              <a:xfrm>
                <a:off x="2074" y="2953"/>
                <a:ext cx="643" cy="25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en-US" altLang="zh-CN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0.25 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Symbol" pitchFamily="18" charset="2"/>
                  </a:rPr>
                  <a:t>s</a:t>
                </a:r>
                <a:endParaRPr lang="en-US" altLang="zh-CN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5558" name="Text Box 32"/>
              <p:cNvSpPr txBox="1"/>
              <p:nvPr/>
            </p:nvSpPr>
            <p:spPr>
              <a:xfrm>
                <a:off x="204" y="3269"/>
                <a:ext cx="751" cy="326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>
                <a:spAutoFit/>
              </a:bodyPr>
              <a:p>
                <a:pPr lvl="0" algn="l"/>
                <a:r>
                  <a:rPr lang="zh-CN" altLang="en-US" sz="14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+mn-ea"/>
                  </a:rPr>
                  <a:t>带宽为</a:t>
                </a:r>
                <a:endParaRPr lang="zh-CN" altLang="en-US" sz="1400" dirty="0">
                  <a:solidFill>
                    <a:srgbClr val="333399"/>
                  </a:solidFill>
                  <a:latin typeface="Arial" charset="0"/>
                  <a:ea typeface="黑体" pitchFamily="2" charset="-122"/>
                  <a:sym typeface="+mn-ea"/>
                </a:endParaRPr>
              </a:p>
              <a:p>
                <a:pPr lvl="0" algn="l"/>
                <a:r>
                  <a:rPr lang="zh-CN" altLang="en-US" sz="14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  <a:sym typeface="+mn-ea"/>
                  </a:rPr>
                  <a:t>4 Mb/s </a:t>
                </a:r>
                <a:endParaRPr lang="zh-CN" altLang="en-US" sz="1400" dirty="0">
                  <a:solidFill>
                    <a:srgbClr val="333399"/>
                  </a:solidFill>
                  <a:latin typeface="Arial" charset="0"/>
                  <a:ea typeface="黑体" pitchFamily="2" charset="-122"/>
                  <a:sym typeface="+mn-ea"/>
                </a:endParaRPr>
              </a:p>
            </p:txBody>
          </p:sp>
        </p:grpSp>
      </p:grpSp>
      <p:sp>
        <p:nvSpPr>
          <p:cNvPr id="45" name="MH_Title"/>
          <p:cNvSpPr>
            <a:spLocks noChangeArrowheads="1"/>
          </p:cNvSpPr>
          <p:nvPr/>
        </p:nvSpPr>
        <p:spPr bwMode="auto">
          <a:xfrm>
            <a:off x="1656080" y="476885"/>
            <a:ext cx="557911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3200" b="1" dirty="0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2</a:t>
            </a:r>
            <a:r>
              <a:rPr lang="zh-CN" altLang="en-US" sz="3200" b="1" dirty="0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  带宽</a:t>
            </a:r>
            <a:endParaRPr lang="zh-CN" altLang="en-US" sz="3200" b="1" dirty="0" smtClean="0">
              <a:solidFill>
                <a:schemeClr val="accent1"/>
              </a:solidFill>
              <a:latin typeface="Arial Black" pitchFamily="34" charset="0"/>
              <a:ea typeface="华文细黑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69080" y="6237605"/>
            <a:ext cx="147256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chemeClr val="tx1">
                    <a:lumMod val="50000"/>
                  </a:schemeClr>
                </a:solidFill>
                <a:ea typeface="宋体" charset="-122"/>
                <a:sym typeface="+mn-ea"/>
              </a:rPr>
              <a:t>图</a:t>
            </a:r>
            <a:r>
              <a:rPr lang="en-US" altLang="zh-CN" sz="1200" b="1">
                <a:solidFill>
                  <a:schemeClr val="tx1">
                    <a:lumMod val="50000"/>
                  </a:schemeClr>
                </a:solidFill>
                <a:ea typeface="宋体" charset="-122"/>
                <a:sym typeface="+mn-ea"/>
              </a:rPr>
              <a:t> 2   </a:t>
            </a:r>
            <a:r>
              <a:rPr lang="zh-CN" altLang="en-US" sz="1200" b="1">
                <a:solidFill>
                  <a:schemeClr val="tx1">
                    <a:lumMod val="50000"/>
                  </a:schemeClr>
                </a:solidFill>
                <a:ea typeface="宋体" charset="-122"/>
                <a:sym typeface="+mn-ea"/>
              </a:rPr>
              <a:t>带宽</a:t>
            </a:r>
            <a:endParaRPr lang="zh-CN" altLang="en-US" sz="1200" b="1">
              <a:solidFill>
                <a:schemeClr val="tx1">
                  <a:lumMod val="50000"/>
                </a:schemeClr>
              </a:solidFill>
              <a:ea typeface="宋体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br>
              <a:rPr lang="zh-CN" altLang="en-US" b="1" smtClean="0">
                <a:latin typeface="Arial Black" pitchFamily="34" charset="0"/>
                <a:ea typeface="华文细黑" pitchFamily="2" charset="-122"/>
                <a:cs typeface="+mn-cs"/>
                <a:sym typeface="+mn-ea"/>
              </a:rPr>
            </a:br>
            <a:r>
              <a:rPr lang="en-US" altLang="zh-CN" b="1" smtClean="0">
                <a:latin typeface="Arial Black" pitchFamily="34" charset="0"/>
                <a:ea typeface="华文细黑" pitchFamily="2" charset="-122"/>
                <a:cs typeface="+mn-cs"/>
                <a:sym typeface="+mn-ea"/>
              </a:rPr>
              <a:t>3</a:t>
            </a:r>
            <a:r>
              <a:rPr lang="zh-CN" altLang="en-US" b="1" smtClean="0">
                <a:latin typeface="Arial Black" pitchFamily="34" charset="0"/>
                <a:ea typeface="华文细黑" pitchFamily="2" charset="-122"/>
                <a:cs typeface="+mn-cs"/>
                <a:sym typeface="+mn-ea"/>
              </a:rPr>
              <a:t>  吞吐量</a:t>
            </a:r>
            <a:endParaRPr lang="zh-CN" altLang="en-US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endParaRPr lang="zh-CN" altLang="en-US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     </a:t>
            </a:r>
            <a:r>
              <a:rPr b="1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 在单位时间内通过某个网络（或信道、接口）的数据量。</a:t>
            </a:r>
            <a:endParaRPr b="1">
              <a:solidFill>
                <a:schemeClr val="tx2"/>
              </a:solidFill>
              <a:latin typeface="Arial" charset="0"/>
              <a:ea typeface="宋体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它反映实际通过网络的数据量</a:t>
            </a:r>
            <a:endParaRPr lang="zh-CN" altLang="en-US" b="1" dirty="0">
              <a:solidFill>
                <a:schemeClr val="tx2"/>
              </a:solidFill>
              <a:latin typeface="Arial" charset="0"/>
              <a:ea typeface="宋体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       如：一个</a:t>
            </a:r>
            <a:r>
              <a:rPr lang="en-US" altLang="zh-CN" b="1" dirty="0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1000Mb/s</a:t>
            </a:r>
            <a:r>
              <a:rPr altLang="zh-CN" b="1" dirty="0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的以太网，该网络的吞吐量的绝对上限值是</a:t>
            </a:r>
            <a:r>
              <a:rPr lang="en-US" altLang="zh-CN" b="1" dirty="0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1000</a:t>
            </a:r>
            <a:r>
              <a:rPr lang="en-US" altLang="zh-CN" b="1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Mb/s</a:t>
            </a:r>
            <a:r>
              <a:rPr b="1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，但实际可能是</a:t>
            </a:r>
            <a:r>
              <a:rPr lang="en-US" altLang="zh-CN" b="1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800Mb/s</a:t>
            </a:r>
            <a:r>
              <a:rPr b="1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、</a:t>
            </a:r>
            <a:r>
              <a:rPr lang="en-US" altLang="zh-CN" b="1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750Mb/s</a:t>
            </a:r>
            <a:r>
              <a:rPr b="1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等</a:t>
            </a:r>
            <a:endParaRPr b="1" dirty="0">
              <a:solidFill>
                <a:schemeClr val="tx2"/>
              </a:solidFill>
              <a:latin typeface="Arial" charset="0"/>
              <a:ea typeface="宋体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日期占位符 2"/>
          <p:cNvSpPr txBox="1">
            <a:spLocks noGrp="1"/>
          </p:cNvSpPr>
          <p:nvPr>
            <p:ph type="dt" sz="half" idx="10"/>
          </p:nvPr>
        </p:nvSpPr>
        <p:spPr bwMode="auto">
          <a:xfrm>
            <a:off x="6516688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119815" name="AutoShape 7"/>
          <p:cNvSpPr>
            <a:spLocks noChangeArrowheads="1"/>
          </p:cNvSpPr>
          <p:nvPr/>
        </p:nvSpPr>
        <p:spPr bwMode="auto">
          <a:xfrm>
            <a:off x="1031240" y="1574800"/>
            <a:ext cx="1828800" cy="603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9804"/>
                  <a:invGamma/>
                </a:schemeClr>
              </a:gs>
            </a:gsLst>
            <a:lin ang="0" scaled="1"/>
          </a:gradFill>
          <a:ln w="38100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传输时延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（发送时延 ） 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19816" name="AutoShape 8"/>
          <p:cNvSpPr>
            <a:spLocks noChangeArrowheads="1"/>
          </p:cNvSpPr>
          <p:nvPr/>
        </p:nvSpPr>
        <p:spPr bwMode="auto">
          <a:xfrm>
            <a:off x="3164840" y="1651000"/>
            <a:ext cx="1870075" cy="5270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0" scaled="1"/>
          </a:gradFill>
          <a:ln w="38100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传播时延 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19817" name="AutoShape 9"/>
          <p:cNvSpPr>
            <a:spLocks noChangeArrowheads="1"/>
          </p:cNvSpPr>
          <p:nvPr/>
        </p:nvSpPr>
        <p:spPr bwMode="auto">
          <a:xfrm>
            <a:off x="5298440" y="1651000"/>
            <a:ext cx="1870075" cy="5270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0" scaled="1"/>
          </a:gradFill>
          <a:ln w="38100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时延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1717040" y="2489200"/>
            <a:ext cx="5097463" cy="1225550"/>
            <a:chOff x="1574" y="3066"/>
            <a:chExt cx="3211" cy="772"/>
          </a:xfrm>
        </p:grpSpPr>
        <p:sp>
          <p:nvSpPr>
            <p:cNvPr id="66576" name="Rectangle 14"/>
            <p:cNvSpPr/>
            <p:nvPr/>
          </p:nvSpPr>
          <p:spPr>
            <a:xfrm>
              <a:off x="1574" y="3066"/>
              <a:ext cx="3211" cy="772"/>
            </a:xfrm>
            <a:prstGeom prst="rect">
              <a:avLst/>
            </a:prstGeom>
            <a:solidFill>
              <a:srgbClr val="FFFF99"/>
            </a:solidFill>
            <a:ln w="76200" cap="flat" cmpd="tri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1600" b="1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577" name="Text Box 9"/>
            <p:cNvSpPr txBox="1"/>
            <p:nvPr/>
          </p:nvSpPr>
          <p:spPr>
            <a:xfrm>
              <a:off x="1688" y="3286"/>
              <a:ext cx="807" cy="21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1600" b="1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发送时延 </a:t>
              </a:r>
              <a:r>
                <a:rPr lang="en-US" altLang="zh-CN" sz="1600" b="1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= </a:t>
              </a:r>
              <a:endParaRPr lang="en-US" altLang="zh-CN" sz="1600" b="1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66578" name="Text Box 10"/>
            <p:cNvSpPr txBox="1"/>
            <p:nvPr/>
          </p:nvSpPr>
          <p:spPr>
            <a:xfrm>
              <a:off x="2789" y="3142"/>
              <a:ext cx="1267" cy="211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1600" b="1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数据帧长度（</a:t>
              </a:r>
              <a:r>
                <a:rPr lang="zh-CN" altLang="en-US" sz="1600" b="1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比特</a:t>
              </a:r>
              <a:r>
                <a:rPr lang="zh-CN" altLang="en-US" sz="1600" b="1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）</a:t>
              </a:r>
              <a:endParaRPr lang="zh-CN" altLang="en-US" sz="1600" b="1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66579" name="Text Box 11"/>
            <p:cNvSpPr txBox="1"/>
            <p:nvPr/>
          </p:nvSpPr>
          <p:spPr>
            <a:xfrm>
              <a:off x="2858" y="3467"/>
              <a:ext cx="1341" cy="21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1600" b="1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发送速率（</a:t>
              </a:r>
              <a:r>
                <a:rPr lang="zh-CN" altLang="en-US" sz="1600" b="1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比特</a:t>
              </a:r>
              <a:r>
                <a:rPr lang="en-US" altLang="zh-CN" sz="1600" b="1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/</a:t>
              </a:r>
              <a:r>
                <a:rPr lang="zh-CN" altLang="en-US" sz="1600" b="1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秒</a:t>
              </a:r>
              <a:r>
                <a:rPr lang="zh-CN" altLang="en-US" sz="1600" b="1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）</a:t>
              </a:r>
              <a:endParaRPr lang="zh-CN" altLang="en-US" sz="1600" b="1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66580" name="Line 12"/>
            <p:cNvSpPr/>
            <p:nvPr/>
          </p:nvSpPr>
          <p:spPr>
            <a:xfrm flipV="1">
              <a:off x="2523" y="3448"/>
              <a:ext cx="2086" cy="11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1259840" y="3860800"/>
            <a:ext cx="6769100" cy="1225550"/>
            <a:chOff x="1020" y="2840"/>
            <a:chExt cx="4264" cy="772"/>
          </a:xfrm>
        </p:grpSpPr>
        <p:sp>
          <p:nvSpPr>
            <p:cNvPr id="66571" name="Rectangle 7"/>
            <p:cNvSpPr/>
            <p:nvPr/>
          </p:nvSpPr>
          <p:spPr>
            <a:xfrm>
              <a:off x="1020" y="2840"/>
              <a:ext cx="4264" cy="772"/>
            </a:xfrm>
            <a:prstGeom prst="rect">
              <a:avLst/>
            </a:prstGeom>
            <a:solidFill>
              <a:srgbClr val="FFFF99"/>
            </a:solidFill>
            <a:ln w="76200" cap="flat" cmpd="tri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1600" b="1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572" name="Text Box 9"/>
            <p:cNvSpPr txBox="1"/>
            <p:nvPr/>
          </p:nvSpPr>
          <p:spPr>
            <a:xfrm>
              <a:off x="1134" y="3060"/>
              <a:ext cx="807" cy="21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1600" b="1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传播时延 </a:t>
              </a:r>
              <a:r>
                <a:rPr lang="en-US" altLang="zh-CN" sz="1600" b="1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= </a:t>
              </a:r>
              <a:endParaRPr lang="en-US" altLang="zh-CN" sz="1600" b="1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66573" name="Text Box 10"/>
            <p:cNvSpPr txBox="1"/>
            <p:nvPr/>
          </p:nvSpPr>
          <p:spPr>
            <a:xfrm>
              <a:off x="2517" y="2931"/>
              <a:ext cx="1011" cy="211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1600" b="1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信道长度（</a:t>
              </a:r>
              <a:r>
                <a:rPr lang="zh-CN" altLang="en-US" sz="1600" b="1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米</a:t>
              </a:r>
              <a:r>
                <a:rPr lang="zh-CN" altLang="en-US" sz="1600" b="1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）</a:t>
              </a:r>
              <a:endParaRPr lang="zh-CN" altLang="en-US" sz="1600" b="1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66574" name="Text Box 11"/>
            <p:cNvSpPr txBox="1"/>
            <p:nvPr/>
          </p:nvSpPr>
          <p:spPr>
            <a:xfrm>
              <a:off x="2185" y="3241"/>
              <a:ext cx="2109" cy="21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1600" b="1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信号在信道上的传播速率（</a:t>
              </a:r>
              <a:r>
                <a:rPr lang="zh-CN" altLang="en-US" sz="1600" b="1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米</a:t>
              </a:r>
              <a:r>
                <a:rPr lang="en-US" altLang="zh-CN" sz="1600" b="1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/</a:t>
              </a:r>
              <a:r>
                <a:rPr lang="zh-CN" altLang="en-US" sz="1600" b="1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秒</a:t>
              </a:r>
              <a:r>
                <a:rPr lang="zh-CN" altLang="en-US" sz="1600" b="1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）</a:t>
              </a:r>
              <a:endParaRPr lang="zh-CN" altLang="en-US" sz="1600" b="1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66575" name="Line 12"/>
            <p:cNvSpPr/>
            <p:nvPr/>
          </p:nvSpPr>
          <p:spPr>
            <a:xfrm>
              <a:off x="2190" y="3233"/>
              <a:ext cx="2913" cy="16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1142" name="Text Box 6"/>
          <p:cNvSpPr txBox="1"/>
          <p:nvPr/>
        </p:nvSpPr>
        <p:spPr>
          <a:xfrm>
            <a:off x="251460" y="5372735"/>
            <a:ext cx="8748713" cy="519430"/>
          </a:xfrm>
          <a:prstGeom prst="rect">
            <a:avLst/>
          </a:prstGeom>
          <a:solidFill>
            <a:srgbClr val="FFFF99"/>
          </a:solidFill>
          <a:ln w="76200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总时延 </a:t>
            </a:r>
            <a:r>
              <a:rPr lang="en-US" altLang="zh-CN" sz="2800" b="1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= </a:t>
            </a:r>
            <a:r>
              <a:rPr lang="zh-CN" altLang="en-US" sz="2800" b="1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发送时延</a:t>
            </a:r>
            <a:r>
              <a:rPr lang="en-US" altLang="zh-CN" sz="2800" b="1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+</a:t>
            </a:r>
            <a:r>
              <a:rPr lang="zh-CN" altLang="en-US" sz="2800" b="1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传播时延</a:t>
            </a:r>
            <a:r>
              <a:rPr lang="en-US" altLang="zh-CN" sz="2800" b="1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+</a:t>
            </a:r>
            <a:r>
              <a:rPr lang="zh-CN" altLang="en-US" sz="2800" b="1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处理时延</a:t>
            </a:r>
            <a:r>
              <a:rPr lang="en-US" altLang="zh-CN" sz="2800" b="1" dirty="0">
                <a:solidFill>
                  <a:srgbClr val="333399"/>
                </a:solidFill>
                <a:latin typeface="Tahoma" pitchFamily="34" charset="0"/>
                <a:ea typeface="宋体" pitchFamily="2" charset="-122"/>
              </a:rPr>
              <a:t>+</a:t>
            </a:r>
            <a:r>
              <a:rPr lang="zh-CN" altLang="en-US" sz="2800" b="1" dirty="0">
                <a:solidFill>
                  <a:srgbClr val="333399"/>
                </a:solidFill>
                <a:latin typeface="Tahoma" pitchFamily="34" charset="0"/>
                <a:ea typeface="宋体" pitchFamily="2" charset="-122"/>
              </a:rPr>
              <a:t>排队</a:t>
            </a:r>
            <a:r>
              <a:rPr lang="zh-CN" altLang="en-US" sz="28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时延</a:t>
            </a:r>
            <a:endParaRPr lang="zh-CN" altLang="en-US" sz="2800" b="1" dirty="0">
              <a:solidFill>
                <a:srgbClr val="33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MH_Title"/>
          <p:cNvSpPr>
            <a:spLocks noChangeArrowheads="1"/>
          </p:cNvSpPr>
          <p:nvPr/>
        </p:nvSpPr>
        <p:spPr bwMode="auto">
          <a:xfrm>
            <a:off x="1691640" y="476250"/>
            <a:ext cx="557911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32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4</a:t>
            </a:r>
            <a:r>
              <a:rPr lang="zh-CN" altLang="en-US" sz="32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  时延</a:t>
            </a:r>
            <a:endParaRPr lang="zh-CN" altLang="en-US" sz="3200" b="1" dirty="0" smtClean="0">
              <a:solidFill>
                <a:schemeClr val="accent1"/>
              </a:solidFill>
              <a:latin typeface="Arial Black" pitchFamily="34" charset="0"/>
              <a:ea typeface="华文细黑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3425" y="6236970"/>
            <a:ext cx="5536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sym typeface="+mn-ea"/>
              </a:rPr>
              <a:t>要求同学们会依据上述公式计算发送时延、传播时延和总时延</a:t>
            </a:r>
            <a:endParaRPr lang="zh-CN" altLang="en-US" sz="1400" b="1" dirty="0" smtClean="0">
              <a:solidFill>
                <a:srgbClr val="FF0000"/>
              </a:solidFill>
              <a:latin typeface="Arial" pitchFamily="3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98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815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198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816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198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817"/>
                  </p:tgtEl>
                </p:cond>
              </p:nextCondLst>
            </p:seq>
          </p:childTnLst>
        </p:cTn>
      </p:par>
    </p:tnLst>
    <p:bldLst>
      <p:bldP spid="9114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日期占位符 3"/>
          <p:cNvSpPr txBox="1">
            <a:spLocks noGrp="1"/>
          </p:cNvSpPr>
          <p:nvPr>
            <p:ph type="dt" sz="half" idx="10"/>
          </p:nvPr>
        </p:nvSpPr>
        <p:spPr bwMode="auto">
          <a:xfrm>
            <a:off x="6516688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114692" name="AutoShape 4"/>
          <p:cNvSpPr>
            <a:spLocks noChangeArrowheads="1"/>
          </p:cNvSpPr>
          <p:nvPr/>
        </p:nvSpPr>
        <p:spPr bwMode="auto">
          <a:xfrm>
            <a:off x="1403350" y="1556385"/>
            <a:ext cx="6011863" cy="5270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9804"/>
                  <a:invGamma/>
                </a:schemeClr>
              </a:gs>
            </a:gsLst>
            <a:lin ang="0" scaled="1"/>
          </a:gradFill>
          <a:ln w="38100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四种时延所产生的地方 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4D4D4D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114729" name="Rectangle 7"/>
          <p:cNvSpPr/>
          <p:nvPr/>
        </p:nvSpPr>
        <p:spPr>
          <a:xfrm>
            <a:off x="2136775" y="4702175"/>
            <a:ext cx="5522913" cy="265113"/>
          </a:xfrm>
          <a:prstGeom prst="rect">
            <a:avLst/>
          </a:prstGeom>
          <a:gradFill rotWithShape="1">
            <a:gsLst>
              <a:gs pos="0">
                <a:srgbClr val="313131"/>
              </a:gs>
              <a:gs pos="50000">
                <a:srgbClr val="B2B2B2"/>
              </a:gs>
              <a:gs pos="100000">
                <a:srgbClr val="313131"/>
              </a:gs>
            </a:gsLst>
            <a:lin ang="5400000" scaled="1"/>
            <a:tileRect/>
          </a:gra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114730" name="Oval 9"/>
          <p:cNvSpPr/>
          <p:nvPr/>
        </p:nvSpPr>
        <p:spPr>
          <a:xfrm>
            <a:off x="868363" y="4168775"/>
            <a:ext cx="1358900" cy="1331913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B2B26B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114731" name="Oval 10"/>
          <p:cNvSpPr/>
          <p:nvPr/>
        </p:nvSpPr>
        <p:spPr>
          <a:xfrm>
            <a:off x="7569200" y="4168775"/>
            <a:ext cx="1358900" cy="1331913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AAAA66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1230313" y="4576763"/>
            <a:ext cx="723900" cy="458787"/>
            <a:chOff x="1567" y="1056"/>
            <a:chExt cx="384" cy="336"/>
          </a:xfrm>
        </p:grpSpPr>
        <p:sp>
          <p:nvSpPr>
            <p:cNvPr id="67616" name="Rectangle 12"/>
            <p:cNvSpPr/>
            <p:nvPr/>
          </p:nvSpPr>
          <p:spPr>
            <a:xfrm>
              <a:off x="1663" y="1056"/>
              <a:ext cx="288" cy="33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617" name="Freeform 13"/>
            <p:cNvSpPr/>
            <p:nvPr/>
          </p:nvSpPr>
          <p:spPr>
            <a:xfrm>
              <a:off x="1567" y="1056"/>
              <a:ext cx="384" cy="336"/>
            </a:xfrm>
            <a:custGeom>
              <a:avLst/>
              <a:gdLst>
                <a:gd name="txL" fmla="*/ 0 w 384"/>
                <a:gd name="txT" fmla="*/ 0 h 336"/>
                <a:gd name="txR" fmla="*/ 384 w 384"/>
                <a:gd name="txB" fmla="*/ 336 h 336"/>
              </a:gdLst>
              <a:ahLst/>
              <a:cxnLst>
                <a:cxn ang="0">
                  <a:pos x="0" y="0"/>
                </a:cxn>
                <a:cxn ang="0">
                  <a:pos x="384" y="0"/>
                </a:cxn>
                <a:cxn ang="0">
                  <a:pos x="384" y="336"/>
                </a:cxn>
                <a:cxn ang="0">
                  <a:pos x="0" y="336"/>
                </a:cxn>
              </a:cxnLst>
              <a:rect l="txL" t="txT" r="txR" b="txB"/>
              <a:pathLst>
                <a:path w="384" h="336">
                  <a:moveTo>
                    <a:pt x="0" y="0"/>
                  </a:moveTo>
                  <a:lnTo>
                    <a:pt x="384" y="0"/>
                  </a:lnTo>
                  <a:lnTo>
                    <a:pt x="384" y="336"/>
                  </a:lnTo>
                  <a:lnTo>
                    <a:pt x="0" y="336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618" name="Line 14"/>
            <p:cNvSpPr/>
            <p:nvPr/>
          </p:nvSpPr>
          <p:spPr>
            <a:xfrm>
              <a:off x="1855" y="1056"/>
              <a:ext cx="0" cy="336"/>
            </a:xfrm>
            <a:prstGeom prst="line">
              <a:avLst/>
            </a:prstGeom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19" name="Line 15"/>
            <p:cNvSpPr/>
            <p:nvPr/>
          </p:nvSpPr>
          <p:spPr>
            <a:xfrm>
              <a:off x="1759" y="1056"/>
              <a:ext cx="0" cy="336"/>
            </a:xfrm>
            <a:prstGeom prst="line">
              <a:avLst/>
            </a:prstGeom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20" name="Line 16"/>
            <p:cNvSpPr/>
            <p:nvPr/>
          </p:nvSpPr>
          <p:spPr>
            <a:xfrm>
              <a:off x="1663" y="1056"/>
              <a:ext cx="0" cy="336"/>
            </a:xfrm>
            <a:prstGeom prst="line">
              <a:avLst/>
            </a:prstGeom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4738" name="Line 17"/>
          <p:cNvSpPr/>
          <p:nvPr/>
        </p:nvSpPr>
        <p:spPr>
          <a:xfrm>
            <a:off x="1949450" y="4822825"/>
            <a:ext cx="271463" cy="635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4739" name="Rectangle 18"/>
          <p:cNvSpPr/>
          <p:nvPr/>
        </p:nvSpPr>
        <p:spPr>
          <a:xfrm>
            <a:off x="2011363" y="4729163"/>
            <a:ext cx="169862" cy="1936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114740" name="AutoShape 21"/>
          <p:cNvSpPr/>
          <p:nvPr/>
        </p:nvSpPr>
        <p:spPr>
          <a:xfrm>
            <a:off x="2770188" y="4754563"/>
            <a:ext cx="1266825" cy="177800"/>
          </a:xfrm>
          <a:prstGeom prst="rightArrow">
            <a:avLst>
              <a:gd name="adj1" fmla="val 50000"/>
              <a:gd name="adj2" fmla="val 178125"/>
            </a:avLst>
          </a:prstGeom>
          <a:solidFill>
            <a:srgbClr val="00FFCC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114741" name="AutoShape 26"/>
          <p:cNvSpPr/>
          <p:nvPr/>
        </p:nvSpPr>
        <p:spPr>
          <a:xfrm>
            <a:off x="139700" y="4754563"/>
            <a:ext cx="1268413" cy="177800"/>
          </a:xfrm>
          <a:prstGeom prst="rightArrow">
            <a:avLst>
              <a:gd name="adj1" fmla="val 50000"/>
              <a:gd name="adj2" fmla="val 178348"/>
            </a:avLst>
          </a:prstGeom>
          <a:solidFill>
            <a:srgbClr val="00FFCC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114742" name="AutoShape 27"/>
          <p:cNvSpPr/>
          <p:nvPr/>
        </p:nvSpPr>
        <p:spPr>
          <a:xfrm>
            <a:off x="6564313" y="4746625"/>
            <a:ext cx="1266825" cy="176213"/>
          </a:xfrm>
          <a:prstGeom prst="rightArrow">
            <a:avLst>
              <a:gd name="adj1" fmla="val 50000"/>
              <a:gd name="adj2" fmla="val 179729"/>
            </a:avLst>
          </a:prstGeom>
          <a:solidFill>
            <a:srgbClr val="00FFCC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114743" name="Text Box 28"/>
          <p:cNvSpPr txBox="1"/>
          <p:nvPr/>
        </p:nvSpPr>
        <p:spPr>
          <a:xfrm>
            <a:off x="4060825" y="4645025"/>
            <a:ext cx="1592263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000" b="1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1 0 1 1 0 0 1</a:t>
            </a:r>
            <a:endParaRPr lang="en-US" altLang="zh-CN" sz="2000" b="1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4744" name="Text Box 29"/>
          <p:cNvSpPr txBox="1"/>
          <p:nvPr/>
        </p:nvSpPr>
        <p:spPr>
          <a:xfrm>
            <a:off x="5675313" y="4511675"/>
            <a:ext cx="4889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b="1" dirty="0">
                <a:solidFill>
                  <a:srgbClr val="333399"/>
                </a:solidFill>
                <a:latin typeface="Times New Roman" pitchFamily="18" charset="0"/>
                <a:ea typeface="宋体" pitchFamily="2" charset="-122"/>
              </a:rPr>
              <a:t>…</a:t>
            </a:r>
            <a:endParaRPr lang="en-US" altLang="zh-CN" sz="2400" b="1" dirty="0">
              <a:solidFill>
                <a:srgbClr val="333399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4745" name="Text Box 32"/>
          <p:cNvSpPr txBox="1"/>
          <p:nvPr/>
        </p:nvSpPr>
        <p:spPr>
          <a:xfrm>
            <a:off x="2232025" y="5473700"/>
            <a:ext cx="10985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发送器</a:t>
            </a:r>
            <a:endParaRPr lang="zh-CN" altLang="en-US" sz="2400" dirty="0">
              <a:solidFill>
                <a:srgbClr val="333399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4746" name="Text Box 34"/>
          <p:cNvSpPr txBox="1"/>
          <p:nvPr/>
        </p:nvSpPr>
        <p:spPr>
          <a:xfrm>
            <a:off x="1187450" y="4987925"/>
            <a:ext cx="7937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队列</a:t>
            </a:r>
            <a:endParaRPr lang="zh-CN" altLang="en-US" sz="2400" dirty="0">
              <a:solidFill>
                <a:srgbClr val="333399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3" name="Group 45"/>
          <p:cNvGrpSpPr/>
          <p:nvPr/>
        </p:nvGrpSpPr>
        <p:grpSpPr>
          <a:xfrm>
            <a:off x="5364163" y="3213100"/>
            <a:ext cx="2089150" cy="1612900"/>
            <a:chOff x="3419" y="1933"/>
            <a:chExt cx="1316" cy="1016"/>
          </a:xfrm>
        </p:grpSpPr>
        <p:sp>
          <p:nvSpPr>
            <p:cNvPr id="67614" name="Line 33"/>
            <p:cNvSpPr/>
            <p:nvPr/>
          </p:nvSpPr>
          <p:spPr>
            <a:xfrm flipH="1">
              <a:off x="3602" y="2495"/>
              <a:ext cx="276" cy="454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15" name="Text Box 36"/>
            <p:cNvSpPr txBox="1"/>
            <p:nvPr/>
          </p:nvSpPr>
          <p:spPr>
            <a:xfrm>
              <a:off x="3419" y="1933"/>
              <a:ext cx="1316" cy="566"/>
            </a:xfrm>
            <a:prstGeom prst="rect">
              <a:avLst/>
            </a:prstGeom>
            <a:solidFill>
              <a:srgbClr val="FFFF99"/>
            </a:solidFill>
            <a:ln w="76200" cap="flat" cmpd="tri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pPr lvl="0" algn="ctr" eaLnBrk="1" hangingPunct="1"/>
              <a:r>
                <a:rPr lang="zh-CN" altLang="en-US" sz="2400" dirty="0">
                  <a:solidFill>
                    <a:srgbClr val="333399"/>
                  </a:solidFill>
                  <a:latin typeface="黑体" pitchFamily="2" charset="-122"/>
                  <a:ea typeface="黑体" pitchFamily="2" charset="-122"/>
                </a:rPr>
                <a:t>在链路上产生</a:t>
              </a:r>
              <a:endParaRPr lang="zh-CN" altLang="en-US" sz="24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endParaRPr>
            </a:p>
            <a:p>
              <a:pPr lvl="0" algn="ctr" eaLnBrk="1" hangingPunct="1"/>
              <a:r>
                <a:rPr lang="zh-CN" altLang="en-US" sz="2400" dirty="0">
                  <a:solidFill>
                    <a:srgbClr val="333399"/>
                  </a:solidFill>
                  <a:latin typeface="黑体" pitchFamily="2" charset="-122"/>
                  <a:ea typeface="黑体" pitchFamily="2" charset="-122"/>
                </a:rPr>
                <a:t>传播时延</a:t>
              </a:r>
              <a:endParaRPr lang="zh-CN" altLang="en-US" sz="24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14750" name="Text Box 37"/>
          <p:cNvSpPr txBox="1"/>
          <p:nvPr/>
        </p:nvSpPr>
        <p:spPr>
          <a:xfrm>
            <a:off x="7704138" y="5564188"/>
            <a:ext cx="10541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结点</a:t>
            </a:r>
            <a:r>
              <a:rPr lang="zh-CN" altLang="en-US" sz="16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B</a:t>
            </a:r>
            <a:endParaRPr lang="en-US" altLang="zh-CN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4751" name="Text Box 38"/>
          <p:cNvSpPr txBox="1"/>
          <p:nvPr/>
        </p:nvSpPr>
        <p:spPr>
          <a:xfrm>
            <a:off x="1008063" y="5473700"/>
            <a:ext cx="10541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结点</a:t>
            </a:r>
            <a:r>
              <a:rPr lang="zh-CN" altLang="en-US" sz="16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</a:t>
            </a:r>
            <a:endParaRPr lang="en-US" altLang="zh-CN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grpSp>
        <p:nvGrpSpPr>
          <p:cNvPr id="4" name="Group 44"/>
          <p:cNvGrpSpPr/>
          <p:nvPr/>
        </p:nvGrpSpPr>
        <p:grpSpPr>
          <a:xfrm>
            <a:off x="1908175" y="3429000"/>
            <a:ext cx="3308350" cy="1470025"/>
            <a:chOff x="1151" y="2069"/>
            <a:chExt cx="2084" cy="926"/>
          </a:xfrm>
        </p:grpSpPr>
        <p:sp>
          <p:nvSpPr>
            <p:cNvPr id="67612" name="Text Box 24"/>
            <p:cNvSpPr txBox="1"/>
            <p:nvPr/>
          </p:nvSpPr>
          <p:spPr>
            <a:xfrm>
              <a:off x="1151" y="2069"/>
              <a:ext cx="2084" cy="566"/>
            </a:xfrm>
            <a:prstGeom prst="rect">
              <a:avLst/>
            </a:prstGeom>
            <a:solidFill>
              <a:srgbClr val="FFFF99"/>
            </a:solidFill>
            <a:ln w="76200" cap="flat" cmpd="tri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pPr lvl="0" algn="ctr" eaLnBrk="1" hangingPunct="1"/>
              <a:r>
                <a:rPr lang="zh-CN" altLang="en-US" sz="2400" dirty="0">
                  <a:solidFill>
                    <a:srgbClr val="333399"/>
                  </a:solidFill>
                  <a:latin typeface="黑体" pitchFamily="2" charset="-122"/>
                  <a:ea typeface="黑体" pitchFamily="2" charset="-122"/>
                </a:rPr>
                <a:t>在发送器产生传输时延</a:t>
              </a:r>
              <a:endParaRPr lang="zh-CN" altLang="en-US" sz="24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endParaRPr>
            </a:p>
            <a:p>
              <a:pPr lvl="0" algn="ctr" eaLnBrk="1" hangingPunct="1"/>
              <a:r>
                <a:rPr lang="en-US" altLang="zh-CN" sz="2400" dirty="0">
                  <a:solidFill>
                    <a:srgbClr val="33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400" dirty="0">
                  <a:solidFill>
                    <a:srgbClr val="333399"/>
                  </a:solidFill>
                  <a:latin typeface="黑体" pitchFamily="2" charset="-122"/>
                  <a:ea typeface="黑体" pitchFamily="2" charset="-122"/>
                </a:rPr>
                <a:t>即发送时延</a:t>
              </a:r>
              <a:r>
                <a:rPr lang="en-US" altLang="zh-CN" sz="2400" dirty="0">
                  <a:solidFill>
                    <a:srgbClr val="33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endParaRPr lang="en-US" altLang="zh-CN" sz="24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7613" name="Line 40"/>
            <p:cNvSpPr/>
            <p:nvPr/>
          </p:nvSpPr>
          <p:spPr>
            <a:xfrm flipH="1">
              <a:off x="1247" y="2614"/>
              <a:ext cx="454" cy="381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4755" name="Line 41"/>
          <p:cNvSpPr/>
          <p:nvPr/>
        </p:nvSpPr>
        <p:spPr>
          <a:xfrm flipH="1" flipV="1">
            <a:off x="2087563" y="4897438"/>
            <a:ext cx="431800" cy="64770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triangle" w="med" len="lg"/>
          </a:ln>
        </p:spPr>
        <p:txBody>
          <a:bodyPr/>
          <a:p>
            <a:endParaRPr lang="zh-CN" altLang="en-US"/>
          </a:p>
        </p:txBody>
      </p:sp>
      <p:sp>
        <p:nvSpPr>
          <p:cNvPr id="114756" name="Line 39"/>
          <p:cNvSpPr/>
          <p:nvPr/>
        </p:nvSpPr>
        <p:spPr>
          <a:xfrm flipH="1">
            <a:off x="1547813" y="3141663"/>
            <a:ext cx="55562" cy="1008062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triangle" w="med" len="lg"/>
          </a:ln>
        </p:spPr>
        <p:txBody>
          <a:bodyPr/>
          <a:p>
            <a:endParaRPr lang="zh-CN" altLang="en-US"/>
          </a:p>
        </p:txBody>
      </p:sp>
      <p:sp>
        <p:nvSpPr>
          <p:cNvPr id="114757" name="Text Box 42"/>
          <p:cNvSpPr txBox="1"/>
          <p:nvPr/>
        </p:nvSpPr>
        <p:spPr>
          <a:xfrm>
            <a:off x="395288" y="2349500"/>
            <a:ext cx="3003550" cy="898525"/>
          </a:xfrm>
          <a:prstGeom prst="rect">
            <a:avLst/>
          </a:prstGeom>
          <a:solidFill>
            <a:srgbClr val="FFFF99"/>
          </a:solidFill>
          <a:ln w="76200" cap="flat" cmpd="tri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lvl="0" algn="ctr" eaLnBrk="1" hangingPunct="1"/>
            <a:r>
              <a:rPr lang="zh-CN" altLang="en-US" sz="24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在结点</a:t>
            </a:r>
            <a:r>
              <a:rPr lang="zh-CN" altLang="en-US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 </a:t>
            </a:r>
            <a:r>
              <a:rPr lang="zh-CN" altLang="en-US" sz="24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中产生</a:t>
            </a:r>
            <a:endParaRPr lang="zh-CN" altLang="en-US" sz="2400" dirty="0">
              <a:solidFill>
                <a:srgbClr val="333399"/>
              </a:solidFill>
              <a:latin typeface="黑体" pitchFamily="2" charset="-122"/>
              <a:ea typeface="黑体" pitchFamily="2" charset="-122"/>
            </a:endParaRPr>
          </a:p>
          <a:p>
            <a:pPr lvl="0" algn="ctr" eaLnBrk="1" hangingPunct="1"/>
            <a:r>
              <a:rPr lang="zh-CN" altLang="en-US" sz="24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处理时延和排队时延</a:t>
            </a:r>
            <a:endParaRPr lang="zh-CN" altLang="en-US" sz="2400" dirty="0">
              <a:solidFill>
                <a:srgbClr val="33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4758" name="Text Box 46"/>
          <p:cNvSpPr txBox="1"/>
          <p:nvPr/>
        </p:nvSpPr>
        <p:spPr>
          <a:xfrm>
            <a:off x="107950" y="4292600"/>
            <a:ext cx="7937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数据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4759" name="Text Box 48"/>
          <p:cNvSpPr txBox="1"/>
          <p:nvPr/>
        </p:nvSpPr>
        <p:spPr>
          <a:xfrm>
            <a:off x="4356100" y="5013325"/>
            <a:ext cx="7937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链路</a:t>
            </a:r>
            <a:endParaRPr lang="zh-CN" altLang="en-US" sz="2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5" name="MH_Title"/>
          <p:cNvSpPr>
            <a:spLocks noChangeArrowheads="1"/>
          </p:cNvSpPr>
          <p:nvPr/>
        </p:nvSpPr>
        <p:spPr bwMode="auto">
          <a:xfrm>
            <a:off x="1656080" y="476885"/>
            <a:ext cx="557911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32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  <a:sym typeface="+mn-ea"/>
              </a:rPr>
              <a:t>4</a:t>
            </a:r>
            <a:r>
              <a:rPr lang="zh-CN" altLang="en-US" sz="32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  <a:sym typeface="+mn-ea"/>
              </a:rPr>
              <a:t>  时延</a:t>
            </a:r>
            <a:endParaRPr lang="zh-CN" altLang="en-US" sz="3200" b="1" dirty="0" smtClean="0">
              <a:solidFill>
                <a:schemeClr val="accent1"/>
              </a:solidFill>
              <a:latin typeface="Arial Black" pitchFamily="34" charset="0"/>
              <a:ea typeface="华文细黑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70300" y="6242050"/>
            <a:ext cx="2307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itchFamily="34" charset="0"/>
                <a:ea typeface="微软雅黑" pitchFamily="34" charset="-122"/>
              </a:rPr>
              <a:t>图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3 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四种时延产生的地方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bldLvl="0" animBg="1"/>
      <p:bldP spid="114729" grpId="0" bldLvl="0" animBg="1"/>
      <p:bldP spid="114730" grpId="0" bldLvl="0" animBg="1"/>
      <p:bldP spid="114731" grpId="0" bldLvl="0" animBg="1"/>
      <p:bldP spid="114739" grpId="0" bldLvl="0" animBg="1"/>
      <p:bldP spid="114740" grpId="0" bldLvl="0" animBg="1"/>
      <p:bldP spid="114741" grpId="0" bldLvl="0" animBg="1"/>
      <p:bldP spid="114742" grpId="0" bldLvl="0" animBg="1"/>
      <p:bldP spid="114743" grpId="0"/>
      <p:bldP spid="114744" grpId="0"/>
      <p:bldP spid="114745" grpId="0"/>
      <p:bldP spid="114746" grpId="0"/>
      <p:bldP spid="114750" grpId="0"/>
      <p:bldP spid="114751" grpId="0"/>
      <p:bldP spid="114757" grpId="0" bldLvl="0" animBg="1"/>
      <p:bldP spid="114758" grpId="0"/>
      <p:bldP spid="1147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4" name="日期占位符 3"/>
          <p:cNvSpPr txBox="1">
            <a:spLocks noGrp="1"/>
          </p:cNvSpPr>
          <p:nvPr>
            <p:ph type="dt" sz="half" idx="4294967295"/>
          </p:nvPr>
        </p:nvSpPr>
        <p:spPr bwMode="auto">
          <a:xfrm>
            <a:off x="6629400" y="0"/>
            <a:ext cx="2514600" cy="260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107950" y="-460375"/>
            <a:ext cx="8707438" cy="6780213"/>
            <a:chOff x="68" y="-290"/>
            <a:chExt cx="5485" cy="4271"/>
          </a:xfrm>
        </p:grpSpPr>
        <p:sp>
          <p:nvSpPr>
            <p:cNvPr id="68614" name="Rectangle 3"/>
            <p:cNvSpPr/>
            <p:nvPr/>
          </p:nvSpPr>
          <p:spPr>
            <a:xfrm>
              <a:off x="68" y="-290"/>
              <a:ext cx="116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615" name="AutoShape 37"/>
            <p:cNvSpPr/>
            <p:nvPr/>
          </p:nvSpPr>
          <p:spPr>
            <a:xfrm rot="-5400000">
              <a:off x="2825" y="-32"/>
              <a:ext cx="654" cy="4174"/>
            </a:xfrm>
            <a:prstGeom prst="can">
              <a:avLst>
                <a:gd name="adj" fmla="val 49843"/>
              </a:avLst>
            </a:prstGeom>
            <a:gradFill rotWithShape="1">
              <a:gsLst>
                <a:gs pos="0">
                  <a:srgbClr val="004776"/>
                </a:gs>
                <a:gs pos="50000">
                  <a:srgbClr val="0099FF"/>
                </a:gs>
                <a:gs pos="100000">
                  <a:srgbClr val="004776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616" name="Line 38"/>
            <p:cNvSpPr/>
            <p:nvPr/>
          </p:nvSpPr>
          <p:spPr>
            <a:xfrm>
              <a:off x="1202" y="1577"/>
              <a:ext cx="3901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triangle" w="med" len="lg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17" name="Text Box 39"/>
            <p:cNvSpPr txBox="1"/>
            <p:nvPr/>
          </p:nvSpPr>
          <p:spPr>
            <a:xfrm>
              <a:off x="2381" y="1395"/>
              <a:ext cx="126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（传播）时延</a:t>
              </a:r>
              <a:endParaRPr lang="zh-CN" altLang="en-US" sz="24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68618" name="Text Box 40"/>
            <p:cNvSpPr txBox="1"/>
            <p:nvPr/>
          </p:nvSpPr>
          <p:spPr>
            <a:xfrm>
              <a:off x="2880" y="1955"/>
              <a:ext cx="50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链路</a:t>
              </a:r>
              <a:endParaRPr lang="zh-CN" altLang="en-US" sz="24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68619" name="Text Box 41"/>
            <p:cNvSpPr txBox="1"/>
            <p:nvPr/>
          </p:nvSpPr>
          <p:spPr>
            <a:xfrm>
              <a:off x="249" y="1592"/>
              <a:ext cx="50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带宽</a:t>
              </a:r>
              <a:endParaRPr lang="zh-CN" altLang="en-US" sz="24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68620" name="Line 42"/>
            <p:cNvSpPr/>
            <p:nvPr/>
          </p:nvSpPr>
          <p:spPr>
            <a:xfrm>
              <a:off x="521" y="1864"/>
              <a:ext cx="681" cy="182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21" name="Text Box 43"/>
            <p:cNvSpPr txBox="1"/>
            <p:nvPr/>
          </p:nvSpPr>
          <p:spPr>
            <a:xfrm>
              <a:off x="1640" y="2726"/>
              <a:ext cx="2743" cy="333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时延带宽积 </a:t>
              </a:r>
              <a:r>
                <a:rPr lang="en-US" altLang="zh-CN" sz="24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= </a:t>
              </a:r>
              <a:r>
                <a:rPr lang="zh-CN" altLang="en-US" sz="24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传播时延 </a:t>
              </a:r>
              <a:r>
                <a:rPr lang="zh-CN" altLang="en-US" sz="2800" b="1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  <a:sym typeface="Symbol" pitchFamily="18" charset="2"/>
                </a:rPr>
                <a:t> </a:t>
              </a:r>
              <a:r>
                <a:rPr lang="zh-CN" altLang="en-US" sz="24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  <a:sym typeface="Symbol" pitchFamily="18" charset="2"/>
                </a:rPr>
                <a:t>带宽</a:t>
              </a:r>
              <a:endParaRPr lang="zh-CN" altLang="en-US" sz="24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  <a:sym typeface="Symbol" pitchFamily="18" charset="2"/>
              </a:endParaRPr>
            </a:p>
          </p:txBody>
        </p:sp>
        <p:sp>
          <p:nvSpPr>
            <p:cNvPr id="68622" name="Rectangle 44"/>
            <p:cNvSpPr/>
            <p:nvPr/>
          </p:nvSpPr>
          <p:spPr>
            <a:xfrm>
              <a:off x="657" y="3255"/>
              <a:ext cx="4896" cy="72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p>
              <a:pPr marL="342900" lvl="0" indent="-342900" eaLnBrk="1" hangingPunct="1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v"/>
              </a:pPr>
              <a:r>
                <a:rPr lang="zh-CN" altLang="en-US" sz="2800" b="1" dirty="0">
                  <a:solidFill>
                    <a:schemeClr val="accent1"/>
                  </a:solidFill>
                  <a:latin typeface="Verdana" pitchFamily="34" charset="0"/>
                  <a:ea typeface="宋体" pitchFamily="2" charset="-122"/>
                </a:rPr>
                <a:t>链路的时延带宽积又称为以</a:t>
              </a:r>
              <a:r>
                <a:rPr lang="zh-CN" altLang="en-US" sz="2800" b="1" dirty="0">
                  <a:solidFill>
                    <a:schemeClr val="hlink"/>
                  </a:solidFill>
                  <a:latin typeface="Verdana" pitchFamily="34" charset="0"/>
                  <a:ea typeface="宋体" pitchFamily="2" charset="-122"/>
                </a:rPr>
                <a:t>比特</a:t>
              </a:r>
              <a:r>
                <a:rPr lang="zh-CN" altLang="en-US" sz="2800" b="1" dirty="0">
                  <a:solidFill>
                    <a:schemeClr val="accent1"/>
                  </a:solidFill>
                  <a:latin typeface="Verdana" pitchFamily="34" charset="0"/>
                  <a:ea typeface="宋体" pitchFamily="2" charset="-122"/>
                </a:rPr>
                <a:t>为单位的链路长度。 </a:t>
              </a:r>
              <a:endParaRPr lang="zh-CN" altLang="en-US" sz="2800" b="1" dirty="0">
                <a:solidFill>
                  <a:schemeClr val="accent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8623" name="Text Box 45"/>
            <p:cNvSpPr txBox="1"/>
            <p:nvPr/>
          </p:nvSpPr>
          <p:spPr>
            <a:xfrm>
              <a:off x="2336" y="985"/>
              <a:ext cx="1402" cy="371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32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时延带宽积</a:t>
              </a:r>
              <a:endParaRPr lang="zh-CN" altLang="en-US" sz="32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</p:grpSp>
      <p:sp>
        <p:nvSpPr>
          <p:cNvPr id="45" name="MH_Title"/>
          <p:cNvSpPr>
            <a:spLocks noChangeArrowheads="1"/>
          </p:cNvSpPr>
          <p:nvPr/>
        </p:nvSpPr>
        <p:spPr bwMode="auto">
          <a:xfrm>
            <a:off x="1403350" y="476885"/>
            <a:ext cx="609854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32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5 </a:t>
            </a:r>
            <a:r>
              <a:rPr lang="zh-CN" altLang="en-US" sz="32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时延带宽积</a:t>
            </a:r>
            <a:endParaRPr lang="zh-CN" altLang="en-US" sz="3200" b="1" dirty="0" smtClean="0">
              <a:solidFill>
                <a:schemeClr val="accent1"/>
              </a:solidFill>
              <a:latin typeface="Arial Black" pitchFamily="34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>
              <a:lnSpc>
                <a:spcPct val="120000"/>
              </a:lnSpc>
              <a:buFont typeface="Arial" pitchFamily="34" charset="0"/>
            </a:pPr>
            <a:r>
              <a:rPr lang="zh-CN" altLang="en-US" b="1" smtClean="0">
                <a:latin typeface="Arial Black" pitchFamily="34" charset="0"/>
                <a:ea typeface="华文细黑" pitchFamily="2" charset="-122"/>
                <a:cs typeface="+mn-cs"/>
              </a:rPr>
              <a:t>6  往返时间RTT</a:t>
            </a:r>
            <a:endParaRPr lang="zh-CN" altLang="en-US" b="1" smtClean="0">
              <a:latin typeface="Arial Black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330325"/>
            <a:ext cx="8215630" cy="1712595"/>
          </a:xfrm>
        </p:spPr>
        <p:txBody>
          <a:bodyPr/>
          <a:p>
            <a:pPr marL="0" indent="0">
              <a:buNone/>
            </a:pPr>
            <a:r>
              <a:rPr b="1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什么是往返时间？</a:t>
            </a:r>
            <a:endParaRPr b="1">
              <a:solidFill>
                <a:schemeClr val="tx2"/>
              </a:solidFill>
              <a:latin typeface="Arial" charset="0"/>
              <a:ea typeface="宋体" pitchFamily="2" charset="-122"/>
              <a:sym typeface="+mn-ea"/>
            </a:endParaRPr>
          </a:p>
          <a:p>
            <a:pPr marL="0" indent="0">
              <a:buNone/>
            </a:pPr>
            <a:r>
              <a:rPr b="1">
                <a:solidFill>
                  <a:schemeClr val="tx2"/>
                </a:solidFill>
                <a:latin typeface="Arial" charset="0"/>
                <a:ea typeface="宋体" pitchFamily="2" charset="-122"/>
                <a:sym typeface="+mn-ea"/>
              </a:rPr>
              <a:t>       指发送方发送数据开始到收到接收方确认止共经历的时间</a:t>
            </a:r>
            <a:endParaRPr lang="zh-CN" altLang="en-US" b="1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Picture 139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84120" y="3644900"/>
            <a:ext cx="1125855" cy="106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2915920" y="3789045"/>
            <a:ext cx="349250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A</a:t>
            </a:r>
            <a:endParaRPr lang="en-US" altLang="zh-CN" b="1" dirty="0" smtClean="0"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9" name="Picture 139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7460" y="3652520"/>
            <a:ext cx="1237615" cy="98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9"/>
          <p:cNvSpPr txBox="1"/>
          <p:nvPr/>
        </p:nvSpPr>
        <p:spPr>
          <a:xfrm>
            <a:off x="5364480" y="3860800"/>
            <a:ext cx="594995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B</a:t>
            </a:r>
            <a:endParaRPr lang="en-US" altLang="zh-CN" b="1" dirty="0" smtClean="0"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564255" y="4004945"/>
            <a:ext cx="1647190" cy="0"/>
          </a:xfrm>
          <a:prstGeom prst="straightConnector1">
            <a:avLst/>
          </a:prstGeom>
          <a:ln w="66675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  <a:effectLst>
            <a:reflection stA="45000" endPos="34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564255" y="4220845"/>
            <a:ext cx="1636395" cy="0"/>
          </a:xfrm>
          <a:prstGeom prst="straightConnector1">
            <a:avLst/>
          </a:prstGeom>
          <a:ln w="698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36645" y="3501390"/>
            <a:ext cx="1768475" cy="408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  <a:sym typeface="+mn-ea"/>
              </a:rPr>
              <a:t>开始发送数据</a:t>
            </a:r>
            <a:endParaRPr lang="en-US" altLang="zh-CN" sz="1600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36010" y="4436745"/>
            <a:ext cx="1833880" cy="408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数据接收确认</a:t>
            </a:r>
            <a:endParaRPr lang="en-US" altLang="zh-CN" sz="1600" b="1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116740" name="Rectangle 4"/>
          <p:cNvSpPr/>
          <p:nvPr/>
        </p:nvSpPr>
        <p:spPr>
          <a:xfrm>
            <a:off x="6553200" y="1371600"/>
            <a:ext cx="1603375" cy="4186238"/>
          </a:xfrm>
          <a:prstGeom prst="rect">
            <a:avLst/>
          </a:prstGeom>
          <a:solidFill>
            <a:srgbClr val="FFCCCC"/>
          </a:solidFill>
          <a:ln w="9525">
            <a:noFill/>
            <a:miter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116741" name="Text Box 5"/>
          <p:cNvSpPr txBox="1"/>
          <p:nvPr/>
        </p:nvSpPr>
        <p:spPr>
          <a:xfrm>
            <a:off x="2679700" y="981075"/>
            <a:ext cx="1347788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32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时延</a:t>
            </a:r>
            <a:r>
              <a:rPr lang="zh-CN" altLang="en-US" sz="16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i="1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D</a:t>
            </a:r>
            <a:endParaRPr lang="en-US" altLang="zh-CN" sz="3200" i="1" dirty="0">
              <a:solidFill>
                <a:schemeClr val="folHlink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6742" name="Line 6"/>
          <p:cNvSpPr/>
          <p:nvPr/>
        </p:nvSpPr>
        <p:spPr>
          <a:xfrm flipV="1">
            <a:off x="4087813" y="1225550"/>
            <a:ext cx="0" cy="4332288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triangle" w="med" len="lg"/>
          </a:ln>
        </p:spPr>
        <p:txBody>
          <a:bodyPr/>
          <a:p>
            <a:endParaRPr lang="zh-CN" altLang="en-US"/>
          </a:p>
        </p:txBody>
      </p:sp>
      <p:sp>
        <p:nvSpPr>
          <p:cNvPr id="116743" name="Line 7"/>
          <p:cNvSpPr/>
          <p:nvPr/>
        </p:nvSpPr>
        <p:spPr>
          <a:xfrm rot="5400000" flipV="1">
            <a:off x="6615113" y="3030538"/>
            <a:ext cx="0" cy="505460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triangle" w="med" len="lg"/>
          </a:ln>
        </p:spPr>
        <p:txBody>
          <a:bodyPr/>
          <a:p>
            <a:endParaRPr lang="zh-CN" altLang="en-US"/>
          </a:p>
        </p:txBody>
      </p:sp>
      <p:sp>
        <p:nvSpPr>
          <p:cNvPr id="116744" name="Line 8"/>
          <p:cNvSpPr/>
          <p:nvPr/>
        </p:nvSpPr>
        <p:spPr>
          <a:xfrm>
            <a:off x="8156575" y="1225550"/>
            <a:ext cx="0" cy="4332288"/>
          </a:xfrm>
          <a:prstGeom prst="line">
            <a:avLst/>
          </a:prstGeom>
          <a:ln w="9525" cap="flat" cmpd="sng">
            <a:solidFill>
              <a:srgbClr val="CC0000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06" name="Arc 9"/>
          <p:cNvSpPr/>
          <p:nvPr/>
        </p:nvSpPr>
        <p:spPr>
          <a:xfrm flipV="1">
            <a:off x="4087813" y="1371600"/>
            <a:ext cx="3981450" cy="3898900"/>
          </a:xfrm>
          <a:custGeom>
            <a:avLst/>
            <a:gdLst>
              <a:gd name="txL" fmla="*/ 0 w 21600"/>
              <a:gd name="txT" fmla="*/ 0 h 21612"/>
              <a:gd name="txR" fmla="*/ 21600 w 21600"/>
              <a:gd name="txB" fmla="*/ 21612 h 21612"/>
            </a:gdLst>
            <a:ahLst/>
            <a:cxnLst>
              <a:cxn ang="0">
                <a:pos x="0" y="0"/>
              </a:cxn>
              <a:cxn ang="0">
                <a:pos x="733886220" y="703378661"/>
              </a:cxn>
              <a:cxn ang="0">
                <a:pos x="0" y="702987905"/>
              </a:cxn>
            </a:cxnLst>
            <a:rect l="txL" t="txT" r="txR" b="txB"/>
            <a:pathLst>
              <a:path w="21600" h="21612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603"/>
                  <a:pt x="21599" y="21607"/>
                  <a:pt x="21599" y="21611"/>
                </a:cubicBezTo>
              </a:path>
              <a:path w="21600" h="21612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603"/>
                  <a:pt x="21599" y="21607"/>
                  <a:pt x="21599" y="21611"/>
                </a:cubicBezTo>
                <a:lnTo>
                  <a:pt x="0" y="21600"/>
                </a:lnTo>
                <a:close/>
              </a:path>
            </a:pathLst>
          </a:cu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10800000" wrap="none" anchor="ctr"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116746" name="Text Box 10"/>
          <p:cNvSpPr txBox="1"/>
          <p:nvPr/>
        </p:nvSpPr>
        <p:spPr>
          <a:xfrm>
            <a:off x="6069013" y="5797550"/>
            <a:ext cx="1754187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32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利用率</a:t>
            </a:r>
            <a:r>
              <a:rPr lang="zh-CN" altLang="en-US" sz="16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i="1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U</a:t>
            </a:r>
            <a:endParaRPr lang="en-US" altLang="zh-CN" sz="3200" i="1" dirty="0">
              <a:solidFill>
                <a:schemeClr val="folHlink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6747" name="Text Box 11"/>
          <p:cNvSpPr txBox="1"/>
          <p:nvPr/>
        </p:nvSpPr>
        <p:spPr>
          <a:xfrm>
            <a:off x="7912100" y="5543550"/>
            <a:ext cx="409575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32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1</a:t>
            </a:r>
            <a:endParaRPr lang="en-US" altLang="zh-CN" sz="3200" i="1" dirty="0">
              <a:solidFill>
                <a:schemeClr val="folHlink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6748" name="Text Box 12"/>
          <p:cNvSpPr txBox="1"/>
          <p:nvPr/>
        </p:nvSpPr>
        <p:spPr>
          <a:xfrm>
            <a:off x="3762375" y="5473700"/>
            <a:ext cx="409575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32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0</a:t>
            </a:r>
            <a:endParaRPr lang="en-US" altLang="zh-CN" sz="3200" i="1" dirty="0">
              <a:solidFill>
                <a:schemeClr val="folHlink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6749" name="Text Box 13"/>
          <p:cNvSpPr txBox="1"/>
          <p:nvPr/>
        </p:nvSpPr>
        <p:spPr>
          <a:xfrm>
            <a:off x="3475038" y="4872038"/>
            <a:ext cx="625475" cy="5794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3200" i="1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D</a:t>
            </a:r>
            <a:r>
              <a:rPr lang="en-US" altLang="zh-CN" sz="3200" baseline="-250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0</a:t>
            </a:r>
            <a:endParaRPr lang="en-US" altLang="zh-CN" sz="3200" i="1" baseline="-25000" dirty="0">
              <a:solidFill>
                <a:schemeClr val="folHlink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6750" name="Text Box 14"/>
          <p:cNvSpPr txBox="1"/>
          <p:nvPr/>
        </p:nvSpPr>
        <p:spPr>
          <a:xfrm>
            <a:off x="6775450" y="1447800"/>
            <a:ext cx="996950" cy="15541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32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时延</a:t>
            </a:r>
            <a:endParaRPr lang="zh-CN" altLang="en-US" sz="3200" dirty="0">
              <a:solidFill>
                <a:schemeClr val="folHlink"/>
              </a:solidFill>
              <a:latin typeface="Arial" charset="0"/>
              <a:ea typeface="黑体" pitchFamily="2" charset="-122"/>
            </a:endParaRPr>
          </a:p>
          <a:p>
            <a:pPr lvl="0" eaLnBrk="1" hangingPunct="1"/>
            <a:r>
              <a:rPr lang="zh-CN" altLang="en-US" sz="32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急剧</a:t>
            </a:r>
            <a:endParaRPr lang="zh-CN" altLang="en-US" sz="3200" dirty="0">
              <a:solidFill>
                <a:schemeClr val="folHlink"/>
              </a:solidFill>
              <a:latin typeface="Arial" charset="0"/>
              <a:ea typeface="黑体" pitchFamily="2" charset="-122"/>
            </a:endParaRPr>
          </a:p>
          <a:p>
            <a:pPr lvl="0" eaLnBrk="1" hangingPunct="1"/>
            <a:r>
              <a:rPr lang="zh-CN" altLang="en-US" sz="32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增大</a:t>
            </a:r>
            <a:endParaRPr lang="zh-CN" altLang="en-US" sz="3200" i="1" dirty="0">
              <a:solidFill>
                <a:schemeClr val="folHlink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16751" name="Object 4" descr="f2ee45c6b4b54178a752d1e4af8a5240# #矩形 675"/>
          <p:cNvGraphicFramePr/>
          <p:nvPr>
            <p:ph/>
          </p:nvPr>
        </p:nvGraphicFramePr>
        <p:xfrm>
          <a:off x="1143000" y="2514600"/>
          <a:ext cx="16002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660400" imgH="393700" progId="Equation.3">
                  <p:embed/>
                </p:oleObj>
              </mc:Choice>
              <mc:Fallback>
                <p:oleObj name="" r:id="rId1" imgW="660400" imgH="393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143000" y="2514600"/>
                        <a:ext cx="1600200" cy="954088"/>
                      </a:xfrm>
                      <a:prstGeom prst="rect">
                        <a:avLst/>
                      </a:prstGeom>
                      <a:noFill/>
                      <a:ln w="38100"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MH_Title"/>
          <p:cNvSpPr>
            <a:spLocks noChangeArrowheads="1"/>
          </p:cNvSpPr>
          <p:nvPr/>
        </p:nvSpPr>
        <p:spPr bwMode="auto">
          <a:xfrm>
            <a:off x="1691640" y="260350"/>
            <a:ext cx="557911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32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7   </a:t>
            </a:r>
            <a:r>
              <a:rPr lang="zh-CN" altLang="en-US" sz="3200" b="1" smtClean="0">
                <a:solidFill>
                  <a:schemeClr val="accent1"/>
                </a:solidFill>
                <a:latin typeface="Arial Black" pitchFamily="34" charset="0"/>
                <a:ea typeface="华文细黑" pitchFamily="2" charset="-122"/>
              </a:rPr>
              <a:t>利用率</a:t>
            </a:r>
            <a:endParaRPr lang="zh-CN" altLang="en-US" sz="3200" b="1" dirty="0" smtClean="0">
              <a:solidFill>
                <a:schemeClr val="accent1"/>
              </a:solidFill>
              <a:latin typeface="Arial Black" pitchFamily="34" charset="0"/>
              <a:ea typeface="华文细黑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405" y="1988820"/>
            <a:ext cx="1906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利用率公式：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8040" y="3843655"/>
            <a:ext cx="2221230" cy="1042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D0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表示网络空闲时的时延，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D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表示网络当前的时延。</a:t>
            </a:r>
            <a:endParaRPr lang="zh-CN" altLang="en-US" sz="1600" dirty="0" smtClean="0">
              <a:solidFill>
                <a:schemeClr val="tx1">
                  <a:lumMod val="50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70300" y="6242050"/>
            <a:ext cx="2357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图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4 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时延与利用率的关系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67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751"/>
                  </p:tgtEl>
                </p:cond>
              </p:nextCondLst>
            </p:seq>
          </p:childTnLst>
        </p:cTn>
      </p:par>
    </p:tnLst>
    <p:bldLst>
      <p:bldP spid="116740" grpId="0" bldLvl="0" animBg="1"/>
      <p:bldP spid="116741" grpId="0"/>
      <p:bldP spid="4106" grpId="0" bldLvl="0" animBg="1"/>
      <p:bldP spid="116746" grpId="0"/>
      <p:bldP spid="116747" grpId="0"/>
      <p:bldP spid="116748" grpId="0"/>
      <p:bldP spid="116749" grpId="0"/>
      <p:bldP spid="116750" grpId="0"/>
      <p:bldP spid="3" grpId="0"/>
    </p:bldLst>
  </p:timing>
</p:sld>
</file>

<file path=ppt/theme/theme1.xml><?xml version="1.0" encoding="utf-8"?>
<a:theme xmlns:a="http://schemas.openxmlformats.org/drawingml/2006/main" name="A000120140530A99PPBG">
  <a:themeElements>
    <a:clrScheme name="自定义 392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BA836A"/>
      </a:accent1>
      <a:accent2>
        <a:srgbClr val="D9BFA7"/>
      </a:accent2>
      <a:accent3>
        <a:srgbClr val="9EAA62"/>
      </a:accent3>
      <a:accent4>
        <a:srgbClr val="60869E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rgbClr val="FFFFFF"/>
          </a:solidFill>
          <a:prstDash val="solid"/>
          <a:round/>
        </a:ln>
        <a:effectLst>
          <a:outerShdw dist="63500" dir="3187806" algn="ctr" rotWithShape="0">
            <a:srgbClr val="001D3A"/>
          </a:outerShdw>
        </a:effectLst>
      </a:spPr>
      <a:bodyPr wrap="none" anchor="ctr"/>
      <a:lstStyle>
        <a:defPPr algn="l">
          <a:defRPr lang="zh-CN" altLang="en-US" sz="2400">
            <a:solidFill>
              <a:srgbClr val="081626"/>
            </a:solidFill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A000120150306A10PPBG</Template>
  <TotalTime>0</TotalTime>
  <Words>1188</Words>
  <Application>Kingsoft Office WPP</Application>
  <PresentationFormat>全屏显示(4:3)</PresentationFormat>
  <Paragraphs>219</Paragraphs>
  <Slides>10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A000120140530A99PPBG</vt:lpstr>
      <vt:lpstr>Equation.3</vt:lpstr>
      <vt:lpstr> </vt:lpstr>
      <vt:lpstr>1  速率</vt:lpstr>
      <vt:lpstr>PowerPoint 演示文稿</vt:lpstr>
      <vt:lpstr> 3  吞吐量</vt:lpstr>
      <vt:lpstr>PowerPoint 演示文稿</vt:lpstr>
      <vt:lpstr>PowerPoint 演示文稿</vt:lpstr>
      <vt:lpstr>PowerPoint 演示文稿</vt:lpstr>
      <vt:lpstr>6  往返时间RTT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概述</dc:title>
  <dc:creator>LUN</dc:creator>
  <cp:lastModifiedBy>Administrator</cp:lastModifiedBy>
  <cp:revision>181</cp:revision>
  <dcterms:created xsi:type="dcterms:W3CDTF">2015-12-11T01:20:00Z</dcterms:created>
  <dcterms:modified xsi:type="dcterms:W3CDTF">2016-01-26T07:22:01Z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