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charset="0"/>
              </a:rPr>
            </a:fld>
            <a:endParaRPr lang="en-US" altLang="zh-CN" sz="1200" dirty="0">
              <a:latin typeface="Arial" charset="0"/>
            </a:endParaRPr>
          </a:p>
        </p:txBody>
      </p:sp>
      <p:sp>
        <p:nvSpPr>
          <p:cNvPr id="88067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charset="0"/>
              </a:rPr>
            </a:fld>
            <a:endParaRPr lang="en-US" altLang="zh-CN" sz="1200" dirty="0">
              <a:latin typeface="Arial" charset="0"/>
            </a:endParaRPr>
          </a:p>
        </p:txBody>
      </p:sp>
      <p:sp>
        <p:nvSpPr>
          <p:cNvPr id="88068" name="Rectangle 2"/>
          <p:cNvSpPr>
            <a:spLocks noRo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806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charset="0"/>
              </a:rPr>
            </a:fld>
            <a:endParaRPr lang="en-US" altLang="zh-CN" sz="1200" dirty="0">
              <a:latin typeface="Arial" charset="0"/>
            </a:endParaRPr>
          </a:p>
        </p:txBody>
      </p:sp>
      <p:sp>
        <p:nvSpPr>
          <p:cNvPr id="89091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charset="0"/>
              </a:rPr>
            </a:fld>
            <a:endParaRPr lang="en-US" altLang="zh-CN" sz="1200" dirty="0">
              <a:latin typeface="Arial" charset="0"/>
            </a:endParaRPr>
          </a:p>
        </p:txBody>
      </p:sp>
      <p:sp>
        <p:nvSpPr>
          <p:cNvPr id="89092" name="Rectangle 2"/>
          <p:cNvSpPr>
            <a:spLocks noRo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909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charset="0"/>
              </a:rPr>
            </a:fld>
            <a:endParaRPr lang="en-US" altLang="zh-CN" sz="1200" dirty="0">
              <a:latin typeface="Arial" charset="0"/>
            </a:endParaRPr>
          </a:p>
        </p:txBody>
      </p:sp>
      <p:sp>
        <p:nvSpPr>
          <p:cNvPr id="90115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charset="0"/>
              </a:rPr>
            </a:fld>
            <a:endParaRPr lang="en-US" altLang="zh-CN" sz="1200" dirty="0">
              <a:latin typeface="Arial" charset="0"/>
            </a:endParaRPr>
          </a:p>
        </p:txBody>
      </p:sp>
      <p:sp>
        <p:nvSpPr>
          <p:cNvPr id="90116" name="Rectangle 2"/>
          <p:cNvSpPr>
            <a:spLocks noRo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charset="0"/>
              </a:rPr>
            </a:fld>
            <a:endParaRPr lang="en-US" altLang="zh-CN" sz="1200" dirty="0">
              <a:latin typeface="Arial" charset="0"/>
            </a:endParaRPr>
          </a:p>
        </p:txBody>
      </p:sp>
      <p:sp>
        <p:nvSpPr>
          <p:cNvPr id="91139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charset="0"/>
              </a:rPr>
            </a:fld>
            <a:endParaRPr lang="en-US" altLang="zh-CN" sz="1200" dirty="0">
              <a:latin typeface="Arial" charset="0"/>
            </a:endParaRPr>
          </a:p>
        </p:txBody>
      </p:sp>
      <p:sp>
        <p:nvSpPr>
          <p:cNvPr id="91140" name="Rectangle 2"/>
          <p:cNvSpPr>
            <a:spLocks noRo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114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charset="0"/>
              </a:rPr>
            </a:fld>
            <a:endParaRPr lang="en-US" altLang="zh-CN" sz="1200" dirty="0">
              <a:latin typeface="Arial" charset="0"/>
            </a:endParaRPr>
          </a:p>
        </p:txBody>
      </p:sp>
      <p:sp>
        <p:nvSpPr>
          <p:cNvPr id="92163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charset="0"/>
              </a:rPr>
            </a:fld>
            <a:endParaRPr lang="en-US" altLang="zh-CN" sz="1200" dirty="0">
              <a:latin typeface="Arial" charset="0"/>
            </a:endParaRPr>
          </a:p>
        </p:txBody>
      </p:sp>
      <p:sp>
        <p:nvSpPr>
          <p:cNvPr id="92164" name="Rectangle 2"/>
          <p:cNvSpPr>
            <a:spLocks noRo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9630" y="249555"/>
            <a:ext cx="10515600" cy="1325563"/>
          </a:xfrm>
        </p:spPr>
        <p:txBody>
          <a:bodyPr/>
          <a:p>
            <a:pPr algn="ctr"/>
            <a:r>
              <a:rPr lang="zh-CN" altLang="en-US" sz="5400" b="1" smtClean="0">
                <a:latin typeface="黑体" charset="0"/>
                <a:ea typeface="黑体" charset="0"/>
                <a:sym typeface="+mn-ea"/>
              </a:rPr>
              <a:t>知识点七：五层协议的体系结构</a:t>
            </a:r>
            <a:endParaRPr lang="zh-CN" altLang="en-US" sz="5400" b="1" smtClean="0"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7770" y="1517650"/>
            <a:ext cx="9692640" cy="405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rgbClr val="FF0000"/>
                </a:solidFill>
                <a:latin typeface="宋体" charset="0"/>
                <a:ea typeface="宋体" charset="0"/>
              </a:rPr>
              <a:t>为什么要采用五层协议的体系结构？</a:t>
            </a:r>
            <a:endParaRPr lang="zh-CN" altLang="en-US" sz="4000" b="1" dirty="0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charset="0"/>
                <a:ea typeface="宋体" charset="0"/>
              </a:rPr>
              <a:t>OSI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charset="0"/>
                <a:ea typeface="宋体" charset="0"/>
              </a:rPr>
              <a:t>的七层协议过于 复杂又不实用，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charset="0"/>
                <a:ea typeface="宋体" charset="0"/>
              </a:rPr>
              <a:t>TCP/IP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charset="0"/>
                <a:ea typeface="宋体" charset="0"/>
              </a:rPr>
              <a:t>的四层协议应用</a:t>
            </a:r>
            <a:endParaRPr lang="zh-CN" altLang="en-US" sz="4000" b="1" dirty="0" smtClean="0">
              <a:solidFill>
                <a:schemeClr val="tx1">
                  <a:lumMod val="50000"/>
                </a:schemeClr>
              </a:solidFill>
              <a:latin typeface="宋体" charset="0"/>
              <a:ea typeface="宋体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charset="0"/>
                <a:ea typeface="宋体" charset="0"/>
              </a:rPr>
              <a:t>广泛，五层协议只为学习计算机网络的原理而设计</a:t>
            </a:r>
            <a:endParaRPr lang="zh-CN" altLang="en-US" sz="4000" b="1" dirty="0" smtClean="0">
              <a:solidFill>
                <a:schemeClr val="tx1">
                  <a:lumMod val="50000"/>
                </a:schemeClr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日期占位符 1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133122" name="Rectangle 2"/>
          <p:cNvSpPr/>
          <p:nvPr/>
        </p:nvSpPr>
        <p:spPr>
          <a:xfrm>
            <a:off x="5591175" y="2422525"/>
            <a:ext cx="2592388" cy="358775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  <a:endParaRPr lang="zh-CN" altLang="en-US" sz="2000" dirty="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33123" name="Rectangle 3"/>
          <p:cNvSpPr/>
          <p:nvPr/>
        </p:nvSpPr>
        <p:spPr>
          <a:xfrm>
            <a:off x="5087938" y="2997200"/>
            <a:ext cx="504825" cy="358775"/>
          </a:xfrm>
          <a:prstGeom prst="rect">
            <a:avLst/>
          </a:prstGeom>
          <a:solidFill>
            <a:srgbClr val="FF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H</a:t>
            </a:r>
            <a:r>
              <a: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b="1" baseline="-25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3124" name="Rectangle 4"/>
          <p:cNvSpPr/>
          <p:nvPr/>
        </p:nvSpPr>
        <p:spPr>
          <a:xfrm>
            <a:off x="5589588" y="2997200"/>
            <a:ext cx="2592387" cy="358775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  <a:endParaRPr lang="zh-CN" altLang="en-US" sz="2000" dirty="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79880" name="AutoShape 6"/>
          <p:cNvSpPr/>
          <p:nvPr/>
        </p:nvSpPr>
        <p:spPr>
          <a:xfrm rot="-5400000">
            <a:off x="5897563" y="1531938"/>
            <a:ext cx="417512" cy="8991600"/>
          </a:xfrm>
          <a:prstGeom prst="can">
            <a:avLst>
              <a:gd name="adj" fmla="val 48653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881" name="AutoShape 7"/>
          <p:cNvSpPr/>
          <p:nvPr/>
        </p:nvSpPr>
        <p:spPr>
          <a:xfrm>
            <a:off x="2057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882" name="Text Box 8"/>
          <p:cNvSpPr txBox="1"/>
          <p:nvPr/>
        </p:nvSpPr>
        <p:spPr>
          <a:xfrm>
            <a:off x="2305050" y="302736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883" name="Text Box 9"/>
          <p:cNvSpPr txBox="1"/>
          <p:nvPr/>
        </p:nvSpPr>
        <p:spPr>
          <a:xfrm>
            <a:off x="2305050" y="365442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884" name="Text Box 10"/>
          <p:cNvSpPr txBox="1"/>
          <p:nvPr/>
        </p:nvSpPr>
        <p:spPr>
          <a:xfrm>
            <a:off x="2305050" y="42116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885" name="Text Box 11"/>
          <p:cNvSpPr txBox="1"/>
          <p:nvPr/>
        </p:nvSpPr>
        <p:spPr>
          <a:xfrm>
            <a:off x="2305050" y="47704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886" name="Text Box 12"/>
          <p:cNvSpPr txBox="1"/>
          <p:nvPr/>
        </p:nvSpPr>
        <p:spPr>
          <a:xfrm>
            <a:off x="2305050" y="533717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887" name="Freeform 13"/>
          <p:cNvSpPr/>
          <p:nvPr/>
        </p:nvSpPr>
        <p:spPr>
          <a:xfrm>
            <a:off x="2057400" y="344963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888" name="Freeform 14"/>
          <p:cNvSpPr/>
          <p:nvPr/>
        </p:nvSpPr>
        <p:spPr>
          <a:xfrm>
            <a:off x="2066925" y="40243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889" name="Freeform 15"/>
          <p:cNvSpPr/>
          <p:nvPr/>
        </p:nvSpPr>
        <p:spPr>
          <a:xfrm>
            <a:off x="2044700" y="4600575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890" name="Freeform 16"/>
          <p:cNvSpPr/>
          <p:nvPr/>
        </p:nvSpPr>
        <p:spPr>
          <a:xfrm>
            <a:off x="2044700" y="5192713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891" name="AutoShape 17"/>
          <p:cNvSpPr/>
          <p:nvPr/>
        </p:nvSpPr>
        <p:spPr>
          <a:xfrm>
            <a:off x="9410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892" name="Text Box 18"/>
          <p:cNvSpPr txBox="1"/>
          <p:nvPr/>
        </p:nvSpPr>
        <p:spPr>
          <a:xfrm>
            <a:off x="9448800" y="29924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893" name="Text Box 19"/>
          <p:cNvSpPr txBox="1"/>
          <p:nvPr/>
        </p:nvSpPr>
        <p:spPr>
          <a:xfrm>
            <a:off x="9448800" y="36195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894" name="Text Box 20"/>
          <p:cNvSpPr txBox="1"/>
          <p:nvPr/>
        </p:nvSpPr>
        <p:spPr>
          <a:xfrm>
            <a:off x="9448800" y="417671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895" name="Text Box 21"/>
          <p:cNvSpPr txBox="1"/>
          <p:nvPr/>
        </p:nvSpPr>
        <p:spPr>
          <a:xfrm>
            <a:off x="9448800" y="47371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896" name="Text Box 22"/>
          <p:cNvSpPr txBox="1"/>
          <p:nvPr/>
        </p:nvSpPr>
        <p:spPr>
          <a:xfrm>
            <a:off x="9448800" y="530225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897" name="Freeform 23"/>
          <p:cNvSpPr/>
          <p:nvPr/>
        </p:nvSpPr>
        <p:spPr>
          <a:xfrm>
            <a:off x="9410700" y="34147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898" name="Freeform 24"/>
          <p:cNvSpPr/>
          <p:nvPr/>
        </p:nvSpPr>
        <p:spPr>
          <a:xfrm>
            <a:off x="9420225" y="398938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899" name="Freeform 25"/>
          <p:cNvSpPr/>
          <p:nvPr/>
        </p:nvSpPr>
        <p:spPr>
          <a:xfrm>
            <a:off x="9398000" y="4565650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900" name="Freeform 26"/>
          <p:cNvSpPr/>
          <p:nvPr/>
        </p:nvSpPr>
        <p:spPr>
          <a:xfrm>
            <a:off x="9398000" y="5157788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901" name="Text Box 27"/>
          <p:cNvSpPr txBox="1"/>
          <p:nvPr/>
        </p:nvSpPr>
        <p:spPr>
          <a:xfrm>
            <a:off x="1919288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9902" name="AutoShape 28"/>
          <p:cNvSpPr/>
          <p:nvPr/>
        </p:nvSpPr>
        <p:spPr>
          <a:xfrm>
            <a:off x="9558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903" name="Text Box 29"/>
          <p:cNvSpPr txBox="1"/>
          <p:nvPr/>
        </p:nvSpPr>
        <p:spPr>
          <a:xfrm>
            <a:off x="9551988" y="2422525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904" name="AutoShape 30"/>
          <p:cNvSpPr/>
          <p:nvPr/>
        </p:nvSpPr>
        <p:spPr>
          <a:xfrm>
            <a:off x="2062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9905" name="Text Box 31"/>
          <p:cNvSpPr txBox="1"/>
          <p:nvPr/>
        </p:nvSpPr>
        <p:spPr>
          <a:xfrm>
            <a:off x="2082800" y="2481263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906" name="Text Box 32"/>
          <p:cNvSpPr txBox="1"/>
          <p:nvPr/>
        </p:nvSpPr>
        <p:spPr>
          <a:xfrm>
            <a:off x="9294813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9907" name="Text Box 33"/>
          <p:cNvSpPr txBox="1"/>
          <p:nvPr/>
        </p:nvSpPr>
        <p:spPr>
          <a:xfrm>
            <a:off x="4512310" y="3573463"/>
            <a:ext cx="4348480" cy="8229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应用层剥去应用层 </a:t>
            </a:r>
            <a:r>
              <a:rPr lang="en-US" altLang="zh-CN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PDU </a:t>
            </a:r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首部后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把应用程序数据交给应用进程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6762750" y="2708275"/>
            <a:ext cx="3201988" cy="396875"/>
            <a:chOff x="3300" y="1706"/>
            <a:chExt cx="2017" cy="250"/>
          </a:xfrm>
        </p:grpSpPr>
        <p:sp>
          <p:nvSpPr>
            <p:cNvPr id="79909" name="AutoShape 35"/>
            <p:cNvSpPr/>
            <p:nvPr/>
          </p:nvSpPr>
          <p:spPr>
            <a:xfrm rot="-10800000" flipV="1">
              <a:off x="5193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910" name="AutoShape 36"/>
            <p:cNvSpPr/>
            <p:nvPr/>
          </p:nvSpPr>
          <p:spPr>
            <a:xfrm rot="-10800000" flipV="1">
              <a:off x="3300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72355" y="6381750"/>
            <a:ext cx="2654300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eaLnBrk="1" hangingPunct="1"/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图</a:t>
            </a:r>
            <a:r>
              <a:rPr 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8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 主机 1 向主机 2 发送数据 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MH_Title"/>
          <p:cNvSpPr>
            <a:spLocks noChangeArrowheads="1"/>
          </p:cNvSpPr>
          <p:nvPr/>
        </p:nvSpPr>
        <p:spPr bwMode="auto">
          <a:xfrm>
            <a:off x="2557145" y="694055"/>
            <a:ext cx="750824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2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、</a:t>
            </a: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  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数据在五层协议体系结构的传递</a:t>
            </a:r>
            <a:endParaRPr lang="zh-CN" altLang="en-US" sz="36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ldLvl="0" animBg="1"/>
      <p:bldP spid="133123" grpId="0" bldLvl="0" animBg="1"/>
      <p:bldP spid="13312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日期占位符 1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80901" name="AutoShape 3"/>
          <p:cNvSpPr/>
          <p:nvPr/>
        </p:nvSpPr>
        <p:spPr>
          <a:xfrm rot="-5400000">
            <a:off x="5897563" y="1531938"/>
            <a:ext cx="417512" cy="8991600"/>
          </a:xfrm>
          <a:prstGeom prst="can">
            <a:avLst>
              <a:gd name="adj" fmla="val 48653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02" name="AutoShape 4"/>
          <p:cNvSpPr/>
          <p:nvPr/>
        </p:nvSpPr>
        <p:spPr>
          <a:xfrm>
            <a:off x="2057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03" name="Text Box 5"/>
          <p:cNvSpPr txBox="1"/>
          <p:nvPr/>
        </p:nvSpPr>
        <p:spPr>
          <a:xfrm>
            <a:off x="2305050" y="302736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04" name="Text Box 6"/>
          <p:cNvSpPr txBox="1"/>
          <p:nvPr/>
        </p:nvSpPr>
        <p:spPr>
          <a:xfrm>
            <a:off x="2305050" y="365442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05" name="Text Box 7"/>
          <p:cNvSpPr txBox="1"/>
          <p:nvPr/>
        </p:nvSpPr>
        <p:spPr>
          <a:xfrm>
            <a:off x="2305050" y="42116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06" name="Text Box 8"/>
          <p:cNvSpPr txBox="1"/>
          <p:nvPr/>
        </p:nvSpPr>
        <p:spPr>
          <a:xfrm>
            <a:off x="2305050" y="47704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07" name="Text Box 9"/>
          <p:cNvSpPr txBox="1"/>
          <p:nvPr/>
        </p:nvSpPr>
        <p:spPr>
          <a:xfrm>
            <a:off x="2305050" y="533717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08" name="Freeform 10"/>
          <p:cNvSpPr/>
          <p:nvPr/>
        </p:nvSpPr>
        <p:spPr>
          <a:xfrm>
            <a:off x="2057400" y="344963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09" name="Freeform 11"/>
          <p:cNvSpPr/>
          <p:nvPr/>
        </p:nvSpPr>
        <p:spPr>
          <a:xfrm>
            <a:off x="2066925" y="40243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10" name="Freeform 12"/>
          <p:cNvSpPr/>
          <p:nvPr/>
        </p:nvSpPr>
        <p:spPr>
          <a:xfrm>
            <a:off x="2044700" y="4600575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11" name="Freeform 13"/>
          <p:cNvSpPr/>
          <p:nvPr/>
        </p:nvSpPr>
        <p:spPr>
          <a:xfrm>
            <a:off x="2044700" y="5192713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12" name="AutoShape 14"/>
          <p:cNvSpPr/>
          <p:nvPr/>
        </p:nvSpPr>
        <p:spPr>
          <a:xfrm>
            <a:off x="9410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13" name="Text Box 15"/>
          <p:cNvSpPr txBox="1"/>
          <p:nvPr/>
        </p:nvSpPr>
        <p:spPr>
          <a:xfrm>
            <a:off x="9448800" y="29924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14" name="Text Box 16"/>
          <p:cNvSpPr txBox="1"/>
          <p:nvPr/>
        </p:nvSpPr>
        <p:spPr>
          <a:xfrm>
            <a:off x="9448800" y="36195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15" name="Text Box 17"/>
          <p:cNvSpPr txBox="1"/>
          <p:nvPr/>
        </p:nvSpPr>
        <p:spPr>
          <a:xfrm>
            <a:off x="9448800" y="417671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16" name="Text Box 18"/>
          <p:cNvSpPr txBox="1"/>
          <p:nvPr/>
        </p:nvSpPr>
        <p:spPr>
          <a:xfrm>
            <a:off x="9448800" y="47371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17" name="Text Box 19"/>
          <p:cNvSpPr txBox="1"/>
          <p:nvPr/>
        </p:nvSpPr>
        <p:spPr>
          <a:xfrm>
            <a:off x="9448800" y="530225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18" name="Freeform 20"/>
          <p:cNvSpPr/>
          <p:nvPr/>
        </p:nvSpPr>
        <p:spPr>
          <a:xfrm>
            <a:off x="9410700" y="34147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19" name="Freeform 21"/>
          <p:cNvSpPr/>
          <p:nvPr/>
        </p:nvSpPr>
        <p:spPr>
          <a:xfrm>
            <a:off x="9420225" y="398938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20" name="Freeform 22"/>
          <p:cNvSpPr/>
          <p:nvPr/>
        </p:nvSpPr>
        <p:spPr>
          <a:xfrm>
            <a:off x="9398000" y="4565650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21" name="Freeform 23"/>
          <p:cNvSpPr/>
          <p:nvPr/>
        </p:nvSpPr>
        <p:spPr>
          <a:xfrm>
            <a:off x="9398000" y="5157788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22" name="Text Box 24"/>
          <p:cNvSpPr txBox="1"/>
          <p:nvPr/>
        </p:nvSpPr>
        <p:spPr>
          <a:xfrm>
            <a:off x="1919288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0923" name="AutoShape 25"/>
          <p:cNvSpPr/>
          <p:nvPr/>
        </p:nvSpPr>
        <p:spPr>
          <a:xfrm>
            <a:off x="9558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24" name="Text Box 26"/>
          <p:cNvSpPr txBox="1"/>
          <p:nvPr/>
        </p:nvSpPr>
        <p:spPr>
          <a:xfrm>
            <a:off x="9551988" y="2422525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25" name="AutoShape 27"/>
          <p:cNvSpPr/>
          <p:nvPr/>
        </p:nvSpPr>
        <p:spPr>
          <a:xfrm>
            <a:off x="2062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0926" name="Text Box 28"/>
          <p:cNvSpPr txBox="1"/>
          <p:nvPr/>
        </p:nvSpPr>
        <p:spPr>
          <a:xfrm>
            <a:off x="2082800" y="2481263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927" name="Text Box 29"/>
          <p:cNvSpPr txBox="1"/>
          <p:nvPr/>
        </p:nvSpPr>
        <p:spPr>
          <a:xfrm>
            <a:off x="9294813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0928" name="AutoShape 30"/>
          <p:cNvSpPr/>
          <p:nvPr/>
        </p:nvSpPr>
        <p:spPr>
          <a:xfrm>
            <a:off x="5591175" y="1989138"/>
            <a:ext cx="2952750" cy="935037"/>
          </a:xfrm>
          <a:prstGeom prst="wedgeRoundRectCallout">
            <a:avLst>
              <a:gd name="adj1" fmla="val 87310"/>
              <a:gd name="adj2" fmla="val 18931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 eaLnBrk="1" hangingPunct="1"/>
            <a:endParaRPr lang="zh-CN" altLang="zh-CN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0929" name="Text Box 31"/>
          <p:cNvSpPr txBox="1"/>
          <p:nvPr/>
        </p:nvSpPr>
        <p:spPr>
          <a:xfrm>
            <a:off x="5666105" y="2060575"/>
            <a:ext cx="2939415" cy="8229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我收到了</a:t>
            </a:r>
            <a:r>
              <a:rPr lang="zh-CN" altLang="en-US" sz="1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 sz="16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发来的</a:t>
            </a:r>
            <a:endParaRPr lang="zh-CN" altLang="en-US" sz="2400" dirty="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应用程序数据！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2355" y="6381750"/>
            <a:ext cx="2654300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eaLnBrk="1" hangingPunct="1"/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图</a:t>
            </a:r>
            <a:r>
              <a:rPr 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9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 主机 1 向主机 2 发送数据 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" name="MH_Title"/>
          <p:cNvSpPr>
            <a:spLocks noChangeArrowheads="1"/>
          </p:cNvSpPr>
          <p:nvPr/>
        </p:nvSpPr>
        <p:spPr bwMode="auto">
          <a:xfrm>
            <a:off x="2557145" y="694055"/>
            <a:ext cx="750824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2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、</a:t>
            </a: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  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数据在五层协议体系结构的传递</a:t>
            </a:r>
            <a:endParaRPr lang="zh-CN" altLang="en-US" sz="36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475" y="344805"/>
            <a:ext cx="11071225" cy="1325880"/>
          </a:xfrm>
        </p:spPr>
        <p:txBody>
          <a:bodyPr>
            <a:noAutofit/>
          </a:bodyPr>
          <a:p>
            <a:pPr algn="ctr"/>
            <a:r>
              <a:rPr lang="zh-CN" altLang="en-US" sz="4800" b="1" smtClean="0">
                <a:latin typeface="黑体" charset="0"/>
                <a:ea typeface="黑体" charset="0"/>
                <a:sym typeface="+mn-ea"/>
              </a:rPr>
              <a:t>知识点七：五层协议的体系结构</a:t>
            </a:r>
            <a:endParaRPr lang="zh-CN" altLang="en-US" sz="4800" b="1" smtClean="0">
              <a:latin typeface="黑体" charset="0"/>
              <a:ea typeface="黑体" charset="0"/>
              <a:sym typeface="+mn-ea"/>
            </a:endParaRPr>
          </a:p>
          <a:p>
            <a:pPr algn="ctr"/>
            <a:endParaRPr lang="zh-CN" altLang="en-US" sz="4800" b="1" smtClean="0">
              <a:latin typeface="黑体" charset="0"/>
              <a:ea typeface="黑体" charset="0"/>
              <a:sym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8440420" y="2465705"/>
            <a:ext cx="2235200" cy="3239770"/>
            <a:chOff x="14729" y="4200"/>
            <a:chExt cx="3520" cy="5102"/>
          </a:xfrm>
        </p:grpSpPr>
        <p:sp>
          <p:nvSpPr>
            <p:cNvPr id="41" name="Text Box 4"/>
            <p:cNvSpPr txBox="1"/>
            <p:nvPr/>
          </p:nvSpPr>
          <p:spPr>
            <a:xfrm>
              <a:off x="15622" y="7527"/>
              <a:ext cx="1888" cy="52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1600" dirty="0">
                  <a:latin typeface="Times New Roman" pitchFamily="18" charset="0"/>
                  <a:ea typeface="宋体" pitchFamily="2" charset="-122"/>
                </a:rPr>
                <a:t>数据链路层</a:t>
              </a:r>
              <a:endParaRPr lang="zh-CN" altLang="en-US" sz="16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AutoShape 6"/>
            <p:cNvSpPr/>
            <p:nvPr/>
          </p:nvSpPr>
          <p:spPr>
            <a:xfrm>
              <a:off x="15227" y="4200"/>
              <a:ext cx="3022" cy="5102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Freeform 7"/>
            <p:cNvSpPr/>
            <p:nvPr/>
          </p:nvSpPr>
          <p:spPr>
            <a:xfrm>
              <a:off x="15227" y="8027"/>
              <a:ext cx="3022" cy="335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Freeform 8"/>
            <p:cNvSpPr/>
            <p:nvPr/>
          </p:nvSpPr>
          <p:spPr>
            <a:xfrm>
              <a:off x="15227" y="7052"/>
              <a:ext cx="3022" cy="335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Freeform 9"/>
            <p:cNvSpPr/>
            <p:nvPr/>
          </p:nvSpPr>
          <p:spPr>
            <a:xfrm>
              <a:off x="15227" y="6095"/>
              <a:ext cx="3022" cy="337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5"/>
                </a:cxn>
                <a:cxn ang="0">
                  <a:pos x="1382" y="135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Freeform 10"/>
            <p:cNvSpPr/>
            <p:nvPr/>
          </p:nvSpPr>
          <p:spPr>
            <a:xfrm>
              <a:off x="15227" y="5140"/>
              <a:ext cx="3022" cy="335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Text Box 11"/>
            <p:cNvSpPr txBox="1"/>
            <p:nvPr/>
          </p:nvSpPr>
          <p:spPr>
            <a:xfrm>
              <a:off x="14729" y="4652"/>
              <a:ext cx="2598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5        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应用层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8" name="Text Box 12"/>
            <p:cNvSpPr txBox="1"/>
            <p:nvPr/>
          </p:nvSpPr>
          <p:spPr>
            <a:xfrm>
              <a:off x="14729" y="5615"/>
              <a:ext cx="2598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        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运输层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9" name="Text Box 13"/>
            <p:cNvSpPr txBox="1"/>
            <p:nvPr/>
          </p:nvSpPr>
          <p:spPr>
            <a:xfrm>
              <a:off x="14729" y="6580"/>
              <a:ext cx="2598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        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网络层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0" name="Text Box 14"/>
            <p:cNvSpPr txBox="1"/>
            <p:nvPr/>
          </p:nvSpPr>
          <p:spPr>
            <a:xfrm>
              <a:off x="14729" y="7545"/>
              <a:ext cx="2954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    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数据链路层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1" name="Text Box 15"/>
            <p:cNvSpPr txBox="1"/>
            <p:nvPr/>
          </p:nvSpPr>
          <p:spPr>
            <a:xfrm>
              <a:off x="14729" y="8510"/>
              <a:ext cx="2598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        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物理层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046345" y="2482215"/>
            <a:ext cx="2341880" cy="3239770"/>
            <a:chOff x="9225" y="4107"/>
            <a:chExt cx="3688" cy="5102"/>
          </a:xfrm>
        </p:grpSpPr>
        <p:sp>
          <p:nvSpPr>
            <p:cNvPr id="52" name="Text Box 4"/>
            <p:cNvSpPr txBox="1"/>
            <p:nvPr/>
          </p:nvSpPr>
          <p:spPr>
            <a:xfrm>
              <a:off x="10244" y="7434"/>
              <a:ext cx="1888" cy="52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1600" dirty="0">
                  <a:latin typeface="Times New Roman" pitchFamily="18" charset="0"/>
                  <a:ea typeface="宋体" pitchFamily="2" charset="-122"/>
                </a:rPr>
                <a:t>数据链路层</a:t>
              </a:r>
              <a:endParaRPr lang="zh-CN" altLang="en-US" sz="16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AutoShape 6"/>
            <p:cNvSpPr/>
            <p:nvPr/>
          </p:nvSpPr>
          <p:spPr>
            <a:xfrm>
              <a:off x="9849" y="4107"/>
              <a:ext cx="3022" cy="5102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Freeform 7"/>
            <p:cNvSpPr/>
            <p:nvPr/>
          </p:nvSpPr>
          <p:spPr>
            <a:xfrm>
              <a:off x="9849" y="7934"/>
              <a:ext cx="3022" cy="335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Freeform 8"/>
            <p:cNvSpPr/>
            <p:nvPr/>
          </p:nvSpPr>
          <p:spPr>
            <a:xfrm>
              <a:off x="9849" y="6959"/>
              <a:ext cx="3022" cy="335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Freeform 10"/>
            <p:cNvSpPr/>
            <p:nvPr/>
          </p:nvSpPr>
          <p:spPr>
            <a:xfrm>
              <a:off x="9849" y="5047"/>
              <a:ext cx="3022" cy="335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Text Box 12"/>
            <p:cNvSpPr txBox="1"/>
            <p:nvPr/>
          </p:nvSpPr>
          <p:spPr>
            <a:xfrm>
              <a:off x="9352" y="4584"/>
              <a:ext cx="2723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        </a:t>
              </a:r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应用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0" name="Text Box 13"/>
            <p:cNvSpPr txBox="1"/>
            <p:nvPr/>
          </p:nvSpPr>
          <p:spPr>
            <a:xfrm>
              <a:off x="9225" y="5643"/>
              <a:ext cx="3688" cy="158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en-US" altLang="zh-CN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3</a:t>
              </a:r>
              <a:r>
                <a:rPr lang="en-US" altLang="zh-CN" sz="36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400" b="1" dirty="0">
                  <a:solidFill>
                    <a:srgbClr val="333399"/>
                  </a:solidFill>
                  <a:latin typeface="黑体" charset="0"/>
                  <a:ea typeface="黑体" charset="0"/>
                </a:rPr>
                <a:t>  </a:t>
              </a:r>
              <a:r>
                <a:rPr lang="zh-CN" altLang="en-US" sz="2400" b="1" dirty="0">
                  <a:solidFill>
                    <a:srgbClr val="333399"/>
                  </a:solidFill>
                  <a:latin typeface="黑体" charset="0"/>
                  <a:ea typeface="黑体" charset="0"/>
                </a:rPr>
                <a:t>运输层</a:t>
              </a:r>
              <a:endParaRPr lang="zh-CN" altLang="en-US" sz="2400" b="1" dirty="0">
                <a:solidFill>
                  <a:srgbClr val="333399"/>
                </a:solidFill>
                <a:latin typeface="黑体" charset="0"/>
                <a:ea typeface="黑体" charset="0"/>
              </a:endParaRPr>
            </a:p>
            <a:p>
              <a:pPr lvl="0" eaLnBrk="1" hangingPunct="1"/>
              <a:r>
                <a:rPr lang="zh-CN" altLang="en-US" sz="2400" b="1" dirty="0">
                  <a:solidFill>
                    <a:srgbClr val="333399"/>
                  </a:solidFill>
                  <a:latin typeface="黑体" charset="0"/>
                  <a:ea typeface="黑体" charset="0"/>
                </a:rPr>
                <a:t>  （</a:t>
              </a:r>
              <a:r>
                <a:rPr lang="en-US" altLang="zh-CN" sz="2400" b="1" dirty="0">
                  <a:solidFill>
                    <a:srgbClr val="333399"/>
                  </a:solidFill>
                  <a:latin typeface="黑体" charset="0"/>
                  <a:ea typeface="黑体" charset="0"/>
                </a:rPr>
                <a:t>TCP</a:t>
              </a:r>
              <a:r>
                <a:rPr lang="zh-CN" altLang="en-US" sz="2400" b="1" dirty="0">
                  <a:solidFill>
                    <a:srgbClr val="333399"/>
                  </a:solidFill>
                  <a:latin typeface="黑体" charset="0"/>
                  <a:ea typeface="黑体" charset="0"/>
                </a:rPr>
                <a:t>或</a:t>
              </a:r>
              <a:r>
                <a:rPr lang="en-US" altLang="zh-CN" sz="2400" b="1" dirty="0">
                  <a:solidFill>
                    <a:srgbClr val="333399"/>
                  </a:solidFill>
                  <a:latin typeface="黑体" charset="0"/>
                  <a:ea typeface="黑体" charset="0"/>
                </a:rPr>
                <a:t>UDP</a:t>
              </a:r>
              <a:r>
                <a:rPr lang="zh-CN" altLang="en-US" sz="2400" b="1" dirty="0">
                  <a:solidFill>
                    <a:srgbClr val="333399"/>
                  </a:solidFill>
                  <a:latin typeface="黑体" charset="0"/>
                  <a:ea typeface="黑体" charset="0"/>
                </a:rPr>
                <a:t>）</a:t>
              </a:r>
              <a:endParaRPr lang="zh-CN" altLang="en-US" sz="2400" b="1" dirty="0">
                <a:solidFill>
                  <a:srgbClr val="333399"/>
                </a:solidFill>
                <a:latin typeface="黑体" charset="0"/>
                <a:ea typeface="黑体" charset="0"/>
              </a:endParaRPr>
            </a:p>
          </p:txBody>
        </p:sp>
        <p:sp>
          <p:nvSpPr>
            <p:cNvPr id="61" name="Text Box 14"/>
            <p:cNvSpPr txBox="1"/>
            <p:nvPr/>
          </p:nvSpPr>
          <p:spPr>
            <a:xfrm>
              <a:off x="9351" y="7452"/>
              <a:ext cx="237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   </a:t>
              </a:r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网际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2" name="Text Box 15"/>
            <p:cNvSpPr txBox="1"/>
            <p:nvPr/>
          </p:nvSpPr>
          <p:spPr>
            <a:xfrm>
              <a:off x="9351" y="8417"/>
              <a:ext cx="306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     </a:t>
              </a:r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网络接口层</a:t>
              </a:r>
              <a:endPara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028825" y="1415415"/>
            <a:ext cx="2367280" cy="4451985"/>
            <a:chOff x="3378" y="2123"/>
            <a:chExt cx="3728" cy="7011"/>
          </a:xfrm>
        </p:grpSpPr>
        <p:sp>
          <p:nvSpPr>
            <p:cNvPr id="28" name="Text Box 4"/>
            <p:cNvSpPr txBox="1"/>
            <p:nvPr/>
          </p:nvSpPr>
          <p:spPr>
            <a:xfrm>
              <a:off x="4478" y="7234"/>
              <a:ext cx="1888" cy="52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1600" dirty="0">
                  <a:latin typeface="Times New Roman" pitchFamily="18" charset="0"/>
                  <a:ea typeface="宋体" pitchFamily="2" charset="-122"/>
                </a:rPr>
                <a:t>数据链路层</a:t>
              </a:r>
              <a:endParaRPr lang="zh-CN" altLang="en-US" sz="16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AutoShape 6"/>
            <p:cNvSpPr/>
            <p:nvPr/>
          </p:nvSpPr>
          <p:spPr>
            <a:xfrm>
              <a:off x="4083" y="4032"/>
              <a:ext cx="3022" cy="5102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Freeform 7"/>
            <p:cNvSpPr/>
            <p:nvPr/>
          </p:nvSpPr>
          <p:spPr>
            <a:xfrm>
              <a:off x="4083" y="7734"/>
              <a:ext cx="3022" cy="335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Freeform 8"/>
            <p:cNvSpPr/>
            <p:nvPr/>
          </p:nvSpPr>
          <p:spPr>
            <a:xfrm>
              <a:off x="4083" y="6759"/>
              <a:ext cx="3022" cy="335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Freeform 9"/>
            <p:cNvSpPr/>
            <p:nvPr/>
          </p:nvSpPr>
          <p:spPr>
            <a:xfrm>
              <a:off x="4083" y="5802"/>
              <a:ext cx="3022" cy="337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5"/>
                </a:cxn>
                <a:cxn ang="0">
                  <a:pos x="1382" y="135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Freeform 10"/>
            <p:cNvSpPr/>
            <p:nvPr/>
          </p:nvSpPr>
          <p:spPr>
            <a:xfrm>
              <a:off x="4083" y="4847"/>
              <a:ext cx="3022" cy="335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Text Box 11"/>
            <p:cNvSpPr txBox="1"/>
            <p:nvPr/>
          </p:nvSpPr>
          <p:spPr>
            <a:xfrm>
              <a:off x="3585" y="4359"/>
              <a:ext cx="264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5       </a:t>
              </a:r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会话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6" name="Text Box 12"/>
            <p:cNvSpPr txBox="1"/>
            <p:nvPr/>
          </p:nvSpPr>
          <p:spPr>
            <a:xfrm>
              <a:off x="3585" y="5322"/>
              <a:ext cx="2598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        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运输层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7" name="Text Box 13"/>
            <p:cNvSpPr txBox="1"/>
            <p:nvPr/>
          </p:nvSpPr>
          <p:spPr>
            <a:xfrm>
              <a:off x="3585" y="6287"/>
              <a:ext cx="2598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        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网络层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8" name="Text Box 14"/>
            <p:cNvSpPr txBox="1"/>
            <p:nvPr/>
          </p:nvSpPr>
          <p:spPr>
            <a:xfrm>
              <a:off x="3585" y="7252"/>
              <a:ext cx="2954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    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数据链路层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9" name="Text Box 15"/>
            <p:cNvSpPr txBox="1"/>
            <p:nvPr/>
          </p:nvSpPr>
          <p:spPr>
            <a:xfrm>
              <a:off x="3585" y="8217"/>
              <a:ext cx="2598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        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物理层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6" name="AutoShape 6"/>
            <p:cNvSpPr/>
            <p:nvPr/>
          </p:nvSpPr>
          <p:spPr>
            <a:xfrm>
              <a:off x="4084" y="2123"/>
              <a:ext cx="3022" cy="2226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Freeform 10"/>
            <p:cNvSpPr/>
            <p:nvPr/>
          </p:nvSpPr>
          <p:spPr>
            <a:xfrm>
              <a:off x="4033" y="2951"/>
              <a:ext cx="3022" cy="335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Text Box 11"/>
            <p:cNvSpPr txBox="1"/>
            <p:nvPr/>
          </p:nvSpPr>
          <p:spPr>
            <a:xfrm>
              <a:off x="3378" y="2401"/>
              <a:ext cx="2709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 7       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应用层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7" name="Text Box 11"/>
            <p:cNvSpPr txBox="1"/>
            <p:nvPr/>
          </p:nvSpPr>
          <p:spPr>
            <a:xfrm>
              <a:off x="3585" y="3389"/>
              <a:ext cx="248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6       </a:t>
              </a:r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表示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层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4429760" y="6328410"/>
            <a:ext cx="2858135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</a:rPr>
              <a:t>1 </a:t>
            </a:r>
            <a:r>
              <a:rPr lang="zh-CN" altLang="en-US" dirty="0" smtClean="0">
                <a:latin typeface="Arial" pitchFamily="34" charset="0"/>
                <a:ea typeface="微软雅黑" pitchFamily="34" charset="-122"/>
              </a:rPr>
              <a:t> 计算机网络体系结构</a:t>
            </a:r>
            <a:endParaRPr lang="zh-CN" altLang="en-US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日期占位符 3"/>
          <p:cNvSpPr txBox="1">
            <a:spLocks noGrp="1"/>
          </p:cNvSpPr>
          <p:nvPr>
            <p:ph type="dt" sz="half" idx="4294967295"/>
          </p:nvPr>
        </p:nvSpPr>
        <p:spPr bwMode="auto">
          <a:xfrm>
            <a:off x="8153400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114691" name="Rectangle 3"/>
          <p:cNvSpPr/>
          <p:nvPr/>
        </p:nvSpPr>
        <p:spPr>
          <a:xfrm>
            <a:off x="4799965" y="1988820"/>
            <a:ext cx="5614035" cy="43192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514350" lvl="0" indent="-514350" eaLnBrk="1" hangingPunct="1">
              <a:lnSpc>
                <a:spcPct val="105000"/>
              </a:lnSpc>
              <a:spcBef>
                <a:spcPct val="20000"/>
              </a:spcBef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应用层任务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Verdana" pitchFamily="34" charset="0"/>
                <a:ea typeface="宋体" pitchFamily="2" charset="-122"/>
              </a:rPr>
              <a:t>：通过应用进程间的交互完成特定网络应用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宋体" pitchFamily="2" charset="-122"/>
            </a:endParaRPr>
          </a:p>
          <a:p>
            <a:pPr marL="514350" lvl="0" indent="-514350" eaLnBrk="1" hangingPunct="1">
              <a:lnSpc>
                <a:spcPct val="105000"/>
              </a:lnSpc>
              <a:spcBef>
                <a:spcPct val="20000"/>
              </a:spcBef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运输层任务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Verdana" pitchFamily="34" charset="0"/>
                <a:ea typeface="宋体" pitchFamily="2" charset="-122"/>
              </a:rPr>
              <a:t>负责两个主机中进程之间的通信提供通用的数据传输服务。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宋体" pitchFamily="2" charset="-122"/>
            </a:endParaRPr>
          </a:p>
          <a:p>
            <a:pPr marL="514350" lvl="0" indent="-514350" eaLnBrk="1" hangingPunct="1">
              <a:lnSpc>
                <a:spcPct val="105000"/>
              </a:lnSpc>
              <a:spcBef>
                <a:spcPct val="20000"/>
              </a:spcBef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网络层任务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Verdana" pitchFamily="34" charset="0"/>
                <a:ea typeface="宋体" pitchFamily="2" charset="-122"/>
              </a:rPr>
              <a:t>负责为分组交换网上的不同主机提供通信服务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宋体" pitchFamily="2" charset="-122"/>
            </a:endParaRPr>
          </a:p>
          <a:p>
            <a:pPr marL="514350" lvl="0" indent="-514350" eaLnBrk="1" hangingPunct="1">
              <a:lnSpc>
                <a:spcPct val="105000"/>
              </a:lnSpc>
              <a:spcBef>
                <a:spcPct val="20000"/>
              </a:spcBef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数据链路层任务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Verdana" pitchFamily="34" charset="0"/>
                <a:ea typeface="宋体" pitchFamily="2" charset="-122"/>
              </a:rPr>
              <a:t>将网络层交下来的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Verdana" pitchFamily="34" charset="0"/>
                <a:ea typeface="宋体" pitchFamily="2" charset="-122"/>
              </a:rPr>
              <a:t>IP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Verdana" pitchFamily="34" charset="0"/>
                <a:ea typeface="宋体" pitchFamily="2" charset="-122"/>
              </a:rPr>
              <a:t>数据报组装成帧。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宋体" pitchFamily="2" charset="-122"/>
            </a:endParaRPr>
          </a:p>
          <a:p>
            <a:pPr marL="514350" lvl="0" indent="-514350" eaLnBrk="1" hangingPunct="1">
              <a:lnSpc>
                <a:spcPct val="105000"/>
              </a:lnSpc>
              <a:spcBef>
                <a:spcPct val="20000"/>
              </a:spcBef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物理层任务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Verdana" pitchFamily="34" charset="0"/>
                <a:ea typeface="宋体" pitchFamily="2" charset="-122"/>
              </a:rPr>
              <a:t>在物理媒体上传输数据的比特位。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2709" name="Text Box 4"/>
          <p:cNvSpPr txBox="1"/>
          <p:nvPr/>
        </p:nvSpPr>
        <p:spPr>
          <a:xfrm>
            <a:off x="2843213" y="4318000"/>
            <a:ext cx="11988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1600" dirty="0">
                <a:latin typeface="Times New Roman" pitchFamily="18" charset="0"/>
                <a:ea typeface="宋体" pitchFamily="2" charset="-122"/>
              </a:rPr>
              <a:t>数据链路层</a:t>
            </a:r>
            <a:endParaRPr lang="zh-CN" altLang="en-US" sz="16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72710" name="Group 5"/>
          <p:cNvGrpSpPr/>
          <p:nvPr/>
        </p:nvGrpSpPr>
        <p:grpSpPr>
          <a:xfrm>
            <a:off x="2592388" y="2205038"/>
            <a:ext cx="1919287" cy="3240087"/>
            <a:chOff x="673" y="1389"/>
            <a:chExt cx="1535" cy="2041"/>
          </a:xfrm>
        </p:grpSpPr>
        <p:sp>
          <p:nvSpPr>
            <p:cNvPr id="72717" name="AutoShape 6"/>
            <p:cNvSpPr/>
            <p:nvPr/>
          </p:nvSpPr>
          <p:spPr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718" name="Freeform 7"/>
            <p:cNvSpPr/>
            <p:nvPr/>
          </p:nvSpPr>
          <p:spPr>
            <a:xfrm>
              <a:off x="673" y="2920"/>
              <a:ext cx="1535" cy="134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719" name="Freeform 8"/>
            <p:cNvSpPr/>
            <p:nvPr/>
          </p:nvSpPr>
          <p:spPr>
            <a:xfrm>
              <a:off x="673" y="2530"/>
              <a:ext cx="1535" cy="134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720" name="Freeform 9"/>
            <p:cNvSpPr/>
            <p:nvPr/>
          </p:nvSpPr>
          <p:spPr>
            <a:xfrm>
              <a:off x="673" y="2147"/>
              <a:ext cx="1535" cy="135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5"/>
                </a:cxn>
                <a:cxn ang="0">
                  <a:pos x="1382" y="135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721" name="Freeform 10"/>
            <p:cNvSpPr/>
            <p:nvPr/>
          </p:nvSpPr>
          <p:spPr>
            <a:xfrm>
              <a:off x="673" y="1765"/>
              <a:ext cx="1535" cy="134"/>
            </a:xfrm>
            <a:custGeom>
              <a:avLst/>
              <a:gdLst>
                <a:gd name="txL" fmla="*/ 0 w 1200"/>
                <a:gd name="txT" fmla="*/ 0 h 120"/>
                <a:gd name="txR" fmla="*/ 1200 w 1200"/>
                <a:gd name="txB" fmla="*/ 120 h 120"/>
              </a:gdLst>
              <a:ahLst/>
              <a:cxnLst>
                <a:cxn ang="0">
                  <a:pos x="0" y="134"/>
                </a:cxn>
                <a:cxn ang="0">
                  <a:pos x="1382" y="134"/>
                </a:cxn>
                <a:cxn ang="0">
                  <a:pos x="1535" y="0"/>
                </a:cxn>
              </a:cxnLst>
              <a:rect l="txL" t="txT" r="txR" b="tx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4699" name="Text Box 11"/>
          <p:cNvSpPr txBox="1"/>
          <p:nvPr/>
        </p:nvSpPr>
        <p:spPr>
          <a:xfrm>
            <a:off x="2276475" y="2492375"/>
            <a:ext cx="164973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5        </a:t>
            </a:r>
            <a:r>
              <a: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应用层</a:t>
            </a:r>
            <a:endParaRPr lang="zh-CN" altLang="en-US" sz="2000" dirty="0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4700" name="Text Box 12"/>
          <p:cNvSpPr txBox="1"/>
          <p:nvPr/>
        </p:nvSpPr>
        <p:spPr>
          <a:xfrm>
            <a:off x="2276475" y="3103563"/>
            <a:ext cx="164973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4        </a:t>
            </a:r>
            <a:r>
              <a: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运输层</a:t>
            </a:r>
            <a:endParaRPr lang="zh-CN" altLang="en-US" sz="2000" dirty="0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4701" name="Text Box 13"/>
          <p:cNvSpPr txBox="1"/>
          <p:nvPr/>
        </p:nvSpPr>
        <p:spPr>
          <a:xfrm>
            <a:off x="2276475" y="3716338"/>
            <a:ext cx="164973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3        </a:t>
            </a:r>
            <a:r>
              <a: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网络层</a:t>
            </a:r>
            <a:endParaRPr lang="zh-CN" altLang="en-US" sz="2000" dirty="0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4702" name="Text Box 14"/>
          <p:cNvSpPr txBox="1"/>
          <p:nvPr/>
        </p:nvSpPr>
        <p:spPr>
          <a:xfrm>
            <a:off x="2276475" y="4329113"/>
            <a:ext cx="187579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    </a:t>
            </a:r>
            <a:r>
              <a: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数据链路层</a:t>
            </a:r>
            <a:endParaRPr lang="zh-CN" altLang="en-US" sz="2000" dirty="0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4703" name="Text Box 15"/>
          <p:cNvSpPr txBox="1"/>
          <p:nvPr/>
        </p:nvSpPr>
        <p:spPr>
          <a:xfrm>
            <a:off x="2276475" y="4941888"/>
            <a:ext cx="164973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        </a:t>
            </a:r>
            <a:r>
              <a: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物理层</a:t>
            </a:r>
            <a:endParaRPr lang="zh-CN" altLang="en-US" sz="2000" dirty="0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" name="MH_Title"/>
          <p:cNvSpPr>
            <a:spLocks noChangeArrowheads="1"/>
          </p:cNvSpPr>
          <p:nvPr/>
        </p:nvSpPr>
        <p:spPr bwMode="auto">
          <a:xfrm>
            <a:off x="1364615" y="694690"/>
            <a:ext cx="9211945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400" b="1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  <a:ea typeface="华文细黑" pitchFamily="2" charset="-122"/>
              </a:rPr>
              <a:t>1</a:t>
            </a:r>
            <a:r>
              <a:rPr lang="zh-CN" altLang="en-US" sz="4400" b="1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  <a:ea typeface="华文细黑" pitchFamily="2" charset="-122"/>
              </a:rPr>
              <a:t>、具有五层协议的体系结构</a:t>
            </a:r>
            <a:endParaRPr lang="zh-CN" altLang="en-US" sz="4400" b="1" dirty="0" smtClean="0">
              <a:solidFill>
                <a:schemeClr val="bg2">
                  <a:lumMod val="10000"/>
                </a:schemeClr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0" name="日期占位符 3"/>
          <p:cNvSpPr txBox="1">
            <a:spLocks noGrp="1"/>
          </p:cNvSpPr>
          <p:nvPr>
            <p:ph type="dt" sz="half" idx="4294967295"/>
          </p:nvPr>
        </p:nvSpPr>
        <p:spPr bwMode="auto">
          <a:xfrm>
            <a:off x="8153400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73732" name="AutoShape 3"/>
          <p:cNvSpPr/>
          <p:nvPr/>
        </p:nvSpPr>
        <p:spPr>
          <a:xfrm rot="-5400000">
            <a:off x="5962650" y="1239838"/>
            <a:ext cx="417513" cy="8991600"/>
          </a:xfrm>
          <a:prstGeom prst="can">
            <a:avLst>
              <a:gd name="adj" fmla="val 48653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txBody>
          <a:bodyPr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33" name="AutoShape 4"/>
          <p:cNvSpPr/>
          <p:nvPr/>
        </p:nvSpPr>
        <p:spPr>
          <a:xfrm>
            <a:off x="2122488" y="25558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34" name="Text Box 5"/>
          <p:cNvSpPr txBox="1"/>
          <p:nvPr/>
        </p:nvSpPr>
        <p:spPr>
          <a:xfrm>
            <a:off x="2370138" y="273526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35" name="Text Box 6"/>
          <p:cNvSpPr txBox="1"/>
          <p:nvPr/>
        </p:nvSpPr>
        <p:spPr>
          <a:xfrm>
            <a:off x="2370138" y="336232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36" name="Text Box 7"/>
          <p:cNvSpPr txBox="1"/>
          <p:nvPr/>
        </p:nvSpPr>
        <p:spPr>
          <a:xfrm>
            <a:off x="2370138" y="39195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37" name="Text Box 8"/>
          <p:cNvSpPr txBox="1"/>
          <p:nvPr/>
        </p:nvSpPr>
        <p:spPr>
          <a:xfrm>
            <a:off x="2370138" y="44783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38" name="Text Box 9"/>
          <p:cNvSpPr txBox="1"/>
          <p:nvPr/>
        </p:nvSpPr>
        <p:spPr>
          <a:xfrm>
            <a:off x="2370138" y="504507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39" name="Freeform 10"/>
          <p:cNvSpPr/>
          <p:nvPr/>
        </p:nvSpPr>
        <p:spPr>
          <a:xfrm>
            <a:off x="2122488" y="315753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40" name="Freeform 11"/>
          <p:cNvSpPr/>
          <p:nvPr/>
        </p:nvSpPr>
        <p:spPr>
          <a:xfrm>
            <a:off x="2132013" y="37322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41" name="Freeform 12"/>
          <p:cNvSpPr/>
          <p:nvPr/>
        </p:nvSpPr>
        <p:spPr>
          <a:xfrm>
            <a:off x="2109788" y="4308475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42" name="Freeform 13"/>
          <p:cNvSpPr/>
          <p:nvPr/>
        </p:nvSpPr>
        <p:spPr>
          <a:xfrm>
            <a:off x="2109788" y="4900613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43" name="AutoShape 14"/>
          <p:cNvSpPr/>
          <p:nvPr/>
        </p:nvSpPr>
        <p:spPr>
          <a:xfrm>
            <a:off x="9475788" y="25225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44" name="Text Box 15"/>
          <p:cNvSpPr txBox="1"/>
          <p:nvPr/>
        </p:nvSpPr>
        <p:spPr>
          <a:xfrm>
            <a:off x="9513888" y="27003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45" name="Text Box 16"/>
          <p:cNvSpPr txBox="1"/>
          <p:nvPr/>
        </p:nvSpPr>
        <p:spPr>
          <a:xfrm>
            <a:off x="9513888" y="33274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46" name="Text Box 17"/>
          <p:cNvSpPr txBox="1"/>
          <p:nvPr/>
        </p:nvSpPr>
        <p:spPr>
          <a:xfrm>
            <a:off x="9513888" y="388461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47" name="Text Box 18"/>
          <p:cNvSpPr txBox="1"/>
          <p:nvPr/>
        </p:nvSpPr>
        <p:spPr>
          <a:xfrm>
            <a:off x="9513888" y="44450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48" name="Text Box 19"/>
          <p:cNvSpPr txBox="1"/>
          <p:nvPr/>
        </p:nvSpPr>
        <p:spPr>
          <a:xfrm>
            <a:off x="9513888" y="501015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49" name="Freeform 20"/>
          <p:cNvSpPr/>
          <p:nvPr/>
        </p:nvSpPr>
        <p:spPr>
          <a:xfrm>
            <a:off x="9475788" y="31226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50" name="Freeform 21"/>
          <p:cNvSpPr/>
          <p:nvPr/>
        </p:nvSpPr>
        <p:spPr>
          <a:xfrm>
            <a:off x="9485313" y="369728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51" name="Freeform 22"/>
          <p:cNvSpPr/>
          <p:nvPr/>
        </p:nvSpPr>
        <p:spPr>
          <a:xfrm>
            <a:off x="9463088" y="4273550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52" name="Freeform 23"/>
          <p:cNvSpPr/>
          <p:nvPr/>
        </p:nvSpPr>
        <p:spPr>
          <a:xfrm>
            <a:off x="9463088" y="4865688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53" name="Text Box 24"/>
          <p:cNvSpPr txBox="1"/>
          <p:nvPr/>
        </p:nvSpPr>
        <p:spPr>
          <a:xfrm>
            <a:off x="1984375" y="16811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3754" name="AutoShape 25"/>
          <p:cNvSpPr/>
          <p:nvPr/>
        </p:nvSpPr>
        <p:spPr>
          <a:xfrm>
            <a:off x="9623425" y="20256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55" name="Text Box 26"/>
          <p:cNvSpPr txBox="1"/>
          <p:nvPr/>
        </p:nvSpPr>
        <p:spPr>
          <a:xfrm>
            <a:off x="9617075" y="2130425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56" name="AutoShape 27"/>
          <p:cNvSpPr/>
          <p:nvPr/>
        </p:nvSpPr>
        <p:spPr>
          <a:xfrm>
            <a:off x="2127250" y="20685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57" name="Text Box 28"/>
          <p:cNvSpPr txBox="1"/>
          <p:nvPr/>
        </p:nvSpPr>
        <p:spPr>
          <a:xfrm>
            <a:off x="2133600" y="2209800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758" name="AutoShape 29"/>
          <p:cNvSpPr/>
          <p:nvPr/>
        </p:nvSpPr>
        <p:spPr>
          <a:xfrm flipV="1">
            <a:off x="2209800" y="2514600"/>
            <a:ext cx="196850" cy="361950"/>
          </a:xfrm>
          <a:prstGeom prst="upArrow">
            <a:avLst>
              <a:gd name="adj1" fmla="val 50000"/>
              <a:gd name="adj2" fmla="val 45967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3759" name="Text Box 30"/>
          <p:cNvSpPr txBox="1"/>
          <p:nvPr/>
        </p:nvSpPr>
        <p:spPr>
          <a:xfrm>
            <a:off x="9359900" y="16811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5743" name="Text Box 31"/>
          <p:cNvSpPr txBox="1"/>
          <p:nvPr/>
        </p:nvSpPr>
        <p:spPr>
          <a:xfrm>
            <a:off x="3175000" y="2057400"/>
            <a:ext cx="4145280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应用进程数据先传送到应用层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5744" name="Text Box 32"/>
          <p:cNvSpPr txBox="1"/>
          <p:nvPr/>
        </p:nvSpPr>
        <p:spPr>
          <a:xfrm>
            <a:off x="3167063" y="2590800"/>
            <a:ext cx="4845685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加上应用层首部，成为应用层</a:t>
            </a:r>
            <a:r>
              <a:rPr lang="zh-CN" altLang="en-US" sz="16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PDU</a:t>
            </a:r>
            <a:endParaRPr lang="en-US" altLang="zh-CN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3762" name="AutoShape 29"/>
          <p:cNvSpPr/>
          <p:nvPr/>
        </p:nvSpPr>
        <p:spPr>
          <a:xfrm flipV="1">
            <a:off x="2286000" y="3124200"/>
            <a:ext cx="196850" cy="361950"/>
          </a:xfrm>
          <a:prstGeom prst="upArrow">
            <a:avLst>
              <a:gd name="adj1" fmla="val 50000"/>
              <a:gd name="adj2" fmla="val 45967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28035" name="Text Box 31"/>
          <p:cNvSpPr txBox="1"/>
          <p:nvPr/>
        </p:nvSpPr>
        <p:spPr>
          <a:xfrm>
            <a:off x="3276600" y="2895600"/>
            <a:ext cx="4043680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应用层 </a:t>
            </a:r>
            <a:r>
              <a:rPr lang="en-US" altLang="zh-CN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PDU </a:t>
            </a:r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再传送到运输层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6768" name="Text Box 32"/>
          <p:cNvSpPr txBox="1"/>
          <p:nvPr/>
        </p:nvSpPr>
        <p:spPr>
          <a:xfrm>
            <a:off x="3276600" y="3352800"/>
            <a:ext cx="4754880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加上运输层首部，成为运输层报文</a:t>
            </a:r>
            <a:endParaRPr lang="zh-CN" altLang="en-US" sz="36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3765" name="AutoShape 29"/>
          <p:cNvSpPr/>
          <p:nvPr/>
        </p:nvSpPr>
        <p:spPr>
          <a:xfrm flipV="1">
            <a:off x="2336800" y="3641725"/>
            <a:ext cx="196850" cy="361950"/>
          </a:xfrm>
          <a:prstGeom prst="upArrow">
            <a:avLst>
              <a:gd name="adj1" fmla="val 50000"/>
              <a:gd name="adj2" fmla="val 45967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28038" name="Text Box 31"/>
          <p:cNvSpPr txBox="1"/>
          <p:nvPr/>
        </p:nvSpPr>
        <p:spPr>
          <a:xfrm>
            <a:off x="3200400" y="3352800"/>
            <a:ext cx="3840480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运输层报文再传送到网络层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7792" name="Text Box 32"/>
          <p:cNvSpPr txBox="1"/>
          <p:nvPr/>
        </p:nvSpPr>
        <p:spPr>
          <a:xfrm>
            <a:off x="3200400" y="3929063"/>
            <a:ext cx="6120130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加上网络层首部，成为 </a:t>
            </a:r>
            <a:r>
              <a:rPr lang="en-US" altLang="zh-CN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IP </a:t>
            </a:r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数据报（或分组）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3768" name="AutoShape 29"/>
          <p:cNvSpPr/>
          <p:nvPr/>
        </p:nvSpPr>
        <p:spPr>
          <a:xfrm flipV="1">
            <a:off x="2387600" y="4168775"/>
            <a:ext cx="196850" cy="361950"/>
          </a:xfrm>
          <a:prstGeom prst="upArrow">
            <a:avLst>
              <a:gd name="adj1" fmla="val 50000"/>
              <a:gd name="adj2" fmla="val 45967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28041" name="Text Box 31"/>
          <p:cNvSpPr txBox="1"/>
          <p:nvPr/>
        </p:nvSpPr>
        <p:spPr>
          <a:xfrm>
            <a:off x="3352800" y="3810000"/>
            <a:ext cx="4206875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IP </a:t>
            </a:r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数据报再传送到数据链路层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8816" name="Text Box 32"/>
          <p:cNvSpPr txBox="1"/>
          <p:nvPr/>
        </p:nvSpPr>
        <p:spPr>
          <a:xfrm>
            <a:off x="3352800" y="4384675"/>
            <a:ext cx="5974080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加上链路层首部和尾部，成为数据链路层帧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3771" name="AutoShape 29"/>
          <p:cNvSpPr/>
          <p:nvPr/>
        </p:nvSpPr>
        <p:spPr>
          <a:xfrm flipV="1">
            <a:off x="2341563" y="4813300"/>
            <a:ext cx="196850" cy="361950"/>
          </a:xfrm>
          <a:prstGeom prst="upArrow">
            <a:avLst>
              <a:gd name="adj1" fmla="val 50000"/>
              <a:gd name="adj2" fmla="val 45967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28044" name="Text Box 31"/>
          <p:cNvSpPr txBox="1"/>
          <p:nvPr/>
        </p:nvSpPr>
        <p:spPr>
          <a:xfrm>
            <a:off x="3276600" y="4429125"/>
            <a:ext cx="4145280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数据链路层帧再传送到物理层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9840" name="Text Box 32"/>
          <p:cNvSpPr txBox="1"/>
          <p:nvPr/>
        </p:nvSpPr>
        <p:spPr>
          <a:xfrm>
            <a:off x="3276600" y="5029200"/>
            <a:ext cx="5669280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最下面的物理层把比特流传送到物理媒体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3774" name="AutoShape 25"/>
          <p:cNvSpPr/>
          <p:nvPr/>
        </p:nvSpPr>
        <p:spPr>
          <a:xfrm flipV="1">
            <a:off x="2262188" y="5414963"/>
            <a:ext cx="395287" cy="419100"/>
          </a:xfrm>
          <a:custGeom>
            <a:avLst/>
            <a:gdLst>
              <a:gd name="txL" fmla="*/ 12427 w 21600"/>
              <a:gd name="txT" fmla="*/ 2912 h 21600"/>
              <a:gd name="txR" fmla="*/ 18227 w 21600"/>
              <a:gd name="txB" fmla="*/ 9246 h 21600"/>
            </a:gdLst>
            <a:ahLst/>
            <a:cxnLst>
              <a:cxn ang="17694720">
                <a:pos x="5065731" y="0"/>
              </a:cxn>
              <a:cxn ang="5898240">
                <a:pos x="5065731" y="4577095"/>
              </a:cxn>
              <a:cxn ang="5898240">
                <a:pos x="1084074" y="8131704"/>
              </a:cxn>
              <a:cxn ang="0">
                <a:pos x="7233880" y="2288538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28071" name="Text Box 26"/>
          <p:cNvSpPr txBox="1"/>
          <p:nvPr/>
        </p:nvSpPr>
        <p:spPr>
          <a:xfrm>
            <a:off x="5486400" y="5486400"/>
            <a:ext cx="170688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物理传输媒体</a:t>
            </a:r>
            <a:endParaRPr lang="zh-CN" altLang="en-US" sz="2000" dirty="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0859" name="AutoShape 27"/>
          <p:cNvSpPr/>
          <p:nvPr/>
        </p:nvSpPr>
        <p:spPr>
          <a:xfrm rot="5400000">
            <a:off x="4933950" y="5522913"/>
            <a:ext cx="179388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20860" name="AutoShape 28"/>
          <p:cNvSpPr/>
          <p:nvPr/>
        </p:nvSpPr>
        <p:spPr>
          <a:xfrm rot="5400000">
            <a:off x="7681913" y="5522913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3232150" y="5630863"/>
            <a:ext cx="1066800" cy="139700"/>
            <a:chOff x="1344" y="912"/>
            <a:chExt cx="672" cy="96"/>
          </a:xfrm>
        </p:grpSpPr>
        <p:sp>
          <p:nvSpPr>
            <p:cNvPr id="73798" name="Line 35"/>
            <p:cNvSpPr/>
            <p:nvPr/>
          </p:nvSpPr>
          <p:spPr>
            <a:xfrm>
              <a:off x="1344" y="960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799" name="Freeform 36"/>
            <p:cNvSpPr/>
            <p:nvPr/>
          </p:nvSpPr>
          <p:spPr>
            <a:xfrm>
              <a:off x="1392" y="912"/>
              <a:ext cx="576" cy="96"/>
            </a:xfrm>
            <a:custGeom>
              <a:avLst/>
              <a:gdLst>
                <a:gd name="txL" fmla="*/ 0 w 576"/>
                <a:gd name="txT" fmla="*/ 0 h 192"/>
                <a:gd name="txR" fmla="*/ 576 w 576"/>
                <a:gd name="txB" fmla="*/ 192 h 192"/>
              </a:gdLst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96"/>
                </a:cxn>
                <a:cxn ang="0">
                  <a:pos x="288" y="96"/>
                </a:cxn>
                <a:cxn ang="0">
                  <a:pos x="288" y="0"/>
                </a:cxn>
                <a:cxn ang="0">
                  <a:pos x="336" y="0"/>
                </a:cxn>
                <a:cxn ang="0">
                  <a:pos x="336" y="96"/>
                </a:cxn>
                <a:cxn ang="0">
                  <a:pos x="480" y="96"/>
                </a:cxn>
                <a:cxn ang="0">
                  <a:pos x="480" y="0"/>
                </a:cxn>
                <a:cxn ang="0">
                  <a:pos x="576" y="0"/>
                </a:cxn>
                <a:cxn ang="0">
                  <a:pos x="576" y="48"/>
                </a:cxn>
                <a:cxn ang="0">
                  <a:pos x="0" y="48"/>
                </a:cxn>
              </a:cxnLst>
              <a:rect l="txL" t="txT" r="txR" b="tx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8223250" y="5630863"/>
            <a:ext cx="1066800" cy="142875"/>
            <a:chOff x="4158" y="3753"/>
            <a:chExt cx="672" cy="90"/>
          </a:xfrm>
        </p:grpSpPr>
        <p:sp>
          <p:nvSpPr>
            <p:cNvPr id="73796" name="Line 38"/>
            <p:cNvSpPr/>
            <p:nvPr/>
          </p:nvSpPr>
          <p:spPr>
            <a:xfrm>
              <a:off x="4158" y="3798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797" name="Freeform 39"/>
            <p:cNvSpPr/>
            <p:nvPr/>
          </p:nvSpPr>
          <p:spPr>
            <a:xfrm>
              <a:off x="4209" y="3753"/>
              <a:ext cx="576" cy="90"/>
            </a:xfrm>
            <a:custGeom>
              <a:avLst/>
              <a:gdLst>
                <a:gd name="txL" fmla="*/ 0 w 576"/>
                <a:gd name="txT" fmla="*/ 0 h 99"/>
                <a:gd name="txR" fmla="*/ 576 w 576"/>
                <a:gd name="txB" fmla="*/ 99 h 99"/>
              </a:gdLst>
              <a:ahLst/>
              <a:cxnLst>
                <a:cxn ang="0">
                  <a:pos x="0" y="46"/>
                </a:cxn>
                <a:cxn ang="0">
                  <a:pos x="0" y="3"/>
                </a:cxn>
                <a:cxn ang="0">
                  <a:pos x="135" y="3"/>
                </a:cxn>
                <a:cxn ang="0">
                  <a:pos x="138" y="90"/>
                </a:cxn>
                <a:cxn ang="0">
                  <a:pos x="264" y="89"/>
                </a:cxn>
                <a:cxn ang="0">
                  <a:pos x="264" y="0"/>
                </a:cxn>
                <a:cxn ang="0">
                  <a:pos x="426" y="0"/>
                </a:cxn>
                <a:cxn ang="0">
                  <a:pos x="426" y="90"/>
                </a:cxn>
                <a:cxn ang="0">
                  <a:pos x="480" y="90"/>
                </a:cxn>
                <a:cxn ang="0">
                  <a:pos x="480" y="3"/>
                </a:cxn>
                <a:cxn ang="0">
                  <a:pos x="576" y="3"/>
                </a:cxn>
                <a:cxn ang="0">
                  <a:pos x="576" y="46"/>
                </a:cxn>
                <a:cxn ang="0">
                  <a:pos x="0" y="46"/>
                </a:cxn>
              </a:cxnLst>
              <a:rect l="txL" t="txT" r="txR" b="tx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28080" name="Text Box 40"/>
          <p:cNvSpPr txBox="1"/>
          <p:nvPr/>
        </p:nvSpPr>
        <p:spPr>
          <a:xfrm>
            <a:off x="3472498" y="4478338"/>
            <a:ext cx="5364480" cy="8229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电信号（或光信号）在物理媒体中传播</a:t>
            </a:r>
            <a:endParaRPr lang="zh-CN" altLang="en-US" sz="2400" dirty="0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从发送端物理层传送到接收端物理层</a:t>
            </a:r>
            <a:endParaRPr lang="zh-CN" altLang="en-US" sz="2400" dirty="0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3781" name="AutoShape 42"/>
          <p:cNvSpPr/>
          <p:nvPr/>
        </p:nvSpPr>
        <p:spPr>
          <a:xfrm rot="5400000" flipH="1">
            <a:off x="9717088" y="5359400"/>
            <a:ext cx="431800" cy="395288"/>
          </a:xfrm>
          <a:custGeom>
            <a:avLst/>
            <a:gdLst>
              <a:gd name="txL" fmla="*/ 12427 w 21600"/>
              <a:gd name="txT" fmla="*/ 2912 h 21600"/>
              <a:gd name="txR" fmla="*/ 18227 w 21600"/>
              <a:gd name="txB" fmla="*/ 9246 h 21600"/>
            </a:gdLst>
            <a:ahLst/>
            <a:cxnLst>
              <a:cxn ang="17694720">
                <a:pos x="6044800" y="0"/>
              </a:cxn>
              <a:cxn ang="5898240">
                <a:pos x="6044800" y="4071749"/>
              </a:cxn>
              <a:cxn ang="5898240">
                <a:pos x="1293601" y="7233898"/>
              </a:cxn>
              <a:cxn ang="0">
                <a:pos x="8632001" y="2035874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28082" name="Text Box 30"/>
          <p:cNvSpPr txBox="1"/>
          <p:nvPr/>
        </p:nvSpPr>
        <p:spPr>
          <a:xfrm>
            <a:off x="3581400" y="4953000"/>
            <a:ext cx="5669280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物理层接收到比特流，上交给数据链路层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1887" name="AutoShape 31"/>
          <p:cNvSpPr/>
          <p:nvPr/>
        </p:nvSpPr>
        <p:spPr>
          <a:xfrm rot="-10800000" flipV="1">
            <a:off x="9677400" y="4724400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28084" name="Text Box 30"/>
          <p:cNvSpPr txBox="1"/>
          <p:nvPr/>
        </p:nvSpPr>
        <p:spPr>
          <a:xfrm>
            <a:off x="4709160" y="4259263"/>
            <a:ext cx="4450080" cy="8229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数据链路层剥去帧首部和帧尾部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取出数据部分，上交给网络层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2911" name="AutoShape 31"/>
          <p:cNvSpPr/>
          <p:nvPr/>
        </p:nvSpPr>
        <p:spPr>
          <a:xfrm rot="-10800000" flipV="1">
            <a:off x="9677400" y="4114800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28086" name="Text Box 30"/>
          <p:cNvSpPr txBox="1"/>
          <p:nvPr/>
        </p:nvSpPr>
        <p:spPr>
          <a:xfrm>
            <a:off x="4953635" y="3733800"/>
            <a:ext cx="4450080" cy="8229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网络层剥去首部，取出数据部分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上交给运输层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3935" name="AutoShape 31"/>
          <p:cNvSpPr/>
          <p:nvPr/>
        </p:nvSpPr>
        <p:spPr>
          <a:xfrm rot="-10800000" flipV="1">
            <a:off x="9828213" y="3552825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28088" name="Text Box 30"/>
          <p:cNvSpPr txBox="1"/>
          <p:nvPr/>
        </p:nvSpPr>
        <p:spPr>
          <a:xfrm>
            <a:off x="4877435" y="3124200"/>
            <a:ext cx="4450080" cy="8229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运输层剥去首部，取出数据部分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上交给应用层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4959" name="AutoShape 31"/>
          <p:cNvSpPr/>
          <p:nvPr/>
        </p:nvSpPr>
        <p:spPr>
          <a:xfrm rot="-10800000" flipV="1">
            <a:off x="9774238" y="2979738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28090" name="Text Box 30"/>
          <p:cNvSpPr txBox="1"/>
          <p:nvPr/>
        </p:nvSpPr>
        <p:spPr>
          <a:xfrm>
            <a:off x="4267835" y="2438400"/>
            <a:ext cx="5059680" cy="8229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应用层剥去首部，取出应用程序数据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上交给应用进程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5983" name="AutoShape 31"/>
          <p:cNvSpPr/>
          <p:nvPr/>
        </p:nvSpPr>
        <p:spPr>
          <a:xfrm rot="-10800000" flipV="1">
            <a:off x="9740900" y="2330450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grpSp>
        <p:nvGrpSpPr>
          <p:cNvPr id="4" name="Group 92"/>
          <p:cNvGrpSpPr/>
          <p:nvPr/>
        </p:nvGrpSpPr>
        <p:grpSpPr>
          <a:xfrm>
            <a:off x="5715000" y="1676400"/>
            <a:ext cx="3014663" cy="935038"/>
            <a:chOff x="2562" y="1253"/>
            <a:chExt cx="1899" cy="589"/>
          </a:xfrm>
        </p:grpSpPr>
        <p:sp>
          <p:nvSpPr>
            <p:cNvPr id="73794" name="AutoShape 30"/>
            <p:cNvSpPr/>
            <p:nvPr/>
          </p:nvSpPr>
          <p:spPr>
            <a:xfrm>
              <a:off x="2562" y="1253"/>
              <a:ext cx="1860" cy="589"/>
            </a:xfrm>
            <a:prstGeom prst="wedgeRoundRectCallout">
              <a:avLst>
                <a:gd name="adj1" fmla="val 87310"/>
                <a:gd name="adj2" fmla="val 18931"/>
                <a:gd name="adj3" fmla="val 16667"/>
              </a:avLst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ctr" eaLnBrk="1" hangingPunct="1"/>
              <a:endParaRPr lang="zh-CN" altLang="zh-CN" dirty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3795" name="Text Box 31"/>
            <p:cNvSpPr txBox="1"/>
            <p:nvPr/>
          </p:nvSpPr>
          <p:spPr>
            <a:xfrm>
              <a:off x="2609" y="1298"/>
              <a:ext cx="1852" cy="518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p>
              <a:pPr lvl="0" algn="ctr" defTabSz="762000"/>
              <a:r>
                <a:rPr lang="zh-CN" altLang="en-US" sz="24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我收到了</a:t>
              </a:r>
              <a:r>
                <a:rPr lang="zh-CN" altLang="en-US" sz="14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AP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  <a:r>
                <a:rPr lang="en-US" altLang="zh-CN" sz="16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发来的</a:t>
              </a:r>
              <a:endParaRPr lang="zh-CN" altLang="en-US" sz="24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  <a:p>
              <a:pPr lvl="0" algn="ctr" defTabSz="762000"/>
              <a:r>
                <a:rPr lang="zh-CN" altLang="en-US" sz="24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应用程序数据！</a:t>
              </a:r>
              <a:endPara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6" name="MH_Title"/>
          <p:cNvSpPr>
            <a:spLocks noChangeArrowheads="1"/>
          </p:cNvSpPr>
          <p:nvPr/>
        </p:nvSpPr>
        <p:spPr bwMode="auto">
          <a:xfrm>
            <a:off x="2557145" y="694055"/>
            <a:ext cx="750824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2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、数据在五层协议体系结构的传递</a:t>
            </a:r>
            <a:endParaRPr lang="zh-CN" altLang="en-US" sz="36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94300" y="6242050"/>
            <a:ext cx="2791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2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数据在各层之间的传递过程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3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3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10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4" dur="10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7" dur="20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97" dur="10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00" dur="1000"/>
                                        <p:tgtEl>
                                          <p:spTgt spid="73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03" dur="10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2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1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6" dur="500"/>
                                        <p:tgtEl>
                                          <p:spTgt spid="128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9" dur="500"/>
                                        <p:tgtEl>
                                          <p:spTgt spid="73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5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8" dur="500"/>
                                        <p:tgtEl>
                                          <p:spTgt spid="128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1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7" dur="500"/>
                                        <p:tgtEl>
                                          <p:spTgt spid="73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6" dur="500"/>
                                        <p:tgtEl>
                                          <p:spTgt spid="12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10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9" dur="500"/>
                                        <p:tgtEl>
                                          <p:spTgt spid="12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10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2" dur="500"/>
                                        <p:tgtEl>
                                          <p:spTgt spid="1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0"/>
                                        <p:tgtEl>
                                          <p:spTgt spid="12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1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10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8" dur="500"/>
                                        <p:tgtEl>
                                          <p:spTgt spid="1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8" grpId="0" bldLvl="0" animBg="1"/>
      <p:bldP spid="73758" grpId="1" bldLvl="0" animBg="1"/>
      <p:bldP spid="115743" grpId="0"/>
      <p:bldP spid="115743" grpId="1"/>
      <p:bldP spid="115744" grpId="0"/>
      <p:bldP spid="115744" grpId="1"/>
      <p:bldP spid="73762" grpId="0" bldLvl="0" animBg="1"/>
      <p:bldP spid="73762" grpId="1" bldLvl="0" animBg="1"/>
      <p:bldP spid="128035" grpId="0"/>
      <p:bldP spid="128035" grpId="1"/>
      <p:bldP spid="116768" grpId="0"/>
      <p:bldP spid="116768" grpId="1"/>
      <p:bldP spid="73765" grpId="0" bldLvl="0" animBg="1"/>
      <p:bldP spid="73765" grpId="1" bldLvl="0" animBg="1"/>
      <p:bldP spid="128038" grpId="0"/>
      <p:bldP spid="128038" grpId="1"/>
      <p:bldP spid="117792" grpId="0"/>
      <p:bldP spid="117792" grpId="1"/>
      <p:bldP spid="73768" grpId="0" bldLvl="0" animBg="1"/>
      <p:bldP spid="73768" grpId="1" bldLvl="0" animBg="1"/>
      <p:bldP spid="128041" grpId="0"/>
      <p:bldP spid="128041" grpId="1"/>
      <p:bldP spid="118816" grpId="0"/>
      <p:bldP spid="118816" grpId="1"/>
      <p:bldP spid="73771" grpId="0" bldLvl="0" animBg="1"/>
      <p:bldP spid="73771" grpId="1" bldLvl="0" animBg="1"/>
      <p:bldP spid="128044" grpId="0"/>
      <p:bldP spid="128044" grpId="1"/>
      <p:bldP spid="119840" grpId="0"/>
      <p:bldP spid="119840" grpId="1"/>
      <p:bldP spid="73774" grpId="0" bldLvl="0" animBg="1"/>
      <p:bldP spid="73774" grpId="1" bldLvl="0" animBg="1"/>
      <p:bldP spid="128071" grpId="0"/>
      <p:bldP spid="128071" grpId="1"/>
      <p:bldP spid="120859" grpId="0" bldLvl="0" animBg="1"/>
      <p:bldP spid="120859" grpId="1" bldLvl="0" animBg="1"/>
      <p:bldP spid="120860" grpId="0" bldLvl="0" animBg="1"/>
      <p:bldP spid="120860" grpId="1" bldLvl="0" animBg="1"/>
      <p:bldP spid="128080" grpId="0"/>
      <p:bldP spid="128080" grpId="1"/>
      <p:bldP spid="73781" grpId="0" bldLvl="0" animBg="1"/>
      <p:bldP spid="73781" grpId="1" bldLvl="0" animBg="1"/>
      <p:bldP spid="128082" grpId="0"/>
      <p:bldP spid="128082" grpId="1"/>
      <p:bldP spid="121887" grpId="0" bldLvl="0" animBg="1"/>
      <p:bldP spid="121887" grpId="1" bldLvl="0" animBg="1"/>
      <p:bldP spid="128084" grpId="0"/>
      <p:bldP spid="128084" grpId="1"/>
      <p:bldP spid="122911" grpId="0" bldLvl="0" animBg="1"/>
      <p:bldP spid="122911" grpId="1" bldLvl="0" animBg="1"/>
      <p:bldP spid="128086" grpId="0"/>
      <p:bldP spid="128086" grpId="1"/>
      <p:bldP spid="123935" grpId="0" bldLvl="0" animBg="1"/>
      <p:bldP spid="123935" grpId="1" bldLvl="0" animBg="1"/>
      <p:bldP spid="128088" grpId="0"/>
      <p:bldP spid="128088" grpId="1"/>
      <p:bldP spid="124959" grpId="0" bldLvl="0" animBg="1"/>
      <p:bldP spid="124959" grpId="1" bldLvl="0" animBg="1"/>
      <p:bldP spid="128090" grpId="0"/>
      <p:bldP spid="128090" grpId="1"/>
      <p:bldP spid="125983" grpId="0" bldLvl="0" animBg="1"/>
      <p:bldP spid="125983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74756" name="AutoShape 3"/>
          <p:cNvSpPr/>
          <p:nvPr/>
        </p:nvSpPr>
        <p:spPr>
          <a:xfrm rot="-5400000">
            <a:off x="5897563" y="1531938"/>
            <a:ext cx="417512" cy="8991600"/>
          </a:xfrm>
          <a:prstGeom prst="can">
            <a:avLst>
              <a:gd name="adj" fmla="val 48653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57" name="AutoShape 4"/>
          <p:cNvSpPr/>
          <p:nvPr/>
        </p:nvSpPr>
        <p:spPr>
          <a:xfrm>
            <a:off x="2057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58" name="Text Box 5"/>
          <p:cNvSpPr txBox="1"/>
          <p:nvPr/>
        </p:nvSpPr>
        <p:spPr>
          <a:xfrm>
            <a:off x="2305050" y="299402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59" name="Text Box 6"/>
          <p:cNvSpPr txBox="1"/>
          <p:nvPr/>
        </p:nvSpPr>
        <p:spPr>
          <a:xfrm>
            <a:off x="2305050" y="362108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60" name="Text Box 7"/>
          <p:cNvSpPr txBox="1"/>
          <p:nvPr/>
        </p:nvSpPr>
        <p:spPr>
          <a:xfrm>
            <a:off x="2305050" y="41783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61" name="Text Box 8"/>
          <p:cNvSpPr txBox="1"/>
          <p:nvPr/>
        </p:nvSpPr>
        <p:spPr>
          <a:xfrm>
            <a:off x="2305050" y="47371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62" name="Text Box 9"/>
          <p:cNvSpPr txBox="1"/>
          <p:nvPr/>
        </p:nvSpPr>
        <p:spPr>
          <a:xfrm>
            <a:off x="2305050" y="53038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63" name="Freeform 10"/>
          <p:cNvSpPr/>
          <p:nvPr/>
        </p:nvSpPr>
        <p:spPr>
          <a:xfrm>
            <a:off x="2057400" y="3416300"/>
            <a:ext cx="847725" cy="61913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3"/>
              </a:cxn>
              <a:cxn ang="0">
                <a:pos x="742950" y="61913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64" name="Freeform 11"/>
          <p:cNvSpPr/>
          <p:nvPr/>
        </p:nvSpPr>
        <p:spPr>
          <a:xfrm>
            <a:off x="2066925" y="3990975"/>
            <a:ext cx="847725" cy="61913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8"/>
              </a:cxn>
              <a:cxn ang="0">
                <a:pos x="742950" y="61913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65" name="Freeform 12"/>
          <p:cNvSpPr/>
          <p:nvPr/>
        </p:nvSpPr>
        <p:spPr>
          <a:xfrm>
            <a:off x="2044700" y="4567238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66" name="Freeform 13"/>
          <p:cNvSpPr/>
          <p:nvPr/>
        </p:nvSpPr>
        <p:spPr>
          <a:xfrm>
            <a:off x="2044700" y="5159375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67" name="AutoShape 14"/>
          <p:cNvSpPr/>
          <p:nvPr/>
        </p:nvSpPr>
        <p:spPr>
          <a:xfrm>
            <a:off x="9409113" y="2781300"/>
            <a:ext cx="838200" cy="3030538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68" name="Text Box 15"/>
          <p:cNvSpPr txBox="1"/>
          <p:nvPr/>
        </p:nvSpPr>
        <p:spPr>
          <a:xfrm>
            <a:off x="9448800" y="29591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69" name="Text Box 16"/>
          <p:cNvSpPr txBox="1"/>
          <p:nvPr/>
        </p:nvSpPr>
        <p:spPr>
          <a:xfrm>
            <a:off x="9448800" y="358616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70" name="Text Box 17"/>
          <p:cNvSpPr txBox="1"/>
          <p:nvPr/>
        </p:nvSpPr>
        <p:spPr>
          <a:xfrm>
            <a:off x="9448800" y="414337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71" name="Text Box 18"/>
          <p:cNvSpPr txBox="1"/>
          <p:nvPr/>
        </p:nvSpPr>
        <p:spPr>
          <a:xfrm>
            <a:off x="9448800" y="470376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72" name="Text Box 19"/>
          <p:cNvSpPr txBox="1"/>
          <p:nvPr/>
        </p:nvSpPr>
        <p:spPr>
          <a:xfrm>
            <a:off x="9448800" y="526891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73" name="Freeform 20"/>
          <p:cNvSpPr/>
          <p:nvPr/>
        </p:nvSpPr>
        <p:spPr>
          <a:xfrm>
            <a:off x="9410700" y="3381375"/>
            <a:ext cx="847725" cy="61913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3"/>
              </a:cxn>
              <a:cxn ang="0">
                <a:pos x="742950" y="61913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74" name="Freeform 21"/>
          <p:cNvSpPr/>
          <p:nvPr/>
        </p:nvSpPr>
        <p:spPr>
          <a:xfrm>
            <a:off x="9420225" y="398938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75" name="Freeform 22"/>
          <p:cNvSpPr/>
          <p:nvPr/>
        </p:nvSpPr>
        <p:spPr>
          <a:xfrm>
            <a:off x="9398000" y="4565650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76" name="Freeform 23"/>
          <p:cNvSpPr/>
          <p:nvPr/>
        </p:nvSpPr>
        <p:spPr>
          <a:xfrm>
            <a:off x="9398000" y="5157788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77" name="Text Box 24"/>
          <p:cNvSpPr txBox="1"/>
          <p:nvPr/>
        </p:nvSpPr>
        <p:spPr>
          <a:xfrm>
            <a:off x="1919288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4778" name="AutoShape 25"/>
          <p:cNvSpPr/>
          <p:nvPr/>
        </p:nvSpPr>
        <p:spPr>
          <a:xfrm>
            <a:off x="9558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79" name="Text Box 26"/>
          <p:cNvSpPr txBox="1"/>
          <p:nvPr/>
        </p:nvSpPr>
        <p:spPr>
          <a:xfrm>
            <a:off x="9551988" y="2389188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80" name="AutoShape 27"/>
          <p:cNvSpPr/>
          <p:nvPr/>
        </p:nvSpPr>
        <p:spPr>
          <a:xfrm>
            <a:off x="2062163" y="2327275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4781" name="Text Box 28"/>
          <p:cNvSpPr txBox="1"/>
          <p:nvPr/>
        </p:nvSpPr>
        <p:spPr>
          <a:xfrm>
            <a:off x="2082800" y="2447925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82" name="Text Box 29"/>
          <p:cNvSpPr txBox="1"/>
          <p:nvPr/>
        </p:nvSpPr>
        <p:spPr>
          <a:xfrm>
            <a:off x="9294813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8030" name="Rectangle 30"/>
          <p:cNvSpPr/>
          <p:nvPr/>
        </p:nvSpPr>
        <p:spPr>
          <a:xfrm>
            <a:off x="5562600" y="2438400"/>
            <a:ext cx="2592388" cy="358775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  <a:endParaRPr lang="zh-CN" altLang="en-US" sz="2000" dirty="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4056063" y="2233613"/>
            <a:ext cx="1452563" cy="1008062"/>
            <a:chOff x="1655" y="1525"/>
            <a:chExt cx="915" cy="635"/>
          </a:xfrm>
        </p:grpSpPr>
        <p:sp>
          <p:nvSpPr>
            <p:cNvPr id="74832" name="Text Box 32"/>
            <p:cNvSpPr txBox="1"/>
            <p:nvPr/>
          </p:nvSpPr>
          <p:spPr>
            <a:xfrm>
              <a:off x="1655" y="1525"/>
              <a:ext cx="915" cy="250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p>
              <a:pPr lvl="0" defTabSz="762000"/>
              <a:r>
                <a:rPr lang="zh-CN" altLang="en-US" sz="2000" dirty="0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应用层首部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4833" name="Line 33"/>
            <p:cNvSpPr/>
            <p:nvPr/>
          </p:nvSpPr>
          <p:spPr>
            <a:xfrm>
              <a:off x="2109" y="1752"/>
              <a:ext cx="272" cy="223"/>
            </a:xfrm>
            <a:prstGeom prst="line">
              <a:avLst/>
            </a:prstGeom>
            <a:ln w="12700" cap="flat" cmpd="sng">
              <a:solidFill>
                <a:srgbClr val="333399"/>
              </a:solidFill>
              <a:prstDash val="solid"/>
              <a:headEnd type="none" w="sm" len="lg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834" name="Rectangle 34"/>
            <p:cNvSpPr/>
            <p:nvPr/>
          </p:nvSpPr>
          <p:spPr>
            <a:xfrm>
              <a:off x="2245" y="1934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5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28035" name="Rectangle 35"/>
          <p:cNvSpPr/>
          <p:nvPr/>
        </p:nvSpPr>
        <p:spPr>
          <a:xfrm>
            <a:off x="3471863" y="5378450"/>
            <a:ext cx="5184775" cy="358775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10100110100101  </a:t>
            </a:r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比  特  流 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110101110101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4786" name="Text Box 36"/>
          <p:cNvSpPr txBox="1"/>
          <p:nvPr/>
        </p:nvSpPr>
        <p:spPr>
          <a:xfrm>
            <a:off x="3287713" y="1849438"/>
            <a:ext cx="5669280" cy="457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注意观察加入或剥去首部（尾部）的层次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8037" name="Rectangle 37"/>
          <p:cNvSpPr/>
          <p:nvPr/>
        </p:nvSpPr>
        <p:spPr>
          <a:xfrm>
            <a:off x="5534025" y="3048000"/>
            <a:ext cx="2592388" cy="358775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  <a:endParaRPr lang="zh-CN" altLang="en-US" sz="2000" dirty="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5048250" y="3581400"/>
            <a:ext cx="3095625" cy="358775"/>
            <a:chOff x="2245" y="2297"/>
            <a:chExt cx="1950" cy="226"/>
          </a:xfrm>
        </p:grpSpPr>
        <p:sp>
          <p:nvSpPr>
            <p:cNvPr id="74830" name="Rectangle 39"/>
            <p:cNvSpPr/>
            <p:nvPr/>
          </p:nvSpPr>
          <p:spPr>
            <a:xfrm>
              <a:off x="2245" y="2297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5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31" name="Rectangle 40"/>
            <p:cNvSpPr/>
            <p:nvPr/>
          </p:nvSpPr>
          <p:spPr>
            <a:xfrm>
              <a:off x="2562" y="2297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sz="20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  <a:endPara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4514850" y="4159250"/>
            <a:ext cx="3600450" cy="358775"/>
            <a:chOff x="1927" y="2660"/>
            <a:chExt cx="2268" cy="226"/>
          </a:xfrm>
        </p:grpSpPr>
        <p:sp>
          <p:nvSpPr>
            <p:cNvPr id="74827" name="Rectangle 42"/>
            <p:cNvSpPr/>
            <p:nvPr/>
          </p:nvSpPr>
          <p:spPr>
            <a:xfrm>
              <a:off x="1927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4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28" name="Rectangle 43"/>
            <p:cNvSpPr/>
            <p:nvPr/>
          </p:nvSpPr>
          <p:spPr>
            <a:xfrm>
              <a:off x="2245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5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29" name="Rectangle 44"/>
            <p:cNvSpPr/>
            <p:nvPr/>
          </p:nvSpPr>
          <p:spPr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sz="20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  <a:endPara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4046538" y="4768850"/>
            <a:ext cx="4103687" cy="358775"/>
            <a:chOff x="1610" y="3023"/>
            <a:chExt cx="2585" cy="226"/>
          </a:xfrm>
        </p:grpSpPr>
        <p:sp>
          <p:nvSpPr>
            <p:cNvPr id="74823" name="Rectangle 46"/>
            <p:cNvSpPr/>
            <p:nvPr/>
          </p:nvSpPr>
          <p:spPr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3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24" name="Rectangle 47"/>
            <p:cNvSpPr/>
            <p:nvPr/>
          </p:nvSpPr>
          <p:spPr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4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25" name="Rectangle 48"/>
            <p:cNvSpPr/>
            <p:nvPr/>
          </p:nvSpPr>
          <p:spPr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5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26" name="Rectangle 49"/>
            <p:cNvSpPr/>
            <p:nvPr/>
          </p:nvSpPr>
          <p:spPr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sz="20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  <a:endPara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grpSp>
        <p:nvGrpSpPr>
          <p:cNvPr id="6" name="Group 50"/>
          <p:cNvGrpSpPr/>
          <p:nvPr/>
        </p:nvGrpSpPr>
        <p:grpSpPr>
          <a:xfrm>
            <a:off x="2227263" y="2800350"/>
            <a:ext cx="4781550" cy="415925"/>
            <a:chOff x="412" y="1752"/>
            <a:chExt cx="3012" cy="262"/>
          </a:xfrm>
        </p:grpSpPr>
        <p:sp>
          <p:nvSpPr>
            <p:cNvPr id="74821" name="AutoShape 51"/>
            <p:cNvSpPr/>
            <p:nvPr/>
          </p:nvSpPr>
          <p:spPr>
            <a:xfrm flipV="1">
              <a:off x="412" y="1786"/>
              <a:ext cx="124" cy="228"/>
            </a:xfrm>
            <a:prstGeom prst="upArrow">
              <a:avLst>
                <a:gd name="adj1" fmla="val 50000"/>
                <a:gd name="adj2" fmla="val 45967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22" name="AutoShape 52"/>
            <p:cNvSpPr/>
            <p:nvPr/>
          </p:nvSpPr>
          <p:spPr>
            <a:xfrm flipV="1">
              <a:off x="3300" y="1752"/>
              <a:ext cx="124" cy="228"/>
            </a:xfrm>
            <a:prstGeom prst="upArrow">
              <a:avLst>
                <a:gd name="adj1" fmla="val 50000"/>
                <a:gd name="adj2" fmla="val 45967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2219325" y="3409950"/>
            <a:ext cx="4497388" cy="396875"/>
            <a:chOff x="410" y="2115"/>
            <a:chExt cx="2833" cy="250"/>
          </a:xfrm>
        </p:grpSpPr>
        <p:sp>
          <p:nvSpPr>
            <p:cNvPr id="74819" name="AutoShape 54"/>
            <p:cNvSpPr/>
            <p:nvPr/>
          </p:nvSpPr>
          <p:spPr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20" name="AutoShape 55"/>
            <p:cNvSpPr/>
            <p:nvPr/>
          </p:nvSpPr>
          <p:spPr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8" name="Group 56"/>
          <p:cNvGrpSpPr/>
          <p:nvPr/>
        </p:nvGrpSpPr>
        <p:grpSpPr>
          <a:xfrm>
            <a:off x="2178050" y="3943350"/>
            <a:ext cx="4137025" cy="409575"/>
            <a:chOff x="410" y="2468"/>
            <a:chExt cx="2606" cy="258"/>
          </a:xfrm>
        </p:grpSpPr>
        <p:sp>
          <p:nvSpPr>
            <p:cNvPr id="74817" name="AutoShape 57"/>
            <p:cNvSpPr/>
            <p:nvPr/>
          </p:nvSpPr>
          <p:spPr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18" name="AutoShape 58"/>
            <p:cNvSpPr/>
            <p:nvPr/>
          </p:nvSpPr>
          <p:spPr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9" name="Group 59"/>
          <p:cNvGrpSpPr/>
          <p:nvPr/>
        </p:nvGrpSpPr>
        <p:grpSpPr>
          <a:xfrm>
            <a:off x="2178050" y="4511675"/>
            <a:ext cx="3832225" cy="444500"/>
            <a:chOff x="409" y="2840"/>
            <a:chExt cx="2414" cy="280"/>
          </a:xfrm>
        </p:grpSpPr>
        <p:sp>
          <p:nvSpPr>
            <p:cNvPr id="74815" name="AutoShape 60"/>
            <p:cNvSpPr/>
            <p:nvPr/>
          </p:nvSpPr>
          <p:spPr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16" name="AutoShape 61"/>
            <p:cNvSpPr/>
            <p:nvPr/>
          </p:nvSpPr>
          <p:spPr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2176463" y="5121275"/>
            <a:ext cx="3635375" cy="460375"/>
            <a:chOff x="409" y="3203"/>
            <a:chExt cx="2290" cy="290"/>
          </a:xfrm>
        </p:grpSpPr>
        <p:sp>
          <p:nvSpPr>
            <p:cNvPr id="74813" name="AutoShape 63"/>
            <p:cNvSpPr/>
            <p:nvPr/>
          </p:nvSpPr>
          <p:spPr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14" name="AutoShape 64"/>
            <p:cNvSpPr/>
            <p:nvPr/>
          </p:nvSpPr>
          <p:spPr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1" name="Group 65"/>
          <p:cNvGrpSpPr/>
          <p:nvPr/>
        </p:nvGrpSpPr>
        <p:grpSpPr>
          <a:xfrm>
            <a:off x="3575050" y="2897188"/>
            <a:ext cx="1512888" cy="1074737"/>
            <a:chOff x="1292" y="1846"/>
            <a:chExt cx="953" cy="677"/>
          </a:xfrm>
        </p:grpSpPr>
        <p:sp>
          <p:nvSpPr>
            <p:cNvPr id="74810" name="Rectangle 66"/>
            <p:cNvSpPr/>
            <p:nvPr/>
          </p:nvSpPr>
          <p:spPr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4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11" name="Text Box 67"/>
            <p:cNvSpPr txBox="1"/>
            <p:nvPr/>
          </p:nvSpPr>
          <p:spPr>
            <a:xfrm>
              <a:off x="1292" y="1846"/>
              <a:ext cx="915" cy="250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p>
              <a:pPr lvl="0" defTabSz="762000"/>
              <a:r>
                <a:rPr lang="zh-CN" altLang="en-US" sz="2000" dirty="0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运输层首部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4812" name="Line 68"/>
            <p:cNvSpPr/>
            <p:nvPr/>
          </p:nvSpPr>
          <p:spPr>
            <a:xfrm>
              <a:off x="1791" y="2069"/>
              <a:ext cx="227" cy="227"/>
            </a:xfrm>
            <a:prstGeom prst="line">
              <a:avLst/>
            </a:prstGeom>
            <a:ln w="12700" cap="flat" cmpd="sng">
              <a:solidFill>
                <a:srgbClr val="333399"/>
              </a:solidFill>
              <a:prstDash val="solid"/>
              <a:headEnd type="none" w="sm" len="lg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" name="Group 69"/>
          <p:cNvGrpSpPr/>
          <p:nvPr/>
        </p:nvGrpSpPr>
        <p:grpSpPr>
          <a:xfrm>
            <a:off x="3057525" y="3395663"/>
            <a:ext cx="1525588" cy="1152525"/>
            <a:chOff x="966" y="2160"/>
            <a:chExt cx="961" cy="726"/>
          </a:xfrm>
        </p:grpSpPr>
        <p:sp>
          <p:nvSpPr>
            <p:cNvPr id="74807" name="Rectangle 70"/>
            <p:cNvSpPr/>
            <p:nvPr/>
          </p:nvSpPr>
          <p:spPr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3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08" name="Text Box 71"/>
            <p:cNvSpPr txBox="1"/>
            <p:nvPr/>
          </p:nvSpPr>
          <p:spPr>
            <a:xfrm>
              <a:off x="966" y="2160"/>
              <a:ext cx="915" cy="250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p>
              <a:pPr lvl="0" defTabSz="762000"/>
              <a:r>
                <a:rPr lang="zh-CN" altLang="en-US" sz="2000" dirty="0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网络层首部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4809" name="Line 72"/>
            <p:cNvSpPr/>
            <p:nvPr/>
          </p:nvSpPr>
          <p:spPr>
            <a:xfrm>
              <a:off x="1474" y="2387"/>
              <a:ext cx="227" cy="272"/>
            </a:xfrm>
            <a:prstGeom prst="line">
              <a:avLst/>
            </a:prstGeom>
            <a:ln w="12700" cap="flat" cmpd="sng">
              <a:solidFill>
                <a:srgbClr val="333399"/>
              </a:solidFill>
              <a:prstDash val="solid"/>
              <a:headEnd type="none" w="sm" len="lg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" name="Group 73"/>
          <p:cNvGrpSpPr/>
          <p:nvPr/>
        </p:nvGrpSpPr>
        <p:grpSpPr>
          <a:xfrm>
            <a:off x="2927350" y="3860800"/>
            <a:ext cx="1162050" cy="1295400"/>
            <a:chOff x="878" y="2432"/>
            <a:chExt cx="732" cy="816"/>
          </a:xfrm>
        </p:grpSpPr>
        <p:sp>
          <p:nvSpPr>
            <p:cNvPr id="74804" name="Rectangle 74"/>
            <p:cNvSpPr/>
            <p:nvPr/>
          </p:nvSpPr>
          <p:spPr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2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05" name="Text Box 75"/>
            <p:cNvSpPr txBox="1"/>
            <p:nvPr/>
          </p:nvSpPr>
          <p:spPr>
            <a:xfrm>
              <a:off x="878" y="2432"/>
              <a:ext cx="595" cy="406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p>
              <a:pPr lvl="0" algn="ctr" defTabSz="762000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链路层</a:t>
              </a:r>
              <a:endParaRPr lang="zh-CN" altLang="en-US" sz="2000" dirty="0">
                <a:solidFill>
                  <a:srgbClr val="333399"/>
                </a:solidFill>
                <a:latin typeface="Arial Rounded MT Bold" pitchFamily="34" charset="0"/>
                <a:ea typeface="黑体" pitchFamily="2" charset="-122"/>
              </a:endParaRPr>
            </a:p>
            <a:p>
              <a:pPr lvl="0" algn="ctr" defTabSz="762000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首部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4806" name="Line 76"/>
            <p:cNvSpPr/>
            <p:nvPr/>
          </p:nvSpPr>
          <p:spPr>
            <a:xfrm>
              <a:off x="1284" y="2799"/>
              <a:ext cx="145" cy="223"/>
            </a:xfrm>
            <a:prstGeom prst="line">
              <a:avLst/>
            </a:prstGeom>
            <a:ln w="12700" cap="flat" cmpd="sng">
              <a:solidFill>
                <a:srgbClr val="333399"/>
              </a:solidFill>
              <a:prstDash val="solid"/>
              <a:headEnd type="none" w="sm" len="lg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4" name="Group 77"/>
          <p:cNvGrpSpPr/>
          <p:nvPr/>
        </p:nvGrpSpPr>
        <p:grpSpPr>
          <a:xfrm>
            <a:off x="8183563" y="3833813"/>
            <a:ext cx="1006475" cy="1290637"/>
            <a:chOff x="4195" y="2436"/>
            <a:chExt cx="634" cy="813"/>
          </a:xfrm>
        </p:grpSpPr>
        <p:sp>
          <p:nvSpPr>
            <p:cNvPr id="74801" name="Rectangle 78"/>
            <p:cNvSpPr/>
            <p:nvPr/>
          </p:nvSpPr>
          <p:spPr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T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2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802" name="Line 79"/>
            <p:cNvSpPr/>
            <p:nvPr/>
          </p:nvSpPr>
          <p:spPr>
            <a:xfrm flipH="1">
              <a:off x="4377" y="2840"/>
              <a:ext cx="136" cy="182"/>
            </a:xfrm>
            <a:prstGeom prst="line">
              <a:avLst/>
            </a:prstGeom>
            <a:ln w="12700" cap="flat" cmpd="sng">
              <a:solidFill>
                <a:srgbClr val="333399"/>
              </a:solidFill>
              <a:prstDash val="solid"/>
              <a:headEnd type="none" w="sm" len="lg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803" name="Text Box 80"/>
            <p:cNvSpPr txBox="1"/>
            <p:nvPr/>
          </p:nvSpPr>
          <p:spPr>
            <a:xfrm>
              <a:off x="4234" y="2436"/>
              <a:ext cx="595" cy="406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p>
              <a:pPr lvl="0" algn="ctr" defTabSz="762000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链路层</a:t>
              </a:r>
              <a:endParaRPr lang="zh-CN" altLang="en-US" sz="2000" dirty="0">
                <a:solidFill>
                  <a:srgbClr val="333399"/>
                </a:solidFill>
                <a:latin typeface="Arial Rounded MT Bold" pitchFamily="34" charset="0"/>
                <a:ea typeface="黑体" pitchFamily="2" charset="-122"/>
              </a:endParaRPr>
            </a:p>
            <a:p>
              <a:pPr lvl="0" algn="ctr" defTabSz="762000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尾部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194300" y="6242050"/>
            <a:ext cx="284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3 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数据在各层之间的传递过程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" name="MH_Title"/>
          <p:cNvSpPr>
            <a:spLocks noChangeArrowheads="1"/>
          </p:cNvSpPr>
          <p:nvPr/>
        </p:nvSpPr>
        <p:spPr bwMode="auto">
          <a:xfrm>
            <a:off x="2557145" y="694055"/>
            <a:ext cx="750824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2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、</a:t>
            </a: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 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数据在五层协议体系结构的传递</a:t>
            </a:r>
            <a:endParaRPr lang="zh-CN" altLang="en-US" sz="36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0" grpId="0" bldLvl="0" animBg="1"/>
      <p:bldP spid="128035" grpId="0" bldLvl="0" animBg="1"/>
      <p:bldP spid="1280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75780" name="AutoShape 3"/>
          <p:cNvSpPr/>
          <p:nvPr/>
        </p:nvSpPr>
        <p:spPr>
          <a:xfrm rot="-5400000">
            <a:off x="5962650" y="1439863"/>
            <a:ext cx="417513" cy="8991600"/>
          </a:xfrm>
          <a:prstGeom prst="can">
            <a:avLst>
              <a:gd name="adj" fmla="val 48653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txBody>
          <a:bodyPr vert="eaVert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781" name="AutoShape 4"/>
          <p:cNvSpPr/>
          <p:nvPr/>
        </p:nvSpPr>
        <p:spPr>
          <a:xfrm>
            <a:off x="2122488" y="2755900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782" name="Text Box 5"/>
          <p:cNvSpPr txBox="1"/>
          <p:nvPr/>
        </p:nvSpPr>
        <p:spPr>
          <a:xfrm>
            <a:off x="2370138" y="293528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83" name="Text Box 6"/>
          <p:cNvSpPr txBox="1"/>
          <p:nvPr/>
        </p:nvSpPr>
        <p:spPr>
          <a:xfrm>
            <a:off x="2370138" y="356235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84" name="Text Box 7"/>
          <p:cNvSpPr txBox="1"/>
          <p:nvPr/>
        </p:nvSpPr>
        <p:spPr>
          <a:xfrm>
            <a:off x="2370138" y="411956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85" name="Text Box 8"/>
          <p:cNvSpPr txBox="1"/>
          <p:nvPr/>
        </p:nvSpPr>
        <p:spPr>
          <a:xfrm>
            <a:off x="2370138" y="467836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86" name="Text Box 9"/>
          <p:cNvSpPr txBox="1"/>
          <p:nvPr/>
        </p:nvSpPr>
        <p:spPr>
          <a:xfrm>
            <a:off x="2370138" y="52451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87" name="Freeform 10"/>
          <p:cNvSpPr/>
          <p:nvPr/>
        </p:nvSpPr>
        <p:spPr>
          <a:xfrm>
            <a:off x="2122488" y="335756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788" name="Freeform 11"/>
          <p:cNvSpPr/>
          <p:nvPr/>
        </p:nvSpPr>
        <p:spPr>
          <a:xfrm>
            <a:off x="2132013" y="393223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789" name="Freeform 12"/>
          <p:cNvSpPr/>
          <p:nvPr/>
        </p:nvSpPr>
        <p:spPr>
          <a:xfrm>
            <a:off x="2109788" y="4508500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790" name="Freeform 13"/>
          <p:cNvSpPr/>
          <p:nvPr/>
        </p:nvSpPr>
        <p:spPr>
          <a:xfrm>
            <a:off x="2109788" y="5100638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791" name="AutoShape 14"/>
          <p:cNvSpPr/>
          <p:nvPr/>
        </p:nvSpPr>
        <p:spPr>
          <a:xfrm>
            <a:off x="9475788" y="2722563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792" name="Text Box 15"/>
          <p:cNvSpPr txBox="1"/>
          <p:nvPr/>
        </p:nvSpPr>
        <p:spPr>
          <a:xfrm>
            <a:off x="9513888" y="290036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93" name="Text Box 16"/>
          <p:cNvSpPr txBox="1"/>
          <p:nvPr/>
        </p:nvSpPr>
        <p:spPr>
          <a:xfrm>
            <a:off x="9513888" y="352742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94" name="Text Box 17"/>
          <p:cNvSpPr txBox="1"/>
          <p:nvPr/>
        </p:nvSpPr>
        <p:spPr>
          <a:xfrm>
            <a:off x="9513888" y="40846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95" name="Text Box 18"/>
          <p:cNvSpPr txBox="1"/>
          <p:nvPr/>
        </p:nvSpPr>
        <p:spPr>
          <a:xfrm>
            <a:off x="9513888" y="464502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96" name="Text Box 19"/>
          <p:cNvSpPr txBox="1"/>
          <p:nvPr/>
        </p:nvSpPr>
        <p:spPr>
          <a:xfrm>
            <a:off x="9513888" y="521017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97" name="Freeform 20"/>
          <p:cNvSpPr/>
          <p:nvPr/>
        </p:nvSpPr>
        <p:spPr>
          <a:xfrm>
            <a:off x="9475788" y="332263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798" name="Freeform 21"/>
          <p:cNvSpPr/>
          <p:nvPr/>
        </p:nvSpPr>
        <p:spPr>
          <a:xfrm>
            <a:off x="9485313" y="38973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799" name="Freeform 22"/>
          <p:cNvSpPr/>
          <p:nvPr/>
        </p:nvSpPr>
        <p:spPr>
          <a:xfrm>
            <a:off x="9463088" y="4473575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800" name="Freeform 23"/>
          <p:cNvSpPr/>
          <p:nvPr/>
        </p:nvSpPr>
        <p:spPr>
          <a:xfrm>
            <a:off x="9463088" y="5065713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801" name="Text Box 24"/>
          <p:cNvSpPr txBox="1"/>
          <p:nvPr/>
        </p:nvSpPr>
        <p:spPr>
          <a:xfrm>
            <a:off x="1984375" y="1881188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5802" name="AutoShape 25"/>
          <p:cNvSpPr/>
          <p:nvPr/>
        </p:nvSpPr>
        <p:spPr>
          <a:xfrm>
            <a:off x="9623425" y="2225675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803" name="Text Box 26"/>
          <p:cNvSpPr txBox="1"/>
          <p:nvPr/>
        </p:nvSpPr>
        <p:spPr>
          <a:xfrm>
            <a:off x="9617075" y="2330450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804" name="AutoShape 27"/>
          <p:cNvSpPr/>
          <p:nvPr/>
        </p:nvSpPr>
        <p:spPr>
          <a:xfrm>
            <a:off x="2127250" y="2268538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5805" name="Text Box 28"/>
          <p:cNvSpPr txBox="1"/>
          <p:nvPr/>
        </p:nvSpPr>
        <p:spPr>
          <a:xfrm>
            <a:off x="2147888" y="2389188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806" name="Text Box 29"/>
          <p:cNvSpPr txBox="1"/>
          <p:nvPr/>
        </p:nvSpPr>
        <p:spPr>
          <a:xfrm>
            <a:off x="9359900" y="1881188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9054" name="Rectangle 30"/>
          <p:cNvSpPr/>
          <p:nvPr/>
        </p:nvSpPr>
        <p:spPr>
          <a:xfrm>
            <a:off x="3568700" y="5281613"/>
            <a:ext cx="5184775" cy="358775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10100110100101  </a:t>
            </a:r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比  特  流 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110101110101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30080" name="Text Box 31"/>
          <p:cNvSpPr txBox="1"/>
          <p:nvPr/>
        </p:nvSpPr>
        <p:spPr>
          <a:xfrm>
            <a:off x="3981927" y="3827463"/>
            <a:ext cx="4483735" cy="8229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计算机 </a:t>
            </a:r>
            <a:r>
              <a:rPr lang="en-US" altLang="zh-CN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的物理层收到比特流后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交给数据链路层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581400" y="4724400"/>
            <a:ext cx="5184775" cy="358775"/>
            <a:chOff x="1247" y="3023"/>
            <a:chExt cx="3266" cy="226"/>
          </a:xfrm>
        </p:grpSpPr>
        <p:sp>
          <p:nvSpPr>
            <p:cNvPr id="75814" name="Rectangle 33"/>
            <p:cNvSpPr/>
            <p:nvPr/>
          </p:nvSpPr>
          <p:spPr>
            <a:xfrm>
              <a:off x="1247" y="3023"/>
              <a:ext cx="363" cy="226"/>
            </a:xfrm>
            <a:prstGeom prst="rect">
              <a:avLst/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2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815" name="Rectangle 34"/>
            <p:cNvSpPr/>
            <p:nvPr/>
          </p:nvSpPr>
          <p:spPr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T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2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75816" name="Group 35"/>
            <p:cNvGrpSpPr/>
            <p:nvPr/>
          </p:nvGrpSpPr>
          <p:grpSpPr>
            <a:xfrm>
              <a:off x="1610" y="3023"/>
              <a:ext cx="2585" cy="226"/>
              <a:chOff x="1610" y="3023"/>
              <a:chExt cx="2585" cy="226"/>
            </a:xfrm>
          </p:grpSpPr>
          <p:sp>
            <p:nvSpPr>
              <p:cNvPr id="75817" name="Rectangle 36"/>
              <p:cNvSpPr/>
              <p:nvPr/>
            </p:nvSpPr>
            <p:spPr>
              <a:xfrm>
                <a:off x="1610" y="3023"/>
                <a:ext cx="318" cy="226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1" hangingPunct="1"/>
                <a:r>
                  <a:rPr lang="en-US" altLang="zh-CN" dirty="0">
                    <a:solidFill>
                      <a:srgbClr val="333399"/>
                    </a:solidFill>
                    <a:latin typeface="Arial" charset="0"/>
                    <a:ea typeface="宋体" pitchFamily="2" charset="-122"/>
                  </a:rPr>
                  <a:t>H</a:t>
                </a:r>
                <a:r>
                  <a:rPr lang="en-US" altLang="zh-CN" b="1" baseline="-25000" dirty="0">
                    <a:solidFill>
                      <a:srgbClr val="333399"/>
                    </a:solidFill>
                    <a:latin typeface="Arial" charset="0"/>
                    <a:ea typeface="宋体" pitchFamily="2" charset="-122"/>
                  </a:rPr>
                  <a:t>3</a:t>
                </a:r>
                <a:endPara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75818" name="Rectangle 37"/>
              <p:cNvSpPr/>
              <p:nvPr/>
            </p:nvSpPr>
            <p:spPr>
              <a:xfrm>
                <a:off x="1928" y="3023"/>
                <a:ext cx="318" cy="226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1" hangingPunct="1"/>
                <a:r>
                  <a:rPr lang="en-US" altLang="zh-CN" dirty="0">
                    <a:solidFill>
                      <a:srgbClr val="333399"/>
                    </a:solidFill>
                    <a:latin typeface="Arial" charset="0"/>
                    <a:ea typeface="宋体" pitchFamily="2" charset="-122"/>
                  </a:rPr>
                  <a:t>H</a:t>
                </a:r>
                <a:r>
                  <a:rPr lang="en-US" altLang="zh-CN" b="1" baseline="-25000" dirty="0">
                    <a:solidFill>
                      <a:srgbClr val="333399"/>
                    </a:solidFill>
                    <a:latin typeface="Arial" charset="0"/>
                    <a:ea typeface="宋体" pitchFamily="2" charset="-122"/>
                  </a:rPr>
                  <a:t>4</a:t>
                </a:r>
                <a:endPara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75819" name="Rectangle 38"/>
              <p:cNvSpPr/>
              <p:nvPr/>
            </p:nvSpPr>
            <p:spPr>
              <a:xfrm>
                <a:off x="2246" y="3023"/>
                <a:ext cx="318" cy="226"/>
              </a:xfrm>
              <a:prstGeom prst="rect">
                <a:avLst/>
              </a:prstGeom>
              <a:solidFill>
                <a:srgbClr val="FF99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1" hangingPunct="1"/>
                <a:r>
                  <a:rPr lang="en-US" altLang="zh-CN" dirty="0">
                    <a:solidFill>
                      <a:srgbClr val="333399"/>
                    </a:solidFill>
                    <a:latin typeface="Arial" charset="0"/>
                    <a:ea typeface="宋体" pitchFamily="2" charset="-122"/>
                  </a:rPr>
                  <a:t>H</a:t>
                </a:r>
                <a:r>
                  <a:rPr lang="en-US" altLang="zh-CN" b="1" baseline="-25000" dirty="0">
                    <a:solidFill>
                      <a:srgbClr val="333399"/>
                    </a:solidFill>
                    <a:latin typeface="Arial" charset="0"/>
                    <a:ea typeface="宋体" pitchFamily="2" charset="-122"/>
                  </a:rPr>
                  <a:t>5</a:t>
                </a:r>
                <a:endPara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75820" name="Rectangle 39"/>
              <p:cNvSpPr/>
              <p:nvPr/>
            </p:nvSpPr>
            <p:spPr>
              <a:xfrm>
                <a:off x="2562" y="3023"/>
                <a:ext cx="1633" cy="226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1" hangingPunct="1"/>
                <a:r>
                  <a:rPr lang="zh-CN" altLang="en-US" sz="2000" dirty="0">
                    <a:solidFill>
                      <a:srgbClr val="333399"/>
                    </a:solidFill>
                    <a:latin typeface="Tahoma" pitchFamily="34" charset="0"/>
                    <a:ea typeface="黑体" pitchFamily="2" charset="-122"/>
                  </a:rPr>
                  <a:t>应 用 程 序 数 据</a:t>
                </a:r>
                <a:endParaRPr lang="zh-CN" altLang="en-US" sz="20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4" name="Group 40"/>
          <p:cNvGrpSpPr/>
          <p:nvPr/>
        </p:nvGrpSpPr>
        <p:grpSpPr>
          <a:xfrm>
            <a:off x="5676900" y="4921250"/>
            <a:ext cx="4352925" cy="396875"/>
            <a:chOff x="2575" y="3158"/>
            <a:chExt cx="2742" cy="250"/>
          </a:xfrm>
        </p:grpSpPr>
        <p:sp>
          <p:nvSpPr>
            <p:cNvPr id="75812" name="AutoShape 41"/>
            <p:cNvSpPr/>
            <p:nvPr/>
          </p:nvSpPr>
          <p:spPr>
            <a:xfrm rot="-10800000" flipV="1">
              <a:off x="5193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813" name="AutoShape 42"/>
            <p:cNvSpPr/>
            <p:nvPr/>
          </p:nvSpPr>
          <p:spPr>
            <a:xfrm rot="-10800000" flipV="1">
              <a:off x="2575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194300" y="6242050"/>
            <a:ext cx="284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4 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数据在各层之间的传递过程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MH_Title"/>
          <p:cNvSpPr>
            <a:spLocks noChangeArrowheads="1"/>
          </p:cNvSpPr>
          <p:nvPr/>
        </p:nvSpPr>
        <p:spPr bwMode="auto">
          <a:xfrm>
            <a:off x="2557145" y="694055"/>
            <a:ext cx="750824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2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、</a:t>
            </a: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 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数据在五层协议体系结构的传递</a:t>
            </a:r>
            <a:endParaRPr lang="zh-CN" altLang="en-US" sz="36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bldLvl="0" animBg="1"/>
      <p:bldP spid="129054" grpId="1" bldLvl="0" animBg="1"/>
      <p:bldP spid="130080" grpId="0"/>
      <p:bldP spid="13008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日期占位符 1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4079875" y="4222750"/>
            <a:ext cx="4103688" cy="358775"/>
            <a:chOff x="1610" y="3023"/>
            <a:chExt cx="2585" cy="226"/>
          </a:xfrm>
        </p:grpSpPr>
        <p:sp>
          <p:nvSpPr>
            <p:cNvPr id="76844" name="Rectangle 3"/>
            <p:cNvSpPr/>
            <p:nvPr/>
          </p:nvSpPr>
          <p:spPr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3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845" name="Rectangle 4"/>
            <p:cNvSpPr/>
            <p:nvPr/>
          </p:nvSpPr>
          <p:spPr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4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846" name="Rectangle 5"/>
            <p:cNvSpPr/>
            <p:nvPr/>
          </p:nvSpPr>
          <p:spPr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5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847" name="Rectangle 6"/>
            <p:cNvSpPr/>
            <p:nvPr/>
          </p:nvSpPr>
          <p:spPr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sz="20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  <a:endPara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sp>
        <p:nvSpPr>
          <p:cNvPr id="76805" name="Rectangle 7" descr="afbae0ddf0234c3bbd5a2eb4a4d10acd# #矩形 674"/>
          <p:cNvSpPr>
            <a:spLocks noGrp="1"/>
          </p:cNvSpPr>
          <p:nvPr>
            <p:ph type="title"/>
          </p:nvPr>
        </p:nvSpPr>
        <p:spPr>
          <a:xfrm>
            <a:off x="2454910" y="6378575"/>
            <a:ext cx="8215630" cy="431800"/>
          </a:xfrm>
        </p:spPr>
        <p:txBody>
          <a:bodyPr vert="horz" wrap="square" lIns="91440" tIns="45720" rIns="91440" bIns="45720" anchor="b"/>
          <a:p>
            <a:pPr lvl="0" algn="ctr" eaLnBrk="1" hangingPunct="1"/>
            <a:r>
              <a:rPr lang="zh-CN" altLang="en-US" sz="1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rPr>
              <a:t>图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rPr>
              <a:t> 主机 1 向主机 2 发送数据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6806" name="AutoShape 8"/>
          <p:cNvSpPr/>
          <p:nvPr/>
        </p:nvSpPr>
        <p:spPr>
          <a:xfrm rot="-5400000">
            <a:off x="5897563" y="1531938"/>
            <a:ext cx="417512" cy="8991600"/>
          </a:xfrm>
          <a:prstGeom prst="can">
            <a:avLst>
              <a:gd name="adj" fmla="val 48653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07" name="AutoShape 9"/>
          <p:cNvSpPr/>
          <p:nvPr/>
        </p:nvSpPr>
        <p:spPr>
          <a:xfrm>
            <a:off x="2057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08" name="Text Box 10"/>
          <p:cNvSpPr txBox="1"/>
          <p:nvPr/>
        </p:nvSpPr>
        <p:spPr>
          <a:xfrm>
            <a:off x="2305050" y="302736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09" name="Text Box 11"/>
          <p:cNvSpPr txBox="1"/>
          <p:nvPr/>
        </p:nvSpPr>
        <p:spPr>
          <a:xfrm>
            <a:off x="2305050" y="365442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10" name="Text Box 12"/>
          <p:cNvSpPr txBox="1"/>
          <p:nvPr/>
        </p:nvSpPr>
        <p:spPr>
          <a:xfrm>
            <a:off x="2305050" y="42116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11" name="Text Box 13"/>
          <p:cNvSpPr txBox="1"/>
          <p:nvPr/>
        </p:nvSpPr>
        <p:spPr>
          <a:xfrm>
            <a:off x="2305050" y="47704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12" name="Text Box 14"/>
          <p:cNvSpPr txBox="1"/>
          <p:nvPr/>
        </p:nvSpPr>
        <p:spPr>
          <a:xfrm>
            <a:off x="2305050" y="533717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13" name="Freeform 15"/>
          <p:cNvSpPr/>
          <p:nvPr/>
        </p:nvSpPr>
        <p:spPr>
          <a:xfrm>
            <a:off x="2057400" y="344963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14" name="Freeform 16"/>
          <p:cNvSpPr/>
          <p:nvPr/>
        </p:nvSpPr>
        <p:spPr>
          <a:xfrm>
            <a:off x="2066925" y="40243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15" name="Freeform 17"/>
          <p:cNvSpPr/>
          <p:nvPr/>
        </p:nvSpPr>
        <p:spPr>
          <a:xfrm>
            <a:off x="2044700" y="4600575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16" name="Freeform 18"/>
          <p:cNvSpPr/>
          <p:nvPr/>
        </p:nvSpPr>
        <p:spPr>
          <a:xfrm>
            <a:off x="2044700" y="5192713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17" name="AutoShape 19"/>
          <p:cNvSpPr/>
          <p:nvPr/>
        </p:nvSpPr>
        <p:spPr>
          <a:xfrm>
            <a:off x="9410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18" name="Text Box 20"/>
          <p:cNvSpPr txBox="1"/>
          <p:nvPr/>
        </p:nvSpPr>
        <p:spPr>
          <a:xfrm>
            <a:off x="9448800" y="29924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19" name="Text Box 21"/>
          <p:cNvSpPr txBox="1"/>
          <p:nvPr/>
        </p:nvSpPr>
        <p:spPr>
          <a:xfrm>
            <a:off x="9448800" y="36195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20" name="Text Box 22"/>
          <p:cNvSpPr txBox="1"/>
          <p:nvPr/>
        </p:nvSpPr>
        <p:spPr>
          <a:xfrm>
            <a:off x="9448800" y="417671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21" name="Text Box 23"/>
          <p:cNvSpPr txBox="1"/>
          <p:nvPr/>
        </p:nvSpPr>
        <p:spPr>
          <a:xfrm>
            <a:off x="9448800" y="47371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22" name="Text Box 24"/>
          <p:cNvSpPr txBox="1"/>
          <p:nvPr/>
        </p:nvSpPr>
        <p:spPr>
          <a:xfrm>
            <a:off x="9448800" y="530225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23" name="Freeform 25"/>
          <p:cNvSpPr/>
          <p:nvPr/>
        </p:nvSpPr>
        <p:spPr>
          <a:xfrm>
            <a:off x="9410700" y="34147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24" name="Freeform 26"/>
          <p:cNvSpPr/>
          <p:nvPr/>
        </p:nvSpPr>
        <p:spPr>
          <a:xfrm>
            <a:off x="9420225" y="398938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25" name="Freeform 27"/>
          <p:cNvSpPr/>
          <p:nvPr/>
        </p:nvSpPr>
        <p:spPr>
          <a:xfrm>
            <a:off x="9398000" y="4565650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26" name="Freeform 28"/>
          <p:cNvSpPr/>
          <p:nvPr/>
        </p:nvSpPr>
        <p:spPr>
          <a:xfrm>
            <a:off x="9398000" y="5157788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27" name="Text Box 29"/>
          <p:cNvSpPr txBox="1"/>
          <p:nvPr/>
        </p:nvSpPr>
        <p:spPr>
          <a:xfrm>
            <a:off x="1919288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6828" name="AutoShape 30"/>
          <p:cNvSpPr/>
          <p:nvPr/>
        </p:nvSpPr>
        <p:spPr>
          <a:xfrm>
            <a:off x="9558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29" name="Text Box 31"/>
          <p:cNvSpPr txBox="1"/>
          <p:nvPr/>
        </p:nvSpPr>
        <p:spPr>
          <a:xfrm>
            <a:off x="9551988" y="2422525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30" name="AutoShape 32"/>
          <p:cNvSpPr/>
          <p:nvPr/>
        </p:nvSpPr>
        <p:spPr>
          <a:xfrm>
            <a:off x="2062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6831" name="Text Box 33"/>
          <p:cNvSpPr txBox="1"/>
          <p:nvPr/>
        </p:nvSpPr>
        <p:spPr>
          <a:xfrm>
            <a:off x="2082800" y="2481263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32" name="Text Box 34"/>
          <p:cNvSpPr txBox="1"/>
          <p:nvPr/>
        </p:nvSpPr>
        <p:spPr>
          <a:xfrm>
            <a:off x="9294813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6833" name="Text Box 35"/>
          <p:cNvSpPr txBox="1"/>
          <p:nvPr/>
        </p:nvSpPr>
        <p:spPr>
          <a:xfrm>
            <a:off x="3788410" y="3254375"/>
            <a:ext cx="4754880" cy="8229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数据链路层剥去帧首部和帧尾部后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把帧的数据部分交给网络层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30084" name="Rectangle 36"/>
          <p:cNvSpPr/>
          <p:nvPr/>
        </p:nvSpPr>
        <p:spPr>
          <a:xfrm>
            <a:off x="3503613" y="4797425"/>
            <a:ext cx="576262" cy="358775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H</a:t>
            </a:r>
            <a:r>
              <a: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b="1" baseline="-25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0085" name="Rectangle 37"/>
          <p:cNvSpPr/>
          <p:nvPr/>
        </p:nvSpPr>
        <p:spPr>
          <a:xfrm>
            <a:off x="8183563" y="4799013"/>
            <a:ext cx="504825" cy="358775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T</a:t>
            </a:r>
            <a:r>
              <a: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b="1" baseline="-25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4079875" y="4799013"/>
            <a:ext cx="4103688" cy="358775"/>
            <a:chOff x="1610" y="3023"/>
            <a:chExt cx="2585" cy="226"/>
          </a:xfrm>
        </p:grpSpPr>
        <p:sp>
          <p:nvSpPr>
            <p:cNvPr id="76840" name="Rectangle 39"/>
            <p:cNvSpPr/>
            <p:nvPr/>
          </p:nvSpPr>
          <p:spPr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3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841" name="Rectangle 40"/>
            <p:cNvSpPr/>
            <p:nvPr/>
          </p:nvSpPr>
          <p:spPr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4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842" name="Rectangle 41"/>
            <p:cNvSpPr/>
            <p:nvPr/>
          </p:nvSpPr>
          <p:spPr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5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843" name="Rectangle 42"/>
            <p:cNvSpPr/>
            <p:nvPr/>
          </p:nvSpPr>
          <p:spPr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sz="20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  <a:endPara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grpSp>
        <p:nvGrpSpPr>
          <p:cNvPr id="4" name="Group 43"/>
          <p:cNvGrpSpPr/>
          <p:nvPr/>
        </p:nvGrpSpPr>
        <p:grpSpPr>
          <a:xfrm>
            <a:off x="5735638" y="4471988"/>
            <a:ext cx="4229100" cy="396875"/>
            <a:chOff x="2653" y="2817"/>
            <a:chExt cx="2664" cy="250"/>
          </a:xfrm>
        </p:grpSpPr>
        <p:sp>
          <p:nvSpPr>
            <p:cNvPr id="76838" name="AutoShape 44"/>
            <p:cNvSpPr/>
            <p:nvPr/>
          </p:nvSpPr>
          <p:spPr>
            <a:xfrm rot="-10800000" flipV="1">
              <a:off x="519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839" name="AutoShape 45"/>
            <p:cNvSpPr/>
            <p:nvPr/>
          </p:nvSpPr>
          <p:spPr>
            <a:xfrm rot="-10800000" flipV="1">
              <a:off x="265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5" name="MH_Title"/>
          <p:cNvSpPr>
            <a:spLocks noChangeArrowheads="1"/>
          </p:cNvSpPr>
          <p:nvPr/>
        </p:nvSpPr>
        <p:spPr bwMode="auto">
          <a:xfrm>
            <a:off x="2557145" y="694055"/>
            <a:ext cx="750824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2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、</a:t>
            </a: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  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数据在五层协议体系结构的传递</a:t>
            </a:r>
            <a:endParaRPr lang="zh-CN" altLang="en-US" sz="36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" dur="10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4" grpId="0" bldLvl="0" animBg="1"/>
      <p:bldP spid="13008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日期占位符 1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4583113" y="3575050"/>
            <a:ext cx="3598862" cy="358775"/>
            <a:chOff x="1928" y="2660"/>
            <a:chExt cx="2267" cy="226"/>
          </a:xfrm>
        </p:grpSpPr>
        <p:sp>
          <p:nvSpPr>
            <p:cNvPr id="77866" name="Rectangle 3"/>
            <p:cNvSpPr/>
            <p:nvPr/>
          </p:nvSpPr>
          <p:spPr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4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867" name="Rectangle 4"/>
            <p:cNvSpPr/>
            <p:nvPr/>
          </p:nvSpPr>
          <p:spPr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5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868" name="Rectangle 5"/>
            <p:cNvSpPr/>
            <p:nvPr/>
          </p:nvSpPr>
          <p:spPr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sz="20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  <a:endPara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sp>
        <p:nvSpPr>
          <p:cNvPr id="131078" name="Rectangle 6"/>
          <p:cNvSpPr/>
          <p:nvPr/>
        </p:nvSpPr>
        <p:spPr>
          <a:xfrm>
            <a:off x="4079875" y="4222750"/>
            <a:ext cx="504825" cy="3587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H</a:t>
            </a:r>
            <a:r>
              <a: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b="1" baseline="-25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4584700" y="4222750"/>
            <a:ext cx="3598863" cy="358775"/>
            <a:chOff x="1928" y="2660"/>
            <a:chExt cx="2267" cy="226"/>
          </a:xfrm>
        </p:grpSpPr>
        <p:sp>
          <p:nvSpPr>
            <p:cNvPr id="77863" name="Rectangle 8"/>
            <p:cNvSpPr/>
            <p:nvPr/>
          </p:nvSpPr>
          <p:spPr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4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864" name="Rectangle 9"/>
            <p:cNvSpPr/>
            <p:nvPr/>
          </p:nvSpPr>
          <p:spPr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5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865" name="Rectangle 10"/>
            <p:cNvSpPr/>
            <p:nvPr/>
          </p:nvSpPr>
          <p:spPr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sz="20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  <a:endPara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sp>
        <p:nvSpPr>
          <p:cNvPr id="77832" name="AutoShape 12"/>
          <p:cNvSpPr/>
          <p:nvPr/>
        </p:nvSpPr>
        <p:spPr>
          <a:xfrm rot="-5400000">
            <a:off x="5897563" y="1531938"/>
            <a:ext cx="417512" cy="8991600"/>
          </a:xfrm>
          <a:prstGeom prst="can">
            <a:avLst>
              <a:gd name="adj" fmla="val 48653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33" name="AutoShape 13"/>
          <p:cNvSpPr/>
          <p:nvPr/>
        </p:nvSpPr>
        <p:spPr>
          <a:xfrm>
            <a:off x="2057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34" name="Text Box 14"/>
          <p:cNvSpPr txBox="1"/>
          <p:nvPr/>
        </p:nvSpPr>
        <p:spPr>
          <a:xfrm>
            <a:off x="2305050" y="302736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35" name="Text Box 15"/>
          <p:cNvSpPr txBox="1"/>
          <p:nvPr/>
        </p:nvSpPr>
        <p:spPr>
          <a:xfrm>
            <a:off x="2305050" y="365442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36" name="Text Box 16"/>
          <p:cNvSpPr txBox="1"/>
          <p:nvPr/>
        </p:nvSpPr>
        <p:spPr>
          <a:xfrm>
            <a:off x="2305050" y="42116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37" name="Text Box 17"/>
          <p:cNvSpPr txBox="1"/>
          <p:nvPr/>
        </p:nvSpPr>
        <p:spPr>
          <a:xfrm>
            <a:off x="2305050" y="47704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38" name="Text Box 18"/>
          <p:cNvSpPr txBox="1"/>
          <p:nvPr/>
        </p:nvSpPr>
        <p:spPr>
          <a:xfrm>
            <a:off x="2305050" y="533717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39" name="Freeform 19"/>
          <p:cNvSpPr/>
          <p:nvPr/>
        </p:nvSpPr>
        <p:spPr>
          <a:xfrm>
            <a:off x="2057400" y="344963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40" name="Freeform 20"/>
          <p:cNvSpPr/>
          <p:nvPr/>
        </p:nvSpPr>
        <p:spPr>
          <a:xfrm>
            <a:off x="2066925" y="40243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41" name="Freeform 21"/>
          <p:cNvSpPr/>
          <p:nvPr/>
        </p:nvSpPr>
        <p:spPr>
          <a:xfrm>
            <a:off x="2044700" y="4600575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42" name="Freeform 22"/>
          <p:cNvSpPr/>
          <p:nvPr/>
        </p:nvSpPr>
        <p:spPr>
          <a:xfrm>
            <a:off x="2044700" y="5192713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43" name="AutoShape 23"/>
          <p:cNvSpPr/>
          <p:nvPr/>
        </p:nvSpPr>
        <p:spPr>
          <a:xfrm>
            <a:off x="9410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44" name="Text Box 24"/>
          <p:cNvSpPr txBox="1"/>
          <p:nvPr/>
        </p:nvSpPr>
        <p:spPr>
          <a:xfrm>
            <a:off x="9448800" y="29924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45" name="Text Box 25"/>
          <p:cNvSpPr txBox="1"/>
          <p:nvPr/>
        </p:nvSpPr>
        <p:spPr>
          <a:xfrm>
            <a:off x="9448800" y="36195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46" name="Text Box 26"/>
          <p:cNvSpPr txBox="1"/>
          <p:nvPr/>
        </p:nvSpPr>
        <p:spPr>
          <a:xfrm>
            <a:off x="9448800" y="417671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47" name="Text Box 27"/>
          <p:cNvSpPr txBox="1"/>
          <p:nvPr/>
        </p:nvSpPr>
        <p:spPr>
          <a:xfrm>
            <a:off x="9448800" y="47371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48" name="Text Box 28"/>
          <p:cNvSpPr txBox="1"/>
          <p:nvPr/>
        </p:nvSpPr>
        <p:spPr>
          <a:xfrm>
            <a:off x="9448800" y="530225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49" name="Freeform 29"/>
          <p:cNvSpPr/>
          <p:nvPr/>
        </p:nvSpPr>
        <p:spPr>
          <a:xfrm>
            <a:off x="9410700" y="34147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50" name="Freeform 30"/>
          <p:cNvSpPr/>
          <p:nvPr/>
        </p:nvSpPr>
        <p:spPr>
          <a:xfrm>
            <a:off x="9420225" y="398938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51" name="Freeform 31"/>
          <p:cNvSpPr/>
          <p:nvPr/>
        </p:nvSpPr>
        <p:spPr>
          <a:xfrm>
            <a:off x="9398000" y="4565650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52" name="Freeform 32"/>
          <p:cNvSpPr/>
          <p:nvPr/>
        </p:nvSpPr>
        <p:spPr>
          <a:xfrm>
            <a:off x="9398000" y="5157788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53" name="Text Box 33"/>
          <p:cNvSpPr txBox="1"/>
          <p:nvPr/>
        </p:nvSpPr>
        <p:spPr>
          <a:xfrm>
            <a:off x="1919288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7854" name="AutoShape 34"/>
          <p:cNvSpPr/>
          <p:nvPr/>
        </p:nvSpPr>
        <p:spPr>
          <a:xfrm>
            <a:off x="9558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55" name="Text Box 35"/>
          <p:cNvSpPr txBox="1"/>
          <p:nvPr/>
        </p:nvSpPr>
        <p:spPr>
          <a:xfrm>
            <a:off x="9551988" y="2422525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56" name="AutoShape 36"/>
          <p:cNvSpPr/>
          <p:nvPr/>
        </p:nvSpPr>
        <p:spPr>
          <a:xfrm>
            <a:off x="2062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7857" name="Text Box 37"/>
          <p:cNvSpPr txBox="1"/>
          <p:nvPr/>
        </p:nvSpPr>
        <p:spPr>
          <a:xfrm>
            <a:off x="2082800" y="2481263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58" name="Text Box 38"/>
          <p:cNvSpPr txBox="1"/>
          <p:nvPr/>
        </p:nvSpPr>
        <p:spPr>
          <a:xfrm>
            <a:off x="9294813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7859" name="Text Box 39"/>
          <p:cNvSpPr txBox="1"/>
          <p:nvPr/>
        </p:nvSpPr>
        <p:spPr>
          <a:xfrm>
            <a:off x="4110673" y="2678113"/>
            <a:ext cx="4145280" cy="8229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网络层剥去分组首部后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把分组的数据部分交给运输层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4" name="Group 40"/>
          <p:cNvGrpSpPr/>
          <p:nvPr/>
        </p:nvGrpSpPr>
        <p:grpSpPr>
          <a:xfrm>
            <a:off x="6115050" y="3895725"/>
            <a:ext cx="3849688" cy="396875"/>
            <a:chOff x="2892" y="2454"/>
            <a:chExt cx="2425" cy="250"/>
          </a:xfrm>
        </p:grpSpPr>
        <p:sp>
          <p:nvSpPr>
            <p:cNvPr id="77861" name="AutoShape 41"/>
            <p:cNvSpPr/>
            <p:nvPr/>
          </p:nvSpPr>
          <p:spPr>
            <a:xfrm rot="-10800000" flipV="1">
              <a:off x="5193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862" name="AutoShape 42"/>
            <p:cNvSpPr/>
            <p:nvPr/>
          </p:nvSpPr>
          <p:spPr>
            <a:xfrm rot="-10800000" flipV="1">
              <a:off x="2892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872355" y="6381750"/>
            <a:ext cx="2604770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eaLnBrk="1" hangingPunct="1"/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图</a:t>
            </a:r>
            <a:r>
              <a:rPr 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6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主机 1 向主机 2 发送数据 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" name="MH_Title"/>
          <p:cNvSpPr>
            <a:spLocks noChangeArrowheads="1"/>
          </p:cNvSpPr>
          <p:nvPr/>
        </p:nvSpPr>
        <p:spPr bwMode="auto">
          <a:xfrm>
            <a:off x="2557145" y="694055"/>
            <a:ext cx="750824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2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、</a:t>
            </a: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  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数据在五层协议体系结构的传递</a:t>
            </a:r>
            <a:endParaRPr lang="zh-CN" altLang="en-US" sz="36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日期占位符 1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5087938" y="2997200"/>
            <a:ext cx="3094037" cy="358775"/>
            <a:chOff x="2245" y="2252"/>
            <a:chExt cx="1949" cy="226"/>
          </a:xfrm>
        </p:grpSpPr>
        <p:sp>
          <p:nvSpPr>
            <p:cNvPr id="78889" name="Rectangle 3"/>
            <p:cNvSpPr/>
            <p:nvPr/>
          </p:nvSpPr>
          <p:spPr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5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890" name="Rectangle 4"/>
            <p:cNvSpPr/>
            <p:nvPr/>
          </p:nvSpPr>
          <p:spPr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sz="20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  <a:endPara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sp>
        <p:nvSpPr>
          <p:cNvPr id="132101" name="Rectangle 5"/>
          <p:cNvSpPr/>
          <p:nvPr/>
        </p:nvSpPr>
        <p:spPr>
          <a:xfrm>
            <a:off x="4583113" y="3575050"/>
            <a:ext cx="504825" cy="358775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H</a:t>
            </a:r>
            <a:r>
              <a: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b="1" baseline="-25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5087938" y="3575050"/>
            <a:ext cx="3094037" cy="358775"/>
            <a:chOff x="2245" y="2252"/>
            <a:chExt cx="1949" cy="226"/>
          </a:xfrm>
        </p:grpSpPr>
        <p:sp>
          <p:nvSpPr>
            <p:cNvPr id="78887" name="Rectangle 7"/>
            <p:cNvSpPr/>
            <p:nvPr/>
          </p:nvSpPr>
          <p:spPr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 b="1" baseline="-25000" dirty="0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5</a:t>
              </a:r>
              <a:endParaRPr lang="en-US" altLang="zh-CN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888" name="Rectangle 8"/>
            <p:cNvSpPr/>
            <p:nvPr/>
          </p:nvSpPr>
          <p:spPr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sz="20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  <a:endPara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sp>
        <p:nvSpPr>
          <p:cNvPr id="78856" name="AutoShape 10"/>
          <p:cNvSpPr/>
          <p:nvPr/>
        </p:nvSpPr>
        <p:spPr>
          <a:xfrm rot="-5400000">
            <a:off x="5897563" y="1531938"/>
            <a:ext cx="417512" cy="8991600"/>
          </a:xfrm>
          <a:prstGeom prst="can">
            <a:avLst>
              <a:gd name="adj" fmla="val 48653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57" name="AutoShape 11"/>
          <p:cNvSpPr/>
          <p:nvPr/>
        </p:nvSpPr>
        <p:spPr>
          <a:xfrm>
            <a:off x="2057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58" name="Text Box 12"/>
          <p:cNvSpPr txBox="1"/>
          <p:nvPr/>
        </p:nvSpPr>
        <p:spPr>
          <a:xfrm>
            <a:off x="2305050" y="302736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59" name="Text Box 13"/>
          <p:cNvSpPr txBox="1"/>
          <p:nvPr/>
        </p:nvSpPr>
        <p:spPr>
          <a:xfrm>
            <a:off x="2305050" y="365442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60" name="Text Box 14"/>
          <p:cNvSpPr txBox="1"/>
          <p:nvPr/>
        </p:nvSpPr>
        <p:spPr>
          <a:xfrm>
            <a:off x="2305050" y="42116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61" name="Text Box 15"/>
          <p:cNvSpPr txBox="1"/>
          <p:nvPr/>
        </p:nvSpPr>
        <p:spPr>
          <a:xfrm>
            <a:off x="2305050" y="47704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62" name="Text Box 16"/>
          <p:cNvSpPr txBox="1"/>
          <p:nvPr/>
        </p:nvSpPr>
        <p:spPr>
          <a:xfrm>
            <a:off x="2305050" y="5337175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63" name="Freeform 17"/>
          <p:cNvSpPr/>
          <p:nvPr/>
        </p:nvSpPr>
        <p:spPr>
          <a:xfrm>
            <a:off x="2057400" y="344963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64" name="Freeform 18"/>
          <p:cNvSpPr/>
          <p:nvPr/>
        </p:nvSpPr>
        <p:spPr>
          <a:xfrm>
            <a:off x="2066925" y="40243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65" name="Freeform 19"/>
          <p:cNvSpPr/>
          <p:nvPr/>
        </p:nvSpPr>
        <p:spPr>
          <a:xfrm>
            <a:off x="2044700" y="4600575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66" name="Freeform 20"/>
          <p:cNvSpPr/>
          <p:nvPr/>
        </p:nvSpPr>
        <p:spPr>
          <a:xfrm>
            <a:off x="2044700" y="5192713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67" name="AutoShape 21"/>
          <p:cNvSpPr/>
          <p:nvPr/>
        </p:nvSpPr>
        <p:spPr>
          <a:xfrm>
            <a:off x="9410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68" name="Text Box 22"/>
          <p:cNvSpPr txBox="1"/>
          <p:nvPr/>
        </p:nvSpPr>
        <p:spPr>
          <a:xfrm>
            <a:off x="9448800" y="2992438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69" name="Text Box 23"/>
          <p:cNvSpPr txBox="1"/>
          <p:nvPr/>
        </p:nvSpPr>
        <p:spPr>
          <a:xfrm>
            <a:off x="9448800" y="36195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70" name="Text Box 24"/>
          <p:cNvSpPr txBox="1"/>
          <p:nvPr/>
        </p:nvSpPr>
        <p:spPr>
          <a:xfrm>
            <a:off x="9448800" y="4176713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71" name="Text Box 25"/>
          <p:cNvSpPr txBox="1"/>
          <p:nvPr/>
        </p:nvSpPr>
        <p:spPr>
          <a:xfrm>
            <a:off x="9448800" y="473710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72" name="Text Box 26"/>
          <p:cNvSpPr txBox="1"/>
          <p:nvPr/>
        </p:nvSpPr>
        <p:spPr>
          <a:xfrm>
            <a:off x="9448800" y="5302250"/>
            <a:ext cx="32385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73" name="Freeform 27"/>
          <p:cNvSpPr/>
          <p:nvPr/>
        </p:nvSpPr>
        <p:spPr>
          <a:xfrm>
            <a:off x="9410700" y="3414713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2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74" name="Freeform 28"/>
          <p:cNvSpPr/>
          <p:nvPr/>
        </p:nvSpPr>
        <p:spPr>
          <a:xfrm>
            <a:off x="9420225" y="3989388"/>
            <a:ext cx="847725" cy="61912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75" name="Freeform 29"/>
          <p:cNvSpPr/>
          <p:nvPr/>
        </p:nvSpPr>
        <p:spPr>
          <a:xfrm>
            <a:off x="9398000" y="4565650"/>
            <a:ext cx="869950" cy="60325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76" name="Freeform 30"/>
          <p:cNvSpPr/>
          <p:nvPr/>
        </p:nvSpPr>
        <p:spPr>
          <a:xfrm>
            <a:off x="9398000" y="5157788"/>
            <a:ext cx="860425" cy="60325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77" name="Text Box 31"/>
          <p:cNvSpPr txBox="1"/>
          <p:nvPr/>
        </p:nvSpPr>
        <p:spPr>
          <a:xfrm>
            <a:off x="1919288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8878" name="AutoShape 32"/>
          <p:cNvSpPr/>
          <p:nvPr/>
        </p:nvSpPr>
        <p:spPr>
          <a:xfrm>
            <a:off x="9558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79" name="Text Box 33"/>
          <p:cNvSpPr txBox="1"/>
          <p:nvPr/>
        </p:nvSpPr>
        <p:spPr>
          <a:xfrm>
            <a:off x="9551988" y="2422525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80" name="AutoShape 34"/>
          <p:cNvSpPr/>
          <p:nvPr/>
        </p:nvSpPr>
        <p:spPr>
          <a:xfrm>
            <a:off x="2062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78881" name="Text Box 35"/>
          <p:cNvSpPr txBox="1"/>
          <p:nvPr/>
        </p:nvSpPr>
        <p:spPr>
          <a:xfrm>
            <a:off x="2082800" y="2481263"/>
            <a:ext cx="614045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AP</a:t>
            </a:r>
            <a:r>
              <a:rPr lang="en-US" altLang="zh-CN" sz="2000" b="1" baseline="-250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82" name="Text Box 36"/>
          <p:cNvSpPr txBox="1"/>
          <p:nvPr/>
        </p:nvSpPr>
        <p:spPr>
          <a:xfrm>
            <a:off x="9294813" y="1973263"/>
            <a:ext cx="867410" cy="39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defTabSz="762000"/>
            <a:r>
              <a:rPr lang="zh-CN" altLang="en-US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  <a:r>
              <a:rPr lang="zh-CN" altLang="en-US" sz="1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lang="en-US" altLang="zh-CN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8883" name="Text Box 37"/>
          <p:cNvSpPr txBox="1"/>
          <p:nvPr/>
        </p:nvSpPr>
        <p:spPr>
          <a:xfrm>
            <a:off x="4398010" y="2101850"/>
            <a:ext cx="4145280" cy="8229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运输层剥去报文首部后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 lvl="0" algn="ctr" defTabSz="762000"/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把报文的数据部分交给应用层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4" name="Group 38"/>
          <p:cNvGrpSpPr/>
          <p:nvPr/>
        </p:nvGrpSpPr>
        <p:grpSpPr>
          <a:xfrm>
            <a:off x="6475413" y="3248025"/>
            <a:ext cx="3489325" cy="396875"/>
            <a:chOff x="3119" y="2046"/>
            <a:chExt cx="2198" cy="250"/>
          </a:xfrm>
        </p:grpSpPr>
        <p:sp>
          <p:nvSpPr>
            <p:cNvPr id="78885" name="AutoShape 39"/>
            <p:cNvSpPr/>
            <p:nvPr/>
          </p:nvSpPr>
          <p:spPr>
            <a:xfrm rot="-10800000" flipV="1">
              <a:off x="5193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886" name="AutoShape 40"/>
            <p:cNvSpPr/>
            <p:nvPr/>
          </p:nvSpPr>
          <p:spPr>
            <a:xfrm rot="-10800000" flipV="1">
              <a:off x="3119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728210" y="6381750"/>
            <a:ext cx="2654300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eaLnBrk="1" hangingPunct="1"/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图</a:t>
            </a:r>
            <a:r>
              <a:rPr 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7 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主机 1 向主机 2 发送数据 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" name="MH_Title"/>
          <p:cNvSpPr>
            <a:spLocks noChangeArrowheads="1"/>
          </p:cNvSpPr>
          <p:nvPr/>
        </p:nvSpPr>
        <p:spPr bwMode="auto">
          <a:xfrm>
            <a:off x="2557145" y="694055"/>
            <a:ext cx="750824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2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、</a:t>
            </a:r>
            <a:r>
              <a:rPr lang="en-US" altLang="zh-CN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  </a:t>
            </a:r>
            <a:r>
              <a:rPr lang="zh-CN" altLang="en-US" sz="36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数据在五层协议体系结构的传递</a:t>
            </a:r>
            <a:endParaRPr lang="zh-CN" altLang="en-US" sz="36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1921</Words>
  <Application>Kingsoft Office WPP</Application>
  <PresentationFormat>宽屏</PresentationFormat>
  <Paragraphs>516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知识点七：五层协议的体系结构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图5 主机 1 向主机 2 发送数据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2016-01-18T07:40:00Z</dcterms:created>
  <dcterms:modified xsi:type="dcterms:W3CDTF">2016-01-26T07:48:41Z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