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日期占位符 2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4191000" y="2057400"/>
            <a:ext cx="3671888" cy="3641725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5105400" y="2743200"/>
            <a:ext cx="1870075" cy="1960563"/>
            <a:chOff x="2688" y="1392"/>
            <a:chExt cx="1178" cy="1235"/>
          </a:xfrm>
        </p:grpSpPr>
        <p:grpSp>
          <p:nvGrpSpPr>
            <p:cNvPr id="81964" name="Group 5"/>
            <p:cNvGrpSpPr/>
            <p:nvPr/>
          </p:nvGrpSpPr>
          <p:grpSpPr>
            <a:xfrm>
              <a:off x="2688" y="1392"/>
              <a:ext cx="1178" cy="1235"/>
              <a:chOff x="0" y="0"/>
              <a:chExt cx="1680" cy="1680"/>
            </a:xfrm>
          </p:grpSpPr>
          <p:sp>
            <p:nvSpPr>
              <p:cNvPr id="81966" name="Oval 6"/>
              <p:cNvSpPr/>
              <p:nvPr/>
            </p:nvSpPr>
            <p:spPr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1967" name="未知"/>
              <p:cNvSpPr/>
              <p:nvPr/>
            </p:nvSpPr>
            <p:spPr>
              <a:xfrm>
                <a:off x="192" y="28"/>
                <a:ext cx="1296" cy="634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  <a:tileRect/>
              </a:gradFill>
              <a:ln w="9525">
                <a:noFill/>
                <a:miter/>
              </a:ln>
            </p:spPr>
            <p:txBody>
              <a:bodyPr/>
              <a:p>
                <a:pPr lvl="0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3025" y="1776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概念</a:t>
              </a: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" name="Group 66"/>
          <p:cNvGrpSpPr/>
          <p:nvPr/>
        </p:nvGrpSpPr>
        <p:grpSpPr>
          <a:xfrm>
            <a:off x="1703388" y="2060575"/>
            <a:ext cx="3298825" cy="2084388"/>
            <a:chOff x="113" y="1298"/>
            <a:chExt cx="2078" cy="1313"/>
          </a:xfrm>
        </p:grpSpPr>
        <p:grpSp>
          <p:nvGrpSpPr>
            <p:cNvPr id="81956" name="Group 55"/>
            <p:cNvGrpSpPr/>
            <p:nvPr/>
          </p:nvGrpSpPr>
          <p:grpSpPr>
            <a:xfrm>
              <a:off x="1008" y="1879"/>
              <a:ext cx="768" cy="732"/>
              <a:chOff x="480" y="2688"/>
              <a:chExt cx="768" cy="732"/>
            </a:xfrm>
          </p:grpSpPr>
          <p:grpSp>
            <p:nvGrpSpPr>
              <p:cNvPr id="81960" name="Group 33"/>
              <p:cNvGrpSpPr/>
              <p:nvPr/>
            </p:nvGrpSpPr>
            <p:grpSpPr>
              <a:xfrm>
                <a:off x="480" y="2688"/>
                <a:ext cx="768" cy="732"/>
                <a:chOff x="0" y="0"/>
                <a:chExt cx="1680" cy="1680"/>
              </a:xfrm>
            </p:grpSpPr>
            <p:sp>
              <p:nvSpPr>
                <p:cNvPr id="150562" name="Oval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1963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0564" name="Text Box 36"/>
              <p:cNvSpPr txBox="1">
                <a:spLocks noChangeArrowheads="1"/>
              </p:cNvSpPr>
              <p:nvPr/>
            </p:nvSpPr>
            <p:spPr bwMode="auto">
              <a:xfrm>
                <a:off x="480" y="2832"/>
                <a:ext cx="711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itchFamily="34" charset="0"/>
                    <a:ea typeface="宋体" pitchFamily="2" charset="-122"/>
                    <a:cs typeface="+mn-cs"/>
                  </a:rPr>
                  <a:t>服务访问点</a:t>
                </a:r>
                <a:endPara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Verdana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50568" name="Oval 40"/>
            <p:cNvSpPr>
              <a:spLocks noChangeArrowheads="1"/>
            </p:cNvSpPr>
            <p:nvPr/>
          </p:nvSpPr>
          <p:spPr bwMode="auto">
            <a:xfrm rot="18227093">
              <a:off x="1922" y="2186"/>
              <a:ext cx="76" cy="7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64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0569" name="Oval 41"/>
            <p:cNvSpPr>
              <a:spLocks noChangeArrowheads="1"/>
            </p:cNvSpPr>
            <p:nvPr/>
          </p:nvSpPr>
          <p:spPr bwMode="auto">
            <a:xfrm rot="18227093">
              <a:off x="2114" y="2206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959" name="Text Box 47"/>
            <p:cNvSpPr txBox="1"/>
            <p:nvPr/>
          </p:nvSpPr>
          <p:spPr>
            <a:xfrm>
              <a:off x="113" y="1298"/>
              <a:ext cx="1091" cy="63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/>
              <a:r>
                <a:rPr lang="zh-CN" altLang="en-US" sz="2000" b="1" dirty="0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一系统相邻两层的实体进行交互的地方</a:t>
              </a:r>
              <a:endParaRPr lang="zh-CN" altLang="en-US" sz="2000" b="1" dirty="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5472113" y="1219200"/>
            <a:ext cx="4343400" cy="1598613"/>
            <a:chOff x="2487" y="768"/>
            <a:chExt cx="2736" cy="1007"/>
          </a:xfrm>
        </p:grpSpPr>
        <p:grpSp>
          <p:nvGrpSpPr>
            <p:cNvPr id="81947" name="Group 54"/>
            <p:cNvGrpSpPr/>
            <p:nvPr/>
          </p:nvGrpSpPr>
          <p:grpSpPr>
            <a:xfrm>
              <a:off x="2487" y="864"/>
              <a:ext cx="720" cy="624"/>
              <a:chOff x="2496" y="864"/>
              <a:chExt cx="720" cy="624"/>
            </a:xfrm>
          </p:grpSpPr>
          <p:grpSp>
            <p:nvGrpSpPr>
              <p:cNvPr id="81952" name="Group 10"/>
              <p:cNvGrpSpPr/>
              <p:nvPr/>
            </p:nvGrpSpPr>
            <p:grpSpPr>
              <a:xfrm>
                <a:off x="2496" y="864"/>
                <a:ext cx="694" cy="624"/>
                <a:chOff x="0" y="0"/>
                <a:chExt cx="1680" cy="1680"/>
              </a:xfrm>
            </p:grpSpPr>
            <p:sp>
              <p:nvSpPr>
                <p:cNvPr id="150539" name="Oval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1955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0541" name="Text Box 13"/>
              <p:cNvSpPr txBox="1">
                <a:spLocks noChangeArrowheads="1"/>
              </p:cNvSpPr>
              <p:nvPr/>
            </p:nvSpPr>
            <p:spPr bwMode="auto">
              <a:xfrm>
                <a:off x="2544" y="1008"/>
                <a:ext cx="6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itchFamily="34" charset="0"/>
                    <a:ea typeface="宋体" pitchFamily="2" charset="-122"/>
                    <a:cs typeface="+mn-cs"/>
                  </a:rPr>
                  <a:t>服务</a:t>
                </a: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Verdana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1948" name="Group 42"/>
            <p:cNvGrpSpPr/>
            <p:nvPr/>
          </p:nvGrpSpPr>
          <p:grpSpPr>
            <a:xfrm>
              <a:off x="2784" y="1536"/>
              <a:ext cx="79" cy="239"/>
              <a:chOff x="0" y="0"/>
              <a:chExt cx="87" cy="260"/>
            </a:xfrm>
          </p:grpSpPr>
          <p:sp>
            <p:nvSpPr>
              <p:cNvPr id="150571" name="Oval 43"/>
              <p:cNvSpPr>
                <a:spLocks noChangeArrowheads="1"/>
              </p:cNvSpPr>
              <p:nvPr/>
            </p:nvSpPr>
            <p:spPr bwMode="auto">
              <a:xfrm rot="18227093">
                <a:off x="3" y="-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0572" name="Oval 44"/>
              <p:cNvSpPr>
                <a:spLocks noChangeArrowheads="1"/>
              </p:cNvSpPr>
              <p:nvPr/>
            </p:nvSpPr>
            <p:spPr bwMode="auto">
              <a:xfrm rot="18227093">
                <a:off x="3" y="173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1949" name="Text Box 48"/>
            <p:cNvSpPr txBox="1"/>
            <p:nvPr/>
          </p:nvSpPr>
          <p:spPr>
            <a:xfrm>
              <a:off x="3255" y="768"/>
              <a:ext cx="1968" cy="63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/>
              <a:r>
                <a:rPr lang="zh-CN" altLang="en-US" sz="2000" b="1" dirty="0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在协议的控制下，两个对等实体间的通信使得本层能够向上一层提供服务</a:t>
              </a:r>
              <a:endParaRPr lang="zh-CN" altLang="en-US" sz="2000" b="1" dirty="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1" name="Group 56"/>
          <p:cNvGrpSpPr/>
          <p:nvPr/>
        </p:nvGrpSpPr>
        <p:grpSpPr>
          <a:xfrm>
            <a:off x="7086600" y="3048000"/>
            <a:ext cx="3179763" cy="1060450"/>
            <a:chOff x="3504" y="1920"/>
            <a:chExt cx="2003" cy="668"/>
          </a:xfrm>
        </p:grpSpPr>
        <p:grpSp>
          <p:nvGrpSpPr>
            <p:cNvPr id="81939" name="Group 22"/>
            <p:cNvGrpSpPr/>
            <p:nvPr/>
          </p:nvGrpSpPr>
          <p:grpSpPr>
            <a:xfrm>
              <a:off x="3744" y="2043"/>
              <a:ext cx="672" cy="545"/>
              <a:chOff x="-67" y="0"/>
              <a:chExt cx="552" cy="437"/>
            </a:xfrm>
          </p:grpSpPr>
          <p:grpSp>
            <p:nvGrpSpPr>
              <p:cNvPr id="81943" name="Group 23"/>
              <p:cNvGrpSpPr/>
              <p:nvPr/>
            </p:nvGrpSpPr>
            <p:grpSpPr>
              <a:xfrm>
                <a:off x="0" y="0"/>
                <a:ext cx="430" cy="437"/>
                <a:chOff x="0" y="0"/>
                <a:chExt cx="1680" cy="1680"/>
              </a:xfrm>
            </p:grpSpPr>
            <p:sp>
              <p:nvSpPr>
                <p:cNvPr id="150552" name="Oval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1946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0554" name="Text Box 26"/>
              <p:cNvSpPr txBox="1">
                <a:spLocks noChangeArrowheads="1"/>
              </p:cNvSpPr>
              <p:nvPr/>
            </p:nvSpPr>
            <p:spPr bwMode="auto">
              <a:xfrm>
                <a:off x="-67" y="52"/>
                <a:ext cx="55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itchFamily="34" charset="0"/>
                    <a:ea typeface="宋体" pitchFamily="2" charset="-122"/>
                    <a:cs typeface="+mn-cs"/>
                  </a:rPr>
                  <a:t>协议</a:t>
                </a: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Verdana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50573" name="Oval 45"/>
            <p:cNvSpPr>
              <a:spLocks noChangeArrowheads="1"/>
            </p:cNvSpPr>
            <p:nvPr/>
          </p:nvSpPr>
          <p:spPr bwMode="auto">
            <a:xfrm rot="18227093">
              <a:off x="3667" y="2275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0574" name="Oval 46"/>
            <p:cNvSpPr>
              <a:spLocks noChangeArrowheads="1"/>
            </p:cNvSpPr>
            <p:nvPr/>
          </p:nvSpPr>
          <p:spPr bwMode="auto">
            <a:xfrm rot="18227093">
              <a:off x="3506" y="2254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942" name="Text Box 49"/>
            <p:cNvSpPr txBox="1"/>
            <p:nvPr/>
          </p:nvSpPr>
          <p:spPr>
            <a:xfrm>
              <a:off x="4416" y="1920"/>
              <a:ext cx="1091" cy="63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/>
              <a:r>
                <a:rPr lang="zh-CN" altLang="en-US" sz="2000" b="1" dirty="0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控制两个对等实体进行通信的规则的集合</a:t>
              </a:r>
              <a:endParaRPr lang="zh-CN" altLang="en-US" sz="2000" b="1" dirty="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4" name="Group 65"/>
          <p:cNvGrpSpPr/>
          <p:nvPr/>
        </p:nvGrpSpPr>
        <p:grpSpPr>
          <a:xfrm>
            <a:off x="5638800" y="4800600"/>
            <a:ext cx="3179763" cy="1539875"/>
            <a:chOff x="2592" y="3024"/>
            <a:chExt cx="2003" cy="970"/>
          </a:xfrm>
        </p:grpSpPr>
        <p:sp>
          <p:nvSpPr>
            <p:cNvPr id="81931" name="Text Box 51"/>
            <p:cNvSpPr txBox="1"/>
            <p:nvPr/>
          </p:nvSpPr>
          <p:spPr>
            <a:xfrm>
              <a:off x="3504" y="3360"/>
              <a:ext cx="1091" cy="63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/>
              <a:r>
                <a: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Arial" charset="0"/>
                  <a:ea typeface="宋体" pitchFamily="2" charset="-122"/>
                </a:rPr>
                <a:t>任何可发送或接收信息的硬件或软件进程</a:t>
              </a:r>
              <a:endPara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81932" name="Group 58"/>
            <p:cNvGrpSpPr/>
            <p:nvPr/>
          </p:nvGrpSpPr>
          <p:grpSpPr>
            <a:xfrm>
              <a:off x="2592" y="3408"/>
              <a:ext cx="576" cy="576"/>
              <a:chOff x="2832" y="3312"/>
              <a:chExt cx="576" cy="576"/>
            </a:xfrm>
          </p:grpSpPr>
          <p:grpSp>
            <p:nvGrpSpPr>
              <p:cNvPr id="81935" name="Group 59"/>
              <p:cNvGrpSpPr/>
              <p:nvPr/>
            </p:nvGrpSpPr>
            <p:grpSpPr>
              <a:xfrm>
                <a:off x="2832" y="3312"/>
                <a:ext cx="576" cy="576"/>
                <a:chOff x="0" y="0"/>
                <a:chExt cx="1680" cy="1680"/>
              </a:xfrm>
            </p:grpSpPr>
            <p:sp>
              <p:nvSpPr>
                <p:cNvPr id="150588" name="Oval 6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1938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0590" name="Text Box 62"/>
              <p:cNvSpPr txBox="1">
                <a:spLocks noChangeArrowheads="1"/>
              </p:cNvSpPr>
              <p:nvPr/>
            </p:nvSpPr>
            <p:spPr bwMode="auto">
              <a:xfrm>
                <a:off x="2881" y="3408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itchFamily="34" charset="0"/>
                    <a:ea typeface="宋体" pitchFamily="2" charset="-122"/>
                    <a:cs typeface="+mn-cs"/>
                  </a:rPr>
                  <a:t>实体</a:t>
                </a: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Verdana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50591" name="Oval 63"/>
            <p:cNvSpPr>
              <a:spLocks noChangeArrowheads="1"/>
            </p:cNvSpPr>
            <p:nvPr/>
          </p:nvSpPr>
          <p:spPr bwMode="auto">
            <a:xfrm rot="18227093">
              <a:off x="2834" y="3193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0592" name="Oval 64"/>
            <p:cNvSpPr>
              <a:spLocks noChangeArrowheads="1"/>
            </p:cNvSpPr>
            <p:nvPr/>
          </p:nvSpPr>
          <p:spPr bwMode="auto">
            <a:xfrm rot="18227093">
              <a:off x="2834" y="3022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" name="MH_Title"/>
          <p:cNvSpPr>
            <a:spLocks noChangeArrowheads="1"/>
          </p:cNvSpPr>
          <p:nvPr/>
        </p:nvSpPr>
        <p:spPr bwMode="auto">
          <a:xfrm>
            <a:off x="1432560" y="382905"/>
            <a:ext cx="996442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000" b="1" smtClean="0">
                <a:solidFill>
                  <a:schemeClr val="bg2">
                    <a:lumMod val="10000"/>
                  </a:schemeClr>
                </a:solidFill>
                <a:latin typeface="黑体" charset="0"/>
                <a:ea typeface="黑体" charset="0"/>
              </a:rPr>
              <a:t>知识点八：</a:t>
            </a:r>
            <a:r>
              <a:rPr lang="en-US" altLang="zh-CN" sz="4000" b="1" smtClean="0">
                <a:solidFill>
                  <a:schemeClr val="bg2">
                    <a:lumMod val="10000"/>
                  </a:schemeClr>
                </a:solidFill>
                <a:latin typeface="黑体" charset="0"/>
                <a:ea typeface="黑体" charset="0"/>
              </a:rPr>
              <a:t> </a:t>
            </a:r>
            <a:r>
              <a:rPr lang="zh-CN" altLang="en-US" sz="4000" b="1" smtClean="0">
                <a:solidFill>
                  <a:schemeClr val="bg2">
                    <a:lumMod val="10000"/>
                  </a:schemeClr>
                </a:solidFill>
                <a:latin typeface="黑体" charset="0"/>
                <a:ea typeface="黑体" charset="0"/>
              </a:rPr>
              <a:t>实体、协议、服务和服务访问点</a:t>
            </a:r>
            <a:r>
              <a:rPr lang="en-US" altLang="zh-CN" sz="4000" b="1" smtClean="0">
                <a:solidFill>
                  <a:schemeClr val="bg2">
                    <a:lumMod val="10000"/>
                  </a:schemeClr>
                </a:solidFill>
                <a:latin typeface="黑体" charset="0"/>
                <a:ea typeface="黑体" charset="0"/>
              </a:rPr>
              <a:t> </a:t>
            </a:r>
            <a:endParaRPr lang="en-US" altLang="zh-CN" sz="4000" b="1" dirty="0" smtClean="0">
              <a:solidFill>
                <a:schemeClr val="bg2">
                  <a:lumMod val="10000"/>
                </a:schemeClr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5053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600" b="1"/>
              <a:t>著名网络协议事例</a:t>
            </a:r>
            <a:endParaRPr lang="zh-CN" altLang="en-US" sz="3600" b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tx1">
                    <a:lumMod val="50000"/>
                  </a:schemeClr>
                </a:solidFill>
              </a:rPr>
              <a:t>占据东、西两个山顶的蓝军1和蓝军2与驻扎在山谷的白军作战。其力量对比是：单独的蓝军1或蓝军2打不过白军，但蓝军1和蓝军2协同作战则可战胜白军。现蓝军l拟于次日正午向白军发起攻击。于是用计算机发送电文给蓝军2。但通信线路很不好，电文出错或丢失的可能性较大（没有电话可使用）。因此要求收到电文的友军必须送回一个确认电文。但此确认电文也可能出错或丢失。试问能否设计出一种协议使得蓝军1和蓝军2能够实现协同作战因而一定（即100%而不是99.999…%）取得胜利？</a:t>
            </a:r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8040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83972" name="Freeform 2"/>
          <p:cNvSpPr/>
          <p:nvPr/>
        </p:nvSpPr>
        <p:spPr>
          <a:xfrm>
            <a:off x="1631950" y="4229100"/>
            <a:ext cx="8974138" cy="1889125"/>
          </a:xfrm>
          <a:custGeom>
            <a:avLst/>
            <a:gdLst>
              <a:gd name="txL" fmla="*/ 0 w 5653"/>
              <a:gd name="txT" fmla="*/ 0 h 1190"/>
              <a:gd name="txR" fmla="*/ 5653 w 5653"/>
              <a:gd name="txB" fmla="*/ 1190 h 1190"/>
            </a:gdLst>
            <a:ahLst/>
            <a:cxnLst>
              <a:cxn ang="0">
                <a:pos x="0" y="1839913"/>
              </a:cxn>
              <a:cxn ang="0">
                <a:pos x="1473200" y="142875"/>
              </a:cxn>
              <a:cxn ang="0">
                <a:pos x="2768600" y="981075"/>
              </a:cxn>
              <a:cxn ang="0">
                <a:pos x="4445000" y="1743075"/>
              </a:cxn>
              <a:cxn ang="0">
                <a:pos x="5364162" y="1789113"/>
              </a:cxn>
              <a:cxn ang="0">
                <a:pos x="6045200" y="1743075"/>
              </a:cxn>
              <a:cxn ang="0">
                <a:pos x="6731001" y="1057275"/>
              </a:cxn>
              <a:cxn ang="0">
                <a:pos x="7235826" y="319087"/>
              </a:cxn>
              <a:cxn ang="0">
                <a:pos x="7870826" y="385762"/>
              </a:cxn>
              <a:cxn ang="0">
                <a:pos x="8188326" y="1154112"/>
              </a:cxn>
              <a:cxn ang="0">
                <a:pos x="8439151" y="1471612"/>
              </a:cxn>
              <a:cxn ang="0">
                <a:pos x="8588376" y="1639888"/>
              </a:cxn>
              <a:cxn ang="0">
                <a:pos x="8974138" y="1889125"/>
              </a:cxn>
            </a:cxnLst>
            <a:rect l="txL" t="txT" r="txR" b="txB"/>
            <a:pathLst>
              <a:path w="5653" h="1190">
                <a:moveTo>
                  <a:pt x="0" y="1159"/>
                </a:moveTo>
                <a:cubicBezTo>
                  <a:pt x="153" y="981"/>
                  <a:pt x="637" y="180"/>
                  <a:pt x="928" y="90"/>
                </a:cubicBezTo>
                <a:cubicBezTo>
                  <a:pt x="1219" y="0"/>
                  <a:pt x="1432" y="450"/>
                  <a:pt x="1744" y="618"/>
                </a:cubicBezTo>
                <a:cubicBezTo>
                  <a:pt x="2056" y="786"/>
                  <a:pt x="2528" y="1013"/>
                  <a:pt x="2800" y="1098"/>
                </a:cubicBezTo>
                <a:cubicBezTo>
                  <a:pt x="3072" y="1183"/>
                  <a:pt x="3211" y="1127"/>
                  <a:pt x="3379" y="1127"/>
                </a:cubicBezTo>
                <a:cubicBezTo>
                  <a:pt x="3547" y="1127"/>
                  <a:pt x="3665" y="1175"/>
                  <a:pt x="3808" y="1098"/>
                </a:cubicBezTo>
                <a:cubicBezTo>
                  <a:pt x="3951" y="1021"/>
                  <a:pt x="4115" y="816"/>
                  <a:pt x="4240" y="666"/>
                </a:cubicBezTo>
                <a:cubicBezTo>
                  <a:pt x="4365" y="516"/>
                  <a:pt x="4438" y="272"/>
                  <a:pt x="4558" y="201"/>
                </a:cubicBezTo>
                <a:cubicBezTo>
                  <a:pt x="4678" y="130"/>
                  <a:pt x="4858" y="155"/>
                  <a:pt x="4958" y="243"/>
                </a:cubicBezTo>
                <a:cubicBezTo>
                  <a:pt x="5058" y="331"/>
                  <a:pt x="5098" y="613"/>
                  <a:pt x="5158" y="727"/>
                </a:cubicBezTo>
                <a:cubicBezTo>
                  <a:pt x="5218" y="841"/>
                  <a:pt x="5274" y="876"/>
                  <a:pt x="5316" y="927"/>
                </a:cubicBezTo>
                <a:cubicBezTo>
                  <a:pt x="5358" y="978"/>
                  <a:pt x="5354" y="989"/>
                  <a:pt x="5410" y="1033"/>
                </a:cubicBezTo>
                <a:cubicBezTo>
                  <a:pt x="5466" y="1077"/>
                  <a:pt x="5603" y="1157"/>
                  <a:pt x="5653" y="1190"/>
                </a:cubicBezTo>
              </a:path>
            </a:pathLst>
          </a:custGeom>
          <a:solidFill>
            <a:srgbClr val="66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3973" name="Line 3"/>
          <p:cNvSpPr/>
          <p:nvPr/>
        </p:nvSpPr>
        <p:spPr>
          <a:xfrm flipH="1">
            <a:off x="3201670" y="4146550"/>
            <a:ext cx="14605" cy="47244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3974" name="AutoShape 4"/>
          <p:cNvSpPr/>
          <p:nvPr/>
        </p:nvSpPr>
        <p:spPr>
          <a:xfrm rot="-252939">
            <a:off x="3162300" y="3782695"/>
            <a:ext cx="838200" cy="533400"/>
          </a:xfrm>
          <a:prstGeom prst="wave">
            <a:avLst>
              <a:gd name="adj1" fmla="val 12500"/>
              <a:gd name="adj2" fmla="val -1639"/>
            </a:avLst>
          </a:prstGeom>
          <a:solidFill>
            <a:srgbClr val="333399"/>
          </a:soli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3975" name="Line 5"/>
          <p:cNvSpPr/>
          <p:nvPr/>
        </p:nvSpPr>
        <p:spPr>
          <a:xfrm>
            <a:off x="9067800" y="4002405"/>
            <a:ext cx="0" cy="6858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3976" name="AutoShape 6"/>
          <p:cNvSpPr/>
          <p:nvPr/>
        </p:nvSpPr>
        <p:spPr>
          <a:xfrm rot="-252939">
            <a:off x="9067165" y="3897630"/>
            <a:ext cx="838200" cy="533400"/>
          </a:xfrm>
          <a:prstGeom prst="wave">
            <a:avLst>
              <a:gd name="adj1" fmla="val 12500"/>
              <a:gd name="adj2" fmla="val -1639"/>
            </a:avLst>
          </a:prstGeom>
          <a:solidFill>
            <a:srgbClr val="333399"/>
          </a:soli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3977" name="AutoShape 7"/>
          <p:cNvSpPr/>
          <p:nvPr/>
        </p:nvSpPr>
        <p:spPr>
          <a:xfrm rot="-252939">
            <a:off x="6710363" y="4741863"/>
            <a:ext cx="1276350" cy="762000"/>
          </a:xfrm>
          <a:prstGeom prst="wave">
            <a:avLst>
              <a:gd name="adj1" fmla="val 12500"/>
              <a:gd name="adj2" fmla="val -1639"/>
            </a:avLst>
          </a:prstGeom>
          <a:solidFill>
            <a:schemeClr val="bg2"/>
          </a:solidFill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3978" name="Line 8"/>
          <p:cNvSpPr/>
          <p:nvPr/>
        </p:nvSpPr>
        <p:spPr>
          <a:xfrm>
            <a:off x="6741478" y="5159375"/>
            <a:ext cx="0" cy="862013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" name="Group 9"/>
          <p:cNvGrpSpPr/>
          <p:nvPr/>
        </p:nvGrpSpPr>
        <p:grpSpPr>
          <a:xfrm>
            <a:off x="1774825" y="304800"/>
            <a:ext cx="3505200" cy="914400"/>
            <a:chOff x="912" y="192"/>
            <a:chExt cx="2208" cy="576"/>
          </a:xfrm>
        </p:grpSpPr>
        <p:sp>
          <p:nvSpPr>
            <p:cNvPr id="83996" name="AutoShape 10"/>
            <p:cNvSpPr/>
            <p:nvPr/>
          </p:nvSpPr>
          <p:spPr>
            <a:xfrm>
              <a:off x="912" y="19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009900"/>
            </a:solidFill>
            <a:ln w="9525">
              <a:noFill/>
              <a:miter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2347" name="Text Box 11"/>
            <p:cNvSpPr txBox="1">
              <a:spLocks noChangeArrowheads="1"/>
            </p:cNvSpPr>
            <p:nvPr/>
          </p:nvSpPr>
          <p:spPr bwMode="auto">
            <a:xfrm>
              <a:off x="912" y="336"/>
              <a:ext cx="203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明日正午进攻，如何？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6767513" y="1066800"/>
            <a:ext cx="3505200" cy="914400"/>
            <a:chOff x="3303" y="672"/>
            <a:chExt cx="2208" cy="576"/>
          </a:xfrm>
        </p:grpSpPr>
        <p:sp>
          <p:nvSpPr>
            <p:cNvPr id="83994" name="AutoShape 13"/>
            <p:cNvSpPr/>
            <p:nvPr/>
          </p:nvSpPr>
          <p:spPr>
            <a:xfrm rot="10800000">
              <a:off x="3303" y="67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995" name="Text Box 14"/>
            <p:cNvSpPr txBox="1"/>
            <p:nvPr/>
          </p:nvSpPr>
          <p:spPr>
            <a:xfrm>
              <a:off x="3907" y="816"/>
              <a:ext cx="499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同意</a:t>
              </a:r>
              <a:endPara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1774825" y="1752600"/>
            <a:ext cx="3505200" cy="914400"/>
            <a:chOff x="912" y="192"/>
            <a:chExt cx="2208" cy="576"/>
          </a:xfrm>
        </p:grpSpPr>
        <p:sp>
          <p:nvSpPr>
            <p:cNvPr id="83992" name="AutoShape 16"/>
            <p:cNvSpPr/>
            <p:nvPr/>
          </p:nvSpPr>
          <p:spPr>
            <a:xfrm>
              <a:off x="912" y="19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009900"/>
            </a:solidFill>
            <a:ln w="9525">
              <a:noFill/>
              <a:miter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2353" name="Text Box 17"/>
            <p:cNvSpPr txBox="1">
              <a:spLocks noChangeArrowheads="1"/>
            </p:cNvSpPr>
            <p:nvPr/>
          </p:nvSpPr>
          <p:spPr bwMode="auto">
            <a:xfrm>
              <a:off x="912" y="336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收到“同意”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6767513" y="2438400"/>
            <a:ext cx="3505200" cy="914400"/>
            <a:chOff x="3303" y="1536"/>
            <a:chExt cx="2208" cy="576"/>
          </a:xfrm>
        </p:grpSpPr>
        <p:sp>
          <p:nvSpPr>
            <p:cNvPr id="83990" name="AutoShape 19"/>
            <p:cNvSpPr/>
            <p:nvPr/>
          </p:nvSpPr>
          <p:spPr>
            <a:xfrm rot="10800000">
              <a:off x="3303" y="1536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991" name="Text Box 20"/>
            <p:cNvSpPr txBox="1"/>
            <p:nvPr/>
          </p:nvSpPr>
          <p:spPr>
            <a:xfrm>
              <a:off x="3495" y="1680"/>
              <a:ext cx="1843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收到</a:t>
              </a:r>
              <a:r>
                <a:rPr lang="zh-CN" altLang="en-US" sz="2400" dirty="0">
                  <a:latin typeface="Times New Roman" pitchFamily="18" charset="0"/>
                  <a:ea typeface="黑体" pitchFamily="2" charset="-122"/>
                </a:rPr>
                <a:t>：</a:t>
              </a:r>
              <a:r>
                <a:rPr lang="zh-CN" altLang="en-US" sz="2400" dirty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收到“同意”</a:t>
              </a:r>
              <a:endParaRPr lang="zh-CN" altLang="en-US" sz="2400" dirty="0"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42357" name="Text Box 21"/>
          <p:cNvSpPr txBox="1"/>
          <p:nvPr/>
        </p:nvSpPr>
        <p:spPr>
          <a:xfrm>
            <a:off x="2495550" y="2878138"/>
            <a:ext cx="1021080" cy="10972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6600" b="1" dirty="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 sz="6600" b="1" dirty="0">
              <a:solidFill>
                <a:schemeClr val="bg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358" name="Text Box 22"/>
          <p:cNvSpPr txBox="1"/>
          <p:nvPr/>
        </p:nvSpPr>
        <p:spPr>
          <a:xfrm>
            <a:off x="8529638" y="3321050"/>
            <a:ext cx="1021080" cy="10972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6600" b="1" dirty="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 sz="6600" b="1" dirty="0">
              <a:solidFill>
                <a:schemeClr val="bg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359" name="Text Box 23"/>
          <p:cNvSpPr txBox="1"/>
          <p:nvPr/>
        </p:nvSpPr>
        <p:spPr>
          <a:xfrm>
            <a:off x="2495550" y="2895600"/>
            <a:ext cx="1021080" cy="10972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6600" b="1" dirty="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 sz="6600" b="1" dirty="0">
              <a:solidFill>
                <a:schemeClr val="bg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360" name="Text Box 24"/>
          <p:cNvSpPr txBox="1"/>
          <p:nvPr/>
        </p:nvSpPr>
        <p:spPr>
          <a:xfrm>
            <a:off x="8529638" y="3338513"/>
            <a:ext cx="1021080" cy="10972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6600" b="1" dirty="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 sz="6600" b="1" dirty="0">
              <a:solidFill>
                <a:schemeClr val="bg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361" name="Text Box 25"/>
          <p:cNvSpPr txBox="1"/>
          <p:nvPr/>
        </p:nvSpPr>
        <p:spPr>
          <a:xfrm>
            <a:off x="2495550" y="2913063"/>
            <a:ext cx="1021080" cy="10972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66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 sz="6600" b="1" dirty="0">
              <a:solidFill>
                <a:srgbClr val="00206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362" name="Text Box 26"/>
          <p:cNvSpPr txBox="1"/>
          <p:nvPr/>
        </p:nvSpPr>
        <p:spPr>
          <a:xfrm>
            <a:off x="7861935" y="3355975"/>
            <a:ext cx="1689735" cy="10972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6600" b="1" dirty="0">
                <a:solidFill>
                  <a:srgbClr val="00B0F0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 sz="6600" b="1" dirty="0">
              <a:solidFill>
                <a:srgbClr val="00B0F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3071813" y="1773238"/>
            <a:ext cx="6278880" cy="82296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Bookman Old Style" pitchFamily="18" charset="0"/>
                <a:ea typeface="黑体" pitchFamily="2" charset="-122"/>
                <a:cs typeface="+mn-cs"/>
              </a:rPr>
              <a:t>这样的协议无法实现！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Bookman Old Style" pitchFamily="18" charset="0"/>
              <a:ea typeface="黑体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2355" y="6525895"/>
            <a:ext cx="230759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eaLnBrk="1" hangingPunct="1"/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图1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两个蓝军与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1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白军作战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76320" y="479869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>
                <a:solidFill>
                  <a:srgbClr val="FF0000"/>
                </a:solidFill>
              </a:rPr>
              <a:t>蓝军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40900" y="498094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>
                <a:solidFill>
                  <a:srgbClr val="FF0000"/>
                </a:solidFill>
              </a:rPr>
              <a:t>蓝军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6425" y="4951095"/>
            <a:ext cx="974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>
                <a:solidFill>
                  <a:srgbClr val="00B050"/>
                </a:solidFill>
                <a:latin typeface="黑体" charset="0"/>
                <a:ea typeface="黑体" charset="0"/>
              </a:rPr>
              <a:t>白军</a:t>
            </a:r>
            <a:endParaRPr lang="zh-CN" altLang="zh-CN" b="1">
              <a:solidFill>
                <a:srgbClr val="00B050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58021 0.00046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55642 -0.005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-2.22222E-6 L 0.58021 -0.00069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2.22222E-6 L -0.54861 0.00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7474 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-0.74722 0.009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73941 -0.0023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0"/>
                            </p:stCondLst>
                            <p:childTnLst>
                              <p:par>
                                <p:cTn id="5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74722 0.0067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7474 -0.0048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00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600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-0.74722 0.004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8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1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9000"/>
                            </p:stCondLst>
                            <p:childTnLst>
                              <p:par>
                                <p:cTn id="8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1423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7" grpId="0"/>
      <p:bldP spid="142357" grpId="1"/>
      <p:bldP spid="142357" grpId="2"/>
      <p:bldP spid="142358" grpId="0"/>
      <p:bldP spid="142358" grpId="1"/>
      <p:bldP spid="142358" grpId="2"/>
      <p:bldP spid="142359" grpId="0"/>
      <p:bldP spid="142359" grpId="1"/>
      <p:bldP spid="142359" grpId="2"/>
      <p:bldP spid="142360" grpId="0"/>
      <p:bldP spid="142360" grpId="1"/>
      <p:bldP spid="142360" grpId="2"/>
      <p:bldP spid="142361" grpId="0"/>
      <p:bldP spid="142361" grpId="1"/>
      <p:bldP spid="142361" grpId="2"/>
      <p:bldP spid="142362" grpId="0"/>
      <p:bldP spid="142362" grpId="1"/>
      <p:bldP spid="142362" grpId="2"/>
      <p:bldP spid="142363" grpId="0" bldLvl="0" animBg="1"/>
      <p:bldP spid="142363" grpId="1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Kingsoft Office WPP</Application>
  <PresentationFormat>宽屏</PresentationFormat>
  <Paragraphs>58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著名网络协议事例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2016-01-18T07:43:00Z</dcterms:created>
  <dcterms:modified xsi:type="dcterms:W3CDTF">2016-01-26T07:23:33Z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