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日期占位符 3"/>
          <p:cNvSpPr txBox="1">
            <a:spLocks noGrp="1"/>
          </p:cNvSpPr>
          <p:nvPr>
            <p:ph type="dt" sz="half" idx="10"/>
          </p:nvPr>
        </p:nvSpPr>
        <p:spPr bwMode="auto">
          <a:xfrm>
            <a:off x="8040688" y="0"/>
            <a:ext cx="2514600" cy="260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wps.cn/moban</a:t>
            </a:r>
          </a:p>
        </p:txBody>
      </p:sp>
      <p:graphicFrame>
        <p:nvGraphicFramePr>
          <p:cNvPr id="6146" name="Object 2"/>
          <p:cNvGraphicFramePr/>
          <p:nvPr>
            <p:extLst>
              <p:ext uri="{D42A27DB-BD31-4B8C-83A1-F6EECF244321}">
                <p14:modId xmlns:p14="http://schemas.microsoft.com/office/powerpoint/2010/main" val="4028220914"/>
              </p:ext>
            </p:extLst>
          </p:nvPr>
        </p:nvGraphicFramePr>
        <p:xfrm>
          <a:off x="3790950" y="4589463"/>
          <a:ext cx="1944688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3" imgW="3514725" imgH="2009775" progId="Visio.Drawing.6">
                  <p:embed/>
                </p:oleObj>
              </mc:Choice>
              <mc:Fallback>
                <p:oleObj r:id="rId3" imgW="3514725" imgH="2009775" progId="Visio.Drawing.6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790950" y="4589463"/>
                        <a:ext cx="1944688" cy="1111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  <a:effectLst>
                        <a:outerShdw dist="25400" dir="54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/>
          <p:nvPr>
            <p:extLst>
              <p:ext uri="{D42A27DB-BD31-4B8C-83A1-F6EECF244321}">
                <p14:modId xmlns:p14="http://schemas.microsoft.com/office/powerpoint/2010/main" val="3618724072"/>
              </p:ext>
            </p:extLst>
          </p:nvPr>
        </p:nvGraphicFramePr>
        <p:xfrm>
          <a:off x="6743700" y="4589463"/>
          <a:ext cx="1944688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r:id="rId5" imgW="3514725" imgH="2009775" progId="Visio.Drawing.6">
                  <p:embed/>
                </p:oleObj>
              </mc:Choice>
              <mc:Fallback>
                <p:oleObj r:id="rId5" imgW="3514725" imgH="2009775" progId="Visio.Drawing.6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6743700" y="4589463"/>
                        <a:ext cx="1944688" cy="1111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  <a:effectLst>
                        <a:outerShdw dist="25400" dir="54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AutoShape 5"/>
          <p:cNvSpPr/>
          <p:nvPr/>
        </p:nvSpPr>
        <p:spPr>
          <a:xfrm>
            <a:off x="2741613" y="2232025"/>
            <a:ext cx="1590675" cy="2273300"/>
          </a:xfrm>
          <a:prstGeom prst="cube">
            <a:avLst>
              <a:gd name="adj" fmla="val 25301"/>
            </a:avLst>
          </a:prstGeom>
          <a:solidFill>
            <a:srgbClr val="FFFF99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  <p:sp>
        <p:nvSpPr>
          <p:cNvPr id="6154" name="Freeform 6"/>
          <p:cNvSpPr/>
          <p:nvPr/>
        </p:nvSpPr>
        <p:spPr>
          <a:xfrm>
            <a:off x="2740025" y="2622550"/>
            <a:ext cx="1587500" cy="365125"/>
          </a:xfrm>
          <a:custGeom>
            <a:avLst/>
            <a:gdLst>
              <a:gd name="txL" fmla="*/ 0 w 1000"/>
              <a:gd name="txT" fmla="*/ 0 h 230"/>
              <a:gd name="txR" fmla="*/ 1000 w 1000"/>
              <a:gd name="txB" fmla="*/ 230 h 230"/>
            </a:gdLst>
            <a:ahLst/>
            <a:cxnLst>
              <a:cxn ang="0">
                <a:pos x="1587500" y="0"/>
              </a:cxn>
              <a:cxn ang="0">
                <a:pos x="1222375" y="358775"/>
              </a:cxn>
              <a:cxn ang="0">
                <a:pos x="0" y="365125"/>
              </a:cxn>
            </a:cxnLst>
            <a:rect l="txL" t="txT" r="txR" b="txB"/>
            <a:pathLst>
              <a:path w="1000" h="230">
                <a:moveTo>
                  <a:pt x="1000" y="0"/>
                </a:moveTo>
                <a:lnTo>
                  <a:pt x="770" y="226"/>
                </a:lnTo>
                <a:lnTo>
                  <a:pt x="0" y="23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  <p:sp>
        <p:nvSpPr>
          <p:cNvPr id="6155" name="Text Box 7"/>
          <p:cNvSpPr txBox="1"/>
          <p:nvPr/>
        </p:nvSpPr>
        <p:spPr>
          <a:xfrm>
            <a:off x="2906680" y="2506663"/>
            <a:ext cx="958917" cy="1969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ctr" eaLnBrk="1" hangingPunct="1">
              <a:lnSpc>
                <a:spcPct val="13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应用层</a:t>
            </a:r>
          </a:p>
          <a:p>
            <a:pPr lvl="0" algn="ctr" eaLnBrk="1" hangingPunct="1">
              <a:lnSpc>
                <a:spcPct val="13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运输层</a:t>
            </a:r>
          </a:p>
          <a:p>
            <a:pPr lvl="0" algn="ctr" eaLnBrk="1" hangingPunct="1">
              <a:lnSpc>
                <a:spcPct val="13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网际层</a:t>
            </a:r>
          </a:p>
          <a:p>
            <a:pPr lvl="0" algn="ctr" eaLnBrk="1" hangingPunct="1">
              <a:lnSpc>
                <a:spcPct val="13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网络</a:t>
            </a:r>
          </a:p>
          <a:p>
            <a:pPr lvl="0" algn="ctr" eaLnBrk="1" hangingPunct="1">
              <a:lnSpc>
                <a:spcPct val="9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接口层</a:t>
            </a:r>
          </a:p>
        </p:txBody>
      </p:sp>
      <p:sp>
        <p:nvSpPr>
          <p:cNvPr id="6156" name="Freeform 8"/>
          <p:cNvSpPr/>
          <p:nvPr/>
        </p:nvSpPr>
        <p:spPr>
          <a:xfrm>
            <a:off x="2736850" y="3013075"/>
            <a:ext cx="1590675" cy="387350"/>
          </a:xfrm>
          <a:custGeom>
            <a:avLst/>
            <a:gdLst>
              <a:gd name="txL" fmla="*/ 0 w 1002"/>
              <a:gd name="txT" fmla="*/ 0 h 244"/>
              <a:gd name="txR" fmla="*/ 1002 w 1002"/>
              <a:gd name="txB" fmla="*/ 244 h 244"/>
            </a:gdLst>
            <a:ahLst/>
            <a:cxnLst>
              <a:cxn ang="0">
                <a:pos x="1590675" y="0"/>
              </a:cxn>
              <a:cxn ang="0">
                <a:pos x="1222375" y="381000"/>
              </a:cxn>
              <a:cxn ang="0">
                <a:pos x="0" y="387350"/>
              </a:cxn>
            </a:cxnLst>
            <a:rect l="txL" t="txT" r="txR" b="txB"/>
            <a:pathLst>
              <a:path w="1002" h="244">
                <a:moveTo>
                  <a:pt x="1002" y="0"/>
                </a:moveTo>
                <a:lnTo>
                  <a:pt x="770" y="240"/>
                </a:lnTo>
                <a:lnTo>
                  <a:pt x="0" y="24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  <p:sp>
        <p:nvSpPr>
          <p:cNvPr id="6157" name="Freeform 9"/>
          <p:cNvSpPr/>
          <p:nvPr/>
        </p:nvSpPr>
        <p:spPr>
          <a:xfrm>
            <a:off x="2736850" y="3403600"/>
            <a:ext cx="1590675" cy="409575"/>
          </a:xfrm>
          <a:custGeom>
            <a:avLst/>
            <a:gdLst>
              <a:gd name="txL" fmla="*/ 0 w 1002"/>
              <a:gd name="txT" fmla="*/ 0 h 258"/>
              <a:gd name="txR" fmla="*/ 1002 w 1002"/>
              <a:gd name="txB" fmla="*/ 258 h 258"/>
            </a:gdLst>
            <a:ahLst/>
            <a:cxnLst>
              <a:cxn ang="0">
                <a:pos x="1590675" y="0"/>
              </a:cxn>
              <a:cxn ang="0">
                <a:pos x="1222375" y="403225"/>
              </a:cxn>
              <a:cxn ang="0">
                <a:pos x="0" y="409575"/>
              </a:cxn>
            </a:cxnLst>
            <a:rect l="txL" t="txT" r="txR" b="txB"/>
            <a:pathLst>
              <a:path w="1002" h="258">
                <a:moveTo>
                  <a:pt x="1002" y="0"/>
                </a:moveTo>
                <a:lnTo>
                  <a:pt x="770" y="254"/>
                </a:lnTo>
                <a:lnTo>
                  <a:pt x="0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  <p:sp>
        <p:nvSpPr>
          <p:cNvPr id="6158" name="AutoShape 10"/>
          <p:cNvSpPr/>
          <p:nvPr/>
        </p:nvSpPr>
        <p:spPr>
          <a:xfrm>
            <a:off x="8532813" y="2232025"/>
            <a:ext cx="1590675" cy="2273300"/>
          </a:xfrm>
          <a:prstGeom prst="cube">
            <a:avLst>
              <a:gd name="adj" fmla="val 25301"/>
            </a:avLst>
          </a:prstGeom>
          <a:solidFill>
            <a:srgbClr val="FFFF99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  <p:sp>
        <p:nvSpPr>
          <p:cNvPr id="6159" name="Freeform 11"/>
          <p:cNvSpPr/>
          <p:nvPr/>
        </p:nvSpPr>
        <p:spPr>
          <a:xfrm>
            <a:off x="8531225" y="2622550"/>
            <a:ext cx="1597025" cy="365125"/>
          </a:xfrm>
          <a:custGeom>
            <a:avLst/>
            <a:gdLst>
              <a:gd name="txL" fmla="*/ 0 w 1006"/>
              <a:gd name="txT" fmla="*/ 0 h 230"/>
              <a:gd name="txR" fmla="*/ 1006 w 1006"/>
              <a:gd name="txB" fmla="*/ 230 h 230"/>
            </a:gdLst>
            <a:ahLst/>
            <a:cxnLst>
              <a:cxn ang="0">
                <a:pos x="1597025" y="0"/>
              </a:cxn>
              <a:cxn ang="0">
                <a:pos x="1222375" y="358775"/>
              </a:cxn>
              <a:cxn ang="0">
                <a:pos x="0" y="365125"/>
              </a:cxn>
            </a:cxnLst>
            <a:rect l="txL" t="txT" r="txR" b="txB"/>
            <a:pathLst>
              <a:path w="1006" h="230">
                <a:moveTo>
                  <a:pt x="1006" y="0"/>
                </a:moveTo>
                <a:lnTo>
                  <a:pt x="770" y="226"/>
                </a:lnTo>
                <a:lnTo>
                  <a:pt x="0" y="23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  <p:sp>
        <p:nvSpPr>
          <p:cNvPr id="6160" name="Freeform 12"/>
          <p:cNvSpPr/>
          <p:nvPr/>
        </p:nvSpPr>
        <p:spPr>
          <a:xfrm>
            <a:off x="8528050" y="3022600"/>
            <a:ext cx="1581150" cy="377825"/>
          </a:xfrm>
          <a:custGeom>
            <a:avLst/>
            <a:gdLst>
              <a:gd name="txL" fmla="*/ 0 w 996"/>
              <a:gd name="txT" fmla="*/ 0 h 238"/>
              <a:gd name="txR" fmla="*/ 996 w 996"/>
              <a:gd name="txB" fmla="*/ 238 h 238"/>
            </a:gdLst>
            <a:ahLst/>
            <a:cxnLst>
              <a:cxn ang="0">
                <a:pos x="1581150" y="0"/>
              </a:cxn>
              <a:cxn ang="0">
                <a:pos x="1222375" y="371475"/>
              </a:cxn>
              <a:cxn ang="0">
                <a:pos x="0" y="377825"/>
              </a:cxn>
            </a:cxnLst>
            <a:rect l="txL" t="txT" r="txR" b="txB"/>
            <a:pathLst>
              <a:path w="996" h="238">
                <a:moveTo>
                  <a:pt x="996" y="0"/>
                </a:moveTo>
                <a:lnTo>
                  <a:pt x="770" y="234"/>
                </a:lnTo>
                <a:lnTo>
                  <a:pt x="0" y="23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  <p:sp>
        <p:nvSpPr>
          <p:cNvPr id="6161" name="Freeform 13"/>
          <p:cNvSpPr/>
          <p:nvPr/>
        </p:nvSpPr>
        <p:spPr>
          <a:xfrm>
            <a:off x="8528050" y="3422650"/>
            <a:ext cx="1581150" cy="390525"/>
          </a:xfrm>
          <a:custGeom>
            <a:avLst/>
            <a:gdLst>
              <a:gd name="txL" fmla="*/ 0 w 996"/>
              <a:gd name="txT" fmla="*/ 0 h 246"/>
              <a:gd name="txR" fmla="*/ 996 w 996"/>
              <a:gd name="txB" fmla="*/ 246 h 246"/>
            </a:gdLst>
            <a:ahLst/>
            <a:cxnLst>
              <a:cxn ang="0">
                <a:pos x="1581150" y="0"/>
              </a:cxn>
              <a:cxn ang="0">
                <a:pos x="1222375" y="384175"/>
              </a:cxn>
              <a:cxn ang="0">
                <a:pos x="0" y="390525"/>
              </a:cxn>
            </a:cxnLst>
            <a:rect l="txL" t="txT" r="txR" b="txB"/>
            <a:pathLst>
              <a:path w="996" h="246">
                <a:moveTo>
                  <a:pt x="996" y="0"/>
                </a:moveTo>
                <a:lnTo>
                  <a:pt x="770" y="242"/>
                </a:lnTo>
                <a:lnTo>
                  <a:pt x="0" y="24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  <p:sp>
        <p:nvSpPr>
          <p:cNvPr id="6162" name="AutoShape 14"/>
          <p:cNvSpPr/>
          <p:nvPr/>
        </p:nvSpPr>
        <p:spPr>
          <a:xfrm>
            <a:off x="5597525" y="3062288"/>
            <a:ext cx="1590675" cy="1447800"/>
          </a:xfrm>
          <a:prstGeom prst="cube">
            <a:avLst>
              <a:gd name="adj" fmla="val 25301"/>
            </a:avLst>
          </a:prstGeom>
          <a:solidFill>
            <a:srgbClr val="CCECFF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  <p:sp>
        <p:nvSpPr>
          <p:cNvPr id="6163" name="Freeform 15"/>
          <p:cNvSpPr/>
          <p:nvPr/>
        </p:nvSpPr>
        <p:spPr>
          <a:xfrm>
            <a:off x="5592763" y="3451225"/>
            <a:ext cx="1592262" cy="366713"/>
          </a:xfrm>
          <a:custGeom>
            <a:avLst/>
            <a:gdLst>
              <a:gd name="txL" fmla="*/ 0 w 1003"/>
              <a:gd name="txT" fmla="*/ 0 h 231"/>
              <a:gd name="txR" fmla="*/ 1003 w 1003"/>
              <a:gd name="txB" fmla="*/ 231 h 231"/>
            </a:gdLst>
            <a:ahLst/>
            <a:cxnLst>
              <a:cxn ang="0">
                <a:pos x="1592262" y="0"/>
              </a:cxn>
              <a:cxn ang="0">
                <a:pos x="1222375" y="360363"/>
              </a:cxn>
              <a:cxn ang="0">
                <a:pos x="0" y="366713"/>
              </a:cxn>
            </a:cxnLst>
            <a:rect l="txL" t="txT" r="txR" b="txB"/>
            <a:pathLst>
              <a:path w="1003" h="231">
                <a:moveTo>
                  <a:pt x="1003" y="0"/>
                </a:moveTo>
                <a:lnTo>
                  <a:pt x="770" y="227"/>
                </a:lnTo>
                <a:lnTo>
                  <a:pt x="0" y="231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  <p:sp>
        <p:nvSpPr>
          <p:cNvPr id="6164" name="Text Box 16"/>
          <p:cNvSpPr txBox="1"/>
          <p:nvPr/>
        </p:nvSpPr>
        <p:spPr>
          <a:xfrm>
            <a:off x="3071813" y="1844675"/>
            <a:ext cx="886781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主机</a:t>
            </a:r>
            <a:r>
              <a:rPr lang="en-US" altLang="zh-CN" sz="2000" b="1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A</a:t>
            </a:r>
          </a:p>
        </p:txBody>
      </p:sp>
      <p:sp>
        <p:nvSpPr>
          <p:cNvPr id="6165" name="Text Box 17"/>
          <p:cNvSpPr txBox="1"/>
          <p:nvPr/>
        </p:nvSpPr>
        <p:spPr>
          <a:xfrm>
            <a:off x="8909050" y="1844675"/>
            <a:ext cx="886781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主机</a:t>
            </a:r>
            <a:r>
              <a:rPr lang="en-US" altLang="zh-CN" sz="2000" b="1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B</a:t>
            </a:r>
          </a:p>
        </p:txBody>
      </p:sp>
      <p:sp>
        <p:nvSpPr>
          <p:cNvPr id="6166" name="Text Box 18"/>
          <p:cNvSpPr txBox="1"/>
          <p:nvPr/>
        </p:nvSpPr>
        <p:spPr>
          <a:xfrm>
            <a:off x="5951538" y="2630488"/>
            <a:ext cx="958917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路由器</a:t>
            </a:r>
          </a:p>
        </p:txBody>
      </p:sp>
      <p:sp>
        <p:nvSpPr>
          <p:cNvPr id="6167" name="Text Box 19"/>
          <p:cNvSpPr txBox="1"/>
          <p:nvPr/>
        </p:nvSpPr>
        <p:spPr>
          <a:xfrm>
            <a:off x="7302500" y="4903788"/>
            <a:ext cx="869149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网络</a:t>
            </a:r>
            <a:r>
              <a:rPr lang="zh-CN" altLang="en-US" sz="6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6168" name="Text Box 20"/>
          <p:cNvSpPr txBox="1"/>
          <p:nvPr/>
        </p:nvSpPr>
        <p:spPr>
          <a:xfrm>
            <a:off x="4367213" y="4878388"/>
            <a:ext cx="862737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网络</a:t>
            </a:r>
            <a:r>
              <a:rPr lang="zh-CN" altLang="en-US" sz="5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6169" name="Line 21"/>
          <p:cNvSpPr/>
          <p:nvPr/>
        </p:nvSpPr>
        <p:spPr>
          <a:xfrm>
            <a:off x="3408363" y="4506913"/>
            <a:ext cx="755650" cy="481012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6170" name="Line 22"/>
          <p:cNvSpPr/>
          <p:nvPr/>
        </p:nvSpPr>
        <p:spPr>
          <a:xfrm flipH="1">
            <a:off x="5424488" y="4506913"/>
            <a:ext cx="587375" cy="41275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6171" name="Line 23"/>
          <p:cNvSpPr/>
          <p:nvPr/>
        </p:nvSpPr>
        <p:spPr>
          <a:xfrm>
            <a:off x="6348413" y="4506913"/>
            <a:ext cx="755650" cy="481012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6172" name="Line 24"/>
          <p:cNvSpPr/>
          <p:nvPr/>
        </p:nvSpPr>
        <p:spPr>
          <a:xfrm flipH="1">
            <a:off x="8402638" y="4506913"/>
            <a:ext cx="717550" cy="481012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6173" name="Text Box 25"/>
          <p:cNvSpPr txBox="1"/>
          <p:nvPr/>
        </p:nvSpPr>
        <p:spPr>
          <a:xfrm>
            <a:off x="8670892" y="2506663"/>
            <a:ext cx="958917" cy="1969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ctr" eaLnBrk="1" hangingPunct="1">
              <a:lnSpc>
                <a:spcPct val="13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应用层</a:t>
            </a:r>
          </a:p>
          <a:p>
            <a:pPr lvl="0" algn="ctr" eaLnBrk="1" hangingPunct="1">
              <a:lnSpc>
                <a:spcPct val="13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运输层</a:t>
            </a:r>
          </a:p>
          <a:p>
            <a:pPr lvl="0" algn="ctr" eaLnBrk="1" hangingPunct="1">
              <a:lnSpc>
                <a:spcPct val="13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网际层</a:t>
            </a:r>
          </a:p>
          <a:p>
            <a:pPr lvl="0" algn="ctr" eaLnBrk="1" hangingPunct="1">
              <a:lnSpc>
                <a:spcPct val="13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网络</a:t>
            </a:r>
          </a:p>
          <a:p>
            <a:pPr lvl="0" algn="ctr" eaLnBrk="1" hangingPunct="1">
              <a:lnSpc>
                <a:spcPct val="9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接口层</a:t>
            </a:r>
          </a:p>
        </p:txBody>
      </p:sp>
      <p:sp>
        <p:nvSpPr>
          <p:cNvPr id="6174" name="Text Box 26"/>
          <p:cNvSpPr txBox="1"/>
          <p:nvPr/>
        </p:nvSpPr>
        <p:spPr>
          <a:xfrm>
            <a:off x="5719730" y="3340100"/>
            <a:ext cx="958917" cy="116955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ctr" eaLnBrk="1" hangingPunct="1">
              <a:lnSpc>
                <a:spcPct val="13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网际层</a:t>
            </a:r>
          </a:p>
          <a:p>
            <a:pPr lvl="0" algn="ctr" eaLnBrk="1" hangingPunct="1">
              <a:lnSpc>
                <a:spcPct val="13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网络</a:t>
            </a:r>
          </a:p>
          <a:p>
            <a:pPr lvl="0" algn="ctr" eaLnBrk="1" hangingPunct="1">
              <a:lnSpc>
                <a:spcPct val="9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接口层</a:t>
            </a:r>
          </a:p>
        </p:txBody>
      </p:sp>
      <p:sp>
        <p:nvSpPr>
          <p:cNvPr id="6175" name="Text Box 27"/>
          <p:cNvSpPr txBox="1"/>
          <p:nvPr/>
        </p:nvSpPr>
        <p:spPr>
          <a:xfrm>
            <a:off x="8097853" y="2657009"/>
            <a:ext cx="327334" cy="17697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ctr" eaLnBrk="1" hangingPunct="1">
              <a:lnSpc>
                <a:spcPct val="130000"/>
              </a:lnSpc>
            </a:pPr>
            <a:r>
              <a:rPr lang="en-US" altLang="zh-CN" sz="20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4</a:t>
            </a:r>
          </a:p>
          <a:p>
            <a:pPr lvl="0" algn="ctr" eaLnBrk="1" hangingPunct="1">
              <a:lnSpc>
                <a:spcPct val="130000"/>
              </a:lnSpc>
            </a:pPr>
            <a:r>
              <a:rPr lang="en-US" altLang="zh-CN" sz="20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3</a:t>
            </a:r>
          </a:p>
          <a:p>
            <a:pPr lvl="0" algn="ctr" eaLnBrk="1" hangingPunct="1">
              <a:lnSpc>
                <a:spcPct val="130000"/>
              </a:lnSpc>
            </a:pPr>
            <a:r>
              <a:rPr lang="en-US" altLang="zh-CN" sz="20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2</a:t>
            </a:r>
          </a:p>
          <a:p>
            <a:pPr lvl="0" algn="ctr" eaLnBrk="1" hangingPunct="1">
              <a:lnSpc>
                <a:spcPct val="155000"/>
              </a:lnSpc>
            </a:pPr>
            <a:r>
              <a:rPr lang="en-US" altLang="zh-CN" sz="20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6176" name="Text Box 28"/>
          <p:cNvSpPr txBox="1"/>
          <p:nvPr/>
        </p:nvSpPr>
        <p:spPr>
          <a:xfrm>
            <a:off x="2326341" y="5661025"/>
            <a:ext cx="7782859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路由器在转发分组时最高只用到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网络层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MH_Title"/>
          <p:cNvSpPr>
            <a:spLocks noChangeArrowheads="1"/>
          </p:cNvSpPr>
          <p:nvPr/>
        </p:nvSpPr>
        <p:spPr bwMode="auto">
          <a:xfrm>
            <a:off x="724535" y="694690"/>
            <a:ext cx="10302240" cy="63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4400" b="1" smtClean="0">
                <a:solidFill>
                  <a:schemeClr val="tx1"/>
                </a:solidFill>
                <a:latin typeface="黑体" charset="0"/>
                <a:ea typeface="黑体" charset="0"/>
              </a:rPr>
              <a:t>知识点九：</a:t>
            </a:r>
            <a:r>
              <a:rPr lang="en-US" altLang="zh-CN" sz="4400" b="1" smtClean="0">
                <a:solidFill>
                  <a:schemeClr val="tx1"/>
                </a:solidFill>
                <a:latin typeface="黑体" charset="0"/>
                <a:ea typeface="黑体" charset="0"/>
              </a:rPr>
              <a:t>TCP/IP</a:t>
            </a:r>
            <a:r>
              <a:rPr lang="zh-CN" altLang="en-US" sz="4400" b="1" smtClean="0">
                <a:solidFill>
                  <a:schemeClr val="tx1"/>
                </a:solidFill>
                <a:latin typeface="黑体" charset="0"/>
                <a:ea typeface="黑体" charset="0"/>
              </a:rPr>
              <a:t>体系结构</a:t>
            </a:r>
            <a:endParaRPr lang="zh-CN" altLang="en-US" sz="4400" b="1" dirty="0" smtClean="0">
              <a:solidFill>
                <a:schemeClr val="tx1"/>
              </a:solidFill>
              <a:latin typeface="黑体" charset="0"/>
              <a:ea typeface="黑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33171" y="6148393"/>
            <a:ext cx="3557384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 smtClean="0">
                <a:latin typeface="Arial" pitchFamily="34" charset="0"/>
                <a:ea typeface="微软雅黑" pitchFamily="34" charset="-122"/>
              </a:rPr>
              <a:t>图</a:t>
            </a: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1   TCP/IP</a:t>
            </a:r>
            <a:r>
              <a:rPr lang="zh-CN" altLang="en-US" b="1" dirty="0" smtClean="0">
                <a:latin typeface="Arial" pitchFamily="34" charset="0"/>
                <a:ea typeface="微软雅黑" pitchFamily="34" charset="-122"/>
              </a:rPr>
              <a:t>四层协议的表示方法</a:t>
            </a:r>
          </a:p>
        </p:txBody>
      </p:sp>
      <p:sp>
        <p:nvSpPr>
          <p:cNvPr id="32" name="Text Box 27"/>
          <p:cNvSpPr txBox="1"/>
          <p:nvPr/>
        </p:nvSpPr>
        <p:spPr>
          <a:xfrm>
            <a:off x="2466027" y="2594349"/>
            <a:ext cx="327334" cy="17697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ctr" eaLnBrk="1" hangingPunct="1">
              <a:lnSpc>
                <a:spcPct val="130000"/>
              </a:lnSpc>
            </a:pPr>
            <a:r>
              <a:rPr lang="en-US" altLang="zh-CN" sz="20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4</a:t>
            </a:r>
          </a:p>
          <a:p>
            <a:pPr lvl="0" algn="ctr" eaLnBrk="1" hangingPunct="1">
              <a:lnSpc>
                <a:spcPct val="130000"/>
              </a:lnSpc>
            </a:pPr>
            <a:r>
              <a:rPr lang="en-US" altLang="zh-CN" sz="20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3</a:t>
            </a:r>
          </a:p>
          <a:p>
            <a:pPr lvl="0" algn="ctr" eaLnBrk="1" hangingPunct="1">
              <a:lnSpc>
                <a:spcPct val="130000"/>
              </a:lnSpc>
            </a:pPr>
            <a:r>
              <a:rPr lang="en-US" altLang="zh-CN" sz="20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2</a:t>
            </a:r>
          </a:p>
          <a:p>
            <a:pPr lvl="0" algn="ctr" eaLnBrk="1" hangingPunct="1">
              <a:lnSpc>
                <a:spcPct val="155000"/>
              </a:lnSpc>
            </a:pPr>
            <a:r>
              <a:rPr lang="en-US" altLang="zh-CN" sz="20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日期占位符 3"/>
          <p:cNvSpPr txBox="1">
            <a:spLocks noGrp="1"/>
          </p:cNvSpPr>
          <p:nvPr>
            <p:ph type="dt" sz="half" idx="10"/>
          </p:nvPr>
        </p:nvSpPr>
        <p:spPr bwMode="auto">
          <a:xfrm>
            <a:off x="8040688" y="0"/>
            <a:ext cx="2514600" cy="260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wps.cn/moban</a:t>
            </a:r>
          </a:p>
        </p:txBody>
      </p:sp>
      <p:sp>
        <p:nvSpPr>
          <p:cNvPr id="2" name="AutoShape 2"/>
          <p:cNvSpPr/>
          <p:nvPr/>
        </p:nvSpPr>
        <p:spPr>
          <a:xfrm>
            <a:off x="3216275" y="3500438"/>
            <a:ext cx="7235825" cy="2808287"/>
          </a:xfrm>
          <a:prstGeom prst="triangle">
            <a:avLst>
              <a:gd name="adj" fmla="val 50000"/>
            </a:avLst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3216275" y="1989138"/>
            <a:ext cx="7235825" cy="3095625"/>
          </a:xfrm>
          <a:prstGeom prst="triangle">
            <a:avLst>
              <a:gd name="adj" fmla="val 50000"/>
            </a:avLst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  <p:sp>
        <p:nvSpPr>
          <p:cNvPr id="85001" name="Rectangle 4"/>
          <p:cNvSpPr/>
          <p:nvPr/>
        </p:nvSpPr>
        <p:spPr>
          <a:xfrm>
            <a:off x="3071495" y="405130"/>
            <a:ext cx="7611745" cy="11715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ctr" eaLnBrk="1" hangingPunct="1"/>
            <a:r>
              <a:rPr lang="zh-CN" altLang="en-US" sz="2400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沙漏计时器形状的</a:t>
            </a:r>
            <a:br>
              <a:rPr lang="zh-CN" altLang="en-US" sz="2400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</a:br>
            <a:r>
              <a:rPr lang="en-US" altLang="zh-CN" sz="2400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TCP/IP</a:t>
            </a:r>
            <a:r>
              <a:rPr lang="zh-CN" altLang="en-US" sz="2400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协议族 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4318000" y="2179638"/>
            <a:ext cx="814388" cy="3937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HTTP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5865813" y="2179638"/>
            <a:ext cx="815975" cy="3937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SMTP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007225" y="2179638"/>
            <a:ext cx="814388" cy="3937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DNS</a:t>
            </a:r>
          </a:p>
        </p:txBody>
      </p:sp>
      <p:sp>
        <p:nvSpPr>
          <p:cNvPr id="137224" name="Rectangle 8"/>
          <p:cNvSpPr>
            <a:spLocks noChangeArrowheads="1"/>
          </p:cNvSpPr>
          <p:nvPr/>
        </p:nvSpPr>
        <p:spPr bwMode="auto">
          <a:xfrm>
            <a:off x="8555038" y="2179638"/>
            <a:ext cx="815975" cy="3937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RTP</a:t>
            </a:r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5051425" y="3124200"/>
            <a:ext cx="814388" cy="393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TCP</a:t>
            </a: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7821613" y="3124200"/>
            <a:ext cx="815975" cy="393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UDP</a:t>
            </a:r>
          </a:p>
        </p:txBody>
      </p:sp>
      <p:sp>
        <p:nvSpPr>
          <p:cNvPr id="137227" name="Rectangle 11"/>
          <p:cNvSpPr>
            <a:spLocks noChangeArrowheads="1"/>
          </p:cNvSpPr>
          <p:nvPr/>
        </p:nvSpPr>
        <p:spPr bwMode="auto">
          <a:xfrm>
            <a:off x="6435725" y="4229100"/>
            <a:ext cx="815975" cy="393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IP</a:t>
            </a:r>
          </a:p>
        </p:txBody>
      </p:sp>
      <p:sp>
        <p:nvSpPr>
          <p:cNvPr id="137228" name="Rectangle 12"/>
          <p:cNvSpPr>
            <a:spLocks noChangeArrowheads="1"/>
          </p:cNvSpPr>
          <p:nvPr/>
        </p:nvSpPr>
        <p:spPr bwMode="auto">
          <a:xfrm>
            <a:off x="4318000" y="5508625"/>
            <a:ext cx="1304925" cy="549275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6029325" y="5508625"/>
            <a:ext cx="1303338" cy="549275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37230" name="Rectangle 14"/>
          <p:cNvSpPr>
            <a:spLocks noChangeArrowheads="1"/>
          </p:cNvSpPr>
          <p:nvPr/>
        </p:nvSpPr>
        <p:spPr bwMode="auto">
          <a:xfrm>
            <a:off x="8067675" y="5508625"/>
            <a:ext cx="1303338" cy="549275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5012" name="Line 15"/>
          <p:cNvSpPr/>
          <p:nvPr/>
        </p:nvSpPr>
        <p:spPr>
          <a:xfrm>
            <a:off x="2362200" y="4938713"/>
            <a:ext cx="73342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85013" name="Line 16"/>
          <p:cNvSpPr/>
          <p:nvPr/>
        </p:nvSpPr>
        <p:spPr>
          <a:xfrm>
            <a:off x="2362200" y="3914775"/>
            <a:ext cx="73342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85014" name="Line 17"/>
          <p:cNvSpPr/>
          <p:nvPr/>
        </p:nvSpPr>
        <p:spPr>
          <a:xfrm>
            <a:off x="2362200" y="2887663"/>
            <a:ext cx="73342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85015" name="Text Box 18"/>
          <p:cNvSpPr txBox="1"/>
          <p:nvPr/>
        </p:nvSpPr>
        <p:spPr>
          <a:xfrm>
            <a:off x="2605088" y="4184650"/>
            <a:ext cx="958917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网际层</a:t>
            </a:r>
          </a:p>
        </p:txBody>
      </p:sp>
      <p:sp>
        <p:nvSpPr>
          <p:cNvPr id="85016" name="Text Box 19"/>
          <p:cNvSpPr txBox="1"/>
          <p:nvPr/>
        </p:nvSpPr>
        <p:spPr>
          <a:xfrm>
            <a:off x="2351088" y="5445125"/>
            <a:ext cx="1475084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网络接口层</a:t>
            </a:r>
          </a:p>
        </p:txBody>
      </p:sp>
      <p:sp>
        <p:nvSpPr>
          <p:cNvPr id="85017" name="Text Box 20"/>
          <p:cNvSpPr txBox="1"/>
          <p:nvPr/>
        </p:nvSpPr>
        <p:spPr>
          <a:xfrm>
            <a:off x="2606675" y="3176588"/>
            <a:ext cx="958917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运输层</a:t>
            </a:r>
          </a:p>
        </p:txBody>
      </p:sp>
      <p:sp>
        <p:nvSpPr>
          <p:cNvPr id="85018" name="Text Box 21"/>
          <p:cNvSpPr txBox="1"/>
          <p:nvPr/>
        </p:nvSpPr>
        <p:spPr>
          <a:xfrm>
            <a:off x="2659063" y="2168525"/>
            <a:ext cx="958917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应用层</a:t>
            </a:r>
          </a:p>
        </p:txBody>
      </p:sp>
      <p:sp>
        <p:nvSpPr>
          <p:cNvPr id="85019" name="Text Box 22"/>
          <p:cNvSpPr txBox="1"/>
          <p:nvPr/>
        </p:nvSpPr>
        <p:spPr>
          <a:xfrm>
            <a:off x="5259388" y="2095500"/>
            <a:ext cx="43688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000" b="1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…</a:t>
            </a:r>
          </a:p>
        </p:txBody>
      </p:sp>
      <p:sp>
        <p:nvSpPr>
          <p:cNvPr id="85020" name="Text Box 23"/>
          <p:cNvSpPr txBox="1"/>
          <p:nvPr/>
        </p:nvSpPr>
        <p:spPr>
          <a:xfrm>
            <a:off x="7954963" y="2095500"/>
            <a:ext cx="43688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000" b="1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…</a:t>
            </a:r>
          </a:p>
        </p:txBody>
      </p:sp>
      <p:sp>
        <p:nvSpPr>
          <p:cNvPr id="85021" name="Text Box 24"/>
          <p:cNvSpPr txBox="1"/>
          <p:nvPr/>
        </p:nvSpPr>
        <p:spPr>
          <a:xfrm>
            <a:off x="7500938" y="5492750"/>
            <a:ext cx="386080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600" b="1" dirty="0">
                <a:latin typeface="Times New Roman" pitchFamily="18" charset="0"/>
                <a:ea typeface="宋体" pitchFamily="2" charset="-122"/>
              </a:rPr>
              <a:t>…</a:t>
            </a:r>
          </a:p>
        </p:txBody>
      </p:sp>
      <p:sp>
        <p:nvSpPr>
          <p:cNvPr id="85022" name="Line 25"/>
          <p:cNvSpPr/>
          <p:nvPr/>
        </p:nvSpPr>
        <p:spPr>
          <a:xfrm>
            <a:off x="4713288" y="2600325"/>
            <a:ext cx="509587" cy="547688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85023" name="Line 26"/>
          <p:cNvSpPr/>
          <p:nvPr/>
        </p:nvSpPr>
        <p:spPr>
          <a:xfrm>
            <a:off x="7397750" y="2617788"/>
            <a:ext cx="587375" cy="49530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85024" name="Line 27"/>
          <p:cNvSpPr/>
          <p:nvPr/>
        </p:nvSpPr>
        <p:spPr>
          <a:xfrm flipH="1">
            <a:off x="5675313" y="2601913"/>
            <a:ext cx="584200" cy="52070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85025" name="Line 28"/>
          <p:cNvSpPr/>
          <p:nvPr/>
        </p:nvSpPr>
        <p:spPr>
          <a:xfrm flipH="1">
            <a:off x="8389938" y="2601913"/>
            <a:ext cx="573087" cy="52705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85026" name="Line 29"/>
          <p:cNvSpPr/>
          <p:nvPr/>
        </p:nvSpPr>
        <p:spPr>
          <a:xfrm>
            <a:off x="5454650" y="3549650"/>
            <a:ext cx="1149350" cy="661988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85027" name="Line 30"/>
          <p:cNvSpPr/>
          <p:nvPr/>
        </p:nvSpPr>
        <p:spPr>
          <a:xfrm flipH="1">
            <a:off x="7088188" y="3565525"/>
            <a:ext cx="1152525" cy="64770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85028" name="Line 31"/>
          <p:cNvSpPr/>
          <p:nvPr/>
        </p:nvSpPr>
        <p:spPr>
          <a:xfrm>
            <a:off x="7132638" y="4676775"/>
            <a:ext cx="1627187" cy="839788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85029" name="Line 32"/>
          <p:cNvSpPr/>
          <p:nvPr/>
        </p:nvSpPr>
        <p:spPr>
          <a:xfrm flipH="1">
            <a:off x="4872038" y="4667250"/>
            <a:ext cx="1646237" cy="849313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85030" name="Line 33"/>
          <p:cNvSpPr/>
          <p:nvPr/>
        </p:nvSpPr>
        <p:spPr>
          <a:xfrm flipH="1">
            <a:off x="6600825" y="4622800"/>
            <a:ext cx="244475" cy="893763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85031" name="Text Box 34"/>
          <p:cNvSpPr txBox="1"/>
          <p:nvPr/>
        </p:nvSpPr>
        <p:spPr>
          <a:xfrm>
            <a:off x="4271963" y="5605463"/>
            <a:ext cx="1394934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网络接口</a:t>
            </a:r>
            <a:r>
              <a:rPr lang="zh-CN" altLang="en-US" sz="10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20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85032" name="Text Box 35"/>
          <p:cNvSpPr txBox="1"/>
          <p:nvPr/>
        </p:nvSpPr>
        <p:spPr>
          <a:xfrm>
            <a:off x="5989638" y="5573713"/>
            <a:ext cx="1394934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网络接口</a:t>
            </a:r>
            <a:r>
              <a:rPr lang="zh-CN" altLang="en-US" sz="10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20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2</a:t>
            </a:r>
          </a:p>
        </p:txBody>
      </p:sp>
      <p:sp>
        <p:nvSpPr>
          <p:cNvPr id="85033" name="Text Box 36"/>
          <p:cNvSpPr txBox="1"/>
          <p:nvPr/>
        </p:nvSpPr>
        <p:spPr>
          <a:xfrm>
            <a:off x="8040688" y="5553075"/>
            <a:ext cx="1394934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网络接口</a:t>
            </a:r>
            <a:r>
              <a:rPr lang="zh-CN" altLang="en-US" sz="10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20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3</a:t>
            </a:r>
          </a:p>
        </p:txBody>
      </p:sp>
      <p:sp>
        <p:nvSpPr>
          <p:cNvPr id="5" name="Text Box 37"/>
          <p:cNvSpPr txBox="1"/>
          <p:nvPr/>
        </p:nvSpPr>
        <p:spPr>
          <a:xfrm>
            <a:off x="2783523" y="836930"/>
            <a:ext cx="7183437" cy="683264"/>
          </a:xfrm>
          <a:prstGeom prst="rect">
            <a:avLst/>
          </a:prstGeom>
          <a:solidFill>
            <a:srgbClr val="FFFFCC"/>
          </a:solidFill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20000"/>
              </a:lnSpc>
            </a:pPr>
            <a:r>
              <a:rPr lang="en-US" altLang="zh-CN" sz="16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Everything over IP </a:t>
            </a:r>
          </a:p>
          <a:p>
            <a:pPr lvl="0" algn="ctr" eaLnBrk="1" hangingPunct="1">
              <a:lnSpc>
                <a:spcPct val="120000"/>
              </a:lnSpc>
            </a:pPr>
            <a:r>
              <a:rPr lang="en-US" altLang="zh-CN" sz="16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IP</a:t>
            </a:r>
            <a:r>
              <a:rPr lang="en-US" altLang="zh-CN" sz="12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sz="16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可为各式各样的应用程序提供服务</a:t>
            </a:r>
          </a:p>
        </p:txBody>
      </p:sp>
      <p:sp>
        <p:nvSpPr>
          <p:cNvPr id="6" name="Text Box 38"/>
          <p:cNvSpPr txBox="1"/>
          <p:nvPr/>
        </p:nvSpPr>
        <p:spPr>
          <a:xfrm>
            <a:off x="2120900" y="933450"/>
            <a:ext cx="8321675" cy="978729"/>
          </a:xfrm>
          <a:prstGeom prst="rect">
            <a:avLst/>
          </a:prstGeom>
          <a:solidFill>
            <a:srgbClr val="CCFFCC"/>
          </a:solidFill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IP over Everything </a:t>
            </a:r>
          </a:p>
          <a:p>
            <a:pPr lvl="0" algn="ctr"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IP</a:t>
            </a:r>
            <a:r>
              <a:rPr lang="en-US" altLang="zh-CN" sz="1400" b="1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可应用到各式各样的网络上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15865" y="6381750"/>
            <a:ext cx="3536546" cy="380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图</a:t>
            </a:r>
            <a: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  <a:t>2 </a:t>
            </a: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 沙漏计时器形状的</a:t>
            </a:r>
            <a: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  <a:t>TCP/IP</a:t>
            </a: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协议簇</a:t>
            </a:r>
          </a:p>
        </p:txBody>
      </p:sp>
      <p:sp>
        <p:nvSpPr>
          <p:cNvPr id="7" name="MH_Title"/>
          <p:cNvSpPr>
            <a:spLocks noChangeArrowheads="1"/>
          </p:cNvSpPr>
          <p:nvPr/>
        </p:nvSpPr>
        <p:spPr bwMode="auto">
          <a:xfrm>
            <a:off x="2026285" y="118110"/>
            <a:ext cx="7608570" cy="63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40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 </a:t>
            </a:r>
            <a:r>
              <a:rPr lang="en-US" altLang="zh-CN" sz="4800" b="1" smtClean="0">
                <a:solidFill>
                  <a:schemeClr val="tx1"/>
                </a:solidFill>
                <a:latin typeface="Arial Black" pitchFamily="34" charset="0"/>
                <a:ea typeface="华文细黑" pitchFamily="2" charset="-122"/>
              </a:rPr>
              <a:t>1</a:t>
            </a:r>
            <a:r>
              <a:rPr lang="zh-CN" altLang="en-US" sz="4800" b="1" smtClean="0">
                <a:solidFill>
                  <a:schemeClr val="tx1"/>
                </a:solidFill>
                <a:latin typeface="Arial Black" pitchFamily="34" charset="0"/>
                <a:ea typeface="华文细黑" pitchFamily="2" charset="-122"/>
              </a:rPr>
              <a:t>、</a:t>
            </a:r>
            <a:r>
              <a:rPr lang="en-US" altLang="zh-CN" sz="4800" b="1" smtClean="0">
                <a:solidFill>
                  <a:schemeClr val="tx1"/>
                </a:solidFill>
                <a:latin typeface="Arial Black" pitchFamily="34" charset="0"/>
                <a:ea typeface="华文细黑" pitchFamily="2" charset="-122"/>
              </a:rPr>
              <a:t> TCP/IP</a:t>
            </a:r>
            <a:r>
              <a:rPr lang="zh-CN" altLang="en-US" sz="4800" b="1" smtClean="0">
                <a:solidFill>
                  <a:schemeClr val="tx1"/>
                </a:solidFill>
                <a:latin typeface="Arial Black" pitchFamily="34" charset="0"/>
                <a:ea typeface="华文细黑" pitchFamily="2" charset="-122"/>
              </a:rPr>
              <a:t>体系结构</a:t>
            </a:r>
            <a:endParaRPr lang="zh-CN" altLang="en-US" sz="4800" b="1" dirty="0" smtClean="0">
              <a:solidFill>
                <a:schemeClr val="tx1"/>
              </a:solidFill>
              <a:latin typeface="Arial Black" pitchFamily="34" charset="0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3" grpId="1" bldLvl="0" animBg="1"/>
      <p:bldP spid="137227" grpId="0" bldLvl="0" animBg="1"/>
      <p:bldP spid="137227" grpId="1" bldLvl="0" animBg="1"/>
      <p:bldP spid="5" grpId="0" bldLvl="0" animBg="1"/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日期占位符 3"/>
          <p:cNvSpPr txBox="1">
            <a:spLocks noGrp="1"/>
          </p:cNvSpPr>
          <p:nvPr>
            <p:ph type="dt" sz="half" idx="10"/>
          </p:nvPr>
        </p:nvSpPr>
        <p:spPr bwMode="auto">
          <a:xfrm>
            <a:off x="8040688" y="0"/>
            <a:ext cx="2514600" cy="260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wps.cn/moban</a:t>
            </a:r>
          </a:p>
        </p:txBody>
      </p:sp>
      <p:sp>
        <p:nvSpPr>
          <p:cNvPr id="7175" name="Freeform 3"/>
          <p:cNvSpPr/>
          <p:nvPr/>
        </p:nvSpPr>
        <p:spPr>
          <a:xfrm>
            <a:off x="3494088" y="4833938"/>
            <a:ext cx="5280025" cy="442912"/>
          </a:xfrm>
          <a:custGeom>
            <a:avLst/>
            <a:gdLst>
              <a:gd name="txL" fmla="*/ 0 w 2752"/>
              <a:gd name="txT" fmla="*/ 0 h 240"/>
              <a:gd name="txR" fmla="*/ 2752 w 2752"/>
              <a:gd name="txB" fmla="*/ 240 h 240"/>
            </a:gdLst>
            <a:ahLst/>
            <a:cxnLst>
              <a:cxn ang="0">
                <a:pos x="0" y="0"/>
              </a:cxn>
              <a:cxn ang="0">
                <a:pos x="0" y="169783"/>
              </a:cxn>
              <a:cxn ang="0">
                <a:pos x="5756" y="287893"/>
              </a:cxn>
              <a:cxn ang="0">
                <a:pos x="57558" y="393084"/>
              </a:cxn>
              <a:cxn ang="0">
                <a:pos x="184187" y="431839"/>
              </a:cxn>
              <a:cxn ang="0">
                <a:pos x="264769" y="435530"/>
              </a:cxn>
              <a:cxn ang="0">
                <a:pos x="5028687" y="439221"/>
              </a:cxn>
              <a:cxn ang="0">
                <a:pos x="5122699" y="442912"/>
              </a:cxn>
              <a:cxn ang="0">
                <a:pos x="5232060" y="398621"/>
              </a:cxn>
              <a:cxn ang="0">
                <a:pos x="5272351" y="293429"/>
              </a:cxn>
              <a:cxn ang="0">
                <a:pos x="5280025" y="208538"/>
              </a:cxn>
              <a:cxn ang="0">
                <a:pos x="5278106" y="0"/>
              </a:cxn>
            </a:cxnLst>
            <a:rect l="txL" t="txT" r="txR" b="txB"/>
            <a:pathLst>
              <a:path w="2752" h="240">
                <a:moveTo>
                  <a:pt x="0" y="0"/>
                </a:moveTo>
                <a:lnTo>
                  <a:pt x="0" y="92"/>
                </a:lnTo>
                <a:lnTo>
                  <a:pt x="3" y="156"/>
                </a:lnTo>
                <a:lnTo>
                  <a:pt x="30" y="213"/>
                </a:lnTo>
                <a:lnTo>
                  <a:pt x="96" y="234"/>
                </a:lnTo>
                <a:lnTo>
                  <a:pt x="138" y="236"/>
                </a:lnTo>
                <a:lnTo>
                  <a:pt x="2621" y="238"/>
                </a:lnTo>
                <a:lnTo>
                  <a:pt x="2670" y="240"/>
                </a:lnTo>
                <a:lnTo>
                  <a:pt x="2727" y="216"/>
                </a:lnTo>
                <a:lnTo>
                  <a:pt x="2748" y="159"/>
                </a:lnTo>
                <a:lnTo>
                  <a:pt x="2752" y="113"/>
                </a:lnTo>
                <a:lnTo>
                  <a:pt x="2751" y="0"/>
                </a:lnTo>
              </a:path>
            </a:pathLst>
          </a:custGeom>
          <a:noFill/>
          <a:ln w="38100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7170" name="Object 4"/>
          <p:cNvGraphicFramePr/>
          <p:nvPr>
            <p:extLst>
              <p:ext uri="{D42A27DB-BD31-4B8C-83A1-F6EECF244321}">
                <p14:modId xmlns:p14="http://schemas.microsoft.com/office/powerpoint/2010/main" val="1014092082"/>
              </p:ext>
            </p:extLst>
          </p:nvPr>
        </p:nvGraphicFramePr>
        <p:xfrm>
          <a:off x="5148263" y="4683125"/>
          <a:ext cx="2041525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3514725" imgH="2009775" progId="Visio.Drawing.6">
                  <p:embed/>
                </p:oleObj>
              </mc:Choice>
              <mc:Fallback>
                <p:oleObj r:id="rId3" imgW="3514725" imgH="2009775" progId="Visio.Drawing.6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5148263" y="4683125"/>
                        <a:ext cx="2041525" cy="1122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  <a:effectLst>
                        <a:outerShdw dist="25400" dir="54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7961313" y="1997075"/>
            <a:ext cx="1565275" cy="2836863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99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7177" name="Text Box 6"/>
          <p:cNvSpPr txBox="1"/>
          <p:nvPr/>
        </p:nvSpPr>
        <p:spPr>
          <a:xfrm>
            <a:off x="8007350" y="3916363"/>
            <a:ext cx="1475084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数据链路层</a:t>
            </a:r>
          </a:p>
        </p:txBody>
      </p:sp>
      <p:sp>
        <p:nvSpPr>
          <p:cNvPr id="7178" name="Line 7"/>
          <p:cNvSpPr/>
          <p:nvPr/>
        </p:nvSpPr>
        <p:spPr>
          <a:xfrm>
            <a:off x="7961313" y="4391025"/>
            <a:ext cx="1565275" cy="0"/>
          </a:xfrm>
          <a:prstGeom prst="line">
            <a:avLst/>
          </a:prstGeom>
          <a:ln w="9525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7179" name="Line 8"/>
          <p:cNvSpPr/>
          <p:nvPr/>
        </p:nvSpPr>
        <p:spPr>
          <a:xfrm>
            <a:off x="7961313" y="3948113"/>
            <a:ext cx="1565275" cy="0"/>
          </a:xfrm>
          <a:prstGeom prst="line">
            <a:avLst/>
          </a:prstGeom>
          <a:ln w="9525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7180" name="Line 9"/>
          <p:cNvSpPr/>
          <p:nvPr/>
        </p:nvSpPr>
        <p:spPr>
          <a:xfrm>
            <a:off x="7961313" y="3505200"/>
            <a:ext cx="1565275" cy="0"/>
          </a:xfrm>
          <a:prstGeom prst="line">
            <a:avLst/>
          </a:prstGeom>
          <a:ln w="9525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7181" name="Line 10"/>
          <p:cNvSpPr/>
          <p:nvPr/>
        </p:nvSpPr>
        <p:spPr>
          <a:xfrm>
            <a:off x="7961313" y="3060700"/>
            <a:ext cx="1565275" cy="0"/>
          </a:xfrm>
          <a:prstGeom prst="line">
            <a:avLst/>
          </a:prstGeom>
          <a:ln w="9525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7182" name="Text Box 11"/>
          <p:cNvSpPr txBox="1"/>
          <p:nvPr/>
        </p:nvSpPr>
        <p:spPr>
          <a:xfrm>
            <a:off x="8251825" y="4359275"/>
            <a:ext cx="958917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物理层</a:t>
            </a:r>
          </a:p>
        </p:txBody>
      </p:sp>
      <p:sp>
        <p:nvSpPr>
          <p:cNvPr id="7183" name="Text Box 12"/>
          <p:cNvSpPr txBox="1"/>
          <p:nvPr/>
        </p:nvSpPr>
        <p:spPr>
          <a:xfrm>
            <a:off x="8251825" y="3044825"/>
            <a:ext cx="958917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运输层</a:t>
            </a:r>
          </a:p>
        </p:txBody>
      </p:sp>
      <p:sp>
        <p:nvSpPr>
          <p:cNvPr id="7184" name="Text Box 13"/>
          <p:cNvSpPr txBox="1"/>
          <p:nvPr/>
        </p:nvSpPr>
        <p:spPr>
          <a:xfrm>
            <a:off x="8251825" y="3487738"/>
            <a:ext cx="958917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网络层</a:t>
            </a:r>
          </a:p>
        </p:txBody>
      </p:sp>
      <p:sp>
        <p:nvSpPr>
          <p:cNvPr id="148494" name="Rectangle 14"/>
          <p:cNvSpPr>
            <a:spLocks noChangeArrowheads="1"/>
          </p:cNvSpPr>
          <p:nvPr/>
        </p:nvSpPr>
        <p:spPr bwMode="auto">
          <a:xfrm>
            <a:off x="2711450" y="1997075"/>
            <a:ext cx="1565275" cy="2836863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99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7186" name="Text Box 15"/>
          <p:cNvSpPr txBox="1"/>
          <p:nvPr/>
        </p:nvSpPr>
        <p:spPr>
          <a:xfrm>
            <a:off x="2757488" y="3916363"/>
            <a:ext cx="1475084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数据链路层</a:t>
            </a:r>
          </a:p>
        </p:txBody>
      </p:sp>
      <p:sp>
        <p:nvSpPr>
          <p:cNvPr id="7187" name="Line 16"/>
          <p:cNvSpPr/>
          <p:nvPr/>
        </p:nvSpPr>
        <p:spPr>
          <a:xfrm>
            <a:off x="2711450" y="4391025"/>
            <a:ext cx="1565275" cy="0"/>
          </a:xfrm>
          <a:prstGeom prst="line">
            <a:avLst/>
          </a:prstGeom>
          <a:ln w="9525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7188" name="Line 17"/>
          <p:cNvSpPr/>
          <p:nvPr/>
        </p:nvSpPr>
        <p:spPr>
          <a:xfrm>
            <a:off x="2711450" y="3948113"/>
            <a:ext cx="1565275" cy="0"/>
          </a:xfrm>
          <a:prstGeom prst="line">
            <a:avLst/>
          </a:prstGeom>
          <a:ln w="9525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7189" name="Line 18"/>
          <p:cNvSpPr/>
          <p:nvPr/>
        </p:nvSpPr>
        <p:spPr>
          <a:xfrm>
            <a:off x="2711450" y="3505200"/>
            <a:ext cx="1565275" cy="0"/>
          </a:xfrm>
          <a:prstGeom prst="line">
            <a:avLst/>
          </a:prstGeom>
          <a:ln w="9525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7190" name="Line 19"/>
          <p:cNvSpPr/>
          <p:nvPr/>
        </p:nvSpPr>
        <p:spPr>
          <a:xfrm>
            <a:off x="2711450" y="3060700"/>
            <a:ext cx="1565275" cy="0"/>
          </a:xfrm>
          <a:prstGeom prst="line">
            <a:avLst/>
          </a:prstGeom>
          <a:ln w="9525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7191" name="Text Box 20"/>
          <p:cNvSpPr txBox="1"/>
          <p:nvPr/>
        </p:nvSpPr>
        <p:spPr>
          <a:xfrm>
            <a:off x="3003550" y="4359275"/>
            <a:ext cx="958917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物理层</a:t>
            </a:r>
          </a:p>
        </p:txBody>
      </p:sp>
      <p:sp>
        <p:nvSpPr>
          <p:cNvPr id="7192" name="Text Box 21"/>
          <p:cNvSpPr txBox="1"/>
          <p:nvPr/>
        </p:nvSpPr>
        <p:spPr>
          <a:xfrm>
            <a:off x="3003550" y="3044825"/>
            <a:ext cx="958917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运输层</a:t>
            </a:r>
          </a:p>
        </p:txBody>
      </p:sp>
      <p:sp>
        <p:nvSpPr>
          <p:cNvPr id="7193" name="Text Box 22"/>
          <p:cNvSpPr txBox="1"/>
          <p:nvPr/>
        </p:nvSpPr>
        <p:spPr>
          <a:xfrm>
            <a:off x="3003550" y="3487738"/>
            <a:ext cx="958917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网络层</a:t>
            </a:r>
          </a:p>
        </p:txBody>
      </p:sp>
      <p:sp>
        <p:nvSpPr>
          <p:cNvPr id="7194" name="Line 23"/>
          <p:cNvSpPr/>
          <p:nvPr/>
        </p:nvSpPr>
        <p:spPr>
          <a:xfrm>
            <a:off x="3478213" y="2928938"/>
            <a:ext cx="3175" cy="131762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7195" name="Line 24"/>
          <p:cNvSpPr/>
          <p:nvPr/>
        </p:nvSpPr>
        <p:spPr>
          <a:xfrm>
            <a:off x="8772525" y="2928938"/>
            <a:ext cx="1588" cy="131762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grpSp>
        <p:nvGrpSpPr>
          <p:cNvPr id="2" name="Group 25"/>
          <p:cNvGrpSpPr/>
          <p:nvPr/>
        </p:nvGrpSpPr>
        <p:grpSpPr>
          <a:xfrm>
            <a:off x="4092575" y="2155825"/>
            <a:ext cx="4019550" cy="481013"/>
            <a:chOff x="1618" y="1358"/>
            <a:chExt cx="2532" cy="303"/>
          </a:xfrm>
        </p:grpSpPr>
        <p:sp>
          <p:nvSpPr>
            <p:cNvPr id="7210" name="Line 26"/>
            <p:cNvSpPr/>
            <p:nvPr/>
          </p:nvSpPr>
          <p:spPr>
            <a:xfrm>
              <a:off x="1618" y="1649"/>
              <a:ext cx="2532" cy="12"/>
            </a:xfrm>
            <a:prstGeom prst="line">
              <a:avLst/>
            </a:prstGeom>
            <a:ln w="38100" cap="flat" cmpd="sng">
              <a:solidFill>
                <a:srgbClr val="333399"/>
              </a:solidFill>
              <a:prstDash val="dash"/>
              <a:headEnd type="none" w="med" len="med"/>
              <a:tailEnd type="triangle" w="sm" len="lg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211" name="Text Box 27"/>
            <p:cNvSpPr txBox="1"/>
            <p:nvPr/>
          </p:nvSpPr>
          <p:spPr>
            <a:xfrm>
              <a:off x="1908" y="1358"/>
              <a:ext cx="1934" cy="25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0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①</a:t>
              </a:r>
              <a:r>
                <a:rPr lang="en-US" altLang="zh-CN" sz="10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0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客户发起连接建立请求</a:t>
              </a: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4079875" y="2781300"/>
            <a:ext cx="3994150" cy="434975"/>
            <a:chOff x="1655" y="1752"/>
            <a:chExt cx="2516" cy="274"/>
          </a:xfrm>
        </p:grpSpPr>
        <p:sp>
          <p:nvSpPr>
            <p:cNvPr id="7208" name="Line 29"/>
            <p:cNvSpPr/>
            <p:nvPr/>
          </p:nvSpPr>
          <p:spPr>
            <a:xfrm flipH="1" flipV="1">
              <a:off x="1655" y="1752"/>
              <a:ext cx="2516" cy="9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dash"/>
              <a:headEnd type="none" w="med" len="med"/>
              <a:tailEnd type="triangle" w="sm" len="lg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209" name="Text Box 30"/>
            <p:cNvSpPr txBox="1"/>
            <p:nvPr/>
          </p:nvSpPr>
          <p:spPr>
            <a:xfrm>
              <a:off x="1973" y="1774"/>
              <a:ext cx="2095" cy="25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0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②</a:t>
              </a:r>
              <a:r>
                <a:rPr lang="en-US" altLang="zh-CN" sz="10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0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服务器接受连接建立请求</a:t>
              </a:r>
            </a:p>
          </p:txBody>
        </p:sp>
      </p:grpSp>
      <p:sp>
        <p:nvSpPr>
          <p:cNvPr id="7198" name="Text Box 31"/>
          <p:cNvSpPr txBox="1"/>
          <p:nvPr/>
        </p:nvSpPr>
        <p:spPr>
          <a:xfrm>
            <a:off x="3003550" y="2003425"/>
            <a:ext cx="958917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应用层</a:t>
            </a:r>
          </a:p>
        </p:txBody>
      </p:sp>
      <p:sp>
        <p:nvSpPr>
          <p:cNvPr id="7199" name="Text Box 32"/>
          <p:cNvSpPr txBox="1"/>
          <p:nvPr/>
        </p:nvSpPr>
        <p:spPr>
          <a:xfrm>
            <a:off x="8251825" y="1989138"/>
            <a:ext cx="958917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应用层</a:t>
            </a:r>
          </a:p>
        </p:txBody>
      </p:sp>
      <p:sp>
        <p:nvSpPr>
          <p:cNvPr id="7200" name="Text Box 33"/>
          <p:cNvSpPr txBox="1"/>
          <p:nvPr/>
        </p:nvSpPr>
        <p:spPr>
          <a:xfrm>
            <a:off x="5664200" y="5013325"/>
            <a:ext cx="958917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FF0000"/>
                </a:solidFill>
                <a:latin typeface="Bookman Old Style" pitchFamily="18" charset="0"/>
                <a:ea typeface="黑体" pitchFamily="2" charset="-122"/>
              </a:rPr>
              <a:t>因特网</a:t>
            </a:r>
          </a:p>
        </p:txBody>
      </p:sp>
      <p:grpSp>
        <p:nvGrpSpPr>
          <p:cNvPr id="4" name="Group 34"/>
          <p:cNvGrpSpPr/>
          <p:nvPr/>
        </p:nvGrpSpPr>
        <p:grpSpPr>
          <a:xfrm>
            <a:off x="2849563" y="2411413"/>
            <a:ext cx="1289050" cy="531812"/>
            <a:chOff x="835" y="1519"/>
            <a:chExt cx="812" cy="335"/>
          </a:xfrm>
        </p:grpSpPr>
        <p:sp>
          <p:nvSpPr>
            <p:cNvPr id="148515" name="Oval 35"/>
            <p:cNvSpPr>
              <a:spLocks noChangeArrowheads="1"/>
            </p:cNvSpPr>
            <p:nvPr/>
          </p:nvSpPr>
          <p:spPr bwMode="auto">
            <a:xfrm>
              <a:off x="835" y="1519"/>
              <a:ext cx="812" cy="335"/>
            </a:xfrm>
            <a:prstGeom prst="ellipse">
              <a:avLst/>
            </a:prstGeom>
            <a:solidFill>
              <a:srgbClr val="99FFCC"/>
            </a:solidFill>
            <a:ln w="19050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8516" name="Text Box 36"/>
            <p:cNvSpPr txBox="1">
              <a:spLocks noChangeArrowheads="1"/>
            </p:cNvSpPr>
            <p:nvPr/>
          </p:nvSpPr>
          <p:spPr bwMode="auto">
            <a:xfrm>
              <a:off x="1020" y="1547"/>
              <a:ext cx="439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17961" dir="2700000" algn="ctr" rotWithShape="0">
                <a:schemeClr val="accent2"/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客户</a:t>
              </a:r>
            </a:p>
          </p:txBody>
        </p:sp>
      </p:grpSp>
      <p:sp>
        <p:nvSpPr>
          <p:cNvPr id="148518" name="Oval 38"/>
          <p:cNvSpPr>
            <a:spLocks noChangeArrowheads="1"/>
          </p:cNvSpPr>
          <p:nvPr/>
        </p:nvSpPr>
        <p:spPr bwMode="auto">
          <a:xfrm>
            <a:off x="8099425" y="2411730"/>
            <a:ext cx="1289050" cy="53149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8519" name="Text Box 39"/>
          <p:cNvSpPr txBox="1">
            <a:spLocks noChangeArrowheads="1"/>
          </p:cNvSpPr>
          <p:nvPr/>
        </p:nvSpPr>
        <p:spPr bwMode="auto">
          <a:xfrm>
            <a:off x="8280400" y="2449830"/>
            <a:ext cx="933450" cy="36576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b="1">
                <a:solidFill>
                  <a:srgbClr val="FF0000"/>
                </a:solidFill>
                <a:latin typeface="黑体" charset="0"/>
                <a:ea typeface="黑体" charset="0"/>
              </a:rPr>
              <a:t>服务器</a:t>
            </a:r>
          </a:p>
        </p:txBody>
      </p:sp>
      <p:sp>
        <p:nvSpPr>
          <p:cNvPr id="148520" name="Text Box 40"/>
          <p:cNvSpPr txBox="1"/>
          <p:nvPr/>
        </p:nvSpPr>
        <p:spPr>
          <a:xfrm>
            <a:off x="4781966" y="3357563"/>
            <a:ext cx="2507418" cy="1015663"/>
          </a:xfrm>
          <a:prstGeom prst="rect">
            <a:avLst/>
          </a:prstGeom>
          <a:solidFill>
            <a:srgbClr val="FFFFCC"/>
          </a:solidFill>
          <a:ln w="76200" cap="flat" cmpd="tri">
            <a:solidFill>
              <a:srgbClr val="33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lvl="0" algn="ctr" eaLnBrk="1" hangingPunct="1"/>
            <a:r>
              <a:rPr lang="zh-CN" altLang="en-US" sz="2000" b="1" dirty="0">
                <a:solidFill>
                  <a:schemeClr val="tx1"/>
                </a:solidFill>
                <a:latin typeface="Tahoma" pitchFamily="34" charset="0"/>
                <a:ea typeface="黑体" pitchFamily="2" charset="-122"/>
              </a:rPr>
              <a:t>以后就逐级使用下层</a:t>
            </a:r>
          </a:p>
          <a:p>
            <a:pPr lvl="0" algn="ctr" eaLnBrk="1" hangingPunct="1"/>
            <a:r>
              <a:rPr lang="zh-CN" altLang="en-US" sz="2000" b="1" dirty="0">
                <a:solidFill>
                  <a:schemeClr val="tx1"/>
                </a:solidFill>
                <a:latin typeface="Tahoma" pitchFamily="34" charset="0"/>
                <a:ea typeface="黑体" pitchFamily="2" charset="-122"/>
              </a:rPr>
              <a:t>提供的服务</a:t>
            </a:r>
          </a:p>
          <a:p>
            <a:pPr lvl="0" algn="ctr" eaLnBrk="1" hangingPunct="1"/>
            <a:r>
              <a:rPr lang="en-US" altLang="zh-CN" sz="2000" b="1" dirty="0">
                <a:solidFill>
                  <a:schemeClr val="tx1"/>
                </a:solidFill>
                <a:latin typeface="Tahoma" pitchFamily="34" charset="0"/>
                <a:ea typeface="黑体" pitchFamily="2" charset="-122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Tahoma" pitchFamily="34" charset="0"/>
                <a:ea typeface="黑体" pitchFamily="2" charset="-122"/>
              </a:rPr>
              <a:t>使用 </a:t>
            </a:r>
            <a:r>
              <a:rPr lang="en-US" altLang="zh-CN" sz="2000" b="1" dirty="0">
                <a:solidFill>
                  <a:schemeClr val="tx1"/>
                </a:solidFill>
                <a:latin typeface="Tahoma" pitchFamily="34" charset="0"/>
                <a:ea typeface="黑体" pitchFamily="2" charset="-122"/>
              </a:rPr>
              <a:t>TCP </a:t>
            </a:r>
            <a:r>
              <a:rPr lang="zh-CN" altLang="en-US" sz="2000" b="1" dirty="0">
                <a:solidFill>
                  <a:schemeClr val="tx1"/>
                </a:solidFill>
                <a:latin typeface="Tahoma" pitchFamily="34" charset="0"/>
                <a:ea typeface="黑体" pitchFamily="2" charset="-122"/>
              </a:rPr>
              <a:t>和 </a:t>
            </a:r>
            <a:r>
              <a:rPr lang="en-US" altLang="zh-CN" sz="2000" b="1" dirty="0">
                <a:solidFill>
                  <a:schemeClr val="tx1"/>
                </a:solidFill>
                <a:latin typeface="Tahoma" pitchFamily="34" charset="0"/>
                <a:ea typeface="黑体" pitchFamily="2" charset="-122"/>
              </a:rPr>
              <a:t>IP</a:t>
            </a:r>
            <a:r>
              <a:rPr lang="zh-CN" altLang="en-US" sz="2000" b="1" dirty="0">
                <a:solidFill>
                  <a:schemeClr val="tx1"/>
                </a:solidFill>
                <a:latin typeface="Tahoma" pitchFamily="34" charset="0"/>
                <a:ea typeface="黑体" pitchFamily="2" charset="-122"/>
              </a:rPr>
              <a:t>）</a:t>
            </a:r>
          </a:p>
        </p:txBody>
      </p:sp>
      <p:sp>
        <p:nvSpPr>
          <p:cNvPr id="6" name="MH_Title"/>
          <p:cNvSpPr>
            <a:spLocks noChangeArrowheads="1"/>
          </p:cNvSpPr>
          <p:nvPr/>
        </p:nvSpPr>
        <p:spPr bwMode="auto">
          <a:xfrm>
            <a:off x="1602105" y="695325"/>
            <a:ext cx="9657715" cy="63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4800" b="1" dirty="0" smtClean="0">
                <a:solidFill>
                  <a:schemeClr val="tx1"/>
                </a:solidFill>
                <a:latin typeface="Arial Black" pitchFamily="34" charset="0"/>
                <a:ea typeface="华文细黑" pitchFamily="2" charset="-122"/>
              </a:rPr>
              <a:t>2</a:t>
            </a:r>
            <a:r>
              <a:rPr lang="zh-CN" altLang="en-US" sz="4800" b="1" dirty="0" smtClean="0">
                <a:solidFill>
                  <a:schemeClr val="tx1"/>
                </a:solidFill>
                <a:latin typeface="Arial Black" pitchFamily="34" charset="0"/>
                <a:ea typeface="华文细黑" pitchFamily="2" charset="-122"/>
              </a:rPr>
              <a:t>、</a:t>
            </a:r>
            <a:r>
              <a:rPr lang="en-US" altLang="zh-CN" sz="4800" b="1" dirty="0" smtClean="0">
                <a:solidFill>
                  <a:schemeClr val="tx1"/>
                </a:solidFill>
                <a:latin typeface="Arial Black" pitchFamily="34" charset="0"/>
                <a:ea typeface="华文细黑" pitchFamily="2" charset="-122"/>
              </a:rPr>
              <a:t>  </a:t>
            </a:r>
            <a:r>
              <a:rPr lang="zh-CN" altLang="en-US" sz="4800" b="1" dirty="0" smtClean="0">
                <a:solidFill>
                  <a:schemeClr val="tx1"/>
                </a:solidFill>
                <a:latin typeface="Arial Black" pitchFamily="34" charset="0"/>
                <a:ea typeface="华文细黑" pitchFamily="2" charset="-122"/>
              </a:rPr>
              <a:t>应用层的进程间交互过程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43580" y="6017895"/>
            <a:ext cx="6543675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 smtClean="0">
                <a:latin typeface="Arial" pitchFamily="34" charset="0"/>
                <a:ea typeface="微软雅黑" pitchFamily="34" charset="-122"/>
              </a:rPr>
              <a:t>图</a:t>
            </a: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3  </a:t>
            </a:r>
            <a:r>
              <a:rPr lang="zh-CN" altLang="en-US" b="1" dirty="0" smtClean="0">
                <a:latin typeface="Arial" pitchFamily="34" charset="0"/>
                <a:ea typeface="微软雅黑" pitchFamily="34" charset="-122"/>
              </a:rPr>
              <a:t>应用层客户进程和服务器进程的交互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2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日期占位符 3"/>
          <p:cNvSpPr txBox="1">
            <a:spLocks noGrp="1"/>
          </p:cNvSpPr>
          <p:nvPr>
            <p:ph type="dt" sz="half" idx="10"/>
          </p:nvPr>
        </p:nvSpPr>
        <p:spPr bwMode="auto">
          <a:xfrm>
            <a:off x="8040688" y="0"/>
            <a:ext cx="2514600" cy="260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wps.cn/moban</a:t>
            </a:r>
          </a:p>
        </p:txBody>
      </p:sp>
      <p:sp>
        <p:nvSpPr>
          <p:cNvPr id="8197" name="Line 3"/>
          <p:cNvSpPr/>
          <p:nvPr/>
        </p:nvSpPr>
        <p:spPr>
          <a:xfrm>
            <a:off x="6086475" y="5110163"/>
            <a:ext cx="4763" cy="325437"/>
          </a:xfrm>
          <a:prstGeom prst="line">
            <a:avLst/>
          </a:prstGeom>
          <a:ln w="38100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4683125" y="2416175"/>
            <a:ext cx="2898775" cy="269398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99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8199" name="Text Box 5"/>
          <p:cNvSpPr txBox="1"/>
          <p:nvPr/>
        </p:nvSpPr>
        <p:spPr>
          <a:xfrm>
            <a:off x="5407025" y="4268788"/>
            <a:ext cx="1475084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数据链路层</a:t>
            </a:r>
          </a:p>
        </p:txBody>
      </p:sp>
      <p:sp>
        <p:nvSpPr>
          <p:cNvPr id="8200" name="Line 6"/>
          <p:cNvSpPr/>
          <p:nvPr/>
        </p:nvSpPr>
        <p:spPr>
          <a:xfrm>
            <a:off x="4683125" y="4702175"/>
            <a:ext cx="2898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8201" name="Line 7"/>
          <p:cNvSpPr/>
          <p:nvPr/>
        </p:nvSpPr>
        <p:spPr>
          <a:xfrm>
            <a:off x="4683125" y="4292600"/>
            <a:ext cx="2898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8202" name="Line 8"/>
          <p:cNvSpPr/>
          <p:nvPr/>
        </p:nvSpPr>
        <p:spPr>
          <a:xfrm>
            <a:off x="4683125" y="3884613"/>
            <a:ext cx="2898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8203" name="Line 9"/>
          <p:cNvSpPr/>
          <p:nvPr/>
        </p:nvSpPr>
        <p:spPr>
          <a:xfrm>
            <a:off x="4683125" y="3476625"/>
            <a:ext cx="2898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8204" name="Text Box 10"/>
          <p:cNvSpPr txBox="1"/>
          <p:nvPr/>
        </p:nvSpPr>
        <p:spPr>
          <a:xfrm>
            <a:off x="5641975" y="4676775"/>
            <a:ext cx="958917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物理层</a:t>
            </a:r>
          </a:p>
        </p:txBody>
      </p:sp>
      <p:sp>
        <p:nvSpPr>
          <p:cNvPr id="8205" name="Text Box 11"/>
          <p:cNvSpPr txBox="1"/>
          <p:nvPr/>
        </p:nvSpPr>
        <p:spPr>
          <a:xfrm>
            <a:off x="5641975" y="3465513"/>
            <a:ext cx="958917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运输层</a:t>
            </a:r>
          </a:p>
        </p:txBody>
      </p:sp>
      <p:sp>
        <p:nvSpPr>
          <p:cNvPr id="8206" name="Text Box 12"/>
          <p:cNvSpPr txBox="1"/>
          <p:nvPr/>
        </p:nvSpPr>
        <p:spPr>
          <a:xfrm>
            <a:off x="5641975" y="3873500"/>
            <a:ext cx="958917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网络层</a:t>
            </a:r>
          </a:p>
        </p:txBody>
      </p:sp>
      <p:sp>
        <p:nvSpPr>
          <p:cNvPr id="8207" name="Text Box 13"/>
          <p:cNvSpPr txBox="1"/>
          <p:nvPr/>
        </p:nvSpPr>
        <p:spPr>
          <a:xfrm>
            <a:off x="5611813" y="2376488"/>
            <a:ext cx="958917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应用层</a:t>
            </a:r>
          </a:p>
        </p:txBody>
      </p:sp>
      <p:sp>
        <p:nvSpPr>
          <p:cNvPr id="8208" name="Text Box 14"/>
          <p:cNvSpPr txBox="1"/>
          <p:nvPr/>
        </p:nvSpPr>
        <p:spPr>
          <a:xfrm>
            <a:off x="5532438" y="1990725"/>
            <a:ext cx="1172116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计算机 </a:t>
            </a:r>
            <a:r>
              <a:rPr lang="en-US" altLang="zh-CN" sz="2000" b="1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3</a:t>
            </a:r>
          </a:p>
        </p:txBody>
      </p:sp>
      <p:sp>
        <p:nvSpPr>
          <p:cNvPr id="8248" name="Line 20"/>
          <p:cNvSpPr/>
          <p:nvPr/>
        </p:nvSpPr>
        <p:spPr>
          <a:xfrm>
            <a:off x="6832600" y="3354705"/>
            <a:ext cx="1905" cy="12192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49525" name="Oval 21"/>
          <p:cNvSpPr>
            <a:spLocks noChangeArrowheads="1"/>
          </p:cNvSpPr>
          <p:nvPr/>
        </p:nvSpPr>
        <p:spPr bwMode="auto">
          <a:xfrm>
            <a:off x="6264275" y="2741930"/>
            <a:ext cx="1141730" cy="6540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4" name="Group 23"/>
          <p:cNvGrpSpPr/>
          <p:nvPr/>
        </p:nvGrpSpPr>
        <p:grpSpPr>
          <a:xfrm>
            <a:off x="2135188" y="1990725"/>
            <a:ext cx="7931150" cy="3771900"/>
            <a:chOff x="385" y="1254"/>
            <a:chExt cx="4996" cy="2376"/>
          </a:xfrm>
        </p:grpSpPr>
        <p:sp>
          <p:nvSpPr>
            <p:cNvPr id="8217" name="Freeform 24"/>
            <p:cNvSpPr/>
            <p:nvPr/>
          </p:nvSpPr>
          <p:spPr>
            <a:xfrm>
              <a:off x="846" y="3219"/>
              <a:ext cx="4066" cy="411"/>
            </a:xfrm>
            <a:custGeom>
              <a:avLst/>
              <a:gdLst>
                <a:gd name="txL" fmla="*/ 0 w 3527"/>
                <a:gd name="txT" fmla="*/ 0 h 333"/>
                <a:gd name="txR" fmla="*/ 3527 w 3527"/>
                <a:gd name="txB" fmla="*/ 333 h 333"/>
              </a:gdLst>
              <a:ahLst/>
              <a:cxnLst>
                <a:cxn ang="0">
                  <a:pos x="0" y="0"/>
                </a:cxn>
                <a:cxn ang="0">
                  <a:pos x="0" y="159"/>
                </a:cxn>
                <a:cxn ang="0">
                  <a:pos x="16" y="237"/>
                </a:cxn>
                <a:cxn ang="0">
                  <a:pos x="58" y="333"/>
                </a:cxn>
                <a:cxn ang="0">
                  <a:pos x="141" y="392"/>
                </a:cxn>
                <a:cxn ang="0">
                  <a:pos x="204" y="407"/>
                </a:cxn>
                <a:cxn ang="0">
                  <a:pos x="3873" y="411"/>
                </a:cxn>
                <a:cxn ang="0">
                  <a:pos x="3945" y="392"/>
                </a:cxn>
                <a:cxn ang="0">
                  <a:pos x="4014" y="348"/>
                </a:cxn>
                <a:cxn ang="0">
                  <a:pos x="4049" y="289"/>
                </a:cxn>
                <a:cxn ang="0">
                  <a:pos x="4063" y="200"/>
                </a:cxn>
                <a:cxn ang="0">
                  <a:pos x="4066" y="0"/>
                </a:cxn>
              </a:cxnLst>
              <a:rect l="txL" t="txT" r="txR" b="txB"/>
              <a:pathLst>
                <a:path w="3527" h="333">
                  <a:moveTo>
                    <a:pt x="0" y="0"/>
                  </a:moveTo>
                  <a:lnTo>
                    <a:pt x="0" y="129"/>
                  </a:lnTo>
                  <a:lnTo>
                    <a:pt x="14" y="192"/>
                  </a:lnTo>
                  <a:lnTo>
                    <a:pt x="50" y="270"/>
                  </a:lnTo>
                  <a:lnTo>
                    <a:pt x="122" y="318"/>
                  </a:lnTo>
                  <a:lnTo>
                    <a:pt x="177" y="330"/>
                  </a:lnTo>
                  <a:lnTo>
                    <a:pt x="3360" y="333"/>
                  </a:lnTo>
                  <a:lnTo>
                    <a:pt x="3422" y="318"/>
                  </a:lnTo>
                  <a:lnTo>
                    <a:pt x="3482" y="282"/>
                  </a:lnTo>
                  <a:lnTo>
                    <a:pt x="3512" y="234"/>
                  </a:lnTo>
                  <a:lnTo>
                    <a:pt x="3524" y="162"/>
                  </a:lnTo>
                  <a:lnTo>
                    <a:pt x="3527" y="0"/>
                  </a:lnTo>
                </a:path>
              </a:pathLst>
            </a:custGeom>
            <a:noFill/>
            <a:ln w="3810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b="1" dirty="0"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8218" name="Group 25"/>
            <p:cNvGrpSpPr/>
            <p:nvPr/>
          </p:nvGrpSpPr>
          <p:grpSpPr>
            <a:xfrm>
              <a:off x="385" y="1254"/>
              <a:ext cx="957" cy="1965"/>
              <a:chOff x="385" y="1254"/>
              <a:chExt cx="957" cy="1965"/>
            </a:xfrm>
          </p:grpSpPr>
          <p:sp>
            <p:nvSpPr>
              <p:cNvPr id="149530" name="Rectangle 26"/>
              <p:cNvSpPr>
                <a:spLocks noChangeArrowheads="1"/>
              </p:cNvSpPr>
              <p:nvPr/>
            </p:nvSpPr>
            <p:spPr bwMode="auto">
              <a:xfrm>
                <a:off x="385" y="1522"/>
                <a:ext cx="941" cy="1697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333399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235" name="Text Box 27"/>
              <p:cNvSpPr txBox="1"/>
              <p:nvPr/>
            </p:nvSpPr>
            <p:spPr>
              <a:xfrm>
                <a:off x="413" y="2689"/>
                <a:ext cx="929" cy="25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sz="2000" b="1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数据链路层</a:t>
                </a:r>
              </a:p>
            </p:txBody>
          </p:sp>
          <p:sp>
            <p:nvSpPr>
              <p:cNvPr id="8236" name="Line 28"/>
              <p:cNvSpPr/>
              <p:nvPr/>
            </p:nvSpPr>
            <p:spPr>
              <a:xfrm>
                <a:off x="385" y="2962"/>
                <a:ext cx="94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8237" name="Line 29"/>
              <p:cNvSpPr/>
              <p:nvPr/>
            </p:nvSpPr>
            <p:spPr>
              <a:xfrm>
                <a:off x="385" y="2704"/>
                <a:ext cx="94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8238" name="Line 30"/>
              <p:cNvSpPr/>
              <p:nvPr/>
            </p:nvSpPr>
            <p:spPr>
              <a:xfrm>
                <a:off x="385" y="2447"/>
                <a:ext cx="94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8239" name="Line 31"/>
              <p:cNvSpPr/>
              <p:nvPr/>
            </p:nvSpPr>
            <p:spPr>
              <a:xfrm>
                <a:off x="385" y="2190"/>
                <a:ext cx="94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8240" name="Text Box 32"/>
              <p:cNvSpPr txBox="1"/>
              <p:nvPr/>
            </p:nvSpPr>
            <p:spPr>
              <a:xfrm>
                <a:off x="560" y="2946"/>
                <a:ext cx="604" cy="25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sz="2000" b="1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物理层</a:t>
                </a:r>
              </a:p>
            </p:txBody>
          </p:sp>
          <p:sp>
            <p:nvSpPr>
              <p:cNvPr id="8241" name="Text Box 33"/>
              <p:cNvSpPr txBox="1"/>
              <p:nvPr/>
            </p:nvSpPr>
            <p:spPr>
              <a:xfrm>
                <a:off x="560" y="2183"/>
                <a:ext cx="604" cy="25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sz="2000" b="1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运输层</a:t>
                </a:r>
              </a:p>
            </p:txBody>
          </p:sp>
          <p:sp>
            <p:nvSpPr>
              <p:cNvPr id="8242" name="Text Box 34"/>
              <p:cNvSpPr txBox="1"/>
              <p:nvPr/>
            </p:nvSpPr>
            <p:spPr>
              <a:xfrm>
                <a:off x="560" y="2440"/>
                <a:ext cx="604" cy="25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sz="2000" b="1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网络层</a:t>
                </a:r>
              </a:p>
            </p:txBody>
          </p:sp>
          <p:sp>
            <p:nvSpPr>
              <p:cNvPr id="8243" name="Line 35"/>
              <p:cNvSpPr/>
              <p:nvPr/>
            </p:nvSpPr>
            <p:spPr>
              <a:xfrm>
                <a:off x="845" y="2036"/>
                <a:ext cx="2" cy="154"/>
              </a:xfrm>
              <a:prstGeom prst="line">
                <a:avLst/>
              </a:prstGeom>
              <a:ln w="28575" cap="flat" cmpd="sng">
                <a:solidFill>
                  <a:srgbClr val="33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49540" name="Oval 36"/>
              <p:cNvSpPr>
                <a:spLocks noChangeArrowheads="1"/>
              </p:cNvSpPr>
              <p:nvPr/>
            </p:nvSpPr>
            <p:spPr bwMode="auto">
              <a:xfrm>
                <a:off x="468" y="1779"/>
                <a:ext cx="775" cy="308"/>
              </a:xfrm>
              <a:prstGeom prst="ellipse">
                <a:avLst/>
              </a:prstGeom>
              <a:solidFill>
                <a:srgbClr val="00FF99"/>
              </a:solidFill>
              <a:ln w="19050">
                <a:solidFill>
                  <a:schemeClr val="tx1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245" name="Text Box 37"/>
              <p:cNvSpPr txBox="1"/>
              <p:nvPr/>
            </p:nvSpPr>
            <p:spPr>
              <a:xfrm>
                <a:off x="565" y="1506"/>
                <a:ext cx="604" cy="25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sz="2000" b="1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应用层</a:t>
                </a:r>
              </a:p>
            </p:txBody>
          </p:sp>
          <p:sp>
            <p:nvSpPr>
              <p:cNvPr id="8246" name="Text Box 38"/>
              <p:cNvSpPr txBox="1"/>
              <p:nvPr/>
            </p:nvSpPr>
            <p:spPr>
              <a:xfrm>
                <a:off x="523" y="1254"/>
                <a:ext cx="738" cy="25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sz="2000" b="1" dirty="0">
                    <a:latin typeface="Arial" charset="0"/>
                    <a:ea typeface="黑体" pitchFamily="2" charset="-122"/>
                  </a:rPr>
                  <a:t>计算机 </a:t>
                </a:r>
                <a:r>
                  <a:rPr lang="en-US" altLang="zh-CN" sz="2000" b="1" dirty="0">
                    <a:latin typeface="Arial" charset="0"/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8247" name="Text Box 39"/>
              <p:cNvSpPr txBox="1"/>
              <p:nvPr/>
            </p:nvSpPr>
            <p:spPr>
              <a:xfrm>
                <a:off x="567" y="1789"/>
                <a:ext cx="576" cy="25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sz="2000" b="1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客户 </a:t>
                </a:r>
                <a:r>
                  <a:rPr lang="en-US" altLang="zh-CN" sz="2000" b="1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1</a:t>
                </a:r>
                <a:endParaRPr lang="en-US" altLang="zh-CN" sz="3200" b="1" dirty="0">
                  <a:solidFill>
                    <a:srgbClr val="333399"/>
                  </a:solidFill>
                  <a:latin typeface="Arial" charset="0"/>
                  <a:ea typeface="黑体" pitchFamily="2" charset="-122"/>
                </a:endParaRPr>
              </a:p>
            </p:txBody>
          </p:sp>
        </p:grpSp>
        <p:grpSp>
          <p:nvGrpSpPr>
            <p:cNvPr id="8219" name="Group 40"/>
            <p:cNvGrpSpPr/>
            <p:nvPr/>
          </p:nvGrpSpPr>
          <p:grpSpPr>
            <a:xfrm>
              <a:off x="4424" y="1254"/>
              <a:ext cx="957" cy="1965"/>
              <a:chOff x="4424" y="1254"/>
              <a:chExt cx="957" cy="1965"/>
            </a:xfrm>
          </p:grpSpPr>
          <p:sp>
            <p:nvSpPr>
              <p:cNvPr id="149545" name="Rectangle 41"/>
              <p:cNvSpPr>
                <a:spLocks noChangeArrowheads="1"/>
              </p:cNvSpPr>
              <p:nvPr/>
            </p:nvSpPr>
            <p:spPr bwMode="auto">
              <a:xfrm>
                <a:off x="4424" y="1522"/>
                <a:ext cx="941" cy="1697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333399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221" name="Text Box 42"/>
              <p:cNvSpPr txBox="1"/>
              <p:nvPr/>
            </p:nvSpPr>
            <p:spPr>
              <a:xfrm>
                <a:off x="4452" y="2689"/>
                <a:ext cx="929" cy="25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sz="2000" b="1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数据链路层</a:t>
                </a:r>
              </a:p>
            </p:txBody>
          </p:sp>
          <p:sp>
            <p:nvSpPr>
              <p:cNvPr id="8222" name="Line 43"/>
              <p:cNvSpPr/>
              <p:nvPr/>
            </p:nvSpPr>
            <p:spPr>
              <a:xfrm>
                <a:off x="4424" y="2962"/>
                <a:ext cx="94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8223" name="Line 44"/>
              <p:cNvSpPr/>
              <p:nvPr/>
            </p:nvSpPr>
            <p:spPr>
              <a:xfrm>
                <a:off x="4424" y="2704"/>
                <a:ext cx="94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8224" name="Line 45"/>
              <p:cNvSpPr/>
              <p:nvPr/>
            </p:nvSpPr>
            <p:spPr>
              <a:xfrm>
                <a:off x="4424" y="2447"/>
                <a:ext cx="94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8225" name="Line 46"/>
              <p:cNvSpPr/>
              <p:nvPr/>
            </p:nvSpPr>
            <p:spPr>
              <a:xfrm>
                <a:off x="4424" y="2190"/>
                <a:ext cx="94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8226" name="Text Box 47"/>
              <p:cNvSpPr txBox="1"/>
              <p:nvPr/>
            </p:nvSpPr>
            <p:spPr>
              <a:xfrm>
                <a:off x="4600" y="2946"/>
                <a:ext cx="604" cy="25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sz="2000" b="1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物理层</a:t>
                </a:r>
              </a:p>
            </p:txBody>
          </p:sp>
          <p:sp>
            <p:nvSpPr>
              <p:cNvPr id="8227" name="Text Box 48"/>
              <p:cNvSpPr txBox="1"/>
              <p:nvPr/>
            </p:nvSpPr>
            <p:spPr>
              <a:xfrm>
                <a:off x="4600" y="2183"/>
                <a:ext cx="604" cy="25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sz="2000" b="1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运输层</a:t>
                </a:r>
              </a:p>
            </p:txBody>
          </p:sp>
          <p:sp>
            <p:nvSpPr>
              <p:cNvPr id="8228" name="Text Box 49"/>
              <p:cNvSpPr txBox="1"/>
              <p:nvPr/>
            </p:nvSpPr>
            <p:spPr>
              <a:xfrm>
                <a:off x="4600" y="2440"/>
                <a:ext cx="604" cy="25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sz="2000" b="1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网络层</a:t>
                </a:r>
              </a:p>
            </p:txBody>
          </p:sp>
          <p:sp>
            <p:nvSpPr>
              <p:cNvPr id="8229" name="Line 50"/>
              <p:cNvSpPr/>
              <p:nvPr/>
            </p:nvSpPr>
            <p:spPr>
              <a:xfrm>
                <a:off x="4911" y="2065"/>
                <a:ext cx="2" cy="125"/>
              </a:xfrm>
              <a:prstGeom prst="line">
                <a:avLst/>
              </a:prstGeom>
              <a:ln w="28575" cap="flat" cmpd="sng">
                <a:solidFill>
                  <a:srgbClr val="33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49555" name="Oval 51"/>
              <p:cNvSpPr>
                <a:spLocks noChangeArrowheads="1"/>
              </p:cNvSpPr>
              <p:nvPr/>
            </p:nvSpPr>
            <p:spPr bwMode="auto">
              <a:xfrm>
                <a:off x="4507" y="1779"/>
                <a:ext cx="775" cy="308"/>
              </a:xfrm>
              <a:prstGeom prst="ellipse">
                <a:avLst/>
              </a:prstGeom>
              <a:solidFill>
                <a:srgbClr val="00FF99"/>
              </a:solidFill>
              <a:ln w="19050">
                <a:solidFill>
                  <a:schemeClr val="tx1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231" name="Text Box 52"/>
              <p:cNvSpPr txBox="1"/>
              <p:nvPr/>
            </p:nvSpPr>
            <p:spPr>
              <a:xfrm>
                <a:off x="4595" y="1514"/>
                <a:ext cx="604" cy="25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sz="2000" b="1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应用层</a:t>
                </a:r>
              </a:p>
            </p:txBody>
          </p:sp>
          <p:sp>
            <p:nvSpPr>
              <p:cNvPr id="8232" name="Text Box 53"/>
              <p:cNvSpPr txBox="1"/>
              <p:nvPr/>
            </p:nvSpPr>
            <p:spPr>
              <a:xfrm>
                <a:off x="4567" y="1254"/>
                <a:ext cx="738" cy="25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sz="2000" b="1" dirty="0">
                    <a:latin typeface="Arial" charset="0"/>
                    <a:ea typeface="黑体" pitchFamily="2" charset="-122"/>
                  </a:rPr>
                  <a:t>计算机 </a:t>
                </a:r>
                <a:r>
                  <a:rPr lang="en-US" altLang="zh-CN" sz="2000" b="1" dirty="0">
                    <a:latin typeface="Arial" charset="0"/>
                    <a:ea typeface="黑体" pitchFamily="2" charset="-122"/>
                  </a:rPr>
                  <a:t>2</a:t>
                </a:r>
              </a:p>
            </p:txBody>
          </p:sp>
          <p:sp>
            <p:nvSpPr>
              <p:cNvPr id="8233" name="Text Box 54"/>
              <p:cNvSpPr txBox="1"/>
              <p:nvPr/>
            </p:nvSpPr>
            <p:spPr>
              <a:xfrm>
                <a:off x="4625" y="1789"/>
                <a:ext cx="576" cy="25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sz="2000" b="1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客户 </a:t>
                </a:r>
                <a:r>
                  <a:rPr lang="en-US" altLang="zh-CN" sz="2000" b="1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2</a:t>
                </a:r>
                <a:endParaRPr lang="en-US" altLang="zh-CN" sz="3200" b="1" dirty="0">
                  <a:solidFill>
                    <a:srgbClr val="333399"/>
                  </a:solidFill>
                  <a:latin typeface="Arial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8212" name="Group 55"/>
          <p:cNvGrpSpPr/>
          <p:nvPr/>
        </p:nvGrpSpPr>
        <p:grpSpPr>
          <a:xfrm>
            <a:off x="5087938" y="5259388"/>
            <a:ext cx="2041525" cy="1122362"/>
            <a:chOff x="2245" y="3313"/>
            <a:chExt cx="1286" cy="707"/>
          </a:xfrm>
        </p:grpSpPr>
        <p:graphicFrame>
          <p:nvGraphicFramePr>
            <p:cNvPr id="8194" name="Object 56"/>
            <p:cNvGraphicFramePr/>
            <p:nvPr/>
          </p:nvGraphicFramePr>
          <p:xfrm>
            <a:off x="2245" y="3313"/>
            <a:ext cx="1286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r:id="rId3" imgW="3514725" imgH="2009775" progId="Visio.Drawing.6">
                    <p:embed/>
                  </p:oleObj>
                </mc:Choice>
                <mc:Fallback>
                  <p:oleObj r:id="rId3" imgW="3514725" imgH="2009775" progId="Visio.Drawing.6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2245" y="3313"/>
                          <a:ext cx="1286" cy="7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  <a:effectLst>
                          <a:outerShdw dist="25400" dir="5400000" algn="ctr" rotWithShape="0">
                            <a:schemeClr val="bg2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6" name="Text Box 57"/>
            <p:cNvSpPr txBox="1"/>
            <p:nvPr/>
          </p:nvSpPr>
          <p:spPr>
            <a:xfrm>
              <a:off x="2562" y="3521"/>
              <a:ext cx="604" cy="25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000" b="1" dirty="0">
                  <a:solidFill>
                    <a:srgbClr val="333399"/>
                  </a:solidFill>
                  <a:latin typeface="Bookman Old Style" pitchFamily="18" charset="0"/>
                  <a:ea typeface="黑体" pitchFamily="2" charset="-122"/>
                </a:rPr>
                <a:t>因特网</a:t>
              </a:r>
            </a:p>
          </p:txBody>
        </p:sp>
      </p:grpSp>
      <p:grpSp>
        <p:nvGrpSpPr>
          <p:cNvPr id="8" name="Group 58"/>
          <p:cNvGrpSpPr/>
          <p:nvPr/>
        </p:nvGrpSpPr>
        <p:grpSpPr>
          <a:xfrm>
            <a:off x="3540125" y="3068638"/>
            <a:ext cx="5183188" cy="0"/>
            <a:chOff x="1270" y="1933"/>
            <a:chExt cx="3265" cy="0"/>
          </a:xfrm>
        </p:grpSpPr>
        <p:sp>
          <p:nvSpPr>
            <p:cNvPr id="8214" name="Line 59"/>
            <p:cNvSpPr/>
            <p:nvPr/>
          </p:nvSpPr>
          <p:spPr>
            <a:xfrm>
              <a:off x="3705" y="1933"/>
              <a:ext cx="830" cy="0"/>
            </a:xfrm>
            <a:prstGeom prst="line">
              <a:avLst/>
            </a:prstGeom>
            <a:ln w="38100" cap="flat" cmpd="sng">
              <a:solidFill>
                <a:srgbClr val="333399"/>
              </a:solidFill>
              <a:prstDash val="dash"/>
              <a:headEnd type="triangle" w="sm" len="lg"/>
              <a:tailEnd type="triangle" w="sm" len="lg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215" name="Line 60"/>
            <p:cNvSpPr/>
            <p:nvPr/>
          </p:nvSpPr>
          <p:spPr>
            <a:xfrm>
              <a:off x="1270" y="1933"/>
              <a:ext cx="830" cy="0"/>
            </a:xfrm>
            <a:prstGeom prst="line">
              <a:avLst/>
            </a:prstGeom>
            <a:ln w="38100" cap="flat" cmpd="sng">
              <a:solidFill>
                <a:srgbClr val="333399"/>
              </a:solidFill>
              <a:prstDash val="dash"/>
              <a:headEnd type="triangle" w="sm" len="lg"/>
              <a:tailEnd type="triangle" w="sm" len="lg"/>
            </a:ln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015865" y="2853055"/>
            <a:ext cx="914033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</a:rPr>
              <a:t>服务器</a:t>
            </a:r>
            <a:r>
              <a:rPr lang="en-US" altLang="zh-CN" sz="1600" b="1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</a:rPr>
              <a:t>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56045" y="2853055"/>
            <a:ext cx="914033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</a:rPr>
              <a:t>服务器</a:t>
            </a:r>
            <a:r>
              <a:rPr lang="en-US" altLang="zh-CN" sz="1600" b="1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116616" y="6358578"/>
            <a:ext cx="6660798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 smtClean="0">
                <a:latin typeface="Arial" pitchFamily="34" charset="0"/>
                <a:ea typeface="微软雅黑" pitchFamily="34" charset="-122"/>
              </a:rPr>
              <a:t>图</a:t>
            </a:r>
            <a:r>
              <a:rPr lang="en-US" b="1" dirty="0" smtClean="0">
                <a:latin typeface="Arial" pitchFamily="34" charset="0"/>
                <a:ea typeface="微软雅黑" pitchFamily="34" charset="-122"/>
              </a:rPr>
              <a:t>4   </a:t>
            </a:r>
            <a:r>
              <a:rPr lang="zh-CN" altLang="en-US" b="1" dirty="0" smtClean="0">
                <a:latin typeface="Arial" pitchFamily="34" charset="0"/>
                <a:ea typeface="微软雅黑" pitchFamily="34" charset="-122"/>
              </a:rPr>
              <a:t>主机</a:t>
            </a: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3</a:t>
            </a:r>
            <a:r>
              <a:rPr lang="zh-CN" altLang="en-US" b="1" dirty="0" smtClean="0">
                <a:latin typeface="Arial" pitchFamily="34" charset="0"/>
                <a:ea typeface="微软雅黑" pitchFamily="34" charset="-122"/>
              </a:rPr>
              <a:t>的两个服务器进程分别向客户</a:t>
            </a: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1</a:t>
            </a:r>
            <a:r>
              <a:rPr lang="zh-CN" altLang="en-US" b="1" dirty="0" smtClean="0">
                <a:latin typeface="Arial" pitchFamily="34" charset="0"/>
                <a:ea typeface="微软雅黑" pitchFamily="34" charset="-122"/>
              </a:rPr>
              <a:t>和客户</a:t>
            </a: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2</a:t>
            </a:r>
            <a:r>
              <a:rPr lang="zh-CN" altLang="en-US" b="1" dirty="0" smtClean="0">
                <a:latin typeface="Arial" pitchFamily="34" charset="0"/>
                <a:ea typeface="微软雅黑" pitchFamily="34" charset="-122"/>
              </a:rPr>
              <a:t>进程提供服务</a:t>
            </a:r>
          </a:p>
        </p:txBody>
      </p:sp>
      <p:sp>
        <p:nvSpPr>
          <p:cNvPr id="10" name="MH_Title"/>
          <p:cNvSpPr>
            <a:spLocks noChangeArrowheads="1"/>
          </p:cNvSpPr>
          <p:nvPr/>
        </p:nvSpPr>
        <p:spPr bwMode="auto">
          <a:xfrm>
            <a:off x="1870710" y="694055"/>
            <a:ext cx="8363585" cy="63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华文细黑" pitchFamily="2" charset="-122"/>
              </a:rPr>
              <a:t>2  </a:t>
            </a:r>
            <a:r>
              <a:rPr lang="zh-CN" alt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华文细黑" pitchFamily="2" charset="-122"/>
              </a:rPr>
              <a:t>应用层的进程间交互过程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4876800" y="2721928"/>
            <a:ext cx="1143000" cy="746125"/>
            <a:chOff x="2100" y="1727"/>
            <a:chExt cx="720" cy="470"/>
          </a:xfrm>
        </p:grpSpPr>
        <p:sp>
          <p:nvSpPr>
            <p:cNvPr id="8251" name="Line 16"/>
            <p:cNvSpPr/>
            <p:nvPr/>
          </p:nvSpPr>
          <p:spPr>
            <a:xfrm>
              <a:off x="2460" y="2119"/>
              <a:ext cx="1" cy="78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49521" name="Oval 17"/>
            <p:cNvSpPr>
              <a:spLocks noChangeArrowheads="1"/>
            </p:cNvSpPr>
            <p:nvPr/>
          </p:nvSpPr>
          <p:spPr bwMode="auto">
            <a:xfrm>
              <a:off x="2100" y="1727"/>
              <a:ext cx="720" cy="4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charset="0"/>
                <a:ea typeface="黑体" charset="0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5" presetClass="emph" presetSubtype="0" repeatCount="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261</Words>
  <Application>Microsoft Office PowerPoint</Application>
  <PresentationFormat>自定义</PresentationFormat>
  <Paragraphs>102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Visio.Drawing.6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dbc</cp:lastModifiedBy>
  <cp:revision>4</cp:revision>
  <dcterms:created xsi:type="dcterms:W3CDTF">2016-01-18T07:45:00Z</dcterms:created>
  <dcterms:modified xsi:type="dcterms:W3CDTF">2016-01-27T01:10:13Z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