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AF8500-CC92-4D3E-8B0D-63A1FCAA3A4D}" type="datetimeFigureOut">
              <a:rPr lang="zh-CN" altLang="en-US" smtClean="0"/>
              <a:t>2016/2/14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91DD45-3B50-44AE-A2D4-41633A4327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1"/>
          <p:cNvSpPr>
            <a:spLocks noGrp="1" noChangeArrowheads="1"/>
          </p:cNvSpPr>
          <p:nvPr>
            <p:ph type="body" idx="4294967295"/>
          </p:nvPr>
        </p:nvSpPr>
        <p:spPr/>
        <p:txBody>
          <a:bodyPr/>
          <a:lstStyle/>
          <a:p>
            <a:pPr eaLnBrk="1" hangingPunct="1"/>
            <a:r>
              <a:rPr lang="zh-CN" altLang="en-US" sz="4800" b="1" smtClean="0">
                <a:solidFill>
                  <a:schemeClr val="tx2"/>
                </a:solidFill>
                <a:sym typeface="Arial" pitchFamily="34" charset="0"/>
              </a:rPr>
              <a:t>码间串扰：接收端收到的信号波形失去了码元之间的清晰界限的现象</a:t>
            </a:r>
            <a:r>
              <a:rPr lang="zh-CN" altLang="en-US" sz="3200" b="1" smtClean="0">
                <a:solidFill>
                  <a:schemeClr val="tx2"/>
                </a:solidFill>
                <a:sym typeface="Arial" pitchFamily="34" charset="0"/>
              </a:rPr>
              <a:t>。</a:t>
            </a:r>
          </a:p>
          <a:p>
            <a:pPr eaLnBrk="1" hangingPunct="1"/>
            <a:endParaRPr lang="zh-CN" altLang="en-US" sz="2000" b="1" smtClean="0">
              <a:solidFill>
                <a:schemeClr val="tx2"/>
              </a:solidFill>
              <a:sym typeface="Arial" pitchFamily="34" charset="0"/>
            </a:endParaRPr>
          </a:p>
        </p:txBody>
      </p:sp>
      <p:sp>
        <p:nvSpPr>
          <p:cNvPr id="24579" name="灯片编号占位符 2"/>
          <p:cNvSpPr>
            <a:spLocks noGrp="1" noChangeArrowheads="1"/>
          </p:cNvSpPr>
          <p:nvPr>
            <p:ph type="sldNum" sz="quarter" idx="5"/>
          </p:nvPr>
        </p:nvSpPr>
        <p:spPr bwMode="auto">
          <a:noFill/>
          <a:ln>
            <a:miter lim="800000"/>
            <a:headEnd/>
            <a:tailEnd/>
          </a:ln>
        </p:spPr>
        <p:txBody>
          <a:bodyPr/>
          <a:lstStyle/>
          <a:p>
            <a:fld id="{6E2A90AE-CFD2-4EA0-BA55-02F00FC7A84C}" type="slidenum">
              <a:rPr lang="zh-CN" altLang="en-US"/>
              <a:pPr/>
              <a:t>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1"/>
          <p:cNvSpPr>
            <a:spLocks noGrp="1" noChangeArrowheads="1"/>
          </p:cNvSpPr>
          <p:nvPr>
            <p:ph type="body" idx="4294967295"/>
          </p:nvPr>
        </p:nvSpPr>
        <p:spPr/>
        <p:txBody>
          <a:bodyPr/>
          <a:lstStyle/>
          <a:p>
            <a:pPr eaLnBrk="1" hangingPunct="1"/>
            <a:r>
              <a:rPr lang="zh-CN" altLang="en-US" smtClean="0">
                <a:solidFill>
                  <a:schemeClr val="tx2"/>
                </a:solidFill>
                <a:sym typeface="Arial" pitchFamily="34" charset="0"/>
              </a:rPr>
              <a:t>信道的带宽或信道中的信噪比越大，则信息的极限传输速率就越高。 </a:t>
            </a:r>
            <a:endParaRPr lang="zh-CN" altLang="en-US" smtClean="0">
              <a:solidFill>
                <a:schemeClr val="tx2"/>
              </a:solidFill>
            </a:endParaRPr>
          </a:p>
          <a:p>
            <a:pPr eaLnBrk="1" hangingPunct="1"/>
            <a:r>
              <a:rPr lang="zh-CN" altLang="en-US" smtClean="0">
                <a:solidFill>
                  <a:schemeClr val="tx2"/>
                </a:solidFill>
                <a:sym typeface="Arial" pitchFamily="34" charset="0"/>
              </a:rPr>
              <a:t>只要信息传输速率低于信道的极限信息传输速率，就一定可以找到某种办法来实现无差错的传输。 </a:t>
            </a:r>
            <a:endParaRPr lang="zh-CN" altLang="en-US" smtClean="0">
              <a:solidFill>
                <a:schemeClr val="tx2"/>
              </a:solidFill>
            </a:endParaRPr>
          </a:p>
          <a:p>
            <a:pPr eaLnBrk="1" hangingPunct="1"/>
            <a:r>
              <a:rPr lang="zh-CN" altLang="en-US" smtClean="0">
                <a:solidFill>
                  <a:schemeClr val="tx2"/>
                </a:solidFill>
                <a:sym typeface="Arial" pitchFamily="34" charset="0"/>
              </a:rPr>
              <a:t>若信道带宽 </a:t>
            </a:r>
            <a:r>
              <a:rPr lang="en-US" altLang="zh-CN" i="1" smtClean="0">
                <a:solidFill>
                  <a:schemeClr val="tx2"/>
                </a:solidFill>
                <a:sym typeface="Arial" pitchFamily="34" charset="0"/>
              </a:rPr>
              <a:t>W </a:t>
            </a:r>
            <a:r>
              <a:rPr lang="zh-CN" altLang="en-US" smtClean="0">
                <a:solidFill>
                  <a:schemeClr val="tx2"/>
                </a:solidFill>
                <a:sym typeface="Arial" pitchFamily="34" charset="0"/>
              </a:rPr>
              <a:t>或信噪比 </a:t>
            </a:r>
            <a:r>
              <a:rPr lang="en-US" altLang="zh-CN" i="1" smtClean="0">
                <a:solidFill>
                  <a:schemeClr val="tx2"/>
                </a:solidFill>
                <a:sym typeface="Arial" pitchFamily="34" charset="0"/>
              </a:rPr>
              <a:t>S</a:t>
            </a:r>
            <a:r>
              <a:rPr lang="en-US" altLang="zh-CN" smtClean="0">
                <a:solidFill>
                  <a:schemeClr val="tx2"/>
                </a:solidFill>
                <a:sym typeface="Arial" pitchFamily="34" charset="0"/>
              </a:rPr>
              <a:t>/</a:t>
            </a:r>
            <a:r>
              <a:rPr lang="en-US" altLang="zh-CN" i="1" smtClean="0">
                <a:solidFill>
                  <a:schemeClr val="tx2"/>
                </a:solidFill>
                <a:sym typeface="Arial" pitchFamily="34" charset="0"/>
              </a:rPr>
              <a:t>N </a:t>
            </a:r>
            <a:r>
              <a:rPr lang="zh-CN" altLang="en-US" smtClean="0">
                <a:solidFill>
                  <a:schemeClr val="tx2"/>
                </a:solidFill>
                <a:sym typeface="Arial" pitchFamily="34" charset="0"/>
              </a:rPr>
              <a:t>没有上限（当然实际信道不可能是这样的），则信道的极限信息传输速率 </a:t>
            </a:r>
            <a:r>
              <a:rPr lang="en-US" altLang="zh-CN" i="1" smtClean="0">
                <a:solidFill>
                  <a:schemeClr val="tx2"/>
                </a:solidFill>
                <a:sym typeface="Arial" pitchFamily="34" charset="0"/>
              </a:rPr>
              <a:t>C </a:t>
            </a:r>
            <a:r>
              <a:rPr lang="zh-CN" altLang="en-US" smtClean="0">
                <a:solidFill>
                  <a:schemeClr val="tx2"/>
                </a:solidFill>
                <a:sym typeface="Arial" pitchFamily="34" charset="0"/>
              </a:rPr>
              <a:t>也就没有上限。</a:t>
            </a:r>
            <a:endParaRPr lang="zh-CN" altLang="en-US" smtClean="0">
              <a:solidFill>
                <a:schemeClr val="tx2"/>
              </a:solidFill>
            </a:endParaRPr>
          </a:p>
          <a:p>
            <a:pPr eaLnBrk="1" hangingPunct="1"/>
            <a:r>
              <a:rPr lang="zh-CN" altLang="en-US" smtClean="0">
                <a:solidFill>
                  <a:schemeClr val="tx2"/>
                </a:solidFill>
                <a:sym typeface="Arial" pitchFamily="34" charset="0"/>
              </a:rPr>
              <a:t>实际信道上能够达到的信息传输速率要比香农的极限传输速率低不少。  </a:t>
            </a:r>
            <a:endParaRPr lang="zh-CN" altLang="en-US" smtClean="0"/>
          </a:p>
        </p:txBody>
      </p:sp>
      <p:sp>
        <p:nvSpPr>
          <p:cNvPr id="25603" name="灯片编号占位符 2"/>
          <p:cNvSpPr>
            <a:spLocks noGrp="1" noChangeArrowheads="1"/>
          </p:cNvSpPr>
          <p:nvPr>
            <p:ph type="sldNum" sz="quarter" idx="5"/>
          </p:nvPr>
        </p:nvSpPr>
        <p:spPr bwMode="auto">
          <a:noFill/>
          <a:ln>
            <a:miter lim="800000"/>
            <a:headEnd/>
            <a:tailEnd/>
          </a:ln>
        </p:spPr>
        <p:txBody>
          <a:bodyPr/>
          <a:lstStyle/>
          <a:p>
            <a:fld id="{26B099DE-8832-4B45-A54D-F4F085F1AE2C}" type="slidenum">
              <a:rPr lang="zh-CN" altLang="en-US"/>
              <a:pPr/>
              <a:t>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1031" descr="82b6307d78174eab86f3b55213439c68# #矩形 678"/>
          <p:cNvSpPr>
            <a:spLocks noGrp="1"/>
          </p:cNvSpPr>
          <p:nvPr>
            <p:ph type="sldNum" sz="quarter" idx="10"/>
          </p:nvPr>
        </p:nvSpPr>
        <p:spPr>
          <a:ln/>
        </p:spPr>
        <p:txBody>
          <a:bodyPr/>
          <a:lstStyle>
            <a:lvl1pPr>
              <a:defRPr/>
            </a:lvl1pPr>
          </a:lstStyle>
          <a:p>
            <a:pPr>
              <a:defRPr/>
            </a:pPr>
            <a:fld id="{63E6CA5E-5C01-465E-8754-B06323BE079B}" type="slidenum">
              <a:rPr lang="ko-KR" altLang="en-US"/>
              <a:pPr>
                <a:defRPr/>
              </a:pPr>
              <a:t>‹#›</a:t>
            </a:fld>
            <a:endParaRPr lang="en-US" altLang="ko-KR">
              <a:latin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标题和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2"/>
                </a:solidFil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46D527-29C1-4678-8036-4AB72FC663F0}" type="datetimeFigureOut">
              <a:rPr lang="zh-CN" altLang="en-US" smtClean="0"/>
              <a:t>2016/2/14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4AAEE0-73B8-46D3-9AAA-48D8C8E7344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6D527-29C1-4678-8036-4AB72FC663F0}" type="datetimeFigureOut">
              <a:rPr lang="zh-CN" altLang="en-US" smtClean="0"/>
              <a:t>2016/2/14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AAEE0-73B8-46D3-9AAA-48D8C8E7344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9457" descr="afbae0ddf0234c3bbd5a2eb4a4d10acd# #矩形 674"/>
          <p:cNvSpPr>
            <a:spLocks noGrp="1" noChangeArrowheads="1"/>
          </p:cNvSpPr>
          <p:nvPr>
            <p:ph type="title" idx="4294967295"/>
          </p:nvPr>
        </p:nvSpPr>
        <p:spPr>
          <a:xfrm>
            <a:off x="468313" y="333375"/>
            <a:ext cx="7848600" cy="863600"/>
          </a:xfrm>
        </p:spPr>
        <p:txBody>
          <a:bodyPr/>
          <a:lstStyle/>
          <a:p>
            <a:pPr eaLnBrk="1" hangingPunct="1"/>
            <a:r>
              <a:rPr lang="en-US" altLang="zh-CN" sz="3600" b="1" smtClean="0">
                <a:sym typeface="Arial" pitchFamily="34" charset="0"/>
              </a:rPr>
              <a:t>6  </a:t>
            </a:r>
            <a:r>
              <a:rPr lang="zh-CN" altLang="en-US" sz="3600" b="1" smtClean="0">
                <a:sym typeface="Arial" pitchFamily="34" charset="0"/>
              </a:rPr>
              <a:t>信道的极限容量 </a:t>
            </a:r>
          </a:p>
        </p:txBody>
      </p:sp>
      <p:sp>
        <p:nvSpPr>
          <p:cNvPr id="15363" name="矩形 19458" descr="f72fd4c9fd1a45ee99f1af1e9bc4fdd5# #图片框 89"/>
          <p:cNvSpPr>
            <a:spLocks noChangeAspect="1" noChangeArrowheads="1" noTextEdit="1"/>
          </p:cNvSpPr>
          <p:nvPr/>
        </p:nvSpPr>
        <p:spPr bwMode="auto">
          <a:xfrm flipH="1">
            <a:off x="4500563" y="3192463"/>
            <a:ext cx="909637" cy="1244600"/>
          </a:xfrm>
          <a:prstGeom prst="rect">
            <a:avLst/>
          </a:prstGeom>
          <a:noFill/>
          <a:ln w="9525">
            <a:noFill/>
            <a:miter lim="800000"/>
            <a:headEnd/>
            <a:tailEnd/>
          </a:ln>
        </p:spPr>
        <p:txBody>
          <a:bodyPr/>
          <a:lstStyle/>
          <a:p>
            <a:endParaRPr lang="zh-CN" altLang="en-US"/>
          </a:p>
        </p:txBody>
      </p:sp>
      <p:grpSp>
        <p:nvGrpSpPr>
          <p:cNvPr id="2" name="组合 19459"/>
          <p:cNvGrpSpPr>
            <a:grpSpLocks/>
          </p:cNvGrpSpPr>
          <p:nvPr/>
        </p:nvGrpSpPr>
        <p:grpSpPr bwMode="auto">
          <a:xfrm>
            <a:off x="3348038" y="3716338"/>
            <a:ext cx="2998787" cy="1600200"/>
            <a:chOff x="0" y="0"/>
            <a:chExt cx="4723" cy="2523"/>
          </a:xfrm>
        </p:grpSpPr>
        <p:grpSp>
          <p:nvGrpSpPr>
            <p:cNvPr id="3" name="组合 19460"/>
            <p:cNvGrpSpPr>
              <a:grpSpLocks/>
            </p:cNvGrpSpPr>
            <p:nvPr/>
          </p:nvGrpSpPr>
          <p:grpSpPr bwMode="auto">
            <a:xfrm>
              <a:off x="0" y="0"/>
              <a:ext cx="4723" cy="2523"/>
              <a:chOff x="0" y="0"/>
              <a:chExt cx="1889" cy="1009"/>
            </a:xfrm>
          </p:grpSpPr>
          <p:grpSp>
            <p:nvGrpSpPr>
              <p:cNvPr id="4" name="组合 19461"/>
              <p:cNvGrpSpPr>
                <a:grpSpLocks/>
              </p:cNvGrpSpPr>
              <p:nvPr/>
            </p:nvGrpSpPr>
            <p:grpSpPr bwMode="auto">
              <a:xfrm>
                <a:off x="0" y="90"/>
                <a:ext cx="1889" cy="919"/>
                <a:chOff x="0" y="0"/>
                <a:chExt cx="1926" cy="937"/>
              </a:xfrm>
            </p:grpSpPr>
            <p:sp>
              <p:nvSpPr>
                <p:cNvPr id="15383" name="椭圆 19462"/>
                <p:cNvSpPr>
                  <a:spLocks noChangeArrowheads="1"/>
                </p:cNvSpPr>
                <p:nvPr/>
              </p:nvSpPr>
              <p:spPr bwMode="auto">
                <a:xfrm>
                  <a:off x="21" y="30"/>
                  <a:ext cx="1905" cy="907"/>
                </a:xfrm>
                <a:prstGeom prst="ellipse">
                  <a:avLst/>
                </a:prstGeom>
                <a:gradFill rotWithShape="1">
                  <a:gsLst>
                    <a:gs pos="0">
                      <a:schemeClr val="accent1"/>
                    </a:gs>
                    <a:gs pos="100000">
                      <a:srgbClr val="154F61"/>
                    </a:gs>
                  </a:gsLst>
                  <a:lin ang="2700000" scaled="1"/>
                </a:gradFill>
                <a:ln w="9525">
                  <a:noFill/>
                  <a:round/>
                  <a:headEnd/>
                  <a:tailEnd/>
                </a:ln>
              </p:spPr>
              <p:txBody>
                <a:bodyPr/>
                <a:lstStyle/>
                <a:p>
                  <a:pPr algn="ctr"/>
                  <a:endParaRPr lang="zh-CN" altLang="en-US">
                    <a:solidFill>
                      <a:schemeClr val="tx2"/>
                    </a:solidFill>
                  </a:endParaRPr>
                </a:p>
              </p:txBody>
            </p:sp>
            <p:sp>
              <p:nvSpPr>
                <p:cNvPr id="15384" name="椭圆 19463"/>
                <p:cNvSpPr>
                  <a:spLocks noChangeArrowheads="1"/>
                </p:cNvSpPr>
                <p:nvPr/>
              </p:nvSpPr>
              <p:spPr bwMode="auto">
                <a:xfrm>
                  <a:off x="0" y="0"/>
                  <a:ext cx="1905" cy="907"/>
                </a:xfrm>
                <a:prstGeom prst="ellipse">
                  <a:avLst/>
                </a:prstGeom>
                <a:gradFill rotWithShape="1">
                  <a:gsLst>
                    <a:gs pos="0">
                      <a:srgbClr val="A1D6E7"/>
                    </a:gs>
                    <a:gs pos="100000">
                      <a:schemeClr val="accent1"/>
                    </a:gs>
                  </a:gsLst>
                  <a:lin ang="2700000" scaled="1"/>
                </a:gradFill>
                <a:ln w="9525">
                  <a:noFill/>
                  <a:round/>
                  <a:headEnd/>
                  <a:tailEnd/>
                </a:ln>
              </p:spPr>
              <p:txBody>
                <a:bodyPr/>
                <a:lstStyle/>
                <a:p>
                  <a:pPr algn="ctr"/>
                  <a:endParaRPr lang="zh-CN" altLang="en-US">
                    <a:solidFill>
                      <a:schemeClr val="tx2"/>
                    </a:solidFill>
                  </a:endParaRPr>
                </a:p>
              </p:txBody>
            </p:sp>
          </p:grpSp>
          <p:sp>
            <p:nvSpPr>
              <p:cNvPr id="15379" name="椭圆 19464"/>
              <p:cNvSpPr>
                <a:spLocks noChangeArrowheads="1"/>
              </p:cNvSpPr>
              <p:nvPr/>
            </p:nvSpPr>
            <p:spPr bwMode="auto">
              <a:xfrm>
                <a:off x="89" y="0"/>
                <a:ext cx="1691" cy="845"/>
              </a:xfrm>
              <a:prstGeom prst="ellipse">
                <a:avLst/>
              </a:prstGeom>
              <a:gradFill rotWithShape="1">
                <a:gsLst>
                  <a:gs pos="0">
                    <a:srgbClr val="474776"/>
                  </a:gs>
                  <a:gs pos="100000">
                    <a:schemeClr val="hlink"/>
                  </a:gs>
                </a:gsLst>
                <a:lin ang="2700000" scaled="1"/>
              </a:gradFill>
              <a:ln w="9525">
                <a:noFill/>
                <a:round/>
                <a:headEnd/>
                <a:tailEnd/>
              </a:ln>
            </p:spPr>
            <p:txBody>
              <a:bodyPr/>
              <a:lstStyle/>
              <a:p>
                <a:pPr algn="ctr"/>
                <a:endParaRPr lang="zh-CN" altLang="en-US">
                  <a:solidFill>
                    <a:schemeClr val="tx2"/>
                  </a:solidFill>
                </a:endParaRPr>
              </a:p>
            </p:txBody>
          </p:sp>
          <p:sp>
            <p:nvSpPr>
              <p:cNvPr id="15380" name="椭圆 19465"/>
              <p:cNvSpPr>
                <a:spLocks noChangeArrowheads="1"/>
              </p:cNvSpPr>
              <p:nvPr/>
            </p:nvSpPr>
            <p:spPr bwMode="auto">
              <a:xfrm>
                <a:off x="111" y="5"/>
                <a:ext cx="1650" cy="824"/>
              </a:xfrm>
              <a:prstGeom prst="ellipse">
                <a:avLst/>
              </a:prstGeom>
              <a:gradFill rotWithShape="1">
                <a:gsLst>
                  <a:gs pos="0">
                    <a:schemeClr val="hlink">
                      <a:alpha val="0"/>
                    </a:schemeClr>
                  </a:gs>
                  <a:gs pos="100000">
                    <a:srgbClr val="DBDBFF"/>
                  </a:gs>
                </a:gsLst>
                <a:lin ang="2700000" scaled="1"/>
              </a:gradFill>
              <a:ln w="9525">
                <a:noFill/>
                <a:round/>
                <a:headEnd/>
                <a:tailEnd/>
              </a:ln>
            </p:spPr>
            <p:txBody>
              <a:bodyPr/>
              <a:lstStyle/>
              <a:p>
                <a:pPr algn="ctr"/>
                <a:endParaRPr lang="zh-CN" altLang="en-US">
                  <a:solidFill>
                    <a:schemeClr val="tx2"/>
                  </a:solidFill>
                </a:endParaRPr>
              </a:p>
            </p:txBody>
          </p:sp>
          <p:sp>
            <p:nvSpPr>
              <p:cNvPr id="15381" name="椭圆 19466"/>
              <p:cNvSpPr>
                <a:spLocks noChangeArrowheads="1"/>
              </p:cNvSpPr>
              <p:nvPr/>
            </p:nvSpPr>
            <p:spPr bwMode="auto">
              <a:xfrm>
                <a:off x="128" y="13"/>
                <a:ext cx="1570" cy="770"/>
              </a:xfrm>
              <a:prstGeom prst="ellipse">
                <a:avLst/>
              </a:prstGeom>
              <a:gradFill rotWithShape="1">
                <a:gsLst>
                  <a:gs pos="0">
                    <a:srgbClr val="7979CA"/>
                  </a:gs>
                  <a:gs pos="100000">
                    <a:schemeClr val="hlink">
                      <a:alpha val="48000"/>
                    </a:schemeClr>
                  </a:gs>
                </a:gsLst>
                <a:lin ang="2700000" scaled="1"/>
              </a:gradFill>
              <a:ln w="9525">
                <a:noFill/>
                <a:round/>
                <a:headEnd/>
                <a:tailEnd/>
              </a:ln>
            </p:spPr>
            <p:txBody>
              <a:bodyPr/>
              <a:lstStyle/>
              <a:p>
                <a:pPr algn="ctr"/>
                <a:endParaRPr lang="zh-CN" altLang="en-US">
                  <a:solidFill>
                    <a:schemeClr val="tx2"/>
                  </a:solidFill>
                </a:endParaRPr>
              </a:p>
            </p:txBody>
          </p:sp>
          <p:sp>
            <p:nvSpPr>
              <p:cNvPr id="15382" name="椭圆 19467"/>
              <p:cNvSpPr>
                <a:spLocks noChangeArrowheads="1"/>
              </p:cNvSpPr>
              <p:nvPr/>
            </p:nvSpPr>
            <p:spPr bwMode="auto">
              <a:xfrm>
                <a:off x="211" y="30"/>
                <a:ext cx="1382" cy="624"/>
              </a:xfrm>
              <a:prstGeom prst="ellipse">
                <a:avLst/>
              </a:prstGeom>
              <a:gradFill rotWithShape="1">
                <a:gsLst>
                  <a:gs pos="0">
                    <a:srgbClr val="FFFFFF"/>
                  </a:gs>
                  <a:gs pos="100000">
                    <a:schemeClr val="hlink">
                      <a:alpha val="37999"/>
                    </a:schemeClr>
                  </a:gs>
                </a:gsLst>
                <a:lin ang="2700000" scaled="1"/>
              </a:gradFill>
              <a:ln w="9525">
                <a:noFill/>
                <a:round/>
                <a:headEnd/>
                <a:tailEnd/>
              </a:ln>
            </p:spPr>
            <p:txBody>
              <a:bodyPr/>
              <a:lstStyle/>
              <a:p>
                <a:pPr algn="ctr"/>
                <a:endParaRPr lang="zh-CN" altLang="en-US">
                  <a:solidFill>
                    <a:schemeClr val="tx2"/>
                  </a:solidFill>
                </a:endParaRPr>
              </a:p>
            </p:txBody>
          </p:sp>
        </p:grpSp>
        <p:sp>
          <p:nvSpPr>
            <p:cNvPr id="15377" name="文本框 19468"/>
            <p:cNvSpPr txBox="1">
              <a:spLocks noChangeArrowheads="1"/>
            </p:cNvSpPr>
            <p:nvPr/>
          </p:nvSpPr>
          <p:spPr bwMode="auto">
            <a:xfrm>
              <a:off x="477" y="543"/>
              <a:ext cx="3668" cy="721"/>
            </a:xfrm>
            <a:prstGeom prst="rect">
              <a:avLst/>
            </a:prstGeom>
            <a:noFill/>
            <a:ln w="9525">
              <a:noFill/>
              <a:miter lim="800000"/>
              <a:headEnd/>
              <a:tailEnd/>
            </a:ln>
          </p:spPr>
          <p:txBody>
            <a:bodyPr wrap="none">
              <a:spAutoFit/>
            </a:bodyPr>
            <a:lstStyle/>
            <a:p>
              <a:pPr algn="ctr" eaLnBrk="0" hangingPunct="0"/>
              <a:r>
                <a:rPr lang="zh-CN" altLang="en-US" sz="2400" b="1">
                  <a:solidFill>
                    <a:schemeClr val="tx2"/>
                  </a:solidFill>
                </a:rPr>
                <a:t>信道的极限容量</a:t>
              </a:r>
            </a:p>
          </p:txBody>
        </p:sp>
      </p:grpSp>
      <p:grpSp>
        <p:nvGrpSpPr>
          <p:cNvPr id="5" name="组合 19469"/>
          <p:cNvGrpSpPr>
            <a:grpSpLocks/>
          </p:cNvGrpSpPr>
          <p:nvPr/>
        </p:nvGrpSpPr>
        <p:grpSpPr bwMode="auto">
          <a:xfrm>
            <a:off x="971550" y="3074988"/>
            <a:ext cx="7404100" cy="2801937"/>
            <a:chOff x="0" y="0"/>
            <a:chExt cx="11659" cy="4413"/>
          </a:xfrm>
        </p:grpSpPr>
        <p:grpSp>
          <p:nvGrpSpPr>
            <p:cNvPr id="6" name="组合 19470"/>
            <p:cNvGrpSpPr>
              <a:grpSpLocks/>
            </p:cNvGrpSpPr>
            <p:nvPr/>
          </p:nvGrpSpPr>
          <p:grpSpPr bwMode="auto">
            <a:xfrm>
              <a:off x="0" y="0"/>
              <a:ext cx="5165" cy="4413"/>
              <a:chOff x="0" y="0"/>
              <a:chExt cx="5165" cy="4413"/>
            </a:xfrm>
          </p:grpSpPr>
          <p:grpSp>
            <p:nvGrpSpPr>
              <p:cNvPr id="7" name="组合 19471" descr="ec2718a182344a0db9c7652e1f84b6ed# #组合 85"/>
              <p:cNvGrpSpPr>
                <a:grpSpLocks/>
              </p:cNvGrpSpPr>
              <p:nvPr/>
            </p:nvGrpSpPr>
            <p:grpSpPr bwMode="auto">
              <a:xfrm>
                <a:off x="0" y="213"/>
                <a:ext cx="3600" cy="4200"/>
                <a:chOff x="0" y="0"/>
                <a:chExt cx="1440" cy="1680"/>
              </a:xfrm>
            </p:grpSpPr>
            <p:sp>
              <p:nvSpPr>
                <p:cNvPr id="15374" name="圆角矩形 19472"/>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en-US">
                    <a:solidFill>
                      <a:schemeClr val="tx2"/>
                    </a:solidFill>
                    <a:latin typeface="Verdana" pitchFamily="34" charset="0"/>
                  </a:endParaRPr>
                </a:p>
              </p:txBody>
            </p:sp>
            <p:sp>
              <p:nvSpPr>
                <p:cNvPr id="15375" name="文本框 19473"/>
                <p:cNvSpPr txBox="1">
                  <a:spLocks noChangeArrowheads="1"/>
                </p:cNvSpPr>
                <p:nvPr/>
              </p:nvSpPr>
              <p:spPr bwMode="auto">
                <a:xfrm>
                  <a:off x="60" y="126"/>
                  <a:ext cx="1284" cy="1438"/>
                </a:xfrm>
                <a:prstGeom prst="rect">
                  <a:avLst/>
                </a:prstGeom>
                <a:noFill/>
                <a:ln w="9525">
                  <a:noFill/>
                  <a:miter lim="800000"/>
                  <a:headEnd/>
                  <a:tailEnd/>
                </a:ln>
              </p:spPr>
              <p:txBody>
                <a:bodyPr>
                  <a:spAutoFit/>
                </a:bodyPr>
                <a:lstStyle/>
                <a:p>
                  <a:pPr eaLnBrk="0" hangingPunct="0"/>
                  <a:r>
                    <a:rPr lang="zh-CN" altLang="en-US" sz="2400" b="1">
                      <a:solidFill>
                        <a:schemeClr val="tx2"/>
                      </a:solidFill>
                    </a:rPr>
                    <a:t>任何实际的信道都不是理想的，在传输信号时会产生各种失真以及带来多种干扰</a:t>
                  </a:r>
                </a:p>
              </p:txBody>
            </p:sp>
          </p:grpSp>
          <p:sp>
            <p:nvSpPr>
              <p:cNvPr id="15373" name="未知" descr="ef2477e1bfd74eb4b0024eac506e3716# #未知"/>
              <p:cNvSpPr>
                <a:spLocks noChangeArrowheads="1"/>
              </p:cNvSpPr>
              <p:nvPr/>
            </p:nvSpPr>
            <p:spPr bwMode="auto">
              <a:xfrm>
                <a:off x="3742" y="0"/>
                <a:ext cx="1423" cy="1955"/>
              </a:xfrm>
              <a:custGeom>
                <a:avLst/>
                <a:gdLst>
                  <a:gd name="T0" fmla="*/ 1423 w 580"/>
                  <a:gd name="T1" fmla="*/ 0 h 798"/>
                  <a:gd name="T2" fmla="*/ 1418 w 580"/>
                  <a:gd name="T3" fmla="*/ 220 h 798"/>
                  <a:gd name="T4" fmla="*/ 1394 w 580"/>
                  <a:gd name="T5" fmla="*/ 426 h 798"/>
                  <a:gd name="T6" fmla="*/ 1354 w 580"/>
                  <a:gd name="T7" fmla="*/ 617 h 798"/>
                  <a:gd name="T8" fmla="*/ 1291 w 580"/>
                  <a:gd name="T9" fmla="*/ 794 h 798"/>
                  <a:gd name="T10" fmla="*/ 1212 w 580"/>
                  <a:gd name="T11" fmla="*/ 955 h 798"/>
                  <a:gd name="T12" fmla="*/ 1109 w 580"/>
                  <a:gd name="T13" fmla="*/ 1102 h 798"/>
                  <a:gd name="T14" fmla="*/ 986 w 580"/>
                  <a:gd name="T15" fmla="*/ 1245 h 798"/>
                  <a:gd name="T16" fmla="*/ 839 w 580"/>
                  <a:gd name="T17" fmla="*/ 1372 h 798"/>
                  <a:gd name="T18" fmla="*/ 662 w 580"/>
                  <a:gd name="T19" fmla="*/ 1494 h 798"/>
                  <a:gd name="T20" fmla="*/ 461 w 580"/>
                  <a:gd name="T21" fmla="*/ 1607 h 798"/>
                  <a:gd name="T22" fmla="*/ 461 w 580"/>
                  <a:gd name="T23" fmla="*/ 1955 h 798"/>
                  <a:gd name="T24" fmla="*/ 0 w 580"/>
                  <a:gd name="T25" fmla="*/ 1259 h 798"/>
                  <a:gd name="T26" fmla="*/ 461 w 580"/>
                  <a:gd name="T27" fmla="*/ 563 h 798"/>
                  <a:gd name="T28" fmla="*/ 461 w 580"/>
                  <a:gd name="T29" fmla="*/ 911 h 798"/>
                  <a:gd name="T30" fmla="*/ 550 w 580"/>
                  <a:gd name="T31" fmla="*/ 902 h 798"/>
                  <a:gd name="T32" fmla="*/ 648 w 580"/>
                  <a:gd name="T33" fmla="*/ 872 h 798"/>
                  <a:gd name="T34" fmla="*/ 751 w 580"/>
                  <a:gd name="T35" fmla="*/ 823 h 798"/>
                  <a:gd name="T36" fmla="*/ 854 w 580"/>
                  <a:gd name="T37" fmla="*/ 759 h 798"/>
                  <a:gd name="T38" fmla="*/ 962 w 580"/>
                  <a:gd name="T39" fmla="*/ 686 h 798"/>
                  <a:gd name="T40" fmla="*/ 1060 w 580"/>
                  <a:gd name="T41" fmla="*/ 603 h 798"/>
                  <a:gd name="T42" fmla="*/ 1158 w 580"/>
                  <a:gd name="T43" fmla="*/ 510 h 798"/>
                  <a:gd name="T44" fmla="*/ 1241 w 580"/>
                  <a:gd name="T45" fmla="*/ 407 h 798"/>
                  <a:gd name="T46" fmla="*/ 1315 w 580"/>
                  <a:gd name="T47" fmla="*/ 304 h 798"/>
                  <a:gd name="T48" fmla="*/ 1369 w 580"/>
                  <a:gd name="T49" fmla="*/ 201 h 798"/>
                  <a:gd name="T50" fmla="*/ 1408 w 580"/>
                  <a:gd name="T51" fmla="*/ 98 h 798"/>
                  <a:gd name="T52" fmla="*/ 1418 w 580"/>
                  <a:gd name="T53" fmla="*/ 0 h 798"/>
                  <a:gd name="T54" fmla="*/ 1423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FFBE5D"/>
                  </a:gs>
                </a:gsLst>
                <a:lin ang="0" scaled="1"/>
              </a:gradFill>
              <a:ln w="9525">
                <a:noFill/>
                <a:round/>
                <a:headEnd/>
                <a:tailEnd/>
              </a:ln>
            </p:spPr>
            <p:txBody>
              <a:bodyPr/>
              <a:lstStyle/>
              <a:p>
                <a:endParaRPr lang="zh-CN" altLang="en-US"/>
              </a:p>
            </p:txBody>
          </p:sp>
        </p:grpSp>
        <p:grpSp>
          <p:nvGrpSpPr>
            <p:cNvPr id="8" name="组合 19475"/>
            <p:cNvGrpSpPr>
              <a:grpSpLocks/>
            </p:cNvGrpSpPr>
            <p:nvPr/>
          </p:nvGrpSpPr>
          <p:grpSpPr bwMode="auto">
            <a:xfrm>
              <a:off x="6445" y="84"/>
              <a:ext cx="5214" cy="4283"/>
              <a:chOff x="0" y="0"/>
              <a:chExt cx="5214" cy="4283"/>
            </a:xfrm>
          </p:grpSpPr>
          <p:grpSp>
            <p:nvGrpSpPr>
              <p:cNvPr id="9" name="组合 19476" descr="813548a536344382add890e70aeab97c# #组合 100"/>
              <p:cNvGrpSpPr>
                <a:grpSpLocks/>
              </p:cNvGrpSpPr>
              <p:nvPr/>
            </p:nvGrpSpPr>
            <p:grpSpPr bwMode="auto">
              <a:xfrm>
                <a:off x="1614" y="83"/>
                <a:ext cx="3600" cy="4200"/>
                <a:chOff x="0" y="0"/>
                <a:chExt cx="1440" cy="1680"/>
              </a:xfrm>
            </p:grpSpPr>
            <p:sp>
              <p:nvSpPr>
                <p:cNvPr id="15370" name="圆角矩形 19477"/>
                <p:cNvSpPr>
                  <a:spLocks noChangeArrowheads="1"/>
                </p:cNvSpPr>
                <p:nvPr/>
              </p:nvSpPr>
              <p:spPr bwMode="auto">
                <a:xfrm>
                  <a:off x="0" y="0"/>
                  <a:ext cx="1440" cy="1680"/>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en-US">
                    <a:solidFill>
                      <a:schemeClr val="tx2"/>
                    </a:solidFill>
                    <a:latin typeface="Verdana" pitchFamily="34" charset="0"/>
                  </a:endParaRPr>
                </a:p>
              </p:txBody>
            </p:sp>
            <p:sp>
              <p:nvSpPr>
                <p:cNvPr id="15371" name="文本框 19478"/>
                <p:cNvSpPr txBox="1">
                  <a:spLocks noChangeArrowheads="1"/>
                </p:cNvSpPr>
                <p:nvPr/>
              </p:nvSpPr>
              <p:spPr bwMode="auto">
                <a:xfrm>
                  <a:off x="108" y="144"/>
                  <a:ext cx="1284" cy="1438"/>
                </a:xfrm>
                <a:prstGeom prst="rect">
                  <a:avLst/>
                </a:prstGeom>
                <a:noFill/>
                <a:ln w="9525">
                  <a:noFill/>
                  <a:miter lim="800000"/>
                  <a:headEnd/>
                  <a:tailEnd/>
                </a:ln>
              </p:spPr>
              <p:txBody>
                <a:bodyPr>
                  <a:spAutoFit/>
                </a:bodyPr>
                <a:lstStyle/>
                <a:p>
                  <a:pPr eaLnBrk="0" hangingPunct="0"/>
                  <a:r>
                    <a:rPr lang="zh-CN" altLang="en-US" sz="2400" b="1">
                      <a:solidFill>
                        <a:schemeClr val="tx2"/>
                      </a:solidFill>
                      <a:sym typeface="Arial" pitchFamily="34" charset="0"/>
                    </a:rPr>
                    <a:t>码元传输的速率越高或信号传输的距离越远在信道的输出端的波形的失真就越严重</a:t>
                  </a:r>
                </a:p>
              </p:txBody>
            </p:sp>
          </p:grpSp>
          <p:sp>
            <p:nvSpPr>
              <p:cNvPr id="15369" name="未知" descr="e9105a67c7c2408c8bda91ac4747ea8d# #未知"/>
              <p:cNvSpPr>
                <a:spLocks noChangeArrowheads="1"/>
              </p:cNvSpPr>
              <p:nvPr/>
            </p:nvSpPr>
            <p:spPr bwMode="auto">
              <a:xfrm flipH="1">
                <a:off x="0" y="0"/>
                <a:ext cx="1422" cy="1955"/>
              </a:xfrm>
              <a:custGeom>
                <a:avLst/>
                <a:gdLst>
                  <a:gd name="T0" fmla="*/ 1422 w 580"/>
                  <a:gd name="T1" fmla="*/ 0 h 798"/>
                  <a:gd name="T2" fmla="*/ 1417 w 580"/>
                  <a:gd name="T3" fmla="*/ 220 h 798"/>
                  <a:gd name="T4" fmla="*/ 1393 w 580"/>
                  <a:gd name="T5" fmla="*/ 426 h 798"/>
                  <a:gd name="T6" fmla="*/ 1353 w 580"/>
                  <a:gd name="T7" fmla="*/ 617 h 798"/>
                  <a:gd name="T8" fmla="*/ 1290 w 580"/>
                  <a:gd name="T9" fmla="*/ 794 h 798"/>
                  <a:gd name="T10" fmla="*/ 1211 w 580"/>
                  <a:gd name="T11" fmla="*/ 955 h 798"/>
                  <a:gd name="T12" fmla="*/ 1108 w 580"/>
                  <a:gd name="T13" fmla="*/ 1102 h 798"/>
                  <a:gd name="T14" fmla="*/ 986 w 580"/>
                  <a:gd name="T15" fmla="*/ 1245 h 798"/>
                  <a:gd name="T16" fmla="*/ 838 w 580"/>
                  <a:gd name="T17" fmla="*/ 1372 h 798"/>
                  <a:gd name="T18" fmla="*/ 662 w 580"/>
                  <a:gd name="T19" fmla="*/ 1494 h 798"/>
                  <a:gd name="T20" fmla="*/ 461 w 580"/>
                  <a:gd name="T21" fmla="*/ 1607 h 798"/>
                  <a:gd name="T22" fmla="*/ 461 w 580"/>
                  <a:gd name="T23" fmla="*/ 1955 h 798"/>
                  <a:gd name="T24" fmla="*/ 0 w 580"/>
                  <a:gd name="T25" fmla="*/ 1259 h 798"/>
                  <a:gd name="T26" fmla="*/ 461 w 580"/>
                  <a:gd name="T27" fmla="*/ 563 h 798"/>
                  <a:gd name="T28" fmla="*/ 461 w 580"/>
                  <a:gd name="T29" fmla="*/ 911 h 798"/>
                  <a:gd name="T30" fmla="*/ 549 w 580"/>
                  <a:gd name="T31" fmla="*/ 902 h 798"/>
                  <a:gd name="T32" fmla="*/ 647 w 580"/>
                  <a:gd name="T33" fmla="*/ 872 h 798"/>
                  <a:gd name="T34" fmla="*/ 750 w 580"/>
                  <a:gd name="T35" fmla="*/ 823 h 798"/>
                  <a:gd name="T36" fmla="*/ 853 w 580"/>
                  <a:gd name="T37" fmla="*/ 759 h 798"/>
                  <a:gd name="T38" fmla="*/ 961 w 580"/>
                  <a:gd name="T39" fmla="*/ 686 h 798"/>
                  <a:gd name="T40" fmla="*/ 1059 w 580"/>
                  <a:gd name="T41" fmla="*/ 603 h 798"/>
                  <a:gd name="T42" fmla="*/ 1157 w 580"/>
                  <a:gd name="T43" fmla="*/ 510 h 798"/>
                  <a:gd name="T44" fmla="*/ 1241 w 580"/>
                  <a:gd name="T45" fmla="*/ 407 h 798"/>
                  <a:gd name="T46" fmla="*/ 1314 w 580"/>
                  <a:gd name="T47" fmla="*/ 304 h 798"/>
                  <a:gd name="T48" fmla="*/ 1368 w 580"/>
                  <a:gd name="T49" fmla="*/ 201 h 798"/>
                  <a:gd name="T50" fmla="*/ 1407 w 580"/>
                  <a:gd name="T51" fmla="*/ 98 h 798"/>
                  <a:gd name="T52" fmla="*/ 1417 w 580"/>
                  <a:gd name="T53" fmla="*/ 0 h 798"/>
                  <a:gd name="T54" fmla="*/ 1422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DFDFFF"/>
                  </a:gs>
                </a:gsLst>
                <a:lin ang="0" scaled="1"/>
              </a:gradFill>
              <a:ln w="9525">
                <a:no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0 0  L 0 -0.33333  E" pathEditMode="relative" rAng="0" ptsTypes="">
                                      <p:cBhvr>
                                        <p:cTn id="6" dur="2000" fill="hold"/>
                                        <p:tgtEl>
                                          <p:spTgt spid="2"/>
                                        </p:tgtEl>
                                        <p:attrNameLst>
                                          <p:attrName>ppt_x,ppt_y</p:attrName>
                                        </p:attrNameLst>
                                      </p:cBhvr>
                                      <p:rCtr x="0" y="0"/>
                                    </p:animMotion>
                                  </p:childTnLst>
                                </p:cTn>
                              </p:par>
                            </p:childTnLst>
                          </p:cTn>
                        </p:par>
                        <p:par>
                          <p:cTn id="7" fill="hold" nodeType="afterGroup">
                            <p:stCondLst>
                              <p:cond delay="2000"/>
                            </p:stCondLst>
                            <p:childTnLst>
                              <p:par>
                                <p:cTn id="8" presetID="23"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0481" descr="afbae0ddf0234c3bbd5a2eb4a4d10acd# #矩形 674"/>
          <p:cNvSpPr>
            <a:spLocks noGrp="1" noChangeArrowheads="1"/>
          </p:cNvSpPr>
          <p:nvPr>
            <p:ph type="title" idx="4294967295"/>
          </p:nvPr>
        </p:nvSpPr>
        <p:spPr>
          <a:xfrm>
            <a:off x="611188" y="6092825"/>
            <a:ext cx="8135937" cy="609600"/>
          </a:xfrm>
        </p:spPr>
        <p:txBody>
          <a:bodyPr/>
          <a:lstStyle/>
          <a:p>
            <a:pPr eaLnBrk="1" hangingPunct="1"/>
            <a:r>
              <a:rPr lang="zh-CN" altLang="en-US" sz="2400" b="1" smtClean="0">
                <a:sym typeface="Arial" pitchFamily="34" charset="0"/>
              </a:rPr>
              <a:t>图  </a:t>
            </a:r>
            <a:r>
              <a:rPr lang="en-US" altLang="zh-CN" sz="2400" b="1" smtClean="0">
                <a:sym typeface="Arial" pitchFamily="34" charset="0"/>
              </a:rPr>
              <a:t>2-1-3 </a:t>
            </a:r>
            <a:r>
              <a:rPr lang="zh-CN" altLang="en-US" sz="2400" b="1" smtClean="0"/>
              <a:t>数字信号通过实际的信道</a:t>
            </a:r>
          </a:p>
        </p:txBody>
      </p:sp>
      <p:sp>
        <p:nvSpPr>
          <p:cNvPr id="21506" name="Rectangle 3" descr="f2ee45c6b4b54178a752d1e4af8a5240# #矩形 675"/>
          <p:cNvSpPr>
            <a:spLocks noGrp="1" noChangeArrowheads="1"/>
          </p:cNvSpPr>
          <p:nvPr>
            <p:ph type="body" idx="4294967295"/>
          </p:nvPr>
        </p:nvSpPr>
        <p:spPr>
          <a:xfrm>
            <a:off x="684213" y="1412875"/>
            <a:ext cx="7772400" cy="720725"/>
          </a:xfrm>
        </p:spPr>
        <p:txBody>
          <a:bodyPr/>
          <a:lstStyle/>
          <a:p>
            <a:pPr algn="ctr" eaLnBrk="1" hangingPunct="1">
              <a:lnSpc>
                <a:spcPct val="110000"/>
              </a:lnSpc>
              <a:spcBef>
                <a:spcPct val="0"/>
              </a:spcBef>
              <a:buFont typeface="Wingdings" pitchFamily="2" charset="2"/>
              <a:buNone/>
            </a:pPr>
            <a:r>
              <a:rPr lang="zh-CN" altLang="en-US" sz="3200" b="0" smtClean="0">
                <a:solidFill>
                  <a:srgbClr val="333399"/>
                </a:solidFill>
                <a:ea typeface="黑体" pitchFamily="49" charset="-122"/>
                <a:sym typeface="Arial" pitchFamily="34" charset="0"/>
              </a:rPr>
              <a:t>有失真，</a:t>
            </a:r>
            <a:r>
              <a:rPr lang="zh-CN" altLang="en-US" sz="3200" b="0" smtClean="0">
                <a:solidFill>
                  <a:srgbClr val="CC0000"/>
                </a:solidFill>
                <a:ea typeface="黑体" pitchFamily="49" charset="-122"/>
                <a:sym typeface="Arial" pitchFamily="34" charset="0"/>
              </a:rPr>
              <a:t>但可识别</a:t>
            </a:r>
          </a:p>
        </p:txBody>
      </p:sp>
      <p:grpSp>
        <p:nvGrpSpPr>
          <p:cNvPr id="2" name="组合 20483"/>
          <p:cNvGrpSpPr>
            <a:grpSpLocks/>
          </p:cNvGrpSpPr>
          <p:nvPr/>
        </p:nvGrpSpPr>
        <p:grpSpPr bwMode="auto">
          <a:xfrm>
            <a:off x="2195513" y="2205038"/>
            <a:ext cx="4248150" cy="1141412"/>
            <a:chOff x="0" y="0"/>
            <a:chExt cx="6690" cy="1799"/>
          </a:xfrm>
        </p:grpSpPr>
        <p:sp>
          <p:nvSpPr>
            <p:cNvPr id="16413" name="AutoShape 4"/>
            <p:cNvSpPr>
              <a:spLocks noChangeArrowheads="1"/>
            </p:cNvSpPr>
            <p:nvPr/>
          </p:nvSpPr>
          <p:spPr bwMode="auto">
            <a:xfrm rot="-5400000">
              <a:off x="3126" y="-1710"/>
              <a:ext cx="622" cy="6395"/>
            </a:xfrm>
            <a:prstGeom prst="can">
              <a:avLst>
                <a:gd name="adj" fmla="val 66829"/>
              </a:avLst>
            </a:prstGeom>
            <a:gradFill rotWithShape="1">
              <a:gsLst>
                <a:gs pos="0">
                  <a:srgbClr val="EAEAEA"/>
                </a:gs>
                <a:gs pos="50000">
                  <a:srgbClr val="6C6C6C"/>
                </a:gs>
                <a:gs pos="100000">
                  <a:srgbClr val="EAEAEA"/>
                </a:gs>
              </a:gsLst>
              <a:lin ang="0" scaled="1"/>
            </a:gradFill>
            <a:ln w="9525">
              <a:solidFill>
                <a:srgbClr val="000000"/>
              </a:solidFill>
              <a:round/>
              <a:headEnd/>
              <a:tailEnd/>
            </a:ln>
          </p:spPr>
          <p:txBody>
            <a:bodyPr wrap="none" anchor="ctr"/>
            <a:lstStyle/>
            <a:p>
              <a:endParaRPr lang="zh-CN" altLang="en-US"/>
            </a:p>
          </p:txBody>
        </p:sp>
        <p:sp>
          <p:nvSpPr>
            <p:cNvPr id="16414" name="Text Box 10"/>
            <p:cNvSpPr txBox="1">
              <a:spLocks noChangeArrowheads="1"/>
            </p:cNvSpPr>
            <p:nvPr/>
          </p:nvSpPr>
          <p:spPr bwMode="auto">
            <a:xfrm>
              <a:off x="0" y="0"/>
              <a:ext cx="6690" cy="1105"/>
            </a:xfrm>
            <a:prstGeom prst="rect">
              <a:avLst/>
            </a:prstGeom>
            <a:noFill/>
            <a:ln w="9525">
              <a:noFill/>
              <a:miter lim="800000"/>
              <a:headEnd/>
              <a:tailEnd/>
            </a:ln>
          </p:spPr>
          <p:txBody>
            <a:bodyPr wrap="none">
              <a:spAutoFit/>
            </a:bodyPr>
            <a:lstStyle/>
            <a:p>
              <a:endParaRPr lang="zh-CN" altLang="en-US" sz="2000">
                <a:solidFill>
                  <a:srgbClr val="333399"/>
                </a:solidFill>
                <a:latin typeface="Times New Roman" pitchFamily="18" charset="0"/>
                <a:ea typeface="黑体" pitchFamily="49" charset="-122"/>
              </a:endParaRPr>
            </a:p>
          </p:txBody>
        </p:sp>
      </p:grpSp>
      <p:grpSp>
        <p:nvGrpSpPr>
          <p:cNvPr id="3" name="组合 20486"/>
          <p:cNvGrpSpPr>
            <a:grpSpLocks/>
          </p:cNvGrpSpPr>
          <p:nvPr/>
        </p:nvGrpSpPr>
        <p:grpSpPr bwMode="auto">
          <a:xfrm>
            <a:off x="466725" y="2359025"/>
            <a:ext cx="2022475" cy="1209675"/>
            <a:chOff x="0" y="0"/>
            <a:chExt cx="3184" cy="1904"/>
          </a:xfrm>
        </p:grpSpPr>
        <p:sp>
          <p:nvSpPr>
            <p:cNvPr id="16410" name="Freeform 5"/>
            <p:cNvSpPr>
              <a:spLocks noChangeArrowheads="1"/>
            </p:cNvSpPr>
            <p:nvPr/>
          </p:nvSpPr>
          <p:spPr bwMode="auto">
            <a:xfrm>
              <a:off x="98" y="0"/>
              <a:ext cx="2425" cy="1037"/>
            </a:xfrm>
            <a:custGeom>
              <a:avLst/>
              <a:gdLst>
                <a:gd name="T0" fmla="*/ 0 w 1056"/>
                <a:gd name="T1" fmla="*/ 1037 h 480"/>
                <a:gd name="T2" fmla="*/ 331 w 1056"/>
                <a:gd name="T3" fmla="*/ 1037 h 480"/>
                <a:gd name="T4" fmla="*/ 331 w 1056"/>
                <a:gd name="T5" fmla="*/ 0 h 480"/>
                <a:gd name="T6" fmla="*/ 882 w 1056"/>
                <a:gd name="T7" fmla="*/ 0 h 480"/>
                <a:gd name="T8" fmla="*/ 882 w 1056"/>
                <a:gd name="T9" fmla="*/ 1037 h 480"/>
                <a:gd name="T10" fmla="*/ 1433 w 1056"/>
                <a:gd name="T11" fmla="*/ 1037 h 480"/>
                <a:gd name="T12" fmla="*/ 1433 w 1056"/>
                <a:gd name="T13" fmla="*/ 0 h 480"/>
                <a:gd name="T14" fmla="*/ 1984 w 1056"/>
                <a:gd name="T15" fmla="*/ 0 h 480"/>
                <a:gd name="T16" fmla="*/ 1984 w 1056"/>
                <a:gd name="T17" fmla="*/ 1037 h 480"/>
                <a:gd name="T18" fmla="*/ 2425 w 1056"/>
                <a:gd name="T19" fmla="*/ 103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miter lim="800000"/>
              <a:headEnd/>
              <a:tailEnd/>
            </a:ln>
          </p:spPr>
          <p:txBody>
            <a:bodyPr/>
            <a:lstStyle/>
            <a:p>
              <a:endParaRPr lang="zh-CN" altLang="en-US"/>
            </a:p>
          </p:txBody>
        </p:sp>
        <p:sp>
          <p:nvSpPr>
            <p:cNvPr id="16411" name="Line 6"/>
            <p:cNvSpPr>
              <a:spLocks noChangeShapeType="1"/>
            </p:cNvSpPr>
            <p:nvPr/>
          </p:nvSpPr>
          <p:spPr bwMode="auto">
            <a:xfrm>
              <a:off x="98" y="1245"/>
              <a:ext cx="3087" cy="0"/>
            </a:xfrm>
            <a:prstGeom prst="line">
              <a:avLst/>
            </a:prstGeom>
            <a:noFill/>
            <a:ln w="28575">
              <a:solidFill>
                <a:srgbClr val="333399"/>
              </a:solidFill>
              <a:round/>
              <a:headEnd/>
              <a:tailEnd type="triangle" w="med" len="lg"/>
            </a:ln>
          </p:spPr>
          <p:txBody>
            <a:bodyPr/>
            <a:lstStyle/>
            <a:p>
              <a:endParaRPr lang="zh-CN" altLang="en-US"/>
            </a:p>
          </p:txBody>
        </p:sp>
        <p:sp>
          <p:nvSpPr>
            <p:cNvPr id="16412" name="Text Box 11"/>
            <p:cNvSpPr txBox="1">
              <a:spLocks noChangeArrowheads="1"/>
            </p:cNvSpPr>
            <p:nvPr/>
          </p:nvSpPr>
          <p:spPr bwMode="auto">
            <a:xfrm>
              <a:off x="0" y="1280"/>
              <a:ext cx="2690" cy="625"/>
            </a:xfrm>
            <a:prstGeom prst="rect">
              <a:avLst/>
            </a:prstGeom>
            <a:noFill/>
            <a:ln w="9525">
              <a:noFill/>
              <a:miter lim="800000"/>
              <a:headEnd/>
              <a:tailEnd/>
            </a:ln>
          </p:spPr>
          <p:txBody>
            <a:bodyPr wrap="none">
              <a:spAutoFit/>
            </a:bodyPr>
            <a:lstStyle/>
            <a:p>
              <a:r>
                <a:rPr lang="zh-CN" altLang="en-US" sz="2000">
                  <a:solidFill>
                    <a:srgbClr val="333399"/>
                  </a:solidFill>
                  <a:latin typeface="黑体" pitchFamily="49" charset="-122"/>
                  <a:ea typeface="黑体" pitchFamily="49" charset="-122"/>
                </a:rPr>
                <a:t>发送信号波形</a:t>
              </a:r>
            </a:p>
          </p:txBody>
        </p:sp>
      </p:grpSp>
      <p:grpSp>
        <p:nvGrpSpPr>
          <p:cNvPr id="4" name="组合 20490"/>
          <p:cNvGrpSpPr>
            <a:grpSpLocks/>
          </p:cNvGrpSpPr>
          <p:nvPr/>
        </p:nvGrpSpPr>
        <p:grpSpPr bwMode="auto">
          <a:xfrm>
            <a:off x="6486525" y="2359025"/>
            <a:ext cx="1974850" cy="1222375"/>
            <a:chOff x="0" y="0"/>
            <a:chExt cx="3110" cy="1926"/>
          </a:xfrm>
        </p:grpSpPr>
        <p:sp>
          <p:nvSpPr>
            <p:cNvPr id="16406" name="Freeform 7"/>
            <p:cNvSpPr>
              <a:spLocks noChangeArrowheads="1"/>
            </p:cNvSpPr>
            <p:nvPr/>
          </p:nvSpPr>
          <p:spPr bwMode="auto">
            <a:xfrm>
              <a:off x="440" y="0"/>
              <a:ext cx="2428" cy="1037"/>
            </a:xfrm>
            <a:custGeom>
              <a:avLst/>
              <a:gdLst>
                <a:gd name="T0" fmla="*/ 0 w 1056"/>
                <a:gd name="T1" fmla="*/ 1037 h 480"/>
                <a:gd name="T2" fmla="*/ 331 w 1056"/>
                <a:gd name="T3" fmla="*/ 1037 h 480"/>
                <a:gd name="T4" fmla="*/ 331 w 1056"/>
                <a:gd name="T5" fmla="*/ 0 h 480"/>
                <a:gd name="T6" fmla="*/ 883 w 1056"/>
                <a:gd name="T7" fmla="*/ 0 h 480"/>
                <a:gd name="T8" fmla="*/ 883 w 1056"/>
                <a:gd name="T9" fmla="*/ 1037 h 480"/>
                <a:gd name="T10" fmla="*/ 1435 w 1056"/>
                <a:gd name="T11" fmla="*/ 1037 h 480"/>
                <a:gd name="T12" fmla="*/ 1435 w 1056"/>
                <a:gd name="T13" fmla="*/ 0 h 480"/>
                <a:gd name="T14" fmla="*/ 1987 w 1056"/>
                <a:gd name="T15" fmla="*/ 0 h 480"/>
                <a:gd name="T16" fmla="*/ 1987 w 1056"/>
                <a:gd name="T17" fmla="*/ 1037 h 480"/>
                <a:gd name="T18" fmla="*/ 2428 w 1056"/>
                <a:gd name="T19" fmla="*/ 103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miter lim="800000"/>
              <a:headEnd/>
              <a:tailEnd/>
            </a:ln>
          </p:spPr>
          <p:txBody>
            <a:bodyPr/>
            <a:lstStyle/>
            <a:p>
              <a:endParaRPr lang="zh-CN" altLang="en-US"/>
            </a:p>
          </p:txBody>
        </p:sp>
        <p:sp>
          <p:nvSpPr>
            <p:cNvPr id="16407" name="Line 8"/>
            <p:cNvSpPr>
              <a:spLocks noChangeShapeType="1"/>
            </p:cNvSpPr>
            <p:nvPr/>
          </p:nvSpPr>
          <p:spPr bwMode="auto">
            <a:xfrm>
              <a:off x="0" y="1245"/>
              <a:ext cx="3088" cy="0"/>
            </a:xfrm>
            <a:prstGeom prst="line">
              <a:avLst/>
            </a:prstGeom>
            <a:noFill/>
            <a:ln w="28575">
              <a:solidFill>
                <a:srgbClr val="333399"/>
              </a:solidFill>
              <a:round/>
              <a:headEnd/>
              <a:tailEnd type="triangle" w="med" len="lg"/>
            </a:ln>
          </p:spPr>
          <p:txBody>
            <a:bodyPr/>
            <a:lstStyle/>
            <a:p>
              <a:endParaRPr lang="zh-CN" altLang="en-US"/>
            </a:p>
          </p:txBody>
        </p:sp>
        <p:sp>
          <p:nvSpPr>
            <p:cNvPr id="16408" name="Freeform 9"/>
            <p:cNvSpPr>
              <a:spLocks noChangeArrowheads="1"/>
            </p:cNvSpPr>
            <p:nvPr/>
          </p:nvSpPr>
          <p:spPr bwMode="auto">
            <a:xfrm>
              <a:off x="463" y="57"/>
              <a:ext cx="2355" cy="998"/>
            </a:xfrm>
            <a:custGeom>
              <a:avLst/>
              <a:gdLst>
                <a:gd name="T0" fmla="*/ 0 w 1026"/>
                <a:gd name="T1" fmla="*/ 968 h 461"/>
                <a:gd name="T2" fmla="*/ 131 w 1026"/>
                <a:gd name="T3" fmla="*/ 994 h 461"/>
                <a:gd name="T4" fmla="*/ 179 w 1026"/>
                <a:gd name="T5" fmla="*/ 987 h 461"/>
                <a:gd name="T6" fmla="*/ 241 w 1026"/>
                <a:gd name="T7" fmla="*/ 961 h 461"/>
                <a:gd name="T8" fmla="*/ 351 w 1026"/>
                <a:gd name="T9" fmla="*/ 961 h 461"/>
                <a:gd name="T10" fmla="*/ 406 w 1026"/>
                <a:gd name="T11" fmla="*/ 766 h 461"/>
                <a:gd name="T12" fmla="*/ 413 w 1026"/>
                <a:gd name="T13" fmla="*/ 559 h 461"/>
                <a:gd name="T14" fmla="*/ 420 w 1026"/>
                <a:gd name="T15" fmla="*/ 533 h 461"/>
                <a:gd name="T16" fmla="*/ 434 w 1026"/>
                <a:gd name="T17" fmla="*/ 448 h 461"/>
                <a:gd name="T18" fmla="*/ 454 w 1026"/>
                <a:gd name="T19" fmla="*/ 390 h 461"/>
                <a:gd name="T20" fmla="*/ 489 w 1026"/>
                <a:gd name="T21" fmla="*/ 208 h 461"/>
                <a:gd name="T22" fmla="*/ 523 w 1026"/>
                <a:gd name="T23" fmla="*/ 39 h 461"/>
                <a:gd name="T24" fmla="*/ 578 w 1026"/>
                <a:gd name="T25" fmla="*/ 6 h 461"/>
                <a:gd name="T26" fmla="*/ 599 w 1026"/>
                <a:gd name="T27" fmla="*/ 0 h 461"/>
                <a:gd name="T28" fmla="*/ 737 w 1026"/>
                <a:gd name="T29" fmla="*/ 58 h 461"/>
                <a:gd name="T30" fmla="*/ 833 w 1026"/>
                <a:gd name="T31" fmla="*/ 58 h 461"/>
                <a:gd name="T32" fmla="*/ 888 w 1026"/>
                <a:gd name="T33" fmla="*/ 175 h 461"/>
                <a:gd name="T34" fmla="*/ 916 w 1026"/>
                <a:gd name="T35" fmla="*/ 481 h 461"/>
                <a:gd name="T36" fmla="*/ 957 w 1026"/>
                <a:gd name="T37" fmla="*/ 792 h 461"/>
                <a:gd name="T38" fmla="*/ 1033 w 1026"/>
                <a:gd name="T39" fmla="*/ 903 h 461"/>
                <a:gd name="T40" fmla="*/ 1157 w 1026"/>
                <a:gd name="T41" fmla="*/ 961 h 461"/>
                <a:gd name="T42" fmla="*/ 1239 w 1026"/>
                <a:gd name="T43" fmla="*/ 974 h 461"/>
                <a:gd name="T44" fmla="*/ 1281 w 1026"/>
                <a:gd name="T45" fmla="*/ 961 h 461"/>
                <a:gd name="T46" fmla="*/ 1412 w 1026"/>
                <a:gd name="T47" fmla="*/ 994 h 461"/>
                <a:gd name="T48" fmla="*/ 1467 w 1026"/>
                <a:gd name="T49" fmla="*/ 974 h 461"/>
                <a:gd name="T50" fmla="*/ 1474 w 1026"/>
                <a:gd name="T51" fmla="*/ 935 h 461"/>
                <a:gd name="T52" fmla="*/ 1501 w 1026"/>
                <a:gd name="T53" fmla="*/ 877 h 461"/>
                <a:gd name="T54" fmla="*/ 1542 w 1026"/>
                <a:gd name="T55" fmla="*/ 682 h 461"/>
                <a:gd name="T56" fmla="*/ 1584 w 1026"/>
                <a:gd name="T57" fmla="*/ 370 h 461"/>
                <a:gd name="T58" fmla="*/ 1632 w 1026"/>
                <a:gd name="T59" fmla="*/ 175 h 461"/>
                <a:gd name="T60" fmla="*/ 1701 w 1026"/>
                <a:gd name="T61" fmla="*/ 52 h 461"/>
                <a:gd name="T62" fmla="*/ 1845 w 1026"/>
                <a:gd name="T63" fmla="*/ 97 h 461"/>
                <a:gd name="T64" fmla="*/ 1907 w 1026"/>
                <a:gd name="T65" fmla="*/ 143 h 461"/>
                <a:gd name="T66" fmla="*/ 1990 w 1026"/>
                <a:gd name="T67" fmla="*/ 149 h 461"/>
                <a:gd name="T68" fmla="*/ 1997 w 1026"/>
                <a:gd name="T69" fmla="*/ 182 h 461"/>
                <a:gd name="T70" fmla="*/ 2018 w 1026"/>
                <a:gd name="T71" fmla="*/ 292 h 461"/>
                <a:gd name="T72" fmla="*/ 2068 w 1026"/>
                <a:gd name="T73" fmla="*/ 578 h 461"/>
                <a:gd name="T74" fmla="*/ 2121 w 1026"/>
                <a:gd name="T75" fmla="*/ 786 h 461"/>
                <a:gd name="T76" fmla="*/ 2210 w 1026"/>
                <a:gd name="T77" fmla="*/ 935 h 461"/>
                <a:gd name="T78" fmla="*/ 2355 w 1026"/>
                <a:gd name="T79" fmla="*/ 981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a:solidFill>
                <a:srgbClr val="333399"/>
              </a:solidFill>
              <a:miter lim="800000"/>
              <a:headEnd/>
              <a:tailEnd/>
            </a:ln>
          </p:spPr>
          <p:txBody>
            <a:bodyPr/>
            <a:lstStyle/>
            <a:p>
              <a:endParaRPr lang="zh-CN" altLang="en-US"/>
            </a:p>
          </p:txBody>
        </p:sp>
        <p:sp>
          <p:nvSpPr>
            <p:cNvPr id="16409" name="Text Box 12"/>
            <p:cNvSpPr txBox="1">
              <a:spLocks noChangeArrowheads="1"/>
            </p:cNvSpPr>
            <p:nvPr/>
          </p:nvSpPr>
          <p:spPr bwMode="auto">
            <a:xfrm>
              <a:off x="80" y="1302"/>
              <a:ext cx="3030" cy="625"/>
            </a:xfrm>
            <a:prstGeom prst="rect">
              <a:avLst/>
            </a:prstGeom>
            <a:noFill/>
            <a:ln w="9525">
              <a:noFill/>
              <a:miter lim="800000"/>
              <a:headEnd/>
              <a:tailEnd/>
            </a:ln>
          </p:spPr>
          <p:txBody>
            <a:bodyPr>
              <a:spAutoFit/>
            </a:bodyPr>
            <a:lstStyle/>
            <a:p>
              <a:r>
                <a:rPr lang="zh-CN" altLang="en-US" sz="2000">
                  <a:solidFill>
                    <a:srgbClr val="333399"/>
                  </a:solidFill>
                  <a:latin typeface="黑体" pitchFamily="49" charset="-122"/>
                  <a:ea typeface="黑体" pitchFamily="49" charset="-122"/>
                </a:rPr>
                <a:t>接收信号波形</a:t>
              </a:r>
            </a:p>
          </p:txBody>
        </p:sp>
      </p:grpSp>
      <p:grpSp>
        <p:nvGrpSpPr>
          <p:cNvPr id="5" name="组合 20495"/>
          <p:cNvGrpSpPr>
            <a:grpSpLocks/>
          </p:cNvGrpSpPr>
          <p:nvPr/>
        </p:nvGrpSpPr>
        <p:grpSpPr bwMode="auto">
          <a:xfrm>
            <a:off x="388938" y="4676775"/>
            <a:ext cx="2022475" cy="1208088"/>
            <a:chOff x="0" y="0"/>
            <a:chExt cx="3185" cy="1904"/>
          </a:xfrm>
        </p:grpSpPr>
        <p:sp>
          <p:nvSpPr>
            <p:cNvPr id="16403" name="Freeform 14"/>
            <p:cNvSpPr>
              <a:spLocks noChangeArrowheads="1"/>
            </p:cNvSpPr>
            <p:nvPr/>
          </p:nvSpPr>
          <p:spPr bwMode="auto">
            <a:xfrm>
              <a:off x="97" y="0"/>
              <a:ext cx="2425" cy="1038"/>
            </a:xfrm>
            <a:custGeom>
              <a:avLst/>
              <a:gdLst>
                <a:gd name="T0" fmla="*/ 0 w 1056"/>
                <a:gd name="T1" fmla="*/ 1038 h 480"/>
                <a:gd name="T2" fmla="*/ 331 w 1056"/>
                <a:gd name="T3" fmla="*/ 1038 h 480"/>
                <a:gd name="T4" fmla="*/ 331 w 1056"/>
                <a:gd name="T5" fmla="*/ 0 h 480"/>
                <a:gd name="T6" fmla="*/ 882 w 1056"/>
                <a:gd name="T7" fmla="*/ 0 h 480"/>
                <a:gd name="T8" fmla="*/ 882 w 1056"/>
                <a:gd name="T9" fmla="*/ 1038 h 480"/>
                <a:gd name="T10" fmla="*/ 1433 w 1056"/>
                <a:gd name="T11" fmla="*/ 1038 h 480"/>
                <a:gd name="T12" fmla="*/ 1433 w 1056"/>
                <a:gd name="T13" fmla="*/ 0 h 480"/>
                <a:gd name="T14" fmla="*/ 1984 w 1056"/>
                <a:gd name="T15" fmla="*/ 0 h 480"/>
                <a:gd name="T16" fmla="*/ 1984 w 1056"/>
                <a:gd name="T17" fmla="*/ 1038 h 480"/>
                <a:gd name="T18" fmla="*/ 2425 w 1056"/>
                <a:gd name="T19" fmla="*/ 1038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miter lim="800000"/>
              <a:headEnd/>
              <a:tailEnd/>
            </a:ln>
          </p:spPr>
          <p:txBody>
            <a:bodyPr/>
            <a:lstStyle/>
            <a:p>
              <a:endParaRPr lang="zh-CN" altLang="en-US"/>
            </a:p>
          </p:txBody>
        </p:sp>
        <p:sp>
          <p:nvSpPr>
            <p:cNvPr id="16404" name="Line 15"/>
            <p:cNvSpPr>
              <a:spLocks noChangeShapeType="1"/>
            </p:cNvSpPr>
            <p:nvPr/>
          </p:nvSpPr>
          <p:spPr bwMode="auto">
            <a:xfrm>
              <a:off x="97" y="1245"/>
              <a:ext cx="3088" cy="0"/>
            </a:xfrm>
            <a:prstGeom prst="line">
              <a:avLst/>
            </a:prstGeom>
            <a:noFill/>
            <a:ln w="28575">
              <a:solidFill>
                <a:srgbClr val="333399"/>
              </a:solidFill>
              <a:round/>
              <a:headEnd/>
              <a:tailEnd type="triangle" w="med" len="lg"/>
            </a:ln>
          </p:spPr>
          <p:txBody>
            <a:bodyPr/>
            <a:lstStyle/>
            <a:p>
              <a:endParaRPr lang="zh-CN" altLang="en-US"/>
            </a:p>
          </p:txBody>
        </p:sp>
        <p:sp>
          <p:nvSpPr>
            <p:cNvPr id="16405" name="Text Box 19"/>
            <p:cNvSpPr txBox="1">
              <a:spLocks noChangeArrowheads="1"/>
            </p:cNvSpPr>
            <p:nvPr/>
          </p:nvSpPr>
          <p:spPr bwMode="auto">
            <a:xfrm>
              <a:off x="0" y="1280"/>
              <a:ext cx="2690" cy="625"/>
            </a:xfrm>
            <a:prstGeom prst="rect">
              <a:avLst/>
            </a:prstGeom>
            <a:noFill/>
            <a:ln w="9525">
              <a:noFill/>
              <a:miter lim="800000"/>
              <a:headEnd/>
              <a:tailEnd/>
            </a:ln>
          </p:spPr>
          <p:txBody>
            <a:bodyPr wrap="none">
              <a:spAutoFit/>
            </a:bodyPr>
            <a:lstStyle/>
            <a:p>
              <a:r>
                <a:rPr lang="zh-CN" altLang="en-US" sz="2000">
                  <a:solidFill>
                    <a:srgbClr val="333399"/>
                  </a:solidFill>
                  <a:latin typeface="黑体" pitchFamily="49" charset="-122"/>
                  <a:ea typeface="黑体" pitchFamily="49" charset="-122"/>
                </a:rPr>
                <a:t>发送信号波形</a:t>
              </a:r>
            </a:p>
          </p:txBody>
        </p:sp>
      </p:grpSp>
      <p:grpSp>
        <p:nvGrpSpPr>
          <p:cNvPr id="6" name="组合 20499"/>
          <p:cNvGrpSpPr>
            <a:grpSpLocks/>
          </p:cNvGrpSpPr>
          <p:nvPr/>
        </p:nvGrpSpPr>
        <p:grpSpPr bwMode="auto">
          <a:xfrm>
            <a:off x="2268538" y="4510088"/>
            <a:ext cx="4248150" cy="1154112"/>
            <a:chOff x="0" y="0"/>
            <a:chExt cx="6690" cy="1819"/>
          </a:xfrm>
        </p:grpSpPr>
        <p:sp>
          <p:nvSpPr>
            <p:cNvPr id="16401" name="AutoShape 13"/>
            <p:cNvSpPr>
              <a:spLocks noChangeArrowheads="1"/>
            </p:cNvSpPr>
            <p:nvPr/>
          </p:nvSpPr>
          <p:spPr bwMode="auto">
            <a:xfrm rot="-5400000">
              <a:off x="3089" y="-1690"/>
              <a:ext cx="625" cy="6394"/>
            </a:xfrm>
            <a:prstGeom prst="can">
              <a:avLst>
                <a:gd name="adj" fmla="val 66498"/>
              </a:avLst>
            </a:prstGeom>
            <a:gradFill rotWithShape="1">
              <a:gsLst>
                <a:gs pos="0">
                  <a:srgbClr val="EAEAEA"/>
                </a:gs>
                <a:gs pos="50000">
                  <a:srgbClr val="6C6C6C"/>
                </a:gs>
                <a:gs pos="100000">
                  <a:srgbClr val="EAEAEA"/>
                </a:gs>
              </a:gsLst>
              <a:lin ang="0" scaled="1"/>
            </a:gradFill>
            <a:ln w="9525">
              <a:solidFill>
                <a:srgbClr val="000000"/>
              </a:solidFill>
              <a:round/>
              <a:headEnd/>
              <a:tailEnd/>
            </a:ln>
          </p:spPr>
          <p:txBody>
            <a:bodyPr wrap="none" anchor="ctr"/>
            <a:lstStyle/>
            <a:p>
              <a:endParaRPr lang="zh-CN" altLang="en-US"/>
            </a:p>
          </p:txBody>
        </p:sp>
        <p:sp>
          <p:nvSpPr>
            <p:cNvPr id="16402" name="Text Box 22"/>
            <p:cNvSpPr txBox="1">
              <a:spLocks noChangeArrowheads="1"/>
            </p:cNvSpPr>
            <p:nvPr/>
          </p:nvSpPr>
          <p:spPr bwMode="auto">
            <a:xfrm>
              <a:off x="0" y="0"/>
              <a:ext cx="6690" cy="1105"/>
            </a:xfrm>
            <a:prstGeom prst="rect">
              <a:avLst/>
            </a:prstGeom>
            <a:noFill/>
            <a:ln w="9525">
              <a:noFill/>
              <a:miter lim="800000"/>
              <a:headEnd/>
              <a:tailEnd/>
            </a:ln>
          </p:spPr>
          <p:txBody>
            <a:bodyPr wrap="none">
              <a:spAutoFit/>
            </a:bodyPr>
            <a:lstStyle/>
            <a:p>
              <a:endParaRPr lang="zh-CN" altLang="en-US" sz="2000">
                <a:solidFill>
                  <a:srgbClr val="333399"/>
                </a:solidFill>
                <a:latin typeface="Times New Roman" pitchFamily="18" charset="0"/>
                <a:ea typeface="黑体" pitchFamily="49" charset="-122"/>
              </a:endParaRPr>
            </a:p>
            <a:p>
              <a:endParaRPr lang="zh-CN" altLang="en-US" sz="2000">
                <a:solidFill>
                  <a:srgbClr val="333399"/>
                </a:solidFill>
                <a:latin typeface="Times New Roman" pitchFamily="18" charset="0"/>
                <a:ea typeface="黑体" pitchFamily="49" charset="-122"/>
              </a:endParaRPr>
            </a:p>
          </p:txBody>
        </p:sp>
      </p:grpSp>
      <p:grpSp>
        <p:nvGrpSpPr>
          <p:cNvPr id="7" name="组合 20502"/>
          <p:cNvGrpSpPr>
            <a:grpSpLocks/>
          </p:cNvGrpSpPr>
          <p:nvPr/>
        </p:nvGrpSpPr>
        <p:grpSpPr bwMode="auto">
          <a:xfrm>
            <a:off x="6478588" y="4676775"/>
            <a:ext cx="1981200" cy="1257300"/>
            <a:chOff x="0" y="0"/>
            <a:chExt cx="3120" cy="1980"/>
          </a:xfrm>
        </p:grpSpPr>
        <p:sp>
          <p:nvSpPr>
            <p:cNvPr id="16396" name="Freeform 18"/>
            <p:cNvSpPr>
              <a:spLocks noChangeArrowheads="1"/>
            </p:cNvSpPr>
            <p:nvPr/>
          </p:nvSpPr>
          <p:spPr bwMode="auto">
            <a:xfrm>
              <a:off x="262" y="698"/>
              <a:ext cx="2335" cy="310"/>
            </a:xfrm>
            <a:custGeom>
              <a:avLst/>
              <a:gdLst>
                <a:gd name="T0" fmla="*/ 0 w 1017"/>
                <a:gd name="T1" fmla="*/ 236 h 143"/>
                <a:gd name="T2" fmla="*/ 131 w 1017"/>
                <a:gd name="T3" fmla="*/ 282 h 143"/>
                <a:gd name="T4" fmla="*/ 193 w 1017"/>
                <a:gd name="T5" fmla="*/ 282 h 143"/>
                <a:gd name="T6" fmla="*/ 262 w 1017"/>
                <a:gd name="T7" fmla="*/ 197 h 143"/>
                <a:gd name="T8" fmla="*/ 372 w 1017"/>
                <a:gd name="T9" fmla="*/ 74 h 143"/>
                <a:gd name="T10" fmla="*/ 413 w 1017"/>
                <a:gd name="T11" fmla="*/ 126 h 143"/>
                <a:gd name="T12" fmla="*/ 434 w 1017"/>
                <a:gd name="T13" fmla="*/ 236 h 143"/>
                <a:gd name="T14" fmla="*/ 461 w 1017"/>
                <a:gd name="T15" fmla="*/ 165 h 143"/>
                <a:gd name="T16" fmla="*/ 503 w 1017"/>
                <a:gd name="T17" fmla="*/ 178 h 143"/>
                <a:gd name="T18" fmla="*/ 579 w 1017"/>
                <a:gd name="T19" fmla="*/ 171 h 143"/>
                <a:gd name="T20" fmla="*/ 751 w 1017"/>
                <a:gd name="T21" fmla="*/ 217 h 143"/>
                <a:gd name="T22" fmla="*/ 806 w 1017"/>
                <a:gd name="T23" fmla="*/ 262 h 143"/>
                <a:gd name="T24" fmla="*/ 937 w 1017"/>
                <a:gd name="T25" fmla="*/ 171 h 143"/>
                <a:gd name="T26" fmla="*/ 1068 w 1017"/>
                <a:gd name="T27" fmla="*/ 223 h 143"/>
                <a:gd name="T28" fmla="*/ 1164 w 1017"/>
                <a:gd name="T29" fmla="*/ 262 h 143"/>
                <a:gd name="T30" fmla="*/ 1295 w 1017"/>
                <a:gd name="T31" fmla="*/ 262 h 143"/>
                <a:gd name="T32" fmla="*/ 1412 w 1017"/>
                <a:gd name="T33" fmla="*/ 191 h 143"/>
                <a:gd name="T34" fmla="*/ 1467 w 1017"/>
                <a:gd name="T35" fmla="*/ 152 h 143"/>
                <a:gd name="T36" fmla="*/ 1508 w 1017"/>
                <a:gd name="T37" fmla="*/ 236 h 143"/>
                <a:gd name="T38" fmla="*/ 1543 w 1017"/>
                <a:gd name="T39" fmla="*/ 106 h 143"/>
                <a:gd name="T40" fmla="*/ 1605 w 1017"/>
                <a:gd name="T41" fmla="*/ 87 h 143"/>
                <a:gd name="T42" fmla="*/ 1736 w 1017"/>
                <a:gd name="T43" fmla="*/ 139 h 143"/>
                <a:gd name="T44" fmla="*/ 1839 w 1017"/>
                <a:gd name="T45" fmla="*/ 145 h 143"/>
                <a:gd name="T46" fmla="*/ 1915 w 1017"/>
                <a:gd name="T47" fmla="*/ 210 h 143"/>
                <a:gd name="T48" fmla="*/ 2004 w 1017"/>
                <a:gd name="T49" fmla="*/ 249 h 143"/>
                <a:gd name="T50" fmla="*/ 2046 w 1017"/>
                <a:gd name="T51" fmla="*/ 184 h 143"/>
                <a:gd name="T52" fmla="*/ 2094 w 1017"/>
                <a:gd name="T53" fmla="*/ 223 h 143"/>
                <a:gd name="T54" fmla="*/ 2128 w 1017"/>
                <a:gd name="T55" fmla="*/ 145 h 143"/>
                <a:gd name="T56" fmla="*/ 2232 w 1017"/>
                <a:gd name="T57" fmla="*/ 243 h 143"/>
                <a:gd name="T58" fmla="*/ 2335 w 1017"/>
                <a:gd name="T59" fmla="*/ 262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a:solidFill>
                <a:srgbClr val="333399"/>
              </a:solidFill>
              <a:miter lim="800000"/>
              <a:headEnd/>
              <a:tailEnd/>
            </a:ln>
          </p:spPr>
          <p:txBody>
            <a:bodyPr/>
            <a:lstStyle/>
            <a:p>
              <a:endParaRPr lang="zh-CN" altLang="en-US"/>
            </a:p>
          </p:txBody>
        </p:sp>
        <p:grpSp>
          <p:nvGrpSpPr>
            <p:cNvPr id="8" name="组合 20504"/>
            <p:cNvGrpSpPr>
              <a:grpSpLocks/>
            </p:cNvGrpSpPr>
            <p:nvPr/>
          </p:nvGrpSpPr>
          <p:grpSpPr bwMode="auto">
            <a:xfrm>
              <a:off x="0" y="0"/>
              <a:ext cx="3121" cy="1981"/>
              <a:chOff x="0" y="0"/>
              <a:chExt cx="3121" cy="1981"/>
            </a:xfrm>
          </p:grpSpPr>
          <p:sp>
            <p:nvSpPr>
              <p:cNvPr id="16398" name="Freeform 16"/>
              <p:cNvSpPr>
                <a:spLocks noChangeArrowheads="1"/>
              </p:cNvSpPr>
              <p:nvPr/>
            </p:nvSpPr>
            <p:spPr bwMode="auto">
              <a:xfrm>
                <a:off x="473" y="0"/>
                <a:ext cx="2427" cy="1038"/>
              </a:xfrm>
              <a:custGeom>
                <a:avLst/>
                <a:gdLst>
                  <a:gd name="T0" fmla="*/ 0 w 1056"/>
                  <a:gd name="T1" fmla="*/ 1038 h 480"/>
                  <a:gd name="T2" fmla="*/ 331 w 1056"/>
                  <a:gd name="T3" fmla="*/ 1038 h 480"/>
                  <a:gd name="T4" fmla="*/ 331 w 1056"/>
                  <a:gd name="T5" fmla="*/ 0 h 480"/>
                  <a:gd name="T6" fmla="*/ 883 w 1056"/>
                  <a:gd name="T7" fmla="*/ 0 h 480"/>
                  <a:gd name="T8" fmla="*/ 883 w 1056"/>
                  <a:gd name="T9" fmla="*/ 1038 h 480"/>
                  <a:gd name="T10" fmla="*/ 1434 w 1056"/>
                  <a:gd name="T11" fmla="*/ 1038 h 480"/>
                  <a:gd name="T12" fmla="*/ 1434 w 1056"/>
                  <a:gd name="T13" fmla="*/ 0 h 480"/>
                  <a:gd name="T14" fmla="*/ 1986 w 1056"/>
                  <a:gd name="T15" fmla="*/ 0 h 480"/>
                  <a:gd name="T16" fmla="*/ 1986 w 1056"/>
                  <a:gd name="T17" fmla="*/ 1038 h 480"/>
                  <a:gd name="T18" fmla="*/ 2427 w 1056"/>
                  <a:gd name="T19" fmla="*/ 1038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miter lim="800000"/>
                <a:headEnd/>
                <a:tailEnd/>
              </a:ln>
            </p:spPr>
            <p:txBody>
              <a:bodyPr/>
              <a:lstStyle/>
              <a:p>
                <a:endParaRPr lang="zh-CN" altLang="en-US"/>
              </a:p>
            </p:txBody>
          </p:sp>
          <p:sp>
            <p:nvSpPr>
              <p:cNvPr id="16399" name="Line 17"/>
              <p:cNvSpPr>
                <a:spLocks noChangeShapeType="1"/>
              </p:cNvSpPr>
              <p:nvPr/>
            </p:nvSpPr>
            <p:spPr bwMode="auto">
              <a:xfrm>
                <a:off x="33" y="1245"/>
                <a:ext cx="3088" cy="0"/>
              </a:xfrm>
              <a:prstGeom prst="line">
                <a:avLst/>
              </a:prstGeom>
              <a:noFill/>
              <a:ln w="28575">
                <a:solidFill>
                  <a:srgbClr val="333399"/>
                </a:solidFill>
                <a:round/>
                <a:headEnd/>
                <a:tailEnd type="triangle" w="med" len="lg"/>
              </a:ln>
            </p:spPr>
            <p:txBody>
              <a:bodyPr/>
              <a:lstStyle/>
              <a:p>
                <a:endParaRPr lang="zh-CN" altLang="en-US"/>
              </a:p>
            </p:txBody>
          </p:sp>
          <p:sp>
            <p:nvSpPr>
              <p:cNvPr id="16400" name="Text Box 23"/>
              <p:cNvSpPr txBox="1">
                <a:spLocks noChangeArrowheads="1"/>
              </p:cNvSpPr>
              <p:nvPr/>
            </p:nvSpPr>
            <p:spPr bwMode="auto">
              <a:xfrm>
                <a:off x="0" y="1355"/>
                <a:ext cx="2918" cy="626"/>
              </a:xfrm>
              <a:prstGeom prst="rect">
                <a:avLst/>
              </a:prstGeom>
              <a:noFill/>
              <a:ln w="9525">
                <a:noFill/>
                <a:miter lim="800000"/>
                <a:headEnd/>
                <a:tailEnd/>
              </a:ln>
            </p:spPr>
            <p:txBody>
              <a:bodyPr>
                <a:spAutoFit/>
              </a:bodyPr>
              <a:lstStyle/>
              <a:p>
                <a:r>
                  <a:rPr lang="zh-CN" altLang="en-US" sz="2000">
                    <a:solidFill>
                      <a:srgbClr val="333399"/>
                    </a:solidFill>
                    <a:latin typeface="黑体" pitchFamily="49" charset="-122"/>
                    <a:ea typeface="黑体" pitchFamily="49" charset="-122"/>
                  </a:rPr>
                  <a:t>接收信号波形</a:t>
                </a:r>
              </a:p>
            </p:txBody>
          </p:sp>
        </p:grpSp>
      </p:grpSp>
      <p:sp>
        <p:nvSpPr>
          <p:cNvPr id="21532" name="文本框 20508"/>
          <p:cNvSpPr txBox="1">
            <a:spLocks noChangeArrowheads="1"/>
          </p:cNvSpPr>
          <p:nvPr/>
        </p:nvSpPr>
        <p:spPr bwMode="auto">
          <a:xfrm>
            <a:off x="876300" y="3938588"/>
            <a:ext cx="7224713" cy="579437"/>
          </a:xfrm>
          <a:prstGeom prst="rect">
            <a:avLst/>
          </a:prstGeom>
          <a:noFill/>
          <a:ln w="9525">
            <a:noFill/>
            <a:miter lim="800000"/>
            <a:headEnd/>
            <a:tailEnd/>
          </a:ln>
        </p:spPr>
        <p:txBody>
          <a:bodyPr>
            <a:spAutoFit/>
          </a:bodyPr>
          <a:lstStyle/>
          <a:p>
            <a:pPr algn="ctr"/>
            <a:r>
              <a:rPr lang="zh-CN" altLang="en-US" sz="3200">
                <a:solidFill>
                  <a:srgbClr val="333399"/>
                </a:solidFill>
                <a:ea typeface="黑体" pitchFamily="49" charset="-122"/>
                <a:sym typeface="Arial" pitchFamily="34" charset="0"/>
              </a:rPr>
              <a:t>失真大，</a:t>
            </a:r>
            <a:r>
              <a:rPr lang="zh-CN" altLang="en-US" sz="3200">
                <a:solidFill>
                  <a:srgbClr val="CC0000"/>
                </a:solidFill>
                <a:ea typeface="黑体" pitchFamily="49" charset="-122"/>
                <a:sym typeface="Arial" pitchFamily="34" charset="0"/>
              </a:rPr>
              <a:t>无法识别</a:t>
            </a:r>
            <a:r>
              <a:rPr lang="zh-CN" altLang="en-US" sz="3200">
                <a:solidFill>
                  <a:schemeClr val="hlink"/>
                </a:solidFill>
                <a:ea typeface="黑体" pitchFamily="49" charset="-122"/>
                <a:sym typeface="Arial" pitchFamily="34" charset="0"/>
              </a:rPr>
              <a:t> </a:t>
            </a:r>
          </a:p>
        </p:txBody>
      </p:sp>
      <p:sp>
        <p:nvSpPr>
          <p:cNvPr id="16395" name="标题 19457" descr="afbae0ddf0234c3bbd5a2eb4a4d10acd# #矩形 674"/>
          <p:cNvSpPr>
            <a:spLocks noGrp="1" noChangeArrowheads="1"/>
          </p:cNvSpPr>
          <p:nvPr/>
        </p:nvSpPr>
        <p:spPr bwMode="auto">
          <a:xfrm>
            <a:off x="468313" y="333375"/>
            <a:ext cx="7848600" cy="863600"/>
          </a:xfrm>
          <a:prstGeom prst="rect">
            <a:avLst/>
          </a:prstGeom>
          <a:noFill/>
          <a:ln w="9525">
            <a:noFill/>
            <a:miter lim="800000"/>
            <a:headEnd/>
            <a:tailEnd/>
          </a:ln>
        </p:spPr>
        <p:txBody>
          <a:bodyPr anchor="ctr"/>
          <a:lstStyle/>
          <a:p>
            <a:pPr algn="ctr"/>
            <a:r>
              <a:rPr lang="en-US" altLang="zh-CN" sz="3600" b="1">
                <a:solidFill>
                  <a:schemeClr val="tx2"/>
                </a:solidFill>
                <a:sym typeface="Arial" pitchFamily="34" charset="0"/>
              </a:rPr>
              <a:t>6  </a:t>
            </a:r>
            <a:r>
              <a:rPr lang="zh-CN" altLang="en-US" sz="3600" b="1">
                <a:solidFill>
                  <a:schemeClr val="tx2"/>
                </a:solidFill>
                <a:sym typeface="Arial" pitchFamily="34" charset="0"/>
              </a:rPr>
              <a:t>信道的极限容量 </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506"/>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6" presetClass="emph" presetSubtype="0" fill="hold" nodeType="afterEffect">
                                  <p:stCondLst>
                                    <p:cond delay="0"/>
                                  </p:stCondLst>
                                  <p:childTnLst>
                                    <p:animScale>
                                      <p:cBhvr>
                                        <p:cTn id="21" dur="2000" fill="hold"/>
                                        <p:tgtEl>
                                          <p:spTgt spid="4"/>
                                        </p:tgtEl>
                                      </p:cBhvr>
                                      <p:by x="70000" y="70000"/>
                                    </p:animScale>
                                  </p:childTnLst>
                                </p:cTn>
                              </p:par>
                            </p:childTnLst>
                          </p:cTn>
                        </p:par>
                      </p:childTnLst>
                    </p:cTn>
                  </p:par>
                </p:childTnLst>
              </p:cTn>
              <p:nextCondLst>
                <p:cond evt="onClick" delay="0">
                  <p:tgtEl>
                    <p:spTgt spid="21506"/>
                  </p:tgtEl>
                </p:cond>
              </p:nextCondLst>
            </p:seq>
            <p:seq concurrent="1" nextAc="seek">
              <p:cTn id="22" restart="whenNotActive" fill="hold" evtFilter="cancelBubble" nodeType="interactiveSeq">
                <p:stCondLst>
                  <p:cond evt="onClick" delay="0">
                    <p:tgtEl>
                      <p:spTgt spid="21532"/>
                    </p:tgtEl>
                  </p:cond>
                </p:stCondLst>
                <p:endSync evt="end" delay="0">
                  <p:rtn val="all"/>
                </p:endSync>
                <p:childTnLst>
                  <p:par>
                    <p:cTn id="23" fill="hold" nodeType="clickPar">
                      <p:stCondLst>
                        <p:cond delay="0"/>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000"/>
                            </p:stCondLst>
                            <p:childTnLst>
                              <p:par>
                                <p:cTn id="35" presetID="2" presetClass="entr" presetSubtype="4"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500"/>
                            </p:stCondLst>
                            <p:childTnLst>
                              <p:par>
                                <p:cTn id="40" presetID="6" presetClass="emph" presetSubtype="0" fill="hold" nodeType="afterEffect">
                                  <p:stCondLst>
                                    <p:cond delay="0"/>
                                  </p:stCondLst>
                                  <p:childTnLst>
                                    <p:animScale>
                                      <p:cBhvr>
                                        <p:cTn id="41" dur="2000" fill="hold"/>
                                        <p:tgtEl>
                                          <p:spTgt spid="7"/>
                                        </p:tgtEl>
                                      </p:cBhvr>
                                      <p:by x="75000" y="75000"/>
                                    </p:animScale>
                                  </p:childTnLst>
                                </p:cTn>
                              </p:par>
                            </p:childTnLst>
                          </p:cTn>
                        </p:par>
                      </p:childTnLst>
                    </p:cTn>
                  </p:par>
                </p:childTnLst>
              </p:cTn>
              <p:nextCondLst>
                <p:cond evt="onClick" delay="0">
                  <p:tgtEl>
                    <p:spTgt spid="2153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1505" descr="afbae0ddf0234c3bbd5a2eb4a4d10acd# #矩形 674"/>
          <p:cNvSpPr>
            <a:spLocks noGrp="1" noChangeArrowheads="1"/>
          </p:cNvSpPr>
          <p:nvPr>
            <p:ph type="title" idx="4294967295"/>
          </p:nvPr>
        </p:nvSpPr>
        <p:spPr>
          <a:xfrm>
            <a:off x="395288" y="1268413"/>
            <a:ext cx="8393112" cy="609600"/>
          </a:xfrm>
        </p:spPr>
        <p:txBody>
          <a:bodyPr>
            <a:normAutofit fontScale="90000"/>
          </a:bodyPr>
          <a:lstStyle/>
          <a:p>
            <a:pPr algn="l" eaLnBrk="1" hangingPunct="1"/>
            <a:r>
              <a:rPr lang="zh-CN" altLang="en-US" sz="3600" b="1" smtClean="0"/>
              <a:t/>
            </a:r>
            <a:br>
              <a:rPr lang="zh-CN" altLang="en-US" sz="3600" b="1" smtClean="0"/>
            </a:br>
            <a:r>
              <a:rPr lang="zh-CN" altLang="en-US" sz="3600" b="1" smtClean="0"/>
              <a:t/>
            </a:r>
            <a:br>
              <a:rPr lang="zh-CN" altLang="en-US" sz="3600" b="1" smtClean="0"/>
            </a:br>
            <a:r>
              <a:rPr lang="zh-CN" altLang="en-US" sz="3600" b="1" smtClean="0"/>
              <a:t>（</a:t>
            </a:r>
            <a:r>
              <a:rPr lang="en-US" altLang="zh-CN" sz="3600" b="1" smtClean="0"/>
              <a:t>1</a:t>
            </a:r>
            <a:r>
              <a:rPr lang="zh-CN" altLang="en-US" sz="3600" b="1" smtClean="0"/>
              <a:t>）</a:t>
            </a:r>
            <a:r>
              <a:rPr lang="en-US" altLang="zh-CN" sz="3600" b="1" smtClean="0"/>
              <a:t>  </a:t>
            </a:r>
            <a:r>
              <a:rPr lang="zh-CN" altLang="en-US" sz="3600" b="1" smtClean="0"/>
              <a:t>信道能够通过的频率范围</a:t>
            </a:r>
            <a:br>
              <a:rPr lang="zh-CN" altLang="en-US" sz="3600" b="1" smtClean="0"/>
            </a:br>
            <a:r>
              <a:rPr lang="zh-CN" altLang="en-US" sz="3600" b="1" smtClean="0"/>
              <a:t>  </a:t>
            </a:r>
            <a:endParaRPr lang="zh-CN" altLang="en-US" sz="2400" b="1" smtClean="0"/>
          </a:p>
        </p:txBody>
      </p:sp>
      <p:grpSp>
        <p:nvGrpSpPr>
          <p:cNvPr id="2" name="组合 21508"/>
          <p:cNvGrpSpPr>
            <a:grpSpLocks/>
          </p:cNvGrpSpPr>
          <p:nvPr/>
        </p:nvGrpSpPr>
        <p:grpSpPr bwMode="auto">
          <a:xfrm>
            <a:off x="758825" y="2709863"/>
            <a:ext cx="2557463" cy="3881437"/>
            <a:chOff x="0" y="0"/>
            <a:chExt cx="1363" cy="1994"/>
          </a:xfrm>
        </p:grpSpPr>
        <p:sp>
          <p:nvSpPr>
            <p:cNvPr id="17439" name="圆角矩形 21509"/>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a:lstStyle/>
            <a:p>
              <a:pPr algn="ctr"/>
              <a:endParaRPr lang="zh-CN" altLang="en-US" sz="2000"/>
            </a:p>
          </p:txBody>
        </p:sp>
        <p:sp>
          <p:nvSpPr>
            <p:cNvPr id="17440" name="圆角矩形 21510"/>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p:spPr>
          <p:txBody>
            <a:bodyPr/>
            <a:lstStyle/>
            <a:p>
              <a:pPr algn="ctr"/>
              <a:endParaRPr lang="zh-CN" altLang="en-US" sz="2000"/>
            </a:p>
          </p:txBody>
        </p:sp>
        <p:sp>
          <p:nvSpPr>
            <p:cNvPr id="17441" name="圆角矩形 21511"/>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p:spPr>
          <p:txBody>
            <a:bodyPr/>
            <a:lstStyle/>
            <a:p>
              <a:pPr algn="ctr"/>
              <a:endParaRPr lang="zh-CN" altLang="en-US" sz="2000"/>
            </a:p>
          </p:txBody>
        </p:sp>
        <p:sp>
          <p:nvSpPr>
            <p:cNvPr id="17442" name="圆角矩形 21512"/>
            <p:cNvSpPr>
              <a:spLocks noChangeArrowheads="1"/>
            </p:cNvSpPr>
            <p:nvPr/>
          </p:nvSpPr>
          <p:spPr bwMode="auto">
            <a:xfrm>
              <a:off x="32" y="213"/>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p:spPr>
          <p:txBody>
            <a:bodyPr/>
            <a:lstStyle/>
            <a:p>
              <a:pPr algn="ctr"/>
              <a:endParaRPr lang="zh-CN" altLang="en-US" sz="2000"/>
            </a:p>
          </p:txBody>
        </p:sp>
        <p:grpSp>
          <p:nvGrpSpPr>
            <p:cNvPr id="3" name="组合 21513"/>
            <p:cNvGrpSpPr>
              <a:grpSpLocks/>
            </p:cNvGrpSpPr>
            <p:nvPr/>
          </p:nvGrpSpPr>
          <p:grpSpPr bwMode="auto">
            <a:xfrm>
              <a:off x="469" y="0"/>
              <a:ext cx="405" cy="405"/>
              <a:chOff x="0" y="0"/>
              <a:chExt cx="668" cy="668"/>
            </a:xfrm>
          </p:grpSpPr>
          <p:sp>
            <p:nvSpPr>
              <p:cNvPr id="17445" name="椭圆 21514"/>
              <p:cNvSpPr>
                <a:spLocks noChangeArrowheads="1"/>
              </p:cNvSpPr>
              <p:nvPr/>
            </p:nvSpPr>
            <p:spPr bwMode="auto">
              <a:xfrm>
                <a:off x="0" y="0"/>
                <a:ext cx="668" cy="668"/>
              </a:xfrm>
              <a:prstGeom prst="ellipse">
                <a:avLst/>
              </a:prstGeom>
              <a:solidFill>
                <a:srgbClr val="333333"/>
              </a:solidFill>
              <a:ln w="9525">
                <a:noFill/>
                <a:round/>
                <a:headEnd/>
                <a:tailEnd/>
              </a:ln>
            </p:spPr>
            <p:txBody>
              <a:bodyPr/>
              <a:lstStyle/>
              <a:p>
                <a:pPr algn="ctr"/>
                <a:endParaRPr lang="zh-CN" altLang="en-US" sz="2000"/>
              </a:p>
            </p:txBody>
          </p:sp>
          <p:sp>
            <p:nvSpPr>
              <p:cNvPr id="17446" name="椭圆 21515"/>
              <p:cNvSpPr>
                <a:spLocks noChangeArrowheads="1"/>
              </p:cNvSpPr>
              <p:nvPr/>
            </p:nvSpPr>
            <p:spPr bwMode="auto">
              <a:xfrm>
                <a:off x="7" y="5"/>
                <a:ext cx="646" cy="647"/>
              </a:xfrm>
              <a:prstGeom prst="ellipse">
                <a:avLst/>
              </a:prstGeom>
              <a:gradFill rotWithShape="1">
                <a:gsLst>
                  <a:gs pos="0">
                    <a:srgbClr val="636869"/>
                  </a:gs>
                  <a:gs pos="100000">
                    <a:srgbClr val="D6E1E2"/>
                  </a:gs>
                </a:gsLst>
                <a:lin ang="5400000" scaled="1"/>
              </a:gradFill>
              <a:ln w="9525">
                <a:noFill/>
                <a:round/>
                <a:headEnd/>
                <a:tailEnd/>
              </a:ln>
            </p:spPr>
            <p:txBody>
              <a:bodyPr/>
              <a:lstStyle/>
              <a:p>
                <a:pPr algn="ctr"/>
                <a:endParaRPr lang="zh-CN" altLang="en-US" sz="2000"/>
              </a:p>
            </p:txBody>
          </p:sp>
          <p:sp>
            <p:nvSpPr>
              <p:cNvPr id="17447" name="椭圆 21516"/>
              <p:cNvSpPr>
                <a:spLocks noChangeArrowheads="1"/>
              </p:cNvSpPr>
              <p:nvPr/>
            </p:nvSpPr>
            <p:spPr bwMode="auto">
              <a:xfrm>
                <a:off x="15" y="9"/>
                <a:ext cx="631" cy="631"/>
              </a:xfrm>
              <a:prstGeom prst="ellipse">
                <a:avLst/>
              </a:prstGeom>
              <a:gradFill rotWithShape="1">
                <a:gsLst>
                  <a:gs pos="0">
                    <a:srgbClr val="D6E1E2">
                      <a:alpha val="0"/>
                    </a:srgbClr>
                  </a:gs>
                  <a:gs pos="100000">
                    <a:srgbClr val="F1F5F5"/>
                  </a:gs>
                </a:gsLst>
                <a:lin ang="5400000" scaled="1"/>
              </a:gradFill>
              <a:ln w="9525">
                <a:noFill/>
                <a:round/>
                <a:headEnd/>
                <a:tailEnd/>
              </a:ln>
            </p:spPr>
            <p:txBody>
              <a:bodyPr/>
              <a:lstStyle/>
              <a:p>
                <a:pPr algn="ctr"/>
                <a:endParaRPr lang="zh-CN" altLang="en-US" sz="2000"/>
              </a:p>
            </p:txBody>
          </p:sp>
          <p:sp>
            <p:nvSpPr>
              <p:cNvPr id="17448" name="椭圆 21517"/>
              <p:cNvSpPr>
                <a:spLocks noChangeArrowheads="1"/>
              </p:cNvSpPr>
              <p:nvPr/>
            </p:nvSpPr>
            <p:spPr bwMode="auto">
              <a:xfrm>
                <a:off x="22" y="15"/>
                <a:ext cx="600" cy="589"/>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a:lstStyle/>
              <a:p>
                <a:pPr algn="ctr"/>
                <a:endParaRPr lang="zh-CN" altLang="en-US" sz="2000"/>
              </a:p>
            </p:txBody>
          </p:sp>
          <p:sp>
            <p:nvSpPr>
              <p:cNvPr id="17449" name="椭圆 21518"/>
              <p:cNvSpPr>
                <a:spLocks noChangeArrowheads="1"/>
              </p:cNvSpPr>
              <p:nvPr/>
            </p:nvSpPr>
            <p:spPr bwMode="auto">
              <a:xfrm>
                <a:off x="57" y="31"/>
                <a:ext cx="533" cy="479"/>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a:lstStyle/>
              <a:p>
                <a:pPr algn="ctr"/>
                <a:endParaRPr lang="zh-CN" altLang="en-US" sz="2000"/>
              </a:p>
            </p:txBody>
          </p:sp>
        </p:grpSp>
        <p:sp>
          <p:nvSpPr>
            <p:cNvPr id="17444" name="文本框 21519"/>
            <p:cNvSpPr txBox="1">
              <a:spLocks noChangeArrowheads="1"/>
            </p:cNvSpPr>
            <p:nvPr/>
          </p:nvSpPr>
          <p:spPr bwMode="auto">
            <a:xfrm>
              <a:off x="553" y="58"/>
              <a:ext cx="231" cy="266"/>
            </a:xfrm>
            <a:prstGeom prst="rect">
              <a:avLst/>
            </a:prstGeom>
            <a:noFill/>
            <a:ln w="9525">
              <a:noFill/>
              <a:miter lim="800000"/>
              <a:headEnd/>
              <a:tailEnd/>
            </a:ln>
          </p:spPr>
          <p:txBody>
            <a:bodyPr>
              <a:spAutoFit/>
            </a:bodyPr>
            <a:lstStyle/>
            <a:p>
              <a:pPr algn="ctr"/>
              <a:r>
                <a:rPr lang="zh-CN" altLang="en-US" sz="2800" b="1">
                  <a:solidFill>
                    <a:srgbClr val="CC0000"/>
                  </a:solidFill>
                </a:rPr>
                <a:t>A</a:t>
              </a:r>
            </a:p>
          </p:txBody>
        </p:sp>
      </p:grpSp>
      <p:sp>
        <p:nvSpPr>
          <p:cNvPr id="21521" name="文本框 21520"/>
          <p:cNvSpPr txBox="1">
            <a:spLocks noChangeArrowheads="1"/>
          </p:cNvSpPr>
          <p:nvPr/>
        </p:nvSpPr>
        <p:spPr bwMode="auto">
          <a:xfrm>
            <a:off x="827088" y="3500438"/>
            <a:ext cx="2432050" cy="3017837"/>
          </a:xfrm>
          <a:prstGeom prst="rect">
            <a:avLst/>
          </a:prstGeom>
          <a:noFill/>
          <a:ln w="9525">
            <a:noFill/>
            <a:miter lim="800000"/>
            <a:headEnd/>
            <a:tailEnd/>
          </a:ln>
        </p:spPr>
        <p:txBody>
          <a:bodyPr>
            <a:spAutoFit/>
          </a:bodyPr>
          <a:lstStyle/>
          <a:p>
            <a:r>
              <a:rPr lang="zh-CN" altLang="en-US" sz="2400" b="1">
                <a:solidFill>
                  <a:schemeClr val="tx2"/>
                </a:solidFill>
                <a:sym typeface="Arial" pitchFamily="34" charset="0"/>
              </a:rPr>
              <a:t>奈奎斯特就推导出了著名的</a:t>
            </a:r>
            <a:r>
              <a:rPr lang="zh-CN" altLang="en-US" sz="2400" b="1">
                <a:solidFill>
                  <a:srgbClr val="FF0000"/>
                </a:solidFill>
                <a:sym typeface="Arial" pitchFamily="34" charset="0"/>
              </a:rPr>
              <a:t>奈氏准则</a:t>
            </a:r>
            <a:r>
              <a:rPr lang="zh-CN" altLang="en-US" sz="2400" b="1">
                <a:solidFill>
                  <a:schemeClr val="tx2"/>
                </a:solidFill>
                <a:sym typeface="Arial" pitchFamily="34" charset="0"/>
              </a:rPr>
              <a:t>。他给出了在假定的理想条件下，为了避免码间串扰，码元的传输速率的上限值。</a:t>
            </a:r>
          </a:p>
        </p:txBody>
      </p:sp>
      <p:grpSp>
        <p:nvGrpSpPr>
          <p:cNvPr id="4" name="组合 21522"/>
          <p:cNvGrpSpPr>
            <a:grpSpLocks/>
          </p:cNvGrpSpPr>
          <p:nvPr/>
        </p:nvGrpSpPr>
        <p:grpSpPr bwMode="auto">
          <a:xfrm>
            <a:off x="3217863" y="2708275"/>
            <a:ext cx="2555875" cy="3946525"/>
            <a:chOff x="0" y="0"/>
            <a:chExt cx="1363" cy="1994"/>
          </a:xfrm>
        </p:grpSpPr>
        <p:sp>
          <p:nvSpPr>
            <p:cNvPr id="17429" name="圆角矩形 21523"/>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a:lstStyle/>
            <a:p>
              <a:pPr algn="ctr"/>
              <a:endParaRPr lang="zh-CN" altLang="en-US"/>
            </a:p>
          </p:txBody>
        </p:sp>
        <p:sp>
          <p:nvSpPr>
            <p:cNvPr id="17430" name="圆角矩形 21524"/>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p:spPr>
          <p:txBody>
            <a:bodyPr/>
            <a:lstStyle/>
            <a:p>
              <a:pPr algn="ctr"/>
              <a:endParaRPr lang="zh-CN" altLang="en-US"/>
            </a:p>
          </p:txBody>
        </p:sp>
        <p:sp>
          <p:nvSpPr>
            <p:cNvPr id="17431" name="圆角矩形 21525"/>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a:lstStyle/>
            <a:p>
              <a:pPr algn="ctr"/>
              <a:endParaRPr lang="zh-CN" altLang="en-US"/>
            </a:p>
          </p:txBody>
        </p:sp>
        <p:sp>
          <p:nvSpPr>
            <p:cNvPr id="17432" name="圆角矩形 21526"/>
            <p:cNvSpPr>
              <a:spLocks noChangeArrowheads="1"/>
            </p:cNvSpPr>
            <p:nvPr/>
          </p:nvSpPr>
          <p:spPr bwMode="auto">
            <a:xfrm>
              <a:off x="32" y="213"/>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a:lstStyle/>
            <a:p>
              <a:pPr algn="ctr"/>
              <a:endParaRPr lang="zh-CN" altLang="en-US"/>
            </a:p>
          </p:txBody>
        </p:sp>
        <p:sp>
          <p:nvSpPr>
            <p:cNvPr id="17433" name="椭圆 21527"/>
            <p:cNvSpPr>
              <a:spLocks noChangeArrowheads="1"/>
            </p:cNvSpPr>
            <p:nvPr/>
          </p:nvSpPr>
          <p:spPr bwMode="auto">
            <a:xfrm>
              <a:off x="469" y="0"/>
              <a:ext cx="405" cy="405"/>
            </a:xfrm>
            <a:prstGeom prst="ellipse">
              <a:avLst/>
            </a:prstGeom>
            <a:solidFill>
              <a:srgbClr val="333333"/>
            </a:solidFill>
            <a:ln w="9525">
              <a:noFill/>
              <a:round/>
              <a:headEnd/>
              <a:tailEnd/>
            </a:ln>
          </p:spPr>
          <p:txBody>
            <a:bodyPr/>
            <a:lstStyle/>
            <a:p>
              <a:pPr algn="ctr"/>
              <a:endParaRPr lang="zh-CN" altLang="en-US"/>
            </a:p>
          </p:txBody>
        </p:sp>
        <p:sp>
          <p:nvSpPr>
            <p:cNvPr id="17434" name="椭圆 21528"/>
            <p:cNvSpPr>
              <a:spLocks noChangeArrowheads="1"/>
            </p:cNvSpPr>
            <p:nvPr/>
          </p:nvSpPr>
          <p:spPr bwMode="auto">
            <a:xfrm>
              <a:off x="473" y="3"/>
              <a:ext cx="392" cy="392"/>
            </a:xfrm>
            <a:prstGeom prst="ellipse">
              <a:avLst/>
            </a:prstGeom>
            <a:gradFill rotWithShape="1">
              <a:gsLst>
                <a:gs pos="0">
                  <a:srgbClr val="636869"/>
                </a:gs>
                <a:gs pos="100000">
                  <a:srgbClr val="D6E1E2"/>
                </a:gs>
              </a:gsLst>
              <a:lin ang="5400000" scaled="1"/>
            </a:gradFill>
            <a:ln w="9525">
              <a:noFill/>
              <a:round/>
              <a:headEnd/>
              <a:tailEnd/>
            </a:ln>
          </p:spPr>
          <p:txBody>
            <a:bodyPr/>
            <a:lstStyle/>
            <a:p>
              <a:pPr algn="ctr"/>
              <a:endParaRPr lang="zh-CN" altLang="en-US"/>
            </a:p>
          </p:txBody>
        </p:sp>
        <p:sp>
          <p:nvSpPr>
            <p:cNvPr id="17435" name="椭圆 21529"/>
            <p:cNvSpPr>
              <a:spLocks noChangeArrowheads="1"/>
            </p:cNvSpPr>
            <p:nvPr/>
          </p:nvSpPr>
          <p:spPr bwMode="auto">
            <a:xfrm>
              <a:off x="478" y="5"/>
              <a:ext cx="383" cy="383"/>
            </a:xfrm>
            <a:prstGeom prst="ellipse">
              <a:avLst/>
            </a:prstGeom>
            <a:gradFill rotWithShape="1">
              <a:gsLst>
                <a:gs pos="0">
                  <a:srgbClr val="D6E1E2">
                    <a:alpha val="0"/>
                  </a:srgbClr>
                </a:gs>
                <a:gs pos="100000">
                  <a:srgbClr val="F1F5F5"/>
                </a:gs>
              </a:gsLst>
              <a:lin ang="5400000" scaled="1"/>
            </a:gradFill>
            <a:ln w="9525">
              <a:noFill/>
              <a:round/>
              <a:headEnd/>
              <a:tailEnd/>
            </a:ln>
          </p:spPr>
          <p:txBody>
            <a:bodyPr/>
            <a:lstStyle/>
            <a:p>
              <a:pPr algn="ctr"/>
              <a:endParaRPr lang="zh-CN" altLang="en-US"/>
            </a:p>
          </p:txBody>
        </p:sp>
        <p:sp>
          <p:nvSpPr>
            <p:cNvPr id="17436" name="椭圆 21530"/>
            <p:cNvSpPr>
              <a:spLocks noChangeArrowheads="1"/>
            </p:cNvSpPr>
            <p:nvPr/>
          </p:nvSpPr>
          <p:spPr bwMode="auto">
            <a:xfrm>
              <a:off x="482" y="9"/>
              <a:ext cx="364" cy="357"/>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a:lstStyle/>
            <a:p>
              <a:pPr algn="ctr"/>
              <a:endParaRPr lang="zh-CN" altLang="en-US"/>
            </a:p>
          </p:txBody>
        </p:sp>
        <p:sp>
          <p:nvSpPr>
            <p:cNvPr id="17437" name="椭圆 21531"/>
            <p:cNvSpPr>
              <a:spLocks noChangeArrowheads="1"/>
            </p:cNvSpPr>
            <p:nvPr/>
          </p:nvSpPr>
          <p:spPr bwMode="auto">
            <a:xfrm>
              <a:off x="504" y="19"/>
              <a:ext cx="323" cy="290"/>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a:lstStyle/>
            <a:p>
              <a:pPr algn="ctr"/>
              <a:endParaRPr lang="zh-CN" altLang="en-US"/>
            </a:p>
          </p:txBody>
        </p:sp>
        <p:sp>
          <p:nvSpPr>
            <p:cNvPr id="17438" name="文本框 21532"/>
            <p:cNvSpPr txBox="1">
              <a:spLocks noChangeArrowheads="1"/>
            </p:cNvSpPr>
            <p:nvPr/>
          </p:nvSpPr>
          <p:spPr bwMode="auto">
            <a:xfrm>
              <a:off x="417" y="58"/>
              <a:ext cx="502" cy="231"/>
            </a:xfrm>
            <a:prstGeom prst="rect">
              <a:avLst/>
            </a:prstGeom>
            <a:noFill/>
            <a:ln w="9525">
              <a:noFill/>
              <a:miter lim="800000"/>
              <a:headEnd/>
              <a:tailEnd/>
            </a:ln>
          </p:spPr>
          <p:txBody>
            <a:bodyPr>
              <a:spAutoFit/>
            </a:bodyPr>
            <a:lstStyle/>
            <a:p>
              <a:pPr algn="ctr"/>
              <a:r>
                <a:rPr lang="zh-CN" altLang="en-US" sz="2400" b="1">
                  <a:solidFill>
                    <a:schemeClr val="accent2"/>
                  </a:solidFill>
                  <a:sym typeface="Arial" pitchFamily="34" charset="0"/>
                </a:rPr>
                <a:t>B</a:t>
              </a:r>
            </a:p>
          </p:txBody>
        </p:sp>
      </p:grpSp>
      <p:grpSp>
        <p:nvGrpSpPr>
          <p:cNvPr id="5" name="组合 21534"/>
          <p:cNvGrpSpPr>
            <a:grpSpLocks/>
          </p:cNvGrpSpPr>
          <p:nvPr/>
        </p:nvGrpSpPr>
        <p:grpSpPr bwMode="auto">
          <a:xfrm>
            <a:off x="5580063" y="2708275"/>
            <a:ext cx="2555875" cy="4002088"/>
            <a:chOff x="0" y="0"/>
            <a:chExt cx="1363" cy="1994"/>
          </a:xfrm>
        </p:grpSpPr>
        <p:sp>
          <p:nvSpPr>
            <p:cNvPr id="17418" name="圆角矩形 21535"/>
            <p:cNvSpPr>
              <a:spLocks noChangeArrowheads="1"/>
            </p:cNvSpPr>
            <p:nvPr/>
          </p:nvSpPr>
          <p:spPr bwMode="auto">
            <a:xfrm>
              <a:off x="0"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p:spPr>
          <p:txBody>
            <a:bodyPr/>
            <a:lstStyle/>
            <a:p>
              <a:pPr algn="ctr"/>
              <a:endParaRPr lang="zh-CN" altLang="en-US"/>
            </a:p>
          </p:txBody>
        </p:sp>
        <p:sp>
          <p:nvSpPr>
            <p:cNvPr id="17419" name="圆角矩形 21536"/>
            <p:cNvSpPr>
              <a:spLocks noChangeArrowheads="1"/>
            </p:cNvSpPr>
            <p:nvPr/>
          </p:nvSpPr>
          <p:spPr bwMode="auto">
            <a:xfrm>
              <a:off x="21" y="199"/>
              <a:ext cx="1322" cy="1766"/>
            </a:xfrm>
            <a:prstGeom prst="roundRect">
              <a:avLst>
                <a:gd name="adj" fmla="val 16667"/>
              </a:avLst>
            </a:prstGeom>
            <a:solidFill>
              <a:srgbClr val="E9E065"/>
            </a:solidFill>
            <a:ln w="9525">
              <a:noFill/>
              <a:round/>
              <a:headEnd/>
              <a:tailEnd/>
            </a:ln>
          </p:spPr>
          <p:txBody>
            <a:bodyPr/>
            <a:lstStyle/>
            <a:p>
              <a:pPr algn="ctr"/>
              <a:endParaRPr lang="zh-CN" altLang="en-US"/>
            </a:p>
          </p:txBody>
        </p:sp>
        <p:sp>
          <p:nvSpPr>
            <p:cNvPr id="17420" name="圆角矩形 21537"/>
            <p:cNvSpPr>
              <a:spLocks noChangeArrowheads="1"/>
            </p:cNvSpPr>
            <p:nvPr/>
          </p:nvSpPr>
          <p:spPr bwMode="auto">
            <a:xfrm>
              <a:off x="32" y="1499"/>
              <a:ext cx="1304" cy="447"/>
            </a:xfrm>
            <a:prstGeom prst="roundRect">
              <a:avLst>
                <a:gd name="adj" fmla="val 50000"/>
              </a:avLst>
            </a:prstGeom>
            <a:gradFill rotWithShape="1">
              <a:gsLst>
                <a:gs pos="0">
                  <a:srgbClr val="E9E065"/>
                </a:gs>
                <a:gs pos="100000">
                  <a:srgbClr val="F2EDA6"/>
                </a:gs>
              </a:gsLst>
              <a:lin ang="5400000" scaled="1"/>
            </a:gradFill>
            <a:ln w="9525">
              <a:noFill/>
              <a:round/>
              <a:headEnd/>
              <a:tailEnd/>
            </a:ln>
          </p:spPr>
          <p:txBody>
            <a:bodyPr/>
            <a:lstStyle/>
            <a:p>
              <a:pPr algn="ctr"/>
              <a:endParaRPr lang="zh-CN" altLang="en-US"/>
            </a:p>
          </p:txBody>
        </p:sp>
        <p:sp>
          <p:nvSpPr>
            <p:cNvPr id="17421" name="圆角矩形 21538"/>
            <p:cNvSpPr>
              <a:spLocks noChangeArrowheads="1"/>
            </p:cNvSpPr>
            <p:nvPr/>
          </p:nvSpPr>
          <p:spPr bwMode="auto">
            <a:xfrm>
              <a:off x="32" y="213"/>
              <a:ext cx="1304" cy="446"/>
            </a:xfrm>
            <a:prstGeom prst="roundRect">
              <a:avLst>
                <a:gd name="adj" fmla="val 50000"/>
              </a:avLst>
            </a:prstGeom>
            <a:gradFill rotWithShape="1">
              <a:gsLst>
                <a:gs pos="0">
                  <a:srgbClr val="F8F5CC"/>
                </a:gs>
                <a:gs pos="100000">
                  <a:srgbClr val="E9E065"/>
                </a:gs>
              </a:gsLst>
              <a:lin ang="5400000" scaled="1"/>
            </a:gradFill>
            <a:ln w="9525">
              <a:noFill/>
              <a:round/>
              <a:headEnd/>
              <a:tailEnd/>
            </a:ln>
          </p:spPr>
          <p:txBody>
            <a:bodyPr/>
            <a:lstStyle/>
            <a:p>
              <a:pPr algn="ctr"/>
              <a:endParaRPr lang="zh-CN" altLang="en-US"/>
            </a:p>
          </p:txBody>
        </p:sp>
        <p:grpSp>
          <p:nvGrpSpPr>
            <p:cNvPr id="6" name="组合 21539"/>
            <p:cNvGrpSpPr>
              <a:grpSpLocks/>
            </p:cNvGrpSpPr>
            <p:nvPr/>
          </p:nvGrpSpPr>
          <p:grpSpPr bwMode="auto">
            <a:xfrm>
              <a:off x="469" y="0"/>
              <a:ext cx="405" cy="405"/>
              <a:chOff x="0" y="0"/>
              <a:chExt cx="668" cy="668"/>
            </a:xfrm>
          </p:grpSpPr>
          <p:sp>
            <p:nvSpPr>
              <p:cNvPr id="17424" name="椭圆 21540"/>
              <p:cNvSpPr>
                <a:spLocks noChangeArrowheads="1"/>
              </p:cNvSpPr>
              <p:nvPr/>
            </p:nvSpPr>
            <p:spPr bwMode="auto">
              <a:xfrm>
                <a:off x="0" y="0"/>
                <a:ext cx="668" cy="668"/>
              </a:xfrm>
              <a:prstGeom prst="ellipse">
                <a:avLst/>
              </a:prstGeom>
              <a:solidFill>
                <a:srgbClr val="333333"/>
              </a:solidFill>
              <a:ln w="9525">
                <a:noFill/>
                <a:round/>
                <a:headEnd/>
                <a:tailEnd/>
              </a:ln>
            </p:spPr>
            <p:txBody>
              <a:bodyPr/>
              <a:lstStyle/>
              <a:p>
                <a:pPr algn="ctr"/>
                <a:endParaRPr lang="zh-CN" altLang="en-US"/>
              </a:p>
            </p:txBody>
          </p:sp>
          <p:sp>
            <p:nvSpPr>
              <p:cNvPr id="17425" name="椭圆 21541"/>
              <p:cNvSpPr>
                <a:spLocks noChangeArrowheads="1"/>
              </p:cNvSpPr>
              <p:nvPr/>
            </p:nvSpPr>
            <p:spPr bwMode="auto">
              <a:xfrm>
                <a:off x="7" y="5"/>
                <a:ext cx="646" cy="647"/>
              </a:xfrm>
              <a:prstGeom prst="ellipse">
                <a:avLst/>
              </a:prstGeom>
              <a:gradFill rotWithShape="1">
                <a:gsLst>
                  <a:gs pos="0">
                    <a:srgbClr val="636869"/>
                  </a:gs>
                  <a:gs pos="100000">
                    <a:srgbClr val="D6E1E2"/>
                  </a:gs>
                </a:gsLst>
                <a:lin ang="5400000" scaled="1"/>
              </a:gradFill>
              <a:ln w="9525">
                <a:noFill/>
                <a:round/>
                <a:headEnd/>
                <a:tailEnd/>
              </a:ln>
            </p:spPr>
            <p:txBody>
              <a:bodyPr/>
              <a:lstStyle/>
              <a:p>
                <a:pPr algn="ctr"/>
                <a:endParaRPr lang="zh-CN" altLang="en-US"/>
              </a:p>
            </p:txBody>
          </p:sp>
          <p:sp>
            <p:nvSpPr>
              <p:cNvPr id="17426" name="椭圆 21542"/>
              <p:cNvSpPr>
                <a:spLocks noChangeArrowheads="1"/>
              </p:cNvSpPr>
              <p:nvPr/>
            </p:nvSpPr>
            <p:spPr bwMode="auto">
              <a:xfrm>
                <a:off x="15" y="9"/>
                <a:ext cx="631" cy="631"/>
              </a:xfrm>
              <a:prstGeom prst="ellipse">
                <a:avLst/>
              </a:prstGeom>
              <a:gradFill rotWithShape="1">
                <a:gsLst>
                  <a:gs pos="0">
                    <a:srgbClr val="D6E1E2">
                      <a:alpha val="0"/>
                    </a:srgbClr>
                  </a:gs>
                  <a:gs pos="100000">
                    <a:srgbClr val="F1F5F5"/>
                  </a:gs>
                </a:gsLst>
                <a:lin ang="5400000" scaled="1"/>
              </a:gradFill>
              <a:ln w="9525">
                <a:noFill/>
                <a:round/>
                <a:headEnd/>
                <a:tailEnd/>
              </a:ln>
            </p:spPr>
            <p:txBody>
              <a:bodyPr/>
              <a:lstStyle/>
              <a:p>
                <a:pPr algn="ctr"/>
                <a:endParaRPr lang="zh-CN" altLang="en-US"/>
              </a:p>
            </p:txBody>
          </p:sp>
          <p:sp>
            <p:nvSpPr>
              <p:cNvPr id="17427" name="椭圆 21543"/>
              <p:cNvSpPr>
                <a:spLocks noChangeArrowheads="1"/>
              </p:cNvSpPr>
              <p:nvPr/>
            </p:nvSpPr>
            <p:spPr bwMode="auto">
              <a:xfrm>
                <a:off x="22" y="15"/>
                <a:ext cx="600" cy="589"/>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a:lstStyle/>
              <a:p>
                <a:pPr algn="ctr"/>
                <a:endParaRPr lang="zh-CN" altLang="en-US"/>
              </a:p>
            </p:txBody>
          </p:sp>
          <p:sp>
            <p:nvSpPr>
              <p:cNvPr id="17428" name="椭圆 21544"/>
              <p:cNvSpPr>
                <a:spLocks noChangeArrowheads="1"/>
              </p:cNvSpPr>
              <p:nvPr/>
            </p:nvSpPr>
            <p:spPr bwMode="auto">
              <a:xfrm>
                <a:off x="57" y="31"/>
                <a:ext cx="533" cy="479"/>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a:lstStyle/>
              <a:p>
                <a:pPr algn="ctr"/>
                <a:endParaRPr lang="zh-CN" altLang="en-US"/>
              </a:p>
            </p:txBody>
          </p:sp>
        </p:grpSp>
        <p:sp>
          <p:nvSpPr>
            <p:cNvPr id="17423" name="文本框 21545"/>
            <p:cNvSpPr txBox="1">
              <a:spLocks noChangeArrowheads="1"/>
            </p:cNvSpPr>
            <p:nvPr/>
          </p:nvSpPr>
          <p:spPr bwMode="auto">
            <a:xfrm>
              <a:off x="417" y="58"/>
              <a:ext cx="502" cy="228"/>
            </a:xfrm>
            <a:prstGeom prst="rect">
              <a:avLst/>
            </a:prstGeom>
            <a:noFill/>
            <a:ln w="9525">
              <a:noFill/>
              <a:miter lim="800000"/>
              <a:headEnd/>
              <a:tailEnd/>
            </a:ln>
          </p:spPr>
          <p:txBody>
            <a:bodyPr>
              <a:spAutoFit/>
            </a:bodyPr>
            <a:lstStyle/>
            <a:p>
              <a:pPr algn="ctr"/>
              <a:r>
                <a:rPr lang="zh-CN" altLang="en-US" sz="2400" b="1">
                  <a:solidFill>
                    <a:srgbClr val="00CC00"/>
                  </a:solidFill>
                  <a:sym typeface="Arial" pitchFamily="34" charset="0"/>
                </a:rPr>
                <a:t>C</a:t>
              </a:r>
            </a:p>
          </p:txBody>
        </p:sp>
      </p:grpSp>
      <p:sp>
        <p:nvSpPr>
          <p:cNvPr id="21547" name="文本框 21546"/>
          <p:cNvSpPr txBox="1">
            <a:spLocks noChangeArrowheads="1"/>
          </p:cNvSpPr>
          <p:nvPr/>
        </p:nvSpPr>
        <p:spPr bwMode="auto">
          <a:xfrm>
            <a:off x="5651500" y="3500438"/>
            <a:ext cx="2432050" cy="3017837"/>
          </a:xfrm>
          <a:prstGeom prst="rect">
            <a:avLst/>
          </a:prstGeom>
          <a:noFill/>
          <a:ln w="9525">
            <a:noFill/>
            <a:miter lim="800000"/>
            <a:headEnd/>
            <a:tailEnd/>
          </a:ln>
        </p:spPr>
        <p:txBody>
          <a:bodyPr>
            <a:spAutoFit/>
          </a:bodyPr>
          <a:lstStyle/>
          <a:p>
            <a:r>
              <a:rPr lang="zh-CN" altLang="en-US" sz="2400" b="1">
                <a:solidFill>
                  <a:schemeClr val="tx2"/>
                </a:solidFill>
                <a:sym typeface="Arial" pitchFamily="34" charset="0"/>
              </a:rPr>
              <a:t>如果信道的频带越宽，也就是能够通过的信号高频分量越多，那么就可以用更高的速率传送码元而不出现码间串扰。</a:t>
            </a:r>
          </a:p>
        </p:txBody>
      </p:sp>
      <p:sp>
        <p:nvSpPr>
          <p:cNvPr id="21550" name="文本框 21549"/>
          <p:cNvSpPr txBox="1">
            <a:spLocks noChangeArrowheads="1"/>
          </p:cNvSpPr>
          <p:nvPr/>
        </p:nvSpPr>
        <p:spPr bwMode="auto">
          <a:xfrm>
            <a:off x="3275013" y="3429000"/>
            <a:ext cx="2432050" cy="2647950"/>
          </a:xfrm>
          <a:prstGeom prst="rect">
            <a:avLst/>
          </a:prstGeom>
          <a:noFill/>
          <a:ln w="9525">
            <a:noFill/>
            <a:miter lim="800000"/>
            <a:headEnd/>
            <a:tailEnd/>
          </a:ln>
        </p:spPr>
        <p:txBody>
          <a:bodyPr>
            <a:spAutoFit/>
          </a:bodyPr>
          <a:lstStyle/>
          <a:p>
            <a:r>
              <a:rPr lang="zh-CN" altLang="en-US" sz="2400" b="1">
                <a:solidFill>
                  <a:schemeClr val="tx2"/>
                </a:solidFill>
                <a:sym typeface="Arial" pitchFamily="34" charset="0"/>
              </a:rPr>
              <a:t>在任何信道中，码元传输的</a:t>
            </a:r>
            <a:r>
              <a:rPr lang="zh-CN" altLang="en-US" sz="2400" b="1">
                <a:solidFill>
                  <a:srgbClr val="FF0000"/>
                </a:solidFill>
                <a:sym typeface="Arial" pitchFamily="34" charset="0"/>
              </a:rPr>
              <a:t>速率是有上限的</a:t>
            </a:r>
            <a:r>
              <a:rPr lang="zh-CN" altLang="en-US" sz="2400" b="1">
                <a:solidFill>
                  <a:schemeClr val="tx2"/>
                </a:solidFill>
                <a:sym typeface="Arial" pitchFamily="34" charset="0"/>
              </a:rPr>
              <a:t>，否则就会出现码间串扰的问题，使接收端对码元的判决成为不可能。</a:t>
            </a:r>
          </a:p>
        </p:txBody>
      </p:sp>
      <p:sp>
        <p:nvSpPr>
          <p:cNvPr id="17417" name="标题 19457" descr="afbae0ddf0234c3bbd5a2eb4a4d10acd# #矩形 674"/>
          <p:cNvSpPr>
            <a:spLocks noGrp="1" noChangeArrowheads="1"/>
          </p:cNvSpPr>
          <p:nvPr/>
        </p:nvSpPr>
        <p:spPr bwMode="auto">
          <a:xfrm>
            <a:off x="468313" y="333375"/>
            <a:ext cx="7848600" cy="863600"/>
          </a:xfrm>
          <a:prstGeom prst="rect">
            <a:avLst/>
          </a:prstGeom>
          <a:noFill/>
          <a:ln w="9525">
            <a:noFill/>
            <a:miter lim="800000"/>
            <a:headEnd/>
            <a:tailEnd/>
          </a:ln>
        </p:spPr>
        <p:txBody>
          <a:bodyPr anchor="ctr"/>
          <a:lstStyle/>
          <a:p>
            <a:pPr algn="ctr"/>
            <a:r>
              <a:rPr lang="en-US" altLang="zh-CN" sz="3600" b="1">
                <a:solidFill>
                  <a:schemeClr val="tx2"/>
                </a:solidFill>
                <a:sym typeface="Arial" pitchFamily="34" charset="0"/>
              </a:rPr>
              <a:t>6  </a:t>
            </a:r>
            <a:r>
              <a:rPr lang="zh-CN" altLang="en-US" sz="3600" b="1">
                <a:solidFill>
                  <a:schemeClr val="tx2"/>
                </a:solidFill>
                <a:sym typeface="Arial" pitchFamily="34" charset="0"/>
              </a:rPr>
              <a:t>信道的极限容量 </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21"/>
                                        </p:tgtEl>
                                        <p:attrNameLst>
                                          <p:attrName>style.visibility</p:attrName>
                                        </p:attrNameLst>
                                      </p:cBhvr>
                                      <p:to>
                                        <p:strVal val="visible"/>
                                      </p:to>
                                    </p:set>
                                    <p:animEffect transition="in" filter="blinds(horizontal)">
                                      <p:cBhvr>
                                        <p:cTn id="7" dur="500"/>
                                        <p:tgtEl>
                                          <p:spTgt spid="21521"/>
                                        </p:tgtEl>
                                      </p:cBhvr>
                                    </p:animEffect>
                                  </p:childTnLst>
                                </p:cTn>
                              </p:par>
                            </p:childTnLst>
                          </p:cTn>
                        </p:par>
                      </p:childTnLst>
                    </p:cTn>
                  </p:par>
                </p:childTnLst>
              </p:cTn>
              <p:nextCondLst>
                <p:cond evt="onClick" delay="0">
                  <p:tgtEl>
                    <p:spTgt spid="2"/>
                  </p:tgtEl>
                </p:cond>
              </p:nextCondLst>
            </p:seq>
            <p:seq concurrent="1" nextAc="seek">
              <p:cTn id="8" restart="whenNotActive" fill="hold" evtFilter="cancelBubble" nodeType="interactiveSeq">
                <p:stCondLst>
                  <p:cond evt="onClick" delay="0">
                    <p:tgtEl>
                      <p:spTgt spid="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550"/>
                                        </p:tgtEl>
                                        <p:attrNameLst>
                                          <p:attrName>style.visibility</p:attrName>
                                        </p:attrNameLst>
                                      </p:cBhvr>
                                      <p:to>
                                        <p:strVal val="visible"/>
                                      </p:to>
                                    </p:set>
                                    <p:animEffect transition="in" filter="blinds(horizontal)">
                                      <p:cBhvr>
                                        <p:cTn id="13" dur="500"/>
                                        <p:tgtEl>
                                          <p:spTgt spid="21550"/>
                                        </p:tgtEl>
                                      </p:cBhvr>
                                    </p:animEffect>
                                  </p:childTnLst>
                                </p:cTn>
                              </p:par>
                            </p:childTnLst>
                          </p:cTn>
                        </p:par>
                      </p:childTnLst>
                    </p:cTn>
                  </p:par>
                </p:childTnLst>
              </p:cTn>
              <p:nextCondLst>
                <p:cond evt="onClick" delay="0">
                  <p:tgtEl>
                    <p:spTgt spid="4"/>
                  </p:tgtEl>
                </p:cond>
              </p:nextCondLst>
            </p:seq>
            <p:seq concurrent="1" nextAc="seek">
              <p:cTn id="14" restart="whenNotActive" fill="hold" evtFilter="cancelBubble" nodeType="interactiveSeq">
                <p:stCondLst>
                  <p:cond evt="onClick" delay="0">
                    <p:tgtEl>
                      <p:spTgt spid="5"/>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1547"/>
                                        </p:tgtEl>
                                        <p:attrNameLst>
                                          <p:attrName>style.visibility</p:attrName>
                                        </p:attrNameLst>
                                      </p:cBhvr>
                                      <p:to>
                                        <p:strVal val="visible"/>
                                      </p:to>
                                    </p:set>
                                    <p:animEffect transition="in" filter="blinds(horizontal)">
                                      <p:cBhvr>
                                        <p:cTn id="19" dur="500"/>
                                        <p:tgtEl>
                                          <p:spTgt spid="21547"/>
                                        </p:tgtEl>
                                      </p:cBhvr>
                                    </p:animEffect>
                                  </p:childTnLst>
                                </p:cTn>
                              </p:par>
                            </p:childTnLst>
                          </p:cTn>
                        </p:par>
                      </p:childTnLst>
                    </p:cTn>
                  </p:par>
                </p:childTnLst>
              </p:cTn>
              <p:nextCondLst>
                <p:cond evt="onClick" delay="0">
                  <p:tgtEl>
                    <p:spTgt spid="5"/>
                  </p:tgtEl>
                </p:cond>
              </p:nextCondLst>
            </p:seq>
          </p:childTnLst>
        </p:cTn>
      </p:par>
    </p:tnLst>
    <p:bldLst>
      <p:bldP spid="21521" grpId="0"/>
      <p:bldP spid="21547" grpId="0"/>
      <p:bldP spid="215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2529" descr="afbae0ddf0234c3bbd5a2eb4a4d10acd# #矩形 674"/>
          <p:cNvSpPr>
            <a:spLocks noGrp="1" noChangeArrowheads="1"/>
          </p:cNvSpPr>
          <p:nvPr>
            <p:ph type="title"/>
          </p:nvPr>
        </p:nvSpPr>
        <p:spPr>
          <a:xfrm>
            <a:off x="395288" y="1844675"/>
            <a:ext cx="7759700" cy="1381125"/>
          </a:xfrm>
        </p:spPr>
        <p:txBody>
          <a:bodyPr>
            <a:normAutofit fontScale="90000"/>
          </a:bodyPr>
          <a:lstStyle/>
          <a:p>
            <a:pPr algn="l" eaLnBrk="1" hangingPunct="1">
              <a:lnSpc>
                <a:spcPct val="120000"/>
              </a:lnSpc>
            </a:pPr>
            <a:r>
              <a:rPr lang="zh-CN" altLang="en-US" b="1" smtClean="0"/>
              <a:t>（</a:t>
            </a:r>
            <a:r>
              <a:rPr lang="en-US" altLang="zh-CN" b="1" smtClean="0"/>
              <a:t>2</a:t>
            </a:r>
            <a:r>
              <a:rPr lang="zh-CN" altLang="en-US" b="1" smtClean="0"/>
              <a:t>）信噪比：信号的平均功能和噪声的平均功率之比，记为</a:t>
            </a:r>
            <a:r>
              <a:rPr lang="en-US" altLang="zh-CN" b="1" smtClean="0"/>
              <a:t>S/N</a:t>
            </a:r>
            <a:r>
              <a:rPr lang="zh-CN" altLang="en-US" b="1" smtClean="0"/>
              <a:t>。</a:t>
            </a:r>
            <a:br>
              <a:rPr lang="zh-CN" altLang="en-US" b="1" smtClean="0"/>
            </a:br>
            <a:r>
              <a:rPr lang="zh-CN" altLang="en-US" b="1" smtClean="0"/>
              <a:t>   信噪比</a:t>
            </a:r>
            <a:r>
              <a:rPr lang="en-US" altLang="zh-CN" b="1" smtClean="0"/>
              <a:t>=10</a:t>
            </a:r>
            <a:r>
              <a:rPr lang="en-US" altLang="zh-CN" b="1" smtClean="0">
                <a:sym typeface="Arial" pitchFamily="34" charset="0"/>
              </a:rPr>
              <a:t> log</a:t>
            </a:r>
            <a:r>
              <a:rPr lang="en-US" altLang="zh-CN" b="1" baseline="-25000" smtClean="0">
                <a:sym typeface="Arial" pitchFamily="34" charset="0"/>
              </a:rPr>
              <a:t>10</a:t>
            </a:r>
            <a:r>
              <a:rPr lang="en-US" altLang="zh-CN" b="1" smtClean="0">
                <a:sym typeface="Arial" pitchFamily="34" charset="0"/>
              </a:rPr>
              <a:t>(</a:t>
            </a:r>
            <a:r>
              <a:rPr lang="en-US" altLang="zh-CN" b="1" i="1" smtClean="0">
                <a:sym typeface="Arial" pitchFamily="34" charset="0"/>
              </a:rPr>
              <a:t>S</a:t>
            </a:r>
            <a:r>
              <a:rPr lang="en-US" altLang="zh-CN" b="1" smtClean="0">
                <a:sym typeface="Arial" pitchFamily="34" charset="0"/>
              </a:rPr>
              <a:t>/</a:t>
            </a:r>
            <a:r>
              <a:rPr lang="en-US" altLang="zh-CN" b="1" i="1" smtClean="0">
                <a:sym typeface="Arial" pitchFamily="34" charset="0"/>
              </a:rPr>
              <a:t>N</a:t>
            </a:r>
            <a:r>
              <a:rPr lang="en-US" altLang="zh-CN" b="1" smtClean="0">
                <a:sym typeface="Arial" pitchFamily="34" charset="0"/>
              </a:rPr>
              <a:t>) </a:t>
            </a:r>
            <a:r>
              <a:rPr lang="en-US" b="1" smtClean="0">
                <a:sym typeface="Arial" pitchFamily="34" charset="0"/>
              </a:rPr>
              <a:t>（</a:t>
            </a:r>
            <a:r>
              <a:rPr lang="en-US" altLang="zh-CN" b="1" smtClean="0">
                <a:sym typeface="Arial" pitchFamily="34" charset="0"/>
              </a:rPr>
              <a:t>dB)</a:t>
            </a:r>
            <a:br>
              <a:rPr lang="en-US" altLang="zh-CN" b="1" smtClean="0">
                <a:sym typeface="Arial" pitchFamily="34" charset="0"/>
              </a:rPr>
            </a:br>
            <a:r>
              <a:rPr lang="zh-CN" altLang="en-US" b="1" smtClean="0">
                <a:sym typeface="宋体" pitchFamily="2" charset="-122"/>
              </a:rPr>
              <a:t>香农公式指出：</a:t>
            </a:r>
            <a:endParaRPr lang="en-US" b="1" smtClean="0">
              <a:sym typeface="Arial" pitchFamily="34" charset="0"/>
            </a:endParaRPr>
          </a:p>
        </p:txBody>
      </p:sp>
      <p:grpSp>
        <p:nvGrpSpPr>
          <p:cNvPr id="2" name="组合 22531"/>
          <p:cNvGrpSpPr>
            <a:grpSpLocks/>
          </p:cNvGrpSpPr>
          <p:nvPr/>
        </p:nvGrpSpPr>
        <p:grpSpPr bwMode="auto">
          <a:xfrm>
            <a:off x="530225" y="4654550"/>
            <a:ext cx="6442075" cy="977900"/>
            <a:chOff x="0" y="0"/>
            <a:chExt cx="8200" cy="4058"/>
          </a:xfrm>
        </p:grpSpPr>
        <p:sp>
          <p:nvSpPr>
            <p:cNvPr id="18439" name="上箭头 22532"/>
            <p:cNvSpPr>
              <a:spLocks noChangeArrowheads="1"/>
            </p:cNvSpPr>
            <p:nvPr/>
          </p:nvSpPr>
          <p:spPr bwMode="auto">
            <a:xfrm>
              <a:off x="0" y="0"/>
              <a:ext cx="8200" cy="4058"/>
            </a:xfrm>
            <a:prstGeom prst="upArrow">
              <a:avLst>
                <a:gd name="adj1" fmla="val 57824"/>
                <a:gd name="adj2" fmla="val 54375"/>
              </a:avLst>
            </a:prstGeom>
            <a:gradFill rotWithShape="1">
              <a:gsLst>
                <a:gs pos="0">
                  <a:schemeClr val="folHlink"/>
                </a:gs>
                <a:gs pos="100000">
                  <a:srgbClr val="FFFFFF"/>
                </a:gs>
              </a:gsLst>
              <a:lin ang="5400000" scaled="1"/>
            </a:gradFill>
            <a:ln w="9525">
              <a:noFill/>
              <a:miter lim="800000"/>
              <a:headEnd/>
              <a:tailEnd/>
            </a:ln>
          </p:spPr>
          <p:txBody>
            <a:bodyPr/>
            <a:lstStyle/>
            <a:p>
              <a:pPr algn="ctr"/>
              <a:endParaRPr lang="zh-CN" altLang="en-US" sz="2000">
                <a:solidFill>
                  <a:schemeClr val="tx2"/>
                </a:solidFill>
              </a:endParaRPr>
            </a:p>
          </p:txBody>
        </p:sp>
        <p:sp>
          <p:nvSpPr>
            <p:cNvPr id="18440" name="文本框 22533"/>
            <p:cNvSpPr txBox="1">
              <a:spLocks noChangeArrowheads="1"/>
            </p:cNvSpPr>
            <p:nvPr/>
          </p:nvSpPr>
          <p:spPr bwMode="auto">
            <a:xfrm>
              <a:off x="340" y="1247"/>
              <a:ext cx="7258" cy="2147"/>
            </a:xfrm>
            <a:prstGeom prst="rect">
              <a:avLst/>
            </a:prstGeom>
            <a:noFill/>
            <a:ln w="9525">
              <a:noFill/>
              <a:miter lim="800000"/>
              <a:headEnd/>
              <a:tailEnd/>
            </a:ln>
          </p:spPr>
          <p:txBody>
            <a:bodyPr>
              <a:spAutoFit/>
            </a:bodyPr>
            <a:lstStyle/>
            <a:p>
              <a:pPr algn="ctr" eaLnBrk="0" hangingPunct="0"/>
              <a:r>
                <a:rPr lang="en-US" altLang="zh-CN" sz="2800" b="1" i="1">
                  <a:solidFill>
                    <a:schemeClr val="tx2"/>
                  </a:solidFill>
                </a:rPr>
                <a:t>C</a:t>
              </a:r>
              <a:r>
                <a:rPr lang="en-US" altLang="zh-CN" sz="2800" b="1">
                  <a:solidFill>
                    <a:schemeClr val="tx2"/>
                  </a:solidFill>
                </a:rPr>
                <a:t> = </a:t>
              </a:r>
              <a:r>
                <a:rPr lang="en-US" altLang="zh-CN" sz="2800" b="1" i="1">
                  <a:solidFill>
                    <a:schemeClr val="tx2"/>
                  </a:solidFill>
                </a:rPr>
                <a:t>W</a:t>
              </a:r>
              <a:r>
                <a:rPr lang="en-US" altLang="zh-CN" sz="2800" b="1">
                  <a:solidFill>
                    <a:schemeClr val="tx2"/>
                  </a:solidFill>
                </a:rPr>
                <a:t> log2(1+</a:t>
              </a:r>
              <a:r>
                <a:rPr lang="en-US" altLang="zh-CN" sz="2800" b="1" i="1">
                  <a:solidFill>
                    <a:schemeClr val="tx2"/>
                  </a:solidFill>
                </a:rPr>
                <a:t>S</a:t>
              </a:r>
              <a:r>
                <a:rPr lang="en-US" altLang="zh-CN" sz="2800" b="1">
                  <a:solidFill>
                    <a:schemeClr val="tx2"/>
                  </a:solidFill>
                </a:rPr>
                <a:t>/</a:t>
              </a:r>
              <a:r>
                <a:rPr lang="en-US" altLang="zh-CN" sz="2800" b="1" i="1">
                  <a:solidFill>
                    <a:schemeClr val="tx2"/>
                  </a:solidFill>
                </a:rPr>
                <a:t>N</a:t>
              </a:r>
              <a:r>
                <a:rPr lang="en-US" altLang="zh-CN" sz="2800" b="1">
                  <a:solidFill>
                    <a:schemeClr val="tx2"/>
                  </a:solidFill>
                </a:rPr>
                <a:t>)  b/s </a:t>
              </a:r>
            </a:p>
          </p:txBody>
        </p:sp>
      </p:grpSp>
      <p:sp>
        <p:nvSpPr>
          <p:cNvPr id="18436" name="标题 19457" descr="afbae0ddf0234c3bbd5a2eb4a4d10acd# #矩形 674"/>
          <p:cNvSpPr>
            <a:spLocks noGrp="1" noChangeArrowheads="1"/>
          </p:cNvSpPr>
          <p:nvPr/>
        </p:nvSpPr>
        <p:spPr bwMode="auto">
          <a:xfrm>
            <a:off x="179388" y="260350"/>
            <a:ext cx="7848600" cy="863600"/>
          </a:xfrm>
          <a:prstGeom prst="rect">
            <a:avLst/>
          </a:prstGeom>
          <a:noFill/>
          <a:ln w="9525">
            <a:noFill/>
            <a:miter lim="800000"/>
            <a:headEnd/>
            <a:tailEnd/>
          </a:ln>
        </p:spPr>
        <p:txBody>
          <a:bodyPr anchor="ctr"/>
          <a:lstStyle/>
          <a:p>
            <a:pPr algn="ctr"/>
            <a:r>
              <a:rPr lang="en-US" altLang="zh-CN" sz="4000" b="1">
                <a:solidFill>
                  <a:schemeClr val="tx2"/>
                </a:solidFill>
                <a:sym typeface="Arial" pitchFamily="34" charset="0"/>
              </a:rPr>
              <a:t>6  </a:t>
            </a:r>
            <a:r>
              <a:rPr lang="zh-CN" altLang="en-US" sz="4000" b="1">
                <a:solidFill>
                  <a:schemeClr val="tx2"/>
                </a:solidFill>
                <a:sym typeface="Arial" pitchFamily="34" charset="0"/>
              </a:rPr>
              <a:t>信道的极限容量 </a:t>
            </a:r>
          </a:p>
        </p:txBody>
      </p:sp>
      <p:sp>
        <p:nvSpPr>
          <p:cNvPr id="18437" name="文本框 1"/>
          <p:cNvSpPr txBox="1">
            <a:spLocks noChangeArrowheads="1"/>
          </p:cNvSpPr>
          <p:nvPr/>
        </p:nvSpPr>
        <p:spPr bwMode="auto">
          <a:xfrm>
            <a:off x="334963" y="3933825"/>
            <a:ext cx="8086725" cy="1249363"/>
          </a:xfrm>
          <a:prstGeom prst="rect">
            <a:avLst/>
          </a:prstGeom>
          <a:noFill/>
          <a:ln w="9525">
            <a:noFill/>
            <a:miter lim="800000"/>
            <a:headEnd/>
            <a:tailEnd/>
          </a:ln>
        </p:spPr>
        <p:txBody>
          <a:bodyPr>
            <a:spAutoFit/>
          </a:bodyPr>
          <a:lstStyle/>
          <a:p>
            <a:r>
              <a:rPr lang="zh-CN" altLang="en-US" sz="3200" b="1">
                <a:solidFill>
                  <a:schemeClr val="tx2"/>
                </a:solidFill>
                <a:sym typeface="宋体" pitchFamily="2" charset="-122"/>
              </a:rPr>
              <a:t>信道的极限信息传输速率 </a:t>
            </a:r>
            <a:r>
              <a:rPr lang="en-US" altLang="zh-CN" sz="3200" b="1" i="1">
                <a:solidFill>
                  <a:schemeClr val="tx2"/>
                </a:solidFill>
                <a:sym typeface="宋体" pitchFamily="2" charset="-122"/>
              </a:rPr>
              <a:t>C </a:t>
            </a:r>
            <a:r>
              <a:rPr lang="zh-CN" altLang="en-US" sz="3600" b="1">
                <a:solidFill>
                  <a:schemeClr val="tx2"/>
                </a:solidFill>
                <a:sym typeface="宋体" pitchFamily="2" charset="-122"/>
              </a:rPr>
              <a:t>可表达为</a:t>
            </a:r>
          </a:p>
          <a:p>
            <a:pPr>
              <a:spcBef>
                <a:spcPct val="25000"/>
              </a:spcBef>
              <a:spcAft>
                <a:spcPct val="25000"/>
              </a:spcAft>
            </a:pPr>
            <a:r>
              <a:rPr lang="zh-CN" altLang="en-US" sz="3200" b="1" i="1">
                <a:solidFill>
                  <a:schemeClr val="tx2"/>
                </a:solidFill>
                <a:sym typeface="宋体" pitchFamily="2" charset="-122"/>
              </a:rPr>
              <a:t>        </a:t>
            </a:r>
          </a:p>
        </p:txBody>
      </p:sp>
      <p:sp>
        <p:nvSpPr>
          <p:cNvPr id="3" name="文本框 2"/>
          <p:cNvSpPr txBox="1">
            <a:spLocks noChangeArrowheads="1"/>
          </p:cNvSpPr>
          <p:nvPr/>
        </p:nvSpPr>
        <p:spPr bwMode="auto">
          <a:xfrm>
            <a:off x="395288" y="5661025"/>
            <a:ext cx="7727950" cy="823913"/>
          </a:xfrm>
          <a:prstGeom prst="rect">
            <a:avLst/>
          </a:prstGeom>
          <a:noFill/>
          <a:ln w="9525">
            <a:noFill/>
            <a:miter lim="800000"/>
            <a:headEnd/>
            <a:tailEnd/>
          </a:ln>
        </p:spPr>
        <p:txBody>
          <a:bodyPr>
            <a:spAutoFit/>
          </a:bodyPr>
          <a:lstStyle/>
          <a:p>
            <a:pPr lvl="1"/>
            <a:r>
              <a:rPr lang="en-US" altLang="zh-CN" sz="2400" b="1" i="1">
                <a:solidFill>
                  <a:schemeClr val="tx2"/>
                </a:solidFill>
                <a:latin typeface="新宋体" pitchFamily="49" charset="-122"/>
                <a:ea typeface="新宋体" pitchFamily="49" charset="-122"/>
                <a:sym typeface="宋体" pitchFamily="2" charset="-122"/>
              </a:rPr>
              <a:t>W </a:t>
            </a:r>
            <a:r>
              <a:rPr lang="zh-CN" altLang="en-US" sz="2400" b="1">
                <a:solidFill>
                  <a:schemeClr val="tx2"/>
                </a:solidFill>
                <a:latin typeface="新宋体" pitchFamily="49" charset="-122"/>
                <a:ea typeface="新宋体" pitchFamily="49" charset="-122"/>
                <a:sym typeface="宋体" pitchFamily="2" charset="-122"/>
              </a:rPr>
              <a:t>为信道的带宽（以 </a:t>
            </a:r>
            <a:r>
              <a:rPr lang="en-US" altLang="zh-CN" sz="2400" b="1">
                <a:solidFill>
                  <a:schemeClr val="tx2"/>
                </a:solidFill>
                <a:latin typeface="新宋体" pitchFamily="49" charset="-122"/>
                <a:ea typeface="新宋体" pitchFamily="49" charset="-122"/>
                <a:sym typeface="宋体" pitchFamily="2" charset="-122"/>
              </a:rPr>
              <a:t>Hz </a:t>
            </a:r>
            <a:r>
              <a:rPr lang="zh-CN" altLang="en-US" sz="2400" b="1">
                <a:solidFill>
                  <a:schemeClr val="tx2"/>
                </a:solidFill>
                <a:latin typeface="新宋体" pitchFamily="49" charset="-122"/>
                <a:ea typeface="新宋体" pitchFamily="49" charset="-122"/>
                <a:sym typeface="宋体" pitchFamily="2" charset="-122"/>
              </a:rPr>
              <a:t>为单位）；</a:t>
            </a:r>
            <a:r>
              <a:rPr lang="en-US" altLang="zh-CN" sz="2400" b="1" i="1">
                <a:solidFill>
                  <a:schemeClr val="tx2"/>
                </a:solidFill>
                <a:latin typeface="新宋体" pitchFamily="49" charset="-122"/>
                <a:ea typeface="新宋体" pitchFamily="49" charset="-122"/>
                <a:sym typeface="宋体" pitchFamily="2" charset="-122"/>
              </a:rPr>
              <a:t>S </a:t>
            </a:r>
            <a:r>
              <a:rPr lang="zh-CN" altLang="en-US" sz="2400" b="1">
                <a:solidFill>
                  <a:schemeClr val="tx2"/>
                </a:solidFill>
                <a:latin typeface="新宋体" pitchFamily="49" charset="-122"/>
                <a:ea typeface="新宋体" pitchFamily="49" charset="-122"/>
                <a:sym typeface="宋体" pitchFamily="2" charset="-122"/>
              </a:rPr>
              <a:t>为信道内所传信号的平均功率；</a:t>
            </a:r>
            <a:r>
              <a:rPr lang="en-US" altLang="zh-CN" sz="2400" b="1" i="1">
                <a:solidFill>
                  <a:schemeClr val="tx2"/>
                </a:solidFill>
                <a:latin typeface="新宋体" pitchFamily="49" charset="-122"/>
                <a:ea typeface="新宋体" pitchFamily="49" charset="-122"/>
                <a:sym typeface="宋体" pitchFamily="2" charset="-122"/>
              </a:rPr>
              <a:t>N </a:t>
            </a:r>
            <a:r>
              <a:rPr lang="zh-CN" altLang="en-US" sz="2400" b="1">
                <a:solidFill>
                  <a:schemeClr val="tx2"/>
                </a:solidFill>
                <a:latin typeface="新宋体" pitchFamily="49" charset="-122"/>
                <a:ea typeface="新宋体" pitchFamily="49" charset="-122"/>
                <a:sym typeface="宋体" pitchFamily="2" charset="-122"/>
              </a:rPr>
              <a:t>为信道内部的高斯噪声功率。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2" descr="f2ee45c6b4b54178a752d1e4af8a5240# #矩形 675"/>
          <p:cNvSpPr>
            <a:spLocks noGrp="1" noChangeArrowheads="1"/>
          </p:cNvSpPr>
          <p:nvPr>
            <p:ph type="body" idx="1"/>
          </p:nvPr>
        </p:nvSpPr>
        <p:spPr>
          <a:xfrm>
            <a:off x="466725" y="1196975"/>
            <a:ext cx="8229600" cy="4795838"/>
          </a:xfrm>
        </p:spPr>
        <p:txBody>
          <a:bodyPr/>
          <a:lstStyle/>
          <a:p>
            <a:pPr marL="0" indent="0" eaLnBrk="1" hangingPunct="1">
              <a:lnSpc>
                <a:spcPct val="90000"/>
              </a:lnSpc>
              <a:buFont typeface="Wingdings" pitchFamily="2" charset="2"/>
              <a:buNone/>
            </a:pPr>
            <a:r>
              <a:rPr lang="zh-CN" altLang="en-US" sz="3200" smtClean="0">
                <a:solidFill>
                  <a:srgbClr val="00B050"/>
                </a:solidFill>
              </a:rPr>
              <a:t>由香农公式归纳出提高传输速率方法：</a:t>
            </a:r>
          </a:p>
          <a:p>
            <a:pPr marL="0" indent="0" eaLnBrk="1" hangingPunct="1">
              <a:lnSpc>
                <a:spcPct val="90000"/>
              </a:lnSpc>
              <a:buFont typeface="Wingdings" pitchFamily="2" charset="2"/>
              <a:buNone/>
            </a:pPr>
            <a:r>
              <a:rPr lang="zh-CN" altLang="en-US" sz="3200" smtClean="0"/>
              <a:t>（</a:t>
            </a:r>
            <a:r>
              <a:rPr lang="en-US" altLang="zh-CN" sz="3200" smtClean="0"/>
              <a:t>1</a:t>
            </a:r>
            <a:r>
              <a:rPr lang="zh-CN" altLang="en-US" sz="3200" smtClean="0"/>
              <a:t>）提高信道带宽；</a:t>
            </a:r>
          </a:p>
          <a:p>
            <a:pPr marL="0" indent="0" eaLnBrk="1" hangingPunct="1">
              <a:lnSpc>
                <a:spcPct val="90000"/>
              </a:lnSpc>
              <a:buFont typeface="Wingdings" pitchFamily="2" charset="2"/>
              <a:buNone/>
            </a:pPr>
            <a:r>
              <a:rPr lang="zh-CN" altLang="en-US" sz="3200" smtClean="0"/>
              <a:t>（</a:t>
            </a:r>
            <a:r>
              <a:rPr lang="en-US" altLang="zh-CN" sz="3200" smtClean="0"/>
              <a:t>2</a:t>
            </a:r>
            <a:r>
              <a:rPr lang="zh-CN" altLang="en-US" sz="3200" smtClean="0"/>
              <a:t>）提高信噪比；</a:t>
            </a:r>
          </a:p>
          <a:p>
            <a:pPr marL="0" indent="0" eaLnBrk="1" hangingPunct="1">
              <a:lnSpc>
                <a:spcPct val="90000"/>
              </a:lnSpc>
              <a:buFont typeface="Wingdings" pitchFamily="2" charset="2"/>
              <a:buNone/>
            </a:pPr>
            <a:r>
              <a:rPr lang="zh-CN" altLang="en-US" sz="3200" smtClean="0"/>
              <a:t>（</a:t>
            </a:r>
            <a:r>
              <a:rPr lang="en-US" altLang="zh-CN" sz="3200" smtClean="0"/>
              <a:t>3</a:t>
            </a:r>
            <a:r>
              <a:rPr lang="zh-CN" altLang="en-US" sz="3200" smtClean="0"/>
              <a:t>）让每一个码元携带更多比特的信息量。</a:t>
            </a:r>
          </a:p>
          <a:p>
            <a:pPr marL="0" indent="0" eaLnBrk="1" hangingPunct="1">
              <a:lnSpc>
                <a:spcPct val="90000"/>
              </a:lnSpc>
              <a:buFont typeface="Wingdings" pitchFamily="2" charset="2"/>
              <a:buNone/>
            </a:pPr>
            <a:r>
              <a:rPr lang="zh-CN" altLang="en-US" sz="3200" smtClean="0">
                <a:sym typeface="Arial" pitchFamily="34" charset="0"/>
              </a:rPr>
              <a:t>在信道带宽和信噪比都确定的情况下如何提高信息的传输速率？</a:t>
            </a:r>
          </a:p>
          <a:p>
            <a:pPr marL="0" indent="0" eaLnBrk="1" hangingPunct="1">
              <a:lnSpc>
                <a:spcPct val="90000"/>
              </a:lnSpc>
              <a:buFont typeface="Wingdings" pitchFamily="2" charset="2"/>
              <a:buNone/>
            </a:pPr>
            <a:r>
              <a:rPr lang="zh-CN" altLang="en-US" sz="3200" smtClean="0">
                <a:solidFill>
                  <a:srgbClr val="FF0000"/>
                </a:solidFill>
              </a:rPr>
              <a:t>让每一个码元携带更多比特的信息量</a:t>
            </a:r>
            <a:r>
              <a:rPr lang="zh-CN" altLang="en-US" sz="3200" smtClean="0"/>
              <a:t>。</a:t>
            </a:r>
          </a:p>
          <a:p>
            <a:pPr marL="0" indent="0" eaLnBrk="1" hangingPunct="1">
              <a:lnSpc>
                <a:spcPct val="90000"/>
              </a:lnSpc>
              <a:buFont typeface="Wingdings" pitchFamily="2" charset="2"/>
              <a:buNone/>
            </a:pPr>
            <a:r>
              <a:rPr lang="zh-CN" altLang="en-US" sz="2400" smtClean="0"/>
              <a:t>如：</a:t>
            </a:r>
            <a:r>
              <a:rPr lang="en-US" altLang="zh-CN" sz="2400" smtClean="0"/>
              <a:t>100</a:t>
            </a:r>
            <a:r>
              <a:rPr lang="zh-CN" altLang="en-US" sz="2400" smtClean="0"/>
              <a:t> </a:t>
            </a:r>
            <a:r>
              <a:rPr lang="en-US" altLang="zh-CN" sz="2400" smtClean="0"/>
              <a:t>101 110 010 111 101</a:t>
            </a:r>
            <a:r>
              <a:rPr lang="zh-CN" altLang="en-US" sz="2400" smtClean="0"/>
              <a:t>分为</a:t>
            </a:r>
            <a:r>
              <a:rPr lang="en-US" altLang="zh-CN" sz="2400" smtClean="0"/>
              <a:t>6</a:t>
            </a:r>
            <a:r>
              <a:rPr lang="zh-CN" altLang="en-US" sz="2400" smtClean="0"/>
              <a:t>组，</a:t>
            </a:r>
            <a:r>
              <a:rPr lang="en-US" altLang="zh-CN" sz="2400" smtClean="0"/>
              <a:t>3</a:t>
            </a:r>
            <a:r>
              <a:rPr lang="zh-CN" altLang="en-US" sz="2400" smtClean="0"/>
              <a:t>个比特位共有</a:t>
            </a:r>
            <a:r>
              <a:rPr lang="en-US" altLang="zh-CN" sz="2400" smtClean="0"/>
              <a:t>2</a:t>
            </a:r>
            <a:r>
              <a:rPr lang="en-US" altLang="zh-CN" sz="2400" baseline="30000" smtClean="0"/>
              <a:t>3</a:t>
            </a:r>
            <a:r>
              <a:rPr lang="en-US" altLang="zh-CN" sz="2400" smtClean="0"/>
              <a:t>=8</a:t>
            </a:r>
            <a:r>
              <a:rPr lang="zh-CN" altLang="en-US" sz="2400" smtClean="0"/>
              <a:t>种不同的排列，即</a:t>
            </a:r>
            <a:r>
              <a:rPr lang="en-US" altLang="zh-CN" sz="2400" smtClean="0"/>
              <a:t>6</a:t>
            </a:r>
            <a:r>
              <a:rPr lang="zh-CN" altLang="en-US" sz="2400" smtClean="0"/>
              <a:t>个新的码元组成的信号：</a:t>
            </a:r>
            <a:r>
              <a:rPr lang="en-US" altLang="zh-CN" sz="2400" smtClean="0"/>
              <a:t>x</a:t>
            </a:r>
            <a:r>
              <a:rPr lang="en-US" altLang="zh-CN" sz="2400" baseline="-25000" smtClean="0"/>
              <a:t>4</a:t>
            </a:r>
            <a:r>
              <a:rPr lang="en-US" altLang="zh-CN" sz="2400" smtClean="0"/>
              <a:t>x</a:t>
            </a:r>
            <a:r>
              <a:rPr lang="en-US" altLang="zh-CN" sz="2400" baseline="-25000" smtClean="0"/>
              <a:t>5</a:t>
            </a:r>
            <a:r>
              <a:rPr lang="en-US" altLang="zh-CN" sz="2400" smtClean="0"/>
              <a:t>x</a:t>
            </a:r>
            <a:r>
              <a:rPr lang="en-US" altLang="zh-CN" sz="2400" baseline="-25000" smtClean="0"/>
              <a:t>6</a:t>
            </a:r>
            <a:r>
              <a:rPr lang="en-US" altLang="zh-CN" sz="2400" smtClean="0"/>
              <a:t>x</a:t>
            </a:r>
            <a:r>
              <a:rPr lang="en-US" altLang="zh-CN" sz="2400" baseline="-25000" smtClean="0"/>
              <a:t>2</a:t>
            </a:r>
            <a:r>
              <a:rPr lang="en-US" altLang="zh-CN" sz="2400" smtClean="0"/>
              <a:t>x</a:t>
            </a:r>
            <a:r>
              <a:rPr lang="en-US" altLang="zh-CN" sz="2400" baseline="-25000" smtClean="0"/>
              <a:t>7</a:t>
            </a:r>
            <a:r>
              <a:rPr lang="en-US" altLang="zh-CN" sz="2400" smtClean="0"/>
              <a:t>x</a:t>
            </a:r>
            <a:r>
              <a:rPr lang="en-US" altLang="zh-CN" sz="2400" baseline="-25000" smtClean="0"/>
              <a:t>5</a:t>
            </a:r>
            <a:r>
              <a:rPr lang="en-US" altLang="zh-CN" sz="2400" smtClean="0"/>
              <a:t> </a:t>
            </a:r>
            <a:r>
              <a:rPr lang="zh-CN" altLang="zh-CN" sz="2400" smtClean="0"/>
              <a:t>可表示</a:t>
            </a:r>
            <a:r>
              <a:rPr lang="en-US" altLang="zh-CN" sz="2400" smtClean="0"/>
              <a:t>18</a:t>
            </a:r>
            <a:r>
              <a:rPr lang="zh-CN" altLang="en-US" sz="2400" smtClean="0"/>
              <a:t>个码元。</a:t>
            </a:r>
          </a:p>
        </p:txBody>
      </p:sp>
      <p:sp>
        <p:nvSpPr>
          <p:cNvPr id="19459" name="标题 19457" descr="afbae0ddf0234c3bbd5a2eb4a4d10acd# #矩形 674"/>
          <p:cNvSpPr>
            <a:spLocks noGrp="1" noChangeArrowheads="1"/>
          </p:cNvSpPr>
          <p:nvPr/>
        </p:nvSpPr>
        <p:spPr bwMode="auto">
          <a:xfrm>
            <a:off x="179388" y="260350"/>
            <a:ext cx="7848600" cy="863600"/>
          </a:xfrm>
          <a:prstGeom prst="rect">
            <a:avLst/>
          </a:prstGeom>
          <a:noFill/>
          <a:ln w="9525">
            <a:noFill/>
            <a:miter lim="800000"/>
            <a:headEnd/>
            <a:tailEnd/>
          </a:ln>
        </p:spPr>
        <p:txBody>
          <a:bodyPr anchor="ctr"/>
          <a:lstStyle/>
          <a:p>
            <a:pPr algn="ctr"/>
            <a:r>
              <a:rPr lang="en-US" altLang="zh-CN" sz="4000" b="1">
                <a:solidFill>
                  <a:schemeClr val="tx2"/>
                </a:solidFill>
                <a:sym typeface="Arial" pitchFamily="34" charset="0"/>
              </a:rPr>
              <a:t>6  </a:t>
            </a:r>
            <a:r>
              <a:rPr lang="zh-CN" altLang="en-US" sz="4000" b="1">
                <a:solidFill>
                  <a:schemeClr val="tx2"/>
                </a:solidFill>
                <a:sym typeface="Arial" pitchFamily="34" charset="0"/>
              </a:rPr>
              <a:t>信道的极限容量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760</Words>
  <Application>Microsoft Office PowerPoint</Application>
  <PresentationFormat>全屏显示(4:3)</PresentationFormat>
  <Paragraphs>41</Paragraphs>
  <Slides>5</Slides>
  <Notes>2</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6  信道的极限容量 </vt:lpstr>
      <vt:lpstr>图  2-1-3 数字信号通过实际的信道</vt:lpstr>
      <vt:lpstr>  （1）  信道能够通过的频率范围   </vt:lpstr>
      <vt:lpstr>（2）信噪比：信号的平均功能和噪声的平均功率之比，记为S/N。    信噪比=10 log10(S/N) （dB) 香农公式指出：</vt:lpstr>
      <vt:lpstr>幻灯片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信道的极限容量 </dc:title>
  <dc:creator>Administrator</dc:creator>
  <cp:lastModifiedBy>Administrator</cp:lastModifiedBy>
  <cp:revision>1</cp:revision>
  <dcterms:created xsi:type="dcterms:W3CDTF">2016-02-14T03:21:33Z</dcterms:created>
  <dcterms:modified xsi:type="dcterms:W3CDTF">2016-02-14T03:23:15Z</dcterms:modified>
</cp:coreProperties>
</file>