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95" r:id="rId3"/>
    <p:sldId id="283" r:id="rId4"/>
    <p:sldId id="284" r:id="rId5"/>
    <p:sldId id="291" r:id="rId6"/>
    <p:sldId id="288" r:id="rId7"/>
    <p:sldId id="285" r:id="rId8"/>
    <p:sldId id="286" r:id="rId9"/>
    <p:sldId id="287" r:id="rId10"/>
    <p:sldId id="292" r:id="rId11"/>
    <p:sldId id="289" r:id="rId12"/>
    <p:sldId id="290" r:id="rId13"/>
    <p:sldId id="293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0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9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幻灯片图像占位符 19763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7635" name="文本占位符 1976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3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9865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8659" name="文本占位符 1986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4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9968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9683" name="文本占位符 1996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7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20070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0707" name="文本占位符 2007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8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20172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1731" name="文本占位符 2017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9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20275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2755" name="文本占位符 2027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11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通信距离数公里至数十公里范围</a:t>
            </a:r>
          </a:p>
          <a:p>
            <a:r>
              <a:rPr lang="zh-CN" altLang="en-US">
                <a:sym typeface="+mn-ea"/>
              </a:rPr>
              <a:t>，在恶劣气候条件下甚至会造成通信中断</a:t>
            </a:r>
          </a:p>
          <a:p>
            <a:r>
              <a:rPr lang="zh-CN" altLang="en-US">
                <a:sym typeface="+mn-ea"/>
              </a:rPr>
              <a:t>激光束有极高的方向性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ko-KR" altLang="en-US" strike="noStrike" noProof="1" dirty="0">
                <a:latin typeface="Verdana" pitchFamily="34" charset="0"/>
                <a:ea typeface="Gulim" pitchFamily="34" charset="-127"/>
                <a:cs typeface="+mn-ea"/>
              </a:rPr>
              <a:pPr lvl="0" fontAlgn="base"/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>
            <a:spLocks noChangeArrowheads="1"/>
          </p:cNvSpPr>
          <p:nvPr/>
        </p:nvSpPr>
        <p:spPr bwMode="auto">
          <a:xfrm>
            <a:off x="1379220" y="1324610"/>
            <a:ext cx="8830945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400" b="1" strike="noStrike" noProof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ea"/>
              </a:rPr>
              <a:t>知识点二：</a:t>
            </a:r>
            <a:r>
              <a:rPr lang="zh-CN" altLang="en-US" sz="4400" b="1" strike="noStrike" noProof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ea"/>
                <a:sym typeface="+mn-ea"/>
              </a:rPr>
              <a:t>物理层下面的传输媒体</a:t>
            </a:r>
          </a:p>
        </p:txBody>
      </p:sp>
      <p:sp>
        <p:nvSpPr>
          <p:cNvPr id="15362" name="TextBox 3"/>
          <p:cNvSpPr txBox="1"/>
          <p:nvPr/>
        </p:nvSpPr>
        <p:spPr>
          <a:xfrm>
            <a:off x="1224280" y="2216785"/>
            <a:ext cx="9525000" cy="258532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2060"/>
                </a:solidFill>
                <a:latin typeface="宋体" charset="-122"/>
                <a:sym typeface="+mn-ea"/>
              </a:rPr>
              <a:t>我们现在可以有线或无线上网，那么如何搭建网络的物理通路</a:t>
            </a:r>
            <a:r>
              <a:rPr lang="zh-CN" altLang="en-US" sz="3600" b="1" dirty="0" smtClean="0">
                <a:solidFill>
                  <a:srgbClr val="002060"/>
                </a:solidFill>
                <a:latin typeface="宋体" charset="-122"/>
                <a:sym typeface="+mn-ea"/>
              </a:rPr>
              <a:t>？如何选择有线或无线通信所需要的传输媒体？</a:t>
            </a:r>
            <a:endParaRPr lang="zh-CN" altLang="en-US" sz="3600" b="1" dirty="0">
              <a:solidFill>
                <a:srgbClr val="002060"/>
              </a:solidFill>
              <a:latin typeface="宋体" charset="-122"/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ym typeface="+mn-ea"/>
              </a:rPr>
              <a:t>二、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非导引型传输媒体 </a:t>
            </a:r>
            <a:endParaRPr lang="zh-CN" altLang="en-US" b="1" dirty="0"/>
          </a:p>
          <a:p>
            <a:pPr algn="ctr"/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、微波通信</a:t>
            </a:r>
          </a:p>
          <a:p>
            <a:pPr marL="0" indent="0">
              <a:buNone/>
            </a:pPr>
            <a:r>
              <a:rPr lang="en-US" altLang="zh-CN" sz="3600" b="1" dirty="0"/>
              <a:t>2</a:t>
            </a:r>
            <a:r>
              <a:rPr lang="zh-CN" altLang="en-US" sz="3600" b="1" dirty="0"/>
              <a:t>、卫星通信</a:t>
            </a:r>
          </a:p>
          <a:p>
            <a:pPr marL="0" indent="0">
              <a:buNone/>
            </a:pPr>
            <a:r>
              <a:rPr lang="en-US" altLang="zh-CN" sz="3600" b="1" dirty="0"/>
              <a:t>3</a:t>
            </a:r>
            <a:r>
              <a:rPr lang="zh-CN" altLang="en-US" sz="3600" b="1" dirty="0"/>
              <a:t>、红外通信</a:t>
            </a:r>
          </a:p>
          <a:p>
            <a:pPr marL="0" indent="0">
              <a:buNone/>
            </a:pPr>
            <a:r>
              <a:rPr lang="en-US" altLang="zh-CN" sz="3600" b="1" dirty="0"/>
              <a:t>4</a:t>
            </a:r>
            <a:r>
              <a:rPr lang="zh-CN" altLang="en-US" sz="3600" b="1" dirty="0"/>
              <a:t>、激光通信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838200" y="346710"/>
            <a:ext cx="10515600" cy="1325563"/>
          </a:xfrm>
        </p:spPr>
        <p:txBody>
          <a:bodyPr anchor="b"/>
          <a:lstStyle/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、微波通信</a:t>
            </a:r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831178" y="1740834"/>
            <a:ext cx="5551805" cy="4351655"/>
          </a:xfrm>
          <a:ln cap="sq">
            <a:solidFill>
              <a:schemeClr val="tx1"/>
            </a:solidFill>
            <a:prstDash val="sysDot"/>
          </a:ln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微波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在空间直线传播、大气条件和固体物妨碍微波的传播。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微波方式联网一次性投资较大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不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受地域限制，易于安装调试，可靠性高，不受一般自然灾害的影响，微波两站间传输距离可达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公里</a:t>
            </a:r>
            <a:r>
              <a:rPr lang="zh-CN" sz="32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70090" y="1785769"/>
            <a:ext cx="3676799" cy="39641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9134" y="5635625"/>
            <a:ext cx="478513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来源于</a:t>
            </a:r>
            <a:r>
              <a:rPr lang="zh-CN" altLang="en-US" sz="1400" dirty="0" smtClean="0"/>
              <a:t>：http</a:t>
            </a:r>
            <a:r>
              <a:rPr lang="zh-CN" altLang="en-US" sz="1400" dirty="0"/>
              <a:t>://img4.imgtn.bdimg.com/it/u=2633758671,901623049&amp;fm=21&amp;gp=0.jpg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、通信卫星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2278" y="1478280"/>
            <a:ext cx="6664997" cy="491826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卫星通信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通信距离远，且通信费用与通信距离无关；卫星通信的频带很宽，通信容量很大，信号所受的干扰较小，通信比较稳定。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卫星通信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存在较大的传播时延，卫星通信非常适合广播通信，但通信系统的保密性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较差，造价较高。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4775" y="1441525"/>
            <a:ext cx="3575050" cy="37121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11110" y="5306060"/>
            <a:ext cx="41871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来源于：http://img4.imgtn.bdimg.com/it/u=3356438747,1202256171&amp;fm=21&amp;gp=0.jpg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030" y="273685"/>
            <a:ext cx="10515600" cy="1325563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en-US" altLang="zh-CN" b="1" dirty="0">
                <a:latin typeface="黑体" pitchFamily="49" charset="-122"/>
                <a:ea typeface="黑体" pitchFamily="49" charset="-122"/>
                <a:sym typeface="+mn-ea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>、红外通信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marL="0" indent="0"/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6100" y="1462405"/>
            <a:ext cx="6466840" cy="4900930"/>
          </a:xfr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红外线</a:t>
            </a: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>具有容量大，保密性强，抗电磁干扰性能好，设备结构简单、体积小、重量轻、价格低。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红外线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通信可用于沿海岛屿间的辅助通信，室内通信，近距离遥控，飞机内广播和航天飞机内宇航员间的通信等。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红外线</a:t>
            </a: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>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在大气信道中传输时易受气候影响。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7600" y="1494790"/>
            <a:ext cx="4128135" cy="3390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99325" y="4994910"/>
            <a:ext cx="47186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来源于：http://img5.imgtn.bdimg.com/it/u=978253505,3112812816&amp;fm=21&amp;gp=0.jpg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ym typeface="+mn-ea"/>
              </a:rPr>
              <a:t>4</a:t>
            </a:r>
            <a:r>
              <a:rPr lang="zh-CN" altLang="en-US" b="1" dirty="0">
                <a:sym typeface="+mn-ea"/>
              </a:rPr>
              <a:t>、激光通信</a:t>
            </a:r>
            <a:endParaRPr lang="zh-CN" altLang="en-US" b="1" dirty="0"/>
          </a:p>
          <a:p>
            <a:pPr algn="ctr"/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835" y="1826260"/>
            <a:ext cx="5954395" cy="4351655"/>
          </a:xfr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激光通信具有通信容量大、保密性强、结构轻便、设备经济等优点。存在的不足是通信距离较短、易受气候影响、瞄准困难。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1837" r="4054" b="12877"/>
          <a:stretch>
            <a:fillRect/>
          </a:stretch>
        </p:blipFill>
        <p:spPr>
          <a:xfrm>
            <a:off x="7708265" y="1788795"/>
            <a:ext cx="3727450" cy="3421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93965" y="5544185"/>
            <a:ext cx="431609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来源于http://img1.imgtn.bdimg.com/it/u=3748894515,2328884324&amp;fm=21&amp;gp=0.jpg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0187" y="601244"/>
            <a:ext cx="8672567" cy="796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</a:pPr>
            <a:r>
              <a:rPr lang="zh-CN" altLang="en-US" sz="4400" b="1" noProof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ea"/>
                <a:sym typeface="+mn-ea"/>
              </a:rPr>
              <a:t>知识点二：物理层下面的传输媒体</a:t>
            </a:r>
          </a:p>
        </p:txBody>
      </p:sp>
      <p:sp>
        <p:nvSpPr>
          <p:cNvPr id="4" name="矩形 3"/>
          <p:cNvSpPr/>
          <p:nvPr/>
        </p:nvSpPr>
        <p:spPr>
          <a:xfrm>
            <a:off x="839096" y="2050235"/>
            <a:ext cx="103703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一、导引型传输媒体：电磁波被导引沿着固体媒体传播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>
                <a:sym typeface="+mn-ea"/>
              </a:rPr>
              <a:t>二、</a:t>
            </a:r>
            <a:r>
              <a:rPr lang="en-US" altLang="zh-CN" sz="3200" b="1" dirty="0" smtClean="0">
                <a:sym typeface="+mn-ea"/>
              </a:rPr>
              <a:t> </a:t>
            </a:r>
            <a:r>
              <a:rPr lang="zh-CN" altLang="en-US" sz="3200" b="1" dirty="0" smtClean="0">
                <a:sym typeface="+mn-ea"/>
              </a:rPr>
              <a:t>非导引型传输媒体 ：</a:t>
            </a:r>
            <a:r>
              <a:rPr lang="zh-CN" altLang="en-US" sz="3200" b="1" dirty="0" smtClean="0"/>
              <a:t>电磁波在</a:t>
            </a:r>
            <a:r>
              <a:rPr lang="zh-CN" altLang="en-US" sz="3200" b="1" dirty="0" smtClean="0">
                <a:sym typeface="+mn-ea"/>
              </a:rPr>
              <a:t>自由空间传播</a:t>
            </a:r>
            <a:endParaRPr lang="en-US" altLang="zh-CN" sz="3200" b="1" dirty="0" smtClean="0"/>
          </a:p>
          <a:p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218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b="1" dirty="0"/>
              <a:t>一、导引型传输媒体</a:t>
            </a:r>
          </a:p>
        </p:txBody>
      </p:sp>
      <p:sp>
        <p:nvSpPr>
          <p:cNvPr id="121859" name="文本占位符 121858"/>
          <p:cNvSpPr>
            <a:spLocks noGrp="1"/>
          </p:cNvSpPr>
          <p:nvPr>
            <p:ph type="body" idx="1"/>
          </p:nvPr>
        </p:nvSpPr>
        <p:spPr>
          <a:xfrm>
            <a:off x="1010920" y="2133600"/>
            <a:ext cx="940181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、双绞线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32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  <a:sym typeface="+mn-ea"/>
              </a:rPr>
              <a:t>无屏蔽双绞线 </a:t>
            </a:r>
            <a:r>
              <a:rPr lang="en-US" altLang="zh-CN" sz="3200" b="1">
                <a:solidFill>
                  <a:srgbClr val="333399"/>
                </a:solidFill>
                <a:latin typeface="Arial" pitchFamily="34" charset="0"/>
                <a:ea typeface="黑体" pitchFamily="2" charset="-122"/>
                <a:sym typeface="+mn-ea"/>
              </a:rPr>
              <a:t>UTP (Unshielded Twisted Pair)</a:t>
            </a:r>
            <a:r>
              <a:rPr lang="en-US" altLang="zh-CN" sz="3200" b="1">
                <a:sym typeface="+mn-ea"/>
              </a:rPr>
              <a:t> </a:t>
            </a:r>
            <a:endParaRPr lang="en-US" altLang="zh-CN" sz="3200" b="1">
              <a:solidFill>
                <a:srgbClr val="333399"/>
              </a:solidFill>
              <a:ea typeface="黑体" pitchFamily="2" charset="-122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32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屏蔽双绞线 </a:t>
            </a:r>
            <a:r>
              <a:rPr lang="en-US" altLang="zh-CN" sz="32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STP (Shielded Twisted Pair)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/>
              <a:t>2</a:t>
            </a:r>
            <a:r>
              <a:rPr lang="zh-CN" altLang="en-US" sz="3600" b="1" dirty="0"/>
              <a:t>、同轴电缆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altLang="zh-CN" sz="3600" b="1" dirty="0"/>
              <a:t>3</a:t>
            </a:r>
            <a:r>
              <a:rPr lang="zh-CN" altLang="en-US" sz="3600" b="1" dirty="0"/>
              <a:t>、光缆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17761"/>
          <p:cNvSpPr>
            <a:spLocks noGrp="1"/>
          </p:cNvSpPr>
          <p:nvPr>
            <p:ph type="title"/>
          </p:nvPr>
        </p:nvSpPr>
        <p:spPr>
          <a:xfrm>
            <a:off x="1948180" y="5530215"/>
            <a:ext cx="7092950" cy="783590"/>
          </a:xfrm>
        </p:spPr>
        <p:txBody>
          <a:bodyPr anchor="b"/>
          <a:lstStyle/>
          <a:p>
            <a:pPr algn="ctr"/>
            <a:r>
              <a:rPr lang="zh-CN" altLang="en-US" sz="2000" dirty="0">
                <a:latin typeface="黑体" pitchFamily="2" charset="-122"/>
              </a:rPr>
              <a:t>图</a:t>
            </a:r>
            <a:r>
              <a:rPr lang="en-US" altLang="zh-CN" sz="2000" dirty="0">
                <a:latin typeface="黑体" pitchFamily="2" charset="-122"/>
              </a:rPr>
              <a:t>2-2-1 </a:t>
            </a:r>
            <a:r>
              <a:rPr lang="zh-CN" altLang="en-US" sz="2000" dirty="0">
                <a:latin typeface="黑体" pitchFamily="2" charset="-122"/>
              </a:rPr>
              <a:t>双绞线</a:t>
            </a:r>
          </a:p>
        </p:txBody>
      </p:sp>
      <p:pic>
        <p:nvPicPr>
          <p:cNvPr id="117780" name="图片 117779" descr="223b"/>
          <p:cNvPicPr>
            <a:picLocks noChangeAspect="1"/>
          </p:cNvPicPr>
          <p:nvPr/>
        </p:nvPicPr>
        <p:blipFill>
          <a:blip r:embed="rId3"/>
          <a:srcRect t="24692" b="39763"/>
          <a:stretch>
            <a:fillRect/>
          </a:stretch>
        </p:blipFill>
        <p:spPr>
          <a:xfrm>
            <a:off x="2289175" y="2420938"/>
            <a:ext cx="3711575" cy="8858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7781" name="图片 117780" descr="223"/>
          <p:cNvPicPr>
            <a:picLocks noChangeAspect="1"/>
          </p:cNvPicPr>
          <p:nvPr/>
        </p:nvPicPr>
        <p:blipFill>
          <a:blip r:embed="rId4"/>
          <a:srcRect t="17610" b="41142"/>
          <a:stretch>
            <a:fillRect/>
          </a:stretch>
        </p:blipFill>
        <p:spPr>
          <a:xfrm>
            <a:off x="6367463" y="2444750"/>
            <a:ext cx="3465512" cy="8620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7782" name="文本框 117781"/>
          <p:cNvSpPr txBox="1"/>
          <p:nvPr/>
        </p:nvSpPr>
        <p:spPr>
          <a:xfrm>
            <a:off x="5210175" y="3228975"/>
            <a:ext cx="690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铜线</a:t>
            </a:r>
          </a:p>
        </p:txBody>
      </p:sp>
      <p:sp>
        <p:nvSpPr>
          <p:cNvPr id="117783" name="文本框 117782"/>
          <p:cNvSpPr txBox="1"/>
          <p:nvPr/>
        </p:nvSpPr>
        <p:spPr>
          <a:xfrm>
            <a:off x="9148763" y="3317875"/>
            <a:ext cx="690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铜线</a:t>
            </a:r>
          </a:p>
        </p:txBody>
      </p:sp>
      <p:sp>
        <p:nvSpPr>
          <p:cNvPr id="117784" name="文本框 117783"/>
          <p:cNvSpPr txBox="1"/>
          <p:nvPr/>
        </p:nvSpPr>
        <p:spPr>
          <a:xfrm>
            <a:off x="2441575" y="3271520"/>
            <a:ext cx="1306513" cy="644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聚氯乙烯 套层</a:t>
            </a:r>
          </a:p>
        </p:txBody>
      </p:sp>
      <p:sp>
        <p:nvSpPr>
          <p:cNvPr id="117785" name="文本框 117784"/>
          <p:cNvSpPr txBox="1"/>
          <p:nvPr/>
        </p:nvSpPr>
        <p:spPr>
          <a:xfrm>
            <a:off x="6269038" y="3303588"/>
            <a:ext cx="1433512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聚氯乙烯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套层</a:t>
            </a:r>
          </a:p>
        </p:txBody>
      </p:sp>
      <p:sp>
        <p:nvSpPr>
          <p:cNvPr id="117786" name="文本框 117785"/>
          <p:cNvSpPr txBox="1"/>
          <p:nvPr/>
        </p:nvSpPr>
        <p:spPr>
          <a:xfrm>
            <a:off x="7599363" y="3248025"/>
            <a:ext cx="944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屏蔽层</a:t>
            </a:r>
          </a:p>
        </p:txBody>
      </p:sp>
      <p:sp>
        <p:nvSpPr>
          <p:cNvPr id="117787" name="文本框 117786"/>
          <p:cNvSpPr txBox="1"/>
          <p:nvPr/>
        </p:nvSpPr>
        <p:spPr>
          <a:xfrm>
            <a:off x="4027488" y="3225800"/>
            <a:ext cx="944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绝缘层</a:t>
            </a:r>
          </a:p>
        </p:txBody>
      </p:sp>
      <p:sp>
        <p:nvSpPr>
          <p:cNvPr id="117788" name="文本框 117787"/>
          <p:cNvSpPr txBox="1"/>
          <p:nvPr/>
        </p:nvSpPr>
        <p:spPr>
          <a:xfrm>
            <a:off x="8308975" y="3497263"/>
            <a:ext cx="944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绝缘层</a:t>
            </a:r>
          </a:p>
        </p:txBody>
      </p:sp>
      <p:sp>
        <p:nvSpPr>
          <p:cNvPr id="117796" name="矩形 117795"/>
          <p:cNvSpPr/>
          <p:nvPr/>
        </p:nvSpPr>
        <p:spPr>
          <a:xfrm>
            <a:off x="7432675" y="5627688"/>
            <a:ext cx="517525" cy="276225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97" name="文本框 117796"/>
          <p:cNvSpPr txBox="1"/>
          <p:nvPr/>
        </p:nvSpPr>
        <p:spPr>
          <a:xfrm>
            <a:off x="2608263" y="1884363"/>
            <a:ext cx="312674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无屏蔽双绞线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UTP</a:t>
            </a:r>
          </a:p>
        </p:txBody>
      </p:sp>
      <p:sp>
        <p:nvSpPr>
          <p:cNvPr id="117798" name="文本框 117797"/>
          <p:cNvSpPr txBox="1"/>
          <p:nvPr/>
        </p:nvSpPr>
        <p:spPr>
          <a:xfrm>
            <a:off x="6564313" y="1916113"/>
            <a:ext cx="275209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屏蔽双绞线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STP</a:t>
            </a:r>
          </a:p>
        </p:txBody>
      </p:sp>
      <p:sp>
        <p:nvSpPr>
          <p:cNvPr id="117800" name="直接连接符 117799"/>
          <p:cNvSpPr/>
          <p:nvPr/>
        </p:nvSpPr>
        <p:spPr>
          <a:xfrm>
            <a:off x="8616950" y="2997200"/>
            <a:ext cx="46038" cy="56515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1" name="直接连接符 117800"/>
          <p:cNvSpPr/>
          <p:nvPr/>
        </p:nvSpPr>
        <p:spPr>
          <a:xfrm>
            <a:off x="9204325" y="3041650"/>
            <a:ext cx="107950" cy="3175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2" name="直接连接符 117801"/>
          <p:cNvSpPr/>
          <p:nvPr/>
        </p:nvSpPr>
        <p:spPr>
          <a:xfrm flipH="1">
            <a:off x="8032750" y="3038475"/>
            <a:ext cx="15875" cy="2794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3" name="直接连接符 117802"/>
          <p:cNvSpPr/>
          <p:nvPr/>
        </p:nvSpPr>
        <p:spPr>
          <a:xfrm flipH="1">
            <a:off x="6950075" y="3082925"/>
            <a:ext cx="123825" cy="3190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4" name="直接连接符 117803"/>
          <p:cNvSpPr/>
          <p:nvPr/>
        </p:nvSpPr>
        <p:spPr>
          <a:xfrm>
            <a:off x="4376738" y="2995613"/>
            <a:ext cx="46037" cy="319087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5" name="直接连接符 117804"/>
          <p:cNvSpPr/>
          <p:nvPr/>
        </p:nvSpPr>
        <p:spPr>
          <a:xfrm>
            <a:off x="5364163" y="3036888"/>
            <a:ext cx="88900" cy="24606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9" name="直接连接符 117808"/>
          <p:cNvSpPr/>
          <p:nvPr/>
        </p:nvSpPr>
        <p:spPr>
          <a:xfrm flipH="1">
            <a:off x="3054350" y="3111500"/>
            <a:ext cx="7938" cy="1873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58" name="标题 121857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、双绞线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3803"/>
            <a:ext cx="10515600" cy="518836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非屏蔽双绞线的优点：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（1）无屏蔽外套，直径小，节省所占用的空间；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（2）重量轻，易弯曲，易安装；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（3）将串扰减至最小或加以消除；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（4）具有阻燃性；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（5）具有独立性和灵活性，适用于结构化综合布线。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（6）非屏蔽双绞线 ，安装简单 ，实际使用效果好。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　　屏蔽双绞线除具有上述优点外，还比非屏蔽双绞线电缆提供了更大的防护能力，但价格较昂贵。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</p:txBody>
      </p:sp>
      <p:sp>
        <p:nvSpPr>
          <p:cNvPr id="121858" name="标题 121857"/>
          <p:cNvSpPr>
            <a:spLocks noGrp="1"/>
          </p:cNvSpPr>
          <p:nvPr/>
        </p:nvSpPr>
        <p:spPr>
          <a:xfrm>
            <a:off x="8791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、双绞线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220" y="34671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、 同轴电缆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7471" y="3995819"/>
            <a:ext cx="5871359" cy="1919441"/>
            <a:chOff x="5000" y="5953"/>
            <a:chExt cx="8278" cy="1962"/>
          </a:xfrm>
        </p:grpSpPr>
        <p:pic>
          <p:nvPicPr>
            <p:cNvPr id="117791" name="图片 117790" descr="222"/>
            <p:cNvPicPr>
              <a:picLocks noChangeAspect="1"/>
            </p:cNvPicPr>
            <p:nvPr/>
          </p:nvPicPr>
          <p:blipFill>
            <a:blip r:embed="rId2"/>
            <a:srcRect t="37741" r="21913" b="27218"/>
            <a:stretch>
              <a:fillRect/>
            </a:stretch>
          </p:blipFill>
          <p:spPr>
            <a:xfrm>
              <a:off x="5000" y="6508"/>
              <a:ext cx="6582" cy="140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17793" name="文本框 117792"/>
            <p:cNvSpPr txBox="1"/>
            <p:nvPr/>
          </p:nvSpPr>
          <p:spPr>
            <a:xfrm>
              <a:off x="8113" y="6008"/>
              <a:ext cx="2898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外导体屏蔽层</a:t>
              </a:r>
            </a:p>
          </p:txBody>
        </p:sp>
        <p:sp>
          <p:nvSpPr>
            <p:cNvPr id="117794" name="文本框 117793"/>
            <p:cNvSpPr txBox="1"/>
            <p:nvPr/>
          </p:nvSpPr>
          <p:spPr>
            <a:xfrm>
              <a:off x="11193" y="5953"/>
              <a:ext cx="1518" cy="40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绝缘层</a:t>
              </a:r>
            </a:p>
          </p:txBody>
        </p:sp>
        <p:sp>
          <p:nvSpPr>
            <p:cNvPr id="117795" name="文本框 117794"/>
            <p:cNvSpPr txBox="1"/>
            <p:nvPr/>
          </p:nvSpPr>
          <p:spPr>
            <a:xfrm>
              <a:off x="5228" y="6006"/>
              <a:ext cx="3010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绝缘保护套层</a:t>
              </a:r>
            </a:p>
          </p:txBody>
        </p:sp>
        <p:sp>
          <p:nvSpPr>
            <p:cNvPr id="117792" name="文本框 117791"/>
            <p:cNvSpPr txBox="1"/>
            <p:nvPr/>
          </p:nvSpPr>
          <p:spPr>
            <a:xfrm>
              <a:off x="11521" y="6973"/>
              <a:ext cx="1757" cy="40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内导体</a:t>
              </a:r>
            </a:p>
          </p:txBody>
        </p:sp>
        <p:sp>
          <p:nvSpPr>
            <p:cNvPr id="117806" name="直接连接符 117805"/>
            <p:cNvSpPr/>
            <p:nvPr/>
          </p:nvSpPr>
          <p:spPr>
            <a:xfrm flipH="1">
              <a:off x="9153" y="6631"/>
              <a:ext cx="43" cy="412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7" name="直接连接符 117806"/>
            <p:cNvSpPr/>
            <p:nvPr/>
          </p:nvSpPr>
          <p:spPr>
            <a:xfrm flipH="1">
              <a:off x="10241" y="6518"/>
              <a:ext cx="1117" cy="593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8" name="直接连接符 117807"/>
            <p:cNvSpPr/>
            <p:nvPr/>
          </p:nvSpPr>
          <p:spPr>
            <a:xfrm>
              <a:off x="6631" y="6566"/>
              <a:ext cx="35" cy="202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025265" y="6067425"/>
            <a:ext cx="224536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latin typeface="黑体" pitchFamily="2" charset="-122"/>
                <a:sym typeface="+mn-ea"/>
              </a:rPr>
              <a:t>图 </a:t>
            </a:r>
            <a:r>
              <a:rPr lang="en-US" altLang="zh-CN" sz="2000" dirty="0">
                <a:latin typeface="黑体" pitchFamily="2" charset="-122"/>
                <a:sym typeface="+mn-ea"/>
              </a:rPr>
              <a:t>2-2-2</a:t>
            </a:r>
            <a:r>
              <a:rPr lang="zh-CN" altLang="en-US" sz="2000" dirty="0">
                <a:latin typeface="黑体" pitchFamily="2" charset="-122"/>
                <a:sym typeface="+mn-ea"/>
              </a:rPr>
              <a:t>同轴电缆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2655" y="1715770"/>
            <a:ext cx="10037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同轴电缆具有寿命长、频带宽、质量稳定、外界干扰小、可靠性高、维护便利、技术成熟等优点。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601345" y="6110605"/>
            <a:ext cx="10515600" cy="612140"/>
          </a:xfrm>
        </p:spPr>
        <p:txBody>
          <a:bodyPr anchor="b"/>
          <a:lstStyle/>
          <a:p>
            <a:pPr algn="ctr"/>
            <a:r>
              <a:rPr lang="zh-CN" altLang="en-US" sz="2400" dirty="0"/>
              <a:t>图</a:t>
            </a:r>
            <a:r>
              <a:rPr lang="en-US" altLang="zh-CN" sz="2400" dirty="0"/>
              <a:t>2-2-3 </a:t>
            </a:r>
            <a:r>
              <a:rPr lang="zh-CN" altLang="en-US" sz="2400" dirty="0"/>
              <a:t>光线在光纤中的折射 </a:t>
            </a:r>
          </a:p>
        </p:txBody>
      </p:sp>
      <p:sp>
        <p:nvSpPr>
          <p:cNvPr id="42068" name="任意多边形 42067"/>
          <p:cNvSpPr/>
          <p:nvPr/>
        </p:nvSpPr>
        <p:spPr>
          <a:xfrm rot="9720000">
            <a:off x="4457065" y="4854893"/>
            <a:ext cx="96838" cy="7937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21600" y="21600"/>
                </a:moveTo>
                <a:arcTo wR="-10800" hR="-21600" stAng="0" swAng="12821404"/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069" name="组合 42068"/>
          <p:cNvGrpSpPr/>
          <p:nvPr/>
        </p:nvGrpSpPr>
        <p:grpSpPr>
          <a:xfrm>
            <a:off x="3980815" y="4035743"/>
            <a:ext cx="2944813" cy="488950"/>
            <a:chOff x="292" y="1032"/>
            <a:chExt cx="1732" cy="216"/>
          </a:xfrm>
        </p:grpSpPr>
        <p:grpSp>
          <p:nvGrpSpPr>
            <p:cNvPr id="42070" name="组合 42069"/>
            <p:cNvGrpSpPr/>
            <p:nvPr/>
          </p:nvGrpSpPr>
          <p:grpSpPr>
            <a:xfrm>
              <a:off x="292" y="1032"/>
              <a:ext cx="1732" cy="216"/>
              <a:chOff x="292" y="1032"/>
              <a:chExt cx="1732" cy="216"/>
            </a:xfrm>
          </p:grpSpPr>
          <p:sp>
            <p:nvSpPr>
              <p:cNvPr id="42071" name="直接连接符 42070"/>
              <p:cNvSpPr/>
              <p:nvPr/>
            </p:nvSpPr>
            <p:spPr>
              <a:xfrm>
                <a:off x="292" y="1032"/>
                <a:ext cx="17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2" name="直接连接符 42071"/>
              <p:cNvSpPr/>
              <p:nvPr/>
            </p:nvSpPr>
            <p:spPr>
              <a:xfrm>
                <a:off x="292" y="1248"/>
                <a:ext cx="17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73" name="矩形 42072"/>
            <p:cNvSpPr/>
            <p:nvPr/>
          </p:nvSpPr>
          <p:spPr>
            <a:xfrm>
              <a:off x="296" y="1041"/>
              <a:ext cx="1716" cy="198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74" name="组合 42073"/>
          <p:cNvGrpSpPr/>
          <p:nvPr/>
        </p:nvGrpSpPr>
        <p:grpSpPr>
          <a:xfrm>
            <a:off x="3968115" y="5458143"/>
            <a:ext cx="2924175" cy="436562"/>
            <a:chOff x="284" y="1656"/>
            <a:chExt cx="1720" cy="192"/>
          </a:xfrm>
        </p:grpSpPr>
        <p:grpSp>
          <p:nvGrpSpPr>
            <p:cNvPr id="42075" name="组合 42074"/>
            <p:cNvGrpSpPr/>
            <p:nvPr/>
          </p:nvGrpSpPr>
          <p:grpSpPr>
            <a:xfrm>
              <a:off x="284" y="1656"/>
              <a:ext cx="1720" cy="192"/>
              <a:chOff x="284" y="1656"/>
              <a:chExt cx="1720" cy="192"/>
            </a:xfrm>
          </p:grpSpPr>
          <p:sp>
            <p:nvSpPr>
              <p:cNvPr id="42076" name="直接连接符 42075"/>
              <p:cNvSpPr/>
              <p:nvPr/>
            </p:nvSpPr>
            <p:spPr>
              <a:xfrm>
                <a:off x="284" y="1656"/>
                <a:ext cx="172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7" name="直接连接符 42076"/>
              <p:cNvSpPr/>
              <p:nvPr/>
            </p:nvSpPr>
            <p:spPr>
              <a:xfrm>
                <a:off x="284" y="1848"/>
                <a:ext cx="172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78" name="矩形 42077"/>
            <p:cNvSpPr/>
            <p:nvPr/>
          </p:nvSpPr>
          <p:spPr>
            <a:xfrm>
              <a:off x="288" y="1664"/>
              <a:ext cx="1704" cy="176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79" name="直接连接符 42078"/>
          <p:cNvSpPr/>
          <p:nvPr/>
        </p:nvSpPr>
        <p:spPr>
          <a:xfrm>
            <a:off x="4572953" y="3507105"/>
            <a:ext cx="0" cy="1931988"/>
          </a:xfrm>
          <a:prstGeom prst="line">
            <a:avLst/>
          </a:prstGeom>
          <a:ln w="12700" cap="flat" cmpd="sng">
            <a:solidFill>
              <a:srgbClr val="333399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0" name="直接连接符 42079"/>
          <p:cNvSpPr/>
          <p:nvPr/>
        </p:nvSpPr>
        <p:spPr>
          <a:xfrm flipV="1">
            <a:off x="4579303" y="4172268"/>
            <a:ext cx="395287" cy="365125"/>
          </a:xfrm>
          <a:prstGeom prst="line">
            <a:avLst/>
          </a:prstGeom>
          <a:ln w="57150" cap="flat" cmpd="sng">
            <a:solidFill>
              <a:srgbClr val="333399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1" name="直接连接符 42080"/>
          <p:cNvSpPr/>
          <p:nvPr/>
        </p:nvSpPr>
        <p:spPr>
          <a:xfrm flipV="1">
            <a:off x="4280853" y="4527868"/>
            <a:ext cx="292100" cy="749300"/>
          </a:xfrm>
          <a:prstGeom prst="line">
            <a:avLst/>
          </a:prstGeom>
          <a:ln w="57150" cap="flat" cmpd="sng">
            <a:solidFill>
              <a:srgbClr val="333399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2" name="任意多边形 42081"/>
          <p:cNvSpPr/>
          <p:nvPr/>
        </p:nvSpPr>
        <p:spPr>
          <a:xfrm>
            <a:off x="4576128" y="4277043"/>
            <a:ext cx="142875" cy="12382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21600" y="21600"/>
                </a:moveTo>
                <a:arcTo wR="-10800" hR="-21600" stAng="0" swAng="12821404"/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3" name="直接连接符 42082"/>
          <p:cNvSpPr/>
          <p:nvPr/>
        </p:nvSpPr>
        <p:spPr>
          <a:xfrm>
            <a:off x="5892165" y="3526155"/>
            <a:ext cx="0" cy="1931988"/>
          </a:xfrm>
          <a:prstGeom prst="line">
            <a:avLst/>
          </a:prstGeom>
          <a:ln w="12700" cap="flat" cmpd="sng">
            <a:solidFill>
              <a:srgbClr val="333399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4" name="直接连接符 42083"/>
          <p:cNvSpPr/>
          <p:nvPr/>
        </p:nvSpPr>
        <p:spPr>
          <a:xfrm flipV="1">
            <a:off x="5123815" y="4527868"/>
            <a:ext cx="779463" cy="346075"/>
          </a:xfrm>
          <a:prstGeom prst="line">
            <a:avLst/>
          </a:prstGeom>
          <a:ln w="57150" cap="flat" cmpd="sng">
            <a:solidFill>
              <a:srgbClr val="333399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5" name="直接连接符 42084"/>
          <p:cNvSpPr/>
          <p:nvPr/>
        </p:nvSpPr>
        <p:spPr>
          <a:xfrm>
            <a:off x="5898515" y="4527868"/>
            <a:ext cx="892175" cy="355600"/>
          </a:xfrm>
          <a:prstGeom prst="line">
            <a:avLst/>
          </a:prstGeom>
          <a:ln w="57150" cap="flat" cmpd="sng">
            <a:solidFill>
              <a:srgbClr val="333399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6" name="任意多边形 42085"/>
          <p:cNvSpPr/>
          <p:nvPr/>
        </p:nvSpPr>
        <p:spPr>
          <a:xfrm rot="9840000">
            <a:off x="5614353" y="4631055"/>
            <a:ext cx="236537" cy="32861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21600" y="21600"/>
                </a:moveTo>
                <a:arcTo wR="-10800" hR="-21600" stAng="0" swAng="12821404"/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" name="任意多边形 42086"/>
          <p:cNvSpPr/>
          <p:nvPr/>
        </p:nvSpPr>
        <p:spPr>
          <a:xfrm>
            <a:off x="3852228" y="4077018"/>
            <a:ext cx="153987" cy="1820862"/>
          </a:xfrm>
          <a:custGeom>
            <a:avLst/>
            <a:gdLst/>
            <a:ahLst/>
            <a:cxnLst/>
            <a:rect l="0" t="0" r="0" b="0"/>
            <a:pathLst>
              <a:path w="91" h="799">
                <a:moveTo>
                  <a:pt x="78" y="0"/>
                </a:moveTo>
                <a:lnTo>
                  <a:pt x="78" y="18"/>
                </a:lnTo>
                <a:lnTo>
                  <a:pt x="78" y="36"/>
                </a:lnTo>
                <a:lnTo>
                  <a:pt x="60" y="54"/>
                </a:lnTo>
                <a:lnTo>
                  <a:pt x="60" y="72"/>
                </a:lnTo>
                <a:lnTo>
                  <a:pt x="54" y="90"/>
                </a:lnTo>
                <a:lnTo>
                  <a:pt x="54" y="108"/>
                </a:lnTo>
                <a:lnTo>
                  <a:pt x="72" y="126"/>
                </a:lnTo>
                <a:lnTo>
                  <a:pt x="90" y="144"/>
                </a:lnTo>
                <a:lnTo>
                  <a:pt x="90" y="162"/>
                </a:lnTo>
                <a:lnTo>
                  <a:pt x="90" y="180"/>
                </a:lnTo>
                <a:lnTo>
                  <a:pt x="90" y="198"/>
                </a:lnTo>
                <a:lnTo>
                  <a:pt x="84" y="198"/>
                </a:lnTo>
                <a:lnTo>
                  <a:pt x="66" y="210"/>
                </a:lnTo>
                <a:lnTo>
                  <a:pt x="48" y="228"/>
                </a:lnTo>
                <a:lnTo>
                  <a:pt x="36" y="246"/>
                </a:lnTo>
                <a:lnTo>
                  <a:pt x="18" y="258"/>
                </a:lnTo>
                <a:lnTo>
                  <a:pt x="12" y="276"/>
                </a:lnTo>
                <a:lnTo>
                  <a:pt x="12" y="294"/>
                </a:lnTo>
                <a:lnTo>
                  <a:pt x="12" y="312"/>
                </a:lnTo>
                <a:lnTo>
                  <a:pt x="12" y="330"/>
                </a:lnTo>
                <a:lnTo>
                  <a:pt x="0" y="348"/>
                </a:lnTo>
                <a:lnTo>
                  <a:pt x="0" y="366"/>
                </a:lnTo>
                <a:lnTo>
                  <a:pt x="0" y="384"/>
                </a:lnTo>
                <a:lnTo>
                  <a:pt x="0" y="402"/>
                </a:lnTo>
                <a:lnTo>
                  <a:pt x="0" y="420"/>
                </a:lnTo>
                <a:lnTo>
                  <a:pt x="0" y="438"/>
                </a:lnTo>
                <a:lnTo>
                  <a:pt x="18" y="450"/>
                </a:lnTo>
                <a:lnTo>
                  <a:pt x="36" y="462"/>
                </a:lnTo>
                <a:lnTo>
                  <a:pt x="54" y="474"/>
                </a:lnTo>
                <a:lnTo>
                  <a:pt x="60" y="492"/>
                </a:lnTo>
                <a:lnTo>
                  <a:pt x="78" y="510"/>
                </a:lnTo>
                <a:lnTo>
                  <a:pt x="84" y="528"/>
                </a:lnTo>
                <a:lnTo>
                  <a:pt x="90" y="546"/>
                </a:lnTo>
                <a:lnTo>
                  <a:pt x="90" y="564"/>
                </a:lnTo>
                <a:lnTo>
                  <a:pt x="90" y="582"/>
                </a:lnTo>
                <a:lnTo>
                  <a:pt x="90" y="600"/>
                </a:lnTo>
                <a:lnTo>
                  <a:pt x="72" y="600"/>
                </a:lnTo>
                <a:lnTo>
                  <a:pt x="66" y="618"/>
                </a:lnTo>
                <a:lnTo>
                  <a:pt x="60" y="636"/>
                </a:lnTo>
                <a:lnTo>
                  <a:pt x="54" y="654"/>
                </a:lnTo>
                <a:lnTo>
                  <a:pt x="48" y="672"/>
                </a:lnTo>
                <a:lnTo>
                  <a:pt x="48" y="690"/>
                </a:lnTo>
                <a:lnTo>
                  <a:pt x="48" y="708"/>
                </a:lnTo>
                <a:lnTo>
                  <a:pt x="48" y="726"/>
                </a:lnTo>
                <a:lnTo>
                  <a:pt x="48" y="744"/>
                </a:lnTo>
                <a:lnTo>
                  <a:pt x="54" y="762"/>
                </a:lnTo>
                <a:lnTo>
                  <a:pt x="60" y="780"/>
                </a:lnTo>
                <a:lnTo>
                  <a:pt x="72" y="798"/>
                </a:lnTo>
                <a:lnTo>
                  <a:pt x="72" y="792"/>
                </a:lnTo>
                <a:lnTo>
                  <a:pt x="72" y="786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8" name="矩形 42087"/>
          <p:cNvSpPr/>
          <p:nvPr/>
        </p:nvSpPr>
        <p:spPr>
          <a:xfrm>
            <a:off x="5520690" y="3061018"/>
            <a:ext cx="1094740" cy="4546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lIns="90488" tIns="44450" rIns="90488" bIns="44450">
            <a:spAutoFit/>
          </a:bodyPr>
          <a:lstStyle/>
          <a:p>
            <a:pPr lvl="0" algn="l" defTabSz="762000" eaLnBrk="0" hangingPunct="0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折射角</a:t>
            </a:r>
          </a:p>
        </p:txBody>
      </p:sp>
      <p:sp>
        <p:nvSpPr>
          <p:cNvPr id="42089" name="矩形 42088"/>
          <p:cNvSpPr/>
          <p:nvPr/>
        </p:nvSpPr>
        <p:spPr>
          <a:xfrm>
            <a:off x="4653915" y="4940618"/>
            <a:ext cx="1096963" cy="454660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90488" tIns="44450" rIns="90488" bIns="44450">
            <a:spAutoFit/>
          </a:bodyPr>
          <a:lstStyle/>
          <a:p>
            <a:pPr lvl="0" algn="l" defTabSz="762000" eaLnBrk="0" hangingPunct="0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入射角</a:t>
            </a:r>
          </a:p>
        </p:txBody>
      </p:sp>
      <p:sp>
        <p:nvSpPr>
          <p:cNvPr id="42090" name="直接连接符 42089"/>
          <p:cNvSpPr/>
          <p:nvPr/>
        </p:nvSpPr>
        <p:spPr>
          <a:xfrm>
            <a:off x="5981065" y="3580130"/>
            <a:ext cx="119063" cy="720725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1" name="直接连接符 42090"/>
          <p:cNvSpPr/>
          <p:nvPr/>
        </p:nvSpPr>
        <p:spPr>
          <a:xfrm flipV="1">
            <a:off x="4653915" y="3535680"/>
            <a:ext cx="1047750" cy="768350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2" name="直接连接符 42091"/>
          <p:cNvSpPr/>
          <p:nvPr/>
        </p:nvSpPr>
        <p:spPr>
          <a:xfrm>
            <a:off x="4491990" y="4929505"/>
            <a:ext cx="298450" cy="255588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3" name="直接连接符 42092"/>
          <p:cNvSpPr/>
          <p:nvPr/>
        </p:nvSpPr>
        <p:spPr>
          <a:xfrm flipV="1">
            <a:off x="5463540" y="4873943"/>
            <a:ext cx="249238" cy="319087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4" name="直接连接符 42093"/>
          <p:cNvSpPr/>
          <p:nvPr/>
        </p:nvSpPr>
        <p:spPr>
          <a:xfrm flipV="1">
            <a:off x="6835140" y="4637405"/>
            <a:ext cx="608013" cy="328613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5" name="直接连接符 42094"/>
          <p:cNvSpPr/>
          <p:nvPr/>
        </p:nvSpPr>
        <p:spPr>
          <a:xfrm flipH="1">
            <a:off x="6692265" y="3605530"/>
            <a:ext cx="501650" cy="708025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6" name="任意多边形 42095"/>
          <p:cNvSpPr/>
          <p:nvPr/>
        </p:nvSpPr>
        <p:spPr>
          <a:xfrm>
            <a:off x="6912928" y="4050030"/>
            <a:ext cx="22225" cy="493713"/>
          </a:xfrm>
          <a:custGeom>
            <a:avLst/>
            <a:gdLst/>
            <a:ahLst/>
            <a:cxnLst/>
            <a:rect l="0" t="0" r="0" b="0"/>
            <a:pathLst>
              <a:path w="13" h="217">
                <a:moveTo>
                  <a:pt x="0" y="0"/>
                </a:moveTo>
                <a:lnTo>
                  <a:pt x="6" y="18"/>
                </a:lnTo>
                <a:lnTo>
                  <a:pt x="6" y="36"/>
                </a:lnTo>
                <a:lnTo>
                  <a:pt x="6" y="54"/>
                </a:lnTo>
                <a:lnTo>
                  <a:pt x="6" y="72"/>
                </a:lnTo>
                <a:lnTo>
                  <a:pt x="6" y="90"/>
                </a:lnTo>
                <a:lnTo>
                  <a:pt x="0" y="108"/>
                </a:lnTo>
                <a:lnTo>
                  <a:pt x="0" y="126"/>
                </a:lnTo>
                <a:lnTo>
                  <a:pt x="0" y="144"/>
                </a:lnTo>
                <a:lnTo>
                  <a:pt x="0" y="162"/>
                </a:lnTo>
                <a:lnTo>
                  <a:pt x="0" y="180"/>
                </a:lnTo>
                <a:lnTo>
                  <a:pt x="6" y="198"/>
                </a:lnTo>
                <a:lnTo>
                  <a:pt x="12" y="216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7" name="任意多边形 42096"/>
          <p:cNvSpPr/>
          <p:nvPr/>
        </p:nvSpPr>
        <p:spPr>
          <a:xfrm>
            <a:off x="6882765" y="4527868"/>
            <a:ext cx="82550" cy="919162"/>
          </a:xfrm>
          <a:custGeom>
            <a:avLst/>
            <a:gdLst/>
            <a:ahLst/>
            <a:cxnLst/>
            <a:rect l="0" t="0" r="0" b="0"/>
            <a:pathLst>
              <a:path w="49" h="403">
                <a:moveTo>
                  <a:pt x="18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24" y="90"/>
                </a:lnTo>
                <a:lnTo>
                  <a:pt x="24" y="108"/>
                </a:lnTo>
                <a:lnTo>
                  <a:pt x="30" y="126"/>
                </a:lnTo>
                <a:lnTo>
                  <a:pt x="36" y="144"/>
                </a:lnTo>
                <a:lnTo>
                  <a:pt x="36" y="162"/>
                </a:lnTo>
                <a:lnTo>
                  <a:pt x="48" y="180"/>
                </a:lnTo>
                <a:lnTo>
                  <a:pt x="48" y="198"/>
                </a:lnTo>
                <a:lnTo>
                  <a:pt x="48" y="216"/>
                </a:lnTo>
                <a:lnTo>
                  <a:pt x="48" y="234"/>
                </a:lnTo>
                <a:lnTo>
                  <a:pt x="48" y="252"/>
                </a:lnTo>
                <a:lnTo>
                  <a:pt x="48" y="270"/>
                </a:lnTo>
                <a:lnTo>
                  <a:pt x="42" y="288"/>
                </a:lnTo>
                <a:lnTo>
                  <a:pt x="36" y="306"/>
                </a:lnTo>
                <a:lnTo>
                  <a:pt x="30" y="324"/>
                </a:lnTo>
                <a:lnTo>
                  <a:pt x="18" y="342"/>
                </a:lnTo>
                <a:lnTo>
                  <a:pt x="12" y="366"/>
                </a:lnTo>
                <a:lnTo>
                  <a:pt x="12" y="384"/>
                </a:lnTo>
                <a:lnTo>
                  <a:pt x="0" y="402"/>
                </a:lnTo>
                <a:lnTo>
                  <a:pt x="0" y="402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8" name="任意多边形 42097"/>
          <p:cNvSpPr/>
          <p:nvPr/>
        </p:nvSpPr>
        <p:spPr>
          <a:xfrm>
            <a:off x="6862128" y="5443855"/>
            <a:ext cx="22225" cy="454025"/>
          </a:xfrm>
          <a:custGeom>
            <a:avLst/>
            <a:gdLst/>
            <a:ahLst/>
            <a:cxnLst/>
            <a:rect l="0" t="0" r="0" b="0"/>
            <a:pathLst>
              <a:path w="13" h="199">
                <a:moveTo>
                  <a:pt x="12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12" y="90"/>
                </a:lnTo>
                <a:lnTo>
                  <a:pt x="12" y="108"/>
                </a:lnTo>
                <a:lnTo>
                  <a:pt x="12" y="126"/>
                </a:lnTo>
                <a:lnTo>
                  <a:pt x="12" y="144"/>
                </a:lnTo>
                <a:lnTo>
                  <a:pt x="12" y="162"/>
                </a:lnTo>
                <a:lnTo>
                  <a:pt x="6" y="180"/>
                </a:lnTo>
                <a:lnTo>
                  <a:pt x="0" y="198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9" name="任意多边形 42098"/>
          <p:cNvSpPr/>
          <p:nvPr/>
        </p:nvSpPr>
        <p:spPr>
          <a:xfrm rot="540000">
            <a:off x="5885815" y="4265930"/>
            <a:ext cx="354013" cy="34607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21600" y="21600"/>
                </a:moveTo>
                <a:arcTo wR="-10800" hR="-21600" stAng="0" swAng="12821404"/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0" name="文本框 42099"/>
          <p:cNvSpPr txBox="1"/>
          <p:nvPr/>
        </p:nvSpPr>
        <p:spPr>
          <a:xfrm>
            <a:off x="6904990" y="3168968"/>
            <a:ext cx="292608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包层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（低折射率的媒体）</a:t>
            </a:r>
          </a:p>
        </p:txBody>
      </p:sp>
      <p:sp>
        <p:nvSpPr>
          <p:cNvPr id="42101" name="直接连接符 42100"/>
          <p:cNvSpPr/>
          <p:nvPr/>
        </p:nvSpPr>
        <p:spPr>
          <a:xfrm flipH="1">
            <a:off x="6671628" y="5621655"/>
            <a:ext cx="652462" cy="109538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2" name="文本框 42101"/>
          <p:cNvSpPr txBox="1"/>
          <p:nvPr/>
        </p:nvSpPr>
        <p:spPr>
          <a:xfrm>
            <a:off x="7193915" y="5327968"/>
            <a:ext cx="292608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包层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（低折射率的媒体）</a:t>
            </a:r>
          </a:p>
        </p:txBody>
      </p:sp>
      <p:sp>
        <p:nvSpPr>
          <p:cNvPr id="42103" name="文本框 42102"/>
          <p:cNvSpPr txBox="1"/>
          <p:nvPr/>
        </p:nvSpPr>
        <p:spPr>
          <a:xfrm>
            <a:off x="7265353" y="4253230"/>
            <a:ext cx="3179762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纤芯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（高折射率的媒体）            </a:t>
            </a:r>
          </a:p>
        </p:txBody>
      </p:sp>
      <p:sp>
        <p:nvSpPr>
          <p:cNvPr id="42104" name="圆柱形 42103"/>
          <p:cNvSpPr/>
          <p:nvPr/>
        </p:nvSpPr>
        <p:spPr>
          <a:xfrm rot="5400000">
            <a:off x="1483678" y="4311968"/>
            <a:ext cx="1885950" cy="1306512"/>
          </a:xfrm>
          <a:prstGeom prst="can">
            <a:avLst>
              <a:gd name="adj" fmla="val 29815"/>
            </a:avLst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5" name="圆柱形 42104"/>
          <p:cNvSpPr/>
          <p:nvPr/>
        </p:nvSpPr>
        <p:spPr>
          <a:xfrm rot="5400000">
            <a:off x="2710815" y="4665980"/>
            <a:ext cx="901700" cy="654050"/>
          </a:xfrm>
          <a:prstGeom prst="can">
            <a:avLst>
              <a:gd name="adj" fmla="val 27343"/>
            </a:avLst>
          </a:prstGeom>
          <a:solidFill>
            <a:srgbClr val="FFFFFF"/>
          </a:solidFill>
          <a:ln w="952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6" name="文本框 42105"/>
          <p:cNvSpPr txBox="1"/>
          <p:nvPr/>
        </p:nvSpPr>
        <p:spPr>
          <a:xfrm>
            <a:off x="2182178" y="3065780"/>
            <a:ext cx="79248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包层</a:t>
            </a:r>
          </a:p>
        </p:txBody>
      </p:sp>
      <p:sp>
        <p:nvSpPr>
          <p:cNvPr id="42107" name="直接连接符 42106"/>
          <p:cNvSpPr/>
          <p:nvPr/>
        </p:nvSpPr>
        <p:spPr>
          <a:xfrm flipH="1">
            <a:off x="2509203" y="3653155"/>
            <a:ext cx="3175" cy="655638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8" name="文本框 42107"/>
          <p:cNvSpPr txBox="1"/>
          <p:nvPr/>
        </p:nvSpPr>
        <p:spPr>
          <a:xfrm>
            <a:off x="3080703" y="3434080"/>
            <a:ext cx="696912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纤芯</a:t>
            </a:r>
          </a:p>
        </p:txBody>
      </p:sp>
      <p:sp>
        <p:nvSpPr>
          <p:cNvPr id="42109" name="直接连接符 42108"/>
          <p:cNvSpPr/>
          <p:nvPr/>
        </p:nvSpPr>
        <p:spPr>
          <a:xfrm flipH="1">
            <a:off x="3075940" y="3872230"/>
            <a:ext cx="249238" cy="874713"/>
          </a:xfrm>
          <a:prstGeom prst="line">
            <a:avLst/>
          </a:prstGeom>
          <a:ln w="1270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58" name="标题 121857"/>
          <p:cNvSpPr>
            <a:spLocks noGrp="1"/>
          </p:cNvSpPr>
          <p:nvPr/>
        </p:nvSpPr>
        <p:spPr>
          <a:xfrm>
            <a:off x="859715" y="-2259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、 光缆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9505" y="1122642"/>
            <a:ext cx="10164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不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受电磁干扰的影响；较宽的频带和数据传输速率大；信号传输得更远、更快；衰减较小，中断器的间隔距离较大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；光缆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的直径很小；传输介质价格较贵，建网费用较高。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22881"/>
          <p:cNvSpPr>
            <a:spLocks noGrp="1"/>
          </p:cNvSpPr>
          <p:nvPr>
            <p:ph type="title"/>
          </p:nvPr>
        </p:nvSpPr>
        <p:spPr>
          <a:xfrm>
            <a:off x="692150" y="4340225"/>
            <a:ext cx="10515600" cy="1325563"/>
          </a:xfrm>
        </p:spPr>
        <p:txBody>
          <a:bodyPr anchor="b"/>
          <a:lstStyle/>
          <a:p>
            <a:pPr algn="ctr"/>
            <a:r>
              <a:rPr lang="en-US" altLang="zh-CN" sz="2800" dirty="0"/>
              <a:t>2-2-4 </a:t>
            </a:r>
            <a:r>
              <a:rPr lang="zh-CN" altLang="en-US" sz="2800" dirty="0"/>
              <a:t>光波在光纤中传播</a:t>
            </a:r>
          </a:p>
        </p:txBody>
      </p:sp>
      <p:sp>
        <p:nvSpPr>
          <p:cNvPr id="122883" name="矩形 122882"/>
          <p:cNvSpPr/>
          <p:nvPr/>
        </p:nvSpPr>
        <p:spPr>
          <a:xfrm>
            <a:off x="4186238" y="3170239"/>
            <a:ext cx="5979738" cy="239936"/>
          </a:xfrm>
          <a:prstGeom prst="rect">
            <a:avLst/>
          </a:prstGeom>
          <a:solidFill>
            <a:srgbClr val="DDDDDD"/>
          </a:solidFill>
          <a:ln w="12700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4" name="矩形 122883"/>
          <p:cNvSpPr/>
          <p:nvPr/>
        </p:nvSpPr>
        <p:spPr>
          <a:xfrm>
            <a:off x="4186238" y="3414713"/>
            <a:ext cx="6001254" cy="344487"/>
          </a:xfrm>
          <a:prstGeom prst="rect">
            <a:avLst/>
          </a:prstGeom>
          <a:solidFill>
            <a:srgbClr val="FFFFFF"/>
          </a:solidFill>
          <a:ln w="12700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5" name="矩形 122884"/>
          <p:cNvSpPr/>
          <p:nvPr/>
        </p:nvSpPr>
        <p:spPr>
          <a:xfrm>
            <a:off x="4186238" y="3759200"/>
            <a:ext cx="6012011" cy="221129"/>
          </a:xfrm>
          <a:prstGeom prst="rect">
            <a:avLst/>
          </a:prstGeom>
          <a:solidFill>
            <a:srgbClr val="DDDDDD"/>
          </a:solidFill>
          <a:ln w="12700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6" name="圆柱形 122885"/>
          <p:cNvSpPr/>
          <p:nvPr/>
        </p:nvSpPr>
        <p:spPr>
          <a:xfrm rot="5400000">
            <a:off x="2898775" y="3152775"/>
            <a:ext cx="835025" cy="869950"/>
          </a:xfrm>
          <a:prstGeom prst="can">
            <a:avLst>
              <a:gd name="adj" fmla="val 26042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7" name="圆柱形 122886"/>
          <p:cNvSpPr/>
          <p:nvPr/>
        </p:nvSpPr>
        <p:spPr>
          <a:xfrm rot="5400000">
            <a:off x="3632200" y="3368675"/>
            <a:ext cx="344488" cy="434975"/>
          </a:xfrm>
          <a:prstGeom prst="can">
            <a:avLst>
              <a:gd name="adj" fmla="val 2070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888" name="组合 122887"/>
          <p:cNvGrpSpPr/>
          <p:nvPr/>
        </p:nvGrpSpPr>
        <p:grpSpPr>
          <a:xfrm>
            <a:off x="4186238" y="3170238"/>
            <a:ext cx="4891087" cy="835025"/>
            <a:chOff x="912" y="912"/>
            <a:chExt cx="4608" cy="816"/>
          </a:xfrm>
        </p:grpSpPr>
        <p:sp>
          <p:nvSpPr>
            <p:cNvPr id="122889" name="直接连接符 122888"/>
            <p:cNvSpPr/>
            <p:nvPr/>
          </p:nvSpPr>
          <p:spPr>
            <a:xfrm>
              <a:off x="912" y="912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直接连接符 122889"/>
            <p:cNvSpPr/>
            <p:nvPr/>
          </p:nvSpPr>
          <p:spPr>
            <a:xfrm>
              <a:off x="912" y="1152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直接连接符 122890"/>
            <p:cNvSpPr/>
            <p:nvPr/>
          </p:nvSpPr>
          <p:spPr>
            <a:xfrm>
              <a:off x="912" y="1488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2" name="直接连接符 122891"/>
            <p:cNvSpPr/>
            <p:nvPr/>
          </p:nvSpPr>
          <p:spPr>
            <a:xfrm>
              <a:off x="912" y="1728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93" name="直接连接符 122892"/>
          <p:cNvSpPr/>
          <p:nvPr/>
        </p:nvSpPr>
        <p:spPr>
          <a:xfrm>
            <a:off x="4087813" y="3584575"/>
            <a:ext cx="6024375" cy="45719"/>
          </a:xfrm>
          <a:prstGeom prst="line">
            <a:avLst/>
          </a:prstGeom>
          <a:ln w="19050" cap="flat" cmpd="sng">
            <a:solidFill>
              <a:srgbClr val="333399"/>
            </a:solidFill>
            <a:prstDash val="lgDash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4" name="文本框 122893"/>
          <p:cNvSpPr txBox="1"/>
          <p:nvPr/>
        </p:nvSpPr>
        <p:spPr>
          <a:xfrm>
            <a:off x="3504248" y="1989138"/>
            <a:ext cx="119888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高折射率</a:t>
            </a:r>
          </a:p>
          <a:p>
            <a:pPr lvl="0" algn="ctr">
              <a:buClr>
                <a:srgbClr val="000000"/>
              </a:buClr>
            </a:pPr>
            <a:r>
              <a:rPr lang="en-US" altLang="zh-CN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纤芯</a:t>
            </a:r>
            <a:r>
              <a:rPr lang="en-US" altLang="zh-CN" sz="2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22895" name="文本框 122894"/>
          <p:cNvSpPr txBox="1"/>
          <p:nvPr/>
        </p:nvSpPr>
        <p:spPr>
          <a:xfrm>
            <a:off x="2208848" y="1989138"/>
            <a:ext cx="119888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低折射率</a:t>
            </a:r>
          </a:p>
          <a:p>
            <a:pPr lvl="0" algn="ctr">
              <a:buClr>
                <a:srgbClr val="000000"/>
              </a:buClr>
            </a:pPr>
            <a:r>
              <a:rPr lang="en-US" altLang="zh-CN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包层</a:t>
            </a:r>
            <a:r>
              <a:rPr lang="en-US" altLang="zh-CN" sz="2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22896" name="直接连接符 122895"/>
          <p:cNvSpPr/>
          <p:nvPr/>
        </p:nvSpPr>
        <p:spPr>
          <a:xfrm flipH="1">
            <a:off x="3859213" y="2708275"/>
            <a:ext cx="220662" cy="706438"/>
          </a:xfrm>
          <a:prstGeom prst="line">
            <a:avLst/>
          </a:prstGeom>
          <a:ln w="1905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7" name="直接连接符 122896"/>
          <p:cNvSpPr/>
          <p:nvPr/>
        </p:nvSpPr>
        <p:spPr>
          <a:xfrm>
            <a:off x="2927350" y="2636838"/>
            <a:ext cx="388938" cy="533400"/>
          </a:xfrm>
          <a:prstGeom prst="line">
            <a:avLst/>
          </a:prstGeom>
          <a:ln w="19050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8" name="文本框 122897"/>
          <p:cNvSpPr txBox="1"/>
          <p:nvPr/>
        </p:nvSpPr>
        <p:spPr>
          <a:xfrm>
            <a:off x="4295775" y="2733675"/>
            <a:ext cx="572464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光线在纤芯中传输的方式是不断地全反射</a:t>
            </a:r>
          </a:p>
        </p:txBody>
      </p:sp>
      <p:sp>
        <p:nvSpPr>
          <p:cNvPr id="122899" name="任意多边形 122898"/>
          <p:cNvSpPr/>
          <p:nvPr/>
        </p:nvSpPr>
        <p:spPr>
          <a:xfrm>
            <a:off x="4213224" y="3414713"/>
            <a:ext cx="5791387" cy="344487"/>
          </a:xfrm>
          <a:custGeom>
            <a:avLst/>
            <a:gdLst/>
            <a:ahLst/>
            <a:cxnLst/>
            <a:rect l="0" t="0" r="0" b="0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58" name="标题 121857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、 光缆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组合 116737"/>
          <p:cNvGrpSpPr/>
          <p:nvPr/>
        </p:nvGrpSpPr>
        <p:grpSpPr>
          <a:xfrm>
            <a:off x="1600200" y="4300538"/>
            <a:ext cx="9078913" cy="1550987"/>
            <a:chOff x="48" y="2709"/>
            <a:chExt cx="5719" cy="977"/>
          </a:xfrm>
        </p:grpSpPr>
        <p:grpSp>
          <p:nvGrpSpPr>
            <p:cNvPr id="116739" name="组合 116738"/>
            <p:cNvGrpSpPr/>
            <p:nvPr/>
          </p:nvGrpSpPr>
          <p:grpSpPr>
            <a:xfrm>
              <a:off x="682" y="3158"/>
              <a:ext cx="4476" cy="528"/>
              <a:chOff x="682" y="3072"/>
              <a:chExt cx="4476" cy="528"/>
            </a:xfrm>
          </p:grpSpPr>
          <p:sp>
            <p:nvSpPr>
              <p:cNvPr id="116740" name="矩形 116739"/>
              <p:cNvSpPr/>
              <p:nvPr/>
            </p:nvSpPr>
            <p:spPr>
              <a:xfrm>
                <a:off x="768" y="3168"/>
                <a:ext cx="4320" cy="336"/>
              </a:xfrm>
              <a:prstGeom prst="rect">
                <a:avLst/>
              </a:prstGeom>
              <a:solidFill>
                <a:srgbClr val="EAEAEA"/>
              </a:solidFill>
              <a:ln w="12700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741" name="组合 116740"/>
              <p:cNvGrpSpPr/>
              <p:nvPr/>
            </p:nvGrpSpPr>
            <p:grpSpPr>
              <a:xfrm>
                <a:off x="682" y="3072"/>
                <a:ext cx="4476" cy="528"/>
                <a:chOff x="682" y="3072"/>
                <a:chExt cx="4476" cy="528"/>
              </a:xfrm>
            </p:grpSpPr>
            <p:sp>
              <p:nvSpPr>
                <p:cNvPr id="116742" name="矩形 116741"/>
                <p:cNvSpPr/>
                <p:nvPr/>
              </p:nvSpPr>
              <p:spPr>
                <a:xfrm>
                  <a:off x="768" y="3072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 w="12700">
                  <a:noFill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3" name="矩形 116742"/>
                <p:cNvSpPr/>
                <p:nvPr/>
              </p:nvSpPr>
              <p:spPr>
                <a:xfrm>
                  <a:off x="768" y="3360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 w="12700">
                  <a:noFill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4" name="直接连接符 116743"/>
                <p:cNvSpPr/>
                <p:nvPr/>
              </p:nvSpPr>
              <p:spPr>
                <a:xfrm>
                  <a:off x="768" y="3072"/>
                  <a:ext cx="43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5" name="直接连接符 116744"/>
                <p:cNvSpPr/>
                <p:nvPr/>
              </p:nvSpPr>
              <p:spPr>
                <a:xfrm>
                  <a:off x="768" y="3312"/>
                  <a:ext cx="43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6" name="直接连接符 116745"/>
                <p:cNvSpPr/>
                <p:nvPr/>
              </p:nvSpPr>
              <p:spPr>
                <a:xfrm>
                  <a:off x="768" y="3360"/>
                  <a:ext cx="43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7" name="直接连接符 116746"/>
                <p:cNvSpPr/>
                <p:nvPr/>
              </p:nvSpPr>
              <p:spPr>
                <a:xfrm>
                  <a:off x="768" y="3600"/>
                  <a:ext cx="432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8" name="直接连接符 116747"/>
                <p:cNvSpPr/>
                <p:nvPr/>
              </p:nvSpPr>
              <p:spPr>
                <a:xfrm>
                  <a:off x="682" y="3333"/>
                  <a:ext cx="4476" cy="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6749" name="组合 116748"/>
            <p:cNvGrpSpPr/>
            <p:nvPr/>
          </p:nvGrpSpPr>
          <p:grpSpPr>
            <a:xfrm>
              <a:off x="48" y="2840"/>
              <a:ext cx="5719" cy="818"/>
              <a:chOff x="48" y="2930"/>
              <a:chExt cx="5719" cy="818"/>
            </a:xfrm>
          </p:grpSpPr>
          <p:grpSp>
            <p:nvGrpSpPr>
              <p:cNvPr id="116750" name="组合 116749"/>
              <p:cNvGrpSpPr/>
              <p:nvPr/>
            </p:nvGrpSpPr>
            <p:grpSpPr>
              <a:xfrm>
                <a:off x="48" y="2930"/>
                <a:ext cx="755" cy="818"/>
                <a:chOff x="48" y="2930"/>
                <a:chExt cx="755" cy="818"/>
              </a:xfrm>
            </p:grpSpPr>
            <p:grpSp>
              <p:nvGrpSpPr>
                <p:cNvPr id="116751" name="组合 116750"/>
                <p:cNvGrpSpPr/>
                <p:nvPr/>
              </p:nvGrpSpPr>
              <p:grpSpPr>
                <a:xfrm>
                  <a:off x="15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116752" name="组合 116751"/>
                  <p:cNvGrpSpPr/>
                  <p:nvPr/>
                </p:nvGrpSpPr>
                <p:grpSpPr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116753" name="矩形 116752"/>
                    <p:cNvSpPr/>
                    <p:nvPr/>
                  </p:nvSpPr>
                  <p:spPr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 cmpd="sng">
                      <a:solidFill>
                        <a:srgbClr val="333399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754" name="直接连接符 116753"/>
                    <p:cNvSpPr/>
                    <p:nvPr/>
                  </p:nvSpPr>
                  <p:spPr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ln w="6350" cap="flat" cmpd="sng">
                      <a:solidFill>
                        <a:srgbClr val="333399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6755" name="任意多边形 116754"/>
                  <p:cNvSpPr/>
                  <p:nvPr/>
                </p:nvSpPr>
                <p:spPr>
                  <a:xfrm>
                    <a:off x="240" y="2450"/>
                    <a:ext cx="480" cy="5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99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6756" name="文本框 116755"/>
                <p:cNvSpPr txBox="1"/>
                <p:nvPr/>
              </p:nvSpPr>
              <p:spPr>
                <a:xfrm>
                  <a:off x="48" y="2930"/>
                  <a:ext cx="755" cy="25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>
                    <a:buClr>
                      <a:srgbClr val="000000"/>
                    </a:buClr>
                  </a:pPr>
                  <a:r>
                    <a:rPr lang="zh-CN" altLang="en-US" sz="2000" dirty="0">
                      <a:solidFill>
                        <a:srgbClr val="333399"/>
                      </a:solidFill>
                      <a:latin typeface="黑体" pitchFamily="2" charset="-122"/>
                      <a:ea typeface="黑体" pitchFamily="2" charset="-122"/>
                    </a:rPr>
                    <a:t>输入脉冲</a:t>
                  </a:r>
                </a:p>
              </p:txBody>
            </p:sp>
          </p:grpSp>
          <p:grpSp>
            <p:nvGrpSpPr>
              <p:cNvPr id="116757" name="组合 116756"/>
              <p:cNvGrpSpPr/>
              <p:nvPr/>
            </p:nvGrpSpPr>
            <p:grpSpPr>
              <a:xfrm>
                <a:off x="5012" y="2947"/>
                <a:ext cx="755" cy="801"/>
                <a:chOff x="5012" y="2947"/>
                <a:chExt cx="755" cy="801"/>
              </a:xfrm>
            </p:grpSpPr>
            <p:sp>
              <p:nvSpPr>
                <p:cNvPr id="116758" name="文本框 116757"/>
                <p:cNvSpPr txBox="1"/>
                <p:nvPr/>
              </p:nvSpPr>
              <p:spPr>
                <a:xfrm>
                  <a:off x="5012" y="2947"/>
                  <a:ext cx="755" cy="25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>
                    <a:buClr>
                      <a:srgbClr val="000000"/>
                    </a:buClr>
                  </a:pPr>
                  <a:r>
                    <a:rPr lang="zh-CN" altLang="en-US" sz="2000" dirty="0">
                      <a:solidFill>
                        <a:srgbClr val="333399"/>
                      </a:solidFill>
                      <a:latin typeface="黑体" pitchFamily="2" charset="-122"/>
                      <a:ea typeface="黑体" pitchFamily="2" charset="-122"/>
                    </a:rPr>
                    <a:t>输出脉冲</a:t>
                  </a:r>
                </a:p>
              </p:txBody>
            </p:sp>
            <p:grpSp>
              <p:nvGrpSpPr>
                <p:cNvPr id="116759" name="组合 116758"/>
                <p:cNvGrpSpPr/>
                <p:nvPr/>
              </p:nvGrpSpPr>
              <p:grpSpPr>
                <a:xfrm>
                  <a:off x="514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116760" name="组合 116759"/>
                  <p:cNvGrpSpPr/>
                  <p:nvPr/>
                </p:nvGrpSpPr>
                <p:grpSpPr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116761" name="矩形 116760"/>
                    <p:cNvSpPr/>
                    <p:nvPr/>
                  </p:nvSpPr>
                  <p:spPr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 cmpd="sng">
                      <a:solidFill>
                        <a:srgbClr val="333399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762" name="直接连接符 116761"/>
                    <p:cNvSpPr/>
                    <p:nvPr/>
                  </p:nvSpPr>
                  <p:spPr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ln w="6350" cap="flat" cmpd="sng">
                      <a:solidFill>
                        <a:srgbClr val="333399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6763" name="任意多边形 116762"/>
                  <p:cNvSpPr/>
                  <p:nvPr/>
                </p:nvSpPr>
                <p:spPr>
                  <a:xfrm>
                    <a:off x="240" y="2450"/>
                    <a:ext cx="480" cy="5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333399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6764" name="文本框 116763"/>
            <p:cNvSpPr txBox="1"/>
            <p:nvPr/>
          </p:nvSpPr>
          <p:spPr>
            <a:xfrm>
              <a:off x="2381" y="2709"/>
              <a:ext cx="1267" cy="40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zh-CN" altLang="en-US" sz="36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单模光纤</a:t>
              </a:r>
            </a:p>
          </p:txBody>
        </p:sp>
      </p:grpSp>
      <p:sp>
        <p:nvSpPr>
          <p:cNvPr id="116766" name="任意多边形 116765"/>
          <p:cNvSpPr/>
          <p:nvPr/>
        </p:nvSpPr>
        <p:spPr>
          <a:xfrm>
            <a:off x="2819400" y="3025775"/>
            <a:ext cx="6762750" cy="533400"/>
          </a:xfrm>
          <a:custGeom>
            <a:avLst/>
            <a:gdLst/>
            <a:ahLst/>
            <a:cxnLst/>
            <a:rect l="0" t="0" r="0" b="0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 cap="flat" cmpd="sng">
            <a:solidFill>
              <a:srgbClr val="339933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7" name="矩形 116766"/>
          <p:cNvSpPr/>
          <p:nvPr/>
        </p:nvSpPr>
        <p:spPr>
          <a:xfrm>
            <a:off x="2711450" y="2654300"/>
            <a:ext cx="6858000" cy="381000"/>
          </a:xfrm>
          <a:prstGeom prst="rect">
            <a:avLst/>
          </a:prstGeom>
          <a:solidFill>
            <a:srgbClr val="EAEAEA"/>
          </a:solidFill>
          <a:ln w="12700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8" name="矩形 116767"/>
          <p:cNvSpPr/>
          <p:nvPr/>
        </p:nvSpPr>
        <p:spPr>
          <a:xfrm>
            <a:off x="2727325" y="3567113"/>
            <a:ext cx="6858000" cy="381000"/>
          </a:xfrm>
          <a:prstGeom prst="rect">
            <a:avLst/>
          </a:prstGeom>
          <a:solidFill>
            <a:srgbClr val="EAEAEA"/>
          </a:solidFill>
          <a:ln w="12700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769" name="组合 116768"/>
          <p:cNvGrpSpPr/>
          <p:nvPr/>
        </p:nvGrpSpPr>
        <p:grpSpPr>
          <a:xfrm>
            <a:off x="2727325" y="2652713"/>
            <a:ext cx="6858000" cy="1295400"/>
            <a:chOff x="912" y="912"/>
            <a:chExt cx="4608" cy="816"/>
          </a:xfrm>
        </p:grpSpPr>
        <p:sp>
          <p:nvSpPr>
            <p:cNvPr id="116770" name="直接连接符 116769"/>
            <p:cNvSpPr/>
            <p:nvPr/>
          </p:nvSpPr>
          <p:spPr>
            <a:xfrm>
              <a:off x="912" y="912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1" name="直接连接符 116770"/>
            <p:cNvSpPr/>
            <p:nvPr/>
          </p:nvSpPr>
          <p:spPr>
            <a:xfrm>
              <a:off x="912" y="1152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2" name="直接连接符 116771"/>
            <p:cNvSpPr/>
            <p:nvPr/>
          </p:nvSpPr>
          <p:spPr>
            <a:xfrm>
              <a:off x="912" y="1488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3" name="直接连接符 116772"/>
            <p:cNvSpPr/>
            <p:nvPr/>
          </p:nvSpPr>
          <p:spPr>
            <a:xfrm>
              <a:off x="912" y="1728"/>
              <a:ext cx="4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74" name="直接连接符 116773"/>
          <p:cNvSpPr/>
          <p:nvPr/>
        </p:nvSpPr>
        <p:spPr>
          <a:xfrm>
            <a:off x="2590800" y="3295650"/>
            <a:ext cx="7105650" cy="4763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775" name="组合 116774"/>
          <p:cNvGrpSpPr/>
          <p:nvPr/>
        </p:nvGrpSpPr>
        <p:grpSpPr>
          <a:xfrm>
            <a:off x="1584325" y="2420938"/>
            <a:ext cx="9094788" cy="1298575"/>
            <a:chOff x="38" y="1288"/>
            <a:chExt cx="5729" cy="818"/>
          </a:xfrm>
        </p:grpSpPr>
        <p:grpSp>
          <p:nvGrpSpPr>
            <p:cNvPr id="116776" name="组合 116775"/>
            <p:cNvGrpSpPr/>
            <p:nvPr/>
          </p:nvGrpSpPr>
          <p:grpSpPr>
            <a:xfrm>
              <a:off x="38" y="1288"/>
              <a:ext cx="755" cy="818"/>
              <a:chOff x="38" y="1288"/>
              <a:chExt cx="755" cy="818"/>
            </a:xfrm>
          </p:grpSpPr>
          <p:sp>
            <p:nvSpPr>
              <p:cNvPr id="116777" name="矩形 116776"/>
              <p:cNvSpPr/>
              <p:nvPr/>
            </p:nvSpPr>
            <p:spPr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8" name="直接连接符 116777"/>
              <p:cNvSpPr/>
              <p:nvPr/>
            </p:nvSpPr>
            <p:spPr>
              <a:xfrm>
                <a:off x="417" y="1578"/>
                <a:ext cx="0" cy="528"/>
              </a:xfrm>
              <a:prstGeom prst="line">
                <a:avLst/>
              </a:prstGeom>
              <a:ln w="63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9" name="任意多边形 116778"/>
              <p:cNvSpPr/>
              <p:nvPr/>
            </p:nvSpPr>
            <p:spPr>
              <a:xfrm>
                <a:off x="177" y="1580"/>
                <a:ext cx="480" cy="526"/>
              </a:xfrm>
              <a:custGeom>
                <a:avLst/>
                <a:gdLst/>
                <a:ahLst/>
                <a:cxnLst/>
                <a:rect l="0" t="0" r="0" b="0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0" name="文本框 116779"/>
              <p:cNvSpPr txBox="1"/>
              <p:nvPr/>
            </p:nvSpPr>
            <p:spPr>
              <a:xfrm>
                <a:off x="38" y="1288"/>
                <a:ext cx="755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>
                  <a:buClr>
                    <a:srgbClr val="000000"/>
                  </a:buClr>
                </a:pPr>
                <a:r>
                  <a:rPr lang="zh-CN" altLang="en-US" sz="2000" dirty="0">
                    <a:solidFill>
                      <a:srgbClr val="333399"/>
                    </a:solidFill>
                    <a:latin typeface="黑体" pitchFamily="2" charset="-122"/>
                    <a:ea typeface="黑体" pitchFamily="2" charset="-122"/>
                  </a:rPr>
                  <a:t>输入脉冲</a:t>
                </a:r>
              </a:p>
            </p:txBody>
          </p:sp>
        </p:grpSp>
        <p:grpSp>
          <p:nvGrpSpPr>
            <p:cNvPr id="116781" name="组合 116780"/>
            <p:cNvGrpSpPr/>
            <p:nvPr/>
          </p:nvGrpSpPr>
          <p:grpSpPr>
            <a:xfrm>
              <a:off x="5012" y="1305"/>
              <a:ext cx="755" cy="801"/>
              <a:chOff x="5012" y="1305"/>
              <a:chExt cx="755" cy="801"/>
            </a:xfrm>
          </p:grpSpPr>
          <p:sp>
            <p:nvSpPr>
              <p:cNvPr id="116782" name="矩形 116781"/>
              <p:cNvSpPr/>
              <p:nvPr/>
            </p:nvSpPr>
            <p:spPr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3" name="直接连接符 116782"/>
              <p:cNvSpPr/>
              <p:nvPr/>
            </p:nvSpPr>
            <p:spPr>
              <a:xfrm>
                <a:off x="5348" y="1578"/>
                <a:ext cx="0" cy="528"/>
              </a:xfrm>
              <a:prstGeom prst="line">
                <a:avLst/>
              </a:prstGeom>
              <a:ln w="63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4" name="任意多边形 116783"/>
              <p:cNvSpPr/>
              <p:nvPr/>
            </p:nvSpPr>
            <p:spPr>
              <a:xfrm>
                <a:off x="5108" y="1726"/>
                <a:ext cx="480" cy="222"/>
              </a:xfrm>
              <a:custGeom>
                <a:avLst/>
                <a:gdLst/>
                <a:ahLst/>
                <a:cxnLst/>
                <a:rect l="0" t="0" r="0" b="0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5" name="文本框 116784"/>
              <p:cNvSpPr txBox="1"/>
              <p:nvPr/>
            </p:nvSpPr>
            <p:spPr>
              <a:xfrm>
                <a:off x="5012" y="1305"/>
                <a:ext cx="755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>
                  <a:buClr>
                    <a:srgbClr val="000000"/>
                  </a:buClr>
                </a:pPr>
                <a:r>
                  <a:rPr lang="zh-CN" altLang="en-US" sz="2000" dirty="0">
                    <a:solidFill>
                      <a:srgbClr val="333399"/>
                    </a:solidFill>
                    <a:latin typeface="黑体" pitchFamily="2" charset="-122"/>
                    <a:ea typeface="黑体" pitchFamily="2" charset="-122"/>
                  </a:rPr>
                  <a:t>输出脉冲</a:t>
                </a:r>
              </a:p>
            </p:txBody>
          </p:sp>
        </p:grpSp>
      </p:grpSp>
      <p:sp>
        <p:nvSpPr>
          <p:cNvPr id="116786" name="直接连接符 116785"/>
          <p:cNvSpPr/>
          <p:nvPr/>
        </p:nvSpPr>
        <p:spPr>
          <a:xfrm flipV="1">
            <a:off x="2743200" y="5432425"/>
            <a:ext cx="6951663" cy="11113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87" name="任意多边形 116786"/>
          <p:cNvSpPr/>
          <p:nvPr/>
        </p:nvSpPr>
        <p:spPr>
          <a:xfrm>
            <a:off x="2711450" y="3025775"/>
            <a:ext cx="6851650" cy="523875"/>
          </a:xfrm>
          <a:custGeom>
            <a:avLst/>
            <a:gdLst/>
            <a:ahLst/>
            <a:cxnLst/>
            <a:rect l="0" t="0" r="0" b="0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 cap="flat" cmpd="sng">
            <a:solidFill>
              <a:srgbClr val="339933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88" name="文本框 116787"/>
          <p:cNvSpPr txBox="1"/>
          <p:nvPr/>
        </p:nvSpPr>
        <p:spPr>
          <a:xfrm>
            <a:off x="5303838" y="1924050"/>
            <a:ext cx="201168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36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多模光纤</a:t>
            </a:r>
          </a:p>
        </p:txBody>
      </p:sp>
      <p:sp>
        <p:nvSpPr>
          <p:cNvPr id="4" name="标题 121857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、 光缆</a:t>
            </a:r>
          </a:p>
        </p:txBody>
      </p:sp>
      <p:sp>
        <p:nvSpPr>
          <p:cNvPr id="122882" name="标题 122881"/>
          <p:cNvSpPr>
            <a:spLocks noGrp="1"/>
          </p:cNvSpPr>
          <p:nvPr>
            <p:ph type="title"/>
          </p:nvPr>
        </p:nvSpPr>
        <p:spPr>
          <a:xfrm>
            <a:off x="344170" y="6153150"/>
            <a:ext cx="10515600" cy="612140"/>
          </a:xfrm>
        </p:spPr>
        <p:txBody>
          <a:bodyPr anchor="b"/>
          <a:lstStyle/>
          <a:p>
            <a:pPr algn="ctr"/>
            <a:r>
              <a:rPr lang="zh-CN" altLang="en-US" sz="2400" dirty="0"/>
              <a:t>图</a:t>
            </a:r>
            <a:r>
              <a:rPr lang="en-US" altLang="zh-CN" sz="2400" dirty="0"/>
              <a:t>2-2-5</a:t>
            </a:r>
            <a:r>
              <a:rPr lang="zh-CN" altLang="en-US" sz="2400" dirty="0"/>
              <a:t>  多模光纤与单模光纤的比较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702</Words>
  <Application>Microsoft Office PowerPoint</Application>
  <PresentationFormat>自定义</PresentationFormat>
  <Paragraphs>101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一、导引型传输媒体</vt:lpstr>
      <vt:lpstr>图2-2-1 双绞线</vt:lpstr>
      <vt:lpstr>PowerPoint 演示文稿</vt:lpstr>
      <vt:lpstr>2、 同轴电缆</vt:lpstr>
      <vt:lpstr>图2-2-3 光线在光纤中的折射 </vt:lpstr>
      <vt:lpstr>2-2-4 光波在光纤中传播</vt:lpstr>
      <vt:lpstr>图2-2-5  多模光纤与单模光纤的比较</vt:lpstr>
      <vt:lpstr>二、 非导引型传输媒体  </vt:lpstr>
      <vt:lpstr>1、微波通信</vt:lpstr>
      <vt:lpstr>2、通信卫星</vt:lpstr>
      <vt:lpstr>  3、红外通信  </vt:lpstr>
      <vt:lpstr>4、激光通信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dbc</cp:lastModifiedBy>
  <cp:revision>27</cp:revision>
  <dcterms:created xsi:type="dcterms:W3CDTF">2015-12-20T08:18:15Z</dcterms:created>
  <dcterms:modified xsi:type="dcterms:W3CDTF">2015-12-22T07:28:11Z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