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278" r:id="rId5"/>
    <p:sldId id="258" r:id="rId6"/>
    <p:sldId id="259" r:id="rId7"/>
    <p:sldId id="260" r:id="rId8"/>
    <p:sldId id="261" r:id="rId9"/>
    <p:sldId id="280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04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322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2037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3779" name="文本占位符 2037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3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25600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4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26726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9</a:t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ko-KR" altLang="en-US" strike="noStrike" noProof="1" dirty="0">
                <a:latin typeface="Verdana" pitchFamily="34" charset="0"/>
                <a:ea typeface="Gulim" pitchFamily="34" charset="-127"/>
                <a:cs typeface="+mn-ea"/>
              </a:rPr>
              <a:pPr lvl="0" fontAlgn="base"/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6830"/>
          </a:xfrm>
        </p:spPr>
        <p:txBody>
          <a:bodyPr/>
          <a:lstStyle/>
          <a:p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知识点三  信道复用技术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1590" y="2738120"/>
            <a:ext cx="9144000" cy="2453005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3200" b="1">
                <a:latin typeface="黑体" pitchFamily="49" charset="-122"/>
                <a:ea typeface="黑体" pitchFamily="49" charset="-122"/>
              </a:rPr>
              <a:t>通信信道带宽远远大于用户所需的带宽，如何</a:t>
            </a:r>
            <a:r>
              <a:rPr lang="zh-CN" altLang="zh-CN" sz="3200" b="1">
                <a:latin typeface="黑体" pitchFamily="49" charset="-122"/>
                <a:ea typeface="黑体" pitchFamily="49" charset="-122"/>
                <a:sym typeface="+mn-ea"/>
              </a:rPr>
              <a:t>提高信道利用率、共享信道资源，降低网络成本？</a:t>
            </a:r>
            <a:r>
              <a:rPr lang="zh-CN" altLang="zh-CN" sz="3200" b="1">
                <a:latin typeface="黑体" pitchFamily="49" charset="-122"/>
                <a:ea typeface="黑体" pitchFamily="49" charset="-122"/>
              </a:rPr>
              <a:t>使用信道复用技术可以解决。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组合 34818"/>
          <p:cNvGrpSpPr/>
          <p:nvPr/>
        </p:nvGrpSpPr>
        <p:grpSpPr>
          <a:xfrm>
            <a:off x="4920298" y="1777365"/>
            <a:ext cx="1539554" cy="2859723"/>
            <a:chOff x="0" y="0"/>
            <a:chExt cx="2425" cy="4503"/>
          </a:xfrm>
        </p:grpSpPr>
        <p:sp>
          <p:nvSpPr>
            <p:cNvPr id="41987" name="Line 41"/>
            <p:cNvSpPr/>
            <p:nvPr/>
          </p:nvSpPr>
          <p:spPr>
            <a:xfrm>
              <a:off x="2035" y="3023"/>
              <a:ext cx="0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988" name="Line 50"/>
            <p:cNvSpPr/>
            <p:nvPr/>
          </p:nvSpPr>
          <p:spPr>
            <a:xfrm>
              <a:off x="0" y="1183"/>
              <a:ext cx="1655" cy="110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989" name="Line 51"/>
            <p:cNvSpPr/>
            <p:nvPr/>
          </p:nvSpPr>
          <p:spPr>
            <a:xfrm>
              <a:off x="0" y="2318"/>
              <a:ext cx="1528" cy="26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990" name="Line 52"/>
            <p:cNvSpPr/>
            <p:nvPr/>
          </p:nvSpPr>
          <p:spPr>
            <a:xfrm flipV="1">
              <a:off x="113" y="2873"/>
              <a:ext cx="1415" cy="577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991" name="Line 53"/>
            <p:cNvSpPr/>
            <p:nvPr/>
          </p:nvSpPr>
          <p:spPr>
            <a:xfrm flipV="1">
              <a:off x="138" y="3170"/>
              <a:ext cx="1517" cy="1333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992" name="Text Box 54"/>
            <p:cNvSpPr txBox="1"/>
            <p:nvPr/>
          </p:nvSpPr>
          <p:spPr>
            <a:xfrm>
              <a:off x="113" y="3565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④</a:t>
              </a:r>
            </a:p>
          </p:txBody>
        </p:sp>
        <p:sp>
          <p:nvSpPr>
            <p:cNvPr id="41993" name="Text Box 55"/>
            <p:cNvSpPr txBox="1"/>
            <p:nvPr/>
          </p:nvSpPr>
          <p:spPr>
            <a:xfrm>
              <a:off x="0" y="2770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③</a:t>
              </a:r>
            </a:p>
          </p:txBody>
        </p:sp>
        <p:sp>
          <p:nvSpPr>
            <p:cNvPr id="41994" name="Text Box 56"/>
            <p:cNvSpPr txBox="1"/>
            <p:nvPr/>
          </p:nvSpPr>
          <p:spPr>
            <a:xfrm>
              <a:off x="0" y="1750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②</a:t>
              </a:r>
            </a:p>
          </p:txBody>
        </p:sp>
        <p:sp>
          <p:nvSpPr>
            <p:cNvPr id="41995" name="Text Box 57"/>
            <p:cNvSpPr txBox="1"/>
            <p:nvPr/>
          </p:nvSpPr>
          <p:spPr>
            <a:xfrm>
              <a:off x="225" y="843"/>
              <a:ext cx="695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①</a:t>
              </a:r>
            </a:p>
          </p:txBody>
        </p:sp>
        <p:sp>
          <p:nvSpPr>
            <p:cNvPr id="41996" name="Text Box 72"/>
            <p:cNvSpPr txBox="1"/>
            <p:nvPr/>
          </p:nvSpPr>
          <p:spPr>
            <a:xfrm>
              <a:off x="518" y="0"/>
              <a:ext cx="1907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时分复用</a:t>
              </a:r>
            </a:p>
          </p:txBody>
        </p:sp>
      </p:grpSp>
      <p:grpSp>
        <p:nvGrpSpPr>
          <p:cNvPr id="34830" name="组合 34829"/>
          <p:cNvGrpSpPr/>
          <p:nvPr/>
        </p:nvGrpSpPr>
        <p:grpSpPr>
          <a:xfrm>
            <a:off x="1737360" y="1504315"/>
            <a:ext cx="3279775" cy="972820"/>
            <a:chOff x="0" y="0"/>
            <a:chExt cx="5165" cy="1532"/>
          </a:xfrm>
        </p:grpSpPr>
        <p:sp>
          <p:nvSpPr>
            <p:cNvPr id="41998" name="Text Box 80"/>
            <p:cNvSpPr txBox="1"/>
            <p:nvPr/>
          </p:nvSpPr>
          <p:spPr>
            <a:xfrm>
              <a:off x="0" y="0"/>
              <a:ext cx="1104" cy="6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用户</a:t>
              </a:r>
            </a:p>
          </p:txBody>
        </p:sp>
        <p:grpSp>
          <p:nvGrpSpPr>
            <p:cNvPr id="41999" name="组合 34831"/>
            <p:cNvGrpSpPr/>
            <p:nvPr/>
          </p:nvGrpSpPr>
          <p:grpSpPr>
            <a:xfrm>
              <a:off x="182" y="872"/>
              <a:ext cx="4983" cy="660"/>
              <a:chOff x="0" y="0"/>
              <a:chExt cx="4983" cy="660"/>
            </a:xfrm>
          </p:grpSpPr>
          <p:sp>
            <p:nvSpPr>
              <p:cNvPr id="42000" name="Freeform 10"/>
              <p:cNvSpPr/>
              <p:nvPr/>
            </p:nvSpPr>
            <p:spPr>
              <a:xfrm>
                <a:off x="3325" y="65"/>
                <a:ext cx="885" cy="5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92"/>
                  </a:cxn>
                </a:cxnLst>
                <a:rect l="0" t="0" r="0" b="0"/>
                <a:pathLst>
                  <a:path w="100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008" y="0"/>
                    </a:lnTo>
                    <a:lnTo>
                      <a:pt x="1008" y="192"/>
                    </a:lnTo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001" name="Text Box 14"/>
              <p:cNvSpPr txBox="1"/>
              <p:nvPr/>
            </p:nvSpPr>
            <p:spPr>
              <a:xfrm>
                <a:off x="0" y="30"/>
                <a:ext cx="584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42002" name="Text Box 20"/>
              <p:cNvSpPr txBox="1"/>
              <p:nvPr/>
            </p:nvSpPr>
            <p:spPr>
              <a:xfrm>
                <a:off x="3515" y="5"/>
                <a:ext cx="51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42003" name="Text Box 29"/>
              <p:cNvSpPr txBox="1"/>
              <p:nvPr/>
            </p:nvSpPr>
            <p:spPr>
              <a:xfrm>
                <a:off x="4558" y="30"/>
                <a:ext cx="42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t</a:t>
                </a:r>
              </a:p>
            </p:txBody>
          </p:sp>
          <p:sp>
            <p:nvSpPr>
              <p:cNvPr id="42004" name="Freeform 58"/>
              <p:cNvSpPr/>
              <p:nvPr/>
            </p:nvSpPr>
            <p:spPr>
              <a:xfrm>
                <a:off x="673" y="65"/>
                <a:ext cx="885" cy="5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0" y="0"/>
                  </a:cxn>
                  <a:cxn ang="0">
                    <a:pos x="1008" y="0"/>
                  </a:cxn>
                  <a:cxn ang="0">
                    <a:pos x="1008" y="192"/>
                  </a:cxn>
                </a:cxnLst>
                <a:rect l="0" t="0" r="0" b="0"/>
                <a:pathLst>
                  <a:path w="100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008" y="0"/>
                    </a:lnTo>
                    <a:lnTo>
                      <a:pt x="1008" y="192"/>
                    </a:lnTo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2005" name="Text Box 61"/>
              <p:cNvSpPr txBox="1"/>
              <p:nvPr/>
            </p:nvSpPr>
            <p:spPr>
              <a:xfrm>
                <a:off x="835" y="0"/>
                <a:ext cx="515" cy="6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x-none" sz="2000" b="1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42006" name="Line 81"/>
              <p:cNvSpPr/>
              <p:nvPr/>
            </p:nvSpPr>
            <p:spPr>
              <a:xfrm>
                <a:off x="548" y="658"/>
                <a:ext cx="4167" cy="0"/>
              </a:xfrm>
              <a:prstGeom prst="line">
                <a:avLst/>
              </a:prstGeom>
              <a:ln w="2857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 anchor="t"/>
              <a:lstStyle/>
              <a:p>
                <a:pPr lvl="0" algn="ctr"/>
                <a:endParaRPr lang="zh-CN" altLang="en-US" b="1"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4840" name="组合 34839"/>
          <p:cNvGrpSpPr/>
          <p:nvPr/>
        </p:nvGrpSpPr>
        <p:grpSpPr>
          <a:xfrm>
            <a:off x="1853248" y="2828290"/>
            <a:ext cx="3163886" cy="422280"/>
            <a:chOff x="0" y="0"/>
            <a:chExt cx="4983" cy="664"/>
          </a:xfrm>
        </p:grpSpPr>
        <p:sp>
          <p:nvSpPr>
            <p:cNvPr id="42008" name="Freeform 11"/>
            <p:cNvSpPr/>
            <p:nvPr/>
          </p:nvSpPr>
          <p:spPr>
            <a:xfrm>
              <a:off x="673" y="35"/>
              <a:ext cx="1770" cy="59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09" name="Text Box 15"/>
            <p:cNvSpPr txBox="1"/>
            <p:nvPr/>
          </p:nvSpPr>
          <p:spPr>
            <a:xfrm>
              <a:off x="0" y="0"/>
              <a:ext cx="584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42010" name="Text Box 23"/>
            <p:cNvSpPr txBox="1"/>
            <p:nvPr/>
          </p:nvSpPr>
          <p:spPr>
            <a:xfrm>
              <a:off x="835" y="30"/>
              <a:ext cx="538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42011" name="Text Box 30"/>
            <p:cNvSpPr txBox="1"/>
            <p:nvPr/>
          </p:nvSpPr>
          <p:spPr>
            <a:xfrm>
              <a:off x="4558" y="28"/>
              <a:ext cx="425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</a:t>
              </a:r>
            </a:p>
          </p:txBody>
        </p:sp>
        <p:sp>
          <p:nvSpPr>
            <p:cNvPr id="42012" name="Line 35"/>
            <p:cNvSpPr/>
            <p:nvPr/>
          </p:nvSpPr>
          <p:spPr>
            <a:xfrm>
              <a:off x="1558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13" name="Line 37"/>
            <p:cNvSpPr/>
            <p:nvPr/>
          </p:nvSpPr>
          <p:spPr>
            <a:xfrm>
              <a:off x="3325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14" name="Line 59"/>
            <p:cNvSpPr/>
            <p:nvPr/>
          </p:nvSpPr>
          <p:spPr>
            <a:xfrm>
              <a:off x="4210" y="478"/>
              <a:ext cx="0" cy="1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15" name="Text Box 63"/>
            <p:cNvSpPr txBox="1"/>
            <p:nvPr/>
          </p:nvSpPr>
          <p:spPr>
            <a:xfrm>
              <a:off x="1805" y="35"/>
              <a:ext cx="538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42016" name="Line 82"/>
            <p:cNvSpPr/>
            <p:nvPr/>
          </p:nvSpPr>
          <p:spPr>
            <a:xfrm>
              <a:off x="548" y="628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4850" name="组合 34849"/>
          <p:cNvGrpSpPr/>
          <p:nvPr/>
        </p:nvGrpSpPr>
        <p:grpSpPr>
          <a:xfrm>
            <a:off x="1853248" y="3558540"/>
            <a:ext cx="3163886" cy="457204"/>
            <a:chOff x="0" y="0"/>
            <a:chExt cx="4983" cy="719"/>
          </a:xfrm>
        </p:grpSpPr>
        <p:sp>
          <p:nvSpPr>
            <p:cNvPr id="42018" name="Freeform 12"/>
            <p:cNvSpPr/>
            <p:nvPr/>
          </p:nvSpPr>
          <p:spPr>
            <a:xfrm>
              <a:off x="1558" y="68"/>
              <a:ext cx="1767" cy="5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19" name="Text Box 16"/>
            <p:cNvSpPr txBox="1"/>
            <p:nvPr/>
          </p:nvSpPr>
          <p:spPr>
            <a:xfrm>
              <a:off x="0" y="35"/>
              <a:ext cx="584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C</a:t>
              </a:r>
            </a:p>
          </p:txBody>
        </p:sp>
        <p:sp>
          <p:nvSpPr>
            <p:cNvPr id="42020" name="Text Box 24"/>
            <p:cNvSpPr txBox="1"/>
            <p:nvPr/>
          </p:nvSpPr>
          <p:spPr>
            <a:xfrm>
              <a:off x="2653" y="20"/>
              <a:ext cx="516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c</a:t>
              </a:r>
            </a:p>
          </p:txBody>
        </p:sp>
        <p:sp>
          <p:nvSpPr>
            <p:cNvPr id="42021" name="Text Box 31"/>
            <p:cNvSpPr txBox="1"/>
            <p:nvPr/>
          </p:nvSpPr>
          <p:spPr>
            <a:xfrm>
              <a:off x="4558" y="90"/>
              <a:ext cx="425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</a:t>
              </a:r>
            </a:p>
          </p:txBody>
        </p:sp>
        <p:sp>
          <p:nvSpPr>
            <p:cNvPr id="42022" name="Line 36"/>
            <p:cNvSpPr/>
            <p:nvPr/>
          </p:nvSpPr>
          <p:spPr>
            <a:xfrm>
              <a:off x="2443" y="513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23" name="Line 39"/>
            <p:cNvSpPr/>
            <p:nvPr/>
          </p:nvSpPr>
          <p:spPr>
            <a:xfrm>
              <a:off x="4210" y="513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24" name="Text Box 62"/>
            <p:cNvSpPr txBox="1"/>
            <p:nvPr/>
          </p:nvSpPr>
          <p:spPr>
            <a:xfrm>
              <a:off x="1763" y="0"/>
              <a:ext cx="516" cy="62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c</a:t>
              </a:r>
            </a:p>
          </p:txBody>
        </p:sp>
        <p:sp>
          <p:nvSpPr>
            <p:cNvPr id="42025" name="Line 83"/>
            <p:cNvSpPr/>
            <p:nvPr/>
          </p:nvSpPr>
          <p:spPr>
            <a:xfrm>
              <a:off x="548" y="660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4859" name="组合 34858"/>
          <p:cNvGrpSpPr/>
          <p:nvPr/>
        </p:nvGrpSpPr>
        <p:grpSpPr>
          <a:xfrm>
            <a:off x="1853248" y="4330065"/>
            <a:ext cx="3163886" cy="456874"/>
            <a:chOff x="0" y="0"/>
            <a:chExt cx="4983" cy="721"/>
          </a:xfrm>
        </p:grpSpPr>
        <p:sp>
          <p:nvSpPr>
            <p:cNvPr id="42027" name="Freeform 13"/>
            <p:cNvSpPr/>
            <p:nvPr/>
          </p:nvSpPr>
          <p:spPr>
            <a:xfrm>
              <a:off x="3325" y="40"/>
              <a:ext cx="885" cy="5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008" y="0"/>
                </a:cxn>
                <a:cxn ang="0">
                  <a:pos x="1008" y="192"/>
                </a:cxn>
              </a:cxnLst>
              <a:rect l="0" t="0" r="0" b="0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8" name="Text Box 17"/>
            <p:cNvSpPr txBox="1"/>
            <p:nvPr/>
          </p:nvSpPr>
          <p:spPr>
            <a:xfrm>
              <a:off x="0" y="7"/>
              <a:ext cx="584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D</a:t>
              </a:r>
            </a:p>
          </p:txBody>
        </p:sp>
        <p:sp>
          <p:nvSpPr>
            <p:cNvPr id="42029" name="Text Box 25"/>
            <p:cNvSpPr txBox="1"/>
            <p:nvPr/>
          </p:nvSpPr>
          <p:spPr>
            <a:xfrm>
              <a:off x="3463" y="0"/>
              <a:ext cx="538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d</a:t>
              </a:r>
            </a:p>
          </p:txBody>
        </p:sp>
        <p:sp>
          <p:nvSpPr>
            <p:cNvPr id="42030" name="Text Box 32"/>
            <p:cNvSpPr txBox="1"/>
            <p:nvPr/>
          </p:nvSpPr>
          <p:spPr>
            <a:xfrm>
              <a:off x="4558" y="90"/>
              <a:ext cx="425" cy="6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</a:t>
              </a:r>
            </a:p>
          </p:txBody>
        </p:sp>
        <p:sp>
          <p:nvSpPr>
            <p:cNvPr id="42031" name="Line 38"/>
            <p:cNvSpPr/>
            <p:nvPr/>
          </p:nvSpPr>
          <p:spPr>
            <a:xfrm>
              <a:off x="1558" y="48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32" name="Line 40"/>
            <p:cNvSpPr/>
            <p:nvPr/>
          </p:nvSpPr>
          <p:spPr>
            <a:xfrm>
              <a:off x="3325" y="48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33" name="Line 60"/>
            <p:cNvSpPr/>
            <p:nvPr/>
          </p:nvSpPr>
          <p:spPr>
            <a:xfrm>
              <a:off x="673" y="455"/>
              <a:ext cx="0" cy="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34" name="Line 84"/>
            <p:cNvSpPr/>
            <p:nvPr/>
          </p:nvSpPr>
          <p:spPr>
            <a:xfrm>
              <a:off x="548" y="632"/>
              <a:ext cx="4167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4868" name="组合 34867"/>
          <p:cNvGrpSpPr/>
          <p:nvPr/>
        </p:nvGrpSpPr>
        <p:grpSpPr>
          <a:xfrm>
            <a:off x="6041073" y="2210753"/>
            <a:ext cx="4041535" cy="2534760"/>
            <a:chOff x="0" y="0"/>
            <a:chExt cx="4877" cy="3018"/>
          </a:xfrm>
        </p:grpSpPr>
        <p:sp>
          <p:nvSpPr>
            <p:cNvPr id="42036" name="Freeform 85"/>
            <p:cNvSpPr/>
            <p:nvPr/>
          </p:nvSpPr>
          <p:spPr>
            <a:xfrm>
              <a:off x="2135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7" name="Freeform 86"/>
            <p:cNvSpPr/>
            <p:nvPr/>
          </p:nvSpPr>
          <p:spPr>
            <a:xfrm>
              <a:off x="3842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8" name="Freeform 87"/>
            <p:cNvSpPr/>
            <p:nvPr/>
          </p:nvSpPr>
          <p:spPr>
            <a:xfrm>
              <a:off x="3272" y="480"/>
              <a:ext cx="428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39" name="Freeform 88"/>
            <p:cNvSpPr/>
            <p:nvPr/>
          </p:nvSpPr>
          <p:spPr>
            <a:xfrm>
              <a:off x="2702" y="480"/>
              <a:ext cx="428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0" name="Freeform 89"/>
            <p:cNvSpPr/>
            <p:nvPr/>
          </p:nvSpPr>
          <p:spPr>
            <a:xfrm>
              <a:off x="1565" y="480"/>
              <a:ext cx="427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1" name="Freeform 90"/>
            <p:cNvSpPr/>
            <p:nvPr/>
          </p:nvSpPr>
          <p:spPr>
            <a:xfrm>
              <a:off x="995" y="480"/>
              <a:ext cx="427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2" name="Freeform 91"/>
            <p:cNvSpPr/>
            <p:nvPr/>
          </p:nvSpPr>
          <p:spPr>
            <a:xfrm>
              <a:off x="427" y="480"/>
              <a:ext cx="425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192"/>
                </a:cxn>
              </a:cxnLst>
              <a:rect l="0" t="0" r="0" b="0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43" name="Line 101"/>
            <p:cNvSpPr/>
            <p:nvPr/>
          </p:nvSpPr>
          <p:spPr>
            <a:xfrm>
              <a:off x="0" y="1115"/>
              <a:ext cx="4695" cy="0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44" name="Text Box 115"/>
            <p:cNvSpPr txBox="1"/>
            <p:nvPr/>
          </p:nvSpPr>
          <p:spPr>
            <a:xfrm>
              <a:off x="4552" y="450"/>
              <a:ext cx="32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</a:t>
              </a:r>
            </a:p>
          </p:txBody>
        </p:sp>
        <p:sp>
          <p:nvSpPr>
            <p:cNvPr id="42045" name="Line 122"/>
            <p:cNvSpPr/>
            <p:nvPr/>
          </p:nvSpPr>
          <p:spPr>
            <a:xfrm>
              <a:off x="285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46" name="Line 123"/>
            <p:cNvSpPr/>
            <p:nvPr/>
          </p:nvSpPr>
          <p:spPr>
            <a:xfrm>
              <a:off x="1422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47" name="Line 124"/>
            <p:cNvSpPr/>
            <p:nvPr/>
          </p:nvSpPr>
          <p:spPr>
            <a:xfrm>
              <a:off x="2560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48" name="Line 125"/>
            <p:cNvSpPr/>
            <p:nvPr/>
          </p:nvSpPr>
          <p:spPr>
            <a:xfrm>
              <a:off x="285" y="1432"/>
              <a:ext cx="11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49" name="Line 126"/>
            <p:cNvSpPr/>
            <p:nvPr/>
          </p:nvSpPr>
          <p:spPr>
            <a:xfrm>
              <a:off x="1422" y="1432"/>
              <a:ext cx="11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50" name="Line 127"/>
            <p:cNvSpPr/>
            <p:nvPr/>
          </p:nvSpPr>
          <p:spPr>
            <a:xfrm>
              <a:off x="2560" y="1432"/>
              <a:ext cx="11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triangle" w="sm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51" name="Text Box 128"/>
            <p:cNvSpPr txBox="1"/>
            <p:nvPr/>
          </p:nvSpPr>
          <p:spPr>
            <a:xfrm>
              <a:off x="852" y="2542"/>
              <a:ext cx="2151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个 </a:t>
              </a: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STDM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42052" name="Text Box 129"/>
            <p:cNvSpPr txBox="1"/>
            <p:nvPr/>
          </p:nvSpPr>
          <p:spPr>
            <a:xfrm>
              <a:off x="457" y="128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#1</a:t>
              </a:r>
            </a:p>
          </p:txBody>
        </p:sp>
        <p:sp>
          <p:nvSpPr>
            <p:cNvPr id="42053" name="Line 144"/>
            <p:cNvSpPr/>
            <p:nvPr/>
          </p:nvSpPr>
          <p:spPr>
            <a:xfrm>
              <a:off x="1565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54" name="Line 145"/>
            <p:cNvSpPr/>
            <p:nvPr/>
          </p:nvSpPr>
          <p:spPr>
            <a:xfrm>
              <a:off x="1992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55" name="Line 146"/>
            <p:cNvSpPr/>
            <p:nvPr/>
          </p:nvSpPr>
          <p:spPr>
            <a:xfrm>
              <a:off x="3700" y="1275"/>
              <a:ext cx="0" cy="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56" name="Line 147"/>
            <p:cNvSpPr/>
            <p:nvPr/>
          </p:nvSpPr>
          <p:spPr>
            <a:xfrm>
              <a:off x="3700" y="957"/>
              <a:ext cx="0" cy="1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57" name="Text Box 103"/>
            <p:cNvSpPr txBox="1"/>
            <p:nvPr/>
          </p:nvSpPr>
          <p:spPr>
            <a:xfrm>
              <a:off x="3805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42058" name="Text Box 104"/>
            <p:cNvSpPr txBox="1"/>
            <p:nvPr/>
          </p:nvSpPr>
          <p:spPr>
            <a:xfrm>
              <a:off x="960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42059" name="Text Box 108"/>
            <p:cNvSpPr txBox="1"/>
            <p:nvPr/>
          </p:nvSpPr>
          <p:spPr>
            <a:xfrm>
              <a:off x="1495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42060" name="Text Box 109"/>
            <p:cNvSpPr txBox="1"/>
            <p:nvPr/>
          </p:nvSpPr>
          <p:spPr>
            <a:xfrm>
              <a:off x="2062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c</a:t>
              </a:r>
            </a:p>
          </p:txBody>
        </p:sp>
        <p:sp>
          <p:nvSpPr>
            <p:cNvPr id="42061" name="Text Box 110"/>
            <p:cNvSpPr txBox="1"/>
            <p:nvPr/>
          </p:nvSpPr>
          <p:spPr>
            <a:xfrm>
              <a:off x="380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42062" name="Text Box 148"/>
            <p:cNvSpPr txBox="1"/>
            <p:nvPr/>
          </p:nvSpPr>
          <p:spPr>
            <a:xfrm>
              <a:off x="2650" y="455"/>
              <a:ext cx="395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c</a:t>
              </a:r>
            </a:p>
          </p:txBody>
        </p:sp>
        <p:sp>
          <p:nvSpPr>
            <p:cNvPr id="42063" name="Text Box 149"/>
            <p:cNvSpPr txBox="1"/>
            <p:nvPr/>
          </p:nvSpPr>
          <p:spPr>
            <a:xfrm>
              <a:off x="3202" y="455"/>
              <a:ext cx="412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d</a:t>
              </a:r>
            </a:p>
          </p:txBody>
        </p:sp>
        <p:sp>
          <p:nvSpPr>
            <p:cNvPr id="42064" name="Freeform 150"/>
            <p:cNvSpPr/>
            <p:nvPr/>
          </p:nvSpPr>
          <p:spPr>
            <a:xfrm>
              <a:off x="285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5" name="Freeform 151"/>
            <p:cNvSpPr/>
            <p:nvPr/>
          </p:nvSpPr>
          <p:spPr>
            <a:xfrm>
              <a:off x="85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6" name="Freeform 152"/>
            <p:cNvSpPr/>
            <p:nvPr/>
          </p:nvSpPr>
          <p:spPr>
            <a:xfrm>
              <a:off x="142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7" name="Freeform 153"/>
            <p:cNvSpPr/>
            <p:nvPr/>
          </p:nvSpPr>
          <p:spPr>
            <a:xfrm>
              <a:off x="1992" y="480"/>
              <a:ext cx="143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8" name="Freeform 154"/>
            <p:cNvSpPr/>
            <p:nvPr/>
          </p:nvSpPr>
          <p:spPr>
            <a:xfrm>
              <a:off x="256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69" name="Freeform 155"/>
            <p:cNvSpPr/>
            <p:nvPr/>
          </p:nvSpPr>
          <p:spPr>
            <a:xfrm>
              <a:off x="313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0" name="Freeform 156"/>
            <p:cNvSpPr/>
            <p:nvPr/>
          </p:nvSpPr>
          <p:spPr>
            <a:xfrm>
              <a:off x="3700" y="480"/>
              <a:ext cx="142" cy="63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48" y="192"/>
                </a:cxn>
              </a:cxnLst>
              <a:rect l="0" t="0" r="0" b="0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1" name="Text Box 157"/>
            <p:cNvSpPr txBox="1"/>
            <p:nvPr/>
          </p:nvSpPr>
          <p:spPr>
            <a:xfrm>
              <a:off x="1565" y="126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#2</a:t>
              </a:r>
            </a:p>
          </p:txBody>
        </p:sp>
        <p:sp>
          <p:nvSpPr>
            <p:cNvPr id="42072" name="Text Box 158"/>
            <p:cNvSpPr txBox="1"/>
            <p:nvPr/>
          </p:nvSpPr>
          <p:spPr>
            <a:xfrm>
              <a:off x="2672" y="1247"/>
              <a:ext cx="567" cy="4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#3</a:t>
              </a:r>
            </a:p>
          </p:txBody>
        </p:sp>
        <p:sp>
          <p:nvSpPr>
            <p:cNvPr id="42073" name="Line 160"/>
            <p:cNvSpPr/>
            <p:nvPr/>
          </p:nvSpPr>
          <p:spPr>
            <a:xfrm>
              <a:off x="852" y="1907"/>
              <a:ext cx="998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74" name="Line 161"/>
            <p:cNvSpPr/>
            <p:nvPr/>
          </p:nvSpPr>
          <p:spPr>
            <a:xfrm>
              <a:off x="1992" y="1907"/>
              <a:ext cx="0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75" name="Line 162"/>
            <p:cNvSpPr/>
            <p:nvPr/>
          </p:nvSpPr>
          <p:spPr>
            <a:xfrm flipH="1">
              <a:off x="2277" y="1907"/>
              <a:ext cx="710" cy="7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76" name="Line 170"/>
            <p:cNvSpPr/>
            <p:nvPr/>
          </p:nvSpPr>
          <p:spPr>
            <a:xfrm>
              <a:off x="27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77" name="Line 171"/>
            <p:cNvSpPr/>
            <p:nvPr/>
          </p:nvSpPr>
          <p:spPr>
            <a:xfrm>
              <a:off x="141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78" name="Line 172"/>
            <p:cNvSpPr/>
            <p:nvPr/>
          </p:nvSpPr>
          <p:spPr>
            <a:xfrm>
              <a:off x="2555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079" name="Line 173"/>
            <p:cNvSpPr/>
            <p:nvPr/>
          </p:nvSpPr>
          <p:spPr>
            <a:xfrm>
              <a:off x="3692" y="0"/>
              <a:ext cx="0" cy="170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ym typeface="+mn-ea"/>
              </a:rPr>
              <a:t>3</a:t>
            </a:r>
            <a:r>
              <a:rPr lang="zh-CN" altLang="en-US" b="1" dirty="0">
                <a:sym typeface="+mn-ea"/>
              </a:rPr>
              <a:t>、统计时分复用（</a:t>
            </a:r>
            <a:r>
              <a:rPr lang="en-US" altLang="zh-CN" b="1" dirty="0">
                <a:sym typeface="+mn-ea"/>
              </a:rPr>
              <a:t>STDM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538344" y="4801460"/>
            <a:ext cx="880916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STDM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帧不是固定分配时隙，而是按需动态地分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配时隙。统计时分复用可以提高线路的利用率。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5841" descr="afbae0ddf0234c3bbd5a2eb4a4d10acd# #矩形 674"/>
          <p:cNvSpPr>
            <a:spLocks noGrp="1"/>
          </p:cNvSpPr>
          <p:nvPr>
            <p:ph type="title"/>
          </p:nvPr>
        </p:nvSpPr>
        <p:spPr>
          <a:xfrm>
            <a:off x="1920875" y="333375"/>
            <a:ext cx="8351838" cy="609600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zh-CN" altLang="en-US" b="1" dirty="0"/>
              <a:t>4、 波分复用 WDM</a:t>
            </a:r>
          </a:p>
        </p:txBody>
      </p:sp>
      <p:sp>
        <p:nvSpPr>
          <p:cNvPr id="43010" name="Text Box 2"/>
          <p:cNvSpPr txBox="1"/>
          <p:nvPr/>
        </p:nvSpPr>
        <p:spPr>
          <a:xfrm flipH="1">
            <a:off x="8258175" y="2401888"/>
            <a:ext cx="2270173" cy="28938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1550 nm           0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1551 nm           1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1552 nm           2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1553 nm           3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1554 nm           4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1555 nm           5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1556 nm           6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1557 nm           7</a:t>
            </a:r>
          </a:p>
        </p:txBody>
      </p:sp>
      <p:sp>
        <p:nvSpPr>
          <p:cNvPr id="43011" name="Text Box 3"/>
          <p:cNvSpPr txBox="1"/>
          <p:nvPr/>
        </p:nvSpPr>
        <p:spPr>
          <a:xfrm>
            <a:off x="1690688" y="2438400"/>
            <a:ext cx="2340705" cy="28938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0          1550 nm  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          1551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          1552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          1553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4          1554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5          1555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6          1556 nm  </a:t>
            </a:r>
          </a:p>
          <a:p>
            <a:pPr lvl="0">
              <a:lnSpc>
                <a:spcPct val="115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7          1557 nm  </a:t>
            </a:r>
          </a:p>
        </p:txBody>
      </p:sp>
      <p:sp>
        <p:nvSpPr>
          <p:cNvPr id="43012" name="Text Box 6"/>
          <p:cNvSpPr txBox="1"/>
          <p:nvPr/>
        </p:nvSpPr>
        <p:spPr>
          <a:xfrm>
            <a:off x="82550" y="3221355"/>
            <a:ext cx="1530985" cy="643255"/>
          </a:xfrm>
          <a:prstGeom prst="rect">
            <a:avLst/>
          </a:prstGeom>
          <a:noFill/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8 </a:t>
            </a:r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  <a:sym typeface="Symbol" pitchFamily="18" charset="2"/>
              </a:rPr>
              <a:t> </a:t>
            </a:r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5 </a:t>
            </a:r>
            <a:r>
              <a:rPr lang="en-US" altLang="x-none" sz="1600" b="1" err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Gb/s</a:t>
            </a:r>
          </a:p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1310 nm</a:t>
            </a:r>
          </a:p>
        </p:txBody>
      </p:sp>
      <p:sp>
        <p:nvSpPr>
          <p:cNvPr id="43013" name="Line 7"/>
          <p:cNvSpPr/>
          <p:nvPr/>
        </p:nvSpPr>
        <p:spPr>
          <a:xfrm>
            <a:off x="8385175" y="2813050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14" name="Line 8"/>
          <p:cNvSpPr/>
          <p:nvPr/>
        </p:nvSpPr>
        <p:spPr>
          <a:xfrm>
            <a:off x="8385175" y="316388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15" name="Line 9"/>
          <p:cNvSpPr/>
          <p:nvPr/>
        </p:nvSpPr>
        <p:spPr>
          <a:xfrm>
            <a:off x="8385175" y="351313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16" name="Line 10"/>
          <p:cNvSpPr/>
          <p:nvPr/>
        </p:nvSpPr>
        <p:spPr>
          <a:xfrm>
            <a:off x="8385175" y="386556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17" name="Line 11"/>
          <p:cNvSpPr/>
          <p:nvPr/>
        </p:nvSpPr>
        <p:spPr>
          <a:xfrm>
            <a:off x="8385175" y="421481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18" name="Line 12"/>
          <p:cNvSpPr/>
          <p:nvPr/>
        </p:nvSpPr>
        <p:spPr>
          <a:xfrm>
            <a:off x="8385175" y="456723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19" name="Line 13"/>
          <p:cNvSpPr/>
          <p:nvPr/>
        </p:nvSpPr>
        <p:spPr>
          <a:xfrm>
            <a:off x="8385175" y="4916488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0" name="Line 14"/>
          <p:cNvSpPr/>
          <p:nvPr/>
        </p:nvSpPr>
        <p:spPr>
          <a:xfrm>
            <a:off x="8385175" y="5268913"/>
            <a:ext cx="2090738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1" name="Line 15"/>
          <p:cNvSpPr/>
          <p:nvPr/>
        </p:nvSpPr>
        <p:spPr>
          <a:xfrm>
            <a:off x="1690688" y="2813050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2" name="Line 16"/>
          <p:cNvSpPr/>
          <p:nvPr/>
        </p:nvSpPr>
        <p:spPr>
          <a:xfrm>
            <a:off x="1690688" y="316388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3" name="Line 17"/>
          <p:cNvSpPr/>
          <p:nvPr/>
        </p:nvSpPr>
        <p:spPr>
          <a:xfrm>
            <a:off x="1690688" y="351313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4" name="Line 18"/>
          <p:cNvSpPr/>
          <p:nvPr/>
        </p:nvSpPr>
        <p:spPr>
          <a:xfrm>
            <a:off x="1690688" y="386556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5" name="Line 19"/>
          <p:cNvSpPr/>
          <p:nvPr/>
        </p:nvSpPr>
        <p:spPr>
          <a:xfrm>
            <a:off x="1690688" y="421481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6" name="Line 20"/>
          <p:cNvSpPr/>
          <p:nvPr/>
        </p:nvSpPr>
        <p:spPr>
          <a:xfrm>
            <a:off x="1690688" y="456723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7" name="Line 21"/>
          <p:cNvSpPr/>
          <p:nvPr/>
        </p:nvSpPr>
        <p:spPr>
          <a:xfrm>
            <a:off x="1690688" y="4916488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8" name="Line 22"/>
          <p:cNvSpPr/>
          <p:nvPr/>
        </p:nvSpPr>
        <p:spPr>
          <a:xfrm>
            <a:off x="1690688" y="5268913"/>
            <a:ext cx="20907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29" name="Line 23"/>
          <p:cNvSpPr/>
          <p:nvPr/>
        </p:nvSpPr>
        <p:spPr>
          <a:xfrm>
            <a:off x="3830638" y="4035425"/>
            <a:ext cx="44989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30" name="AutoShape 24"/>
          <p:cNvSpPr/>
          <p:nvPr/>
        </p:nvSpPr>
        <p:spPr>
          <a:xfrm rot="5400000">
            <a:off x="4675188" y="3881438"/>
            <a:ext cx="354012" cy="29686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1" name="Rectangle 25"/>
          <p:cNvSpPr/>
          <p:nvPr/>
        </p:nvSpPr>
        <p:spPr>
          <a:xfrm>
            <a:off x="2144713" y="2716213"/>
            <a:ext cx="496887" cy="196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2" name="Rectangle 26"/>
          <p:cNvSpPr/>
          <p:nvPr/>
        </p:nvSpPr>
        <p:spPr>
          <a:xfrm>
            <a:off x="2144713" y="3065463"/>
            <a:ext cx="496887" cy="195262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3" name="Rectangle 27"/>
          <p:cNvSpPr/>
          <p:nvPr/>
        </p:nvSpPr>
        <p:spPr>
          <a:xfrm>
            <a:off x="2144713" y="3416300"/>
            <a:ext cx="496887" cy="195263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4" name="Rectangle 28"/>
          <p:cNvSpPr/>
          <p:nvPr/>
        </p:nvSpPr>
        <p:spPr>
          <a:xfrm>
            <a:off x="2144713" y="3767138"/>
            <a:ext cx="496887" cy="19526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5" name="Rectangle 29"/>
          <p:cNvSpPr/>
          <p:nvPr/>
        </p:nvSpPr>
        <p:spPr>
          <a:xfrm>
            <a:off x="2144713" y="4117975"/>
            <a:ext cx="496887" cy="195263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6" name="Rectangle 30"/>
          <p:cNvSpPr/>
          <p:nvPr/>
        </p:nvSpPr>
        <p:spPr>
          <a:xfrm>
            <a:off x="2144713" y="4468813"/>
            <a:ext cx="496887" cy="195262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7" name="Rectangle 31"/>
          <p:cNvSpPr/>
          <p:nvPr/>
        </p:nvSpPr>
        <p:spPr>
          <a:xfrm>
            <a:off x="2144713" y="4819650"/>
            <a:ext cx="496887" cy="195263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8" name="Rectangle 32"/>
          <p:cNvSpPr/>
          <p:nvPr/>
        </p:nvSpPr>
        <p:spPr>
          <a:xfrm>
            <a:off x="2144713" y="5168900"/>
            <a:ext cx="496887" cy="196850"/>
          </a:xfrm>
          <a:prstGeom prst="rect">
            <a:avLst/>
          </a:prstGeom>
          <a:solidFill>
            <a:srgbClr val="33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39" name="Text Box 33"/>
          <p:cNvSpPr txBox="1"/>
          <p:nvPr/>
        </p:nvSpPr>
        <p:spPr>
          <a:xfrm>
            <a:off x="4918075" y="2989263"/>
            <a:ext cx="110959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40 </a:t>
            </a:r>
            <a:r>
              <a:rPr lang="en-US" altLang="x-none" sz="2000" b="1" err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Gb/s</a:t>
            </a:r>
            <a:endParaRPr lang="en-US" altLang="x-none" sz="2000" b="1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40" name="AutoShape 34"/>
          <p:cNvSpPr/>
          <p:nvPr/>
        </p:nvSpPr>
        <p:spPr>
          <a:xfrm rot="-5400000">
            <a:off x="2306638" y="3786188"/>
            <a:ext cx="3240087" cy="498475"/>
          </a:xfrm>
          <a:custGeom>
            <a:avLst/>
            <a:gdLst/>
            <a:ahLst/>
            <a:cxnLst>
              <a:cxn ang="0">
                <a:pos x="3059482" y="249238"/>
              </a:cxn>
              <a:cxn ang="0">
                <a:pos x="1620044" y="498475"/>
              </a:cxn>
              <a:cxn ang="0">
                <a:pos x="180605" y="249238"/>
              </a:cxn>
              <a:cxn ang="0">
                <a:pos x="1620044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00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43041" name="AutoShape 35"/>
          <p:cNvSpPr/>
          <p:nvPr/>
        </p:nvSpPr>
        <p:spPr>
          <a:xfrm rot="5400000" flipH="1">
            <a:off x="6516688" y="3792538"/>
            <a:ext cx="3240087" cy="496887"/>
          </a:xfrm>
          <a:custGeom>
            <a:avLst/>
            <a:gdLst/>
            <a:ahLst/>
            <a:cxnLst>
              <a:cxn ang="0">
                <a:pos x="3059482" y="248444"/>
              </a:cxn>
              <a:cxn ang="0">
                <a:pos x="1620044" y="496887"/>
              </a:cxn>
              <a:cxn ang="0">
                <a:pos x="180605" y="248444"/>
              </a:cxn>
              <a:cxn ang="0">
                <a:pos x="1620044" y="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43042" name="Rectangle 36"/>
          <p:cNvSpPr/>
          <p:nvPr/>
        </p:nvSpPr>
        <p:spPr>
          <a:xfrm>
            <a:off x="9496425" y="2716213"/>
            <a:ext cx="496888" cy="196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3" name="Rectangle 37"/>
          <p:cNvSpPr/>
          <p:nvPr/>
        </p:nvSpPr>
        <p:spPr>
          <a:xfrm>
            <a:off x="9496425" y="3065463"/>
            <a:ext cx="496888" cy="195262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4" name="Rectangle 38"/>
          <p:cNvSpPr/>
          <p:nvPr/>
        </p:nvSpPr>
        <p:spPr>
          <a:xfrm>
            <a:off x="9496425" y="3416300"/>
            <a:ext cx="496888" cy="195263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5" name="Rectangle 39"/>
          <p:cNvSpPr/>
          <p:nvPr/>
        </p:nvSpPr>
        <p:spPr>
          <a:xfrm>
            <a:off x="9496425" y="3767138"/>
            <a:ext cx="496888" cy="19526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6" name="Rectangle 40"/>
          <p:cNvSpPr/>
          <p:nvPr/>
        </p:nvSpPr>
        <p:spPr>
          <a:xfrm>
            <a:off x="9496425" y="4117975"/>
            <a:ext cx="496888" cy="195263"/>
          </a:xfrm>
          <a:prstGeom prst="rect">
            <a:avLst/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7" name="Rectangle 41"/>
          <p:cNvSpPr/>
          <p:nvPr/>
        </p:nvSpPr>
        <p:spPr>
          <a:xfrm>
            <a:off x="9496425" y="4468813"/>
            <a:ext cx="496888" cy="195262"/>
          </a:xfrm>
          <a:prstGeom prst="rect">
            <a:avLst/>
          </a:prstGeom>
          <a:solidFill>
            <a:srgbClr val="00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8" name="Rectangle 42"/>
          <p:cNvSpPr/>
          <p:nvPr/>
        </p:nvSpPr>
        <p:spPr>
          <a:xfrm>
            <a:off x="9496425" y="4819650"/>
            <a:ext cx="496888" cy="195263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49" name="Rectangle 43"/>
          <p:cNvSpPr/>
          <p:nvPr/>
        </p:nvSpPr>
        <p:spPr>
          <a:xfrm>
            <a:off x="9496425" y="5168900"/>
            <a:ext cx="496888" cy="196850"/>
          </a:xfrm>
          <a:prstGeom prst="rect">
            <a:avLst/>
          </a:prstGeom>
          <a:solidFill>
            <a:srgbClr val="33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50" name="AutoShape 44"/>
          <p:cNvSpPr/>
          <p:nvPr/>
        </p:nvSpPr>
        <p:spPr>
          <a:xfrm rot="5400000">
            <a:off x="5849938" y="3881438"/>
            <a:ext cx="352425" cy="29527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51" name="AutoShape 45"/>
          <p:cNvSpPr/>
          <p:nvPr/>
        </p:nvSpPr>
        <p:spPr>
          <a:xfrm rot="5400000">
            <a:off x="7062788" y="3881438"/>
            <a:ext cx="354012" cy="29686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/>
            <a:endParaRPr lang="zh-CN" altLang="en-US" b="1" dirty="0">
              <a:latin typeface="Arial" charset="0"/>
              <a:ea typeface="宋体" pitchFamily="2" charset="-122"/>
            </a:endParaRPr>
          </a:p>
        </p:txBody>
      </p:sp>
      <p:sp>
        <p:nvSpPr>
          <p:cNvPr id="43052" name="Line 46"/>
          <p:cNvSpPr/>
          <p:nvPr/>
        </p:nvSpPr>
        <p:spPr>
          <a:xfrm flipH="1">
            <a:off x="5270500" y="3403600"/>
            <a:ext cx="128588" cy="6223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53" name="Text Box 47"/>
          <p:cNvSpPr txBox="1"/>
          <p:nvPr/>
        </p:nvSpPr>
        <p:spPr>
          <a:xfrm>
            <a:off x="3706813" y="3302635"/>
            <a:ext cx="44275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光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复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用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器</a:t>
            </a:r>
          </a:p>
        </p:txBody>
      </p:sp>
      <p:sp>
        <p:nvSpPr>
          <p:cNvPr id="43054" name="Text Box 48"/>
          <p:cNvSpPr txBox="1"/>
          <p:nvPr/>
        </p:nvSpPr>
        <p:spPr>
          <a:xfrm>
            <a:off x="7916863" y="3285490"/>
            <a:ext cx="442750" cy="132343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光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分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用</a:t>
            </a:r>
          </a:p>
          <a:p>
            <a:pPr lvl="0"/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器</a:t>
            </a:r>
          </a:p>
        </p:txBody>
      </p:sp>
      <p:sp>
        <p:nvSpPr>
          <p:cNvPr id="43055" name="Text Box 49"/>
          <p:cNvSpPr txBox="1"/>
          <p:nvPr/>
        </p:nvSpPr>
        <p:spPr>
          <a:xfrm>
            <a:off x="6096000" y="3089275"/>
            <a:ext cx="87100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EDFA</a:t>
            </a:r>
          </a:p>
        </p:txBody>
      </p:sp>
      <p:sp>
        <p:nvSpPr>
          <p:cNvPr id="43056" name="Line 50"/>
          <p:cNvSpPr/>
          <p:nvPr/>
        </p:nvSpPr>
        <p:spPr>
          <a:xfrm flipH="1">
            <a:off x="6056313" y="3500438"/>
            <a:ext cx="438150" cy="4318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57" name="Line 51"/>
          <p:cNvSpPr/>
          <p:nvPr/>
        </p:nvSpPr>
        <p:spPr>
          <a:xfrm>
            <a:off x="4802188" y="4286250"/>
            <a:ext cx="0" cy="19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58" name="Line 52"/>
          <p:cNvSpPr/>
          <p:nvPr/>
        </p:nvSpPr>
        <p:spPr>
          <a:xfrm>
            <a:off x="5995988" y="4286250"/>
            <a:ext cx="0" cy="19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59" name="Line 53"/>
          <p:cNvSpPr/>
          <p:nvPr/>
        </p:nvSpPr>
        <p:spPr>
          <a:xfrm>
            <a:off x="4799013" y="4383088"/>
            <a:ext cx="119538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triangle" w="sm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60" name="Text Box 54"/>
          <p:cNvSpPr txBox="1"/>
          <p:nvPr/>
        </p:nvSpPr>
        <p:spPr>
          <a:xfrm>
            <a:off x="4818063" y="4367213"/>
            <a:ext cx="105349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120 km</a:t>
            </a:r>
          </a:p>
        </p:txBody>
      </p:sp>
      <p:sp>
        <p:nvSpPr>
          <p:cNvPr id="43061" name="Text Box 55"/>
          <p:cNvSpPr txBox="1"/>
          <p:nvPr/>
        </p:nvSpPr>
        <p:spPr>
          <a:xfrm>
            <a:off x="1762125" y="1771650"/>
            <a:ext cx="111440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光调制器</a:t>
            </a:r>
          </a:p>
        </p:txBody>
      </p:sp>
      <p:sp>
        <p:nvSpPr>
          <p:cNvPr id="43062" name="Line 56"/>
          <p:cNvSpPr/>
          <p:nvPr/>
        </p:nvSpPr>
        <p:spPr>
          <a:xfrm>
            <a:off x="2411413" y="2203450"/>
            <a:ext cx="0" cy="504825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43063" name="Text Box 57"/>
          <p:cNvSpPr txBox="1"/>
          <p:nvPr/>
        </p:nvSpPr>
        <p:spPr>
          <a:xfrm>
            <a:off x="8856663" y="1771650"/>
            <a:ext cx="111440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光解调器</a:t>
            </a:r>
          </a:p>
        </p:txBody>
      </p:sp>
      <p:sp>
        <p:nvSpPr>
          <p:cNvPr id="43064" name="Line 58"/>
          <p:cNvSpPr/>
          <p:nvPr/>
        </p:nvSpPr>
        <p:spPr>
          <a:xfrm>
            <a:off x="9755188" y="2203450"/>
            <a:ext cx="0" cy="504825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1116965"/>
            <a:ext cx="1172628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+mn-ea"/>
              </a:rPr>
              <a:t>波分复用：在同一根光纤中同时传输两个或众多不同波长光信号的技术。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ym typeface="+mn-ea"/>
              </a:rPr>
              <a:t>知识</a:t>
            </a:r>
            <a:r>
              <a:rPr lang="zh-CN" altLang="en-US" b="1" dirty="0" smtClean="0">
                <a:sym typeface="+mn-ea"/>
              </a:rPr>
              <a:t>点三、  </a:t>
            </a:r>
            <a:r>
              <a:rPr lang="zh-CN" altLang="en-US" b="1" dirty="0">
                <a:sym typeface="+mn-ea"/>
              </a:rPr>
              <a:t>信道复用技术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/>
              <a:t>1</a:t>
            </a:r>
            <a:r>
              <a:rPr lang="zh-CN" altLang="en-US" sz="3600" b="1"/>
              <a:t>、</a:t>
            </a:r>
            <a:r>
              <a:rPr lang="zh-CN" altLang="en-US" sz="3600" b="1" dirty="0">
                <a:sym typeface="+mn-ea"/>
              </a:rPr>
              <a:t>频分复用（</a:t>
            </a:r>
            <a:r>
              <a:rPr lang="en-US" altLang="zh-CN" sz="3600" b="1" dirty="0">
                <a:sym typeface="+mn-ea"/>
              </a:rPr>
              <a:t>FDM</a:t>
            </a:r>
            <a:r>
              <a:rPr lang="zh-CN" altLang="en-US" sz="3600" b="1" dirty="0">
                <a:sym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2</a:t>
            </a:r>
            <a:r>
              <a:rPr lang="zh-CN" altLang="en-US" sz="3600" b="1" dirty="0">
                <a:sym typeface="+mn-ea"/>
              </a:rPr>
              <a:t>、时分复用（</a:t>
            </a:r>
            <a:r>
              <a:rPr lang="en-US" altLang="zh-CN" sz="3600" b="1" dirty="0">
                <a:sym typeface="+mn-ea"/>
              </a:rPr>
              <a:t>TDM</a:t>
            </a:r>
            <a:r>
              <a:rPr lang="zh-CN" altLang="en-US" sz="3600" b="1" dirty="0">
                <a:sym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3</a:t>
            </a:r>
            <a:r>
              <a:rPr lang="zh-CN" altLang="en-US" sz="3600" b="1" dirty="0">
                <a:sym typeface="+mn-ea"/>
              </a:rPr>
              <a:t>、统计时分复用（</a:t>
            </a:r>
            <a:r>
              <a:rPr lang="en-US" altLang="zh-CN" sz="3600" b="1" dirty="0">
                <a:sym typeface="+mn-ea"/>
              </a:rPr>
              <a:t>STDM</a:t>
            </a:r>
            <a:r>
              <a:rPr lang="zh-CN" altLang="en-US" sz="3600" b="1" dirty="0">
                <a:sym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3600" b="1"/>
              <a:t>4</a:t>
            </a:r>
            <a:r>
              <a:rPr lang="zh-CN" altLang="en-US" sz="3600" b="1"/>
              <a:t>、波分复用（</a:t>
            </a:r>
            <a:r>
              <a:rPr lang="en-US" altLang="zh-CN" sz="3600" b="1"/>
              <a:t>WDM</a:t>
            </a:r>
            <a:r>
              <a:rPr lang="zh-CN" altLang="en-US" sz="3600" b="1"/>
              <a:t>）</a:t>
            </a:r>
          </a:p>
          <a:p>
            <a:pPr marL="0" indent="0">
              <a:buNone/>
            </a:pPr>
            <a:r>
              <a:rPr lang="en-US" altLang="zh-CN" sz="3600" b="1"/>
              <a:t>5</a:t>
            </a:r>
            <a:r>
              <a:rPr lang="zh-CN" altLang="en-US" sz="3600" b="1"/>
              <a:t>、码分复用（</a:t>
            </a:r>
            <a:r>
              <a:rPr lang="en-US" altLang="zh-CN" sz="3600" b="1"/>
              <a:t>CDM</a:t>
            </a:r>
            <a:r>
              <a:rPr lang="zh-CN" altLang="en-US" sz="36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96" name="文本框 123995"/>
          <p:cNvSpPr txBox="1"/>
          <p:nvPr/>
        </p:nvSpPr>
        <p:spPr>
          <a:xfrm>
            <a:off x="5662613" y="4970463"/>
            <a:ext cx="31623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>
                <a:latin typeface="Arial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123997" name="文本框 123996"/>
          <p:cNvSpPr txBox="1"/>
          <p:nvPr/>
        </p:nvSpPr>
        <p:spPr>
          <a:xfrm>
            <a:off x="5362575" y="4978400"/>
            <a:ext cx="1525588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1600" b="1">
                <a:latin typeface="Arial" pitchFamily="34" charset="0"/>
                <a:ea typeface="宋体" pitchFamily="2" charset="-122"/>
              </a:rPr>
              <a:t>(                 )</a:t>
            </a:r>
          </a:p>
        </p:txBody>
      </p:sp>
      <p:sp>
        <p:nvSpPr>
          <p:cNvPr id="123906" name="标题 123905"/>
          <p:cNvSpPr>
            <a:spLocks noGrp="1"/>
          </p:cNvSpPr>
          <p:nvPr>
            <p:ph type="title"/>
          </p:nvPr>
        </p:nvSpPr>
        <p:spPr>
          <a:xfrm>
            <a:off x="2371725" y="131128"/>
            <a:ext cx="8404225" cy="1462087"/>
          </a:xfrm>
        </p:spPr>
        <p:txBody>
          <a:bodyPr anchor="b"/>
          <a:lstStyle/>
          <a:p>
            <a:pPr algn="ctr"/>
            <a:r>
              <a:rPr lang="zh-CN" altLang="en-US" sz="4000" b="1">
                <a:sym typeface="+mn-ea"/>
              </a:rPr>
              <a:t>知识点三  信道复用技术</a:t>
            </a:r>
            <a:endParaRPr lang="zh-CN" altLang="en-US" sz="4000" b="1" dirty="0"/>
          </a:p>
        </p:txBody>
      </p:sp>
      <p:sp>
        <p:nvSpPr>
          <p:cNvPr id="123907" name="文本占位符 123906"/>
          <p:cNvSpPr>
            <a:spLocks noGrp="1"/>
          </p:cNvSpPr>
          <p:nvPr>
            <p:ph type="body" idx="1"/>
          </p:nvPr>
        </p:nvSpPr>
        <p:spPr>
          <a:xfrm>
            <a:off x="2351088" y="1773238"/>
            <a:ext cx="7988300" cy="41148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hlink"/>
                </a:solidFill>
              </a:rPr>
              <a:t>复用</a:t>
            </a:r>
            <a:r>
              <a:rPr lang="en-US" altLang="zh-CN" sz="2800" b="1" dirty="0"/>
              <a:t>(multiplexing)</a:t>
            </a:r>
            <a:r>
              <a:rPr lang="zh-CN" altLang="en-US" sz="2800" b="1" dirty="0"/>
              <a:t>是通信技术中的基本概念。</a:t>
            </a:r>
            <a:r>
              <a:rPr lang="zh-CN" altLang="en-US" b="1" dirty="0"/>
              <a:t> </a:t>
            </a:r>
          </a:p>
        </p:txBody>
      </p:sp>
      <p:sp>
        <p:nvSpPr>
          <p:cNvPr id="123941" name="文本框 123940"/>
          <p:cNvSpPr txBox="1"/>
          <p:nvPr/>
        </p:nvSpPr>
        <p:spPr>
          <a:xfrm>
            <a:off x="6038850" y="4970463"/>
            <a:ext cx="31623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800" b="1">
                <a:latin typeface="Arial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123942" name="直接连接符 123941"/>
          <p:cNvSpPr/>
          <p:nvPr/>
        </p:nvSpPr>
        <p:spPr>
          <a:xfrm>
            <a:off x="3222625" y="5453063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43" name="直接连接符 123942"/>
          <p:cNvSpPr/>
          <p:nvPr/>
        </p:nvSpPr>
        <p:spPr>
          <a:xfrm>
            <a:off x="3222625" y="2833688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44" name="直接连接符 123943"/>
          <p:cNvSpPr/>
          <p:nvPr/>
        </p:nvSpPr>
        <p:spPr>
          <a:xfrm>
            <a:off x="3222625" y="3327400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45" name="直接连接符 123944"/>
          <p:cNvSpPr/>
          <p:nvPr/>
        </p:nvSpPr>
        <p:spPr>
          <a:xfrm>
            <a:off x="3222625" y="3821113"/>
            <a:ext cx="5891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46" name="椭圆 123945"/>
          <p:cNvSpPr/>
          <p:nvPr/>
        </p:nvSpPr>
        <p:spPr>
          <a:xfrm>
            <a:off x="2855913" y="2644775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3947" name="椭圆 123946"/>
          <p:cNvSpPr/>
          <p:nvPr/>
        </p:nvSpPr>
        <p:spPr>
          <a:xfrm>
            <a:off x="9042400" y="2644775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3948" name="椭圆 123947"/>
          <p:cNvSpPr/>
          <p:nvPr/>
        </p:nvSpPr>
        <p:spPr>
          <a:xfrm>
            <a:off x="2855913" y="313848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3949" name="椭圆 123948"/>
          <p:cNvSpPr/>
          <p:nvPr/>
        </p:nvSpPr>
        <p:spPr>
          <a:xfrm>
            <a:off x="9042400" y="313848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3950" name="椭圆 123949"/>
          <p:cNvSpPr/>
          <p:nvPr/>
        </p:nvSpPr>
        <p:spPr>
          <a:xfrm>
            <a:off x="2855913" y="3632200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3951" name="椭圆 123950"/>
          <p:cNvSpPr/>
          <p:nvPr/>
        </p:nvSpPr>
        <p:spPr>
          <a:xfrm>
            <a:off x="9042400" y="3632200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3952" name="直接连接符 123951"/>
          <p:cNvSpPr/>
          <p:nvPr/>
        </p:nvSpPr>
        <p:spPr>
          <a:xfrm>
            <a:off x="4032250" y="5453063"/>
            <a:ext cx="43465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53" name="直接连接符 123952"/>
          <p:cNvSpPr/>
          <p:nvPr/>
        </p:nvSpPr>
        <p:spPr>
          <a:xfrm>
            <a:off x="8378825" y="5529263"/>
            <a:ext cx="809625" cy="37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54" name="直接连接符 123953"/>
          <p:cNvSpPr/>
          <p:nvPr/>
        </p:nvSpPr>
        <p:spPr>
          <a:xfrm flipH="1">
            <a:off x="8378825" y="4997450"/>
            <a:ext cx="809625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55" name="直接连接符 123954"/>
          <p:cNvSpPr/>
          <p:nvPr/>
        </p:nvSpPr>
        <p:spPr>
          <a:xfrm flipV="1">
            <a:off x="3148013" y="5529263"/>
            <a:ext cx="811212" cy="37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56" name="直接连接符 123955"/>
          <p:cNvSpPr/>
          <p:nvPr/>
        </p:nvSpPr>
        <p:spPr>
          <a:xfrm>
            <a:off x="3148013" y="4997450"/>
            <a:ext cx="811212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57" name="椭圆 123956"/>
          <p:cNvSpPr/>
          <p:nvPr/>
        </p:nvSpPr>
        <p:spPr>
          <a:xfrm>
            <a:off x="2855913" y="477043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3958" name="椭圆 123957"/>
          <p:cNvSpPr/>
          <p:nvPr/>
        </p:nvSpPr>
        <p:spPr>
          <a:xfrm>
            <a:off x="9042400" y="477043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3959" name="椭圆 123958"/>
          <p:cNvSpPr/>
          <p:nvPr/>
        </p:nvSpPr>
        <p:spPr>
          <a:xfrm>
            <a:off x="2855913" y="5253038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3960" name="椭圆 123959"/>
          <p:cNvSpPr/>
          <p:nvPr/>
        </p:nvSpPr>
        <p:spPr>
          <a:xfrm>
            <a:off x="9042400" y="5253038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3961" name="椭圆 123960"/>
          <p:cNvSpPr/>
          <p:nvPr/>
        </p:nvSpPr>
        <p:spPr>
          <a:xfrm>
            <a:off x="2855913" y="5757863"/>
            <a:ext cx="366712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3962" name="椭圆 123961"/>
          <p:cNvSpPr/>
          <p:nvPr/>
        </p:nvSpPr>
        <p:spPr>
          <a:xfrm>
            <a:off x="9042400" y="5757863"/>
            <a:ext cx="366713" cy="3778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1600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3963" name="文本框 123962"/>
          <p:cNvSpPr txBox="1"/>
          <p:nvPr/>
        </p:nvSpPr>
        <p:spPr>
          <a:xfrm>
            <a:off x="5519738" y="5478463"/>
            <a:ext cx="101181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共享信道</a:t>
            </a:r>
          </a:p>
        </p:txBody>
      </p:sp>
      <p:sp>
        <p:nvSpPr>
          <p:cNvPr id="123964" name="文本框 123963"/>
          <p:cNvSpPr txBox="1"/>
          <p:nvPr/>
        </p:nvSpPr>
        <p:spPr>
          <a:xfrm>
            <a:off x="5232400" y="4076700"/>
            <a:ext cx="192392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600" b="1" dirty="0">
                <a:latin typeface="Times New Roman" pitchFamily="18" charset="0"/>
                <a:ea typeface="宋体" pitchFamily="2" charset="-122"/>
              </a:rPr>
              <a:t>(a) 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</a:rPr>
              <a:t>使用单独的信道</a:t>
            </a:r>
          </a:p>
        </p:txBody>
      </p:sp>
      <p:sp>
        <p:nvSpPr>
          <p:cNvPr id="123965" name="文本框 123964"/>
          <p:cNvSpPr txBox="1"/>
          <p:nvPr/>
        </p:nvSpPr>
        <p:spPr>
          <a:xfrm>
            <a:off x="5391785" y="5800090"/>
            <a:ext cx="1728358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1600" b="1" dirty="0">
                <a:latin typeface="Times New Roman" pitchFamily="18" charset="0"/>
                <a:ea typeface="宋体" pitchFamily="2" charset="-122"/>
              </a:rPr>
              <a:t>(b) 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</a:rPr>
              <a:t>使用共享信道</a:t>
            </a:r>
          </a:p>
        </p:txBody>
      </p:sp>
      <p:sp>
        <p:nvSpPr>
          <p:cNvPr id="123966" name="椭圆 123965"/>
          <p:cNvSpPr/>
          <p:nvPr/>
        </p:nvSpPr>
        <p:spPr>
          <a:xfrm>
            <a:off x="3768725" y="5251450"/>
            <a:ext cx="661988" cy="379413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复用</a:t>
            </a:r>
          </a:p>
        </p:txBody>
      </p:sp>
      <p:sp>
        <p:nvSpPr>
          <p:cNvPr id="123967" name="椭圆 123966"/>
          <p:cNvSpPr/>
          <p:nvPr/>
        </p:nvSpPr>
        <p:spPr>
          <a:xfrm>
            <a:off x="8029575" y="5265738"/>
            <a:ext cx="661988" cy="379412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sz="1600" b="1" dirty="0">
                <a:latin typeface="Arial" pitchFamily="34" charset="0"/>
                <a:ea typeface="宋体" pitchFamily="2" charset="-122"/>
              </a:rPr>
              <a:t>分用</a:t>
            </a:r>
          </a:p>
        </p:txBody>
      </p:sp>
      <p:sp>
        <p:nvSpPr>
          <p:cNvPr id="123968" name="直接连接符 123967"/>
          <p:cNvSpPr/>
          <p:nvPr/>
        </p:nvSpPr>
        <p:spPr>
          <a:xfrm>
            <a:off x="4918075" y="2719388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69" name="直接连接符 123968"/>
          <p:cNvSpPr/>
          <p:nvPr/>
        </p:nvSpPr>
        <p:spPr>
          <a:xfrm>
            <a:off x="4918075" y="3200400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0" name="直接连接符 123969"/>
          <p:cNvSpPr/>
          <p:nvPr/>
        </p:nvSpPr>
        <p:spPr>
          <a:xfrm>
            <a:off x="4918075" y="3705225"/>
            <a:ext cx="220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1" name="直接连接符 123970"/>
          <p:cNvSpPr/>
          <p:nvPr/>
        </p:nvSpPr>
        <p:spPr>
          <a:xfrm>
            <a:off x="4918075" y="5326063"/>
            <a:ext cx="2206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2" name="直接连接符 123971"/>
          <p:cNvSpPr/>
          <p:nvPr/>
        </p:nvSpPr>
        <p:spPr>
          <a:xfrm>
            <a:off x="3287713" y="54086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3" name="直接连接符 123972"/>
          <p:cNvSpPr/>
          <p:nvPr/>
        </p:nvSpPr>
        <p:spPr>
          <a:xfrm>
            <a:off x="8672513" y="537845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4" name="直接连接符 123973"/>
          <p:cNvSpPr/>
          <p:nvPr/>
        </p:nvSpPr>
        <p:spPr>
          <a:xfrm rot="1484370">
            <a:off x="3351213" y="51038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5" name="直接连接符 123974"/>
          <p:cNvSpPr/>
          <p:nvPr/>
        </p:nvSpPr>
        <p:spPr>
          <a:xfrm rot="1484370">
            <a:off x="8726488" y="572135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6" name="直接连接符 123975"/>
          <p:cNvSpPr/>
          <p:nvPr/>
        </p:nvSpPr>
        <p:spPr>
          <a:xfrm rot="-1648508">
            <a:off x="3298825" y="5688013"/>
            <a:ext cx="3683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7" name="直接连接符 123976"/>
          <p:cNvSpPr/>
          <p:nvPr/>
        </p:nvSpPr>
        <p:spPr>
          <a:xfrm rot="-1648508">
            <a:off x="8594725" y="5113338"/>
            <a:ext cx="3683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8" name="椭圆 123977"/>
          <p:cNvSpPr/>
          <p:nvPr/>
        </p:nvSpPr>
        <p:spPr>
          <a:xfrm>
            <a:off x="3460750" y="492442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79" name="椭圆 123978"/>
          <p:cNvSpPr/>
          <p:nvPr/>
        </p:nvSpPr>
        <p:spPr>
          <a:xfrm>
            <a:off x="8658225" y="4973638"/>
            <a:ext cx="147638" cy="150812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0" name="矩形 123979"/>
          <p:cNvSpPr/>
          <p:nvPr/>
        </p:nvSpPr>
        <p:spPr>
          <a:xfrm>
            <a:off x="3381375" y="5241925"/>
            <a:ext cx="119063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1" name="矩形 123980"/>
          <p:cNvSpPr/>
          <p:nvPr/>
        </p:nvSpPr>
        <p:spPr>
          <a:xfrm>
            <a:off x="8793163" y="5229225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2" name="五角星 123981"/>
          <p:cNvSpPr/>
          <p:nvPr/>
        </p:nvSpPr>
        <p:spPr>
          <a:xfrm>
            <a:off x="5948363" y="347980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3" name="五角星 123982"/>
          <p:cNvSpPr/>
          <p:nvPr/>
        </p:nvSpPr>
        <p:spPr>
          <a:xfrm>
            <a:off x="8834438" y="551180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4" name="椭圆 123983"/>
          <p:cNvSpPr/>
          <p:nvPr/>
        </p:nvSpPr>
        <p:spPr>
          <a:xfrm>
            <a:off x="3297238" y="2644775"/>
            <a:ext cx="147637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5" name="椭圆 123984"/>
          <p:cNvSpPr/>
          <p:nvPr/>
        </p:nvSpPr>
        <p:spPr>
          <a:xfrm>
            <a:off x="5956300" y="249237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6" name="椭圆 123985"/>
          <p:cNvSpPr/>
          <p:nvPr/>
        </p:nvSpPr>
        <p:spPr>
          <a:xfrm>
            <a:off x="8820150" y="2644775"/>
            <a:ext cx="147638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7" name="矩形 123986"/>
          <p:cNvSpPr/>
          <p:nvPr/>
        </p:nvSpPr>
        <p:spPr>
          <a:xfrm>
            <a:off x="8820150" y="3175000"/>
            <a:ext cx="117475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8" name="矩形 123987"/>
          <p:cNvSpPr/>
          <p:nvPr/>
        </p:nvSpPr>
        <p:spPr>
          <a:xfrm>
            <a:off x="3297238" y="3175000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89" name="矩形 123988"/>
          <p:cNvSpPr/>
          <p:nvPr/>
        </p:nvSpPr>
        <p:spPr>
          <a:xfrm>
            <a:off x="5970588" y="3024188"/>
            <a:ext cx="119062" cy="122237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90" name="五角星 123989"/>
          <p:cNvSpPr/>
          <p:nvPr/>
        </p:nvSpPr>
        <p:spPr>
          <a:xfrm>
            <a:off x="8837613" y="3597275"/>
            <a:ext cx="165100" cy="169863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91" name="五角星 123990"/>
          <p:cNvSpPr/>
          <p:nvPr/>
        </p:nvSpPr>
        <p:spPr>
          <a:xfrm>
            <a:off x="3273425" y="3611563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92" name="五角星 123991"/>
          <p:cNvSpPr/>
          <p:nvPr/>
        </p:nvSpPr>
        <p:spPr>
          <a:xfrm>
            <a:off x="3317875" y="5527675"/>
            <a:ext cx="166688" cy="169863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93" name="椭圆 123992"/>
          <p:cNvSpPr/>
          <p:nvPr/>
        </p:nvSpPr>
        <p:spPr>
          <a:xfrm>
            <a:off x="5580063" y="5097463"/>
            <a:ext cx="147637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94" name="矩形 123993"/>
          <p:cNvSpPr/>
          <p:nvPr/>
        </p:nvSpPr>
        <p:spPr>
          <a:xfrm>
            <a:off x="5948363" y="5111750"/>
            <a:ext cx="119062" cy="122238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23995" name="五角星 123994"/>
          <p:cNvSpPr/>
          <p:nvPr/>
        </p:nvSpPr>
        <p:spPr>
          <a:xfrm>
            <a:off x="6297613" y="5086350"/>
            <a:ext cx="165100" cy="171450"/>
          </a:xfrm>
          <a:prstGeom prst="star5">
            <a:avLst/>
          </a:prstGeom>
          <a:solidFill>
            <a:srgbClr val="FFFF66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2-3-1 </a:t>
            </a:r>
            <a:r>
              <a:rPr lang="zh-CN" altLang="en-US" b="1"/>
              <a:t>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标题 2549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zh-CN" sz="4000" b="1" dirty="0">
                <a:latin typeface="黑体" charset="0"/>
                <a:ea typeface="黑体" charset="0"/>
              </a:rPr>
              <a:t>1</a:t>
            </a:r>
            <a:r>
              <a:rPr lang="zh-CN" altLang="en-US" sz="4000" b="1" dirty="0">
                <a:latin typeface="黑体" charset="0"/>
                <a:ea typeface="黑体" charset="0"/>
              </a:rPr>
              <a:t>、频分复用 </a:t>
            </a:r>
            <a:r>
              <a:rPr lang="en-US" altLang="zh-CN" sz="4000" b="1">
                <a:latin typeface="黑体" charset="0"/>
                <a:ea typeface="黑体" charset="0"/>
              </a:rPr>
              <a:t>FDM</a:t>
            </a:r>
            <a:br>
              <a:rPr lang="en-US" altLang="zh-CN" sz="4000" b="1">
                <a:latin typeface="黑体" charset="0"/>
                <a:ea typeface="黑体" charset="0"/>
              </a:rPr>
            </a:br>
            <a:endParaRPr lang="en-US" altLang="zh-CN" sz="4000" b="1">
              <a:latin typeface="黑体" charset="0"/>
              <a:ea typeface="黑体" charset="0"/>
            </a:endParaRPr>
          </a:p>
        </p:txBody>
      </p:sp>
      <p:sp>
        <p:nvSpPr>
          <p:cNvPr id="254979" name="文本占位符 254978"/>
          <p:cNvSpPr>
            <a:spLocks noGrp="1"/>
          </p:cNvSpPr>
          <p:nvPr>
            <p:ph type="body" idx="1"/>
          </p:nvPr>
        </p:nvSpPr>
        <p:spPr>
          <a:xfrm>
            <a:off x="678815" y="1259840"/>
            <a:ext cx="10526395" cy="18002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chemeClr val="hlink"/>
                </a:solidFill>
                <a:sym typeface="+mn-ea"/>
              </a:rPr>
              <a:t>频分复用</a:t>
            </a:r>
            <a:r>
              <a:rPr lang="zh-CN" altLang="en-US" sz="3200" b="1" dirty="0">
                <a:sym typeface="+mn-ea"/>
              </a:rPr>
              <a:t>的所有用户在同样的时间占用不同的频率带宽资源。</a:t>
            </a:r>
            <a:r>
              <a:rPr lang="zh-CN" altLang="en-US" sz="3200" b="1" dirty="0"/>
              <a:t>用户在分配到一定的频带后，在通信过程中自始至终都占用这个频带。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 </a:t>
            </a:r>
          </a:p>
        </p:txBody>
      </p:sp>
      <p:sp>
        <p:nvSpPr>
          <p:cNvPr id="255004" name="直接连接符 255003"/>
          <p:cNvSpPr/>
          <p:nvPr/>
        </p:nvSpPr>
        <p:spPr>
          <a:xfrm flipV="1">
            <a:off x="3548063" y="6169025"/>
            <a:ext cx="6116637" cy="95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55005" name="文本框 255004"/>
          <p:cNvSpPr txBox="1"/>
          <p:nvPr/>
        </p:nvSpPr>
        <p:spPr>
          <a:xfrm>
            <a:off x="2855913" y="3357563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频率</a:t>
            </a:r>
            <a:endParaRPr lang="zh-CN" altLang="en-US" sz="2000" b="1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5006" name="文本框 255005"/>
          <p:cNvSpPr txBox="1"/>
          <p:nvPr/>
        </p:nvSpPr>
        <p:spPr>
          <a:xfrm>
            <a:off x="9664700" y="598170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时间</a:t>
            </a:r>
            <a:endParaRPr lang="zh-CN" altLang="en-US" sz="2000" b="1">
              <a:solidFill>
                <a:srgbClr val="333399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5007" name="矩形 255006"/>
          <p:cNvSpPr/>
          <p:nvPr/>
        </p:nvSpPr>
        <p:spPr>
          <a:xfrm>
            <a:off x="3548063" y="3724275"/>
            <a:ext cx="5543550" cy="38735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55008" name="矩形 255007"/>
          <p:cNvSpPr/>
          <p:nvPr/>
        </p:nvSpPr>
        <p:spPr>
          <a:xfrm>
            <a:off x="3548063" y="4111625"/>
            <a:ext cx="5543550" cy="38735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55009" name="矩形 255008"/>
          <p:cNvSpPr/>
          <p:nvPr/>
        </p:nvSpPr>
        <p:spPr>
          <a:xfrm>
            <a:off x="3548063" y="4498975"/>
            <a:ext cx="5543550" cy="387350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55010" name="矩形 255009"/>
          <p:cNvSpPr/>
          <p:nvPr/>
        </p:nvSpPr>
        <p:spPr>
          <a:xfrm>
            <a:off x="3548063" y="4886325"/>
            <a:ext cx="5543550" cy="387350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55011" name="矩形 255010"/>
          <p:cNvSpPr/>
          <p:nvPr/>
        </p:nvSpPr>
        <p:spPr>
          <a:xfrm>
            <a:off x="3548063" y="5273675"/>
            <a:ext cx="5543550" cy="38735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55012" name="文本框 255011"/>
          <p:cNvSpPr txBox="1"/>
          <p:nvPr/>
        </p:nvSpPr>
        <p:spPr>
          <a:xfrm>
            <a:off x="5922963" y="5330825"/>
            <a:ext cx="9140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255013" name="文本框 255012"/>
          <p:cNvSpPr txBox="1"/>
          <p:nvPr/>
        </p:nvSpPr>
        <p:spPr>
          <a:xfrm>
            <a:off x="5922963" y="4941888"/>
            <a:ext cx="9140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255014" name="文本框 255013"/>
          <p:cNvSpPr txBox="1"/>
          <p:nvPr/>
        </p:nvSpPr>
        <p:spPr>
          <a:xfrm>
            <a:off x="5922963" y="4549775"/>
            <a:ext cx="9140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3</a:t>
            </a:r>
          </a:p>
        </p:txBody>
      </p:sp>
      <p:sp>
        <p:nvSpPr>
          <p:cNvPr id="255015" name="文本框 255014"/>
          <p:cNvSpPr txBox="1"/>
          <p:nvPr/>
        </p:nvSpPr>
        <p:spPr>
          <a:xfrm>
            <a:off x="6061075" y="3933825"/>
            <a:ext cx="543739" cy="4801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  <a:sym typeface="Symbol" pitchFamily="18" charset="2"/>
              </a:rPr>
              <a:t></a:t>
            </a:r>
            <a:endParaRPr lang="zh-CN" altLang="zh-CN" sz="2800" b="1" dirty="0">
              <a:solidFill>
                <a:srgbClr val="333399"/>
              </a:solidFill>
              <a:latin typeface="Arial" pitchFamily="34" charset="0"/>
              <a:ea typeface="黑体" pitchFamily="2" charset="-122"/>
              <a:sym typeface="Symbol" pitchFamily="18" charset="2"/>
            </a:endParaRPr>
          </a:p>
        </p:txBody>
      </p:sp>
      <p:sp>
        <p:nvSpPr>
          <p:cNvPr id="255016" name="文本框 255015"/>
          <p:cNvSpPr txBox="1"/>
          <p:nvPr/>
        </p:nvSpPr>
        <p:spPr>
          <a:xfrm>
            <a:off x="5922963" y="3767138"/>
            <a:ext cx="928459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90000"/>
              </a:lnSpc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频带 </a:t>
            </a: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n</a:t>
            </a:r>
          </a:p>
        </p:txBody>
      </p:sp>
      <p:sp>
        <p:nvSpPr>
          <p:cNvPr id="255017" name="直接连接符 255016"/>
          <p:cNvSpPr/>
          <p:nvPr/>
        </p:nvSpPr>
        <p:spPr>
          <a:xfrm rot="-5400000">
            <a:off x="2216150" y="4843463"/>
            <a:ext cx="26638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2-3-2  </a:t>
            </a:r>
            <a:r>
              <a:rPr lang="zh-CN" altLang="en-US" b="1"/>
              <a:t>频分复用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9697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 altLang="zh-CN" sz="4000" b="1">
                <a:ea typeface="宋体" pitchFamily="2" charset="-122"/>
              </a:rPr>
              <a:t>				</a:t>
            </a:r>
            <a:r>
              <a:rPr lang="en-US" altLang="zh-CN" sz="4000" b="1" dirty="0">
                <a:latin typeface="黑体" charset="0"/>
                <a:ea typeface="黑体" charset="0"/>
              </a:rPr>
              <a:t>2、时分复用</a:t>
            </a:r>
            <a:r>
              <a:rPr lang="zh-CN" altLang="en-US" sz="4000" b="1" dirty="0">
                <a:latin typeface="黑体" charset="0"/>
                <a:ea typeface="黑体" charset="0"/>
              </a:rPr>
              <a:t>（</a:t>
            </a:r>
            <a:r>
              <a:rPr lang="en-US" altLang="zh-CN" sz="4000" b="1" dirty="0">
                <a:latin typeface="黑体" charset="0"/>
                <a:ea typeface="黑体" charset="0"/>
              </a:rPr>
              <a:t>TDM</a:t>
            </a:r>
            <a:r>
              <a:rPr lang="zh-CN" altLang="en-US" sz="4000" b="1" dirty="0">
                <a:latin typeface="黑体" charset="0"/>
                <a:ea typeface="黑体" charset="0"/>
              </a:rPr>
              <a:t>）</a:t>
            </a:r>
            <a:r>
              <a:rPr lang="en-US" altLang="zh-CN" sz="4000" b="1" dirty="0">
                <a:latin typeface="黑体" charset="0"/>
                <a:ea typeface="黑体" charset="0"/>
              </a:rPr>
              <a:t> </a:t>
            </a:r>
          </a:p>
        </p:txBody>
      </p:sp>
      <p:sp>
        <p:nvSpPr>
          <p:cNvPr id="36866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6867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频率</a:t>
            </a:r>
          </a:p>
        </p:txBody>
      </p:sp>
      <p:sp>
        <p:nvSpPr>
          <p:cNvPr id="36868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时间</a:t>
            </a:r>
          </a:p>
        </p:txBody>
      </p:sp>
      <p:sp>
        <p:nvSpPr>
          <p:cNvPr id="36869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6870" name="Rectangle 7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6871" name="Rectangle 8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6872" name="Rectangle 9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6873" name="Rectangle 10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6874" name="Rectangle 11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6875" name="Rectangle 12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6876" name="Rectangle 13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6877" name="Rectangle 14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6878" name="Rectangle 15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6879" name="Rectangle 16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6880" name="Rectangle 17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grpSp>
        <p:nvGrpSpPr>
          <p:cNvPr id="29714" name="组合 29713"/>
          <p:cNvGrpSpPr/>
          <p:nvPr/>
        </p:nvGrpSpPr>
        <p:grpSpPr>
          <a:xfrm>
            <a:off x="3000375" y="2636838"/>
            <a:ext cx="3744913" cy="1871662"/>
            <a:chOff x="0" y="0"/>
            <a:chExt cx="2359" cy="1179"/>
          </a:xfrm>
        </p:grpSpPr>
        <p:sp>
          <p:nvSpPr>
            <p:cNvPr id="36882" name="Rectangle 19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6883" name="Rectangle 20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6884" name="Rectangle 21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6885" name="Rectangle 22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6886" name="Text Box 24"/>
          <p:cNvSpPr txBox="1"/>
          <p:nvPr/>
        </p:nvSpPr>
        <p:spPr>
          <a:xfrm>
            <a:off x="3108960" y="1685925"/>
            <a:ext cx="3943985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x-none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</a:t>
            </a:r>
            <a:r>
              <a:rPr lang="zh-CN" altLang="en-US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在</a:t>
            </a:r>
            <a:r>
              <a:rPr lang="zh-CN" altLang="en-US" sz="16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x-none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TDM</a:t>
            </a:r>
            <a:r>
              <a:rPr lang="en-US" altLang="x-none" sz="16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帧中的位置不变</a:t>
            </a:r>
          </a:p>
        </p:txBody>
      </p:sp>
      <p:sp>
        <p:nvSpPr>
          <p:cNvPr id="36887" name="Line 25"/>
          <p:cNvSpPr/>
          <p:nvPr/>
        </p:nvSpPr>
        <p:spPr>
          <a:xfrm>
            <a:off x="3143250" y="2276475"/>
            <a:ext cx="40989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6888" name="Line 26"/>
          <p:cNvSpPr/>
          <p:nvPr/>
        </p:nvSpPr>
        <p:spPr>
          <a:xfrm>
            <a:off x="314325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6889" name="Line 27"/>
          <p:cNvSpPr/>
          <p:nvPr/>
        </p:nvSpPr>
        <p:spPr>
          <a:xfrm>
            <a:off x="42894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6890" name="Line 28"/>
          <p:cNvSpPr/>
          <p:nvPr/>
        </p:nvSpPr>
        <p:spPr>
          <a:xfrm>
            <a:off x="54371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6891" name="Line 29"/>
          <p:cNvSpPr/>
          <p:nvPr/>
        </p:nvSpPr>
        <p:spPr>
          <a:xfrm>
            <a:off x="6583363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29725" name="组合 29724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6893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6894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9728" name="组合 29727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6896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6897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9731" name="组合 29730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6899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6900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9734" name="组合 29733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6902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6903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6904" name="Rectangle 42"/>
          <p:cNvSpPr/>
          <p:nvPr/>
        </p:nvSpPr>
        <p:spPr>
          <a:xfrm>
            <a:off x="7966075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36905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29739" name="组合 29738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6907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6908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6909" name="组合 29741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6910" name="Line 47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911" name="Line 48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912" name="Line 49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913" name="Line 50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914" name="Line 51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2-3-3  A</a:t>
            </a:r>
            <a:r>
              <a:rPr lang="zh-CN" altLang="en-US" b="1"/>
              <a:t>用户时分复用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7891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频率</a:t>
            </a:r>
          </a:p>
        </p:txBody>
      </p:sp>
      <p:sp>
        <p:nvSpPr>
          <p:cNvPr id="37892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时间</a:t>
            </a:r>
          </a:p>
        </p:txBody>
      </p:sp>
      <p:sp>
        <p:nvSpPr>
          <p:cNvPr id="37893" name="Rectangle 6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7894" name="Rectangle 7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7895" name="Rectangle 8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7896" name="Rectangle 9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7897" name="Rectangle 10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7898" name="Rectangle 11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7899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7900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7901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7902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grpSp>
        <p:nvGrpSpPr>
          <p:cNvPr id="30736" name="组合 30735"/>
          <p:cNvGrpSpPr/>
          <p:nvPr/>
        </p:nvGrpSpPr>
        <p:grpSpPr>
          <a:xfrm>
            <a:off x="3287713" y="2636838"/>
            <a:ext cx="3744912" cy="1871662"/>
            <a:chOff x="0" y="0"/>
            <a:chExt cx="2359" cy="1179"/>
          </a:xfrm>
        </p:grpSpPr>
        <p:sp>
          <p:nvSpPr>
            <p:cNvPr id="37904" name="Rectangle 17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37905" name="Rectangle 18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37906" name="Rectangle 19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37907" name="Rectangle 20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37908" name="Rectangle 21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7909" name="Rectangle 22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7910" name="Text Box 24"/>
          <p:cNvSpPr txBox="1"/>
          <p:nvPr/>
        </p:nvSpPr>
        <p:spPr>
          <a:xfrm>
            <a:off x="3397250" y="1685925"/>
            <a:ext cx="3197860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 </a:t>
            </a:r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在</a:t>
            </a:r>
            <a:r>
              <a:rPr lang="zh-CN" altLang="en-US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TDM</a:t>
            </a:r>
            <a:r>
              <a:rPr lang="en-US" altLang="x-none" sz="14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帧中的位置不变</a:t>
            </a:r>
          </a:p>
        </p:txBody>
      </p:sp>
      <p:sp>
        <p:nvSpPr>
          <p:cNvPr id="37911" name="Line 25"/>
          <p:cNvSpPr/>
          <p:nvPr/>
        </p:nvSpPr>
        <p:spPr>
          <a:xfrm>
            <a:off x="3425825" y="2276475"/>
            <a:ext cx="412115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7912" name="Line 26"/>
          <p:cNvSpPr/>
          <p:nvPr/>
        </p:nvSpPr>
        <p:spPr>
          <a:xfrm>
            <a:off x="34258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7913" name="Line 27"/>
          <p:cNvSpPr/>
          <p:nvPr/>
        </p:nvSpPr>
        <p:spPr>
          <a:xfrm>
            <a:off x="457835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7914" name="Line 28"/>
          <p:cNvSpPr/>
          <p:nvPr/>
        </p:nvSpPr>
        <p:spPr>
          <a:xfrm>
            <a:off x="573087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7915" name="Line 29"/>
          <p:cNvSpPr/>
          <p:nvPr/>
        </p:nvSpPr>
        <p:spPr>
          <a:xfrm>
            <a:off x="68849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37916" name="组合 30748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7917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7918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7919" name="组合 30751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7920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7921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7922" name="组合 30754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7923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7924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7925" name="组合 30757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7926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7927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928" name="Rectangle 42"/>
          <p:cNvSpPr/>
          <p:nvPr/>
        </p:nvSpPr>
        <p:spPr>
          <a:xfrm>
            <a:off x="8037513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37929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37930" name="组合 30762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7931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7932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7933" name="组合 30765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7934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935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936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937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938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6865" name="标题 29697" descr="afbae0ddf0234c3bbd5a2eb4a4d10acd# #矩形 674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000" b="1">
                <a:ea typeface="宋体" pitchFamily="2" charset="-122"/>
              </a:rPr>
              <a:t>				</a:t>
            </a:r>
            <a:r>
              <a:rPr lang="en-US" altLang="zh-CN" sz="4000" b="1" dirty="0">
                <a:latin typeface="黑体" charset="0"/>
                <a:ea typeface="黑体" charset="0"/>
              </a:rPr>
              <a:t>2、时分复用</a:t>
            </a:r>
            <a:r>
              <a:rPr lang="zh-CN" altLang="en-US" sz="4000" b="1" dirty="0">
                <a:latin typeface="黑体" charset="0"/>
                <a:ea typeface="黑体" charset="0"/>
                <a:sym typeface="+mn-ea"/>
              </a:rPr>
              <a:t>（</a:t>
            </a:r>
            <a:r>
              <a:rPr lang="en-US" altLang="zh-CN" sz="4000" b="1" dirty="0">
                <a:latin typeface="黑体" charset="0"/>
                <a:ea typeface="黑体" charset="0"/>
                <a:sym typeface="+mn-ea"/>
              </a:rPr>
              <a:t>TDM</a:t>
            </a:r>
            <a:r>
              <a:rPr lang="zh-CN" altLang="en-US" sz="4000" b="1" dirty="0">
                <a:latin typeface="黑体" charset="0"/>
                <a:ea typeface="黑体" charset="0"/>
                <a:sym typeface="+mn-ea"/>
              </a:rPr>
              <a:t>）</a:t>
            </a:r>
            <a:r>
              <a:rPr lang="en-US" altLang="zh-CN" sz="4000" b="1" dirty="0">
                <a:latin typeface="黑体" charset="0"/>
                <a:ea typeface="黑体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2-3-4  B</a:t>
            </a:r>
            <a:r>
              <a:rPr lang="zh-CN" altLang="en-US" b="1"/>
              <a:t>用户时分复用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1745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ctr"/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2、时分复用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（</a:t>
            </a:r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TDM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）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38914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频率</a:t>
            </a:r>
          </a:p>
        </p:txBody>
      </p:sp>
      <p:sp>
        <p:nvSpPr>
          <p:cNvPr id="38916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时间</a:t>
            </a:r>
          </a:p>
        </p:txBody>
      </p:sp>
      <p:sp>
        <p:nvSpPr>
          <p:cNvPr id="38917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8918" name="Rectangle 7"/>
          <p:cNvSpPr/>
          <p:nvPr/>
        </p:nvSpPr>
        <p:spPr>
          <a:xfrm>
            <a:off x="386397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8919" name="Rectangle 8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8920" name="Rectangle 9"/>
          <p:cNvSpPr/>
          <p:nvPr/>
        </p:nvSpPr>
        <p:spPr>
          <a:xfrm>
            <a:off x="501650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8921" name="Rectangle 10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8922" name="Rectangle 11"/>
          <p:cNvSpPr/>
          <p:nvPr/>
        </p:nvSpPr>
        <p:spPr>
          <a:xfrm>
            <a:off x="6169025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8923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8924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8925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8926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8927" name="Rectangle 16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grpSp>
        <p:nvGrpSpPr>
          <p:cNvPr id="31761" name="组合 31760"/>
          <p:cNvGrpSpPr/>
          <p:nvPr/>
        </p:nvGrpSpPr>
        <p:grpSpPr>
          <a:xfrm>
            <a:off x="3576638" y="2636838"/>
            <a:ext cx="3744912" cy="1871662"/>
            <a:chOff x="0" y="0"/>
            <a:chExt cx="2359" cy="1179"/>
          </a:xfrm>
        </p:grpSpPr>
        <p:sp>
          <p:nvSpPr>
            <p:cNvPr id="38929" name="Rectangle 18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8930" name="Rectangle 19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8931" name="Rectangle 20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8932" name="Rectangle 21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38933" name="Rectangle 22"/>
          <p:cNvSpPr/>
          <p:nvPr/>
        </p:nvSpPr>
        <p:spPr>
          <a:xfrm>
            <a:off x="7321550" y="2636838"/>
            <a:ext cx="287338" cy="1871662"/>
          </a:xfrm>
          <a:prstGeom prst="rect">
            <a:avLst/>
          </a:prstGeom>
          <a:solidFill>
            <a:srgbClr val="66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38934" name="Text Box 24"/>
          <p:cNvSpPr txBox="1"/>
          <p:nvPr/>
        </p:nvSpPr>
        <p:spPr>
          <a:xfrm>
            <a:off x="3686175" y="1801495"/>
            <a:ext cx="316166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 </a:t>
            </a:r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在</a:t>
            </a:r>
            <a:r>
              <a:rPr lang="zh-CN" altLang="en-US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TDM</a:t>
            </a:r>
            <a:r>
              <a:rPr lang="en-US" altLang="x-none" sz="14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帧中的位置不变</a:t>
            </a:r>
          </a:p>
        </p:txBody>
      </p:sp>
      <p:sp>
        <p:nvSpPr>
          <p:cNvPr id="38935" name="Line 25"/>
          <p:cNvSpPr/>
          <p:nvPr/>
        </p:nvSpPr>
        <p:spPr>
          <a:xfrm>
            <a:off x="3705225" y="2276475"/>
            <a:ext cx="41052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8936" name="Line 26"/>
          <p:cNvSpPr/>
          <p:nvPr/>
        </p:nvSpPr>
        <p:spPr>
          <a:xfrm>
            <a:off x="37052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8937" name="Line 27"/>
          <p:cNvSpPr/>
          <p:nvPr/>
        </p:nvSpPr>
        <p:spPr>
          <a:xfrm>
            <a:off x="48529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8938" name="Line 28"/>
          <p:cNvSpPr/>
          <p:nvPr/>
        </p:nvSpPr>
        <p:spPr>
          <a:xfrm>
            <a:off x="600233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8939" name="Line 29"/>
          <p:cNvSpPr/>
          <p:nvPr/>
        </p:nvSpPr>
        <p:spPr>
          <a:xfrm>
            <a:off x="71516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38940" name="组合 31772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8941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8942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8943" name="组合 31775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8944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8945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8946" name="组合 31778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8947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8948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8949" name="组合 31781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8950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8951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8952" name="Rectangle 42"/>
          <p:cNvSpPr/>
          <p:nvPr/>
        </p:nvSpPr>
        <p:spPr>
          <a:xfrm>
            <a:off x="7967663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38953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38954" name="组合 31786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8955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8956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8957" name="组合 31789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8958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959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960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961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962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2-3-5  C</a:t>
            </a:r>
            <a:r>
              <a:rPr lang="zh-CN" altLang="en-US" b="1"/>
              <a:t>用户时分复用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/>
          <p:nvPr/>
        </p:nvSpPr>
        <p:spPr>
          <a:xfrm flipV="1">
            <a:off x="3000375" y="5146675"/>
            <a:ext cx="6116638" cy="11113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9939" name="Text Box 4"/>
          <p:cNvSpPr txBox="1"/>
          <p:nvPr/>
        </p:nvSpPr>
        <p:spPr>
          <a:xfrm>
            <a:off x="2308225" y="2012950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频率</a:t>
            </a:r>
          </a:p>
        </p:txBody>
      </p:sp>
      <p:sp>
        <p:nvSpPr>
          <p:cNvPr id="39940" name="Text Box 5"/>
          <p:cNvSpPr txBox="1"/>
          <p:nvPr/>
        </p:nvSpPr>
        <p:spPr>
          <a:xfrm>
            <a:off x="9117013" y="4937125"/>
            <a:ext cx="700833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0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时间</a:t>
            </a:r>
          </a:p>
        </p:txBody>
      </p:sp>
      <p:sp>
        <p:nvSpPr>
          <p:cNvPr id="39941" name="Rectangle 6"/>
          <p:cNvSpPr/>
          <p:nvPr/>
        </p:nvSpPr>
        <p:spPr>
          <a:xfrm>
            <a:off x="328771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9942" name="Rectangle 7"/>
          <p:cNvSpPr/>
          <p:nvPr/>
        </p:nvSpPr>
        <p:spPr>
          <a:xfrm>
            <a:off x="357663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9943" name="Rectangle 8"/>
          <p:cNvSpPr/>
          <p:nvPr/>
        </p:nvSpPr>
        <p:spPr>
          <a:xfrm>
            <a:off x="444023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9944" name="Rectangle 9"/>
          <p:cNvSpPr/>
          <p:nvPr/>
        </p:nvSpPr>
        <p:spPr>
          <a:xfrm>
            <a:off x="472916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9945" name="Rectangle 10"/>
          <p:cNvSpPr/>
          <p:nvPr/>
        </p:nvSpPr>
        <p:spPr>
          <a:xfrm>
            <a:off x="5592763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9946" name="Rectangle 11"/>
          <p:cNvSpPr/>
          <p:nvPr/>
        </p:nvSpPr>
        <p:spPr>
          <a:xfrm>
            <a:off x="5881688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39947" name="Rectangle 12"/>
          <p:cNvSpPr/>
          <p:nvPr/>
        </p:nvSpPr>
        <p:spPr>
          <a:xfrm>
            <a:off x="300037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9948" name="Rectangle 13"/>
          <p:cNvSpPr/>
          <p:nvPr/>
        </p:nvSpPr>
        <p:spPr>
          <a:xfrm>
            <a:off x="415290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9949" name="Rectangle 14"/>
          <p:cNvSpPr/>
          <p:nvPr/>
        </p:nvSpPr>
        <p:spPr>
          <a:xfrm>
            <a:off x="5305425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9950" name="Rectangle 15"/>
          <p:cNvSpPr/>
          <p:nvPr/>
        </p:nvSpPr>
        <p:spPr>
          <a:xfrm>
            <a:off x="6457950" y="2636838"/>
            <a:ext cx="287338" cy="1871662"/>
          </a:xfrm>
          <a:prstGeom prst="rect">
            <a:avLst/>
          </a:prstGeom>
          <a:solidFill>
            <a:srgbClr val="CCE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39951" name="Rectangle 16"/>
          <p:cNvSpPr/>
          <p:nvPr/>
        </p:nvSpPr>
        <p:spPr>
          <a:xfrm>
            <a:off x="6745288" y="2636838"/>
            <a:ext cx="287337" cy="1871662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39952" name="Rectangle 17"/>
          <p:cNvSpPr/>
          <p:nvPr/>
        </p:nvSpPr>
        <p:spPr>
          <a:xfrm>
            <a:off x="7034213" y="2636838"/>
            <a:ext cx="287337" cy="1871662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 wrap="none" anchor="ctr"/>
          <a:lstStyle/>
          <a:p>
            <a:pPr lvl="0"/>
            <a:r>
              <a:rPr lang="en-US" altLang="x-none" b="1">
                <a:solidFill>
                  <a:srgbClr val="333399"/>
                </a:solidFill>
                <a:latin typeface="Arial" charset="0"/>
                <a:ea typeface="宋体" pitchFamily="2" charset="-122"/>
              </a:rPr>
              <a:t>C</a:t>
            </a:r>
          </a:p>
        </p:txBody>
      </p:sp>
      <p:grpSp>
        <p:nvGrpSpPr>
          <p:cNvPr id="32786" name="组合 32785"/>
          <p:cNvGrpSpPr/>
          <p:nvPr/>
        </p:nvGrpSpPr>
        <p:grpSpPr>
          <a:xfrm>
            <a:off x="3863975" y="2636838"/>
            <a:ext cx="3744913" cy="1871662"/>
            <a:chOff x="0" y="0"/>
            <a:chExt cx="2359" cy="1179"/>
          </a:xfrm>
        </p:grpSpPr>
        <p:sp>
          <p:nvSpPr>
            <p:cNvPr id="39954" name="Rectangle 19"/>
            <p:cNvSpPr/>
            <p:nvPr/>
          </p:nvSpPr>
          <p:spPr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39955" name="Rectangle 20"/>
            <p:cNvSpPr/>
            <p:nvPr/>
          </p:nvSpPr>
          <p:spPr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39956" name="Rectangle 21"/>
            <p:cNvSpPr/>
            <p:nvPr/>
          </p:nvSpPr>
          <p:spPr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39957" name="Rectangle 22"/>
            <p:cNvSpPr/>
            <p:nvPr/>
          </p:nvSpPr>
          <p:spPr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/>
            </a:ln>
          </p:spPr>
          <p:txBody>
            <a:bodyPr wrap="none" anchor="ctr"/>
            <a:lstStyle/>
            <a:p>
              <a:pPr lvl="0"/>
              <a:r>
                <a:rPr lang="en-US" altLang="x-none" b="1">
                  <a:solidFill>
                    <a:srgbClr val="333399"/>
                  </a:solidFill>
                  <a:latin typeface="Arial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39958" name="Text Box 24"/>
          <p:cNvSpPr txBox="1"/>
          <p:nvPr/>
        </p:nvSpPr>
        <p:spPr>
          <a:xfrm>
            <a:off x="4058285" y="1769110"/>
            <a:ext cx="3453765" cy="3803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 </a:t>
            </a:r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在 </a:t>
            </a:r>
            <a:r>
              <a:rPr lang="en-US" altLang="x-none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TDM </a:t>
            </a:r>
            <a:r>
              <a:rPr lang="zh-CN" altLang="en-US" sz="20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帧中的位置不变</a:t>
            </a:r>
          </a:p>
        </p:txBody>
      </p:sp>
      <p:sp>
        <p:nvSpPr>
          <p:cNvPr id="39959" name="Line 25"/>
          <p:cNvSpPr/>
          <p:nvPr/>
        </p:nvSpPr>
        <p:spPr>
          <a:xfrm>
            <a:off x="4008438" y="2276475"/>
            <a:ext cx="41386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9960" name="Line 26"/>
          <p:cNvSpPr/>
          <p:nvPr/>
        </p:nvSpPr>
        <p:spPr>
          <a:xfrm>
            <a:off x="400843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9961" name="Line 27"/>
          <p:cNvSpPr/>
          <p:nvPr/>
        </p:nvSpPr>
        <p:spPr>
          <a:xfrm>
            <a:off x="5165725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9962" name="Line 28"/>
          <p:cNvSpPr/>
          <p:nvPr/>
        </p:nvSpPr>
        <p:spPr>
          <a:xfrm>
            <a:off x="6324600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sp>
        <p:nvSpPr>
          <p:cNvPr id="39963" name="Line 29"/>
          <p:cNvSpPr/>
          <p:nvPr/>
        </p:nvSpPr>
        <p:spPr>
          <a:xfrm>
            <a:off x="7481888" y="2276475"/>
            <a:ext cx="0" cy="28892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39964" name="组合 32796"/>
          <p:cNvGrpSpPr/>
          <p:nvPr/>
        </p:nvGrpSpPr>
        <p:grpSpPr>
          <a:xfrm>
            <a:off x="2998787" y="4583113"/>
            <a:ext cx="1150938" cy="511175"/>
            <a:chOff x="-1" y="1"/>
            <a:chExt cx="725" cy="322"/>
          </a:xfrm>
        </p:grpSpPr>
        <p:sp>
          <p:nvSpPr>
            <p:cNvPr id="39965" name="Text Box 31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9966" name="AutoShape 32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9967" name="组合 32799"/>
          <p:cNvGrpSpPr/>
          <p:nvPr/>
        </p:nvGrpSpPr>
        <p:grpSpPr>
          <a:xfrm>
            <a:off x="4149726" y="4583113"/>
            <a:ext cx="1150937" cy="511175"/>
            <a:chOff x="-1" y="1"/>
            <a:chExt cx="725" cy="322"/>
          </a:xfrm>
        </p:grpSpPr>
        <p:sp>
          <p:nvSpPr>
            <p:cNvPr id="39968" name="Text Box 34"/>
            <p:cNvSpPr txBox="1"/>
            <p:nvPr/>
          </p:nvSpPr>
          <p:spPr>
            <a:xfrm>
              <a:off x="45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9969" name="AutoShape 35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9970" name="组合 32802"/>
          <p:cNvGrpSpPr/>
          <p:nvPr/>
        </p:nvGrpSpPr>
        <p:grpSpPr>
          <a:xfrm>
            <a:off x="5300662" y="4583113"/>
            <a:ext cx="1150938" cy="511175"/>
            <a:chOff x="-1" y="1"/>
            <a:chExt cx="725" cy="322"/>
          </a:xfrm>
        </p:grpSpPr>
        <p:sp>
          <p:nvSpPr>
            <p:cNvPr id="39971" name="Text Box 37"/>
            <p:cNvSpPr txBox="1"/>
            <p:nvPr/>
          </p:nvSpPr>
          <p:spPr>
            <a:xfrm>
              <a:off x="46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9972" name="AutoShape 38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9973" name="组合 32805"/>
          <p:cNvGrpSpPr/>
          <p:nvPr/>
        </p:nvGrpSpPr>
        <p:grpSpPr>
          <a:xfrm>
            <a:off x="6451601" y="4583113"/>
            <a:ext cx="1150937" cy="511175"/>
            <a:chOff x="-1" y="1"/>
            <a:chExt cx="725" cy="322"/>
          </a:xfrm>
        </p:grpSpPr>
        <p:sp>
          <p:nvSpPr>
            <p:cNvPr id="39974" name="Text Box 40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9975" name="AutoShape 41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9976" name="Rectangle 42"/>
          <p:cNvSpPr/>
          <p:nvPr/>
        </p:nvSpPr>
        <p:spPr>
          <a:xfrm>
            <a:off x="7966075" y="3322638"/>
            <a:ext cx="439224" cy="397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488" tIns="44450" rIns="90488" bIns="44450" anchor="t">
            <a:spAutoFit/>
          </a:bodyPr>
          <a:lstStyle/>
          <a:p>
            <a:pPr lvl="0" defTabSz="762000"/>
            <a:r>
              <a:rPr lang="en-US" altLang="x-none" sz="2000" b="1">
                <a:solidFill>
                  <a:srgbClr val="333399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39977" name="Line 43"/>
          <p:cNvSpPr/>
          <p:nvPr/>
        </p:nvSpPr>
        <p:spPr>
          <a:xfrm rot="-5400000">
            <a:off x="1516063" y="3668713"/>
            <a:ext cx="29686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sm" len="med"/>
          </a:ln>
        </p:spPr>
        <p:txBody>
          <a:bodyPr anchor="t"/>
          <a:lstStyle/>
          <a:p>
            <a:pPr lvl="0" algn="ctr"/>
            <a:endParaRPr lang="zh-CN" altLang="en-US" b="1">
              <a:latin typeface="Arial" charset="0"/>
              <a:ea typeface="宋体" pitchFamily="2" charset="-122"/>
            </a:endParaRPr>
          </a:p>
        </p:txBody>
      </p:sp>
      <p:grpSp>
        <p:nvGrpSpPr>
          <p:cNvPr id="39978" name="组合 32810"/>
          <p:cNvGrpSpPr/>
          <p:nvPr/>
        </p:nvGrpSpPr>
        <p:grpSpPr>
          <a:xfrm>
            <a:off x="7607301" y="4583113"/>
            <a:ext cx="1150937" cy="511175"/>
            <a:chOff x="-1" y="1"/>
            <a:chExt cx="725" cy="322"/>
          </a:xfrm>
        </p:grpSpPr>
        <p:sp>
          <p:nvSpPr>
            <p:cNvPr id="39979" name="Text Box 45"/>
            <p:cNvSpPr txBox="1"/>
            <p:nvPr/>
          </p:nvSpPr>
          <p:spPr>
            <a:xfrm>
              <a:off x="47" y="90"/>
              <a:ext cx="674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x-none" sz="2000" b="1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TDM </a:t>
              </a:r>
              <a:r>
                <a:rPr lang="zh-CN" altLang="en-US" sz="2000" b="1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帧</a:t>
              </a:r>
            </a:p>
          </p:txBody>
        </p:sp>
        <p:sp>
          <p:nvSpPr>
            <p:cNvPr id="39980" name="AutoShape 46"/>
            <p:cNvSpPr/>
            <p:nvPr/>
          </p:nvSpPr>
          <p:spPr>
            <a:xfrm rot="-5400000" flipV="1">
              <a:off x="317" y="-317"/>
              <a:ext cx="90" cy="725"/>
            </a:xfrm>
            <a:prstGeom prst="leftBrace">
              <a:avLst>
                <a:gd name="adj1" fmla="val 67055"/>
                <a:gd name="adj2" fmla="val 50000"/>
              </a:avLst>
            </a:pr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b="1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9981" name="组合 32813"/>
          <p:cNvGrpSpPr/>
          <p:nvPr/>
        </p:nvGrpSpPr>
        <p:grpSpPr>
          <a:xfrm>
            <a:off x="4151313" y="2492375"/>
            <a:ext cx="4610100" cy="2376488"/>
            <a:chOff x="0" y="0"/>
            <a:chExt cx="2904" cy="1497"/>
          </a:xfrm>
        </p:grpSpPr>
        <p:sp>
          <p:nvSpPr>
            <p:cNvPr id="39982" name="Line 48"/>
            <p:cNvSpPr/>
            <p:nvPr/>
          </p:nvSpPr>
          <p:spPr>
            <a:xfrm>
              <a:off x="0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983" name="Line 49"/>
            <p:cNvSpPr/>
            <p:nvPr/>
          </p:nvSpPr>
          <p:spPr>
            <a:xfrm>
              <a:off x="726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984" name="Line 50"/>
            <p:cNvSpPr/>
            <p:nvPr/>
          </p:nvSpPr>
          <p:spPr>
            <a:xfrm>
              <a:off x="1452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985" name="Line 51"/>
            <p:cNvSpPr/>
            <p:nvPr/>
          </p:nvSpPr>
          <p:spPr>
            <a:xfrm>
              <a:off x="2178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986" name="Line 52"/>
            <p:cNvSpPr/>
            <p:nvPr/>
          </p:nvSpPr>
          <p:spPr>
            <a:xfrm>
              <a:off x="2904" y="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 b="1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8400" y="6247130"/>
            <a:ext cx="469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图</a:t>
            </a:r>
            <a:r>
              <a:rPr lang="en-US" altLang="zh-CN" b="1"/>
              <a:t>2-3-6  D</a:t>
            </a:r>
            <a:r>
              <a:rPr lang="zh-CN" altLang="en-US" b="1"/>
              <a:t>用户时分复用</a:t>
            </a:r>
          </a:p>
        </p:txBody>
      </p:sp>
      <p:sp>
        <p:nvSpPr>
          <p:cNvPr id="38913" name="标题 31745" descr="afbae0ddf0234c3bbd5a2eb4a4d10acd# #矩形 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ctr"/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2、时分复用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（</a:t>
            </a:r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TDM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）</a:t>
            </a:r>
            <a:endParaRPr lang="zh-CN" altLang="en-US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任意多边形 266242"/>
          <p:cNvSpPr/>
          <p:nvPr/>
        </p:nvSpPr>
        <p:spPr>
          <a:xfrm>
            <a:off x="7535863" y="4700588"/>
            <a:ext cx="241300" cy="374650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44" name="任意多边形 266243"/>
          <p:cNvSpPr/>
          <p:nvPr/>
        </p:nvSpPr>
        <p:spPr>
          <a:xfrm>
            <a:off x="8499475" y="4700588"/>
            <a:ext cx="239713" cy="374650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45" name="任意多边形 266244"/>
          <p:cNvSpPr/>
          <p:nvPr/>
        </p:nvSpPr>
        <p:spPr>
          <a:xfrm>
            <a:off x="8980488" y="4700588"/>
            <a:ext cx="241300" cy="374650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46" name="任意多边形 266245"/>
          <p:cNvSpPr/>
          <p:nvPr/>
        </p:nvSpPr>
        <p:spPr>
          <a:xfrm>
            <a:off x="9702800" y="4700588"/>
            <a:ext cx="239713" cy="374650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47" name="任意多边形 266246"/>
          <p:cNvSpPr/>
          <p:nvPr/>
        </p:nvSpPr>
        <p:spPr>
          <a:xfrm>
            <a:off x="7296150" y="4700588"/>
            <a:ext cx="239713" cy="374650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48" name="任意多边形 266247"/>
          <p:cNvSpPr/>
          <p:nvPr/>
        </p:nvSpPr>
        <p:spPr>
          <a:xfrm>
            <a:off x="6332538" y="4703763"/>
            <a:ext cx="241300" cy="376237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49" name="任意多边形 266248"/>
          <p:cNvSpPr/>
          <p:nvPr/>
        </p:nvSpPr>
        <p:spPr>
          <a:xfrm>
            <a:off x="6092825" y="4703763"/>
            <a:ext cx="239713" cy="376237"/>
          </a:xfrm>
          <a:custGeom>
            <a:avLst/>
            <a:gdLst/>
            <a:ahLst/>
            <a:cxnLst/>
            <a:rect l="0" t="0" r="0" b="0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50" name="任意多边形 266249"/>
          <p:cNvSpPr/>
          <p:nvPr/>
        </p:nvSpPr>
        <p:spPr>
          <a:xfrm>
            <a:off x="3844925" y="3571875"/>
            <a:ext cx="561975" cy="376238"/>
          </a:xfrm>
          <a:custGeom>
            <a:avLst/>
            <a:gdLst/>
            <a:ahLst/>
            <a:cxnLst/>
            <a:rect l="0" t="0" r="0" b="0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51" name="任意多边形 266250"/>
          <p:cNvSpPr/>
          <p:nvPr/>
        </p:nvSpPr>
        <p:spPr>
          <a:xfrm>
            <a:off x="2160588" y="4324350"/>
            <a:ext cx="1123950" cy="376238"/>
          </a:xfrm>
          <a:custGeom>
            <a:avLst/>
            <a:gdLst/>
            <a:ahLst/>
            <a:cxnLst/>
            <a:rect l="0" t="0" r="0" b="0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52" name="任意多边形 266251"/>
          <p:cNvSpPr/>
          <p:nvPr/>
        </p:nvSpPr>
        <p:spPr>
          <a:xfrm>
            <a:off x="2722563" y="5075238"/>
            <a:ext cx="1122362" cy="376237"/>
          </a:xfrm>
          <a:custGeom>
            <a:avLst/>
            <a:gdLst/>
            <a:ahLst/>
            <a:cxnLst/>
            <a:rect l="0" t="0" r="0" b="0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53" name="任意多边形 266252"/>
          <p:cNvSpPr/>
          <p:nvPr/>
        </p:nvSpPr>
        <p:spPr>
          <a:xfrm>
            <a:off x="3844925" y="5827713"/>
            <a:ext cx="561975" cy="376237"/>
          </a:xfrm>
          <a:custGeom>
            <a:avLst/>
            <a:gdLst/>
            <a:ahLst/>
            <a:cxnLst/>
            <a:rect l="0" t="0" r="0" b="0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54" name="文本框 266253"/>
          <p:cNvSpPr txBox="1"/>
          <p:nvPr/>
        </p:nvSpPr>
        <p:spPr>
          <a:xfrm>
            <a:off x="1733550" y="3549650"/>
            <a:ext cx="37061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A</a:t>
            </a:r>
          </a:p>
        </p:txBody>
      </p:sp>
      <p:sp>
        <p:nvSpPr>
          <p:cNvPr id="266255" name="文本框 266254"/>
          <p:cNvSpPr txBox="1"/>
          <p:nvPr/>
        </p:nvSpPr>
        <p:spPr>
          <a:xfrm>
            <a:off x="1733550" y="4302125"/>
            <a:ext cx="37061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</a:p>
        </p:txBody>
      </p:sp>
      <p:sp>
        <p:nvSpPr>
          <p:cNvPr id="266256" name="文本框 266255"/>
          <p:cNvSpPr txBox="1"/>
          <p:nvPr/>
        </p:nvSpPr>
        <p:spPr>
          <a:xfrm>
            <a:off x="1733550" y="5054600"/>
            <a:ext cx="37061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C</a:t>
            </a:r>
          </a:p>
        </p:txBody>
      </p:sp>
      <p:sp>
        <p:nvSpPr>
          <p:cNvPr id="266257" name="文本框 266256"/>
          <p:cNvSpPr txBox="1"/>
          <p:nvPr/>
        </p:nvSpPr>
        <p:spPr>
          <a:xfrm>
            <a:off x="1733550" y="5807075"/>
            <a:ext cx="37061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D</a:t>
            </a:r>
          </a:p>
        </p:txBody>
      </p:sp>
      <p:sp>
        <p:nvSpPr>
          <p:cNvPr id="266258" name="直接连接符 266257"/>
          <p:cNvSpPr/>
          <p:nvPr/>
        </p:nvSpPr>
        <p:spPr>
          <a:xfrm>
            <a:off x="5930900" y="5075238"/>
            <a:ext cx="4252913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59" name="直接连接符 266258"/>
          <p:cNvSpPr/>
          <p:nvPr/>
        </p:nvSpPr>
        <p:spPr>
          <a:xfrm>
            <a:off x="6573838" y="4981575"/>
            <a:ext cx="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60" name="文本框 266259"/>
          <p:cNvSpPr txBox="1"/>
          <p:nvPr/>
        </p:nvSpPr>
        <p:spPr>
          <a:xfrm>
            <a:off x="3965575" y="3533775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a</a:t>
            </a:r>
          </a:p>
        </p:txBody>
      </p:sp>
      <p:sp>
        <p:nvSpPr>
          <p:cNvPr id="266261" name="文本框 266260"/>
          <p:cNvSpPr txBox="1"/>
          <p:nvPr/>
        </p:nvSpPr>
        <p:spPr>
          <a:xfrm>
            <a:off x="8950325" y="468630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a</a:t>
            </a:r>
          </a:p>
        </p:txBody>
      </p:sp>
      <p:sp>
        <p:nvSpPr>
          <p:cNvPr id="266262" name="文本框 266261"/>
          <p:cNvSpPr txBox="1"/>
          <p:nvPr/>
        </p:nvSpPr>
        <p:spPr>
          <a:xfrm>
            <a:off x="6292850" y="4686300"/>
            <a:ext cx="34176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</a:p>
        </p:txBody>
      </p:sp>
      <p:sp>
        <p:nvSpPr>
          <p:cNvPr id="266263" name="文本框 266262"/>
          <p:cNvSpPr txBox="1"/>
          <p:nvPr/>
        </p:nvSpPr>
        <p:spPr>
          <a:xfrm>
            <a:off x="2263775" y="4321175"/>
            <a:ext cx="34176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</a:p>
        </p:txBody>
      </p:sp>
      <p:sp>
        <p:nvSpPr>
          <p:cNvPr id="266264" name="文本框 266263"/>
          <p:cNvSpPr txBox="1"/>
          <p:nvPr/>
        </p:nvSpPr>
        <p:spPr>
          <a:xfrm>
            <a:off x="3417888" y="5045075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c</a:t>
            </a:r>
          </a:p>
        </p:txBody>
      </p:sp>
      <p:sp>
        <p:nvSpPr>
          <p:cNvPr id="266265" name="文本框 266264"/>
          <p:cNvSpPr txBox="1"/>
          <p:nvPr/>
        </p:nvSpPr>
        <p:spPr>
          <a:xfrm>
            <a:off x="3932238" y="5802313"/>
            <a:ext cx="34176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d</a:t>
            </a:r>
          </a:p>
        </p:txBody>
      </p:sp>
      <p:sp>
        <p:nvSpPr>
          <p:cNvPr id="266266" name="文本框 266265"/>
          <p:cNvSpPr txBox="1"/>
          <p:nvPr/>
        </p:nvSpPr>
        <p:spPr>
          <a:xfrm>
            <a:off x="7262813" y="4686300"/>
            <a:ext cx="34176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</a:p>
        </p:txBody>
      </p:sp>
      <p:sp>
        <p:nvSpPr>
          <p:cNvPr id="266267" name="文本框 266266"/>
          <p:cNvSpPr txBox="1"/>
          <p:nvPr/>
        </p:nvSpPr>
        <p:spPr>
          <a:xfrm>
            <a:off x="7496175" y="468630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c</a:t>
            </a:r>
          </a:p>
        </p:txBody>
      </p:sp>
      <p:sp>
        <p:nvSpPr>
          <p:cNvPr id="266268" name="文本框 266267"/>
          <p:cNvSpPr txBox="1"/>
          <p:nvPr/>
        </p:nvSpPr>
        <p:spPr>
          <a:xfrm>
            <a:off x="6065838" y="468630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a</a:t>
            </a:r>
          </a:p>
        </p:txBody>
      </p:sp>
      <p:sp>
        <p:nvSpPr>
          <p:cNvPr id="266269" name="文本框 266268"/>
          <p:cNvSpPr txBox="1"/>
          <p:nvPr/>
        </p:nvSpPr>
        <p:spPr>
          <a:xfrm>
            <a:off x="4627563" y="3549650"/>
            <a:ext cx="26962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266270" name="文本框 266269"/>
          <p:cNvSpPr txBox="1"/>
          <p:nvPr/>
        </p:nvSpPr>
        <p:spPr>
          <a:xfrm>
            <a:off x="4627563" y="4319588"/>
            <a:ext cx="26962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266271" name="文本框 266270"/>
          <p:cNvSpPr txBox="1"/>
          <p:nvPr/>
        </p:nvSpPr>
        <p:spPr>
          <a:xfrm>
            <a:off x="4627563" y="5089525"/>
            <a:ext cx="26962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266272" name="文本框 266271"/>
          <p:cNvSpPr txBox="1"/>
          <p:nvPr/>
        </p:nvSpPr>
        <p:spPr>
          <a:xfrm>
            <a:off x="4627563" y="5859463"/>
            <a:ext cx="26962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266273" name="文本框 266272"/>
          <p:cNvSpPr txBox="1"/>
          <p:nvPr/>
        </p:nvSpPr>
        <p:spPr>
          <a:xfrm>
            <a:off x="10163175" y="4678363"/>
            <a:ext cx="269626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266274" name="直接连接符 266273"/>
          <p:cNvSpPr/>
          <p:nvPr/>
        </p:nvSpPr>
        <p:spPr>
          <a:xfrm>
            <a:off x="8258175" y="4981575"/>
            <a:ext cx="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75" name="直接连接符 266274"/>
          <p:cNvSpPr/>
          <p:nvPr/>
        </p:nvSpPr>
        <p:spPr>
          <a:xfrm>
            <a:off x="2722563" y="4605338"/>
            <a:ext cx="0" cy="95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76" name="直接连接符 266275"/>
          <p:cNvSpPr/>
          <p:nvPr/>
        </p:nvSpPr>
        <p:spPr>
          <a:xfrm>
            <a:off x="3284538" y="5357813"/>
            <a:ext cx="0" cy="93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77" name="直接连接符 266276"/>
          <p:cNvSpPr/>
          <p:nvPr/>
        </p:nvSpPr>
        <p:spPr>
          <a:xfrm>
            <a:off x="3844925" y="4605338"/>
            <a:ext cx="0" cy="95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78" name="直接连接符 266277"/>
          <p:cNvSpPr/>
          <p:nvPr/>
        </p:nvSpPr>
        <p:spPr>
          <a:xfrm>
            <a:off x="2722563" y="6110288"/>
            <a:ext cx="0" cy="93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79" name="直接连接符 266278"/>
          <p:cNvSpPr/>
          <p:nvPr/>
        </p:nvSpPr>
        <p:spPr>
          <a:xfrm>
            <a:off x="4406900" y="5357813"/>
            <a:ext cx="0" cy="93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0" name="直接连接符 266279"/>
          <p:cNvSpPr/>
          <p:nvPr/>
        </p:nvSpPr>
        <p:spPr>
          <a:xfrm>
            <a:off x="3844925" y="6110288"/>
            <a:ext cx="0" cy="93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1" name="直接连接符 266280"/>
          <p:cNvSpPr/>
          <p:nvPr/>
        </p:nvSpPr>
        <p:spPr>
          <a:xfrm>
            <a:off x="6092825" y="5170488"/>
            <a:ext cx="0" cy="187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2" name="直接连接符 266281"/>
          <p:cNvSpPr/>
          <p:nvPr/>
        </p:nvSpPr>
        <p:spPr>
          <a:xfrm>
            <a:off x="7054850" y="5170488"/>
            <a:ext cx="0" cy="187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3" name="直接连接符 266282"/>
          <p:cNvSpPr/>
          <p:nvPr/>
        </p:nvSpPr>
        <p:spPr>
          <a:xfrm>
            <a:off x="8016875" y="5170488"/>
            <a:ext cx="0" cy="187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4" name="直接连接符 266283"/>
          <p:cNvSpPr/>
          <p:nvPr/>
        </p:nvSpPr>
        <p:spPr>
          <a:xfrm>
            <a:off x="8980488" y="5170488"/>
            <a:ext cx="0" cy="187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5" name="直接连接符 266284"/>
          <p:cNvSpPr/>
          <p:nvPr/>
        </p:nvSpPr>
        <p:spPr>
          <a:xfrm>
            <a:off x="6092825" y="5264150"/>
            <a:ext cx="9620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6" name="直接连接符 266285"/>
          <p:cNvSpPr/>
          <p:nvPr/>
        </p:nvSpPr>
        <p:spPr>
          <a:xfrm>
            <a:off x="7054850" y="5264150"/>
            <a:ext cx="9620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7" name="直接连接符 266286"/>
          <p:cNvSpPr/>
          <p:nvPr/>
        </p:nvSpPr>
        <p:spPr>
          <a:xfrm>
            <a:off x="8016875" y="5264150"/>
            <a:ext cx="963613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88" name="文本框 266287"/>
          <p:cNvSpPr txBox="1"/>
          <p:nvPr/>
        </p:nvSpPr>
        <p:spPr>
          <a:xfrm>
            <a:off x="7296150" y="5984875"/>
            <a:ext cx="194636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4 </a:t>
            </a: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个时分复用帧</a:t>
            </a:r>
          </a:p>
        </p:txBody>
      </p:sp>
      <p:sp>
        <p:nvSpPr>
          <p:cNvPr id="266289" name="文本框 266288"/>
          <p:cNvSpPr txBox="1"/>
          <p:nvPr/>
        </p:nvSpPr>
        <p:spPr>
          <a:xfrm>
            <a:off x="6332538" y="5213350"/>
            <a:ext cx="470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#1</a:t>
            </a:r>
          </a:p>
        </p:txBody>
      </p:sp>
      <p:sp>
        <p:nvSpPr>
          <p:cNvPr id="266290" name="直接连接符 266289"/>
          <p:cNvSpPr/>
          <p:nvPr/>
        </p:nvSpPr>
        <p:spPr>
          <a:xfrm>
            <a:off x="4800600" y="4002088"/>
            <a:ext cx="1050925" cy="6985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91" name="直接连接符 266290"/>
          <p:cNvSpPr/>
          <p:nvPr/>
        </p:nvSpPr>
        <p:spPr>
          <a:xfrm>
            <a:off x="4800600" y="4722813"/>
            <a:ext cx="969963" cy="16510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92" name="直接连接符 266291"/>
          <p:cNvSpPr/>
          <p:nvPr/>
        </p:nvSpPr>
        <p:spPr>
          <a:xfrm flipV="1">
            <a:off x="4872038" y="5075238"/>
            <a:ext cx="898525" cy="366712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93" name="直接连接符 266292"/>
          <p:cNvSpPr/>
          <p:nvPr/>
        </p:nvSpPr>
        <p:spPr>
          <a:xfrm flipV="1">
            <a:off x="4887913" y="5264150"/>
            <a:ext cx="963612" cy="84613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94" name="文本框 266293"/>
          <p:cNvSpPr txBox="1"/>
          <p:nvPr/>
        </p:nvSpPr>
        <p:spPr>
          <a:xfrm>
            <a:off x="4872038" y="5514975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④</a:t>
            </a:r>
          </a:p>
        </p:txBody>
      </p:sp>
      <p:sp>
        <p:nvSpPr>
          <p:cNvPr id="266295" name="文本框 266294"/>
          <p:cNvSpPr txBox="1"/>
          <p:nvPr/>
        </p:nvSpPr>
        <p:spPr>
          <a:xfrm>
            <a:off x="4800600" y="5010150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③</a:t>
            </a:r>
          </a:p>
        </p:txBody>
      </p:sp>
      <p:sp>
        <p:nvSpPr>
          <p:cNvPr id="266296" name="文本框 266295"/>
          <p:cNvSpPr txBox="1"/>
          <p:nvPr/>
        </p:nvSpPr>
        <p:spPr>
          <a:xfrm>
            <a:off x="4800600" y="4362450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②</a:t>
            </a:r>
          </a:p>
        </p:txBody>
      </p:sp>
      <p:sp>
        <p:nvSpPr>
          <p:cNvPr id="266297" name="文本框 266296"/>
          <p:cNvSpPr txBox="1"/>
          <p:nvPr/>
        </p:nvSpPr>
        <p:spPr>
          <a:xfrm>
            <a:off x="4943475" y="3786188"/>
            <a:ext cx="442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①</a:t>
            </a:r>
          </a:p>
        </p:txBody>
      </p:sp>
      <p:sp>
        <p:nvSpPr>
          <p:cNvPr id="266298" name="任意多边形 266297"/>
          <p:cNvSpPr/>
          <p:nvPr/>
        </p:nvSpPr>
        <p:spPr>
          <a:xfrm>
            <a:off x="2160588" y="3571875"/>
            <a:ext cx="561975" cy="376238"/>
          </a:xfrm>
          <a:custGeom>
            <a:avLst/>
            <a:gdLst/>
            <a:ahLst/>
            <a:cxnLst/>
            <a:rect l="0" t="0" r="0" b="0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299" name="直接连接符 266298"/>
          <p:cNvSpPr/>
          <p:nvPr/>
        </p:nvSpPr>
        <p:spPr>
          <a:xfrm>
            <a:off x="4406900" y="4605338"/>
            <a:ext cx="0" cy="95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0" name="直接连接符 266299"/>
          <p:cNvSpPr/>
          <p:nvPr/>
        </p:nvSpPr>
        <p:spPr>
          <a:xfrm>
            <a:off x="2160588" y="6091238"/>
            <a:ext cx="0" cy="93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1" name="文本框 266300"/>
          <p:cNvSpPr txBox="1"/>
          <p:nvPr/>
        </p:nvSpPr>
        <p:spPr>
          <a:xfrm>
            <a:off x="2263775" y="353060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a</a:t>
            </a:r>
          </a:p>
        </p:txBody>
      </p:sp>
      <p:sp>
        <p:nvSpPr>
          <p:cNvPr id="266302" name="文本框 266301"/>
          <p:cNvSpPr txBox="1"/>
          <p:nvPr/>
        </p:nvSpPr>
        <p:spPr>
          <a:xfrm>
            <a:off x="2852738" y="5032375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c</a:t>
            </a:r>
          </a:p>
        </p:txBody>
      </p:sp>
      <p:sp>
        <p:nvSpPr>
          <p:cNvPr id="266303" name="文本框 266302"/>
          <p:cNvSpPr txBox="1"/>
          <p:nvPr/>
        </p:nvSpPr>
        <p:spPr>
          <a:xfrm>
            <a:off x="2879725" y="4324350"/>
            <a:ext cx="34176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</a:p>
        </p:txBody>
      </p:sp>
      <p:sp>
        <p:nvSpPr>
          <p:cNvPr id="266304" name="直接连接符 266303"/>
          <p:cNvSpPr/>
          <p:nvPr/>
        </p:nvSpPr>
        <p:spPr>
          <a:xfrm>
            <a:off x="6813550" y="4981575"/>
            <a:ext cx="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5" name="直接连接符 266304"/>
          <p:cNvSpPr/>
          <p:nvPr/>
        </p:nvSpPr>
        <p:spPr>
          <a:xfrm>
            <a:off x="7054850" y="4981575"/>
            <a:ext cx="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6" name="直接连接符 266305"/>
          <p:cNvSpPr/>
          <p:nvPr/>
        </p:nvSpPr>
        <p:spPr>
          <a:xfrm>
            <a:off x="8980488" y="5264150"/>
            <a:ext cx="9620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7" name="直接连接符 266306"/>
          <p:cNvSpPr/>
          <p:nvPr/>
        </p:nvSpPr>
        <p:spPr>
          <a:xfrm>
            <a:off x="9942513" y="5170488"/>
            <a:ext cx="0" cy="187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8" name="直接连接符 266307"/>
          <p:cNvSpPr/>
          <p:nvPr/>
        </p:nvSpPr>
        <p:spPr>
          <a:xfrm>
            <a:off x="9461500" y="4981575"/>
            <a:ext cx="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09" name="直接连接符 266308"/>
          <p:cNvSpPr/>
          <p:nvPr/>
        </p:nvSpPr>
        <p:spPr>
          <a:xfrm>
            <a:off x="8016875" y="4981575"/>
            <a:ext cx="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10" name="文本框 266309"/>
          <p:cNvSpPr txBox="1"/>
          <p:nvPr/>
        </p:nvSpPr>
        <p:spPr>
          <a:xfrm>
            <a:off x="8478838" y="468630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c</a:t>
            </a:r>
          </a:p>
        </p:txBody>
      </p:sp>
      <p:sp>
        <p:nvSpPr>
          <p:cNvPr id="266311" name="文本框 266310"/>
          <p:cNvSpPr txBox="1"/>
          <p:nvPr/>
        </p:nvSpPr>
        <p:spPr>
          <a:xfrm>
            <a:off x="9663113" y="4686300"/>
            <a:ext cx="34176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d</a:t>
            </a:r>
          </a:p>
        </p:txBody>
      </p:sp>
      <p:sp>
        <p:nvSpPr>
          <p:cNvPr id="266312" name="文本框 266311"/>
          <p:cNvSpPr txBox="1"/>
          <p:nvPr/>
        </p:nvSpPr>
        <p:spPr>
          <a:xfrm>
            <a:off x="5129213" y="3251200"/>
            <a:ext cx="1217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时分复用</a:t>
            </a:r>
          </a:p>
        </p:txBody>
      </p:sp>
      <p:sp>
        <p:nvSpPr>
          <p:cNvPr id="266313" name="文本框 266312"/>
          <p:cNvSpPr txBox="1"/>
          <p:nvPr/>
        </p:nvSpPr>
        <p:spPr>
          <a:xfrm>
            <a:off x="7296150" y="5213350"/>
            <a:ext cx="470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#2</a:t>
            </a:r>
          </a:p>
        </p:txBody>
      </p:sp>
      <p:sp>
        <p:nvSpPr>
          <p:cNvPr id="266314" name="文本框 266313"/>
          <p:cNvSpPr txBox="1"/>
          <p:nvPr/>
        </p:nvSpPr>
        <p:spPr>
          <a:xfrm>
            <a:off x="8305800" y="5213350"/>
            <a:ext cx="470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#3</a:t>
            </a:r>
          </a:p>
        </p:txBody>
      </p:sp>
      <p:sp>
        <p:nvSpPr>
          <p:cNvPr id="266315" name="文本框 266314"/>
          <p:cNvSpPr txBox="1"/>
          <p:nvPr/>
        </p:nvSpPr>
        <p:spPr>
          <a:xfrm>
            <a:off x="9267825" y="5213350"/>
            <a:ext cx="47000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#4</a:t>
            </a:r>
          </a:p>
        </p:txBody>
      </p:sp>
      <p:sp>
        <p:nvSpPr>
          <p:cNvPr id="266316" name="直接连接符 266315"/>
          <p:cNvSpPr/>
          <p:nvPr/>
        </p:nvSpPr>
        <p:spPr>
          <a:xfrm>
            <a:off x="6653213" y="5610225"/>
            <a:ext cx="1203325" cy="376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17" name="直接连接符 266316"/>
          <p:cNvSpPr/>
          <p:nvPr/>
        </p:nvSpPr>
        <p:spPr>
          <a:xfrm>
            <a:off x="7535863" y="5610225"/>
            <a:ext cx="481012" cy="376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18" name="直接连接符 266317"/>
          <p:cNvSpPr/>
          <p:nvPr/>
        </p:nvSpPr>
        <p:spPr>
          <a:xfrm flipH="1">
            <a:off x="8097838" y="5610225"/>
            <a:ext cx="401637" cy="376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19" name="直接连接符 266318"/>
          <p:cNvSpPr/>
          <p:nvPr/>
        </p:nvSpPr>
        <p:spPr>
          <a:xfrm flipV="1">
            <a:off x="8258175" y="5610225"/>
            <a:ext cx="1203325" cy="376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20" name="文本框 266319"/>
          <p:cNvSpPr txBox="1"/>
          <p:nvPr/>
        </p:nvSpPr>
        <p:spPr>
          <a:xfrm>
            <a:off x="1617663" y="2976563"/>
            <a:ext cx="70083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用户</a:t>
            </a:r>
            <a:endParaRPr lang="zh-CN" altLang="en-US" sz="2000" b="1">
              <a:solidFill>
                <a:srgbClr val="333399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266321" name="直接连接符 266320"/>
          <p:cNvSpPr/>
          <p:nvPr/>
        </p:nvSpPr>
        <p:spPr>
          <a:xfrm>
            <a:off x="2081213" y="3948113"/>
            <a:ext cx="264636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22" name="直接连接符 266321"/>
          <p:cNvSpPr/>
          <p:nvPr/>
        </p:nvSpPr>
        <p:spPr>
          <a:xfrm>
            <a:off x="2081213" y="4700588"/>
            <a:ext cx="264636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23" name="直接连接符 266322"/>
          <p:cNvSpPr/>
          <p:nvPr/>
        </p:nvSpPr>
        <p:spPr>
          <a:xfrm>
            <a:off x="2081213" y="5451475"/>
            <a:ext cx="264636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66324" name="直接连接符 266323"/>
          <p:cNvSpPr/>
          <p:nvPr/>
        </p:nvSpPr>
        <p:spPr>
          <a:xfrm>
            <a:off x="2081213" y="6203950"/>
            <a:ext cx="264636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66325" name="组合 266324"/>
          <p:cNvGrpSpPr/>
          <p:nvPr/>
        </p:nvGrpSpPr>
        <p:grpSpPr>
          <a:xfrm>
            <a:off x="6096000" y="4506913"/>
            <a:ext cx="3830638" cy="1079500"/>
            <a:chOff x="1655" y="1570"/>
            <a:chExt cx="2904" cy="1497"/>
          </a:xfrm>
        </p:grpSpPr>
        <p:sp>
          <p:nvSpPr>
            <p:cNvPr id="266326" name="直接连接符 266325"/>
            <p:cNvSpPr/>
            <p:nvPr/>
          </p:nvSpPr>
          <p:spPr>
            <a:xfrm>
              <a:off x="1655" y="157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27" name="直接连接符 266326"/>
            <p:cNvSpPr/>
            <p:nvPr/>
          </p:nvSpPr>
          <p:spPr>
            <a:xfrm>
              <a:off x="2381" y="157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28" name="直接连接符 266327"/>
            <p:cNvSpPr/>
            <p:nvPr/>
          </p:nvSpPr>
          <p:spPr>
            <a:xfrm>
              <a:off x="3107" y="157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29" name="直接连接符 266328"/>
            <p:cNvSpPr/>
            <p:nvPr/>
          </p:nvSpPr>
          <p:spPr>
            <a:xfrm>
              <a:off x="3833" y="157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30" name="直接连接符 266329"/>
            <p:cNvSpPr/>
            <p:nvPr/>
          </p:nvSpPr>
          <p:spPr>
            <a:xfrm>
              <a:off x="4559" y="1570"/>
              <a:ext cx="0" cy="149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66331" name="文本框 266330"/>
          <p:cNvSpPr txBox="1"/>
          <p:nvPr/>
        </p:nvSpPr>
        <p:spPr>
          <a:xfrm>
            <a:off x="1038225" y="1711325"/>
            <a:ext cx="1029525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8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使用时分复用系统传送计算机数据时，由于计算机数据的突发性质，用户对分配到的子信道的利用率一般是不高的。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+mn-ea"/>
              </a:rPr>
              <a:t>时分复用可能会造成线路资源的浪费 </a:t>
            </a:r>
            <a:r>
              <a:rPr lang="zh-CN" altLang="en-US" sz="28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2、时分复用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（</a:t>
            </a:r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TDM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）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838</Words>
  <Application>Microsoft Office PowerPoint</Application>
  <PresentationFormat>自定义</PresentationFormat>
  <Paragraphs>258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知识点三  信道复用技术</vt:lpstr>
      <vt:lpstr>知识点三、  信道复用技术</vt:lpstr>
      <vt:lpstr>知识点三  信道复用技术</vt:lpstr>
      <vt:lpstr>1、频分复用 FDM </vt:lpstr>
      <vt:lpstr>    2、时分复用（TDM） </vt:lpstr>
      <vt:lpstr>幻灯片 6</vt:lpstr>
      <vt:lpstr>2、时分复用（TDM）</vt:lpstr>
      <vt:lpstr>2、时分复用（TDM）</vt:lpstr>
      <vt:lpstr>2、时分复用（TDM）</vt:lpstr>
      <vt:lpstr>3、统计时分复用（STDM）</vt:lpstr>
      <vt:lpstr>4、 波分复用 WDM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2015-12-20T10:56:00Z</dcterms:created>
  <dcterms:modified xsi:type="dcterms:W3CDTF">2016-02-14T03:30:56Z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