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0B696-44B5-471E-A5D7-42358943B8DE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79445-D4A9-4152-9F4B-1D16211C18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22732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1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22835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2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229377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9379" name="文本占位符 2293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3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23142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4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幻灯片图像占位符 23244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2451" name="文本占位符 2324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5</a:t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幻灯片图像占位符 233473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pPr lvl="0" algn="r"/>
              <a:t>6</a:t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C9D5-D42D-425E-B543-92D497805E73}" type="datetimeFigureOut">
              <a:rPr lang="zh-CN" altLang="en-US" smtClean="0"/>
              <a:t>2016/2/14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6E11-BC56-46DA-87A2-253AB7929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>
          <a:xfrm>
            <a:off x="484823" y="1451610"/>
            <a:ext cx="7905750" cy="52565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码分复用（CMD）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：常用的是码分多址（CMDA），每一个用户可以在同样的时间使用同样的频带进行通信，由于各用户使用经过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特殊挑选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不同码型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，因此各用户之间不会造成干扰。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码片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（chip）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：在CDMA中，每一个比特时间再划分为m个短的间隔。通常m的值为64或128</a:t>
            </a:r>
          </a:p>
          <a:p>
            <a:pPr marL="0" indent="0">
              <a:buNone/>
            </a:pPr>
            <a:endParaRPr lang="zh-CN" altLang="en-US" sz="3200" b="1" dirty="0">
              <a:latin typeface="黑体" pitchFamily="49" charset="-122"/>
              <a:ea typeface="黑体" pitchFamily="49" charset="-122"/>
              <a:sym typeface="+mn-ea"/>
            </a:endParaRPr>
          </a:p>
        </p:txBody>
      </p:sp>
      <p:sp>
        <p:nvSpPr>
          <p:cNvPr id="4" name="标题 142337"/>
          <p:cNvSpPr>
            <a:spLocks noGrp="1"/>
          </p:cNvSpPr>
          <p:nvPr/>
        </p:nvSpPr>
        <p:spPr>
          <a:xfrm>
            <a:off x="1058228" y="227331"/>
            <a:ext cx="584454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887254" y="1501776"/>
            <a:ext cx="7042785" cy="474662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码片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序列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  <a:sym typeface="+mn-ea"/>
              </a:rPr>
              <a:t>：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sym typeface="+mn-ea"/>
              </a:rPr>
              <a:t>CDMA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的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每个站被指派一个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唯一的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i="1" dirty="0"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bit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码片序列。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如发送比特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，则发送自己的 </a:t>
            </a:r>
            <a:r>
              <a:rPr lang="en-US" altLang="zh-CN" sz="2800" b="1" i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bit 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码片序列。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如发送比特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，则发送该码片序列的二进制反码。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例如，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S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站的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8 bit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码片序列是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00011011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发送比特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时，就发送序列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00011011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发送比特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时，就发送序列 </a:t>
            </a:r>
            <a:r>
              <a:rPr lang="en-US" altLang="zh-CN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11100100</a:t>
            </a: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按照惯例将码片中的0写成-1，将1写成+1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S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站的码片序列：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(–1 –1 –1 +1 +1 –1 +1 +1) 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</a:p>
        </p:txBody>
      </p:sp>
      <p:sp>
        <p:nvSpPr>
          <p:cNvPr id="142338" name="标题 142337"/>
          <p:cNvSpPr>
            <a:spLocks noGrp="1"/>
          </p:cNvSpPr>
          <p:nvPr/>
        </p:nvSpPr>
        <p:spPr>
          <a:xfrm>
            <a:off x="1058228" y="227331"/>
            <a:ext cx="5844540" cy="913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000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   </a:t>
            </a:r>
            <a:r>
              <a:rPr lang="zh-CN" altLang="en-US" sz="4000" b="1" dirty="0"/>
              <a:t>码分复用 </a:t>
            </a:r>
            <a:r>
              <a:rPr lang="en-US" altLang="zh-CN" sz="4000" b="1"/>
              <a:t>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52577"/>
          <p:cNvSpPr>
            <a:spLocks noGrp="1"/>
          </p:cNvSpPr>
          <p:nvPr>
            <p:ph type="title"/>
          </p:nvPr>
        </p:nvSpPr>
        <p:spPr>
          <a:xfrm>
            <a:off x="1469946" y="110490"/>
            <a:ext cx="5844778" cy="1462088"/>
          </a:xfrm>
        </p:spPr>
        <p:txBody>
          <a:bodyPr anchor="b"/>
          <a:lstStyle/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CDMA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的特点</a:t>
            </a:r>
          </a:p>
        </p:txBody>
      </p:sp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736759" y="1851660"/>
            <a:ext cx="7018973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每个站分配的码片序列不仅必须各不相同，并且还必须互相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正交</a:t>
            </a:r>
            <a:r>
              <a:rPr lang="zh-CN" altLang="en-US" sz="32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两个不同站的码片序列正交，就是向量 </a:t>
            </a:r>
            <a:r>
              <a:rPr lang="en-US" altLang="zh-CN" sz="3200" b="1">
                <a:latin typeface="黑体" pitchFamily="49" charset="-122"/>
                <a:ea typeface="黑体" pitchFamily="49" charset="-122"/>
                <a:sym typeface="+mn-ea"/>
              </a:rPr>
              <a:t>S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和</a:t>
            </a:r>
            <a:r>
              <a:rPr lang="en-US" altLang="zh-CN" sz="3200" b="1">
                <a:latin typeface="黑体" pitchFamily="49" charset="-122"/>
                <a:ea typeface="黑体" pitchFamily="49" charset="-122"/>
                <a:sym typeface="+mn-ea"/>
              </a:rPr>
              <a:t>T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+mn-ea"/>
              </a:rPr>
              <a:t>的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规格化</a:t>
            </a:r>
            <a:r>
              <a:rPr lang="zh-CN" altLang="en-US" sz="32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+mn-ea"/>
              </a:rPr>
              <a:t>内积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sym typeface="+mn-ea"/>
              </a:rPr>
              <a:t>都是 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sym typeface="+mn-ea"/>
              </a:rPr>
              <a:t>0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3600" b="1" dirty="0">
              <a:solidFill>
                <a:schemeClr val="hlink"/>
              </a:solidFill>
              <a:latin typeface="黑体" pitchFamily="49" charset="-122"/>
              <a:ea typeface="黑体" pitchFamily="49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6679" name="对象 156678"/>
          <p:cNvGraphicFramePr>
            <a:graphicFrameLocks/>
          </p:cNvGraphicFramePr>
          <p:nvPr/>
        </p:nvGraphicFramePr>
        <p:xfrm>
          <a:off x="2766060" y="4405631"/>
          <a:ext cx="2886075" cy="979805"/>
        </p:xfrm>
        <a:graphic>
          <a:graphicData uri="http://schemas.openxmlformats.org/presentationml/2006/ole">
            <p:oleObj spid="_x0000_s1026" r:id="rId4" imgW="1282700" imgH="43180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53601"/>
          <p:cNvSpPr>
            <a:spLocks noGrp="1"/>
          </p:cNvSpPr>
          <p:nvPr>
            <p:ph type="title"/>
          </p:nvPr>
        </p:nvSpPr>
        <p:spPr>
          <a:xfrm>
            <a:off x="1681878" y="260350"/>
            <a:ext cx="5844778" cy="1462088"/>
          </a:xfrm>
        </p:spPr>
        <p:txBody>
          <a:bodyPr anchor="b"/>
          <a:lstStyle/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CDMA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的特点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774859" y="2017395"/>
            <a:ext cx="7118509" cy="23749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码片序列的正交：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令向量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b="1" err="1">
                <a:latin typeface="黑体" pitchFamily="49" charset="-122"/>
                <a:ea typeface="黑体" pitchFamily="49" charset="-122"/>
              </a:rPr>
              <a:t>(–1 –1 –1 +1 +1 –1 +1 +1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，向量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b="1" err="1">
                <a:latin typeface="黑体" pitchFamily="49" charset="-122"/>
                <a:ea typeface="黑体" pitchFamily="49" charset="-122"/>
              </a:rPr>
              <a:t>(–1 –1 +1 –1 +1 +1 +1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–1)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。把向量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的各分量值代入下列公式：</a:t>
            </a:r>
          </a:p>
        </p:txBody>
      </p:sp>
      <p:sp>
        <p:nvSpPr>
          <p:cNvPr id="153612" name="矩形 153611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6" name="矩形 153615"/>
          <p:cNvSpPr/>
          <p:nvPr/>
        </p:nvSpPr>
        <p:spPr>
          <a:xfrm>
            <a:off x="1143000" y="323850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graphicFrame>
        <p:nvGraphicFramePr>
          <p:cNvPr id="156679" name="对象 156678"/>
          <p:cNvGraphicFramePr>
            <a:graphicFrameLocks/>
          </p:cNvGraphicFramePr>
          <p:nvPr/>
        </p:nvGraphicFramePr>
        <p:xfrm>
          <a:off x="2766060" y="4105911"/>
          <a:ext cx="2886075" cy="979805"/>
        </p:xfrm>
        <a:graphic>
          <a:graphicData uri="http://schemas.openxmlformats.org/presentationml/2006/ole">
            <p:oleObj spid="_x0000_s2050" r:id="rId4" imgW="1282700" imgH="43180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637222" y="1734820"/>
            <a:ext cx="7230428" cy="38163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正交关系的另一个重要特性：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任何一个码片向量和该码片向量自己的规格化内积都是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一个码片向量和该码片反码的向量的规格化内积值是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–1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1869044" y="143510"/>
            <a:ext cx="5844778" cy="1462088"/>
          </a:xfrm>
        </p:spPr>
        <p:txBody>
          <a:bodyPr anchor="b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57700" name="矩形 157699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2" name="矩形 157701"/>
          <p:cNvSpPr/>
          <p:nvPr/>
        </p:nvSpPr>
        <p:spPr>
          <a:xfrm>
            <a:off x="1143000" y="323850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4" name="矩形 157703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7703" name="对象 157702"/>
          <p:cNvGraphicFramePr>
            <a:graphicFrameLocks/>
          </p:cNvGraphicFramePr>
          <p:nvPr/>
        </p:nvGraphicFramePr>
        <p:xfrm>
          <a:off x="1661399" y="2997201"/>
          <a:ext cx="5535215" cy="1139825"/>
        </p:xfrm>
        <a:graphic>
          <a:graphicData uri="http://schemas.openxmlformats.org/presentationml/2006/ole">
            <p:oleObj spid="_x0000_s3074" r:id="rId4" imgW="2781300" imgH="431800" progId="Equations">
              <p:embed/>
            </p:oleObj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                   </a:t>
            </a:r>
          </a:p>
        </p:txBody>
      </p:sp>
      <p:sp>
        <p:nvSpPr>
          <p:cNvPr id="153602" name="标题 153601"/>
          <p:cNvSpPr>
            <a:spLocks noGrp="1"/>
          </p:cNvSpPr>
          <p:nvPr/>
        </p:nvSpPr>
        <p:spPr>
          <a:xfrm>
            <a:off x="1681878" y="260350"/>
            <a:ext cx="5844778" cy="146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黑体" pitchFamily="49" charset="-122"/>
                <a:ea typeface="黑体" pitchFamily="49" charset="-122"/>
                <a:sym typeface="+mn-ea"/>
              </a:rPr>
              <a:t>6</a:t>
            </a: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、</a:t>
            </a:r>
            <a:r>
              <a:rPr lang="en-US" altLang="zh-CN" b="1" dirty="0">
                <a:latin typeface="黑体" pitchFamily="49" charset="-122"/>
                <a:ea typeface="黑体" pitchFamily="49" charset="-122"/>
                <a:sym typeface="+mn-ea"/>
              </a:rPr>
              <a:t>CDMA </a:t>
            </a:r>
            <a:r>
              <a:rPr lang="zh-CN" altLang="en-US" b="1" dirty="0">
                <a:latin typeface="黑体" pitchFamily="49" charset="-122"/>
                <a:ea typeface="黑体" pitchFamily="49" charset="-122"/>
                <a:sym typeface="+mn-ea"/>
              </a:rPr>
              <a:t>的特点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标题 158722"/>
          <p:cNvSpPr>
            <a:spLocks noGrp="1"/>
          </p:cNvSpPr>
          <p:nvPr>
            <p:ph type="title"/>
          </p:nvPr>
        </p:nvSpPr>
        <p:spPr>
          <a:xfrm>
            <a:off x="1881426" y="110490"/>
            <a:ext cx="5844778" cy="1462088"/>
          </a:xfrm>
        </p:spPr>
        <p:txBody>
          <a:bodyPr anchor="b"/>
          <a:lstStyle/>
          <a:p>
            <a:pPr algn="ctr"/>
            <a:r>
              <a:rPr lang="en-US" altLang="zh-CN" dirty="0">
                <a:latin typeface="黑体" charset="0"/>
                <a:ea typeface="黑体" charset="0"/>
              </a:rPr>
              <a:t>7</a:t>
            </a:r>
            <a:r>
              <a:rPr lang="zh-CN" altLang="en-US" dirty="0">
                <a:latin typeface="黑体" charset="0"/>
                <a:ea typeface="黑体" charset="0"/>
              </a:rPr>
              <a:t>、</a:t>
            </a:r>
            <a:r>
              <a:rPr lang="en-US" altLang="zh-CN" dirty="0">
                <a:latin typeface="黑体" charset="0"/>
                <a:ea typeface="黑体" charset="0"/>
              </a:rPr>
              <a:t>CDMA </a:t>
            </a:r>
            <a:r>
              <a:rPr lang="zh-CN" altLang="en-US" dirty="0">
                <a:latin typeface="黑体" charset="0"/>
                <a:ea typeface="黑体" charset="0"/>
              </a:rPr>
              <a:t>的工作原理 </a:t>
            </a:r>
          </a:p>
        </p:txBody>
      </p:sp>
      <p:sp>
        <p:nvSpPr>
          <p:cNvPr id="158724" name="矩形 158723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6" name="矩形 158725"/>
          <p:cNvSpPr/>
          <p:nvPr/>
        </p:nvSpPr>
        <p:spPr>
          <a:xfrm>
            <a:off x="1143000" y="323850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27" name="矩形 158726"/>
          <p:cNvSpPr/>
          <p:nvPr/>
        </p:nvSpPr>
        <p:spPr>
          <a:xfrm>
            <a:off x="1143000" y="0"/>
            <a:ext cx="6858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0" name="直接连接符 158729"/>
          <p:cNvSpPr/>
          <p:nvPr/>
        </p:nvSpPr>
        <p:spPr>
          <a:xfrm>
            <a:off x="4420315" y="2660333"/>
            <a:ext cx="117514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1" name="文本框 158730"/>
          <p:cNvSpPr txBox="1"/>
          <p:nvPr/>
        </p:nvSpPr>
        <p:spPr>
          <a:xfrm>
            <a:off x="2645093" y="2847658"/>
            <a:ext cx="2217274" cy="3539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85000"/>
              </a:lnSpc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站的码片序列 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</a:p>
        </p:txBody>
      </p:sp>
      <p:sp>
        <p:nvSpPr>
          <p:cNvPr id="158732" name="直接连接符 158731"/>
          <p:cNvSpPr/>
          <p:nvPr/>
        </p:nvSpPr>
        <p:spPr>
          <a:xfrm>
            <a:off x="4421505" y="1960246"/>
            <a:ext cx="0" cy="3802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3" name="直接连接符 158732"/>
          <p:cNvSpPr/>
          <p:nvPr/>
        </p:nvSpPr>
        <p:spPr>
          <a:xfrm>
            <a:off x="5604986" y="1960245"/>
            <a:ext cx="0" cy="37814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4" name="直接连接符 158733"/>
          <p:cNvSpPr/>
          <p:nvPr/>
        </p:nvSpPr>
        <p:spPr>
          <a:xfrm>
            <a:off x="6788468" y="1960246"/>
            <a:ext cx="0" cy="39290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5" name="直接连接符 158734"/>
          <p:cNvSpPr/>
          <p:nvPr/>
        </p:nvSpPr>
        <p:spPr>
          <a:xfrm>
            <a:off x="7971949" y="1960245"/>
            <a:ext cx="0" cy="37909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6" name="任意多边形 158735"/>
          <p:cNvSpPr/>
          <p:nvPr/>
        </p:nvSpPr>
        <p:spPr>
          <a:xfrm>
            <a:off x="4421506" y="2892109"/>
            <a:ext cx="1183481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7" name="任意多边形 158736"/>
          <p:cNvSpPr/>
          <p:nvPr/>
        </p:nvSpPr>
        <p:spPr>
          <a:xfrm>
            <a:off x="5604987" y="2892109"/>
            <a:ext cx="1183481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8" name="任意多边形 158737"/>
          <p:cNvSpPr/>
          <p:nvPr/>
        </p:nvSpPr>
        <p:spPr>
          <a:xfrm>
            <a:off x="4421506" y="3982720"/>
            <a:ext cx="1183481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39" name="任意多边形 158738"/>
          <p:cNvSpPr/>
          <p:nvPr/>
        </p:nvSpPr>
        <p:spPr>
          <a:xfrm>
            <a:off x="5604987" y="3982720"/>
            <a:ext cx="1183481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0" name="任意多边形 158739"/>
          <p:cNvSpPr/>
          <p:nvPr/>
        </p:nvSpPr>
        <p:spPr>
          <a:xfrm flipV="1">
            <a:off x="6788468" y="3982720"/>
            <a:ext cx="1183481" cy="311150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1" name="任意多边形 158740"/>
          <p:cNvSpPr/>
          <p:nvPr/>
        </p:nvSpPr>
        <p:spPr>
          <a:xfrm>
            <a:off x="4421506" y="5755959"/>
            <a:ext cx="1183481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2" name="任意多边形 158741"/>
          <p:cNvSpPr/>
          <p:nvPr/>
        </p:nvSpPr>
        <p:spPr>
          <a:xfrm>
            <a:off x="5604987" y="5755959"/>
            <a:ext cx="1183481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3" name="任意多边形 158742"/>
          <p:cNvSpPr/>
          <p:nvPr/>
        </p:nvSpPr>
        <p:spPr>
          <a:xfrm flipV="1">
            <a:off x="6788468" y="5755959"/>
            <a:ext cx="1183481" cy="312737"/>
          </a:xfrm>
          <a:custGeom>
            <a:avLst/>
            <a:gdLst/>
            <a:ahLst/>
            <a:cxnLst/>
            <a:rect l="0" t="0" r="0" b="0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4" name="任意多边形 158743"/>
          <p:cNvSpPr/>
          <p:nvPr/>
        </p:nvSpPr>
        <p:spPr>
          <a:xfrm>
            <a:off x="4421505" y="5227321"/>
            <a:ext cx="3550444" cy="314325"/>
          </a:xfrm>
          <a:custGeom>
            <a:avLst/>
            <a:gdLst/>
            <a:ahLst/>
            <a:cxnLst/>
            <a:rect l="0" t="0" r="0" b="0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5" name="任意多边形 158744"/>
          <p:cNvSpPr/>
          <p:nvPr/>
        </p:nvSpPr>
        <p:spPr>
          <a:xfrm>
            <a:off x="4421505" y="2192020"/>
            <a:ext cx="3550444" cy="312738"/>
          </a:xfrm>
          <a:custGeom>
            <a:avLst/>
            <a:gdLst/>
            <a:ahLst/>
            <a:cxnLst/>
            <a:rect l="0" t="0" r="0" b="0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6" name="直接连接符 158745"/>
          <p:cNvSpPr/>
          <p:nvPr/>
        </p:nvSpPr>
        <p:spPr>
          <a:xfrm>
            <a:off x="5604986" y="2076134"/>
            <a:ext cx="0" cy="155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7" name="文本框 158746"/>
          <p:cNvSpPr txBox="1"/>
          <p:nvPr/>
        </p:nvSpPr>
        <p:spPr>
          <a:xfrm>
            <a:off x="4866799" y="186182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58748" name="直接连接符 158747"/>
          <p:cNvSpPr/>
          <p:nvPr/>
        </p:nvSpPr>
        <p:spPr>
          <a:xfrm>
            <a:off x="4304824" y="4136708"/>
            <a:ext cx="3963591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49" name="直接连接符 158748"/>
          <p:cNvSpPr/>
          <p:nvPr/>
        </p:nvSpPr>
        <p:spPr>
          <a:xfrm>
            <a:off x="4304824" y="5382895"/>
            <a:ext cx="3963591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0" name="直接连接符 158749"/>
          <p:cNvSpPr/>
          <p:nvPr/>
        </p:nvSpPr>
        <p:spPr>
          <a:xfrm flipV="1">
            <a:off x="4304824" y="5913120"/>
            <a:ext cx="3963591" cy="142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1" name="任意多边形 158750"/>
          <p:cNvSpPr/>
          <p:nvPr/>
        </p:nvSpPr>
        <p:spPr>
          <a:xfrm>
            <a:off x="4421506" y="4449445"/>
            <a:ext cx="1183481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2" name="任意多边形 158751"/>
          <p:cNvSpPr/>
          <p:nvPr/>
        </p:nvSpPr>
        <p:spPr>
          <a:xfrm>
            <a:off x="5604987" y="4449445"/>
            <a:ext cx="1183481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3" name="任意多边形 158752"/>
          <p:cNvSpPr/>
          <p:nvPr/>
        </p:nvSpPr>
        <p:spPr>
          <a:xfrm flipV="1">
            <a:off x="6788468" y="4449445"/>
            <a:ext cx="1183481" cy="622300"/>
          </a:xfrm>
          <a:custGeom>
            <a:avLst/>
            <a:gdLst/>
            <a:ahLst/>
            <a:cxnLst/>
            <a:rect l="0" t="0" r="0" b="0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4" name="直接连接符 158753"/>
          <p:cNvSpPr/>
          <p:nvPr/>
        </p:nvSpPr>
        <p:spPr>
          <a:xfrm>
            <a:off x="4304824" y="4759008"/>
            <a:ext cx="3963591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5" name="直接连接符 158754"/>
          <p:cNvSpPr/>
          <p:nvPr/>
        </p:nvSpPr>
        <p:spPr>
          <a:xfrm>
            <a:off x="4320302" y="2349183"/>
            <a:ext cx="394811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56" name="文本框 158755"/>
          <p:cNvSpPr txBox="1"/>
          <p:nvPr/>
        </p:nvSpPr>
        <p:spPr>
          <a:xfrm>
            <a:off x="6057424" y="186182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58757" name="文本框 158756"/>
          <p:cNvSpPr txBox="1"/>
          <p:nvPr/>
        </p:nvSpPr>
        <p:spPr>
          <a:xfrm>
            <a:off x="7244477" y="1861820"/>
            <a:ext cx="327334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0</a:t>
            </a:r>
          </a:p>
        </p:txBody>
      </p:sp>
      <p:sp>
        <p:nvSpPr>
          <p:cNvPr id="158758" name="文本框 158757"/>
          <p:cNvSpPr txBox="1"/>
          <p:nvPr/>
        </p:nvSpPr>
        <p:spPr>
          <a:xfrm>
            <a:off x="8269605" y="2090420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59" name="文本框 158758"/>
          <p:cNvSpPr txBox="1"/>
          <p:nvPr/>
        </p:nvSpPr>
        <p:spPr>
          <a:xfrm>
            <a:off x="8269605" y="2803208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60" name="文本框 158759"/>
          <p:cNvSpPr txBox="1"/>
          <p:nvPr/>
        </p:nvSpPr>
        <p:spPr>
          <a:xfrm>
            <a:off x="8269605" y="3908108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61" name="文本框 158760"/>
          <p:cNvSpPr txBox="1"/>
          <p:nvPr/>
        </p:nvSpPr>
        <p:spPr>
          <a:xfrm>
            <a:off x="8269605" y="4516120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62" name="文本框 158761"/>
          <p:cNvSpPr txBox="1"/>
          <p:nvPr/>
        </p:nvSpPr>
        <p:spPr>
          <a:xfrm>
            <a:off x="8269605" y="5138420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63" name="文本框 158762"/>
          <p:cNvSpPr txBox="1"/>
          <p:nvPr/>
        </p:nvSpPr>
        <p:spPr>
          <a:xfrm>
            <a:off x="8269605" y="5667058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64" name="矩形 158763"/>
          <p:cNvSpPr/>
          <p:nvPr/>
        </p:nvSpPr>
        <p:spPr>
          <a:xfrm>
            <a:off x="4621531" y="2504758"/>
            <a:ext cx="792956" cy="27305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65" name="文本框 158764"/>
          <p:cNvSpPr txBox="1"/>
          <p:nvPr/>
        </p:nvSpPr>
        <p:spPr>
          <a:xfrm>
            <a:off x="4613196" y="2407920"/>
            <a:ext cx="123783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i="1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m</a:t>
            </a:r>
            <a:r>
              <a:rPr lang="en-US" altLang="zh-CN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个码片</a:t>
            </a:r>
          </a:p>
        </p:txBody>
      </p:sp>
      <p:sp>
        <p:nvSpPr>
          <p:cNvPr id="158766" name="任意多边形 158765"/>
          <p:cNvSpPr/>
          <p:nvPr/>
        </p:nvSpPr>
        <p:spPr>
          <a:xfrm>
            <a:off x="4421506" y="3431858"/>
            <a:ext cx="1183481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7" name="任意多边形 158766"/>
          <p:cNvSpPr/>
          <p:nvPr/>
        </p:nvSpPr>
        <p:spPr>
          <a:xfrm>
            <a:off x="5604987" y="3431858"/>
            <a:ext cx="1183481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8" name="任意多边形 158767"/>
          <p:cNvSpPr/>
          <p:nvPr/>
        </p:nvSpPr>
        <p:spPr>
          <a:xfrm flipV="1">
            <a:off x="6788468" y="3431858"/>
            <a:ext cx="1183481" cy="317500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69" name="直接连接符 158768"/>
          <p:cNvSpPr/>
          <p:nvPr/>
        </p:nvSpPr>
        <p:spPr>
          <a:xfrm flipV="1">
            <a:off x="4304824" y="3587433"/>
            <a:ext cx="3963591" cy="635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0" name="文本框 158769"/>
          <p:cNvSpPr txBox="1"/>
          <p:nvPr/>
        </p:nvSpPr>
        <p:spPr>
          <a:xfrm>
            <a:off x="8269605" y="3339783"/>
            <a:ext cx="255198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t</a:t>
            </a:r>
          </a:p>
        </p:txBody>
      </p:sp>
      <p:sp>
        <p:nvSpPr>
          <p:cNvPr id="158771" name="任意多边形 158770"/>
          <p:cNvSpPr/>
          <p:nvPr/>
        </p:nvSpPr>
        <p:spPr>
          <a:xfrm>
            <a:off x="6792040" y="2892109"/>
            <a:ext cx="1183481" cy="319087"/>
          </a:xfrm>
          <a:custGeom>
            <a:avLst/>
            <a:gdLst/>
            <a:ahLst/>
            <a:cxnLst/>
            <a:rect l="0" t="0" r="0" b="0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2" name="直接连接符 158771"/>
          <p:cNvSpPr/>
          <p:nvPr/>
        </p:nvSpPr>
        <p:spPr>
          <a:xfrm>
            <a:off x="4320302" y="3049270"/>
            <a:ext cx="394811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3" name="文本框 158772"/>
          <p:cNvSpPr txBox="1"/>
          <p:nvPr/>
        </p:nvSpPr>
        <p:spPr>
          <a:xfrm>
            <a:off x="2645093" y="3327083"/>
            <a:ext cx="231185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158774" name="文本框 158773"/>
          <p:cNvSpPr txBox="1"/>
          <p:nvPr/>
        </p:nvSpPr>
        <p:spPr>
          <a:xfrm>
            <a:off x="2645093" y="3877945"/>
            <a:ext cx="228299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 </a:t>
            </a: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站发送的信号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158775" name="文本框 158774"/>
          <p:cNvSpPr txBox="1"/>
          <p:nvPr/>
        </p:nvSpPr>
        <p:spPr>
          <a:xfrm>
            <a:off x="2429590" y="4516120"/>
            <a:ext cx="261161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总的发送信号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+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158776" name="文本框 158775"/>
          <p:cNvSpPr txBox="1"/>
          <p:nvPr/>
        </p:nvSpPr>
        <p:spPr>
          <a:xfrm>
            <a:off x="2698671" y="5136833"/>
            <a:ext cx="2241319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  <a:sym typeface="Wingdings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158777" name="文本框 158776"/>
          <p:cNvSpPr txBox="1"/>
          <p:nvPr/>
        </p:nvSpPr>
        <p:spPr>
          <a:xfrm>
            <a:off x="2698671" y="5668645"/>
            <a:ext cx="222689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规格化内积 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Arial" pitchFamily="34" charset="0"/>
                <a:ea typeface="黑体" pitchFamily="2" charset="-122"/>
                <a:sym typeface="Wingdings" pitchFamily="2" charset="2"/>
              </a:rPr>
              <a:t> </a:t>
            </a:r>
            <a:r>
              <a:rPr lang="en-US" altLang="zh-CN" sz="2000" b="1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</a:t>
            </a:r>
            <a:r>
              <a:rPr lang="en-US" altLang="zh-CN" sz="2000" b="1" baseline="-25000" err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x</a:t>
            </a:r>
          </a:p>
        </p:txBody>
      </p:sp>
      <p:sp>
        <p:nvSpPr>
          <p:cNvPr id="158778" name="直接连接符 158777"/>
          <p:cNvSpPr/>
          <p:nvPr/>
        </p:nvSpPr>
        <p:spPr>
          <a:xfrm>
            <a:off x="6611065" y="5382895"/>
            <a:ext cx="1627584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779" name="文本框 158778"/>
          <p:cNvSpPr txBox="1"/>
          <p:nvPr/>
        </p:nvSpPr>
        <p:spPr>
          <a:xfrm>
            <a:off x="2973705" y="1998345"/>
            <a:ext cx="1733167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数据码元比特</a:t>
            </a:r>
          </a:p>
        </p:txBody>
      </p:sp>
      <p:sp>
        <p:nvSpPr>
          <p:cNvPr id="158780" name="文本框 158779"/>
          <p:cNvSpPr txBox="1"/>
          <p:nvPr/>
        </p:nvSpPr>
        <p:spPr>
          <a:xfrm>
            <a:off x="2100977" y="3085783"/>
            <a:ext cx="442750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发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送</a:t>
            </a:r>
          </a:p>
          <a:p>
            <a:pPr lvl="0" algn="l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158781" name="文本框 158780"/>
          <p:cNvSpPr txBox="1"/>
          <p:nvPr/>
        </p:nvSpPr>
        <p:spPr>
          <a:xfrm>
            <a:off x="2208133" y="5101908"/>
            <a:ext cx="442750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接</a:t>
            </a: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收</a:t>
            </a:r>
          </a:p>
          <a:p>
            <a:pPr lvl="0" algn="l" eaLnBrk="0" hangingPunct="0">
              <a:buClr>
                <a:srgbClr val="000000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端</a:t>
            </a:r>
          </a:p>
        </p:txBody>
      </p:sp>
      <p:sp>
        <p:nvSpPr>
          <p:cNvPr id="158782" name="左中括号 158781"/>
          <p:cNvSpPr/>
          <p:nvPr/>
        </p:nvSpPr>
        <p:spPr>
          <a:xfrm>
            <a:off x="2429590" y="2077720"/>
            <a:ext cx="108347" cy="3024188"/>
          </a:xfrm>
          <a:prstGeom prst="leftBracket">
            <a:avLst>
              <a:gd name="adj" fmla="val 17445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8783" name="左中括号 158782"/>
          <p:cNvSpPr/>
          <p:nvPr/>
        </p:nvSpPr>
        <p:spPr>
          <a:xfrm>
            <a:off x="2591515" y="5246371"/>
            <a:ext cx="58340" cy="792163"/>
          </a:xfrm>
          <a:prstGeom prst="leftBracket">
            <a:avLst>
              <a:gd name="adj" fmla="val 84864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zh-CN" altLang="en-US" dirty="0"/>
              <a:t>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067" y="3335655"/>
            <a:ext cx="189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S站码片序列</a:t>
            </a:r>
            <a:endParaRPr lang="zh-CN" altLang="en-US" b="1"/>
          </a:p>
          <a:p>
            <a:r>
              <a:rPr lang="zh-CN" altLang="en-US" sz="2000" b="1"/>
              <a:t>（</a:t>
            </a:r>
            <a:r>
              <a:rPr lang="en-US" altLang="zh-CN" sz="2000" b="1"/>
              <a:t>-1-1-1+1+1-1+1+1</a:t>
            </a:r>
            <a:r>
              <a:rPr lang="zh-CN" altLang="en-US" sz="2000" b="1"/>
              <a:t>）</a:t>
            </a:r>
          </a:p>
          <a:p>
            <a:r>
              <a:rPr lang="zh-CN" altLang="en-US" sz="2400" b="1"/>
              <a:t>T</a:t>
            </a:r>
            <a:r>
              <a:rPr lang="zh-CN" altLang="en-US" sz="2400" b="1">
                <a:sym typeface="+mn-ea"/>
              </a:rPr>
              <a:t>站码片序列</a:t>
            </a:r>
          </a:p>
          <a:p>
            <a:r>
              <a:rPr lang="zh-CN" altLang="en-US" sz="2000" b="1">
                <a:sym typeface="+mn-ea"/>
              </a:rPr>
              <a:t>（</a:t>
            </a:r>
            <a:r>
              <a:rPr lang="en-US" altLang="zh-CN" sz="2000" b="1">
                <a:sym typeface="+mn-ea"/>
              </a:rPr>
              <a:t>-1-1+1-1+1+1+1-1</a:t>
            </a:r>
            <a:r>
              <a:rPr lang="zh-CN" altLang="en-US" sz="2000" b="1">
                <a:sym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609</Words>
  <Application>Microsoft Office PowerPoint</Application>
  <PresentationFormat>全屏显示(4:3)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A Equation(公式3.1)</vt:lpstr>
      <vt:lpstr>幻灯片 1</vt:lpstr>
      <vt:lpstr>幻灯片 2</vt:lpstr>
      <vt:lpstr>6、CDMA 的特点</vt:lpstr>
      <vt:lpstr>6、CDMA 的特点</vt:lpstr>
      <vt:lpstr> </vt:lpstr>
      <vt:lpstr>7、CDMA 的工作原理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2016-02-14T03:29:12Z</dcterms:created>
  <dcterms:modified xsi:type="dcterms:W3CDTF">2016-02-14T03:30:36Z</dcterms:modified>
</cp:coreProperties>
</file>