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83" r:id="rId3"/>
    <p:sldId id="262" r:id="rId4"/>
    <p:sldId id="284" r:id="rId5"/>
    <p:sldId id="285" r:id="rId6"/>
    <p:sldId id="275" r:id="rId7"/>
    <p:sldId id="276" r:id="rId8"/>
    <p:sldId id="277" r:id="rId9"/>
    <p:sldId id="278" r:id="rId10"/>
    <p:sldId id="281" r:id="rId11"/>
    <p:sldId id="287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1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82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7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31027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0275" name="文本占位符 310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4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幻灯片图像占位符 2805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0579" name="文本占位符 280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5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幻灯片图像占位符 28876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6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幻灯片图像占位符 29081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0819" name="文本占位符 290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7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幻灯片图像占位符 29286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2867" name="文本占位符 292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8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幻灯片图像占位符 29491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9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幻灯片图像占位符 30310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3107" name="文本占位符 3031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10</a:t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ko-KR" altLang="en-US" strike="noStrike" noProof="1" dirty="0">
                <a:latin typeface="Verdana" pitchFamily="34" charset="0"/>
                <a:ea typeface="Gulim" pitchFamily="34" charset="-127"/>
                <a:cs typeface="+mn-ea"/>
              </a:rPr>
              <a:pPr lvl="0" fontAlgn="base"/>
              <a:t>‹#›</a:t>
            </a:fld>
            <a:endParaRPr lang="ko-KR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sym typeface="+mn-ea"/>
              </a:rPr>
              <a:t>知识点四：宽带接入技术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/>
              <a:t>主要解决用户到因特网的宽带接入方法。</a:t>
            </a:r>
          </a:p>
          <a:p>
            <a:pPr marL="0" indent="0">
              <a:buNone/>
            </a:pPr>
            <a:r>
              <a:rPr lang="en-US" altLang="zh-CN" sz="3600" b="1"/>
              <a:t>1</a:t>
            </a:r>
            <a:r>
              <a:rPr lang="zh-CN" altLang="en-US" sz="3600" b="1"/>
              <a:t>、</a:t>
            </a:r>
            <a:r>
              <a:rPr lang="en-US" altLang="zh-CN" sz="3600" b="1"/>
              <a:t>ADSL</a:t>
            </a:r>
            <a:r>
              <a:rPr lang="zh-CN" altLang="en-US" sz="3600" b="1"/>
              <a:t>技术</a:t>
            </a:r>
          </a:p>
          <a:p>
            <a:pPr marL="0" indent="0">
              <a:buNone/>
            </a:pPr>
            <a:r>
              <a:rPr lang="en-US" altLang="zh-CN" sz="3600" b="1"/>
              <a:t>2</a:t>
            </a:r>
            <a:r>
              <a:rPr lang="zh-CN" altLang="en-US" sz="3600" b="1"/>
              <a:t>、光纤同轴混合网（</a:t>
            </a:r>
            <a:r>
              <a:rPr lang="en-US" altLang="zh-CN" sz="3600" b="1"/>
              <a:t>HFC</a:t>
            </a:r>
            <a:r>
              <a:rPr lang="zh-CN" altLang="en-US" sz="3600" b="1"/>
              <a:t>网）</a:t>
            </a:r>
          </a:p>
          <a:p>
            <a:pPr marL="0" indent="0">
              <a:buNone/>
            </a:pPr>
            <a:r>
              <a:rPr lang="en-US" altLang="zh-CN" sz="3600" b="1"/>
              <a:t>3</a:t>
            </a:r>
            <a:r>
              <a:rPr lang="zh-CN" altLang="en-US" sz="3600" b="1"/>
              <a:t>、</a:t>
            </a:r>
            <a:r>
              <a:rPr lang="en-US" altLang="zh-CN" sz="3600" b="1"/>
              <a:t>FTTx</a:t>
            </a:r>
            <a:r>
              <a:rPr lang="zh-CN" altLang="zh-CN" sz="3600" b="1"/>
              <a:t>技术</a:t>
            </a:r>
          </a:p>
          <a:p>
            <a:pPr marL="0" indent="0">
              <a:buNone/>
            </a:pPr>
            <a:endParaRPr lang="zh-CN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标题 302081"/>
          <p:cNvSpPr>
            <a:spLocks noGrp="1"/>
          </p:cNvSpPr>
          <p:nvPr>
            <p:ph type="title"/>
          </p:nvPr>
        </p:nvSpPr>
        <p:spPr>
          <a:xfrm>
            <a:off x="2674938" y="214313"/>
            <a:ext cx="7021512" cy="1462087"/>
          </a:xfrm>
        </p:spPr>
        <p:txBody>
          <a:bodyPr anchor="b"/>
          <a:lstStyle/>
          <a:p>
            <a:pPr algn="ctr"/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3 、 FTTx 技术 </a:t>
            </a:r>
          </a:p>
        </p:txBody>
      </p:sp>
      <p:sp>
        <p:nvSpPr>
          <p:cNvPr id="302083" name="文本占位符 302082"/>
          <p:cNvSpPr>
            <a:spLocks noGrp="1"/>
          </p:cNvSpPr>
          <p:nvPr>
            <p:ph type="body" idx="1"/>
          </p:nvPr>
        </p:nvSpPr>
        <p:spPr>
          <a:xfrm>
            <a:off x="900430" y="1990090"/>
            <a:ext cx="9440545" cy="3283585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b="1" err="1">
                <a:latin typeface="黑体" pitchFamily="49" charset="-122"/>
                <a:ea typeface="黑体" pitchFamily="49" charset="-122"/>
              </a:rPr>
              <a:t>FTTx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（光纤到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……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）也是一种实现宽带居民接入网的方案。这里字母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可代表不同的光纤接入点。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光纤到户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FTTH (Fiber To The Home)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光纤到大楼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FTTB (Fiber To The Building)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光纤到路边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FTTC (Fiber To The Curb)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4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10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14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为了有效地利用光纤资源，在光纤干线和广大用户之间，还需要铺设一段中间的转换装置即光配线网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ODN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，使得数十个家庭用户能够共享一根光纤干线。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、光线路终端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OLT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：它是连接到光纤的终端设备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ONU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光网络单元：光接入网中，提供用户侧接口(直接或远程)，并与光分配网(ODN)相连的设备或功能块。</a:t>
            </a:r>
          </a:p>
          <a:p>
            <a:pPr marL="0" indent="0">
              <a:buNone/>
            </a:pP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标题 302081"/>
          <p:cNvSpPr>
            <a:spLocks noGrp="1"/>
          </p:cNvSpPr>
          <p:nvPr/>
        </p:nvSpPr>
        <p:spPr>
          <a:xfrm>
            <a:off x="2674938" y="214313"/>
            <a:ext cx="7021512" cy="1462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3 、 FTTx 技术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468" name="组合 318467"/>
          <p:cNvGrpSpPr/>
          <p:nvPr/>
        </p:nvGrpSpPr>
        <p:grpSpPr>
          <a:xfrm>
            <a:off x="7984173" y="1483043"/>
            <a:ext cx="1584325" cy="1751012"/>
            <a:chOff x="3606" y="1238"/>
            <a:chExt cx="1270" cy="1103"/>
          </a:xfrm>
        </p:grpSpPr>
        <p:sp>
          <p:nvSpPr>
            <p:cNvPr id="318469" name="直接连接符 318468"/>
            <p:cNvSpPr/>
            <p:nvPr/>
          </p:nvSpPr>
          <p:spPr>
            <a:xfrm>
              <a:off x="3606" y="1752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0" name="直接连接符 318469"/>
            <p:cNvSpPr/>
            <p:nvPr/>
          </p:nvSpPr>
          <p:spPr>
            <a:xfrm>
              <a:off x="3923" y="2341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1" name="直接连接符 318470"/>
            <p:cNvSpPr/>
            <p:nvPr/>
          </p:nvSpPr>
          <p:spPr>
            <a:xfrm>
              <a:off x="3923" y="1238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472" name="文本框 318471"/>
          <p:cNvSpPr txBox="1"/>
          <p:nvPr/>
        </p:nvSpPr>
        <p:spPr>
          <a:xfrm>
            <a:off x="3553460" y="1746568"/>
            <a:ext cx="5892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头端</a:t>
            </a:r>
          </a:p>
        </p:txBody>
      </p:sp>
      <p:sp>
        <p:nvSpPr>
          <p:cNvPr id="318473" name="矩形 318472"/>
          <p:cNvSpPr/>
          <p:nvPr/>
        </p:nvSpPr>
        <p:spPr>
          <a:xfrm>
            <a:off x="5463223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1:N</a:t>
            </a:r>
          </a:p>
        </p:txBody>
      </p:sp>
      <p:sp>
        <p:nvSpPr>
          <p:cNvPr id="318474" name="矩形 318473"/>
          <p:cNvSpPr/>
          <p:nvPr/>
        </p:nvSpPr>
        <p:spPr>
          <a:xfrm>
            <a:off x="7839710" y="301815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sym typeface="+mn-ea"/>
              </a:rPr>
              <a:t>ONU</a:t>
            </a:r>
          </a:p>
        </p:txBody>
      </p:sp>
      <p:sp>
        <p:nvSpPr>
          <p:cNvPr id="318475" name="矩形 318474"/>
          <p:cNvSpPr/>
          <p:nvPr/>
        </p:nvSpPr>
        <p:spPr>
          <a:xfrm>
            <a:off x="7839710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ONU</a:t>
            </a:r>
          </a:p>
        </p:txBody>
      </p:sp>
      <p:sp>
        <p:nvSpPr>
          <p:cNvPr id="318476" name="直接连接符 318475"/>
          <p:cNvSpPr/>
          <p:nvPr/>
        </p:nvSpPr>
        <p:spPr>
          <a:xfrm>
            <a:off x="2343785" y="2299018"/>
            <a:ext cx="11509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77" name="矩形 318476"/>
          <p:cNvSpPr/>
          <p:nvPr/>
        </p:nvSpPr>
        <p:spPr>
          <a:xfrm>
            <a:off x="3496310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OLT</a:t>
            </a:r>
          </a:p>
        </p:txBody>
      </p:sp>
      <p:sp>
        <p:nvSpPr>
          <p:cNvPr id="318478" name="文本框 318477"/>
          <p:cNvSpPr txBox="1"/>
          <p:nvPr/>
        </p:nvSpPr>
        <p:spPr>
          <a:xfrm>
            <a:off x="2294573" y="1938655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光纤干线</a:t>
            </a:r>
          </a:p>
        </p:txBody>
      </p:sp>
      <p:sp>
        <p:nvSpPr>
          <p:cNvPr id="318479" name="直接连接符 318478"/>
          <p:cNvSpPr/>
          <p:nvPr/>
        </p:nvSpPr>
        <p:spPr>
          <a:xfrm>
            <a:off x="4167823" y="2299018"/>
            <a:ext cx="129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0" name="直接连接符 318479"/>
          <p:cNvSpPr/>
          <p:nvPr/>
        </p:nvSpPr>
        <p:spPr>
          <a:xfrm flipV="1">
            <a:off x="6110923" y="1471930"/>
            <a:ext cx="1725612" cy="682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1" name="直接连接符 318480"/>
          <p:cNvSpPr/>
          <p:nvPr/>
        </p:nvSpPr>
        <p:spPr>
          <a:xfrm>
            <a:off x="6110923" y="2441893"/>
            <a:ext cx="1728787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2" name="直接连接符 318481"/>
          <p:cNvSpPr/>
          <p:nvPr/>
        </p:nvSpPr>
        <p:spPr>
          <a:xfrm>
            <a:off x="6110923" y="2299018"/>
            <a:ext cx="1728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3" name="文本框 318482"/>
          <p:cNvSpPr txBox="1"/>
          <p:nvPr/>
        </p:nvSpPr>
        <p:spPr>
          <a:xfrm rot="5400000">
            <a:off x="8025448" y="2627630"/>
            <a:ext cx="411480" cy="3689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</a:t>
            </a:r>
          </a:p>
        </p:txBody>
      </p:sp>
      <p:sp>
        <p:nvSpPr>
          <p:cNvPr id="318484" name="文本框 318483"/>
          <p:cNvSpPr txBox="1"/>
          <p:nvPr/>
        </p:nvSpPr>
        <p:spPr>
          <a:xfrm>
            <a:off x="5258435" y="1722755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光分路器</a:t>
            </a:r>
          </a:p>
        </p:txBody>
      </p:sp>
      <p:sp>
        <p:nvSpPr>
          <p:cNvPr id="318485" name="文本框 318484"/>
          <p:cNvSpPr txBox="1"/>
          <p:nvPr/>
        </p:nvSpPr>
        <p:spPr>
          <a:xfrm>
            <a:off x="7535863" y="713423"/>
            <a:ext cx="11988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光网络单元</a:t>
            </a:r>
          </a:p>
        </p:txBody>
      </p:sp>
      <p:sp>
        <p:nvSpPr>
          <p:cNvPr id="318486" name="矩形 318485"/>
          <p:cNvSpPr/>
          <p:nvPr/>
        </p:nvSpPr>
        <p:spPr>
          <a:xfrm>
            <a:off x="7839710" y="1267143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ONU</a:t>
            </a:r>
          </a:p>
        </p:txBody>
      </p:sp>
      <p:sp>
        <p:nvSpPr>
          <p:cNvPr id="318487" name="文本框 318486"/>
          <p:cNvSpPr txBox="1"/>
          <p:nvPr/>
        </p:nvSpPr>
        <p:spPr>
          <a:xfrm>
            <a:off x="4167823" y="1956118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itchFamily="34" charset="0"/>
                <a:ea typeface="宋体" pitchFamily="2" charset="-122"/>
              </a:rPr>
              <a:t>★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●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</a:t>
            </a:r>
          </a:p>
        </p:txBody>
      </p:sp>
      <p:sp>
        <p:nvSpPr>
          <p:cNvPr id="318488" name="文本框 318487"/>
          <p:cNvSpPr txBox="1"/>
          <p:nvPr/>
        </p:nvSpPr>
        <p:spPr>
          <a:xfrm>
            <a:off x="6464935" y="1965643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itchFamily="34" charset="0"/>
                <a:ea typeface="宋体" pitchFamily="2" charset="-122"/>
              </a:rPr>
              <a:t>★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●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</a:t>
            </a:r>
          </a:p>
        </p:txBody>
      </p:sp>
      <p:sp>
        <p:nvSpPr>
          <p:cNvPr id="318489" name="文本框 318488"/>
          <p:cNvSpPr txBox="1"/>
          <p:nvPr/>
        </p:nvSpPr>
        <p:spPr>
          <a:xfrm>
            <a:off x="8776335" y="2875280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●</a:t>
            </a:r>
            <a:endParaRPr lang="en-US" altLang="zh-CN" sz="1800" b="1" dirty="0">
              <a:latin typeface="宋体" pitchFamily="2" charset="-122"/>
              <a:ea typeface="宋体" pitchFamily="2" charset="-122"/>
              <a:sym typeface="Wingdings" pitchFamily="2" charset="2"/>
            </a:endParaRPr>
          </a:p>
        </p:txBody>
      </p:sp>
      <p:sp>
        <p:nvSpPr>
          <p:cNvPr id="318490" name="文本框 318489"/>
          <p:cNvSpPr txBox="1"/>
          <p:nvPr/>
        </p:nvSpPr>
        <p:spPr>
          <a:xfrm rot="1462546">
            <a:off x="6399848" y="2441893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itchFamily="34" charset="0"/>
                <a:ea typeface="宋体" pitchFamily="2" charset="-122"/>
              </a:rPr>
              <a:t>★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●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</a:t>
            </a:r>
          </a:p>
        </p:txBody>
      </p:sp>
      <p:sp>
        <p:nvSpPr>
          <p:cNvPr id="318491" name="文本框 318490"/>
          <p:cNvSpPr txBox="1"/>
          <p:nvPr/>
        </p:nvSpPr>
        <p:spPr>
          <a:xfrm rot="-1261310">
            <a:off x="6399848" y="1500505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itchFamily="34" charset="0"/>
                <a:ea typeface="宋体" pitchFamily="2" charset="-122"/>
              </a:rPr>
              <a:t>★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●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</a:t>
            </a:r>
          </a:p>
        </p:txBody>
      </p:sp>
      <p:sp>
        <p:nvSpPr>
          <p:cNvPr id="318492" name="文本框 318491"/>
          <p:cNvSpPr txBox="1"/>
          <p:nvPr/>
        </p:nvSpPr>
        <p:spPr>
          <a:xfrm>
            <a:off x="8785860" y="1938655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</a:t>
            </a:r>
          </a:p>
        </p:txBody>
      </p:sp>
      <p:sp>
        <p:nvSpPr>
          <p:cNvPr id="318493" name="文本框 318492"/>
          <p:cNvSpPr txBox="1"/>
          <p:nvPr/>
        </p:nvSpPr>
        <p:spPr>
          <a:xfrm>
            <a:off x="8776335" y="1125855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itchFamily="34" charset="0"/>
                <a:ea typeface="宋体" pitchFamily="2" charset="-122"/>
              </a:rPr>
              <a:t>★</a:t>
            </a:r>
            <a:endParaRPr lang="zh-CN" altLang="en-US" sz="1800" b="1" dirty="0">
              <a:latin typeface="Arial" pitchFamily="34" charset="0"/>
              <a:ea typeface="宋体" pitchFamily="2" charset="-122"/>
              <a:sym typeface="Wingdings" pitchFamily="2" charset="2"/>
            </a:endParaRPr>
          </a:p>
        </p:txBody>
      </p:sp>
      <p:sp>
        <p:nvSpPr>
          <p:cNvPr id="318494" name="直接连接符 318493"/>
          <p:cNvSpPr/>
          <p:nvPr/>
        </p:nvSpPr>
        <p:spPr>
          <a:xfrm>
            <a:off x="5031423" y="21545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5" name="直接连接符 318494"/>
          <p:cNvSpPr/>
          <p:nvPr/>
        </p:nvSpPr>
        <p:spPr>
          <a:xfrm rot="-1251268">
            <a:off x="7263448" y="15068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6" name="直接连接符 318495"/>
          <p:cNvSpPr/>
          <p:nvPr/>
        </p:nvSpPr>
        <p:spPr>
          <a:xfrm>
            <a:off x="9208135" y="309118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7" name="直接连接符 318496"/>
          <p:cNvSpPr/>
          <p:nvPr/>
        </p:nvSpPr>
        <p:spPr>
          <a:xfrm>
            <a:off x="9208135" y="215455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8" name="直接连接符 318497"/>
          <p:cNvSpPr/>
          <p:nvPr/>
        </p:nvSpPr>
        <p:spPr>
          <a:xfrm rot="1377025">
            <a:off x="7226935" y="28927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9" name="直接连接符 318498"/>
          <p:cNvSpPr/>
          <p:nvPr/>
        </p:nvSpPr>
        <p:spPr>
          <a:xfrm>
            <a:off x="7336473" y="21545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00" name="直接连接符 318499"/>
          <p:cNvSpPr/>
          <p:nvPr/>
        </p:nvSpPr>
        <p:spPr>
          <a:xfrm>
            <a:off x="9212898" y="133540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8501" name="组合 318500"/>
          <p:cNvGrpSpPr/>
          <p:nvPr/>
        </p:nvGrpSpPr>
        <p:grpSpPr>
          <a:xfrm>
            <a:off x="7984173" y="4062730"/>
            <a:ext cx="1584325" cy="1751013"/>
            <a:chOff x="3606" y="1238"/>
            <a:chExt cx="1270" cy="1103"/>
          </a:xfrm>
        </p:grpSpPr>
        <p:sp>
          <p:nvSpPr>
            <p:cNvPr id="318502" name="直接连接符 318501"/>
            <p:cNvSpPr/>
            <p:nvPr/>
          </p:nvSpPr>
          <p:spPr>
            <a:xfrm>
              <a:off x="3606" y="1752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3" name="直接连接符 318502"/>
            <p:cNvSpPr/>
            <p:nvPr/>
          </p:nvSpPr>
          <p:spPr>
            <a:xfrm>
              <a:off x="3923" y="2341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4" name="直接连接符 318503"/>
            <p:cNvSpPr/>
            <p:nvPr/>
          </p:nvSpPr>
          <p:spPr>
            <a:xfrm>
              <a:off x="3923" y="1238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505" name="文本框 318504"/>
          <p:cNvSpPr txBox="1"/>
          <p:nvPr/>
        </p:nvSpPr>
        <p:spPr>
          <a:xfrm>
            <a:off x="3553460" y="4326255"/>
            <a:ext cx="5892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头端</a:t>
            </a:r>
          </a:p>
        </p:txBody>
      </p:sp>
      <p:sp>
        <p:nvSpPr>
          <p:cNvPr id="318506" name="矩形 318505"/>
          <p:cNvSpPr/>
          <p:nvPr/>
        </p:nvSpPr>
        <p:spPr>
          <a:xfrm>
            <a:off x="5463223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1:N</a:t>
            </a:r>
          </a:p>
        </p:txBody>
      </p:sp>
      <p:sp>
        <p:nvSpPr>
          <p:cNvPr id="318507" name="矩形 318506"/>
          <p:cNvSpPr/>
          <p:nvPr/>
        </p:nvSpPr>
        <p:spPr>
          <a:xfrm>
            <a:off x="7839710" y="5597843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sym typeface="+mn-ea"/>
              </a:rPr>
              <a:t>ONU</a:t>
            </a:r>
          </a:p>
        </p:txBody>
      </p:sp>
      <p:sp>
        <p:nvSpPr>
          <p:cNvPr id="318508" name="矩形 318507"/>
          <p:cNvSpPr/>
          <p:nvPr/>
        </p:nvSpPr>
        <p:spPr>
          <a:xfrm>
            <a:off x="7839710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sym typeface="+mn-ea"/>
              </a:rPr>
              <a:t>ONU</a:t>
            </a:r>
          </a:p>
        </p:txBody>
      </p:sp>
      <p:sp>
        <p:nvSpPr>
          <p:cNvPr id="318509" name="直接连接符 318508"/>
          <p:cNvSpPr/>
          <p:nvPr/>
        </p:nvSpPr>
        <p:spPr>
          <a:xfrm>
            <a:off x="2343785" y="4878705"/>
            <a:ext cx="11509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0" name="矩形 318509"/>
          <p:cNvSpPr/>
          <p:nvPr/>
        </p:nvSpPr>
        <p:spPr>
          <a:xfrm>
            <a:off x="3496310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OLT</a:t>
            </a:r>
          </a:p>
        </p:txBody>
      </p:sp>
      <p:sp>
        <p:nvSpPr>
          <p:cNvPr id="318511" name="文本框 318510"/>
          <p:cNvSpPr txBox="1"/>
          <p:nvPr/>
        </p:nvSpPr>
        <p:spPr>
          <a:xfrm>
            <a:off x="2294573" y="4518343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光纤干线</a:t>
            </a:r>
          </a:p>
        </p:txBody>
      </p:sp>
      <p:sp>
        <p:nvSpPr>
          <p:cNvPr id="318512" name="直接连接符 318511"/>
          <p:cNvSpPr/>
          <p:nvPr/>
        </p:nvSpPr>
        <p:spPr>
          <a:xfrm>
            <a:off x="4167823" y="4878705"/>
            <a:ext cx="129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3" name="直接连接符 318512"/>
          <p:cNvSpPr/>
          <p:nvPr/>
        </p:nvSpPr>
        <p:spPr>
          <a:xfrm flipV="1">
            <a:off x="6110923" y="4051618"/>
            <a:ext cx="1725612" cy="682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4" name="直接连接符 318513"/>
          <p:cNvSpPr/>
          <p:nvPr/>
        </p:nvSpPr>
        <p:spPr>
          <a:xfrm>
            <a:off x="6110923" y="5021580"/>
            <a:ext cx="1728787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5" name="直接连接符 318514"/>
          <p:cNvSpPr/>
          <p:nvPr/>
        </p:nvSpPr>
        <p:spPr>
          <a:xfrm>
            <a:off x="6110923" y="4878705"/>
            <a:ext cx="1728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6" name="文本框 318515"/>
          <p:cNvSpPr txBox="1"/>
          <p:nvPr/>
        </p:nvSpPr>
        <p:spPr>
          <a:xfrm rot="5400000">
            <a:off x="8025448" y="5207318"/>
            <a:ext cx="411480" cy="3689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</a:t>
            </a:r>
          </a:p>
        </p:txBody>
      </p:sp>
      <p:sp>
        <p:nvSpPr>
          <p:cNvPr id="318517" name="矩形 318516"/>
          <p:cNvSpPr/>
          <p:nvPr/>
        </p:nvSpPr>
        <p:spPr>
          <a:xfrm>
            <a:off x="7839710" y="3846830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ONU</a:t>
            </a:r>
          </a:p>
        </p:txBody>
      </p:sp>
      <p:sp>
        <p:nvSpPr>
          <p:cNvPr id="318518" name="文本框 318517"/>
          <p:cNvSpPr txBox="1"/>
          <p:nvPr/>
        </p:nvSpPr>
        <p:spPr>
          <a:xfrm>
            <a:off x="4525010" y="4535805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itchFamily="34" charset="0"/>
                <a:ea typeface="宋体" pitchFamily="2" charset="-122"/>
              </a:rPr>
              <a:t>★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●</a:t>
            </a:r>
          </a:p>
        </p:txBody>
      </p:sp>
      <p:sp>
        <p:nvSpPr>
          <p:cNvPr id="318519" name="文本框 318518"/>
          <p:cNvSpPr txBox="1"/>
          <p:nvPr/>
        </p:nvSpPr>
        <p:spPr>
          <a:xfrm>
            <a:off x="6998335" y="4545330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</a:t>
            </a:r>
          </a:p>
        </p:txBody>
      </p:sp>
      <p:sp>
        <p:nvSpPr>
          <p:cNvPr id="318520" name="文本框 318519"/>
          <p:cNvSpPr txBox="1"/>
          <p:nvPr/>
        </p:nvSpPr>
        <p:spPr>
          <a:xfrm>
            <a:off x="8919210" y="5454968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●</a:t>
            </a:r>
            <a:endParaRPr lang="en-US" altLang="zh-CN" sz="1800" b="1" dirty="0">
              <a:latin typeface="宋体" pitchFamily="2" charset="-122"/>
              <a:ea typeface="宋体" pitchFamily="2" charset="-122"/>
              <a:sym typeface="Wingdings" pitchFamily="2" charset="2"/>
            </a:endParaRPr>
          </a:p>
        </p:txBody>
      </p:sp>
      <p:sp>
        <p:nvSpPr>
          <p:cNvPr id="318521" name="文本框 318520"/>
          <p:cNvSpPr txBox="1"/>
          <p:nvPr/>
        </p:nvSpPr>
        <p:spPr>
          <a:xfrm rot="1462546">
            <a:off x="6995160" y="5172393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●</a:t>
            </a:r>
            <a:endParaRPr lang="en-US" altLang="zh-CN" sz="1800" b="1" dirty="0">
              <a:latin typeface="宋体" pitchFamily="2" charset="-122"/>
              <a:ea typeface="宋体" pitchFamily="2" charset="-122"/>
              <a:sym typeface="Wingdings" pitchFamily="2" charset="2"/>
            </a:endParaRPr>
          </a:p>
        </p:txBody>
      </p:sp>
      <p:sp>
        <p:nvSpPr>
          <p:cNvPr id="318522" name="文本框 318521"/>
          <p:cNvSpPr txBox="1"/>
          <p:nvPr/>
        </p:nvSpPr>
        <p:spPr>
          <a:xfrm rot="-1261310">
            <a:off x="6976110" y="3954780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itchFamily="34" charset="0"/>
                <a:ea typeface="宋体" pitchFamily="2" charset="-122"/>
              </a:rPr>
              <a:t>★</a:t>
            </a:r>
            <a:endParaRPr lang="zh-CN" altLang="en-US" sz="1800" b="1" dirty="0">
              <a:latin typeface="Arial" pitchFamily="34" charset="0"/>
              <a:ea typeface="宋体" pitchFamily="2" charset="-122"/>
              <a:sym typeface="Wingdings" pitchFamily="2" charset="2"/>
            </a:endParaRPr>
          </a:p>
        </p:txBody>
      </p:sp>
      <p:sp>
        <p:nvSpPr>
          <p:cNvPr id="318523" name="文本框 318522"/>
          <p:cNvSpPr txBox="1"/>
          <p:nvPr/>
        </p:nvSpPr>
        <p:spPr>
          <a:xfrm>
            <a:off x="8928735" y="4518343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itchFamily="2" charset="-122"/>
                <a:ea typeface="宋体" pitchFamily="2" charset="-122"/>
                <a:sym typeface="Wingdings" pitchFamily="2" charset="2"/>
              </a:rPr>
              <a:t></a:t>
            </a:r>
          </a:p>
        </p:txBody>
      </p:sp>
      <p:sp>
        <p:nvSpPr>
          <p:cNvPr id="318524" name="文本框 318523"/>
          <p:cNvSpPr txBox="1"/>
          <p:nvPr/>
        </p:nvSpPr>
        <p:spPr>
          <a:xfrm>
            <a:off x="8919210" y="3705543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itchFamily="34" charset="0"/>
                <a:ea typeface="宋体" pitchFamily="2" charset="-122"/>
              </a:rPr>
              <a:t>★</a:t>
            </a:r>
            <a:endParaRPr lang="zh-CN" altLang="en-US" sz="1800" b="1" dirty="0">
              <a:latin typeface="Arial" pitchFamily="34" charset="0"/>
              <a:ea typeface="宋体" pitchFamily="2" charset="-122"/>
              <a:sym typeface="Wingdings" pitchFamily="2" charset="2"/>
            </a:endParaRPr>
          </a:p>
        </p:txBody>
      </p:sp>
      <p:sp>
        <p:nvSpPr>
          <p:cNvPr id="318525" name="直接连接符 318524"/>
          <p:cNvSpPr/>
          <p:nvPr/>
        </p:nvSpPr>
        <p:spPr>
          <a:xfrm flipH="1">
            <a:off x="4239260" y="47342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6" name="直接连接符 318525"/>
          <p:cNvSpPr/>
          <p:nvPr/>
        </p:nvSpPr>
        <p:spPr>
          <a:xfrm rot="9548732">
            <a:off x="6687185" y="43151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7" name="直接连接符 318526"/>
          <p:cNvSpPr/>
          <p:nvPr/>
        </p:nvSpPr>
        <p:spPr>
          <a:xfrm flipH="1">
            <a:off x="8631873" y="567086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8" name="直接连接符 318527"/>
          <p:cNvSpPr/>
          <p:nvPr/>
        </p:nvSpPr>
        <p:spPr>
          <a:xfrm flipH="1">
            <a:off x="8631873" y="473424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9" name="直接连接符 318528"/>
          <p:cNvSpPr/>
          <p:nvPr/>
        </p:nvSpPr>
        <p:spPr>
          <a:xfrm rot="-20233616" flipH="1">
            <a:off x="6637973" y="517239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0" name="直接连接符 318529"/>
          <p:cNvSpPr/>
          <p:nvPr/>
        </p:nvSpPr>
        <p:spPr>
          <a:xfrm flipH="1">
            <a:off x="6688773" y="473424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1" name="直接连接符 318530"/>
          <p:cNvSpPr/>
          <p:nvPr/>
        </p:nvSpPr>
        <p:spPr>
          <a:xfrm flipH="1">
            <a:off x="8636635" y="391509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2" name="圆角矩形标注 318531"/>
          <p:cNvSpPr/>
          <p:nvPr/>
        </p:nvSpPr>
        <p:spPr>
          <a:xfrm>
            <a:off x="2510473" y="1219518"/>
            <a:ext cx="2233612" cy="358775"/>
          </a:xfrm>
          <a:prstGeom prst="wedgeRoundRectCallout">
            <a:avLst>
              <a:gd name="adj1" fmla="val 53481"/>
              <a:gd name="adj2" fmla="val 17035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/>
            <a:endParaRPr sz="18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8533" name="文本框 318532"/>
          <p:cNvSpPr txBox="1"/>
          <p:nvPr/>
        </p:nvSpPr>
        <p:spPr>
          <a:xfrm>
            <a:off x="2583498" y="1219518"/>
            <a:ext cx="215836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Times New Roman" pitchFamily="18" charset="0"/>
                <a:ea typeface="宋体" pitchFamily="2" charset="-122"/>
              </a:rPr>
              <a:t>发往特定 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</a:rPr>
              <a:t>ONU 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</a:rPr>
              <a:t>的数据</a:t>
            </a:r>
            <a:endParaRPr lang="zh-CN" altLang="en-US" sz="16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8534" name="圆角矩形标注 318533"/>
          <p:cNvSpPr/>
          <p:nvPr/>
        </p:nvSpPr>
        <p:spPr>
          <a:xfrm>
            <a:off x="2510473" y="3740468"/>
            <a:ext cx="2233612" cy="358775"/>
          </a:xfrm>
          <a:prstGeom prst="wedgeRoundRectCallout">
            <a:avLst>
              <a:gd name="adj1" fmla="val 53481"/>
              <a:gd name="adj2" fmla="val 17035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/>
            <a:endParaRPr sz="18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8535" name="文本框 318534"/>
          <p:cNvSpPr txBox="1"/>
          <p:nvPr/>
        </p:nvSpPr>
        <p:spPr>
          <a:xfrm>
            <a:off x="2583498" y="3740468"/>
            <a:ext cx="215836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Times New Roman" pitchFamily="18" charset="0"/>
                <a:ea typeface="宋体" pitchFamily="2" charset="-122"/>
              </a:rPr>
              <a:t>特定 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</a:rPr>
              <a:t>ONU 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</a:rPr>
              <a:t>发来的数据</a:t>
            </a:r>
          </a:p>
        </p:txBody>
      </p:sp>
      <p:sp>
        <p:nvSpPr>
          <p:cNvPr id="318536" name="文本框 318535"/>
          <p:cNvSpPr txBox="1"/>
          <p:nvPr/>
        </p:nvSpPr>
        <p:spPr>
          <a:xfrm>
            <a:off x="5448935" y="1219518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下行</a:t>
            </a:r>
          </a:p>
        </p:txBody>
      </p:sp>
      <p:sp>
        <p:nvSpPr>
          <p:cNvPr id="318537" name="文本框 318536"/>
          <p:cNvSpPr txBox="1"/>
          <p:nvPr/>
        </p:nvSpPr>
        <p:spPr>
          <a:xfrm>
            <a:off x="5448935" y="4099243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上行</a:t>
            </a:r>
          </a:p>
        </p:txBody>
      </p:sp>
      <p:sp>
        <p:nvSpPr>
          <p:cNvPr id="318538" name="直接连接符 318537"/>
          <p:cNvSpPr/>
          <p:nvPr/>
        </p:nvSpPr>
        <p:spPr>
          <a:xfrm>
            <a:off x="5391785" y="1578293"/>
            <a:ext cx="719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9" name="直接连接符 318538"/>
          <p:cNvSpPr/>
          <p:nvPr/>
        </p:nvSpPr>
        <p:spPr>
          <a:xfrm flipH="1">
            <a:off x="5391785" y="4459605"/>
            <a:ext cx="719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40" name="文本框 318539"/>
          <p:cNvSpPr txBox="1"/>
          <p:nvPr/>
        </p:nvSpPr>
        <p:spPr>
          <a:xfrm>
            <a:off x="3159760" y="6475730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局端</a:t>
            </a:r>
          </a:p>
        </p:txBody>
      </p:sp>
      <p:sp>
        <p:nvSpPr>
          <p:cNvPr id="318541" name="左大括号 318540"/>
          <p:cNvSpPr/>
          <p:nvPr/>
        </p:nvSpPr>
        <p:spPr>
          <a:xfrm rot="-5400000">
            <a:off x="3358198" y="5591493"/>
            <a:ext cx="141287" cy="1619250"/>
          </a:xfrm>
          <a:prstGeom prst="leftBrace">
            <a:avLst>
              <a:gd name="adj1" fmla="val 9550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2" name="左大括号 318541"/>
          <p:cNvSpPr/>
          <p:nvPr/>
        </p:nvSpPr>
        <p:spPr>
          <a:xfrm rot="-5400000">
            <a:off x="5912485" y="4692968"/>
            <a:ext cx="144463" cy="3419475"/>
          </a:xfrm>
          <a:prstGeom prst="leftBrace">
            <a:avLst>
              <a:gd name="adj1" fmla="val 19725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3" name="左大括号 318542"/>
          <p:cNvSpPr/>
          <p:nvPr/>
        </p:nvSpPr>
        <p:spPr>
          <a:xfrm rot="-5400000">
            <a:off x="8542973" y="5591493"/>
            <a:ext cx="141287" cy="1619250"/>
          </a:xfrm>
          <a:prstGeom prst="leftBrace">
            <a:avLst>
              <a:gd name="adj1" fmla="val 9550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4" name="文本框 318543"/>
          <p:cNvSpPr txBox="1"/>
          <p:nvPr/>
        </p:nvSpPr>
        <p:spPr>
          <a:xfrm>
            <a:off x="8200073" y="6475730"/>
            <a:ext cx="7924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用户端</a:t>
            </a:r>
          </a:p>
        </p:txBody>
      </p:sp>
      <p:sp>
        <p:nvSpPr>
          <p:cNvPr id="318545" name="文本框 318544"/>
          <p:cNvSpPr txBox="1"/>
          <p:nvPr/>
        </p:nvSpPr>
        <p:spPr>
          <a:xfrm>
            <a:off x="5318760" y="6488430"/>
            <a:ext cx="1583055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光配线网</a:t>
            </a:r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(ODN)</a:t>
            </a:r>
          </a:p>
        </p:txBody>
      </p:sp>
      <p:sp>
        <p:nvSpPr>
          <p:cNvPr id="302082" name="标题 302081"/>
          <p:cNvSpPr>
            <a:spLocks noGrp="1"/>
          </p:cNvSpPr>
          <p:nvPr>
            <p:ph type="title"/>
          </p:nvPr>
        </p:nvSpPr>
        <p:spPr>
          <a:xfrm>
            <a:off x="2059623" y="-418147"/>
            <a:ext cx="7021512" cy="1462087"/>
          </a:xfrm>
        </p:spPr>
        <p:txBody>
          <a:bodyPr anchor="b"/>
          <a:lstStyle/>
          <a:p>
            <a:pPr algn="ctr"/>
            <a:r>
              <a:rPr lang="zh-CN" altLang="en-US" sz="4000" b="1"/>
              <a:t>3 、 FTTx 技术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10560" y="2662555"/>
            <a:ext cx="159575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光线路终端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ADSL</a:t>
            </a:r>
            <a:r>
              <a:rPr lang="zh-CN" altLang="en-US" b="1">
                <a:sym typeface="+mn-ea"/>
              </a:rPr>
              <a:t>技术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  <a:sym typeface="+mn-ea"/>
              </a:rPr>
              <a:t>ADSL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sym typeface="+mn-ea"/>
              </a:rPr>
              <a:t>技术就是用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数字技术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sym typeface="+mn-ea"/>
              </a:rPr>
              <a:t>对现有的模拟电话用户线进行改造，使它能够承载宽带业务。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标准模拟电话信号的频带被限制在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  <a:sym typeface="+mn-ea"/>
              </a:rPr>
              <a:t>300~3400 Hz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的范围内，但用户线本身实际可通过的信号频率仍然超过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  <a:sym typeface="+mn-ea"/>
              </a:rPr>
              <a:t>1 MHz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sym typeface="+mn-ea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  <a:sym typeface="+mn-ea"/>
              </a:rPr>
              <a:t>ADSL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技术就把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  <a:sym typeface="+mn-ea"/>
              </a:rPr>
              <a:t>0~4 kHz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低端频谱留给传统电话使用，而</a:t>
            </a:r>
            <a:r>
              <a:rPr lang="zh-CN" altLang="en-US" sz="32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sym typeface="+mn-ea"/>
              </a:rPr>
              <a:t>把原来没有被利用的高端频谱留给用户上网使用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sym typeface="+mn-ea"/>
              </a:rPr>
              <a:t>。</a:t>
            </a:r>
          </a:p>
          <a:p>
            <a:pPr marL="0" indent="0"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组合 45057"/>
          <p:cNvGrpSpPr/>
          <p:nvPr/>
        </p:nvGrpSpPr>
        <p:grpSpPr>
          <a:xfrm>
            <a:off x="2778760" y="4879975"/>
            <a:ext cx="7646988" cy="946150"/>
            <a:chOff x="0" y="0"/>
            <a:chExt cx="4817" cy="596"/>
          </a:xfrm>
        </p:grpSpPr>
        <p:sp>
          <p:nvSpPr>
            <p:cNvPr id="52226" name="矩形 45058"/>
            <p:cNvSpPr/>
            <p:nvPr/>
          </p:nvSpPr>
          <p:spPr>
            <a:xfrm>
              <a:off x="0" y="45"/>
              <a:ext cx="4455" cy="4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52227" name="组合 45059"/>
            <p:cNvGrpSpPr/>
            <p:nvPr/>
          </p:nvGrpSpPr>
          <p:grpSpPr>
            <a:xfrm>
              <a:off x="3992" y="0"/>
              <a:ext cx="825" cy="596"/>
              <a:chOff x="0" y="0"/>
              <a:chExt cx="1680" cy="1680"/>
            </a:xfrm>
          </p:grpSpPr>
          <p:sp>
            <p:nvSpPr>
              <p:cNvPr id="52228" name="椭圆 45060"/>
              <p:cNvSpPr/>
              <p:nvPr/>
            </p:nvSpPr>
            <p:spPr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242424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algn="r"/>
                <a:endParaRPr lang="zh-CN" altLang="en-US" sz="24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2229" name="未知"/>
              <p:cNvSpPr/>
              <p:nvPr/>
            </p:nvSpPr>
            <p:spPr>
              <a:xfrm>
                <a:off x="192" y="28"/>
                <a:ext cx="1296" cy="634"/>
              </a:xfrm>
              <a:custGeom>
                <a:avLst/>
                <a:gdLst/>
                <a:ahLst/>
                <a:cxnLst/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 algn="r"/>
                <a:endParaRPr lang="zh-CN" altLang="en-US" sz="24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52230" name="文本框 45062"/>
            <p:cNvSpPr txBox="1"/>
            <p:nvPr/>
          </p:nvSpPr>
          <p:spPr>
            <a:xfrm>
              <a:off x="4010" y="89"/>
              <a:ext cx="700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特点</a:t>
              </a:r>
            </a:p>
          </p:txBody>
        </p:sp>
      </p:grpSp>
      <p:grpSp>
        <p:nvGrpSpPr>
          <p:cNvPr id="52231" name="组合 45063"/>
          <p:cNvGrpSpPr/>
          <p:nvPr/>
        </p:nvGrpSpPr>
        <p:grpSpPr>
          <a:xfrm>
            <a:off x="2778760" y="2719388"/>
            <a:ext cx="5897563" cy="935037"/>
            <a:chOff x="0" y="0"/>
            <a:chExt cx="3715" cy="589"/>
          </a:xfrm>
        </p:grpSpPr>
        <p:sp>
          <p:nvSpPr>
            <p:cNvPr id="52232" name="矩形 45064"/>
            <p:cNvSpPr/>
            <p:nvPr/>
          </p:nvSpPr>
          <p:spPr>
            <a:xfrm>
              <a:off x="0" y="88"/>
              <a:ext cx="3166" cy="42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233" name="椭圆 45065"/>
            <p:cNvSpPr/>
            <p:nvPr/>
          </p:nvSpPr>
          <p:spPr>
            <a:xfrm>
              <a:off x="2903" y="0"/>
              <a:ext cx="812" cy="5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D313C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234" name="未知"/>
            <p:cNvSpPr/>
            <p:nvPr/>
          </p:nvSpPr>
          <p:spPr>
            <a:xfrm>
              <a:off x="2996" y="10"/>
              <a:ext cx="626" cy="222"/>
            </a:xfrm>
            <a:custGeom>
              <a:avLst/>
              <a:gdLst/>
              <a:ahLst/>
              <a:cxnLst/>
              <a:rect l="0" t="0" r="0" b="0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pPr algn="r"/>
              <a:endPara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235" name="文本框 45067"/>
            <p:cNvSpPr txBox="1"/>
            <p:nvPr/>
          </p:nvSpPr>
          <p:spPr>
            <a:xfrm>
              <a:off x="2913" y="89"/>
              <a:ext cx="700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特点</a:t>
              </a:r>
            </a:p>
          </p:txBody>
        </p:sp>
      </p:grpSp>
      <p:grpSp>
        <p:nvGrpSpPr>
          <p:cNvPr id="52236" name="组合 45068"/>
          <p:cNvGrpSpPr/>
          <p:nvPr/>
        </p:nvGrpSpPr>
        <p:grpSpPr>
          <a:xfrm>
            <a:off x="2994660" y="3656013"/>
            <a:ext cx="6604000" cy="939800"/>
            <a:chOff x="0" y="0"/>
            <a:chExt cx="4160" cy="592"/>
          </a:xfrm>
        </p:grpSpPr>
        <p:sp>
          <p:nvSpPr>
            <p:cNvPr id="52237" name="矩形 45069"/>
            <p:cNvSpPr/>
            <p:nvPr/>
          </p:nvSpPr>
          <p:spPr>
            <a:xfrm>
              <a:off x="0" y="136"/>
              <a:ext cx="3927" cy="42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52238" name="组合 45070"/>
            <p:cNvGrpSpPr/>
            <p:nvPr/>
          </p:nvGrpSpPr>
          <p:grpSpPr>
            <a:xfrm>
              <a:off x="3382" y="0"/>
              <a:ext cx="778" cy="592"/>
              <a:chOff x="-20" y="0"/>
              <a:chExt cx="778" cy="592"/>
            </a:xfrm>
          </p:grpSpPr>
          <p:grpSp>
            <p:nvGrpSpPr>
              <p:cNvPr id="52239" name="组合 45071"/>
              <p:cNvGrpSpPr/>
              <p:nvPr/>
            </p:nvGrpSpPr>
            <p:grpSpPr>
              <a:xfrm>
                <a:off x="0" y="0"/>
                <a:ext cx="758" cy="592"/>
                <a:chOff x="0" y="0"/>
                <a:chExt cx="1680" cy="1680"/>
              </a:xfrm>
            </p:grpSpPr>
            <p:sp>
              <p:nvSpPr>
                <p:cNvPr id="52240" name="椭圆 45072"/>
                <p:cNvSpPr/>
                <p:nvPr/>
              </p:nvSpPr>
              <p:spPr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25253E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algn="r"/>
                  <a:endParaRPr lang="zh-CN" altLang="en-US" sz="2400" b="1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52241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pPr algn="r"/>
                  <a:endParaRPr lang="zh-CN" altLang="en-US" sz="2400" b="1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52242" name="文本框 45074"/>
              <p:cNvSpPr txBox="1"/>
              <p:nvPr/>
            </p:nvSpPr>
            <p:spPr>
              <a:xfrm>
                <a:off x="-20" y="87"/>
                <a:ext cx="700" cy="40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r" eaLnBrk="0" hangingPunct="0"/>
                <a:r>
                  <a:rPr lang="zh-CN" altLang="en-US" sz="3600" b="1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特点</a:t>
                </a:r>
              </a:p>
            </p:txBody>
          </p:sp>
        </p:grpSp>
      </p:grpSp>
      <p:grpSp>
        <p:nvGrpSpPr>
          <p:cNvPr id="52243" name="组合 45075"/>
          <p:cNvGrpSpPr/>
          <p:nvPr/>
        </p:nvGrpSpPr>
        <p:grpSpPr>
          <a:xfrm>
            <a:off x="2707323" y="1495425"/>
            <a:ext cx="5167312" cy="928688"/>
            <a:chOff x="0" y="0"/>
            <a:chExt cx="3255" cy="585"/>
          </a:xfrm>
        </p:grpSpPr>
        <p:sp>
          <p:nvSpPr>
            <p:cNvPr id="52244" name="矩形 45076"/>
            <p:cNvSpPr/>
            <p:nvPr/>
          </p:nvSpPr>
          <p:spPr>
            <a:xfrm>
              <a:off x="0" y="160"/>
              <a:ext cx="2871" cy="4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245" name="椭圆 45077"/>
            <p:cNvSpPr/>
            <p:nvPr/>
          </p:nvSpPr>
          <p:spPr>
            <a:xfrm>
              <a:off x="2494" y="0"/>
              <a:ext cx="747" cy="58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643C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246" name="未知"/>
            <p:cNvSpPr/>
            <p:nvPr/>
          </p:nvSpPr>
          <p:spPr>
            <a:xfrm>
              <a:off x="2579" y="10"/>
              <a:ext cx="577" cy="221"/>
            </a:xfrm>
            <a:custGeom>
              <a:avLst/>
              <a:gdLst/>
              <a:ahLst/>
              <a:cxnLst/>
              <a:rect l="0" t="0" r="0" b="0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pPr algn="r"/>
              <a:endPara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247" name="文本框 45079"/>
            <p:cNvSpPr txBox="1"/>
            <p:nvPr/>
          </p:nvSpPr>
          <p:spPr>
            <a:xfrm>
              <a:off x="2522" y="91"/>
              <a:ext cx="733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特点</a:t>
              </a:r>
            </a:p>
          </p:txBody>
        </p:sp>
      </p:grpSp>
      <p:sp>
        <p:nvSpPr>
          <p:cNvPr id="45081" name="文本框 45080"/>
          <p:cNvSpPr txBox="1"/>
          <p:nvPr/>
        </p:nvSpPr>
        <p:spPr>
          <a:xfrm>
            <a:off x="2005330" y="1822450"/>
            <a:ext cx="464248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上行和下行带宽做成不对称的</a:t>
            </a:r>
          </a:p>
        </p:txBody>
      </p:sp>
      <p:sp>
        <p:nvSpPr>
          <p:cNvPr id="45082" name="文本框 45081"/>
          <p:cNvSpPr txBox="1"/>
          <p:nvPr/>
        </p:nvSpPr>
        <p:spPr>
          <a:xfrm>
            <a:off x="850900" y="3008630"/>
            <a:ext cx="66103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上行指从用户到 </a:t>
            </a:r>
            <a:r>
              <a:rPr lang="en-US" altLang="x-none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，而下行指从 </a:t>
            </a:r>
            <a:r>
              <a:rPr lang="en-US" altLang="x-none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ISP 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到用户</a:t>
            </a:r>
          </a:p>
        </p:txBody>
      </p:sp>
      <p:sp>
        <p:nvSpPr>
          <p:cNvPr id="45083" name="文本框 45082"/>
          <p:cNvSpPr txBox="1"/>
          <p:nvPr/>
        </p:nvSpPr>
        <p:spPr>
          <a:xfrm>
            <a:off x="641985" y="4016375"/>
            <a:ext cx="753999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en-US" altLang="x-none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ADSL 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在用户线的两端各安装一个 </a:t>
            </a:r>
            <a:r>
              <a:rPr lang="en-US" altLang="x-none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ADSL 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调制解调器</a:t>
            </a:r>
          </a:p>
        </p:txBody>
      </p:sp>
      <p:sp>
        <p:nvSpPr>
          <p:cNvPr id="45084" name="文本框 45083"/>
          <p:cNvSpPr txBox="1"/>
          <p:nvPr/>
        </p:nvSpPr>
        <p:spPr>
          <a:xfrm>
            <a:off x="1331595" y="5097145"/>
            <a:ext cx="7785735" cy="4247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我国目前采用的方案是离散多音调调制技术</a:t>
            </a:r>
            <a:r>
              <a:rPr lang="en-US" altLang="zh-CN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+mn-ea"/>
              </a:rPr>
              <a:t>DMT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、</a:t>
            </a:r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ADSL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技术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4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2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2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2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25"/>
                  </p:tgtEl>
                </p:cond>
              </p:nextCondLst>
            </p:seq>
          </p:childTnLst>
        </p:cTn>
      </p:par>
    </p:tnLst>
    <p:bldLst>
      <p:bldP spid="45081" grpId="0"/>
      <p:bldP spid="45082" grpId="0"/>
      <p:bldP spid="45083" grpId="0"/>
      <p:bldP spid="450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文本占位符 308226"/>
          <p:cNvSpPr>
            <a:spLocks noGrp="1"/>
          </p:cNvSpPr>
          <p:nvPr>
            <p:ph type="body" idx="1"/>
          </p:nvPr>
        </p:nvSpPr>
        <p:spPr>
          <a:xfrm>
            <a:off x="1137285" y="1906905"/>
            <a:ext cx="970153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DMT 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调制技术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采用频分复用的方法，把 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40 kHz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以上一直到 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1.1 MHz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的高端频谱划分为许多的子信道，其中 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25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个子信道用于上行信道，而 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249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个子信道用于下行信道。</a:t>
            </a:r>
          </a:p>
          <a:p>
            <a:pPr marL="0" indent="0">
              <a:buNone/>
            </a:pP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                        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、</a:t>
            </a:r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ADSL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技术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25" name="矩形 279624"/>
          <p:cNvSpPr/>
          <p:nvPr/>
        </p:nvSpPr>
        <p:spPr>
          <a:xfrm>
            <a:off x="4252278" y="3767138"/>
            <a:ext cx="1395412" cy="192881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582" name="矩形 279581"/>
          <p:cNvSpPr/>
          <p:nvPr/>
        </p:nvSpPr>
        <p:spPr>
          <a:xfrm>
            <a:off x="5611178" y="3749675"/>
            <a:ext cx="3267075" cy="1928813"/>
          </a:xfrm>
          <a:prstGeom prst="rect">
            <a:avLst/>
          </a:prstGeom>
          <a:solidFill>
            <a:srgbClr val="FF9999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583" name="文本框 279582"/>
          <p:cNvSpPr txBox="1"/>
          <p:nvPr/>
        </p:nvSpPr>
        <p:spPr>
          <a:xfrm>
            <a:off x="4690428" y="4005263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</p:txBody>
      </p:sp>
      <p:sp>
        <p:nvSpPr>
          <p:cNvPr id="279584" name="文本框 279583"/>
          <p:cNvSpPr txBox="1"/>
          <p:nvPr/>
        </p:nvSpPr>
        <p:spPr>
          <a:xfrm>
            <a:off x="1975803" y="2903538"/>
            <a:ext cx="70083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频谱</a:t>
            </a:r>
          </a:p>
        </p:txBody>
      </p:sp>
      <p:sp>
        <p:nvSpPr>
          <p:cNvPr id="279585" name="直接连接符 279584"/>
          <p:cNvSpPr/>
          <p:nvPr/>
        </p:nvSpPr>
        <p:spPr>
          <a:xfrm rot="-5400000">
            <a:off x="1345565" y="4368800"/>
            <a:ext cx="27051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586" name="文本框 279585"/>
          <p:cNvSpPr txBox="1"/>
          <p:nvPr/>
        </p:nvSpPr>
        <p:spPr>
          <a:xfrm>
            <a:off x="9249728" y="5386388"/>
            <a:ext cx="70083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频率</a:t>
            </a:r>
          </a:p>
        </p:txBody>
      </p:sp>
      <p:sp>
        <p:nvSpPr>
          <p:cNvPr id="279588" name="任意多边形 279587"/>
          <p:cNvSpPr/>
          <p:nvPr/>
        </p:nvSpPr>
        <p:spPr>
          <a:xfrm>
            <a:off x="2698115" y="3713163"/>
            <a:ext cx="341313" cy="1981200"/>
          </a:xfrm>
          <a:custGeom>
            <a:avLst/>
            <a:gdLst/>
            <a:ahLst/>
            <a:cxnLst/>
            <a:rect l="0" t="0" r="0" b="0"/>
            <a:pathLst>
              <a:path w="208" h="1248">
                <a:moveTo>
                  <a:pt x="0" y="0"/>
                </a:moveTo>
                <a:cubicBezTo>
                  <a:pt x="19" y="24"/>
                  <a:pt x="80" y="31"/>
                  <a:pt x="112" y="144"/>
                </a:cubicBezTo>
                <a:cubicBezTo>
                  <a:pt x="144" y="257"/>
                  <a:pt x="176" y="496"/>
                  <a:pt x="192" y="680"/>
                </a:cubicBezTo>
                <a:cubicBezTo>
                  <a:pt x="208" y="864"/>
                  <a:pt x="205" y="1130"/>
                  <a:pt x="208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589" name="文本框 279588"/>
          <p:cNvSpPr txBox="1"/>
          <p:nvPr/>
        </p:nvSpPr>
        <p:spPr>
          <a:xfrm>
            <a:off x="4310063" y="3009900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上行信道</a:t>
            </a:r>
          </a:p>
        </p:txBody>
      </p:sp>
      <p:sp>
        <p:nvSpPr>
          <p:cNvPr id="279590" name="文本框 279589"/>
          <p:cNvSpPr txBox="1"/>
          <p:nvPr/>
        </p:nvSpPr>
        <p:spPr>
          <a:xfrm>
            <a:off x="2901315" y="3154363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传统电话</a:t>
            </a:r>
          </a:p>
        </p:txBody>
      </p:sp>
      <p:sp>
        <p:nvSpPr>
          <p:cNvPr id="279591" name="直接连接符 279590"/>
          <p:cNvSpPr/>
          <p:nvPr/>
        </p:nvSpPr>
        <p:spPr>
          <a:xfrm flipH="1">
            <a:off x="2918778" y="3559175"/>
            <a:ext cx="361950" cy="450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592" name="直接连接符 279591"/>
          <p:cNvSpPr/>
          <p:nvPr/>
        </p:nvSpPr>
        <p:spPr>
          <a:xfrm flipV="1">
            <a:off x="2698115" y="5700713"/>
            <a:ext cx="6640513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593" name="文本框 279592"/>
          <p:cNvSpPr txBox="1"/>
          <p:nvPr/>
        </p:nvSpPr>
        <p:spPr>
          <a:xfrm>
            <a:off x="2417128" y="5656263"/>
            <a:ext cx="314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279594" name="文本框 279593"/>
          <p:cNvSpPr txBox="1"/>
          <p:nvPr/>
        </p:nvSpPr>
        <p:spPr>
          <a:xfrm>
            <a:off x="2866390" y="5656263"/>
            <a:ext cx="314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79595" name="左大括号 279594"/>
          <p:cNvSpPr/>
          <p:nvPr/>
        </p:nvSpPr>
        <p:spPr>
          <a:xfrm rot="5400000" flipV="1">
            <a:off x="4749165" y="2870200"/>
            <a:ext cx="307975" cy="1241425"/>
          </a:xfrm>
          <a:prstGeom prst="leftBrace">
            <a:avLst>
              <a:gd name="adj1" fmla="val 3359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596" name="左大括号 279595"/>
          <p:cNvSpPr/>
          <p:nvPr/>
        </p:nvSpPr>
        <p:spPr>
          <a:xfrm rot="5400000" flipV="1">
            <a:off x="7100253" y="1936750"/>
            <a:ext cx="307975" cy="3106738"/>
          </a:xfrm>
          <a:prstGeom prst="leftBrace">
            <a:avLst>
              <a:gd name="adj1" fmla="val 8406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597" name="文本框 279596"/>
          <p:cNvSpPr txBox="1"/>
          <p:nvPr/>
        </p:nvSpPr>
        <p:spPr>
          <a:xfrm>
            <a:off x="6680200" y="3009900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下行信道</a:t>
            </a:r>
          </a:p>
        </p:txBody>
      </p:sp>
      <p:sp>
        <p:nvSpPr>
          <p:cNvPr id="279598" name="文本框 279597"/>
          <p:cNvSpPr txBox="1"/>
          <p:nvPr/>
        </p:nvSpPr>
        <p:spPr>
          <a:xfrm>
            <a:off x="6854190" y="4005263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</p:txBody>
      </p:sp>
      <p:sp>
        <p:nvSpPr>
          <p:cNvPr id="279599" name="任意多边形 279598"/>
          <p:cNvSpPr/>
          <p:nvPr/>
        </p:nvSpPr>
        <p:spPr>
          <a:xfrm>
            <a:off x="8627428" y="3746500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0" name="任意多边形 279599"/>
          <p:cNvSpPr/>
          <p:nvPr/>
        </p:nvSpPr>
        <p:spPr>
          <a:xfrm>
            <a:off x="8451215" y="3749675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1" name="任意多边形 279600"/>
          <p:cNvSpPr/>
          <p:nvPr/>
        </p:nvSpPr>
        <p:spPr>
          <a:xfrm>
            <a:off x="8276590" y="3751263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2" name="任意多边形 279601"/>
          <p:cNvSpPr/>
          <p:nvPr/>
        </p:nvSpPr>
        <p:spPr>
          <a:xfrm>
            <a:off x="8100378" y="3752850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3" name="任意多边形 279602"/>
          <p:cNvSpPr/>
          <p:nvPr/>
        </p:nvSpPr>
        <p:spPr>
          <a:xfrm>
            <a:off x="7924165" y="375602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4" name="任意多边形 279603"/>
          <p:cNvSpPr/>
          <p:nvPr/>
        </p:nvSpPr>
        <p:spPr>
          <a:xfrm>
            <a:off x="7747953" y="3757613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5" name="任意多边形 279604"/>
          <p:cNvSpPr/>
          <p:nvPr/>
        </p:nvSpPr>
        <p:spPr>
          <a:xfrm>
            <a:off x="7571740" y="3760788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6" name="任意多边形 279605"/>
          <p:cNvSpPr/>
          <p:nvPr/>
        </p:nvSpPr>
        <p:spPr>
          <a:xfrm>
            <a:off x="7395528" y="3762375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7" name="任意多边形 279606"/>
          <p:cNvSpPr/>
          <p:nvPr/>
        </p:nvSpPr>
        <p:spPr>
          <a:xfrm>
            <a:off x="6765290" y="3749675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8" name="任意多边形 279607"/>
          <p:cNvSpPr/>
          <p:nvPr/>
        </p:nvSpPr>
        <p:spPr>
          <a:xfrm>
            <a:off x="6593840" y="3751263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09" name="任意多边形 279608"/>
          <p:cNvSpPr/>
          <p:nvPr/>
        </p:nvSpPr>
        <p:spPr>
          <a:xfrm>
            <a:off x="6422390" y="3752850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0" name="任意多边形 279609"/>
          <p:cNvSpPr/>
          <p:nvPr/>
        </p:nvSpPr>
        <p:spPr>
          <a:xfrm>
            <a:off x="6249353" y="3756025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1" name="任意多边形 279610"/>
          <p:cNvSpPr/>
          <p:nvPr/>
        </p:nvSpPr>
        <p:spPr>
          <a:xfrm>
            <a:off x="6077903" y="3757613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2" name="任意多边形 279611"/>
          <p:cNvSpPr/>
          <p:nvPr/>
        </p:nvSpPr>
        <p:spPr>
          <a:xfrm>
            <a:off x="5904865" y="3760788"/>
            <a:ext cx="173038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3" name="任意多边形 279612"/>
          <p:cNvSpPr/>
          <p:nvPr/>
        </p:nvSpPr>
        <p:spPr>
          <a:xfrm>
            <a:off x="5733415" y="376237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4" name="任意多边形 279613"/>
          <p:cNvSpPr/>
          <p:nvPr/>
        </p:nvSpPr>
        <p:spPr>
          <a:xfrm>
            <a:off x="5388928" y="3767138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5" name="任意多边形 279614"/>
          <p:cNvSpPr/>
          <p:nvPr/>
        </p:nvSpPr>
        <p:spPr>
          <a:xfrm>
            <a:off x="5217478" y="3768725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6" name="任意多边形 279615"/>
          <p:cNvSpPr/>
          <p:nvPr/>
        </p:nvSpPr>
        <p:spPr>
          <a:xfrm>
            <a:off x="5044440" y="3771900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7" name="任意多边形 279616"/>
          <p:cNvSpPr/>
          <p:nvPr/>
        </p:nvSpPr>
        <p:spPr>
          <a:xfrm>
            <a:off x="4625340" y="3776663"/>
            <a:ext cx="173038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8" name="任意多边形 279617"/>
          <p:cNvSpPr/>
          <p:nvPr/>
        </p:nvSpPr>
        <p:spPr>
          <a:xfrm>
            <a:off x="4453890" y="3778250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19" name="任意多边形 279618"/>
          <p:cNvSpPr/>
          <p:nvPr/>
        </p:nvSpPr>
        <p:spPr>
          <a:xfrm>
            <a:off x="4282440" y="378142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620" name="文本框 279619"/>
          <p:cNvSpPr txBox="1"/>
          <p:nvPr/>
        </p:nvSpPr>
        <p:spPr>
          <a:xfrm>
            <a:off x="9840278" y="5386388"/>
            <a:ext cx="83388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(kHz)</a:t>
            </a:r>
          </a:p>
        </p:txBody>
      </p:sp>
      <p:sp>
        <p:nvSpPr>
          <p:cNvPr id="279621" name="文本框 279620"/>
          <p:cNvSpPr txBox="1"/>
          <p:nvPr/>
        </p:nvSpPr>
        <p:spPr>
          <a:xfrm>
            <a:off x="3936365" y="5683250"/>
            <a:ext cx="57419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~40</a:t>
            </a:r>
          </a:p>
        </p:txBody>
      </p:sp>
      <p:sp>
        <p:nvSpPr>
          <p:cNvPr id="279622" name="文本框 279621"/>
          <p:cNvSpPr txBox="1"/>
          <p:nvPr/>
        </p:nvSpPr>
        <p:spPr>
          <a:xfrm>
            <a:off x="5257165" y="5683250"/>
            <a:ext cx="70403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~138</a:t>
            </a:r>
          </a:p>
        </p:txBody>
      </p:sp>
      <p:sp>
        <p:nvSpPr>
          <p:cNvPr id="279623" name="文本框 279622"/>
          <p:cNvSpPr txBox="1"/>
          <p:nvPr/>
        </p:nvSpPr>
        <p:spPr>
          <a:xfrm>
            <a:off x="8424228" y="5683250"/>
            <a:ext cx="83388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~1100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2072005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+mn-ea"/>
              </a:rPr>
              <a:t>DMT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+mn-ea"/>
              </a:rPr>
              <a:t>技术的频谱分布 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、</a:t>
            </a:r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ADSL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技术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文本占位符 287746"/>
          <p:cNvSpPr>
            <a:spLocks noGrp="1"/>
          </p:cNvSpPr>
          <p:nvPr>
            <p:ph type="body" idx="1"/>
          </p:nvPr>
        </p:nvSpPr>
        <p:spPr>
          <a:xfrm>
            <a:off x="1137920" y="1518920"/>
            <a:ext cx="9867265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HFC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网是在目前覆盖面很广的有线电视网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CATV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的基础上开发的一种居民宽带接入网。</a:t>
            </a:r>
          </a:p>
          <a:p>
            <a:pPr marL="0" indent="0">
              <a:buNone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HFC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网除可传送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CATV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外，还提供电话、数据和其他宽带交互型业务。</a:t>
            </a:r>
          </a:p>
          <a:p>
            <a:pPr marL="0" indent="0">
              <a:buNone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现有的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CATV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网是树形拓扑结构的同轴电缆网络，它采用模拟技术的频分复用对电视节目进行单向传输。而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HFC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网则需要对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CATV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网进行改造， 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               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7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/>
            </a:r>
            <a:b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</a:br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、光纤同轴混合网（</a:t>
            </a:r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HFC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网）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文本占位符 289794"/>
          <p:cNvSpPr>
            <a:spLocks noGrp="1"/>
          </p:cNvSpPr>
          <p:nvPr>
            <p:ph type="body" idx="1"/>
          </p:nvPr>
        </p:nvSpPr>
        <p:spPr>
          <a:xfrm>
            <a:off x="921385" y="1307465"/>
            <a:ext cx="10396189" cy="46799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     (1) HFC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网的主干线路采用光纤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HFC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网将原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CATV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网中的同轴电缆主干部分改换为光纤，并使用</a:t>
            </a:r>
            <a:r>
              <a:rPr lang="zh-CN" altLang="en-US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模拟光纤技术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在模拟光纤中采用光的振幅调制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AM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，这比使用数字光纤更为经济。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模拟光纤从头端连接到</a:t>
            </a:r>
            <a:r>
              <a:rPr lang="zh-CN" altLang="en-US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光纤结点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                        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7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/>
            </a:r>
            <a:b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</a:br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、光纤同轴混合网（</a:t>
            </a:r>
            <a:r>
              <a:rPr lang="en-US" altLang="zh-CN" b="1">
                <a:latin typeface="黑体" pitchFamily="49" charset="-122"/>
                <a:ea typeface="黑体" pitchFamily="49" charset="-122"/>
                <a:sym typeface="+mn-ea"/>
              </a:rPr>
              <a:t>HFC</a:t>
            </a:r>
            <a:r>
              <a:rPr lang="zh-CN" altLang="en-US" b="1">
                <a:latin typeface="黑体" pitchFamily="49" charset="-122"/>
                <a:ea typeface="黑体" pitchFamily="49" charset="-122"/>
                <a:sym typeface="+mn-ea"/>
              </a:rPr>
              <a:t>网）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标题 291841"/>
          <p:cNvSpPr>
            <a:spLocks noGrp="1"/>
          </p:cNvSpPr>
          <p:nvPr>
            <p:ph type="title"/>
          </p:nvPr>
        </p:nvSpPr>
        <p:spPr>
          <a:xfrm>
            <a:off x="2591753" y="1651953"/>
            <a:ext cx="7793037" cy="839787"/>
          </a:xfrm>
        </p:spPr>
        <p:txBody>
          <a:bodyPr anchor="b"/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(2) HFC 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网采用结点体系结构 </a:t>
            </a:r>
          </a:p>
        </p:txBody>
      </p:sp>
      <p:sp>
        <p:nvSpPr>
          <p:cNvPr id="291995" name="直接连接符 291994"/>
          <p:cNvSpPr/>
          <p:nvPr/>
        </p:nvSpPr>
        <p:spPr>
          <a:xfrm>
            <a:off x="4297363" y="4525328"/>
            <a:ext cx="1511300" cy="64770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1996" name="直接连接符 291995"/>
          <p:cNvSpPr/>
          <p:nvPr/>
        </p:nvSpPr>
        <p:spPr>
          <a:xfrm>
            <a:off x="4368800" y="4453890"/>
            <a:ext cx="1439863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1997" name="直接连接符 291996"/>
          <p:cNvSpPr/>
          <p:nvPr/>
        </p:nvSpPr>
        <p:spPr>
          <a:xfrm flipV="1">
            <a:off x="4368800" y="3661728"/>
            <a:ext cx="1439863" cy="719137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1998" name="直接连接符 291997"/>
          <p:cNvSpPr/>
          <p:nvPr/>
        </p:nvSpPr>
        <p:spPr>
          <a:xfrm flipH="1" flipV="1">
            <a:off x="3000375" y="4525328"/>
            <a:ext cx="647700" cy="64770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1999" name="直接连接符 291998"/>
          <p:cNvSpPr/>
          <p:nvPr/>
        </p:nvSpPr>
        <p:spPr>
          <a:xfrm flipV="1">
            <a:off x="3144838" y="3661728"/>
            <a:ext cx="647700" cy="576262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00" name="直接连接符 291999"/>
          <p:cNvSpPr/>
          <p:nvPr/>
        </p:nvSpPr>
        <p:spPr>
          <a:xfrm flipV="1">
            <a:off x="3144838" y="4453890"/>
            <a:ext cx="10795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01" name="立方体 292000"/>
          <p:cNvSpPr/>
          <p:nvPr/>
        </p:nvSpPr>
        <p:spPr>
          <a:xfrm>
            <a:off x="5737225" y="4309428"/>
            <a:ext cx="268288" cy="239712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02" name="立方体 292001"/>
          <p:cNvSpPr/>
          <p:nvPr/>
        </p:nvSpPr>
        <p:spPr>
          <a:xfrm>
            <a:off x="5737225" y="5030153"/>
            <a:ext cx="268288" cy="2508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03" name="文本框 292002"/>
          <p:cNvSpPr txBox="1"/>
          <p:nvPr/>
        </p:nvSpPr>
        <p:spPr>
          <a:xfrm>
            <a:off x="8616950" y="3014028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同轴电缆</a:t>
            </a:r>
          </a:p>
        </p:txBody>
      </p:sp>
      <p:sp>
        <p:nvSpPr>
          <p:cNvPr id="292004" name="立方体 292003"/>
          <p:cNvSpPr/>
          <p:nvPr/>
        </p:nvSpPr>
        <p:spPr>
          <a:xfrm>
            <a:off x="5737225" y="3517265"/>
            <a:ext cx="268288" cy="2413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05" name="直接连接符 292004"/>
          <p:cNvSpPr/>
          <p:nvPr/>
        </p:nvSpPr>
        <p:spPr>
          <a:xfrm>
            <a:off x="6024563" y="5173028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92006" name="图片 29200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13488" y="46697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07" name="图片 29200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69263" y="3949065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08" name="直接连接符 292007"/>
          <p:cNvSpPr/>
          <p:nvPr/>
        </p:nvSpPr>
        <p:spPr>
          <a:xfrm flipH="1">
            <a:off x="8761413" y="3301365"/>
            <a:ext cx="287337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09" name="直接连接符 292008"/>
          <p:cNvSpPr/>
          <p:nvPr/>
        </p:nvSpPr>
        <p:spPr>
          <a:xfrm>
            <a:off x="3144838" y="3444240"/>
            <a:ext cx="287337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10" name="文本框 292009"/>
          <p:cNvSpPr txBox="1"/>
          <p:nvPr/>
        </p:nvSpPr>
        <p:spPr>
          <a:xfrm>
            <a:off x="4440238" y="3372803"/>
            <a:ext cx="59824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光纤</a:t>
            </a:r>
          </a:p>
        </p:txBody>
      </p:sp>
      <p:sp>
        <p:nvSpPr>
          <p:cNvPr id="292011" name="直接连接符 292010"/>
          <p:cNvSpPr/>
          <p:nvPr/>
        </p:nvSpPr>
        <p:spPr>
          <a:xfrm rot="-21600000">
            <a:off x="5376863" y="3301365"/>
            <a:ext cx="43180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12" name="文本框 292011"/>
          <p:cNvSpPr txBox="1"/>
          <p:nvPr/>
        </p:nvSpPr>
        <p:spPr>
          <a:xfrm>
            <a:off x="4872038" y="3014028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光纤结点</a:t>
            </a:r>
          </a:p>
        </p:txBody>
      </p:sp>
      <p:sp>
        <p:nvSpPr>
          <p:cNvPr id="292013" name="任意多边形 292012"/>
          <p:cNvSpPr/>
          <p:nvPr/>
        </p:nvSpPr>
        <p:spPr>
          <a:xfrm>
            <a:off x="6456363" y="4885690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14" name="任意多边形 292013"/>
          <p:cNvSpPr/>
          <p:nvPr/>
        </p:nvSpPr>
        <p:spPr>
          <a:xfrm>
            <a:off x="8213725" y="4164965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15" name="任意多边形 292014"/>
          <p:cNvSpPr/>
          <p:nvPr/>
        </p:nvSpPr>
        <p:spPr>
          <a:xfrm>
            <a:off x="7032625" y="4885690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92016" name="图片 29201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88163" y="46697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grpSp>
        <p:nvGrpSpPr>
          <p:cNvPr id="292017" name="组合 292016"/>
          <p:cNvGrpSpPr/>
          <p:nvPr/>
        </p:nvGrpSpPr>
        <p:grpSpPr>
          <a:xfrm>
            <a:off x="2568575" y="3804603"/>
            <a:ext cx="682625" cy="830262"/>
            <a:chOff x="2131" y="722"/>
            <a:chExt cx="430" cy="523"/>
          </a:xfrm>
        </p:grpSpPr>
        <p:sp>
          <p:nvSpPr>
            <p:cNvPr id="292018" name="立方体 292017"/>
            <p:cNvSpPr/>
            <p:nvPr/>
          </p:nvSpPr>
          <p:spPr>
            <a:xfrm>
              <a:off x="2138" y="941"/>
              <a:ext cx="423" cy="304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2019" name="文本框 292018"/>
            <p:cNvSpPr txBox="1"/>
            <p:nvPr/>
          </p:nvSpPr>
          <p:spPr>
            <a:xfrm>
              <a:off x="2131" y="1023"/>
              <a:ext cx="375" cy="2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1600" b="1" dirty="0">
                  <a:latin typeface="黑体" pitchFamily="49" charset="-122"/>
                  <a:ea typeface="黑体" pitchFamily="49" charset="-122"/>
                </a:rPr>
                <a:t>头端</a:t>
              </a:r>
            </a:p>
          </p:txBody>
        </p:sp>
        <p:grpSp>
          <p:nvGrpSpPr>
            <p:cNvPr id="292020" name="组合 292019"/>
            <p:cNvGrpSpPr>
              <a:grpSpLocks noChangeAspect="1"/>
            </p:cNvGrpSpPr>
            <p:nvPr/>
          </p:nvGrpSpPr>
          <p:grpSpPr>
            <a:xfrm>
              <a:off x="2246" y="722"/>
              <a:ext cx="228" cy="292"/>
              <a:chOff x="2246" y="722"/>
              <a:chExt cx="228" cy="292"/>
            </a:xfrm>
          </p:grpSpPr>
          <p:sp>
            <p:nvSpPr>
              <p:cNvPr id="292021" name="矩形 292020"/>
              <p:cNvSpPr>
                <a:spLocks noChangeAspect="1" noTextEdit="1"/>
              </p:cNvSpPr>
              <p:nvPr/>
            </p:nvSpPr>
            <p:spPr>
              <a:xfrm>
                <a:off x="2246" y="722"/>
                <a:ext cx="228" cy="2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292022" name="组合 292021"/>
              <p:cNvGrpSpPr/>
              <p:nvPr/>
            </p:nvGrpSpPr>
            <p:grpSpPr>
              <a:xfrm>
                <a:off x="2248" y="734"/>
                <a:ext cx="224" cy="279"/>
                <a:chOff x="2248" y="734"/>
                <a:chExt cx="224" cy="279"/>
              </a:xfrm>
            </p:grpSpPr>
            <p:grpSp>
              <p:nvGrpSpPr>
                <p:cNvPr id="292023" name="组合 292022"/>
                <p:cNvGrpSpPr/>
                <p:nvPr/>
              </p:nvGrpSpPr>
              <p:grpSpPr>
                <a:xfrm>
                  <a:off x="2328" y="898"/>
                  <a:ext cx="9" cy="37"/>
                  <a:chOff x="2328" y="898"/>
                  <a:chExt cx="9" cy="37"/>
                </a:xfrm>
              </p:grpSpPr>
              <p:sp>
                <p:nvSpPr>
                  <p:cNvPr id="292024" name="矩形 292023"/>
                  <p:cNvSpPr/>
                  <p:nvPr/>
                </p:nvSpPr>
                <p:spPr>
                  <a:xfrm>
                    <a:off x="2328" y="898"/>
                    <a:ext cx="9" cy="37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292025" name="直接连接符 292024"/>
                  <p:cNvSpPr/>
                  <p:nvPr/>
                </p:nvSpPr>
                <p:spPr>
                  <a:xfrm>
                    <a:off x="2332" y="898"/>
                    <a:ext cx="1" cy="33"/>
                  </a:xfrm>
                  <a:prstGeom prst="line">
                    <a:avLst/>
                  </a:prstGeom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</p:grpSp>
            <p:sp>
              <p:nvSpPr>
                <p:cNvPr id="292026" name="矩形 292025"/>
                <p:cNvSpPr/>
                <p:nvPr/>
              </p:nvSpPr>
              <p:spPr>
                <a:xfrm>
                  <a:off x="2295" y="876"/>
                  <a:ext cx="25" cy="57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27" name="任意多边形 292026"/>
                <p:cNvSpPr/>
                <p:nvPr/>
              </p:nvSpPr>
              <p:spPr>
                <a:xfrm>
                  <a:off x="2385" y="888"/>
                  <a:ext cx="16" cy="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28" name="任意多边形 292027"/>
                <p:cNvSpPr/>
                <p:nvPr/>
              </p:nvSpPr>
              <p:spPr>
                <a:xfrm>
                  <a:off x="2352" y="866"/>
                  <a:ext cx="11" cy="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29" name="任意多边形 292028"/>
                <p:cNvSpPr/>
                <p:nvPr/>
              </p:nvSpPr>
              <p:spPr>
                <a:xfrm>
                  <a:off x="2333" y="938"/>
                  <a:ext cx="51" cy="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0" name="任意多边形 292029"/>
                <p:cNvSpPr/>
                <p:nvPr/>
              </p:nvSpPr>
              <p:spPr>
                <a:xfrm>
                  <a:off x="2294" y="795"/>
                  <a:ext cx="22" cy="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1" name="任意多边形 292030"/>
                <p:cNvSpPr/>
                <p:nvPr/>
              </p:nvSpPr>
              <p:spPr>
                <a:xfrm>
                  <a:off x="2289" y="734"/>
                  <a:ext cx="32" cy="1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2" name="任意多边形 292031"/>
                <p:cNvSpPr/>
                <p:nvPr/>
              </p:nvSpPr>
              <p:spPr>
                <a:xfrm>
                  <a:off x="2288" y="933"/>
                  <a:ext cx="184" cy="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3" name="矩形 292032"/>
                <p:cNvSpPr/>
                <p:nvPr/>
              </p:nvSpPr>
              <p:spPr>
                <a:xfrm>
                  <a:off x="2288" y="962"/>
                  <a:ext cx="136" cy="15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4" name="直接连接符 292033"/>
                <p:cNvSpPr/>
                <p:nvPr/>
              </p:nvSpPr>
              <p:spPr>
                <a:xfrm>
                  <a:off x="2282" y="873"/>
                  <a:ext cx="1" cy="25"/>
                </a:xfrm>
                <a:prstGeom prst="line">
                  <a:avLst/>
                </a:prstGeom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5" name="任意多边形 292034"/>
                <p:cNvSpPr/>
                <p:nvPr/>
              </p:nvSpPr>
              <p:spPr>
                <a:xfrm>
                  <a:off x="2277" y="898"/>
                  <a:ext cx="12" cy="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6" name="任意多边形 292035"/>
                <p:cNvSpPr/>
                <p:nvPr/>
              </p:nvSpPr>
              <p:spPr>
                <a:xfrm>
                  <a:off x="2344" y="889"/>
                  <a:ext cx="41" cy="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7" name="任意多边形 292036"/>
                <p:cNvSpPr/>
                <p:nvPr/>
              </p:nvSpPr>
              <p:spPr>
                <a:xfrm>
                  <a:off x="2256" y="919"/>
                  <a:ext cx="32" cy="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8" name="矩形 292037"/>
                <p:cNvSpPr/>
                <p:nvPr/>
              </p:nvSpPr>
              <p:spPr>
                <a:xfrm>
                  <a:off x="2248" y="1004"/>
                  <a:ext cx="224" cy="9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39" name="矩形 292038"/>
                <p:cNvSpPr/>
                <p:nvPr/>
              </p:nvSpPr>
              <p:spPr>
                <a:xfrm>
                  <a:off x="2248" y="991"/>
                  <a:ext cx="224" cy="13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40" name="矩形 292039"/>
                <p:cNvSpPr/>
                <p:nvPr/>
              </p:nvSpPr>
              <p:spPr>
                <a:xfrm>
                  <a:off x="2248" y="977"/>
                  <a:ext cx="224" cy="14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41" name="矩形 292040"/>
                <p:cNvSpPr/>
                <p:nvPr/>
              </p:nvSpPr>
              <p:spPr>
                <a:xfrm>
                  <a:off x="2442" y="966"/>
                  <a:ext cx="24" cy="7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42" name="椭圆 292041"/>
                <p:cNvSpPr/>
                <p:nvPr/>
              </p:nvSpPr>
              <p:spPr>
                <a:xfrm>
                  <a:off x="2271" y="911"/>
                  <a:ext cx="18" cy="16"/>
                </a:xfrm>
                <a:prstGeom prst="ellipse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43" name="矩形 292042"/>
                <p:cNvSpPr/>
                <p:nvPr/>
              </p:nvSpPr>
              <p:spPr>
                <a:xfrm>
                  <a:off x="2328" y="883"/>
                  <a:ext cx="16" cy="14"/>
                </a:xfrm>
                <a:prstGeom prst="rect">
                  <a:avLst/>
                </a:pr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44" name="任意多边形 292043"/>
                <p:cNvSpPr/>
                <p:nvPr/>
              </p:nvSpPr>
              <p:spPr>
                <a:xfrm>
                  <a:off x="2320" y="876"/>
                  <a:ext cx="64" cy="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grpSp>
              <p:nvGrpSpPr>
                <p:cNvPr id="292045" name="组合 292044"/>
                <p:cNvGrpSpPr/>
                <p:nvPr/>
              </p:nvGrpSpPr>
              <p:grpSpPr>
                <a:xfrm>
                  <a:off x="2267" y="821"/>
                  <a:ext cx="73" cy="59"/>
                  <a:chOff x="2267" y="821"/>
                  <a:chExt cx="73" cy="59"/>
                </a:xfrm>
              </p:grpSpPr>
              <p:sp>
                <p:nvSpPr>
                  <p:cNvPr id="292046" name="椭圆 292045"/>
                  <p:cNvSpPr/>
                  <p:nvPr/>
                </p:nvSpPr>
                <p:spPr>
                  <a:xfrm>
                    <a:off x="2273" y="821"/>
                    <a:ext cx="67" cy="5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292047" name="椭圆 292046"/>
                  <p:cNvSpPr/>
                  <p:nvPr/>
                </p:nvSpPr>
                <p:spPr>
                  <a:xfrm>
                    <a:off x="2267" y="821"/>
                    <a:ext cx="66" cy="5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</p:grpSp>
            <p:grpSp>
              <p:nvGrpSpPr>
                <p:cNvPr id="292048" name="组合 292047"/>
                <p:cNvGrpSpPr/>
                <p:nvPr/>
              </p:nvGrpSpPr>
              <p:grpSpPr>
                <a:xfrm>
                  <a:off x="2296" y="933"/>
                  <a:ext cx="24" cy="58"/>
                  <a:chOff x="2296" y="933"/>
                  <a:chExt cx="24" cy="58"/>
                </a:xfrm>
              </p:grpSpPr>
              <p:sp>
                <p:nvSpPr>
                  <p:cNvPr id="292049" name="矩形 292048"/>
                  <p:cNvSpPr/>
                  <p:nvPr/>
                </p:nvSpPr>
                <p:spPr>
                  <a:xfrm>
                    <a:off x="2296" y="933"/>
                    <a:ext cx="24" cy="58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grpSp>
                <p:nvGrpSpPr>
                  <p:cNvPr id="292050" name="组合 292049"/>
                  <p:cNvGrpSpPr/>
                  <p:nvPr/>
                </p:nvGrpSpPr>
                <p:grpSpPr>
                  <a:xfrm>
                    <a:off x="2296" y="941"/>
                    <a:ext cx="24" cy="44"/>
                    <a:chOff x="2296" y="941"/>
                    <a:chExt cx="24" cy="44"/>
                  </a:xfrm>
                </p:grpSpPr>
                <p:sp>
                  <p:nvSpPr>
                    <p:cNvPr id="292051" name="直接连接符 292050"/>
                    <p:cNvSpPr/>
                    <p:nvPr/>
                  </p:nvSpPr>
                  <p:spPr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292052" name="直接连接符 292051"/>
                    <p:cNvSpPr/>
                    <p:nvPr/>
                  </p:nvSpPr>
                  <p:spPr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292053" name="直接连接符 292052"/>
                    <p:cNvSpPr/>
                    <p:nvPr/>
                  </p:nvSpPr>
                  <p:spPr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292054" name="直接连接符 292053"/>
                    <p:cNvSpPr/>
                    <p:nvPr/>
                  </p:nvSpPr>
                  <p:spPr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292055" name="直接连接符 292054"/>
                    <p:cNvSpPr/>
                    <p:nvPr/>
                  </p:nvSpPr>
                  <p:spPr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292056" name="直接连接符 292055"/>
                    <p:cNvSpPr/>
                    <p:nvPr/>
                  </p:nvSpPr>
                  <p:spPr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292057" name="直接连接符 292056"/>
                    <p:cNvSpPr/>
                    <p:nvPr/>
                  </p:nvSpPr>
                  <p:spPr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</p:grpSp>
            </p:grpSp>
            <p:sp>
              <p:nvSpPr>
                <p:cNvPr id="292058" name="矩形 292057"/>
                <p:cNvSpPr/>
                <p:nvPr/>
              </p:nvSpPr>
              <p:spPr>
                <a:xfrm>
                  <a:off x="2448" y="948"/>
                  <a:ext cx="8" cy="14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92059" name="组合 292058"/>
              <p:cNvGrpSpPr/>
              <p:nvPr/>
            </p:nvGrpSpPr>
            <p:grpSpPr>
              <a:xfrm>
                <a:off x="2382" y="788"/>
                <a:ext cx="40" cy="40"/>
                <a:chOff x="2382" y="788"/>
                <a:chExt cx="40" cy="40"/>
              </a:xfrm>
            </p:grpSpPr>
            <p:sp>
              <p:nvSpPr>
                <p:cNvPr id="292060" name="任意多边形 292059"/>
                <p:cNvSpPr/>
                <p:nvPr/>
              </p:nvSpPr>
              <p:spPr>
                <a:xfrm>
                  <a:off x="2404" y="800"/>
                  <a:ext cx="18" cy="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61" name="任意多边形 292060"/>
                <p:cNvSpPr/>
                <p:nvPr/>
              </p:nvSpPr>
              <p:spPr>
                <a:xfrm>
                  <a:off x="2382" y="788"/>
                  <a:ext cx="35" cy="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92062" name="组合 292061"/>
              <p:cNvGrpSpPr/>
              <p:nvPr/>
            </p:nvGrpSpPr>
            <p:grpSpPr>
              <a:xfrm>
                <a:off x="2302" y="723"/>
                <a:ext cx="132" cy="186"/>
                <a:chOff x="2302" y="723"/>
                <a:chExt cx="132" cy="186"/>
              </a:xfrm>
            </p:grpSpPr>
            <p:sp>
              <p:nvSpPr>
                <p:cNvPr id="292063" name="任意多边形 292062"/>
                <p:cNvSpPr/>
                <p:nvPr/>
              </p:nvSpPr>
              <p:spPr>
                <a:xfrm>
                  <a:off x="2302" y="724"/>
                  <a:ext cx="132" cy="1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64" name="任意多边形 292063"/>
                <p:cNvSpPr/>
                <p:nvPr/>
              </p:nvSpPr>
              <p:spPr>
                <a:xfrm>
                  <a:off x="2310" y="723"/>
                  <a:ext cx="124" cy="1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92065" name="组合 292064"/>
              <p:cNvGrpSpPr/>
              <p:nvPr/>
            </p:nvGrpSpPr>
            <p:grpSpPr>
              <a:xfrm>
                <a:off x="2315" y="770"/>
                <a:ext cx="126" cy="121"/>
                <a:chOff x="2315" y="770"/>
                <a:chExt cx="126" cy="121"/>
              </a:xfrm>
            </p:grpSpPr>
            <p:sp>
              <p:nvSpPr>
                <p:cNvPr id="292066" name="任意多边形 292065"/>
                <p:cNvSpPr/>
                <p:nvPr/>
              </p:nvSpPr>
              <p:spPr>
                <a:xfrm>
                  <a:off x="2315" y="770"/>
                  <a:ext cx="121" cy="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67" name="任意多边形 292066"/>
                <p:cNvSpPr/>
                <p:nvPr/>
              </p:nvSpPr>
              <p:spPr>
                <a:xfrm>
                  <a:off x="2398" y="794"/>
                  <a:ext cx="43" cy="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92068" name="组合 292067"/>
              <p:cNvGrpSpPr/>
              <p:nvPr/>
            </p:nvGrpSpPr>
            <p:grpSpPr>
              <a:xfrm>
                <a:off x="2413" y="772"/>
                <a:ext cx="51" cy="30"/>
                <a:chOff x="2413" y="772"/>
                <a:chExt cx="51" cy="30"/>
              </a:xfrm>
            </p:grpSpPr>
            <p:sp>
              <p:nvSpPr>
                <p:cNvPr id="292069" name="任意多边形 292068"/>
                <p:cNvSpPr/>
                <p:nvPr/>
              </p:nvSpPr>
              <p:spPr>
                <a:xfrm>
                  <a:off x="2413" y="776"/>
                  <a:ext cx="36" cy="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70" name="任意多边形 292069"/>
                <p:cNvSpPr/>
                <p:nvPr/>
              </p:nvSpPr>
              <p:spPr>
                <a:xfrm>
                  <a:off x="2434" y="772"/>
                  <a:ext cx="2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71" name="任意多边形 292070"/>
                <p:cNvSpPr/>
                <p:nvPr/>
              </p:nvSpPr>
              <p:spPr>
                <a:xfrm>
                  <a:off x="2439" y="774"/>
                  <a:ext cx="25" cy="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9F9FB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72" name="任意多边形 292071"/>
                <p:cNvSpPr/>
                <p:nvPr/>
              </p:nvSpPr>
              <p:spPr>
                <a:xfrm>
                  <a:off x="2421" y="782"/>
                  <a:ext cx="10" cy="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2073" name="任意多边形 292072"/>
                <p:cNvSpPr/>
                <p:nvPr/>
              </p:nvSpPr>
              <p:spPr>
                <a:xfrm>
                  <a:off x="2427" y="780"/>
                  <a:ext cx="11" cy="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</p:grpSp>
      </p:grpSp>
      <p:sp>
        <p:nvSpPr>
          <p:cNvPr id="292074" name="直接连接符 292073"/>
          <p:cNvSpPr/>
          <p:nvPr/>
        </p:nvSpPr>
        <p:spPr>
          <a:xfrm>
            <a:off x="6024563" y="3661728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92075" name="图片 292074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13488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76" name="图片 29207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4425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77" name="任意多边形 292076"/>
          <p:cNvSpPr/>
          <p:nvPr/>
        </p:nvSpPr>
        <p:spPr>
          <a:xfrm>
            <a:off x="6456363" y="3374390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78" name="任意多边形 292077"/>
          <p:cNvSpPr/>
          <p:nvPr/>
        </p:nvSpPr>
        <p:spPr>
          <a:xfrm>
            <a:off x="7608888" y="3374390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79" name="任意多边形 292078"/>
          <p:cNvSpPr/>
          <p:nvPr/>
        </p:nvSpPr>
        <p:spPr>
          <a:xfrm>
            <a:off x="7032625" y="3374390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92080" name="图片 292079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88163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1" name="直接连接符 292080"/>
          <p:cNvSpPr/>
          <p:nvPr/>
        </p:nvSpPr>
        <p:spPr>
          <a:xfrm>
            <a:off x="6024563" y="4453890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92082" name="图片 29208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13488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83" name="图片 29208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4425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4" name="任意多边形 292083"/>
          <p:cNvSpPr/>
          <p:nvPr/>
        </p:nvSpPr>
        <p:spPr>
          <a:xfrm>
            <a:off x="6456363" y="4166553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85" name="任意多边形 292084"/>
          <p:cNvSpPr/>
          <p:nvPr/>
        </p:nvSpPr>
        <p:spPr>
          <a:xfrm>
            <a:off x="7608888" y="4166553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86" name="任意多边形 292085"/>
          <p:cNvSpPr/>
          <p:nvPr/>
        </p:nvSpPr>
        <p:spPr>
          <a:xfrm>
            <a:off x="7032625" y="4166553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92087" name="图片 29208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88163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88" name="图片 29208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45525" y="3949065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9" name="任意多边形 292088"/>
          <p:cNvSpPr/>
          <p:nvPr/>
        </p:nvSpPr>
        <p:spPr>
          <a:xfrm>
            <a:off x="8789988" y="4164965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90" name="立方体 292089"/>
          <p:cNvSpPr/>
          <p:nvPr/>
        </p:nvSpPr>
        <p:spPr>
          <a:xfrm>
            <a:off x="4079875" y="4237990"/>
            <a:ext cx="411163" cy="388938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91" name="立方体 292090"/>
          <p:cNvSpPr/>
          <p:nvPr/>
        </p:nvSpPr>
        <p:spPr>
          <a:xfrm>
            <a:off x="3576638" y="4957128"/>
            <a:ext cx="411162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92" name="立方体 292091"/>
          <p:cNvSpPr/>
          <p:nvPr/>
        </p:nvSpPr>
        <p:spPr>
          <a:xfrm>
            <a:off x="3648075" y="3372803"/>
            <a:ext cx="411163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93" name="文本框 292092"/>
          <p:cNvSpPr txBox="1"/>
          <p:nvPr/>
        </p:nvSpPr>
        <p:spPr>
          <a:xfrm>
            <a:off x="2497138" y="3158490"/>
            <a:ext cx="1218603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高带宽光纤</a:t>
            </a:r>
          </a:p>
        </p:txBody>
      </p:sp>
      <p:sp>
        <p:nvSpPr>
          <p:cNvPr id="292094" name="直接连接符 292093"/>
          <p:cNvSpPr/>
          <p:nvPr/>
        </p:nvSpPr>
        <p:spPr>
          <a:xfrm rot="-21600000">
            <a:off x="4800600" y="3661728"/>
            <a:ext cx="3238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95" name="直接连接符 292094"/>
          <p:cNvSpPr/>
          <p:nvPr/>
        </p:nvSpPr>
        <p:spPr>
          <a:xfrm>
            <a:off x="3144838" y="5822315"/>
            <a:ext cx="2663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96" name="直接连接符 292095"/>
          <p:cNvSpPr/>
          <p:nvPr/>
        </p:nvSpPr>
        <p:spPr>
          <a:xfrm>
            <a:off x="5808663" y="5822315"/>
            <a:ext cx="3816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097" name="文本框 292096"/>
          <p:cNvSpPr txBox="1"/>
          <p:nvPr/>
        </p:nvSpPr>
        <p:spPr>
          <a:xfrm>
            <a:off x="7248525" y="5461953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同轴电缆</a:t>
            </a:r>
          </a:p>
        </p:txBody>
      </p:sp>
      <p:sp>
        <p:nvSpPr>
          <p:cNvPr id="292098" name="文本框 292097"/>
          <p:cNvSpPr txBox="1"/>
          <p:nvPr/>
        </p:nvSpPr>
        <p:spPr>
          <a:xfrm>
            <a:off x="4224338" y="5461953"/>
            <a:ext cx="59824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光纤</a:t>
            </a:r>
          </a:p>
        </p:txBody>
      </p:sp>
      <p:sp>
        <p:nvSpPr>
          <p:cNvPr id="292099" name="直接连接符 292098"/>
          <p:cNvSpPr/>
          <p:nvPr/>
        </p:nvSpPr>
        <p:spPr>
          <a:xfrm>
            <a:off x="5808663" y="567785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标题 4"/>
          <p:cNvSpPr/>
          <p:nvPr/>
        </p:nvSpPr>
        <p:spPr>
          <a:xfrm>
            <a:off x="838200" y="365125"/>
            <a:ext cx="10515600" cy="877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>
                <a:latin typeface="黑体" pitchFamily="49" charset="-122"/>
                <a:ea typeface="黑体" pitchFamily="49" charset="-122"/>
                <a:sym typeface="+mn-ea"/>
              </a:rPr>
              <a:t/>
            </a:r>
            <a:br>
              <a:rPr lang="en-US" altLang="zh-CN" sz="4000" b="1">
                <a:latin typeface="黑体" pitchFamily="49" charset="-122"/>
                <a:ea typeface="黑体" pitchFamily="49" charset="-122"/>
                <a:sym typeface="+mn-ea"/>
              </a:rPr>
            </a:br>
            <a:r>
              <a:rPr lang="zh-CN" altLang="en-US" sz="4000" b="1">
                <a:latin typeface="黑体" pitchFamily="49" charset="-122"/>
                <a:ea typeface="黑体" pitchFamily="49" charset="-122"/>
                <a:sym typeface="+mn-ea"/>
              </a:rPr>
              <a:t>2、光纤同轴混合网（HFC网）</a:t>
            </a:r>
          </a:p>
          <a:p>
            <a:endParaRPr lang="zh-CN" altLang="en-US" sz="4000" b="1">
              <a:latin typeface="黑体" pitchFamily="49" charset="-122"/>
              <a:ea typeface="黑体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标题 293889"/>
          <p:cNvSpPr>
            <a:spLocks noGrp="1"/>
          </p:cNvSpPr>
          <p:nvPr>
            <p:ph type="title"/>
          </p:nvPr>
        </p:nvSpPr>
        <p:spPr>
          <a:xfrm>
            <a:off x="497840" y="1519555"/>
            <a:ext cx="11417300" cy="839470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(3) HFC 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网具有比 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CATV 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网更宽的频谱，且具有双向传输功能 </a:t>
            </a:r>
          </a:p>
        </p:txBody>
      </p:sp>
      <p:sp>
        <p:nvSpPr>
          <p:cNvPr id="293904" name="直接连接符 293903"/>
          <p:cNvSpPr/>
          <p:nvPr/>
        </p:nvSpPr>
        <p:spPr>
          <a:xfrm>
            <a:off x="3686175" y="2924175"/>
            <a:ext cx="492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3905" name="文本框 293904"/>
          <p:cNvSpPr txBox="1"/>
          <p:nvPr/>
        </p:nvSpPr>
        <p:spPr>
          <a:xfrm>
            <a:off x="5303838" y="2395538"/>
            <a:ext cx="1422184" cy="46166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下行信道</a:t>
            </a:r>
          </a:p>
        </p:txBody>
      </p:sp>
      <p:sp>
        <p:nvSpPr>
          <p:cNvPr id="293906" name="矩形 293905"/>
          <p:cNvSpPr/>
          <p:nvPr/>
        </p:nvSpPr>
        <p:spPr>
          <a:xfrm>
            <a:off x="2465388" y="3176588"/>
            <a:ext cx="804862" cy="119538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3907" name="文本框 293906"/>
          <p:cNvSpPr txBox="1"/>
          <p:nvPr/>
        </p:nvSpPr>
        <p:spPr>
          <a:xfrm>
            <a:off x="2465388" y="3400425"/>
            <a:ext cx="803425" cy="757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上行</a:t>
            </a:r>
          </a:p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信道</a:t>
            </a:r>
          </a:p>
        </p:txBody>
      </p:sp>
      <p:sp>
        <p:nvSpPr>
          <p:cNvPr id="293908" name="文本框 293907"/>
          <p:cNvSpPr txBox="1"/>
          <p:nvPr/>
        </p:nvSpPr>
        <p:spPr>
          <a:xfrm>
            <a:off x="2282825" y="4340225"/>
            <a:ext cx="1200200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5       65  87                                                          1000</a:t>
            </a:r>
          </a:p>
        </p:txBody>
      </p:sp>
      <p:sp>
        <p:nvSpPr>
          <p:cNvPr id="293909" name="矩形 293908"/>
          <p:cNvSpPr/>
          <p:nvPr/>
        </p:nvSpPr>
        <p:spPr>
          <a:xfrm>
            <a:off x="3673475" y="3176588"/>
            <a:ext cx="4879975" cy="119538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3910" name="文本框 293909"/>
          <p:cNvSpPr txBox="1"/>
          <p:nvPr/>
        </p:nvSpPr>
        <p:spPr>
          <a:xfrm>
            <a:off x="3898900" y="3608388"/>
            <a:ext cx="457208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调频广播、模拟和数字电视、数据业务</a:t>
            </a:r>
          </a:p>
        </p:txBody>
      </p:sp>
      <p:sp>
        <p:nvSpPr>
          <p:cNvPr id="293911" name="文本框 293910"/>
          <p:cNvSpPr txBox="1"/>
          <p:nvPr/>
        </p:nvSpPr>
        <p:spPr>
          <a:xfrm>
            <a:off x="8891588" y="3908425"/>
            <a:ext cx="158088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频率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(MHz)</a:t>
            </a:r>
          </a:p>
        </p:txBody>
      </p:sp>
      <p:sp>
        <p:nvSpPr>
          <p:cNvPr id="293912" name="直接连接符 293911"/>
          <p:cNvSpPr/>
          <p:nvPr/>
        </p:nvSpPr>
        <p:spPr>
          <a:xfrm>
            <a:off x="2063750" y="4371975"/>
            <a:ext cx="74437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标题 4"/>
          <p:cNvSpPr/>
          <p:nvPr/>
        </p:nvSpPr>
        <p:spPr>
          <a:xfrm>
            <a:off x="838200" y="365125"/>
            <a:ext cx="10515600" cy="877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>
                <a:latin typeface="黑体" pitchFamily="49" charset="-122"/>
                <a:ea typeface="黑体" pitchFamily="49" charset="-122"/>
                <a:sym typeface="+mn-ea"/>
              </a:rPr>
              <a:t/>
            </a:r>
            <a:br>
              <a:rPr lang="en-US" altLang="zh-CN" sz="4000" b="1">
                <a:latin typeface="黑体" pitchFamily="49" charset="-122"/>
                <a:ea typeface="黑体" pitchFamily="49" charset="-122"/>
                <a:sym typeface="+mn-ea"/>
              </a:rPr>
            </a:br>
            <a:r>
              <a:rPr lang="en-US" altLang="zh-CN" sz="4000" b="1">
                <a:latin typeface="黑体" pitchFamily="49" charset="-122"/>
                <a:ea typeface="黑体" pitchFamily="49" charset="-122"/>
                <a:sym typeface="+mn-ea"/>
              </a:rPr>
              <a:t>2</a:t>
            </a:r>
            <a:r>
              <a:rPr lang="zh-CN" altLang="en-US" sz="4000" b="1">
                <a:latin typeface="黑体" pitchFamily="49" charset="-122"/>
                <a:ea typeface="黑体" pitchFamily="49" charset="-122"/>
                <a:sym typeface="+mn-ea"/>
              </a:rPr>
              <a:t>、光纤同轴混合网（</a:t>
            </a:r>
            <a:r>
              <a:rPr lang="en-US" altLang="zh-CN" sz="4000" b="1">
                <a:latin typeface="黑体" pitchFamily="49" charset="-122"/>
                <a:ea typeface="黑体" pitchFamily="49" charset="-122"/>
                <a:sym typeface="+mn-ea"/>
              </a:rPr>
              <a:t>HFC</a:t>
            </a:r>
            <a:r>
              <a:rPr lang="zh-CN" altLang="en-US" sz="4000" b="1">
                <a:latin typeface="黑体" pitchFamily="49" charset="-122"/>
                <a:ea typeface="黑体" pitchFamily="49" charset="-122"/>
                <a:sym typeface="+mn-ea"/>
              </a:rPr>
              <a:t>网）</a:t>
            </a:r>
          </a:p>
          <a:p>
            <a:endParaRPr lang="zh-CN" altLang="en-US" sz="4000" b="1">
              <a:latin typeface="黑体" pitchFamily="49" charset="-122"/>
              <a:ea typeface="黑体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925" y="5441950"/>
            <a:ext cx="613982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(4)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每个家庭要安装一个用户接口盒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689</Words>
  <Application>Microsoft Office PowerPoint</Application>
  <PresentationFormat>自定义</PresentationFormat>
  <Paragraphs>385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知识点四：宽带接入技术</vt:lpstr>
      <vt:lpstr>1、ADSL技术</vt:lpstr>
      <vt:lpstr>1、ADSL技术</vt:lpstr>
      <vt:lpstr>PowerPoint 演示文稿</vt:lpstr>
      <vt:lpstr>PowerPoint 演示文稿</vt:lpstr>
      <vt:lpstr> 2、光纤同轴混合网（HFC网） </vt:lpstr>
      <vt:lpstr> 2、光纤同轴混合网（HFC网） </vt:lpstr>
      <vt:lpstr>(2) HFC 网采用结点体系结构 </vt:lpstr>
      <vt:lpstr>(3) HFC 网具有比 CATV 网更宽的频谱，且具有双向传输功能 </vt:lpstr>
      <vt:lpstr>3 、 FTTx 技术 </vt:lpstr>
      <vt:lpstr>PowerPoint 演示文稿</vt:lpstr>
      <vt:lpstr>3 、 FTTx 技术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dbc</cp:lastModifiedBy>
  <cp:revision>16</cp:revision>
  <dcterms:created xsi:type="dcterms:W3CDTF">2015-12-21T11:49:15Z</dcterms:created>
  <dcterms:modified xsi:type="dcterms:W3CDTF">2015-12-22T07:31:26Z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