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3"/>
    <p:sldId id="257" r:id="rId4"/>
    <p:sldId id="258" r:id="rId5"/>
    <p:sldId id="265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4700" y="1298575"/>
            <a:ext cx="9556115" cy="43516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tx1"/>
                </a:solidFill>
                <a:latin typeface="宋体" charset="0"/>
                <a:ea typeface="宋体" charset="0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</a:rPr>
              <a:t>、如何使你的网络听你的指挥，只有你“同意”的人和数据才能进入你的网络，将你“不同意”的人和数据拒之门外，最大限度地阻止网络中的黑客来访问你的网络？防火墙能够实现上述功能。</a:t>
            </a:r>
            <a:endParaRPr lang="zh-CN" altLang="en-US" b="1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tx1"/>
                </a:solidFill>
                <a:latin typeface="宋体" charset="0"/>
                <a:ea typeface="宋体" charset="0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</a:rPr>
              <a:t>、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在不影响网络性能的情况下，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</a:rPr>
              <a:t>如何实现实时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监测网络工作，实时保护网络免受内部攻击、外部攻击和误操作？</a:t>
            </a:r>
            <a:r>
              <a:rPr lang="zh-CN" altLang="en-US" b="1">
                <a:solidFill>
                  <a:schemeClr val="tx1"/>
                </a:solidFill>
                <a:latin typeface="宋体" charset="0"/>
                <a:ea typeface="宋体" charset="0"/>
              </a:rPr>
              <a:t>入侵检测被认为是防火墙之后的第二道安全防线，能够解决上述问题。</a:t>
            </a:r>
            <a:endParaRPr lang="zh-CN" altLang="en-US" b="1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61442" name="Rectangle 2"/>
          <p:cNvSpPr>
            <a:spLocks noGrp="1"/>
          </p:cNvSpPr>
          <p:nvPr/>
        </p:nvSpPr>
        <p:spPr>
          <a:xfrm>
            <a:off x="1805049" y="197803"/>
            <a:ext cx="8107301" cy="146208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4800" b="1" dirty="0">
                <a:solidFill>
                  <a:schemeClr val="tx1"/>
                </a:solidFill>
                <a:latin typeface="黑体" charset="0"/>
                <a:ea typeface="黑体" charset="0"/>
              </a:rPr>
              <a:t>知</a:t>
            </a:r>
            <a:r>
              <a:rPr lang="zh-CN" altLang="en-US" sz="4800" b="1">
                <a:solidFill>
                  <a:schemeClr val="tx1"/>
                </a:solidFill>
                <a:latin typeface="黑体" charset="0"/>
                <a:ea typeface="黑体" charset="0"/>
              </a:rPr>
              <a:t>识</a:t>
            </a:r>
            <a:r>
              <a:rPr lang="zh-CN" altLang="en-US" sz="4800" b="1" smtClean="0">
                <a:solidFill>
                  <a:schemeClr val="tx1"/>
                </a:solidFill>
                <a:latin typeface="黑体" charset="0"/>
                <a:ea typeface="黑体" charset="0"/>
              </a:rPr>
              <a:t>点</a:t>
            </a:r>
            <a:r>
              <a:rPr lang="zh-CN" altLang="en-US" sz="4800" b="1" smtClean="0">
                <a:latin typeface="黑体" charset="0"/>
                <a:ea typeface="黑体" charset="0"/>
              </a:rPr>
              <a:t>九 </a:t>
            </a:r>
            <a:r>
              <a:rPr lang="zh-CN" altLang="en-US" sz="4800" b="1" smtClean="0">
                <a:solidFill>
                  <a:schemeClr val="tx1"/>
                </a:solidFill>
                <a:latin typeface="黑体" charset="0"/>
                <a:ea typeface="黑体" charset="0"/>
              </a:rPr>
              <a:t>：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charset="0"/>
                <a:ea typeface="黑体" charset="0"/>
                <a:cs typeface="+mn-cs"/>
                <a:sym typeface="+mn-ea"/>
              </a:rPr>
              <a:t>防火墙与入侵检测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charset="0"/>
              <a:ea typeface="黑体" charset="0"/>
              <a:cs typeface="+mn-cs"/>
              <a:sym typeface="+mn-ea"/>
            </a:endParaRPr>
          </a:p>
          <a:p>
            <a:pPr algn="ctr" eaLnBrk="1" hangingPunct="1"/>
            <a:endParaRPr lang="zh-CN" altLang="en-US" b="1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2691765" y="181610"/>
            <a:ext cx="7237095" cy="913765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ctr" eaLnBrk="1" hangingPunct="1"/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charset="0"/>
                <a:ea typeface="黑体" charset="0"/>
                <a:cs typeface="+mn-cs"/>
                <a:sym typeface="+mn-ea"/>
              </a:rPr>
              <a:t>一、防火墙</a:t>
            </a:r>
            <a:endParaRPr lang="zh-CN" altLang="en-US" b="1" dirty="0">
              <a:latin typeface="黑体" charset="0"/>
              <a:ea typeface="黑体" charset="0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236980" y="1226185"/>
            <a:ext cx="10067925" cy="469074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</a:rPr>
              <a:t>、什么防火墙？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它是由软件、硬件构成的系统，是一种特殊编程的路由器，</a:t>
            </a:r>
            <a:r>
              <a:rPr lang="zh-CN" altLang="en-US" sz="3200" b="1">
                <a:sym typeface="+mn-ea"/>
              </a:rPr>
              <a:t>在内部网和外部网之间、专用网与公共网之间的界面上构造的保护屏障。</a:t>
            </a:r>
            <a:endParaRPr lang="zh-CN" altLang="en-US" sz="3200" b="1">
              <a:sym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防火墙内的网络称为“可信的网络”</a:t>
            </a:r>
            <a:r>
              <a:rPr lang="zh-CN" altLang="zh-CN" sz="3200" b="1" dirty="0">
                <a:solidFill>
                  <a:schemeClr val="tx1"/>
                </a:solidFill>
              </a:rPr>
              <a:t>(trusted network)</a:t>
            </a:r>
            <a:r>
              <a:rPr lang="zh-CN" altLang="en-US" sz="3200" b="1" dirty="0">
                <a:solidFill>
                  <a:schemeClr val="tx1"/>
                </a:solidFill>
              </a:rPr>
              <a:t>，而将外部的因特网称为“不可信的网络”</a:t>
            </a:r>
            <a:r>
              <a:rPr lang="zh-CN" altLang="zh-CN" sz="3200" b="1" dirty="0">
                <a:solidFill>
                  <a:schemeClr val="tx1"/>
                </a:solidFill>
              </a:rPr>
              <a:t>(untrusted network)</a:t>
            </a:r>
            <a:r>
              <a:rPr lang="zh-CN" altLang="en-US" sz="3200" b="1" dirty="0">
                <a:solidFill>
                  <a:schemeClr val="tx1"/>
                </a:solidFill>
              </a:rPr>
              <a:t>。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防火墙可用来解决内联网和外联网的安全问题。 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3017520" y="5654040"/>
            <a:ext cx="7456805" cy="760730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sz="1800" b="1" dirty="0">
                <a:solidFill>
                  <a:schemeClr val="tx1"/>
                </a:solidFill>
              </a:rPr>
              <a:t>防火墙在互连网络中的位置 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10244" name="Group 3"/>
          <p:cNvGrpSpPr/>
          <p:nvPr/>
        </p:nvGrpSpPr>
        <p:grpSpPr>
          <a:xfrm>
            <a:off x="1829435" y="2121535"/>
            <a:ext cx="8444865" cy="3180080"/>
            <a:chOff x="0" y="0"/>
            <a:chExt cx="13298" cy="4535"/>
          </a:xfrm>
        </p:grpSpPr>
        <p:sp>
          <p:nvSpPr>
            <p:cNvPr id="10245" name="AutoShape 4"/>
            <p:cNvSpPr/>
            <p:nvPr/>
          </p:nvSpPr>
          <p:spPr>
            <a:xfrm>
              <a:off x="3720" y="747"/>
              <a:ext cx="6240" cy="3480"/>
            </a:xfrm>
            <a:prstGeom prst="cube">
              <a:avLst>
                <a:gd name="adj" fmla="val 11935"/>
              </a:avLst>
            </a:prstGeom>
            <a:solidFill>
              <a:srgbClr val="FFCC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46" name="Line 5"/>
            <p:cNvSpPr/>
            <p:nvPr/>
          </p:nvSpPr>
          <p:spPr>
            <a:xfrm>
              <a:off x="8760" y="2787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pic>
          <p:nvPicPr>
            <p:cNvPr id="10247" name="Picture 6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>
            <a:xfrm>
              <a:off x="10200" y="1947"/>
              <a:ext cx="2760" cy="18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0248" name="Line 7"/>
            <p:cNvSpPr/>
            <p:nvPr/>
          </p:nvSpPr>
          <p:spPr>
            <a:xfrm>
              <a:off x="4320" y="3627"/>
              <a:ext cx="20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249" name="Line 8"/>
            <p:cNvSpPr/>
            <p:nvPr/>
          </p:nvSpPr>
          <p:spPr>
            <a:xfrm rot="-5400000">
              <a:off x="4440" y="3387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250" name="Line 9"/>
            <p:cNvSpPr/>
            <p:nvPr/>
          </p:nvSpPr>
          <p:spPr>
            <a:xfrm rot="-5400000">
              <a:off x="5880" y="3387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10251" name="Group 10"/>
            <p:cNvGrpSpPr/>
            <p:nvPr/>
          </p:nvGrpSpPr>
          <p:grpSpPr>
            <a:xfrm>
              <a:off x="6600" y="2907"/>
              <a:ext cx="2040" cy="720"/>
              <a:chOff x="0" y="0"/>
              <a:chExt cx="816" cy="192"/>
            </a:xfrm>
          </p:grpSpPr>
          <p:sp>
            <p:nvSpPr>
              <p:cNvPr id="10273" name="Line 11"/>
              <p:cNvSpPr/>
              <p:nvPr/>
            </p:nvSpPr>
            <p:spPr>
              <a:xfrm>
                <a:off x="0" y="192"/>
                <a:ext cx="8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274" name="Line 12"/>
              <p:cNvSpPr/>
              <p:nvPr/>
            </p:nvSpPr>
            <p:spPr>
              <a:xfrm rot="-5400000">
                <a:off x="0" y="9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275" name="Line 13"/>
              <p:cNvSpPr/>
              <p:nvPr/>
            </p:nvSpPr>
            <p:spPr>
              <a:xfrm rot="-5400000">
                <a:off x="624" y="9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10252" name="Line 14"/>
            <p:cNvSpPr/>
            <p:nvPr/>
          </p:nvSpPr>
          <p:spPr>
            <a:xfrm>
              <a:off x="3240" y="2907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253" name="Text Box 15"/>
            <p:cNvSpPr txBox="1"/>
            <p:nvPr/>
          </p:nvSpPr>
          <p:spPr>
            <a:xfrm>
              <a:off x="10920" y="2612"/>
              <a:ext cx="14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内联网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54" name="Oval 16"/>
            <p:cNvSpPr/>
            <p:nvPr/>
          </p:nvSpPr>
          <p:spPr>
            <a:xfrm>
              <a:off x="10080" y="1107"/>
              <a:ext cx="3000" cy="3000"/>
            </a:xfrm>
            <a:prstGeom prst="ellipse">
              <a:avLst/>
            </a:prstGeom>
            <a:noFill/>
            <a:ln w="38100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55" name="Text Box 17"/>
            <p:cNvSpPr txBox="1"/>
            <p:nvPr/>
          </p:nvSpPr>
          <p:spPr>
            <a:xfrm>
              <a:off x="10613" y="1447"/>
              <a:ext cx="22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可信的网络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56" name="Text Box 18"/>
            <p:cNvSpPr txBox="1"/>
            <p:nvPr/>
          </p:nvSpPr>
          <p:spPr>
            <a:xfrm>
              <a:off x="655" y="1127"/>
              <a:ext cx="26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不可信的网络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57" name="Text Box 19"/>
            <p:cNvSpPr txBox="1"/>
            <p:nvPr/>
          </p:nvSpPr>
          <p:spPr>
            <a:xfrm>
              <a:off x="3985" y="1347"/>
              <a:ext cx="1888" cy="92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分组过滤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路由器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58" name="Text Box 20"/>
            <p:cNvSpPr txBox="1"/>
            <p:nvPr/>
          </p:nvSpPr>
          <p:spPr>
            <a:xfrm>
              <a:off x="7670" y="1347"/>
              <a:ext cx="1888" cy="92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分组过滤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  <a:p>
              <a:pPr lvl="0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路由器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59" name="Text Box 21"/>
            <p:cNvSpPr txBox="1"/>
            <p:nvPr/>
          </p:nvSpPr>
          <p:spPr>
            <a:xfrm>
              <a:off x="5760" y="1587"/>
              <a:ext cx="18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应用网关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60" name="Text Box 22"/>
            <p:cNvSpPr txBox="1"/>
            <p:nvPr/>
          </p:nvSpPr>
          <p:spPr>
            <a:xfrm>
              <a:off x="4338" y="3627"/>
              <a:ext cx="18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外局域网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61" name="Text Box 23"/>
            <p:cNvSpPr txBox="1"/>
            <p:nvPr/>
          </p:nvSpPr>
          <p:spPr>
            <a:xfrm>
              <a:off x="6830" y="3627"/>
              <a:ext cx="18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内局域网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62" name="Text Box 24"/>
            <p:cNvSpPr txBox="1"/>
            <p:nvPr/>
          </p:nvSpPr>
          <p:spPr>
            <a:xfrm>
              <a:off x="6378" y="147"/>
              <a:ext cx="14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防火墙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10263" name="Picture 25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4140" y="2607"/>
              <a:ext cx="1080" cy="6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264" name="Picture 26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860" y="2527"/>
              <a:ext cx="1080" cy="6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10265" name="Group 27"/>
            <p:cNvGrpSpPr/>
            <p:nvPr/>
          </p:nvGrpSpPr>
          <p:grpSpPr>
            <a:xfrm>
              <a:off x="6000" y="2187"/>
              <a:ext cx="960" cy="960"/>
              <a:chOff x="0" y="0"/>
              <a:chExt cx="384" cy="384"/>
            </a:xfrm>
          </p:grpSpPr>
          <p:sp>
            <p:nvSpPr>
              <p:cNvPr id="10271" name="AutoShape 28"/>
              <p:cNvSpPr/>
              <p:nvPr/>
            </p:nvSpPr>
            <p:spPr>
              <a:xfrm>
                <a:off x="0" y="0"/>
                <a:ext cx="384" cy="384"/>
              </a:xfrm>
              <a:prstGeom prst="cube">
                <a:avLst>
                  <a:gd name="adj" fmla="val 12963"/>
                </a:avLst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sz="20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Text Box 29"/>
              <p:cNvSpPr txBox="1"/>
              <p:nvPr/>
            </p:nvSpPr>
            <p:spPr>
              <a:xfrm>
                <a:off x="59" y="118"/>
                <a:ext cx="240" cy="21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 algn="l" eaLnBrk="1" hangingPunct="1"/>
                <a:r>
                  <a:rPr lang="zh-CN" altLang="zh-CN" b="1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G</a:t>
                </a:r>
                <a:endParaRPr lang="zh-CN" altLang="zh-CN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endParaRPr>
              </a:p>
            </p:txBody>
          </p:sp>
        </p:grpSp>
        <p:graphicFrame>
          <p:nvGraphicFramePr>
            <p:cNvPr id="10242" name="Object 30"/>
            <p:cNvGraphicFramePr>
              <a:graphicFrameLocks noChangeAspect="1"/>
            </p:cNvGraphicFramePr>
            <p:nvPr/>
          </p:nvGraphicFramePr>
          <p:xfrm>
            <a:off x="0" y="1707"/>
            <a:ext cx="3480" cy="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3514725" imgH="2009775" progId="">
                    <p:embed/>
                  </p:oleObj>
                </mc:Choice>
                <mc:Fallback>
                  <p:oleObj name="" r:id="rId3" imgW="3514725" imgH="2009775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1707"/>
                          <a:ext cx="3480" cy="2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Text Box 31"/>
            <p:cNvSpPr txBox="1"/>
            <p:nvPr/>
          </p:nvSpPr>
          <p:spPr>
            <a:xfrm>
              <a:off x="1130" y="2472"/>
              <a:ext cx="14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因特网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67" name="Line 32"/>
            <p:cNvSpPr/>
            <p:nvPr/>
          </p:nvSpPr>
          <p:spPr>
            <a:xfrm flipH="1">
              <a:off x="3773" y="452"/>
              <a:ext cx="20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0268" name="Text Box 33"/>
            <p:cNvSpPr txBox="1"/>
            <p:nvPr/>
          </p:nvSpPr>
          <p:spPr>
            <a:xfrm>
              <a:off x="9443" y="150"/>
              <a:ext cx="26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防火墙的里面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69" name="Text Box 34"/>
            <p:cNvSpPr txBox="1"/>
            <p:nvPr/>
          </p:nvSpPr>
          <p:spPr>
            <a:xfrm>
              <a:off x="1563" y="150"/>
              <a:ext cx="2688" cy="5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 eaLnBrk="1" hangingPunct="1"/>
              <a:r>
                <a:rPr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rPr>
                <a:t>防火墙的外面</a:t>
              </a:r>
              <a:endParaRPr lang="zh-CN" altLang="en-US" b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270" name="AutoShape 35"/>
            <p:cNvSpPr/>
            <p:nvPr/>
          </p:nvSpPr>
          <p:spPr>
            <a:xfrm>
              <a:off x="5813" y="0"/>
              <a:ext cx="7485" cy="4535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hlink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61442" name="Rectangle 2"/>
          <p:cNvSpPr>
            <a:spLocks noGrp="1"/>
          </p:cNvSpPr>
          <p:nvPr/>
        </p:nvSpPr>
        <p:spPr>
          <a:xfrm>
            <a:off x="2674938" y="214313"/>
            <a:ext cx="7237412" cy="146208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4000" b="1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charset="0"/>
                <a:ea typeface="黑体" charset="0"/>
                <a:cs typeface="+mn-cs"/>
                <a:sym typeface="+mn-ea"/>
              </a:rPr>
              <a:t>一、防火墙</a:t>
            </a:r>
            <a:endParaRPr lang="zh-CN" altLang="en-US" sz="4000" b="1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、防火墙技术分类：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）分组过滤路由器：是一种具有分组过滤功能的路由器，它根据过虑规则对进出内部网络的分组执行转发或者丢弃。过滤规则基于分组的网络中运输层首部的信息。分组过滤路由器简单高效，且对用户是透明的，但不能对高层数据进行过滤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如果想阻止外单位人员使用</a:t>
            </a:r>
            <a:r>
              <a:rPr lang="en-US" altLang="zh-CN" sz="2400" b="1">
                <a:sym typeface="+mn-ea"/>
              </a:rPr>
              <a:t>TELNET</a:t>
            </a:r>
            <a:r>
              <a:rPr lang="zh-CN" altLang="en-US" sz="2400" b="1">
                <a:solidFill>
                  <a:schemeClr val="tx1"/>
                </a:solidFill>
              </a:rPr>
              <a:t>登录到本单位主机，则在</a:t>
            </a:r>
            <a:r>
              <a:rPr lang="zh-CN" altLang="en-US" sz="2400" b="1">
                <a:sym typeface="+mn-ea"/>
              </a:rPr>
              <a:t>分组过滤路由器中将所有</a:t>
            </a:r>
            <a:r>
              <a:rPr lang="zh-CN" altLang="en-US" sz="2400" b="1">
                <a:solidFill>
                  <a:schemeClr val="tx1"/>
                </a:solidFill>
              </a:rPr>
              <a:t>端口号为</a:t>
            </a:r>
            <a:r>
              <a:rPr lang="en-US" altLang="zh-CN" sz="2400" b="1">
                <a:solidFill>
                  <a:schemeClr val="tx1"/>
                </a:solidFill>
              </a:rPr>
              <a:t>23</a:t>
            </a:r>
            <a:r>
              <a:rPr lang="zh-CN" altLang="en-US" sz="2400" b="1">
                <a:solidFill>
                  <a:schemeClr val="tx1"/>
                </a:solidFill>
              </a:rPr>
              <a:t>的入分组均拦截。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（</a:t>
            </a: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）应用网关：可以实现基于应用层数据的过滤和高层用户鉴别。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应用客户进行向服务器发送请求报文时，先发给应用网关，它在应用层打开、检查该报文的合法性，如合法则应用网关以客户进程的身份将请求报文转发给原始服务器，否则丢弃报文。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/>
          </p:cNvSpPr>
          <p:nvPr/>
        </p:nvSpPr>
        <p:spPr>
          <a:xfrm>
            <a:off x="2674938" y="214313"/>
            <a:ext cx="7237412" cy="146208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4000" b="1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charset="0"/>
                <a:ea typeface="黑体" charset="0"/>
                <a:cs typeface="+mn-cs"/>
                <a:sym typeface="+mn-ea"/>
              </a:rPr>
              <a:t>一、防火墙</a:t>
            </a:r>
            <a:endParaRPr lang="zh-CN" altLang="en-US" sz="4000" b="1" dirty="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ym typeface="+mn-ea"/>
              </a:rPr>
              <a:t>入侵检测系统 </a:t>
            </a:r>
            <a:r>
              <a:rPr lang="zh-CN" altLang="zh-CN" b="1" dirty="0">
                <a:sym typeface="+mn-ea"/>
              </a:rPr>
              <a:t>IDS (Intrusion Detection System)</a:t>
            </a:r>
            <a:endParaRPr lang="zh-CN" altLang="zh-CN" b="1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通过对进入网络的分组进行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深度分析与检测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发现疑是入侵行为的网络活动，并进行报警以便进一步采取相应措施。它作为系统防御的第二道防线。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入侵检测系统(intrusion detection system，简称"IDS")是一种对网络传输进行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即时监视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，在发现可疑传输时发出警报或者采取主动反应措施的网络安全设备。它与其他网络安全设备的不同之处便在于，IDS是一种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积极主动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的安全防护技术。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4514" name="Rectangle 2"/>
          <p:cNvSpPr>
            <a:spLocks noGrp="1"/>
          </p:cNvSpPr>
          <p:nvPr/>
        </p:nvSpPr>
        <p:spPr>
          <a:xfrm>
            <a:off x="-511810" y="365125"/>
            <a:ext cx="11865610" cy="1325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二、入侵检测系统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-511810" y="365125"/>
            <a:ext cx="11865610" cy="1325880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二、入侵检测系统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1554480" y="1788160"/>
            <a:ext cx="8770620" cy="46799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入侵检测系统能够在入侵已经开始，但还没有造成危害或在造成更大危害前，及时检测到入侵，以便尽快阻止入侵，把危害降低到最小。  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b="1" dirty="0">
                <a:sym typeface="+mn-ea"/>
              </a:rPr>
              <a:t>入侵检测方法分类：</a:t>
            </a:r>
            <a:endParaRPr lang="zh-CN" altLang="en-US" b="1" dirty="0"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、基于特征的</a:t>
            </a:r>
            <a:r>
              <a:rPr lang="zh-CN" altLang="en-US" b="1" dirty="0">
                <a:sym typeface="+mn-ea"/>
              </a:rPr>
              <a:t>入侵检测</a:t>
            </a:r>
            <a:r>
              <a:rPr lang="zh-CN" altLang="zh-CN" b="1" dirty="0">
                <a:solidFill>
                  <a:schemeClr val="tx1"/>
                </a:solidFill>
              </a:rPr>
              <a:t> 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、基于异常的入侵检测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ym typeface="+mn-ea"/>
              </a:rPr>
              <a:t>二、入侵检测系统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805" y="1415415"/>
            <a:ext cx="10515600" cy="435133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、基于特征的入侵检测</a:t>
            </a:r>
            <a:r>
              <a:rPr lang="zh-CN" altLang="zh-CN" sz="2400" b="1" dirty="0">
                <a:sym typeface="+mn-ea"/>
              </a:rPr>
              <a:t> </a:t>
            </a:r>
            <a:endParaRPr lang="zh-CN" altLang="zh-CN" sz="2400" b="1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ym typeface="+mn-ea"/>
              </a:rPr>
              <a:t>维护一个所有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已知攻击标志性</a:t>
            </a:r>
            <a:r>
              <a:rPr lang="zh-CN" altLang="en-US" sz="2400" b="1" dirty="0">
                <a:sym typeface="+mn-ea"/>
              </a:rPr>
              <a:t>特征的数据库。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ym typeface="+mn-ea"/>
              </a:rPr>
              <a:t>每个特征是一个与某种入侵活动相关联的规则集，这些规则可能基于单个分组的首部字段值或数据中特定比特串，或者与一系列分组有关。当发现有与某种攻击特征匹配的分组或分组序列时，则认为可能检测到某种入侵行为。基于特征的</a:t>
            </a:r>
            <a:r>
              <a:rPr lang="zh-CN" altLang="zh-CN" sz="2400" b="1" dirty="0">
                <a:sym typeface="+mn-ea"/>
              </a:rPr>
              <a:t>IDS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只能检测已知攻击</a:t>
            </a:r>
            <a:r>
              <a:rPr lang="zh-CN" altLang="en-US" sz="2400" b="1" dirty="0">
                <a:sym typeface="+mn-ea"/>
              </a:rPr>
              <a:t>，对于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未知攻击</a:t>
            </a:r>
            <a:r>
              <a:rPr lang="zh-CN" altLang="en-US" sz="2400" b="1" dirty="0">
                <a:sym typeface="+mn-ea"/>
              </a:rPr>
              <a:t>则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束手无策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、基于异常的入侵检测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ym typeface="+mn-ea"/>
              </a:rPr>
              <a:t>通过观察正常运行的网络流量，学习正常流量的统计特性和规律，当检测到网络中流量某种统计规律不符合正常情况时，则认为可能发生了入侵行为。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ym typeface="+mn-ea"/>
              </a:rPr>
              <a:t>  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Kingsoft Office WPP</Application>
  <PresentationFormat>自定义</PresentationFormat>
  <Paragraphs>77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一、防火墙</vt:lpstr>
      <vt:lpstr>防火墙在互连网络中的位置 </vt:lpstr>
      <vt:lpstr>PowerPoint 演示文稿</vt:lpstr>
      <vt:lpstr>PowerPoint 演示文稿</vt:lpstr>
      <vt:lpstr>二、入侵检测系统 </vt:lpstr>
      <vt:lpstr>二、入侵检测系统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Administrator</cp:lastModifiedBy>
  <cp:revision>34</cp:revision>
  <dcterms:created xsi:type="dcterms:W3CDTF">2015-05-05T08:02:00Z</dcterms:created>
  <dcterms:modified xsi:type="dcterms:W3CDTF">2016-01-26T05:56:26Z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