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231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BC27-AECB-4773-B929-C661F4090AFB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207D-0A82-445F-B872-0ED06E33E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知识点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二：</a:t>
            </a:r>
            <a:r>
              <a:rPr lang="zh-CN" b="1" dirty="0" smtClean="0">
                <a:latin typeface="黑体" pitchFamily="49" charset="-122"/>
                <a:ea typeface="黑体" pitchFamily="49" charset="-122"/>
              </a:rPr>
              <a:t>密</a:t>
            </a:r>
            <a:r>
              <a:rPr lang="zh-CN" b="1" dirty="0" smtClean="0">
                <a:latin typeface="黑体" pitchFamily="49" charset="-122"/>
                <a:ea typeface="黑体" pitchFamily="49" charset="-122"/>
              </a:rPr>
              <a:t>码体制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一、</a:t>
            </a:r>
            <a:r>
              <a:rPr lang="zh-CN" sz="4000" b="1" dirty="0" smtClean="0">
                <a:latin typeface="黑体" pitchFamily="49" charset="-122"/>
                <a:ea typeface="黑体" pitchFamily="49" charset="-122"/>
              </a:rPr>
              <a:t>对称密钥密码体制 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zh-CN" sz="4000" b="1" dirty="0" smtClean="0">
                <a:latin typeface="黑体" pitchFamily="49" charset="-122"/>
                <a:ea typeface="黑体" pitchFamily="49" charset="-122"/>
              </a:rPr>
              <a:t>公钥密码体制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4313"/>
            <a:ext cx="8642350" cy="1462087"/>
          </a:xfrm>
        </p:spPr>
        <p:txBody>
          <a:bodyPr>
            <a:noAutofit/>
          </a:bodyPr>
          <a:lstStyle/>
          <a:p>
            <a:r>
              <a:rPr lang="zh-CN" dirty="0"/>
              <a:t/>
            </a:r>
            <a:br>
              <a:rPr lang="zh-CN" dirty="0"/>
            </a:b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一、</a:t>
            </a:r>
            <a:r>
              <a:rPr lang="zh-CN" sz="4000" b="1" dirty="0" smtClean="0">
                <a:latin typeface="黑体" pitchFamily="49" charset="-122"/>
                <a:ea typeface="黑体" pitchFamily="49" charset="-122"/>
              </a:rPr>
              <a:t>对称密钥密码体制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000" b="1" dirty="0" smtClean="0">
                <a:latin typeface="黑体" pitchFamily="49" charset="-122"/>
                <a:ea typeface="黑体" pitchFamily="49" charset="-122"/>
              </a:rPr>
            </a:br>
            <a:endParaRPr 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06588"/>
            <a:ext cx="7920037" cy="4475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sz="3600" b="1" dirty="0">
                <a:latin typeface="黑体" pitchFamily="49" charset="-122"/>
                <a:ea typeface="黑体" pitchFamily="49" charset="-122"/>
              </a:rPr>
              <a:t>所谓对称密钥密码体制，即加密密钥与解密密钥是</a:t>
            </a:r>
            <a:r>
              <a:rPr lang="zh-CN" sz="36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相同的</a:t>
            </a:r>
            <a:r>
              <a:rPr lang="zh-CN" sz="3600" b="1" dirty="0">
                <a:latin typeface="黑体" pitchFamily="49" charset="-122"/>
                <a:ea typeface="黑体" pitchFamily="49" charset="-122"/>
              </a:rPr>
              <a:t>密码体制。</a:t>
            </a:r>
          </a:p>
          <a:p>
            <a:pPr>
              <a:lnSpc>
                <a:spcPct val="150000"/>
              </a:lnSpc>
              <a:buNone/>
            </a:pPr>
            <a:r>
              <a:rPr lang="zh-CN" sz="3600" b="1" dirty="0">
                <a:latin typeface="黑体" pitchFamily="49" charset="-122"/>
                <a:ea typeface="黑体" pitchFamily="49" charset="-122"/>
              </a:rPr>
              <a:t>这种加密系统又称为</a:t>
            </a:r>
            <a:r>
              <a:rPr lang="zh-CN" sz="36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对称密钥系统</a:t>
            </a:r>
            <a:r>
              <a:rPr lang="zh-CN" sz="36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260" y="1571625"/>
            <a:ext cx="8676005" cy="45351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数据加密标准 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DES</a:t>
            </a:r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属于对称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密钥密码体制，是一种分组密码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。使用的密钥为 </a:t>
            </a:r>
            <a:r>
              <a:rPr lang="zh-CN" altLang="zh-CN" sz="2400" b="1" dirty="0" smtClean="0">
                <a:latin typeface="黑体" pitchFamily="49" charset="-122"/>
                <a:ea typeface="黑体" pitchFamily="49" charset="-122"/>
              </a:rPr>
              <a:t>64 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实际密钥长度为 </a:t>
            </a:r>
            <a:r>
              <a:rPr lang="zh-CN" altLang="zh-CN" sz="2400" b="1" dirty="0" smtClean="0">
                <a:latin typeface="黑体" pitchFamily="49" charset="-122"/>
                <a:ea typeface="黑体" pitchFamily="49" charset="-122"/>
              </a:rPr>
              <a:t>56 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400" b="1" dirty="0" smtClean="0">
                <a:latin typeface="黑体" pitchFamily="49" charset="-122"/>
                <a:ea typeface="黑体" pitchFamily="49" charset="-122"/>
              </a:rPr>
              <a:t>8 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位用于奇偶校验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DES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加密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过程</a:t>
            </a:r>
            <a:endParaRPr lang="zh-CN" sz="2400" b="1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sz="2400" b="1" dirty="0">
                <a:latin typeface="黑体" pitchFamily="49" charset="-122"/>
                <a:ea typeface="黑体" pitchFamily="49" charset="-122"/>
              </a:rPr>
              <a:t>在加密前，先对整个明文进行分组。每一个组长为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64 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zh-CN" sz="2400" b="1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sz="2400" b="1" dirty="0">
                <a:latin typeface="黑体" pitchFamily="49" charset="-122"/>
                <a:ea typeface="黑体" pitchFamily="49" charset="-122"/>
              </a:rPr>
              <a:t>然后对每一个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64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位 二进制数据进行加密处理，产生一组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64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位密文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zh-CN" sz="2400" b="1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sz="2400" b="1" dirty="0">
                <a:latin typeface="黑体" pitchFamily="49" charset="-122"/>
                <a:ea typeface="黑体" pitchFamily="49" charset="-122"/>
              </a:rPr>
              <a:t>最后将各组密文串接起来，即得出整个的密文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。 </a:t>
            </a:r>
            <a:endParaRPr 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4313"/>
            <a:ext cx="8642350" cy="1462087"/>
          </a:xfrm>
        </p:spPr>
        <p:txBody>
          <a:bodyPr>
            <a:noAutofit/>
          </a:bodyPr>
          <a:lstStyle/>
          <a:p>
            <a:r>
              <a:rPr lang="zh-CN" dirty="0"/>
              <a:t/>
            </a:r>
            <a:br>
              <a:rPr lang="zh-CN" dirty="0"/>
            </a:b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一、</a:t>
            </a:r>
            <a:r>
              <a:rPr lang="zh-CN" sz="4000" b="1" dirty="0" smtClean="0">
                <a:latin typeface="黑体" pitchFamily="49" charset="-122"/>
                <a:ea typeface="黑体" pitchFamily="49" charset="-122"/>
              </a:rPr>
              <a:t>对称密钥密码体制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000" b="1" dirty="0" smtClean="0">
                <a:latin typeface="黑体" pitchFamily="49" charset="-122"/>
                <a:ea typeface="黑体" pitchFamily="49" charset="-122"/>
              </a:rPr>
            </a:b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24" y="1268717"/>
            <a:ext cx="7772400" cy="4608512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DES </a:t>
            </a:r>
            <a:r>
              <a:rPr 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保密性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仅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取决于对密钥的保密，而算法是公开的。尽管人们在破译 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DES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方面取得了许多进展，但至今仍未能找到比穷举搜索密钥更有效的方法。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 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DES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是世界上第一个公认的实用密码算法标准，它曾对密码学的发展做出了重大贡献。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较为严重的问题是 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DES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的密钥的长度。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现在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已经设计出来搜索 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DES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密钥的专用芯片。</a:t>
            </a:r>
            <a:r>
              <a:rPr lang="zh-CN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4313"/>
            <a:ext cx="8642350" cy="1462087"/>
          </a:xfrm>
        </p:spPr>
        <p:txBody>
          <a:bodyPr>
            <a:noAutofit/>
          </a:bodyPr>
          <a:lstStyle/>
          <a:p>
            <a:r>
              <a:rPr lang="zh-CN" dirty="0"/>
              <a:t/>
            </a:r>
            <a:br>
              <a:rPr lang="zh-CN" dirty="0"/>
            </a:b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一、</a:t>
            </a:r>
            <a:r>
              <a:rPr lang="zh-CN" sz="4000" b="1" dirty="0" smtClean="0">
                <a:latin typeface="黑体" pitchFamily="49" charset="-122"/>
                <a:ea typeface="黑体" pitchFamily="49" charset="-122"/>
              </a:rPr>
              <a:t>对称密钥密码体制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000" b="1" dirty="0" smtClean="0">
                <a:latin typeface="黑体" pitchFamily="49" charset="-122"/>
                <a:ea typeface="黑体" pitchFamily="49" charset="-122"/>
              </a:rPr>
            </a:b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zh-CN" sz="4800" b="1" dirty="0" smtClean="0">
                <a:latin typeface="黑体" pitchFamily="49" charset="-122"/>
                <a:ea typeface="黑体" pitchFamily="49" charset="-122"/>
              </a:rPr>
              <a:t>公钥密码体制</a:t>
            </a:r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347075" cy="46799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、什么是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公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钥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密码体制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不同的加密密钥与解密</a:t>
            </a:r>
            <a:r>
              <a:rPr lang="zh-CN" sz="28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密钥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、为什么要使用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公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钥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密码体制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由于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对称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密钥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密码体制的密钥分配问题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由于对数字签名的需求。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公钥密码体制是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RSA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体制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sz="2400" b="1" dirty="0" smtClean="0">
                <a:latin typeface="黑体" pitchFamily="49" charset="-122"/>
                <a:ea typeface="黑体" pitchFamily="49" charset="-122"/>
              </a:rPr>
              <a:t>最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著名的公钥密码体制是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RSA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体制，它基于数论中大数分解问题的体制，由美国三位科学家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Rivest, Shamir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和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Adleman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于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1976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年提出并在 </a:t>
            </a:r>
            <a:r>
              <a:rPr lang="zh-CN" altLang="zh-CN" sz="2400" b="1" dirty="0">
                <a:latin typeface="黑体" pitchFamily="49" charset="-122"/>
                <a:ea typeface="黑体" pitchFamily="49" charset="-122"/>
              </a:rPr>
              <a:t>1978 </a:t>
            </a:r>
            <a:r>
              <a:rPr lang="zh-CN" sz="2400" b="1" dirty="0">
                <a:latin typeface="黑体" pitchFamily="49" charset="-122"/>
                <a:ea typeface="黑体" pitchFamily="49" charset="-122"/>
              </a:rPr>
              <a:t>年正式发表的。</a:t>
            </a:r>
          </a:p>
          <a:p>
            <a:pPr>
              <a:lnSpc>
                <a:spcPct val="150000"/>
              </a:lnSpc>
              <a:buNone/>
            </a:pPr>
            <a:endParaRPr lang="zh-CN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717550"/>
            <a:ext cx="7793037" cy="982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zh-CN" b="1" dirty="0" smtClean="0">
                <a:latin typeface="黑体" pitchFamily="49" charset="-122"/>
                <a:ea typeface="黑体" pitchFamily="49" charset="-122"/>
              </a:rPr>
              <a:t>公钥密码体制</a:t>
            </a:r>
            <a:endParaRPr 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333" y="1628458"/>
            <a:ext cx="7921625" cy="3502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公钥密码体制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的规定：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加密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密钥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即公钥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PK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是公开信息，而解密密钥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即私钥或秘钥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SK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是需要保密的。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加密算法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和解密算法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也都是公开的。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sz="2800" b="1" dirty="0" smtClean="0">
                <a:latin typeface="黑体" pitchFamily="49" charset="-122"/>
                <a:ea typeface="黑体" pitchFamily="49" charset="-122"/>
              </a:rPr>
              <a:t>秘钥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SK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是由公钥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PK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决定的，但却不能根据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PK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计算出 </a:t>
            </a:r>
            <a:r>
              <a:rPr lang="zh-CN" altLang="zh-CN" sz="2800" b="1" i="1" dirty="0">
                <a:latin typeface="黑体" pitchFamily="49" charset="-122"/>
                <a:ea typeface="黑体" pitchFamily="49" charset="-122"/>
              </a:rPr>
              <a:t>SK</a:t>
            </a:r>
            <a:r>
              <a:rPr lang="zh-CN" sz="2800" b="1" dirty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8850" cy="14620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+mn-ea"/>
              </a:rPr>
              <a:t>二、</a:t>
            </a:r>
            <a:r>
              <a:rPr 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公钥密码体制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490788" y="3917950"/>
            <a:ext cx="108013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密文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Y</a:t>
            </a: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074863" y="4414838"/>
            <a:ext cx="1409700" cy="20637"/>
          </a:xfrm>
          <a:prstGeom prst="line">
            <a:avLst/>
          </a:prstGeom>
          <a:noFill/>
          <a:ln w="57150" cmpd="sng">
            <a:solidFill>
              <a:schemeClr val="tx2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82688" y="3938588"/>
            <a:ext cx="1292225" cy="785812"/>
          </a:xfrm>
          <a:prstGeom prst="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E</a:t>
            </a: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运算</a:t>
            </a:r>
          </a:p>
          <a:p>
            <a:r>
              <a:rPr lang="zh-CN" sz="20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加密算法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615113" y="3938588"/>
            <a:ext cx="1295400" cy="785812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zh-CN" sz="20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D </a:t>
            </a:r>
            <a:r>
              <a:rPr lang="zh-CN" sz="20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运算</a:t>
            </a:r>
          </a:p>
          <a:p>
            <a:r>
              <a:rPr lang="zh-CN" sz="20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解密算法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5284788" y="4414838"/>
            <a:ext cx="1409700" cy="20637"/>
          </a:xfrm>
          <a:prstGeom prst="line">
            <a:avLst/>
          </a:prstGeom>
          <a:noFill/>
          <a:ln w="57150" cmpd="sng">
            <a:solidFill>
              <a:schemeClr val="tx2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116013" y="3170238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加密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519863" y="3170238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解密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07950" y="4340225"/>
            <a:ext cx="108013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明文 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958138" y="4311650"/>
            <a:ext cx="116459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明文 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X</a:t>
            </a: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pic>
        <p:nvPicPr>
          <p:cNvPr id="21516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600994" y="2755107"/>
            <a:ext cx="555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01613" y="3240088"/>
            <a:ext cx="403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8658225" y="3240088"/>
            <a:ext cx="403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pic>
        <p:nvPicPr>
          <p:cNvPr id="21519" name="Picture 1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954838" y="2725738"/>
            <a:ext cx="554037" cy="230187"/>
          </a:xfrm>
          <a:prstGeom prst="rect">
            <a:avLst/>
          </a:prstGeom>
          <a:solidFill>
            <a:srgbClr val="FFCCFF"/>
          </a:solidFill>
          <a:ln w="12699" cmpd="sng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232525" y="2060575"/>
            <a:ext cx="2052955" cy="493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 </a:t>
            </a:r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的私钥 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SK</a:t>
            </a:r>
            <a:r>
              <a:rPr lang="zh-CN" altLang="zh-CN" sz="2400" b="1" i="1" baseline="-250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21521" name="Freeform 17"/>
          <p:cNvSpPr/>
          <p:nvPr/>
        </p:nvSpPr>
        <p:spPr bwMode="auto">
          <a:xfrm>
            <a:off x="1844675" y="3236913"/>
            <a:ext cx="4763" cy="690562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22"/>
              </a:cxn>
            </a:cxnLst>
            <a:rect l="0" t="0" r="r" b="b"/>
            <a:pathLst>
              <a:path w="2" h="322">
                <a:moveTo>
                  <a:pt x="2" y="0"/>
                </a:moveTo>
                <a:lnTo>
                  <a:pt x="0" y="322"/>
                </a:lnTo>
              </a:path>
            </a:pathLst>
          </a:custGeom>
          <a:noFill/>
          <a:ln w="57150" cmpd="sng">
            <a:solidFill>
              <a:schemeClr val="hlink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3395663" y="3597275"/>
          <a:ext cx="2406650" cy="1703388"/>
        </p:xfrm>
        <a:graphic>
          <a:graphicData uri="http://schemas.openxmlformats.org/presentationml/2006/ole">
            <p:oleObj spid="_x0000_s3076" r:id="rId4" imgW="3514725" imgH="2009775" progId="">
              <p:embed/>
            </p:oleObj>
          </a:graphicData>
        </a:graphic>
      </p:graphicFrame>
      <p:sp>
        <p:nvSpPr>
          <p:cNvPr id="21523" name="Freeform 19"/>
          <p:cNvSpPr/>
          <p:nvPr/>
        </p:nvSpPr>
        <p:spPr bwMode="auto">
          <a:xfrm rot="16200000">
            <a:off x="8047832" y="3888581"/>
            <a:ext cx="306388" cy="58102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31"/>
              </a:cxn>
              <a:cxn ang="0">
                <a:pos x="194" y="232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524" name="Freeform 20"/>
          <p:cNvSpPr/>
          <p:nvPr/>
        </p:nvSpPr>
        <p:spPr bwMode="auto">
          <a:xfrm>
            <a:off x="784225" y="3835400"/>
            <a:ext cx="384175" cy="4984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31"/>
              </a:cxn>
              <a:cxn ang="0">
                <a:pos x="194" y="232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457200" y="3346450"/>
            <a:ext cx="582613" cy="679450"/>
            <a:chOff x="0" y="0"/>
            <a:chExt cx="284" cy="265"/>
          </a:xfrm>
        </p:grpSpPr>
        <p:grpSp>
          <p:nvGrpSpPr>
            <p:cNvPr id="3" name="Group 22"/>
            <p:cNvGrpSpPr/>
            <p:nvPr/>
          </p:nvGrpSpPr>
          <p:grpSpPr bwMode="auto">
            <a:xfrm>
              <a:off x="7" y="5"/>
              <a:ext cx="277" cy="260"/>
              <a:chOff x="0" y="0"/>
              <a:chExt cx="277" cy="260"/>
            </a:xfrm>
          </p:grpSpPr>
          <p:sp>
            <p:nvSpPr>
              <p:cNvPr id="21527" name="Freeform 23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28" name="Freeform 24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29" name="Freeform 25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30" name="Freeform 26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31" name="Rectangle 27"/>
              <p:cNvSpPr>
                <a:spLocks noChangeArrowheads="1"/>
              </p:cNvSpPr>
              <p:nvPr/>
            </p:nvSpPr>
            <p:spPr bwMode="auto">
              <a:xfrm>
                <a:off x="46" y="17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32" name="Rectangle 28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31"/>
              <p:cNvGrpSpPr/>
              <p:nvPr/>
            </p:nvGrpSpPr>
            <p:grpSpPr bwMode="auto">
              <a:xfrm>
                <a:off x="0" y="222"/>
                <a:ext cx="277" cy="38"/>
                <a:chOff x="0" y="0"/>
                <a:chExt cx="277" cy="38"/>
              </a:xfrm>
            </p:grpSpPr>
            <p:sp>
              <p:nvSpPr>
                <p:cNvPr id="21536" name="Freeform 32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37" name="Freeform 33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38" name="Rectangle 34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Group 35"/>
            <p:cNvGrpSpPr/>
            <p:nvPr/>
          </p:nvGrpSpPr>
          <p:grpSpPr bwMode="auto">
            <a:xfrm>
              <a:off x="0" y="0"/>
              <a:ext cx="277" cy="261"/>
              <a:chOff x="0" y="0"/>
              <a:chExt cx="277" cy="261"/>
            </a:xfrm>
          </p:grpSpPr>
          <p:sp>
            <p:nvSpPr>
              <p:cNvPr id="21540" name="Freeform 36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1" name="Freeform 37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2" name="Freeform 38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3" name="Freeform 39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4" name="Rectangle 40"/>
              <p:cNvSpPr>
                <a:spLocks noChangeArrowheads="1"/>
              </p:cNvSpPr>
              <p:nvPr/>
            </p:nvSpPr>
            <p:spPr bwMode="auto">
              <a:xfrm>
                <a:off x="47" y="17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44"/>
              <p:cNvGrpSpPr/>
              <p:nvPr/>
            </p:nvGrpSpPr>
            <p:grpSpPr bwMode="auto">
              <a:xfrm>
                <a:off x="0" y="223"/>
                <a:ext cx="277" cy="38"/>
                <a:chOff x="0" y="0"/>
                <a:chExt cx="277" cy="38"/>
              </a:xfrm>
            </p:grpSpPr>
            <p:sp>
              <p:nvSpPr>
                <p:cNvPr id="21549" name="Freeform 45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50" name="Freeform 46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51" name="Rectangle 47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7" name="Group 48"/>
          <p:cNvGrpSpPr/>
          <p:nvPr/>
        </p:nvGrpSpPr>
        <p:grpSpPr bwMode="auto">
          <a:xfrm>
            <a:off x="8188325" y="3346450"/>
            <a:ext cx="581025" cy="679450"/>
            <a:chOff x="0" y="0"/>
            <a:chExt cx="284" cy="265"/>
          </a:xfrm>
        </p:grpSpPr>
        <p:grpSp>
          <p:nvGrpSpPr>
            <p:cNvPr id="8" name="Group 49"/>
            <p:cNvGrpSpPr/>
            <p:nvPr/>
          </p:nvGrpSpPr>
          <p:grpSpPr bwMode="auto">
            <a:xfrm>
              <a:off x="7" y="5"/>
              <a:ext cx="277" cy="260"/>
              <a:chOff x="0" y="0"/>
              <a:chExt cx="277" cy="260"/>
            </a:xfrm>
          </p:grpSpPr>
          <p:sp>
            <p:nvSpPr>
              <p:cNvPr id="21554" name="Freeform 50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55" name="Freeform 51"/>
              <p:cNvSpPr/>
              <p:nvPr/>
            </p:nvSpPr>
            <p:spPr bwMode="auto">
              <a:xfrm>
                <a:off x="7" y="135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56" name="Freeform 52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57" name="Freeform 53"/>
              <p:cNvSpPr/>
              <p:nvPr/>
            </p:nvSpPr>
            <p:spPr bwMode="auto">
              <a:xfrm>
                <a:off x="46" y="0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58" name="Rectangle 54"/>
              <p:cNvSpPr>
                <a:spLocks noChangeArrowheads="1"/>
              </p:cNvSpPr>
              <p:nvPr/>
            </p:nvSpPr>
            <p:spPr bwMode="auto">
              <a:xfrm>
                <a:off x="46" y="17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59" name="Rectangle 55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60" name="Rectangle 56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61" name="Line 57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58"/>
              <p:cNvGrpSpPr/>
              <p:nvPr/>
            </p:nvGrpSpPr>
            <p:grpSpPr bwMode="auto">
              <a:xfrm>
                <a:off x="0" y="222"/>
                <a:ext cx="277" cy="38"/>
                <a:chOff x="0" y="0"/>
                <a:chExt cx="277" cy="38"/>
              </a:xfrm>
            </p:grpSpPr>
            <p:sp>
              <p:nvSpPr>
                <p:cNvPr id="21563" name="Freeform 59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64" name="Freeform 60"/>
                <p:cNvSpPr/>
                <p:nvPr/>
              </p:nvSpPr>
              <p:spPr bwMode="auto">
                <a:xfrm>
                  <a:off x="0" y="0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65" name="Rectangle 61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roup 62"/>
            <p:cNvGrpSpPr/>
            <p:nvPr/>
          </p:nvGrpSpPr>
          <p:grpSpPr bwMode="auto">
            <a:xfrm>
              <a:off x="0" y="0"/>
              <a:ext cx="277" cy="261"/>
              <a:chOff x="0" y="0"/>
              <a:chExt cx="277" cy="261"/>
            </a:xfrm>
          </p:grpSpPr>
          <p:sp>
            <p:nvSpPr>
              <p:cNvPr id="21567" name="Freeform 63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68" name="Freeform 64"/>
              <p:cNvSpPr/>
              <p:nvPr/>
            </p:nvSpPr>
            <p:spPr bwMode="auto">
              <a:xfrm>
                <a:off x="7" y="135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69" name="Freeform 65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70" name="Freeform 66"/>
              <p:cNvSpPr/>
              <p:nvPr/>
            </p:nvSpPr>
            <p:spPr bwMode="auto">
              <a:xfrm>
                <a:off x="47" y="0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71" name="Rectangle 67"/>
              <p:cNvSpPr>
                <a:spLocks noChangeArrowheads="1"/>
              </p:cNvSpPr>
              <p:nvPr/>
            </p:nvSpPr>
            <p:spPr bwMode="auto">
              <a:xfrm>
                <a:off x="47" y="17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72" name="Rectangle 68"/>
              <p:cNvSpPr>
                <a:spLocks noChangeArrowheads="1"/>
              </p:cNvSpPr>
              <p:nvPr/>
            </p:nvSpPr>
            <p:spPr bwMode="auto">
              <a:xfrm>
                <a:off x="9" y="159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73" name="Rectangle 69"/>
              <p:cNvSpPr>
                <a:spLocks noChangeArrowheads="1"/>
              </p:cNvSpPr>
              <p:nvPr/>
            </p:nvSpPr>
            <p:spPr bwMode="auto">
              <a:xfrm>
                <a:off x="64" y="33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74" name="Line 70"/>
              <p:cNvSpPr>
                <a:spLocks noChangeShapeType="1"/>
              </p:cNvSpPr>
              <p:nvPr/>
            </p:nvSpPr>
            <p:spPr bwMode="auto">
              <a:xfrm flipH="1">
                <a:off x="187" y="181"/>
                <a:ext cx="61" cy="1"/>
              </a:xfrm>
              <a:prstGeom prst="line">
                <a:avLst/>
              </a:prstGeom>
              <a:noFill/>
              <a:ln w="7938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71"/>
              <p:cNvGrpSpPr/>
              <p:nvPr/>
            </p:nvGrpSpPr>
            <p:grpSpPr bwMode="auto">
              <a:xfrm>
                <a:off x="0" y="223"/>
                <a:ext cx="277" cy="38"/>
                <a:chOff x="0" y="0"/>
                <a:chExt cx="277" cy="38"/>
              </a:xfrm>
            </p:grpSpPr>
            <p:sp>
              <p:nvSpPr>
                <p:cNvPr id="21576" name="Freeform 72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77" name="Freeform 73"/>
                <p:cNvSpPr/>
                <p:nvPr/>
              </p:nvSpPr>
              <p:spPr bwMode="auto">
                <a:xfrm>
                  <a:off x="0" y="0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78" name="Rectangle 74"/>
                <p:cNvSpPr>
                  <a:spLocks noChangeArrowheads="1"/>
                </p:cNvSpPr>
                <p:nvPr/>
              </p:nvSpPr>
              <p:spPr bwMode="auto">
                <a:xfrm>
                  <a:off x="2" y="27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5657850" y="3917950"/>
            <a:ext cx="108013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密文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Y</a:t>
            </a: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4067175" y="4124325"/>
            <a:ext cx="10972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因特网</a:t>
            </a:r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 rot="16200000" flipH="1">
            <a:off x="6869112" y="3548063"/>
            <a:ext cx="758825" cy="0"/>
          </a:xfrm>
          <a:prstGeom prst="line">
            <a:avLst/>
          </a:prstGeom>
          <a:noFill/>
          <a:ln w="57150" cmpd="sng">
            <a:solidFill>
              <a:schemeClr val="hlink"/>
            </a:solidFill>
            <a:rou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2" name="Text Box 78"/>
          <p:cNvSpPr txBox="1">
            <a:spLocks noChangeArrowheads="1"/>
          </p:cNvSpPr>
          <p:nvPr/>
        </p:nvSpPr>
        <p:spPr bwMode="auto">
          <a:xfrm>
            <a:off x="971550" y="2060575"/>
            <a:ext cx="2052955" cy="493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 </a:t>
            </a:r>
            <a:r>
              <a:rPr lang="zh-CN"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 </a:t>
            </a:r>
            <a:r>
              <a:rPr lang="zh-CN" altLang="zh-CN" sz="2400" b="1" i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PK</a:t>
            </a:r>
            <a:r>
              <a:rPr lang="zh-CN" altLang="zh-CN" sz="2400" b="1" i="1" baseline="-250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15" y="1125220"/>
            <a:ext cx="7967980" cy="929005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黑体" charset="0"/>
                <a:ea typeface="黑体" charset="0"/>
              </a:rPr>
              <a:t>5</a:t>
            </a:r>
            <a:r>
              <a:rPr lang="zh-CN" altLang="en-US" sz="3200" b="1">
                <a:solidFill>
                  <a:srgbClr val="FF0000"/>
                </a:solidFill>
                <a:latin typeface="黑体" charset="0"/>
                <a:ea typeface="黑体" charset="0"/>
              </a:rPr>
              <a:t>、</a:t>
            </a:r>
            <a:r>
              <a:rPr lang="zh-CN" sz="3200" b="1">
                <a:solidFill>
                  <a:srgbClr val="FF0000"/>
                </a:solidFill>
                <a:latin typeface="黑体" charset="0"/>
                <a:ea typeface="黑体" charset="0"/>
              </a:rPr>
              <a:t>公钥算法的特点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115" y="1988820"/>
            <a:ext cx="8072120" cy="41148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400" b="1">
                <a:latin typeface="黑体" charset="0"/>
                <a:ea typeface="黑体" charset="0"/>
              </a:rPr>
              <a:t>（</a:t>
            </a:r>
            <a:r>
              <a:rPr lang="en-US" altLang="zh-CN" sz="2400" b="1">
                <a:latin typeface="黑体" charset="0"/>
                <a:ea typeface="黑体" charset="0"/>
              </a:rPr>
              <a:t>1</a:t>
            </a:r>
            <a:r>
              <a:rPr lang="zh-CN" altLang="en-US" sz="2400" b="1">
                <a:latin typeface="黑体" charset="0"/>
                <a:ea typeface="黑体" charset="0"/>
              </a:rPr>
              <a:t>）</a:t>
            </a:r>
            <a:r>
              <a:rPr lang="zh-CN" sz="2400" b="1">
                <a:latin typeface="黑体" charset="0"/>
                <a:ea typeface="黑体" charset="0"/>
              </a:rPr>
              <a:t>                   </a:t>
            </a:r>
            <a:r>
              <a:rPr lang="en-US" altLang="zh-CN" sz="2400" b="1">
                <a:latin typeface="黑体" charset="0"/>
                <a:ea typeface="黑体" charset="0"/>
              </a:rPr>
              <a:t>				</a:t>
            </a:r>
            <a:r>
              <a:rPr lang="zh-CN" altLang="zh-CN" sz="2000" b="1">
                <a:latin typeface="黑体" charset="0"/>
                <a:ea typeface="黑体" charset="0"/>
              </a:rPr>
              <a:t>(7-</a:t>
            </a:r>
            <a:r>
              <a:rPr lang="en-US" altLang="zh-CN" sz="2000" b="1">
                <a:latin typeface="黑体" charset="0"/>
                <a:ea typeface="黑体" charset="0"/>
              </a:rPr>
              <a:t>3</a:t>
            </a:r>
            <a:r>
              <a:rPr lang="zh-CN" altLang="zh-CN" sz="2000" b="1">
                <a:latin typeface="黑体" charset="0"/>
                <a:ea typeface="黑体" charset="0"/>
              </a:rPr>
              <a:t>)</a:t>
            </a:r>
            <a:r>
              <a:rPr lang="zh-CN" altLang="zh-CN" sz="2400" b="1">
                <a:latin typeface="黑体" charset="0"/>
                <a:ea typeface="黑体" charset="0"/>
              </a:rPr>
              <a:t> </a:t>
            </a:r>
          </a:p>
          <a:p>
            <a:pPr marL="0" indent="0" algn="just">
              <a:lnSpc>
                <a:spcPct val="110000"/>
              </a:lnSpc>
              <a:spcBef>
                <a:spcPct val="85000"/>
              </a:spcBef>
              <a:buNone/>
            </a:pPr>
            <a:r>
              <a:rPr lang="zh-CN" sz="2400" b="1">
                <a:latin typeface="黑体" charset="0"/>
                <a:ea typeface="黑体" charset="0"/>
              </a:rPr>
              <a:t>（</a:t>
            </a:r>
            <a:r>
              <a:rPr lang="en-US" altLang="zh-CN" sz="2400" b="1">
                <a:latin typeface="黑体" charset="0"/>
                <a:ea typeface="黑体" charset="0"/>
              </a:rPr>
              <a:t>2</a:t>
            </a:r>
            <a:r>
              <a:rPr lang="zh-CN" altLang="en-US" sz="2400" b="1">
                <a:latin typeface="黑体" charset="0"/>
                <a:ea typeface="黑体" charset="0"/>
              </a:rPr>
              <a:t>）</a:t>
            </a:r>
            <a:r>
              <a:rPr lang="zh-CN" sz="2400" b="1">
                <a:latin typeface="黑体" charset="0"/>
                <a:ea typeface="黑体" charset="0"/>
              </a:rPr>
              <a:t>                      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b="1">
              <a:latin typeface="黑体" charset="0"/>
              <a:ea typeface="黑体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403350" y="1844993"/>
          <a:ext cx="5472113" cy="684212"/>
        </p:xfrm>
        <a:graphic>
          <a:graphicData uri="http://schemas.openxmlformats.org/presentationml/2006/ole">
            <p:oleObj spid="_x0000_s2052" r:id="rId3" imgW="45720000" imgH="5791200" progId="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 flipV="1">
            <a:off x="755650" y="2852738"/>
            <a:ext cx="8388350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 b="1">
              <a:latin typeface="黑体" charset="0"/>
              <a:ea typeface="黑体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883843" y="2852738"/>
            <a:ext cx="75438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(7-</a:t>
            </a:r>
            <a:r>
              <a:rPr lang="en-US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4</a:t>
            </a:r>
            <a:r>
              <a:rPr lang="zh-CN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)</a:t>
            </a:r>
          </a:p>
        </p:txBody>
      </p:sp>
      <p:graphicFrame>
        <p:nvGraphicFramePr>
          <p:cNvPr id="194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178" y="2708593"/>
          <a:ext cx="4105275" cy="779462"/>
        </p:xfrm>
        <a:graphic>
          <a:graphicData uri="http://schemas.openxmlformats.org/presentationml/2006/ole">
            <p:oleObj spid="_x0000_s2053" r:id="rId4" imgW="30480000" imgH="5791200" progId="">
              <p:embed/>
            </p:oleObj>
          </a:graphicData>
        </a:graphic>
      </p:graphicFrame>
      <p:sp>
        <p:nvSpPr>
          <p:cNvPr id="17410" name="Rectangle 2"/>
          <p:cNvSpPr>
            <a:spLocks noGrp="1" noChangeArrowheads="1"/>
          </p:cNvSpPr>
          <p:nvPr/>
        </p:nvSpPr>
        <p:spPr>
          <a:xfrm>
            <a:off x="827088" y="332740"/>
            <a:ext cx="7793037" cy="982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zh-CN" b="1" dirty="0" smtClean="0">
                <a:latin typeface="黑体" pitchFamily="49" charset="-122"/>
                <a:ea typeface="黑体" pitchFamily="49" charset="-122"/>
              </a:rPr>
              <a:t>公钥密码体制</a:t>
            </a:r>
            <a:endParaRPr 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305" y="4941570"/>
            <a:ext cx="5968365" cy="694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10000"/>
              </a:lnSpc>
              <a:buFont typeface="Wingdings" pitchFamily="2" charset="2"/>
              <a:buNone/>
            </a:pPr>
            <a:r>
              <a:rPr lang="zh-CN" b="1">
                <a:sym typeface="+mn-ea"/>
              </a:rPr>
              <a:t>        。</a:t>
            </a:r>
            <a:endParaRPr lang="zh-CN" b="1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03033" y="3572828"/>
          <a:ext cx="6551612" cy="665162"/>
        </p:xfrm>
        <a:graphic>
          <a:graphicData uri="http://schemas.openxmlformats.org/presentationml/2006/ole">
            <p:oleObj spid="_x0000_s2054" r:id="rId5" imgW="56997600" imgH="5791200" progId="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115" y="3645535"/>
            <a:ext cx="679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latin typeface="黑体" charset="0"/>
                <a:ea typeface="黑体" charset="0"/>
              </a:rPr>
              <a:t>（</a:t>
            </a:r>
            <a:r>
              <a:rPr lang="en-US" altLang="zh-CN" sz="2400" b="1"/>
              <a:t>3</a:t>
            </a:r>
            <a:r>
              <a:rPr lang="en-US" altLang="zh-CN" sz="2400" b="1">
                <a:latin typeface="黑体" charset="0"/>
                <a:ea typeface="黑体" charset="0"/>
              </a:rPr>
              <a:t>）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12140" y="4366260"/>
            <a:ext cx="8141970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en-US" altLang="zh-CN" sz="2800" b="1" dirty="0">
                <a:latin typeface="黑体" charset="0"/>
                <a:ea typeface="黑体" charset="0"/>
              </a:rPr>
              <a:t>）</a:t>
            </a:r>
            <a:r>
              <a:rPr lang="zh-CN" sz="2800" b="1" dirty="0">
                <a:sym typeface="+mn-ea"/>
              </a:rPr>
              <a:t>加密和解密算法都是公开的。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5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zh-CN" sz="2800" b="1" dirty="0">
                <a:sym typeface="+mn-ea"/>
              </a:rPr>
              <a:t>  </a:t>
            </a:r>
            <a:r>
              <a:rPr lang="zh-CN" sz="2800" b="1" dirty="0" smtClean="0">
                <a:sym typeface="+mn-ea"/>
              </a:rPr>
              <a:t>从 </a:t>
            </a:r>
            <a:r>
              <a:rPr lang="zh-CN" altLang="zh-CN" sz="2800" b="1" i="1" dirty="0">
                <a:sym typeface="+mn-ea"/>
              </a:rPr>
              <a:t>PK</a:t>
            </a:r>
            <a:r>
              <a:rPr lang="zh-CN" altLang="zh-CN" sz="2800" b="1" dirty="0">
                <a:sym typeface="+mn-ea"/>
              </a:rPr>
              <a:t> </a:t>
            </a:r>
            <a:r>
              <a:rPr lang="zh-CN" sz="2800" b="1" dirty="0">
                <a:sym typeface="+mn-ea"/>
              </a:rPr>
              <a:t>到 </a:t>
            </a:r>
            <a:r>
              <a:rPr lang="zh-CN" altLang="zh-CN" sz="2800" b="1" i="1" dirty="0">
                <a:sym typeface="+mn-ea"/>
              </a:rPr>
              <a:t>SK</a:t>
            </a:r>
            <a:r>
              <a:rPr lang="zh-CN" altLang="zh-CN" sz="2800" b="1" dirty="0">
                <a:sym typeface="+mn-ea"/>
              </a:rPr>
              <a:t> </a:t>
            </a:r>
            <a:r>
              <a:rPr lang="zh-CN" sz="2800" b="1" dirty="0">
                <a:sym typeface="+mn-ea"/>
              </a:rPr>
              <a:t>是“</a:t>
            </a:r>
            <a:r>
              <a:rPr lang="zh-CN" sz="2800" b="1" dirty="0">
                <a:solidFill>
                  <a:srgbClr val="FF0000"/>
                </a:solidFill>
                <a:sym typeface="+mn-ea"/>
              </a:rPr>
              <a:t>计算上不可能的</a:t>
            </a:r>
            <a:r>
              <a:rPr lang="zh-CN" sz="2800" b="1" dirty="0">
                <a:sym typeface="+mn-ea"/>
              </a:rPr>
              <a:t>”。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955598" y="3645218"/>
            <a:ext cx="75438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(7-</a:t>
            </a:r>
            <a:r>
              <a:rPr lang="en-US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5</a:t>
            </a:r>
            <a:r>
              <a:rPr lang="zh-CN" altLang="zh-CN" b="1">
                <a:solidFill>
                  <a:schemeClr val="tx1"/>
                </a:solidFill>
                <a:latin typeface="黑体" charset="0"/>
                <a:ea typeface="黑体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9745" y="2780665"/>
            <a:ext cx="25253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公钥可用来加密，</a:t>
            </a:r>
          </a:p>
          <a:p>
            <a:r>
              <a:rPr lang="zh-CN" altLang="en-US" b="1"/>
              <a:t>但却不能用来解密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734175" cy="1462087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二、</a:t>
            </a:r>
            <a:r>
              <a:rPr lang="zh-CN" b="1" dirty="0" smtClean="0">
                <a:latin typeface="黑体" pitchFamily="49" charset="-122"/>
                <a:ea typeface="黑体" pitchFamily="49" charset="-122"/>
                <a:sym typeface="+mn-ea"/>
              </a:rPr>
              <a:t>公钥密码体制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233" y="1412558"/>
            <a:ext cx="7772400" cy="42592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2800" b="1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公钥密码体制的不足之处：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黑体" charset="0"/>
                <a:ea typeface="黑体" charset="0"/>
              </a:rPr>
              <a:t>1</a:t>
            </a:r>
            <a:r>
              <a:rPr lang="zh-CN" altLang="en-US" sz="2400" b="1">
                <a:latin typeface="黑体" charset="0"/>
                <a:ea typeface="黑体" charset="0"/>
              </a:rPr>
              <a:t>、</a:t>
            </a:r>
            <a:r>
              <a:rPr lang="zh-CN" sz="2800" b="1">
                <a:latin typeface="黑体" charset="0"/>
                <a:ea typeface="黑体" charset="0"/>
              </a:rPr>
              <a:t>目前公钥加密算法的开销较大；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latin typeface="黑体" charset="0"/>
                <a:ea typeface="黑体" charset="0"/>
              </a:rPr>
              <a:t>2</a:t>
            </a:r>
            <a:r>
              <a:rPr lang="zh-CN" altLang="en-US" sz="2800" b="1">
                <a:latin typeface="黑体" charset="0"/>
                <a:ea typeface="黑体" charset="0"/>
              </a:rPr>
              <a:t>、</a:t>
            </a:r>
            <a:r>
              <a:rPr lang="zh-CN" sz="2800" b="1">
                <a:latin typeface="黑体" charset="0"/>
                <a:ea typeface="黑体" charset="0"/>
              </a:rPr>
              <a:t>公钥还需要密钥分配协议。 </a:t>
            </a:r>
            <a:r>
              <a:rPr lang="zh-CN" sz="2400" b="1">
                <a:latin typeface="黑体" charset="0"/>
                <a:ea typeface="黑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470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知识点二：密码体制</vt:lpstr>
      <vt:lpstr> 一、对称密钥密码体制  </vt:lpstr>
      <vt:lpstr> 一、对称密钥密码体制  </vt:lpstr>
      <vt:lpstr> 一、对称密钥密码体制  </vt:lpstr>
      <vt:lpstr>二、公钥密码体制</vt:lpstr>
      <vt:lpstr>二、公钥密码体制</vt:lpstr>
      <vt:lpstr>二、公钥密码体制 </vt:lpstr>
      <vt:lpstr>5、公钥算法的特点</vt:lpstr>
      <vt:lpstr>二、公钥密码体制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知识点二：密码体制</dc:title>
  <dc:creator>LUN</dc:creator>
  <cp:lastModifiedBy>Administrator</cp:lastModifiedBy>
  <cp:revision>24</cp:revision>
  <dcterms:created xsi:type="dcterms:W3CDTF">2015-12-22T09:04:00Z</dcterms:created>
  <dcterms:modified xsi:type="dcterms:W3CDTF">2016-01-21T10:55:45Z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