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3"/>
    <p:sldId id="267" r:id="rId4"/>
    <p:sldId id="268" r:id="rId5"/>
    <p:sldId id="259" r:id="rId6"/>
    <p:sldId id="260" r:id="rId7"/>
    <p:sldId id="269" r:id="rId8"/>
    <p:sldId id="261" r:id="rId9"/>
    <p:sldId id="262" r:id="rId10"/>
    <p:sldId id="263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D186C-95C5-4EF9-BC05-5C518AA575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44EE4-75DE-449C-96D2-A16C87AFC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67D0-CC59-4F90-AB94-F9C26E758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FE53-2AD9-42B0-B5BF-996B0BD678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33375"/>
            <a:ext cx="8351838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276600" y="650875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FE061EEC-2D6B-49F4-A0E1-8D6626A595F4}" type="slidenum">
              <a:rPr lang="ko-KR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D9BF-EE20-4120-B146-2AB29480FB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03B2-5012-4B99-BA81-3D0B149098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31595" y="548323"/>
            <a:ext cx="5873750" cy="822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知识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点五</a:t>
            </a:r>
            <a:r>
              <a:rPr 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:</a:t>
            </a:r>
            <a:r>
              <a:rPr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密钥分配</a:t>
            </a:r>
            <a:endParaRPr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79" y="1557011"/>
            <a:ext cx="7429552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网络的安全性离不开密钥的安全保护，如何分配密钥？引起人们极大的关注。通过知识点五的学习来解决这个问题。</a:t>
            </a:r>
            <a:endParaRPr lang="zh-CN" altLang="en-US" sz="4000" b="1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二、</a:t>
            </a:r>
            <a:r>
              <a:rPr lang="zh-CN" b="1" dirty="0" smtClean="0">
                <a:latin typeface="黑体" pitchFamily="49" charset="-122"/>
                <a:ea typeface="黑体" pitchFamily="49" charset="-122"/>
              </a:rPr>
              <a:t>公</a:t>
            </a:r>
            <a:r>
              <a:rPr lang="zh-CN" b="1" dirty="0">
                <a:latin typeface="黑体" pitchFamily="49" charset="-122"/>
                <a:ea typeface="黑体" pitchFamily="49" charset="-122"/>
              </a:rPr>
              <a:t>钥的分配</a:t>
            </a:r>
            <a:endParaRPr 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428736"/>
            <a:ext cx="8101040" cy="48244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公钥的分配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需要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有一个值得信赖的机构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即</a:t>
            </a:r>
            <a:r>
              <a:rPr 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认证</a:t>
            </a:r>
            <a:r>
              <a:rPr lang="zh-CN" sz="28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中心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来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将公钥与其对应的实体（人或机器）进行</a:t>
            </a:r>
            <a:r>
              <a:rPr lang="zh-CN" sz="28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绑定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sz="2800" b="1" dirty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认证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中心一般由政府出资建立。每个实体都有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CA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发来的</a:t>
            </a:r>
            <a:r>
              <a:rPr 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证书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(certificate)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，里面有公钥及其拥有者的标识信息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此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证书被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CA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进行了数字签名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任何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用户都可从可信的地方获得认证中心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CA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的公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钥。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的大公司也提供认证中心服务。 </a:t>
            </a:r>
            <a:endParaRPr 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一、对称密钥的分配</a:t>
            </a:r>
            <a:endParaRPr lang="zh-CN" altLang="en-US" sz="3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、为什么要设立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一个密钥分配中心(KDC)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KDC如何完成会话密钥的分配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二、公钥的分配</a:t>
            </a:r>
            <a:endParaRPr lang="zh-CN" altLang="en-US" sz="3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公钥由认证中心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CA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来完成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95605" y="521266"/>
            <a:ext cx="82296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知识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点五：密钥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分配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一、对称密钥的分配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52596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sz="40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en-US" sz="4000" b="1" baseline="300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问题</a:t>
            </a:r>
            <a:endParaRPr lang="zh-CN" altLang="en-US" sz="4000" b="1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None/>
            </a:pPr>
            <a:r>
              <a:rPr lang="en-US" altLang="zh-CN" b="1" dirty="0" smtClean="0">
                <a:solidFill>
                  <a:srgbClr val="11111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zh-CN" altLang="en-US" b="1" dirty="0" smtClean="0">
                <a:solidFill>
                  <a:srgbClr val="11111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如果有一百万人相互之间要通信的话，每个人几乎要有一百万把不同的密钥，这就被称为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b="1" baseline="30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dirty="0" smtClean="0">
                <a:solidFill>
                  <a:srgbClr val="11111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问题。</a:t>
            </a:r>
            <a:endParaRPr lang="en-US" altLang="zh-CN" b="1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密钥的分配问题</a:t>
            </a:r>
            <a:endParaRPr lang="en-US" altLang="zh-CN" b="1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b="1" dirty="0" smtClean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问题不仅仅是密钥的数量，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还有一个问题就是密钥的分配</a:t>
            </a:r>
            <a:r>
              <a:rPr lang="zh-CN" altLang="en-US" b="1" dirty="0" smtClean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。如果爱丽丝要和一百万人通信，她怎样才能和一百万人交换一百万把密钥呢？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f2ee45c6b4b54178a752d1e4af8a5240# #矩形 675"/>
          <p:cNvSpPr>
            <a:spLocks noGrp="1" noChangeArrowheads="1"/>
          </p:cNvSpPr>
          <p:nvPr>
            <p:ph type="body" idx="1"/>
          </p:nvPr>
        </p:nvSpPr>
        <p:spPr>
          <a:xfrm>
            <a:off x="571472" y="1928802"/>
            <a:ext cx="3959225" cy="3302008"/>
          </a:xfrm>
          <a:noFill/>
          <a:ln cap="rnd">
            <a:solidFill>
              <a:srgbClr val="000000"/>
            </a:solidFill>
            <a:prstDash val="sysDot"/>
          </a:ln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运用</a:t>
            </a:r>
            <a:r>
              <a:rPr lang="zh-CN" altLang="en-US" sz="2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因特网肯定不是一种安全的方法</a:t>
            </a:r>
            <a:r>
              <a:rPr lang="zh-CN" altLang="en-US" sz="2800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。显然，我们需要有一种有效的方法来维持和分配密钥。 </a:t>
            </a:r>
            <a:endParaRPr lang="zh-CN" altLang="en-US" sz="2400" dirty="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627" name="Rectangle 3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254000" y="333375"/>
            <a:ext cx="8891588" cy="609600"/>
          </a:xfrm>
          <a:noFill/>
        </p:spPr>
        <p:txBody>
          <a:bodyPr anchor="b">
            <a:normAutofit fontScale="90000"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1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为什么要有一个密钥分配中心(KDC)？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pic>
        <p:nvPicPr>
          <p:cNvPr id="26628" name="Picture 4" descr="t01821f7107f810bb3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3800" y="1700213"/>
            <a:ext cx="3960813" cy="43211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f2ee45c6b4b54178a752d1e4af8a5240# #矩形 675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zh-CN" altLang="en-US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实际的解决方法就是运用一个可信的第三方，称为密钥分配中心KDC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  <a:sym typeface="+mn-ea"/>
              </a:rPr>
              <a:t>(Key Distribution Center</a:t>
            </a:r>
            <a:r>
              <a:rPr lang="zh-CN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。为了减少密钥的数量，每人要与KDC建立一个共享密钥，密钥是在KDC和每个成员之间建立的。 </a:t>
            </a:r>
            <a:endParaRPr lang="zh-CN" altLang="en-US" sz="2800" b="1" dirty="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179705" y="476885"/>
            <a:ext cx="8999538" cy="609600"/>
          </a:xfrm>
          <a:noFill/>
        </p:spPr>
        <p:txBody>
          <a:bodyPr anchor="b">
            <a:no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1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为什么要有一个密钥分配中心(KDC)？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pic>
        <p:nvPicPr>
          <p:cNvPr id="27652" name="Picture 4" descr="t01f8ea9617b7033a0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28860" y="3500438"/>
            <a:ext cx="5256212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500174"/>
            <a:ext cx="8058152" cy="5084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密钥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分配方式是设立</a:t>
            </a:r>
            <a:r>
              <a:rPr 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密钥分配中心 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KDC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是大家都信任的机构，其任务就是给需要进行秘密通信的用户临时分配一个会话密钥（仅使用一次）。</a:t>
            </a:r>
            <a:endParaRPr lang="zh-CN" sz="28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800" b="1" dirty="0">
                <a:latin typeface="黑体" pitchFamily="49" charset="-122"/>
                <a:ea typeface="黑体" pitchFamily="49" charset="-122"/>
              </a:rPr>
              <a:t>用户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都是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KDC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的登记用户，并已经在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KDC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的服务器上安装了各自和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KDC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进行通信的</a:t>
            </a:r>
            <a:r>
              <a:rPr 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主密钥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master key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2800" b="1" i="1" dirty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zh-CN" sz="2800" b="1" baseline="-25000" dirty="0">
                <a:latin typeface="黑体" pitchFamily="49" charset="-122"/>
                <a:ea typeface="黑体" pitchFamily="49" charset="-122"/>
              </a:rPr>
              <a:t>A 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800" b="1" i="1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zh-CN" sz="2800" b="1" baseline="-25000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“主密钥”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可简称为“密钥”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170180" y="429895"/>
            <a:ext cx="8597265" cy="846455"/>
          </a:xfrm>
          <a:noFill/>
        </p:spPr>
        <p:txBody>
          <a:bodyPr anchor="b">
            <a:no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1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为什么要有一个密钥分配中心(KDC)？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2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Arial" pitchFamily="34" charset="0"/>
              </a:rPr>
              <a:t>KDC如何进行会话密钥的分配？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1300" y="2625725"/>
            <a:ext cx="354013" cy="398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ea typeface="黑体" pitchFamily="49" charset="-122"/>
              </a:rPr>
              <a:t>A</a:t>
            </a:r>
            <a:endParaRPr lang="en-US" sz="2000">
              <a:solidFill>
                <a:schemeClr val="tx2"/>
              </a:solidFill>
              <a:ea typeface="黑体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76250" y="2681288"/>
            <a:ext cx="533400" cy="577850"/>
            <a:chOff x="0" y="0"/>
            <a:chExt cx="284" cy="265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7" y="5"/>
              <a:ext cx="277" cy="260"/>
              <a:chOff x="0" y="0"/>
              <a:chExt cx="277" cy="260"/>
            </a:xfrm>
          </p:grpSpPr>
          <p:sp>
            <p:nvSpPr>
              <p:cNvPr id="28678" name="未知"/>
              <p:cNvSpPr/>
              <p:nvPr/>
            </p:nvSpPr>
            <p:spPr bwMode="auto">
              <a:xfrm>
                <a:off x="7" y="135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9" name="未知"/>
              <p:cNvSpPr/>
              <p:nvPr/>
            </p:nvSpPr>
            <p:spPr bwMode="auto">
              <a:xfrm>
                <a:off x="7" y="135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0" name="未知"/>
              <p:cNvSpPr/>
              <p:nvPr/>
            </p:nvSpPr>
            <p:spPr bwMode="auto">
              <a:xfrm>
                <a:off x="46" y="0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1" name="未知"/>
              <p:cNvSpPr/>
              <p:nvPr/>
            </p:nvSpPr>
            <p:spPr bwMode="auto">
              <a:xfrm>
                <a:off x="46" y="0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2" name="Rectangle 10"/>
              <p:cNvSpPr>
                <a:spLocks noChangeArrowheads="1"/>
              </p:cNvSpPr>
              <p:nvPr/>
            </p:nvSpPr>
            <p:spPr bwMode="auto">
              <a:xfrm>
                <a:off x="46" y="17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9" y="159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64" y="33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 flipH="1">
                <a:off x="187" y="181"/>
                <a:ext cx="61" cy="1"/>
              </a:xfrm>
              <a:prstGeom prst="line">
                <a:avLst/>
              </a:prstGeom>
              <a:noFill/>
              <a:ln w="7938" cmpd="sng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4"/>
              <p:cNvGrpSpPr/>
              <p:nvPr/>
            </p:nvGrpSpPr>
            <p:grpSpPr bwMode="auto">
              <a:xfrm>
                <a:off x="0" y="222"/>
                <a:ext cx="277" cy="38"/>
                <a:chOff x="0" y="0"/>
                <a:chExt cx="277" cy="38"/>
              </a:xfrm>
            </p:grpSpPr>
            <p:sp>
              <p:nvSpPr>
                <p:cNvPr id="28687" name="未知"/>
                <p:cNvSpPr/>
                <p:nvPr/>
              </p:nvSpPr>
              <p:spPr bwMode="auto">
                <a:xfrm>
                  <a:off x="0" y="0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8" name="未知"/>
                <p:cNvSpPr/>
                <p:nvPr/>
              </p:nvSpPr>
              <p:spPr bwMode="auto">
                <a:xfrm>
                  <a:off x="0" y="0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9" name="Rectangle 17"/>
                <p:cNvSpPr>
                  <a:spLocks noChangeArrowheads="1"/>
                </p:cNvSpPr>
                <p:nvPr/>
              </p:nvSpPr>
              <p:spPr bwMode="auto">
                <a:xfrm>
                  <a:off x="2" y="27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8"/>
            <p:cNvGrpSpPr/>
            <p:nvPr/>
          </p:nvGrpSpPr>
          <p:grpSpPr bwMode="auto">
            <a:xfrm>
              <a:off x="0" y="0"/>
              <a:ext cx="277" cy="261"/>
              <a:chOff x="0" y="0"/>
              <a:chExt cx="277" cy="261"/>
            </a:xfrm>
          </p:grpSpPr>
          <p:sp>
            <p:nvSpPr>
              <p:cNvPr id="28691" name="未知"/>
              <p:cNvSpPr/>
              <p:nvPr/>
            </p:nvSpPr>
            <p:spPr bwMode="auto">
              <a:xfrm>
                <a:off x="7" y="135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2" name="未知"/>
              <p:cNvSpPr/>
              <p:nvPr/>
            </p:nvSpPr>
            <p:spPr bwMode="auto">
              <a:xfrm>
                <a:off x="7" y="135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未知"/>
              <p:cNvSpPr/>
              <p:nvPr/>
            </p:nvSpPr>
            <p:spPr bwMode="auto">
              <a:xfrm>
                <a:off x="47" y="0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未知"/>
              <p:cNvSpPr/>
              <p:nvPr/>
            </p:nvSpPr>
            <p:spPr bwMode="auto">
              <a:xfrm>
                <a:off x="47" y="0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Rectangle 23"/>
              <p:cNvSpPr>
                <a:spLocks noChangeArrowheads="1"/>
              </p:cNvSpPr>
              <p:nvPr/>
            </p:nvSpPr>
            <p:spPr bwMode="auto">
              <a:xfrm>
                <a:off x="47" y="17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Rectangle 24"/>
              <p:cNvSpPr>
                <a:spLocks noChangeArrowheads="1"/>
              </p:cNvSpPr>
              <p:nvPr/>
            </p:nvSpPr>
            <p:spPr bwMode="auto">
              <a:xfrm>
                <a:off x="9" y="159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Rectangle 25"/>
              <p:cNvSpPr>
                <a:spLocks noChangeArrowheads="1"/>
              </p:cNvSpPr>
              <p:nvPr/>
            </p:nvSpPr>
            <p:spPr bwMode="auto">
              <a:xfrm>
                <a:off x="64" y="33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Line 26"/>
              <p:cNvSpPr>
                <a:spLocks noChangeShapeType="1"/>
              </p:cNvSpPr>
              <p:nvPr/>
            </p:nvSpPr>
            <p:spPr bwMode="auto">
              <a:xfrm flipH="1">
                <a:off x="187" y="181"/>
                <a:ext cx="61" cy="1"/>
              </a:xfrm>
              <a:prstGeom prst="line">
                <a:avLst/>
              </a:prstGeom>
              <a:noFill/>
              <a:ln w="7938" cmpd="sng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27"/>
              <p:cNvGrpSpPr/>
              <p:nvPr/>
            </p:nvGrpSpPr>
            <p:grpSpPr bwMode="auto">
              <a:xfrm>
                <a:off x="0" y="223"/>
                <a:ext cx="277" cy="38"/>
                <a:chOff x="0" y="0"/>
                <a:chExt cx="277" cy="38"/>
              </a:xfrm>
            </p:grpSpPr>
            <p:sp>
              <p:nvSpPr>
                <p:cNvPr id="28700" name="未知"/>
                <p:cNvSpPr/>
                <p:nvPr/>
              </p:nvSpPr>
              <p:spPr bwMode="auto">
                <a:xfrm>
                  <a:off x="0" y="0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1" name="未知"/>
                <p:cNvSpPr/>
                <p:nvPr/>
              </p:nvSpPr>
              <p:spPr bwMode="auto">
                <a:xfrm>
                  <a:off x="0" y="0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2" name="Rectangle 30"/>
                <p:cNvSpPr>
                  <a:spLocks noChangeArrowheads="1"/>
                </p:cNvSpPr>
                <p:nvPr/>
              </p:nvSpPr>
              <p:spPr bwMode="auto">
                <a:xfrm>
                  <a:off x="2" y="27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31"/>
          <p:cNvGrpSpPr/>
          <p:nvPr/>
        </p:nvGrpSpPr>
        <p:grpSpPr bwMode="auto">
          <a:xfrm>
            <a:off x="8216900" y="2628900"/>
            <a:ext cx="782638" cy="630238"/>
            <a:chOff x="0" y="0"/>
            <a:chExt cx="467" cy="346"/>
          </a:xfrm>
        </p:grpSpPr>
        <p:sp>
          <p:nvSpPr>
            <p:cNvPr id="28704" name="Text Box 32"/>
            <p:cNvSpPr txBox="1">
              <a:spLocks noChangeArrowheads="1"/>
            </p:cNvSpPr>
            <p:nvPr/>
          </p:nvSpPr>
          <p:spPr bwMode="auto">
            <a:xfrm>
              <a:off x="256" y="0"/>
              <a:ext cx="211" cy="2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endParaRPr lang="en-US" sz="2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8" name="Group 33"/>
            <p:cNvGrpSpPr/>
            <p:nvPr/>
          </p:nvGrpSpPr>
          <p:grpSpPr bwMode="auto">
            <a:xfrm>
              <a:off x="0" y="29"/>
              <a:ext cx="318" cy="317"/>
              <a:chOff x="0" y="0"/>
              <a:chExt cx="284" cy="265"/>
            </a:xfrm>
          </p:grpSpPr>
          <p:grpSp>
            <p:nvGrpSpPr>
              <p:cNvPr id="9" name="Group 34"/>
              <p:cNvGrpSpPr/>
              <p:nvPr/>
            </p:nvGrpSpPr>
            <p:grpSpPr bwMode="auto">
              <a:xfrm>
                <a:off x="7" y="5"/>
                <a:ext cx="277" cy="260"/>
                <a:chOff x="0" y="0"/>
                <a:chExt cx="277" cy="260"/>
              </a:xfrm>
            </p:grpSpPr>
            <p:sp>
              <p:nvSpPr>
                <p:cNvPr id="28707" name="未知"/>
                <p:cNvSpPr/>
                <p:nvPr/>
              </p:nvSpPr>
              <p:spPr bwMode="auto">
                <a:xfrm>
                  <a:off x="7" y="135"/>
                  <a:ext cx="26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5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8" name="未知"/>
                <p:cNvSpPr/>
                <p:nvPr/>
              </p:nvSpPr>
              <p:spPr bwMode="auto">
                <a:xfrm>
                  <a:off x="7" y="135"/>
                  <a:ext cx="26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5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9" name="未知"/>
                <p:cNvSpPr/>
                <p:nvPr/>
              </p:nvSpPr>
              <p:spPr bwMode="auto">
                <a:xfrm>
                  <a:off x="46" y="0"/>
                  <a:ext cx="185" cy="1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23" y="0"/>
                    </a:cxn>
                    <a:cxn ang="0">
                      <a:pos x="163" y="0"/>
                    </a:cxn>
                    <a:cxn ang="0">
                      <a:pos x="185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0" name="未知"/>
                <p:cNvSpPr/>
                <p:nvPr/>
              </p:nvSpPr>
              <p:spPr bwMode="auto">
                <a:xfrm>
                  <a:off x="46" y="0"/>
                  <a:ext cx="185" cy="1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23" y="0"/>
                    </a:cxn>
                    <a:cxn ang="0">
                      <a:pos x="163" y="0"/>
                    </a:cxn>
                    <a:cxn ang="0">
                      <a:pos x="185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1" name="Rectangle 39"/>
                <p:cNvSpPr>
                  <a:spLocks noChangeArrowheads="1"/>
                </p:cNvSpPr>
                <p:nvPr/>
              </p:nvSpPr>
              <p:spPr bwMode="auto">
                <a:xfrm>
                  <a:off x="46" y="17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2" name="Rectangle 40"/>
                <p:cNvSpPr>
                  <a:spLocks noChangeArrowheads="1"/>
                </p:cNvSpPr>
                <p:nvPr/>
              </p:nvSpPr>
              <p:spPr bwMode="auto">
                <a:xfrm>
                  <a:off x="9" y="159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3" name="Rectangle 41"/>
                <p:cNvSpPr>
                  <a:spLocks noChangeArrowheads="1"/>
                </p:cNvSpPr>
                <p:nvPr/>
              </p:nvSpPr>
              <p:spPr bwMode="auto">
                <a:xfrm>
                  <a:off x="64" y="33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87" y="181"/>
                  <a:ext cx="61" cy="1"/>
                </a:xfrm>
                <a:prstGeom prst="line">
                  <a:avLst/>
                </a:prstGeom>
                <a:noFill/>
                <a:ln w="7938" cmpd="sng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43"/>
                <p:cNvGrpSpPr/>
                <p:nvPr/>
              </p:nvGrpSpPr>
              <p:grpSpPr bwMode="auto">
                <a:xfrm>
                  <a:off x="0" y="222"/>
                  <a:ext cx="277" cy="38"/>
                  <a:chOff x="0" y="0"/>
                  <a:chExt cx="277" cy="38"/>
                </a:xfrm>
              </p:grpSpPr>
              <p:sp>
                <p:nvSpPr>
                  <p:cNvPr id="28716" name="未知"/>
                  <p:cNvSpPr/>
                  <p:nvPr/>
                </p:nvSpPr>
                <p:spPr bwMode="auto">
                  <a:xfrm>
                    <a:off x="0" y="0"/>
                    <a:ext cx="277" cy="29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9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7" name="未知"/>
                  <p:cNvSpPr/>
                  <p:nvPr/>
                </p:nvSpPr>
                <p:spPr bwMode="auto">
                  <a:xfrm>
                    <a:off x="0" y="0"/>
                    <a:ext cx="277" cy="29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9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" y="27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Group 47"/>
              <p:cNvGrpSpPr/>
              <p:nvPr/>
            </p:nvGrpSpPr>
            <p:grpSpPr bwMode="auto">
              <a:xfrm>
                <a:off x="0" y="0"/>
                <a:ext cx="277" cy="261"/>
                <a:chOff x="0" y="0"/>
                <a:chExt cx="277" cy="261"/>
              </a:xfrm>
            </p:grpSpPr>
            <p:sp>
              <p:nvSpPr>
                <p:cNvPr id="28720" name="未知"/>
                <p:cNvSpPr/>
                <p:nvPr/>
              </p:nvSpPr>
              <p:spPr bwMode="auto">
                <a:xfrm>
                  <a:off x="7" y="135"/>
                  <a:ext cx="262" cy="26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6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1" name="未知"/>
                <p:cNvSpPr/>
                <p:nvPr/>
              </p:nvSpPr>
              <p:spPr bwMode="auto">
                <a:xfrm>
                  <a:off x="7" y="135"/>
                  <a:ext cx="262" cy="26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6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2" name="未知"/>
                <p:cNvSpPr/>
                <p:nvPr/>
              </p:nvSpPr>
              <p:spPr bwMode="auto">
                <a:xfrm>
                  <a:off x="47" y="0"/>
                  <a:ext cx="184" cy="1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22" y="0"/>
                    </a:cxn>
                    <a:cxn ang="0">
                      <a:pos x="162" y="0"/>
                    </a:cxn>
                    <a:cxn ang="0">
                      <a:pos x="184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3" name="未知"/>
                <p:cNvSpPr/>
                <p:nvPr/>
              </p:nvSpPr>
              <p:spPr bwMode="auto">
                <a:xfrm>
                  <a:off x="47" y="0"/>
                  <a:ext cx="184" cy="1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22" y="0"/>
                    </a:cxn>
                    <a:cxn ang="0">
                      <a:pos x="162" y="0"/>
                    </a:cxn>
                    <a:cxn ang="0">
                      <a:pos x="184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4" name="Rectangle 52"/>
                <p:cNvSpPr>
                  <a:spLocks noChangeArrowheads="1"/>
                </p:cNvSpPr>
                <p:nvPr/>
              </p:nvSpPr>
              <p:spPr bwMode="auto">
                <a:xfrm>
                  <a:off x="47" y="17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5" name="Rectangle 53"/>
                <p:cNvSpPr>
                  <a:spLocks noChangeArrowheads="1"/>
                </p:cNvSpPr>
                <p:nvPr/>
              </p:nvSpPr>
              <p:spPr bwMode="auto">
                <a:xfrm>
                  <a:off x="9" y="159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6" name="Rectangle 54"/>
                <p:cNvSpPr>
                  <a:spLocks noChangeArrowheads="1"/>
                </p:cNvSpPr>
                <p:nvPr/>
              </p:nvSpPr>
              <p:spPr bwMode="auto">
                <a:xfrm>
                  <a:off x="64" y="33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7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87" y="181"/>
                  <a:ext cx="61" cy="1"/>
                </a:xfrm>
                <a:prstGeom prst="line">
                  <a:avLst/>
                </a:prstGeom>
                <a:noFill/>
                <a:ln w="7938" cmpd="sng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" name="Group 56"/>
                <p:cNvGrpSpPr/>
                <p:nvPr/>
              </p:nvGrpSpPr>
              <p:grpSpPr bwMode="auto">
                <a:xfrm>
                  <a:off x="0" y="223"/>
                  <a:ext cx="277" cy="38"/>
                  <a:chOff x="0" y="0"/>
                  <a:chExt cx="277" cy="38"/>
                </a:xfrm>
              </p:grpSpPr>
              <p:sp>
                <p:nvSpPr>
                  <p:cNvPr id="28729" name="未知"/>
                  <p:cNvSpPr/>
                  <p:nvPr/>
                </p:nvSpPr>
                <p:spPr bwMode="auto">
                  <a:xfrm>
                    <a:off x="0" y="0"/>
                    <a:ext cx="27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8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 w="9525">
                    <a:noFill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30" name="未知"/>
                  <p:cNvSpPr/>
                  <p:nvPr/>
                </p:nvSpPr>
                <p:spPr bwMode="auto">
                  <a:xfrm>
                    <a:off x="0" y="0"/>
                    <a:ext cx="27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8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 w="9525">
                    <a:noFill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31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" y="27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8732" name="Line 60"/>
          <p:cNvSpPr>
            <a:spLocks noChangeShapeType="1"/>
          </p:cNvSpPr>
          <p:nvPr/>
        </p:nvSpPr>
        <p:spPr bwMode="auto">
          <a:xfrm rot="5400000">
            <a:off x="-561181" y="4633119"/>
            <a:ext cx="2581275" cy="158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33" name="Line 61"/>
          <p:cNvSpPr>
            <a:spLocks noChangeShapeType="1"/>
          </p:cNvSpPr>
          <p:nvPr/>
        </p:nvSpPr>
        <p:spPr bwMode="auto">
          <a:xfrm rot="5400000">
            <a:off x="7145338" y="4672013"/>
            <a:ext cx="2692400" cy="635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 rot="16200000" flipH="1">
            <a:off x="3679031" y="3680619"/>
            <a:ext cx="2052638" cy="635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35" name="Text Box 63"/>
          <p:cNvSpPr txBox="1">
            <a:spLocks noChangeArrowheads="1"/>
          </p:cNvSpPr>
          <p:nvPr/>
        </p:nvSpPr>
        <p:spPr bwMode="auto">
          <a:xfrm>
            <a:off x="2928926" y="1844675"/>
            <a:ext cx="158848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ea typeface="黑体" pitchFamily="49" charset="-122"/>
              </a:rPr>
              <a:t>密钥分</a:t>
            </a:r>
            <a:endParaRPr lang="en-US" altLang="zh-CN" sz="2000" b="1" dirty="0" smtClean="0">
              <a:solidFill>
                <a:schemeClr val="tx2"/>
              </a:solidFill>
              <a:ea typeface="黑体" pitchFamily="49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ea typeface="黑体" pitchFamily="49" charset="-122"/>
              </a:rPr>
              <a:t>配中心</a:t>
            </a:r>
            <a:endParaRPr lang="zh-CN" altLang="en-US" sz="2000" b="1" dirty="0">
              <a:solidFill>
                <a:schemeClr val="tx2"/>
              </a:solidFill>
              <a:ea typeface="黑体" pitchFamily="49" charset="-122"/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  <a:ea typeface="黑体" pitchFamily="49" charset="-122"/>
              </a:rPr>
              <a:t>KDC</a:t>
            </a:r>
            <a:endParaRPr lang="en-US" sz="2000" b="1" dirty="0">
              <a:solidFill>
                <a:schemeClr val="tx2"/>
              </a:solidFill>
              <a:ea typeface="黑体" pitchFamily="49" charset="-122"/>
            </a:endParaRPr>
          </a:p>
        </p:txBody>
      </p:sp>
      <p:grpSp>
        <p:nvGrpSpPr>
          <p:cNvPr id="13" name="Group 64"/>
          <p:cNvGrpSpPr/>
          <p:nvPr/>
        </p:nvGrpSpPr>
        <p:grpSpPr bwMode="auto">
          <a:xfrm>
            <a:off x="696913" y="4948238"/>
            <a:ext cx="7756525" cy="879475"/>
            <a:chOff x="0" y="0"/>
            <a:chExt cx="4886" cy="554"/>
          </a:xfrm>
        </p:grpSpPr>
        <p:sp>
          <p:nvSpPr>
            <p:cNvPr id="28737" name="Line 65"/>
            <p:cNvSpPr>
              <a:spLocks noChangeShapeType="1"/>
            </p:cNvSpPr>
            <p:nvPr/>
          </p:nvSpPr>
          <p:spPr bwMode="auto">
            <a:xfrm>
              <a:off x="27" y="423"/>
              <a:ext cx="4859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8" name="Rectangle 66"/>
            <p:cNvSpPr>
              <a:spLocks noChangeArrowheads="1"/>
            </p:cNvSpPr>
            <p:nvPr/>
          </p:nvSpPr>
          <p:spPr bwMode="auto">
            <a:xfrm>
              <a:off x="1917" y="293"/>
              <a:ext cx="670" cy="261"/>
            </a:xfrm>
            <a:prstGeom prst="rect">
              <a:avLst/>
            </a:prstGeom>
            <a:solidFill>
              <a:srgbClr val="FFCCCC"/>
            </a:solidFill>
            <a:ln w="9525" cmpd="sng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r>
                <a:rPr lang="en-US" sz="2000" i="1">
                  <a:solidFill>
                    <a:schemeClr val="tx2"/>
                  </a:solidFill>
                  <a:ea typeface="黑体" pitchFamily="49" charset="-122"/>
                </a:rPr>
                <a:t>, </a:t>
              </a:r>
              <a:r>
                <a:rPr lang="en-US" sz="2000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r>
                <a:rPr lang="en-US" sz="2000" i="1">
                  <a:solidFill>
                    <a:schemeClr val="tx2"/>
                  </a:solidFill>
                  <a:ea typeface="黑体" pitchFamily="49" charset="-122"/>
                </a:rPr>
                <a:t>, K</a:t>
              </a:r>
              <a:r>
                <a:rPr lang="en-US" sz="2000" baseline="-25000">
                  <a:solidFill>
                    <a:schemeClr val="tx2"/>
                  </a:solidFill>
                  <a:ea typeface="黑体" pitchFamily="49" charset="-122"/>
                </a:rPr>
                <a:t>AB</a:t>
              </a:r>
              <a:endParaRPr lang="en-US" sz="2000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28739" name="Text Box 67"/>
            <p:cNvSpPr txBox="1">
              <a:spLocks noChangeArrowheads="1"/>
            </p:cNvSpPr>
            <p:nvPr/>
          </p:nvSpPr>
          <p:spPr bwMode="auto">
            <a:xfrm>
              <a:off x="1504" y="0"/>
              <a:ext cx="292" cy="24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lang="en-US" sz="2000" baseline="-25000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endParaRPr lang="en-US" sz="2000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28740" name="Text Box 68"/>
            <p:cNvSpPr txBox="1">
              <a:spLocks noChangeArrowheads="1"/>
            </p:cNvSpPr>
            <p:nvPr/>
          </p:nvSpPr>
          <p:spPr bwMode="auto">
            <a:xfrm>
              <a:off x="0" y="90"/>
              <a:ext cx="37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600">
                  <a:solidFill>
                    <a:schemeClr val="tx2"/>
                  </a:solidFill>
                  <a:ea typeface="黑体" pitchFamily="49" charset="-122"/>
                  <a:sym typeface="Wingdings 2" pitchFamily="18" charset="2"/>
                </a:rPr>
                <a:t></a:t>
              </a:r>
              <a:endParaRPr lang="zh-CN" altLang="en-US" sz="3600">
                <a:solidFill>
                  <a:schemeClr val="tx2"/>
                </a:solidFill>
                <a:ea typeface="黑体" pitchFamily="49" charset="-122"/>
                <a:sym typeface="Wingdings 2" pitchFamily="18" charset="2"/>
              </a:endParaRPr>
            </a:p>
          </p:txBody>
        </p:sp>
        <p:pic>
          <p:nvPicPr>
            <p:cNvPr id="28741" name="Picture 69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753" y="65"/>
              <a:ext cx="259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8742" name="Picture 7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838" y="2268538"/>
            <a:ext cx="617537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43" name="Rectangle 71"/>
          <p:cNvSpPr>
            <a:spLocks noChangeArrowheads="1"/>
          </p:cNvSpPr>
          <p:nvPr/>
        </p:nvSpPr>
        <p:spPr bwMode="auto">
          <a:xfrm>
            <a:off x="5843588" y="2151063"/>
            <a:ext cx="1897062" cy="2058987"/>
          </a:xfrm>
          <a:prstGeom prst="rect">
            <a:avLst/>
          </a:prstGeom>
          <a:solidFill>
            <a:srgbClr val="FFFF99"/>
          </a:solidFill>
          <a:ln w="28575" cmpd="sng">
            <a:solidFill>
              <a:schemeClr val="tx2"/>
            </a:solidFill>
            <a:miter lim="800000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44" name="Rectangle 72"/>
          <p:cNvSpPr>
            <a:spLocks noChangeArrowheads="1"/>
          </p:cNvSpPr>
          <p:nvPr/>
        </p:nvSpPr>
        <p:spPr bwMode="auto">
          <a:xfrm>
            <a:off x="6003925" y="2546350"/>
            <a:ext cx="1447800" cy="154146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45" name="Line 73"/>
          <p:cNvSpPr>
            <a:spLocks noChangeShapeType="1"/>
          </p:cNvSpPr>
          <p:nvPr/>
        </p:nvSpPr>
        <p:spPr bwMode="auto">
          <a:xfrm>
            <a:off x="6003925" y="2897188"/>
            <a:ext cx="1430338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46" name="Line 74"/>
          <p:cNvSpPr>
            <a:spLocks noChangeShapeType="1"/>
          </p:cNvSpPr>
          <p:nvPr/>
        </p:nvSpPr>
        <p:spPr bwMode="auto">
          <a:xfrm flipV="1">
            <a:off x="6003925" y="3584575"/>
            <a:ext cx="1408113" cy="7938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47" name="Line 75"/>
          <p:cNvSpPr>
            <a:spLocks noChangeShapeType="1"/>
          </p:cNvSpPr>
          <p:nvPr/>
        </p:nvSpPr>
        <p:spPr bwMode="auto">
          <a:xfrm rot="16200000" flipH="1">
            <a:off x="5767388" y="3305175"/>
            <a:ext cx="1544637" cy="4763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48" name="Text Box 76"/>
          <p:cNvSpPr txBox="1">
            <a:spLocks noChangeArrowheads="1"/>
          </p:cNvSpPr>
          <p:nvPr/>
        </p:nvSpPr>
        <p:spPr bwMode="auto">
          <a:xfrm rot="16200000">
            <a:off x="5746751" y="3495675"/>
            <a:ext cx="692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a typeface="黑体" pitchFamily="49" charset="-122"/>
              </a:rPr>
              <a:t>…</a:t>
            </a:r>
            <a:endParaRPr lang="en-US" sz="400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28749" name="Text Box 77"/>
          <p:cNvSpPr txBox="1">
            <a:spLocks noChangeArrowheads="1"/>
          </p:cNvSpPr>
          <p:nvPr/>
        </p:nvSpPr>
        <p:spPr bwMode="auto">
          <a:xfrm rot="16200000">
            <a:off x="6538913" y="3495675"/>
            <a:ext cx="692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a typeface="黑体" pitchFamily="49" charset="-122"/>
              </a:rPr>
              <a:t>…</a:t>
            </a:r>
            <a:endParaRPr lang="en-US" sz="400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28750" name="Text Box 78"/>
          <p:cNvSpPr txBox="1">
            <a:spLocks noChangeArrowheads="1"/>
          </p:cNvSpPr>
          <p:nvPr/>
        </p:nvSpPr>
        <p:spPr bwMode="auto">
          <a:xfrm>
            <a:off x="5802313" y="2135188"/>
            <a:ext cx="1962150" cy="398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黑体" pitchFamily="49" charset="-122"/>
              </a:rPr>
              <a:t>用户专用主密钥</a:t>
            </a:r>
            <a:endParaRPr lang="zh-CN" altLang="en-US" sz="2000" dirty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28751" name="Text Box 79"/>
          <p:cNvSpPr txBox="1">
            <a:spLocks noChangeArrowheads="1"/>
          </p:cNvSpPr>
          <p:nvPr/>
        </p:nvSpPr>
        <p:spPr bwMode="auto">
          <a:xfrm>
            <a:off x="5930900" y="2420938"/>
            <a:ext cx="159385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49" charset="-122"/>
              </a:rPr>
              <a:t>用户 主密钥</a:t>
            </a:r>
            <a:endParaRPr lang="zh-CN" altLang="en-US" sz="2000">
              <a:solidFill>
                <a:schemeClr val="tx2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49" charset="-122"/>
              </a:rPr>
              <a:t>  </a:t>
            </a:r>
            <a:r>
              <a:rPr lang="en-US" sz="2000">
                <a:solidFill>
                  <a:schemeClr val="tx2"/>
                </a:solidFill>
                <a:ea typeface="黑体" pitchFamily="49" charset="-122"/>
              </a:rPr>
              <a:t>A  </a:t>
            </a:r>
            <a:r>
              <a:rPr lang="en-US" sz="120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lang="en-US" sz="2000">
                <a:solidFill>
                  <a:schemeClr val="tx2"/>
                </a:solidFill>
                <a:ea typeface="黑体" pitchFamily="49" charset="-122"/>
              </a:rPr>
              <a:t>      </a:t>
            </a:r>
            <a:r>
              <a:rPr lang="en-US" sz="2000" i="1">
                <a:solidFill>
                  <a:schemeClr val="tx2"/>
                </a:solidFill>
                <a:ea typeface="黑体" pitchFamily="49" charset="-122"/>
              </a:rPr>
              <a:t>K</a:t>
            </a:r>
            <a:r>
              <a:rPr lang="en-US" sz="2000" baseline="-25000">
                <a:solidFill>
                  <a:schemeClr val="tx2"/>
                </a:solidFill>
                <a:ea typeface="黑体" pitchFamily="49" charset="-122"/>
              </a:rPr>
              <a:t>A</a:t>
            </a:r>
            <a:endParaRPr lang="en-US" sz="2000" baseline="-25000">
              <a:solidFill>
                <a:schemeClr val="tx2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2"/>
                </a:solidFill>
                <a:ea typeface="黑体" pitchFamily="49" charset="-122"/>
              </a:rPr>
              <a:t>  B  </a:t>
            </a:r>
            <a:r>
              <a:rPr lang="en-US" sz="50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lang="en-US" sz="1000">
                <a:solidFill>
                  <a:schemeClr val="tx2"/>
                </a:solidFill>
                <a:ea typeface="黑体" pitchFamily="49" charset="-122"/>
              </a:rPr>
              <a:t>             </a:t>
            </a:r>
            <a:r>
              <a:rPr lang="en-US" sz="2000" i="1">
                <a:solidFill>
                  <a:schemeClr val="tx2"/>
                </a:solidFill>
                <a:ea typeface="黑体" pitchFamily="49" charset="-122"/>
              </a:rPr>
              <a:t>K</a:t>
            </a:r>
            <a:r>
              <a:rPr lang="en-US" sz="2000" baseline="-25000">
                <a:solidFill>
                  <a:schemeClr val="tx2"/>
                </a:solidFill>
                <a:ea typeface="黑体" pitchFamily="49" charset="-122"/>
              </a:rPr>
              <a:t>B</a:t>
            </a:r>
            <a:r>
              <a:rPr lang="en-US" sz="2000">
                <a:solidFill>
                  <a:schemeClr val="tx2"/>
                </a:solidFill>
                <a:ea typeface="黑体" pitchFamily="49" charset="-122"/>
              </a:rPr>
              <a:t>   </a:t>
            </a:r>
            <a:endParaRPr lang="en-US" sz="200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4651375" y="2847975"/>
            <a:ext cx="152400" cy="247650"/>
          </a:xfrm>
          <a:prstGeom prst="rect">
            <a:avLst/>
          </a:prstGeom>
          <a:solidFill>
            <a:srgbClr val="808080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53" name="未知"/>
          <p:cNvSpPr/>
          <p:nvPr/>
        </p:nvSpPr>
        <p:spPr bwMode="auto">
          <a:xfrm>
            <a:off x="4802188" y="2157413"/>
            <a:ext cx="1036637" cy="2052637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615" y="0"/>
              </a:cxn>
              <a:cxn ang="0">
                <a:pos x="618" y="1125"/>
              </a:cxn>
              <a:cxn ang="0">
                <a:pos x="6" y="519"/>
              </a:cxn>
              <a:cxn ang="0">
                <a:pos x="0" y="381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754" name="Line 82"/>
          <p:cNvSpPr>
            <a:spLocks noChangeShapeType="1"/>
          </p:cNvSpPr>
          <p:nvPr/>
        </p:nvSpPr>
        <p:spPr bwMode="auto">
          <a:xfrm>
            <a:off x="6010275" y="3235325"/>
            <a:ext cx="1449388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83"/>
          <p:cNvGrpSpPr/>
          <p:nvPr/>
        </p:nvGrpSpPr>
        <p:grpSpPr bwMode="auto">
          <a:xfrm>
            <a:off x="728663" y="3757613"/>
            <a:ext cx="4003675" cy="1108075"/>
            <a:chOff x="0" y="0"/>
            <a:chExt cx="2522" cy="698"/>
          </a:xfrm>
        </p:grpSpPr>
        <p:sp>
          <p:nvSpPr>
            <p:cNvPr id="28756" name="Line 84"/>
            <p:cNvSpPr>
              <a:spLocks noChangeShapeType="1"/>
            </p:cNvSpPr>
            <p:nvPr/>
          </p:nvSpPr>
          <p:spPr bwMode="auto">
            <a:xfrm flipH="1">
              <a:off x="0" y="422"/>
              <a:ext cx="2501" cy="14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7" name="Rectangle 85"/>
            <p:cNvSpPr>
              <a:spLocks noChangeArrowheads="1"/>
            </p:cNvSpPr>
            <p:nvPr/>
          </p:nvSpPr>
          <p:spPr bwMode="auto">
            <a:xfrm>
              <a:off x="699" y="160"/>
              <a:ext cx="1324" cy="538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28758" name="Rectangle 86"/>
            <p:cNvSpPr>
              <a:spLocks noChangeArrowheads="1"/>
            </p:cNvSpPr>
            <p:nvPr/>
          </p:nvSpPr>
          <p:spPr bwMode="auto">
            <a:xfrm>
              <a:off x="1274" y="411"/>
              <a:ext cx="670" cy="261"/>
            </a:xfrm>
            <a:prstGeom prst="rect">
              <a:avLst/>
            </a:prstGeom>
            <a:solidFill>
              <a:srgbClr val="FFCCCC"/>
            </a:solidFill>
            <a:ln w="9525" cmpd="sng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r>
                <a:rPr lang="en-US" sz="2000" i="1">
                  <a:solidFill>
                    <a:schemeClr val="tx2"/>
                  </a:solidFill>
                  <a:ea typeface="黑体" pitchFamily="49" charset="-122"/>
                </a:rPr>
                <a:t>, </a:t>
              </a:r>
              <a:r>
                <a:rPr lang="en-US" sz="2000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r>
                <a:rPr lang="en-US" sz="2000" i="1">
                  <a:solidFill>
                    <a:schemeClr val="tx2"/>
                  </a:solidFill>
                  <a:ea typeface="黑体" pitchFamily="49" charset="-122"/>
                </a:rPr>
                <a:t>, K</a:t>
              </a:r>
              <a:r>
                <a:rPr lang="en-US" sz="2000" baseline="-25000">
                  <a:solidFill>
                    <a:schemeClr val="tx2"/>
                  </a:solidFill>
                  <a:ea typeface="黑体" pitchFamily="49" charset="-122"/>
                </a:rPr>
                <a:t>AB</a:t>
              </a:r>
              <a:endParaRPr lang="en-US" sz="2000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28759" name="Text Box 87"/>
            <p:cNvSpPr txBox="1">
              <a:spLocks noChangeArrowheads="1"/>
            </p:cNvSpPr>
            <p:nvPr/>
          </p:nvSpPr>
          <p:spPr bwMode="auto">
            <a:xfrm>
              <a:off x="699" y="385"/>
              <a:ext cx="361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lang="en-US" sz="2000" baseline="-25000">
                  <a:solidFill>
                    <a:schemeClr val="tx2"/>
                  </a:solidFill>
                  <a:ea typeface="黑体" pitchFamily="49" charset="-122"/>
                </a:rPr>
                <a:t>AB</a:t>
              </a:r>
              <a:endParaRPr lang="en-US" sz="2000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28760" name="Picture 88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115" y="210"/>
              <a:ext cx="25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761" name="Text Box 89"/>
            <p:cNvSpPr txBox="1">
              <a:spLocks noChangeArrowheads="1"/>
            </p:cNvSpPr>
            <p:nvPr/>
          </p:nvSpPr>
          <p:spPr bwMode="auto">
            <a:xfrm>
              <a:off x="890" y="124"/>
              <a:ext cx="29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lang="en-US" sz="2000" baseline="-25000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endParaRPr lang="en-US" sz="2000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28762" name="Text Box 90"/>
            <p:cNvSpPr txBox="1">
              <a:spLocks noChangeArrowheads="1"/>
            </p:cNvSpPr>
            <p:nvPr/>
          </p:nvSpPr>
          <p:spPr bwMode="auto">
            <a:xfrm>
              <a:off x="2149" y="69"/>
              <a:ext cx="37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600">
                  <a:solidFill>
                    <a:schemeClr val="tx2"/>
                  </a:solidFill>
                  <a:ea typeface="黑体" pitchFamily="49" charset="-122"/>
                  <a:sym typeface="Wingdings 2" pitchFamily="18" charset="2"/>
                </a:rPr>
                <a:t></a:t>
              </a:r>
              <a:endParaRPr lang="zh-CN" altLang="en-US" sz="3600">
                <a:solidFill>
                  <a:schemeClr val="tx2"/>
                </a:solidFill>
                <a:ea typeface="黑体" pitchFamily="49" charset="-122"/>
                <a:sym typeface="Wingdings 2" pitchFamily="18" charset="2"/>
              </a:endParaRPr>
            </a:p>
          </p:txBody>
        </p:sp>
        <p:pic>
          <p:nvPicPr>
            <p:cNvPr id="28763" name="Picture 91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36" y="0"/>
              <a:ext cx="25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764" name="Text Box 92"/>
            <p:cNvSpPr txBox="1">
              <a:spLocks noChangeArrowheads="1"/>
            </p:cNvSpPr>
            <p:nvPr/>
          </p:nvSpPr>
          <p:spPr bwMode="auto">
            <a:xfrm>
              <a:off x="267" y="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sz="2000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lang="en-US" sz="2000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lang="en-US" sz="2000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28765" name="Text Box 93"/>
            <p:cNvSpPr txBox="1">
              <a:spLocks noChangeArrowheads="1"/>
            </p:cNvSpPr>
            <p:nvPr/>
          </p:nvSpPr>
          <p:spPr bwMode="auto">
            <a:xfrm>
              <a:off x="987" y="385"/>
              <a:ext cx="159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ea typeface="黑体" pitchFamily="49" charset="-122"/>
                </a:rPr>
                <a:t>,</a:t>
              </a:r>
              <a:endParaRPr lang="en-US" sz="2000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88900" y="5456238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ea typeface="黑体" pitchFamily="49" charset="-122"/>
              </a:rPr>
              <a:t>时间</a:t>
            </a:r>
            <a:endParaRPr lang="zh-CN" altLang="en-US" sz="2000">
              <a:solidFill>
                <a:schemeClr val="tx2"/>
              </a:solidFill>
              <a:ea typeface="黑体" pitchFamily="49" charset="-122"/>
            </a:endParaRPr>
          </a:p>
        </p:txBody>
      </p:sp>
      <p:grpSp>
        <p:nvGrpSpPr>
          <p:cNvPr id="15" name="Group 95"/>
          <p:cNvGrpSpPr/>
          <p:nvPr/>
        </p:nvGrpSpPr>
        <p:grpSpPr bwMode="auto">
          <a:xfrm>
            <a:off x="725488" y="3068638"/>
            <a:ext cx="4002087" cy="719137"/>
            <a:chOff x="0" y="0"/>
            <a:chExt cx="2521" cy="453"/>
          </a:xfrm>
        </p:grpSpPr>
        <p:sp>
          <p:nvSpPr>
            <p:cNvPr id="28768" name="Line 96"/>
            <p:cNvSpPr>
              <a:spLocks noChangeShapeType="1"/>
            </p:cNvSpPr>
            <p:nvPr/>
          </p:nvSpPr>
          <p:spPr bwMode="auto">
            <a:xfrm>
              <a:off x="0" y="327"/>
              <a:ext cx="2521" cy="3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9" name="Text Box 97"/>
            <p:cNvSpPr txBox="1">
              <a:spLocks noChangeArrowheads="1"/>
            </p:cNvSpPr>
            <p:nvPr/>
          </p:nvSpPr>
          <p:spPr bwMode="auto">
            <a:xfrm>
              <a:off x="54" y="0"/>
              <a:ext cx="373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600">
                  <a:solidFill>
                    <a:schemeClr val="tx2"/>
                  </a:solidFill>
                  <a:ea typeface="黑体" pitchFamily="49" charset="-122"/>
                  <a:sym typeface="Wingdings 2" pitchFamily="18" charset="2"/>
                </a:rPr>
                <a:t></a:t>
              </a:r>
              <a:endParaRPr lang="zh-CN" altLang="en-US" sz="3600">
                <a:solidFill>
                  <a:schemeClr val="tx2"/>
                </a:solidFill>
                <a:ea typeface="黑体" pitchFamily="49" charset="-122"/>
                <a:sym typeface="Wingdings 2" pitchFamily="18" charset="2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/>
          </p:nvSpPr>
          <p:spPr bwMode="auto">
            <a:xfrm>
              <a:off x="778" y="193"/>
              <a:ext cx="619" cy="260"/>
            </a:xfrm>
            <a:prstGeom prst="rect">
              <a:avLst/>
            </a:prstGeom>
            <a:solidFill>
              <a:srgbClr val="66FFFF"/>
            </a:solidFill>
            <a:ln w="9525" cmpd="sng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  <a:ea typeface="黑体" pitchFamily="49" charset="-122"/>
                </a:rPr>
                <a:t>A, B</a:t>
              </a:r>
              <a:endParaRPr lang="en-US" sz="2000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28771" name="AutoShape 99"/>
          <p:cNvSpPr>
            <a:spLocks noChangeArrowheads="1"/>
          </p:cNvSpPr>
          <p:nvPr/>
        </p:nvSpPr>
        <p:spPr bwMode="auto">
          <a:xfrm>
            <a:off x="5003800" y="4221163"/>
            <a:ext cx="3455988" cy="1223962"/>
          </a:xfrm>
          <a:prstGeom prst="wedgeRectCallout">
            <a:avLst>
              <a:gd name="adj1" fmla="val -107694"/>
              <a:gd name="adj2" fmla="val -97991"/>
            </a:avLst>
          </a:prstGeom>
          <a:noFill/>
          <a:ln w="9525" cmpd="sng">
            <a:solidFill>
              <a:srgbClr val="FF0000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(1) A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发送一个明文信息给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KDC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，以便获得一个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和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之间的对称会话密钥。这个信息包含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的注册身份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和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的身份。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8772" name="AutoShape 100"/>
          <p:cNvSpPr>
            <a:spLocks noChangeArrowheads="1"/>
          </p:cNvSpPr>
          <p:nvPr/>
        </p:nvSpPr>
        <p:spPr bwMode="auto">
          <a:xfrm>
            <a:off x="5147945" y="4149090"/>
            <a:ext cx="3455988" cy="1223963"/>
          </a:xfrm>
          <a:prstGeom prst="wedgeRectCallout">
            <a:avLst>
              <a:gd name="adj1" fmla="val -82704"/>
              <a:gd name="adj2" fmla="val -9792"/>
            </a:avLst>
          </a:prstGeom>
          <a:noFill/>
          <a:ln w="9525" cmpd="sng">
            <a:solidFill>
              <a:srgbClr val="FF0000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1600" b="1">
                <a:latin typeface="Tahoma" pitchFamily="34" charset="0"/>
              </a:rPr>
              <a:t>(2) KDC</a:t>
            </a:r>
            <a:r>
              <a:rPr lang="zh-CN" altLang="en-US" sz="1600" b="1">
                <a:latin typeface="Tahoma" pitchFamily="34" charset="0"/>
              </a:rPr>
              <a:t>收到这个信息并创建一个票据</a:t>
            </a:r>
            <a:r>
              <a:rPr lang="en-US" sz="1600" b="1">
                <a:latin typeface="Tahoma" pitchFamily="34" charset="0"/>
              </a:rPr>
              <a:t>(ticket)</a:t>
            </a:r>
            <a:r>
              <a:rPr lang="zh-CN" altLang="en-US" sz="1600" b="1">
                <a:latin typeface="Tahoma" pitchFamily="34" charset="0"/>
              </a:rPr>
              <a:t>。票据用</a:t>
            </a:r>
            <a:r>
              <a:rPr lang="en-US" sz="1600" b="1">
                <a:latin typeface="Tahoma" pitchFamily="34" charset="0"/>
              </a:rPr>
              <a:t>B</a:t>
            </a:r>
            <a:r>
              <a:rPr lang="zh-CN" altLang="en-US" sz="1600" b="1">
                <a:latin typeface="Tahoma" pitchFamily="34" charset="0"/>
              </a:rPr>
              <a:t>的密钥</a:t>
            </a:r>
            <a:r>
              <a:rPr lang="en-US" sz="1600" b="1">
                <a:latin typeface="Tahoma" pitchFamily="34" charset="0"/>
              </a:rPr>
              <a:t>(K</a:t>
            </a:r>
            <a:r>
              <a:rPr lang="en-US" sz="1600" b="1" baseline="-25000">
                <a:latin typeface="Tahoma" pitchFamily="34" charset="0"/>
              </a:rPr>
              <a:t>B</a:t>
            </a:r>
            <a:r>
              <a:rPr lang="en-US" sz="1600" b="1">
                <a:latin typeface="Tahoma" pitchFamily="34" charset="0"/>
              </a:rPr>
              <a:t>)</a:t>
            </a:r>
            <a:r>
              <a:rPr lang="zh-CN" altLang="en-US" sz="1600" b="1">
                <a:latin typeface="Tahoma" pitchFamily="34" charset="0"/>
              </a:rPr>
              <a:t>加密。票据包含</a:t>
            </a:r>
            <a:r>
              <a:rPr lang="en-US" sz="1600" b="1">
                <a:latin typeface="Tahoma" pitchFamily="34" charset="0"/>
              </a:rPr>
              <a:t>A</a:t>
            </a:r>
            <a:r>
              <a:rPr lang="zh-CN" altLang="en-US" sz="1600" b="1">
                <a:latin typeface="Tahoma" pitchFamily="34" charset="0"/>
              </a:rPr>
              <a:t>和</a:t>
            </a:r>
            <a:r>
              <a:rPr lang="en-US" sz="1600" b="1">
                <a:latin typeface="Tahoma" pitchFamily="34" charset="0"/>
              </a:rPr>
              <a:t>B</a:t>
            </a:r>
            <a:r>
              <a:rPr lang="zh-CN" altLang="en-US" sz="1600" b="1">
                <a:latin typeface="Tahoma" pitchFamily="34" charset="0"/>
              </a:rPr>
              <a:t>的身份以及会话密钥</a:t>
            </a:r>
            <a:r>
              <a:rPr lang="en-US" sz="1600" b="1">
                <a:latin typeface="Tahoma" pitchFamily="34" charset="0"/>
              </a:rPr>
              <a:t>(K</a:t>
            </a:r>
            <a:r>
              <a:rPr lang="en-US" sz="1600" b="1" baseline="-25000">
                <a:latin typeface="Tahoma" pitchFamily="34" charset="0"/>
              </a:rPr>
              <a:t>AB</a:t>
            </a:r>
            <a:r>
              <a:rPr lang="en-US" sz="1600" b="1">
                <a:latin typeface="Tahoma" pitchFamily="34" charset="0"/>
              </a:rPr>
              <a:t>)</a:t>
            </a:r>
            <a:r>
              <a:rPr lang="zh-CN" altLang="en-US" sz="1600" b="1">
                <a:latin typeface="Tahoma" pitchFamily="34" charset="0"/>
              </a:rPr>
              <a:t>。 </a:t>
            </a:r>
            <a:endParaRPr lang="zh-CN" altLang="en-US" sz="1600" b="1">
              <a:latin typeface="Tahoma" pitchFamily="34" charset="0"/>
            </a:endParaRPr>
          </a:p>
        </p:txBody>
      </p:sp>
      <p:sp>
        <p:nvSpPr>
          <p:cNvPr id="28773" name="AutoShape 101"/>
          <p:cNvSpPr>
            <a:spLocks noChangeArrowheads="1"/>
          </p:cNvSpPr>
          <p:nvPr/>
        </p:nvSpPr>
        <p:spPr bwMode="auto">
          <a:xfrm>
            <a:off x="5219700" y="4508500"/>
            <a:ext cx="3455988" cy="1223963"/>
          </a:xfrm>
          <a:prstGeom prst="wedgeRectCallout">
            <a:avLst>
              <a:gd name="adj1" fmla="val -74620"/>
              <a:gd name="adj2" fmla="val 38718"/>
            </a:avLst>
          </a:prstGeom>
          <a:noFill/>
          <a:ln w="9525" cmpd="sng">
            <a:solidFill>
              <a:srgbClr val="FF0000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(3) A把票据发送给B。B打开票据，知道A要用K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AB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作为会话密钥给他发送信息。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1" grpId="0" animBg="1" autoUpdateAnimBg="0"/>
      <p:bldP spid="28772" grpId="0" bldLvl="0" animBg="1" autoUpdateAnimBg="0"/>
      <p:bldP spid="2877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9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Arial" pitchFamily="34" charset="0"/>
              </a:rPr>
              <a:t>3</a:t>
            </a:r>
            <a:r>
              <a:rPr 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Arial" pitchFamily="34" charset="0"/>
              </a:rPr>
              <a:t>、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Arial" pitchFamily="34" charset="0"/>
              </a:rPr>
              <a:t>密钥分配协议</a:t>
            </a:r>
            <a:r>
              <a:rPr lang="zh-CN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Arial" pitchFamily="34" charset="0"/>
              </a:rPr>
              <a:t>Kerberos</a:t>
            </a:r>
            <a:endParaRPr lang="zh-CN" sz="4000" b="1" dirty="0">
              <a:effectLst>
                <a:outerShdw blurRad="38100" dist="38100" dir="2700000" algn="tl">
                  <a:srgbClr val="C0C0C0"/>
                </a:outerShdw>
              </a:effectLst>
              <a:sym typeface="Arial" pitchFamily="34" charset="0"/>
            </a:endParaRP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6012180" y="2565083"/>
            <a:ext cx="3025775" cy="1728787"/>
          </a:xfrm>
          <a:prstGeom prst="wedgeEllipseCallout">
            <a:avLst>
              <a:gd name="adj1" fmla="val -165215"/>
              <a:gd name="adj2" fmla="val -76464"/>
            </a:avLst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b="1" dirty="0">
                <a:solidFill>
                  <a:srgbClr val="00FF00"/>
                </a:solidFill>
                <a:latin typeface="黑体" pitchFamily="49" charset="-122"/>
                <a:ea typeface="黑体" pitchFamily="49" charset="-122"/>
              </a:rPr>
              <a:t>Kerberos</a:t>
            </a:r>
            <a:r>
              <a:rPr lang="zh-CN" altLang="en-US" b="1" dirty="0">
                <a:solidFill>
                  <a:srgbClr val="00FF00"/>
                </a:solidFill>
                <a:latin typeface="黑体" pitchFamily="49" charset="-122"/>
                <a:ea typeface="黑体" pitchFamily="49" charset="-122"/>
              </a:rPr>
              <a:t>是希腊神话中具有三个头的狗，它是</a:t>
            </a:r>
            <a:r>
              <a:rPr lang="en-US" b="1" dirty="0" smtClean="0">
                <a:solidFill>
                  <a:srgbClr val="00FF00"/>
                </a:solidFill>
                <a:latin typeface="黑体" pitchFamily="49" charset="-122"/>
                <a:ea typeface="黑体" pitchFamily="49" charset="-122"/>
              </a:rPr>
              <a:t>Hades</a:t>
            </a:r>
            <a:r>
              <a:rPr lang="zh-CN" altLang="en-US" b="1" dirty="0" smtClean="0">
                <a:solidFill>
                  <a:srgbClr val="00FF00"/>
                </a:solidFill>
                <a:latin typeface="黑体" pitchFamily="49" charset="-122"/>
                <a:ea typeface="黑体" pitchFamily="49" charset="-122"/>
              </a:rPr>
              <a:t>主宰阴间冥王的看门</a:t>
            </a:r>
            <a:endParaRPr lang="zh-CN" altLang="en-US" b="1" dirty="0">
              <a:solidFill>
                <a:srgbClr val="00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7" name="图片 1026"/>
          <p:cNvSpPr>
            <a:spLocks noChangeAspect="1" noTextEdit="1"/>
          </p:cNvSpPr>
          <p:nvPr/>
        </p:nvSpPr>
        <p:spPr>
          <a:xfrm>
            <a:off x="556260" y="1268730"/>
            <a:ext cx="8229600" cy="5081905"/>
          </a:xfrm>
          <a:prstGeom prst="rect">
            <a:avLst/>
          </a:prstGeom>
          <a:noFill/>
          <a:ln w="9525">
            <a:noFill/>
            <a:miter/>
          </a:ln>
        </p:spPr>
      </p:sp>
      <p:sp>
        <p:nvSpPr>
          <p:cNvPr id="2" name="文本框 1"/>
          <p:cNvSpPr txBox="1"/>
          <p:nvPr/>
        </p:nvSpPr>
        <p:spPr>
          <a:xfrm>
            <a:off x="827405" y="1628775"/>
            <a:ext cx="6251575" cy="3760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eaLnBrk="1" hangingPunct="1"/>
            <a:r>
              <a:rPr lang="en-US" altLang="x-none" sz="3600" b="1" u="sng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sym typeface="+mn-ea"/>
              </a:rPr>
              <a:t>Kerberos</a:t>
            </a:r>
            <a:r>
              <a:rPr lang="zh-CN" altLang="en-US" sz="32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  <a:sym typeface="+mn-ea"/>
              </a:rPr>
              <a:t>使用两个服务器</a:t>
            </a:r>
            <a:endParaRPr lang="zh-CN" altLang="en-US" sz="3200" b="1" dirty="0">
              <a:solidFill>
                <a:schemeClr val="tx2"/>
              </a:solidFill>
              <a:latin typeface="Arial" pitchFamily="34" charset="0"/>
              <a:ea typeface="宋体" pitchFamily="2" charset="-122"/>
              <a:sym typeface="+mn-ea"/>
            </a:endParaRPr>
          </a:p>
          <a:p>
            <a:pPr lvl="0" algn="l" eaLnBrk="1" hangingPunct="1"/>
            <a:endParaRPr lang="zh-CN" altLang="en-US" sz="3200" b="1" u="sng" dirty="0">
              <a:solidFill>
                <a:schemeClr val="tx2"/>
              </a:solidFill>
              <a:latin typeface="Arial" pitchFamily="34" charset="0"/>
              <a:ea typeface="宋体" pitchFamily="2" charset="-122"/>
              <a:sym typeface="+mn-ea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  <a:sym typeface="+mn-ea"/>
              </a:rPr>
              <a:t>一个票据授予服务器</a:t>
            </a:r>
            <a:r>
              <a:rPr lang="en-US" altLang="x-none" sz="32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  <a:sym typeface="+mn-ea"/>
              </a:rPr>
              <a:t>(TGS)</a:t>
            </a:r>
            <a:endParaRPr lang="en-US" altLang="x-none" sz="3200" b="1" dirty="0">
              <a:solidFill>
                <a:schemeClr val="tx2"/>
              </a:solidFill>
              <a:latin typeface="Arial" pitchFamily="34" charset="0"/>
              <a:ea typeface="宋体" pitchFamily="2" charset="-122"/>
              <a:sym typeface="+mn-ea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x-none" sz="3200" b="1" dirty="0">
              <a:solidFill>
                <a:schemeClr val="tx2"/>
              </a:solidFill>
              <a:latin typeface="Arial" pitchFamily="34" charset="0"/>
              <a:ea typeface="宋体" pitchFamily="2" charset="-122"/>
              <a:sym typeface="+mn-ea"/>
            </a:endParaRPr>
          </a:p>
          <a:p>
            <a:pPr lvl="0" algn="l" eaLnBrk="1" hangingPunct="1"/>
            <a:r>
              <a:rPr lang="zh-CN" altLang="en-US" sz="32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  <a:sym typeface="+mn-ea"/>
              </a:rPr>
              <a:t>一个鉴别服务器</a:t>
            </a:r>
            <a:r>
              <a:rPr lang="en-US" altLang="x-none" sz="32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  <a:sym typeface="+mn-ea"/>
              </a:rPr>
              <a:t>(AS)</a:t>
            </a:r>
            <a:endParaRPr lang="zh-CN" altLang="en-US" sz="3200" b="1" u="sng" dirty="0">
              <a:solidFill>
                <a:schemeClr val="tx2"/>
              </a:solidFill>
              <a:latin typeface="Arial" pitchFamily="34" charset="0"/>
              <a:ea typeface="宋体" pitchFamily="2" charset="-122"/>
              <a:sym typeface="+mn-ea"/>
            </a:endParaRPr>
          </a:p>
          <a:p>
            <a:pPr lvl="0" algn="l" eaLnBrk="1" hangingPunct="1"/>
            <a:endParaRPr lang="zh-CN" altLang="en-US" sz="3200" b="1" u="sng" dirty="0">
              <a:solidFill>
                <a:schemeClr val="tx2"/>
              </a:solidFill>
              <a:latin typeface="Arial" pitchFamily="34" charset="0"/>
              <a:ea typeface="宋体" pitchFamily="2" charset="-122"/>
              <a:sym typeface="+mn-ea"/>
            </a:endParaRPr>
          </a:p>
          <a:p>
            <a:pPr lvl="0" algn="l" eaLnBrk="1" hangingPunct="1"/>
            <a:endParaRPr lang="zh-CN" altLang="en-US" sz="3200" b="1" u="sng" dirty="0">
              <a:solidFill>
                <a:schemeClr val="tx2"/>
              </a:solidFill>
              <a:latin typeface="Arial" pitchFamily="34" charset="0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258888" y="1773238"/>
            <a:ext cx="6553200" cy="4608512"/>
            <a:chOff x="0" y="0"/>
            <a:chExt cx="5449" cy="3992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2504" y="0"/>
              <a:ext cx="1110" cy="79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322" y="312"/>
              <a:ext cx="238" cy="2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endParaRPr 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3" name="Group 5"/>
            <p:cNvGrpSpPr/>
            <p:nvPr/>
          </p:nvGrpSpPr>
          <p:grpSpPr bwMode="auto">
            <a:xfrm>
              <a:off x="0" y="345"/>
              <a:ext cx="348" cy="345"/>
              <a:chOff x="0" y="0"/>
              <a:chExt cx="284" cy="265"/>
            </a:xfrm>
          </p:grpSpPr>
          <p:grpSp>
            <p:nvGrpSpPr>
              <p:cNvPr id="4" name="Group 6"/>
              <p:cNvGrpSpPr/>
              <p:nvPr/>
            </p:nvGrpSpPr>
            <p:grpSpPr bwMode="auto">
              <a:xfrm>
                <a:off x="7" y="5"/>
                <a:ext cx="277" cy="260"/>
                <a:chOff x="0" y="0"/>
                <a:chExt cx="277" cy="260"/>
              </a:xfrm>
            </p:grpSpPr>
            <p:sp>
              <p:nvSpPr>
                <p:cNvPr id="30727" name="未知"/>
                <p:cNvSpPr/>
                <p:nvPr/>
              </p:nvSpPr>
              <p:spPr bwMode="auto">
                <a:xfrm>
                  <a:off x="7" y="135"/>
                  <a:ext cx="26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5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8" name="未知"/>
                <p:cNvSpPr/>
                <p:nvPr/>
              </p:nvSpPr>
              <p:spPr bwMode="auto">
                <a:xfrm>
                  <a:off x="7" y="135"/>
                  <a:ext cx="26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5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9" name="未知"/>
                <p:cNvSpPr/>
                <p:nvPr/>
              </p:nvSpPr>
              <p:spPr bwMode="auto">
                <a:xfrm>
                  <a:off x="46" y="0"/>
                  <a:ext cx="185" cy="1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23" y="0"/>
                    </a:cxn>
                    <a:cxn ang="0">
                      <a:pos x="163" y="0"/>
                    </a:cxn>
                    <a:cxn ang="0">
                      <a:pos x="185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0" name="未知"/>
                <p:cNvSpPr/>
                <p:nvPr/>
              </p:nvSpPr>
              <p:spPr bwMode="auto">
                <a:xfrm>
                  <a:off x="46" y="0"/>
                  <a:ext cx="185" cy="1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23" y="0"/>
                    </a:cxn>
                    <a:cxn ang="0">
                      <a:pos x="163" y="0"/>
                    </a:cxn>
                    <a:cxn ang="0">
                      <a:pos x="185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1" name="Rectangle 11"/>
                <p:cNvSpPr>
                  <a:spLocks noChangeArrowheads="1"/>
                </p:cNvSpPr>
                <p:nvPr/>
              </p:nvSpPr>
              <p:spPr bwMode="auto">
                <a:xfrm>
                  <a:off x="46" y="17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2" name="Rectangle 12"/>
                <p:cNvSpPr>
                  <a:spLocks noChangeArrowheads="1"/>
                </p:cNvSpPr>
                <p:nvPr/>
              </p:nvSpPr>
              <p:spPr bwMode="auto">
                <a:xfrm>
                  <a:off x="9" y="159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3" name="Rectangle 13"/>
                <p:cNvSpPr>
                  <a:spLocks noChangeArrowheads="1"/>
                </p:cNvSpPr>
                <p:nvPr/>
              </p:nvSpPr>
              <p:spPr bwMode="auto">
                <a:xfrm>
                  <a:off x="64" y="33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87" y="181"/>
                  <a:ext cx="61" cy="1"/>
                </a:xfrm>
                <a:prstGeom prst="line">
                  <a:avLst/>
                </a:prstGeom>
                <a:noFill/>
                <a:ln w="7938" cmpd="sng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5"/>
                <p:cNvGrpSpPr/>
                <p:nvPr/>
              </p:nvGrpSpPr>
              <p:grpSpPr bwMode="auto">
                <a:xfrm>
                  <a:off x="0" y="222"/>
                  <a:ext cx="277" cy="38"/>
                  <a:chOff x="0" y="0"/>
                  <a:chExt cx="277" cy="38"/>
                </a:xfrm>
              </p:grpSpPr>
              <p:sp>
                <p:nvSpPr>
                  <p:cNvPr id="30736" name="未知"/>
                  <p:cNvSpPr/>
                  <p:nvPr/>
                </p:nvSpPr>
                <p:spPr bwMode="auto">
                  <a:xfrm>
                    <a:off x="0" y="0"/>
                    <a:ext cx="277" cy="29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9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37" name="未知"/>
                  <p:cNvSpPr/>
                  <p:nvPr/>
                </p:nvSpPr>
                <p:spPr bwMode="auto">
                  <a:xfrm>
                    <a:off x="0" y="0"/>
                    <a:ext cx="277" cy="29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9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" y="27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" name="Group 19"/>
              <p:cNvGrpSpPr/>
              <p:nvPr/>
            </p:nvGrpSpPr>
            <p:grpSpPr bwMode="auto">
              <a:xfrm>
                <a:off x="0" y="0"/>
                <a:ext cx="277" cy="261"/>
                <a:chOff x="0" y="0"/>
                <a:chExt cx="277" cy="261"/>
              </a:xfrm>
            </p:grpSpPr>
            <p:sp>
              <p:nvSpPr>
                <p:cNvPr id="30740" name="未知"/>
                <p:cNvSpPr/>
                <p:nvPr/>
              </p:nvSpPr>
              <p:spPr bwMode="auto">
                <a:xfrm>
                  <a:off x="7" y="135"/>
                  <a:ext cx="262" cy="26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6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1" name="未知"/>
                <p:cNvSpPr/>
                <p:nvPr/>
              </p:nvSpPr>
              <p:spPr bwMode="auto">
                <a:xfrm>
                  <a:off x="7" y="135"/>
                  <a:ext cx="262" cy="26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31" y="0"/>
                    </a:cxn>
                    <a:cxn ang="0">
                      <a:pos x="231" y="0"/>
                    </a:cxn>
                    <a:cxn ang="0">
                      <a:pos x="262" y="26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2" name="未知"/>
                <p:cNvSpPr/>
                <p:nvPr/>
              </p:nvSpPr>
              <p:spPr bwMode="auto">
                <a:xfrm>
                  <a:off x="47" y="0"/>
                  <a:ext cx="184" cy="1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22" y="0"/>
                    </a:cxn>
                    <a:cxn ang="0">
                      <a:pos x="162" y="0"/>
                    </a:cxn>
                    <a:cxn ang="0">
                      <a:pos x="184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3" name="未知"/>
                <p:cNvSpPr/>
                <p:nvPr/>
              </p:nvSpPr>
              <p:spPr bwMode="auto">
                <a:xfrm>
                  <a:off x="47" y="0"/>
                  <a:ext cx="184" cy="1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22" y="0"/>
                    </a:cxn>
                    <a:cxn ang="0">
                      <a:pos x="162" y="0"/>
                    </a:cxn>
                    <a:cxn ang="0">
                      <a:pos x="184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4" name="Rectangle 24"/>
                <p:cNvSpPr>
                  <a:spLocks noChangeArrowheads="1"/>
                </p:cNvSpPr>
                <p:nvPr/>
              </p:nvSpPr>
              <p:spPr bwMode="auto">
                <a:xfrm>
                  <a:off x="47" y="17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5" name="Rectangle 25"/>
                <p:cNvSpPr>
                  <a:spLocks noChangeArrowheads="1"/>
                </p:cNvSpPr>
                <p:nvPr/>
              </p:nvSpPr>
              <p:spPr bwMode="auto">
                <a:xfrm>
                  <a:off x="9" y="159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6" name="Rectangle 26"/>
                <p:cNvSpPr>
                  <a:spLocks noChangeArrowheads="1"/>
                </p:cNvSpPr>
                <p:nvPr/>
              </p:nvSpPr>
              <p:spPr bwMode="auto">
                <a:xfrm>
                  <a:off x="64" y="33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87" y="181"/>
                  <a:ext cx="61" cy="1"/>
                </a:xfrm>
                <a:prstGeom prst="line">
                  <a:avLst/>
                </a:prstGeom>
                <a:noFill/>
                <a:ln w="7938" cmpd="sng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28"/>
                <p:cNvGrpSpPr/>
                <p:nvPr/>
              </p:nvGrpSpPr>
              <p:grpSpPr bwMode="auto">
                <a:xfrm>
                  <a:off x="0" y="223"/>
                  <a:ext cx="277" cy="38"/>
                  <a:chOff x="0" y="0"/>
                  <a:chExt cx="277" cy="38"/>
                </a:xfrm>
              </p:grpSpPr>
              <p:sp>
                <p:nvSpPr>
                  <p:cNvPr id="30749" name="未知"/>
                  <p:cNvSpPr/>
                  <p:nvPr/>
                </p:nvSpPr>
                <p:spPr bwMode="auto">
                  <a:xfrm>
                    <a:off x="0" y="0"/>
                    <a:ext cx="27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8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0" name="未知"/>
                  <p:cNvSpPr/>
                  <p:nvPr/>
                </p:nvSpPr>
                <p:spPr bwMode="auto">
                  <a:xfrm>
                    <a:off x="0" y="0"/>
                    <a:ext cx="277" cy="28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33" y="0"/>
                      </a:cxn>
                      <a:cxn ang="0">
                        <a:pos x="245" y="0"/>
                      </a:cxn>
                      <a:cxn ang="0">
                        <a:pos x="277" y="28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" y="27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4782" y="143"/>
              <a:ext cx="238" cy="2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endParaRPr 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 rot="16200000" flipH="1">
              <a:off x="-1432" y="2330"/>
              <a:ext cx="3205" cy="17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 rot="16200000" flipH="1">
              <a:off x="3595" y="2357"/>
              <a:ext cx="3260" cy="1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rot="5400000">
              <a:off x="2411" y="1148"/>
              <a:ext cx="718" cy="2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Text Box 36"/>
            <p:cNvSpPr txBox="1">
              <a:spLocks noChangeArrowheads="1"/>
            </p:cNvSpPr>
            <p:nvPr/>
          </p:nvSpPr>
          <p:spPr bwMode="auto">
            <a:xfrm>
              <a:off x="1540" y="11"/>
              <a:ext cx="998" cy="3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</a:pPr>
              <a:r>
                <a:rPr lang="en-US" sz="2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Kerberos</a:t>
              </a:r>
              <a:endParaRPr lang="en-US" sz="2000">
                <a:solidFill>
                  <a:schemeClr val="tx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Group 37"/>
            <p:cNvGrpSpPr/>
            <p:nvPr/>
          </p:nvGrpSpPr>
          <p:grpSpPr bwMode="auto">
            <a:xfrm>
              <a:off x="160" y="627"/>
              <a:ext cx="2611" cy="450"/>
              <a:chOff x="0" y="0"/>
              <a:chExt cx="2611" cy="450"/>
            </a:xfrm>
          </p:grpSpPr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3" y="259"/>
                <a:ext cx="2608" cy="2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9" name="Rectangle 39"/>
              <p:cNvSpPr>
                <a:spLocks noChangeArrowheads="1"/>
              </p:cNvSpPr>
              <p:nvPr/>
            </p:nvSpPr>
            <p:spPr bwMode="auto">
              <a:xfrm>
                <a:off x="1148" y="146"/>
                <a:ext cx="324" cy="214"/>
              </a:xfrm>
              <a:prstGeom prst="rect">
                <a:avLst/>
              </a:prstGeom>
              <a:solidFill>
                <a:srgbClr val="CCECFF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60" name="Text Box 4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7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sym typeface="Wingdings 2" pitchFamily="18" charset="2"/>
                  </a:rPr>
                  <a:t></a:t>
                </a:r>
                <a:endParaRPr lang="zh-CN" altLang="en-US" sz="28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  <a:sym typeface="Wingdings 2" pitchFamily="18" charset="2"/>
                </a:endParaRPr>
              </a:p>
            </p:txBody>
          </p:sp>
        </p:grpSp>
        <p:pic>
          <p:nvPicPr>
            <p:cNvPr id="30761" name="Picture 41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672" y="293"/>
              <a:ext cx="19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2" name="Picture 42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168" y="247"/>
              <a:ext cx="297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763" name="Line 43"/>
            <p:cNvSpPr>
              <a:spLocks noChangeShapeType="1"/>
            </p:cNvSpPr>
            <p:nvPr/>
          </p:nvSpPr>
          <p:spPr bwMode="auto">
            <a:xfrm rot="16200000" flipH="1">
              <a:off x="2372" y="1721"/>
              <a:ext cx="1876" cy="14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Text Box 44"/>
            <p:cNvSpPr txBox="1">
              <a:spLocks noChangeArrowheads="1"/>
            </p:cNvSpPr>
            <p:nvPr/>
          </p:nvSpPr>
          <p:spPr bwMode="auto">
            <a:xfrm>
              <a:off x="2608" y="94"/>
              <a:ext cx="32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</a:pPr>
              <a:r>
                <a:rPr 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AS</a:t>
              </a:r>
              <a:endParaRPr 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3114" y="44"/>
              <a:ext cx="406" cy="2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</a:pPr>
              <a:r>
                <a:rPr 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TGS</a:t>
              </a:r>
              <a:endParaRPr 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Group 46"/>
            <p:cNvGrpSpPr/>
            <p:nvPr/>
          </p:nvGrpSpPr>
          <p:grpSpPr bwMode="auto">
            <a:xfrm>
              <a:off x="140" y="2896"/>
              <a:ext cx="5110" cy="550"/>
              <a:chOff x="0" y="0"/>
              <a:chExt cx="5110" cy="550"/>
            </a:xfrm>
          </p:grpSpPr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 flipV="1">
                <a:off x="41" y="264"/>
                <a:ext cx="5069" cy="18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Rectangle 48"/>
              <p:cNvSpPr>
                <a:spLocks noChangeArrowheads="1"/>
              </p:cNvSpPr>
              <p:nvPr/>
            </p:nvSpPr>
            <p:spPr bwMode="auto">
              <a:xfrm>
                <a:off x="1591" y="51"/>
                <a:ext cx="1933" cy="460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2136" y="264"/>
                <a:ext cx="275" cy="197"/>
              </a:xfrm>
              <a:prstGeom prst="rect">
                <a:avLst/>
              </a:prstGeom>
              <a:solidFill>
                <a:srgbClr val="CC99FF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T</a:t>
                </a:r>
                <a:endParaRPr lang="en-US" sz="1600" i="1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70" name="Text Box 50"/>
              <p:cNvSpPr txBox="1">
                <a:spLocks noChangeArrowheads="1"/>
              </p:cNvSpPr>
              <p:nvPr/>
            </p:nvSpPr>
            <p:spPr bwMode="auto">
              <a:xfrm>
                <a:off x="1650" y="26"/>
                <a:ext cx="354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AB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30771" name="Picture 51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68" y="72"/>
                <a:ext cx="26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772" name="Text Box 52"/>
              <p:cNvSpPr txBox="1">
                <a:spLocks noChangeArrowheads="1"/>
              </p:cNvSpPr>
              <p:nvPr/>
            </p:nvSpPr>
            <p:spPr bwMode="auto">
              <a:xfrm>
                <a:off x="2385" y="259"/>
                <a:ext cx="322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, </a:t>
                </a:r>
                <a:endParaRPr 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73" name="Text Box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7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sym typeface="Wingdings 2" pitchFamily="18" charset="2"/>
                  </a:rPr>
                  <a:t></a:t>
                </a:r>
                <a:endParaRPr lang="zh-CN" altLang="en-US" sz="28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  <a:sym typeface="Wingdings 2" pitchFamily="18" charset="2"/>
                </a:endParaRPr>
              </a:p>
            </p:txBody>
          </p:sp>
          <p:sp>
            <p:nvSpPr>
              <p:cNvPr id="30774" name="Rectangle 54"/>
              <p:cNvSpPr>
                <a:spLocks noChangeArrowheads="1"/>
              </p:cNvSpPr>
              <p:nvPr/>
            </p:nvSpPr>
            <p:spPr bwMode="auto">
              <a:xfrm>
                <a:off x="2930" y="264"/>
                <a:ext cx="522" cy="197"/>
              </a:xfrm>
              <a:prstGeom prst="rect">
                <a:avLst/>
              </a:prstGeom>
              <a:solidFill>
                <a:srgbClr val="FFCCCC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A, </a:t>
                </a: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AB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75" name="Text Box 55"/>
              <p:cNvSpPr txBox="1">
                <a:spLocks noChangeArrowheads="1"/>
              </p:cNvSpPr>
              <p:nvPr/>
            </p:nvSpPr>
            <p:spPr bwMode="auto">
              <a:xfrm>
                <a:off x="2483" y="30"/>
                <a:ext cx="296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B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30776" name="Picture 5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15" y="67"/>
                <a:ext cx="267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Group 57"/>
            <p:cNvGrpSpPr/>
            <p:nvPr/>
          </p:nvGrpSpPr>
          <p:grpSpPr bwMode="auto">
            <a:xfrm>
              <a:off x="181" y="3484"/>
              <a:ext cx="5140" cy="499"/>
              <a:chOff x="0" y="0"/>
              <a:chExt cx="5140" cy="499"/>
            </a:xfrm>
          </p:grpSpPr>
          <p:sp>
            <p:nvSpPr>
              <p:cNvPr id="30778" name="Line 58"/>
              <p:cNvSpPr>
                <a:spLocks noChangeShapeType="1"/>
              </p:cNvSpPr>
              <p:nvPr/>
            </p:nvSpPr>
            <p:spPr bwMode="auto">
              <a:xfrm flipH="1" flipV="1">
                <a:off x="0" y="251"/>
                <a:ext cx="5043" cy="18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9" name="Rectangle 59"/>
              <p:cNvSpPr>
                <a:spLocks noChangeArrowheads="1"/>
              </p:cNvSpPr>
              <p:nvPr/>
            </p:nvSpPr>
            <p:spPr bwMode="auto">
              <a:xfrm>
                <a:off x="1898" y="39"/>
                <a:ext cx="1139" cy="460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80" name="Rectangle 60"/>
              <p:cNvSpPr>
                <a:spLocks noChangeArrowheads="1"/>
              </p:cNvSpPr>
              <p:nvPr/>
            </p:nvSpPr>
            <p:spPr bwMode="auto">
              <a:xfrm>
                <a:off x="2493" y="252"/>
                <a:ext cx="446" cy="197"/>
              </a:xfrm>
              <a:prstGeom prst="rect">
                <a:avLst/>
              </a:prstGeom>
              <a:solidFill>
                <a:srgbClr val="CC66FF"/>
              </a:solidFill>
              <a:ln w="9525" cmpd="sng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T </a:t>
                </a: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+ 1</a:t>
                </a:r>
                <a:endParaRPr lang="en-US" sz="1600" i="1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81" name="Text Box 61"/>
              <p:cNvSpPr txBox="1">
                <a:spLocks noChangeArrowheads="1"/>
              </p:cNvSpPr>
              <p:nvPr/>
            </p:nvSpPr>
            <p:spPr bwMode="auto">
              <a:xfrm>
                <a:off x="2006" y="15"/>
                <a:ext cx="354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AB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30782" name="Picture 62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25" y="59"/>
                <a:ext cx="268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783" name="Text Box 63"/>
              <p:cNvSpPr txBox="1">
                <a:spLocks noChangeArrowheads="1"/>
              </p:cNvSpPr>
              <p:nvPr/>
            </p:nvSpPr>
            <p:spPr bwMode="auto">
              <a:xfrm>
                <a:off x="4722" y="0"/>
                <a:ext cx="418" cy="4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sym typeface="Wingdings 2" pitchFamily="18" charset="2"/>
                  </a:rPr>
                  <a:t></a:t>
                </a:r>
                <a:endParaRPr lang="zh-CN" altLang="en-US" sz="28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  <a:sym typeface="Wingdings 2" pitchFamily="18" charset="2"/>
                </a:endParaRPr>
              </a:p>
            </p:txBody>
          </p:sp>
        </p:grpSp>
        <p:pic>
          <p:nvPicPr>
            <p:cNvPr id="30784" name="Picture 64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002" y="148"/>
              <a:ext cx="447" cy="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Group 65"/>
            <p:cNvGrpSpPr/>
            <p:nvPr/>
          </p:nvGrpSpPr>
          <p:grpSpPr bwMode="auto">
            <a:xfrm>
              <a:off x="144" y="1730"/>
              <a:ext cx="3174" cy="529"/>
              <a:chOff x="0" y="0"/>
              <a:chExt cx="3174" cy="529"/>
            </a:xfrm>
          </p:grpSpPr>
          <p:sp>
            <p:nvSpPr>
              <p:cNvPr id="30786" name="Line 66"/>
              <p:cNvSpPr>
                <a:spLocks noChangeShapeType="1"/>
              </p:cNvSpPr>
              <p:nvPr/>
            </p:nvSpPr>
            <p:spPr bwMode="auto">
              <a:xfrm flipV="1">
                <a:off x="37" y="258"/>
                <a:ext cx="3137" cy="4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7" name="Rectangle 67"/>
              <p:cNvSpPr>
                <a:spLocks noChangeArrowheads="1"/>
              </p:cNvSpPr>
              <p:nvPr/>
            </p:nvSpPr>
            <p:spPr bwMode="auto">
              <a:xfrm>
                <a:off x="496" y="31"/>
                <a:ext cx="1934" cy="461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88" name="Text Box 6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7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sym typeface="Wingdings 2" pitchFamily="18" charset="2"/>
                  </a:rPr>
                  <a:t></a:t>
                </a:r>
                <a:endParaRPr lang="zh-CN" altLang="en-US" sz="28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  <a:sym typeface="Wingdings 2" pitchFamily="18" charset="2"/>
                </a:endParaRPr>
              </a:p>
            </p:txBody>
          </p:sp>
          <p:sp>
            <p:nvSpPr>
              <p:cNvPr id="30789" name="Rectangle 69"/>
              <p:cNvSpPr>
                <a:spLocks noChangeArrowheads="1"/>
              </p:cNvSpPr>
              <p:nvPr/>
            </p:nvSpPr>
            <p:spPr bwMode="auto">
              <a:xfrm>
                <a:off x="1858" y="246"/>
                <a:ext cx="523" cy="197"/>
              </a:xfrm>
              <a:prstGeom prst="rect">
                <a:avLst/>
              </a:prstGeom>
              <a:solidFill>
                <a:srgbClr val="99FF66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A, </a:t>
                </a: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S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30790" name="Picture 70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45" y="49"/>
                <a:ext cx="268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791" name="Rectangle 71"/>
              <p:cNvSpPr>
                <a:spLocks noChangeArrowheads="1"/>
              </p:cNvSpPr>
              <p:nvPr/>
            </p:nvSpPr>
            <p:spPr bwMode="auto">
              <a:xfrm>
                <a:off x="942" y="245"/>
                <a:ext cx="275" cy="197"/>
              </a:xfrm>
              <a:prstGeom prst="rect">
                <a:avLst/>
              </a:prstGeom>
              <a:solidFill>
                <a:srgbClr val="CC99FF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T</a:t>
                </a:r>
                <a:endParaRPr lang="en-US" sz="1600" i="1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92" name="Text Box 72"/>
              <p:cNvSpPr txBox="1">
                <a:spLocks noChangeArrowheads="1"/>
              </p:cNvSpPr>
              <p:nvPr/>
            </p:nvSpPr>
            <p:spPr bwMode="auto">
              <a:xfrm>
                <a:off x="498" y="7"/>
                <a:ext cx="295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S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30793" name="Picture 73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4" y="52"/>
                <a:ext cx="268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794" name="Text Box 74"/>
              <p:cNvSpPr txBox="1">
                <a:spLocks noChangeArrowheads="1"/>
              </p:cNvSpPr>
              <p:nvPr/>
            </p:nvSpPr>
            <p:spPr bwMode="auto">
              <a:xfrm>
                <a:off x="1190" y="238"/>
                <a:ext cx="491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, B,</a:t>
                </a:r>
                <a:endParaRPr 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95" name="Text Box 75"/>
              <p:cNvSpPr txBox="1">
                <a:spLocks noChangeArrowheads="1"/>
              </p:cNvSpPr>
              <p:nvPr/>
            </p:nvSpPr>
            <p:spPr bwMode="auto">
              <a:xfrm>
                <a:off x="1340" y="7"/>
                <a:ext cx="353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TG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2" name="Group 76"/>
            <p:cNvGrpSpPr/>
            <p:nvPr/>
          </p:nvGrpSpPr>
          <p:grpSpPr bwMode="auto">
            <a:xfrm>
              <a:off x="181" y="2297"/>
              <a:ext cx="3239" cy="555"/>
              <a:chOff x="0" y="0"/>
              <a:chExt cx="3239" cy="555"/>
            </a:xfrm>
          </p:grpSpPr>
          <p:sp>
            <p:nvSpPr>
              <p:cNvPr id="30797" name="Line 77"/>
              <p:cNvSpPr>
                <a:spLocks noChangeShapeType="1"/>
              </p:cNvSpPr>
              <p:nvPr/>
            </p:nvSpPr>
            <p:spPr bwMode="auto">
              <a:xfrm flipH="1" flipV="1">
                <a:off x="0" y="283"/>
                <a:ext cx="3137" cy="4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8" name="Rectangle 78"/>
              <p:cNvSpPr>
                <a:spLocks noChangeArrowheads="1"/>
              </p:cNvSpPr>
              <p:nvPr/>
            </p:nvSpPr>
            <p:spPr bwMode="auto">
              <a:xfrm>
                <a:off x="459" y="57"/>
                <a:ext cx="2082" cy="460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99" name="Rectangle 79"/>
              <p:cNvSpPr>
                <a:spLocks noChangeArrowheads="1"/>
              </p:cNvSpPr>
              <p:nvPr/>
            </p:nvSpPr>
            <p:spPr bwMode="auto">
              <a:xfrm>
                <a:off x="1924" y="271"/>
                <a:ext cx="522" cy="197"/>
              </a:xfrm>
              <a:prstGeom prst="rect">
                <a:avLst/>
              </a:prstGeom>
              <a:solidFill>
                <a:srgbClr val="FFCCCC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A, </a:t>
                </a: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AB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800" name="Text Box 80"/>
              <p:cNvSpPr txBox="1">
                <a:spLocks noChangeArrowheads="1"/>
              </p:cNvSpPr>
              <p:nvPr/>
            </p:nvSpPr>
            <p:spPr bwMode="auto">
              <a:xfrm>
                <a:off x="1469" y="34"/>
                <a:ext cx="296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B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30801" name="Picture 81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09" y="74"/>
                <a:ext cx="267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802" name="Text Box 82"/>
              <p:cNvSpPr txBox="1">
                <a:spLocks noChangeArrowheads="1"/>
              </p:cNvSpPr>
              <p:nvPr/>
            </p:nvSpPr>
            <p:spPr bwMode="auto">
              <a:xfrm>
                <a:off x="1499" y="264"/>
                <a:ext cx="238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endParaRPr 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803" name="Text Box 83"/>
              <p:cNvSpPr txBox="1">
                <a:spLocks noChangeArrowheads="1"/>
              </p:cNvSpPr>
              <p:nvPr/>
            </p:nvSpPr>
            <p:spPr bwMode="auto">
              <a:xfrm>
                <a:off x="2822" y="0"/>
                <a:ext cx="417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sym typeface="Wingdings 2" pitchFamily="18" charset="2"/>
                  </a:rPr>
                  <a:t></a:t>
                </a:r>
                <a:endParaRPr lang="zh-CN" altLang="en-US" sz="28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  <a:sym typeface="Wingdings 2" pitchFamily="18" charset="2"/>
                </a:endParaRPr>
              </a:p>
            </p:txBody>
          </p:sp>
          <p:sp>
            <p:nvSpPr>
              <p:cNvPr id="30804" name="Rectangle 84"/>
              <p:cNvSpPr>
                <a:spLocks noChangeArrowheads="1"/>
              </p:cNvSpPr>
              <p:nvPr/>
            </p:nvSpPr>
            <p:spPr bwMode="auto">
              <a:xfrm>
                <a:off x="977" y="271"/>
                <a:ext cx="523" cy="197"/>
              </a:xfrm>
              <a:prstGeom prst="rect">
                <a:avLst/>
              </a:prstGeom>
              <a:solidFill>
                <a:srgbClr val="CCCC00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B, </a:t>
                </a: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AB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30805" name="Picture 85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7" y="77"/>
                <a:ext cx="268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806" name="Text Box 86"/>
              <p:cNvSpPr txBox="1">
                <a:spLocks noChangeArrowheads="1"/>
              </p:cNvSpPr>
              <p:nvPr/>
            </p:nvSpPr>
            <p:spPr bwMode="auto">
              <a:xfrm>
                <a:off x="509" y="33"/>
                <a:ext cx="296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S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3" name="Group 87"/>
            <p:cNvGrpSpPr/>
            <p:nvPr/>
          </p:nvGrpSpPr>
          <p:grpSpPr bwMode="auto">
            <a:xfrm>
              <a:off x="175" y="938"/>
              <a:ext cx="2716" cy="692"/>
              <a:chOff x="0" y="0"/>
              <a:chExt cx="2716" cy="692"/>
            </a:xfrm>
          </p:grpSpPr>
          <p:sp>
            <p:nvSpPr>
              <p:cNvPr id="30808" name="Line 88"/>
              <p:cNvSpPr>
                <a:spLocks noChangeShapeType="1"/>
              </p:cNvSpPr>
              <p:nvPr/>
            </p:nvSpPr>
            <p:spPr bwMode="auto">
              <a:xfrm flipH="1">
                <a:off x="0" y="445"/>
                <a:ext cx="2596" cy="13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09" name="Rectangle 89"/>
              <p:cNvSpPr>
                <a:spLocks noChangeArrowheads="1"/>
              </p:cNvSpPr>
              <p:nvPr/>
            </p:nvSpPr>
            <p:spPr bwMode="auto">
              <a:xfrm>
                <a:off x="763" y="231"/>
                <a:ext cx="1388" cy="461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810" name="Text Box 90"/>
              <p:cNvSpPr txBox="1">
                <a:spLocks noChangeArrowheads="1"/>
              </p:cNvSpPr>
              <p:nvPr/>
            </p:nvSpPr>
            <p:spPr bwMode="auto">
              <a:xfrm>
                <a:off x="1066" y="201"/>
                <a:ext cx="353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TG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811" name="Text Box 91"/>
              <p:cNvSpPr txBox="1">
                <a:spLocks noChangeArrowheads="1"/>
              </p:cNvSpPr>
              <p:nvPr/>
            </p:nvSpPr>
            <p:spPr bwMode="auto">
              <a:xfrm>
                <a:off x="2298" y="182"/>
                <a:ext cx="418" cy="4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sym typeface="Wingdings 2" pitchFamily="18" charset="2"/>
                  </a:rPr>
                  <a:t></a:t>
                </a:r>
                <a:endParaRPr lang="zh-CN" altLang="en-US" sz="28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  <a:sym typeface="Wingdings 2" pitchFamily="18" charset="2"/>
                </a:endParaRPr>
              </a:p>
            </p:txBody>
          </p:sp>
          <p:pic>
            <p:nvPicPr>
              <p:cNvPr id="30812" name="Picture 92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4" y="104"/>
                <a:ext cx="267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813" name="Text Box 93"/>
              <p:cNvSpPr txBox="1">
                <a:spLocks noChangeArrowheads="1"/>
              </p:cNvSpPr>
              <p:nvPr/>
            </p:nvSpPr>
            <p:spPr bwMode="auto">
              <a:xfrm>
                <a:off x="415" y="0"/>
                <a:ext cx="398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814" name="Rectangle 94"/>
              <p:cNvSpPr>
                <a:spLocks noChangeArrowheads="1"/>
              </p:cNvSpPr>
              <p:nvPr/>
            </p:nvSpPr>
            <p:spPr bwMode="auto">
              <a:xfrm>
                <a:off x="1556" y="445"/>
                <a:ext cx="522" cy="197"/>
              </a:xfrm>
              <a:prstGeom prst="rect">
                <a:avLst/>
              </a:prstGeom>
              <a:solidFill>
                <a:srgbClr val="99FF66"/>
              </a:solidFill>
              <a:ln w="9525" cmpd="sng">
                <a:solidFill>
                  <a:schemeClr val="tx2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A, </a:t>
                </a: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S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30815" name="Picture 95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57" y="248"/>
                <a:ext cx="26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816" name="Text Box 96"/>
              <p:cNvSpPr txBox="1">
                <a:spLocks noChangeArrowheads="1"/>
              </p:cNvSpPr>
              <p:nvPr/>
            </p:nvSpPr>
            <p:spPr bwMode="auto">
              <a:xfrm>
                <a:off x="842" y="391"/>
                <a:ext cx="296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 i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sz="1600" baseline="-250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S</a:t>
                </a:r>
                <a:endParaRPr lang="en-US" sz="1600" baseline="-250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817" name="Text Box 97"/>
              <p:cNvSpPr txBox="1">
                <a:spLocks noChangeArrowheads="1"/>
              </p:cNvSpPr>
              <p:nvPr/>
            </p:nvSpPr>
            <p:spPr bwMode="auto">
              <a:xfrm>
                <a:off x="1060" y="391"/>
                <a:ext cx="322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160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, </a:t>
                </a:r>
                <a:endParaRPr lang="en-US" sz="16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30818" name="AutoShape 98"/>
          <p:cNvSpPr>
            <a:spLocks noChangeArrowheads="1"/>
          </p:cNvSpPr>
          <p:nvPr/>
        </p:nvSpPr>
        <p:spPr bwMode="auto">
          <a:xfrm>
            <a:off x="5364163" y="2565400"/>
            <a:ext cx="2376487" cy="1223963"/>
          </a:xfrm>
          <a:prstGeom prst="wedgeEllipseCallout">
            <a:avLst>
              <a:gd name="adj1" fmla="val -98361"/>
              <a:gd name="adj2" fmla="val -29639"/>
            </a:avLst>
          </a:prstGeom>
          <a:noFill/>
          <a:ln w="9525" cmpd="sng">
            <a:solidFill>
              <a:schemeClr val="tx2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用她的注册身份，以明文的形式发送一个请求到</a:t>
            </a:r>
            <a:r>
              <a:rPr lang="en-US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AS</a:t>
            </a:r>
            <a:endParaRPr lang="en-US" sz="1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0" y="1844675"/>
            <a:ext cx="1619250" cy="2736850"/>
          </a:xfrm>
          <a:prstGeom prst="wedgeEllipseCallout">
            <a:avLst>
              <a:gd name="adj1" fmla="val 68528"/>
              <a:gd name="adj2" fmla="val 28537"/>
            </a:avLst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给</a:t>
            </a:r>
            <a:r>
              <a:rPr 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TGS</a:t>
            </a:r>
            <a:r>
              <a:rPr lang="zh-CN" alt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发送三项内容。第一是从</a:t>
            </a:r>
            <a:r>
              <a:rPr 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AS</a:t>
            </a:r>
            <a:r>
              <a:rPr lang="zh-CN" alt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收到的票据，第二是真实服务器</a:t>
            </a:r>
            <a:r>
              <a:rPr 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的名称；第三是一个由</a:t>
            </a:r>
            <a:r>
              <a:rPr 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KS</a:t>
            </a:r>
            <a:r>
              <a:rPr lang="zh-CN" altLang="en-US" sz="1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加密的时间戳。</a:t>
            </a:r>
            <a:endParaRPr lang="zh-CN" altLang="en-US" sz="14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820" name="AutoShape 100"/>
          <p:cNvSpPr>
            <a:spLocks noChangeArrowheads="1"/>
          </p:cNvSpPr>
          <p:nvPr/>
        </p:nvSpPr>
        <p:spPr bwMode="auto">
          <a:xfrm>
            <a:off x="5867400" y="3284538"/>
            <a:ext cx="2881313" cy="1800225"/>
          </a:xfrm>
          <a:prstGeom prst="wedgeRoundRectCallout">
            <a:avLst>
              <a:gd name="adj1" fmla="val -79917"/>
              <a:gd name="adj2" fmla="val 32630"/>
              <a:gd name="adj3" fmla="val 16667"/>
            </a:avLst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TGS</a:t>
            </a:r>
            <a:r>
              <a:rPr lang="zh-CN" alt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发送两个票据，每一个都包含</a:t>
            </a:r>
            <a:r>
              <a:rPr 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和</a:t>
            </a:r>
            <a:r>
              <a:rPr 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之间的会话密钥</a:t>
            </a:r>
            <a:r>
              <a:rPr 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KAB</a:t>
            </a:r>
            <a:r>
              <a:rPr lang="zh-CN" alt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</a:t>
            </a:r>
            <a:r>
              <a:rPr 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的票据用</a:t>
            </a:r>
            <a:r>
              <a:rPr 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Ks</a:t>
            </a:r>
            <a:r>
              <a:rPr lang="zh-CN" alt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加密；</a:t>
            </a:r>
            <a:r>
              <a:rPr 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的票据用</a:t>
            </a:r>
            <a:r>
              <a:rPr 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的密钥</a:t>
            </a:r>
            <a:r>
              <a:rPr 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KB</a:t>
            </a:r>
            <a:r>
              <a:rPr lang="zh-CN" altLang="en-US" sz="16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加密。</a:t>
            </a:r>
            <a:endParaRPr lang="zh-CN" altLang="en-US" sz="1600" b="1">
              <a:solidFill>
                <a:srgbClr val="33CC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821" name="AutoShape 101"/>
          <p:cNvSpPr/>
          <p:nvPr/>
        </p:nvSpPr>
        <p:spPr bwMode="auto">
          <a:xfrm>
            <a:off x="6156325" y="3140075"/>
            <a:ext cx="2592388" cy="1250950"/>
          </a:xfrm>
          <a:prstGeom prst="borderCallout1">
            <a:avLst>
              <a:gd name="adj1" fmla="val 9139"/>
              <a:gd name="adj2" fmla="val -2940"/>
              <a:gd name="adj3" fmla="val 10532"/>
              <a:gd name="adj4" fmla="val -61667"/>
            </a:avLst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zh-CN" altLang="en-US" sz="1400" b="1">
                <a:solidFill>
                  <a:srgbClr val="111111"/>
                </a:solidFill>
                <a:latin typeface="黑体" pitchFamily="49" charset="-122"/>
                <a:ea typeface="黑体" pitchFamily="49" charset="-122"/>
              </a:rPr>
              <a:t>AS向A发送用A的对称密钥K</a:t>
            </a:r>
            <a:r>
              <a:rPr lang="zh-CN" altLang="en-US" sz="1400" b="1" baseline="-25000">
                <a:solidFill>
                  <a:srgbClr val="111111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1400" b="1">
                <a:solidFill>
                  <a:srgbClr val="111111"/>
                </a:solidFill>
                <a:latin typeface="黑体" pitchFamily="49" charset="-122"/>
                <a:ea typeface="黑体" pitchFamily="49" charset="-122"/>
              </a:rPr>
              <a:t>加密的报文，这个报文包含两项：一个会话密钥Ks；一个TGS的票据，该票据是用TGS对称密钥Ktg加密过的。</a:t>
            </a:r>
            <a:endParaRPr lang="zh-CN" altLang="en-US" sz="1400" b="1">
              <a:solidFill>
                <a:srgbClr val="11111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822" name="AutoShape 102"/>
          <p:cNvSpPr/>
          <p:nvPr/>
        </p:nvSpPr>
        <p:spPr bwMode="auto">
          <a:xfrm>
            <a:off x="250825" y="4868863"/>
            <a:ext cx="1289050" cy="1512887"/>
          </a:xfrm>
          <a:prstGeom prst="borderCallout1">
            <a:avLst>
              <a:gd name="adj1" fmla="val 7556"/>
              <a:gd name="adj2" fmla="val 105912"/>
              <a:gd name="adj3" fmla="val 36935"/>
              <a:gd name="adj4" fmla="val 236083"/>
            </a:avLst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1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sz="1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向</a:t>
            </a:r>
            <a:r>
              <a:rPr lang="en-US" sz="1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转发</a:t>
            </a:r>
            <a:r>
              <a:rPr lang="en-US" sz="1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TGS</a:t>
            </a:r>
            <a:r>
              <a:rPr lang="zh-CN" altLang="en-US" sz="1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发来的票据，同时发送用</a:t>
            </a:r>
            <a:r>
              <a:rPr lang="en-US" sz="1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r>
              <a:rPr lang="en-US" sz="1600" b="1" baseline="-2500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</a:t>
            </a:r>
            <a:r>
              <a:rPr lang="zh-CN" altLang="en-US" sz="1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加密的时间戳。</a:t>
            </a:r>
            <a:endParaRPr lang="zh-CN" altLang="en-US" sz="1600" b="1"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823" name="AutoShape 103"/>
          <p:cNvSpPr/>
          <p:nvPr/>
        </p:nvSpPr>
        <p:spPr bwMode="auto">
          <a:xfrm>
            <a:off x="7524750" y="4582160"/>
            <a:ext cx="1464310" cy="1877060"/>
          </a:xfrm>
          <a:prstGeom prst="borderCallout1">
            <a:avLst>
              <a:gd name="adj1" fmla="val 7213"/>
              <a:gd name="adj2" fmla="val -4412"/>
              <a:gd name="adj3" fmla="val 78213"/>
              <a:gd name="adj4" fmla="val -159973"/>
            </a:avLst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B把时间戳上加1来证实收到了票据。B向A发送的报文用K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加密。</a:t>
            </a:r>
            <a:endParaRPr lang="zh-CN" altLang="en-US" b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824" name="Rectangle 104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Arial" pitchFamily="34" charset="0"/>
              </a:rPr>
              <a:t>4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Arial" pitchFamily="34" charset="0"/>
              </a:rPr>
              <a:t>、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Arial" pitchFamily="34" charset="0"/>
              </a:rPr>
              <a:t>Kerberos的工作原理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8" grpId="0" animBg="1" autoUpdateAnimBg="0"/>
      <p:bldP spid="30819" grpId="0" animBg="1" autoUpdateAnimBg="0"/>
      <p:bldP spid="30820" grpId="0" animBg="1" autoUpdateAnimBg="0"/>
      <p:bldP spid="30821" grpId="0" bldLvl="0" animBg="1" autoUpdateAnimBg="0"/>
      <p:bldP spid="30822" grpId="0" animBg="1" autoUpdateAnimBg="0"/>
      <p:bldP spid="30823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Kingsoft Office WPP</Application>
  <PresentationFormat>全屏显示(4:3)</PresentationFormat>
  <Paragraphs>184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知识点五：密钥分配</vt:lpstr>
      <vt:lpstr>一、对称密钥的分配</vt:lpstr>
      <vt:lpstr>1、为什么要有一个密钥分配中心(KDC)？</vt:lpstr>
      <vt:lpstr>1、为什么要有一个密钥分配中心(KDC)？</vt:lpstr>
      <vt:lpstr>1、为什么要有一个密钥分配中心(KDC)？</vt:lpstr>
      <vt:lpstr>2、KDC如何进行会话密钥的分配？</vt:lpstr>
      <vt:lpstr>3、密钥分配协议Kerberos</vt:lpstr>
      <vt:lpstr>4、Kerberos的工作原理</vt:lpstr>
      <vt:lpstr>二、公钥的分配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LUN</dc:creator>
  <cp:lastModifiedBy>Administrator</cp:lastModifiedBy>
  <cp:revision>21</cp:revision>
  <dcterms:created xsi:type="dcterms:W3CDTF">2015-12-22T09:00:00Z</dcterms:created>
  <dcterms:modified xsi:type="dcterms:W3CDTF">2016-01-26T05:47:07Z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