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CDED-A2EF-42B6-A411-E58CD01B31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0D86-F78C-4A09-A1B8-181E463EE6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>
            <a:noAutofit/>
          </a:bodyPr>
          <a:lstStyle/>
          <a:p>
            <a:pPr algn="ctr" eaLnBrk="1" hangingPunct="1"/>
            <a:r>
              <a:rPr lang="zh-CN" altLang="en-US" sz="4000" b="1" dirty="0" smtClean="0">
                <a:latin typeface="黑体" charset="0"/>
                <a:ea typeface="黑体" charset="0"/>
              </a:rPr>
              <a:t>知识点八：应</a:t>
            </a:r>
            <a:r>
              <a:rPr lang="zh-CN" altLang="en-US" sz="4000" b="1" dirty="0">
                <a:latin typeface="黑体" charset="0"/>
                <a:ea typeface="黑体" charset="0"/>
              </a:rPr>
              <a:t>用层的安全协议</a:t>
            </a:r>
            <a:r>
              <a:rPr lang="zh-CN" altLang="zh-CN" sz="3200" b="1" dirty="0">
                <a:latin typeface="黑体" charset="0"/>
                <a:ea typeface="黑体" charset="0"/>
              </a:rPr>
              <a:t>PGP </a:t>
            </a:r>
            <a:endParaRPr lang="zh-CN" altLang="zh-CN" sz="4000" b="1" dirty="0">
              <a:latin typeface="黑体" charset="0"/>
              <a:ea typeface="黑体" charset="0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683260" y="1556385"/>
            <a:ext cx="7721600" cy="41148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zh-CN" sz="2800" b="1" dirty="0"/>
              <a:t>PGP </a:t>
            </a:r>
            <a:r>
              <a:rPr lang="zh-CN" altLang="en-US" sz="2800" b="1" dirty="0"/>
              <a:t>是一个完整的电子邮件安全软件包，包括加密、鉴别、电子签名和压缩等技术。</a:t>
            </a:r>
            <a:endParaRPr lang="zh-CN" altLang="en-US" sz="28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zh-CN" sz="2800" b="1" dirty="0"/>
              <a:t>PGP </a:t>
            </a:r>
            <a:r>
              <a:rPr lang="zh-CN" altLang="en-US" sz="2800" b="1" dirty="0"/>
              <a:t>它提供电子邮件的安全性、发送方鉴别报文完整性。它将现有的一些</a:t>
            </a:r>
            <a:r>
              <a:rPr lang="zh-CN" altLang="zh-CN" sz="2800" b="1" dirty="0">
                <a:sym typeface="+mn-ea"/>
              </a:rPr>
              <a:t>MD5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zh-CN" altLang="zh-CN" sz="2800" b="1" dirty="0">
                <a:sym typeface="+mn-ea"/>
              </a:rPr>
              <a:t>RSA等</a:t>
            </a:r>
            <a:r>
              <a:rPr lang="zh-CN" altLang="en-US" sz="2800" b="1" dirty="0"/>
              <a:t>算法综合在一起。</a:t>
            </a:r>
            <a:endParaRPr lang="zh-CN" altLang="en-US" sz="28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/>
              <a:t>虽然 </a:t>
            </a:r>
            <a:r>
              <a:rPr lang="zh-CN" altLang="zh-CN" sz="2800" b="1" dirty="0"/>
              <a:t>PGP </a:t>
            </a:r>
            <a:r>
              <a:rPr lang="zh-CN" altLang="en-US" sz="2800" b="1" dirty="0"/>
              <a:t>已被广泛使用，但 </a:t>
            </a:r>
            <a:r>
              <a:rPr lang="zh-CN" altLang="zh-CN" sz="2800" b="1" dirty="0"/>
              <a:t>PGP </a:t>
            </a:r>
            <a:r>
              <a:rPr lang="zh-CN" altLang="en-US" sz="2800" b="1" dirty="0"/>
              <a:t>并不是因特网的正式标准。 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、用 </a:t>
            </a:r>
            <a:r>
              <a:rPr lang="zh-CN" altLang="zh-CN" b="1" dirty="0">
                <a:sym typeface="+mn-ea"/>
              </a:rPr>
              <a:t>PGP </a:t>
            </a:r>
            <a:r>
              <a:rPr lang="zh-CN" altLang="en-US" b="1" dirty="0">
                <a:sym typeface="+mn-ea"/>
              </a:rPr>
              <a:t>加密电子邮件</a:t>
            </a:r>
            <a:endParaRPr lang="en-US" altLang="zh-CN" b="1" dirty="0">
              <a:sym typeface="+mn-ea"/>
            </a:endParaRPr>
          </a:p>
        </p:txBody>
      </p:sp>
      <p:sp>
        <p:nvSpPr>
          <p:cNvPr id="59437" name="Text Box 53"/>
          <p:cNvSpPr txBox="1"/>
          <p:nvPr/>
        </p:nvSpPr>
        <p:spPr>
          <a:xfrm>
            <a:off x="947261" y="1916430"/>
            <a:ext cx="7228523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lnSpc>
                <a:spcPct val="120000"/>
              </a:lnSpc>
            </a:pPr>
            <a:r>
              <a:rPr lang="zh-CN" altLang="zh-CN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有三个密钥：</a:t>
            </a:r>
            <a:endParaRPr lang="zh-CN" altLang="en-US" sz="36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zh-CN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     </a:t>
            </a:r>
            <a:r>
              <a:rPr lang="zh-CN" altLang="en-US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自己的私钥、</a:t>
            </a:r>
            <a:r>
              <a:rPr lang="zh-CN" altLang="zh-CN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的公钥、自己生成的一次性密钥。</a:t>
            </a:r>
            <a:endParaRPr lang="zh-CN" altLang="en-US" sz="36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zh-CN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有两个密钥：</a:t>
            </a:r>
            <a:endParaRPr lang="zh-CN" altLang="en-US" sz="36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zh-CN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     </a:t>
            </a:r>
            <a:r>
              <a:rPr lang="zh-CN" altLang="en-US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自己的私钥、</a:t>
            </a:r>
            <a:r>
              <a:rPr lang="zh-CN" altLang="zh-CN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36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的公钥。</a:t>
            </a:r>
            <a:endParaRPr lang="zh-CN" altLang="en-US" sz="36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78155" y="189230"/>
            <a:ext cx="8093869" cy="1461770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en-US" altLang="zh-CN" b="1" dirty="0"/>
              <a:t>2</a:t>
            </a:r>
            <a:r>
              <a:rPr lang="zh-CN" altLang="en-US" b="1" dirty="0"/>
              <a:t>、用 </a:t>
            </a:r>
            <a:r>
              <a:rPr lang="zh-CN" altLang="zh-CN" b="1" dirty="0"/>
              <a:t>PGP </a:t>
            </a:r>
            <a:r>
              <a:rPr lang="zh-CN" altLang="en-US" b="1" dirty="0"/>
              <a:t>加密电子邮件的处理</a:t>
            </a:r>
            <a:endParaRPr lang="zh-CN" altLang="en-US" b="1" dirty="0"/>
          </a:p>
        </p:txBody>
      </p:sp>
      <p:sp>
        <p:nvSpPr>
          <p:cNvPr id="59395" name="Line 3"/>
          <p:cNvSpPr/>
          <p:nvPr/>
        </p:nvSpPr>
        <p:spPr>
          <a:xfrm>
            <a:off x="5910263" y="3823335"/>
            <a:ext cx="427196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6" name="Line 4"/>
          <p:cNvSpPr/>
          <p:nvPr/>
        </p:nvSpPr>
        <p:spPr>
          <a:xfrm>
            <a:off x="1484948" y="4916805"/>
            <a:ext cx="37099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7" name="Text Box 5"/>
          <p:cNvSpPr txBox="1"/>
          <p:nvPr/>
        </p:nvSpPr>
        <p:spPr>
          <a:xfrm>
            <a:off x="1721644" y="5446396"/>
            <a:ext cx="959168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的私钥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403" name="Rectangle 11"/>
          <p:cNvSpPr/>
          <p:nvPr/>
        </p:nvSpPr>
        <p:spPr>
          <a:xfrm>
            <a:off x="5058728" y="2614295"/>
            <a:ext cx="638651" cy="5130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加密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850356" y="4660265"/>
            <a:ext cx="410528" cy="554990"/>
          </a:xfrm>
          <a:prstGeom prst="rect">
            <a:avLst/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MAC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5" name="Line 13"/>
          <p:cNvSpPr/>
          <p:nvPr/>
        </p:nvSpPr>
        <p:spPr>
          <a:xfrm>
            <a:off x="2486978" y="4916805"/>
            <a:ext cx="37099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6" name="Line 14"/>
          <p:cNvSpPr/>
          <p:nvPr/>
        </p:nvSpPr>
        <p:spPr>
          <a:xfrm flipV="1">
            <a:off x="2194084" y="5173345"/>
            <a:ext cx="0" cy="38354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6"/>
          <p:cNvSpPr txBox="1"/>
          <p:nvPr/>
        </p:nvSpPr>
        <p:spPr>
          <a:xfrm>
            <a:off x="3198495" y="3796030"/>
            <a:ext cx="1182053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报文鉴别码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algn="ctr" eaLnBrk="1" hangingPunct="1"/>
            <a:r>
              <a: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MAC</a:t>
            </a:r>
            <a:endParaRPr lang="zh-CN" altLang="zh-CN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409" name="Text Box 17"/>
          <p:cNvSpPr txBox="1"/>
          <p:nvPr/>
        </p:nvSpPr>
        <p:spPr>
          <a:xfrm>
            <a:off x="2803208" y="2402840"/>
            <a:ext cx="353854" cy="4610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</a:t>
            </a:r>
            <a:endParaRPr lang="zh-CN" altLang="zh-CN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9410" name="Line 18"/>
          <p:cNvSpPr/>
          <p:nvPr/>
        </p:nvSpPr>
        <p:spPr>
          <a:xfrm flipV="1">
            <a:off x="3016091" y="3126740"/>
            <a:ext cx="0" cy="1533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1" name="Line 19"/>
          <p:cNvSpPr/>
          <p:nvPr/>
        </p:nvSpPr>
        <p:spPr>
          <a:xfrm>
            <a:off x="1651159" y="2870200"/>
            <a:ext cx="1230154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3426142" y="2614295"/>
            <a:ext cx="425768" cy="515620"/>
          </a:xfrm>
          <a:prstGeom prst="rect">
            <a:avLst/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MAC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851911" y="2614295"/>
            <a:ext cx="638651" cy="51308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 eaLnBrk="1" hangingPunct="1"/>
            <a:r>
              <a:rPr lang="zh-CN" altLang="zh-CN" sz="2000" b="1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</a:t>
            </a:r>
            <a:endParaRPr lang="zh-CN" altLang="zh-CN" sz="2000" b="1" i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414" name="Line 22"/>
          <p:cNvSpPr/>
          <p:nvPr/>
        </p:nvSpPr>
        <p:spPr>
          <a:xfrm>
            <a:off x="3037999" y="2884805"/>
            <a:ext cx="37861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5" name="Line 23"/>
          <p:cNvSpPr/>
          <p:nvPr/>
        </p:nvSpPr>
        <p:spPr>
          <a:xfrm flipH="1">
            <a:off x="3000375" y="4533265"/>
            <a:ext cx="496253" cy="3835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6" name="Line 24"/>
          <p:cNvSpPr/>
          <p:nvPr/>
        </p:nvSpPr>
        <p:spPr>
          <a:xfrm flipH="1" flipV="1">
            <a:off x="3639027" y="2870201"/>
            <a:ext cx="142399" cy="89598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651534" y="3538220"/>
            <a:ext cx="1306354" cy="51308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rIns="0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一次性密钥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9418" name="Rectangle 26"/>
          <p:cNvSpPr/>
          <p:nvPr/>
        </p:nvSpPr>
        <p:spPr>
          <a:xfrm>
            <a:off x="1864043" y="4660265"/>
            <a:ext cx="638651" cy="5130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加密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59419" name="Picture 27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 rot="5400000">
            <a:off x="5650071" y="3734276"/>
            <a:ext cx="439420" cy="10953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9420" name="Line 28"/>
          <p:cNvSpPr/>
          <p:nvPr/>
        </p:nvSpPr>
        <p:spPr>
          <a:xfrm flipV="1">
            <a:off x="5390674" y="3211830"/>
            <a:ext cx="0" cy="38354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29"/>
          <p:cNvSpPr/>
          <p:nvPr/>
        </p:nvSpPr>
        <p:spPr>
          <a:xfrm>
            <a:off x="4490562" y="2884805"/>
            <a:ext cx="568166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2" name="Text Box 30"/>
          <p:cNvSpPr txBox="1"/>
          <p:nvPr/>
        </p:nvSpPr>
        <p:spPr>
          <a:xfrm>
            <a:off x="6223635" y="4425951"/>
            <a:ext cx="970598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的公钥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59423" name="Picture 3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 rot="5400000">
            <a:off x="6954044" y="4656296"/>
            <a:ext cx="439420" cy="10953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9424" name="Line 32"/>
          <p:cNvSpPr/>
          <p:nvPr/>
        </p:nvSpPr>
        <p:spPr>
          <a:xfrm flipV="1">
            <a:off x="6667976" y="4079875"/>
            <a:ext cx="0" cy="38354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5" name="Text Box 33"/>
          <p:cNvSpPr txBox="1"/>
          <p:nvPr/>
        </p:nvSpPr>
        <p:spPr>
          <a:xfrm>
            <a:off x="6447473" y="2402840"/>
            <a:ext cx="353854" cy="4610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</a:t>
            </a:r>
            <a:endParaRPr lang="zh-CN" altLang="zh-CN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9426" name="Line 34"/>
          <p:cNvSpPr/>
          <p:nvPr/>
        </p:nvSpPr>
        <p:spPr>
          <a:xfrm>
            <a:off x="5697379" y="2870200"/>
            <a:ext cx="82819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7" name="Line 35"/>
          <p:cNvSpPr/>
          <p:nvPr/>
        </p:nvSpPr>
        <p:spPr>
          <a:xfrm>
            <a:off x="6793230" y="2884805"/>
            <a:ext cx="46624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8" name="Line 36"/>
          <p:cNvSpPr/>
          <p:nvPr/>
        </p:nvSpPr>
        <p:spPr>
          <a:xfrm flipV="1">
            <a:off x="6660356" y="3096260"/>
            <a:ext cx="0" cy="54102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9" name="Rectangle 37"/>
          <p:cNvSpPr/>
          <p:nvPr/>
        </p:nvSpPr>
        <p:spPr>
          <a:xfrm>
            <a:off x="6337936" y="3566795"/>
            <a:ext cx="638651" cy="5130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加密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7267575" y="2684781"/>
            <a:ext cx="416243" cy="368935"/>
            <a:chOff x="0" y="0"/>
            <a:chExt cx="432" cy="240"/>
          </a:xfrm>
        </p:grpSpPr>
        <p:grpSp>
          <p:nvGrpSpPr>
            <p:cNvPr id="3" name="Group 39"/>
            <p:cNvGrpSpPr/>
            <p:nvPr/>
          </p:nvGrpSpPr>
          <p:grpSpPr>
            <a:xfrm>
              <a:off x="0" y="0"/>
              <a:ext cx="432" cy="240"/>
              <a:chOff x="0" y="0"/>
              <a:chExt cx="576" cy="384"/>
            </a:xfrm>
          </p:grpSpPr>
          <p:sp>
            <p:nvSpPr>
              <p:cNvPr id="59442" name="Rectangle 40"/>
              <p:cNvSpPr/>
              <p:nvPr/>
            </p:nvSpPr>
            <p:spPr>
              <a:xfrm>
                <a:off x="0" y="0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9443" name="Freeform 41"/>
              <p:cNvSpPr/>
              <p:nvPr/>
            </p:nvSpPr>
            <p:spPr>
              <a:xfrm>
                <a:off x="0" y="0"/>
                <a:ext cx="576" cy="240"/>
              </a:xfrm>
              <a:custGeom>
                <a:avLst/>
                <a:gdLst>
                  <a:gd name="txL" fmla="*/ 0 w 576"/>
                  <a:gd name="txT" fmla="*/ 0 h 240"/>
                  <a:gd name="txR" fmla="*/ 576 w 576"/>
                  <a:gd name="txB" fmla="*/ 240 h 240"/>
                </a:gdLst>
                <a:ahLst/>
                <a:cxnLst>
                  <a:cxn ang="0">
                    <a:pos x="0" y="0"/>
                  </a:cxn>
                  <a:cxn ang="0">
                    <a:pos x="288" y="240"/>
                  </a:cxn>
                  <a:cxn ang="0">
                    <a:pos x="576" y="0"/>
                  </a:cxn>
                </a:cxnLst>
                <a:rect l="txL" t="txT" r="txR" b="tx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9444" name="Line 42"/>
              <p:cNvSpPr/>
              <p:nvPr/>
            </p:nvSpPr>
            <p:spPr>
              <a:xfrm flipV="1">
                <a:off x="0" y="200"/>
                <a:ext cx="232" cy="1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5" name="Line 43"/>
              <p:cNvSpPr/>
              <p:nvPr/>
            </p:nvSpPr>
            <p:spPr>
              <a:xfrm flipH="1" flipV="1">
                <a:off x="344" y="200"/>
                <a:ext cx="232" cy="1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41" name="Line 44"/>
            <p:cNvSpPr/>
            <p:nvPr/>
          </p:nvSpPr>
          <p:spPr>
            <a:xfrm>
              <a:off x="0" y="0"/>
              <a:ext cx="4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431" name="Picture 45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189470" y="2360296"/>
            <a:ext cx="212884" cy="41973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4" name="Group 46"/>
          <p:cNvGrpSpPr/>
          <p:nvPr/>
        </p:nvGrpSpPr>
        <p:grpSpPr>
          <a:xfrm>
            <a:off x="2645092" y="5488940"/>
            <a:ext cx="172403" cy="515620"/>
            <a:chOff x="0" y="0"/>
            <a:chExt cx="110" cy="183"/>
          </a:xfrm>
        </p:grpSpPr>
        <p:pic>
          <p:nvPicPr>
            <p:cNvPr id="59438" name="Picture 47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 rot="5400000">
              <a:off x="-22" y="57"/>
              <a:ext cx="156" cy="7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9439" name="Rectangle 48"/>
            <p:cNvSpPr/>
            <p:nvPr/>
          </p:nvSpPr>
          <p:spPr>
            <a:xfrm>
              <a:off x="0" y="0"/>
              <a:ext cx="110" cy="1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688658" y="1994536"/>
            <a:ext cx="962501" cy="3844290"/>
            <a:chOff x="1446" y="3141"/>
            <a:chExt cx="2021" cy="6054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2126" y="4117"/>
              <a:ext cx="1341" cy="80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 eaLnBrk="1" hangingPunct="1"/>
              <a:r>
                <a:rPr lang="zh-CN" altLang="zh-CN" sz="2000" b="1" i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X</a:t>
              </a:r>
              <a:endParaRPr lang="zh-CN" altLang="zh-CN" sz="2000" b="1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9399" name="Rectangle 7"/>
            <p:cNvSpPr/>
            <p:nvPr/>
          </p:nvSpPr>
          <p:spPr>
            <a:xfrm>
              <a:off x="2126" y="5728"/>
              <a:ext cx="1341" cy="8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r>
                <a:rPr lang="en-US" altLang="zh-CN" sz="20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MD5</a:t>
              </a:r>
              <a:endParaRPr lang="en-US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454" y="7334"/>
              <a:ext cx="644" cy="812"/>
            </a:xfrm>
            <a:prstGeom prst="rect">
              <a:avLst/>
            </a:prstGeom>
            <a:solidFill>
              <a:srgbClr val="F8F8F8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 eaLnBrk="1" hangingPunct="1"/>
              <a:r>
                <a:rPr lang="zh-CN" altLang="zh-CN" sz="2000" b="1" i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H</a:t>
              </a:r>
              <a:endParaRPr lang="zh-CN" altLang="zh-CN" sz="2000" b="1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9401" name="Line 9"/>
            <p:cNvSpPr/>
            <p:nvPr/>
          </p:nvSpPr>
          <p:spPr>
            <a:xfrm>
              <a:off x="2786" y="4924"/>
              <a:ext cx="0" cy="8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"/>
            <p:cNvSpPr/>
            <p:nvPr/>
          </p:nvSpPr>
          <p:spPr>
            <a:xfrm>
              <a:off x="2786" y="6504"/>
              <a:ext cx="0" cy="8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Text Box 15"/>
            <p:cNvSpPr txBox="1"/>
            <p:nvPr/>
          </p:nvSpPr>
          <p:spPr>
            <a:xfrm>
              <a:off x="2159" y="8080"/>
              <a:ext cx="1220" cy="11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sz="20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摘要</a:t>
              </a:r>
              <a:endParaRPr lang="zh-CN" altLang="en-US" sz="2000" b="1" i="1" baseline="-250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9433" name="Text Box 49"/>
            <p:cNvSpPr txBox="1"/>
            <p:nvPr/>
          </p:nvSpPr>
          <p:spPr>
            <a:xfrm>
              <a:off x="1446" y="3943"/>
              <a:ext cx="659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zh-CN" sz="20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A</a:t>
              </a:r>
              <a:endPara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9434" name="Text Box 50"/>
            <p:cNvSpPr txBox="1"/>
            <p:nvPr/>
          </p:nvSpPr>
          <p:spPr>
            <a:xfrm>
              <a:off x="2215" y="3141"/>
              <a:ext cx="1220" cy="11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sz="20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邮件</a:t>
              </a:r>
              <a:endPara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59435" name="AutoShape 51"/>
          <p:cNvSpPr/>
          <p:nvPr/>
        </p:nvSpPr>
        <p:spPr>
          <a:xfrm>
            <a:off x="7828122" y="2743836"/>
            <a:ext cx="568166" cy="253365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b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436" name="Text Box 52"/>
          <p:cNvSpPr txBox="1"/>
          <p:nvPr/>
        </p:nvSpPr>
        <p:spPr>
          <a:xfrm>
            <a:off x="7814310" y="2146936"/>
            <a:ext cx="5810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发送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>
            <a:normAutofit/>
          </a:bodyPr>
          <a:lstStyle/>
          <a:p>
            <a:pPr algn="ctr" eaLnBrk="1" hangingPunct="1"/>
            <a:r>
              <a:rPr lang="en-US" altLang="zh-CN" b="1" dirty="0">
                <a:sym typeface="+mn-ea"/>
              </a:rPr>
              <a:t>3</a:t>
            </a:r>
            <a:r>
              <a:rPr lang="zh-CN" altLang="en-US" b="1" dirty="0">
                <a:sym typeface="+mn-ea"/>
              </a:rPr>
              <a:t>、用 </a:t>
            </a:r>
            <a:r>
              <a:rPr lang="zh-CN" altLang="zh-CN" b="1" dirty="0">
                <a:sym typeface="+mn-ea"/>
              </a:rPr>
              <a:t>PGP 解密</a:t>
            </a:r>
            <a:r>
              <a:rPr lang="zh-CN" altLang="en-US" b="1" dirty="0">
                <a:sym typeface="+mn-ea"/>
              </a:rPr>
              <a:t>电子邮件的处理</a:t>
            </a:r>
            <a:endParaRPr lang="zh-CN" altLang="en-US" b="1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60419" name="Text Box 3"/>
          <p:cNvSpPr txBox="1"/>
          <p:nvPr/>
        </p:nvSpPr>
        <p:spPr>
          <a:xfrm>
            <a:off x="4799648" y="3943986"/>
            <a:ext cx="116395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的公钥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0420" name="Picture 4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 rot="5400000">
            <a:off x="5538629" y="4115515"/>
            <a:ext cx="393700" cy="11858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0421" name="Rectangle 5"/>
          <p:cNvSpPr/>
          <p:nvPr/>
        </p:nvSpPr>
        <p:spPr>
          <a:xfrm>
            <a:off x="7706677" y="3902711"/>
            <a:ext cx="690563" cy="4591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MD5</a:t>
            </a:r>
            <a:endParaRPr lang="en-US" altLang="zh-CN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22" name="Line 6"/>
          <p:cNvSpPr/>
          <p:nvPr/>
        </p:nvSpPr>
        <p:spPr>
          <a:xfrm>
            <a:off x="6444615" y="4359276"/>
            <a:ext cx="0" cy="45656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7"/>
          <p:cNvSpPr/>
          <p:nvPr/>
        </p:nvSpPr>
        <p:spPr>
          <a:xfrm rot="5400000" flipV="1">
            <a:off x="5955506" y="4029314"/>
            <a:ext cx="0" cy="230029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844189" y="2186306"/>
            <a:ext cx="331470" cy="461645"/>
          </a:xfrm>
          <a:prstGeom prst="rect">
            <a:avLst/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7175659" y="2186306"/>
            <a:ext cx="690563" cy="45910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 eaLnBrk="1" hangingPunct="1"/>
            <a:r>
              <a:rPr lang="zh-CN" altLang="zh-CN" sz="2000" b="1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</a:t>
            </a:r>
            <a:endParaRPr lang="zh-CN" altLang="zh-CN" sz="2000" b="1" i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886200" y="3061971"/>
            <a:ext cx="1235393" cy="45910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rIns="0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一次性密钥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60427" name="Picture 1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 rot="5400000">
            <a:off x="4831398" y="3237310"/>
            <a:ext cx="393700" cy="11858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0428" name="Line 12"/>
          <p:cNvSpPr/>
          <p:nvPr/>
        </p:nvSpPr>
        <p:spPr>
          <a:xfrm flipH="1" flipV="1">
            <a:off x="4509135" y="2668270"/>
            <a:ext cx="1905" cy="3886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Text Box 13"/>
          <p:cNvSpPr txBox="1"/>
          <p:nvPr/>
        </p:nvSpPr>
        <p:spPr>
          <a:xfrm>
            <a:off x="3438049" y="4672331"/>
            <a:ext cx="1049179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的私钥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30" name="Line 14"/>
          <p:cNvSpPr/>
          <p:nvPr/>
        </p:nvSpPr>
        <p:spPr>
          <a:xfrm flipV="1">
            <a:off x="1762601" y="3326765"/>
            <a:ext cx="808673" cy="254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5"/>
          <p:cNvGrpSpPr/>
          <p:nvPr/>
        </p:nvGrpSpPr>
        <p:grpSpPr>
          <a:xfrm>
            <a:off x="1224915" y="2872740"/>
            <a:ext cx="534829" cy="621030"/>
            <a:chOff x="0" y="0"/>
            <a:chExt cx="316" cy="246"/>
          </a:xfrm>
        </p:grpSpPr>
        <p:grpSp>
          <p:nvGrpSpPr>
            <p:cNvPr id="7" name="Group 16"/>
            <p:cNvGrpSpPr/>
            <p:nvPr/>
          </p:nvGrpSpPr>
          <p:grpSpPr>
            <a:xfrm>
              <a:off x="50" y="115"/>
              <a:ext cx="266" cy="131"/>
              <a:chOff x="0" y="0"/>
              <a:chExt cx="432" cy="240"/>
            </a:xfrm>
          </p:grpSpPr>
          <p:grpSp>
            <p:nvGrpSpPr>
              <p:cNvPr id="8" name="Group 17"/>
              <p:cNvGrpSpPr/>
              <p:nvPr/>
            </p:nvGrpSpPr>
            <p:grpSpPr>
              <a:xfrm>
                <a:off x="0" y="0"/>
                <a:ext cx="432" cy="240"/>
                <a:chOff x="0" y="0"/>
                <a:chExt cx="576" cy="384"/>
              </a:xfrm>
            </p:grpSpPr>
            <p:sp>
              <p:nvSpPr>
                <p:cNvPr id="60464" name="Rectangle 18"/>
                <p:cNvSpPr/>
                <p:nvPr/>
              </p:nvSpPr>
              <p:spPr>
                <a:xfrm>
                  <a:off x="0" y="0"/>
                  <a:ext cx="576" cy="38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sz="2400" b="1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65" name="Freeform 19"/>
                <p:cNvSpPr/>
                <p:nvPr/>
              </p:nvSpPr>
              <p:spPr>
                <a:xfrm>
                  <a:off x="0" y="0"/>
                  <a:ext cx="576" cy="240"/>
                </a:xfrm>
                <a:custGeom>
                  <a:avLst/>
                  <a:gdLst>
                    <a:gd name="txL" fmla="*/ 0 w 576"/>
                    <a:gd name="txT" fmla="*/ 0 h 240"/>
                    <a:gd name="txR" fmla="*/ 576 w 576"/>
                    <a:gd name="txB" fmla="*/ 240 h 240"/>
                  </a:gdLst>
                  <a:ahLst/>
                  <a:cxnLst>
                    <a:cxn ang="0">
                      <a:pos x="0" y="0"/>
                    </a:cxn>
                    <a:cxn ang="0">
                      <a:pos x="288" y="240"/>
                    </a:cxn>
                    <a:cxn ang="0">
                      <a:pos x="576" y="0"/>
                    </a:cxn>
                  </a:cxnLst>
                  <a:rect l="txL" t="txT" r="txR" b="txB"/>
                  <a:pathLst>
                    <a:path w="576" h="240">
                      <a:moveTo>
                        <a:pt x="0" y="0"/>
                      </a:moveTo>
                      <a:lnTo>
                        <a:pt x="288" y="240"/>
                      </a:lnTo>
                      <a:lnTo>
                        <a:pt x="576" y="0"/>
                      </a:lnTo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sz="2400" b="1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66" name="Line 20"/>
                <p:cNvSpPr/>
                <p:nvPr/>
              </p:nvSpPr>
              <p:spPr>
                <a:xfrm flipV="1">
                  <a:off x="0" y="200"/>
                  <a:ext cx="232" cy="1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67" name="Line 21"/>
                <p:cNvSpPr/>
                <p:nvPr/>
              </p:nvSpPr>
              <p:spPr>
                <a:xfrm flipH="1" flipV="1">
                  <a:off x="344" y="200"/>
                  <a:ext cx="232" cy="1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63" name="Line 22"/>
              <p:cNvSpPr/>
              <p:nvPr/>
            </p:nvSpPr>
            <p:spPr>
              <a:xfrm>
                <a:off x="0" y="0"/>
                <a:ext cx="4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0461" name="Picture 2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0" y="0"/>
              <a:ext cx="136" cy="14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1993106" y="1956436"/>
            <a:ext cx="1150620" cy="91630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加密的邮件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及其摘要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0433" name="Line 25"/>
          <p:cNvSpPr/>
          <p:nvPr/>
        </p:nvSpPr>
        <p:spPr>
          <a:xfrm>
            <a:off x="2564606" y="2872741"/>
            <a:ext cx="0" cy="102933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4" name="Rectangle 26"/>
          <p:cNvSpPr/>
          <p:nvPr/>
        </p:nvSpPr>
        <p:spPr>
          <a:xfrm>
            <a:off x="4158615" y="2183766"/>
            <a:ext cx="690563" cy="4591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解密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35" name="Line 27"/>
          <p:cNvSpPr/>
          <p:nvPr/>
        </p:nvSpPr>
        <p:spPr>
          <a:xfrm>
            <a:off x="3143726" y="2413635"/>
            <a:ext cx="99822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6" name="Freeform 28"/>
          <p:cNvSpPr/>
          <p:nvPr/>
        </p:nvSpPr>
        <p:spPr>
          <a:xfrm flipV="1">
            <a:off x="4194334" y="3541395"/>
            <a:ext cx="308134" cy="588010"/>
          </a:xfrm>
          <a:custGeom>
            <a:avLst/>
            <a:gdLst>
              <a:gd name="txL" fmla="*/ 0 w 182"/>
              <a:gd name="txT" fmla="*/ 0 h 272"/>
              <a:gd name="txR" fmla="*/ 182 w 182"/>
              <a:gd name="txB" fmla="*/ 272 h 272"/>
            </a:gdLst>
            <a:ahLst/>
            <a:cxnLst>
              <a:cxn ang="0">
                <a:pos x="0" y="0"/>
              </a:cxn>
              <a:cxn ang="0">
                <a:pos x="182" y="0"/>
              </a:cxn>
              <a:cxn ang="0">
                <a:pos x="182" y="272"/>
              </a:cxn>
            </a:cxnLst>
            <a:rect l="txL" t="txT" r="txR" b="txB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  <p:txBody>
          <a:bodyPr/>
          <a:lstStyle/>
          <a:p>
            <a:pPr lvl="0" eaLnBrk="1" hangingPunct="1"/>
            <a:endParaRPr lang="zh-CN" altLang="en-US" sz="2400" b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437" name="Line 29"/>
          <p:cNvSpPr/>
          <p:nvPr/>
        </p:nvSpPr>
        <p:spPr>
          <a:xfrm>
            <a:off x="4840605" y="2416175"/>
            <a:ext cx="198643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1993106" y="3902711"/>
            <a:ext cx="1150620" cy="45910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加密的密钥</a:t>
            </a:r>
            <a:endParaRPr kumimoji="0" 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0439" name="Line 31"/>
          <p:cNvSpPr/>
          <p:nvPr/>
        </p:nvSpPr>
        <p:spPr>
          <a:xfrm flipV="1">
            <a:off x="3953828" y="4359275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Line 32"/>
          <p:cNvSpPr/>
          <p:nvPr/>
        </p:nvSpPr>
        <p:spPr>
          <a:xfrm>
            <a:off x="3143726" y="4144645"/>
            <a:ext cx="46005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1" name="Rectangle 33"/>
          <p:cNvSpPr/>
          <p:nvPr/>
        </p:nvSpPr>
        <p:spPr>
          <a:xfrm>
            <a:off x="3603784" y="3902711"/>
            <a:ext cx="690563" cy="4591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解密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42" name="Rectangle 34"/>
          <p:cNvSpPr/>
          <p:nvPr/>
        </p:nvSpPr>
        <p:spPr>
          <a:xfrm>
            <a:off x="6094571" y="3902711"/>
            <a:ext cx="690563" cy="4591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解密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43" name="Freeform 35"/>
          <p:cNvSpPr/>
          <p:nvPr/>
        </p:nvSpPr>
        <p:spPr>
          <a:xfrm>
            <a:off x="6444615" y="2642871"/>
            <a:ext cx="536258" cy="1259205"/>
          </a:xfrm>
          <a:custGeom>
            <a:avLst/>
            <a:gdLst>
              <a:gd name="txL" fmla="*/ 0 w 363"/>
              <a:gd name="txT" fmla="*/ 0 h 363"/>
              <a:gd name="txR" fmla="*/ 363 w 363"/>
              <a:gd name="txB" fmla="*/ 363 h 363"/>
            </a:gdLst>
            <a:ahLst/>
            <a:cxnLst>
              <a:cxn ang="0">
                <a:pos x="363" y="0"/>
              </a:cxn>
              <a:cxn ang="0">
                <a:pos x="363" y="136"/>
              </a:cxn>
              <a:cxn ang="0">
                <a:pos x="0" y="136"/>
              </a:cxn>
              <a:cxn ang="0">
                <a:pos x="0" y="363"/>
              </a:cxn>
            </a:cxnLst>
            <a:rect l="txL" t="txT" r="txR" b="txB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  <p:txBody>
          <a:bodyPr/>
          <a:lstStyle/>
          <a:p>
            <a:pPr lvl="0" eaLnBrk="1" hangingPunct="1"/>
            <a:endParaRPr lang="zh-CN" altLang="en-US" sz="2400" b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444" name="Freeform 36"/>
          <p:cNvSpPr/>
          <p:nvPr/>
        </p:nvSpPr>
        <p:spPr>
          <a:xfrm flipH="1">
            <a:off x="7561422" y="2642871"/>
            <a:ext cx="493871" cy="1259205"/>
          </a:xfrm>
          <a:custGeom>
            <a:avLst/>
            <a:gdLst>
              <a:gd name="txL" fmla="*/ 0 w 363"/>
              <a:gd name="txT" fmla="*/ 0 h 363"/>
              <a:gd name="txR" fmla="*/ 363 w 363"/>
              <a:gd name="txB" fmla="*/ 363 h 363"/>
            </a:gdLst>
            <a:ahLst/>
            <a:cxnLst>
              <a:cxn ang="0">
                <a:pos x="363" y="0"/>
              </a:cxn>
              <a:cxn ang="0">
                <a:pos x="363" y="136"/>
              </a:cxn>
              <a:cxn ang="0">
                <a:pos x="0" y="136"/>
              </a:cxn>
              <a:cxn ang="0">
                <a:pos x="0" y="363"/>
              </a:cxn>
            </a:cxnLst>
            <a:rect l="txL" t="txT" r="txR" b="txB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  <p:txBody>
          <a:bodyPr/>
          <a:lstStyle/>
          <a:p>
            <a:pPr lvl="0" eaLnBrk="1" hangingPunct="1"/>
            <a:endParaRPr lang="zh-CN" altLang="en-US" sz="2400" b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453" name="Rectangle 37"/>
          <p:cNvSpPr>
            <a:spLocks noChangeArrowheads="1"/>
          </p:cNvSpPr>
          <p:nvPr/>
        </p:nvSpPr>
        <p:spPr bwMode="auto">
          <a:xfrm>
            <a:off x="6288881" y="4851401"/>
            <a:ext cx="331470" cy="461645"/>
          </a:xfrm>
          <a:prstGeom prst="rect">
            <a:avLst/>
          </a:prstGeom>
          <a:solidFill>
            <a:srgbClr val="F8F8F8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 eaLnBrk="1" hangingPunct="1"/>
            <a:r>
              <a:rPr lang="zh-CN" altLang="zh-CN" sz="2000" b="1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H</a:t>
            </a:r>
            <a:endParaRPr lang="zh-CN" altLang="zh-CN" sz="2000" b="1" i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Text Box 38"/>
          <p:cNvSpPr txBox="1"/>
          <p:nvPr/>
        </p:nvSpPr>
        <p:spPr>
          <a:xfrm>
            <a:off x="6136958" y="5275581"/>
            <a:ext cx="62817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摘要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47" name="Line 39"/>
          <p:cNvSpPr/>
          <p:nvPr/>
        </p:nvSpPr>
        <p:spPr>
          <a:xfrm>
            <a:off x="8058626" y="4359276"/>
            <a:ext cx="0" cy="45656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7903369" y="4851401"/>
            <a:ext cx="331470" cy="461645"/>
          </a:xfrm>
          <a:prstGeom prst="rect">
            <a:avLst/>
          </a:prstGeom>
          <a:solidFill>
            <a:srgbClr val="F8F8F8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 eaLnBrk="1" hangingPunct="1"/>
            <a:r>
              <a:rPr lang="zh-CN" altLang="zh-CN" sz="2000" b="1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H</a:t>
            </a:r>
            <a:endParaRPr lang="zh-CN" altLang="zh-CN" sz="2000" b="1" i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49" name="Text Box 41"/>
          <p:cNvSpPr txBox="1"/>
          <p:nvPr/>
        </p:nvSpPr>
        <p:spPr>
          <a:xfrm>
            <a:off x="7751445" y="5275581"/>
            <a:ext cx="62817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摘要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50" name="Line 42"/>
          <p:cNvSpPr/>
          <p:nvPr/>
        </p:nvSpPr>
        <p:spPr>
          <a:xfrm flipH="1">
            <a:off x="7519035" y="5085715"/>
            <a:ext cx="382429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1" name="Line 43"/>
          <p:cNvSpPr/>
          <p:nvPr/>
        </p:nvSpPr>
        <p:spPr>
          <a:xfrm>
            <a:off x="6615589" y="5098415"/>
            <a:ext cx="4095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2" name="Text Box 44"/>
          <p:cNvSpPr txBox="1"/>
          <p:nvPr/>
        </p:nvSpPr>
        <p:spPr>
          <a:xfrm>
            <a:off x="6956108" y="4792981"/>
            <a:ext cx="62817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比较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AutoShape 45"/>
          <p:cNvSpPr/>
          <p:nvPr/>
        </p:nvSpPr>
        <p:spPr>
          <a:xfrm>
            <a:off x="664845" y="3208655"/>
            <a:ext cx="614363" cy="227330"/>
          </a:xfrm>
          <a:prstGeom prst="rightArrow">
            <a:avLst>
              <a:gd name="adj1" fmla="val 50000"/>
              <a:gd name="adj2" fmla="val 100833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b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454" name="Text Box 46"/>
          <p:cNvSpPr txBox="1"/>
          <p:nvPr/>
        </p:nvSpPr>
        <p:spPr>
          <a:xfrm>
            <a:off x="556737" y="2640966"/>
            <a:ext cx="62817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接收</a:t>
            </a:r>
            <a:endParaRPr lang="zh-CN" altLang="en-US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9" name="Group 47"/>
          <p:cNvGrpSpPr/>
          <p:nvPr/>
        </p:nvGrpSpPr>
        <p:grpSpPr>
          <a:xfrm>
            <a:off x="4411028" y="4717416"/>
            <a:ext cx="186214" cy="461645"/>
            <a:chOff x="0" y="0"/>
            <a:chExt cx="110" cy="183"/>
          </a:xfrm>
        </p:grpSpPr>
        <p:pic>
          <p:nvPicPr>
            <p:cNvPr id="60458" name="Picture 48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 rot="5400000">
              <a:off x="-22" y="57"/>
              <a:ext cx="156" cy="7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60459" name="Rectangle 49"/>
            <p:cNvSpPr/>
            <p:nvPr/>
          </p:nvSpPr>
          <p:spPr>
            <a:xfrm>
              <a:off x="0" y="0"/>
              <a:ext cx="110" cy="1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" name="Text Box 50"/>
          <p:cNvSpPr txBox="1"/>
          <p:nvPr/>
        </p:nvSpPr>
        <p:spPr>
          <a:xfrm>
            <a:off x="5864066" y="1687196"/>
            <a:ext cx="67627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/>
            <a:r>
              <a:rPr lang="zh-CN" altLang="zh-CN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MAC</a:t>
            </a:r>
            <a:endParaRPr lang="zh-CN" altLang="zh-CN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457" name="Line 51"/>
          <p:cNvSpPr/>
          <p:nvPr/>
        </p:nvSpPr>
        <p:spPr>
          <a:xfrm>
            <a:off x="6478429" y="2032635"/>
            <a:ext cx="536258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6"/>
          <p:cNvSpPr txBox="1"/>
          <p:nvPr/>
        </p:nvSpPr>
        <p:spPr>
          <a:xfrm>
            <a:off x="5909786" y="1243330"/>
            <a:ext cx="118205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报文鉴别码</a:t>
            </a:r>
            <a:endParaRPr lang="zh-CN" altLang="zh-CN" sz="2000" b="1" i="1" baseline="-2500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Kingsoft Office WPP</Application>
  <PresentationFormat>全屏显示(4:3)</PresentationFormat>
  <Paragraphs>94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知识点八：应用层的安全协议PGP </vt:lpstr>
      <vt:lpstr>1、用 PGP 加密电子邮件</vt:lpstr>
      <vt:lpstr>2、用 PGP 加密电子邮件的处理</vt:lpstr>
      <vt:lpstr>3、用 PGP 解密电子邮件的处理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知识点八：应用层的安全协议PGP </dc:title>
  <dc:creator>Administrator</dc:creator>
  <cp:lastModifiedBy>Administrator</cp:lastModifiedBy>
  <cp:revision>3</cp:revision>
  <dcterms:created xsi:type="dcterms:W3CDTF">2016-01-21T10:41:00Z</dcterms:created>
  <dcterms:modified xsi:type="dcterms:W3CDTF">2016-01-26T05:55:04Z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