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3"/>
    <p:sldId id="257" r:id="rId4"/>
    <p:sldId id="259" r:id="rId5"/>
    <p:sldId id="274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82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9507" y="2104918"/>
            <a:ext cx="9719945" cy="283521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1" dirty="0"/>
              <a:t>1</a:t>
            </a:r>
            <a:r>
              <a:rPr lang="zh-CN" altLang="zh-CN" sz="4000" b="1" dirty="0"/>
              <a:t>、</a:t>
            </a:r>
            <a:r>
              <a:rPr lang="zh-CN" altLang="en-US" sz="4000" b="1" dirty="0"/>
              <a:t>如何保证因特网的通讯安全？</a:t>
            </a:r>
            <a:endParaRPr lang="zh-CN" altLang="en-US" sz="4000" b="1" dirty="0"/>
          </a:p>
          <a:p>
            <a:pPr algn="l">
              <a:lnSpc>
                <a:spcPct val="150000"/>
              </a:lnSpc>
            </a:pPr>
            <a:r>
              <a:rPr lang="en-US" altLang="zh-CN" sz="4000" b="1" dirty="0"/>
              <a:t>2</a:t>
            </a:r>
            <a:r>
              <a:rPr lang="zh-CN" altLang="en-US" sz="4000" b="1" dirty="0"/>
              <a:t>、</a:t>
            </a:r>
            <a:r>
              <a:rPr lang="zh-CN" altLang="en-US" sz="4000" b="1" dirty="0"/>
              <a:t>如何保证因特网的购物安全？</a:t>
            </a:r>
            <a:endParaRPr lang="zh-CN" altLang="en-US" sz="4000" b="1" dirty="0"/>
          </a:p>
          <a:p>
            <a:pPr algn="l">
              <a:lnSpc>
                <a:spcPct val="150000"/>
              </a:lnSpc>
            </a:pPr>
            <a:r>
              <a:rPr lang="en-US" altLang="zh-CN" sz="4000" b="1" dirty="0"/>
              <a:t>3</a:t>
            </a:r>
            <a:r>
              <a:rPr lang="zh-CN" altLang="en-US" sz="4000" b="1" dirty="0"/>
              <a:t>、</a:t>
            </a:r>
            <a:r>
              <a:rPr lang="zh-CN" altLang="en-US" sz="4000" b="1" dirty="0"/>
              <a:t>如何保证因特网发送邮件的安全？</a:t>
            </a:r>
            <a:endParaRPr lang="zh-CN" altLang="en-US" sz="4000" b="1" dirty="0"/>
          </a:p>
        </p:txBody>
      </p:sp>
      <p:sp>
        <p:nvSpPr>
          <p:cNvPr id="4" name="Rectangle 2"/>
          <p:cNvSpPr txBox="1"/>
          <p:nvPr/>
        </p:nvSpPr>
        <p:spPr>
          <a:xfrm>
            <a:off x="897577" y="0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+mn-ea"/>
              </a:rPr>
              <a:t>知识点六</a:t>
            </a: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+mn-ea"/>
              </a:rPr>
              <a:t>: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+mn-ea"/>
              </a:rPr>
              <a:t>网络层的安全协议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zh-CN" b="1" dirty="0"/>
              <a:t>1.  IPsec </a:t>
            </a:r>
            <a:r>
              <a:rPr lang="zh-CN" altLang="en-US" b="1" dirty="0"/>
              <a:t>协议：把传统的因特网无连接的网络层变为具有逻辑连接的一层。</a:t>
            </a:r>
            <a:endParaRPr lang="zh-CN" altLang="en-US" b="1" dirty="0"/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ym typeface="+mn-ea"/>
              </a:rPr>
              <a:t>	</a:t>
            </a:r>
            <a:r>
              <a:rPr lang="zh-CN" altLang="zh-CN" b="1" dirty="0">
                <a:sym typeface="+mn-ea"/>
              </a:rPr>
              <a:t>IPsec </a:t>
            </a:r>
            <a:r>
              <a:rPr lang="zh-CN" altLang="en-US" b="1" dirty="0">
                <a:sym typeface="+mn-ea"/>
              </a:rPr>
              <a:t>协议族中的两个主要协议：</a:t>
            </a:r>
            <a:endParaRPr lang="zh-CN" altLang="en-US" b="1" dirty="0"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b="1" dirty="0">
                <a:sym typeface="+mn-ea"/>
              </a:rPr>
              <a:t>	</a:t>
            </a:r>
            <a:r>
              <a:rPr lang="zh-CN" altLang="en-US" b="1" dirty="0">
                <a:sym typeface="+mn-ea"/>
              </a:rPr>
              <a:t>鉴别首部</a:t>
            </a:r>
            <a:r>
              <a:rPr lang="en-US" altLang="zh-CN" b="1" dirty="0">
                <a:sym typeface="+mn-ea"/>
              </a:rPr>
              <a:t>AH</a:t>
            </a:r>
            <a:r>
              <a:rPr lang="zh-CN" altLang="zh-CN" b="1" dirty="0">
                <a:sym typeface="+mn-ea"/>
              </a:rPr>
              <a:t> (Authentication Header)</a:t>
            </a:r>
            <a:r>
              <a:rPr lang="zh-CN" altLang="en-US" b="1" dirty="0">
                <a:sym typeface="+mn-ea"/>
              </a:rPr>
              <a:t>协议： </a:t>
            </a:r>
            <a:r>
              <a:rPr lang="zh-CN" altLang="zh-CN" b="1" dirty="0">
                <a:sym typeface="+mn-ea"/>
              </a:rPr>
              <a:t>A</a:t>
            </a:r>
            <a:r>
              <a:rPr lang="zh-CN" altLang="en-US" b="1" dirty="0">
                <a:sym typeface="+mn-ea"/>
              </a:rPr>
              <a:t>H</a:t>
            </a:r>
            <a:r>
              <a:rPr lang="zh-CN" altLang="en-US" sz="2800" b="1" dirty="0">
                <a:sym typeface="+mn-ea"/>
              </a:rPr>
              <a:t>鉴别源点和检查数据完整性，但不能保密。</a:t>
            </a:r>
            <a:endParaRPr lang="zh-CN" altLang="en-US" sz="2800" b="1" dirty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ym typeface="+mn-ea"/>
              </a:rPr>
              <a:t>	</a:t>
            </a:r>
            <a:r>
              <a:rPr lang="zh-CN" altLang="en-US" b="1" dirty="0">
                <a:sym typeface="+mn-ea"/>
              </a:rPr>
              <a:t>封装安全有效载荷</a:t>
            </a:r>
            <a:r>
              <a:rPr lang="en-US" altLang="zh-CN" b="1" dirty="0">
                <a:sym typeface="+mn-ea"/>
              </a:rPr>
              <a:t>ESP</a:t>
            </a:r>
            <a:r>
              <a:rPr lang="zh-CN" altLang="zh-CN" b="1" dirty="0">
                <a:sym typeface="+mn-ea"/>
              </a:rPr>
              <a:t> (Encapsulation Security Payload)</a:t>
            </a:r>
            <a:r>
              <a:rPr lang="zh-CN" altLang="en-US" b="1" dirty="0">
                <a:sym typeface="+mn-ea"/>
              </a:rPr>
              <a:t>协议：</a:t>
            </a:r>
            <a:r>
              <a:rPr lang="en-US" altLang="zh-CN" b="1" dirty="0">
                <a:sym typeface="+mn-ea"/>
              </a:rPr>
              <a:t>ESP</a:t>
            </a:r>
            <a:r>
              <a:rPr lang="zh-CN" altLang="en-US" b="1" dirty="0">
                <a:sym typeface="+mn-ea"/>
              </a:rPr>
              <a:t>鉴别源点、检查数据完整性和提供保密。</a:t>
            </a:r>
            <a:endParaRPr lang="zh-CN" altLang="en-US" b="1" dirty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3200" b="1" dirty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zh-CN" b="1" dirty="0"/>
              <a:t>  </a:t>
            </a:r>
            <a:endParaRPr lang="zh-CN" altLang="zh-CN" b="1" dirty="0"/>
          </a:p>
          <a:p>
            <a:pPr eaLnBrk="1" hangingPunct="1">
              <a:buNone/>
            </a:pPr>
            <a:endParaRPr lang="zh-CN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1.  IPsec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协议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1151907" y="0"/>
            <a:ext cx="10153402" cy="1368425"/>
          </a:xfrm>
        </p:spPr>
        <p:txBody>
          <a:bodyPr vert="horz" wrap="square" lIns="91440" tIns="45720" rIns="91440" bIns="45720" anchor="b">
            <a:noAutofit/>
          </a:bodyPr>
          <a:lstStyle/>
          <a:p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  <a:t>2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、安全关联 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sym typeface="+mn-ea"/>
              </a:rPr>
              <a:t>SA(Security Association)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 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1190311" y="1702526"/>
            <a:ext cx="9277350" cy="431990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 smtClean="0"/>
              <a:t>在</a:t>
            </a:r>
            <a:r>
              <a:rPr lang="zh-CN" altLang="en-US" sz="2400" b="1" dirty="0"/>
              <a:t>使用 </a:t>
            </a:r>
            <a:r>
              <a:rPr lang="zh-CN" altLang="zh-CN" sz="2400" b="1" dirty="0"/>
              <a:t>AH </a:t>
            </a:r>
            <a:r>
              <a:rPr lang="zh-CN" altLang="en-US" sz="2400" b="1" dirty="0"/>
              <a:t>或 </a:t>
            </a:r>
            <a:r>
              <a:rPr lang="zh-CN" altLang="zh-CN" sz="2400" b="1" dirty="0"/>
              <a:t>ESP </a:t>
            </a:r>
            <a:r>
              <a:rPr lang="zh-CN" altLang="en-US" sz="2400" b="1" dirty="0"/>
              <a:t>之前，先要从源主机到目的主机建立一条网络层的逻辑连接。此逻辑连接叫做</a:t>
            </a:r>
            <a:r>
              <a:rPr lang="zh-CN" altLang="en-US" sz="2400" b="1" dirty="0">
                <a:solidFill>
                  <a:schemeClr val="hlink"/>
                </a:solidFill>
              </a:rPr>
              <a:t>安全关联</a:t>
            </a:r>
            <a:r>
              <a:rPr lang="zh-CN" altLang="en-US" sz="2400" b="1" dirty="0"/>
              <a:t> </a:t>
            </a:r>
            <a:r>
              <a:rPr lang="zh-CN" altLang="zh-CN" sz="2400" b="1" dirty="0"/>
              <a:t>SA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 eaLnBrk="1" hangingPunct="1">
              <a:lnSpc>
                <a:spcPct val="130000"/>
              </a:lnSpc>
              <a:buNone/>
            </a:pPr>
            <a:endParaRPr lang="zh-CN" altLang="zh-CN" sz="2400" b="1" dirty="0">
              <a:sym typeface="+mn-ea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zh-CN" sz="2400" b="1" dirty="0"/>
              <a:t> 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grpSp>
        <p:nvGrpSpPr>
          <p:cNvPr id="8196" name="Group 3"/>
          <p:cNvGrpSpPr/>
          <p:nvPr/>
        </p:nvGrpSpPr>
        <p:grpSpPr>
          <a:xfrm>
            <a:off x="1390650" y="3028633"/>
            <a:ext cx="8228330" cy="2818447"/>
            <a:chOff x="0" y="0"/>
            <a:chExt cx="12960" cy="4438"/>
          </a:xfrm>
        </p:grpSpPr>
        <p:sp>
          <p:nvSpPr>
            <p:cNvPr id="8197" name="Line 4"/>
            <p:cNvSpPr/>
            <p:nvPr/>
          </p:nvSpPr>
          <p:spPr>
            <a:xfrm>
              <a:off x="670" y="2453"/>
              <a:ext cx="112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Text Box 5"/>
            <p:cNvSpPr txBox="1"/>
            <p:nvPr/>
          </p:nvSpPr>
          <p:spPr>
            <a:xfrm>
              <a:off x="0" y="760"/>
              <a:ext cx="2208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en-US" sz="24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公司总部</a:t>
              </a:r>
              <a:endParaRPr lang="zh-CN" altLang="en-US" sz="2400" dirty="0">
                <a:solidFill>
                  <a:schemeClr val="folHlink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8199" name="Group 6"/>
            <p:cNvGrpSpPr/>
            <p:nvPr/>
          </p:nvGrpSpPr>
          <p:grpSpPr>
            <a:xfrm>
              <a:off x="370" y="1460"/>
              <a:ext cx="1097" cy="1385"/>
              <a:chOff x="0" y="0"/>
              <a:chExt cx="284" cy="265"/>
            </a:xfrm>
          </p:grpSpPr>
          <p:grpSp>
            <p:nvGrpSpPr>
              <p:cNvPr id="8239" name="Group 7"/>
              <p:cNvGrpSpPr/>
              <p:nvPr/>
            </p:nvGrpSpPr>
            <p:grpSpPr>
              <a:xfrm>
                <a:off x="7" y="5"/>
                <a:ext cx="277" cy="260"/>
                <a:chOff x="0" y="0"/>
                <a:chExt cx="277" cy="260"/>
              </a:xfrm>
            </p:grpSpPr>
            <p:sp>
              <p:nvSpPr>
                <p:cNvPr id="8253" name="Freeform 8"/>
                <p:cNvSpPr/>
                <p:nvPr/>
              </p:nvSpPr>
              <p:spPr>
                <a:xfrm>
                  <a:off x="7" y="135"/>
                  <a:ext cx="262" cy="25"/>
                </a:xfrm>
                <a:custGeom>
                  <a:avLst/>
                  <a:gdLst>
                    <a:gd name="txL" fmla="*/ 0 w 262"/>
                    <a:gd name="txT" fmla="*/ 0 h 25"/>
                    <a:gd name="txR" fmla="*/ 262 w 262"/>
                    <a:gd name="txB" fmla="*/ 25 h 25"/>
                  </a:gdLst>
                  <a:ahLst/>
                  <a:cxnLst>
                    <a:cxn ang="0">
                      <a:pos x="0" y="25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5"/>
                    </a:cxn>
                    <a:cxn ang="0">
                      <a:pos x="0" y="25"/>
                    </a:cxn>
                  </a:cxnLst>
                  <a:rect l="txL" t="txT" r="txR" b="tx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54" name="Freeform 9"/>
                <p:cNvSpPr/>
                <p:nvPr/>
              </p:nvSpPr>
              <p:spPr>
                <a:xfrm>
                  <a:off x="7" y="135"/>
                  <a:ext cx="262" cy="25"/>
                </a:xfrm>
                <a:custGeom>
                  <a:avLst/>
                  <a:gdLst>
                    <a:gd name="txL" fmla="*/ 0 w 262"/>
                    <a:gd name="txT" fmla="*/ 0 h 25"/>
                    <a:gd name="txR" fmla="*/ 262 w 262"/>
                    <a:gd name="txB" fmla="*/ 25 h 25"/>
                  </a:gdLst>
                  <a:ahLst/>
                  <a:cxnLst>
                    <a:cxn ang="0">
                      <a:pos x="0" y="25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5"/>
                    </a:cxn>
                    <a:cxn ang="0">
                      <a:pos x="0" y="25"/>
                    </a:cxn>
                  </a:cxnLst>
                  <a:rect l="txL" t="txT" r="txR" b="tx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55" name="Freeform 10"/>
                <p:cNvSpPr/>
                <p:nvPr/>
              </p:nvSpPr>
              <p:spPr>
                <a:xfrm>
                  <a:off x="46" y="0"/>
                  <a:ext cx="185" cy="17"/>
                </a:xfrm>
                <a:custGeom>
                  <a:avLst/>
                  <a:gdLst>
                    <a:gd name="txL" fmla="*/ 0 w 185"/>
                    <a:gd name="txT" fmla="*/ 0 h 17"/>
                    <a:gd name="txR" fmla="*/ 185 w 185"/>
                    <a:gd name="txB" fmla="*/ 17 h 17"/>
                  </a:gdLst>
                  <a:ahLst/>
                  <a:cxnLst>
                    <a:cxn ang="0">
                      <a:pos x="0" y="17"/>
                    </a:cxn>
                    <a:cxn ang="0">
                      <a:pos x="23" y="0"/>
                    </a:cxn>
                    <a:cxn ang="0">
                      <a:pos x="163" y="0"/>
                    </a:cxn>
                    <a:cxn ang="0">
                      <a:pos x="185" y="17"/>
                    </a:cxn>
                    <a:cxn ang="0">
                      <a:pos x="0" y="17"/>
                    </a:cxn>
                  </a:cxnLst>
                  <a:rect l="txL" t="txT" r="txR" b="tx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56" name="Freeform 11"/>
                <p:cNvSpPr/>
                <p:nvPr/>
              </p:nvSpPr>
              <p:spPr>
                <a:xfrm>
                  <a:off x="46" y="0"/>
                  <a:ext cx="185" cy="17"/>
                </a:xfrm>
                <a:custGeom>
                  <a:avLst/>
                  <a:gdLst>
                    <a:gd name="txL" fmla="*/ 0 w 185"/>
                    <a:gd name="txT" fmla="*/ 0 h 17"/>
                    <a:gd name="txR" fmla="*/ 185 w 185"/>
                    <a:gd name="txB" fmla="*/ 17 h 17"/>
                  </a:gdLst>
                  <a:ahLst/>
                  <a:cxnLst>
                    <a:cxn ang="0">
                      <a:pos x="0" y="17"/>
                    </a:cxn>
                    <a:cxn ang="0">
                      <a:pos x="23" y="0"/>
                    </a:cxn>
                    <a:cxn ang="0">
                      <a:pos x="163" y="0"/>
                    </a:cxn>
                    <a:cxn ang="0">
                      <a:pos x="185" y="17"/>
                    </a:cxn>
                    <a:cxn ang="0">
                      <a:pos x="0" y="17"/>
                    </a:cxn>
                  </a:cxnLst>
                  <a:rect l="txL" t="txT" r="txR" b="tx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57" name="Rectangle 12"/>
                <p:cNvSpPr/>
                <p:nvPr/>
              </p:nvSpPr>
              <p:spPr>
                <a:xfrm>
                  <a:off x="46" y="17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58" name="Rectangle 13"/>
                <p:cNvSpPr/>
                <p:nvPr/>
              </p:nvSpPr>
              <p:spPr>
                <a:xfrm>
                  <a:off x="9" y="159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59" name="Rectangle 14"/>
                <p:cNvSpPr/>
                <p:nvPr/>
              </p:nvSpPr>
              <p:spPr>
                <a:xfrm>
                  <a:off x="64" y="33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60" name="Line 15"/>
                <p:cNvSpPr/>
                <p:nvPr/>
              </p:nvSpPr>
              <p:spPr>
                <a:xfrm flipH="1">
                  <a:off x="187" y="181"/>
                  <a:ext cx="61" cy="1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61" name="Group 16"/>
                <p:cNvGrpSpPr/>
                <p:nvPr/>
              </p:nvGrpSpPr>
              <p:grpSpPr>
                <a:xfrm>
                  <a:off x="0" y="222"/>
                  <a:ext cx="277" cy="38"/>
                  <a:chOff x="0" y="0"/>
                  <a:chExt cx="277" cy="38"/>
                </a:xfrm>
              </p:grpSpPr>
              <p:sp>
                <p:nvSpPr>
                  <p:cNvPr id="8262" name="Freeform 17"/>
                  <p:cNvSpPr/>
                  <p:nvPr/>
                </p:nvSpPr>
                <p:spPr>
                  <a:xfrm>
                    <a:off x="0" y="0"/>
                    <a:ext cx="277" cy="29"/>
                  </a:xfrm>
                  <a:custGeom>
                    <a:avLst/>
                    <a:gdLst>
                      <a:gd name="txL" fmla="*/ 0 w 277"/>
                      <a:gd name="txT" fmla="*/ 0 h 29"/>
                      <a:gd name="txR" fmla="*/ 277 w 277"/>
                      <a:gd name="txB" fmla="*/ 29 h 29"/>
                    </a:gdLst>
                    <a:ahLst/>
                    <a:cxnLst>
                      <a:cxn ang="0">
                        <a:pos x="0" y="29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9"/>
                      </a:cxn>
                      <a:cxn ang="0">
                        <a:pos x="0" y="29"/>
                      </a:cxn>
                    </a:cxnLst>
                    <a:rect l="txL" t="txT" r="txR" b="tx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63" name="Freeform 18"/>
                  <p:cNvSpPr/>
                  <p:nvPr/>
                </p:nvSpPr>
                <p:spPr>
                  <a:xfrm>
                    <a:off x="0" y="0"/>
                    <a:ext cx="277" cy="29"/>
                  </a:xfrm>
                  <a:custGeom>
                    <a:avLst/>
                    <a:gdLst>
                      <a:gd name="txL" fmla="*/ 0 w 277"/>
                      <a:gd name="txT" fmla="*/ 0 h 29"/>
                      <a:gd name="txR" fmla="*/ 277 w 277"/>
                      <a:gd name="txB" fmla="*/ 29 h 29"/>
                    </a:gdLst>
                    <a:ahLst/>
                    <a:cxnLst>
                      <a:cxn ang="0">
                        <a:pos x="0" y="29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9"/>
                      </a:cxn>
                      <a:cxn ang="0">
                        <a:pos x="0" y="29"/>
                      </a:cxn>
                    </a:cxnLst>
                    <a:rect l="txL" t="txT" r="txR" b="tx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64" name="Rectangle 19"/>
                  <p:cNvSpPr/>
                  <p:nvPr/>
                </p:nvSpPr>
                <p:spPr>
                  <a:xfrm>
                    <a:off x="2" y="27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8240" name="Group 20"/>
              <p:cNvGrpSpPr/>
              <p:nvPr/>
            </p:nvGrpSpPr>
            <p:grpSpPr>
              <a:xfrm>
                <a:off x="0" y="0"/>
                <a:ext cx="277" cy="261"/>
                <a:chOff x="0" y="0"/>
                <a:chExt cx="277" cy="261"/>
              </a:xfrm>
            </p:grpSpPr>
            <p:sp>
              <p:nvSpPr>
                <p:cNvPr id="8241" name="Freeform 21"/>
                <p:cNvSpPr/>
                <p:nvPr/>
              </p:nvSpPr>
              <p:spPr>
                <a:xfrm>
                  <a:off x="7" y="135"/>
                  <a:ext cx="262" cy="26"/>
                </a:xfrm>
                <a:custGeom>
                  <a:avLst/>
                  <a:gdLst>
                    <a:gd name="txL" fmla="*/ 0 w 262"/>
                    <a:gd name="txT" fmla="*/ 0 h 26"/>
                    <a:gd name="txR" fmla="*/ 262 w 262"/>
                    <a:gd name="txB" fmla="*/ 26 h 26"/>
                  </a:gdLst>
                  <a:ahLst/>
                  <a:cxnLst>
                    <a:cxn ang="0">
                      <a:pos x="0" y="26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6"/>
                    </a:cxn>
                    <a:cxn ang="0">
                      <a:pos x="0" y="26"/>
                    </a:cxn>
                  </a:cxnLst>
                  <a:rect l="txL" t="txT" r="txR" b="tx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42" name="Freeform 22"/>
                <p:cNvSpPr/>
                <p:nvPr/>
              </p:nvSpPr>
              <p:spPr>
                <a:xfrm>
                  <a:off x="7" y="135"/>
                  <a:ext cx="262" cy="26"/>
                </a:xfrm>
                <a:custGeom>
                  <a:avLst/>
                  <a:gdLst>
                    <a:gd name="txL" fmla="*/ 0 w 262"/>
                    <a:gd name="txT" fmla="*/ 0 h 26"/>
                    <a:gd name="txR" fmla="*/ 262 w 262"/>
                    <a:gd name="txB" fmla="*/ 26 h 26"/>
                  </a:gdLst>
                  <a:ahLst/>
                  <a:cxnLst>
                    <a:cxn ang="0">
                      <a:pos x="0" y="26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6"/>
                    </a:cxn>
                    <a:cxn ang="0">
                      <a:pos x="0" y="26"/>
                    </a:cxn>
                  </a:cxnLst>
                  <a:rect l="txL" t="txT" r="txR" b="tx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43" name="Freeform 23"/>
                <p:cNvSpPr/>
                <p:nvPr/>
              </p:nvSpPr>
              <p:spPr>
                <a:xfrm>
                  <a:off x="47" y="0"/>
                  <a:ext cx="184" cy="17"/>
                </a:xfrm>
                <a:custGeom>
                  <a:avLst/>
                  <a:gdLst>
                    <a:gd name="txL" fmla="*/ 0 w 184"/>
                    <a:gd name="txT" fmla="*/ 0 h 17"/>
                    <a:gd name="txR" fmla="*/ 184 w 184"/>
                    <a:gd name="txB" fmla="*/ 17 h 17"/>
                  </a:gdLst>
                  <a:ahLst/>
                  <a:cxnLst>
                    <a:cxn ang="0">
                      <a:pos x="0" y="17"/>
                    </a:cxn>
                    <a:cxn ang="0">
                      <a:pos x="22" y="0"/>
                    </a:cxn>
                    <a:cxn ang="0">
                      <a:pos x="162" y="0"/>
                    </a:cxn>
                    <a:cxn ang="0">
                      <a:pos x="184" y="17"/>
                    </a:cxn>
                    <a:cxn ang="0">
                      <a:pos x="0" y="17"/>
                    </a:cxn>
                  </a:cxnLst>
                  <a:rect l="txL" t="txT" r="txR" b="tx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44" name="Freeform 24"/>
                <p:cNvSpPr/>
                <p:nvPr/>
              </p:nvSpPr>
              <p:spPr>
                <a:xfrm>
                  <a:off x="47" y="0"/>
                  <a:ext cx="184" cy="17"/>
                </a:xfrm>
                <a:custGeom>
                  <a:avLst/>
                  <a:gdLst>
                    <a:gd name="txL" fmla="*/ 0 w 184"/>
                    <a:gd name="txT" fmla="*/ 0 h 17"/>
                    <a:gd name="txR" fmla="*/ 184 w 184"/>
                    <a:gd name="txB" fmla="*/ 17 h 17"/>
                  </a:gdLst>
                  <a:ahLst/>
                  <a:cxnLst>
                    <a:cxn ang="0">
                      <a:pos x="0" y="17"/>
                    </a:cxn>
                    <a:cxn ang="0">
                      <a:pos x="22" y="0"/>
                    </a:cxn>
                    <a:cxn ang="0">
                      <a:pos x="162" y="0"/>
                    </a:cxn>
                    <a:cxn ang="0">
                      <a:pos x="184" y="17"/>
                    </a:cxn>
                    <a:cxn ang="0">
                      <a:pos x="0" y="17"/>
                    </a:cxn>
                  </a:cxnLst>
                  <a:rect l="txL" t="txT" r="txR" b="tx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45" name="Rectangle 25"/>
                <p:cNvSpPr/>
                <p:nvPr/>
              </p:nvSpPr>
              <p:spPr>
                <a:xfrm>
                  <a:off x="47" y="17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46" name="Rectangle 26"/>
                <p:cNvSpPr/>
                <p:nvPr/>
              </p:nvSpPr>
              <p:spPr>
                <a:xfrm>
                  <a:off x="9" y="159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47" name="Rectangle 27"/>
                <p:cNvSpPr/>
                <p:nvPr/>
              </p:nvSpPr>
              <p:spPr>
                <a:xfrm>
                  <a:off x="64" y="33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48" name="Line 28"/>
                <p:cNvSpPr/>
                <p:nvPr/>
              </p:nvSpPr>
              <p:spPr>
                <a:xfrm flipH="1">
                  <a:off x="187" y="181"/>
                  <a:ext cx="61" cy="1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49" name="Group 29"/>
                <p:cNvGrpSpPr/>
                <p:nvPr/>
              </p:nvGrpSpPr>
              <p:grpSpPr>
                <a:xfrm>
                  <a:off x="0" y="223"/>
                  <a:ext cx="277" cy="38"/>
                  <a:chOff x="0" y="0"/>
                  <a:chExt cx="277" cy="38"/>
                </a:xfrm>
              </p:grpSpPr>
              <p:sp>
                <p:nvSpPr>
                  <p:cNvPr id="8250" name="Freeform 30"/>
                  <p:cNvSpPr/>
                  <p:nvPr/>
                </p:nvSpPr>
                <p:spPr>
                  <a:xfrm>
                    <a:off x="0" y="0"/>
                    <a:ext cx="277" cy="28"/>
                  </a:xfrm>
                  <a:custGeom>
                    <a:avLst/>
                    <a:gdLst>
                      <a:gd name="txL" fmla="*/ 0 w 277"/>
                      <a:gd name="txT" fmla="*/ 0 h 28"/>
                      <a:gd name="txR" fmla="*/ 277 w 277"/>
                      <a:gd name="txB" fmla="*/ 28 h 28"/>
                    </a:gdLst>
                    <a:ahLst/>
                    <a:cxnLst>
                      <a:cxn ang="0">
                        <a:pos x="0" y="28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8"/>
                      </a:cxn>
                      <a:cxn ang="0">
                        <a:pos x="0" y="28"/>
                      </a:cxn>
                    </a:cxnLst>
                    <a:rect l="txL" t="txT" r="txR" b="tx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51" name="Freeform 31"/>
                  <p:cNvSpPr/>
                  <p:nvPr/>
                </p:nvSpPr>
                <p:spPr>
                  <a:xfrm>
                    <a:off x="0" y="0"/>
                    <a:ext cx="277" cy="28"/>
                  </a:xfrm>
                  <a:custGeom>
                    <a:avLst/>
                    <a:gdLst>
                      <a:gd name="txL" fmla="*/ 0 w 277"/>
                      <a:gd name="txT" fmla="*/ 0 h 28"/>
                      <a:gd name="txR" fmla="*/ 277 w 277"/>
                      <a:gd name="txB" fmla="*/ 28 h 28"/>
                    </a:gdLst>
                    <a:ahLst/>
                    <a:cxnLst>
                      <a:cxn ang="0">
                        <a:pos x="0" y="28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8"/>
                      </a:cxn>
                      <a:cxn ang="0">
                        <a:pos x="0" y="28"/>
                      </a:cxn>
                    </a:cxnLst>
                    <a:rect l="txL" t="txT" r="txR" b="tx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52" name="Rectangle 32"/>
                  <p:cNvSpPr/>
                  <p:nvPr/>
                </p:nvSpPr>
                <p:spPr>
                  <a:xfrm>
                    <a:off x="2" y="27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</p:grpSp>
          </p:grpSp>
        </p:grpSp>
        <p:grpSp>
          <p:nvGrpSpPr>
            <p:cNvPr id="8200" name="Group 33"/>
            <p:cNvGrpSpPr/>
            <p:nvPr/>
          </p:nvGrpSpPr>
          <p:grpSpPr>
            <a:xfrm>
              <a:off x="11447" y="1460"/>
              <a:ext cx="1098" cy="1385"/>
              <a:chOff x="0" y="0"/>
              <a:chExt cx="284" cy="265"/>
            </a:xfrm>
          </p:grpSpPr>
          <p:grpSp>
            <p:nvGrpSpPr>
              <p:cNvPr id="8213" name="Group 34"/>
              <p:cNvGrpSpPr/>
              <p:nvPr/>
            </p:nvGrpSpPr>
            <p:grpSpPr>
              <a:xfrm>
                <a:off x="7" y="5"/>
                <a:ext cx="277" cy="260"/>
                <a:chOff x="0" y="0"/>
                <a:chExt cx="277" cy="260"/>
              </a:xfrm>
            </p:grpSpPr>
            <p:sp>
              <p:nvSpPr>
                <p:cNvPr id="8227" name="Freeform 35"/>
                <p:cNvSpPr/>
                <p:nvPr/>
              </p:nvSpPr>
              <p:spPr>
                <a:xfrm>
                  <a:off x="7" y="135"/>
                  <a:ext cx="262" cy="25"/>
                </a:xfrm>
                <a:custGeom>
                  <a:avLst/>
                  <a:gdLst>
                    <a:gd name="txL" fmla="*/ 0 w 262"/>
                    <a:gd name="txT" fmla="*/ 0 h 25"/>
                    <a:gd name="txR" fmla="*/ 262 w 262"/>
                    <a:gd name="txB" fmla="*/ 25 h 25"/>
                  </a:gdLst>
                  <a:ahLst/>
                  <a:cxnLst>
                    <a:cxn ang="0">
                      <a:pos x="0" y="25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5"/>
                    </a:cxn>
                    <a:cxn ang="0">
                      <a:pos x="0" y="25"/>
                    </a:cxn>
                  </a:cxnLst>
                  <a:rect l="txL" t="txT" r="txR" b="tx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28" name="Freeform 36"/>
                <p:cNvSpPr/>
                <p:nvPr/>
              </p:nvSpPr>
              <p:spPr>
                <a:xfrm>
                  <a:off x="7" y="135"/>
                  <a:ext cx="262" cy="25"/>
                </a:xfrm>
                <a:custGeom>
                  <a:avLst/>
                  <a:gdLst>
                    <a:gd name="txL" fmla="*/ 0 w 262"/>
                    <a:gd name="txT" fmla="*/ 0 h 25"/>
                    <a:gd name="txR" fmla="*/ 262 w 262"/>
                    <a:gd name="txB" fmla="*/ 25 h 25"/>
                  </a:gdLst>
                  <a:ahLst/>
                  <a:cxnLst>
                    <a:cxn ang="0">
                      <a:pos x="0" y="25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5"/>
                    </a:cxn>
                    <a:cxn ang="0">
                      <a:pos x="0" y="25"/>
                    </a:cxn>
                  </a:cxnLst>
                  <a:rect l="txL" t="txT" r="txR" b="tx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29" name="Freeform 37"/>
                <p:cNvSpPr/>
                <p:nvPr/>
              </p:nvSpPr>
              <p:spPr>
                <a:xfrm>
                  <a:off x="46" y="0"/>
                  <a:ext cx="185" cy="17"/>
                </a:xfrm>
                <a:custGeom>
                  <a:avLst/>
                  <a:gdLst>
                    <a:gd name="txL" fmla="*/ 0 w 185"/>
                    <a:gd name="txT" fmla="*/ 0 h 17"/>
                    <a:gd name="txR" fmla="*/ 185 w 185"/>
                    <a:gd name="txB" fmla="*/ 17 h 17"/>
                  </a:gdLst>
                  <a:ahLst/>
                  <a:cxnLst>
                    <a:cxn ang="0">
                      <a:pos x="0" y="17"/>
                    </a:cxn>
                    <a:cxn ang="0">
                      <a:pos x="23" y="0"/>
                    </a:cxn>
                    <a:cxn ang="0">
                      <a:pos x="163" y="0"/>
                    </a:cxn>
                    <a:cxn ang="0">
                      <a:pos x="185" y="17"/>
                    </a:cxn>
                    <a:cxn ang="0">
                      <a:pos x="0" y="17"/>
                    </a:cxn>
                  </a:cxnLst>
                  <a:rect l="txL" t="txT" r="txR" b="tx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30" name="Freeform 38"/>
                <p:cNvSpPr/>
                <p:nvPr/>
              </p:nvSpPr>
              <p:spPr>
                <a:xfrm>
                  <a:off x="46" y="0"/>
                  <a:ext cx="185" cy="17"/>
                </a:xfrm>
                <a:custGeom>
                  <a:avLst/>
                  <a:gdLst>
                    <a:gd name="txL" fmla="*/ 0 w 185"/>
                    <a:gd name="txT" fmla="*/ 0 h 17"/>
                    <a:gd name="txR" fmla="*/ 185 w 185"/>
                    <a:gd name="txB" fmla="*/ 17 h 17"/>
                  </a:gdLst>
                  <a:ahLst/>
                  <a:cxnLst>
                    <a:cxn ang="0">
                      <a:pos x="0" y="17"/>
                    </a:cxn>
                    <a:cxn ang="0">
                      <a:pos x="23" y="0"/>
                    </a:cxn>
                    <a:cxn ang="0">
                      <a:pos x="163" y="0"/>
                    </a:cxn>
                    <a:cxn ang="0">
                      <a:pos x="185" y="17"/>
                    </a:cxn>
                    <a:cxn ang="0">
                      <a:pos x="0" y="17"/>
                    </a:cxn>
                  </a:cxnLst>
                  <a:rect l="txL" t="txT" r="txR" b="tx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31" name="Rectangle 39"/>
                <p:cNvSpPr/>
                <p:nvPr/>
              </p:nvSpPr>
              <p:spPr>
                <a:xfrm>
                  <a:off x="46" y="17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32" name="Rectangle 40"/>
                <p:cNvSpPr/>
                <p:nvPr/>
              </p:nvSpPr>
              <p:spPr>
                <a:xfrm>
                  <a:off x="9" y="159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33" name="Rectangle 41"/>
                <p:cNvSpPr/>
                <p:nvPr/>
              </p:nvSpPr>
              <p:spPr>
                <a:xfrm>
                  <a:off x="64" y="33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34" name="Line 42"/>
                <p:cNvSpPr/>
                <p:nvPr/>
              </p:nvSpPr>
              <p:spPr>
                <a:xfrm flipH="1">
                  <a:off x="187" y="181"/>
                  <a:ext cx="61" cy="1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35" name="Group 43"/>
                <p:cNvGrpSpPr/>
                <p:nvPr/>
              </p:nvGrpSpPr>
              <p:grpSpPr>
                <a:xfrm>
                  <a:off x="0" y="222"/>
                  <a:ext cx="277" cy="38"/>
                  <a:chOff x="0" y="0"/>
                  <a:chExt cx="277" cy="38"/>
                </a:xfrm>
              </p:grpSpPr>
              <p:sp>
                <p:nvSpPr>
                  <p:cNvPr id="8236" name="Freeform 44"/>
                  <p:cNvSpPr/>
                  <p:nvPr/>
                </p:nvSpPr>
                <p:spPr>
                  <a:xfrm>
                    <a:off x="0" y="0"/>
                    <a:ext cx="277" cy="29"/>
                  </a:xfrm>
                  <a:custGeom>
                    <a:avLst/>
                    <a:gdLst>
                      <a:gd name="txL" fmla="*/ 0 w 277"/>
                      <a:gd name="txT" fmla="*/ 0 h 29"/>
                      <a:gd name="txR" fmla="*/ 277 w 277"/>
                      <a:gd name="txB" fmla="*/ 29 h 29"/>
                    </a:gdLst>
                    <a:ahLst/>
                    <a:cxnLst>
                      <a:cxn ang="0">
                        <a:pos x="0" y="29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9"/>
                      </a:cxn>
                      <a:cxn ang="0">
                        <a:pos x="0" y="29"/>
                      </a:cxn>
                    </a:cxnLst>
                    <a:rect l="txL" t="txT" r="txR" b="tx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37" name="Freeform 45"/>
                  <p:cNvSpPr/>
                  <p:nvPr/>
                </p:nvSpPr>
                <p:spPr>
                  <a:xfrm>
                    <a:off x="0" y="0"/>
                    <a:ext cx="277" cy="29"/>
                  </a:xfrm>
                  <a:custGeom>
                    <a:avLst/>
                    <a:gdLst>
                      <a:gd name="txL" fmla="*/ 0 w 277"/>
                      <a:gd name="txT" fmla="*/ 0 h 29"/>
                      <a:gd name="txR" fmla="*/ 277 w 277"/>
                      <a:gd name="txB" fmla="*/ 29 h 29"/>
                    </a:gdLst>
                    <a:ahLst/>
                    <a:cxnLst>
                      <a:cxn ang="0">
                        <a:pos x="0" y="29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9"/>
                      </a:cxn>
                      <a:cxn ang="0">
                        <a:pos x="0" y="29"/>
                      </a:cxn>
                    </a:cxnLst>
                    <a:rect l="txL" t="txT" r="txR" b="tx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38" name="Rectangle 46"/>
                  <p:cNvSpPr/>
                  <p:nvPr/>
                </p:nvSpPr>
                <p:spPr>
                  <a:xfrm>
                    <a:off x="2" y="27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8214" name="Group 47"/>
              <p:cNvGrpSpPr/>
              <p:nvPr/>
            </p:nvGrpSpPr>
            <p:grpSpPr>
              <a:xfrm>
                <a:off x="0" y="0"/>
                <a:ext cx="277" cy="261"/>
                <a:chOff x="0" y="0"/>
                <a:chExt cx="277" cy="261"/>
              </a:xfrm>
            </p:grpSpPr>
            <p:sp>
              <p:nvSpPr>
                <p:cNvPr id="8215" name="Freeform 48"/>
                <p:cNvSpPr/>
                <p:nvPr/>
              </p:nvSpPr>
              <p:spPr>
                <a:xfrm>
                  <a:off x="7" y="135"/>
                  <a:ext cx="262" cy="26"/>
                </a:xfrm>
                <a:custGeom>
                  <a:avLst/>
                  <a:gdLst>
                    <a:gd name="txL" fmla="*/ 0 w 262"/>
                    <a:gd name="txT" fmla="*/ 0 h 26"/>
                    <a:gd name="txR" fmla="*/ 262 w 262"/>
                    <a:gd name="txB" fmla="*/ 26 h 26"/>
                  </a:gdLst>
                  <a:ahLst/>
                  <a:cxnLst>
                    <a:cxn ang="0">
                      <a:pos x="0" y="26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6"/>
                    </a:cxn>
                    <a:cxn ang="0">
                      <a:pos x="0" y="26"/>
                    </a:cxn>
                  </a:cxnLst>
                  <a:rect l="txL" t="txT" r="txR" b="tx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6" name="Freeform 49"/>
                <p:cNvSpPr/>
                <p:nvPr/>
              </p:nvSpPr>
              <p:spPr>
                <a:xfrm>
                  <a:off x="7" y="135"/>
                  <a:ext cx="262" cy="26"/>
                </a:xfrm>
                <a:custGeom>
                  <a:avLst/>
                  <a:gdLst>
                    <a:gd name="txL" fmla="*/ 0 w 262"/>
                    <a:gd name="txT" fmla="*/ 0 h 26"/>
                    <a:gd name="txR" fmla="*/ 262 w 262"/>
                    <a:gd name="txB" fmla="*/ 26 h 26"/>
                  </a:gdLst>
                  <a:ahLst/>
                  <a:cxnLst>
                    <a:cxn ang="0">
                      <a:pos x="0" y="26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6"/>
                    </a:cxn>
                    <a:cxn ang="0">
                      <a:pos x="0" y="26"/>
                    </a:cxn>
                  </a:cxnLst>
                  <a:rect l="txL" t="txT" r="txR" b="tx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7" name="Freeform 50"/>
                <p:cNvSpPr/>
                <p:nvPr/>
              </p:nvSpPr>
              <p:spPr>
                <a:xfrm>
                  <a:off x="47" y="0"/>
                  <a:ext cx="184" cy="17"/>
                </a:xfrm>
                <a:custGeom>
                  <a:avLst/>
                  <a:gdLst>
                    <a:gd name="txL" fmla="*/ 0 w 184"/>
                    <a:gd name="txT" fmla="*/ 0 h 17"/>
                    <a:gd name="txR" fmla="*/ 184 w 184"/>
                    <a:gd name="txB" fmla="*/ 17 h 17"/>
                  </a:gdLst>
                  <a:ahLst/>
                  <a:cxnLst>
                    <a:cxn ang="0">
                      <a:pos x="0" y="17"/>
                    </a:cxn>
                    <a:cxn ang="0">
                      <a:pos x="22" y="0"/>
                    </a:cxn>
                    <a:cxn ang="0">
                      <a:pos x="162" y="0"/>
                    </a:cxn>
                    <a:cxn ang="0">
                      <a:pos x="184" y="17"/>
                    </a:cxn>
                    <a:cxn ang="0">
                      <a:pos x="0" y="17"/>
                    </a:cxn>
                  </a:cxnLst>
                  <a:rect l="txL" t="txT" r="txR" b="tx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8" name="Freeform 51"/>
                <p:cNvSpPr/>
                <p:nvPr/>
              </p:nvSpPr>
              <p:spPr>
                <a:xfrm>
                  <a:off x="47" y="0"/>
                  <a:ext cx="184" cy="17"/>
                </a:xfrm>
                <a:custGeom>
                  <a:avLst/>
                  <a:gdLst>
                    <a:gd name="txL" fmla="*/ 0 w 184"/>
                    <a:gd name="txT" fmla="*/ 0 h 17"/>
                    <a:gd name="txR" fmla="*/ 184 w 184"/>
                    <a:gd name="txB" fmla="*/ 17 h 17"/>
                  </a:gdLst>
                  <a:ahLst/>
                  <a:cxnLst>
                    <a:cxn ang="0">
                      <a:pos x="0" y="17"/>
                    </a:cxn>
                    <a:cxn ang="0">
                      <a:pos x="22" y="0"/>
                    </a:cxn>
                    <a:cxn ang="0">
                      <a:pos x="162" y="0"/>
                    </a:cxn>
                    <a:cxn ang="0">
                      <a:pos x="184" y="17"/>
                    </a:cxn>
                    <a:cxn ang="0">
                      <a:pos x="0" y="17"/>
                    </a:cxn>
                  </a:cxnLst>
                  <a:rect l="txL" t="txT" r="txR" b="tx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9" name="Rectangle 52"/>
                <p:cNvSpPr/>
                <p:nvPr/>
              </p:nvSpPr>
              <p:spPr>
                <a:xfrm>
                  <a:off x="47" y="17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20" name="Rectangle 53"/>
                <p:cNvSpPr/>
                <p:nvPr/>
              </p:nvSpPr>
              <p:spPr>
                <a:xfrm>
                  <a:off x="9" y="159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21" name="Rectangle 54"/>
                <p:cNvSpPr/>
                <p:nvPr/>
              </p:nvSpPr>
              <p:spPr>
                <a:xfrm>
                  <a:off x="64" y="33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22" name="Line 55"/>
                <p:cNvSpPr/>
                <p:nvPr/>
              </p:nvSpPr>
              <p:spPr>
                <a:xfrm flipH="1">
                  <a:off x="187" y="181"/>
                  <a:ext cx="61" cy="1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23" name="Group 56"/>
                <p:cNvGrpSpPr/>
                <p:nvPr/>
              </p:nvGrpSpPr>
              <p:grpSpPr>
                <a:xfrm>
                  <a:off x="0" y="223"/>
                  <a:ext cx="277" cy="38"/>
                  <a:chOff x="0" y="0"/>
                  <a:chExt cx="277" cy="38"/>
                </a:xfrm>
              </p:grpSpPr>
              <p:sp>
                <p:nvSpPr>
                  <p:cNvPr id="8224" name="Freeform 57"/>
                  <p:cNvSpPr/>
                  <p:nvPr/>
                </p:nvSpPr>
                <p:spPr>
                  <a:xfrm>
                    <a:off x="0" y="0"/>
                    <a:ext cx="277" cy="28"/>
                  </a:xfrm>
                  <a:custGeom>
                    <a:avLst/>
                    <a:gdLst>
                      <a:gd name="txL" fmla="*/ 0 w 277"/>
                      <a:gd name="txT" fmla="*/ 0 h 28"/>
                      <a:gd name="txR" fmla="*/ 277 w 277"/>
                      <a:gd name="txB" fmla="*/ 28 h 28"/>
                    </a:gdLst>
                    <a:ahLst/>
                    <a:cxnLst>
                      <a:cxn ang="0">
                        <a:pos x="0" y="28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8"/>
                      </a:cxn>
                      <a:cxn ang="0">
                        <a:pos x="0" y="28"/>
                      </a:cxn>
                    </a:cxnLst>
                    <a:rect l="txL" t="txT" r="txR" b="tx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25" name="Freeform 58"/>
                  <p:cNvSpPr/>
                  <p:nvPr/>
                </p:nvSpPr>
                <p:spPr>
                  <a:xfrm>
                    <a:off x="0" y="0"/>
                    <a:ext cx="277" cy="28"/>
                  </a:xfrm>
                  <a:custGeom>
                    <a:avLst/>
                    <a:gdLst>
                      <a:gd name="txL" fmla="*/ 0 w 277"/>
                      <a:gd name="txT" fmla="*/ 0 h 28"/>
                      <a:gd name="txR" fmla="*/ 277 w 277"/>
                      <a:gd name="txB" fmla="*/ 28 h 28"/>
                    </a:gdLst>
                    <a:ahLst/>
                    <a:cxnLst>
                      <a:cxn ang="0">
                        <a:pos x="0" y="28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8"/>
                      </a:cxn>
                      <a:cxn ang="0">
                        <a:pos x="0" y="28"/>
                      </a:cxn>
                    </a:cxnLst>
                    <a:rect l="txL" t="txT" r="txR" b="tx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26" name="Rectangle 59"/>
                  <p:cNvSpPr/>
                  <p:nvPr/>
                </p:nvSpPr>
                <p:spPr>
                  <a:xfrm>
                    <a:off x="2" y="27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 w="9525">
                    <a:noFill/>
                    <a:miter/>
                  </a:ln>
                </p:spPr>
                <p:txBody>
                  <a:bodyPr/>
                  <a:lstStyle/>
                  <a:p>
                    <a:pPr lvl="0" eaLnBrk="1" hangingPunct="1"/>
                    <a:endParaRPr lang="zh-CN" altLang="en-US" dirty="0">
                      <a:latin typeface="Tahoma" pitchFamily="34" charset="0"/>
                      <a:ea typeface="宋体" pitchFamily="2" charset="-122"/>
                    </a:endParaRPr>
                  </a:p>
                </p:txBody>
              </p:sp>
            </p:grpSp>
          </p:grpSp>
        </p:grpSp>
        <p:pic>
          <p:nvPicPr>
            <p:cNvPr id="8201" name="Picture 60"/>
            <p:cNvPicPr/>
            <p:nvPr/>
          </p:nvPicPr>
          <p:blipFill>
            <a:blip r:embed="rId1" cstate="print"/>
            <a:srcRect/>
            <a:stretch>
              <a:fillRect/>
            </a:stretch>
          </p:blipFill>
          <p:spPr>
            <a:xfrm>
              <a:off x="10027" y="2058"/>
              <a:ext cx="965" cy="69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8202" name="Picture 61"/>
            <p:cNvPicPr/>
            <p:nvPr/>
          </p:nvPicPr>
          <p:blipFill>
            <a:blip r:embed="rId1" cstate="print"/>
            <a:srcRect/>
            <a:stretch>
              <a:fillRect/>
            </a:stretch>
          </p:blipFill>
          <p:spPr>
            <a:xfrm>
              <a:off x="2232" y="2058"/>
              <a:ext cx="965" cy="69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graphicFrame>
          <p:nvGraphicFramePr>
            <p:cNvPr id="8194" name="Object 62"/>
            <p:cNvGraphicFramePr>
              <a:graphicFrameLocks noChangeAspect="1"/>
            </p:cNvGraphicFramePr>
            <p:nvPr/>
          </p:nvGraphicFramePr>
          <p:xfrm>
            <a:off x="3950" y="515"/>
            <a:ext cx="5635" cy="3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3514725" imgH="2009775" progId="">
                    <p:embed/>
                  </p:oleObj>
                </mc:Choice>
                <mc:Fallback>
                  <p:oleObj name="" r:id="rId2" imgW="3514725" imgH="2009775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50" y="515"/>
                          <a:ext cx="5635" cy="39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Text Box 63"/>
            <p:cNvSpPr txBox="1"/>
            <p:nvPr/>
          </p:nvSpPr>
          <p:spPr>
            <a:xfrm>
              <a:off x="11232" y="795"/>
              <a:ext cx="1728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en-US" sz="24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分公司</a:t>
              </a:r>
              <a:endParaRPr lang="zh-CN" altLang="en-US" sz="2400" dirty="0">
                <a:solidFill>
                  <a:schemeClr val="folHlink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8204" name="Line 64"/>
            <p:cNvSpPr/>
            <p:nvPr/>
          </p:nvSpPr>
          <p:spPr>
            <a:xfrm>
              <a:off x="3330" y="2653"/>
              <a:ext cx="6725" cy="0"/>
            </a:xfrm>
            <a:prstGeom prst="line">
              <a:avLst/>
            </a:prstGeom>
            <a:ln w="38100" cap="flat" cmpd="sng">
              <a:solidFill>
                <a:srgbClr val="5F5F5F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Text Box 65"/>
            <p:cNvSpPr txBox="1"/>
            <p:nvPr/>
          </p:nvSpPr>
          <p:spPr>
            <a:xfrm>
              <a:off x="5985" y="0"/>
              <a:ext cx="1728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en-US" sz="24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因特网</a:t>
              </a:r>
              <a:endParaRPr lang="zh-CN" altLang="en-US" sz="2400" dirty="0">
                <a:solidFill>
                  <a:schemeClr val="folHlink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8206" name="Text Box 66"/>
            <p:cNvSpPr txBox="1"/>
            <p:nvPr/>
          </p:nvSpPr>
          <p:spPr>
            <a:xfrm>
              <a:off x="6277" y="2560"/>
              <a:ext cx="928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zh-CN" sz="24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SA</a:t>
              </a:r>
              <a:endParaRPr lang="zh-CN" altLang="zh-CN" sz="2400" baseline="-25000" dirty="0">
                <a:solidFill>
                  <a:schemeClr val="folHlink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8207" name="Text Box 67"/>
            <p:cNvSpPr txBox="1"/>
            <p:nvPr/>
          </p:nvSpPr>
          <p:spPr>
            <a:xfrm>
              <a:off x="2392" y="1378"/>
              <a:ext cx="809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zh-CN" sz="24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zh-CN" altLang="zh-CN" sz="2400" baseline="-250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1</a:t>
              </a:r>
              <a:endParaRPr lang="zh-CN" altLang="zh-CN" sz="2400" baseline="-25000" dirty="0">
                <a:solidFill>
                  <a:schemeClr val="folHlink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8208" name="Text Box 68"/>
            <p:cNvSpPr txBox="1"/>
            <p:nvPr/>
          </p:nvSpPr>
          <p:spPr>
            <a:xfrm>
              <a:off x="10120" y="1378"/>
              <a:ext cx="809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zh-CN" sz="24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zh-CN" altLang="zh-CN" sz="2400" baseline="-250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2</a:t>
              </a:r>
              <a:endParaRPr lang="zh-CN" altLang="zh-CN" sz="2400" baseline="-25000" dirty="0">
                <a:solidFill>
                  <a:schemeClr val="folHlink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0245" name="Rectangle 69"/>
            <p:cNvSpPr>
              <a:spLocks noChangeArrowheads="1"/>
            </p:cNvSpPr>
            <p:nvPr/>
          </p:nvSpPr>
          <p:spPr bwMode="auto">
            <a:xfrm>
              <a:off x="5242" y="1605"/>
              <a:ext cx="2970" cy="79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folHlink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IPsec </a:t>
              </a:r>
              <a:r>
                <a:rPr kumimoji="0" 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folHlink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数据报</a:t>
              </a:r>
              <a:endParaRPr kumimoji="0" 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8210" name="AutoShape 70"/>
            <p:cNvSpPr/>
            <p:nvPr/>
          </p:nvSpPr>
          <p:spPr>
            <a:xfrm>
              <a:off x="8222" y="1850"/>
              <a:ext cx="738" cy="325"/>
            </a:xfrm>
            <a:prstGeom prst="rightArrow">
              <a:avLst>
                <a:gd name="adj1" fmla="val 50000"/>
                <a:gd name="adj2" fmla="val 56769"/>
              </a:avLst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211" name="Text Box 71"/>
            <p:cNvSpPr txBox="1"/>
            <p:nvPr/>
          </p:nvSpPr>
          <p:spPr>
            <a:xfrm>
              <a:off x="512" y="2695"/>
              <a:ext cx="809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zh-CN" sz="24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H</a:t>
              </a:r>
              <a:r>
                <a:rPr lang="zh-CN" altLang="zh-CN" sz="2400" baseline="-250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1</a:t>
              </a:r>
              <a:endParaRPr lang="zh-CN" altLang="zh-CN" sz="2400" baseline="-25000" dirty="0">
                <a:solidFill>
                  <a:schemeClr val="folHlink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8212" name="Text Box 72"/>
            <p:cNvSpPr txBox="1"/>
            <p:nvPr/>
          </p:nvSpPr>
          <p:spPr>
            <a:xfrm>
              <a:off x="11620" y="2695"/>
              <a:ext cx="809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zh-CN" sz="24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H</a:t>
              </a:r>
              <a:r>
                <a:rPr lang="zh-CN" altLang="zh-CN" sz="2400" baseline="-25000" dirty="0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2</a:t>
              </a:r>
              <a:endParaRPr lang="zh-CN" altLang="zh-CN" sz="2400" baseline="-25000" dirty="0">
                <a:solidFill>
                  <a:schemeClr val="folHlink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90695" y="6230620"/>
            <a:ext cx="311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ym typeface="+mn-ea"/>
              </a:rPr>
              <a:t>路由器 </a:t>
            </a:r>
            <a:r>
              <a:rPr lang="zh-CN" altLang="zh-CN" b="1" dirty="0">
                <a:sym typeface="+mn-ea"/>
              </a:rPr>
              <a:t>R</a:t>
            </a:r>
            <a:r>
              <a:rPr lang="zh-CN" altLang="zh-CN" b="1" baseline="-25000" dirty="0">
                <a:sym typeface="+mn-ea"/>
              </a:rPr>
              <a:t>1 </a:t>
            </a:r>
            <a:r>
              <a:rPr lang="zh-CN" altLang="en-US" b="1" dirty="0">
                <a:sym typeface="+mn-ea"/>
              </a:rPr>
              <a:t>到 </a:t>
            </a:r>
            <a:r>
              <a:rPr lang="zh-CN" altLang="zh-CN" b="1" dirty="0">
                <a:sym typeface="+mn-ea"/>
              </a:rPr>
              <a:t>R</a:t>
            </a:r>
            <a:r>
              <a:rPr lang="zh-CN" altLang="zh-CN" b="1" baseline="-25000" dirty="0">
                <a:sym typeface="+mn-ea"/>
              </a:rPr>
              <a:t>2 </a:t>
            </a:r>
            <a:r>
              <a:rPr lang="zh-CN" altLang="en-US" b="1" dirty="0">
                <a:sym typeface="+mn-ea"/>
              </a:rPr>
              <a:t>的安全关联 </a:t>
            </a:r>
            <a:r>
              <a:rPr lang="zh-CN" altLang="zh-CN" b="1" dirty="0">
                <a:sym typeface="+mn-ea"/>
              </a:rPr>
              <a:t>SA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b="1" dirty="0">
                <a:sym typeface="+mn-ea"/>
              </a:rPr>
              <a:t>安全关联的特点</a:t>
            </a:r>
            <a:endParaRPr lang="zh-CN" altLang="en-US" b="1" dirty="0">
              <a:sym typeface="+mn-ea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b="1" dirty="0">
                <a:sym typeface="+mn-ea"/>
              </a:rPr>
              <a:t>安全关联是一个单向连接。它由一个三元组唯一地确定，包括：</a:t>
            </a:r>
            <a:endParaRPr lang="zh-CN" altLang="en-US" b="1" dirty="0">
              <a:sym typeface="+mn-ea"/>
            </a:endParaRPr>
          </a:p>
          <a:p>
            <a:pPr eaLnBrk="1" hangingPunct="1">
              <a:buNone/>
            </a:pPr>
            <a:r>
              <a:rPr lang="zh-CN" altLang="zh-CN" b="1" dirty="0">
                <a:sym typeface="+mn-ea"/>
              </a:rPr>
              <a:t>(1) </a:t>
            </a:r>
            <a:r>
              <a:rPr lang="zh-CN" altLang="en-US" b="1" dirty="0">
                <a:sym typeface="+mn-ea"/>
              </a:rPr>
              <a:t>安全协议（使用 </a:t>
            </a:r>
            <a:r>
              <a:rPr lang="zh-CN" altLang="zh-CN" b="1" dirty="0">
                <a:sym typeface="+mn-ea"/>
              </a:rPr>
              <a:t>AH </a:t>
            </a:r>
            <a:r>
              <a:rPr lang="zh-CN" altLang="en-US" b="1" dirty="0">
                <a:sym typeface="+mn-ea"/>
              </a:rPr>
              <a:t>或 </a:t>
            </a:r>
            <a:r>
              <a:rPr lang="zh-CN" altLang="zh-CN" b="1" dirty="0">
                <a:sym typeface="+mn-ea"/>
              </a:rPr>
              <a:t>ESP</a:t>
            </a:r>
            <a:r>
              <a:rPr lang="zh-CN" altLang="en-US" b="1" dirty="0">
                <a:sym typeface="+mn-ea"/>
              </a:rPr>
              <a:t>）的标识符</a:t>
            </a:r>
            <a:endParaRPr lang="zh-CN" altLang="en-US" b="1" dirty="0">
              <a:sym typeface="+mn-ea"/>
            </a:endParaRPr>
          </a:p>
          <a:p>
            <a:pPr eaLnBrk="1" hangingPunct="1">
              <a:buNone/>
            </a:pPr>
            <a:r>
              <a:rPr lang="zh-CN" altLang="zh-CN" b="1" dirty="0">
                <a:sym typeface="+mn-ea"/>
              </a:rPr>
              <a:t>(2) </a:t>
            </a:r>
            <a:r>
              <a:rPr lang="zh-CN" altLang="en-US" b="1" dirty="0">
                <a:sym typeface="+mn-ea"/>
              </a:rPr>
              <a:t>此单向连接的源 </a:t>
            </a:r>
            <a:r>
              <a:rPr lang="zh-CN" altLang="zh-CN" b="1" dirty="0">
                <a:sym typeface="+mn-ea"/>
              </a:rPr>
              <a:t>IP </a:t>
            </a:r>
            <a:r>
              <a:rPr lang="zh-CN" altLang="en-US" b="1" dirty="0">
                <a:sym typeface="+mn-ea"/>
              </a:rPr>
              <a:t>地址</a:t>
            </a:r>
            <a:endParaRPr lang="zh-CN" altLang="en-US" b="1" dirty="0">
              <a:sym typeface="+mn-ea"/>
            </a:endParaRPr>
          </a:p>
          <a:p>
            <a:pPr eaLnBrk="1" hangingPunct="1">
              <a:buNone/>
            </a:pPr>
            <a:r>
              <a:rPr lang="zh-CN" altLang="zh-CN" b="1" dirty="0">
                <a:sym typeface="+mn-ea"/>
              </a:rPr>
              <a:t>(3) </a:t>
            </a:r>
            <a:r>
              <a:rPr lang="zh-CN" altLang="en-US" b="1" dirty="0">
                <a:sym typeface="+mn-ea"/>
              </a:rPr>
              <a:t>一个 </a:t>
            </a:r>
            <a:r>
              <a:rPr lang="zh-CN" altLang="zh-CN" b="1" dirty="0">
                <a:sym typeface="+mn-ea"/>
              </a:rPr>
              <a:t>32 </a:t>
            </a:r>
            <a:r>
              <a:rPr lang="zh-CN" altLang="en-US" b="1" dirty="0">
                <a:sym typeface="+mn-ea"/>
              </a:rPr>
              <a:t>位的连接标识符，称为</a:t>
            </a:r>
            <a:r>
              <a:rPr lang="zh-CN" altLang="en-US" b="1" dirty="0">
                <a:solidFill>
                  <a:schemeClr val="hlink"/>
                </a:solidFill>
                <a:sym typeface="+mn-ea"/>
              </a:rPr>
              <a:t>安全参数索引</a:t>
            </a:r>
            <a:r>
              <a:rPr lang="zh-CN" altLang="en-US" b="1" dirty="0">
                <a:sym typeface="+mn-ea"/>
              </a:rPr>
              <a:t> </a:t>
            </a:r>
            <a:r>
              <a:rPr lang="zh-CN" altLang="zh-CN" b="1" dirty="0">
                <a:sym typeface="+mn-ea"/>
              </a:rPr>
              <a:t>SPI (Security Parameter Index)</a:t>
            </a:r>
            <a:endParaRPr lang="zh-CN" altLang="zh-CN" b="1" dirty="0">
              <a:sym typeface="+mn-ea"/>
            </a:endParaRPr>
          </a:p>
          <a:p>
            <a:pPr eaLnBrk="1" hangingPunct="1">
              <a:buNone/>
            </a:pPr>
            <a:r>
              <a:rPr lang="zh-CN" altLang="en-US" b="1" dirty="0">
                <a:sym typeface="+mn-ea"/>
              </a:rPr>
              <a:t>对于一个给定的安全关联 </a:t>
            </a:r>
            <a:r>
              <a:rPr lang="zh-CN" altLang="zh-CN" b="1" dirty="0">
                <a:sym typeface="+mn-ea"/>
              </a:rPr>
              <a:t>SA</a:t>
            </a:r>
            <a:r>
              <a:rPr lang="zh-CN" altLang="en-US" b="1" dirty="0">
                <a:sym typeface="+mn-ea"/>
              </a:rPr>
              <a:t>，每一个 </a:t>
            </a:r>
            <a:r>
              <a:rPr lang="zh-CN" altLang="zh-CN" b="1" dirty="0">
                <a:sym typeface="+mn-ea"/>
              </a:rPr>
              <a:t>IPsec </a:t>
            </a:r>
            <a:r>
              <a:rPr lang="zh-CN" altLang="en-US" b="1" dirty="0">
                <a:sym typeface="+mn-ea"/>
              </a:rPr>
              <a:t>数据报都有一个存放 </a:t>
            </a:r>
            <a:r>
              <a:rPr lang="zh-CN" altLang="zh-CN" b="1" dirty="0">
                <a:sym typeface="+mn-ea"/>
              </a:rPr>
              <a:t>SPI </a:t>
            </a:r>
            <a:r>
              <a:rPr lang="zh-CN" altLang="en-US" b="1" dirty="0">
                <a:sym typeface="+mn-ea"/>
              </a:rPr>
              <a:t>的字段。通过此 </a:t>
            </a:r>
            <a:r>
              <a:rPr lang="zh-CN" altLang="zh-CN" b="1" dirty="0">
                <a:sym typeface="+mn-ea"/>
              </a:rPr>
              <a:t>SA </a:t>
            </a:r>
            <a:r>
              <a:rPr lang="zh-CN" altLang="en-US" b="1" dirty="0">
                <a:sym typeface="+mn-ea"/>
              </a:rPr>
              <a:t>的所有数据报都使用同样的 </a:t>
            </a:r>
            <a:r>
              <a:rPr lang="zh-CN" altLang="zh-CN" b="1" dirty="0">
                <a:sym typeface="+mn-ea"/>
              </a:rPr>
              <a:t>SPI </a:t>
            </a:r>
            <a:r>
              <a:rPr lang="zh-CN" altLang="en-US" b="1" dirty="0">
                <a:sym typeface="+mn-ea"/>
              </a:rPr>
              <a:t>值。</a:t>
            </a:r>
            <a:endParaRPr lang="zh-CN" altLang="en-US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151907" y="0"/>
            <a:ext cx="10153402" cy="1368425"/>
          </a:xfrm>
        </p:spPr>
        <p:txBody>
          <a:bodyPr vert="horz" wrap="square" lIns="91440" tIns="45720" rIns="91440" bIns="45720" anchor="b">
            <a:noAutofit/>
          </a:bodyPr>
          <a:lstStyle/>
          <a:p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b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</a:br>
            <a: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  <a:t>2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、安全关联 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sym typeface="+mn-ea"/>
              </a:rPr>
              <a:t>SA(Security Association)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 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2495550" y="981075"/>
            <a:ext cx="6950075" cy="695325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ctr" eaLnBrk="1" hangingPunct="1"/>
            <a:r>
              <a:rPr lang="en-US" altLang="zh-CN" sz="4000" b="1" dirty="0"/>
              <a:t>3</a:t>
            </a:r>
            <a:r>
              <a:rPr lang="zh-CN" altLang="zh-CN" sz="4000" b="1" dirty="0"/>
              <a:t>.  </a:t>
            </a:r>
            <a:r>
              <a:rPr lang="zh-CN" altLang="zh-CN" b="1" dirty="0"/>
              <a:t>IPsec</a:t>
            </a:r>
            <a:r>
              <a:rPr lang="zh-CN" altLang="en-US" b="1" dirty="0"/>
              <a:t>数据报的格式 </a:t>
            </a:r>
            <a:endParaRPr lang="zh-CN" altLang="en-US" b="1" dirty="0"/>
          </a:p>
        </p:txBody>
      </p:sp>
      <p:grpSp>
        <p:nvGrpSpPr>
          <p:cNvPr id="52227" name="Group 3"/>
          <p:cNvGrpSpPr/>
          <p:nvPr/>
        </p:nvGrpSpPr>
        <p:grpSpPr>
          <a:xfrm>
            <a:off x="1167130" y="2073275"/>
            <a:ext cx="9762490" cy="3375660"/>
            <a:chOff x="0" y="0"/>
            <a:chExt cx="11680" cy="4312"/>
          </a:xfrm>
        </p:grpSpPr>
        <p:sp>
          <p:nvSpPr>
            <p:cNvPr id="52228" name="Freeform 4"/>
            <p:cNvSpPr/>
            <p:nvPr/>
          </p:nvSpPr>
          <p:spPr>
            <a:xfrm>
              <a:off x="7257" y="2715"/>
              <a:ext cx="4020" cy="682"/>
            </a:xfrm>
            <a:custGeom>
              <a:avLst/>
              <a:gdLst>
                <a:gd name="txL" fmla="*/ 0 w 1608"/>
                <a:gd name="txT" fmla="*/ 0 h 273"/>
                <a:gd name="txR" fmla="*/ 1608 w 1608"/>
                <a:gd name="txB" fmla="*/ 273 h 273"/>
              </a:gdLst>
              <a:ahLst/>
              <a:cxnLst>
                <a:cxn ang="0">
                  <a:pos x="542" y="4"/>
                </a:cxn>
                <a:cxn ang="0">
                  <a:pos x="0" y="273"/>
                </a:cxn>
                <a:cxn ang="0">
                  <a:pos x="1608" y="273"/>
                </a:cxn>
                <a:cxn ang="0">
                  <a:pos x="1089" y="0"/>
                </a:cxn>
                <a:cxn ang="0">
                  <a:pos x="542" y="4"/>
                </a:cxn>
              </a:cxnLst>
              <a:rect l="txL" t="txT" r="txR" b="txB"/>
              <a:pathLst>
                <a:path w="1608" h="273">
                  <a:moveTo>
                    <a:pt x="542" y="4"/>
                  </a:moveTo>
                  <a:lnTo>
                    <a:pt x="0" y="273"/>
                  </a:lnTo>
                  <a:lnTo>
                    <a:pt x="1608" y="273"/>
                  </a:lnTo>
                  <a:lnTo>
                    <a:pt x="1089" y="0"/>
                  </a:lnTo>
                  <a:lnTo>
                    <a:pt x="542" y="4"/>
                  </a:lnTo>
                  <a:close/>
                </a:path>
              </a:pathLst>
            </a:custGeom>
            <a:gradFill rotWithShape="1">
              <a:gsLst>
                <a:gs pos="0">
                  <a:srgbClr val="6BB247"/>
                </a:gs>
                <a:gs pos="100000">
                  <a:srgbClr val="99FF66"/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lstStyle/>
            <a:p>
              <a:pPr lvl="0" eaLnBrk="1" hangingPunct="1"/>
              <a:endPara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2229" name="Freeform 5"/>
            <p:cNvSpPr/>
            <p:nvPr/>
          </p:nvSpPr>
          <p:spPr>
            <a:xfrm>
              <a:off x="1250" y="2715"/>
              <a:ext cx="2707" cy="690"/>
            </a:xfrm>
            <a:custGeom>
              <a:avLst/>
              <a:gdLst>
                <a:gd name="txL" fmla="*/ 0 w 1083"/>
                <a:gd name="txT" fmla="*/ 0 h 276"/>
                <a:gd name="txR" fmla="*/ 1083 w 1083"/>
                <a:gd name="txB" fmla="*/ 276 h 276"/>
              </a:gdLst>
              <a:ahLst/>
              <a:cxnLst>
                <a:cxn ang="0">
                  <a:pos x="180" y="0"/>
                </a:cxn>
                <a:cxn ang="0">
                  <a:pos x="0" y="276"/>
                </a:cxn>
                <a:cxn ang="0">
                  <a:pos x="1083" y="276"/>
                </a:cxn>
                <a:cxn ang="0">
                  <a:pos x="906" y="3"/>
                </a:cxn>
                <a:cxn ang="0">
                  <a:pos x="180" y="0"/>
                </a:cxn>
              </a:cxnLst>
              <a:rect l="txL" t="txT" r="txR" b="txB"/>
              <a:pathLst>
                <a:path w="1083" h="276">
                  <a:moveTo>
                    <a:pt x="180" y="0"/>
                  </a:moveTo>
                  <a:lnTo>
                    <a:pt x="0" y="276"/>
                  </a:lnTo>
                  <a:lnTo>
                    <a:pt x="1083" y="276"/>
                  </a:lnTo>
                  <a:lnTo>
                    <a:pt x="906" y="3"/>
                  </a:lnTo>
                  <a:lnTo>
                    <a:pt x="180" y="0"/>
                  </a:lnTo>
                  <a:close/>
                </a:path>
              </a:pathLst>
            </a:custGeom>
            <a:gradFill rotWithShape="1">
              <a:gsLst>
                <a:gs pos="0">
                  <a:srgbClr val="76762F"/>
                </a:gs>
                <a:gs pos="100000">
                  <a:srgbClr val="FFFF66"/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lstStyle/>
            <a:p>
              <a:pPr lvl="0" eaLnBrk="1" hangingPunct="1"/>
              <a:endPara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2230" name="Rectangle 6"/>
            <p:cNvSpPr/>
            <p:nvPr/>
          </p:nvSpPr>
          <p:spPr>
            <a:xfrm>
              <a:off x="1700" y="1820"/>
              <a:ext cx="1812" cy="905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ESP </a:t>
              </a:r>
              <a:endParaRPr lang="zh-CN" altLang="zh-CN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  <a:p>
              <a:pPr lvl="0" eaLnBrk="1" hangingPunct="1"/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首部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31" name="Rectangle 7"/>
            <p:cNvSpPr/>
            <p:nvPr/>
          </p:nvSpPr>
          <p:spPr>
            <a:xfrm>
              <a:off x="3512" y="1820"/>
              <a:ext cx="5105" cy="90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运输层报文段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  <a:p>
              <a:pPr lvl="0" algn="ctr" eaLnBrk="1" hangingPunct="1"/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或 </a:t>
              </a:r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IP </a:t>
              </a:r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数据报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32" name="Rectangle 8"/>
            <p:cNvSpPr/>
            <p:nvPr/>
          </p:nvSpPr>
          <p:spPr>
            <a:xfrm>
              <a:off x="9977" y="1820"/>
              <a:ext cx="1703" cy="905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ESP </a:t>
              </a:r>
              <a:endParaRPr lang="zh-CN" altLang="zh-CN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  <a:p>
              <a:pPr lvl="0" eaLnBrk="1" hangingPunct="1"/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MAC</a:t>
              </a:r>
              <a:endParaRPr lang="zh-CN" altLang="zh-CN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33" name="Rectangle 9"/>
            <p:cNvSpPr/>
            <p:nvPr/>
          </p:nvSpPr>
          <p:spPr>
            <a:xfrm>
              <a:off x="225" y="1820"/>
              <a:ext cx="1475" cy="90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IPsec </a:t>
              </a:r>
              <a:endParaRPr lang="zh-CN" altLang="zh-CN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  <a:p>
              <a:pPr lvl="0" eaLnBrk="1" hangingPunct="1"/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首部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34" name="Rectangle 10"/>
            <p:cNvSpPr/>
            <p:nvPr/>
          </p:nvSpPr>
          <p:spPr>
            <a:xfrm>
              <a:off x="8617" y="1820"/>
              <a:ext cx="1360" cy="905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ESP </a:t>
              </a:r>
              <a:endParaRPr lang="zh-CN" altLang="zh-CN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  <a:p>
              <a:pPr lvl="0" eaLnBrk="1" hangingPunct="1"/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尾部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35" name="Text Box 11"/>
            <p:cNvSpPr txBox="1"/>
            <p:nvPr/>
          </p:nvSpPr>
          <p:spPr>
            <a:xfrm>
              <a:off x="0" y="2722"/>
              <a:ext cx="1649" cy="42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协议 </a:t>
              </a:r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= 50</a:t>
              </a:r>
              <a:endParaRPr lang="zh-CN" altLang="zh-CN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36" name="Line 12"/>
            <p:cNvSpPr/>
            <p:nvPr/>
          </p:nvSpPr>
          <p:spPr>
            <a:xfrm>
              <a:off x="9977" y="800"/>
              <a:ext cx="0" cy="10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13"/>
            <p:cNvSpPr/>
            <p:nvPr/>
          </p:nvSpPr>
          <p:spPr>
            <a:xfrm>
              <a:off x="1700" y="797"/>
              <a:ext cx="0" cy="10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14"/>
            <p:cNvSpPr/>
            <p:nvPr/>
          </p:nvSpPr>
          <p:spPr>
            <a:xfrm>
              <a:off x="3515" y="1365"/>
              <a:ext cx="0" cy="4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Line 15"/>
            <p:cNvSpPr/>
            <p:nvPr/>
          </p:nvSpPr>
          <p:spPr>
            <a:xfrm>
              <a:off x="3515" y="1480"/>
              <a:ext cx="64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Text Box 16"/>
            <p:cNvSpPr txBox="1"/>
            <p:nvPr/>
          </p:nvSpPr>
          <p:spPr>
            <a:xfrm>
              <a:off x="5820" y="1137"/>
              <a:ext cx="1888" cy="4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eaLnBrk="1" hangingPunct="1"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加密的部分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41" name="Line 17"/>
            <p:cNvSpPr/>
            <p:nvPr/>
          </p:nvSpPr>
          <p:spPr>
            <a:xfrm flipV="1">
              <a:off x="1700" y="912"/>
              <a:ext cx="82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Text Box 18"/>
            <p:cNvSpPr txBox="1"/>
            <p:nvPr/>
          </p:nvSpPr>
          <p:spPr>
            <a:xfrm>
              <a:off x="4912" y="570"/>
              <a:ext cx="1888" cy="4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eaLnBrk="1" hangingPunct="1"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鉴别的部分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43" name="Rectangle 19"/>
            <p:cNvSpPr/>
            <p:nvPr/>
          </p:nvSpPr>
          <p:spPr>
            <a:xfrm>
              <a:off x="225" y="1820"/>
              <a:ext cx="11455" cy="905"/>
            </a:xfrm>
            <a:prstGeom prst="rect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2244" name="Rectangle 20"/>
            <p:cNvSpPr/>
            <p:nvPr/>
          </p:nvSpPr>
          <p:spPr>
            <a:xfrm>
              <a:off x="1245" y="3407"/>
              <a:ext cx="2722" cy="905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2245" name="Line 21"/>
            <p:cNvSpPr/>
            <p:nvPr/>
          </p:nvSpPr>
          <p:spPr>
            <a:xfrm>
              <a:off x="2607" y="3407"/>
              <a:ext cx="0" cy="9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Text Box 22"/>
            <p:cNvSpPr txBox="1"/>
            <p:nvPr/>
          </p:nvSpPr>
          <p:spPr>
            <a:xfrm>
              <a:off x="1587" y="3630"/>
              <a:ext cx="2333" cy="42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SPI          </a:t>
              </a:r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序号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47" name="Rectangle 23"/>
            <p:cNvSpPr/>
            <p:nvPr/>
          </p:nvSpPr>
          <p:spPr>
            <a:xfrm>
              <a:off x="7257" y="3407"/>
              <a:ext cx="4020" cy="905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2248" name="Text Box 24"/>
            <p:cNvSpPr txBox="1"/>
            <p:nvPr/>
          </p:nvSpPr>
          <p:spPr>
            <a:xfrm>
              <a:off x="7253" y="3630"/>
              <a:ext cx="4286" cy="42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  </a:t>
              </a:r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填充    填充长度          下一个首部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49" name="Line 25"/>
            <p:cNvSpPr/>
            <p:nvPr/>
          </p:nvSpPr>
          <p:spPr>
            <a:xfrm>
              <a:off x="8050" y="3407"/>
              <a:ext cx="0" cy="9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Line 26"/>
            <p:cNvSpPr/>
            <p:nvPr/>
          </p:nvSpPr>
          <p:spPr>
            <a:xfrm>
              <a:off x="9525" y="3407"/>
              <a:ext cx="0" cy="9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Line 27"/>
            <p:cNvSpPr/>
            <p:nvPr/>
          </p:nvSpPr>
          <p:spPr>
            <a:xfrm>
              <a:off x="225" y="117"/>
              <a:ext cx="0" cy="17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Line 28"/>
            <p:cNvSpPr/>
            <p:nvPr/>
          </p:nvSpPr>
          <p:spPr>
            <a:xfrm>
              <a:off x="240" y="307"/>
              <a:ext cx="11440" cy="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/>
            <p:nvPr/>
          </p:nvSpPr>
          <p:spPr>
            <a:xfrm>
              <a:off x="4720" y="0"/>
              <a:ext cx="2173" cy="4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eaLnBrk="1" hangingPunct="1">
                <a:lnSpc>
                  <a:spcPct val="110000"/>
                </a:lnSpc>
              </a:pPr>
              <a:r>
                <a:rPr lang="zh-CN" altLang="zh-CN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IPsec </a:t>
              </a:r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数据报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254" name="Line 30"/>
            <p:cNvSpPr/>
            <p:nvPr/>
          </p:nvSpPr>
          <p:spPr>
            <a:xfrm>
              <a:off x="11680" y="117"/>
              <a:ext cx="0" cy="17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757555" y="837565"/>
            <a:ext cx="9315450" cy="695325"/>
          </a:xfrm>
        </p:spPr>
        <p:txBody>
          <a:bodyPr vert="horz" wrap="square" lIns="91440" tIns="45720" rIns="91440" bIns="45720" anchor="b">
            <a:noAutofit/>
          </a:bodyPr>
          <a:lstStyle/>
          <a:p>
            <a:pPr algn="ctr" eaLnBrk="1" hangingPunct="1"/>
            <a:r>
              <a:rPr lang="en-US" altLang="zh-CN" sz="4000" b="1" dirty="0"/>
              <a:t>3</a:t>
            </a:r>
            <a:r>
              <a:rPr lang="zh-CN" altLang="en-US" sz="4000" b="1" dirty="0"/>
              <a:t>、</a:t>
            </a:r>
            <a:r>
              <a:rPr lang="zh-CN" altLang="zh-CN" sz="4000" b="1" dirty="0"/>
              <a:t>IPsec</a:t>
            </a:r>
            <a:r>
              <a:rPr lang="zh-CN" altLang="en-US" sz="4000" b="1" dirty="0"/>
              <a:t>数据报的工作方式 </a:t>
            </a:r>
            <a:endParaRPr lang="zh-CN" altLang="en-US" sz="4000" b="1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1141730" y="1517650"/>
            <a:ext cx="10425430" cy="374523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buNone/>
            </a:pPr>
            <a:r>
              <a:rPr lang="zh-CN" altLang="en-US" b="1" dirty="0"/>
              <a:t>一、运输方式</a:t>
            </a:r>
            <a:r>
              <a:rPr lang="zh-CN" altLang="zh-CN" b="1" dirty="0"/>
              <a:t>(transport mode)</a:t>
            </a:r>
            <a:r>
              <a:rPr lang="zh-CN" altLang="en-US" b="1" dirty="0">
                <a:sym typeface="Symbol" pitchFamily="18" charset="2"/>
              </a:rPr>
              <a:t>：</a:t>
            </a:r>
            <a:endParaRPr lang="zh-CN" altLang="en-US" b="1" dirty="0"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>
                <a:sym typeface="+mn-ea"/>
              </a:rPr>
              <a:t>当</a:t>
            </a:r>
            <a:r>
              <a:rPr lang="en-US" altLang="zh-CN" b="1">
                <a:sym typeface="+mn-ea"/>
              </a:rPr>
              <a:t>ESP</a:t>
            </a:r>
            <a:r>
              <a:rPr lang="zh-CN" altLang="en-US" b="1" dirty="0">
                <a:sym typeface="+mn-ea"/>
              </a:rPr>
              <a:t>在一台客户机或服务器上实现时使用，传送模式使用原始明文</a:t>
            </a:r>
            <a:r>
              <a:rPr lang="en-US" altLang="zh-CN" b="1">
                <a:sym typeface="+mn-ea"/>
              </a:rPr>
              <a:t>IP</a:t>
            </a:r>
            <a:r>
              <a:rPr lang="zh-CN" altLang="en-US" b="1" dirty="0">
                <a:sym typeface="+mn-ea"/>
              </a:rPr>
              <a:t>头，并且只加密数据，包括它的</a:t>
            </a:r>
            <a:r>
              <a:rPr lang="en-US" altLang="zh-CN" b="1">
                <a:sym typeface="+mn-ea"/>
              </a:rPr>
              <a:t>TCP</a:t>
            </a:r>
            <a:r>
              <a:rPr lang="zh-CN" altLang="en-US" b="1" dirty="0">
                <a:sym typeface="+mn-ea"/>
              </a:rPr>
              <a:t>和</a:t>
            </a:r>
            <a:r>
              <a:rPr lang="en-US" altLang="zh-CN" b="1">
                <a:sym typeface="+mn-ea"/>
              </a:rPr>
              <a:t>UDP</a:t>
            </a:r>
            <a:r>
              <a:rPr lang="zh-CN" altLang="en-US" b="1" dirty="0">
                <a:sym typeface="+mn-ea"/>
              </a:rPr>
              <a:t>头。</a:t>
            </a:r>
            <a:endParaRPr lang="zh-CN" altLang="en-US" b="1" kern="1200" dirty="0"/>
          </a:p>
          <a:p>
            <a:pPr eaLnBrk="1" hangingPunct="1">
              <a:buNone/>
            </a:pPr>
            <a:endParaRPr lang="zh-CN" altLang="en-US" b="1" dirty="0">
              <a:sym typeface="Symbol" pitchFamily="18" charset="2"/>
            </a:endParaRPr>
          </a:p>
          <a:p>
            <a:pPr eaLnBrk="1" hangingPunct="1">
              <a:buNone/>
            </a:pPr>
            <a:endParaRPr lang="zh-CN" altLang="en-US" b="1" dirty="0"/>
          </a:p>
          <a:p>
            <a:pPr eaLnBrk="1" hangingPunct="1">
              <a:buNone/>
            </a:pP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二、隧道方式</a:t>
            </a:r>
            <a:r>
              <a:rPr lang="zh-CN" altLang="zh-CN" b="1" dirty="0"/>
              <a:t>(tunnel mode)</a:t>
            </a:r>
            <a:r>
              <a:rPr lang="zh-CN" altLang="en-US" b="1" dirty="0"/>
              <a:t>：</a:t>
            </a:r>
            <a:r>
              <a:rPr lang="zh-CN" altLang="en-US" b="1" dirty="0">
                <a:sym typeface="+mn-ea"/>
              </a:rPr>
              <a:t>隧道模式处理整个</a:t>
            </a:r>
            <a:r>
              <a:rPr lang="en-US" altLang="zh-CN" b="1">
                <a:sym typeface="+mn-ea"/>
              </a:rPr>
              <a:t>IP</a:t>
            </a:r>
            <a:r>
              <a:rPr lang="zh-CN" altLang="en-US" b="1" dirty="0">
                <a:sym typeface="+mn-ea"/>
              </a:rPr>
              <a:t>数据包</a:t>
            </a:r>
            <a:r>
              <a:rPr lang="zh-CN" altLang="en-US" b="1">
                <a:sym typeface="+mn-ea"/>
              </a:rPr>
              <a:t>，</a:t>
            </a:r>
            <a:r>
              <a:rPr lang="zh-CN" altLang="en-US" b="1" dirty="0">
                <a:sym typeface="+mn-ea"/>
              </a:rPr>
              <a:t>包括全部</a:t>
            </a:r>
            <a:r>
              <a:rPr lang="en-US" altLang="zh-CN" b="1">
                <a:sym typeface="+mn-ea"/>
              </a:rPr>
              <a:t>TCP/IP</a:t>
            </a:r>
            <a:r>
              <a:rPr lang="zh-CN" altLang="en-US" b="1" dirty="0">
                <a:sym typeface="+mn-ea"/>
              </a:rPr>
              <a:t>或</a:t>
            </a:r>
            <a:r>
              <a:rPr lang="en-US" altLang="zh-CN" b="1">
                <a:sym typeface="+mn-ea"/>
              </a:rPr>
              <a:t>UDP/IP</a:t>
            </a:r>
            <a:r>
              <a:rPr lang="zh-CN" altLang="en-US" b="1" dirty="0">
                <a:sym typeface="+mn-ea"/>
              </a:rPr>
              <a:t>头和数据，它用自己的地址做为源地址加入到新的</a:t>
            </a:r>
            <a:r>
              <a:rPr lang="en-US" altLang="zh-CN" b="1">
                <a:sym typeface="+mn-ea"/>
              </a:rPr>
              <a:t>IP</a:t>
            </a:r>
            <a:r>
              <a:rPr lang="zh-CN" altLang="en-US" b="1" dirty="0">
                <a:sym typeface="+mn-ea"/>
              </a:rPr>
              <a:t>头。</a:t>
            </a:r>
            <a:r>
              <a:rPr lang="zh-CN" altLang="en-US" b="1" dirty="0"/>
              <a:t>隧道方式常用来实现虚拟专用网 </a:t>
            </a:r>
            <a:r>
              <a:rPr lang="zh-CN" altLang="zh-CN" b="1" dirty="0"/>
              <a:t>VPN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graphicFrame>
        <p:nvGraphicFramePr>
          <p:cNvPr id="541700" name="内容占位符 541699"/>
          <p:cNvGraphicFramePr>
            <a:graphicFrameLocks noGrp="1"/>
          </p:cNvGraphicFramePr>
          <p:nvPr>
            <p:ph sz="half" idx="2"/>
          </p:nvPr>
        </p:nvGraphicFramePr>
        <p:xfrm>
          <a:off x="4022725" y="3199130"/>
          <a:ext cx="4964430" cy="814070"/>
        </p:xfrm>
        <a:graphic>
          <a:graphicData uri="http://schemas.openxmlformats.org/drawingml/2006/table">
            <a:tbl>
              <a:tblPr/>
              <a:tblGrid>
                <a:gridCol w="1144270"/>
                <a:gridCol w="2166620"/>
                <a:gridCol w="1653540"/>
              </a:tblGrid>
              <a:tr h="81407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-윤고딕140" pitchFamily="18" charset="-127"/>
                          <a:ea typeface="-윤고딕140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/>
                        <a:t>IP</a:t>
                      </a:r>
                      <a:r>
                        <a:rPr lang="zh-CN" altLang="en-US" sz="1800" b="1" dirty="0"/>
                        <a:t>地址</a:t>
                      </a:r>
                      <a:endParaRPr lang="zh-CN" altLang="en-US" sz="18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-윤고딕140" pitchFamily="18" charset="-127"/>
                          <a:ea typeface="-윤고딕140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/>
                        <a:t>TCP/UDP</a:t>
                      </a:r>
                      <a:r>
                        <a:rPr lang="zh-CN" altLang="en-US" sz="1800" b="1" dirty="0"/>
                        <a:t>端口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-윤고딕140" pitchFamily="18" charset="-127"/>
                          <a:ea typeface="-윤고딕140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 dirty="0"/>
                        <a:t>数据包内容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710" name="表格 541709"/>
          <p:cNvGraphicFramePr/>
          <p:nvPr/>
        </p:nvGraphicFramePr>
        <p:xfrm>
          <a:off x="2963863" y="5878830"/>
          <a:ext cx="6772275" cy="652780"/>
        </p:xfrm>
        <a:graphic>
          <a:graphicData uri="http://schemas.openxmlformats.org/drawingml/2006/table">
            <a:tbl>
              <a:tblPr/>
              <a:tblGrid>
                <a:gridCol w="1152525"/>
                <a:gridCol w="1511300"/>
                <a:gridCol w="1400175"/>
                <a:gridCol w="1354138"/>
                <a:gridCol w="1354137"/>
              </a:tblGrid>
              <a:tr h="65278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-윤고딕140" pitchFamily="18" charset="-127"/>
                          <a:ea typeface="-윤고딕140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/>
                        <a:t>新</a:t>
                      </a:r>
                      <a:r>
                        <a:rPr lang="en-US" altLang="zh-CN" sz="1600" b="1"/>
                        <a:t>IP</a:t>
                      </a:r>
                      <a:r>
                        <a:rPr lang="zh-CN" altLang="en-US" sz="1600" b="1" dirty="0"/>
                        <a:t>地址</a:t>
                      </a:r>
                      <a:endParaRPr lang="zh-CN" altLang="en-US" sz="16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-윤고딕140" pitchFamily="18" charset="-127"/>
                          <a:ea typeface="-윤고딕140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/>
                        <a:t>新</a:t>
                      </a:r>
                      <a:r>
                        <a:rPr lang="en-US" altLang="zh-CN" sz="1600" b="1"/>
                        <a:t>TCP/UDP</a:t>
                      </a:r>
                      <a:r>
                        <a:rPr lang="zh-CN" altLang="en-US" sz="1600" b="1" dirty="0"/>
                        <a:t>端口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-윤고딕140" pitchFamily="18" charset="-127"/>
                          <a:ea typeface="-윤고딕140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/>
                        <a:t>原</a:t>
                      </a:r>
                      <a:r>
                        <a:rPr lang="en-US" altLang="zh-CN" sz="1600" b="1"/>
                        <a:t>IP</a:t>
                      </a:r>
                      <a:r>
                        <a:rPr lang="zh-CN" altLang="en-US" sz="1600" b="1" dirty="0"/>
                        <a:t>地址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-윤고딕140" pitchFamily="18" charset="-127"/>
                          <a:ea typeface="-윤고딕140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/>
                        <a:t>原</a:t>
                      </a:r>
                      <a:r>
                        <a:rPr lang="en-US" altLang="zh-CN" sz="1600" b="1"/>
                        <a:t>TCP/UDP</a:t>
                      </a:r>
                      <a:r>
                        <a:rPr lang="zh-CN" altLang="en-US" sz="1600" b="1" dirty="0"/>
                        <a:t>端口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-윤고딕140" pitchFamily="18" charset="-127"/>
                          <a:ea typeface="-윤고딕140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/>
                        <a:t>数据包内容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Kingsoft Office WPP</Application>
  <PresentationFormat>自定义</PresentationFormat>
  <Paragraphs>105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1.  IPsec 协议</vt:lpstr>
      <vt:lpstr>     2、安全关联 SA(Security Association) </vt:lpstr>
      <vt:lpstr>     2、安全关联 SA(Security Association) </vt:lpstr>
      <vt:lpstr>3.  IPsec数据报的格式 </vt:lpstr>
      <vt:lpstr>3、IPsec数据报的工作方式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</cp:revision>
  <dcterms:created xsi:type="dcterms:W3CDTF">2015-12-24T01:34:00Z</dcterms:created>
  <dcterms:modified xsi:type="dcterms:W3CDTF">2016-01-26T05:51:32Z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