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F99F-22A1-4D73-A0BD-EF7BB6C2A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44F8-6539-40E0-80C6-C2CCD8C528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F99F-22A1-4D73-A0BD-EF7BB6C2A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44F8-6539-40E0-80C6-C2CCD8C528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F99F-22A1-4D73-A0BD-EF7BB6C2A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44F8-6539-40E0-80C6-C2CCD8C528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F99F-22A1-4D73-A0BD-EF7BB6C2A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44F8-6539-40E0-80C6-C2CCD8C528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F99F-22A1-4D73-A0BD-EF7BB6C2A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44F8-6539-40E0-80C6-C2CCD8C528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F99F-22A1-4D73-A0BD-EF7BB6C2A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44F8-6539-40E0-80C6-C2CCD8C528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F99F-22A1-4D73-A0BD-EF7BB6C2A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44F8-6539-40E0-80C6-C2CCD8C528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F99F-22A1-4D73-A0BD-EF7BB6C2A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44F8-6539-40E0-80C6-C2CCD8C528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F99F-22A1-4D73-A0BD-EF7BB6C2A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44F8-6539-40E0-80C6-C2CCD8C528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F99F-22A1-4D73-A0BD-EF7BB6C2A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44F8-6539-40E0-80C6-C2CCD8C528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F99F-22A1-4D73-A0BD-EF7BB6C2A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44F8-6539-40E0-80C6-C2CCD8C528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4F99F-22A1-4D73-A0BD-EF7BB6C2A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344F8-6539-40E0-80C6-C2CCD8C528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467360" y="188278"/>
            <a:ext cx="8229600" cy="1143000"/>
          </a:xfrm>
        </p:spPr>
        <p:txBody>
          <a:bodyPr vert="horz" wrap="square" lIns="91440" tIns="45720" rIns="91440" bIns="45720" anchor="b"/>
          <a:lstStyle/>
          <a:p>
            <a:pPr algn="ctr" eaLnBrk="1" hangingPunct="1"/>
            <a:r>
              <a:rPr lang="zh-CN" altLang="en-US" b="1" dirty="0" smtClean="0"/>
              <a:t>知识点七</a:t>
            </a:r>
            <a:r>
              <a:rPr lang="en-US" altLang="zh-CN" b="1" dirty="0" smtClean="0"/>
              <a:t>:</a:t>
            </a:r>
            <a:r>
              <a:rPr lang="zh-CN" altLang="zh-CN" b="1" dirty="0" smtClean="0"/>
              <a:t> </a:t>
            </a:r>
            <a:r>
              <a:rPr lang="zh-CN" altLang="en-US" b="1" dirty="0"/>
              <a:t>运输层安全协议</a:t>
            </a:r>
            <a:endParaRPr lang="zh-CN" altLang="en-US" sz="4000" b="1" dirty="0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467360" y="1484630"/>
            <a:ext cx="7932420" cy="4639310"/>
          </a:xfrm>
        </p:spPr>
        <p:txBody>
          <a:bodyPr vert="horz" wrap="square" lIns="91440" tIns="45720" rIns="91440" bIns="45720" anchor="t">
            <a:normAutofit fontScale="90000"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3200" b="1" dirty="0" smtClean="0"/>
              <a:t>	</a:t>
            </a:r>
            <a:r>
              <a:rPr lang="zh-CN" altLang="en-US" sz="3200" b="1" dirty="0" smtClean="0"/>
              <a:t>当</a:t>
            </a:r>
            <a:r>
              <a:rPr lang="zh-CN" altLang="en-US" sz="3200" b="1" dirty="0"/>
              <a:t>人们使用网络购物时，如何保证顾客和商家的</a:t>
            </a:r>
            <a:r>
              <a:rPr lang="zh-CN" altLang="en-US" sz="3200" b="1" dirty="0">
                <a:sym typeface="+mn-ea"/>
              </a:rPr>
              <a:t>信用卡和</a:t>
            </a:r>
            <a:r>
              <a:rPr lang="zh-CN" altLang="en-US" sz="3200" b="1" dirty="0"/>
              <a:t>账单等信息不被冒充或篡改。为了解决上述问题需要使用运输层的安全协议</a:t>
            </a:r>
            <a:endParaRPr lang="zh-CN" altLang="en-US" sz="3200" b="1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3200" b="1" dirty="0"/>
              <a:t>	</a:t>
            </a:r>
            <a:r>
              <a:rPr lang="zh-CN" altLang="en-US" sz="3200" b="1" dirty="0"/>
              <a:t>广泛使用的运输层安全协议： </a:t>
            </a:r>
            <a:endParaRPr lang="zh-CN" altLang="en-US" sz="3200" b="1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3200" b="1" dirty="0" smtClean="0"/>
              <a:t>	1、</a:t>
            </a:r>
            <a:r>
              <a:rPr lang="zh-CN" altLang="en-US" sz="3200" b="1" dirty="0" smtClean="0"/>
              <a:t>安</a:t>
            </a:r>
            <a:r>
              <a:rPr lang="zh-CN" altLang="en-US" sz="3200" b="1" dirty="0"/>
              <a:t>全套接字层 </a:t>
            </a:r>
            <a:r>
              <a:rPr lang="zh-CN" altLang="zh-CN" sz="3200" b="1" dirty="0"/>
              <a:t>SSL (Secure Socket Layer) </a:t>
            </a:r>
            <a:endParaRPr lang="zh-CN" altLang="zh-CN" sz="3200" b="1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3200" b="1" dirty="0" smtClean="0"/>
              <a:t>	2、</a:t>
            </a:r>
            <a:r>
              <a:rPr lang="zh-CN" altLang="en-US" sz="3200" b="1" dirty="0" smtClean="0"/>
              <a:t>运</a:t>
            </a:r>
            <a:r>
              <a:rPr lang="zh-CN" altLang="en-US" sz="3200" b="1" dirty="0"/>
              <a:t>输层安全 </a:t>
            </a:r>
            <a:r>
              <a:rPr lang="zh-CN" altLang="zh-CN" sz="3200" b="1" dirty="0"/>
              <a:t>TLS (Transport Layer Security) 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5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ym typeface="+mn-ea"/>
              </a:rPr>
              <a:t>	1</a:t>
            </a:r>
            <a:r>
              <a:rPr lang="zh-CN" altLang="en-US" b="1" dirty="0">
                <a:sym typeface="+mn-ea"/>
              </a:rPr>
              <a:t>、安全套接字层 </a:t>
            </a:r>
            <a:r>
              <a:rPr lang="zh-CN" altLang="zh-CN" b="1" dirty="0">
                <a:sym typeface="+mn-ea"/>
              </a:rPr>
              <a:t>SSL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180" y="1306830"/>
            <a:ext cx="8197859" cy="4351655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SSL</a:t>
            </a:r>
            <a:r>
              <a:rPr lang="zh-CN" altLang="en-US" sz="2400" b="1" dirty="0">
                <a:solidFill>
                  <a:schemeClr val="tx1"/>
                </a:solidFill>
              </a:rPr>
              <a:t>是由网景公司（Netscape）设计，用来保障在Internet上数据传输的安全，利用数据加密(Encryption)技术，可确保数据在网络上的传输过程中不会被截取及窃听。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b="1" dirty="0">
                <a:sym typeface="+mn-ea"/>
              </a:rPr>
              <a:t>SSL</a:t>
            </a:r>
            <a:r>
              <a:rPr lang="zh-CN" altLang="en-US" sz="2400" b="1" dirty="0">
                <a:sym typeface="+mn-ea"/>
              </a:rPr>
              <a:t>主要用于Web的安全传输协议，目的是为网络通信提供机密性、认证性及数据完整性保障。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marL="0" lvl="0" indent="0" algn="just" eaLnBrk="1" hangingPunct="1">
              <a:lnSpc>
                <a:spcPct val="14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+mn-ea"/>
              </a:rPr>
              <a:t>在发送方，</a:t>
            </a:r>
            <a:r>
              <a:rPr lang="zh-CN" altLang="zh-CN" sz="2400" b="1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+mn-ea"/>
              </a:rPr>
              <a:t>SSL</a:t>
            </a:r>
            <a:r>
              <a:rPr lang="zh-CN" altLang="en-US" sz="2400" b="1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+mn-ea"/>
              </a:rPr>
              <a:t>接收</a:t>
            </a:r>
            <a:r>
              <a:rPr lang="zh-CN" altLang="en-US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+mn-ea"/>
              </a:rPr>
              <a:t>应用层的数据（如 </a:t>
            </a:r>
            <a:r>
              <a:rPr lang="zh-CN" altLang="zh-CN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+mn-ea"/>
              </a:rPr>
              <a:t>HTTP </a:t>
            </a:r>
            <a:r>
              <a:rPr lang="zh-CN" altLang="en-US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+mn-ea"/>
              </a:rPr>
              <a:t>或 </a:t>
            </a:r>
            <a:r>
              <a:rPr lang="zh-CN" altLang="zh-CN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+mn-ea"/>
              </a:rPr>
              <a:t>IMAP </a:t>
            </a:r>
            <a:r>
              <a:rPr lang="zh-CN" altLang="en-US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+mn-ea"/>
              </a:rPr>
              <a:t>报文），对数据进行加密，然后把加了密的数据送往 </a:t>
            </a:r>
            <a:r>
              <a:rPr lang="zh-CN" altLang="zh-CN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+mn-ea"/>
              </a:rPr>
              <a:t>TCP </a:t>
            </a:r>
            <a:r>
              <a:rPr lang="zh-CN" altLang="en-US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+mn-ea"/>
              </a:rPr>
              <a:t>套接字。</a:t>
            </a:r>
            <a:endParaRPr lang="zh-CN" altLang="en-US" sz="2400" b="1" dirty="0">
              <a:solidFill>
                <a:schemeClr val="tx1"/>
              </a:solidFill>
              <a:latin typeface="Arial" pitchFamily="34" charset="0"/>
              <a:ea typeface="黑体" pitchFamily="49" charset="-122"/>
              <a:sym typeface="+mn-ea"/>
            </a:endParaRPr>
          </a:p>
          <a:p>
            <a:pPr marL="0" lvl="0" indent="0" algn="just" eaLnBrk="1" hangingPunct="1">
              <a:lnSpc>
                <a:spcPct val="14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+mn-ea"/>
              </a:rPr>
              <a:t>在接收方，</a:t>
            </a:r>
            <a:r>
              <a:rPr lang="zh-CN" altLang="zh-CN" sz="2400" b="1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+mn-ea"/>
              </a:rPr>
              <a:t>SSL</a:t>
            </a:r>
            <a:r>
              <a:rPr lang="zh-CN" altLang="en-US" sz="2400" b="1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+mn-ea"/>
              </a:rPr>
              <a:t>从 </a:t>
            </a:r>
            <a:r>
              <a:rPr lang="zh-CN" altLang="zh-CN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+mn-ea"/>
              </a:rPr>
              <a:t>TCP </a:t>
            </a:r>
            <a:r>
              <a:rPr lang="zh-CN" altLang="en-US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sym typeface="+mn-ea"/>
              </a:rPr>
              <a:t>套接字读取数据，解密后把数据交给应用层。</a:t>
            </a:r>
            <a:endParaRPr lang="zh-CN" altLang="en-US" sz="2400" b="1" dirty="0">
              <a:solidFill>
                <a:schemeClr val="tx1"/>
              </a:solidFill>
              <a:latin typeface="Arial" pitchFamily="34" charset="0"/>
              <a:ea typeface="黑体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SSL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提供的安全服务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b="1" dirty="0">
                <a:solidFill>
                  <a:srgbClr val="FF0000"/>
                </a:solidFill>
              </a:rPr>
              <a:t>SSL</a:t>
            </a:r>
            <a:r>
              <a:rPr lang="zh-CN" altLang="en-US" b="1" dirty="0">
                <a:solidFill>
                  <a:srgbClr val="FF0000"/>
                </a:solidFill>
              </a:rPr>
              <a:t>服务器鉴别</a:t>
            </a:r>
            <a:r>
              <a:rPr lang="zh-CN" altLang="en-US" b="1" dirty="0"/>
              <a:t>，允许用户证实服务器的身份，支持</a:t>
            </a:r>
            <a:r>
              <a:rPr lang="en-US" altLang="zh-CN" b="1" dirty="0"/>
              <a:t>SSL</a:t>
            </a:r>
            <a:r>
              <a:rPr lang="zh-CN" altLang="en-US" b="1" dirty="0"/>
              <a:t>的客户端通过验证来自服务器的证书，来鉴别服务器的真实身份并获得服务器的公钥；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b="1" dirty="0">
                <a:solidFill>
                  <a:srgbClr val="FF0000"/>
                </a:solidFill>
              </a:rPr>
              <a:t>SSL</a:t>
            </a:r>
            <a:r>
              <a:rPr lang="zh-CN" altLang="en-US" b="1" dirty="0">
                <a:solidFill>
                  <a:srgbClr val="FF0000"/>
                </a:solidFill>
              </a:rPr>
              <a:t>客户鉴别</a:t>
            </a:r>
            <a:r>
              <a:rPr lang="zh-CN" altLang="en-US" b="1" dirty="0"/>
              <a:t>，</a:t>
            </a:r>
            <a:r>
              <a:rPr lang="en-US" altLang="zh-CN" b="1" dirty="0"/>
              <a:t>SSL</a:t>
            </a:r>
            <a:r>
              <a:rPr lang="zh-CN" altLang="en-US" b="1" dirty="0"/>
              <a:t>的可选安全服务，允许服务器证实客户的身份。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）加密的</a:t>
            </a:r>
            <a:r>
              <a:rPr lang="en-US" altLang="zh-CN" b="1" dirty="0">
                <a:solidFill>
                  <a:srgbClr val="FF0000"/>
                </a:solidFill>
              </a:rPr>
              <a:t>SSL</a:t>
            </a:r>
            <a:r>
              <a:rPr lang="zh-CN" altLang="en-US" b="1" dirty="0">
                <a:solidFill>
                  <a:srgbClr val="FF0000"/>
                </a:solidFill>
              </a:rPr>
              <a:t>会话</a:t>
            </a:r>
            <a:r>
              <a:rPr lang="zh-CN" altLang="en-US" b="1" dirty="0"/>
              <a:t>，对客户和服务器间发送的所有报文进行加密，并检测报文是否被篡改。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algn="ctr" eaLnBrk="1" hangingPunct="1"/>
            <a:r>
              <a:rPr lang="zh-CN" altLang="en-US" dirty="0"/>
              <a:t> </a:t>
            </a:r>
            <a:endParaRPr lang="zh-CN" alt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460659" y="1892300"/>
            <a:ext cx="6472238" cy="4037330"/>
            <a:chOff x="615" y="0"/>
            <a:chExt cx="10901" cy="5483"/>
          </a:xfrm>
        </p:grpSpPr>
        <p:sp>
          <p:nvSpPr>
            <p:cNvPr id="9222" name="Freeform 5"/>
            <p:cNvSpPr/>
            <p:nvPr/>
          </p:nvSpPr>
          <p:spPr>
            <a:xfrm>
              <a:off x="1937" y="3725"/>
              <a:ext cx="7093" cy="793"/>
            </a:xfrm>
            <a:custGeom>
              <a:avLst/>
              <a:gdLst>
                <a:gd name="txL" fmla="*/ 0 w 2903"/>
                <a:gd name="txT" fmla="*/ 0 h 317"/>
                <a:gd name="txR" fmla="*/ 2903 w 2903"/>
                <a:gd name="txB" fmla="*/ 317 h 317"/>
              </a:gdLst>
              <a:ahLst/>
              <a:cxnLst>
                <a:cxn ang="0">
                  <a:pos x="0" y="0"/>
                </a:cxn>
                <a:cxn ang="0">
                  <a:pos x="0" y="317"/>
                </a:cxn>
                <a:cxn ang="0">
                  <a:pos x="2903" y="317"/>
                </a:cxn>
                <a:cxn ang="0">
                  <a:pos x="2903" y="0"/>
                </a:cxn>
              </a:cxnLst>
              <a:rect l="txL" t="txT" r="txR" b="txB"/>
              <a:pathLst>
                <a:path w="2903" h="317">
                  <a:moveTo>
                    <a:pt x="0" y="0"/>
                  </a:moveTo>
                  <a:lnTo>
                    <a:pt x="0" y="317"/>
                  </a:lnTo>
                  <a:lnTo>
                    <a:pt x="2903" y="317"/>
                  </a:lnTo>
                  <a:lnTo>
                    <a:pt x="2903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sz="20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graphicFrame>
          <p:nvGraphicFramePr>
            <p:cNvPr id="9218" name="Object 6"/>
            <p:cNvGraphicFramePr>
              <a:graphicFrameLocks noChangeAspect="1"/>
            </p:cNvGraphicFramePr>
            <p:nvPr/>
          </p:nvGraphicFramePr>
          <p:xfrm>
            <a:off x="4397" y="3690"/>
            <a:ext cx="2628" cy="1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3514725" imgH="2009775" progId="">
                    <p:embed/>
                  </p:oleObj>
                </mc:Choice>
                <mc:Fallback>
                  <p:oleObj name="" r:id="rId1" imgW="3514725" imgH="2009775" progId="">
                    <p:embed/>
                    <p:pic>
                      <p:nvPicPr>
                        <p:cNvPr id="0" name="图片 10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97" y="3690"/>
                          <a:ext cx="2628" cy="17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3" name="Rectangle 7"/>
            <p:cNvSpPr/>
            <p:nvPr/>
          </p:nvSpPr>
          <p:spPr>
            <a:xfrm>
              <a:off x="4782" y="4253"/>
              <a:ext cx="1890" cy="5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 anchor="ctr" anchorCtr="1"/>
            <a:lstStyle/>
            <a:p>
              <a:pPr lvl="0" algn="l" eaLnBrk="0" hangingPunct="0"/>
              <a:r>
                <a:rPr lang="zh-CN" altLang="en-US" sz="24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因特网</a:t>
              </a:r>
              <a:endParaRPr lang="zh-CN" altLang="en-US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6328" name="Rectangle 8"/>
            <p:cNvSpPr>
              <a:spLocks noChangeArrowheads="1"/>
            </p:cNvSpPr>
            <p:nvPr/>
          </p:nvSpPr>
          <p:spPr bwMode="auto">
            <a:xfrm>
              <a:off x="622" y="0"/>
              <a:ext cx="3493" cy="3725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225" name="Rectangle 9"/>
            <p:cNvSpPr/>
            <p:nvPr/>
          </p:nvSpPr>
          <p:spPr>
            <a:xfrm>
              <a:off x="647" y="1983"/>
              <a:ext cx="3453" cy="17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/>
            <a:lstStyle/>
            <a:p>
              <a:pPr lvl="0" eaLnBrk="1" hangingPunct="1"/>
              <a:endParaRPr lang="zh-CN" altLang="en-US" sz="20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grpSp>
          <p:nvGrpSpPr>
            <p:cNvPr id="4" name="Group 10"/>
            <p:cNvGrpSpPr/>
            <p:nvPr/>
          </p:nvGrpSpPr>
          <p:grpSpPr>
            <a:xfrm>
              <a:off x="1917" y="2003"/>
              <a:ext cx="738" cy="1126"/>
              <a:chOff x="0" y="0"/>
              <a:chExt cx="346" cy="541"/>
            </a:xfrm>
          </p:grpSpPr>
          <p:sp>
            <p:nvSpPr>
              <p:cNvPr id="9252" name="Rectangle 11"/>
              <p:cNvSpPr/>
              <p:nvPr/>
            </p:nvSpPr>
            <p:spPr>
              <a:xfrm>
                <a:off x="39" y="57"/>
                <a:ext cx="234" cy="198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sz="20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9253" name="Rectangle 12"/>
              <p:cNvSpPr/>
              <p:nvPr/>
            </p:nvSpPr>
            <p:spPr>
              <a:xfrm>
                <a:off x="0" y="0"/>
                <a:ext cx="346" cy="54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lvl="0" algn="l" defTabSz="762000" eaLnBrk="0" hangingPunct="0"/>
                <a:r>
                  <a:rPr lang="zh-CN" altLang="zh-CN" sz="2400" b="1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IP</a:t>
                </a:r>
                <a:endParaRPr lang="zh-CN" altLang="zh-CN" sz="24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endParaRPr>
              </a:p>
            </p:txBody>
          </p:sp>
        </p:grpSp>
        <p:grpSp>
          <p:nvGrpSpPr>
            <p:cNvPr id="5" name="Group 13"/>
            <p:cNvGrpSpPr/>
            <p:nvPr/>
          </p:nvGrpSpPr>
          <p:grpSpPr>
            <a:xfrm>
              <a:off x="1050" y="35"/>
              <a:ext cx="3936" cy="1126"/>
              <a:chOff x="0" y="0"/>
              <a:chExt cx="1857" cy="543"/>
            </a:xfrm>
          </p:grpSpPr>
          <p:sp>
            <p:nvSpPr>
              <p:cNvPr id="9250" name="Rectangle 14"/>
              <p:cNvSpPr/>
              <p:nvPr/>
            </p:nvSpPr>
            <p:spPr>
              <a:xfrm>
                <a:off x="51" y="16"/>
                <a:ext cx="498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sz="20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9251" name="Rectangle 15"/>
              <p:cNvSpPr/>
              <p:nvPr/>
            </p:nvSpPr>
            <p:spPr>
              <a:xfrm>
                <a:off x="0" y="0"/>
                <a:ext cx="1857" cy="54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lvl="0" algn="l" defTabSz="762000" eaLnBrk="0" hangingPunct="0"/>
                <a:r>
                  <a:rPr lang="zh-CN" altLang="en-US" sz="2400" b="1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应用层（</a:t>
                </a:r>
                <a:r>
                  <a:rPr lang="zh-CN" altLang="zh-CN" sz="2400" b="1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HTTP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）</a:t>
                </a:r>
                <a:endParaRPr lang="zh-CN" altLang="en-US" sz="24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endParaRPr>
              </a:p>
            </p:txBody>
          </p:sp>
        </p:grpSp>
        <p:sp>
          <p:nvSpPr>
            <p:cNvPr id="9228" name="Rectangle 16"/>
            <p:cNvSpPr/>
            <p:nvPr/>
          </p:nvSpPr>
          <p:spPr>
            <a:xfrm>
              <a:off x="1130" y="2858"/>
              <a:ext cx="2677" cy="112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90488" tIns="44450" rIns="90488" bIns="44450">
              <a:spAutoFit/>
            </a:bodyPr>
            <a:lstStyle/>
            <a:p>
              <a:pPr lvl="0" defTabSz="762000" eaLnBrk="0" hangingPunct="0"/>
              <a:r>
                <a:rPr lang="zh-CN" altLang="en-US" sz="24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网络接口层</a:t>
              </a:r>
              <a:endParaRPr lang="zh-CN" altLang="en-US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229" name="Line 17"/>
            <p:cNvSpPr/>
            <p:nvPr/>
          </p:nvSpPr>
          <p:spPr>
            <a:xfrm>
              <a:off x="620" y="2595"/>
              <a:ext cx="351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Rectangle 18"/>
            <p:cNvSpPr/>
            <p:nvPr/>
          </p:nvSpPr>
          <p:spPr>
            <a:xfrm>
              <a:off x="615" y="600"/>
              <a:ext cx="3500" cy="630"/>
            </a:xfrm>
            <a:prstGeom prst="rect">
              <a:avLst/>
            </a:prstGeom>
            <a:solidFill>
              <a:srgbClr val="66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0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9231" name="Rectangle 19"/>
            <p:cNvSpPr/>
            <p:nvPr/>
          </p:nvSpPr>
          <p:spPr>
            <a:xfrm>
              <a:off x="1740" y="1358"/>
              <a:ext cx="1244" cy="112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488" tIns="44450" rIns="90488" bIns="44450">
              <a:spAutoFit/>
            </a:bodyPr>
            <a:lstStyle/>
            <a:p>
              <a:pPr lvl="0" algn="l" defTabSz="762000" eaLnBrk="0" hangingPunct="0"/>
              <a:r>
                <a:rPr lang="zh-CN" altLang="zh-CN" sz="24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TCP</a:t>
              </a:r>
              <a:endParaRPr lang="zh-CN" altLang="zh-CN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232" name="Line 20"/>
            <p:cNvSpPr/>
            <p:nvPr/>
          </p:nvSpPr>
          <p:spPr>
            <a:xfrm>
              <a:off x="620" y="1910"/>
              <a:ext cx="34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Rectangle 21"/>
            <p:cNvSpPr/>
            <p:nvPr/>
          </p:nvSpPr>
          <p:spPr>
            <a:xfrm>
              <a:off x="1565" y="630"/>
              <a:ext cx="2256" cy="112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488" tIns="44450" rIns="90488" bIns="44450">
              <a:spAutoFit/>
            </a:bodyPr>
            <a:lstStyle/>
            <a:p>
              <a:pPr lvl="0" algn="l" defTabSz="762000" eaLnBrk="0" hangingPunct="0"/>
              <a:r>
                <a:rPr lang="zh-CN" altLang="zh-CN" sz="24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SSL/TLS</a:t>
              </a:r>
              <a:endParaRPr lang="zh-CN" altLang="zh-CN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234" name="Line 22"/>
            <p:cNvSpPr/>
            <p:nvPr/>
          </p:nvSpPr>
          <p:spPr>
            <a:xfrm>
              <a:off x="620" y="1235"/>
              <a:ext cx="34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3" name="Rectangle 23"/>
            <p:cNvSpPr>
              <a:spLocks noChangeArrowheads="1"/>
            </p:cNvSpPr>
            <p:nvPr/>
          </p:nvSpPr>
          <p:spPr bwMode="auto">
            <a:xfrm>
              <a:off x="7152" y="0"/>
              <a:ext cx="3493" cy="3725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endPara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236" name="Rectangle 24"/>
            <p:cNvSpPr/>
            <p:nvPr/>
          </p:nvSpPr>
          <p:spPr>
            <a:xfrm>
              <a:off x="7177" y="1983"/>
              <a:ext cx="3453" cy="17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/>
            <a:lstStyle/>
            <a:p>
              <a:pPr lvl="0" eaLnBrk="1" hangingPunct="1"/>
              <a:endParaRPr lang="zh-CN" altLang="en-US" sz="20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grpSp>
          <p:nvGrpSpPr>
            <p:cNvPr id="6" name="Group 25"/>
            <p:cNvGrpSpPr/>
            <p:nvPr/>
          </p:nvGrpSpPr>
          <p:grpSpPr>
            <a:xfrm>
              <a:off x="8447" y="2003"/>
              <a:ext cx="738" cy="1126"/>
              <a:chOff x="0" y="0"/>
              <a:chExt cx="346" cy="541"/>
            </a:xfrm>
          </p:grpSpPr>
          <p:sp>
            <p:nvSpPr>
              <p:cNvPr id="9248" name="Rectangle 26"/>
              <p:cNvSpPr/>
              <p:nvPr/>
            </p:nvSpPr>
            <p:spPr>
              <a:xfrm>
                <a:off x="39" y="57"/>
                <a:ext cx="234" cy="198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sz="20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9249" name="Rectangle 27"/>
              <p:cNvSpPr/>
              <p:nvPr/>
            </p:nvSpPr>
            <p:spPr>
              <a:xfrm>
                <a:off x="0" y="0"/>
                <a:ext cx="346" cy="54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lvl="0" algn="l" defTabSz="762000" eaLnBrk="0" hangingPunct="0"/>
                <a:r>
                  <a:rPr lang="zh-CN" altLang="zh-CN" sz="2400" b="1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IP</a:t>
                </a:r>
                <a:endParaRPr lang="zh-CN" altLang="zh-CN" sz="24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endParaRPr>
              </a:p>
            </p:txBody>
          </p:sp>
        </p:grpSp>
        <p:grpSp>
          <p:nvGrpSpPr>
            <p:cNvPr id="7" name="Group 28"/>
            <p:cNvGrpSpPr/>
            <p:nvPr/>
          </p:nvGrpSpPr>
          <p:grpSpPr>
            <a:xfrm>
              <a:off x="7580" y="35"/>
              <a:ext cx="3936" cy="1126"/>
              <a:chOff x="0" y="0"/>
              <a:chExt cx="1857" cy="543"/>
            </a:xfrm>
          </p:grpSpPr>
          <p:sp>
            <p:nvSpPr>
              <p:cNvPr id="9246" name="Rectangle 29"/>
              <p:cNvSpPr/>
              <p:nvPr/>
            </p:nvSpPr>
            <p:spPr>
              <a:xfrm>
                <a:off x="51" y="16"/>
                <a:ext cx="498" cy="19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sz="20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9247" name="Rectangle 30"/>
              <p:cNvSpPr/>
              <p:nvPr/>
            </p:nvSpPr>
            <p:spPr>
              <a:xfrm>
                <a:off x="0" y="0"/>
                <a:ext cx="1857" cy="54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lvl="0" algn="l" defTabSz="762000" eaLnBrk="0" hangingPunct="0"/>
                <a:r>
                  <a:rPr lang="zh-CN" altLang="en-US" sz="2400" b="1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应用层（</a:t>
                </a:r>
                <a:r>
                  <a:rPr lang="zh-CN" altLang="zh-CN" sz="2400" b="1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HTTP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）</a:t>
                </a:r>
                <a:endParaRPr lang="zh-CN" altLang="en-US" sz="24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endParaRPr>
              </a:p>
            </p:txBody>
          </p:sp>
        </p:grpSp>
        <p:sp>
          <p:nvSpPr>
            <p:cNvPr id="9239" name="Rectangle 31"/>
            <p:cNvSpPr/>
            <p:nvPr/>
          </p:nvSpPr>
          <p:spPr>
            <a:xfrm>
              <a:off x="7660" y="2858"/>
              <a:ext cx="2677" cy="112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90488" tIns="44450" rIns="90488" bIns="44450">
              <a:spAutoFit/>
            </a:bodyPr>
            <a:lstStyle/>
            <a:p>
              <a:pPr lvl="0" defTabSz="762000" eaLnBrk="0" hangingPunct="0"/>
              <a:r>
                <a:rPr lang="zh-CN" altLang="en-US" sz="24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网络接口层</a:t>
              </a:r>
              <a:endParaRPr lang="zh-CN" altLang="en-US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240" name="Line 32"/>
            <p:cNvSpPr/>
            <p:nvPr/>
          </p:nvSpPr>
          <p:spPr>
            <a:xfrm>
              <a:off x="7150" y="2595"/>
              <a:ext cx="351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Rectangle 33"/>
            <p:cNvSpPr/>
            <p:nvPr/>
          </p:nvSpPr>
          <p:spPr>
            <a:xfrm>
              <a:off x="7145" y="600"/>
              <a:ext cx="3500" cy="630"/>
            </a:xfrm>
            <a:prstGeom prst="rect">
              <a:avLst/>
            </a:prstGeom>
            <a:solidFill>
              <a:srgbClr val="66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0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9242" name="Rectangle 34"/>
            <p:cNvSpPr/>
            <p:nvPr/>
          </p:nvSpPr>
          <p:spPr>
            <a:xfrm>
              <a:off x="8270" y="1358"/>
              <a:ext cx="1244" cy="112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488" tIns="44450" rIns="90488" bIns="44450">
              <a:spAutoFit/>
            </a:bodyPr>
            <a:lstStyle/>
            <a:p>
              <a:pPr lvl="0" algn="l" defTabSz="762000" eaLnBrk="0" hangingPunct="0"/>
              <a:r>
                <a:rPr lang="zh-CN" altLang="zh-CN" sz="24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TCP</a:t>
              </a:r>
              <a:endParaRPr lang="zh-CN" altLang="zh-CN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243" name="Line 35"/>
            <p:cNvSpPr/>
            <p:nvPr/>
          </p:nvSpPr>
          <p:spPr>
            <a:xfrm>
              <a:off x="7150" y="1910"/>
              <a:ext cx="34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Rectangle 36"/>
            <p:cNvSpPr/>
            <p:nvPr/>
          </p:nvSpPr>
          <p:spPr>
            <a:xfrm>
              <a:off x="8095" y="630"/>
              <a:ext cx="2256" cy="112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0488" tIns="44450" rIns="90488" bIns="44450">
              <a:spAutoFit/>
            </a:bodyPr>
            <a:lstStyle/>
            <a:p>
              <a:pPr lvl="0" algn="l" defTabSz="762000" eaLnBrk="0" hangingPunct="0"/>
              <a:r>
                <a:rPr lang="zh-CN" altLang="zh-CN" sz="24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SSL/TLS</a:t>
              </a:r>
              <a:endParaRPr lang="zh-CN" altLang="zh-CN" sz="2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245" name="Line 37"/>
            <p:cNvSpPr/>
            <p:nvPr/>
          </p:nvSpPr>
          <p:spPr>
            <a:xfrm>
              <a:off x="7150" y="1235"/>
              <a:ext cx="34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35906" y="577851"/>
            <a:ext cx="54930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4000" b="1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zh-CN" sz="4000" b="1" dirty="0">
                <a:solidFill>
                  <a:schemeClr val="tx1"/>
                </a:solidFill>
                <a:sym typeface="+mn-ea"/>
              </a:rPr>
              <a:t>SSL和TLS在协议书栈 </a:t>
            </a:r>
            <a:r>
              <a:rPr lang="zh-CN" altLang="en-US" sz="4000" b="1" dirty="0">
                <a:solidFill>
                  <a:schemeClr val="tx1"/>
                </a:solidFill>
                <a:sym typeface="+mn-ea"/>
              </a:rPr>
              <a:t>的位置</a:t>
            </a:r>
            <a:endParaRPr lang="zh-CN" altLang="en-US" sz="4000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Line 4"/>
          <p:cNvSpPr/>
          <p:nvPr/>
        </p:nvSpPr>
        <p:spPr>
          <a:xfrm flipV="1">
            <a:off x="3175159" y="3810000"/>
            <a:ext cx="2543175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triangle" w="med" len="lg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1" name="Line 7"/>
          <p:cNvSpPr/>
          <p:nvPr/>
        </p:nvSpPr>
        <p:spPr>
          <a:xfrm flipV="1">
            <a:off x="3168015" y="3321050"/>
            <a:ext cx="2543175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632698" y="3175417"/>
            <a:ext cx="1614288" cy="307777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zh-CN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A </a:t>
            </a:r>
            <a:r>
              <a:rPr kumimoji="0" 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支持的加密算法</a:t>
            </a:r>
            <a:endParaRPr kumimoji="0" 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3629601" y="3650397"/>
            <a:ext cx="1620957" cy="307777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zh-CN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B </a:t>
            </a:r>
            <a:r>
              <a:rPr kumimoji="0" 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选定的加密算法</a:t>
            </a:r>
            <a:endParaRPr kumimoji="0" 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7356" name="Line 40"/>
          <p:cNvSpPr/>
          <p:nvPr/>
        </p:nvSpPr>
        <p:spPr>
          <a:xfrm flipV="1">
            <a:off x="3175159" y="4297680"/>
            <a:ext cx="2543175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triangle" w="med" len="lg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Rectangle 41"/>
          <p:cNvSpPr>
            <a:spLocks noChangeArrowheads="1"/>
          </p:cNvSpPr>
          <p:nvPr/>
        </p:nvSpPr>
        <p:spPr bwMode="auto">
          <a:xfrm>
            <a:off x="3714513" y="4137442"/>
            <a:ext cx="1460656" cy="307777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zh-CN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  B </a:t>
            </a:r>
            <a:r>
              <a:rPr kumimoji="0" 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的数字证书  </a:t>
            </a:r>
            <a:endParaRPr kumimoji="0" 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7358" name="Line 42"/>
          <p:cNvSpPr/>
          <p:nvPr/>
        </p:nvSpPr>
        <p:spPr>
          <a:xfrm flipV="1">
            <a:off x="3168968" y="4890135"/>
            <a:ext cx="2543175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3337831" y="4744502"/>
            <a:ext cx="2209259" cy="307777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用 </a:t>
            </a:r>
            <a:r>
              <a:rPr kumimoji="0" lang="zh-CN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B </a:t>
            </a:r>
            <a:r>
              <a:rPr kumimoji="0" 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的公钥加密的秘密数</a:t>
            </a:r>
            <a:endParaRPr kumimoji="0" 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7360" name="Line 44"/>
          <p:cNvSpPr/>
          <p:nvPr/>
        </p:nvSpPr>
        <p:spPr>
          <a:xfrm flipV="1">
            <a:off x="3170396" y="5502910"/>
            <a:ext cx="2543175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triangle" w="med" len="lg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3538880" y="5343307"/>
            <a:ext cx="1800493" cy="307777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会话密钥的产生完成</a:t>
            </a:r>
            <a:endParaRPr kumimoji="0" 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7362" name="AutoShape 46"/>
          <p:cNvSpPr/>
          <p:nvPr/>
        </p:nvSpPr>
        <p:spPr>
          <a:xfrm>
            <a:off x="3184684" y="5829936"/>
            <a:ext cx="2525078" cy="511175"/>
          </a:xfrm>
          <a:prstGeom prst="leftRightArrow">
            <a:avLst>
              <a:gd name="adj1" fmla="val 61666"/>
              <a:gd name="adj2" fmla="val 18325"/>
            </a:avLst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r>
              <a:rPr lang="zh-CN" altLang="en-US" sz="1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数据传输（用会话密钥加密）</a:t>
            </a:r>
            <a:endParaRPr lang="zh-CN" altLang="en-US" sz="1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7363" name="Text Box 47"/>
          <p:cNvSpPr txBox="1"/>
          <p:nvPr/>
        </p:nvSpPr>
        <p:spPr>
          <a:xfrm>
            <a:off x="1880712" y="3262630"/>
            <a:ext cx="788194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</a:pPr>
            <a:endParaRPr lang="zh-CN" altLang="zh-CN" sz="1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7364" name="Text Box 48"/>
          <p:cNvSpPr txBox="1"/>
          <p:nvPr/>
        </p:nvSpPr>
        <p:spPr>
          <a:xfrm>
            <a:off x="2071212" y="3367405"/>
            <a:ext cx="1102519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协商加密算法</a:t>
            </a:r>
            <a:endParaRPr lang="zh-CN" altLang="en-US" sz="1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7365" name="Text Box 49"/>
          <p:cNvSpPr txBox="1"/>
          <p:nvPr/>
        </p:nvSpPr>
        <p:spPr>
          <a:xfrm>
            <a:off x="1960721" y="4196080"/>
            <a:ext cx="1147763" cy="95410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1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用 </a:t>
            </a:r>
            <a:r>
              <a:rPr lang="zh-CN" altLang="zh-CN" sz="1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CA </a:t>
            </a:r>
            <a:r>
              <a:rPr lang="zh-CN" altLang="en-US" sz="1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的公钥</a:t>
            </a:r>
            <a:endParaRPr lang="zh-CN" altLang="en-US" sz="1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0" eaLnBrk="1" hangingPunct="1"/>
            <a:r>
              <a:rPr lang="zh-CN" altLang="en-US" sz="1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鉴别 </a:t>
            </a:r>
            <a:r>
              <a:rPr lang="zh-CN" altLang="zh-CN" sz="1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B </a:t>
            </a:r>
            <a:r>
              <a:rPr lang="zh-CN" altLang="en-US" sz="1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的证书</a:t>
            </a:r>
            <a:endParaRPr lang="zh-CN" altLang="en-US" sz="1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7366" name="Text Box 50"/>
          <p:cNvSpPr txBox="1"/>
          <p:nvPr/>
        </p:nvSpPr>
        <p:spPr>
          <a:xfrm>
            <a:off x="1996440" y="4718685"/>
            <a:ext cx="1290638" cy="7315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1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产生秘密数</a:t>
            </a:r>
            <a:endParaRPr lang="zh-CN" altLang="en-US" sz="1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0" eaLnBrk="1" hangingPunct="1"/>
            <a:r>
              <a:rPr lang="zh-CN" altLang="en-US" sz="1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用秘密数产生</a:t>
            </a:r>
            <a:endParaRPr lang="zh-CN" altLang="en-US" sz="1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0" eaLnBrk="1" hangingPunct="1"/>
            <a:r>
              <a:rPr lang="zh-CN" altLang="en-US" sz="1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会话密钥</a:t>
            </a:r>
            <a:endParaRPr lang="zh-CN" altLang="en-US" sz="1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7367" name="Text Box 51"/>
          <p:cNvSpPr txBox="1"/>
          <p:nvPr/>
        </p:nvSpPr>
        <p:spPr>
          <a:xfrm>
            <a:off x="5718334" y="5096510"/>
            <a:ext cx="1138238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1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用秘密数</a:t>
            </a:r>
            <a:endParaRPr lang="zh-CN" altLang="en-US" sz="1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0" eaLnBrk="1" hangingPunct="1"/>
            <a:r>
              <a:rPr lang="zh-CN" altLang="en-US" sz="1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产生会话密钥</a:t>
            </a:r>
            <a:endParaRPr lang="zh-CN" altLang="en-US" sz="1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7368" name="Text Box 52"/>
          <p:cNvSpPr txBox="1"/>
          <p:nvPr/>
        </p:nvSpPr>
        <p:spPr>
          <a:xfrm>
            <a:off x="5759768" y="3390900"/>
            <a:ext cx="126111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协商加密算法</a:t>
            </a:r>
            <a:endParaRPr lang="zh-CN" altLang="en-US" sz="1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7" name="Group 53"/>
          <p:cNvGrpSpPr/>
          <p:nvPr/>
        </p:nvGrpSpPr>
        <p:grpSpPr>
          <a:xfrm>
            <a:off x="3168967" y="3119120"/>
            <a:ext cx="2812960" cy="3665769"/>
            <a:chOff x="1" y="-1"/>
            <a:chExt cx="2363" cy="2015"/>
          </a:xfrm>
        </p:grpSpPr>
        <p:sp>
          <p:nvSpPr>
            <p:cNvPr id="57372" name="Line 54"/>
            <p:cNvSpPr/>
            <p:nvPr/>
          </p:nvSpPr>
          <p:spPr>
            <a:xfrm rot="-5400000" flipH="1">
              <a:off x="-945" y="960"/>
              <a:ext cx="1895" cy="4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3" name="Line 55"/>
            <p:cNvSpPr/>
            <p:nvPr/>
          </p:nvSpPr>
          <p:spPr>
            <a:xfrm rot="-5400000" flipH="1">
              <a:off x="1185" y="957"/>
              <a:ext cx="1915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4" name="Text Box 56"/>
            <p:cNvSpPr txBox="1"/>
            <p:nvPr/>
          </p:nvSpPr>
          <p:spPr>
            <a:xfrm>
              <a:off x="20" y="1839"/>
              <a:ext cx="205" cy="1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l" eaLnBrk="1" hangingPunct="1"/>
              <a:r>
                <a:rPr lang="zh-CN" altLang="zh-CN" sz="1400" b="1" i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t</a:t>
              </a:r>
              <a:endParaRPr lang="zh-CN" altLang="zh-CN" sz="1400" b="1" i="1" baseline="-250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7375" name="Text Box 57"/>
            <p:cNvSpPr txBox="1"/>
            <p:nvPr/>
          </p:nvSpPr>
          <p:spPr>
            <a:xfrm>
              <a:off x="2159" y="1845"/>
              <a:ext cx="205" cy="1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l" eaLnBrk="1" hangingPunct="1"/>
              <a:r>
                <a:rPr lang="zh-CN" altLang="zh-CN" sz="1400" b="1" i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t</a:t>
              </a:r>
              <a:endParaRPr lang="zh-CN" altLang="zh-CN" sz="1400" b="1" i="1" baseline="-250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grpSp>
        <p:nvGrpSpPr>
          <p:cNvPr id="8" name="组合 6"/>
          <p:cNvGrpSpPr/>
          <p:nvPr/>
        </p:nvGrpSpPr>
        <p:grpSpPr>
          <a:xfrm>
            <a:off x="2318861" y="2171701"/>
            <a:ext cx="1191578" cy="854075"/>
            <a:chOff x="4869" y="2236"/>
            <a:chExt cx="2502" cy="1345"/>
          </a:xfrm>
        </p:grpSpPr>
        <p:sp>
          <p:nvSpPr>
            <p:cNvPr id="57349" name="Text Box 5"/>
            <p:cNvSpPr txBox="1"/>
            <p:nvPr/>
          </p:nvSpPr>
          <p:spPr>
            <a:xfrm>
              <a:off x="4869" y="2894"/>
              <a:ext cx="1519" cy="4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l" eaLnBrk="1" hangingPunct="1"/>
              <a:r>
                <a:rPr lang="zh-CN" altLang="en-US" sz="14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浏览器</a:t>
              </a:r>
              <a:endParaRPr lang="zh-CN" altLang="zh-CN" sz="1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6324" y="2824"/>
              <a:ext cx="840" cy="757"/>
              <a:chOff x="0" y="0"/>
              <a:chExt cx="274" cy="237"/>
            </a:xfrm>
          </p:grpSpPr>
          <p:sp>
            <p:nvSpPr>
              <p:cNvPr id="57376" name="Arc 11"/>
              <p:cNvSpPr/>
              <p:nvPr/>
            </p:nvSpPr>
            <p:spPr>
              <a:xfrm>
                <a:off x="213" y="172"/>
                <a:ext cx="58" cy="39"/>
              </a:xfrm>
              <a:custGeom>
                <a:avLst/>
                <a:gdLst>
                  <a:gd name="txL" fmla="*/ 0 w 38273"/>
                  <a:gd name="txT" fmla="*/ 0 h 35142"/>
                  <a:gd name="txR" fmla="*/ 38273 w 38273"/>
                  <a:gd name="txB" fmla="*/ 35142 h 35142"/>
                </a:gdLst>
                <a:ahLst/>
                <a:cxnLst>
                  <a:cxn ang="0">
                    <a:pos x="0" y="9"/>
                  </a:cxn>
                  <a:cxn ang="0">
                    <a:pos x="51" y="39"/>
                  </a:cxn>
                  <a:cxn ang="0">
                    <a:pos x="25" y="24"/>
                  </a:cxn>
                </a:cxnLst>
                <a:rect l="txL" t="txT" r="txR" b="txB"/>
                <a:pathLst>
                  <a:path w="38273" h="35142" fill="none">
                    <a:moveTo>
                      <a:pt x="-1" y="7867"/>
                    </a:moveTo>
                    <a:cubicBezTo>
                      <a:pt x="4103" y="2886"/>
                      <a:pt x="10218" y="-1"/>
                      <a:pt x="16673" y="0"/>
                    </a:cubicBezTo>
                    <a:cubicBezTo>
                      <a:pt x="28602" y="0"/>
                      <a:pt x="38273" y="9670"/>
                      <a:pt x="38273" y="21600"/>
                    </a:cubicBezTo>
                    <a:cubicBezTo>
                      <a:pt x="38273" y="26526"/>
                      <a:pt x="36589" y="31304"/>
                      <a:pt x="33500" y="35141"/>
                    </a:cubicBezTo>
                  </a:path>
                  <a:path w="38273" h="35142" stroke="0">
                    <a:moveTo>
                      <a:pt x="-1" y="7867"/>
                    </a:moveTo>
                    <a:cubicBezTo>
                      <a:pt x="4103" y="2886"/>
                      <a:pt x="10218" y="-1"/>
                      <a:pt x="16673" y="0"/>
                    </a:cubicBezTo>
                    <a:cubicBezTo>
                      <a:pt x="28602" y="0"/>
                      <a:pt x="38273" y="9670"/>
                      <a:pt x="38273" y="21600"/>
                    </a:cubicBezTo>
                    <a:cubicBezTo>
                      <a:pt x="38273" y="26526"/>
                      <a:pt x="36589" y="31304"/>
                      <a:pt x="33500" y="35141"/>
                    </a:cubicBezTo>
                    <a:lnTo>
                      <a:pt x="16673" y="21600"/>
                    </a:lnTo>
                    <a:close/>
                  </a:path>
                </a:pathLst>
              </a:custGeom>
              <a:noFill/>
              <a:ln w="4763" cap="flat" cmpd="sng">
                <a:solidFill>
                  <a:srgbClr val="49493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77" name="Arc 12"/>
              <p:cNvSpPr/>
              <p:nvPr/>
            </p:nvSpPr>
            <p:spPr>
              <a:xfrm>
                <a:off x="212" y="172"/>
                <a:ext cx="55" cy="36"/>
              </a:xfrm>
              <a:custGeom>
                <a:avLst/>
                <a:gdLst>
                  <a:gd name="txL" fmla="*/ 0 w 38146"/>
                  <a:gd name="txT" fmla="*/ 0 h 34928"/>
                  <a:gd name="txR" fmla="*/ 38146 w 38146"/>
                  <a:gd name="txB" fmla="*/ 34928 h 34928"/>
                </a:gdLst>
                <a:ahLst/>
                <a:cxnLst>
                  <a:cxn ang="0">
                    <a:pos x="0" y="8"/>
                  </a:cxn>
                  <a:cxn ang="0">
                    <a:pos x="48" y="36"/>
                  </a:cxn>
                  <a:cxn ang="0">
                    <a:pos x="24" y="22"/>
                  </a:cxn>
                </a:cxnLst>
                <a:rect l="txL" t="txT" r="txR" b="txB"/>
                <a:pathLst>
                  <a:path w="38146" h="34928" fill="none">
                    <a:moveTo>
                      <a:pt x="0" y="7715"/>
                    </a:moveTo>
                    <a:cubicBezTo>
                      <a:pt x="4104" y="2824"/>
                      <a:pt x="10161" y="-1"/>
                      <a:pt x="16546" y="0"/>
                    </a:cubicBezTo>
                    <a:cubicBezTo>
                      <a:pt x="28475" y="0"/>
                      <a:pt x="38146" y="9670"/>
                      <a:pt x="38146" y="21600"/>
                    </a:cubicBezTo>
                    <a:cubicBezTo>
                      <a:pt x="38146" y="26432"/>
                      <a:pt x="36525" y="31125"/>
                      <a:pt x="33543" y="34927"/>
                    </a:cubicBezTo>
                  </a:path>
                  <a:path w="38146" h="34928" stroke="0">
                    <a:moveTo>
                      <a:pt x="0" y="7715"/>
                    </a:moveTo>
                    <a:cubicBezTo>
                      <a:pt x="4104" y="2824"/>
                      <a:pt x="10161" y="-1"/>
                      <a:pt x="16546" y="0"/>
                    </a:cubicBezTo>
                    <a:cubicBezTo>
                      <a:pt x="28475" y="0"/>
                      <a:pt x="38146" y="9670"/>
                      <a:pt x="38146" y="21600"/>
                    </a:cubicBezTo>
                    <a:cubicBezTo>
                      <a:pt x="38146" y="26432"/>
                      <a:pt x="36525" y="31125"/>
                      <a:pt x="33543" y="34927"/>
                    </a:cubicBezTo>
                    <a:lnTo>
                      <a:pt x="16546" y="21600"/>
                    </a:lnTo>
                    <a:close/>
                  </a:path>
                </a:pathLst>
              </a:custGeom>
              <a:noFill/>
              <a:ln w="4763" cap="flat" cmpd="sng">
                <a:solidFill>
                  <a:srgbClr val="DBDB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78" name="Freeform 13"/>
              <p:cNvSpPr/>
              <p:nvPr/>
            </p:nvSpPr>
            <p:spPr>
              <a:xfrm>
                <a:off x="34" y="145"/>
                <a:ext cx="205" cy="26"/>
              </a:xfrm>
              <a:custGeom>
                <a:avLst/>
                <a:gdLst>
                  <a:gd name="txL" fmla="*/ 0 w 205"/>
                  <a:gd name="txT" fmla="*/ 0 h 26"/>
                  <a:gd name="txR" fmla="*/ 205 w 205"/>
                  <a:gd name="txB" fmla="*/ 26 h 26"/>
                </a:gdLst>
                <a:ahLst/>
                <a:cxnLst>
                  <a:cxn ang="0">
                    <a:pos x="0" y="26"/>
                  </a:cxn>
                  <a:cxn ang="0">
                    <a:pos x="25" y="0"/>
                  </a:cxn>
                  <a:cxn ang="0">
                    <a:pos x="205" y="0"/>
                  </a:cxn>
                  <a:cxn ang="0">
                    <a:pos x="180" y="26"/>
                  </a:cxn>
                  <a:cxn ang="0">
                    <a:pos x="0" y="26"/>
                  </a:cxn>
                </a:cxnLst>
                <a:rect l="txL" t="txT" r="txR" b="txB"/>
                <a:pathLst>
                  <a:path w="205" h="26">
                    <a:moveTo>
                      <a:pt x="0" y="26"/>
                    </a:moveTo>
                    <a:lnTo>
                      <a:pt x="25" y="0"/>
                    </a:lnTo>
                    <a:lnTo>
                      <a:pt x="205" y="0"/>
                    </a:lnTo>
                    <a:lnTo>
                      <a:pt x="18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79" name="Freeform 14"/>
              <p:cNvSpPr/>
              <p:nvPr/>
            </p:nvSpPr>
            <p:spPr>
              <a:xfrm>
                <a:off x="34" y="145"/>
                <a:ext cx="205" cy="26"/>
              </a:xfrm>
              <a:custGeom>
                <a:avLst/>
                <a:gdLst>
                  <a:gd name="txL" fmla="*/ 0 w 205"/>
                  <a:gd name="txT" fmla="*/ 0 h 26"/>
                  <a:gd name="txR" fmla="*/ 205 w 205"/>
                  <a:gd name="txB" fmla="*/ 26 h 26"/>
                </a:gdLst>
                <a:ahLst/>
                <a:cxnLst>
                  <a:cxn ang="0">
                    <a:pos x="0" y="26"/>
                  </a:cxn>
                  <a:cxn ang="0">
                    <a:pos x="25" y="0"/>
                  </a:cxn>
                  <a:cxn ang="0">
                    <a:pos x="205" y="0"/>
                  </a:cxn>
                  <a:cxn ang="0">
                    <a:pos x="180" y="26"/>
                  </a:cxn>
                  <a:cxn ang="0">
                    <a:pos x="0" y="26"/>
                  </a:cxn>
                </a:cxnLst>
                <a:rect l="txL" t="txT" r="txR" b="txB"/>
                <a:pathLst>
                  <a:path w="205" h="26">
                    <a:moveTo>
                      <a:pt x="0" y="26"/>
                    </a:moveTo>
                    <a:lnTo>
                      <a:pt x="25" y="0"/>
                    </a:lnTo>
                    <a:lnTo>
                      <a:pt x="205" y="0"/>
                    </a:lnTo>
                    <a:lnTo>
                      <a:pt x="18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 w="4763" cap="flat" cmpd="sng">
                <a:solidFill>
                  <a:srgbClr val="49493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80" name="Rectangle 15"/>
              <p:cNvSpPr/>
              <p:nvPr/>
            </p:nvSpPr>
            <p:spPr>
              <a:xfrm>
                <a:off x="34" y="171"/>
                <a:ext cx="180" cy="31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81" name="Rectangle 16"/>
              <p:cNvSpPr/>
              <p:nvPr/>
            </p:nvSpPr>
            <p:spPr>
              <a:xfrm>
                <a:off x="35" y="172"/>
                <a:ext cx="178" cy="29"/>
              </a:xfrm>
              <a:prstGeom prst="rect">
                <a:avLst/>
              </a:prstGeom>
              <a:solidFill>
                <a:srgbClr val="B7B79D"/>
              </a:solidFill>
              <a:ln w="4763" cap="flat" cmpd="sng">
                <a:solidFill>
                  <a:srgbClr val="49493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82" name="Freeform 17"/>
              <p:cNvSpPr/>
              <p:nvPr/>
            </p:nvSpPr>
            <p:spPr>
              <a:xfrm>
                <a:off x="214" y="145"/>
                <a:ext cx="25" cy="57"/>
              </a:xfrm>
              <a:custGeom>
                <a:avLst/>
                <a:gdLst>
                  <a:gd name="txL" fmla="*/ 0 w 25"/>
                  <a:gd name="txT" fmla="*/ 0 h 57"/>
                  <a:gd name="txR" fmla="*/ 25 w 25"/>
                  <a:gd name="txB" fmla="*/ 57 h 57"/>
                </a:gdLst>
                <a:ahLst/>
                <a:cxnLst>
                  <a:cxn ang="0">
                    <a:pos x="0" y="57"/>
                  </a:cxn>
                  <a:cxn ang="0">
                    <a:pos x="25" y="35"/>
                  </a:cxn>
                  <a:cxn ang="0">
                    <a:pos x="25" y="0"/>
                  </a:cxn>
                  <a:cxn ang="0">
                    <a:pos x="0" y="26"/>
                  </a:cxn>
                  <a:cxn ang="0">
                    <a:pos x="0" y="57"/>
                  </a:cxn>
                </a:cxnLst>
                <a:rect l="txL" t="txT" r="txR" b="txB"/>
                <a:pathLst>
                  <a:path w="25" h="57">
                    <a:moveTo>
                      <a:pt x="0" y="57"/>
                    </a:moveTo>
                    <a:lnTo>
                      <a:pt x="25" y="35"/>
                    </a:lnTo>
                    <a:lnTo>
                      <a:pt x="25" y="0"/>
                    </a:lnTo>
                    <a:lnTo>
                      <a:pt x="0" y="26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83" name="Freeform 18"/>
              <p:cNvSpPr/>
              <p:nvPr/>
            </p:nvSpPr>
            <p:spPr>
              <a:xfrm>
                <a:off x="214" y="145"/>
                <a:ext cx="25" cy="57"/>
              </a:xfrm>
              <a:custGeom>
                <a:avLst/>
                <a:gdLst>
                  <a:gd name="txL" fmla="*/ 0 w 25"/>
                  <a:gd name="txT" fmla="*/ 0 h 57"/>
                  <a:gd name="txR" fmla="*/ 25 w 25"/>
                  <a:gd name="txB" fmla="*/ 57 h 57"/>
                </a:gdLst>
                <a:ahLst/>
                <a:cxnLst>
                  <a:cxn ang="0">
                    <a:pos x="0" y="57"/>
                  </a:cxn>
                  <a:cxn ang="0">
                    <a:pos x="25" y="35"/>
                  </a:cxn>
                  <a:cxn ang="0">
                    <a:pos x="25" y="0"/>
                  </a:cxn>
                  <a:cxn ang="0">
                    <a:pos x="0" y="26"/>
                  </a:cxn>
                  <a:cxn ang="0">
                    <a:pos x="0" y="57"/>
                  </a:cxn>
                </a:cxnLst>
                <a:rect l="txL" t="txT" r="txR" b="txB"/>
                <a:pathLst>
                  <a:path w="25" h="57">
                    <a:moveTo>
                      <a:pt x="0" y="57"/>
                    </a:moveTo>
                    <a:lnTo>
                      <a:pt x="25" y="35"/>
                    </a:lnTo>
                    <a:lnTo>
                      <a:pt x="25" y="0"/>
                    </a:lnTo>
                    <a:lnTo>
                      <a:pt x="0" y="26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7A7A5A"/>
              </a:solidFill>
              <a:ln w="4763" cap="flat" cmpd="sng">
                <a:solidFill>
                  <a:srgbClr val="49493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84" name="Freeform 19"/>
              <p:cNvSpPr/>
              <p:nvPr/>
            </p:nvSpPr>
            <p:spPr>
              <a:xfrm>
                <a:off x="40" y="145"/>
                <a:ext cx="196" cy="19"/>
              </a:xfrm>
              <a:custGeom>
                <a:avLst/>
                <a:gdLst>
                  <a:gd name="txL" fmla="*/ 0 w 196"/>
                  <a:gd name="txT" fmla="*/ 0 h 19"/>
                  <a:gd name="txR" fmla="*/ 196 w 196"/>
                  <a:gd name="txB" fmla="*/ 19 h 19"/>
                </a:gdLst>
                <a:ahLst/>
                <a:cxnLst>
                  <a:cxn ang="0">
                    <a:pos x="0" y="19"/>
                  </a:cxn>
                  <a:cxn ang="0">
                    <a:pos x="19" y="0"/>
                  </a:cxn>
                  <a:cxn ang="0">
                    <a:pos x="196" y="0"/>
                  </a:cxn>
                  <a:cxn ang="0">
                    <a:pos x="177" y="19"/>
                  </a:cxn>
                  <a:cxn ang="0">
                    <a:pos x="0" y="19"/>
                  </a:cxn>
                </a:cxnLst>
                <a:rect l="txL" t="txT" r="txR" b="txB"/>
                <a:pathLst>
                  <a:path w="196" h="19">
                    <a:moveTo>
                      <a:pt x="0" y="19"/>
                    </a:moveTo>
                    <a:lnTo>
                      <a:pt x="19" y="0"/>
                    </a:lnTo>
                    <a:lnTo>
                      <a:pt x="196" y="0"/>
                    </a:lnTo>
                    <a:lnTo>
                      <a:pt x="177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85" name="Freeform 20"/>
              <p:cNvSpPr/>
              <p:nvPr/>
            </p:nvSpPr>
            <p:spPr>
              <a:xfrm>
                <a:off x="40" y="145"/>
                <a:ext cx="196" cy="19"/>
              </a:xfrm>
              <a:custGeom>
                <a:avLst/>
                <a:gdLst>
                  <a:gd name="txL" fmla="*/ 0 w 196"/>
                  <a:gd name="txT" fmla="*/ 0 h 19"/>
                  <a:gd name="txR" fmla="*/ 196 w 196"/>
                  <a:gd name="txB" fmla="*/ 19 h 19"/>
                </a:gdLst>
                <a:ahLst/>
                <a:cxnLst>
                  <a:cxn ang="0">
                    <a:pos x="0" y="19"/>
                  </a:cxn>
                  <a:cxn ang="0">
                    <a:pos x="19" y="0"/>
                  </a:cxn>
                  <a:cxn ang="0">
                    <a:pos x="196" y="0"/>
                  </a:cxn>
                  <a:cxn ang="0">
                    <a:pos x="177" y="19"/>
                  </a:cxn>
                  <a:cxn ang="0">
                    <a:pos x="0" y="19"/>
                  </a:cxn>
                </a:cxnLst>
                <a:rect l="txL" t="txT" r="txR" b="txB"/>
                <a:pathLst>
                  <a:path w="196" h="19">
                    <a:moveTo>
                      <a:pt x="0" y="19"/>
                    </a:moveTo>
                    <a:lnTo>
                      <a:pt x="19" y="0"/>
                    </a:lnTo>
                    <a:lnTo>
                      <a:pt x="196" y="0"/>
                    </a:lnTo>
                    <a:lnTo>
                      <a:pt x="177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476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86" name="Freeform 21"/>
              <p:cNvSpPr/>
              <p:nvPr/>
            </p:nvSpPr>
            <p:spPr>
              <a:xfrm>
                <a:off x="34" y="0"/>
                <a:ext cx="202" cy="19"/>
              </a:xfrm>
              <a:custGeom>
                <a:avLst/>
                <a:gdLst>
                  <a:gd name="txL" fmla="*/ 0 w 202"/>
                  <a:gd name="txT" fmla="*/ 0 h 19"/>
                  <a:gd name="txR" fmla="*/ 202 w 202"/>
                  <a:gd name="txB" fmla="*/ 19 h 19"/>
                </a:gdLst>
                <a:ahLst/>
                <a:cxnLst>
                  <a:cxn ang="0">
                    <a:pos x="0" y="19"/>
                  </a:cxn>
                  <a:cxn ang="0">
                    <a:pos x="19" y="0"/>
                  </a:cxn>
                  <a:cxn ang="0">
                    <a:pos x="202" y="0"/>
                  </a:cxn>
                  <a:cxn ang="0">
                    <a:pos x="180" y="19"/>
                  </a:cxn>
                  <a:cxn ang="0">
                    <a:pos x="0" y="19"/>
                  </a:cxn>
                </a:cxnLst>
                <a:rect l="txL" t="txT" r="txR" b="txB"/>
                <a:pathLst>
                  <a:path w="202" h="19">
                    <a:moveTo>
                      <a:pt x="0" y="19"/>
                    </a:moveTo>
                    <a:lnTo>
                      <a:pt x="19" y="0"/>
                    </a:lnTo>
                    <a:lnTo>
                      <a:pt x="202" y="0"/>
                    </a:lnTo>
                    <a:lnTo>
                      <a:pt x="18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87" name="Freeform 22"/>
              <p:cNvSpPr/>
              <p:nvPr/>
            </p:nvSpPr>
            <p:spPr>
              <a:xfrm>
                <a:off x="34" y="0"/>
                <a:ext cx="202" cy="19"/>
              </a:xfrm>
              <a:custGeom>
                <a:avLst/>
                <a:gdLst>
                  <a:gd name="txL" fmla="*/ 0 w 202"/>
                  <a:gd name="txT" fmla="*/ 0 h 19"/>
                  <a:gd name="txR" fmla="*/ 202 w 202"/>
                  <a:gd name="txB" fmla="*/ 19 h 19"/>
                </a:gdLst>
                <a:ahLst/>
                <a:cxnLst>
                  <a:cxn ang="0">
                    <a:pos x="0" y="19"/>
                  </a:cxn>
                  <a:cxn ang="0">
                    <a:pos x="19" y="0"/>
                  </a:cxn>
                  <a:cxn ang="0">
                    <a:pos x="202" y="0"/>
                  </a:cxn>
                  <a:cxn ang="0">
                    <a:pos x="180" y="19"/>
                  </a:cxn>
                  <a:cxn ang="0">
                    <a:pos x="0" y="19"/>
                  </a:cxn>
                </a:cxnLst>
                <a:rect l="txL" t="txT" r="txR" b="txB"/>
                <a:pathLst>
                  <a:path w="202" h="19">
                    <a:moveTo>
                      <a:pt x="0" y="19"/>
                    </a:moveTo>
                    <a:lnTo>
                      <a:pt x="19" y="0"/>
                    </a:lnTo>
                    <a:lnTo>
                      <a:pt x="202" y="0"/>
                    </a:lnTo>
                    <a:lnTo>
                      <a:pt x="18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9C9B6"/>
              </a:solidFill>
              <a:ln w="4763" cap="flat" cmpd="sng">
                <a:solidFill>
                  <a:srgbClr val="49493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88" name="Rectangle 23"/>
              <p:cNvSpPr/>
              <p:nvPr/>
            </p:nvSpPr>
            <p:spPr>
              <a:xfrm>
                <a:off x="35" y="20"/>
                <a:ext cx="181" cy="140"/>
              </a:xfrm>
              <a:prstGeom prst="rect">
                <a:avLst/>
              </a:prstGeom>
              <a:solidFill>
                <a:srgbClr val="B7B79D"/>
              </a:solidFill>
              <a:ln w="4763" cap="flat" cmpd="sng">
                <a:solidFill>
                  <a:srgbClr val="49493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89" name="Rectangle 24"/>
              <p:cNvSpPr/>
              <p:nvPr/>
            </p:nvSpPr>
            <p:spPr>
              <a:xfrm>
                <a:off x="51" y="39"/>
                <a:ext cx="149" cy="108"/>
              </a:xfrm>
              <a:prstGeom prst="rect">
                <a:avLst/>
              </a:prstGeom>
              <a:solidFill>
                <a:srgbClr val="FFFFFF"/>
              </a:solidFill>
              <a:ln w="4763" cap="flat" cmpd="sng">
                <a:solidFill>
                  <a:srgbClr val="49493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90" name="Freeform 25"/>
              <p:cNvSpPr/>
              <p:nvPr/>
            </p:nvSpPr>
            <p:spPr>
              <a:xfrm>
                <a:off x="214" y="0"/>
                <a:ext cx="22" cy="161"/>
              </a:xfrm>
              <a:custGeom>
                <a:avLst/>
                <a:gdLst>
                  <a:gd name="txL" fmla="*/ 0 w 22"/>
                  <a:gd name="txT" fmla="*/ 0 h 161"/>
                  <a:gd name="txR" fmla="*/ 22 w 22"/>
                  <a:gd name="txB" fmla="*/ 161 h 161"/>
                </a:gdLst>
                <a:ahLst/>
                <a:cxnLst>
                  <a:cxn ang="0">
                    <a:pos x="0" y="161"/>
                  </a:cxn>
                  <a:cxn ang="0">
                    <a:pos x="22" y="142"/>
                  </a:cxn>
                  <a:cxn ang="0">
                    <a:pos x="22" y="0"/>
                  </a:cxn>
                  <a:cxn ang="0">
                    <a:pos x="0" y="19"/>
                  </a:cxn>
                  <a:cxn ang="0">
                    <a:pos x="0" y="161"/>
                  </a:cxn>
                </a:cxnLst>
                <a:rect l="txL" t="txT" r="txR" b="txB"/>
                <a:pathLst>
                  <a:path w="22" h="161">
                    <a:moveTo>
                      <a:pt x="0" y="161"/>
                    </a:moveTo>
                    <a:lnTo>
                      <a:pt x="22" y="142"/>
                    </a:lnTo>
                    <a:lnTo>
                      <a:pt x="22" y="0"/>
                    </a:lnTo>
                    <a:lnTo>
                      <a:pt x="0" y="19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91" name="Freeform 26"/>
              <p:cNvSpPr/>
              <p:nvPr/>
            </p:nvSpPr>
            <p:spPr>
              <a:xfrm>
                <a:off x="214" y="0"/>
                <a:ext cx="22" cy="161"/>
              </a:xfrm>
              <a:custGeom>
                <a:avLst/>
                <a:gdLst>
                  <a:gd name="txL" fmla="*/ 0 w 22"/>
                  <a:gd name="txT" fmla="*/ 0 h 161"/>
                  <a:gd name="txR" fmla="*/ 22 w 22"/>
                  <a:gd name="txB" fmla="*/ 161 h 161"/>
                </a:gdLst>
                <a:ahLst/>
                <a:cxnLst>
                  <a:cxn ang="0">
                    <a:pos x="0" y="161"/>
                  </a:cxn>
                  <a:cxn ang="0">
                    <a:pos x="22" y="142"/>
                  </a:cxn>
                  <a:cxn ang="0">
                    <a:pos x="22" y="0"/>
                  </a:cxn>
                  <a:cxn ang="0">
                    <a:pos x="0" y="19"/>
                  </a:cxn>
                  <a:cxn ang="0">
                    <a:pos x="0" y="161"/>
                  </a:cxn>
                </a:cxnLst>
                <a:rect l="txL" t="txT" r="txR" b="txB"/>
                <a:pathLst>
                  <a:path w="22" h="161">
                    <a:moveTo>
                      <a:pt x="0" y="161"/>
                    </a:moveTo>
                    <a:lnTo>
                      <a:pt x="22" y="142"/>
                    </a:lnTo>
                    <a:lnTo>
                      <a:pt x="22" y="0"/>
                    </a:lnTo>
                    <a:lnTo>
                      <a:pt x="0" y="19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7A7A5A"/>
              </a:solidFill>
              <a:ln w="4763" cap="flat" cmpd="sng">
                <a:solidFill>
                  <a:srgbClr val="49493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92" name="Freeform 27"/>
              <p:cNvSpPr/>
              <p:nvPr/>
            </p:nvSpPr>
            <p:spPr>
              <a:xfrm>
                <a:off x="0" y="196"/>
                <a:ext cx="223" cy="35"/>
              </a:xfrm>
              <a:custGeom>
                <a:avLst/>
                <a:gdLst>
                  <a:gd name="txL" fmla="*/ 0 w 223"/>
                  <a:gd name="txT" fmla="*/ 0 h 35"/>
                  <a:gd name="txR" fmla="*/ 223 w 223"/>
                  <a:gd name="txB" fmla="*/ 35 h 35"/>
                </a:gdLst>
                <a:ahLst/>
                <a:cxnLst>
                  <a:cxn ang="0">
                    <a:pos x="0" y="35"/>
                  </a:cxn>
                  <a:cxn ang="0">
                    <a:pos x="28" y="0"/>
                  </a:cxn>
                  <a:cxn ang="0">
                    <a:pos x="223" y="0"/>
                  </a:cxn>
                  <a:cxn ang="0">
                    <a:pos x="195" y="35"/>
                  </a:cxn>
                  <a:cxn ang="0">
                    <a:pos x="0" y="35"/>
                  </a:cxn>
                </a:cxnLst>
                <a:rect l="txL" t="txT" r="txR" b="txB"/>
                <a:pathLst>
                  <a:path w="223" h="35">
                    <a:moveTo>
                      <a:pt x="0" y="35"/>
                    </a:moveTo>
                    <a:lnTo>
                      <a:pt x="28" y="0"/>
                    </a:lnTo>
                    <a:lnTo>
                      <a:pt x="223" y="0"/>
                    </a:lnTo>
                    <a:lnTo>
                      <a:pt x="195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93" name="Freeform 28"/>
              <p:cNvSpPr/>
              <p:nvPr/>
            </p:nvSpPr>
            <p:spPr>
              <a:xfrm>
                <a:off x="0" y="196"/>
                <a:ext cx="223" cy="35"/>
              </a:xfrm>
              <a:custGeom>
                <a:avLst/>
                <a:gdLst>
                  <a:gd name="txL" fmla="*/ 0 w 223"/>
                  <a:gd name="txT" fmla="*/ 0 h 35"/>
                  <a:gd name="txR" fmla="*/ 223 w 223"/>
                  <a:gd name="txB" fmla="*/ 35 h 35"/>
                </a:gdLst>
                <a:ahLst/>
                <a:cxnLst>
                  <a:cxn ang="0">
                    <a:pos x="0" y="35"/>
                  </a:cxn>
                  <a:cxn ang="0">
                    <a:pos x="28" y="0"/>
                  </a:cxn>
                  <a:cxn ang="0">
                    <a:pos x="223" y="0"/>
                  </a:cxn>
                  <a:cxn ang="0">
                    <a:pos x="195" y="35"/>
                  </a:cxn>
                  <a:cxn ang="0">
                    <a:pos x="0" y="35"/>
                  </a:cxn>
                </a:cxnLst>
                <a:rect l="txL" t="txT" r="txR" b="txB"/>
                <a:pathLst>
                  <a:path w="223" h="35">
                    <a:moveTo>
                      <a:pt x="0" y="35"/>
                    </a:moveTo>
                    <a:lnTo>
                      <a:pt x="28" y="0"/>
                    </a:lnTo>
                    <a:lnTo>
                      <a:pt x="223" y="0"/>
                    </a:lnTo>
                    <a:lnTo>
                      <a:pt x="195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C9C9B6"/>
              </a:solidFill>
              <a:ln w="4763" cap="flat" cmpd="sng">
                <a:solidFill>
                  <a:srgbClr val="49493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94" name="Freeform 29"/>
              <p:cNvSpPr/>
              <p:nvPr/>
            </p:nvSpPr>
            <p:spPr>
              <a:xfrm>
                <a:off x="195" y="196"/>
                <a:ext cx="28" cy="41"/>
              </a:xfrm>
              <a:custGeom>
                <a:avLst/>
                <a:gdLst>
                  <a:gd name="txL" fmla="*/ 0 w 28"/>
                  <a:gd name="txT" fmla="*/ 0 h 41"/>
                  <a:gd name="txR" fmla="*/ 28 w 28"/>
                  <a:gd name="txB" fmla="*/ 41 h 41"/>
                </a:gdLst>
                <a:ahLst/>
                <a:cxnLst>
                  <a:cxn ang="0">
                    <a:pos x="0" y="41"/>
                  </a:cxn>
                  <a:cxn ang="0">
                    <a:pos x="28" y="13"/>
                  </a:cxn>
                  <a:cxn ang="0">
                    <a:pos x="28" y="0"/>
                  </a:cxn>
                  <a:cxn ang="0">
                    <a:pos x="0" y="35"/>
                  </a:cxn>
                  <a:cxn ang="0">
                    <a:pos x="0" y="41"/>
                  </a:cxn>
                </a:cxnLst>
                <a:rect l="txL" t="txT" r="txR" b="txB"/>
                <a:pathLst>
                  <a:path w="28" h="41">
                    <a:moveTo>
                      <a:pt x="0" y="41"/>
                    </a:moveTo>
                    <a:lnTo>
                      <a:pt x="28" y="13"/>
                    </a:lnTo>
                    <a:lnTo>
                      <a:pt x="28" y="0"/>
                    </a:lnTo>
                    <a:lnTo>
                      <a:pt x="0" y="35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95" name="Freeform 30"/>
              <p:cNvSpPr/>
              <p:nvPr/>
            </p:nvSpPr>
            <p:spPr>
              <a:xfrm>
                <a:off x="195" y="196"/>
                <a:ext cx="28" cy="41"/>
              </a:xfrm>
              <a:custGeom>
                <a:avLst/>
                <a:gdLst>
                  <a:gd name="txL" fmla="*/ 0 w 28"/>
                  <a:gd name="txT" fmla="*/ 0 h 41"/>
                  <a:gd name="txR" fmla="*/ 28 w 28"/>
                  <a:gd name="txB" fmla="*/ 41 h 41"/>
                </a:gdLst>
                <a:ahLst/>
                <a:cxnLst>
                  <a:cxn ang="0">
                    <a:pos x="0" y="41"/>
                  </a:cxn>
                  <a:cxn ang="0">
                    <a:pos x="28" y="13"/>
                  </a:cxn>
                  <a:cxn ang="0">
                    <a:pos x="28" y="0"/>
                  </a:cxn>
                  <a:cxn ang="0">
                    <a:pos x="0" y="35"/>
                  </a:cxn>
                  <a:cxn ang="0">
                    <a:pos x="0" y="41"/>
                  </a:cxn>
                </a:cxnLst>
                <a:rect l="txL" t="txT" r="txR" b="txB"/>
                <a:pathLst>
                  <a:path w="28" h="41">
                    <a:moveTo>
                      <a:pt x="0" y="41"/>
                    </a:moveTo>
                    <a:lnTo>
                      <a:pt x="28" y="13"/>
                    </a:lnTo>
                    <a:lnTo>
                      <a:pt x="28" y="0"/>
                    </a:lnTo>
                    <a:lnTo>
                      <a:pt x="0" y="35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7A7A5A"/>
              </a:solidFill>
              <a:ln w="4763" cap="flat" cmpd="sng">
                <a:solidFill>
                  <a:srgbClr val="49493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96" name="Rectangle 31"/>
              <p:cNvSpPr/>
              <p:nvPr/>
            </p:nvSpPr>
            <p:spPr>
              <a:xfrm>
                <a:off x="0" y="231"/>
                <a:ext cx="195" cy="6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97" name="Rectangle 32"/>
              <p:cNvSpPr/>
              <p:nvPr/>
            </p:nvSpPr>
            <p:spPr>
              <a:xfrm>
                <a:off x="1" y="232"/>
                <a:ext cx="193" cy="4"/>
              </a:xfrm>
              <a:prstGeom prst="rect">
                <a:avLst/>
              </a:prstGeom>
              <a:solidFill>
                <a:srgbClr val="B7B79D"/>
              </a:solidFill>
              <a:ln w="4763" cap="flat" cmpd="sng">
                <a:solidFill>
                  <a:srgbClr val="49493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98" name="Freeform 33"/>
              <p:cNvSpPr/>
              <p:nvPr/>
            </p:nvSpPr>
            <p:spPr>
              <a:xfrm>
                <a:off x="236" y="205"/>
                <a:ext cx="38" cy="23"/>
              </a:xfrm>
              <a:custGeom>
                <a:avLst/>
                <a:gdLst>
                  <a:gd name="txL" fmla="*/ 0 w 38"/>
                  <a:gd name="txT" fmla="*/ 0 h 23"/>
                  <a:gd name="txR" fmla="*/ 38 w 38"/>
                  <a:gd name="txB" fmla="*/ 23 h 23"/>
                </a:gdLst>
                <a:ahLst/>
                <a:cxnLst>
                  <a:cxn ang="0">
                    <a:pos x="0" y="23"/>
                  </a:cxn>
                  <a:cxn ang="0">
                    <a:pos x="13" y="0"/>
                  </a:cxn>
                  <a:cxn ang="0">
                    <a:pos x="38" y="0"/>
                  </a:cxn>
                  <a:cxn ang="0">
                    <a:pos x="25" y="23"/>
                  </a:cxn>
                  <a:cxn ang="0">
                    <a:pos x="0" y="23"/>
                  </a:cxn>
                </a:cxnLst>
                <a:rect l="txL" t="txT" r="txR" b="txB"/>
                <a:pathLst>
                  <a:path w="38" h="23">
                    <a:moveTo>
                      <a:pt x="0" y="23"/>
                    </a:moveTo>
                    <a:lnTo>
                      <a:pt x="13" y="0"/>
                    </a:lnTo>
                    <a:lnTo>
                      <a:pt x="38" y="0"/>
                    </a:lnTo>
                    <a:lnTo>
                      <a:pt x="25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399" name="Freeform 34"/>
              <p:cNvSpPr/>
              <p:nvPr/>
            </p:nvSpPr>
            <p:spPr>
              <a:xfrm>
                <a:off x="236" y="205"/>
                <a:ext cx="38" cy="23"/>
              </a:xfrm>
              <a:custGeom>
                <a:avLst/>
                <a:gdLst>
                  <a:gd name="txL" fmla="*/ 0 w 38"/>
                  <a:gd name="txT" fmla="*/ 0 h 23"/>
                  <a:gd name="txR" fmla="*/ 38 w 38"/>
                  <a:gd name="txB" fmla="*/ 23 h 23"/>
                </a:gdLst>
                <a:ahLst/>
                <a:cxnLst>
                  <a:cxn ang="0">
                    <a:pos x="0" y="23"/>
                  </a:cxn>
                  <a:cxn ang="0">
                    <a:pos x="13" y="0"/>
                  </a:cxn>
                  <a:cxn ang="0">
                    <a:pos x="38" y="0"/>
                  </a:cxn>
                  <a:cxn ang="0">
                    <a:pos x="25" y="23"/>
                  </a:cxn>
                  <a:cxn ang="0">
                    <a:pos x="0" y="23"/>
                  </a:cxn>
                </a:cxnLst>
                <a:rect l="txL" t="txT" r="txR" b="txB"/>
                <a:pathLst>
                  <a:path w="38" h="23">
                    <a:moveTo>
                      <a:pt x="0" y="23"/>
                    </a:moveTo>
                    <a:lnTo>
                      <a:pt x="13" y="0"/>
                    </a:lnTo>
                    <a:lnTo>
                      <a:pt x="38" y="0"/>
                    </a:lnTo>
                    <a:lnTo>
                      <a:pt x="25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4763" cap="flat" cmpd="sng">
                <a:solidFill>
                  <a:srgbClr val="49493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400" name="Freeform 35"/>
              <p:cNvSpPr/>
              <p:nvPr/>
            </p:nvSpPr>
            <p:spPr>
              <a:xfrm>
                <a:off x="261" y="205"/>
                <a:ext cx="13" cy="29"/>
              </a:xfrm>
              <a:custGeom>
                <a:avLst/>
                <a:gdLst>
                  <a:gd name="txL" fmla="*/ 0 w 13"/>
                  <a:gd name="txT" fmla="*/ 0 h 29"/>
                  <a:gd name="txR" fmla="*/ 13 w 13"/>
                  <a:gd name="txB" fmla="*/ 29 h 29"/>
                </a:gdLst>
                <a:ahLst/>
                <a:cxnLst>
                  <a:cxn ang="0">
                    <a:pos x="0" y="29"/>
                  </a:cxn>
                  <a:cxn ang="0">
                    <a:pos x="13" y="16"/>
                  </a:cxn>
                  <a:cxn ang="0">
                    <a:pos x="13" y="0"/>
                  </a:cxn>
                  <a:cxn ang="0">
                    <a:pos x="0" y="23"/>
                  </a:cxn>
                  <a:cxn ang="0">
                    <a:pos x="0" y="29"/>
                  </a:cxn>
                </a:cxnLst>
                <a:rect l="txL" t="txT" r="txR" b="txB"/>
                <a:pathLst>
                  <a:path w="13" h="29">
                    <a:moveTo>
                      <a:pt x="0" y="29"/>
                    </a:moveTo>
                    <a:lnTo>
                      <a:pt x="13" y="16"/>
                    </a:lnTo>
                    <a:lnTo>
                      <a:pt x="13" y="0"/>
                    </a:lnTo>
                    <a:lnTo>
                      <a:pt x="0" y="2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A7A5A"/>
              </a:solidFill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401" name="Freeform 36"/>
              <p:cNvSpPr/>
              <p:nvPr/>
            </p:nvSpPr>
            <p:spPr>
              <a:xfrm>
                <a:off x="261" y="205"/>
                <a:ext cx="13" cy="29"/>
              </a:xfrm>
              <a:custGeom>
                <a:avLst/>
                <a:gdLst>
                  <a:gd name="txL" fmla="*/ 0 w 13"/>
                  <a:gd name="txT" fmla="*/ 0 h 29"/>
                  <a:gd name="txR" fmla="*/ 13 w 13"/>
                  <a:gd name="txB" fmla="*/ 29 h 29"/>
                </a:gdLst>
                <a:ahLst/>
                <a:cxnLst>
                  <a:cxn ang="0">
                    <a:pos x="0" y="29"/>
                  </a:cxn>
                  <a:cxn ang="0">
                    <a:pos x="13" y="16"/>
                  </a:cxn>
                  <a:cxn ang="0">
                    <a:pos x="13" y="0"/>
                  </a:cxn>
                  <a:cxn ang="0">
                    <a:pos x="0" y="23"/>
                  </a:cxn>
                  <a:cxn ang="0">
                    <a:pos x="0" y="29"/>
                  </a:cxn>
                </a:cxnLst>
                <a:rect l="txL" t="txT" r="txR" b="txB"/>
                <a:pathLst>
                  <a:path w="13" h="29">
                    <a:moveTo>
                      <a:pt x="0" y="29"/>
                    </a:moveTo>
                    <a:lnTo>
                      <a:pt x="13" y="16"/>
                    </a:lnTo>
                    <a:lnTo>
                      <a:pt x="13" y="0"/>
                    </a:lnTo>
                    <a:lnTo>
                      <a:pt x="0" y="2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A7A5A"/>
              </a:solidFill>
              <a:ln w="4763" cap="flat" cmpd="sng">
                <a:solidFill>
                  <a:srgbClr val="49493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402" name="Rectangle 37"/>
              <p:cNvSpPr/>
              <p:nvPr/>
            </p:nvSpPr>
            <p:spPr>
              <a:xfrm>
                <a:off x="233" y="228"/>
                <a:ext cx="28" cy="6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7403" name="Rectangle 38"/>
              <p:cNvSpPr/>
              <p:nvPr/>
            </p:nvSpPr>
            <p:spPr>
              <a:xfrm>
                <a:off x="234" y="229"/>
                <a:ext cx="26" cy="4"/>
              </a:xfrm>
              <a:prstGeom prst="rect">
                <a:avLst/>
              </a:prstGeom>
              <a:solidFill>
                <a:srgbClr val="B7B79D"/>
              </a:solidFill>
              <a:ln w="4763" cap="flat" cmpd="sng">
                <a:solidFill>
                  <a:srgbClr val="49493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57370" name="Text Box 58"/>
            <p:cNvSpPr txBox="1"/>
            <p:nvPr/>
          </p:nvSpPr>
          <p:spPr>
            <a:xfrm>
              <a:off x="6189" y="2236"/>
              <a:ext cx="1182" cy="8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 eaLnBrk="1" hangingPunct="1"/>
              <a:r>
                <a:rPr lang="zh-CN" altLang="en-US" sz="14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顾客</a:t>
              </a:r>
              <a:r>
                <a:rPr lang="zh-CN" altLang="en-US" sz="1400" b="1" dirty="0">
                  <a:latin typeface="Arial" pitchFamily="34" charset="0"/>
                  <a:ea typeface="黑体" pitchFamily="49" charset="-122"/>
                  <a:sym typeface="+mn-ea"/>
                </a:rPr>
                <a:t> </a:t>
              </a:r>
              <a:r>
                <a:rPr lang="zh-CN" altLang="zh-CN" sz="1400" b="1" dirty="0">
                  <a:latin typeface="Arial" pitchFamily="34" charset="0"/>
                  <a:ea typeface="黑体" pitchFamily="49" charset="-122"/>
                  <a:sym typeface="+mn-ea"/>
                </a:rPr>
                <a:t>A</a:t>
              </a:r>
              <a:endParaRPr lang="zh-CN" altLang="en-US" sz="1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grpSp>
        <p:nvGrpSpPr>
          <p:cNvPr id="11" name="组合 7"/>
          <p:cNvGrpSpPr/>
          <p:nvPr/>
        </p:nvGrpSpPr>
        <p:grpSpPr>
          <a:xfrm>
            <a:off x="5462111" y="2120901"/>
            <a:ext cx="1188720" cy="1087755"/>
            <a:chOff x="11469" y="2156"/>
            <a:chExt cx="2496" cy="1713"/>
          </a:xfrm>
        </p:grpSpPr>
        <p:sp>
          <p:nvSpPr>
            <p:cNvPr id="57350" name="Text Box 6"/>
            <p:cNvSpPr txBox="1"/>
            <p:nvPr/>
          </p:nvSpPr>
          <p:spPr>
            <a:xfrm>
              <a:off x="12342" y="2949"/>
              <a:ext cx="1623" cy="4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l" eaLnBrk="1" hangingPunct="1"/>
              <a:r>
                <a:rPr lang="zh-CN" altLang="en-US" sz="14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服务器 </a:t>
              </a:r>
              <a:endParaRPr lang="zh-CN" altLang="zh-CN" sz="1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pic>
          <p:nvPicPr>
            <p:cNvPr id="57353" name="Picture 9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>
            <a:xfrm flipH="1">
              <a:off x="11564" y="2691"/>
              <a:ext cx="793" cy="1178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57371" name="Text Box 59"/>
            <p:cNvSpPr txBox="1"/>
            <p:nvPr/>
          </p:nvSpPr>
          <p:spPr>
            <a:xfrm>
              <a:off x="11469" y="2156"/>
              <a:ext cx="1791" cy="4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algn="l" eaLnBrk="1" hangingPunct="1"/>
              <a:r>
                <a:rPr lang="zh-CN" altLang="en-US" sz="1400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销售商</a:t>
              </a:r>
              <a:r>
                <a:rPr lang="zh-CN" altLang="zh-CN" sz="1400" b="1" dirty="0">
                  <a:latin typeface="Arial" pitchFamily="34" charset="0"/>
                  <a:ea typeface="黑体" pitchFamily="49" charset="-122"/>
                  <a:sym typeface="+mn-ea"/>
                </a:rPr>
                <a:t>B</a:t>
              </a:r>
              <a:endParaRPr lang="zh-CN" altLang="en-US" sz="1400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43852" y="877571"/>
            <a:ext cx="8350568" cy="149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tx1"/>
                </a:solidFill>
                <a:sym typeface="+mn-ea"/>
              </a:rPr>
              <a:t>销售商的</a:t>
            </a:r>
            <a:r>
              <a:rPr lang="zh-CN" altLang="en-US" sz="3200" b="1">
                <a:solidFill>
                  <a:schemeClr val="tx1"/>
                </a:solidFill>
              </a:rPr>
              <a:t>万维网服务器</a:t>
            </a:r>
            <a:r>
              <a:rPr lang="en-US" altLang="zh-CN" sz="3200" b="1">
                <a:solidFill>
                  <a:schemeClr val="tx1"/>
                </a:solidFill>
              </a:rPr>
              <a:t>B</a:t>
            </a:r>
            <a:r>
              <a:rPr lang="zh-CN" altLang="en-US" sz="3200" b="1">
                <a:solidFill>
                  <a:schemeClr val="tx1"/>
                </a:solidFill>
              </a:rPr>
              <a:t>使用</a:t>
            </a:r>
            <a:r>
              <a:rPr lang="en-US" altLang="zh-CN" sz="3200" b="1">
                <a:solidFill>
                  <a:schemeClr val="tx1"/>
                </a:solidFill>
              </a:rPr>
              <a:t>SSL</a:t>
            </a:r>
            <a:r>
              <a:rPr lang="zh-CN" altLang="en-US" sz="3200" b="1">
                <a:solidFill>
                  <a:schemeClr val="tx1"/>
                </a:solidFill>
              </a:rPr>
              <a:t>，为顾客</a:t>
            </a:r>
            <a:r>
              <a:rPr lang="en-US" altLang="zh-CN" sz="3200" b="1">
                <a:solidFill>
                  <a:schemeClr val="tx1"/>
                </a:solidFill>
              </a:rPr>
              <a:t>A</a:t>
            </a:r>
            <a:r>
              <a:rPr lang="zh-CN" altLang="en-US" sz="3200" b="1">
                <a:solidFill>
                  <a:schemeClr val="tx1"/>
                </a:solidFill>
              </a:rPr>
              <a:t>提供安全的在线购物</a:t>
            </a:r>
            <a:r>
              <a:rPr lang="zh-CN" altLang="en-US" sz="3200" b="1" dirty="0">
                <a:sym typeface="+mn-ea"/>
              </a:rPr>
              <a:t>安全会话建立过程：</a:t>
            </a:r>
            <a:endParaRPr lang="zh-CN" altLang="en-US" sz="3200" b="1" dirty="0">
              <a:solidFill>
                <a:schemeClr val="tx1"/>
              </a:solidFill>
              <a:sym typeface="+mn-ea"/>
            </a:endParaRPr>
          </a:p>
          <a:p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23222" y="129541"/>
            <a:ext cx="359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ym typeface="+mn-ea"/>
              </a:rPr>
              <a:t>4</a:t>
            </a:r>
            <a:r>
              <a:rPr lang="zh-CN" altLang="en-US" sz="4000" b="1" dirty="0">
                <a:sym typeface="+mn-ea"/>
              </a:rPr>
              <a:t>、</a:t>
            </a:r>
            <a:r>
              <a:rPr lang="en-US" altLang="zh-CN" sz="4000" b="1" dirty="0">
                <a:sym typeface="+mn-ea"/>
              </a:rPr>
              <a:t>SSL</a:t>
            </a:r>
            <a:r>
              <a:rPr lang="zh-CN" altLang="en-US" sz="4000" b="1" dirty="0">
                <a:sym typeface="+mn-ea"/>
              </a:rPr>
              <a:t>的应用</a:t>
            </a:r>
            <a:endParaRPr lang="zh-CN" altLang="en-US" sz="40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20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20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2" grpId="0" bldLvl="0" animBg="1"/>
      <p:bldP spid="2" grpId="0" bldLvl="0" animBg="1"/>
      <p:bldP spid="3" grpId="0" bldLvl="0" animBg="1"/>
      <p:bldP spid="4" grpId="0" bldLvl="0" animBg="1"/>
      <p:bldP spid="5" grpId="0" bldLvl="0" animBg="1"/>
      <p:bldP spid="57362" grpId="0" bldLvl="0" animBg="1"/>
      <p:bldP spid="57364" grpId="0"/>
      <p:bldP spid="57365" grpId="0"/>
      <p:bldP spid="57366" grpId="0"/>
      <p:bldP spid="57367" grpId="0"/>
      <p:bldP spid="5736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>
                <a:latin typeface="黑体" charset="0"/>
                <a:ea typeface="黑体" charset="0"/>
              </a:rPr>
              <a:t>5</a:t>
            </a:r>
            <a:r>
              <a:rPr lang="zh-CN" altLang="en-US" b="1">
                <a:latin typeface="黑体" charset="0"/>
                <a:ea typeface="黑体" charset="0"/>
              </a:rPr>
              <a:t>、</a:t>
            </a:r>
            <a:r>
              <a:rPr lang="en-US" altLang="zh-CN" b="1">
                <a:latin typeface="黑体" charset="0"/>
                <a:ea typeface="黑体" charset="0"/>
              </a:rPr>
              <a:t>TLS</a:t>
            </a:r>
            <a:r>
              <a:rPr lang="zh-CN" altLang="en-US" b="1">
                <a:latin typeface="黑体" charset="0"/>
                <a:ea typeface="黑体" charset="0"/>
              </a:rPr>
              <a:t>协议</a:t>
            </a:r>
            <a:endParaRPr lang="zh-CN" altLang="en-US" b="1">
              <a:latin typeface="黑体" charset="0"/>
              <a:ea typeface="黑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2501" y="2038350"/>
            <a:ext cx="7416641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>
                <a:solidFill>
                  <a:schemeClr val="tx1"/>
                </a:solidFill>
              </a:rPr>
              <a:t>安全传输层协议（TLS）用于在两个通信应用程序之间提供保密性和数据完整性。</a:t>
            </a:r>
            <a:endParaRPr lang="zh-CN" altLang="en-US" sz="3600" b="1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600" b="1">
                <a:solidFill>
                  <a:schemeClr val="tx1"/>
                </a:solidFill>
              </a:rPr>
              <a:t>该协议由两层组成： TLS 记录协议（TLS Record）和 TLS 握手协议（TLS Handshake）。</a:t>
            </a:r>
            <a:endParaRPr lang="zh-CN" altLang="en-US" sz="3600" b="1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600" b="1">
                <a:solidFill>
                  <a:schemeClr val="tx1"/>
                </a:solidFill>
              </a:rPr>
              <a:t>。</a:t>
            </a:r>
            <a:endParaRPr lang="zh-CN" altLang="en-US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ym typeface="+mn-ea"/>
              </a:rPr>
              <a:t> </a:t>
            </a:r>
            <a:r>
              <a:rPr lang="en-US" altLang="zh-CN" b="1">
                <a:sym typeface="+mn-ea"/>
              </a:rPr>
              <a:t>5</a:t>
            </a:r>
            <a:r>
              <a:rPr lang="zh-CN" altLang="en-US" b="1">
                <a:sym typeface="+mn-ea"/>
              </a:rPr>
              <a:t>、TLS 记录协议</a:t>
            </a:r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62953" y="31254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7544" y="1250311"/>
            <a:ext cx="8461435" cy="55357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 dirty="0"/>
              <a:t>TLS 记录协议提供的连接安全性具有两个基本特性：</a:t>
            </a:r>
            <a:endParaRPr lang="zh-CN" altLang="en-US" sz="3200" b="1" dirty="0"/>
          </a:p>
          <a:p>
            <a:pPr>
              <a:lnSpc>
                <a:spcPct val="14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charset="0"/>
                <a:ea typeface="黑体" charset="0"/>
              </a:rPr>
              <a:t>私有</a:t>
            </a:r>
            <a:r>
              <a:rPr lang="zh-CN" altLang="en-US" sz="3200" b="1" dirty="0"/>
              <a:t>―对称加密用以数据加密。对称加密所产生的密钥对每个连接都是唯一的，且此密钥基于另一个协议（如握手协议）协商。记录协议也可以不加密使用。</a:t>
            </a:r>
            <a:endParaRPr lang="zh-CN" altLang="en-US" sz="3200" b="1" dirty="0"/>
          </a:p>
          <a:p>
            <a:pPr>
              <a:lnSpc>
                <a:spcPct val="14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charset="0"/>
                <a:ea typeface="黑体" charset="0"/>
              </a:rPr>
              <a:t>可靠</a:t>
            </a:r>
            <a:r>
              <a:rPr lang="zh-CN" altLang="en-US" sz="3200" b="1" dirty="0"/>
              <a:t>―信息传输包括使用密钥的 MAC 进行信息完整性检查。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>
                <a:latin typeface="宋体" charset="0"/>
                <a:ea typeface="宋体" charset="0"/>
                <a:sym typeface="+mn-ea"/>
              </a:rPr>
              <a:t>6</a:t>
            </a:r>
            <a:r>
              <a:rPr lang="zh-CN" altLang="en-US" b="1">
                <a:latin typeface="宋体" charset="0"/>
                <a:ea typeface="宋体" charset="0"/>
                <a:sym typeface="+mn-ea"/>
              </a:rPr>
              <a:t>、TLS 握手协议</a:t>
            </a:r>
            <a:endParaRPr lang="zh-CN" altLang="en-US" b="1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88181" y="30854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b="1">
                <a:latin typeface="宋体" charset="0"/>
                <a:ea typeface="宋体" charset="0"/>
              </a:rPr>
              <a:t>TLS 握手协议提供的连接安全具有三个基本属性：</a:t>
            </a:r>
            <a:endParaRPr lang="zh-CN" altLang="en-US" sz="2800" b="1">
              <a:latin typeface="宋体" charset="0"/>
              <a:ea typeface="宋体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宋体" charset="0"/>
                <a:ea typeface="宋体" charset="0"/>
              </a:rPr>
              <a:t>1.可以使用非对称的</a:t>
            </a:r>
            <a:r>
              <a:rPr lang="zh-CN" altLang="en-US" sz="2800" b="1">
                <a:latin typeface="宋体" charset="0"/>
                <a:ea typeface="宋体" charset="0"/>
              </a:rPr>
              <a:t>，或公共密钥的密码来认证对等方的身份。该认证是可选的，但至少需要一个结点。</a:t>
            </a:r>
            <a:endParaRPr lang="zh-CN" altLang="en-US" sz="2800" b="1">
              <a:latin typeface="宋体" charset="0"/>
              <a:ea typeface="宋体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宋体" charset="0"/>
                <a:ea typeface="宋体" charset="0"/>
              </a:rPr>
              <a:t>2.共享加密密钥的协商是安全的</a:t>
            </a:r>
            <a:r>
              <a:rPr lang="zh-CN" altLang="en-US" sz="2800" b="1">
                <a:latin typeface="宋体" charset="0"/>
                <a:ea typeface="宋体" charset="0"/>
              </a:rPr>
              <a:t>。对偷窃者来说协商加密是难以获得的。此外经过认证过的连接不能获得加密，即使是进入连接中间的攻击者也不能。</a:t>
            </a:r>
            <a:endParaRPr lang="zh-CN" altLang="en-US" sz="2800" b="1">
              <a:latin typeface="宋体" charset="0"/>
              <a:ea typeface="宋体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宋体" charset="0"/>
                <a:ea typeface="宋体" charset="0"/>
              </a:rPr>
              <a:t>3.协商是可靠的</a:t>
            </a:r>
            <a:r>
              <a:rPr lang="zh-CN" altLang="en-US" sz="2800" b="1">
                <a:latin typeface="宋体" charset="0"/>
                <a:ea typeface="宋体" charset="0"/>
              </a:rPr>
              <a:t>。没有经过通信方成员的检测，任何攻击者都不能修改通信协商。</a:t>
            </a:r>
            <a:endParaRPr lang="zh-CN" altLang="en-US" sz="2800" b="1"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1239</Words>
  <Application>Kingsoft Office WPP</Application>
  <PresentationFormat>全屏显示(4:3)</PresentationFormat>
  <Paragraphs>108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知识点七: 运输层安全协议</vt:lpstr>
      <vt:lpstr>	1、安全套接字层 SSL</vt:lpstr>
      <vt:lpstr>2、SSL提供的安全服务</vt:lpstr>
      <vt:lpstr> </vt:lpstr>
      <vt:lpstr>PowerPoint 演示文稿</vt:lpstr>
      <vt:lpstr>5、TLS协议</vt:lpstr>
      <vt:lpstr> 5、TLS 记录协议</vt:lpstr>
      <vt:lpstr>6、TLS 握手协议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知识点七、 运输层安全协议</dc:title>
  <dc:creator>Administrator</dc:creator>
  <cp:lastModifiedBy>Administrator</cp:lastModifiedBy>
  <cp:revision>3</cp:revision>
  <dcterms:created xsi:type="dcterms:W3CDTF">2016-01-21T10:36:00Z</dcterms:created>
  <dcterms:modified xsi:type="dcterms:W3CDTF">2016-01-26T05:53:16Z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