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80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  <a:srgbClr val="FFFF00"/>
    <a:srgbClr val="99FFCC"/>
    <a:srgbClr val="FFCC66"/>
    <a:srgbClr val="FF99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 autoAdjust="0"/>
    <p:restoredTop sz="94660"/>
  </p:normalViewPr>
  <p:slideViewPr>
    <p:cSldViewPr>
      <p:cViewPr varScale="1">
        <p:scale>
          <a:sx n="82" d="100"/>
          <a:sy n="82" d="100"/>
        </p:scale>
        <p:origin x="3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21DB6B-E8F3-4512-8122-33B8B3BB3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7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6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37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78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44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7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2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7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76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91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notesSlide" Target="../notesSlides/notesSlide1.xml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3.png"/><Relationship Id="rId7" Type="http://schemas.openxmlformats.org/officeDocument/2006/relationships/image" Target="../media/image3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41.png"/><Relationship Id="rId5" Type="http://schemas.openxmlformats.org/officeDocument/2006/relationships/image" Target="../media/image85.png"/><Relationship Id="rId10" Type="http://schemas.openxmlformats.org/officeDocument/2006/relationships/image" Target="../media/image40.png"/><Relationship Id="rId4" Type="http://schemas.openxmlformats.org/officeDocument/2006/relationships/image" Target="../media/image8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images.china.cn/news/attachement/jpg/site3/20130529/3106942768919890024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images.china.cn/news/attachement/jpg/site3/20130529/3106942768919890024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images.china.cn/news/attachement/jpg/site3/20130529/3106942768919890024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images.china.cn/news/attachement/jpg/site3/20130529/3106942768919890024.jpg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99592" y="179388"/>
            <a:ext cx="719609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ea typeface="隶书" pitchFamily="49" charset="-122"/>
              </a:rPr>
              <a:t>二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lang="en-US" altLang="zh-CN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初等模型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174" y="692696"/>
            <a:ext cx="6337250" cy="5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</a:t>
            </a:r>
            <a:r>
              <a:rPr lang="en-US" altLang="zh-CN" sz="3200" b="1" u="sng" dirty="0">
                <a:ea typeface="楷体_GB2312" pitchFamily="49" charset="-122"/>
              </a:rPr>
              <a:t> </a:t>
            </a:r>
            <a:r>
              <a:rPr lang="zh-CN" altLang="en-US" sz="3200" b="1" u="sng" dirty="0"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双层玻璃窗的功效</a:t>
            </a:r>
            <a:endParaRPr lang="zh-CN" altLang="en-US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</a:t>
            </a:r>
            <a:r>
              <a:rPr lang="en-US" altLang="zh-CN" sz="3200" b="1" u="sng" dirty="0">
                <a:ea typeface="楷体_GB2312" pitchFamily="49" charset="-122"/>
              </a:rPr>
              <a:t> </a:t>
            </a:r>
            <a:r>
              <a:rPr lang="zh-CN" altLang="en-US" sz="3200" b="1" u="sng" dirty="0"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划艇比赛的成绩</a:t>
            </a:r>
            <a:endParaRPr lang="zh-CN" altLang="en-US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</a:t>
            </a:r>
            <a:r>
              <a:rPr lang="en-US" altLang="zh-CN" sz="3200" b="1" u="sng" dirty="0">
                <a:ea typeface="楷体_GB2312" pitchFamily="49" charset="-122"/>
              </a:rPr>
              <a:t> </a:t>
            </a:r>
            <a:r>
              <a:rPr lang="zh-CN" altLang="en-US" sz="3200" b="1" u="sng" dirty="0">
                <a:ea typeface="楷体_GB2312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实物交换</a:t>
            </a:r>
            <a:r>
              <a:rPr lang="en-US" altLang="zh-CN" sz="3200" b="1" u="sng" dirty="0">
                <a:ea typeface="楷体_GB2312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endParaRPr lang="en-US" altLang="zh-CN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</a:t>
            </a:r>
            <a:r>
              <a:rPr lang="en-US" altLang="zh-CN" sz="3200" b="1" u="sng" dirty="0">
                <a:ea typeface="楷体_GB2312" pitchFamily="49" charset="-122"/>
              </a:rPr>
              <a:t> </a:t>
            </a:r>
            <a:r>
              <a:rPr lang="zh-CN" altLang="en-US" sz="3200" b="1" u="sng" dirty="0">
                <a:ea typeface="楷体_GB2312" pitchFamily="49" charset="-122"/>
              </a:rPr>
              <a:t>汽车刹车距离与道路通行能力</a:t>
            </a:r>
            <a:endParaRPr lang="en-US" altLang="zh-CN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rgbClr val="FF0000"/>
                </a:solidFill>
                <a:ea typeface="楷体_GB2312" pitchFamily="49" charset="-122"/>
              </a:rPr>
              <a:t>2.5 </a:t>
            </a:r>
            <a:r>
              <a:rPr lang="zh-CN" altLang="en-US" sz="3200" b="1" u="sng" dirty="0">
                <a:solidFill>
                  <a:srgbClr val="FF0000"/>
                </a:solidFill>
                <a:ea typeface="楷体_GB2312" pitchFamily="49" charset="-122"/>
              </a:rPr>
              <a:t>估计出租车的总数</a:t>
            </a:r>
            <a:endParaRPr lang="en-US" altLang="zh-CN" sz="3200" b="1" u="sng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</a:rPr>
              <a:t>2.6 </a:t>
            </a:r>
            <a:r>
              <a:rPr lang="zh-CN" altLang="en-US" sz="3200" b="1" u="sng" dirty="0">
                <a:ea typeface="楷体_GB2312" pitchFamily="49" charset="-122"/>
              </a:rPr>
              <a:t>评选举重总冠军</a:t>
            </a:r>
            <a:endParaRPr lang="en-US" altLang="zh-CN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2.7 </a:t>
            </a:r>
            <a:r>
              <a:rPr lang="zh-CN" altLang="en-US" sz="3200" b="1" u="sng" dirty="0">
                <a:ea typeface="楷体_GB2312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解读</a:t>
            </a:r>
            <a:r>
              <a:rPr lang="en-US" altLang="zh-CN" sz="3200" b="1" u="sng" dirty="0">
                <a:ea typeface="楷体_GB2312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CPI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2.8</a:t>
            </a:r>
            <a:r>
              <a:rPr lang="en-US" altLang="zh-CN" sz="3200" b="1" u="sng" dirty="0">
                <a:ea typeface="楷体_GB2312" pitchFamily="49" charset="-122"/>
              </a:rPr>
              <a:t> </a:t>
            </a:r>
            <a:r>
              <a:rPr lang="zh-CN" altLang="en-US" sz="3200" b="1" u="sng" dirty="0">
                <a:ea typeface="楷体_GB2312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核军备竞赛</a:t>
            </a:r>
            <a:endParaRPr lang="zh-CN" altLang="en-US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2.9</a:t>
            </a:r>
            <a:r>
              <a:rPr lang="en-US" altLang="zh-CN" sz="3200" b="1" u="sng" dirty="0">
                <a:ea typeface="楷体_GB2312" pitchFamily="49" charset="-122"/>
              </a:rPr>
              <a:t> </a:t>
            </a:r>
            <a:r>
              <a:rPr lang="zh-CN" altLang="en-US" sz="3200" b="1" u="sng" dirty="0">
                <a:ea typeface="楷体_GB2312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扬帆远航</a:t>
            </a:r>
            <a:endParaRPr lang="en-US" altLang="zh-CN" sz="3200" b="1" u="sng" dirty="0"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ea typeface="楷体_GB2312" pitchFamily="49" charset="-122"/>
              </a:rPr>
              <a:t>2.10 </a:t>
            </a:r>
            <a:r>
              <a:rPr lang="zh-CN" altLang="en-US" sz="3200" b="1" u="sng" dirty="0">
                <a:ea typeface="楷体_GB2312" pitchFamily="49" charset="-122"/>
              </a:rPr>
              <a:t>节水洗衣机</a:t>
            </a:r>
            <a:endParaRPr lang="en-US" altLang="zh-CN" sz="3200" b="1" u="sng" dirty="0"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9512" y="1262233"/>
            <a:ext cx="3730650" cy="523220"/>
            <a:chOff x="423476" y="1155269"/>
            <a:chExt cx="3730650" cy="523220"/>
          </a:xfrm>
          <a:solidFill>
            <a:srgbClr val="FFFF00"/>
          </a:solidFill>
        </p:grpSpPr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423476" y="1155269"/>
              <a:ext cx="3730649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1. </a:t>
              </a:r>
              <a:r>
                <a:rPr lang="zh-CN" altLang="zh-CN" sz="2800" b="1" dirty="0"/>
                <a:t>平均值模型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38414" y="1155269"/>
                  <a:ext cx="1215712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414" y="1155269"/>
                  <a:ext cx="121571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050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207756" y="2636912"/>
            <a:ext cx="3677928" cy="534598"/>
            <a:chOff x="451720" y="2025892"/>
            <a:chExt cx="3677928" cy="534598"/>
          </a:xfrm>
          <a:solidFill>
            <a:srgbClr val="FFFF00"/>
          </a:solidFill>
        </p:grpSpPr>
        <p:sp>
          <p:nvSpPr>
            <p:cNvPr id="8" name="矩形 2"/>
            <p:cNvSpPr>
              <a:spLocks noChangeArrowheads="1"/>
            </p:cNvSpPr>
            <p:nvPr/>
          </p:nvSpPr>
          <p:spPr bwMode="auto">
            <a:xfrm>
              <a:off x="451720" y="2037270"/>
              <a:ext cx="3677927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2. </a:t>
              </a:r>
              <a:r>
                <a:rPr lang="zh-CN" altLang="zh-CN" sz="2800" b="1" dirty="0"/>
                <a:t>中位数模型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99740" y="2025892"/>
                  <a:ext cx="1329908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2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740" y="2025892"/>
                  <a:ext cx="132990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174" t="-11765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207757" y="3501008"/>
            <a:ext cx="5535657" cy="523220"/>
            <a:chOff x="451721" y="2996952"/>
            <a:chExt cx="5535657" cy="523220"/>
          </a:xfrm>
          <a:solidFill>
            <a:srgbClr val="CCFFCC"/>
          </a:solidFill>
        </p:grpSpPr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451721" y="2996952"/>
              <a:ext cx="5535657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3. </a:t>
              </a:r>
              <a:r>
                <a:rPr lang="zh-CN" altLang="zh-CN" sz="2800" b="1" dirty="0"/>
                <a:t>两端间隔对称模型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51868" y="2996952"/>
                  <a:ext cx="2035510" cy="52322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68" y="2996952"/>
                  <a:ext cx="203551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988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212296" y="4347215"/>
            <a:ext cx="5195860" cy="714683"/>
            <a:chOff x="456260" y="3843159"/>
            <a:chExt cx="5195860" cy="714683"/>
          </a:xfrm>
          <a:solidFill>
            <a:srgbClr val="CCFFCC"/>
          </a:solidFill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456260" y="3933056"/>
              <a:ext cx="5195860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4. </a:t>
              </a:r>
              <a:r>
                <a:rPr lang="zh-CN" altLang="zh-CN" sz="2800" b="1" dirty="0"/>
                <a:t>平均间隔模型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19549" y="3843159"/>
                  <a:ext cx="2373561" cy="714683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549" y="3843159"/>
                  <a:ext cx="2373561" cy="7146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141" b="-9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207756" y="5283319"/>
            <a:ext cx="5560440" cy="714683"/>
            <a:chOff x="451720" y="4779263"/>
            <a:chExt cx="5560440" cy="714683"/>
          </a:xfrm>
          <a:solidFill>
            <a:srgbClr val="CCFFCC"/>
          </a:solidFill>
        </p:grpSpPr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451720" y="4869160"/>
              <a:ext cx="5344415" cy="52322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5. </a:t>
              </a:r>
              <a:r>
                <a:rPr lang="zh-CN" altLang="zh-CN" sz="2800" b="1" dirty="0"/>
                <a:t>区间均分模型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19550" y="4779263"/>
                  <a:ext cx="2792610" cy="714683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≈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800" b="1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550" y="4779263"/>
                  <a:ext cx="2792610" cy="7146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367" b="-9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823" name="矩形 1"/>
          <p:cNvSpPr>
            <a:spLocks noChangeArrowheads="1"/>
          </p:cNvSpPr>
          <p:nvPr/>
        </p:nvSpPr>
        <p:spPr bwMode="auto">
          <a:xfrm>
            <a:off x="468313" y="476250"/>
            <a:ext cx="2243137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计算与分析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50938" y="1943100"/>
            <a:ext cx="428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用全部样本，有</a:t>
            </a:r>
            <a:r>
              <a:rPr lang="zh-CN" altLang="en-US" sz="2800" b="1">
                <a:solidFill>
                  <a:srgbClr val="FF0000"/>
                </a:solidFill>
              </a:rPr>
              <a:t>统计依据</a:t>
            </a:r>
          </a:p>
        </p:txBody>
      </p: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88086" y="1943254"/>
            <a:ext cx="3032386" cy="523220"/>
          </a:xfrm>
          <a:prstGeom prst="rect">
            <a:avLst/>
          </a:prstGeom>
          <a:blipFill rotWithShape="1">
            <a:blip r:embed="rId7"/>
            <a:stretch>
              <a:fillRect l="-4016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57502" y="2671868"/>
            <a:ext cx="4578994" cy="523220"/>
          </a:xfrm>
          <a:prstGeom prst="rect">
            <a:avLst/>
          </a:prstGeom>
          <a:blipFill rotWithShape="1">
            <a:blip r:embed="rId8"/>
            <a:stretch>
              <a:fillRect l="-2663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4077" y="4474164"/>
            <a:ext cx="3240361" cy="523220"/>
          </a:xfrm>
          <a:prstGeom prst="rect">
            <a:avLst/>
          </a:prstGeom>
          <a:blipFill rotWithShape="1">
            <a:blip r:embed="rId9"/>
            <a:stretch>
              <a:fillRect l="-3759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5" y="5391104"/>
            <a:ext cx="3240361" cy="523220"/>
          </a:xfrm>
          <a:prstGeom prst="rect">
            <a:avLst/>
          </a:prstGeom>
          <a:blipFill rotWithShape="1">
            <a:blip r:embed="rId10"/>
            <a:stretch>
              <a:fillRect l="-3955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3501008"/>
            <a:ext cx="3340311" cy="523220"/>
          </a:xfrm>
          <a:prstGeom prst="rect">
            <a:avLst/>
          </a:prstGeom>
          <a:blipFill rotWithShape="1">
            <a:blip r:embed="rId11"/>
            <a:stretch>
              <a:fillRect l="-3832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36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395288" y="692150"/>
            <a:ext cx="2038350" cy="646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latin typeface="隶书" pitchFamily="49" charset="-122"/>
                <a:ea typeface="隶书" pitchFamily="49" charset="-122"/>
              </a:rPr>
              <a:t>数值模拟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750" y="4508500"/>
            <a:ext cx="6616256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样本估计结果与总体对比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评价各</a:t>
            </a:r>
            <a:r>
              <a:rPr lang="zh-CN" altLang="en-US" sz="2800" b="1" dirty="0"/>
              <a:t>个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751" y="2374900"/>
            <a:ext cx="6552530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用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个模型分别对</a:t>
            </a:r>
            <a:r>
              <a:rPr lang="zh-CN" altLang="en-US" sz="2800" b="1" dirty="0"/>
              <a:t>每个</a:t>
            </a:r>
            <a:r>
              <a:rPr lang="zh-CN" altLang="zh-CN" sz="2800" b="1" dirty="0"/>
              <a:t>样本估计总体</a:t>
            </a:r>
            <a:r>
              <a:rPr lang="en-US" altLang="zh-CN" sz="2800" b="1" i="1" dirty="0"/>
              <a:t>x.</a:t>
            </a:r>
            <a:endParaRPr lang="zh-CN" altLang="en-US" sz="2800" b="1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750" y="5300663"/>
            <a:ext cx="752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画</a:t>
            </a:r>
            <a:r>
              <a:rPr lang="en-US" altLang="zh-CN" sz="2800" b="1" i="1"/>
              <a:t>m</a:t>
            </a:r>
            <a:r>
              <a:rPr lang="zh-CN" altLang="zh-CN" sz="2800" b="1"/>
              <a:t>个样本估计的</a:t>
            </a:r>
            <a:r>
              <a:rPr lang="en-US" altLang="zh-CN" sz="2800" b="1" i="1"/>
              <a:t>x</a:t>
            </a:r>
            <a:r>
              <a:rPr lang="zh-CN" altLang="zh-CN" sz="2800" b="1"/>
              <a:t>的直方图</a:t>
            </a:r>
            <a:r>
              <a:rPr lang="zh-CN" altLang="en-US" sz="2800" b="1"/>
              <a:t>，</a:t>
            </a:r>
            <a:r>
              <a:rPr lang="zh-CN" altLang="zh-CN" sz="2800" b="1"/>
              <a:t>分析</a:t>
            </a:r>
            <a:r>
              <a:rPr lang="en-US" altLang="zh-CN" sz="2800" b="1" i="1"/>
              <a:t>x</a:t>
            </a:r>
            <a:r>
              <a:rPr lang="zh-CN" altLang="zh-CN" sz="2800" b="1"/>
              <a:t>的分布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987675" y="881063"/>
            <a:ext cx="4910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给定总体</a:t>
            </a:r>
            <a:r>
              <a:rPr lang="en-US" altLang="zh-CN" sz="2800" b="1" dirty="0"/>
              <a:t>{1, 2, …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}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=1000</a:t>
            </a:r>
            <a:endParaRPr lang="zh-CN" altLang="en-US" sz="28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000" y="1628775"/>
            <a:ext cx="8094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zh-CN" altLang="zh-CN" sz="2800" b="1"/>
              <a:t>总体</a:t>
            </a:r>
            <a:r>
              <a:rPr lang="zh-CN" altLang="en-US" sz="2800" b="1"/>
              <a:t>中</a:t>
            </a:r>
            <a:r>
              <a:rPr lang="zh-CN" altLang="zh-CN" sz="2800" b="1"/>
              <a:t>取</a:t>
            </a:r>
            <a:r>
              <a:rPr lang="en-US" altLang="zh-CN" sz="2800" b="1" i="1"/>
              <a:t>n</a:t>
            </a:r>
            <a:r>
              <a:rPr lang="en-US" altLang="zh-CN" sz="2800" b="1"/>
              <a:t>=10</a:t>
            </a:r>
            <a:r>
              <a:rPr lang="zh-CN" altLang="zh-CN" sz="2800" b="1"/>
              <a:t>个数为一个样本</a:t>
            </a:r>
            <a:r>
              <a:rPr lang="zh-CN" altLang="en-US" sz="2800" b="1"/>
              <a:t>，共</a:t>
            </a:r>
            <a:r>
              <a:rPr lang="en-US" altLang="zh-CN" sz="2800" b="1" i="1"/>
              <a:t>m</a:t>
            </a:r>
            <a:r>
              <a:rPr lang="en-US" altLang="zh-CN" sz="2800" b="1"/>
              <a:t>=200</a:t>
            </a:r>
            <a:r>
              <a:rPr lang="zh-CN" altLang="en-US" sz="2800" b="1"/>
              <a:t>个</a:t>
            </a:r>
            <a:r>
              <a:rPr lang="zh-CN" altLang="zh-CN" sz="2800" b="1"/>
              <a:t>样本</a:t>
            </a:r>
            <a:endParaRPr lang="zh-CN" altLang="en-US" sz="28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8313" y="2997200"/>
            <a:ext cx="82804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对每个模型</a:t>
            </a:r>
            <a:r>
              <a:rPr lang="zh-CN" altLang="zh-CN" sz="2800" b="1"/>
              <a:t>计算</a:t>
            </a:r>
            <a:r>
              <a:rPr lang="en-US" altLang="zh-CN" sz="2800" b="1" i="1"/>
              <a:t>m</a:t>
            </a:r>
            <a:r>
              <a:rPr lang="zh-CN" altLang="zh-CN" sz="2800" b="1"/>
              <a:t>个样本估计的</a:t>
            </a:r>
            <a:r>
              <a:rPr lang="en-US" altLang="zh-CN" sz="2800" b="1" i="1"/>
              <a:t>x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平均值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zh-CN" altLang="zh-CN" sz="2800" b="1">
                <a:solidFill>
                  <a:srgbClr val="FF0000"/>
                </a:solidFill>
              </a:rPr>
              <a:t>标准差</a:t>
            </a:r>
            <a:r>
              <a:rPr lang="zh-CN" altLang="zh-CN" sz="2800" b="1"/>
              <a:t>及平均值</a:t>
            </a:r>
            <a:r>
              <a:rPr lang="zh-CN" altLang="zh-CN" sz="2800" b="1">
                <a:solidFill>
                  <a:srgbClr val="FF0000"/>
                </a:solidFill>
              </a:rPr>
              <a:t>与真值</a:t>
            </a:r>
            <a:r>
              <a:rPr lang="en-US" altLang="zh-CN" sz="2800" b="1" i="1"/>
              <a:t>x</a:t>
            </a:r>
            <a:r>
              <a:rPr lang="en-US" altLang="zh-CN" sz="2800" b="1"/>
              <a:t>=1000</a:t>
            </a:r>
            <a:r>
              <a:rPr lang="zh-CN" altLang="zh-CN" sz="2800" b="1"/>
              <a:t>间</a:t>
            </a:r>
            <a:r>
              <a:rPr lang="zh-CN" altLang="zh-CN" sz="2800" b="1">
                <a:solidFill>
                  <a:srgbClr val="FF0000"/>
                </a:solidFill>
              </a:rPr>
              <a:t>的误差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1952"/>
              </p:ext>
            </p:extLst>
          </p:nvPr>
        </p:nvGraphicFramePr>
        <p:xfrm>
          <a:off x="1331913" y="1317625"/>
          <a:ext cx="7704135" cy="1463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平均值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1023.2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1037.4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1010.0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1005.6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962.3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平均值误差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23.2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37.4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-37.7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标准差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170.1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261.0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126.3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90.9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87.0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77682"/>
              </p:ext>
            </p:extLst>
          </p:nvPr>
        </p:nvGraphicFramePr>
        <p:xfrm>
          <a:off x="1331913" y="2995613"/>
          <a:ext cx="7632699" cy="17287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7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平均值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986.5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985.4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980.8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992.9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950.1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平均值误差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-13.5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-14.6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-19.2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-7.1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-49.9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标准差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181.4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271.1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107.9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86.6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82.8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40" name="矩形 1"/>
          <p:cNvSpPr>
            <a:spLocks noChangeArrowheads="1"/>
          </p:cNvSpPr>
          <p:nvPr/>
        </p:nvSpPr>
        <p:spPr bwMode="auto">
          <a:xfrm>
            <a:off x="323850" y="585788"/>
            <a:ext cx="2038350" cy="6461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latin typeface="隶书" pitchFamily="49" charset="-122"/>
                <a:ea typeface="隶书" pitchFamily="49" charset="-122"/>
              </a:rPr>
              <a:t>数值模拟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0825" y="1268413"/>
            <a:ext cx="11636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>
                <a:solidFill>
                  <a:srgbClr val="FF0000"/>
                </a:solidFill>
              </a:rPr>
              <a:t>第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zh-CN" sz="2800" b="1">
                <a:solidFill>
                  <a:srgbClr val="FF0000"/>
                </a:solidFill>
              </a:rPr>
              <a:t>次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zh-CN" sz="2800" b="1">
                <a:solidFill>
                  <a:srgbClr val="FF0000"/>
                </a:solidFill>
              </a:rPr>
              <a:t>模拟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0825" y="2997200"/>
            <a:ext cx="1163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>
                <a:solidFill>
                  <a:srgbClr val="FF0000"/>
                </a:solidFill>
              </a:rPr>
              <a:t>第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zh-CN" sz="2800" b="1">
                <a:solidFill>
                  <a:srgbClr val="FF0000"/>
                </a:solidFill>
              </a:rPr>
              <a:t>次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zh-CN" sz="2800" b="1">
                <a:solidFill>
                  <a:srgbClr val="FF0000"/>
                </a:solidFill>
              </a:rPr>
              <a:t>模拟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6943" name="矩形 8"/>
          <p:cNvSpPr>
            <a:spLocks noChangeArrowheads="1"/>
          </p:cNvSpPr>
          <p:nvPr/>
        </p:nvSpPr>
        <p:spPr bwMode="auto">
          <a:xfrm>
            <a:off x="2362200" y="663575"/>
            <a:ext cx="667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总体</a:t>
            </a:r>
            <a:r>
              <a:rPr lang="en-US" altLang="zh-CN" sz="2800" b="1" i="1"/>
              <a:t>x</a:t>
            </a:r>
            <a:r>
              <a:rPr lang="en-US" altLang="zh-CN" sz="2800" b="1"/>
              <a:t>=1000,</a:t>
            </a:r>
            <a:r>
              <a:rPr lang="zh-CN" altLang="en-US" sz="2800" b="1"/>
              <a:t>每个样本</a:t>
            </a:r>
            <a:r>
              <a:rPr lang="en-US" altLang="zh-CN" sz="2800" b="1" i="1"/>
              <a:t> n</a:t>
            </a:r>
            <a:r>
              <a:rPr lang="en-US" altLang="zh-CN" sz="2800" b="1"/>
              <a:t>=10, </a:t>
            </a:r>
            <a:r>
              <a:rPr lang="en-US" altLang="zh-CN" sz="2800" b="1" i="1"/>
              <a:t>m</a:t>
            </a:r>
            <a:r>
              <a:rPr lang="en-US" altLang="zh-CN" sz="2800" b="1"/>
              <a:t>=200</a:t>
            </a:r>
            <a:r>
              <a:rPr lang="zh-CN" altLang="en-US" sz="2800" b="1"/>
              <a:t>个</a:t>
            </a:r>
            <a:r>
              <a:rPr lang="zh-CN" altLang="zh-CN" sz="2800" b="1"/>
              <a:t>样本</a:t>
            </a:r>
            <a:endParaRPr lang="zh-CN" altLang="en-US" sz="2800" b="1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300788" y="4800600"/>
            <a:ext cx="2159000" cy="644525"/>
            <a:chOff x="6300192" y="4801041"/>
            <a:chExt cx="2160240" cy="644183"/>
          </a:xfrm>
        </p:grpSpPr>
        <p:sp>
          <p:nvSpPr>
            <p:cNvPr id="11" name="矩形 10"/>
            <p:cNvSpPr/>
            <p:nvPr/>
          </p:nvSpPr>
          <p:spPr>
            <a:xfrm>
              <a:off x="6300192" y="4983507"/>
              <a:ext cx="2160240" cy="4617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zh-CN" altLang="zh-CN" b="1" kern="100" dirty="0"/>
                <a:t>平均值误差</a:t>
              </a:r>
              <a:r>
                <a:rPr lang="zh-CN" altLang="en-US" b="1" kern="100" dirty="0"/>
                <a:t>小 </a:t>
              </a:r>
              <a:endParaRPr lang="zh-CN" altLang="zh-CN" b="1" kern="100" dirty="0">
                <a:latin typeface="Times New Roman"/>
                <a:ea typeface="宋体"/>
              </a:endParaRPr>
            </a:p>
          </p:txBody>
        </p:sp>
        <p:sp>
          <p:nvSpPr>
            <p:cNvPr id="36954" name="上箭头 22"/>
            <p:cNvSpPr>
              <a:spLocks noChangeArrowheads="1"/>
            </p:cNvSpPr>
            <p:nvPr/>
          </p:nvSpPr>
          <p:spPr bwMode="auto">
            <a:xfrm>
              <a:off x="7092280" y="4801041"/>
              <a:ext cx="360040" cy="123825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5" name="矩形 14"/>
          <p:cNvSpPr/>
          <p:nvPr/>
        </p:nvSpPr>
        <p:spPr>
          <a:xfrm>
            <a:off x="3419475" y="5481638"/>
            <a:ext cx="143986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zh-CN" b="1" kern="100" dirty="0"/>
              <a:t>标准差</a:t>
            </a:r>
            <a:r>
              <a:rPr lang="zh-CN" altLang="en-US" b="1" kern="100" dirty="0"/>
              <a:t>大</a:t>
            </a:r>
            <a:endParaRPr lang="zh-CN" altLang="zh-CN" b="1" kern="100" dirty="0">
              <a:latin typeface="Times New Roman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59563" y="5481638"/>
            <a:ext cx="14414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zh-CN" b="1" kern="100" dirty="0"/>
              <a:t>标准差</a:t>
            </a:r>
            <a:r>
              <a:rPr lang="zh-CN" altLang="en-US" b="1" kern="100" dirty="0"/>
              <a:t>小</a:t>
            </a:r>
            <a:endParaRPr lang="zh-CN" altLang="zh-CN" b="1" kern="100" dirty="0">
              <a:latin typeface="Times New Roman"/>
              <a:ea typeface="宋体"/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203575" y="4797425"/>
            <a:ext cx="2160588" cy="673100"/>
            <a:chOff x="3203848" y="4797152"/>
            <a:chExt cx="2160240" cy="673661"/>
          </a:xfrm>
        </p:grpSpPr>
        <p:sp>
          <p:nvSpPr>
            <p:cNvPr id="36949" name="上箭头 22"/>
            <p:cNvSpPr>
              <a:spLocks noChangeArrowheads="1"/>
            </p:cNvSpPr>
            <p:nvPr/>
          </p:nvSpPr>
          <p:spPr bwMode="auto">
            <a:xfrm>
              <a:off x="3635896" y="4817343"/>
              <a:ext cx="360040" cy="123825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50" name="组合 18"/>
            <p:cNvGrpSpPr>
              <a:grpSpLocks/>
            </p:cNvGrpSpPr>
            <p:nvPr/>
          </p:nvGrpSpPr>
          <p:grpSpPr bwMode="auto">
            <a:xfrm>
              <a:off x="3203848" y="4797152"/>
              <a:ext cx="2160240" cy="673661"/>
              <a:chOff x="3203848" y="4797152"/>
              <a:chExt cx="2160240" cy="67366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203848" y="5008466"/>
                <a:ext cx="2160240" cy="462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  <a:defRPr/>
                </a:pPr>
                <a:r>
                  <a:rPr lang="zh-CN" altLang="zh-CN" b="1" kern="100" dirty="0"/>
                  <a:t>平均值误差</a:t>
                </a:r>
                <a:r>
                  <a:rPr lang="zh-CN" altLang="en-US" b="1" kern="100" dirty="0"/>
                  <a:t>大 </a:t>
                </a:r>
                <a:endParaRPr lang="zh-CN" altLang="zh-CN" b="1" kern="100" dirty="0">
                  <a:latin typeface="Times New Roman"/>
                  <a:ea typeface="宋体"/>
                </a:endParaRPr>
              </a:p>
            </p:txBody>
          </p:sp>
          <p:sp>
            <p:nvSpPr>
              <p:cNvPr id="36952" name="上箭头 22"/>
              <p:cNvSpPr>
                <a:spLocks noChangeArrowheads="1"/>
              </p:cNvSpPr>
              <p:nvPr/>
            </p:nvSpPr>
            <p:spPr bwMode="auto">
              <a:xfrm>
                <a:off x="4644008" y="4797152"/>
                <a:ext cx="360040" cy="123825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467544" y="5029389"/>
            <a:ext cx="2568674" cy="106978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/>
              <a:t>模型</a:t>
            </a:r>
            <a:r>
              <a:rPr lang="en-US" altLang="zh-CN" sz="2800" b="1" dirty="0"/>
              <a:t>4 (</a:t>
            </a:r>
            <a:r>
              <a:rPr lang="zh-CN" altLang="zh-CN" sz="2800" b="1" dirty="0"/>
              <a:t>平均间隔模型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较优</a:t>
            </a:r>
            <a:r>
              <a:rPr lang="en-US" altLang="zh-CN" sz="2800" b="1" dirty="0"/>
              <a:t>.</a:t>
            </a:r>
            <a:endParaRPr lang="zh-CN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93288"/>
              </p:ext>
            </p:extLst>
          </p:nvPr>
        </p:nvGraphicFramePr>
        <p:xfrm>
          <a:off x="6660232" y="2060848"/>
          <a:ext cx="1286145" cy="7318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8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5.6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90.9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49541"/>
              </p:ext>
            </p:extLst>
          </p:nvPr>
        </p:nvGraphicFramePr>
        <p:xfrm>
          <a:off x="6610149" y="3931807"/>
          <a:ext cx="1274219" cy="7933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74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-7.1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86.6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539750" y="1412875"/>
            <a:ext cx="2841625" cy="1857375"/>
            <a:chOff x="539552" y="1412776"/>
            <a:chExt cx="2841546" cy="1857664"/>
          </a:xfrm>
        </p:grpSpPr>
        <p:pic>
          <p:nvPicPr>
            <p:cNvPr id="3790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412776"/>
              <a:ext cx="2841546" cy="157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607910" y="2924311"/>
              <a:ext cx="947711" cy="346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/>
                  <a:ea typeface="宋体"/>
                  <a:cs typeface="Times New Roman"/>
                </a:rPr>
                <a:t>模型</a:t>
              </a:r>
              <a:r>
                <a:rPr lang="en-US" sz="2000" kern="100">
                  <a:latin typeface="Calibri"/>
                  <a:ea typeface="宋体"/>
                  <a:cs typeface="Times New Roman"/>
                </a:rPr>
                <a:t>1</a:t>
              </a:r>
              <a:endParaRPr lang="zh-CN" sz="2000" kern="100"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168650" y="1439863"/>
            <a:ext cx="5507038" cy="1841500"/>
            <a:chOff x="3168767" y="1439451"/>
            <a:chExt cx="5507689" cy="1841248"/>
          </a:xfrm>
        </p:grpSpPr>
        <p:pic>
          <p:nvPicPr>
            <p:cNvPr id="379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767" y="1439451"/>
              <a:ext cx="2828622" cy="157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4600" y="1457918"/>
              <a:ext cx="2861856" cy="159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38868" y="2934671"/>
              <a:ext cx="947850" cy="3460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/>
                  <a:ea typeface="宋体"/>
                  <a:cs typeface="Times New Roman"/>
                </a:rPr>
                <a:t>模型</a:t>
              </a:r>
              <a:r>
                <a:rPr lang="en-US" sz="2000" kern="100">
                  <a:latin typeface="Calibri"/>
                  <a:ea typeface="宋体"/>
                  <a:cs typeface="Times New Roman"/>
                </a:rPr>
                <a:t>2</a:t>
              </a:r>
              <a:endParaRPr lang="zh-CN" sz="2000" kern="100"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7009384" y="2933084"/>
              <a:ext cx="946262" cy="347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/>
                  <a:ea typeface="宋体"/>
                  <a:cs typeface="Times New Roman"/>
                </a:rPr>
                <a:t>模型</a:t>
              </a:r>
              <a:r>
                <a:rPr lang="en-US" sz="2000" kern="100">
                  <a:latin typeface="Calibri"/>
                  <a:ea typeface="宋体"/>
                  <a:cs typeface="Times New Roman"/>
                </a:rPr>
                <a:t>3</a:t>
              </a:r>
              <a:endParaRPr lang="zh-CN" sz="2000" kern="100"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370013" y="4002088"/>
            <a:ext cx="6180137" cy="1658937"/>
            <a:chOff x="1370414" y="4001936"/>
            <a:chExt cx="6179764" cy="1659312"/>
          </a:xfrm>
        </p:grpSpPr>
        <p:pic>
          <p:nvPicPr>
            <p:cNvPr id="3789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414" y="4001936"/>
              <a:ext cx="2985562" cy="165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917" y="4027926"/>
              <a:ext cx="3037261" cy="162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449849" y="4816507"/>
              <a:ext cx="947680" cy="346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 dirty="0">
                  <a:latin typeface="Calibri"/>
                  <a:ea typeface="宋体"/>
                  <a:cs typeface="Times New Roman"/>
                </a:rPr>
                <a:t>模型</a:t>
              </a:r>
              <a:r>
                <a:rPr lang="en-US" sz="2000" kern="100" dirty="0">
                  <a:latin typeface="Calibri"/>
                  <a:ea typeface="宋体"/>
                  <a:cs typeface="Times New Roman"/>
                </a:rPr>
                <a:t>4</a:t>
              </a:r>
              <a:endParaRPr lang="zh-CN" sz="2000" kern="100" dirty="0"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773873" y="4829210"/>
              <a:ext cx="947680" cy="346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sz="2000" kern="100">
                  <a:latin typeface="Calibri"/>
                  <a:ea typeface="宋体"/>
                  <a:cs typeface="Times New Roman"/>
                </a:rPr>
                <a:t>模型</a:t>
              </a:r>
              <a:r>
                <a:rPr lang="en-US" sz="2000" kern="100">
                  <a:latin typeface="Calibri"/>
                  <a:ea typeface="宋体"/>
                  <a:cs typeface="Times New Roman"/>
                </a:rPr>
                <a:t>5</a:t>
              </a:r>
              <a:endParaRPr lang="zh-CN" sz="2000" kern="100">
                <a:latin typeface="Calibri"/>
                <a:ea typeface="宋体"/>
                <a:cs typeface="Times New Roman"/>
              </a:endParaRPr>
            </a:p>
          </p:txBody>
        </p:sp>
      </p:grpSp>
      <p:sp>
        <p:nvSpPr>
          <p:cNvPr id="37893" name="矩形 1"/>
          <p:cNvSpPr>
            <a:spLocks noChangeArrowheads="1"/>
          </p:cNvSpPr>
          <p:nvPr/>
        </p:nvSpPr>
        <p:spPr bwMode="auto">
          <a:xfrm>
            <a:off x="323850" y="585788"/>
            <a:ext cx="2038350" cy="6461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latin typeface="隶书" pitchFamily="49" charset="-122"/>
                <a:ea typeface="隶书" pitchFamily="49" charset="-122"/>
              </a:rPr>
              <a:t>数值模拟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59113" y="696913"/>
            <a:ext cx="3384550" cy="534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upright="1"/>
          <a:lstStyle/>
          <a:p>
            <a:pPr algn="just">
              <a:spcAft>
                <a:spcPts val="0"/>
              </a:spcAft>
              <a:defRPr/>
            </a:pPr>
            <a:r>
              <a:rPr lang="zh-CN" sz="2800" b="1" kern="100" dirty="0">
                <a:latin typeface="+mj-ea"/>
                <a:ea typeface="+mj-ea"/>
                <a:cs typeface="Times New Roman"/>
              </a:rPr>
              <a:t>第</a:t>
            </a:r>
            <a:r>
              <a:rPr lang="en-US" sz="2800" b="1" kern="100" dirty="0">
                <a:latin typeface="+mj-ea"/>
                <a:ea typeface="+mj-ea"/>
                <a:cs typeface="Times New Roman"/>
              </a:rPr>
              <a:t>1</a:t>
            </a:r>
            <a:r>
              <a:rPr lang="zh-CN" sz="2800" b="1" kern="100" dirty="0">
                <a:latin typeface="+mj-ea"/>
                <a:ea typeface="+mj-ea"/>
                <a:cs typeface="Times New Roman"/>
              </a:rPr>
              <a:t>次模拟的直方图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747963" y="5775325"/>
            <a:ext cx="352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左低右高的非对称型</a:t>
            </a:r>
            <a:endParaRPr lang="zh-CN" altLang="en-US" sz="2800" b="1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35375" y="3449638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左右对称</a:t>
            </a:r>
            <a:r>
              <a:rPr lang="zh-CN" altLang="en-US" sz="2800" b="1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0638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63691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</a:t>
            </a:r>
            <a:r>
              <a:rPr lang="zh-CN" altLang="en-US" sz="2800" b="1" dirty="0"/>
              <a:t>中</a:t>
            </a:r>
            <a:r>
              <a:rPr lang="zh-CN" altLang="zh-CN" sz="2800" b="1" dirty="0">
                <a:solidFill>
                  <a:srgbClr val="FF0000"/>
                </a:solidFill>
              </a:rPr>
              <a:t>起始号码已知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平移至</a:t>
            </a:r>
            <a:r>
              <a:rPr lang="en-US" altLang="zh-CN" sz="2800" b="1" dirty="0"/>
              <a:t>1),</a:t>
            </a:r>
            <a:r>
              <a:rPr lang="zh-CN" altLang="zh-CN" sz="2800" b="1" dirty="0"/>
              <a:t>限制了应用范围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692696"/>
            <a:ext cx="223224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小结与评注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个模型</a:t>
            </a:r>
            <a:r>
              <a:rPr lang="zh-CN" altLang="en-US" sz="2800" b="1" dirty="0"/>
              <a:t>中</a:t>
            </a:r>
            <a:r>
              <a:rPr lang="zh-CN" altLang="zh-CN" sz="2800" b="1" dirty="0"/>
              <a:t>平均值和中位数模型用</a:t>
            </a:r>
            <a:r>
              <a:rPr lang="zh-CN" altLang="en-US" sz="2800" b="1" dirty="0"/>
              <a:t>到</a:t>
            </a:r>
            <a:r>
              <a:rPr lang="zh-CN" altLang="zh-CN" sz="2800" b="1" dirty="0"/>
              <a:t>一点统计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其他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个模型来自常识</a:t>
            </a:r>
            <a:r>
              <a:rPr lang="en-US" altLang="zh-CN" sz="2800" b="1" dirty="0"/>
              <a:t>, </a:t>
            </a:r>
            <a:r>
              <a:rPr lang="zh-CN" altLang="zh-CN" sz="2800" b="1" dirty="0">
                <a:solidFill>
                  <a:srgbClr val="FF0000"/>
                </a:solidFill>
              </a:rPr>
              <a:t>后者</a:t>
            </a:r>
            <a:r>
              <a:rPr lang="zh-CN" altLang="en-US" sz="2800" b="1" dirty="0">
                <a:solidFill>
                  <a:srgbClr val="FF0000"/>
                </a:solidFill>
              </a:rPr>
              <a:t>竟然</a:t>
            </a:r>
            <a:r>
              <a:rPr lang="zh-CN" altLang="zh-CN" sz="2800" b="1" dirty="0">
                <a:solidFill>
                  <a:srgbClr val="FF0000"/>
                </a:solidFill>
              </a:rPr>
              <a:t>较前者更优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11560" y="4221088"/>
            <a:ext cx="78488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数值模拟</a:t>
            </a:r>
            <a:r>
              <a:rPr lang="zh-CN" altLang="zh-CN" sz="2800" b="1" dirty="0"/>
              <a:t>是</a:t>
            </a:r>
            <a:r>
              <a:rPr lang="zh-CN" altLang="zh-CN" sz="2800" b="1" dirty="0">
                <a:solidFill>
                  <a:srgbClr val="FF0000"/>
                </a:solidFill>
              </a:rPr>
              <a:t>模型检验</a:t>
            </a:r>
            <a:r>
              <a:rPr lang="zh-CN" altLang="zh-CN" sz="2800" b="1" dirty="0"/>
              <a:t>的重要方法</a:t>
            </a:r>
            <a:r>
              <a:rPr lang="en-US" altLang="zh-CN" sz="2800" b="1" dirty="0"/>
              <a:t>:  </a:t>
            </a:r>
            <a:r>
              <a:rPr lang="zh-CN" altLang="zh-CN" sz="2800" b="1" dirty="0"/>
              <a:t>给定总体通过模拟产生样本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根据模型得到总体参数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进行比较和评价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78590" y="3429000"/>
            <a:ext cx="802585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0000"/>
                </a:solidFill>
              </a:rPr>
              <a:t>问题：</a:t>
            </a:r>
            <a:r>
              <a:rPr lang="zh-CN" altLang="zh-CN" sz="2800" b="1" dirty="0">
                <a:solidFill>
                  <a:srgbClr val="000000"/>
                </a:solidFill>
              </a:rPr>
              <a:t>哪些模型可以推广到起始号码未知</a:t>
            </a:r>
            <a:r>
              <a:rPr lang="zh-CN" altLang="en-US" sz="2800" b="1" dirty="0">
                <a:solidFill>
                  <a:srgbClr val="000000"/>
                </a:solidFill>
              </a:rPr>
              <a:t>的情况？</a:t>
            </a:r>
          </a:p>
        </p:txBody>
      </p:sp>
    </p:spTree>
    <p:extLst>
      <p:ext uri="{BB962C8B-B14F-4D97-AF65-F5344CB8AC3E}">
        <p14:creationId xmlns:p14="http://schemas.microsoft.com/office/powerpoint/2010/main" val="29427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2"/>
          <p:cNvSpPr>
            <a:spLocks noChangeArrowheads="1"/>
          </p:cNvSpPr>
          <p:nvPr/>
        </p:nvSpPr>
        <p:spPr bwMode="auto">
          <a:xfrm>
            <a:off x="611188" y="625475"/>
            <a:ext cx="770572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与“估计出租车的总数”相关的历史事实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188" y="1341438"/>
            <a:ext cx="813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二战中一支盟军</a:t>
            </a:r>
            <a:r>
              <a:rPr lang="zh-CN" altLang="en-US" sz="2800" b="1"/>
              <a:t>的</a:t>
            </a:r>
            <a:r>
              <a:rPr lang="zh-CN" altLang="zh-CN" sz="2800" b="1"/>
              <a:t>指挥部急需掌握德军</a:t>
            </a:r>
            <a:r>
              <a:rPr lang="zh-CN" altLang="zh-CN" sz="2800" b="1">
                <a:solidFill>
                  <a:srgbClr val="FF0000"/>
                </a:solidFill>
              </a:rPr>
              <a:t>坦克的数量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2775" y="1916113"/>
            <a:ext cx="831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/>
              <a:t>盟军俘获了若干辆德军坦克，得到它们的</a:t>
            </a:r>
            <a:r>
              <a:rPr lang="zh-CN" altLang="zh-CN" sz="2800" b="1" dirty="0">
                <a:solidFill>
                  <a:srgbClr val="FF0000"/>
                </a:solidFill>
              </a:rPr>
              <a:t>序列号码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88" y="2492375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情报人员获知这支</a:t>
            </a:r>
            <a:r>
              <a:rPr lang="zh-CN" altLang="en-US" sz="2800" b="1"/>
              <a:t>部队的</a:t>
            </a:r>
            <a:r>
              <a:rPr lang="zh-CN" altLang="zh-CN" sz="2800" b="1"/>
              <a:t>坦克号码</a:t>
            </a:r>
            <a:r>
              <a:rPr lang="zh-CN" altLang="zh-CN" sz="2800" b="1">
                <a:solidFill>
                  <a:srgbClr val="FF0000"/>
                </a:solidFill>
              </a:rPr>
              <a:t>按顺序编排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1188" y="3141663"/>
            <a:ext cx="727392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以俘获的坦克号码为</a:t>
            </a:r>
            <a:r>
              <a:rPr lang="zh-CN" altLang="zh-CN" sz="2800" b="1">
                <a:solidFill>
                  <a:srgbClr val="FF0000"/>
                </a:solidFill>
              </a:rPr>
              <a:t>样本</a:t>
            </a:r>
            <a:r>
              <a:rPr lang="zh-CN" altLang="zh-CN" sz="2800" b="1"/>
              <a:t>，</a:t>
            </a:r>
            <a:r>
              <a:rPr lang="zh-CN" altLang="zh-CN" sz="2800" b="1">
                <a:solidFill>
                  <a:srgbClr val="FF0000"/>
                </a:solidFill>
              </a:rPr>
              <a:t>估计</a:t>
            </a:r>
            <a:r>
              <a:rPr lang="zh-CN" altLang="zh-CN" sz="2800" b="1"/>
              <a:t>出坦克</a:t>
            </a:r>
            <a:r>
              <a:rPr lang="zh-CN" altLang="zh-CN" sz="2800" b="1">
                <a:solidFill>
                  <a:srgbClr val="FF0000"/>
                </a:solidFill>
              </a:rPr>
              <a:t>总量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8313" y="4005263"/>
            <a:ext cx="84963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b="1"/>
              <a:t>英美情报机构通过捕获德军武器</a:t>
            </a:r>
            <a:r>
              <a:rPr lang="zh-CN" altLang="en-US" sz="2800" b="1"/>
              <a:t>的</a:t>
            </a:r>
            <a:r>
              <a:rPr lang="zh-CN" altLang="zh-CN" sz="2800" b="1"/>
              <a:t>序列编号，对军用轮胎、枪支、装甲车等众多装备的产量做出估计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8313" y="5157788"/>
            <a:ext cx="81470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b="1"/>
              <a:t>战后将估计值与从档案中得到的实际产量进行比较，多数估计的</a:t>
            </a:r>
            <a:r>
              <a:rPr lang="zh-CN" altLang="zh-CN" sz="2800" b="1">
                <a:solidFill>
                  <a:srgbClr val="FF0000"/>
                </a:solidFill>
              </a:rPr>
              <a:t>误差在</a:t>
            </a:r>
            <a:r>
              <a:rPr lang="en-US" altLang="zh-CN" sz="2800" b="1">
                <a:solidFill>
                  <a:srgbClr val="FF0000"/>
                </a:solidFill>
              </a:rPr>
              <a:t>10%</a:t>
            </a:r>
            <a:r>
              <a:rPr lang="zh-CN" altLang="zh-CN" sz="2800" b="1">
                <a:solidFill>
                  <a:srgbClr val="FF0000"/>
                </a:solidFill>
              </a:rPr>
              <a:t>以内</a:t>
            </a:r>
            <a:r>
              <a:rPr lang="zh-CN" altLang="en-US" sz="2800" b="1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386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20713"/>
            <a:ext cx="2184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3"/>
          <p:cNvSpPr>
            <a:spLocks noChangeArrowheads="1"/>
          </p:cNvSpPr>
          <p:nvPr/>
        </p:nvSpPr>
        <p:spPr bwMode="auto">
          <a:xfrm>
            <a:off x="684213" y="1484313"/>
            <a:ext cx="572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一些人喜欢</a:t>
            </a:r>
            <a:r>
              <a:rPr lang="zh-CN" altLang="zh-CN" sz="2800" b="1"/>
              <a:t>记驶过身旁</a:t>
            </a:r>
            <a:r>
              <a:rPr lang="zh-CN" altLang="en-US" sz="2800" b="1"/>
              <a:t>的</a:t>
            </a:r>
            <a:r>
              <a:rPr lang="zh-CN" altLang="zh-CN" sz="2800" b="1"/>
              <a:t>汽车号码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1331913" y="2133600"/>
            <a:ext cx="2709862" cy="5222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两难境地的决策</a:t>
            </a:r>
            <a:endParaRPr lang="zh-CN" altLang="en-US" sz="2800" b="1"/>
          </a:p>
        </p:txBody>
      </p:sp>
      <p:sp>
        <p:nvSpPr>
          <p:cNvPr id="26630" name="矩形 5"/>
          <p:cNvSpPr>
            <a:spLocks noChangeArrowheads="1"/>
          </p:cNvSpPr>
          <p:nvPr/>
        </p:nvSpPr>
        <p:spPr bwMode="auto">
          <a:xfrm>
            <a:off x="4356100" y="2133600"/>
            <a:ext cx="3790950" cy="522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与朋友打赌的“骰子”</a:t>
            </a:r>
            <a:endParaRPr lang="zh-CN" altLang="en-US" sz="2800" b="1"/>
          </a:p>
        </p:txBody>
      </p:sp>
      <p:sp>
        <p:nvSpPr>
          <p:cNvPr id="26631" name="矩形 6"/>
          <p:cNvSpPr>
            <a:spLocks noChangeArrowheads="1"/>
          </p:cNvSpPr>
          <p:nvPr/>
        </p:nvSpPr>
        <p:spPr bwMode="auto">
          <a:xfrm>
            <a:off x="827088" y="2781300"/>
            <a:ext cx="6408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共识</a:t>
            </a:r>
            <a:r>
              <a:rPr lang="zh-CN" altLang="en-US" sz="2800" b="1"/>
              <a:t>：</a:t>
            </a:r>
            <a:r>
              <a:rPr lang="zh-CN" altLang="zh-CN" sz="2800" b="1">
                <a:solidFill>
                  <a:srgbClr val="FF0000"/>
                </a:solidFill>
              </a:rPr>
              <a:t>出现</a:t>
            </a:r>
            <a:r>
              <a:rPr lang="zh-CN" altLang="zh-CN" sz="2800" b="1"/>
              <a:t>任何号码汽车的</a:t>
            </a:r>
            <a:r>
              <a:rPr lang="zh-CN" altLang="zh-CN" sz="2800" b="1">
                <a:solidFill>
                  <a:srgbClr val="FF0000"/>
                </a:solidFill>
              </a:rPr>
              <a:t>机会</a:t>
            </a:r>
            <a:r>
              <a:rPr lang="zh-CN" altLang="en-US" sz="2800" b="1">
                <a:solidFill>
                  <a:srgbClr val="FF0000"/>
                </a:solidFill>
              </a:rPr>
              <a:t>相同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827088" y="3357563"/>
            <a:ext cx="7392987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随意记下驶过的</a:t>
            </a:r>
            <a:r>
              <a:rPr lang="en-US" altLang="zh-CN" sz="2800" b="1"/>
              <a:t>10</a:t>
            </a:r>
            <a:r>
              <a:rPr lang="zh-CN" altLang="zh-CN" sz="2800" b="1"/>
              <a:t>辆出租车牌号：</a:t>
            </a:r>
            <a:r>
              <a:rPr lang="en-US" altLang="zh-CN" sz="2800" b="1"/>
              <a:t>0421, 0128, 0702, 0410, 0598, 0674, 0712, 0529, 0867, 0312</a:t>
            </a:r>
            <a:endParaRPr lang="zh-CN" altLang="en-US" sz="2800" b="1"/>
          </a:p>
        </p:txBody>
      </p:sp>
      <p:sp>
        <p:nvSpPr>
          <p:cNvPr id="26633" name="矩形 8"/>
          <p:cNvSpPr>
            <a:spLocks noChangeArrowheads="1"/>
          </p:cNvSpPr>
          <p:nvPr/>
        </p:nvSpPr>
        <p:spPr bwMode="auto">
          <a:xfrm>
            <a:off x="2187575" y="54737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估计这座城市出租车的总数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634" name="矩形 9"/>
          <p:cNvSpPr>
            <a:spLocks noChangeArrowheads="1"/>
          </p:cNvSpPr>
          <p:nvPr/>
        </p:nvSpPr>
        <p:spPr bwMode="auto">
          <a:xfrm>
            <a:off x="827088" y="4797425"/>
            <a:ext cx="7632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出租车牌号从某一个数字</a:t>
            </a:r>
            <a:r>
              <a:rPr lang="en-US" altLang="zh-CN" sz="2800" b="1"/>
              <a:t>0101</a:t>
            </a:r>
            <a:r>
              <a:rPr lang="zh-CN" altLang="zh-CN" sz="2800" b="1"/>
              <a:t>按顺序发放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87624" y="700052"/>
            <a:ext cx="432048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2.5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估计出租车的总数</a:t>
            </a:r>
          </a:p>
        </p:txBody>
      </p:sp>
    </p:spTree>
    <p:extLst>
      <p:ext uri="{BB962C8B-B14F-4D97-AF65-F5344CB8AC3E}">
        <p14:creationId xmlns:p14="http://schemas.microsoft.com/office/powerpoint/2010/main" val="6524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 animBg="1"/>
      <p:bldP spid="26630" grpId="0" animBg="1"/>
      <p:bldP spid="26631" grpId="0"/>
      <p:bldP spid="26632" grpId="0"/>
      <p:bldP spid="26633" grpId="0"/>
      <p:bldP spid="266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6538" y="620713"/>
            <a:ext cx="3839598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" panose="02010609060101010101" pitchFamily="49" charset="-122"/>
              </a:rPr>
              <a:t>估计出租车的总数</a:t>
            </a:r>
          </a:p>
        </p:txBody>
      </p:sp>
      <p:pic>
        <p:nvPicPr>
          <p:cNvPr id="27651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20713"/>
            <a:ext cx="14462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395288" y="1341438"/>
            <a:ext cx="1865312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问题分析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99592" y="2205717"/>
            <a:ext cx="6925468" cy="1079267"/>
            <a:chOff x="4860" y="5490"/>
            <a:chExt cx="5220" cy="583"/>
          </a:xfrm>
          <a:noFill/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860" y="5603"/>
              <a:ext cx="4860" cy="4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b="1" dirty="0">
                  <a:latin typeface="+mj-lt"/>
                </a:rPr>
                <a:t>0  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0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1</a:t>
              </a:r>
              <a:r>
                <a:rPr lang="en-US" altLang="zh-CN" b="1" dirty="0">
                  <a:latin typeface="+mj-lt"/>
                </a:rPr>
                <a:t>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2</a:t>
              </a:r>
              <a:r>
                <a:rPr lang="en-US" altLang="zh-CN" b="1" dirty="0">
                  <a:latin typeface="+mj-lt"/>
                </a:rPr>
                <a:t>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3</a:t>
              </a:r>
              <a:r>
                <a:rPr lang="en-US" altLang="zh-CN" b="1" dirty="0">
                  <a:latin typeface="+mj-lt"/>
                </a:rPr>
                <a:t>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4 </a:t>
              </a:r>
              <a:r>
                <a:rPr lang="en-US" altLang="zh-CN" b="1" i="1" dirty="0">
                  <a:latin typeface="+mj-lt"/>
                </a:rPr>
                <a:t>   x</a:t>
              </a:r>
              <a:r>
                <a:rPr lang="en-US" altLang="zh-CN" b="1" baseline="-25000" dirty="0">
                  <a:latin typeface="+mj-lt"/>
                </a:rPr>
                <a:t>5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6</a:t>
              </a:r>
              <a:r>
                <a:rPr lang="en-US" altLang="zh-CN" b="1" i="1" dirty="0">
                  <a:latin typeface="+mj-lt"/>
                </a:rPr>
                <a:t> x</a:t>
              </a:r>
              <a:r>
                <a:rPr lang="en-US" altLang="zh-CN" b="1" baseline="-25000" dirty="0">
                  <a:latin typeface="+mj-lt"/>
                </a:rPr>
                <a:t>7</a:t>
              </a:r>
              <a:r>
                <a:rPr lang="en-US" altLang="zh-CN" b="1" dirty="0">
                  <a:latin typeface="+mj-lt"/>
                </a:rPr>
                <a:t>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8</a:t>
              </a:r>
              <a:r>
                <a:rPr lang="en-US" altLang="zh-CN" b="1" i="1" dirty="0">
                  <a:latin typeface="+mj-lt"/>
                </a:rPr>
                <a:t> x</a:t>
              </a:r>
              <a:r>
                <a:rPr lang="en-US" altLang="zh-CN" b="1" baseline="-25000" dirty="0">
                  <a:latin typeface="+mj-lt"/>
                </a:rPr>
                <a:t>9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10        </a:t>
              </a:r>
              <a:r>
                <a:rPr lang="en-US" altLang="zh-CN" b="1" i="1" dirty="0">
                  <a:latin typeface="+mj-lt"/>
                </a:rPr>
                <a:t>x</a:t>
              </a:r>
              <a:endParaRPr lang="zh-CN" altLang="zh-CN" b="1" dirty="0">
                <a:latin typeface="+mj-lt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5040" y="5589"/>
              <a:ext cx="5040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5474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5845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233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450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691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725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7627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854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8232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8440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8828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9385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5044" y="5490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7654" name="矩形 24"/>
          <p:cNvSpPr>
            <a:spLocks noChangeArrowheads="1"/>
          </p:cNvSpPr>
          <p:nvPr/>
        </p:nvSpPr>
        <p:spPr bwMode="auto">
          <a:xfrm>
            <a:off x="2543175" y="1382713"/>
            <a:ext cx="460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10</a:t>
            </a:r>
            <a:r>
              <a:rPr lang="zh-CN" altLang="zh-CN" sz="2800" b="1"/>
              <a:t>个号码从小到大重新排列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7655" name="矩形 27"/>
          <p:cNvSpPr>
            <a:spLocks noChangeArrowheads="1"/>
          </p:cNvSpPr>
          <p:nvPr/>
        </p:nvSpPr>
        <p:spPr bwMode="auto">
          <a:xfrm>
            <a:off x="925513" y="3644900"/>
            <a:ext cx="5386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[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/>
              <a:t>] </a:t>
            </a:r>
            <a:r>
              <a:rPr lang="zh-CN" altLang="zh-CN" sz="2800" b="1"/>
              <a:t>区间内全部整数值</a:t>
            </a:r>
            <a:r>
              <a:rPr lang="en-US" altLang="zh-CN" sz="2800" b="1"/>
              <a:t> ~ </a:t>
            </a:r>
            <a:r>
              <a:rPr lang="zh-CN" altLang="zh-CN" sz="2800" b="1">
                <a:solidFill>
                  <a:srgbClr val="FF0000"/>
                </a:solidFill>
              </a:rPr>
              <a:t>总体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656" name="矩形 28"/>
          <p:cNvSpPr>
            <a:spLocks noChangeArrowheads="1"/>
          </p:cNvSpPr>
          <p:nvPr/>
        </p:nvSpPr>
        <p:spPr bwMode="auto">
          <a:xfrm>
            <a:off x="1004888" y="4318000"/>
            <a:ext cx="5657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10</a:t>
            </a:r>
            <a:r>
              <a:rPr lang="en-US" altLang="zh-CN" sz="2800" b="1"/>
              <a:t> ~ </a:t>
            </a:r>
            <a:r>
              <a:rPr lang="zh-CN" altLang="zh-CN" sz="2800" b="1"/>
              <a:t>总体的一个</a:t>
            </a:r>
            <a:r>
              <a:rPr lang="zh-CN" altLang="zh-CN" sz="2800" b="1">
                <a:solidFill>
                  <a:srgbClr val="FF0000"/>
                </a:solidFill>
              </a:rPr>
              <a:t>样本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657" name="矩形 29"/>
          <p:cNvSpPr>
            <a:spLocks noChangeArrowheads="1"/>
          </p:cNvSpPr>
          <p:nvPr/>
        </p:nvSpPr>
        <p:spPr bwMode="auto">
          <a:xfrm>
            <a:off x="1019175" y="5013325"/>
            <a:ext cx="5497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根据样本和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0</a:t>
            </a:r>
            <a:r>
              <a:rPr lang="zh-CN" altLang="zh-CN" sz="2800" b="1">
                <a:solidFill>
                  <a:srgbClr val="FF0000"/>
                </a:solidFill>
              </a:rPr>
              <a:t>对总体的</a:t>
            </a:r>
            <a:r>
              <a:rPr lang="en-US" altLang="zh-CN" sz="2800" b="1" i="1">
                <a:solidFill>
                  <a:srgbClr val="FF0000"/>
                </a:solidFill>
              </a:rPr>
              <a:t>x</a:t>
            </a:r>
            <a:r>
              <a:rPr lang="zh-CN" altLang="zh-CN" sz="2800" b="1">
                <a:solidFill>
                  <a:srgbClr val="FF0000"/>
                </a:solidFill>
              </a:rPr>
              <a:t>作出估计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27659" name="组合 46"/>
          <p:cNvGrpSpPr>
            <a:grpSpLocks/>
          </p:cNvGrpSpPr>
          <p:nvPr/>
        </p:nvGrpSpPr>
        <p:grpSpPr bwMode="auto">
          <a:xfrm>
            <a:off x="960438" y="2909888"/>
            <a:ext cx="2246312" cy="628650"/>
            <a:chOff x="960480" y="2910177"/>
            <a:chExt cx="2246128" cy="627935"/>
          </a:xfrm>
        </p:grpSpPr>
        <p:sp>
          <p:nvSpPr>
            <p:cNvPr id="27663" name="矩形 25"/>
            <p:cNvSpPr>
              <a:spLocks noChangeArrowheads="1"/>
            </p:cNvSpPr>
            <p:nvPr/>
          </p:nvSpPr>
          <p:spPr bwMode="auto">
            <a:xfrm>
              <a:off x="960480" y="3076447"/>
              <a:ext cx="2246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/>
                <a:t>起始号码</a:t>
              </a:r>
              <a:r>
                <a:rPr lang="en-US" altLang="zh-CN" b="1"/>
                <a:t>(</a:t>
              </a:r>
              <a:r>
                <a:rPr lang="zh-CN" altLang="zh-CN" b="1"/>
                <a:t>已知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  <p:sp>
          <p:nvSpPr>
            <p:cNvPr id="27664" name="下箭头 35"/>
            <p:cNvSpPr>
              <a:spLocks noChangeArrowheads="1"/>
            </p:cNvSpPr>
            <p:nvPr/>
          </p:nvSpPr>
          <p:spPr bwMode="auto">
            <a:xfrm>
              <a:off x="1471895" y="2910177"/>
              <a:ext cx="484604" cy="15208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0" name="组合 47"/>
          <p:cNvGrpSpPr>
            <a:grpSpLocks/>
          </p:cNvGrpSpPr>
          <p:nvPr/>
        </p:nvGrpSpPr>
        <p:grpSpPr bwMode="auto">
          <a:xfrm>
            <a:off x="6070600" y="2865438"/>
            <a:ext cx="2246313" cy="593725"/>
            <a:chOff x="6070288" y="2865374"/>
            <a:chExt cx="2246128" cy="593243"/>
          </a:xfrm>
        </p:grpSpPr>
        <p:sp>
          <p:nvSpPr>
            <p:cNvPr id="27661" name="矩形 26"/>
            <p:cNvSpPr>
              <a:spLocks noChangeArrowheads="1"/>
            </p:cNvSpPr>
            <p:nvPr/>
          </p:nvSpPr>
          <p:spPr bwMode="auto">
            <a:xfrm>
              <a:off x="6070288" y="2996952"/>
              <a:ext cx="2246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/>
                <a:t>终止号码</a:t>
              </a:r>
              <a:r>
                <a:rPr lang="en-US" altLang="zh-CN" b="1"/>
                <a:t>(</a:t>
              </a:r>
              <a:r>
                <a:rPr lang="zh-CN" altLang="zh-CN" b="1"/>
                <a:t>未知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  <p:sp>
          <p:nvSpPr>
            <p:cNvPr id="27662" name="下箭头 35"/>
            <p:cNvSpPr>
              <a:spLocks noChangeArrowheads="1"/>
            </p:cNvSpPr>
            <p:nvPr/>
          </p:nvSpPr>
          <p:spPr bwMode="auto">
            <a:xfrm>
              <a:off x="6662016" y="2865374"/>
              <a:ext cx="484604" cy="15208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2608" y="5732463"/>
            <a:ext cx="3737992" cy="557433"/>
            <a:chOff x="2332608" y="5732463"/>
            <a:chExt cx="3737992" cy="557433"/>
          </a:xfrm>
        </p:grpSpPr>
        <p:sp>
          <p:nvSpPr>
            <p:cNvPr id="27658" name="矩形 42"/>
            <p:cNvSpPr>
              <a:spLocks noChangeArrowheads="1"/>
            </p:cNvSpPr>
            <p:nvPr/>
          </p:nvSpPr>
          <p:spPr bwMode="auto">
            <a:xfrm>
              <a:off x="2555875" y="5732463"/>
              <a:ext cx="3514725" cy="523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出租车总数为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x-x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0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+</a:t>
              </a: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  <a:endParaRPr lang="zh-CN" altLang="en-US" sz="2800" b="1"/>
            </a:p>
          </p:txBody>
        </p:sp>
        <p:sp>
          <p:nvSpPr>
            <p:cNvPr id="3" name="右箭头 2"/>
            <p:cNvSpPr/>
            <p:nvPr/>
          </p:nvSpPr>
          <p:spPr bwMode="auto">
            <a:xfrm>
              <a:off x="2332608" y="5805264"/>
              <a:ext cx="151160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654" grpId="0"/>
      <p:bldP spid="27655" grpId="0"/>
      <p:bldP spid="27656" grpId="0"/>
      <p:bldP spid="276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>
            <a:spLocks noChangeArrowheads="1"/>
          </p:cNvSpPr>
          <p:nvPr/>
        </p:nvSpPr>
        <p:spPr bwMode="auto">
          <a:xfrm>
            <a:off x="3059113" y="1531938"/>
            <a:ext cx="3727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/>
              <a:t>起始号码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zh-CN" altLang="en-US" sz="2800" b="1" dirty="0"/>
              <a:t>平移为</a:t>
            </a:r>
            <a:r>
              <a:rPr lang="en-US" altLang="zh-CN" sz="2800" b="1" dirty="0"/>
              <a:t>0001</a:t>
            </a:r>
            <a:endParaRPr lang="zh-CN" altLang="en-US" sz="2800" b="1" dirty="0"/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23850" y="1450975"/>
            <a:ext cx="1871663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模型建立</a:t>
            </a:r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755650" y="2395538"/>
            <a:ext cx="551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总体</a:t>
            </a:r>
            <a:r>
              <a:rPr lang="en-US" altLang="zh-CN" sz="2800" b="1"/>
              <a:t> ~ </a:t>
            </a:r>
            <a:r>
              <a:rPr lang="zh-CN" altLang="zh-CN" sz="2800" b="1"/>
              <a:t>全部号码</a:t>
            </a:r>
            <a:r>
              <a:rPr lang="en-US" altLang="zh-CN" sz="2800" b="1"/>
              <a:t>{0001, 0002,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/>
              <a:t>}</a:t>
            </a:r>
            <a:endParaRPr lang="zh-CN" altLang="en-US" sz="2800" b="1"/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684213" y="3122613"/>
            <a:ext cx="82089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样本</a:t>
            </a:r>
            <a:r>
              <a:rPr lang="en-US" altLang="zh-CN" sz="2800" b="1"/>
              <a:t> ~ </a:t>
            </a:r>
            <a:r>
              <a:rPr lang="zh-CN" altLang="zh-CN" sz="2800" b="1"/>
              <a:t>总体中的</a:t>
            </a:r>
            <a:r>
              <a:rPr lang="en-US" altLang="zh-CN" sz="2800" b="1" i="1"/>
              <a:t>n</a:t>
            </a:r>
            <a:r>
              <a:rPr lang="zh-CN" altLang="zh-CN" sz="2800" b="1"/>
              <a:t>个号码从小到大排列 </a:t>
            </a:r>
            <a:r>
              <a:rPr lang="en-US" altLang="zh-CN" sz="2800" b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endParaRPr lang="zh-CN" altLang="en-US" sz="2800" b="1"/>
          </a:p>
        </p:txBody>
      </p:sp>
      <p:sp>
        <p:nvSpPr>
          <p:cNvPr id="28678" name="矩形 5"/>
          <p:cNvSpPr>
            <a:spLocks noChangeArrowheads="1"/>
          </p:cNvSpPr>
          <p:nvPr/>
        </p:nvSpPr>
        <p:spPr bwMode="auto">
          <a:xfrm>
            <a:off x="755650" y="4149725"/>
            <a:ext cx="5149850" cy="5222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建立由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zh-CN" altLang="zh-CN" sz="2800" b="1"/>
              <a:t>估计</a:t>
            </a:r>
            <a:r>
              <a:rPr lang="en-US" altLang="zh-CN" sz="2800" b="1" i="1"/>
              <a:t>x</a:t>
            </a:r>
            <a:r>
              <a:rPr lang="zh-CN" altLang="zh-CN" sz="2800" b="1"/>
              <a:t>的模型</a:t>
            </a:r>
            <a:endParaRPr lang="zh-CN" altLang="en-US" sz="2800" b="1"/>
          </a:p>
        </p:txBody>
      </p:sp>
      <p:sp>
        <p:nvSpPr>
          <p:cNvPr id="28679" name="矩形 6"/>
          <p:cNvSpPr>
            <a:spLocks noChangeArrowheads="1"/>
          </p:cNvSpPr>
          <p:nvPr/>
        </p:nvSpPr>
        <p:spPr bwMode="auto">
          <a:xfrm>
            <a:off x="684213" y="4994275"/>
            <a:ext cx="806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基本假定</a:t>
            </a:r>
            <a:r>
              <a:rPr lang="zh-CN" altLang="en-US" sz="2800" b="1"/>
              <a:t>：</a:t>
            </a:r>
            <a:r>
              <a:rPr lang="zh-CN" altLang="zh-CN" sz="2800" b="1"/>
              <a:t>每个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 </a:t>
            </a:r>
            <a:r>
              <a:rPr lang="zh-CN" altLang="zh-CN" sz="2800" b="1"/>
              <a:t>取自总体中任一号码的概率相等</a:t>
            </a:r>
            <a:r>
              <a:rPr lang="en-US" altLang="zh-CN" sz="2800" b="1"/>
              <a:t>. </a:t>
            </a:r>
            <a:endParaRPr lang="zh-CN" altLang="en-US" sz="2800" b="1"/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6461125" y="2395538"/>
            <a:ext cx="2354263" cy="523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~</a:t>
            </a:r>
            <a:r>
              <a:rPr lang="zh-CN" altLang="zh-CN" sz="2800" b="1">
                <a:solidFill>
                  <a:srgbClr val="000000"/>
                </a:solidFill>
              </a:rPr>
              <a:t>出租车总数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pic>
        <p:nvPicPr>
          <p:cNvPr id="28681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20713"/>
            <a:ext cx="14462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956538" y="620713"/>
            <a:ext cx="3839598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" panose="02010609060101010101" pitchFamily="49" charset="-122"/>
              </a:rPr>
              <a:t>估计出租车的总数</a:t>
            </a:r>
          </a:p>
        </p:txBody>
      </p:sp>
    </p:spTree>
    <p:extLst>
      <p:ext uri="{BB962C8B-B14F-4D97-AF65-F5344CB8AC3E}">
        <p14:creationId xmlns:p14="http://schemas.microsoft.com/office/powerpoint/2010/main" val="33745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animBg="1"/>
      <p:bldP spid="28676" grpId="0"/>
      <p:bldP spid="28677" grpId="0"/>
      <p:bldP spid="28678" grpId="0" animBg="1"/>
      <p:bldP spid="28679" grpId="0"/>
      <p:bldP spid="286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2874963" y="981075"/>
            <a:ext cx="32480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1    </a:t>
            </a:r>
            <a:r>
              <a:rPr lang="zh-CN" altLang="zh-CN" sz="2800" b="1"/>
              <a:t>平均值模型</a:t>
            </a:r>
            <a:endParaRPr lang="zh-CN" altLang="zh-CN" sz="280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8184" y="1700808"/>
            <a:ext cx="1759007" cy="109510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72571" y="3212976"/>
            <a:ext cx="1651671" cy="11423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84739" y="3383503"/>
            <a:ext cx="1066318" cy="801310"/>
          </a:xfrm>
          <a:prstGeom prst="rect">
            <a:avLst/>
          </a:prstGeom>
          <a:blipFill rotWithShape="1">
            <a:blip r:embed="rId4"/>
            <a:stretch>
              <a:fillRect l="-14286" b="-1068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850" y="3462026"/>
            <a:ext cx="5976664" cy="52322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879030"/>
            <a:ext cx="5472608" cy="738664"/>
          </a:xfrm>
          <a:prstGeom prst="rect">
            <a:avLst/>
          </a:prstGeom>
          <a:blipFill rotWithShape="1">
            <a:blip r:embed="rId6"/>
            <a:stretch>
              <a:fillRect b="-1239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704" name="矩形 12"/>
          <p:cNvSpPr>
            <a:spLocks noChangeArrowheads="1"/>
          </p:cNvSpPr>
          <p:nvPr/>
        </p:nvSpPr>
        <p:spPr bwMode="auto">
          <a:xfrm>
            <a:off x="323850" y="900113"/>
            <a:ext cx="1871663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模型建立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21735" y="4520970"/>
            <a:ext cx="1729321" cy="52322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9707" name="组合 20"/>
          <p:cNvGrpSpPr>
            <a:grpSpLocks/>
          </p:cNvGrpSpPr>
          <p:nvPr/>
        </p:nvGrpSpPr>
        <p:grpSpPr bwMode="auto">
          <a:xfrm>
            <a:off x="3325813" y="4533900"/>
            <a:ext cx="1042987" cy="523875"/>
            <a:chOff x="3325513" y="4534268"/>
            <a:chExt cx="1043834" cy="523220"/>
          </a:xfrm>
        </p:grpSpPr>
        <p:sp>
          <p:nvSpPr>
            <p:cNvPr id="8" name="矩形 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41428" y="4534268"/>
              <a:ext cx="827919" cy="523220"/>
            </a:xfrm>
            <a:prstGeom prst="rect">
              <a:avLst/>
            </a:prstGeom>
            <a:blipFill rotWithShape="1">
              <a:blip r:embed="rId8"/>
              <a:stretch>
                <a:fillRect t="-11628" b="-3139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9716" name="右箭头 22"/>
            <p:cNvSpPr>
              <a:spLocks noChangeArrowheads="1"/>
            </p:cNvSpPr>
            <p:nvPr/>
          </p:nvSpPr>
          <p:spPr bwMode="auto">
            <a:xfrm>
              <a:off x="3325513" y="4560372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8" name="组合 21"/>
          <p:cNvGrpSpPr>
            <a:grpSpLocks/>
          </p:cNvGrpSpPr>
          <p:nvPr/>
        </p:nvGrpSpPr>
        <p:grpSpPr bwMode="auto">
          <a:xfrm>
            <a:off x="4837113" y="4554538"/>
            <a:ext cx="2185987" cy="523875"/>
            <a:chOff x="4836914" y="4554494"/>
            <a:chExt cx="2185685" cy="523220"/>
          </a:xfrm>
        </p:grpSpPr>
        <p:sp>
          <p:nvSpPr>
            <p:cNvPr id="12" name="矩形 1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52829" y="4554494"/>
              <a:ext cx="1969770" cy="52322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9714" name="右箭头 22"/>
            <p:cNvSpPr>
              <a:spLocks noChangeArrowheads="1"/>
            </p:cNvSpPr>
            <p:nvPr/>
          </p:nvSpPr>
          <p:spPr bwMode="auto">
            <a:xfrm>
              <a:off x="4836914" y="4593897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47664" y="5424488"/>
            <a:ext cx="3067050" cy="544512"/>
            <a:chOff x="2411522" y="5424488"/>
            <a:chExt cx="3066941" cy="544512"/>
          </a:xfrm>
        </p:grpSpPr>
        <p:sp>
          <p:nvSpPr>
            <p:cNvPr id="17" name="矩形 1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11522" y="5445224"/>
              <a:ext cx="1320640" cy="523220"/>
            </a:xfrm>
            <a:prstGeom prst="rect">
              <a:avLst/>
            </a:prstGeom>
            <a:blipFill rotWithShape="1">
              <a:blip r:embed="rId10"/>
              <a:stretch>
                <a:fillRect t="-15116" r="-463" b="-2790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pSp>
          <p:nvGrpSpPr>
            <p:cNvPr id="29710" name="组合 22"/>
            <p:cNvGrpSpPr>
              <a:grpSpLocks/>
            </p:cNvGrpSpPr>
            <p:nvPr/>
          </p:nvGrpSpPr>
          <p:grpSpPr bwMode="auto">
            <a:xfrm>
              <a:off x="3917950" y="5424488"/>
              <a:ext cx="1560513" cy="544512"/>
              <a:chOff x="3918327" y="5424274"/>
              <a:chExt cx="1559681" cy="544170"/>
            </a:xfrm>
          </p:grpSpPr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42" y="5424274"/>
                <a:ext cx="134376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29712" name="右箭头 22"/>
              <p:cNvSpPr>
                <a:spLocks noChangeArrowheads="1"/>
              </p:cNvSpPr>
              <p:nvPr/>
            </p:nvSpPr>
            <p:spPr bwMode="auto">
              <a:xfrm>
                <a:off x="3918327" y="5484627"/>
                <a:ext cx="215915" cy="48381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932040" y="5424488"/>
            <a:ext cx="379799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总数是样本均值的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40434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2627313" y="549275"/>
            <a:ext cx="3338512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2     </a:t>
            </a:r>
            <a:r>
              <a:rPr lang="zh-CN" altLang="zh-CN" sz="2800" b="1"/>
              <a:t>中位数模型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02916" y="4077072"/>
            <a:ext cx="6925468" cy="1079267"/>
            <a:chOff x="4860" y="5490"/>
            <a:chExt cx="5220" cy="583"/>
          </a:xfrm>
          <a:noFill/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860" y="5603"/>
              <a:ext cx="4860" cy="4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defRPr/>
              </a:pP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0</a:t>
              </a:r>
              <a:r>
                <a:rPr lang="en-US" altLang="zh-CN" b="1" dirty="0">
                  <a:latin typeface="+mj-lt"/>
                </a:rPr>
                <a:t>=1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1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2</a:t>
              </a:r>
              <a:r>
                <a:rPr lang="en-US" altLang="zh-CN" b="1" dirty="0">
                  <a:latin typeface="+mj-lt"/>
                </a:rPr>
                <a:t>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baseline="-25000" dirty="0">
                  <a:latin typeface="+mj-lt"/>
                </a:rPr>
                <a:t>3</a:t>
              </a:r>
              <a:r>
                <a:rPr lang="en-US" altLang="zh-CN" b="1" dirty="0">
                  <a:latin typeface="+mj-lt"/>
                </a:rPr>
                <a:t>      …       …             </a:t>
              </a:r>
              <a:r>
                <a:rPr lang="en-US" altLang="zh-CN" b="1" i="1" dirty="0">
                  <a:latin typeface="+mj-lt"/>
                </a:rPr>
                <a:t>x</a:t>
              </a:r>
              <a:r>
                <a:rPr lang="en-US" altLang="zh-CN" b="1" i="1" baseline="-25000" dirty="0">
                  <a:latin typeface="+mj-lt"/>
                </a:rPr>
                <a:t>n</a:t>
              </a:r>
              <a:r>
                <a:rPr lang="en-US" altLang="zh-CN" b="1" baseline="-25000" dirty="0">
                  <a:latin typeface="+mj-lt"/>
                </a:rPr>
                <a:t>-1 </a:t>
              </a:r>
              <a:r>
                <a:rPr lang="en-US" altLang="zh-CN" b="1" dirty="0">
                  <a:latin typeface="+mj-lt"/>
                </a:rPr>
                <a:t> </a:t>
              </a:r>
              <a:r>
                <a:rPr lang="en-US" altLang="zh-CN" b="1" i="1" dirty="0" err="1">
                  <a:latin typeface="+mj-lt"/>
                </a:rPr>
                <a:t>x</a:t>
              </a:r>
              <a:r>
                <a:rPr lang="en-US" altLang="zh-CN" b="1" i="1" baseline="-25000" dirty="0" err="1">
                  <a:latin typeface="+mj-lt"/>
                </a:rPr>
                <a:t>n</a:t>
              </a:r>
              <a:r>
                <a:rPr lang="en-US" altLang="zh-CN" b="1" baseline="-25000" dirty="0">
                  <a:latin typeface="+mj-lt"/>
                </a:rPr>
                <a:t>         </a:t>
              </a:r>
              <a:r>
                <a:rPr lang="en-US" altLang="zh-CN" b="1" i="1" dirty="0">
                  <a:latin typeface="+mj-lt"/>
                </a:rPr>
                <a:t>x</a:t>
              </a:r>
              <a:endParaRPr lang="zh-CN" altLang="zh-CN" b="1" dirty="0">
                <a:latin typeface="+mj-lt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040" y="5589"/>
              <a:ext cx="5040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474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845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233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450" y="5499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251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627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854" y="5505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232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8440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828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385" y="5511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044" y="5490"/>
              <a:ext cx="1" cy="15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25563" y="3370263"/>
            <a:ext cx="865187" cy="739775"/>
            <a:chOff x="1325563" y="3370263"/>
            <a:chExt cx="865187" cy="739775"/>
          </a:xfrm>
        </p:grpSpPr>
        <p:sp>
          <p:nvSpPr>
            <p:cNvPr id="30744" name="TextBox 19"/>
            <p:cNvSpPr txBox="1">
              <a:spLocks noChangeArrowheads="1"/>
            </p:cNvSpPr>
            <p:nvPr/>
          </p:nvSpPr>
          <p:spPr bwMode="auto">
            <a:xfrm>
              <a:off x="1325563" y="3370263"/>
              <a:ext cx="865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-1</a:t>
              </a:r>
              <a:endParaRPr lang="zh-CN" altLang="en-US"/>
            </a:p>
          </p:txBody>
        </p:sp>
        <p:sp>
          <p:nvSpPr>
            <p:cNvPr id="30745" name="上箭头 21"/>
            <p:cNvSpPr>
              <a:spLocks noChangeArrowheads="1"/>
            </p:cNvSpPr>
            <p:nvPr/>
          </p:nvSpPr>
          <p:spPr bwMode="auto">
            <a:xfrm>
              <a:off x="1347788" y="3863975"/>
              <a:ext cx="576262" cy="246063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430963" y="3357563"/>
            <a:ext cx="949325" cy="735012"/>
            <a:chOff x="6430963" y="3357563"/>
            <a:chExt cx="949325" cy="735012"/>
          </a:xfrm>
        </p:grpSpPr>
        <p:sp>
          <p:nvSpPr>
            <p:cNvPr id="30742" name="TextBox 20"/>
            <p:cNvSpPr txBox="1">
              <a:spLocks noChangeArrowheads="1"/>
            </p:cNvSpPr>
            <p:nvPr/>
          </p:nvSpPr>
          <p:spPr bwMode="auto">
            <a:xfrm>
              <a:off x="6430963" y="3357563"/>
              <a:ext cx="9493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r>
                <a:rPr lang="en-US" altLang="zh-CN" b="1"/>
                <a:t>-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</a:t>
              </a:r>
              <a:endParaRPr lang="zh-CN" altLang="en-US"/>
            </a:p>
          </p:txBody>
        </p:sp>
        <p:sp>
          <p:nvSpPr>
            <p:cNvPr id="30743" name="上箭头 22"/>
            <p:cNvSpPr>
              <a:spLocks noChangeArrowheads="1"/>
            </p:cNvSpPr>
            <p:nvPr/>
          </p:nvSpPr>
          <p:spPr bwMode="auto">
            <a:xfrm>
              <a:off x="6453188" y="3844925"/>
              <a:ext cx="574675" cy="247650"/>
            </a:xfrm>
            <a:prstGeom prst="up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8" name="矩形 23"/>
          <p:cNvSpPr>
            <a:spLocks noChangeArrowheads="1"/>
          </p:cNvSpPr>
          <p:nvPr/>
        </p:nvSpPr>
        <p:spPr bwMode="auto">
          <a:xfrm>
            <a:off x="1103313" y="5030788"/>
            <a:ext cx="7140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假定</a:t>
            </a:r>
            <a:r>
              <a:rPr lang="zh-CN" altLang="en-US" sz="2800" b="1"/>
              <a:t>：</a:t>
            </a:r>
            <a:r>
              <a:rPr lang="zh-CN" altLang="zh-CN" sz="2800" b="1"/>
              <a:t>样本的最小值与最大值在总体中对称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6" name="矩形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275365"/>
            <a:ext cx="2555187" cy="523220"/>
          </a:xfrm>
          <a:prstGeom prst="rect">
            <a:avLst/>
          </a:prstGeom>
          <a:blipFill rotWithShape="1">
            <a:blip r:embed="rId2"/>
            <a:stretch>
              <a:fillRect t="-15116" r="-4773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矩形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4218" y="1268760"/>
            <a:ext cx="2593146" cy="530915"/>
          </a:xfrm>
          <a:prstGeom prst="rect">
            <a:avLst/>
          </a:prstGeom>
          <a:blipFill rotWithShape="1">
            <a:blip r:embed="rId3"/>
            <a:stretch>
              <a:fillRect t="-13793" r="-4460" b="-3218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矩形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969162"/>
            <a:ext cx="1871474" cy="5309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矩形 2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2200" y="1196752"/>
            <a:ext cx="2112928" cy="700705"/>
          </a:xfrm>
          <a:prstGeom prst="rect">
            <a:avLst/>
          </a:prstGeom>
          <a:blipFill rotWithShape="1">
            <a:blip r:embed="rId5"/>
            <a:stretch>
              <a:fillRect b="-1043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矩形 3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0883" y="1916832"/>
            <a:ext cx="1959908" cy="70070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0734" name="组合 36"/>
          <p:cNvGrpSpPr>
            <a:grpSpLocks/>
          </p:cNvGrpSpPr>
          <p:nvPr/>
        </p:nvGrpSpPr>
        <p:grpSpPr bwMode="auto">
          <a:xfrm>
            <a:off x="5048250" y="2005013"/>
            <a:ext cx="2192338" cy="523875"/>
            <a:chOff x="5049038" y="2221598"/>
            <a:chExt cx="2190815" cy="523220"/>
          </a:xfrm>
        </p:grpSpPr>
        <p:sp>
          <p:nvSpPr>
            <p:cNvPr id="34" name="矩形 3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64953" y="2221598"/>
              <a:ext cx="1974900" cy="52322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0741" name="右箭头 22"/>
            <p:cNvSpPr>
              <a:spLocks noChangeArrowheads="1"/>
            </p:cNvSpPr>
            <p:nvPr/>
          </p:nvSpPr>
          <p:spPr bwMode="auto">
            <a:xfrm>
              <a:off x="5049038" y="2261001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矩形 3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20272" y="1988840"/>
            <a:ext cx="1044260" cy="52322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736" name="矩形 37"/>
          <p:cNvSpPr>
            <a:spLocks noChangeArrowheads="1"/>
          </p:cNvSpPr>
          <p:nvPr/>
        </p:nvSpPr>
        <p:spPr bwMode="auto">
          <a:xfrm>
            <a:off x="2268538" y="2852738"/>
            <a:ext cx="432911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3    </a:t>
            </a:r>
            <a:r>
              <a:rPr lang="zh-CN" altLang="zh-CN" sz="2800" b="1"/>
              <a:t>两端间隔对称模型</a:t>
            </a:r>
            <a:endParaRPr lang="zh-CN" altLang="zh-CN" sz="2800"/>
          </a:p>
        </p:txBody>
      </p:sp>
      <p:sp>
        <p:nvSpPr>
          <p:cNvPr id="30737" name="TextBox 38"/>
          <p:cNvSpPr txBox="1">
            <a:spLocks noChangeArrowheads="1"/>
          </p:cNvSpPr>
          <p:nvPr/>
        </p:nvSpPr>
        <p:spPr bwMode="auto">
          <a:xfrm>
            <a:off x="1900238" y="5761038"/>
            <a:ext cx="1681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-1=</a:t>
            </a:r>
            <a:r>
              <a:rPr lang="en-US" altLang="zh-CN" sz="2800" b="1" i="1"/>
              <a:t>x</a:t>
            </a:r>
            <a:r>
              <a:rPr lang="en-US" altLang="zh-CN" sz="2800" b="1"/>
              <a:t>-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endParaRPr lang="zh-CN" altLang="en-US" sz="2800"/>
          </a:p>
        </p:txBody>
      </p:sp>
      <p:grpSp>
        <p:nvGrpSpPr>
          <p:cNvPr id="30738" name="组合 39"/>
          <p:cNvGrpSpPr>
            <a:grpSpLocks/>
          </p:cNvGrpSpPr>
          <p:nvPr/>
        </p:nvGrpSpPr>
        <p:grpSpPr bwMode="auto">
          <a:xfrm>
            <a:off x="4311650" y="5732463"/>
            <a:ext cx="2276475" cy="523875"/>
            <a:chOff x="4836914" y="4554494"/>
            <a:chExt cx="2276652" cy="523220"/>
          </a:xfrm>
        </p:grpSpPr>
        <p:sp>
          <p:nvSpPr>
            <p:cNvPr id="41" name="矩形 4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52938" y="4554494"/>
              <a:ext cx="2060628" cy="52322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0739" name="右箭头 22"/>
            <p:cNvSpPr>
              <a:spLocks noChangeArrowheads="1"/>
            </p:cNvSpPr>
            <p:nvPr/>
          </p:nvSpPr>
          <p:spPr bwMode="auto">
            <a:xfrm>
              <a:off x="4836914" y="4593897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矩形 4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99852" y="5722629"/>
            <a:ext cx="1456232" cy="52322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12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36" grpId="0" animBg="1"/>
      <p:bldP spid="307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2700338" y="620713"/>
            <a:ext cx="3697287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4     </a:t>
            </a:r>
            <a:r>
              <a:rPr lang="zh-CN" altLang="zh-CN" sz="2800" b="1"/>
              <a:t>平均间隔模型</a:t>
            </a:r>
            <a:endParaRPr lang="zh-CN" altLang="zh-CN" sz="2800"/>
          </a:p>
        </p:txBody>
      </p:sp>
      <p:sp>
        <p:nvSpPr>
          <p:cNvPr id="31747" name="矩形 18"/>
          <p:cNvSpPr>
            <a:spLocks noChangeArrowheads="1"/>
          </p:cNvSpPr>
          <p:nvPr/>
        </p:nvSpPr>
        <p:spPr bwMode="auto">
          <a:xfrm>
            <a:off x="611188" y="1347788"/>
            <a:ext cx="75612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把起始号码和样本排成数列：</a:t>
            </a:r>
            <a:r>
              <a:rPr lang="en-US" altLang="zh-CN" sz="2800" b="1"/>
              <a:t>1,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,</a:t>
            </a:r>
            <a:endParaRPr lang="zh-CN" altLang="en-US" sz="2800" b="1"/>
          </a:p>
        </p:txBody>
      </p:sp>
      <p:sp>
        <p:nvSpPr>
          <p:cNvPr id="31748" name="矩形 19"/>
          <p:cNvSpPr>
            <a:spLocks noChangeArrowheads="1"/>
          </p:cNvSpPr>
          <p:nvPr/>
        </p:nvSpPr>
        <p:spPr bwMode="auto">
          <a:xfrm>
            <a:off x="611188" y="20399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相邻两数</a:t>
            </a:r>
            <a:r>
              <a:rPr lang="zh-CN" altLang="en-US" sz="2800" b="1"/>
              <a:t>有</a:t>
            </a:r>
            <a:r>
              <a:rPr lang="en-US" altLang="zh-CN" sz="2800" b="1" i="1"/>
              <a:t>n</a:t>
            </a:r>
            <a:r>
              <a:rPr lang="zh-CN" altLang="zh-CN" sz="2800" b="1"/>
              <a:t>个间隔</a:t>
            </a:r>
            <a:r>
              <a:rPr lang="zh-CN" altLang="en-US" sz="2800" b="1"/>
              <a:t>：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1,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1, …</a:t>
            </a:r>
            <a:r>
              <a:rPr lang="en-US" altLang="zh-CN" sz="2800" b="1" i="1"/>
              <a:t> 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 i="1"/>
              <a:t> x</a:t>
            </a:r>
            <a:r>
              <a:rPr lang="en-US" altLang="zh-CN" sz="2800" b="1" i="1" baseline="-25000"/>
              <a:t>n</a:t>
            </a:r>
            <a:r>
              <a:rPr lang="en-US" altLang="zh-CN" sz="2800" b="1" baseline="-25000"/>
              <a:t>-1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/>
              <a:t>1</a:t>
            </a:r>
            <a:endParaRPr lang="zh-CN" altLang="en-US" sz="2800" b="1"/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3553918"/>
            <a:ext cx="5391199" cy="109889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矩形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839" y="3685171"/>
            <a:ext cx="1693156" cy="8363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11620" y="5012873"/>
            <a:ext cx="2376613" cy="106048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753" name="矩形 26"/>
          <p:cNvSpPr>
            <a:spLocks noChangeArrowheads="1"/>
          </p:cNvSpPr>
          <p:nvPr/>
        </p:nvSpPr>
        <p:spPr bwMode="auto">
          <a:xfrm>
            <a:off x="1564241" y="2904852"/>
            <a:ext cx="2909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n</a:t>
            </a:r>
            <a:r>
              <a:rPr lang="zh-CN" altLang="zh-CN" sz="2800" b="1" dirty="0"/>
              <a:t>个间隔</a:t>
            </a:r>
            <a:r>
              <a:rPr lang="zh-CN" altLang="en-US" sz="2800" b="1" dirty="0"/>
              <a:t>的</a:t>
            </a:r>
            <a:r>
              <a:rPr lang="zh-CN" altLang="zh-CN" sz="2800" b="1" dirty="0"/>
              <a:t>平均值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660232" y="3585689"/>
            <a:ext cx="1667508" cy="779415"/>
            <a:chOff x="6660232" y="3585689"/>
            <a:chExt cx="1667508" cy="779415"/>
          </a:xfrm>
        </p:grpSpPr>
        <p:sp>
          <p:nvSpPr>
            <p:cNvPr id="23" name="矩形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60232" y="3841884"/>
              <a:ext cx="1667508" cy="52322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1759" name="下箭头 35"/>
            <p:cNvSpPr>
              <a:spLocks noChangeArrowheads="1"/>
            </p:cNvSpPr>
            <p:nvPr/>
          </p:nvSpPr>
          <p:spPr bwMode="auto">
            <a:xfrm>
              <a:off x="6775995" y="3585689"/>
              <a:ext cx="484467" cy="25619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5" name="组合 31"/>
          <p:cNvGrpSpPr>
            <a:grpSpLocks/>
          </p:cNvGrpSpPr>
          <p:nvPr/>
        </p:nvGrpSpPr>
        <p:grpSpPr bwMode="auto">
          <a:xfrm>
            <a:off x="1979613" y="5175250"/>
            <a:ext cx="3181350" cy="736600"/>
            <a:chOff x="1979712" y="5174521"/>
            <a:chExt cx="3181930" cy="737189"/>
          </a:xfrm>
        </p:grpSpPr>
        <p:sp>
          <p:nvSpPr>
            <p:cNvPr id="24" name="矩形 2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160564" y="5174521"/>
              <a:ext cx="3001078" cy="737189"/>
            </a:xfrm>
            <a:prstGeom prst="rect">
              <a:avLst/>
            </a:prstGeom>
            <a:blipFill rotWithShape="1">
              <a:blip r:embed="rId6"/>
              <a:stretch>
                <a:fillRect r="-3043" b="-743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1757" name="右箭头 22"/>
            <p:cNvSpPr>
              <a:spLocks noChangeArrowheads="1"/>
            </p:cNvSpPr>
            <p:nvPr/>
          </p:nvSpPr>
          <p:spPr bwMode="auto">
            <a:xfrm>
              <a:off x="1979712" y="5301208"/>
              <a:ext cx="215915" cy="483817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16164" y="2904804"/>
            <a:ext cx="3725165" cy="524196"/>
            <a:chOff x="4716164" y="2904804"/>
            <a:chExt cx="3725165" cy="524196"/>
          </a:xfrm>
        </p:grpSpPr>
        <p:sp>
          <p:nvSpPr>
            <p:cNvPr id="31758" name="矩形 25"/>
            <p:cNvSpPr>
              <a:spLocks noChangeArrowheads="1"/>
            </p:cNvSpPr>
            <p:nvPr/>
          </p:nvSpPr>
          <p:spPr bwMode="auto">
            <a:xfrm>
              <a:off x="4879135" y="2904804"/>
              <a:ext cx="3562194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作为</a:t>
              </a:r>
              <a:r>
                <a:rPr lang="en-US" altLang="zh-CN" sz="2800" b="1" i="1" dirty="0" err="1"/>
                <a:t>x</a:t>
              </a:r>
              <a:r>
                <a:rPr lang="en-US" altLang="zh-CN" sz="2800" b="1" i="1" baseline="-25000" dirty="0" err="1"/>
                <a:t>n</a:t>
              </a:r>
              <a:r>
                <a:rPr lang="zh-CN" altLang="zh-CN" sz="2800" b="1" dirty="0"/>
                <a:t>与</a:t>
              </a:r>
              <a:r>
                <a:rPr lang="en-US" altLang="zh-CN" sz="2800" b="1" i="1" dirty="0"/>
                <a:t>x</a:t>
              </a:r>
              <a:r>
                <a:rPr lang="zh-CN" altLang="zh-CN" sz="2800" b="1" dirty="0"/>
                <a:t>间隔的估计</a:t>
              </a:r>
              <a:endParaRPr lang="zh-CN" altLang="en-US" sz="2800" b="1" dirty="0"/>
            </a:p>
          </p:txBody>
        </p:sp>
        <p:sp>
          <p:nvSpPr>
            <p:cNvPr id="16" name="右箭头 22"/>
            <p:cNvSpPr>
              <a:spLocks noChangeArrowheads="1"/>
            </p:cNvSpPr>
            <p:nvPr/>
          </p:nvSpPr>
          <p:spPr bwMode="auto">
            <a:xfrm>
              <a:off x="4716164" y="2945570"/>
              <a:ext cx="215876" cy="48343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8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2530475" y="717550"/>
            <a:ext cx="3697288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模型</a:t>
            </a:r>
            <a:r>
              <a:rPr lang="en-US" altLang="zh-CN" sz="2800" b="1"/>
              <a:t>5     </a:t>
            </a:r>
            <a:r>
              <a:rPr lang="zh-CN" altLang="zh-CN" sz="2800" b="1"/>
              <a:t>区间均分模型</a:t>
            </a:r>
            <a:endParaRPr lang="zh-CN" altLang="zh-CN" sz="2800"/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819150" y="1628775"/>
            <a:ext cx="6605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将总体区间</a:t>
            </a:r>
            <a:r>
              <a:rPr lang="en-US" altLang="zh-CN" sz="2800" b="1"/>
              <a:t>[1, </a:t>
            </a:r>
            <a:r>
              <a:rPr lang="en-US" altLang="zh-CN" sz="2800" b="1" i="1"/>
              <a:t>x</a:t>
            </a:r>
            <a:r>
              <a:rPr lang="en-US" altLang="zh-CN" sz="2800" b="1"/>
              <a:t>]</a:t>
            </a:r>
            <a:r>
              <a:rPr lang="zh-CN" altLang="zh-CN" sz="2800" b="1"/>
              <a:t>平均分成</a:t>
            </a:r>
            <a:r>
              <a:rPr lang="en-US" altLang="zh-CN" sz="2800" b="1"/>
              <a:t> </a:t>
            </a:r>
            <a:r>
              <a:rPr lang="en-US" altLang="zh-CN" sz="2800" b="1" i="1"/>
              <a:t>n </a:t>
            </a:r>
            <a:r>
              <a:rPr lang="zh-CN" altLang="zh-CN" sz="2800" b="1"/>
              <a:t>份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55650" y="2409825"/>
            <a:ext cx="3870325" cy="785813"/>
            <a:chOff x="755650" y="2409232"/>
            <a:chExt cx="3870197" cy="786177"/>
          </a:xfrm>
        </p:grpSpPr>
        <p:sp>
          <p:nvSpPr>
            <p:cNvPr id="32780" name="矩形 6"/>
            <p:cNvSpPr>
              <a:spLocks noChangeArrowheads="1"/>
            </p:cNvSpPr>
            <p:nvPr/>
          </p:nvSpPr>
          <p:spPr bwMode="auto">
            <a:xfrm>
              <a:off x="755650" y="2540000"/>
              <a:ext cx="26987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2800" b="1"/>
                <a:t>每个小区间长度</a:t>
              </a:r>
              <a:endParaRPr lang="zh-CN" altLang="en-US" sz="2800" b="1"/>
            </a:p>
          </p:txBody>
        </p:sp>
        <p:sp>
          <p:nvSpPr>
            <p:cNvPr id="8" name="矩形 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35896" y="2409232"/>
              <a:ext cx="989951" cy="786177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32774" name="矩形 8"/>
          <p:cNvSpPr>
            <a:spLocks noChangeArrowheads="1"/>
          </p:cNvSpPr>
          <p:nvPr/>
        </p:nvSpPr>
        <p:spPr bwMode="auto">
          <a:xfrm>
            <a:off x="684213" y="3500438"/>
            <a:ext cx="68405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/>
              <a:t>假定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样本中每个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 </a:t>
            </a:r>
            <a:r>
              <a:rPr lang="zh-CN" altLang="zh-CN" sz="2800" b="1" dirty="0"/>
              <a:t>都位于小区间的中点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2775" name="矩形 9"/>
          <p:cNvSpPr>
            <a:spLocks noChangeArrowheads="1"/>
          </p:cNvSpPr>
          <p:nvPr/>
        </p:nvSpPr>
        <p:spPr bwMode="auto">
          <a:xfrm>
            <a:off x="722313" y="4419600"/>
            <a:ext cx="4479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x</a:t>
            </a:r>
            <a:r>
              <a:rPr lang="en-US" altLang="zh-CN" sz="2800" b="1">
                <a:sym typeface="Symbol" pitchFamily="18" charset="2"/>
              </a:rPr>
              <a:t>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zh-CN" altLang="zh-CN" sz="2800" b="1"/>
              <a:t>应是小区间长度的一半</a:t>
            </a:r>
            <a:endParaRPr lang="zh-CN" altLang="en-US" sz="2800" b="1"/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2668" y="4221088"/>
            <a:ext cx="2195345" cy="78624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064" y="5157192"/>
            <a:ext cx="2016321" cy="78624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31913" y="5157788"/>
            <a:ext cx="3960812" cy="785812"/>
            <a:chOff x="1331913" y="5157192"/>
            <a:chExt cx="3960167" cy="786241"/>
          </a:xfrm>
        </p:grpSpPr>
        <p:sp>
          <p:nvSpPr>
            <p:cNvPr id="13" name="矩形 1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18803" y="5157192"/>
              <a:ext cx="3773277" cy="786241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2779" name="右箭头 22"/>
            <p:cNvSpPr>
              <a:spLocks noChangeArrowheads="1"/>
            </p:cNvSpPr>
            <p:nvPr/>
          </p:nvSpPr>
          <p:spPr bwMode="auto">
            <a:xfrm>
              <a:off x="1331913" y="5321300"/>
              <a:ext cx="215900" cy="4841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2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4" grpId="0" animBg="1"/>
      <p:bldP spid="327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468313" y="549275"/>
            <a:ext cx="2243137" cy="58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计算与分析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900113" y="1196975"/>
            <a:ext cx="68405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第</a:t>
            </a:r>
            <a:r>
              <a:rPr lang="en-US" altLang="zh-CN" sz="2800" b="1"/>
              <a:t>1</a:t>
            </a:r>
            <a:r>
              <a:rPr lang="zh-CN" altLang="zh-CN" sz="2800" b="1"/>
              <a:t>样本</a:t>
            </a:r>
            <a:r>
              <a:rPr lang="zh-CN" altLang="en-US" sz="2800" b="1"/>
              <a:t>： </a:t>
            </a:r>
            <a:r>
              <a:rPr lang="en-US" altLang="zh-CN" sz="2800" b="1"/>
              <a:t>0321,  0028,  0602,  0310,  0498, </a:t>
            </a:r>
          </a:p>
          <a:p>
            <a:r>
              <a:rPr lang="en-US" altLang="zh-CN" sz="2800" b="1"/>
              <a:t>                   0574,  0612,  0429,  0767,  0212</a:t>
            </a:r>
            <a:endParaRPr lang="zh-CN" altLang="en-US" sz="2800" b="1"/>
          </a:p>
        </p:txBody>
      </p:sp>
      <p:sp>
        <p:nvSpPr>
          <p:cNvPr id="33796" name="矩形 9"/>
          <p:cNvSpPr>
            <a:spLocks noChangeArrowheads="1"/>
          </p:cNvSpPr>
          <p:nvPr/>
        </p:nvSpPr>
        <p:spPr bwMode="auto">
          <a:xfrm>
            <a:off x="900113" y="2205038"/>
            <a:ext cx="7008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第</a:t>
            </a:r>
            <a:r>
              <a:rPr lang="en-US" altLang="zh-CN" sz="2800" b="1"/>
              <a:t>2</a:t>
            </a:r>
            <a:r>
              <a:rPr lang="zh-CN" altLang="zh-CN" sz="2800" b="1"/>
              <a:t>样本</a:t>
            </a:r>
            <a:r>
              <a:rPr lang="zh-CN" altLang="en-US" sz="2800" b="1"/>
              <a:t>：</a:t>
            </a:r>
            <a:r>
              <a:rPr lang="en-US" altLang="zh-CN" sz="2800" b="1"/>
              <a:t>0249,  0739,  0344,  0148,  0524, </a:t>
            </a:r>
          </a:p>
          <a:p>
            <a:r>
              <a:rPr lang="en-US" altLang="zh-CN" sz="2800" b="1"/>
              <a:t>                  0284,  0351,  0089,  0206,  0327</a:t>
            </a:r>
            <a:endParaRPr lang="zh-CN" altLang="en-US" sz="2800" b="1"/>
          </a:p>
        </p:txBody>
      </p:sp>
      <p:sp>
        <p:nvSpPr>
          <p:cNvPr id="33797" name="矩形 10"/>
          <p:cNvSpPr>
            <a:spLocks noChangeArrowheads="1"/>
          </p:cNvSpPr>
          <p:nvPr/>
        </p:nvSpPr>
        <p:spPr bwMode="auto">
          <a:xfrm>
            <a:off x="3689350" y="620713"/>
            <a:ext cx="218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</a:rPr>
              <a:t>设</a:t>
            </a:r>
            <a:r>
              <a:rPr lang="zh-CN" altLang="en-US" sz="2800" b="1">
                <a:solidFill>
                  <a:srgbClr val="000000"/>
                </a:solidFill>
              </a:rPr>
              <a:t>定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0 </a:t>
            </a:r>
            <a:r>
              <a:rPr lang="en-US" altLang="zh-CN" sz="2800" b="1">
                <a:solidFill>
                  <a:srgbClr val="000000"/>
                </a:solidFill>
              </a:rPr>
              <a:t>=0001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33374"/>
              </p:ext>
            </p:extLst>
          </p:nvPr>
        </p:nvGraphicFramePr>
        <p:xfrm>
          <a:off x="468313" y="3802063"/>
          <a:ext cx="7632700" cy="17113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6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5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最大</a:t>
                      </a: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相差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样本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870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926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794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843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807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134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样本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651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827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812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778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217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相差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221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316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33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31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29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40" name="矩形 12"/>
          <p:cNvSpPr>
            <a:spLocks noChangeArrowheads="1"/>
          </p:cNvSpPr>
          <p:nvPr/>
        </p:nvSpPr>
        <p:spPr bwMode="auto">
          <a:xfrm>
            <a:off x="1847850" y="3198813"/>
            <a:ext cx="5256213" cy="522287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zh-CN" sz="2800" b="1"/>
              <a:t>用</a:t>
            </a:r>
            <a:r>
              <a:rPr lang="en-US" altLang="zh-CN" sz="2800" b="1"/>
              <a:t>5</a:t>
            </a:r>
            <a:r>
              <a:rPr lang="zh-CN" altLang="zh-CN" sz="2800" b="1"/>
              <a:t>个模型估计出租车总数</a:t>
            </a:r>
            <a:r>
              <a:rPr lang="en-US" altLang="zh-CN" sz="2800" b="1" i="1"/>
              <a:t>x</a:t>
            </a:r>
            <a:endParaRPr lang="zh-CN" altLang="en-US" sz="2800" b="1" i="1"/>
          </a:p>
        </p:txBody>
      </p:sp>
      <p:sp>
        <p:nvSpPr>
          <p:cNvPr id="33842" name="TextBox 14"/>
          <p:cNvSpPr txBox="1">
            <a:spLocks noChangeArrowheads="1"/>
          </p:cNvSpPr>
          <p:nvPr/>
        </p:nvSpPr>
        <p:spPr bwMode="auto">
          <a:xfrm>
            <a:off x="4356100" y="5675313"/>
            <a:ext cx="42481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不合理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 </a:t>
            </a:r>
            <a:r>
              <a:rPr lang="en-US" altLang="zh-CN" sz="2800" b="1" dirty="0"/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 651, 610 &lt; 739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60538" y="4652963"/>
          <a:ext cx="1901825" cy="3667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2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651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610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51" name="矩形 16"/>
          <p:cNvSpPr>
            <a:spLocks noChangeArrowheads="1"/>
          </p:cNvSpPr>
          <p:nvPr/>
        </p:nvSpPr>
        <p:spPr bwMode="auto">
          <a:xfrm>
            <a:off x="3492500" y="2205038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0739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2" name="Picture 2" descr="http://images.china.cn/news/attachement/jpg/site3/20130529/3106942768919890024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576263"/>
            <a:ext cx="11763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76275" y="5675313"/>
            <a:ext cx="3013075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不稳定（相差大）</a:t>
            </a:r>
          </a:p>
        </p:txBody>
      </p:sp>
    </p:spTree>
    <p:extLst>
      <p:ext uri="{BB962C8B-B14F-4D97-AF65-F5344CB8AC3E}">
        <p14:creationId xmlns:p14="http://schemas.microsoft.com/office/powerpoint/2010/main" val="42657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840" grpId="0" animBg="1"/>
      <p:bldP spid="33842" grpId="0" animBg="1"/>
      <p:bldP spid="33851" grpId="0"/>
      <p:bldP spid="13" grpId="0" animBg="1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CC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10328</TotalTime>
  <Words>1082</Words>
  <Application>Microsoft Office PowerPoint</Application>
  <PresentationFormat>全屏显示(4:3)</PresentationFormat>
  <Paragraphs>233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隶书</vt:lpstr>
      <vt:lpstr>宋体</vt:lpstr>
      <vt:lpstr>Arial</vt:lpstr>
      <vt:lpstr>Calibri</vt:lpstr>
      <vt:lpstr>Cambria Math</vt:lpstr>
      <vt:lpstr>Times New Roman</vt:lpstr>
      <vt:lpstr>shuxuemoxing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Ren Minxian</cp:lastModifiedBy>
  <cp:revision>309</cp:revision>
  <dcterms:created xsi:type="dcterms:W3CDTF">2000-02-23T13:25:36Z</dcterms:created>
  <dcterms:modified xsi:type="dcterms:W3CDTF">2022-03-15T23:55:47Z</dcterms:modified>
</cp:coreProperties>
</file>