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3"/>
  </p:notesMasterIdLst>
  <p:sldIdLst>
    <p:sldId id="280" r:id="rId2"/>
    <p:sldId id="450" r:id="rId3"/>
    <p:sldId id="451" r:id="rId4"/>
    <p:sldId id="452" r:id="rId5"/>
    <p:sldId id="453" r:id="rId6"/>
    <p:sldId id="454" r:id="rId7"/>
    <p:sldId id="455" r:id="rId8"/>
    <p:sldId id="456" r:id="rId9"/>
    <p:sldId id="457" r:id="rId10"/>
    <p:sldId id="458" r:id="rId11"/>
    <p:sldId id="459" r:id="rId12"/>
    <p:sldId id="460" r:id="rId13"/>
    <p:sldId id="461" r:id="rId14"/>
    <p:sldId id="462" r:id="rId15"/>
    <p:sldId id="463" r:id="rId16"/>
    <p:sldId id="464" r:id="rId17"/>
    <p:sldId id="465" r:id="rId18"/>
    <p:sldId id="466" r:id="rId19"/>
    <p:sldId id="467" r:id="rId20"/>
    <p:sldId id="468" r:id="rId21"/>
    <p:sldId id="469" r:id="rId22"/>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FFCCFF"/>
    <a:srgbClr val="FFFF00"/>
    <a:srgbClr val="99FFCC"/>
    <a:srgbClr val="FFCC66"/>
    <a:srgbClr val="FF99FF"/>
    <a:srgbClr val="FF3300"/>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821" autoAdjust="0"/>
    <p:restoredTop sz="94660"/>
  </p:normalViewPr>
  <p:slideViewPr>
    <p:cSldViewPr>
      <p:cViewPr varScale="1">
        <p:scale>
          <a:sx n="81" d="100"/>
          <a:sy n="81" d="100"/>
        </p:scale>
        <p:origin x="62"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909"/>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4505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716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506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4506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0A21DB6B-E8F3-4512-8122-33B8B3BB3294}" type="slidenum">
              <a:rPr lang="en-US" altLang="zh-CN"/>
              <a:pPr>
                <a:defRPr/>
              </a:pPr>
              <a:t>‹#›</a:t>
            </a:fld>
            <a:endParaRPr lang="en-US" altLang="zh-CN"/>
          </a:p>
        </p:txBody>
      </p:sp>
    </p:spTree>
    <p:extLst>
      <p:ext uri="{BB962C8B-B14F-4D97-AF65-F5344CB8AC3E}">
        <p14:creationId xmlns:p14="http://schemas.microsoft.com/office/powerpoint/2010/main" val="10887454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A21DB6B-E8F3-4512-8122-33B8B3BB3294}" type="slidenum">
              <a:rPr lang="en-US" altLang="zh-CN" smtClean="0"/>
              <a:pPr>
                <a:defRPr/>
              </a:pPr>
              <a:t>1</a:t>
            </a:fld>
            <a:endParaRPr lang="en-US" altLang="zh-CN"/>
          </a:p>
        </p:txBody>
      </p:sp>
    </p:spTree>
    <p:extLst>
      <p:ext uri="{BB962C8B-B14F-4D97-AF65-F5344CB8AC3E}">
        <p14:creationId xmlns:p14="http://schemas.microsoft.com/office/powerpoint/2010/main" val="532727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 Id="rId5" Type="http://schemas.openxmlformats.org/officeDocument/2006/relationships/image" Target="../media/image4.jpeg"/><Relationship Id="rId4" Type="http://schemas.openxmlformats.org/officeDocument/2006/relationships/image" Target="../media/image3.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731650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83749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9142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97820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424450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90723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67283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129780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pic>
        <p:nvPicPr>
          <p:cNvPr id="2" name="图片 11" descr="K1.jpg">
            <a:hlinkClick r:id="" action="ppaction://hlinkshowjump?jump=previousslide"/>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380288" y="6597650"/>
            <a:ext cx="52546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12" descr="K2.jpg">
            <a:hlinkClick r:id="" action="ppaction://hlinkshowjump?jump=nextslide"/>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915275" y="6597650"/>
            <a:ext cx="52546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13" descr="K3.jpg">
            <a:hlinkClick r:id="" action="ppaction://hlinkshowjump?jump=firstslide"/>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464550" y="6597650"/>
            <a:ext cx="52546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817020"/>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797689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209108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83970" name="图片 11" descr="K1.jpg">
            <a:hlinkClick r:id="" action="ppaction://hlinkshowjump?jump=previousslide"/>
          </p:cNvPr>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380288" y="6597650"/>
            <a:ext cx="52546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71" name="图片 12" descr="K2.jpg">
            <a:hlinkClick r:id="" action="ppaction://hlinkshowjump?jump=nextslide"/>
          </p:cNvPr>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915275" y="6597650"/>
            <a:ext cx="52546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72" name="图片 13" descr="K3.jpg">
            <a:hlinkClick r:id="" action="ppaction://hlinkshowjump?jump=firstslide"/>
          </p:cNvPr>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8464550" y="6597650"/>
            <a:ext cx="52546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4"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notesSlide" Target="../notesSlides/notesSlide1.xml"/><Relationship Id="rId7" Type="http://schemas.openxmlformats.org/officeDocument/2006/relationships/slide" Target="slide14.xml"/><Relationship Id="rId2" Type="http://schemas.openxmlformats.org/officeDocument/2006/relationships/slideLayout" Target="../slideLayouts/slideLayout7.xml"/><Relationship Id="rId1" Type="http://schemas.openxmlformats.org/officeDocument/2006/relationships/themeOverride" Target="../theme/themeOverride2.xml"/><Relationship Id="rId6" Type="http://schemas.openxmlformats.org/officeDocument/2006/relationships/slide" Target="slide12.xml"/><Relationship Id="rId5" Type="http://schemas.openxmlformats.org/officeDocument/2006/relationships/slide" Target="slide7.xml"/><Relationship Id="rId4" Type="http://schemas.openxmlformats.org/officeDocument/2006/relationships/slide" Target="slide3.xml"/><Relationship Id="rId9"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899592" y="179388"/>
            <a:ext cx="719609" cy="5488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ts val="4000"/>
              </a:lnSpc>
              <a:spcBef>
                <a:spcPct val="30000"/>
              </a:spcBef>
            </a:pPr>
            <a:r>
              <a:rPr lang="en-US" altLang="zh-CN" sz="4000" dirty="0">
                <a:solidFill>
                  <a:srgbClr val="3333FF"/>
                </a:solidFill>
                <a:latin typeface="隶书" pitchFamily="49" charset="-122"/>
                <a:ea typeface="隶书" pitchFamily="49" charset="-122"/>
              </a:rPr>
              <a:t>  </a:t>
            </a:r>
            <a:r>
              <a:rPr lang="zh-CN" altLang="en-US" sz="4000" dirty="0">
                <a:solidFill>
                  <a:srgbClr val="3333FF"/>
                </a:solidFill>
                <a:latin typeface="隶书" pitchFamily="49" charset="-122"/>
                <a:ea typeface="隶书" pitchFamily="49" charset="-122"/>
              </a:rPr>
              <a:t>第</a:t>
            </a:r>
            <a:r>
              <a:rPr lang="zh-CN" altLang="en-US" sz="4000" dirty="0">
                <a:solidFill>
                  <a:srgbClr val="3333FF"/>
                </a:solidFill>
                <a:ea typeface="隶书" pitchFamily="49" charset="-122"/>
              </a:rPr>
              <a:t>二</a:t>
            </a:r>
            <a:r>
              <a:rPr lang="zh-CN" altLang="en-US" sz="4000" dirty="0">
                <a:solidFill>
                  <a:srgbClr val="3333FF"/>
                </a:solidFill>
                <a:latin typeface="隶书" pitchFamily="49" charset="-122"/>
                <a:ea typeface="隶书" pitchFamily="49" charset="-122"/>
              </a:rPr>
              <a:t>章</a:t>
            </a:r>
            <a:endParaRPr lang="en-US" altLang="zh-CN" sz="4000" dirty="0">
              <a:solidFill>
                <a:srgbClr val="3333FF"/>
              </a:solidFill>
              <a:latin typeface="隶书" pitchFamily="49" charset="-122"/>
              <a:ea typeface="隶书" pitchFamily="49" charset="-122"/>
            </a:endParaRPr>
          </a:p>
          <a:p>
            <a:pPr eaLnBrk="1" hangingPunct="1">
              <a:lnSpc>
                <a:spcPts val="4000"/>
              </a:lnSpc>
              <a:spcBef>
                <a:spcPct val="30000"/>
              </a:spcBef>
            </a:pPr>
            <a:r>
              <a:rPr lang="zh-CN" altLang="en-US" sz="4000" dirty="0">
                <a:solidFill>
                  <a:srgbClr val="3333FF"/>
                </a:solidFill>
                <a:latin typeface="隶书" pitchFamily="49" charset="-122"/>
                <a:ea typeface="隶书" pitchFamily="49" charset="-122"/>
              </a:rPr>
              <a:t>  </a:t>
            </a:r>
            <a:endParaRPr lang="en-US" altLang="zh-CN" sz="4000" dirty="0">
              <a:solidFill>
                <a:srgbClr val="3333FF"/>
              </a:solidFill>
              <a:latin typeface="隶书" pitchFamily="49" charset="-122"/>
              <a:ea typeface="隶书" pitchFamily="49" charset="-122"/>
            </a:endParaRPr>
          </a:p>
          <a:p>
            <a:pPr eaLnBrk="1" hangingPunct="1">
              <a:spcBef>
                <a:spcPct val="30000"/>
              </a:spcBef>
            </a:pPr>
            <a:r>
              <a:rPr lang="zh-CN" altLang="en-US" sz="4000" dirty="0">
                <a:solidFill>
                  <a:srgbClr val="3333FF"/>
                </a:solidFill>
                <a:latin typeface="隶书" pitchFamily="49" charset="-122"/>
                <a:ea typeface="隶书" pitchFamily="49" charset="-122"/>
              </a:rPr>
              <a:t>初等模型</a:t>
            </a:r>
          </a:p>
        </p:txBody>
      </p:sp>
      <p:sp>
        <p:nvSpPr>
          <p:cNvPr id="26640" name="Text Box 16"/>
          <p:cNvSpPr txBox="1">
            <a:spLocks noChangeArrowheads="1"/>
          </p:cNvSpPr>
          <p:nvPr/>
        </p:nvSpPr>
        <p:spPr bwMode="auto">
          <a:xfrm>
            <a:off x="2051174" y="692696"/>
            <a:ext cx="6337250" cy="5681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15000"/>
              </a:spcBef>
            </a:pPr>
            <a:r>
              <a:rPr lang="en-US" altLang="zh-CN" sz="3200" b="1" u="sng" dirty="0">
                <a:solidFill>
                  <a:schemeClr val="accent6">
                    <a:lumMod val="75000"/>
                  </a:schemeClr>
                </a:solidFill>
                <a:ea typeface="楷体_GB2312" pitchFamily="49" charset="-122"/>
                <a:hlinkClick r:id="rId4" action="ppaction://hlinksldjump">
                  <a:extLst>
                    <a:ext uri="{A12FA001-AC4F-418D-AE19-62706E023703}">
                      <ahyp:hlinkClr xmlns:ahyp="http://schemas.microsoft.com/office/drawing/2018/hyperlinkcolor" val="tx"/>
                    </a:ext>
                  </a:extLst>
                </a:hlinkClick>
              </a:rPr>
              <a:t>2.1</a:t>
            </a:r>
            <a:r>
              <a:rPr lang="en-US" altLang="zh-CN" sz="3200" b="1" u="sng" dirty="0">
                <a:solidFill>
                  <a:schemeClr val="accent6">
                    <a:lumMod val="75000"/>
                  </a:schemeClr>
                </a:solidFill>
                <a:ea typeface="楷体_GB2312" pitchFamily="49" charset="-122"/>
              </a:rPr>
              <a:t> </a:t>
            </a:r>
            <a:r>
              <a:rPr lang="zh-CN" altLang="en-US" sz="3200" b="1" u="sng" dirty="0">
                <a:solidFill>
                  <a:schemeClr val="accent6">
                    <a:lumMod val="75000"/>
                  </a:schemeClr>
                </a:solidFill>
                <a:ea typeface="楷体_GB2312" pitchFamily="49" charset="-122"/>
                <a:hlinkClick r:id="rId4" action="ppaction://hlinksldjump">
                  <a:extLst>
                    <a:ext uri="{A12FA001-AC4F-418D-AE19-62706E023703}">
                      <ahyp:hlinkClr xmlns:ahyp="http://schemas.microsoft.com/office/drawing/2018/hyperlinkcolor" val="tx"/>
                    </a:ext>
                  </a:extLst>
                </a:hlinkClick>
              </a:rPr>
              <a:t>双层玻璃窗的功效</a:t>
            </a:r>
            <a:endParaRPr lang="zh-CN" altLang="en-US" sz="3200" b="1" u="sng" dirty="0">
              <a:solidFill>
                <a:schemeClr val="accent6">
                  <a:lumMod val="75000"/>
                </a:schemeClr>
              </a:solidFill>
              <a:ea typeface="楷体_GB2312" pitchFamily="49" charset="-122"/>
            </a:endParaRPr>
          </a:p>
          <a:p>
            <a:pPr eaLnBrk="1" hangingPunct="1">
              <a:spcBef>
                <a:spcPct val="15000"/>
              </a:spcBef>
            </a:pPr>
            <a:r>
              <a:rPr lang="en-US" altLang="zh-CN" sz="3200" b="1" u="sng" dirty="0">
                <a:solidFill>
                  <a:schemeClr val="accent6">
                    <a:lumMod val="75000"/>
                  </a:schemeClr>
                </a:solidFill>
                <a:ea typeface="楷体_GB2312" pitchFamily="49" charset="-122"/>
                <a:hlinkClick r:id="rId4" action="ppaction://hlinksldjump">
                  <a:extLst>
                    <a:ext uri="{A12FA001-AC4F-418D-AE19-62706E023703}">
                      <ahyp:hlinkClr xmlns:ahyp="http://schemas.microsoft.com/office/drawing/2018/hyperlinkcolor" val="tx"/>
                    </a:ext>
                  </a:extLst>
                </a:hlinkClick>
              </a:rPr>
              <a:t>2.2</a:t>
            </a:r>
            <a:r>
              <a:rPr lang="en-US" altLang="zh-CN" sz="3200" b="1" u="sng" dirty="0">
                <a:solidFill>
                  <a:schemeClr val="accent6">
                    <a:lumMod val="75000"/>
                  </a:schemeClr>
                </a:solidFill>
                <a:ea typeface="楷体_GB2312" pitchFamily="49" charset="-122"/>
              </a:rPr>
              <a:t> </a:t>
            </a:r>
            <a:r>
              <a:rPr lang="zh-CN" altLang="en-US" sz="3200" b="1" u="sng" dirty="0">
                <a:solidFill>
                  <a:schemeClr val="accent6">
                    <a:lumMod val="75000"/>
                  </a:schemeClr>
                </a:solidFill>
                <a:ea typeface="楷体_GB2312" pitchFamily="49" charset="-122"/>
                <a:hlinkClick r:id="rId5" action="ppaction://hlinksldjump">
                  <a:extLst>
                    <a:ext uri="{A12FA001-AC4F-418D-AE19-62706E023703}">
                      <ahyp:hlinkClr xmlns:ahyp="http://schemas.microsoft.com/office/drawing/2018/hyperlinkcolor" val="tx"/>
                    </a:ext>
                  </a:extLst>
                </a:hlinkClick>
              </a:rPr>
              <a:t>划艇比赛的成绩</a:t>
            </a:r>
            <a:endParaRPr lang="zh-CN" altLang="en-US" sz="3200" b="1" u="sng" dirty="0">
              <a:solidFill>
                <a:schemeClr val="accent6">
                  <a:lumMod val="75000"/>
                </a:schemeClr>
              </a:solidFill>
              <a:ea typeface="楷体_GB2312" pitchFamily="49" charset="-122"/>
            </a:endParaRPr>
          </a:p>
          <a:p>
            <a:pPr eaLnBrk="1" hangingPunct="1">
              <a:spcBef>
                <a:spcPct val="15000"/>
              </a:spcBef>
            </a:pPr>
            <a:r>
              <a:rPr lang="en-US" altLang="zh-CN" sz="3200" b="1" u="sng" dirty="0">
                <a:solidFill>
                  <a:schemeClr val="accent6">
                    <a:lumMod val="75000"/>
                  </a:schemeClr>
                </a:solidFill>
                <a:ea typeface="楷体_GB2312" pitchFamily="49" charset="-122"/>
                <a:hlinkClick r:id="rId5" action="ppaction://hlinksldjump">
                  <a:extLst>
                    <a:ext uri="{A12FA001-AC4F-418D-AE19-62706E023703}">
                      <ahyp:hlinkClr xmlns:ahyp="http://schemas.microsoft.com/office/drawing/2018/hyperlinkcolor" val="tx"/>
                    </a:ext>
                  </a:extLst>
                </a:hlinkClick>
              </a:rPr>
              <a:t>2.3</a:t>
            </a:r>
            <a:r>
              <a:rPr lang="en-US" altLang="zh-CN" sz="3200" b="1" u="sng" dirty="0">
                <a:solidFill>
                  <a:schemeClr val="accent6">
                    <a:lumMod val="75000"/>
                  </a:schemeClr>
                </a:solidFill>
                <a:ea typeface="楷体_GB2312" pitchFamily="49" charset="-122"/>
              </a:rPr>
              <a:t> </a:t>
            </a:r>
            <a:r>
              <a:rPr lang="zh-CN" altLang="en-US" sz="3200" b="1" u="sng" dirty="0">
                <a:solidFill>
                  <a:schemeClr val="accent6">
                    <a:lumMod val="75000"/>
                  </a:schemeClr>
                </a:solidFill>
                <a:ea typeface="楷体_GB2312" pitchFamily="49" charset="-122"/>
                <a:hlinkClick r:id="rId6" action="ppaction://hlinksldjump">
                  <a:extLst>
                    <a:ext uri="{A12FA001-AC4F-418D-AE19-62706E023703}">
                      <ahyp:hlinkClr xmlns:ahyp="http://schemas.microsoft.com/office/drawing/2018/hyperlinkcolor" val="tx"/>
                    </a:ext>
                  </a:extLst>
                </a:hlinkClick>
              </a:rPr>
              <a:t>实物交换</a:t>
            </a:r>
            <a:r>
              <a:rPr lang="en-US" altLang="zh-CN" sz="3200" b="1" u="sng" dirty="0">
                <a:solidFill>
                  <a:schemeClr val="accent6">
                    <a:lumMod val="75000"/>
                  </a:schemeClr>
                </a:solidFill>
                <a:ea typeface="楷体_GB2312" pitchFamily="49" charset="-122"/>
                <a:hlinkClick r:id="rId5" action="ppaction://hlinksldjump">
                  <a:extLst>
                    <a:ext uri="{A12FA001-AC4F-418D-AE19-62706E023703}">
                      <ahyp:hlinkClr xmlns:ahyp="http://schemas.microsoft.com/office/drawing/2018/hyperlinkcolor" val="tx"/>
                    </a:ext>
                  </a:extLst>
                </a:hlinkClick>
              </a:rPr>
              <a:t>  </a:t>
            </a:r>
            <a:endParaRPr lang="en-US" altLang="zh-CN" sz="3200" b="1" u="sng" dirty="0">
              <a:solidFill>
                <a:schemeClr val="accent6">
                  <a:lumMod val="75000"/>
                </a:schemeClr>
              </a:solidFill>
              <a:ea typeface="楷体_GB2312" pitchFamily="49" charset="-122"/>
            </a:endParaRPr>
          </a:p>
          <a:p>
            <a:pPr eaLnBrk="1" hangingPunct="1">
              <a:spcBef>
                <a:spcPct val="15000"/>
              </a:spcBef>
            </a:pPr>
            <a:r>
              <a:rPr lang="en-US" altLang="zh-CN" sz="3200" b="1" u="sng" dirty="0">
                <a:solidFill>
                  <a:schemeClr val="accent6">
                    <a:lumMod val="75000"/>
                  </a:schemeClr>
                </a:solidFill>
                <a:ea typeface="楷体_GB2312" pitchFamily="49" charset="-122"/>
                <a:hlinkClick r:id="rId6" action="ppaction://hlinksldjump">
                  <a:extLst>
                    <a:ext uri="{A12FA001-AC4F-418D-AE19-62706E023703}">
                      <ahyp:hlinkClr xmlns:ahyp="http://schemas.microsoft.com/office/drawing/2018/hyperlinkcolor" val="tx"/>
                    </a:ext>
                  </a:extLst>
                </a:hlinkClick>
              </a:rPr>
              <a:t>2.4</a:t>
            </a:r>
            <a:r>
              <a:rPr lang="en-US" altLang="zh-CN" sz="3200" b="1" u="sng" dirty="0">
                <a:solidFill>
                  <a:schemeClr val="accent6">
                    <a:lumMod val="75000"/>
                  </a:schemeClr>
                </a:solidFill>
                <a:ea typeface="楷体_GB2312" pitchFamily="49" charset="-122"/>
              </a:rPr>
              <a:t> </a:t>
            </a:r>
            <a:r>
              <a:rPr lang="zh-CN" altLang="en-US" sz="3200" b="1" u="sng" dirty="0">
                <a:solidFill>
                  <a:schemeClr val="accent6">
                    <a:lumMod val="75000"/>
                  </a:schemeClr>
                </a:solidFill>
                <a:ea typeface="楷体_GB2312" pitchFamily="49" charset="-122"/>
              </a:rPr>
              <a:t>汽车刹车距离与道路通行能力</a:t>
            </a:r>
            <a:endParaRPr lang="en-US" altLang="zh-CN" sz="3200" b="1" u="sng" dirty="0">
              <a:solidFill>
                <a:schemeClr val="accent6">
                  <a:lumMod val="75000"/>
                </a:schemeClr>
              </a:solidFill>
              <a:ea typeface="楷体_GB2312" pitchFamily="49" charset="-122"/>
            </a:endParaRPr>
          </a:p>
          <a:p>
            <a:pPr eaLnBrk="1" hangingPunct="1">
              <a:spcBef>
                <a:spcPct val="15000"/>
              </a:spcBef>
            </a:pPr>
            <a:r>
              <a:rPr lang="en-US" altLang="zh-CN" sz="3200" b="1" u="sng" dirty="0">
                <a:solidFill>
                  <a:schemeClr val="accent6">
                    <a:lumMod val="75000"/>
                  </a:schemeClr>
                </a:solidFill>
                <a:ea typeface="楷体_GB2312" pitchFamily="49" charset="-122"/>
              </a:rPr>
              <a:t>2.5 </a:t>
            </a:r>
            <a:r>
              <a:rPr lang="zh-CN" altLang="en-US" sz="3200" b="1" u="sng" dirty="0">
                <a:solidFill>
                  <a:schemeClr val="accent6">
                    <a:lumMod val="75000"/>
                  </a:schemeClr>
                </a:solidFill>
                <a:ea typeface="楷体_GB2312" pitchFamily="49" charset="-122"/>
              </a:rPr>
              <a:t>估计出租车的总数</a:t>
            </a:r>
            <a:endParaRPr lang="en-US" altLang="zh-CN" sz="3200" b="1" u="sng" dirty="0">
              <a:solidFill>
                <a:schemeClr val="accent6">
                  <a:lumMod val="75000"/>
                </a:schemeClr>
              </a:solidFill>
              <a:ea typeface="楷体_GB2312" pitchFamily="49" charset="-122"/>
            </a:endParaRPr>
          </a:p>
          <a:p>
            <a:pPr eaLnBrk="1" hangingPunct="1">
              <a:spcBef>
                <a:spcPct val="15000"/>
              </a:spcBef>
            </a:pPr>
            <a:r>
              <a:rPr lang="en-US" altLang="zh-CN" sz="3200" b="1" u="sng" dirty="0">
                <a:solidFill>
                  <a:schemeClr val="accent6">
                    <a:lumMod val="75000"/>
                  </a:schemeClr>
                </a:solidFill>
                <a:ea typeface="楷体_GB2312" pitchFamily="49" charset="-122"/>
              </a:rPr>
              <a:t>2.6 </a:t>
            </a:r>
            <a:r>
              <a:rPr lang="zh-CN" altLang="en-US" sz="3200" b="1" u="sng" dirty="0">
                <a:solidFill>
                  <a:schemeClr val="accent6">
                    <a:lumMod val="75000"/>
                  </a:schemeClr>
                </a:solidFill>
                <a:ea typeface="楷体_GB2312" pitchFamily="49" charset="-122"/>
              </a:rPr>
              <a:t>评选举重总冠军</a:t>
            </a:r>
            <a:endParaRPr lang="en-US" altLang="zh-CN" sz="3200" b="1" u="sng" dirty="0">
              <a:solidFill>
                <a:schemeClr val="accent6">
                  <a:lumMod val="75000"/>
                </a:schemeClr>
              </a:solidFill>
              <a:ea typeface="楷体_GB2312" pitchFamily="49" charset="-122"/>
            </a:endParaRPr>
          </a:p>
          <a:p>
            <a:pPr eaLnBrk="1" hangingPunct="1">
              <a:spcBef>
                <a:spcPct val="15000"/>
              </a:spcBef>
            </a:pPr>
            <a:r>
              <a:rPr lang="en-US" altLang="zh-CN" sz="3200" b="1" u="sng" dirty="0">
                <a:solidFill>
                  <a:srgbClr val="FF0000"/>
                </a:solidFill>
                <a:ea typeface="楷体_GB2312" pitchFamily="49" charset="-122"/>
                <a:hlinkClick r:id="rId7" action="ppaction://hlinksldjump">
                  <a:extLst>
                    <a:ext uri="{A12FA001-AC4F-418D-AE19-62706E023703}">
                      <ahyp:hlinkClr xmlns:ahyp="http://schemas.microsoft.com/office/drawing/2018/hyperlinkcolor" val="tx"/>
                    </a:ext>
                  </a:extLst>
                </a:hlinkClick>
              </a:rPr>
              <a:t>2.7 </a:t>
            </a:r>
            <a:r>
              <a:rPr lang="zh-CN" altLang="en-US" sz="3200" b="1" u="sng" dirty="0">
                <a:solidFill>
                  <a:srgbClr val="FF0000"/>
                </a:solidFill>
                <a:ea typeface="楷体_GB2312" pitchFamily="49" charset="-122"/>
                <a:hlinkClick r:id="rId7" action="ppaction://hlinksldjump">
                  <a:extLst>
                    <a:ext uri="{A12FA001-AC4F-418D-AE19-62706E023703}">
                      <ahyp:hlinkClr xmlns:ahyp="http://schemas.microsoft.com/office/drawing/2018/hyperlinkcolor" val="tx"/>
                    </a:ext>
                  </a:extLst>
                </a:hlinkClick>
              </a:rPr>
              <a:t>解读</a:t>
            </a:r>
            <a:r>
              <a:rPr lang="en-US" altLang="zh-CN" sz="3200" b="1" u="sng" dirty="0">
                <a:solidFill>
                  <a:srgbClr val="FF0000"/>
                </a:solidFill>
                <a:ea typeface="楷体_GB2312" pitchFamily="49" charset="-122"/>
                <a:hlinkClick r:id="rId7" action="ppaction://hlinksldjump">
                  <a:extLst>
                    <a:ext uri="{A12FA001-AC4F-418D-AE19-62706E023703}">
                      <ahyp:hlinkClr xmlns:ahyp="http://schemas.microsoft.com/office/drawing/2018/hyperlinkcolor" val="tx"/>
                    </a:ext>
                  </a:extLst>
                </a:hlinkClick>
              </a:rPr>
              <a:t>CPI </a:t>
            </a:r>
          </a:p>
          <a:p>
            <a:pPr eaLnBrk="1" hangingPunct="1">
              <a:spcBef>
                <a:spcPct val="15000"/>
              </a:spcBef>
            </a:pPr>
            <a:r>
              <a:rPr lang="en-US" altLang="zh-CN" sz="3200" b="1" u="sng" dirty="0">
                <a:solidFill>
                  <a:schemeClr val="accent6">
                    <a:lumMod val="75000"/>
                  </a:schemeClr>
                </a:solidFill>
                <a:ea typeface="楷体_GB2312" pitchFamily="49" charset="-122"/>
                <a:hlinkClick r:id="" action="ppaction://noaction">
                  <a:extLst>
                    <a:ext uri="{A12FA001-AC4F-418D-AE19-62706E023703}">
                      <ahyp:hlinkClr xmlns:ahyp="http://schemas.microsoft.com/office/drawing/2018/hyperlinkcolor" val="tx"/>
                    </a:ext>
                  </a:extLst>
                </a:hlinkClick>
              </a:rPr>
              <a:t>2.8</a:t>
            </a:r>
            <a:r>
              <a:rPr lang="en-US" altLang="zh-CN" sz="3200" b="1" u="sng" dirty="0">
                <a:solidFill>
                  <a:schemeClr val="accent6">
                    <a:lumMod val="75000"/>
                  </a:schemeClr>
                </a:solidFill>
                <a:ea typeface="楷体_GB2312" pitchFamily="49" charset="-122"/>
              </a:rPr>
              <a:t> </a:t>
            </a:r>
            <a:r>
              <a:rPr lang="zh-CN" altLang="en-US" sz="3200" b="1" u="sng" dirty="0">
                <a:solidFill>
                  <a:schemeClr val="accent6">
                    <a:lumMod val="75000"/>
                  </a:schemeClr>
                </a:solidFill>
                <a:ea typeface="楷体_GB2312" pitchFamily="49" charset="-122"/>
                <a:hlinkClick r:id="rId7" action="ppaction://hlinksldjump">
                  <a:extLst>
                    <a:ext uri="{A12FA001-AC4F-418D-AE19-62706E023703}">
                      <ahyp:hlinkClr xmlns:ahyp="http://schemas.microsoft.com/office/drawing/2018/hyperlinkcolor" val="tx"/>
                    </a:ext>
                  </a:extLst>
                </a:hlinkClick>
              </a:rPr>
              <a:t>核军备竞赛</a:t>
            </a:r>
            <a:endParaRPr lang="zh-CN" altLang="en-US" sz="3200" b="1" u="sng" dirty="0">
              <a:solidFill>
                <a:schemeClr val="accent6">
                  <a:lumMod val="75000"/>
                </a:schemeClr>
              </a:solidFill>
              <a:ea typeface="楷体_GB2312" pitchFamily="49" charset="-122"/>
            </a:endParaRPr>
          </a:p>
          <a:p>
            <a:pPr eaLnBrk="1" hangingPunct="1">
              <a:spcBef>
                <a:spcPct val="15000"/>
              </a:spcBef>
            </a:pPr>
            <a:r>
              <a:rPr lang="en-US" altLang="zh-CN" sz="3200" b="1" u="sng" dirty="0">
                <a:solidFill>
                  <a:schemeClr val="accent6">
                    <a:lumMod val="75000"/>
                  </a:schemeClr>
                </a:solidFill>
                <a:ea typeface="楷体_GB2312" pitchFamily="49" charset="-122"/>
                <a:hlinkClick r:id="rId8" action="ppaction://hlinksldjump">
                  <a:extLst>
                    <a:ext uri="{A12FA001-AC4F-418D-AE19-62706E023703}">
                      <ahyp:hlinkClr xmlns:ahyp="http://schemas.microsoft.com/office/drawing/2018/hyperlinkcolor" val="tx"/>
                    </a:ext>
                  </a:extLst>
                </a:hlinkClick>
              </a:rPr>
              <a:t>2.9</a:t>
            </a:r>
            <a:r>
              <a:rPr lang="en-US" altLang="zh-CN" sz="3200" b="1" u="sng" dirty="0">
                <a:solidFill>
                  <a:schemeClr val="accent6">
                    <a:lumMod val="75000"/>
                  </a:schemeClr>
                </a:solidFill>
                <a:ea typeface="楷体_GB2312" pitchFamily="49" charset="-122"/>
              </a:rPr>
              <a:t> </a:t>
            </a:r>
            <a:r>
              <a:rPr lang="zh-CN" altLang="en-US" sz="3200" b="1" u="sng" dirty="0">
                <a:solidFill>
                  <a:schemeClr val="accent6">
                    <a:lumMod val="75000"/>
                  </a:schemeClr>
                </a:solidFill>
                <a:ea typeface="楷体_GB2312" pitchFamily="49" charset="-122"/>
                <a:hlinkClick r:id="" action="ppaction://noaction">
                  <a:extLst>
                    <a:ext uri="{A12FA001-AC4F-418D-AE19-62706E023703}">
                      <ahyp:hlinkClr xmlns:ahyp="http://schemas.microsoft.com/office/drawing/2018/hyperlinkcolor" val="tx"/>
                    </a:ext>
                  </a:extLst>
                </a:hlinkClick>
              </a:rPr>
              <a:t>扬帆远航</a:t>
            </a:r>
            <a:endParaRPr lang="en-US" altLang="zh-CN" sz="3200" b="1" u="sng" dirty="0">
              <a:solidFill>
                <a:schemeClr val="accent6">
                  <a:lumMod val="75000"/>
                </a:schemeClr>
              </a:solidFill>
              <a:ea typeface="楷体_GB2312" pitchFamily="49" charset="-122"/>
            </a:endParaRPr>
          </a:p>
          <a:p>
            <a:pPr eaLnBrk="1" hangingPunct="1">
              <a:spcBef>
                <a:spcPct val="15000"/>
              </a:spcBef>
            </a:pPr>
            <a:r>
              <a:rPr lang="en-US" altLang="zh-CN" sz="3200" b="1" u="sng" dirty="0">
                <a:solidFill>
                  <a:schemeClr val="accent6">
                    <a:lumMod val="75000"/>
                  </a:schemeClr>
                </a:solidFill>
                <a:ea typeface="楷体_GB2312" pitchFamily="49" charset="-122"/>
              </a:rPr>
              <a:t>2.10 </a:t>
            </a:r>
            <a:r>
              <a:rPr lang="zh-CN" altLang="en-US" sz="3200" b="1" u="sng" dirty="0">
                <a:solidFill>
                  <a:schemeClr val="accent6">
                    <a:lumMod val="75000"/>
                  </a:schemeClr>
                </a:solidFill>
                <a:ea typeface="楷体_GB2312" pitchFamily="49" charset="-122"/>
              </a:rPr>
              <a:t>节水洗衣机</a:t>
            </a:r>
            <a:endParaRPr lang="en-US" altLang="zh-CN" sz="3200" b="1" u="sng" dirty="0">
              <a:solidFill>
                <a:schemeClr val="accent6">
                  <a:lumMod val="75000"/>
                </a:schemeClr>
              </a:solidFill>
              <a:ea typeface="楷体_GB2312" pitchFamily="49" charset="-122"/>
            </a:endParaRPr>
          </a:p>
        </p:txBody>
      </p:sp>
      <p:pic>
        <p:nvPicPr>
          <p:cNvPr id="45060" name="Picture 4" descr="D:\work\101210数学模型（第四版）电子教案\logo.jpg"/>
          <p:cNvPicPr>
            <a:picLocks noChangeAspect="1" noChangeArrowheads="1"/>
          </p:cNvPicPr>
          <p:nvPr/>
        </p:nvPicPr>
        <p:blipFill>
          <a:blip r:embed="rId9">
            <a:extLst>
              <a:ext uri="{28A0092B-C50C-407E-A947-70E740481C1C}">
                <a14:useLocalDpi xmlns:a14="http://schemas.microsoft.com/office/drawing/2010/main" val="0"/>
              </a:ext>
            </a:extLst>
          </a:blip>
          <a:srcRect t="7460"/>
          <a:stretch>
            <a:fillRect/>
          </a:stretch>
        </p:blipFill>
        <p:spPr bwMode="auto">
          <a:xfrm>
            <a:off x="17463" y="20638"/>
            <a:ext cx="333533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wd">
                                    <p:tmPct val="10000"/>
                                  </p:iterate>
                                  <p:childTnLst>
                                    <p:set>
                                      <p:cBhvr>
                                        <p:cTn id="6" dur="1" fill="hold">
                                          <p:stCondLst>
                                            <p:cond delay="0"/>
                                          </p:stCondLst>
                                        </p:cTn>
                                        <p:tgtEl>
                                          <p:spTgt spid="26640"/>
                                        </p:tgtEl>
                                        <p:attrNameLst>
                                          <p:attrName>style.visibility</p:attrName>
                                        </p:attrNameLst>
                                      </p:cBhvr>
                                      <p:to>
                                        <p:strVal val="visible"/>
                                      </p:to>
                                    </p:set>
                                    <p:animEffect transition="in" filter="wipe(left)">
                                      <p:cBhvr>
                                        <p:cTn id="7" dur="1000"/>
                                        <p:tgtEl>
                                          <p:spTgt spid="266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520562480"/>
              </p:ext>
            </p:extLst>
          </p:nvPr>
        </p:nvGraphicFramePr>
        <p:xfrm>
          <a:off x="179388" y="2060847"/>
          <a:ext cx="8856662" cy="4159721"/>
        </p:xfrm>
        <a:graphic>
          <a:graphicData uri="http://schemas.openxmlformats.org/drawingml/2006/table">
            <a:tbl>
              <a:tblPr firstRow="1" firstCol="1" lastRow="1" lastCol="1" bandRow="1" bandCol="1">
                <a:tableStyleId>{5C22544A-7EE6-4342-B048-85BDC9FD1C3A}</a:tableStyleId>
              </a:tblPr>
              <a:tblGrid>
                <a:gridCol w="403237">
                  <a:extLst>
                    <a:ext uri="{9D8B030D-6E8A-4147-A177-3AD203B41FA5}">
                      <a16:colId xmlns:a16="http://schemas.microsoft.com/office/drawing/2014/main" val="20000"/>
                    </a:ext>
                  </a:extLst>
                </a:gridCol>
                <a:gridCol w="2477207">
                  <a:extLst>
                    <a:ext uri="{9D8B030D-6E8A-4147-A177-3AD203B41FA5}">
                      <a16:colId xmlns:a16="http://schemas.microsoft.com/office/drawing/2014/main" val="20001"/>
                    </a:ext>
                  </a:extLst>
                </a:gridCol>
                <a:gridCol w="5040560">
                  <a:extLst>
                    <a:ext uri="{9D8B030D-6E8A-4147-A177-3AD203B41FA5}">
                      <a16:colId xmlns:a16="http://schemas.microsoft.com/office/drawing/2014/main" val="20002"/>
                    </a:ext>
                  </a:extLst>
                </a:gridCol>
                <a:gridCol w="935658">
                  <a:extLst>
                    <a:ext uri="{9D8B030D-6E8A-4147-A177-3AD203B41FA5}">
                      <a16:colId xmlns:a16="http://schemas.microsoft.com/office/drawing/2014/main" val="20003"/>
                    </a:ext>
                  </a:extLst>
                </a:gridCol>
              </a:tblGrid>
              <a:tr h="482327">
                <a:tc>
                  <a:txBody>
                    <a:bodyPr/>
                    <a:lstStyle/>
                    <a:p>
                      <a:pPr algn="ctr">
                        <a:spcAft>
                          <a:spcPts val="0"/>
                        </a:spcAft>
                      </a:pPr>
                      <a:endParaRPr lang="zh-CN" sz="2000" kern="100" dirty="0">
                        <a:solidFill>
                          <a:schemeClr val="tx1"/>
                        </a:solidFill>
                        <a:effectLst/>
                        <a:latin typeface="Times New Roman"/>
                        <a:ea typeface="宋体"/>
                      </a:endParaRPr>
                    </a:p>
                  </a:txBody>
                  <a:tcPr marL="68577" marR="68577"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FF00"/>
                    </a:solidFill>
                  </a:tcPr>
                </a:tc>
                <a:tc>
                  <a:txBody>
                    <a:bodyPr/>
                    <a:lstStyle/>
                    <a:p>
                      <a:pPr algn="ctr">
                        <a:spcAft>
                          <a:spcPts val="0"/>
                        </a:spcAft>
                      </a:pPr>
                      <a:r>
                        <a:rPr lang="zh-CN" sz="2000" kern="100" dirty="0">
                          <a:solidFill>
                            <a:schemeClr val="tx1"/>
                          </a:solidFill>
                          <a:effectLst/>
                        </a:rPr>
                        <a:t>大类</a:t>
                      </a:r>
                      <a:endParaRPr lang="zh-CN" sz="2000" kern="100" dirty="0">
                        <a:solidFill>
                          <a:schemeClr val="tx1"/>
                        </a:solidFill>
                        <a:effectLst/>
                        <a:latin typeface="Times New Roman"/>
                        <a:ea typeface="宋体"/>
                      </a:endParaRPr>
                    </a:p>
                  </a:txBody>
                  <a:tcPr marL="68577" marR="685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FF00"/>
                    </a:solidFill>
                  </a:tcPr>
                </a:tc>
                <a:tc>
                  <a:txBody>
                    <a:bodyPr/>
                    <a:lstStyle/>
                    <a:p>
                      <a:pPr algn="ctr">
                        <a:spcAft>
                          <a:spcPts val="0"/>
                        </a:spcAft>
                      </a:pPr>
                      <a:r>
                        <a:rPr lang="zh-CN" sz="2000" kern="100" dirty="0">
                          <a:solidFill>
                            <a:schemeClr val="tx1"/>
                          </a:solidFill>
                          <a:effectLst/>
                        </a:rPr>
                        <a:t>中类</a:t>
                      </a:r>
                      <a:endParaRPr lang="zh-CN" sz="2000" kern="100" dirty="0">
                        <a:solidFill>
                          <a:schemeClr val="tx1"/>
                        </a:solidFill>
                        <a:effectLst/>
                        <a:latin typeface="Times New Roman"/>
                        <a:ea typeface="宋体"/>
                      </a:endParaRPr>
                    </a:p>
                  </a:txBody>
                  <a:tcPr marL="68577" marR="685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sz="2000" kern="100" dirty="0">
                          <a:solidFill>
                            <a:schemeClr val="tx1"/>
                          </a:solidFill>
                          <a:effectLst/>
                        </a:rPr>
                        <a:t>权重</a:t>
                      </a:r>
                      <a:endParaRPr lang="en-US" altLang="zh-CN" sz="2000" kern="100" dirty="0">
                        <a:solidFill>
                          <a:schemeClr val="tx1"/>
                        </a:solidFill>
                        <a:effectLst/>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kern="100" dirty="0">
                          <a:solidFill>
                            <a:schemeClr val="tx1"/>
                          </a:solidFill>
                          <a:effectLst/>
                        </a:rPr>
                        <a:t>  (%)</a:t>
                      </a:r>
                      <a:endParaRPr lang="zh-CN" altLang="zh-CN" sz="2000" kern="100" dirty="0">
                        <a:solidFill>
                          <a:schemeClr val="tx1"/>
                        </a:solidFill>
                        <a:effectLst/>
                        <a:latin typeface="+mn-lt"/>
                        <a:ea typeface="+mn-ea"/>
                      </a:endParaRPr>
                    </a:p>
                  </a:txBody>
                  <a:tcPr marL="68577" marR="68577"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609562">
                <a:tc>
                  <a:txBody>
                    <a:bodyPr/>
                    <a:lstStyle/>
                    <a:p>
                      <a:pPr algn="just">
                        <a:spcAft>
                          <a:spcPts val="0"/>
                        </a:spcAft>
                      </a:pPr>
                      <a:r>
                        <a:rPr lang="en-US" sz="2000" b="1" kern="100" dirty="0">
                          <a:solidFill>
                            <a:schemeClr val="tx1"/>
                          </a:solidFill>
                          <a:effectLst/>
                        </a:rPr>
                        <a:t>1</a:t>
                      </a:r>
                      <a:endParaRPr lang="zh-CN" sz="2000" b="1" kern="100" dirty="0">
                        <a:solidFill>
                          <a:schemeClr val="tx1"/>
                        </a:solidFill>
                        <a:effectLst/>
                        <a:latin typeface="Times New Roman"/>
                        <a:ea typeface="宋体"/>
                      </a:endParaRPr>
                    </a:p>
                  </a:txBody>
                  <a:tcPr marL="68577" marR="68577"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just">
                        <a:spcAft>
                          <a:spcPts val="0"/>
                        </a:spcAft>
                      </a:pPr>
                      <a:r>
                        <a:rPr lang="zh-CN" sz="2000" b="1" kern="100" dirty="0">
                          <a:solidFill>
                            <a:schemeClr val="tx1"/>
                          </a:solidFill>
                          <a:effectLst/>
                        </a:rPr>
                        <a:t>食品 </a:t>
                      </a:r>
                      <a:endParaRPr lang="zh-CN" sz="2000" b="1" kern="100" dirty="0">
                        <a:solidFill>
                          <a:schemeClr val="tx1"/>
                        </a:solidFill>
                        <a:effectLst/>
                        <a:latin typeface="Times New Roman"/>
                        <a:ea typeface="宋体"/>
                      </a:endParaRPr>
                    </a:p>
                  </a:txBody>
                  <a:tcPr marL="68577" marR="685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just">
                        <a:spcAft>
                          <a:spcPts val="0"/>
                        </a:spcAft>
                      </a:pPr>
                      <a:r>
                        <a:rPr lang="zh-CN" sz="2000" b="1" kern="100" dirty="0">
                          <a:solidFill>
                            <a:schemeClr val="tx1"/>
                          </a:solidFill>
                          <a:effectLst/>
                        </a:rPr>
                        <a:t>粮食、油脂、肉禽及其制品、水产品、蛋、鲜菜、鲜果、液体乳及乳制品</a:t>
                      </a:r>
                      <a:endParaRPr lang="zh-CN" sz="2000" b="1" kern="100" dirty="0">
                        <a:solidFill>
                          <a:schemeClr val="tx1"/>
                        </a:solidFill>
                        <a:effectLst/>
                        <a:latin typeface="Times New Roman"/>
                        <a:ea typeface="宋体"/>
                      </a:endParaRPr>
                    </a:p>
                  </a:txBody>
                  <a:tcPr marL="68577" marR="685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spcAft>
                          <a:spcPts val="0"/>
                        </a:spcAft>
                      </a:pPr>
                      <a:r>
                        <a:rPr lang="en-US" sz="2000" kern="100" dirty="0">
                          <a:solidFill>
                            <a:schemeClr val="tx1"/>
                          </a:solidFill>
                          <a:effectLst/>
                        </a:rPr>
                        <a:t>31.79</a:t>
                      </a:r>
                      <a:endParaRPr lang="zh-CN" sz="2000" kern="100" dirty="0">
                        <a:solidFill>
                          <a:schemeClr val="tx1"/>
                        </a:solidFill>
                        <a:effectLst/>
                        <a:latin typeface="Times New Roman"/>
                        <a:ea typeface="宋体"/>
                      </a:endParaRPr>
                    </a:p>
                  </a:txBody>
                  <a:tcPr marL="68577" marR="68577"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01"/>
                  </a:ext>
                </a:extLst>
              </a:tr>
              <a:tr h="304781">
                <a:tc>
                  <a:txBody>
                    <a:bodyPr/>
                    <a:lstStyle/>
                    <a:p>
                      <a:pPr algn="just">
                        <a:spcAft>
                          <a:spcPts val="0"/>
                        </a:spcAft>
                      </a:pPr>
                      <a:r>
                        <a:rPr lang="en-US" sz="2000" b="1" kern="100" dirty="0">
                          <a:solidFill>
                            <a:schemeClr val="tx1"/>
                          </a:solidFill>
                          <a:effectLst/>
                        </a:rPr>
                        <a:t>2</a:t>
                      </a:r>
                      <a:endParaRPr lang="zh-CN" sz="2000" b="1" kern="100" dirty="0">
                        <a:solidFill>
                          <a:schemeClr val="tx1"/>
                        </a:solidFill>
                        <a:effectLst/>
                        <a:latin typeface="Times New Roman"/>
                        <a:ea typeface="宋体"/>
                      </a:endParaRPr>
                    </a:p>
                  </a:txBody>
                  <a:tcPr marL="68577" marR="68577" marT="0" marB="0">
                    <a:lnR w="12700" cap="flat" cmpd="sng" algn="ctr">
                      <a:solidFill>
                        <a:schemeClr val="tx1"/>
                      </a:solidFill>
                      <a:prstDash val="solid"/>
                      <a:round/>
                      <a:headEnd type="none" w="med" len="med"/>
                      <a:tailEnd type="none" w="med" len="med"/>
                    </a:lnR>
                    <a:solidFill>
                      <a:srgbClr val="FFCC99"/>
                    </a:solidFill>
                  </a:tcPr>
                </a:tc>
                <a:tc>
                  <a:txBody>
                    <a:bodyPr/>
                    <a:lstStyle/>
                    <a:p>
                      <a:pPr algn="just">
                        <a:spcAft>
                          <a:spcPts val="0"/>
                        </a:spcAft>
                      </a:pPr>
                      <a:r>
                        <a:rPr lang="zh-CN" sz="2000" b="1" kern="100" dirty="0">
                          <a:solidFill>
                            <a:schemeClr val="tx1"/>
                          </a:solidFill>
                          <a:effectLst/>
                        </a:rPr>
                        <a:t>烟酒及用品</a:t>
                      </a:r>
                      <a:endParaRPr lang="zh-CN" sz="2000" b="1" kern="100" dirty="0">
                        <a:solidFill>
                          <a:schemeClr val="tx1"/>
                        </a:solidFill>
                        <a:effectLst/>
                        <a:latin typeface="Times New Roman"/>
                        <a:ea typeface="宋体"/>
                      </a:endParaRPr>
                    </a:p>
                  </a:txBody>
                  <a:tcPr marL="68577" marR="685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99"/>
                    </a:solidFill>
                  </a:tcPr>
                </a:tc>
                <a:tc>
                  <a:txBody>
                    <a:bodyPr/>
                    <a:lstStyle/>
                    <a:p>
                      <a:pPr algn="just">
                        <a:spcAft>
                          <a:spcPts val="0"/>
                        </a:spcAft>
                      </a:pPr>
                      <a:r>
                        <a:rPr lang="zh-CN" sz="2000" b="1" kern="100" dirty="0">
                          <a:solidFill>
                            <a:schemeClr val="tx1"/>
                          </a:solidFill>
                          <a:effectLst/>
                        </a:rPr>
                        <a:t>烟草、酒</a:t>
                      </a:r>
                      <a:endParaRPr lang="zh-CN" sz="2000" b="1" kern="100" dirty="0">
                        <a:solidFill>
                          <a:schemeClr val="tx1"/>
                        </a:solidFill>
                        <a:effectLst/>
                        <a:latin typeface="Times New Roman"/>
                        <a:ea typeface="宋体"/>
                      </a:endParaRPr>
                    </a:p>
                  </a:txBody>
                  <a:tcPr marL="68577" marR="685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99"/>
                    </a:solidFill>
                  </a:tcPr>
                </a:tc>
                <a:tc>
                  <a:txBody>
                    <a:bodyPr/>
                    <a:lstStyle/>
                    <a:p>
                      <a:pPr algn="ctr">
                        <a:spcAft>
                          <a:spcPts val="0"/>
                        </a:spcAft>
                      </a:pPr>
                      <a:r>
                        <a:rPr lang="en-US" sz="2000" kern="100" dirty="0">
                          <a:solidFill>
                            <a:schemeClr val="tx1"/>
                          </a:solidFill>
                          <a:effectLst/>
                        </a:rPr>
                        <a:t>3.49</a:t>
                      </a:r>
                      <a:endParaRPr lang="zh-CN" sz="2000" kern="100" dirty="0">
                        <a:solidFill>
                          <a:schemeClr val="tx1"/>
                        </a:solidFill>
                        <a:effectLst/>
                        <a:latin typeface="Times New Roman"/>
                        <a:ea typeface="宋体"/>
                      </a:endParaRPr>
                    </a:p>
                  </a:txBody>
                  <a:tcPr marL="68577" marR="68577" marT="0" marB="0">
                    <a:lnL w="12700" cap="flat" cmpd="sng" algn="ctr">
                      <a:solidFill>
                        <a:schemeClr val="tx1"/>
                      </a:solidFill>
                      <a:prstDash val="solid"/>
                      <a:round/>
                      <a:headEnd type="none" w="med" len="med"/>
                      <a:tailEnd type="none" w="med" len="med"/>
                    </a:lnL>
                    <a:solidFill>
                      <a:srgbClr val="FFCC99"/>
                    </a:solidFill>
                  </a:tcPr>
                </a:tc>
                <a:extLst>
                  <a:ext uri="{0D108BD9-81ED-4DB2-BD59-A6C34878D82A}">
                    <a16:rowId xmlns:a16="http://schemas.microsoft.com/office/drawing/2014/main" val="10002"/>
                  </a:ext>
                </a:extLst>
              </a:tr>
              <a:tr h="304781">
                <a:tc>
                  <a:txBody>
                    <a:bodyPr/>
                    <a:lstStyle/>
                    <a:p>
                      <a:pPr algn="just">
                        <a:spcAft>
                          <a:spcPts val="0"/>
                        </a:spcAft>
                      </a:pPr>
                      <a:r>
                        <a:rPr lang="en-US" sz="2000" b="1" kern="100" dirty="0">
                          <a:solidFill>
                            <a:schemeClr val="tx1"/>
                          </a:solidFill>
                          <a:effectLst/>
                        </a:rPr>
                        <a:t>3</a:t>
                      </a:r>
                      <a:endParaRPr lang="zh-CN" sz="2000" b="1" kern="100" dirty="0">
                        <a:solidFill>
                          <a:schemeClr val="tx1"/>
                        </a:solidFill>
                        <a:effectLst/>
                        <a:latin typeface="Times New Roman"/>
                        <a:ea typeface="宋体"/>
                      </a:endParaRPr>
                    </a:p>
                  </a:txBody>
                  <a:tcPr marL="68577" marR="68577" marT="0" marB="0">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just">
                        <a:spcAft>
                          <a:spcPts val="0"/>
                        </a:spcAft>
                      </a:pPr>
                      <a:r>
                        <a:rPr lang="zh-CN" sz="2000" b="1" kern="100" dirty="0">
                          <a:solidFill>
                            <a:schemeClr val="tx1"/>
                          </a:solidFill>
                          <a:effectLst/>
                        </a:rPr>
                        <a:t>衣着</a:t>
                      </a:r>
                      <a:endParaRPr lang="zh-CN" sz="2000" b="1" kern="100" dirty="0">
                        <a:solidFill>
                          <a:schemeClr val="tx1"/>
                        </a:solidFill>
                        <a:effectLst/>
                        <a:latin typeface="Times New Roman"/>
                        <a:ea typeface="宋体"/>
                      </a:endParaRPr>
                    </a:p>
                  </a:txBody>
                  <a:tcPr marL="68577" marR="685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just">
                        <a:spcAft>
                          <a:spcPts val="0"/>
                        </a:spcAft>
                      </a:pPr>
                      <a:r>
                        <a:rPr lang="zh-CN" sz="2000" b="1" kern="100" dirty="0">
                          <a:solidFill>
                            <a:schemeClr val="tx1"/>
                          </a:solidFill>
                          <a:effectLst/>
                        </a:rPr>
                        <a:t>服装、鞋</a:t>
                      </a:r>
                      <a:endParaRPr lang="zh-CN" sz="2000" b="1" kern="100" dirty="0">
                        <a:solidFill>
                          <a:schemeClr val="tx1"/>
                        </a:solidFill>
                        <a:effectLst/>
                        <a:latin typeface="Times New Roman"/>
                        <a:ea typeface="宋体"/>
                      </a:endParaRPr>
                    </a:p>
                  </a:txBody>
                  <a:tcPr marL="68577" marR="685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a:spcAft>
                          <a:spcPts val="0"/>
                        </a:spcAft>
                      </a:pPr>
                      <a:r>
                        <a:rPr lang="en-US" sz="2000" kern="100" dirty="0">
                          <a:solidFill>
                            <a:schemeClr val="tx1"/>
                          </a:solidFill>
                          <a:effectLst/>
                        </a:rPr>
                        <a:t>8.52</a:t>
                      </a:r>
                      <a:endParaRPr lang="zh-CN" sz="2000" kern="100" dirty="0">
                        <a:solidFill>
                          <a:schemeClr val="tx1"/>
                        </a:solidFill>
                        <a:effectLst/>
                        <a:latin typeface="Times New Roman"/>
                        <a:ea typeface="宋体"/>
                      </a:endParaRPr>
                    </a:p>
                  </a:txBody>
                  <a:tcPr marL="68577" marR="68577" marT="0" marB="0">
                    <a:lnL w="12700" cap="flat" cmpd="sng" algn="ctr">
                      <a:solidFill>
                        <a:schemeClr val="tx1"/>
                      </a:solidFill>
                      <a:prstDash val="solid"/>
                      <a:round/>
                      <a:headEnd type="none" w="med" len="med"/>
                      <a:tailEnd type="none" w="med" len="med"/>
                    </a:lnL>
                    <a:solidFill>
                      <a:schemeClr val="accent1">
                        <a:lumMod val="20000"/>
                        <a:lumOff val="80000"/>
                      </a:schemeClr>
                    </a:solidFill>
                  </a:tcPr>
                </a:tc>
                <a:extLst>
                  <a:ext uri="{0D108BD9-81ED-4DB2-BD59-A6C34878D82A}">
                    <a16:rowId xmlns:a16="http://schemas.microsoft.com/office/drawing/2014/main" val="10003"/>
                  </a:ext>
                </a:extLst>
              </a:tr>
              <a:tr h="403473">
                <a:tc>
                  <a:txBody>
                    <a:bodyPr/>
                    <a:lstStyle/>
                    <a:p>
                      <a:pPr algn="just">
                        <a:spcAft>
                          <a:spcPts val="0"/>
                        </a:spcAft>
                      </a:pPr>
                      <a:r>
                        <a:rPr lang="en-US" sz="2000" b="1" kern="100" dirty="0">
                          <a:solidFill>
                            <a:schemeClr val="tx1"/>
                          </a:solidFill>
                          <a:effectLst/>
                        </a:rPr>
                        <a:t>4</a:t>
                      </a:r>
                      <a:endParaRPr lang="zh-CN" sz="2000" b="1" kern="100" dirty="0">
                        <a:solidFill>
                          <a:schemeClr val="tx1"/>
                        </a:solidFill>
                        <a:effectLst/>
                        <a:latin typeface="Times New Roman"/>
                        <a:ea typeface="宋体"/>
                      </a:endParaRPr>
                    </a:p>
                  </a:txBody>
                  <a:tcPr marL="68577" marR="68577" marT="0" marB="0">
                    <a:lnR w="12700" cap="flat" cmpd="sng" algn="ctr">
                      <a:solidFill>
                        <a:schemeClr val="tx1"/>
                      </a:solidFill>
                      <a:prstDash val="solid"/>
                      <a:round/>
                      <a:headEnd type="none" w="med" len="med"/>
                      <a:tailEnd type="none" w="med" len="med"/>
                    </a:lnR>
                    <a:solidFill>
                      <a:srgbClr val="FFCC99"/>
                    </a:solidFill>
                  </a:tcPr>
                </a:tc>
                <a:tc>
                  <a:txBody>
                    <a:bodyPr/>
                    <a:lstStyle/>
                    <a:p>
                      <a:pPr algn="just">
                        <a:spcAft>
                          <a:spcPts val="0"/>
                        </a:spcAft>
                      </a:pPr>
                      <a:r>
                        <a:rPr lang="zh-CN" sz="2000" b="1" kern="100" dirty="0">
                          <a:solidFill>
                            <a:schemeClr val="tx1"/>
                          </a:solidFill>
                          <a:effectLst/>
                        </a:rPr>
                        <a:t>家庭设备及维修服务</a:t>
                      </a:r>
                      <a:endParaRPr lang="en-US" altLang="zh-CN" sz="2000" b="1" kern="100" dirty="0">
                        <a:solidFill>
                          <a:schemeClr val="tx1"/>
                        </a:solidFill>
                        <a:effectLst/>
                      </a:endParaRPr>
                    </a:p>
                  </a:txBody>
                  <a:tcPr marL="68577" marR="685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99"/>
                    </a:solidFill>
                  </a:tcPr>
                </a:tc>
                <a:tc>
                  <a:txBody>
                    <a:bodyPr/>
                    <a:lstStyle/>
                    <a:p>
                      <a:pPr algn="just">
                        <a:spcAft>
                          <a:spcPts val="0"/>
                        </a:spcAft>
                      </a:pPr>
                      <a:r>
                        <a:rPr lang="zh-CN" sz="2000" b="1" kern="100" dirty="0">
                          <a:solidFill>
                            <a:schemeClr val="tx1"/>
                          </a:solidFill>
                          <a:effectLst/>
                        </a:rPr>
                        <a:t>耐用消费品、家庭服务及加工维修服务</a:t>
                      </a:r>
                      <a:endParaRPr lang="en-US" altLang="zh-CN" sz="2000" b="1" kern="100" dirty="0">
                        <a:solidFill>
                          <a:schemeClr val="tx1"/>
                        </a:solidFill>
                        <a:effectLst/>
                      </a:endParaRPr>
                    </a:p>
                  </a:txBody>
                  <a:tcPr marL="68577" marR="685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99"/>
                    </a:solidFill>
                  </a:tcPr>
                </a:tc>
                <a:tc>
                  <a:txBody>
                    <a:bodyPr/>
                    <a:lstStyle/>
                    <a:p>
                      <a:pPr algn="ctr">
                        <a:spcAft>
                          <a:spcPts val="0"/>
                        </a:spcAft>
                      </a:pPr>
                      <a:r>
                        <a:rPr lang="en-US" sz="2000" kern="100" dirty="0">
                          <a:solidFill>
                            <a:schemeClr val="tx1"/>
                          </a:solidFill>
                          <a:effectLst/>
                        </a:rPr>
                        <a:t>5.64</a:t>
                      </a:r>
                      <a:endParaRPr lang="zh-CN" sz="2000" kern="100" dirty="0">
                        <a:solidFill>
                          <a:schemeClr val="tx1"/>
                        </a:solidFill>
                        <a:effectLst/>
                        <a:latin typeface="Times New Roman"/>
                        <a:ea typeface="宋体"/>
                      </a:endParaRPr>
                    </a:p>
                  </a:txBody>
                  <a:tcPr marL="68577" marR="68577" marT="0" marB="0">
                    <a:lnL w="12700" cap="flat" cmpd="sng" algn="ctr">
                      <a:solidFill>
                        <a:schemeClr val="tx1"/>
                      </a:solidFill>
                      <a:prstDash val="solid"/>
                      <a:round/>
                      <a:headEnd type="none" w="med" len="med"/>
                      <a:tailEnd type="none" w="med" len="med"/>
                    </a:lnL>
                    <a:solidFill>
                      <a:srgbClr val="FFCC99"/>
                    </a:solidFill>
                  </a:tcPr>
                </a:tc>
                <a:extLst>
                  <a:ext uri="{0D108BD9-81ED-4DB2-BD59-A6C34878D82A}">
                    <a16:rowId xmlns:a16="http://schemas.microsoft.com/office/drawing/2014/main" val="10004"/>
                  </a:ext>
                </a:extLst>
              </a:tr>
              <a:tr h="360040">
                <a:tc>
                  <a:txBody>
                    <a:bodyPr/>
                    <a:lstStyle/>
                    <a:p>
                      <a:pPr algn="just">
                        <a:spcAft>
                          <a:spcPts val="0"/>
                        </a:spcAft>
                      </a:pPr>
                      <a:r>
                        <a:rPr lang="en-US" sz="2000" b="1" kern="100" dirty="0">
                          <a:solidFill>
                            <a:schemeClr val="tx1"/>
                          </a:solidFill>
                          <a:effectLst/>
                        </a:rPr>
                        <a:t>5</a:t>
                      </a:r>
                      <a:endParaRPr lang="zh-CN" sz="2000" b="1" kern="100" dirty="0">
                        <a:solidFill>
                          <a:schemeClr val="tx1"/>
                        </a:solidFill>
                        <a:effectLst/>
                        <a:latin typeface="Times New Roman"/>
                        <a:ea typeface="宋体"/>
                      </a:endParaRPr>
                    </a:p>
                  </a:txBody>
                  <a:tcPr marL="68577" marR="68577" marT="0" marB="0">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just">
                        <a:spcAft>
                          <a:spcPts val="0"/>
                        </a:spcAft>
                      </a:pPr>
                      <a:r>
                        <a:rPr lang="zh-CN" sz="2000" b="1" kern="100" dirty="0">
                          <a:solidFill>
                            <a:schemeClr val="tx1"/>
                          </a:solidFill>
                          <a:effectLst/>
                        </a:rPr>
                        <a:t>医疗保健个人用品</a:t>
                      </a:r>
                      <a:endParaRPr lang="zh-CN" sz="2000" b="1" kern="100" dirty="0">
                        <a:solidFill>
                          <a:schemeClr val="tx1"/>
                        </a:solidFill>
                        <a:effectLst/>
                        <a:latin typeface="Times New Roman"/>
                        <a:ea typeface="宋体"/>
                      </a:endParaRPr>
                    </a:p>
                  </a:txBody>
                  <a:tcPr marL="68577" marR="685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just">
                        <a:spcAft>
                          <a:spcPts val="0"/>
                        </a:spcAft>
                      </a:pPr>
                      <a:r>
                        <a:rPr lang="zh-CN" sz="2000" b="1" kern="100" dirty="0">
                          <a:solidFill>
                            <a:schemeClr val="tx1"/>
                          </a:solidFill>
                          <a:effectLst/>
                        </a:rPr>
                        <a:t>中药材及中成药、西药、医疗保健服务</a:t>
                      </a:r>
                      <a:endParaRPr lang="zh-CN" sz="2000" b="1" kern="100" dirty="0">
                        <a:solidFill>
                          <a:schemeClr val="tx1"/>
                        </a:solidFill>
                        <a:effectLst/>
                        <a:latin typeface="Times New Roman"/>
                        <a:ea typeface="宋体"/>
                      </a:endParaRPr>
                    </a:p>
                  </a:txBody>
                  <a:tcPr marL="68577" marR="685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a:spcAft>
                          <a:spcPts val="0"/>
                        </a:spcAft>
                      </a:pPr>
                      <a:r>
                        <a:rPr lang="en-US" sz="2000" kern="100" dirty="0">
                          <a:solidFill>
                            <a:schemeClr val="tx1"/>
                          </a:solidFill>
                          <a:effectLst/>
                        </a:rPr>
                        <a:t>9.64</a:t>
                      </a:r>
                      <a:endParaRPr lang="zh-CN" sz="2000" kern="100" dirty="0">
                        <a:solidFill>
                          <a:schemeClr val="tx1"/>
                        </a:solidFill>
                        <a:effectLst/>
                        <a:latin typeface="Times New Roman"/>
                        <a:ea typeface="宋体"/>
                      </a:endParaRPr>
                    </a:p>
                  </a:txBody>
                  <a:tcPr marL="68577" marR="68577" marT="0" marB="0">
                    <a:lnL w="12700" cap="flat" cmpd="sng" algn="ctr">
                      <a:solidFill>
                        <a:schemeClr val="tx1"/>
                      </a:solidFill>
                      <a:prstDash val="solid"/>
                      <a:round/>
                      <a:headEnd type="none" w="med" len="med"/>
                      <a:tailEnd type="none" w="med" len="med"/>
                    </a:lnL>
                    <a:solidFill>
                      <a:schemeClr val="accent1">
                        <a:lumMod val="20000"/>
                        <a:lumOff val="80000"/>
                      </a:schemeClr>
                    </a:solidFill>
                  </a:tcPr>
                </a:tc>
                <a:extLst>
                  <a:ext uri="{0D108BD9-81ED-4DB2-BD59-A6C34878D82A}">
                    <a16:rowId xmlns:a16="http://schemas.microsoft.com/office/drawing/2014/main" val="10005"/>
                  </a:ext>
                </a:extLst>
              </a:tr>
              <a:tr h="609562">
                <a:tc>
                  <a:txBody>
                    <a:bodyPr/>
                    <a:lstStyle/>
                    <a:p>
                      <a:pPr algn="just">
                        <a:spcAft>
                          <a:spcPts val="0"/>
                        </a:spcAft>
                      </a:pPr>
                      <a:r>
                        <a:rPr lang="en-US" sz="2000" b="1" kern="100" dirty="0">
                          <a:solidFill>
                            <a:schemeClr val="tx1"/>
                          </a:solidFill>
                          <a:effectLst/>
                        </a:rPr>
                        <a:t>6</a:t>
                      </a:r>
                      <a:endParaRPr lang="zh-CN" sz="2000" b="1" kern="100" dirty="0">
                        <a:solidFill>
                          <a:schemeClr val="tx1"/>
                        </a:solidFill>
                        <a:effectLst/>
                        <a:latin typeface="Times New Roman"/>
                        <a:ea typeface="宋体"/>
                      </a:endParaRPr>
                    </a:p>
                  </a:txBody>
                  <a:tcPr marL="68577" marR="68577" marT="0" marB="0">
                    <a:lnR w="12700" cap="flat" cmpd="sng" algn="ctr">
                      <a:solidFill>
                        <a:schemeClr val="tx1"/>
                      </a:solidFill>
                      <a:prstDash val="solid"/>
                      <a:round/>
                      <a:headEnd type="none" w="med" len="med"/>
                      <a:tailEnd type="none" w="med" len="med"/>
                    </a:lnR>
                    <a:solidFill>
                      <a:srgbClr val="FFCC99"/>
                    </a:solidFill>
                  </a:tcPr>
                </a:tc>
                <a:tc>
                  <a:txBody>
                    <a:bodyPr/>
                    <a:lstStyle/>
                    <a:p>
                      <a:pPr algn="just">
                        <a:spcAft>
                          <a:spcPts val="0"/>
                        </a:spcAft>
                      </a:pPr>
                      <a:r>
                        <a:rPr lang="zh-CN" sz="2000" b="1" kern="100">
                          <a:solidFill>
                            <a:schemeClr val="tx1"/>
                          </a:solidFill>
                          <a:effectLst/>
                        </a:rPr>
                        <a:t>交通和通讯</a:t>
                      </a:r>
                      <a:endParaRPr lang="zh-CN" sz="2000" b="1" kern="100">
                        <a:solidFill>
                          <a:schemeClr val="tx1"/>
                        </a:solidFill>
                        <a:effectLst/>
                        <a:latin typeface="Times New Roman"/>
                        <a:ea typeface="宋体"/>
                      </a:endParaRPr>
                    </a:p>
                  </a:txBody>
                  <a:tcPr marL="68577" marR="685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99"/>
                    </a:solidFill>
                  </a:tcPr>
                </a:tc>
                <a:tc>
                  <a:txBody>
                    <a:bodyPr/>
                    <a:lstStyle/>
                    <a:p>
                      <a:pPr algn="just">
                        <a:spcAft>
                          <a:spcPts val="0"/>
                        </a:spcAft>
                      </a:pPr>
                      <a:r>
                        <a:rPr lang="zh-CN" sz="2000" b="1" kern="100" dirty="0">
                          <a:solidFill>
                            <a:schemeClr val="tx1"/>
                          </a:solidFill>
                          <a:effectLst/>
                        </a:rPr>
                        <a:t>交通工具、车用燃料及零配件、通讯工具、通讯服务</a:t>
                      </a:r>
                      <a:endParaRPr lang="zh-CN" sz="2000" b="1" kern="100" dirty="0">
                        <a:solidFill>
                          <a:schemeClr val="tx1"/>
                        </a:solidFill>
                        <a:effectLst/>
                        <a:latin typeface="Times New Roman"/>
                        <a:ea typeface="宋体"/>
                      </a:endParaRPr>
                    </a:p>
                  </a:txBody>
                  <a:tcPr marL="68577" marR="685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99"/>
                    </a:solidFill>
                  </a:tcPr>
                </a:tc>
                <a:tc>
                  <a:txBody>
                    <a:bodyPr/>
                    <a:lstStyle/>
                    <a:p>
                      <a:pPr algn="ctr">
                        <a:spcAft>
                          <a:spcPts val="0"/>
                        </a:spcAft>
                      </a:pPr>
                      <a:r>
                        <a:rPr lang="en-US" sz="2000" kern="100" dirty="0">
                          <a:solidFill>
                            <a:schemeClr val="tx1"/>
                          </a:solidFill>
                          <a:effectLst/>
                        </a:rPr>
                        <a:t>9.95</a:t>
                      </a:r>
                      <a:endParaRPr lang="zh-CN" sz="2000" kern="100" dirty="0">
                        <a:solidFill>
                          <a:schemeClr val="tx1"/>
                        </a:solidFill>
                        <a:effectLst/>
                        <a:latin typeface="Times New Roman"/>
                        <a:ea typeface="宋体"/>
                      </a:endParaRPr>
                    </a:p>
                  </a:txBody>
                  <a:tcPr marL="68577" marR="68577" marT="0" marB="0">
                    <a:lnL w="12700" cap="flat" cmpd="sng" algn="ctr">
                      <a:solidFill>
                        <a:schemeClr val="tx1"/>
                      </a:solidFill>
                      <a:prstDash val="solid"/>
                      <a:round/>
                      <a:headEnd type="none" w="med" len="med"/>
                      <a:tailEnd type="none" w="med" len="med"/>
                    </a:lnL>
                    <a:solidFill>
                      <a:srgbClr val="FFCC99"/>
                    </a:solidFill>
                  </a:tcPr>
                </a:tc>
                <a:extLst>
                  <a:ext uri="{0D108BD9-81ED-4DB2-BD59-A6C34878D82A}">
                    <a16:rowId xmlns:a16="http://schemas.microsoft.com/office/drawing/2014/main" val="10006"/>
                  </a:ext>
                </a:extLst>
              </a:tr>
              <a:tr h="609562">
                <a:tc>
                  <a:txBody>
                    <a:bodyPr/>
                    <a:lstStyle/>
                    <a:p>
                      <a:pPr algn="just">
                        <a:spcAft>
                          <a:spcPts val="0"/>
                        </a:spcAft>
                      </a:pPr>
                      <a:r>
                        <a:rPr lang="en-US" sz="2000" b="1" kern="100" dirty="0">
                          <a:solidFill>
                            <a:schemeClr val="tx1"/>
                          </a:solidFill>
                          <a:effectLst/>
                        </a:rPr>
                        <a:t>7</a:t>
                      </a:r>
                      <a:endParaRPr lang="zh-CN" sz="2000" b="1" kern="100" dirty="0">
                        <a:solidFill>
                          <a:schemeClr val="tx1"/>
                        </a:solidFill>
                        <a:effectLst/>
                        <a:latin typeface="Times New Roman"/>
                        <a:ea typeface="宋体"/>
                      </a:endParaRPr>
                    </a:p>
                  </a:txBody>
                  <a:tcPr marL="68577" marR="68577" marT="0" marB="0">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just">
                        <a:spcAft>
                          <a:spcPts val="0"/>
                        </a:spcAft>
                      </a:pPr>
                      <a:r>
                        <a:rPr lang="zh-CN" sz="2000" b="1" kern="100" dirty="0">
                          <a:solidFill>
                            <a:schemeClr val="tx1"/>
                          </a:solidFill>
                          <a:effectLst/>
                        </a:rPr>
                        <a:t>娱乐教育文化用品及服务</a:t>
                      </a:r>
                      <a:endParaRPr lang="zh-CN" sz="2000" b="1" kern="100" dirty="0">
                        <a:solidFill>
                          <a:schemeClr val="tx1"/>
                        </a:solidFill>
                        <a:effectLst/>
                        <a:latin typeface="Times New Roman"/>
                        <a:ea typeface="宋体"/>
                      </a:endParaRPr>
                    </a:p>
                  </a:txBody>
                  <a:tcPr marL="68577" marR="685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just">
                        <a:spcAft>
                          <a:spcPts val="0"/>
                        </a:spcAft>
                      </a:pPr>
                      <a:r>
                        <a:rPr lang="zh-CN" sz="2000" b="1" kern="100" dirty="0">
                          <a:solidFill>
                            <a:schemeClr val="tx1"/>
                          </a:solidFill>
                          <a:effectLst/>
                        </a:rPr>
                        <a:t>教育服务、文娱用耐用消费品及服务、文化娱乐类、旅游</a:t>
                      </a:r>
                      <a:endParaRPr lang="zh-CN" sz="2000" b="1" kern="100" dirty="0">
                        <a:solidFill>
                          <a:schemeClr val="tx1"/>
                        </a:solidFill>
                        <a:effectLst/>
                        <a:latin typeface="Times New Roman"/>
                        <a:ea typeface="宋体"/>
                      </a:endParaRPr>
                    </a:p>
                  </a:txBody>
                  <a:tcPr marL="68577" marR="685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a:spcAft>
                          <a:spcPts val="0"/>
                        </a:spcAft>
                      </a:pPr>
                      <a:r>
                        <a:rPr lang="en-US" sz="2000" kern="100" dirty="0">
                          <a:solidFill>
                            <a:schemeClr val="tx1"/>
                          </a:solidFill>
                          <a:effectLst/>
                        </a:rPr>
                        <a:t>13.75</a:t>
                      </a:r>
                      <a:endParaRPr lang="zh-CN" sz="2000" kern="100" dirty="0">
                        <a:solidFill>
                          <a:schemeClr val="tx1"/>
                        </a:solidFill>
                        <a:effectLst/>
                        <a:latin typeface="Times New Roman"/>
                        <a:ea typeface="宋体"/>
                      </a:endParaRPr>
                    </a:p>
                  </a:txBody>
                  <a:tcPr marL="68577" marR="68577" marT="0" marB="0">
                    <a:lnL w="12700" cap="flat" cmpd="sng" algn="ctr">
                      <a:solidFill>
                        <a:schemeClr val="tx1"/>
                      </a:solidFill>
                      <a:prstDash val="solid"/>
                      <a:round/>
                      <a:headEnd type="none" w="med" len="med"/>
                      <a:tailEnd type="none" w="med" len="med"/>
                    </a:lnL>
                    <a:solidFill>
                      <a:schemeClr val="accent1">
                        <a:lumMod val="20000"/>
                        <a:lumOff val="80000"/>
                      </a:schemeClr>
                    </a:solidFill>
                  </a:tcPr>
                </a:tc>
                <a:extLst>
                  <a:ext uri="{0D108BD9-81ED-4DB2-BD59-A6C34878D82A}">
                    <a16:rowId xmlns:a16="http://schemas.microsoft.com/office/drawing/2014/main" val="10007"/>
                  </a:ext>
                </a:extLst>
              </a:tr>
              <a:tr h="348208">
                <a:tc>
                  <a:txBody>
                    <a:bodyPr/>
                    <a:lstStyle/>
                    <a:p>
                      <a:pPr algn="just">
                        <a:spcAft>
                          <a:spcPts val="0"/>
                        </a:spcAft>
                      </a:pPr>
                      <a:r>
                        <a:rPr lang="en-US" sz="2000" kern="100" dirty="0">
                          <a:solidFill>
                            <a:schemeClr val="tx1"/>
                          </a:solidFill>
                          <a:effectLst/>
                        </a:rPr>
                        <a:t>8</a:t>
                      </a:r>
                      <a:endParaRPr lang="zh-CN" sz="2000" kern="100" dirty="0">
                        <a:solidFill>
                          <a:schemeClr val="tx1"/>
                        </a:solidFill>
                        <a:effectLst/>
                        <a:latin typeface="Times New Roman"/>
                        <a:ea typeface="宋体"/>
                      </a:endParaRPr>
                    </a:p>
                  </a:txBody>
                  <a:tcPr marL="68577" marR="68577" marT="0" marB="0">
                    <a:lnR w="12700" cap="flat" cmpd="sng" algn="ctr">
                      <a:solidFill>
                        <a:schemeClr val="tx1"/>
                      </a:solidFill>
                      <a:prstDash val="solid"/>
                      <a:round/>
                      <a:headEnd type="none" w="med" len="med"/>
                      <a:tailEnd type="none" w="med" len="med"/>
                    </a:lnR>
                    <a:solidFill>
                      <a:srgbClr val="FFCC99"/>
                    </a:solidFill>
                  </a:tcPr>
                </a:tc>
                <a:tc>
                  <a:txBody>
                    <a:bodyPr/>
                    <a:lstStyle/>
                    <a:p>
                      <a:pPr algn="just">
                        <a:spcAft>
                          <a:spcPts val="0"/>
                        </a:spcAft>
                      </a:pPr>
                      <a:r>
                        <a:rPr lang="zh-CN" sz="2000" kern="100" dirty="0">
                          <a:solidFill>
                            <a:schemeClr val="tx1"/>
                          </a:solidFill>
                          <a:effectLst/>
                        </a:rPr>
                        <a:t>居住</a:t>
                      </a:r>
                      <a:endParaRPr lang="zh-CN" sz="2000" kern="100" dirty="0">
                        <a:solidFill>
                          <a:schemeClr val="tx1"/>
                        </a:solidFill>
                        <a:effectLst/>
                        <a:latin typeface="Times New Roman"/>
                        <a:ea typeface="宋体"/>
                      </a:endParaRPr>
                    </a:p>
                  </a:txBody>
                  <a:tcPr marL="68577" marR="685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99"/>
                    </a:solidFill>
                  </a:tcPr>
                </a:tc>
                <a:tc>
                  <a:txBody>
                    <a:bodyPr/>
                    <a:lstStyle/>
                    <a:p>
                      <a:pPr algn="just">
                        <a:spcAft>
                          <a:spcPts val="0"/>
                        </a:spcAft>
                      </a:pPr>
                      <a:r>
                        <a:rPr lang="zh-CN" sz="2000" kern="100" dirty="0">
                          <a:solidFill>
                            <a:schemeClr val="tx1"/>
                          </a:solidFill>
                          <a:effectLst/>
                        </a:rPr>
                        <a:t>建房及装修材料、住房租金、水、电、燃料</a:t>
                      </a:r>
                      <a:endParaRPr lang="zh-CN" sz="2000" kern="100" dirty="0">
                        <a:solidFill>
                          <a:schemeClr val="tx1"/>
                        </a:solidFill>
                        <a:effectLst/>
                        <a:latin typeface="Times New Roman"/>
                        <a:ea typeface="宋体"/>
                      </a:endParaRPr>
                    </a:p>
                  </a:txBody>
                  <a:tcPr marL="68577" marR="685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99"/>
                    </a:solidFill>
                  </a:tcPr>
                </a:tc>
                <a:tc>
                  <a:txBody>
                    <a:bodyPr/>
                    <a:lstStyle/>
                    <a:p>
                      <a:pPr algn="ctr">
                        <a:spcAft>
                          <a:spcPts val="0"/>
                        </a:spcAft>
                      </a:pPr>
                      <a:r>
                        <a:rPr lang="en-US" sz="2000" kern="100" dirty="0">
                          <a:solidFill>
                            <a:schemeClr val="tx1"/>
                          </a:solidFill>
                          <a:effectLst/>
                        </a:rPr>
                        <a:t>17.22</a:t>
                      </a:r>
                      <a:endParaRPr lang="zh-CN" sz="2000" kern="100" dirty="0">
                        <a:solidFill>
                          <a:schemeClr val="tx1"/>
                        </a:solidFill>
                        <a:effectLst/>
                        <a:latin typeface="Times New Roman"/>
                        <a:ea typeface="宋体"/>
                      </a:endParaRPr>
                    </a:p>
                  </a:txBody>
                  <a:tcPr marL="68577" marR="68577" marT="0" marB="0">
                    <a:lnL w="12700" cap="flat" cmpd="sng" algn="ctr">
                      <a:solidFill>
                        <a:schemeClr val="tx1"/>
                      </a:solidFill>
                      <a:prstDash val="solid"/>
                      <a:round/>
                      <a:headEnd type="none" w="med" len="med"/>
                      <a:tailEnd type="none" w="med" len="med"/>
                    </a:lnL>
                    <a:solidFill>
                      <a:srgbClr val="FFCC99"/>
                    </a:solidFill>
                  </a:tcPr>
                </a:tc>
                <a:extLst>
                  <a:ext uri="{0D108BD9-81ED-4DB2-BD59-A6C34878D82A}">
                    <a16:rowId xmlns:a16="http://schemas.microsoft.com/office/drawing/2014/main" val="10008"/>
                  </a:ext>
                </a:extLst>
              </a:tr>
            </a:tbl>
          </a:graphicData>
        </a:graphic>
      </p:graphicFrame>
      <p:sp>
        <p:nvSpPr>
          <p:cNvPr id="48182" name="Rectangle 1"/>
          <p:cNvSpPr>
            <a:spLocks noChangeArrowheads="1"/>
          </p:cNvSpPr>
          <p:nvPr/>
        </p:nvSpPr>
        <p:spPr bwMode="auto">
          <a:xfrm>
            <a:off x="1120774" y="1367165"/>
            <a:ext cx="741166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eaLnBrk="0" hangingPunct="0"/>
            <a:r>
              <a:rPr lang="zh-CN" sz="2800" b="1" dirty="0"/>
              <a:t>我国消费品和服务项目的类别及权重</a:t>
            </a:r>
            <a:r>
              <a:rPr lang="en-US" altLang="zh-CN" sz="2800" b="1" dirty="0"/>
              <a:t>(2011</a:t>
            </a:r>
            <a:r>
              <a:rPr lang="zh-CN" altLang="en-US" sz="2800" b="1" dirty="0"/>
              <a:t>年</a:t>
            </a:r>
            <a:r>
              <a:rPr lang="en-US" altLang="zh-CN" sz="2800" b="1" dirty="0"/>
              <a:t>)</a:t>
            </a:r>
            <a:endParaRPr lang="zh-CN" altLang="en-US" sz="2800" b="1" dirty="0"/>
          </a:p>
        </p:txBody>
      </p:sp>
      <p:sp>
        <p:nvSpPr>
          <p:cNvPr id="4" name="矩形 3"/>
          <p:cNvSpPr/>
          <p:nvPr/>
        </p:nvSpPr>
        <p:spPr>
          <a:xfrm>
            <a:off x="2411413" y="682972"/>
            <a:ext cx="4187825" cy="585788"/>
          </a:xfrm>
          <a:prstGeom prst="rect">
            <a:avLst/>
          </a:prstGeom>
          <a:solidFill>
            <a:srgbClr val="FFFF00"/>
          </a:solidFill>
        </p:spPr>
        <p:txBody>
          <a:bodyPr wrap="none">
            <a:spAutoFit/>
          </a:bodyPr>
          <a:lstStyle/>
          <a:p>
            <a:pPr>
              <a:defRPr/>
            </a:pPr>
            <a:r>
              <a:rPr lang="zh-CN" altLang="zh-CN" sz="3200" b="1" dirty="0">
                <a:latin typeface="+mj-lt"/>
                <a:ea typeface="隶书" panose="02010509060101010101" pitchFamily="49" charset="-122"/>
              </a:rPr>
              <a:t>按照分类结构解读</a:t>
            </a:r>
            <a:r>
              <a:rPr lang="en-US" altLang="zh-CN" sz="3200" b="1" dirty="0">
                <a:latin typeface="+mj-lt"/>
                <a:ea typeface="隶书" panose="02010509060101010101" pitchFamily="49" charset="-122"/>
              </a:rPr>
              <a:t>CPI</a:t>
            </a:r>
            <a:endParaRPr lang="zh-CN" altLang="zh-CN" sz="3200" dirty="0">
              <a:latin typeface="+mj-lt"/>
              <a:ea typeface="隶书" panose="02010509060101010101" pitchFamily="49" charset="-122"/>
            </a:endParaRPr>
          </a:p>
        </p:txBody>
      </p:sp>
      <p:sp>
        <p:nvSpPr>
          <p:cNvPr id="3" name="矩形 2"/>
          <p:cNvSpPr/>
          <p:nvPr/>
        </p:nvSpPr>
        <p:spPr>
          <a:xfrm>
            <a:off x="1499620" y="1206471"/>
            <a:ext cx="248786" cy="400110"/>
          </a:xfrm>
          <a:prstGeom prst="rect">
            <a:avLst/>
          </a:prstGeom>
        </p:spPr>
        <p:txBody>
          <a:bodyPr wrap="none">
            <a:spAutoFit/>
          </a:bodyPr>
          <a:lstStyle/>
          <a:p>
            <a:pPr lvl="0" algn="ctr" fontAlgn="auto">
              <a:spcBef>
                <a:spcPts val="0"/>
              </a:spcBef>
              <a:spcAft>
                <a:spcPts val="0"/>
              </a:spcAft>
            </a:pPr>
            <a:r>
              <a:rPr kumimoji="0" lang="en-US" altLang="zh-CN" sz="2000" b="1" kern="100" dirty="0">
                <a:solidFill>
                  <a:srgbClr val="000000"/>
                </a:solidFill>
                <a:latin typeface="Times New Roman"/>
                <a:ea typeface="宋体"/>
              </a:rPr>
              <a:t> </a:t>
            </a:r>
            <a:endParaRPr kumimoji="0" lang="zh-CN" altLang="en-US" sz="2000" b="1" kern="100" dirty="0">
              <a:solidFill>
                <a:srgbClr val="000000"/>
              </a:solidFill>
              <a:latin typeface="Times New Roman"/>
              <a:ea typeface="宋体"/>
            </a:endParaRPr>
          </a:p>
        </p:txBody>
      </p:sp>
    </p:spTree>
    <p:extLst>
      <p:ext uri="{BB962C8B-B14F-4D97-AF65-F5344CB8AC3E}">
        <p14:creationId xmlns:p14="http://schemas.microsoft.com/office/powerpoint/2010/main" val="2201650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8182"/>
                                        </p:tgtEl>
                                        <p:attrNameLst>
                                          <p:attrName>style.visibility</p:attrName>
                                        </p:attrNameLst>
                                      </p:cBhvr>
                                      <p:to>
                                        <p:strVal val="visible"/>
                                      </p:to>
                                    </p:set>
                                    <p:animEffect transition="in" filter="barn(inVertical)">
                                      <p:cBhvr>
                                        <p:cTn id="7" dur="1000"/>
                                        <p:tgtEl>
                                          <p:spTgt spid="481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8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矩形 1"/>
          <p:cNvSpPr>
            <a:spLocks noChangeArrowheads="1"/>
          </p:cNvSpPr>
          <p:nvPr/>
        </p:nvSpPr>
        <p:spPr bwMode="auto">
          <a:xfrm>
            <a:off x="3492500" y="2349500"/>
            <a:ext cx="1727200" cy="522288"/>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2800" b="1"/>
              <a:t>居住次之</a:t>
            </a:r>
            <a:endParaRPr lang="zh-CN" altLang="en-US" sz="2800" b="1"/>
          </a:p>
        </p:txBody>
      </p:sp>
      <p:sp>
        <p:nvSpPr>
          <p:cNvPr id="49155" name="矩形 2"/>
          <p:cNvSpPr>
            <a:spLocks noChangeArrowheads="1"/>
          </p:cNvSpPr>
          <p:nvPr/>
        </p:nvSpPr>
        <p:spPr bwMode="auto">
          <a:xfrm>
            <a:off x="467544" y="3068638"/>
            <a:ext cx="82081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buFont typeface="Arial" panose="020B0604020202020204" pitchFamily="34" charset="0"/>
              <a:buChar char="•"/>
            </a:pPr>
            <a:r>
              <a:rPr lang="zh-CN" altLang="zh-CN" sz="2800" b="1" dirty="0"/>
              <a:t>上世纪</a:t>
            </a:r>
            <a:r>
              <a:rPr lang="en-US" altLang="zh-CN" sz="2800" b="1" dirty="0"/>
              <a:t>80</a:t>
            </a:r>
            <a:r>
              <a:rPr lang="zh-CN" altLang="zh-CN" sz="2800" b="1" dirty="0"/>
              <a:t>年代食品权重</a:t>
            </a:r>
            <a:r>
              <a:rPr lang="zh-CN" altLang="en-US" sz="2800" b="1" dirty="0"/>
              <a:t>约</a:t>
            </a:r>
            <a:r>
              <a:rPr lang="en-US" altLang="zh-CN" sz="2800" b="1" dirty="0"/>
              <a:t>60%, </a:t>
            </a:r>
            <a:r>
              <a:rPr lang="zh-CN" altLang="zh-CN" sz="2800" b="1" dirty="0"/>
              <a:t>每次调整</a:t>
            </a:r>
            <a:r>
              <a:rPr lang="zh-CN" altLang="en-US" sz="2800" b="1" dirty="0"/>
              <a:t>都下降</a:t>
            </a:r>
            <a:r>
              <a:rPr lang="en-US" altLang="zh-CN" sz="2800" b="1" dirty="0"/>
              <a:t>.</a:t>
            </a:r>
            <a:endParaRPr lang="zh-CN" altLang="en-US" sz="2800" b="1" dirty="0"/>
          </a:p>
        </p:txBody>
      </p:sp>
      <p:sp>
        <p:nvSpPr>
          <p:cNvPr id="49156" name="矩形 3"/>
          <p:cNvSpPr>
            <a:spLocks noChangeArrowheads="1"/>
          </p:cNvSpPr>
          <p:nvPr/>
        </p:nvSpPr>
        <p:spPr bwMode="auto">
          <a:xfrm>
            <a:off x="467544" y="4941888"/>
            <a:ext cx="799288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nSpc>
                <a:spcPct val="150000"/>
              </a:lnSpc>
              <a:buFont typeface="Arial" panose="020B0604020202020204" pitchFamily="34" charset="0"/>
              <a:buChar char="•"/>
            </a:pPr>
            <a:r>
              <a:rPr lang="zh-CN" altLang="zh-CN" sz="2800" b="1" dirty="0"/>
              <a:t>随着人们生活水平的提高及消费结构的变化，权重每</a:t>
            </a:r>
            <a:r>
              <a:rPr lang="en-US" altLang="zh-CN" sz="2800" b="1" dirty="0"/>
              <a:t>5</a:t>
            </a:r>
            <a:r>
              <a:rPr lang="zh-CN" altLang="zh-CN" sz="2800" b="1" dirty="0"/>
              <a:t>年、</a:t>
            </a:r>
            <a:r>
              <a:rPr lang="en-US" altLang="zh-CN" sz="2800" b="1" dirty="0"/>
              <a:t>10</a:t>
            </a:r>
            <a:r>
              <a:rPr lang="zh-CN" altLang="zh-CN" sz="2800" b="1" dirty="0"/>
              <a:t>年会有较大的调整</a:t>
            </a:r>
            <a:r>
              <a:rPr lang="en-US" altLang="zh-CN" sz="2800" b="1" dirty="0"/>
              <a:t>.</a:t>
            </a:r>
            <a:endParaRPr lang="zh-CN" altLang="en-US" sz="2800" b="1" dirty="0"/>
          </a:p>
        </p:txBody>
      </p:sp>
      <p:sp>
        <p:nvSpPr>
          <p:cNvPr id="49157" name="矩形 4"/>
          <p:cNvSpPr>
            <a:spLocks noChangeArrowheads="1"/>
          </p:cNvSpPr>
          <p:nvPr/>
        </p:nvSpPr>
        <p:spPr bwMode="auto">
          <a:xfrm>
            <a:off x="467544" y="3644900"/>
            <a:ext cx="7992888" cy="1303177"/>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nSpc>
                <a:spcPct val="150000"/>
              </a:lnSpc>
              <a:buFont typeface="Arial" panose="020B0604020202020204" pitchFamily="34" charset="0"/>
              <a:buChar char="•"/>
            </a:pPr>
            <a:r>
              <a:rPr lang="zh-CN" altLang="zh-CN" sz="2800" b="1" dirty="0"/>
              <a:t>居住中并不包含</a:t>
            </a:r>
            <a:r>
              <a:rPr lang="zh-CN" altLang="en-US" sz="2800" b="1" dirty="0"/>
              <a:t>近年</a:t>
            </a:r>
            <a:r>
              <a:rPr lang="zh-CN" altLang="zh-CN" sz="2800" b="1" dirty="0"/>
              <a:t>飞涨的购房支出，官方的解释是购房属于投资而非消费</a:t>
            </a:r>
            <a:r>
              <a:rPr lang="en-US" altLang="zh-CN" sz="2800" b="1" dirty="0"/>
              <a:t>.</a:t>
            </a:r>
            <a:endParaRPr lang="zh-CN" altLang="en-US" sz="2800" b="1" dirty="0"/>
          </a:p>
        </p:txBody>
      </p:sp>
      <p:sp>
        <p:nvSpPr>
          <p:cNvPr id="6" name="矩形 5"/>
          <p:cNvSpPr/>
          <p:nvPr/>
        </p:nvSpPr>
        <p:spPr>
          <a:xfrm>
            <a:off x="2411413" y="539750"/>
            <a:ext cx="4187825" cy="585788"/>
          </a:xfrm>
          <a:prstGeom prst="rect">
            <a:avLst/>
          </a:prstGeom>
          <a:solidFill>
            <a:srgbClr val="FFFF00"/>
          </a:solidFill>
        </p:spPr>
        <p:txBody>
          <a:bodyPr wrap="none">
            <a:spAutoFit/>
          </a:bodyPr>
          <a:lstStyle/>
          <a:p>
            <a:pPr>
              <a:defRPr/>
            </a:pPr>
            <a:r>
              <a:rPr lang="zh-CN" altLang="zh-CN" sz="3200" b="1" dirty="0">
                <a:latin typeface="+mj-lt"/>
                <a:ea typeface="隶书" panose="02010509060101010101" pitchFamily="49" charset="-122"/>
              </a:rPr>
              <a:t>按照分类结构解读</a:t>
            </a:r>
            <a:r>
              <a:rPr lang="en-US" altLang="zh-CN" sz="3200" b="1" dirty="0">
                <a:latin typeface="+mj-lt"/>
                <a:ea typeface="隶书" panose="02010509060101010101" pitchFamily="49" charset="-122"/>
              </a:rPr>
              <a:t>CPI</a:t>
            </a:r>
            <a:endParaRPr lang="zh-CN" altLang="zh-CN" sz="3200" dirty="0">
              <a:latin typeface="+mj-lt"/>
              <a:ea typeface="隶书" panose="02010509060101010101" pitchFamily="49"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809751361"/>
              </p:ext>
            </p:extLst>
          </p:nvPr>
        </p:nvGraphicFramePr>
        <p:xfrm>
          <a:off x="468313" y="1341438"/>
          <a:ext cx="7920037" cy="863600"/>
        </p:xfrm>
        <a:graphic>
          <a:graphicData uri="http://schemas.openxmlformats.org/drawingml/2006/table">
            <a:tbl>
              <a:tblPr firstRow="1" firstCol="1" bandRow="1">
                <a:tableStyleId>{5C22544A-7EE6-4342-B048-85BDC9FD1C3A}</a:tableStyleId>
              </a:tblPr>
              <a:tblGrid>
                <a:gridCol w="1295363">
                  <a:extLst>
                    <a:ext uri="{9D8B030D-6E8A-4147-A177-3AD203B41FA5}">
                      <a16:colId xmlns:a16="http://schemas.microsoft.com/office/drawing/2014/main" val="20000"/>
                    </a:ext>
                  </a:extLst>
                </a:gridCol>
                <a:gridCol w="864088">
                  <a:extLst>
                    <a:ext uri="{9D8B030D-6E8A-4147-A177-3AD203B41FA5}">
                      <a16:colId xmlns:a16="http://schemas.microsoft.com/office/drawing/2014/main" val="20001"/>
                    </a:ext>
                  </a:extLst>
                </a:gridCol>
                <a:gridCol w="792080">
                  <a:extLst>
                    <a:ext uri="{9D8B030D-6E8A-4147-A177-3AD203B41FA5}">
                      <a16:colId xmlns:a16="http://schemas.microsoft.com/office/drawing/2014/main" val="20002"/>
                    </a:ext>
                  </a:extLst>
                </a:gridCol>
                <a:gridCol w="792080">
                  <a:extLst>
                    <a:ext uri="{9D8B030D-6E8A-4147-A177-3AD203B41FA5}">
                      <a16:colId xmlns:a16="http://schemas.microsoft.com/office/drawing/2014/main" val="20003"/>
                    </a:ext>
                  </a:extLst>
                </a:gridCol>
                <a:gridCol w="796007">
                  <a:extLst>
                    <a:ext uri="{9D8B030D-6E8A-4147-A177-3AD203B41FA5}">
                      <a16:colId xmlns:a16="http://schemas.microsoft.com/office/drawing/2014/main" val="20004"/>
                    </a:ext>
                  </a:extLst>
                </a:gridCol>
                <a:gridCol w="844857">
                  <a:extLst>
                    <a:ext uri="{9D8B030D-6E8A-4147-A177-3AD203B41FA5}">
                      <a16:colId xmlns:a16="http://schemas.microsoft.com/office/drawing/2014/main" val="20005"/>
                    </a:ext>
                  </a:extLst>
                </a:gridCol>
                <a:gridCol w="844857">
                  <a:extLst>
                    <a:ext uri="{9D8B030D-6E8A-4147-A177-3AD203B41FA5}">
                      <a16:colId xmlns:a16="http://schemas.microsoft.com/office/drawing/2014/main" val="20006"/>
                    </a:ext>
                  </a:extLst>
                </a:gridCol>
                <a:gridCol w="844857">
                  <a:extLst>
                    <a:ext uri="{9D8B030D-6E8A-4147-A177-3AD203B41FA5}">
                      <a16:colId xmlns:a16="http://schemas.microsoft.com/office/drawing/2014/main" val="20007"/>
                    </a:ext>
                  </a:extLst>
                </a:gridCol>
                <a:gridCol w="845848">
                  <a:extLst>
                    <a:ext uri="{9D8B030D-6E8A-4147-A177-3AD203B41FA5}">
                      <a16:colId xmlns:a16="http://schemas.microsoft.com/office/drawing/2014/main" val="20008"/>
                    </a:ext>
                  </a:extLst>
                </a:gridCol>
              </a:tblGrid>
              <a:tr h="431800">
                <a:tc>
                  <a:txBody>
                    <a:bodyPr/>
                    <a:lstStyle/>
                    <a:p>
                      <a:pPr algn="just">
                        <a:spcAft>
                          <a:spcPts val="0"/>
                        </a:spcAft>
                      </a:pPr>
                      <a:r>
                        <a:rPr lang="zh-CN" sz="2400" kern="100" dirty="0">
                          <a:solidFill>
                            <a:schemeClr val="tx1"/>
                          </a:solidFill>
                          <a:effectLst/>
                        </a:rPr>
                        <a:t>大类</a:t>
                      </a:r>
                      <a:endParaRPr lang="zh-CN" sz="2400" kern="100" dirty="0">
                        <a:solidFill>
                          <a:schemeClr val="tx1"/>
                        </a:solidFill>
                        <a:effectLst/>
                        <a:latin typeface="Times New Roman"/>
                        <a:ea typeface="宋体"/>
                      </a:endParaRPr>
                    </a:p>
                  </a:txBody>
                  <a:tcPr marL="68579" marR="68579" marT="0" marB="0">
                    <a:lnR w="12700" cap="flat" cmpd="sng" algn="ctr">
                      <a:solidFill>
                        <a:schemeClr val="tx1"/>
                      </a:solidFill>
                      <a:prstDash val="solid"/>
                      <a:round/>
                      <a:headEnd type="none" w="med" len="med"/>
                      <a:tailEnd type="none" w="med" len="med"/>
                    </a:lnR>
                    <a:solidFill>
                      <a:srgbClr val="FFCC99"/>
                    </a:solidFill>
                  </a:tcPr>
                </a:tc>
                <a:tc>
                  <a:txBody>
                    <a:bodyPr/>
                    <a:lstStyle/>
                    <a:p>
                      <a:pPr algn="just">
                        <a:spcAft>
                          <a:spcPts val="0"/>
                        </a:spcAft>
                      </a:pPr>
                      <a:r>
                        <a:rPr lang="zh-CN" sz="2400" kern="100" dirty="0">
                          <a:solidFill>
                            <a:schemeClr val="tx1"/>
                          </a:solidFill>
                          <a:effectLst/>
                        </a:rPr>
                        <a:t>食品</a:t>
                      </a:r>
                      <a:endParaRPr lang="zh-CN" sz="2400" kern="100" dirty="0">
                        <a:solidFill>
                          <a:schemeClr val="tx1"/>
                        </a:solidFill>
                        <a:effectLst/>
                        <a:latin typeface="Times New Roman"/>
                        <a:ea typeface="宋体"/>
                      </a:endParaRPr>
                    </a:p>
                  </a:txBody>
                  <a:tcPr marL="68579" marR="68579" marT="0" marB="0">
                    <a:lnL w="12700" cap="flat" cmpd="sng" algn="ctr">
                      <a:solidFill>
                        <a:schemeClr val="tx1"/>
                      </a:solidFill>
                      <a:prstDash val="solid"/>
                      <a:round/>
                      <a:headEnd type="none" w="med" len="med"/>
                      <a:tailEnd type="none" w="med" len="med"/>
                    </a:lnL>
                    <a:solidFill>
                      <a:srgbClr val="FFCC99"/>
                    </a:solidFill>
                  </a:tcPr>
                </a:tc>
                <a:tc>
                  <a:txBody>
                    <a:bodyPr/>
                    <a:lstStyle/>
                    <a:p>
                      <a:pPr algn="just">
                        <a:spcAft>
                          <a:spcPts val="0"/>
                        </a:spcAft>
                      </a:pPr>
                      <a:r>
                        <a:rPr lang="zh-CN" sz="2400" kern="100" dirty="0">
                          <a:solidFill>
                            <a:schemeClr val="tx1"/>
                          </a:solidFill>
                          <a:effectLst/>
                        </a:rPr>
                        <a:t>烟酒</a:t>
                      </a:r>
                      <a:endParaRPr lang="zh-CN" sz="2400" kern="100" dirty="0">
                        <a:solidFill>
                          <a:schemeClr val="tx1"/>
                        </a:solidFill>
                        <a:effectLst/>
                        <a:latin typeface="Times New Roman"/>
                        <a:ea typeface="宋体"/>
                      </a:endParaRPr>
                    </a:p>
                  </a:txBody>
                  <a:tcPr marL="68579" marR="68579" marT="0" marB="0">
                    <a:solidFill>
                      <a:srgbClr val="FFCC99"/>
                    </a:solidFill>
                  </a:tcPr>
                </a:tc>
                <a:tc>
                  <a:txBody>
                    <a:bodyPr/>
                    <a:lstStyle/>
                    <a:p>
                      <a:pPr algn="just">
                        <a:spcAft>
                          <a:spcPts val="0"/>
                        </a:spcAft>
                      </a:pPr>
                      <a:r>
                        <a:rPr lang="zh-CN" sz="2400" kern="100" dirty="0">
                          <a:solidFill>
                            <a:schemeClr val="tx1"/>
                          </a:solidFill>
                          <a:effectLst/>
                        </a:rPr>
                        <a:t>衣着</a:t>
                      </a:r>
                      <a:endParaRPr lang="zh-CN" sz="2400" kern="100" dirty="0">
                        <a:solidFill>
                          <a:schemeClr val="tx1"/>
                        </a:solidFill>
                        <a:effectLst/>
                        <a:latin typeface="Times New Roman"/>
                        <a:ea typeface="宋体"/>
                      </a:endParaRPr>
                    </a:p>
                  </a:txBody>
                  <a:tcPr marL="68579" marR="68579" marT="0" marB="0">
                    <a:solidFill>
                      <a:srgbClr val="FFCC99"/>
                    </a:solidFill>
                  </a:tcPr>
                </a:tc>
                <a:tc>
                  <a:txBody>
                    <a:bodyPr/>
                    <a:lstStyle/>
                    <a:p>
                      <a:pPr algn="just">
                        <a:spcAft>
                          <a:spcPts val="0"/>
                        </a:spcAft>
                      </a:pPr>
                      <a:r>
                        <a:rPr lang="zh-CN" sz="2400" kern="100" dirty="0">
                          <a:solidFill>
                            <a:schemeClr val="tx1"/>
                          </a:solidFill>
                          <a:effectLst/>
                        </a:rPr>
                        <a:t>家庭</a:t>
                      </a:r>
                      <a:endParaRPr lang="zh-CN" sz="2400" kern="100" dirty="0">
                        <a:solidFill>
                          <a:schemeClr val="tx1"/>
                        </a:solidFill>
                        <a:effectLst/>
                        <a:latin typeface="Times New Roman"/>
                        <a:ea typeface="宋体"/>
                      </a:endParaRPr>
                    </a:p>
                  </a:txBody>
                  <a:tcPr marL="68579" marR="68579" marT="0" marB="0">
                    <a:solidFill>
                      <a:srgbClr val="FFCC99"/>
                    </a:solidFill>
                  </a:tcPr>
                </a:tc>
                <a:tc>
                  <a:txBody>
                    <a:bodyPr/>
                    <a:lstStyle/>
                    <a:p>
                      <a:pPr algn="just">
                        <a:spcAft>
                          <a:spcPts val="0"/>
                        </a:spcAft>
                      </a:pPr>
                      <a:r>
                        <a:rPr lang="zh-CN" sz="2400" kern="100" dirty="0">
                          <a:solidFill>
                            <a:schemeClr val="tx1"/>
                          </a:solidFill>
                          <a:effectLst/>
                        </a:rPr>
                        <a:t>医疗</a:t>
                      </a:r>
                      <a:endParaRPr lang="zh-CN" sz="2400" kern="100" dirty="0">
                        <a:solidFill>
                          <a:schemeClr val="tx1"/>
                        </a:solidFill>
                        <a:effectLst/>
                        <a:latin typeface="Times New Roman"/>
                        <a:ea typeface="宋体"/>
                      </a:endParaRPr>
                    </a:p>
                  </a:txBody>
                  <a:tcPr marL="68579" marR="68579" marT="0" marB="0">
                    <a:solidFill>
                      <a:srgbClr val="FFCC99"/>
                    </a:solidFill>
                  </a:tcPr>
                </a:tc>
                <a:tc>
                  <a:txBody>
                    <a:bodyPr/>
                    <a:lstStyle/>
                    <a:p>
                      <a:pPr algn="just">
                        <a:spcAft>
                          <a:spcPts val="0"/>
                        </a:spcAft>
                      </a:pPr>
                      <a:r>
                        <a:rPr lang="zh-CN" sz="2400" kern="100" dirty="0">
                          <a:solidFill>
                            <a:schemeClr val="tx1"/>
                          </a:solidFill>
                          <a:effectLst/>
                        </a:rPr>
                        <a:t>交通</a:t>
                      </a:r>
                      <a:endParaRPr lang="zh-CN" sz="2400" kern="100" dirty="0">
                        <a:solidFill>
                          <a:schemeClr val="tx1"/>
                        </a:solidFill>
                        <a:effectLst/>
                        <a:latin typeface="Times New Roman"/>
                        <a:ea typeface="宋体"/>
                      </a:endParaRPr>
                    </a:p>
                  </a:txBody>
                  <a:tcPr marL="68579" marR="68579" marT="0" marB="0">
                    <a:solidFill>
                      <a:srgbClr val="FFCC99"/>
                    </a:solidFill>
                  </a:tcPr>
                </a:tc>
                <a:tc>
                  <a:txBody>
                    <a:bodyPr/>
                    <a:lstStyle/>
                    <a:p>
                      <a:pPr algn="just">
                        <a:spcAft>
                          <a:spcPts val="0"/>
                        </a:spcAft>
                      </a:pPr>
                      <a:r>
                        <a:rPr lang="zh-CN" sz="2400" kern="100" dirty="0">
                          <a:solidFill>
                            <a:schemeClr val="tx1"/>
                          </a:solidFill>
                          <a:effectLst/>
                        </a:rPr>
                        <a:t>教育</a:t>
                      </a:r>
                      <a:endParaRPr lang="zh-CN" sz="2400" kern="100" dirty="0">
                        <a:solidFill>
                          <a:schemeClr val="tx1"/>
                        </a:solidFill>
                        <a:effectLst/>
                        <a:latin typeface="Times New Roman"/>
                        <a:ea typeface="宋体"/>
                      </a:endParaRPr>
                    </a:p>
                  </a:txBody>
                  <a:tcPr marL="68579" marR="68579" marT="0" marB="0">
                    <a:solidFill>
                      <a:srgbClr val="FFCC99"/>
                    </a:solidFill>
                  </a:tcPr>
                </a:tc>
                <a:tc>
                  <a:txBody>
                    <a:bodyPr/>
                    <a:lstStyle/>
                    <a:p>
                      <a:pPr algn="just">
                        <a:spcAft>
                          <a:spcPts val="0"/>
                        </a:spcAft>
                      </a:pPr>
                      <a:r>
                        <a:rPr lang="zh-CN" sz="2400" kern="100" dirty="0">
                          <a:solidFill>
                            <a:schemeClr val="tx1"/>
                          </a:solidFill>
                          <a:effectLst/>
                        </a:rPr>
                        <a:t>居住</a:t>
                      </a:r>
                      <a:endParaRPr lang="zh-CN" sz="2400" kern="100" dirty="0">
                        <a:solidFill>
                          <a:schemeClr val="tx1"/>
                        </a:solidFill>
                        <a:effectLst/>
                        <a:latin typeface="Times New Roman"/>
                        <a:ea typeface="宋体"/>
                      </a:endParaRPr>
                    </a:p>
                  </a:txBody>
                  <a:tcPr marL="68579" marR="68579" marT="0" marB="0">
                    <a:solidFill>
                      <a:srgbClr val="FFCC99"/>
                    </a:solidFill>
                  </a:tcPr>
                </a:tc>
                <a:extLst>
                  <a:ext uri="{0D108BD9-81ED-4DB2-BD59-A6C34878D82A}">
                    <a16:rowId xmlns:a16="http://schemas.microsoft.com/office/drawing/2014/main" val="10000"/>
                  </a:ext>
                </a:extLst>
              </a:tr>
              <a:tr h="431800">
                <a:tc>
                  <a:txBody>
                    <a:bodyPr/>
                    <a:lstStyle/>
                    <a:p>
                      <a:pPr algn="just">
                        <a:spcAft>
                          <a:spcPts val="0"/>
                        </a:spcAft>
                      </a:pPr>
                      <a:r>
                        <a:rPr lang="zh-CN" sz="2400" b="1" kern="100" dirty="0">
                          <a:solidFill>
                            <a:schemeClr val="tx1"/>
                          </a:solidFill>
                          <a:effectLst/>
                        </a:rPr>
                        <a:t>权重</a:t>
                      </a:r>
                      <a:r>
                        <a:rPr lang="en-US" altLang="zh-CN" sz="2400" b="1" kern="100" dirty="0">
                          <a:solidFill>
                            <a:schemeClr val="tx1"/>
                          </a:solidFill>
                          <a:effectLst/>
                        </a:rPr>
                        <a:t>(</a:t>
                      </a:r>
                      <a:r>
                        <a:rPr lang="en-US" sz="2400" b="1" kern="100" dirty="0">
                          <a:solidFill>
                            <a:schemeClr val="tx1"/>
                          </a:solidFill>
                          <a:effectLst/>
                        </a:rPr>
                        <a:t>%)</a:t>
                      </a:r>
                      <a:endParaRPr lang="zh-CN" sz="2400" b="1" kern="100" dirty="0">
                        <a:solidFill>
                          <a:schemeClr val="tx1"/>
                        </a:solidFill>
                        <a:effectLst/>
                        <a:latin typeface="Times New Roman"/>
                        <a:ea typeface="宋体"/>
                      </a:endParaRPr>
                    </a:p>
                  </a:txBody>
                  <a:tcPr marL="68579" marR="68579" marT="0" marB="0">
                    <a:lnR w="12700" cap="flat" cmpd="sng" algn="ctr">
                      <a:solidFill>
                        <a:schemeClr val="tx1"/>
                      </a:solidFill>
                      <a:prstDash val="solid"/>
                      <a:round/>
                      <a:headEnd type="none" w="med" len="med"/>
                      <a:tailEnd type="none" w="med" len="med"/>
                    </a:lnR>
                    <a:solidFill>
                      <a:srgbClr val="CCECFF"/>
                    </a:solidFill>
                  </a:tcPr>
                </a:tc>
                <a:tc>
                  <a:txBody>
                    <a:bodyPr/>
                    <a:lstStyle/>
                    <a:p>
                      <a:pPr algn="just">
                        <a:spcAft>
                          <a:spcPts val="0"/>
                        </a:spcAft>
                      </a:pPr>
                      <a:r>
                        <a:rPr lang="en-US" sz="2400" b="1" kern="100" dirty="0">
                          <a:solidFill>
                            <a:srgbClr val="FF0000"/>
                          </a:solidFill>
                          <a:effectLst/>
                        </a:rPr>
                        <a:t>31.79</a:t>
                      </a:r>
                      <a:endParaRPr lang="zh-CN" sz="2400" b="1" kern="100" dirty="0">
                        <a:solidFill>
                          <a:srgbClr val="FF0000"/>
                        </a:solidFill>
                        <a:effectLst/>
                        <a:latin typeface="Times New Roman"/>
                        <a:ea typeface="宋体"/>
                      </a:endParaRPr>
                    </a:p>
                  </a:txBody>
                  <a:tcPr marL="68579" marR="68579" marT="0" marB="0">
                    <a:lnL w="12700" cap="flat" cmpd="sng" algn="ctr">
                      <a:solidFill>
                        <a:schemeClr val="tx1"/>
                      </a:solidFill>
                      <a:prstDash val="solid"/>
                      <a:round/>
                      <a:headEnd type="none" w="med" len="med"/>
                      <a:tailEnd type="none" w="med" len="med"/>
                    </a:lnL>
                    <a:solidFill>
                      <a:srgbClr val="CCECFF"/>
                    </a:solidFill>
                  </a:tcPr>
                </a:tc>
                <a:tc>
                  <a:txBody>
                    <a:bodyPr/>
                    <a:lstStyle/>
                    <a:p>
                      <a:pPr algn="just">
                        <a:spcAft>
                          <a:spcPts val="0"/>
                        </a:spcAft>
                      </a:pPr>
                      <a:r>
                        <a:rPr lang="en-US" sz="2400" b="1" kern="100" dirty="0">
                          <a:solidFill>
                            <a:schemeClr val="tx1"/>
                          </a:solidFill>
                          <a:effectLst/>
                        </a:rPr>
                        <a:t>3.49</a:t>
                      </a:r>
                      <a:endParaRPr lang="zh-CN" sz="2400" b="1" kern="100" dirty="0">
                        <a:solidFill>
                          <a:schemeClr val="tx1"/>
                        </a:solidFill>
                        <a:effectLst/>
                        <a:latin typeface="Times New Roman"/>
                        <a:ea typeface="宋体"/>
                      </a:endParaRPr>
                    </a:p>
                  </a:txBody>
                  <a:tcPr marL="68579" marR="68579" marT="0" marB="0">
                    <a:solidFill>
                      <a:srgbClr val="CCECFF"/>
                    </a:solidFill>
                  </a:tcPr>
                </a:tc>
                <a:tc>
                  <a:txBody>
                    <a:bodyPr/>
                    <a:lstStyle/>
                    <a:p>
                      <a:pPr algn="just">
                        <a:spcAft>
                          <a:spcPts val="0"/>
                        </a:spcAft>
                      </a:pPr>
                      <a:r>
                        <a:rPr lang="en-US" sz="2400" b="1" kern="100" dirty="0">
                          <a:solidFill>
                            <a:schemeClr val="tx1"/>
                          </a:solidFill>
                          <a:effectLst/>
                        </a:rPr>
                        <a:t>8.52</a:t>
                      </a:r>
                      <a:endParaRPr lang="zh-CN" sz="2400" b="1" kern="100" dirty="0">
                        <a:solidFill>
                          <a:schemeClr val="tx1"/>
                        </a:solidFill>
                        <a:effectLst/>
                        <a:latin typeface="Times New Roman"/>
                        <a:ea typeface="宋体"/>
                      </a:endParaRPr>
                    </a:p>
                  </a:txBody>
                  <a:tcPr marL="68579" marR="68579" marT="0" marB="0">
                    <a:solidFill>
                      <a:srgbClr val="CCECFF"/>
                    </a:solidFill>
                  </a:tcPr>
                </a:tc>
                <a:tc>
                  <a:txBody>
                    <a:bodyPr/>
                    <a:lstStyle/>
                    <a:p>
                      <a:pPr algn="just">
                        <a:spcAft>
                          <a:spcPts val="0"/>
                        </a:spcAft>
                      </a:pPr>
                      <a:r>
                        <a:rPr lang="en-US" sz="2400" b="1" kern="100" dirty="0">
                          <a:solidFill>
                            <a:schemeClr val="tx1"/>
                          </a:solidFill>
                          <a:effectLst/>
                        </a:rPr>
                        <a:t>5.64</a:t>
                      </a:r>
                      <a:endParaRPr lang="zh-CN" sz="2400" b="1" kern="100" dirty="0">
                        <a:solidFill>
                          <a:schemeClr val="tx1"/>
                        </a:solidFill>
                        <a:effectLst/>
                        <a:latin typeface="Times New Roman"/>
                        <a:ea typeface="宋体"/>
                      </a:endParaRPr>
                    </a:p>
                  </a:txBody>
                  <a:tcPr marL="68579" marR="68579" marT="0" marB="0">
                    <a:solidFill>
                      <a:srgbClr val="CCECFF"/>
                    </a:solidFill>
                  </a:tcPr>
                </a:tc>
                <a:tc>
                  <a:txBody>
                    <a:bodyPr/>
                    <a:lstStyle/>
                    <a:p>
                      <a:pPr algn="just">
                        <a:spcAft>
                          <a:spcPts val="0"/>
                        </a:spcAft>
                      </a:pPr>
                      <a:r>
                        <a:rPr lang="en-US" sz="2400" b="1" kern="100" dirty="0">
                          <a:solidFill>
                            <a:schemeClr val="tx1"/>
                          </a:solidFill>
                          <a:effectLst/>
                        </a:rPr>
                        <a:t>9.64</a:t>
                      </a:r>
                      <a:endParaRPr lang="zh-CN" sz="2400" b="1" kern="100" dirty="0">
                        <a:solidFill>
                          <a:schemeClr val="tx1"/>
                        </a:solidFill>
                        <a:effectLst/>
                        <a:latin typeface="Times New Roman"/>
                        <a:ea typeface="宋体"/>
                      </a:endParaRPr>
                    </a:p>
                  </a:txBody>
                  <a:tcPr marL="68579" marR="68579" marT="0" marB="0">
                    <a:solidFill>
                      <a:srgbClr val="CCECFF"/>
                    </a:solidFill>
                  </a:tcPr>
                </a:tc>
                <a:tc>
                  <a:txBody>
                    <a:bodyPr/>
                    <a:lstStyle/>
                    <a:p>
                      <a:pPr algn="just">
                        <a:spcAft>
                          <a:spcPts val="0"/>
                        </a:spcAft>
                      </a:pPr>
                      <a:r>
                        <a:rPr lang="en-US" sz="2400" b="1" kern="100" dirty="0">
                          <a:solidFill>
                            <a:schemeClr val="tx1"/>
                          </a:solidFill>
                          <a:effectLst/>
                        </a:rPr>
                        <a:t>9.95</a:t>
                      </a:r>
                      <a:endParaRPr lang="zh-CN" sz="2400" b="1" kern="100" dirty="0">
                        <a:solidFill>
                          <a:schemeClr val="tx1"/>
                        </a:solidFill>
                        <a:effectLst/>
                        <a:latin typeface="Times New Roman"/>
                        <a:ea typeface="宋体"/>
                      </a:endParaRPr>
                    </a:p>
                  </a:txBody>
                  <a:tcPr marL="68579" marR="68579" marT="0" marB="0">
                    <a:solidFill>
                      <a:srgbClr val="CCECFF"/>
                    </a:solidFill>
                  </a:tcPr>
                </a:tc>
                <a:tc>
                  <a:txBody>
                    <a:bodyPr/>
                    <a:lstStyle/>
                    <a:p>
                      <a:pPr algn="just">
                        <a:spcAft>
                          <a:spcPts val="0"/>
                        </a:spcAft>
                      </a:pPr>
                      <a:r>
                        <a:rPr lang="en-US" sz="2400" b="1" kern="100" dirty="0">
                          <a:solidFill>
                            <a:schemeClr val="tx1"/>
                          </a:solidFill>
                          <a:effectLst/>
                        </a:rPr>
                        <a:t>13.75</a:t>
                      </a:r>
                      <a:endParaRPr lang="zh-CN" sz="2400" b="1" kern="100" dirty="0">
                        <a:solidFill>
                          <a:schemeClr val="tx1"/>
                        </a:solidFill>
                        <a:effectLst/>
                        <a:latin typeface="Times New Roman"/>
                        <a:ea typeface="宋体"/>
                      </a:endParaRPr>
                    </a:p>
                  </a:txBody>
                  <a:tcPr marL="68579" marR="68579" marT="0" marB="0">
                    <a:solidFill>
                      <a:srgbClr val="CCECFF"/>
                    </a:solidFill>
                  </a:tcPr>
                </a:tc>
                <a:tc>
                  <a:txBody>
                    <a:bodyPr/>
                    <a:lstStyle/>
                    <a:p>
                      <a:pPr algn="just">
                        <a:spcAft>
                          <a:spcPts val="0"/>
                        </a:spcAft>
                      </a:pPr>
                      <a:r>
                        <a:rPr lang="en-US" sz="2400" b="1" kern="100" dirty="0">
                          <a:solidFill>
                            <a:srgbClr val="FF0000"/>
                          </a:solidFill>
                          <a:effectLst/>
                        </a:rPr>
                        <a:t>17.22</a:t>
                      </a:r>
                      <a:endParaRPr lang="zh-CN" sz="2400" b="1" kern="100" dirty="0">
                        <a:solidFill>
                          <a:srgbClr val="FF0000"/>
                        </a:solidFill>
                        <a:effectLst/>
                        <a:latin typeface="Times New Roman"/>
                        <a:ea typeface="宋体"/>
                      </a:endParaRPr>
                    </a:p>
                  </a:txBody>
                  <a:tcPr marL="68579" marR="68579" marT="0" marB="0">
                    <a:solidFill>
                      <a:srgbClr val="CCECFF"/>
                    </a:solidFill>
                  </a:tcPr>
                </a:tc>
                <a:extLst>
                  <a:ext uri="{0D108BD9-81ED-4DB2-BD59-A6C34878D82A}">
                    <a16:rowId xmlns:a16="http://schemas.microsoft.com/office/drawing/2014/main" val="10001"/>
                  </a:ext>
                </a:extLst>
              </a:tr>
            </a:tbl>
          </a:graphicData>
        </a:graphic>
      </p:graphicFrame>
      <p:sp>
        <p:nvSpPr>
          <p:cNvPr id="4" name="矩形 3"/>
          <p:cNvSpPr>
            <a:spLocks noChangeArrowheads="1"/>
          </p:cNvSpPr>
          <p:nvPr/>
        </p:nvSpPr>
        <p:spPr bwMode="auto">
          <a:xfrm>
            <a:off x="865188" y="2349500"/>
            <a:ext cx="233838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sz="2800" b="1">
                <a:solidFill>
                  <a:srgbClr val="FF0000"/>
                </a:solidFill>
              </a:rPr>
              <a:t>食品权重最大</a:t>
            </a:r>
            <a:endParaRPr lang="zh-CN" altLang="en-US" sz="2800" b="1">
              <a:solidFill>
                <a:srgbClr val="FF0000"/>
              </a:solidFill>
            </a:endParaRPr>
          </a:p>
        </p:txBody>
      </p:sp>
      <p:sp>
        <p:nvSpPr>
          <p:cNvPr id="5" name="矩形 4"/>
          <p:cNvSpPr>
            <a:spLocks noChangeArrowheads="1"/>
          </p:cNvSpPr>
          <p:nvPr/>
        </p:nvSpPr>
        <p:spPr bwMode="auto">
          <a:xfrm>
            <a:off x="5364163" y="2349500"/>
            <a:ext cx="26987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sz="2800" b="1"/>
              <a:t>教育</a:t>
            </a:r>
            <a:r>
              <a:rPr lang="zh-CN" altLang="en-US" sz="2800" b="1"/>
              <a:t>、</a:t>
            </a:r>
            <a:r>
              <a:rPr lang="zh-CN" altLang="zh-CN" sz="2800" b="1"/>
              <a:t>娱乐</a:t>
            </a:r>
            <a:r>
              <a:rPr lang="zh-CN" altLang="en-US" sz="2800" b="1"/>
              <a:t>第三</a:t>
            </a:r>
          </a:p>
        </p:txBody>
      </p:sp>
    </p:spTree>
    <p:extLst>
      <p:ext uri="{BB962C8B-B14F-4D97-AF65-F5344CB8AC3E}">
        <p14:creationId xmlns:p14="http://schemas.microsoft.com/office/powerpoint/2010/main" val="39886330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10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9154"/>
                                        </p:tgtEl>
                                        <p:attrNameLst>
                                          <p:attrName>style.visibility</p:attrName>
                                        </p:attrNameLst>
                                      </p:cBhvr>
                                      <p:to>
                                        <p:strVal val="visible"/>
                                      </p:to>
                                    </p:set>
                                    <p:animEffect transition="in" filter="circle(in)">
                                      <p:cBhvr>
                                        <p:cTn id="12" dur="1000"/>
                                        <p:tgtEl>
                                          <p:spTgt spid="491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10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9155"/>
                                        </p:tgtEl>
                                        <p:attrNameLst>
                                          <p:attrName>style.visibility</p:attrName>
                                        </p:attrNameLst>
                                      </p:cBhvr>
                                      <p:to>
                                        <p:strVal val="visible"/>
                                      </p:to>
                                    </p:set>
                                    <p:animEffect transition="in" filter="wipe(down)">
                                      <p:cBhvr>
                                        <p:cTn id="22" dur="1000"/>
                                        <p:tgtEl>
                                          <p:spTgt spid="4915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49157"/>
                                        </p:tgtEl>
                                        <p:attrNameLst>
                                          <p:attrName>style.visibility</p:attrName>
                                        </p:attrNameLst>
                                      </p:cBhvr>
                                      <p:to>
                                        <p:strVal val="visible"/>
                                      </p:to>
                                    </p:set>
                                    <p:animEffect transition="in" filter="fade">
                                      <p:cBhvr>
                                        <p:cTn id="27" dur="1000"/>
                                        <p:tgtEl>
                                          <p:spTgt spid="49157"/>
                                        </p:tgtEl>
                                      </p:cBhvr>
                                    </p:animEffect>
                                    <p:anim calcmode="lin" valueType="num">
                                      <p:cBhvr>
                                        <p:cTn id="28" dur="1000" fill="hold"/>
                                        <p:tgtEl>
                                          <p:spTgt spid="49157"/>
                                        </p:tgtEl>
                                        <p:attrNameLst>
                                          <p:attrName>ppt_x</p:attrName>
                                        </p:attrNameLst>
                                      </p:cBhvr>
                                      <p:tavLst>
                                        <p:tav tm="0">
                                          <p:val>
                                            <p:strVal val="#ppt_x"/>
                                          </p:val>
                                        </p:tav>
                                        <p:tav tm="100000">
                                          <p:val>
                                            <p:strVal val="#ppt_x"/>
                                          </p:val>
                                        </p:tav>
                                      </p:tavLst>
                                    </p:anim>
                                    <p:anim calcmode="lin" valueType="num">
                                      <p:cBhvr>
                                        <p:cTn id="29" dur="1000" fill="hold"/>
                                        <p:tgtEl>
                                          <p:spTgt spid="49157"/>
                                        </p:tgtEl>
                                        <p:attrNameLst>
                                          <p:attrName>ppt_y</p:attrName>
                                        </p:attrNameLst>
                                      </p:cBhvr>
                                      <p:tavLst>
                                        <p:tav tm="0">
                                          <p:val>
                                            <p:strVal val="#ppt_y+.1"/>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49156"/>
                                        </p:tgtEl>
                                        <p:attrNameLst>
                                          <p:attrName>style.visibility</p:attrName>
                                        </p:attrNameLst>
                                      </p:cBhvr>
                                      <p:to>
                                        <p:strVal val="visible"/>
                                      </p:to>
                                    </p:set>
                                    <p:animEffect transition="in" filter="circle(in)">
                                      <p:cBhvr>
                                        <p:cTn id="34" dur="1000"/>
                                        <p:tgtEl>
                                          <p:spTgt spid="49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animBg="1"/>
      <p:bldP spid="49155" grpId="0"/>
      <p:bldP spid="49156" grpId="0"/>
      <p:bldP spid="49157" grpId="0" animBg="1"/>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nvSpPr>
        <p:spPr bwMode="auto">
          <a:xfrm>
            <a:off x="2843213" y="1500188"/>
            <a:ext cx="3457575" cy="522287"/>
          </a:xfrm>
          <a:prstGeom prst="rect">
            <a:avLst/>
          </a:prstGeom>
          <a:solidFill>
            <a:srgbClr val="FFCC99"/>
          </a:solidFill>
          <a:ln>
            <a:noFill/>
          </a:ln>
        </p:spPr>
        <p:txBody>
          <a:bodyPr>
            <a:spAutoFit/>
          </a:bodyPr>
          <a:lstStyle/>
          <a:p>
            <a:r>
              <a:rPr lang="en-US" altLang="zh-CN" sz="2800" b="1" i="1"/>
              <a:t>v</a:t>
            </a:r>
            <a:r>
              <a:rPr lang="en-US" altLang="zh-CN" sz="2800" b="1" i="1" baseline="-25000"/>
              <a:t>i</a:t>
            </a:r>
            <a:r>
              <a:rPr lang="en-US" altLang="zh-CN" sz="2800" b="1"/>
              <a:t> ~ </a:t>
            </a:r>
            <a:r>
              <a:rPr lang="zh-CN" altLang="zh-CN" sz="2800" b="1"/>
              <a:t>第</a:t>
            </a:r>
            <a:r>
              <a:rPr lang="en-US" altLang="zh-CN" sz="2800" b="1" i="1"/>
              <a:t>i</a:t>
            </a:r>
            <a:r>
              <a:rPr lang="zh-CN" altLang="zh-CN" sz="2800" b="1"/>
              <a:t>大类价格指数</a:t>
            </a:r>
            <a:endParaRPr lang="zh-CN" altLang="en-US" sz="2800" b="1"/>
          </a:p>
        </p:txBody>
      </p:sp>
      <p:sp>
        <p:nvSpPr>
          <p:cNvPr id="3" name="矩形 2"/>
          <p:cNvSpPr>
            <a:spLocks noChangeArrowheads="1"/>
          </p:cNvSpPr>
          <p:nvPr/>
        </p:nvSpPr>
        <p:spPr bwMode="auto">
          <a:xfrm>
            <a:off x="250825" y="1538288"/>
            <a:ext cx="24098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i="1" dirty="0"/>
              <a:t>v </a:t>
            </a:r>
            <a:r>
              <a:rPr lang="en-US" altLang="zh-CN" sz="2800" b="1" dirty="0"/>
              <a:t>~ CPI</a:t>
            </a:r>
            <a:r>
              <a:rPr lang="zh-CN" altLang="zh-CN" sz="2800" b="1" dirty="0"/>
              <a:t>总水平</a:t>
            </a:r>
            <a:endParaRPr lang="zh-CN" altLang="en-US" sz="2800" b="1" dirty="0"/>
          </a:p>
        </p:txBody>
      </p:sp>
      <p:sp>
        <p:nvSpPr>
          <p:cNvPr id="4" name="矩形 3"/>
          <p:cNvSpPr>
            <a:spLocks noChangeArrowheads="1"/>
          </p:cNvSpPr>
          <p:nvPr/>
        </p:nvSpPr>
        <p:spPr bwMode="auto">
          <a:xfrm>
            <a:off x="6372225" y="1484313"/>
            <a:ext cx="2844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i="1" dirty="0" err="1"/>
              <a:t>w</a:t>
            </a:r>
            <a:r>
              <a:rPr lang="en-US" altLang="zh-CN" sz="2800" b="1" i="1" baseline="-25000" dirty="0" err="1"/>
              <a:t>i</a:t>
            </a:r>
            <a:r>
              <a:rPr lang="en-US" altLang="zh-CN" sz="2800" b="1" i="1" baseline="-25000" dirty="0"/>
              <a:t> </a:t>
            </a:r>
            <a:r>
              <a:rPr lang="en-US" altLang="zh-CN" sz="2800" b="1" dirty="0"/>
              <a:t>~ </a:t>
            </a:r>
            <a:r>
              <a:rPr lang="zh-CN" altLang="zh-CN" sz="2800" b="1" dirty="0"/>
              <a:t>第</a:t>
            </a:r>
            <a:r>
              <a:rPr lang="en-US" altLang="zh-CN" sz="2800" b="1" i="1" dirty="0" err="1"/>
              <a:t>i</a:t>
            </a:r>
            <a:r>
              <a:rPr lang="zh-CN" altLang="zh-CN" sz="2800" b="1" dirty="0"/>
              <a:t>大类权重</a:t>
            </a:r>
            <a:endParaRPr lang="zh-CN" altLang="en-US" sz="2800" b="1" dirty="0"/>
          </a:p>
        </p:txBody>
      </p:sp>
      <p:sp>
        <p:nvSpPr>
          <p:cNvPr id="5" name="矩形 4"/>
          <p:cNvSpPr>
            <a:spLocks noRot="1" noChangeAspect="1" noMove="1" noResize="1" noEditPoints="1" noAdjustHandles="1" noChangeArrowheads="1" noChangeShapeType="1" noTextEdit="1"/>
          </p:cNvSpPr>
          <p:nvPr/>
        </p:nvSpPr>
        <p:spPr>
          <a:xfrm>
            <a:off x="6300192" y="3068960"/>
            <a:ext cx="1839030" cy="1314399"/>
          </a:xfrm>
          <a:prstGeom prst="rect">
            <a:avLst/>
          </a:prstGeom>
          <a:blipFill rotWithShape="1">
            <a:blip r:embed="rId2"/>
            <a:stretch>
              <a:fillRect/>
            </a:stretch>
          </a:blipFill>
        </p:spPr>
        <p:txBody>
          <a:bodyPr/>
          <a:lstStyle/>
          <a:p>
            <a:pPr>
              <a:defRPr/>
            </a:pPr>
            <a:r>
              <a:rPr lang="zh-CN" altLang="en-US">
                <a:noFill/>
              </a:rPr>
              <a:t> </a:t>
            </a:r>
          </a:p>
        </p:txBody>
      </p:sp>
      <p:sp>
        <p:nvSpPr>
          <p:cNvPr id="6" name="矩形 5"/>
          <p:cNvSpPr>
            <a:spLocks noRot="1" noChangeAspect="1" noMove="1" noResize="1" noEditPoints="1" noAdjustHandles="1" noChangeArrowheads="1" noChangeShapeType="1" noTextEdit="1"/>
          </p:cNvSpPr>
          <p:nvPr/>
        </p:nvSpPr>
        <p:spPr>
          <a:xfrm>
            <a:off x="772368" y="3068960"/>
            <a:ext cx="2189446" cy="1314399"/>
          </a:xfrm>
          <a:prstGeom prst="rect">
            <a:avLst/>
          </a:prstGeom>
          <a:blipFill rotWithShape="1">
            <a:blip r:embed="rId3"/>
            <a:stretch>
              <a:fillRect/>
            </a:stretch>
          </a:blipFill>
        </p:spPr>
        <p:txBody>
          <a:bodyPr/>
          <a:lstStyle/>
          <a:p>
            <a:pPr>
              <a:defRPr/>
            </a:pPr>
            <a:r>
              <a:rPr lang="zh-CN" altLang="en-US">
                <a:noFill/>
              </a:rPr>
              <a:t> </a:t>
            </a:r>
          </a:p>
        </p:txBody>
      </p:sp>
      <p:sp>
        <p:nvSpPr>
          <p:cNvPr id="7" name="矩形 6"/>
          <p:cNvSpPr>
            <a:spLocks noChangeArrowheads="1"/>
          </p:cNvSpPr>
          <p:nvPr/>
        </p:nvSpPr>
        <p:spPr bwMode="auto">
          <a:xfrm>
            <a:off x="1076325" y="2276475"/>
            <a:ext cx="2670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b="1" dirty="0"/>
              <a:t>△</a:t>
            </a:r>
            <a:r>
              <a:rPr lang="en-US" altLang="zh-CN" sz="2800" b="1" i="1" dirty="0"/>
              <a:t>v ~ v</a:t>
            </a:r>
            <a:r>
              <a:rPr lang="zh-CN" altLang="zh-CN" sz="2800" b="1" dirty="0"/>
              <a:t>的增长率</a:t>
            </a:r>
            <a:endParaRPr lang="zh-CN" altLang="en-US" sz="2800" b="1" dirty="0"/>
          </a:p>
        </p:txBody>
      </p:sp>
      <p:sp>
        <p:nvSpPr>
          <p:cNvPr id="8" name="矩形 7"/>
          <p:cNvSpPr>
            <a:spLocks noChangeArrowheads="1"/>
          </p:cNvSpPr>
          <p:nvPr/>
        </p:nvSpPr>
        <p:spPr bwMode="auto">
          <a:xfrm>
            <a:off x="4899025" y="2205038"/>
            <a:ext cx="2801938" cy="522287"/>
          </a:xfrm>
          <a:prstGeom prst="rect">
            <a:avLst/>
          </a:prstGeom>
          <a:solidFill>
            <a:srgbClr val="FFCC99"/>
          </a:solidFill>
          <a:ln>
            <a:noFill/>
          </a:ln>
        </p:spPr>
        <p:txBody>
          <a:bodyPr wrap="none">
            <a:spAutoFit/>
          </a:bodyPr>
          <a:lstStyle/>
          <a:p>
            <a:r>
              <a:rPr lang="zh-CN" altLang="zh-CN" b="1" dirty="0"/>
              <a:t>△</a:t>
            </a:r>
            <a:r>
              <a:rPr lang="en-US" altLang="zh-CN" sz="2800" b="1" i="1" dirty="0"/>
              <a:t>v</a:t>
            </a:r>
            <a:r>
              <a:rPr lang="en-US" altLang="zh-CN" sz="2800" b="1" i="1" baseline="-25000" dirty="0"/>
              <a:t>i</a:t>
            </a:r>
            <a:r>
              <a:rPr lang="zh-CN" altLang="zh-CN" sz="2800" b="1" i="1" dirty="0"/>
              <a:t> </a:t>
            </a:r>
            <a:r>
              <a:rPr lang="en-US" altLang="zh-CN" sz="2800" b="1" i="1" dirty="0"/>
              <a:t>~ v</a:t>
            </a:r>
            <a:r>
              <a:rPr lang="en-US" altLang="zh-CN" sz="2800" b="1" i="1" baseline="-25000" dirty="0"/>
              <a:t>i</a:t>
            </a:r>
            <a:r>
              <a:rPr lang="zh-CN" altLang="zh-CN" sz="2800" b="1" dirty="0"/>
              <a:t>的增长率</a:t>
            </a:r>
            <a:endParaRPr lang="zh-CN" altLang="en-US" sz="2800" b="1" dirty="0"/>
          </a:p>
        </p:txBody>
      </p:sp>
      <p:sp>
        <p:nvSpPr>
          <p:cNvPr id="9" name="矩形 8"/>
          <p:cNvSpPr>
            <a:spLocks noRot="1" noChangeAspect="1" noMove="1" noResize="1" noEditPoints="1" noAdjustHandles="1" noChangeArrowheads="1" noChangeShapeType="1" noTextEdit="1"/>
          </p:cNvSpPr>
          <p:nvPr/>
        </p:nvSpPr>
        <p:spPr>
          <a:xfrm>
            <a:off x="3275856" y="3068960"/>
            <a:ext cx="2615844" cy="1314399"/>
          </a:xfrm>
          <a:prstGeom prst="rect">
            <a:avLst/>
          </a:prstGeom>
          <a:blipFill rotWithShape="1">
            <a:blip r:embed="rId4"/>
            <a:stretch>
              <a:fillRect/>
            </a:stretch>
          </a:blipFill>
        </p:spPr>
        <p:txBody>
          <a:bodyPr/>
          <a:lstStyle/>
          <a:p>
            <a:pPr>
              <a:defRPr/>
            </a:pPr>
            <a:r>
              <a:rPr lang="zh-CN" altLang="en-US">
                <a:noFill/>
              </a:rPr>
              <a:t> </a:t>
            </a:r>
          </a:p>
        </p:txBody>
      </p:sp>
      <p:sp>
        <p:nvSpPr>
          <p:cNvPr id="11" name="矩形 10"/>
          <p:cNvSpPr>
            <a:spLocks noChangeArrowheads="1"/>
          </p:cNvSpPr>
          <p:nvPr/>
        </p:nvSpPr>
        <p:spPr bwMode="auto">
          <a:xfrm>
            <a:off x="980273" y="5065713"/>
            <a:ext cx="19827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i="1" dirty="0" err="1"/>
              <a:t>w</a:t>
            </a:r>
            <a:r>
              <a:rPr lang="en-US" altLang="zh-CN" sz="2800" b="1" i="1" baseline="-25000" dirty="0" err="1"/>
              <a:t>i</a:t>
            </a:r>
            <a:r>
              <a:rPr lang="en-US" altLang="zh-CN" sz="2800" b="1" i="1" baseline="-25000" dirty="0"/>
              <a:t> </a:t>
            </a:r>
            <a:r>
              <a:rPr lang="zh-CN" altLang="en-US" sz="2800" b="1" baseline="-25000" dirty="0"/>
              <a:t>，</a:t>
            </a:r>
            <a:r>
              <a:rPr lang="en-US" altLang="zh-CN" sz="2800" b="1" i="1" dirty="0"/>
              <a:t>v</a:t>
            </a:r>
            <a:r>
              <a:rPr lang="en-US" altLang="zh-CN" sz="2800" b="1" i="1" baseline="-25000" dirty="0"/>
              <a:t>i </a:t>
            </a:r>
            <a:r>
              <a:rPr lang="zh-CN" altLang="en-US" sz="2800" b="1" baseline="-25000" dirty="0"/>
              <a:t>，</a:t>
            </a:r>
            <a:r>
              <a:rPr lang="zh-CN" altLang="zh-CN" b="1" dirty="0"/>
              <a:t>△</a:t>
            </a:r>
            <a:r>
              <a:rPr lang="en-US" altLang="zh-CN" sz="2800" b="1" i="1" dirty="0"/>
              <a:t>v</a:t>
            </a:r>
            <a:r>
              <a:rPr lang="en-US" altLang="zh-CN" sz="2800" b="1" i="1" baseline="-25000" dirty="0"/>
              <a:t>i</a:t>
            </a:r>
            <a:r>
              <a:rPr lang="zh-CN" altLang="zh-CN" sz="2800" b="1" i="1" dirty="0"/>
              <a:t> </a:t>
            </a:r>
            <a:endParaRPr lang="zh-CN" altLang="en-US" sz="2800" b="1" dirty="0"/>
          </a:p>
        </p:txBody>
      </p:sp>
      <p:sp>
        <p:nvSpPr>
          <p:cNvPr id="12" name="矩形 11"/>
          <p:cNvSpPr/>
          <p:nvPr/>
        </p:nvSpPr>
        <p:spPr>
          <a:xfrm>
            <a:off x="2411413" y="682625"/>
            <a:ext cx="4187825" cy="585788"/>
          </a:xfrm>
          <a:prstGeom prst="rect">
            <a:avLst/>
          </a:prstGeom>
          <a:solidFill>
            <a:srgbClr val="FFFF00"/>
          </a:solidFill>
        </p:spPr>
        <p:txBody>
          <a:bodyPr wrap="none">
            <a:spAutoFit/>
          </a:bodyPr>
          <a:lstStyle/>
          <a:p>
            <a:pPr>
              <a:defRPr/>
            </a:pPr>
            <a:r>
              <a:rPr lang="zh-CN" altLang="zh-CN" sz="3200" b="1" dirty="0">
                <a:latin typeface="+mj-lt"/>
                <a:ea typeface="隶书" panose="02010509060101010101" pitchFamily="49" charset="-122"/>
              </a:rPr>
              <a:t>按照分类结构解读</a:t>
            </a:r>
            <a:r>
              <a:rPr lang="en-US" altLang="zh-CN" sz="3200" b="1" dirty="0">
                <a:latin typeface="+mj-lt"/>
                <a:ea typeface="隶书" panose="02010509060101010101" pitchFamily="49" charset="-122"/>
              </a:rPr>
              <a:t>CPI</a:t>
            </a:r>
            <a:endParaRPr lang="zh-CN" altLang="zh-CN" sz="3200" dirty="0">
              <a:latin typeface="+mj-lt"/>
              <a:ea typeface="隶书" panose="02010509060101010101" pitchFamily="49" charset="-122"/>
            </a:endParaRPr>
          </a:p>
        </p:txBody>
      </p:sp>
      <p:grpSp>
        <p:nvGrpSpPr>
          <p:cNvPr id="14" name="组合 13"/>
          <p:cNvGrpSpPr>
            <a:grpSpLocks/>
          </p:cNvGrpSpPr>
          <p:nvPr/>
        </p:nvGrpSpPr>
        <p:grpSpPr bwMode="auto">
          <a:xfrm>
            <a:off x="3059113" y="4652963"/>
            <a:ext cx="4932362" cy="1384995"/>
            <a:chOff x="3059832" y="4653136"/>
            <a:chExt cx="4932040" cy="1384825"/>
          </a:xfrm>
        </p:grpSpPr>
        <p:sp>
          <p:nvSpPr>
            <p:cNvPr id="50189" name="矩形 9"/>
            <p:cNvSpPr>
              <a:spLocks noChangeArrowheads="1"/>
            </p:cNvSpPr>
            <p:nvPr/>
          </p:nvSpPr>
          <p:spPr bwMode="auto">
            <a:xfrm>
              <a:off x="3419872" y="4653136"/>
              <a:ext cx="4572000" cy="138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zh-CN" sz="2800" b="1" dirty="0"/>
                <a:t>每个月</a:t>
              </a:r>
              <a:r>
                <a:rPr lang="en-US" altLang="zh-CN" sz="2800" b="1" dirty="0"/>
                <a:t>CPI</a:t>
              </a:r>
              <a:r>
                <a:rPr lang="zh-CN" altLang="zh-CN" sz="2800" b="1" dirty="0"/>
                <a:t>总水平的环比</a:t>
              </a:r>
              <a:r>
                <a:rPr lang="zh-CN" altLang="en-US" sz="2800" b="1" dirty="0"/>
                <a:t>、</a:t>
              </a:r>
              <a:r>
                <a:rPr lang="zh-CN" altLang="zh-CN" sz="2800" b="1" dirty="0"/>
                <a:t>同比指数</a:t>
              </a:r>
              <a:r>
                <a:rPr lang="en-US" altLang="zh-CN" sz="2800" b="1" i="1" dirty="0"/>
                <a:t>v</a:t>
              </a:r>
              <a:r>
                <a:rPr lang="zh-CN" altLang="en-US" sz="2800" b="1" dirty="0"/>
                <a:t>及</a:t>
              </a:r>
              <a:r>
                <a:rPr lang="zh-CN" altLang="zh-CN" sz="2800" b="1" dirty="0"/>
                <a:t>增长率</a:t>
              </a:r>
              <a:r>
                <a:rPr lang="zh-CN" altLang="zh-CN" b="1" dirty="0"/>
                <a:t>△</a:t>
              </a:r>
              <a:r>
                <a:rPr lang="en-US" altLang="zh-CN" sz="2800" b="1" i="1" dirty="0"/>
                <a:t>v </a:t>
              </a:r>
              <a:endParaRPr lang="zh-CN" altLang="en-US" sz="2800" b="1" dirty="0"/>
            </a:p>
          </p:txBody>
        </p:sp>
        <p:sp>
          <p:nvSpPr>
            <p:cNvPr id="50190" name="右箭头 22"/>
            <p:cNvSpPr>
              <a:spLocks noChangeArrowheads="1"/>
            </p:cNvSpPr>
            <p:nvPr/>
          </p:nvSpPr>
          <p:spPr bwMode="auto">
            <a:xfrm>
              <a:off x="3059832" y="5104817"/>
              <a:ext cx="215740" cy="484423"/>
            </a:xfrm>
            <a:prstGeom prst="rightArrow">
              <a:avLst>
                <a:gd name="adj1" fmla="val 50000"/>
                <a:gd name="adj2" fmla="val 50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extLst>
      <p:ext uri="{BB962C8B-B14F-4D97-AF65-F5344CB8AC3E}">
        <p14:creationId xmlns:p14="http://schemas.microsoft.com/office/powerpoint/2010/main" val="7500031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circle(in)">
                                      <p:cBhvr>
                                        <p:cTn id="28" dur="1000"/>
                                        <p:tgtEl>
                                          <p:spTgt spid="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circle(in)">
                                      <p:cBhvr>
                                        <p:cTn id="33" dur="1000"/>
                                        <p:tgtEl>
                                          <p:spTgt spid="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ipe(down)">
                                      <p:cBhvr>
                                        <p:cTn id="38" dur="1000"/>
                                        <p:tgtEl>
                                          <p:spTgt spid="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down)">
                                      <p:cBhvr>
                                        <p:cTn id="43" dur="1000"/>
                                        <p:tgtEl>
                                          <p:spTgt spid="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4" fill="hold" nodeType="click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wipe(down)">
                                      <p:cBhvr>
                                        <p:cTn id="48" dur="1000"/>
                                        <p:tgtEl>
                                          <p:spTgt spid="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1000"/>
                                        <p:tgtEl>
                                          <p:spTgt spid="11"/>
                                        </p:tgtEl>
                                      </p:cBhvr>
                                    </p:animEffect>
                                    <p:anim calcmode="lin" valueType="num">
                                      <p:cBhvr>
                                        <p:cTn id="54" dur="1000" fill="hold"/>
                                        <p:tgtEl>
                                          <p:spTgt spid="11"/>
                                        </p:tgtEl>
                                        <p:attrNameLst>
                                          <p:attrName>ppt_x</p:attrName>
                                        </p:attrNameLst>
                                      </p:cBhvr>
                                      <p:tavLst>
                                        <p:tav tm="0">
                                          <p:val>
                                            <p:strVal val="#ppt_x"/>
                                          </p:val>
                                        </p:tav>
                                        <p:tav tm="100000">
                                          <p:val>
                                            <p:strVal val="#ppt_x"/>
                                          </p:val>
                                        </p:tav>
                                      </p:tavLst>
                                    </p:anim>
                                    <p:anim calcmode="lin" valueType="num">
                                      <p:cBhvr>
                                        <p:cTn id="5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6" presetClass="entr" presetSubtype="16" fill="hold" nodeType="click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circle(in)">
                                      <p:cBhvr>
                                        <p:cTn id="60"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7" grpId="0"/>
      <p:bldP spid="8" grpId="0" animBg="1"/>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nvSpPr>
        <p:spPr bwMode="auto">
          <a:xfrm>
            <a:off x="755650" y="2133600"/>
            <a:ext cx="7416800" cy="130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nSpc>
                <a:spcPct val="150000"/>
              </a:lnSpc>
              <a:buFont typeface="Arial" panose="020B0604020202020204" pitchFamily="34" charset="0"/>
              <a:buChar char="•"/>
            </a:pPr>
            <a:r>
              <a:rPr lang="zh-CN" altLang="zh-CN" sz="2800" b="1" dirty="0"/>
              <a:t>权重对</a:t>
            </a:r>
            <a:r>
              <a:rPr lang="en-US" altLang="zh-CN" sz="2800" b="1" dirty="0"/>
              <a:t>CPI</a:t>
            </a:r>
            <a:r>
              <a:rPr lang="zh-CN" altLang="zh-CN" sz="2800" b="1" dirty="0"/>
              <a:t>总水平的大小有很大影响，引起对权重数值合理性的</a:t>
            </a:r>
            <a:r>
              <a:rPr lang="zh-CN" altLang="en-US" sz="2800" b="1" dirty="0"/>
              <a:t>研究</a:t>
            </a:r>
            <a:r>
              <a:rPr lang="zh-CN" altLang="zh-CN" sz="2800" b="1" dirty="0"/>
              <a:t>和</a:t>
            </a:r>
            <a:r>
              <a:rPr lang="zh-CN" altLang="en-US" sz="2800" b="1" dirty="0"/>
              <a:t>讨论</a:t>
            </a:r>
            <a:r>
              <a:rPr lang="en-US" altLang="zh-CN" sz="2800" b="1" dirty="0"/>
              <a:t>.</a:t>
            </a:r>
            <a:endParaRPr lang="zh-CN" altLang="en-US" sz="2800" b="1" dirty="0"/>
          </a:p>
        </p:txBody>
      </p:sp>
      <p:sp>
        <p:nvSpPr>
          <p:cNvPr id="3" name="矩形 2"/>
          <p:cNvSpPr>
            <a:spLocks noChangeArrowheads="1"/>
          </p:cNvSpPr>
          <p:nvPr/>
        </p:nvSpPr>
        <p:spPr bwMode="auto">
          <a:xfrm>
            <a:off x="755650" y="3573016"/>
            <a:ext cx="80232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buFont typeface="Arial" panose="020B0604020202020204" pitchFamily="34" charset="0"/>
              <a:buChar char="•"/>
            </a:pPr>
            <a:r>
              <a:rPr lang="zh-CN" altLang="zh-CN" sz="2800" b="1" dirty="0"/>
              <a:t>权重随时调整的具体情况不能为</a:t>
            </a:r>
            <a:r>
              <a:rPr lang="zh-CN" altLang="en-US" sz="2800" b="1" dirty="0"/>
              <a:t>民众</a:t>
            </a:r>
            <a:r>
              <a:rPr lang="zh-CN" altLang="zh-CN" sz="2800" b="1" dirty="0"/>
              <a:t>及时掌握</a:t>
            </a:r>
            <a:r>
              <a:rPr lang="en-US" altLang="zh-CN" sz="2800" b="1" dirty="0"/>
              <a:t>.</a:t>
            </a:r>
            <a:endParaRPr lang="zh-CN" altLang="en-US" sz="2800" b="1" dirty="0"/>
          </a:p>
        </p:txBody>
      </p:sp>
      <p:sp>
        <p:nvSpPr>
          <p:cNvPr id="4" name="矩形 3"/>
          <p:cNvSpPr>
            <a:spLocks noChangeArrowheads="1"/>
          </p:cNvSpPr>
          <p:nvPr/>
        </p:nvSpPr>
        <p:spPr bwMode="auto">
          <a:xfrm>
            <a:off x="755650" y="4221088"/>
            <a:ext cx="802322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nSpc>
                <a:spcPct val="150000"/>
              </a:lnSpc>
              <a:buFont typeface="Arial" panose="020B0604020202020204" pitchFamily="34" charset="0"/>
              <a:buChar char="•"/>
            </a:pPr>
            <a:r>
              <a:rPr lang="zh-CN" altLang="zh-CN" sz="2800" b="1" dirty="0"/>
              <a:t>利用每个月公布的</a:t>
            </a:r>
            <a:r>
              <a:rPr lang="en-US" altLang="zh-CN" sz="2800" b="1" dirty="0"/>
              <a:t>CPI</a:t>
            </a:r>
            <a:r>
              <a:rPr lang="zh-CN" altLang="zh-CN" sz="2800" b="1" dirty="0"/>
              <a:t>数据</a:t>
            </a:r>
            <a:r>
              <a:rPr lang="zh-CN" altLang="zh-CN" sz="2800" b="1" dirty="0">
                <a:solidFill>
                  <a:srgbClr val="FF0000"/>
                </a:solidFill>
              </a:rPr>
              <a:t>校核权重</a:t>
            </a:r>
            <a:r>
              <a:rPr lang="zh-CN" altLang="zh-CN" sz="2800" b="1" dirty="0"/>
              <a:t>是否变化</a:t>
            </a:r>
            <a:r>
              <a:rPr lang="zh-CN" altLang="en-US" sz="2800" b="1" dirty="0"/>
              <a:t>、</a:t>
            </a:r>
            <a:r>
              <a:rPr lang="zh-CN" altLang="zh-CN" sz="2800" b="1" dirty="0">
                <a:solidFill>
                  <a:srgbClr val="FF0000"/>
                </a:solidFill>
              </a:rPr>
              <a:t>估算</a:t>
            </a:r>
            <a:r>
              <a:rPr lang="zh-CN" altLang="zh-CN" sz="2800" b="1" dirty="0"/>
              <a:t>调整后的</a:t>
            </a:r>
            <a:r>
              <a:rPr lang="zh-CN" altLang="zh-CN" sz="2800" b="1" dirty="0">
                <a:solidFill>
                  <a:srgbClr val="FF0000"/>
                </a:solidFill>
              </a:rPr>
              <a:t>权重</a:t>
            </a:r>
            <a:r>
              <a:rPr lang="en-US" altLang="zh-CN" sz="2800" b="1" dirty="0"/>
              <a:t>, </a:t>
            </a:r>
            <a:r>
              <a:rPr lang="zh-CN" altLang="zh-CN" sz="2800" b="1" dirty="0"/>
              <a:t>成为</a:t>
            </a:r>
            <a:r>
              <a:rPr lang="zh-CN" altLang="en-US" sz="2800" b="1" dirty="0"/>
              <a:t>关注</a:t>
            </a:r>
            <a:r>
              <a:rPr lang="zh-CN" altLang="zh-CN" sz="2800" b="1" dirty="0"/>
              <a:t>者</a:t>
            </a:r>
            <a:r>
              <a:rPr lang="zh-CN" altLang="en-US" sz="2800" b="1" dirty="0"/>
              <a:t>、</a:t>
            </a:r>
            <a:r>
              <a:rPr lang="zh-CN" altLang="zh-CN" sz="2800" b="1" dirty="0"/>
              <a:t>研究者的课题</a:t>
            </a:r>
            <a:r>
              <a:rPr lang="en-US" altLang="zh-CN" sz="2800" b="1" dirty="0"/>
              <a:t>.</a:t>
            </a:r>
            <a:endParaRPr lang="zh-CN" altLang="en-US" sz="2800" b="1" dirty="0"/>
          </a:p>
        </p:txBody>
      </p:sp>
      <p:sp>
        <p:nvSpPr>
          <p:cNvPr id="5" name="矩形 4"/>
          <p:cNvSpPr/>
          <p:nvPr/>
        </p:nvSpPr>
        <p:spPr>
          <a:xfrm>
            <a:off x="2411413" y="682625"/>
            <a:ext cx="4187825" cy="585788"/>
          </a:xfrm>
          <a:prstGeom prst="rect">
            <a:avLst/>
          </a:prstGeom>
          <a:solidFill>
            <a:srgbClr val="FFFF00"/>
          </a:solidFill>
        </p:spPr>
        <p:txBody>
          <a:bodyPr wrap="none">
            <a:spAutoFit/>
          </a:bodyPr>
          <a:lstStyle/>
          <a:p>
            <a:pPr>
              <a:defRPr/>
            </a:pPr>
            <a:r>
              <a:rPr lang="zh-CN" altLang="zh-CN" sz="3200" b="1" dirty="0">
                <a:latin typeface="+mj-lt"/>
                <a:ea typeface="隶书" panose="02010509060101010101" pitchFamily="49" charset="-122"/>
              </a:rPr>
              <a:t>按照分类结构解读</a:t>
            </a:r>
            <a:r>
              <a:rPr lang="en-US" altLang="zh-CN" sz="3200" b="1" dirty="0">
                <a:latin typeface="+mj-lt"/>
                <a:ea typeface="隶书" panose="02010509060101010101" pitchFamily="49" charset="-122"/>
              </a:rPr>
              <a:t>CPI</a:t>
            </a:r>
            <a:endParaRPr lang="zh-CN" altLang="zh-CN" sz="3200" dirty="0">
              <a:latin typeface="+mj-lt"/>
              <a:ea typeface="隶书" panose="02010509060101010101" pitchFamily="49" charset="-122"/>
            </a:endParaRPr>
          </a:p>
        </p:txBody>
      </p:sp>
      <p:sp>
        <p:nvSpPr>
          <p:cNvPr id="6" name="矩形 5"/>
          <p:cNvSpPr>
            <a:spLocks noChangeArrowheads="1"/>
          </p:cNvSpPr>
          <p:nvPr/>
        </p:nvSpPr>
        <p:spPr bwMode="auto">
          <a:xfrm>
            <a:off x="827088" y="1557338"/>
            <a:ext cx="357663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solidFill>
                  <a:srgbClr val="FF0000"/>
                </a:solidFill>
              </a:rPr>
              <a:t>对</a:t>
            </a:r>
            <a:r>
              <a:rPr lang="zh-CN" altLang="zh-CN" sz="2800" b="1">
                <a:solidFill>
                  <a:srgbClr val="FF0000"/>
                </a:solidFill>
              </a:rPr>
              <a:t>权重</a:t>
            </a:r>
            <a:r>
              <a:rPr lang="zh-CN" altLang="en-US" sz="2800" b="1">
                <a:solidFill>
                  <a:srgbClr val="FF0000"/>
                </a:solidFill>
              </a:rPr>
              <a:t>的关注和讨论：</a:t>
            </a:r>
          </a:p>
        </p:txBody>
      </p:sp>
    </p:spTree>
    <p:extLst>
      <p:ext uri="{BB962C8B-B14F-4D97-AF65-F5344CB8AC3E}">
        <p14:creationId xmlns:p14="http://schemas.microsoft.com/office/powerpoint/2010/main" val="5749400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999"/>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ircle(in)">
                                      <p:cBhvr>
                                        <p:cTn id="11" dur="10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circle(in)">
                                      <p:cBhvr>
                                        <p:cTn id="16" dur="1000"/>
                                        <p:tgtEl>
                                          <p:spTgt spid="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arn(inVertical)">
                                      <p:cBhvr>
                                        <p:cTn id="21"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矩形 1"/>
          <p:cNvSpPr>
            <a:spLocks noChangeArrowheads="1"/>
          </p:cNvSpPr>
          <p:nvPr/>
        </p:nvSpPr>
        <p:spPr bwMode="auto">
          <a:xfrm>
            <a:off x="2268538" y="554038"/>
            <a:ext cx="4492625" cy="5222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sz="2800" b="1">
                <a:latin typeface="楷体" pitchFamily="49" charset="-122"/>
                <a:ea typeface="楷体" pitchFamily="49" charset="-122"/>
              </a:rPr>
              <a:t>几种校核与估算</a:t>
            </a:r>
            <a:r>
              <a:rPr lang="zh-CN" altLang="en-US" sz="2800" b="1">
                <a:latin typeface="楷体" pitchFamily="49" charset="-122"/>
                <a:ea typeface="楷体" pitchFamily="49" charset="-122"/>
              </a:rPr>
              <a:t>权重</a:t>
            </a:r>
            <a:r>
              <a:rPr lang="zh-CN" altLang="zh-CN" sz="2800" b="1">
                <a:latin typeface="楷体" pitchFamily="49" charset="-122"/>
                <a:ea typeface="楷体" pitchFamily="49" charset="-122"/>
              </a:rPr>
              <a:t>的方法</a:t>
            </a:r>
            <a:endParaRPr lang="zh-CN" altLang="en-US" sz="2800" b="1">
              <a:latin typeface="楷体" pitchFamily="49" charset="-122"/>
              <a:ea typeface="楷体" pitchFamily="49" charset="-122"/>
            </a:endParaRPr>
          </a:p>
        </p:txBody>
      </p:sp>
      <p:sp>
        <p:nvSpPr>
          <p:cNvPr id="5" name="矩形 4"/>
          <p:cNvSpPr>
            <a:spLocks noChangeArrowheads="1"/>
          </p:cNvSpPr>
          <p:nvPr/>
        </p:nvSpPr>
        <p:spPr bwMode="auto">
          <a:xfrm>
            <a:off x="179388" y="1104900"/>
            <a:ext cx="89646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t>1. </a:t>
            </a:r>
            <a:r>
              <a:rPr lang="zh-CN" altLang="zh-CN" sz="2800" b="1" dirty="0"/>
              <a:t>利用公布的</a:t>
            </a:r>
            <a:r>
              <a:rPr lang="zh-CN" altLang="zh-CN" b="1" dirty="0"/>
              <a:t>△</a:t>
            </a:r>
            <a:r>
              <a:rPr lang="en-US" altLang="zh-CN" sz="2800" b="1" i="1" dirty="0"/>
              <a:t>v</a:t>
            </a:r>
            <a:r>
              <a:rPr lang="en-US" altLang="zh-CN" sz="2800" b="1" i="1" baseline="-25000" dirty="0"/>
              <a:t>i</a:t>
            </a:r>
            <a:r>
              <a:rPr lang="en-US" altLang="zh-CN" sz="2800" b="1" dirty="0"/>
              <a:t>, </a:t>
            </a:r>
            <a:r>
              <a:rPr lang="en-US" altLang="zh-CN" sz="2800" b="1" i="1" dirty="0" err="1"/>
              <a:t>w</a:t>
            </a:r>
            <a:r>
              <a:rPr lang="en-US" altLang="zh-CN" sz="2800" b="1" i="1" baseline="-25000" dirty="0" err="1"/>
              <a:t>i</a:t>
            </a:r>
            <a:r>
              <a:rPr lang="zh-CN" altLang="zh-CN" sz="2800" b="1" dirty="0"/>
              <a:t>计算</a:t>
            </a:r>
            <a:r>
              <a:rPr lang="zh-CN" altLang="zh-CN" b="1" dirty="0"/>
              <a:t>△</a:t>
            </a:r>
            <a:r>
              <a:rPr lang="en-US" altLang="zh-CN" sz="2800" b="1" i="1" dirty="0"/>
              <a:t>v </a:t>
            </a:r>
            <a:r>
              <a:rPr lang="en-US" altLang="zh-CN" sz="2800" b="1" dirty="0"/>
              <a:t>,</a:t>
            </a:r>
            <a:r>
              <a:rPr lang="zh-CN" altLang="zh-CN" sz="2800" b="1" dirty="0">
                <a:solidFill>
                  <a:srgbClr val="FF0000"/>
                </a:solidFill>
              </a:rPr>
              <a:t>检查与公布的</a:t>
            </a:r>
            <a:r>
              <a:rPr lang="zh-CN" altLang="zh-CN" b="1" dirty="0">
                <a:solidFill>
                  <a:srgbClr val="FF0000"/>
                </a:solidFill>
              </a:rPr>
              <a:t>△</a:t>
            </a:r>
            <a:r>
              <a:rPr lang="en-US" altLang="zh-CN" sz="2800" b="1" i="1" dirty="0">
                <a:solidFill>
                  <a:srgbClr val="FF0000"/>
                </a:solidFill>
              </a:rPr>
              <a:t>v</a:t>
            </a:r>
            <a:r>
              <a:rPr lang="zh-CN" altLang="zh-CN" sz="2800" b="1" dirty="0">
                <a:solidFill>
                  <a:srgbClr val="FF0000"/>
                </a:solidFill>
              </a:rPr>
              <a:t>是否相符</a:t>
            </a:r>
            <a:endParaRPr lang="zh-CN" altLang="en-US" sz="2800" b="1" dirty="0">
              <a:solidFill>
                <a:srgbClr val="FF0000"/>
              </a:solidFill>
            </a:endParaRPr>
          </a:p>
        </p:txBody>
      </p:sp>
      <p:graphicFrame>
        <p:nvGraphicFramePr>
          <p:cNvPr id="6" name="表格 5"/>
          <p:cNvGraphicFramePr>
            <a:graphicFrameLocks noGrp="1"/>
          </p:cNvGraphicFramePr>
          <p:nvPr>
            <p:extLst>
              <p:ext uri="{D42A27DB-BD31-4B8C-83A1-F6EECF244321}">
                <p14:modId xmlns:p14="http://schemas.microsoft.com/office/powerpoint/2010/main" val="840187726"/>
              </p:ext>
            </p:extLst>
          </p:nvPr>
        </p:nvGraphicFramePr>
        <p:xfrm>
          <a:off x="179388" y="2133600"/>
          <a:ext cx="8713788" cy="4377059"/>
        </p:xfrm>
        <a:graphic>
          <a:graphicData uri="http://schemas.openxmlformats.org/drawingml/2006/table">
            <a:tbl>
              <a:tblPr firstRow="1" firstCol="1" lastRow="1" lastCol="1" bandRow="1" bandCol="1">
                <a:tableStyleId>{5C22544A-7EE6-4342-B048-85BDC9FD1C3A}</a:tableStyleId>
              </a:tblPr>
              <a:tblGrid>
                <a:gridCol w="459414">
                  <a:extLst>
                    <a:ext uri="{9D8B030D-6E8A-4147-A177-3AD203B41FA5}">
                      <a16:colId xmlns:a16="http://schemas.microsoft.com/office/drawing/2014/main" val="20000"/>
                    </a:ext>
                  </a:extLst>
                </a:gridCol>
                <a:gridCol w="764614">
                  <a:extLst>
                    <a:ext uri="{9D8B030D-6E8A-4147-A177-3AD203B41FA5}">
                      <a16:colId xmlns:a16="http://schemas.microsoft.com/office/drawing/2014/main" val="20001"/>
                    </a:ext>
                  </a:extLst>
                </a:gridCol>
                <a:gridCol w="916673">
                  <a:extLst>
                    <a:ext uri="{9D8B030D-6E8A-4147-A177-3AD203B41FA5}">
                      <a16:colId xmlns:a16="http://schemas.microsoft.com/office/drawing/2014/main" val="20002"/>
                    </a:ext>
                  </a:extLst>
                </a:gridCol>
                <a:gridCol w="764614">
                  <a:extLst>
                    <a:ext uri="{9D8B030D-6E8A-4147-A177-3AD203B41FA5}">
                      <a16:colId xmlns:a16="http://schemas.microsoft.com/office/drawing/2014/main" val="20003"/>
                    </a:ext>
                  </a:extLst>
                </a:gridCol>
                <a:gridCol w="764614">
                  <a:extLst>
                    <a:ext uri="{9D8B030D-6E8A-4147-A177-3AD203B41FA5}">
                      <a16:colId xmlns:a16="http://schemas.microsoft.com/office/drawing/2014/main" val="20004"/>
                    </a:ext>
                  </a:extLst>
                </a:gridCol>
                <a:gridCol w="916673">
                  <a:extLst>
                    <a:ext uri="{9D8B030D-6E8A-4147-A177-3AD203B41FA5}">
                      <a16:colId xmlns:a16="http://schemas.microsoft.com/office/drawing/2014/main" val="20005"/>
                    </a:ext>
                  </a:extLst>
                </a:gridCol>
                <a:gridCol w="764614">
                  <a:extLst>
                    <a:ext uri="{9D8B030D-6E8A-4147-A177-3AD203B41FA5}">
                      <a16:colId xmlns:a16="http://schemas.microsoft.com/office/drawing/2014/main" val="20006"/>
                    </a:ext>
                  </a:extLst>
                </a:gridCol>
                <a:gridCol w="764614">
                  <a:extLst>
                    <a:ext uri="{9D8B030D-6E8A-4147-A177-3AD203B41FA5}">
                      <a16:colId xmlns:a16="http://schemas.microsoft.com/office/drawing/2014/main" val="20007"/>
                    </a:ext>
                  </a:extLst>
                </a:gridCol>
                <a:gridCol w="763534">
                  <a:extLst>
                    <a:ext uri="{9D8B030D-6E8A-4147-A177-3AD203B41FA5}">
                      <a16:colId xmlns:a16="http://schemas.microsoft.com/office/drawing/2014/main" val="20008"/>
                    </a:ext>
                  </a:extLst>
                </a:gridCol>
                <a:gridCol w="917751">
                  <a:extLst>
                    <a:ext uri="{9D8B030D-6E8A-4147-A177-3AD203B41FA5}">
                      <a16:colId xmlns:a16="http://schemas.microsoft.com/office/drawing/2014/main" val="20009"/>
                    </a:ext>
                  </a:extLst>
                </a:gridCol>
                <a:gridCol w="916673">
                  <a:extLst>
                    <a:ext uri="{9D8B030D-6E8A-4147-A177-3AD203B41FA5}">
                      <a16:colId xmlns:a16="http://schemas.microsoft.com/office/drawing/2014/main" val="20010"/>
                    </a:ext>
                  </a:extLst>
                </a:gridCol>
              </a:tblGrid>
              <a:tr h="719459">
                <a:tc>
                  <a:txBody>
                    <a:bodyPr/>
                    <a:lstStyle/>
                    <a:p>
                      <a:pPr algn="ctr">
                        <a:spcAft>
                          <a:spcPts val="0"/>
                        </a:spcAft>
                      </a:pPr>
                      <a:r>
                        <a:rPr lang="zh-CN" sz="2000" kern="100" dirty="0">
                          <a:solidFill>
                            <a:schemeClr val="tx1"/>
                          </a:solidFill>
                          <a:effectLst/>
                        </a:rPr>
                        <a:t>月份</a:t>
                      </a:r>
                      <a:endParaRPr lang="zh-CN" sz="2000" kern="100" dirty="0">
                        <a:solidFill>
                          <a:schemeClr val="tx1"/>
                        </a:solidFill>
                        <a:effectLst/>
                        <a:latin typeface="Times New Roman"/>
                        <a:ea typeface="宋体"/>
                      </a:endParaRPr>
                    </a:p>
                  </a:txBody>
                  <a:tcPr marL="68586" marR="68586" marT="0" marB="0">
                    <a:lnR w="12700" cap="flat" cmpd="sng" algn="ctr">
                      <a:solidFill>
                        <a:schemeClr val="tx1"/>
                      </a:solidFill>
                      <a:prstDash val="solid"/>
                      <a:round/>
                      <a:headEnd type="none" w="med" len="med"/>
                      <a:tailEnd type="none" w="med" len="med"/>
                    </a:lnR>
                    <a:solidFill>
                      <a:srgbClr val="FFFF00"/>
                    </a:solidFill>
                  </a:tcPr>
                </a:tc>
                <a:tc>
                  <a:txBody>
                    <a:bodyPr/>
                    <a:lstStyle/>
                    <a:p>
                      <a:pPr algn="ctr">
                        <a:spcAft>
                          <a:spcPts val="0"/>
                        </a:spcAft>
                      </a:pPr>
                      <a:r>
                        <a:rPr lang="zh-CN" sz="2000" kern="100" dirty="0">
                          <a:solidFill>
                            <a:schemeClr val="tx1"/>
                          </a:solidFill>
                          <a:effectLst/>
                        </a:rPr>
                        <a:t>食品</a:t>
                      </a:r>
                    </a:p>
                    <a:p>
                      <a:pPr algn="ctr">
                        <a:spcAft>
                          <a:spcPts val="0"/>
                        </a:spcAft>
                      </a:pPr>
                      <a:r>
                        <a:rPr lang="zh-CN" sz="1800" kern="0" dirty="0">
                          <a:solidFill>
                            <a:schemeClr val="tx1"/>
                          </a:solidFill>
                          <a:effectLst/>
                        </a:rPr>
                        <a:t>△</a:t>
                      </a:r>
                      <a:r>
                        <a:rPr lang="en-US" sz="2000" i="1" kern="100" dirty="0">
                          <a:solidFill>
                            <a:schemeClr val="tx1"/>
                          </a:solidFill>
                          <a:effectLst/>
                        </a:rPr>
                        <a:t>v</a:t>
                      </a:r>
                      <a:r>
                        <a:rPr lang="en-US" sz="2000" kern="100" baseline="-25000" dirty="0">
                          <a:solidFill>
                            <a:schemeClr val="tx1"/>
                          </a:solidFill>
                          <a:effectLst/>
                        </a:rPr>
                        <a:t>1</a:t>
                      </a:r>
                      <a:endParaRPr lang="zh-CN" sz="2000" kern="100" dirty="0">
                        <a:solidFill>
                          <a:schemeClr val="tx1"/>
                        </a:solidFill>
                        <a:effectLst/>
                        <a:latin typeface="Times New Roman"/>
                        <a:ea typeface="宋体"/>
                      </a:endParaRPr>
                    </a:p>
                  </a:txBody>
                  <a:tcPr marL="68586" marR="68586" marT="0" marB="0">
                    <a:lnL w="12700" cap="flat" cmpd="sng" algn="ctr">
                      <a:solidFill>
                        <a:schemeClr val="tx1"/>
                      </a:solidFill>
                      <a:prstDash val="solid"/>
                      <a:round/>
                      <a:headEnd type="none" w="med" len="med"/>
                      <a:tailEnd type="none" w="med" len="med"/>
                    </a:lnL>
                    <a:solidFill>
                      <a:srgbClr val="FFFF00"/>
                    </a:solidFill>
                  </a:tcPr>
                </a:tc>
                <a:tc>
                  <a:txBody>
                    <a:bodyPr/>
                    <a:lstStyle/>
                    <a:p>
                      <a:pPr algn="ctr">
                        <a:spcAft>
                          <a:spcPts val="0"/>
                        </a:spcAft>
                      </a:pPr>
                      <a:r>
                        <a:rPr lang="zh-CN" sz="2000" kern="100" dirty="0">
                          <a:solidFill>
                            <a:schemeClr val="tx1"/>
                          </a:solidFill>
                          <a:effectLst/>
                        </a:rPr>
                        <a:t>烟酒</a:t>
                      </a:r>
                    </a:p>
                    <a:p>
                      <a:pPr algn="ctr">
                        <a:spcAft>
                          <a:spcPts val="0"/>
                        </a:spcAft>
                      </a:pPr>
                      <a:r>
                        <a:rPr lang="zh-CN" sz="1800" kern="0" dirty="0">
                          <a:solidFill>
                            <a:schemeClr val="tx1"/>
                          </a:solidFill>
                          <a:effectLst/>
                        </a:rPr>
                        <a:t>△</a:t>
                      </a:r>
                      <a:r>
                        <a:rPr lang="en-US" sz="2000" i="1" kern="100" dirty="0">
                          <a:solidFill>
                            <a:schemeClr val="tx1"/>
                          </a:solidFill>
                          <a:effectLst/>
                        </a:rPr>
                        <a:t>v</a:t>
                      </a:r>
                      <a:r>
                        <a:rPr lang="en-US" sz="2000" kern="100" baseline="-25000" dirty="0">
                          <a:solidFill>
                            <a:schemeClr val="tx1"/>
                          </a:solidFill>
                          <a:effectLst/>
                        </a:rPr>
                        <a:t>2</a:t>
                      </a:r>
                      <a:endParaRPr lang="zh-CN" sz="2000" kern="100" dirty="0">
                        <a:solidFill>
                          <a:schemeClr val="tx1"/>
                        </a:solidFill>
                        <a:effectLst/>
                        <a:latin typeface="Times New Roman"/>
                        <a:ea typeface="宋体"/>
                      </a:endParaRPr>
                    </a:p>
                  </a:txBody>
                  <a:tcPr marL="68586" marR="68586" marT="0" marB="0">
                    <a:solidFill>
                      <a:srgbClr val="FFFF00"/>
                    </a:solidFill>
                  </a:tcPr>
                </a:tc>
                <a:tc>
                  <a:txBody>
                    <a:bodyPr/>
                    <a:lstStyle/>
                    <a:p>
                      <a:pPr algn="ctr">
                        <a:spcAft>
                          <a:spcPts val="0"/>
                        </a:spcAft>
                      </a:pPr>
                      <a:r>
                        <a:rPr lang="zh-CN" sz="2000" kern="100" dirty="0">
                          <a:solidFill>
                            <a:schemeClr val="tx1"/>
                          </a:solidFill>
                          <a:effectLst/>
                        </a:rPr>
                        <a:t>衣着</a:t>
                      </a:r>
                    </a:p>
                    <a:p>
                      <a:pPr algn="ctr">
                        <a:spcAft>
                          <a:spcPts val="0"/>
                        </a:spcAft>
                      </a:pPr>
                      <a:r>
                        <a:rPr lang="zh-CN" sz="1800" kern="0" dirty="0">
                          <a:solidFill>
                            <a:schemeClr val="tx1"/>
                          </a:solidFill>
                          <a:effectLst/>
                        </a:rPr>
                        <a:t>△</a:t>
                      </a:r>
                      <a:r>
                        <a:rPr lang="en-US" sz="2000" i="1" kern="100" dirty="0">
                          <a:solidFill>
                            <a:schemeClr val="tx1"/>
                          </a:solidFill>
                          <a:effectLst/>
                        </a:rPr>
                        <a:t>v</a:t>
                      </a:r>
                      <a:r>
                        <a:rPr lang="en-US" sz="2000" kern="100" baseline="-25000" dirty="0">
                          <a:solidFill>
                            <a:schemeClr val="tx1"/>
                          </a:solidFill>
                          <a:effectLst/>
                        </a:rPr>
                        <a:t>3</a:t>
                      </a:r>
                      <a:endParaRPr lang="zh-CN" sz="2000" kern="100" dirty="0">
                        <a:solidFill>
                          <a:schemeClr val="tx1"/>
                        </a:solidFill>
                        <a:effectLst/>
                        <a:latin typeface="Times New Roman"/>
                        <a:ea typeface="宋体"/>
                      </a:endParaRPr>
                    </a:p>
                  </a:txBody>
                  <a:tcPr marL="68586" marR="68586" marT="0" marB="0">
                    <a:solidFill>
                      <a:srgbClr val="FFFF00"/>
                    </a:solidFill>
                  </a:tcPr>
                </a:tc>
                <a:tc>
                  <a:txBody>
                    <a:bodyPr/>
                    <a:lstStyle/>
                    <a:p>
                      <a:pPr algn="ctr">
                        <a:spcAft>
                          <a:spcPts val="0"/>
                        </a:spcAft>
                      </a:pPr>
                      <a:r>
                        <a:rPr lang="zh-CN" sz="2000" kern="100" dirty="0">
                          <a:solidFill>
                            <a:schemeClr val="tx1"/>
                          </a:solidFill>
                          <a:effectLst/>
                        </a:rPr>
                        <a:t>家庭</a:t>
                      </a:r>
                    </a:p>
                    <a:p>
                      <a:pPr algn="ctr">
                        <a:spcAft>
                          <a:spcPts val="0"/>
                        </a:spcAft>
                      </a:pPr>
                      <a:r>
                        <a:rPr lang="zh-CN" sz="1800" kern="0" dirty="0">
                          <a:solidFill>
                            <a:schemeClr val="tx1"/>
                          </a:solidFill>
                          <a:effectLst/>
                        </a:rPr>
                        <a:t>△</a:t>
                      </a:r>
                      <a:r>
                        <a:rPr lang="en-US" sz="2000" i="1" kern="100" dirty="0">
                          <a:solidFill>
                            <a:schemeClr val="tx1"/>
                          </a:solidFill>
                          <a:effectLst/>
                        </a:rPr>
                        <a:t>v</a:t>
                      </a:r>
                      <a:r>
                        <a:rPr lang="en-US" sz="2000" kern="100" baseline="-25000" dirty="0">
                          <a:solidFill>
                            <a:schemeClr val="tx1"/>
                          </a:solidFill>
                          <a:effectLst/>
                        </a:rPr>
                        <a:t>4</a:t>
                      </a:r>
                      <a:endParaRPr lang="zh-CN" sz="2000" kern="100" dirty="0">
                        <a:solidFill>
                          <a:schemeClr val="tx1"/>
                        </a:solidFill>
                        <a:effectLst/>
                        <a:latin typeface="Times New Roman"/>
                        <a:ea typeface="宋体"/>
                      </a:endParaRPr>
                    </a:p>
                  </a:txBody>
                  <a:tcPr marL="68586" marR="68586" marT="0" marB="0">
                    <a:solidFill>
                      <a:srgbClr val="FFFF00"/>
                    </a:solidFill>
                  </a:tcPr>
                </a:tc>
                <a:tc>
                  <a:txBody>
                    <a:bodyPr/>
                    <a:lstStyle/>
                    <a:p>
                      <a:pPr algn="ctr">
                        <a:spcAft>
                          <a:spcPts val="0"/>
                        </a:spcAft>
                      </a:pPr>
                      <a:r>
                        <a:rPr lang="zh-CN" sz="2000" kern="100" dirty="0">
                          <a:solidFill>
                            <a:schemeClr val="tx1"/>
                          </a:solidFill>
                          <a:effectLst/>
                        </a:rPr>
                        <a:t>医疗</a:t>
                      </a:r>
                    </a:p>
                    <a:p>
                      <a:pPr algn="ctr">
                        <a:spcAft>
                          <a:spcPts val="0"/>
                        </a:spcAft>
                      </a:pPr>
                      <a:r>
                        <a:rPr lang="zh-CN" sz="1800" kern="0" dirty="0">
                          <a:solidFill>
                            <a:schemeClr val="tx1"/>
                          </a:solidFill>
                          <a:effectLst/>
                        </a:rPr>
                        <a:t>△</a:t>
                      </a:r>
                      <a:r>
                        <a:rPr lang="en-US" sz="2000" i="1" kern="100" dirty="0">
                          <a:solidFill>
                            <a:schemeClr val="tx1"/>
                          </a:solidFill>
                          <a:effectLst/>
                        </a:rPr>
                        <a:t>v</a:t>
                      </a:r>
                      <a:r>
                        <a:rPr lang="en-US" sz="2000" kern="100" baseline="-25000" dirty="0">
                          <a:solidFill>
                            <a:schemeClr val="tx1"/>
                          </a:solidFill>
                          <a:effectLst/>
                        </a:rPr>
                        <a:t>5</a:t>
                      </a:r>
                      <a:endParaRPr lang="zh-CN" sz="2000" kern="100" dirty="0">
                        <a:solidFill>
                          <a:schemeClr val="tx1"/>
                        </a:solidFill>
                        <a:effectLst/>
                        <a:latin typeface="Times New Roman"/>
                        <a:ea typeface="宋体"/>
                      </a:endParaRPr>
                    </a:p>
                  </a:txBody>
                  <a:tcPr marL="68586" marR="68586" marT="0" marB="0">
                    <a:solidFill>
                      <a:srgbClr val="FFFF00"/>
                    </a:solidFill>
                  </a:tcPr>
                </a:tc>
                <a:tc>
                  <a:txBody>
                    <a:bodyPr/>
                    <a:lstStyle/>
                    <a:p>
                      <a:pPr algn="ctr">
                        <a:spcAft>
                          <a:spcPts val="0"/>
                        </a:spcAft>
                      </a:pPr>
                      <a:r>
                        <a:rPr lang="zh-CN" sz="2000" kern="100" dirty="0">
                          <a:solidFill>
                            <a:schemeClr val="tx1"/>
                          </a:solidFill>
                          <a:effectLst/>
                        </a:rPr>
                        <a:t>交通</a:t>
                      </a:r>
                    </a:p>
                    <a:p>
                      <a:pPr algn="ctr">
                        <a:spcAft>
                          <a:spcPts val="0"/>
                        </a:spcAft>
                      </a:pPr>
                      <a:r>
                        <a:rPr lang="zh-CN" sz="1800" kern="0" dirty="0">
                          <a:solidFill>
                            <a:schemeClr val="tx1"/>
                          </a:solidFill>
                          <a:effectLst/>
                        </a:rPr>
                        <a:t>△</a:t>
                      </a:r>
                      <a:r>
                        <a:rPr lang="en-US" sz="2000" i="1" kern="100" dirty="0">
                          <a:solidFill>
                            <a:schemeClr val="tx1"/>
                          </a:solidFill>
                          <a:effectLst/>
                        </a:rPr>
                        <a:t>v</a:t>
                      </a:r>
                      <a:r>
                        <a:rPr lang="en-US" sz="2000" kern="100" baseline="-25000" dirty="0">
                          <a:solidFill>
                            <a:schemeClr val="tx1"/>
                          </a:solidFill>
                          <a:effectLst/>
                        </a:rPr>
                        <a:t>6</a:t>
                      </a:r>
                      <a:endParaRPr lang="zh-CN" sz="2000" kern="100" dirty="0">
                        <a:solidFill>
                          <a:schemeClr val="tx1"/>
                        </a:solidFill>
                        <a:effectLst/>
                        <a:latin typeface="Times New Roman"/>
                        <a:ea typeface="宋体"/>
                      </a:endParaRPr>
                    </a:p>
                  </a:txBody>
                  <a:tcPr marL="68586" marR="68586" marT="0" marB="0">
                    <a:solidFill>
                      <a:srgbClr val="FFFF00"/>
                    </a:solidFill>
                  </a:tcPr>
                </a:tc>
                <a:tc>
                  <a:txBody>
                    <a:bodyPr/>
                    <a:lstStyle/>
                    <a:p>
                      <a:pPr algn="ctr">
                        <a:spcAft>
                          <a:spcPts val="0"/>
                        </a:spcAft>
                      </a:pPr>
                      <a:r>
                        <a:rPr lang="zh-CN" sz="2000" kern="100" dirty="0">
                          <a:solidFill>
                            <a:schemeClr val="tx1"/>
                          </a:solidFill>
                          <a:effectLst/>
                        </a:rPr>
                        <a:t>教育</a:t>
                      </a:r>
                      <a:r>
                        <a:rPr lang="zh-CN" sz="1800" kern="0" dirty="0">
                          <a:solidFill>
                            <a:schemeClr val="tx1"/>
                          </a:solidFill>
                          <a:effectLst/>
                        </a:rPr>
                        <a:t>△</a:t>
                      </a:r>
                      <a:r>
                        <a:rPr lang="en-US" sz="2000" i="1" kern="100" dirty="0">
                          <a:solidFill>
                            <a:schemeClr val="tx1"/>
                          </a:solidFill>
                          <a:effectLst/>
                        </a:rPr>
                        <a:t>v</a:t>
                      </a:r>
                      <a:r>
                        <a:rPr lang="en-US" sz="2000" kern="100" baseline="-25000" dirty="0">
                          <a:solidFill>
                            <a:schemeClr val="tx1"/>
                          </a:solidFill>
                          <a:effectLst/>
                        </a:rPr>
                        <a:t>7</a:t>
                      </a:r>
                      <a:endParaRPr lang="zh-CN" sz="2000" kern="100" dirty="0">
                        <a:solidFill>
                          <a:schemeClr val="tx1"/>
                        </a:solidFill>
                        <a:effectLst/>
                        <a:latin typeface="Times New Roman"/>
                        <a:ea typeface="宋体"/>
                      </a:endParaRPr>
                    </a:p>
                  </a:txBody>
                  <a:tcPr marL="68586" marR="68586" marT="0" marB="0">
                    <a:solidFill>
                      <a:srgbClr val="FFFF00"/>
                    </a:solidFill>
                  </a:tcPr>
                </a:tc>
                <a:tc>
                  <a:txBody>
                    <a:bodyPr/>
                    <a:lstStyle/>
                    <a:p>
                      <a:pPr algn="ctr">
                        <a:spcAft>
                          <a:spcPts val="0"/>
                        </a:spcAft>
                      </a:pPr>
                      <a:r>
                        <a:rPr lang="zh-CN" sz="2000" kern="100" dirty="0">
                          <a:solidFill>
                            <a:schemeClr val="tx1"/>
                          </a:solidFill>
                          <a:effectLst/>
                        </a:rPr>
                        <a:t>居住</a:t>
                      </a:r>
                    </a:p>
                    <a:p>
                      <a:pPr algn="ctr">
                        <a:spcAft>
                          <a:spcPts val="0"/>
                        </a:spcAft>
                      </a:pPr>
                      <a:r>
                        <a:rPr lang="zh-CN" sz="1800" kern="0" dirty="0">
                          <a:solidFill>
                            <a:schemeClr val="tx1"/>
                          </a:solidFill>
                          <a:effectLst/>
                        </a:rPr>
                        <a:t>△</a:t>
                      </a:r>
                      <a:r>
                        <a:rPr lang="en-US" sz="2000" i="1" kern="100" dirty="0">
                          <a:solidFill>
                            <a:schemeClr val="tx1"/>
                          </a:solidFill>
                          <a:effectLst/>
                        </a:rPr>
                        <a:t>v</a:t>
                      </a:r>
                      <a:r>
                        <a:rPr lang="en-US" sz="2000" kern="100" baseline="-25000" dirty="0">
                          <a:solidFill>
                            <a:schemeClr val="tx1"/>
                          </a:solidFill>
                          <a:effectLst/>
                        </a:rPr>
                        <a:t>8</a:t>
                      </a:r>
                      <a:endParaRPr lang="zh-CN" sz="2000" kern="100" dirty="0">
                        <a:solidFill>
                          <a:schemeClr val="tx1"/>
                        </a:solidFill>
                        <a:effectLst/>
                        <a:latin typeface="Times New Roman"/>
                        <a:ea typeface="宋体"/>
                      </a:endParaRPr>
                    </a:p>
                  </a:txBody>
                  <a:tcPr marL="68586" marR="68586" marT="0" marB="0">
                    <a:solidFill>
                      <a:srgbClr val="FFFF00"/>
                    </a:solidFill>
                  </a:tcPr>
                </a:tc>
                <a:tc>
                  <a:txBody>
                    <a:bodyPr/>
                    <a:lstStyle/>
                    <a:p>
                      <a:pPr algn="ctr">
                        <a:spcAft>
                          <a:spcPts val="0"/>
                        </a:spcAft>
                      </a:pPr>
                      <a:r>
                        <a:rPr lang="zh-CN" sz="2000" kern="100" dirty="0">
                          <a:solidFill>
                            <a:schemeClr val="tx1"/>
                          </a:solidFill>
                          <a:effectLst/>
                        </a:rPr>
                        <a:t>总水平</a:t>
                      </a:r>
                    </a:p>
                    <a:p>
                      <a:pPr algn="ctr">
                        <a:spcAft>
                          <a:spcPts val="0"/>
                        </a:spcAft>
                      </a:pPr>
                      <a:r>
                        <a:rPr lang="zh-CN" sz="1800" kern="100" dirty="0">
                          <a:solidFill>
                            <a:schemeClr val="tx1"/>
                          </a:solidFill>
                          <a:effectLst/>
                        </a:rPr>
                        <a:t>△</a:t>
                      </a:r>
                      <a:r>
                        <a:rPr lang="en-US" sz="2000" i="1" kern="100" dirty="0">
                          <a:solidFill>
                            <a:schemeClr val="tx1"/>
                          </a:solidFill>
                          <a:effectLst/>
                        </a:rPr>
                        <a:t>v</a:t>
                      </a:r>
                      <a:endParaRPr lang="zh-CN" sz="2000" i="1" kern="100" dirty="0">
                        <a:solidFill>
                          <a:schemeClr val="tx1"/>
                        </a:solidFill>
                        <a:effectLst/>
                        <a:latin typeface="Times New Roman"/>
                        <a:ea typeface="宋体"/>
                      </a:endParaRPr>
                    </a:p>
                  </a:txBody>
                  <a:tcPr marL="68586" marR="68586" marT="0" marB="0">
                    <a:solidFill>
                      <a:srgbClr val="FFFF00"/>
                    </a:solidFill>
                  </a:tcPr>
                </a:tc>
                <a:tc>
                  <a:txBody>
                    <a:bodyPr/>
                    <a:lstStyle/>
                    <a:p>
                      <a:pPr algn="ctr">
                        <a:spcAft>
                          <a:spcPts val="0"/>
                        </a:spcAft>
                      </a:pPr>
                      <a:r>
                        <a:rPr lang="zh-CN" sz="2000" kern="100" dirty="0">
                          <a:solidFill>
                            <a:schemeClr val="tx1"/>
                          </a:solidFill>
                          <a:effectLst/>
                        </a:rPr>
                        <a:t>总水平</a:t>
                      </a:r>
                    </a:p>
                    <a:p>
                      <a:pPr algn="ctr">
                        <a:spcAft>
                          <a:spcPts val="0"/>
                        </a:spcAft>
                      </a:pPr>
                      <a:r>
                        <a:rPr lang="zh-CN" sz="2000" kern="100" dirty="0">
                          <a:solidFill>
                            <a:schemeClr val="tx1"/>
                          </a:solidFill>
                          <a:effectLst/>
                        </a:rPr>
                        <a:t>计算值</a:t>
                      </a:r>
                      <a:endParaRPr lang="zh-CN" sz="2000" kern="100" dirty="0">
                        <a:solidFill>
                          <a:schemeClr val="tx1"/>
                        </a:solidFill>
                        <a:effectLst/>
                        <a:latin typeface="Times New Roman"/>
                        <a:ea typeface="宋体"/>
                      </a:endParaRPr>
                    </a:p>
                  </a:txBody>
                  <a:tcPr marL="68586" marR="68586" marT="0" marB="0">
                    <a:solidFill>
                      <a:srgbClr val="FFFF00"/>
                    </a:solidFill>
                  </a:tcPr>
                </a:tc>
                <a:extLst>
                  <a:ext uri="{0D108BD9-81ED-4DB2-BD59-A6C34878D82A}">
                    <a16:rowId xmlns:a16="http://schemas.microsoft.com/office/drawing/2014/main" val="10000"/>
                  </a:ext>
                </a:extLst>
              </a:tr>
              <a:tr h="304773">
                <a:tc>
                  <a:txBody>
                    <a:bodyPr/>
                    <a:lstStyle/>
                    <a:p>
                      <a:pPr algn="ctr">
                        <a:spcAft>
                          <a:spcPts val="0"/>
                        </a:spcAft>
                      </a:pPr>
                      <a:r>
                        <a:rPr lang="en-US" sz="2000" b="0" kern="100" dirty="0">
                          <a:solidFill>
                            <a:schemeClr val="tx1"/>
                          </a:solidFill>
                          <a:effectLst/>
                        </a:rPr>
                        <a:t>1</a:t>
                      </a:r>
                      <a:endParaRPr lang="zh-CN" sz="2000" b="0" kern="100" dirty="0">
                        <a:solidFill>
                          <a:schemeClr val="tx1"/>
                        </a:solidFill>
                        <a:effectLst/>
                        <a:latin typeface="Times New Roman"/>
                        <a:ea typeface="宋体"/>
                      </a:endParaRPr>
                    </a:p>
                  </a:txBody>
                  <a:tcPr marL="68586" marR="68586" marT="0" marB="0">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en-US" sz="2000" b="0" kern="100" dirty="0">
                          <a:solidFill>
                            <a:schemeClr val="tx1"/>
                          </a:solidFill>
                          <a:effectLst/>
                        </a:rPr>
                        <a:t>2.9</a:t>
                      </a:r>
                      <a:endParaRPr lang="zh-CN" sz="2000" b="0" kern="100" dirty="0">
                        <a:solidFill>
                          <a:schemeClr val="tx1"/>
                        </a:solidFill>
                        <a:effectLst/>
                        <a:latin typeface="Times New Roman"/>
                        <a:ea typeface="宋体"/>
                      </a:endParaRPr>
                    </a:p>
                  </a:txBody>
                  <a:tcPr marL="68586" marR="68586" marT="0" marB="0">
                    <a:lnL w="12700" cap="flat" cmpd="sng" algn="ctr">
                      <a:solidFill>
                        <a:schemeClr val="tx1"/>
                      </a:solidFill>
                      <a:prstDash val="solid"/>
                      <a:round/>
                      <a:headEnd type="none" w="med" len="med"/>
                      <a:tailEnd type="none" w="med" len="med"/>
                    </a:lnL>
                    <a:solidFill>
                      <a:srgbClr val="CCFFCC"/>
                    </a:solidFill>
                  </a:tcPr>
                </a:tc>
                <a:tc>
                  <a:txBody>
                    <a:bodyPr/>
                    <a:lstStyle/>
                    <a:p>
                      <a:pPr algn="ctr">
                        <a:spcAft>
                          <a:spcPts val="0"/>
                        </a:spcAft>
                      </a:pPr>
                      <a:r>
                        <a:rPr lang="en-US" sz="2000" b="0" kern="100">
                          <a:solidFill>
                            <a:schemeClr val="tx1"/>
                          </a:solidFill>
                          <a:effectLst/>
                        </a:rPr>
                        <a:t>1.4</a:t>
                      </a:r>
                      <a:endParaRPr lang="zh-CN" sz="2000" b="0" kern="10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0" kern="100">
                          <a:solidFill>
                            <a:schemeClr val="tx1"/>
                          </a:solidFill>
                          <a:effectLst/>
                        </a:rPr>
                        <a:t>2.5</a:t>
                      </a:r>
                      <a:endParaRPr lang="zh-CN" sz="2000" b="0" kern="10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0" kern="100">
                          <a:solidFill>
                            <a:schemeClr val="tx1"/>
                          </a:solidFill>
                          <a:effectLst/>
                        </a:rPr>
                        <a:t>1.5</a:t>
                      </a:r>
                      <a:endParaRPr lang="zh-CN" sz="2000" b="0" kern="10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0" kern="100">
                          <a:solidFill>
                            <a:schemeClr val="tx1"/>
                          </a:solidFill>
                          <a:effectLst/>
                        </a:rPr>
                        <a:t>1.8</a:t>
                      </a:r>
                      <a:endParaRPr lang="zh-CN" sz="2000" b="0" kern="10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0" kern="100">
                          <a:solidFill>
                            <a:schemeClr val="tx1"/>
                          </a:solidFill>
                          <a:effectLst/>
                        </a:rPr>
                        <a:t>-0.3</a:t>
                      </a:r>
                      <a:endParaRPr lang="zh-CN" sz="2000" b="0" kern="10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0" kern="100">
                          <a:solidFill>
                            <a:schemeClr val="tx1"/>
                          </a:solidFill>
                          <a:effectLst/>
                        </a:rPr>
                        <a:t>0.5</a:t>
                      </a:r>
                      <a:endParaRPr lang="zh-CN" sz="2000" b="0" kern="10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0" kern="100">
                          <a:solidFill>
                            <a:schemeClr val="tx1"/>
                          </a:solidFill>
                          <a:effectLst/>
                        </a:rPr>
                        <a:t>2.9</a:t>
                      </a:r>
                      <a:endParaRPr lang="zh-CN" sz="2000" b="0" kern="10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1" kern="100" dirty="0">
                          <a:solidFill>
                            <a:srgbClr val="FF0000"/>
                          </a:solidFill>
                          <a:effectLst/>
                        </a:rPr>
                        <a:t>2.0</a:t>
                      </a:r>
                      <a:endParaRPr lang="zh-CN" sz="2000" b="1" kern="100" dirty="0">
                        <a:solidFill>
                          <a:srgbClr val="FF0000"/>
                        </a:solidFill>
                        <a:effectLst/>
                        <a:latin typeface="Times New Roman"/>
                        <a:ea typeface="宋体"/>
                      </a:endParaRPr>
                    </a:p>
                  </a:txBody>
                  <a:tcPr marL="68586" marR="68586" marT="0" marB="0">
                    <a:solidFill>
                      <a:srgbClr val="CCFFCC"/>
                    </a:solidFill>
                  </a:tcPr>
                </a:tc>
                <a:tc>
                  <a:txBody>
                    <a:bodyPr/>
                    <a:lstStyle/>
                    <a:p>
                      <a:r>
                        <a:rPr lang="en-US" altLang="zh-CN" sz="2000" b="1" kern="1200" dirty="0">
                          <a:solidFill>
                            <a:srgbClr val="FF0000"/>
                          </a:solidFill>
                          <a:effectLst/>
                          <a:latin typeface="+mn-lt"/>
                          <a:ea typeface="+mn-ea"/>
                          <a:cs typeface="+mn-cs"/>
                        </a:rPr>
                        <a:t>1.9802</a:t>
                      </a:r>
                      <a:endParaRPr lang="zh-CN" altLang="en-US" sz="2000" b="0" dirty="0">
                        <a:solidFill>
                          <a:srgbClr val="FF0000"/>
                        </a:solidFill>
                      </a:endParaRPr>
                    </a:p>
                  </a:txBody>
                  <a:tcPr marL="68586" marR="68586" marT="0" marB="0">
                    <a:solidFill>
                      <a:srgbClr val="CCFFCC"/>
                    </a:solidFill>
                  </a:tcPr>
                </a:tc>
                <a:extLst>
                  <a:ext uri="{0D108BD9-81ED-4DB2-BD59-A6C34878D82A}">
                    <a16:rowId xmlns:a16="http://schemas.microsoft.com/office/drawing/2014/main" val="10001"/>
                  </a:ext>
                </a:extLst>
              </a:tr>
              <a:tr h="304773">
                <a:tc>
                  <a:txBody>
                    <a:bodyPr/>
                    <a:lstStyle/>
                    <a:p>
                      <a:pPr algn="ctr">
                        <a:spcAft>
                          <a:spcPts val="0"/>
                        </a:spcAft>
                      </a:pPr>
                      <a:r>
                        <a:rPr lang="en-US" sz="2000" b="0" kern="100" dirty="0">
                          <a:solidFill>
                            <a:schemeClr val="tx1"/>
                          </a:solidFill>
                          <a:effectLst/>
                        </a:rPr>
                        <a:t>2</a:t>
                      </a:r>
                      <a:endParaRPr lang="zh-CN" sz="2000" b="0" kern="100" dirty="0">
                        <a:solidFill>
                          <a:schemeClr val="tx1"/>
                        </a:solidFill>
                        <a:effectLst/>
                        <a:latin typeface="Times New Roman"/>
                        <a:ea typeface="宋体"/>
                      </a:endParaRPr>
                    </a:p>
                  </a:txBody>
                  <a:tcPr marL="68586" marR="68586" marT="0" marB="0">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en-US" sz="2000" b="0" kern="100" dirty="0">
                          <a:solidFill>
                            <a:schemeClr val="tx1"/>
                          </a:solidFill>
                          <a:effectLst/>
                        </a:rPr>
                        <a:t>6.0</a:t>
                      </a:r>
                      <a:endParaRPr lang="zh-CN" sz="2000" b="0" kern="100" dirty="0">
                        <a:solidFill>
                          <a:schemeClr val="tx1"/>
                        </a:solidFill>
                        <a:effectLst/>
                        <a:latin typeface="Times New Roman"/>
                        <a:ea typeface="宋体"/>
                      </a:endParaRPr>
                    </a:p>
                  </a:txBody>
                  <a:tcPr marL="68586" marR="68586" marT="0" marB="0">
                    <a:lnL w="12700" cap="flat" cmpd="sng" algn="ctr">
                      <a:solidFill>
                        <a:schemeClr val="tx1"/>
                      </a:solidFill>
                      <a:prstDash val="solid"/>
                      <a:round/>
                      <a:headEnd type="none" w="med" len="med"/>
                      <a:tailEnd type="none" w="med" len="med"/>
                    </a:lnL>
                    <a:solidFill>
                      <a:srgbClr val="CCFFCC"/>
                    </a:solidFill>
                  </a:tcPr>
                </a:tc>
                <a:tc>
                  <a:txBody>
                    <a:bodyPr/>
                    <a:lstStyle/>
                    <a:p>
                      <a:pPr algn="ctr">
                        <a:spcAft>
                          <a:spcPts val="0"/>
                        </a:spcAft>
                      </a:pPr>
                      <a:r>
                        <a:rPr lang="en-US" sz="2000" b="0" kern="100" dirty="0">
                          <a:solidFill>
                            <a:schemeClr val="tx1"/>
                          </a:solidFill>
                          <a:effectLst/>
                        </a:rPr>
                        <a:t>1.1</a:t>
                      </a:r>
                      <a:endParaRPr lang="zh-CN" sz="2000" b="0" kern="100" dirty="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0" kern="100">
                          <a:solidFill>
                            <a:schemeClr val="tx1"/>
                          </a:solidFill>
                          <a:effectLst/>
                        </a:rPr>
                        <a:t>2.1</a:t>
                      </a:r>
                      <a:endParaRPr lang="zh-CN" sz="2000" b="0" kern="10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0" kern="100">
                          <a:solidFill>
                            <a:schemeClr val="tx1"/>
                          </a:solidFill>
                          <a:effectLst/>
                        </a:rPr>
                        <a:t>1.6</a:t>
                      </a:r>
                      <a:endParaRPr lang="zh-CN" sz="2000" b="0" kern="10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0" kern="100">
                          <a:solidFill>
                            <a:schemeClr val="tx1"/>
                          </a:solidFill>
                          <a:effectLst/>
                        </a:rPr>
                        <a:t>1.8</a:t>
                      </a:r>
                      <a:endParaRPr lang="zh-CN" sz="2000" b="0" kern="10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0" kern="100" dirty="0">
                          <a:solidFill>
                            <a:schemeClr val="tx1"/>
                          </a:solidFill>
                          <a:effectLst/>
                        </a:rPr>
                        <a:t>0.2</a:t>
                      </a:r>
                      <a:endParaRPr lang="zh-CN" sz="2000" b="0" kern="100" dirty="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0" kern="100">
                          <a:solidFill>
                            <a:schemeClr val="tx1"/>
                          </a:solidFill>
                          <a:effectLst/>
                        </a:rPr>
                        <a:t>2.0</a:t>
                      </a:r>
                      <a:endParaRPr lang="zh-CN" sz="2000" b="0" kern="10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0" kern="100">
                          <a:solidFill>
                            <a:schemeClr val="tx1"/>
                          </a:solidFill>
                          <a:effectLst/>
                        </a:rPr>
                        <a:t>2.8</a:t>
                      </a:r>
                      <a:endParaRPr lang="zh-CN" sz="2000" b="0" kern="10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1" kern="100" dirty="0">
                          <a:solidFill>
                            <a:srgbClr val="FF0000"/>
                          </a:solidFill>
                          <a:effectLst/>
                        </a:rPr>
                        <a:t>3.2</a:t>
                      </a:r>
                      <a:endParaRPr lang="zh-CN" sz="2000" b="1" kern="100" dirty="0">
                        <a:solidFill>
                          <a:srgbClr val="FF0000"/>
                        </a:solidFill>
                        <a:effectLst/>
                        <a:latin typeface="Times New Roman"/>
                        <a:ea typeface="宋体"/>
                      </a:endParaRPr>
                    </a:p>
                  </a:txBody>
                  <a:tcPr marL="68586" marR="68586" marT="0" marB="0">
                    <a:solidFill>
                      <a:srgbClr val="CCFFCC"/>
                    </a:solidFill>
                  </a:tcPr>
                </a:tc>
                <a:tc>
                  <a:txBody>
                    <a:bodyPr/>
                    <a:lstStyle/>
                    <a:p>
                      <a:r>
                        <a:rPr lang="en-US" altLang="zh-CN" sz="2000" b="1" kern="1200" dirty="0">
                          <a:solidFill>
                            <a:srgbClr val="FF0000"/>
                          </a:solidFill>
                          <a:effectLst/>
                          <a:latin typeface="+mn-lt"/>
                          <a:ea typeface="+mn-ea"/>
                          <a:cs typeface="+mn-cs"/>
                        </a:rPr>
                        <a:t>3.1655</a:t>
                      </a:r>
                      <a:endParaRPr lang="zh-CN" altLang="en-US" sz="2000" b="0" dirty="0">
                        <a:solidFill>
                          <a:srgbClr val="FF0000"/>
                        </a:solidFill>
                      </a:endParaRPr>
                    </a:p>
                  </a:txBody>
                  <a:tcPr marL="68586" marR="68586" marT="0" marB="0">
                    <a:solidFill>
                      <a:srgbClr val="CCFFCC"/>
                    </a:solidFill>
                  </a:tcPr>
                </a:tc>
                <a:extLst>
                  <a:ext uri="{0D108BD9-81ED-4DB2-BD59-A6C34878D82A}">
                    <a16:rowId xmlns:a16="http://schemas.microsoft.com/office/drawing/2014/main" val="10002"/>
                  </a:ext>
                </a:extLst>
              </a:tr>
              <a:tr h="304773">
                <a:tc>
                  <a:txBody>
                    <a:bodyPr/>
                    <a:lstStyle/>
                    <a:p>
                      <a:pPr algn="ctr">
                        <a:spcAft>
                          <a:spcPts val="0"/>
                        </a:spcAft>
                      </a:pPr>
                      <a:r>
                        <a:rPr lang="en-US" sz="2000" b="0" kern="100">
                          <a:solidFill>
                            <a:schemeClr val="tx1"/>
                          </a:solidFill>
                          <a:effectLst/>
                        </a:rPr>
                        <a:t>3</a:t>
                      </a:r>
                      <a:endParaRPr lang="zh-CN" sz="2000" b="0" kern="100">
                        <a:solidFill>
                          <a:schemeClr val="tx1"/>
                        </a:solidFill>
                        <a:effectLst/>
                        <a:latin typeface="Times New Roman"/>
                        <a:ea typeface="宋体"/>
                      </a:endParaRPr>
                    </a:p>
                  </a:txBody>
                  <a:tcPr marL="68586" marR="68586" marT="0" marB="0">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en-US" sz="2000" b="0" kern="100" dirty="0">
                          <a:solidFill>
                            <a:schemeClr val="tx1"/>
                          </a:solidFill>
                          <a:effectLst/>
                        </a:rPr>
                        <a:t>2.7</a:t>
                      </a:r>
                      <a:endParaRPr lang="zh-CN" sz="2000" b="0" kern="100" dirty="0">
                        <a:solidFill>
                          <a:schemeClr val="tx1"/>
                        </a:solidFill>
                        <a:effectLst/>
                        <a:latin typeface="Times New Roman"/>
                        <a:ea typeface="宋体"/>
                      </a:endParaRPr>
                    </a:p>
                  </a:txBody>
                  <a:tcPr marL="68586" marR="68586" marT="0" marB="0">
                    <a:lnL w="12700" cap="flat" cmpd="sng" algn="ctr">
                      <a:solidFill>
                        <a:schemeClr val="tx1"/>
                      </a:solidFill>
                      <a:prstDash val="solid"/>
                      <a:round/>
                      <a:headEnd type="none" w="med" len="med"/>
                      <a:tailEnd type="none" w="med" len="med"/>
                    </a:lnL>
                    <a:solidFill>
                      <a:srgbClr val="CCFFCC"/>
                    </a:solidFill>
                  </a:tcPr>
                </a:tc>
                <a:tc>
                  <a:txBody>
                    <a:bodyPr/>
                    <a:lstStyle/>
                    <a:p>
                      <a:pPr algn="ctr">
                        <a:spcAft>
                          <a:spcPts val="0"/>
                        </a:spcAft>
                      </a:pPr>
                      <a:r>
                        <a:rPr lang="en-US" sz="2000" b="0" kern="100" dirty="0">
                          <a:solidFill>
                            <a:schemeClr val="tx1"/>
                          </a:solidFill>
                          <a:effectLst/>
                        </a:rPr>
                        <a:t>1.0</a:t>
                      </a:r>
                      <a:endParaRPr lang="zh-CN" sz="2000" b="0" kern="100" dirty="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0" kern="100" dirty="0">
                          <a:solidFill>
                            <a:schemeClr val="tx1"/>
                          </a:solidFill>
                          <a:effectLst/>
                        </a:rPr>
                        <a:t>2.3</a:t>
                      </a:r>
                      <a:endParaRPr lang="zh-CN" sz="2000" b="0" kern="100" dirty="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0" kern="100">
                          <a:solidFill>
                            <a:schemeClr val="tx1"/>
                          </a:solidFill>
                          <a:effectLst/>
                        </a:rPr>
                        <a:t>1.6</a:t>
                      </a:r>
                      <a:endParaRPr lang="zh-CN" sz="2000" b="0" kern="10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0" kern="100">
                          <a:solidFill>
                            <a:schemeClr val="tx1"/>
                          </a:solidFill>
                          <a:effectLst/>
                        </a:rPr>
                        <a:t>1.7</a:t>
                      </a:r>
                      <a:endParaRPr lang="zh-CN" sz="2000" b="0" kern="10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0" kern="100">
                          <a:solidFill>
                            <a:schemeClr val="tx1"/>
                          </a:solidFill>
                          <a:effectLst/>
                        </a:rPr>
                        <a:t>-0.3</a:t>
                      </a:r>
                      <a:endParaRPr lang="zh-CN" sz="2000" b="0" kern="10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0" kern="100">
                          <a:solidFill>
                            <a:schemeClr val="tx1"/>
                          </a:solidFill>
                          <a:effectLst/>
                        </a:rPr>
                        <a:t>1.7</a:t>
                      </a:r>
                      <a:endParaRPr lang="zh-CN" sz="2000" b="0" kern="10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0" kern="100">
                          <a:solidFill>
                            <a:schemeClr val="tx1"/>
                          </a:solidFill>
                          <a:effectLst/>
                        </a:rPr>
                        <a:t>2.9</a:t>
                      </a:r>
                      <a:endParaRPr lang="zh-CN" sz="2000" b="0" kern="10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1" kern="100" dirty="0">
                          <a:solidFill>
                            <a:srgbClr val="FF0000"/>
                          </a:solidFill>
                          <a:effectLst/>
                        </a:rPr>
                        <a:t>2.1</a:t>
                      </a:r>
                      <a:endParaRPr lang="zh-CN" sz="2000" b="1" kern="100" dirty="0">
                        <a:solidFill>
                          <a:srgbClr val="FF0000"/>
                        </a:solidFill>
                        <a:effectLst/>
                        <a:latin typeface="Times New Roman"/>
                        <a:ea typeface="宋体"/>
                      </a:endParaRPr>
                    </a:p>
                  </a:txBody>
                  <a:tcPr marL="68586" marR="68586" marT="0" marB="0">
                    <a:solidFill>
                      <a:srgbClr val="CCFFCC"/>
                    </a:solidFill>
                  </a:tcPr>
                </a:tc>
                <a:tc>
                  <a:txBody>
                    <a:bodyPr/>
                    <a:lstStyle/>
                    <a:p>
                      <a:r>
                        <a:rPr lang="en-US" altLang="zh-CN" sz="2000" dirty="0">
                          <a:solidFill>
                            <a:srgbClr val="FF0000"/>
                          </a:solidFill>
                        </a:rPr>
                        <a:t>2.0466</a:t>
                      </a:r>
                      <a:endParaRPr lang="zh-CN" altLang="en-US" sz="2000" dirty="0">
                        <a:solidFill>
                          <a:srgbClr val="FF0000"/>
                        </a:solidFill>
                      </a:endParaRPr>
                    </a:p>
                  </a:txBody>
                  <a:tcPr marL="68586" marR="68586" marT="0" marB="0">
                    <a:solidFill>
                      <a:srgbClr val="CCFFCC"/>
                    </a:solidFill>
                  </a:tcPr>
                </a:tc>
                <a:extLst>
                  <a:ext uri="{0D108BD9-81ED-4DB2-BD59-A6C34878D82A}">
                    <a16:rowId xmlns:a16="http://schemas.microsoft.com/office/drawing/2014/main" val="10003"/>
                  </a:ext>
                </a:extLst>
              </a:tr>
              <a:tr h="304773">
                <a:tc>
                  <a:txBody>
                    <a:bodyPr/>
                    <a:lstStyle/>
                    <a:p>
                      <a:pPr algn="ctr">
                        <a:spcAft>
                          <a:spcPts val="0"/>
                        </a:spcAft>
                      </a:pPr>
                      <a:r>
                        <a:rPr lang="en-US" sz="2000" b="0" kern="100">
                          <a:solidFill>
                            <a:schemeClr val="tx1"/>
                          </a:solidFill>
                          <a:effectLst/>
                        </a:rPr>
                        <a:t>4</a:t>
                      </a:r>
                      <a:endParaRPr lang="zh-CN" sz="2000" b="0" kern="100">
                        <a:solidFill>
                          <a:schemeClr val="tx1"/>
                        </a:solidFill>
                        <a:effectLst/>
                        <a:latin typeface="Times New Roman"/>
                        <a:ea typeface="宋体"/>
                      </a:endParaRPr>
                    </a:p>
                  </a:txBody>
                  <a:tcPr marL="68586" marR="68586" marT="0" marB="0">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en-US" sz="2000" b="0" kern="100" dirty="0">
                          <a:solidFill>
                            <a:schemeClr val="tx1"/>
                          </a:solidFill>
                          <a:effectLst/>
                        </a:rPr>
                        <a:t>4.0</a:t>
                      </a:r>
                      <a:endParaRPr lang="zh-CN" sz="2000" b="0" kern="100" dirty="0">
                        <a:solidFill>
                          <a:schemeClr val="tx1"/>
                        </a:solidFill>
                        <a:effectLst/>
                        <a:latin typeface="Times New Roman"/>
                        <a:ea typeface="宋体"/>
                      </a:endParaRPr>
                    </a:p>
                  </a:txBody>
                  <a:tcPr marL="68586" marR="68586" marT="0" marB="0">
                    <a:lnL w="12700" cap="flat" cmpd="sng" algn="ctr">
                      <a:solidFill>
                        <a:schemeClr val="tx1"/>
                      </a:solidFill>
                      <a:prstDash val="solid"/>
                      <a:round/>
                      <a:headEnd type="none" w="med" len="med"/>
                      <a:tailEnd type="none" w="med" len="med"/>
                    </a:lnL>
                    <a:solidFill>
                      <a:srgbClr val="CCFFCC"/>
                    </a:solidFill>
                  </a:tcPr>
                </a:tc>
                <a:tc>
                  <a:txBody>
                    <a:bodyPr/>
                    <a:lstStyle/>
                    <a:p>
                      <a:pPr algn="ctr">
                        <a:spcAft>
                          <a:spcPts val="0"/>
                        </a:spcAft>
                      </a:pPr>
                      <a:r>
                        <a:rPr lang="en-US" sz="2000" b="0" kern="100">
                          <a:solidFill>
                            <a:schemeClr val="tx1"/>
                          </a:solidFill>
                          <a:effectLst/>
                        </a:rPr>
                        <a:t>0.8</a:t>
                      </a:r>
                      <a:endParaRPr lang="zh-CN" sz="2000" b="0" kern="10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0" kern="100" dirty="0">
                          <a:solidFill>
                            <a:schemeClr val="tx1"/>
                          </a:solidFill>
                          <a:effectLst/>
                        </a:rPr>
                        <a:t>2.5</a:t>
                      </a:r>
                      <a:endParaRPr lang="zh-CN" sz="2000" b="0" kern="100" dirty="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0" kern="100" dirty="0">
                          <a:solidFill>
                            <a:schemeClr val="tx1"/>
                          </a:solidFill>
                          <a:effectLst/>
                        </a:rPr>
                        <a:t>1.6</a:t>
                      </a:r>
                      <a:endParaRPr lang="zh-CN" sz="2000" b="0" kern="100" dirty="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0" kern="100" dirty="0">
                          <a:solidFill>
                            <a:schemeClr val="tx1"/>
                          </a:solidFill>
                          <a:effectLst/>
                        </a:rPr>
                        <a:t>1.5</a:t>
                      </a:r>
                      <a:endParaRPr lang="zh-CN" sz="2000" b="0" kern="100" dirty="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0" kern="100">
                          <a:solidFill>
                            <a:schemeClr val="tx1"/>
                          </a:solidFill>
                          <a:effectLst/>
                        </a:rPr>
                        <a:t>-1.1</a:t>
                      </a:r>
                      <a:endParaRPr lang="zh-CN" sz="2000" b="0" kern="10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0" kern="100">
                          <a:solidFill>
                            <a:schemeClr val="tx1"/>
                          </a:solidFill>
                          <a:effectLst/>
                        </a:rPr>
                        <a:t>1.5</a:t>
                      </a:r>
                      <a:endParaRPr lang="zh-CN" sz="2000" b="0" kern="10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0" kern="100">
                          <a:solidFill>
                            <a:schemeClr val="tx1"/>
                          </a:solidFill>
                          <a:effectLst/>
                        </a:rPr>
                        <a:t>2.9</a:t>
                      </a:r>
                      <a:endParaRPr lang="zh-CN" sz="2000" b="0" kern="10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1" kern="100" dirty="0">
                          <a:solidFill>
                            <a:srgbClr val="FF0000"/>
                          </a:solidFill>
                          <a:effectLst/>
                        </a:rPr>
                        <a:t>2.4</a:t>
                      </a:r>
                      <a:endParaRPr lang="zh-CN" sz="2000" b="1" kern="100" dirty="0">
                        <a:solidFill>
                          <a:srgbClr val="FF0000"/>
                        </a:solidFill>
                        <a:effectLst/>
                        <a:latin typeface="Times New Roman"/>
                        <a:ea typeface="宋体"/>
                      </a:endParaRPr>
                    </a:p>
                  </a:txBody>
                  <a:tcPr marL="68586" marR="68586" marT="0" marB="0">
                    <a:solidFill>
                      <a:srgbClr val="CCFFCC"/>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kern="100" dirty="0">
                          <a:solidFill>
                            <a:srgbClr val="FF0000"/>
                          </a:solidFill>
                          <a:effectLst/>
                          <a:latin typeface="+mn-lt"/>
                          <a:ea typeface="+mn-ea"/>
                        </a:rPr>
                        <a:t>2.3435</a:t>
                      </a:r>
                      <a:endParaRPr lang="zh-CN" altLang="zh-CN" sz="2000" kern="100" dirty="0">
                        <a:solidFill>
                          <a:srgbClr val="FF0000"/>
                        </a:solidFill>
                        <a:effectLst/>
                        <a:latin typeface="+mn-lt"/>
                        <a:ea typeface="+mn-ea"/>
                      </a:endParaRPr>
                    </a:p>
                  </a:txBody>
                  <a:tcPr marL="68586" marR="68586" marT="0" marB="0">
                    <a:solidFill>
                      <a:srgbClr val="CCFFCC"/>
                    </a:solidFill>
                  </a:tcPr>
                </a:tc>
                <a:extLst>
                  <a:ext uri="{0D108BD9-81ED-4DB2-BD59-A6C34878D82A}">
                    <a16:rowId xmlns:a16="http://schemas.microsoft.com/office/drawing/2014/main" val="10004"/>
                  </a:ext>
                </a:extLst>
              </a:tr>
              <a:tr h="304773">
                <a:tc>
                  <a:txBody>
                    <a:bodyPr/>
                    <a:lstStyle/>
                    <a:p>
                      <a:pPr algn="ctr">
                        <a:spcAft>
                          <a:spcPts val="0"/>
                        </a:spcAft>
                      </a:pPr>
                      <a:r>
                        <a:rPr lang="en-US" sz="2000" b="0" kern="100">
                          <a:solidFill>
                            <a:schemeClr val="tx1"/>
                          </a:solidFill>
                          <a:effectLst/>
                        </a:rPr>
                        <a:t>5</a:t>
                      </a:r>
                      <a:endParaRPr lang="zh-CN" sz="2000" b="0" kern="100">
                        <a:solidFill>
                          <a:schemeClr val="tx1"/>
                        </a:solidFill>
                        <a:effectLst/>
                        <a:latin typeface="Times New Roman"/>
                        <a:ea typeface="宋体"/>
                      </a:endParaRPr>
                    </a:p>
                  </a:txBody>
                  <a:tcPr marL="68586" marR="68586" marT="0" marB="0">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en-US" sz="2000" b="0" kern="100" dirty="0">
                          <a:solidFill>
                            <a:schemeClr val="tx1"/>
                          </a:solidFill>
                          <a:effectLst/>
                        </a:rPr>
                        <a:t>3.2</a:t>
                      </a:r>
                      <a:endParaRPr lang="zh-CN" sz="2000" b="0" kern="100" dirty="0">
                        <a:solidFill>
                          <a:schemeClr val="tx1"/>
                        </a:solidFill>
                        <a:effectLst/>
                        <a:latin typeface="Times New Roman"/>
                        <a:ea typeface="宋体"/>
                      </a:endParaRPr>
                    </a:p>
                  </a:txBody>
                  <a:tcPr marL="68586" marR="68586" marT="0" marB="0">
                    <a:lnL w="12700" cap="flat" cmpd="sng" algn="ctr">
                      <a:solidFill>
                        <a:schemeClr val="tx1"/>
                      </a:solidFill>
                      <a:prstDash val="solid"/>
                      <a:round/>
                      <a:headEnd type="none" w="med" len="med"/>
                      <a:tailEnd type="none" w="med" len="med"/>
                    </a:lnL>
                    <a:solidFill>
                      <a:srgbClr val="CCFFCC"/>
                    </a:solidFill>
                  </a:tcPr>
                </a:tc>
                <a:tc>
                  <a:txBody>
                    <a:bodyPr/>
                    <a:lstStyle/>
                    <a:p>
                      <a:pPr algn="ctr">
                        <a:spcAft>
                          <a:spcPts val="0"/>
                        </a:spcAft>
                      </a:pPr>
                      <a:r>
                        <a:rPr lang="en-US" sz="2000" b="0" kern="100">
                          <a:solidFill>
                            <a:schemeClr val="tx1"/>
                          </a:solidFill>
                          <a:effectLst/>
                        </a:rPr>
                        <a:t>0.5</a:t>
                      </a:r>
                      <a:endParaRPr lang="zh-CN" sz="2000" b="0" kern="10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0" kern="100">
                          <a:solidFill>
                            <a:schemeClr val="tx1"/>
                          </a:solidFill>
                          <a:effectLst/>
                        </a:rPr>
                        <a:t>2.5</a:t>
                      </a:r>
                      <a:endParaRPr lang="zh-CN" sz="2000" b="0" kern="10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0" kern="100">
                          <a:solidFill>
                            <a:schemeClr val="tx1"/>
                          </a:solidFill>
                          <a:effectLst/>
                        </a:rPr>
                        <a:t>1.6</a:t>
                      </a:r>
                      <a:endParaRPr lang="zh-CN" sz="2000" b="0" kern="10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0" kern="100" dirty="0">
                          <a:solidFill>
                            <a:schemeClr val="tx1"/>
                          </a:solidFill>
                          <a:effectLst/>
                        </a:rPr>
                        <a:t>1.5</a:t>
                      </a:r>
                      <a:endParaRPr lang="zh-CN" sz="2000" b="0" kern="100" dirty="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0" kern="100">
                          <a:solidFill>
                            <a:schemeClr val="tx1"/>
                          </a:solidFill>
                          <a:effectLst/>
                        </a:rPr>
                        <a:t>-1.2</a:t>
                      </a:r>
                      <a:endParaRPr lang="zh-CN" sz="2000" b="0" kern="10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0" kern="100">
                          <a:solidFill>
                            <a:schemeClr val="tx1"/>
                          </a:solidFill>
                          <a:effectLst/>
                        </a:rPr>
                        <a:t>1.3</a:t>
                      </a:r>
                      <a:endParaRPr lang="zh-CN" sz="2000" b="0" kern="10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0" kern="100">
                          <a:solidFill>
                            <a:schemeClr val="tx1"/>
                          </a:solidFill>
                          <a:effectLst/>
                        </a:rPr>
                        <a:t>3.0</a:t>
                      </a:r>
                      <a:endParaRPr lang="zh-CN" sz="2000" b="0" kern="10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1" kern="100" dirty="0">
                          <a:solidFill>
                            <a:srgbClr val="FF0000"/>
                          </a:solidFill>
                          <a:effectLst/>
                        </a:rPr>
                        <a:t>2.1</a:t>
                      </a:r>
                      <a:endParaRPr lang="zh-CN" sz="2000" b="1" kern="100" dirty="0">
                        <a:solidFill>
                          <a:srgbClr val="FF0000"/>
                        </a:solidFill>
                        <a:effectLst/>
                        <a:latin typeface="Times New Roman"/>
                        <a:ea typeface="宋体"/>
                      </a:endParaRPr>
                    </a:p>
                  </a:txBody>
                  <a:tcPr marL="68586" marR="68586" marT="0" marB="0">
                    <a:solidFill>
                      <a:srgbClr val="CCFFCC"/>
                    </a:solidFill>
                  </a:tcPr>
                </a:tc>
                <a:tc>
                  <a:txBody>
                    <a:bodyPr/>
                    <a:lstStyle/>
                    <a:p>
                      <a:pPr algn="ctr">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000" kern="100" dirty="0">
                        <a:solidFill>
                          <a:srgbClr val="FF0000"/>
                        </a:solidFill>
                        <a:effectLst/>
                        <a:latin typeface="Times New Roman"/>
                        <a:ea typeface="宋体"/>
                      </a:endParaRPr>
                    </a:p>
                    <a:p>
                      <a:pPr algn="ctr">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100" dirty="0">
                          <a:solidFill>
                            <a:srgbClr val="FF0000"/>
                          </a:solidFill>
                          <a:effectLst/>
                          <a:latin typeface="Times New Roman"/>
                          <a:ea typeface="宋体"/>
                        </a:rPr>
                        <a:t>2.0585</a:t>
                      </a:r>
                      <a:endParaRPr lang="zh-CN" sz="2000" kern="100" dirty="0">
                        <a:solidFill>
                          <a:srgbClr val="FF0000"/>
                        </a:solidFill>
                        <a:effectLst/>
                        <a:latin typeface="Times New Roman"/>
                        <a:ea typeface="宋体"/>
                      </a:endParaRPr>
                    </a:p>
                  </a:txBody>
                  <a:tcPr marL="68586" marR="68586" marT="0" marB="0">
                    <a:solidFill>
                      <a:srgbClr val="CCFFCC"/>
                    </a:solidFill>
                  </a:tcPr>
                </a:tc>
                <a:extLst>
                  <a:ext uri="{0D108BD9-81ED-4DB2-BD59-A6C34878D82A}">
                    <a16:rowId xmlns:a16="http://schemas.microsoft.com/office/drawing/2014/main" val="10005"/>
                  </a:ext>
                </a:extLst>
              </a:tr>
              <a:tr h="304773">
                <a:tc>
                  <a:txBody>
                    <a:bodyPr/>
                    <a:lstStyle/>
                    <a:p>
                      <a:pPr algn="ctr">
                        <a:spcAft>
                          <a:spcPts val="0"/>
                        </a:spcAft>
                      </a:pPr>
                      <a:r>
                        <a:rPr lang="en-US" sz="2000" b="0" kern="100">
                          <a:solidFill>
                            <a:schemeClr val="tx1"/>
                          </a:solidFill>
                          <a:effectLst/>
                        </a:rPr>
                        <a:t>6</a:t>
                      </a:r>
                      <a:endParaRPr lang="zh-CN" sz="2000" b="0" kern="100">
                        <a:solidFill>
                          <a:schemeClr val="tx1"/>
                        </a:solidFill>
                        <a:effectLst/>
                        <a:latin typeface="Times New Roman"/>
                        <a:ea typeface="宋体"/>
                      </a:endParaRPr>
                    </a:p>
                  </a:txBody>
                  <a:tcPr marL="68586" marR="68586" marT="0" marB="0">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en-US" sz="2000" b="0" kern="100" dirty="0">
                          <a:solidFill>
                            <a:schemeClr val="tx1"/>
                          </a:solidFill>
                          <a:effectLst/>
                        </a:rPr>
                        <a:t>4.9</a:t>
                      </a:r>
                      <a:endParaRPr lang="zh-CN" sz="2000" b="0" kern="100" dirty="0">
                        <a:solidFill>
                          <a:schemeClr val="tx1"/>
                        </a:solidFill>
                        <a:effectLst/>
                        <a:latin typeface="Times New Roman"/>
                        <a:ea typeface="宋体"/>
                      </a:endParaRPr>
                    </a:p>
                  </a:txBody>
                  <a:tcPr marL="68586" marR="68586" marT="0" marB="0">
                    <a:lnL w="12700" cap="flat" cmpd="sng" algn="ctr">
                      <a:solidFill>
                        <a:schemeClr val="tx1"/>
                      </a:solidFill>
                      <a:prstDash val="solid"/>
                      <a:round/>
                      <a:headEnd type="none" w="med" len="med"/>
                      <a:tailEnd type="none" w="med" len="med"/>
                    </a:lnL>
                    <a:solidFill>
                      <a:srgbClr val="CCFFCC"/>
                    </a:solidFill>
                  </a:tcPr>
                </a:tc>
                <a:tc>
                  <a:txBody>
                    <a:bodyPr/>
                    <a:lstStyle/>
                    <a:p>
                      <a:pPr algn="ctr">
                        <a:spcAft>
                          <a:spcPts val="0"/>
                        </a:spcAft>
                      </a:pPr>
                      <a:r>
                        <a:rPr lang="en-US" sz="2000" b="0" kern="100">
                          <a:solidFill>
                            <a:schemeClr val="tx1"/>
                          </a:solidFill>
                          <a:effectLst/>
                        </a:rPr>
                        <a:t>0.3</a:t>
                      </a:r>
                      <a:endParaRPr lang="zh-CN" sz="2000" b="0" kern="10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0" kern="100">
                          <a:solidFill>
                            <a:schemeClr val="tx1"/>
                          </a:solidFill>
                          <a:effectLst/>
                        </a:rPr>
                        <a:t>2.3</a:t>
                      </a:r>
                      <a:endParaRPr lang="zh-CN" sz="2000" b="0" kern="10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0" kern="100">
                          <a:solidFill>
                            <a:schemeClr val="tx1"/>
                          </a:solidFill>
                          <a:effectLst/>
                        </a:rPr>
                        <a:t>1.5</a:t>
                      </a:r>
                      <a:endParaRPr lang="zh-CN" sz="2000" b="0" kern="10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0" kern="100">
                          <a:solidFill>
                            <a:schemeClr val="tx1"/>
                          </a:solidFill>
                          <a:effectLst/>
                        </a:rPr>
                        <a:t>1.4</a:t>
                      </a:r>
                      <a:endParaRPr lang="zh-CN" sz="2000" b="0" kern="10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0" kern="100" dirty="0">
                          <a:solidFill>
                            <a:schemeClr val="tx1"/>
                          </a:solidFill>
                          <a:effectLst/>
                        </a:rPr>
                        <a:t>-0.7</a:t>
                      </a:r>
                      <a:endParaRPr lang="zh-CN" sz="2000" b="0" kern="100" dirty="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0" kern="100">
                          <a:solidFill>
                            <a:schemeClr val="tx1"/>
                          </a:solidFill>
                          <a:effectLst/>
                        </a:rPr>
                        <a:t>1.4</a:t>
                      </a:r>
                      <a:endParaRPr lang="zh-CN" sz="2000" b="0" kern="10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0" kern="100">
                          <a:solidFill>
                            <a:schemeClr val="tx1"/>
                          </a:solidFill>
                          <a:effectLst/>
                        </a:rPr>
                        <a:t>3.1</a:t>
                      </a:r>
                      <a:endParaRPr lang="zh-CN" sz="2000" b="0" kern="10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1" kern="100" dirty="0">
                          <a:solidFill>
                            <a:srgbClr val="FF0000"/>
                          </a:solidFill>
                          <a:effectLst/>
                        </a:rPr>
                        <a:t>2.7</a:t>
                      </a:r>
                      <a:endParaRPr lang="zh-CN" sz="2000" b="1" kern="100" dirty="0">
                        <a:solidFill>
                          <a:srgbClr val="FF0000"/>
                        </a:solidFill>
                        <a:effectLst/>
                        <a:latin typeface="Times New Roman"/>
                        <a:ea typeface="宋体"/>
                      </a:endParaRPr>
                    </a:p>
                  </a:txBody>
                  <a:tcPr marL="68586" marR="68586" marT="0" marB="0">
                    <a:solidFill>
                      <a:srgbClr val="CCFFCC"/>
                    </a:solidFill>
                  </a:tcPr>
                </a:tc>
                <a:tc>
                  <a:txBody>
                    <a:bodyPr/>
                    <a:lstStyle/>
                    <a:p>
                      <a:pPr algn="ctr">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000" kern="100" dirty="0">
                        <a:solidFill>
                          <a:srgbClr val="FF0000"/>
                        </a:solidFill>
                        <a:effectLst/>
                        <a:latin typeface="Times New Roman"/>
                        <a:ea typeface="宋体"/>
                      </a:endParaRPr>
                    </a:p>
                    <a:p>
                      <a:pPr algn="ctr">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100" dirty="0">
                          <a:solidFill>
                            <a:srgbClr val="FF0000"/>
                          </a:solidFill>
                          <a:effectLst/>
                          <a:latin typeface="Times New Roman"/>
                          <a:ea typeface="宋体"/>
                        </a:rPr>
                        <a:t>2.6404</a:t>
                      </a:r>
                      <a:endParaRPr lang="zh-CN" sz="2000" kern="100" dirty="0">
                        <a:solidFill>
                          <a:srgbClr val="FF0000"/>
                        </a:solidFill>
                        <a:effectLst/>
                        <a:latin typeface="Times New Roman"/>
                        <a:ea typeface="宋体"/>
                      </a:endParaRPr>
                    </a:p>
                  </a:txBody>
                  <a:tcPr marL="68586" marR="68586" marT="0" marB="0">
                    <a:solidFill>
                      <a:srgbClr val="CCFFCC"/>
                    </a:solidFill>
                  </a:tcPr>
                </a:tc>
                <a:extLst>
                  <a:ext uri="{0D108BD9-81ED-4DB2-BD59-A6C34878D82A}">
                    <a16:rowId xmlns:a16="http://schemas.microsoft.com/office/drawing/2014/main" val="10006"/>
                  </a:ext>
                </a:extLst>
              </a:tr>
              <a:tr h="304773">
                <a:tc>
                  <a:txBody>
                    <a:bodyPr/>
                    <a:lstStyle/>
                    <a:p>
                      <a:pPr algn="ctr">
                        <a:spcAft>
                          <a:spcPts val="0"/>
                        </a:spcAft>
                      </a:pPr>
                      <a:r>
                        <a:rPr lang="en-US" sz="2000" b="0" kern="100">
                          <a:solidFill>
                            <a:schemeClr val="tx1"/>
                          </a:solidFill>
                          <a:effectLst/>
                        </a:rPr>
                        <a:t>7</a:t>
                      </a:r>
                      <a:endParaRPr lang="zh-CN" sz="2000" b="0" kern="100">
                        <a:solidFill>
                          <a:schemeClr val="tx1"/>
                        </a:solidFill>
                        <a:effectLst/>
                        <a:latin typeface="Times New Roman"/>
                        <a:ea typeface="宋体"/>
                      </a:endParaRPr>
                    </a:p>
                  </a:txBody>
                  <a:tcPr marL="68586" marR="68586" marT="0" marB="0">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en-US" sz="2000" b="0" kern="100" dirty="0">
                          <a:solidFill>
                            <a:schemeClr val="tx1"/>
                          </a:solidFill>
                          <a:effectLst/>
                        </a:rPr>
                        <a:t>5.0</a:t>
                      </a:r>
                      <a:endParaRPr lang="zh-CN" sz="2000" b="0" kern="100" dirty="0">
                        <a:solidFill>
                          <a:schemeClr val="tx1"/>
                        </a:solidFill>
                        <a:effectLst/>
                        <a:latin typeface="Times New Roman"/>
                        <a:ea typeface="宋体"/>
                      </a:endParaRPr>
                    </a:p>
                  </a:txBody>
                  <a:tcPr marL="68586" marR="68586" marT="0" marB="0">
                    <a:lnL w="12700" cap="flat" cmpd="sng" algn="ctr">
                      <a:solidFill>
                        <a:schemeClr val="tx1"/>
                      </a:solidFill>
                      <a:prstDash val="solid"/>
                      <a:round/>
                      <a:headEnd type="none" w="med" len="med"/>
                      <a:tailEnd type="none" w="med" len="med"/>
                    </a:lnL>
                    <a:solidFill>
                      <a:srgbClr val="CCFFCC"/>
                    </a:solidFill>
                  </a:tcPr>
                </a:tc>
                <a:tc>
                  <a:txBody>
                    <a:bodyPr/>
                    <a:lstStyle/>
                    <a:p>
                      <a:pPr algn="ctr">
                        <a:spcAft>
                          <a:spcPts val="0"/>
                        </a:spcAft>
                      </a:pPr>
                      <a:r>
                        <a:rPr lang="en-US" sz="2000" b="0" kern="100">
                          <a:solidFill>
                            <a:schemeClr val="tx1"/>
                          </a:solidFill>
                          <a:effectLst/>
                        </a:rPr>
                        <a:t>0.2</a:t>
                      </a:r>
                      <a:endParaRPr lang="zh-CN" sz="2000" b="0" kern="10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0" kern="100">
                          <a:solidFill>
                            <a:schemeClr val="tx1"/>
                          </a:solidFill>
                          <a:effectLst/>
                        </a:rPr>
                        <a:t>2.2</a:t>
                      </a:r>
                      <a:endParaRPr lang="zh-CN" sz="2000" b="0" kern="10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0" kern="100">
                          <a:solidFill>
                            <a:schemeClr val="tx1"/>
                          </a:solidFill>
                          <a:effectLst/>
                        </a:rPr>
                        <a:t>1.4</a:t>
                      </a:r>
                      <a:endParaRPr lang="zh-CN" sz="2000" b="0" kern="10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0" kern="100">
                          <a:solidFill>
                            <a:schemeClr val="tx1"/>
                          </a:solidFill>
                          <a:effectLst/>
                        </a:rPr>
                        <a:t>1.2</a:t>
                      </a:r>
                      <a:endParaRPr lang="zh-CN" sz="2000" b="0" kern="10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0" kern="100">
                          <a:solidFill>
                            <a:schemeClr val="tx1"/>
                          </a:solidFill>
                          <a:effectLst/>
                        </a:rPr>
                        <a:t>-0.1</a:t>
                      </a:r>
                      <a:endParaRPr lang="zh-CN" sz="2000" b="0" kern="10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0" kern="100" dirty="0">
                          <a:solidFill>
                            <a:schemeClr val="tx1"/>
                          </a:solidFill>
                          <a:effectLst/>
                        </a:rPr>
                        <a:t>1.3</a:t>
                      </a:r>
                      <a:endParaRPr lang="zh-CN" sz="2000" b="0" kern="100" dirty="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0" kern="100">
                          <a:solidFill>
                            <a:schemeClr val="tx1"/>
                          </a:solidFill>
                          <a:effectLst/>
                        </a:rPr>
                        <a:t>2.8</a:t>
                      </a:r>
                      <a:endParaRPr lang="zh-CN" sz="2000" b="0" kern="10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1" kern="100" dirty="0">
                          <a:solidFill>
                            <a:srgbClr val="FF0000"/>
                          </a:solidFill>
                          <a:effectLst/>
                        </a:rPr>
                        <a:t>2.7</a:t>
                      </a:r>
                      <a:endParaRPr lang="zh-CN" sz="2000" b="1" kern="100" dirty="0">
                        <a:solidFill>
                          <a:srgbClr val="FF0000"/>
                        </a:solidFill>
                        <a:effectLst/>
                        <a:latin typeface="Times New Roman"/>
                        <a:ea typeface="宋体"/>
                      </a:endParaRPr>
                    </a:p>
                  </a:txBody>
                  <a:tcPr marL="68586" marR="68586" marT="0" marB="0">
                    <a:solidFill>
                      <a:srgbClr val="CCFFCC"/>
                    </a:solidFill>
                  </a:tcPr>
                </a:tc>
                <a:tc>
                  <a:txBody>
                    <a:bodyPr/>
                    <a:lstStyle/>
                    <a:p>
                      <a:pPr algn="ctr">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000" kern="100" dirty="0">
                        <a:solidFill>
                          <a:srgbClr val="FF0000"/>
                        </a:solidFill>
                        <a:effectLst/>
                        <a:latin typeface="Times New Roman"/>
                        <a:ea typeface="宋体"/>
                      </a:endParaRPr>
                    </a:p>
                    <a:p>
                      <a:pPr algn="ctr">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100" dirty="0">
                          <a:solidFill>
                            <a:srgbClr val="FF0000"/>
                          </a:solidFill>
                          <a:effectLst/>
                          <a:latin typeface="Times New Roman"/>
                          <a:ea typeface="宋体"/>
                        </a:rPr>
                        <a:t>2.6295</a:t>
                      </a:r>
                      <a:endParaRPr lang="zh-CN" sz="2000" kern="100" dirty="0">
                        <a:solidFill>
                          <a:srgbClr val="FF0000"/>
                        </a:solidFill>
                        <a:effectLst/>
                        <a:latin typeface="Times New Roman"/>
                        <a:ea typeface="宋体"/>
                      </a:endParaRPr>
                    </a:p>
                  </a:txBody>
                  <a:tcPr marL="68586" marR="68586" marT="0" marB="0">
                    <a:solidFill>
                      <a:srgbClr val="CCFFCC"/>
                    </a:solidFill>
                  </a:tcPr>
                </a:tc>
                <a:extLst>
                  <a:ext uri="{0D108BD9-81ED-4DB2-BD59-A6C34878D82A}">
                    <a16:rowId xmlns:a16="http://schemas.microsoft.com/office/drawing/2014/main" val="10007"/>
                  </a:ext>
                </a:extLst>
              </a:tr>
              <a:tr h="304773">
                <a:tc>
                  <a:txBody>
                    <a:bodyPr/>
                    <a:lstStyle/>
                    <a:p>
                      <a:pPr algn="ctr">
                        <a:spcAft>
                          <a:spcPts val="0"/>
                        </a:spcAft>
                      </a:pPr>
                      <a:r>
                        <a:rPr lang="en-US" sz="2000" b="0" kern="100">
                          <a:solidFill>
                            <a:schemeClr val="tx1"/>
                          </a:solidFill>
                          <a:effectLst/>
                        </a:rPr>
                        <a:t>8</a:t>
                      </a:r>
                      <a:endParaRPr lang="zh-CN" sz="2000" b="0" kern="100">
                        <a:solidFill>
                          <a:schemeClr val="tx1"/>
                        </a:solidFill>
                        <a:effectLst/>
                        <a:latin typeface="Times New Roman"/>
                        <a:ea typeface="宋体"/>
                      </a:endParaRPr>
                    </a:p>
                  </a:txBody>
                  <a:tcPr marL="68586" marR="68586" marT="0" marB="0">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en-US" sz="2000" b="0" kern="100" dirty="0">
                          <a:solidFill>
                            <a:schemeClr val="tx1"/>
                          </a:solidFill>
                          <a:effectLst/>
                        </a:rPr>
                        <a:t>4.7</a:t>
                      </a:r>
                      <a:endParaRPr lang="zh-CN" sz="2000" b="0" kern="100" dirty="0">
                        <a:solidFill>
                          <a:schemeClr val="tx1"/>
                        </a:solidFill>
                        <a:effectLst/>
                        <a:latin typeface="Times New Roman"/>
                        <a:ea typeface="宋体"/>
                      </a:endParaRPr>
                    </a:p>
                  </a:txBody>
                  <a:tcPr marL="68586" marR="68586" marT="0" marB="0">
                    <a:lnL w="12700" cap="flat" cmpd="sng" algn="ctr">
                      <a:solidFill>
                        <a:schemeClr val="tx1"/>
                      </a:solidFill>
                      <a:prstDash val="solid"/>
                      <a:round/>
                      <a:headEnd type="none" w="med" len="med"/>
                      <a:tailEnd type="none" w="med" len="med"/>
                    </a:lnL>
                    <a:solidFill>
                      <a:srgbClr val="CCFFCC"/>
                    </a:solidFill>
                  </a:tcPr>
                </a:tc>
                <a:tc>
                  <a:txBody>
                    <a:bodyPr/>
                    <a:lstStyle/>
                    <a:p>
                      <a:pPr algn="ctr">
                        <a:spcAft>
                          <a:spcPts val="0"/>
                        </a:spcAft>
                      </a:pPr>
                      <a:r>
                        <a:rPr lang="en-US" sz="2000" b="0" kern="100">
                          <a:solidFill>
                            <a:schemeClr val="tx1"/>
                          </a:solidFill>
                          <a:effectLst/>
                        </a:rPr>
                        <a:t>0</a:t>
                      </a:r>
                      <a:endParaRPr lang="zh-CN" sz="2000" b="0" kern="10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0" kern="100">
                          <a:solidFill>
                            <a:schemeClr val="tx1"/>
                          </a:solidFill>
                          <a:effectLst/>
                        </a:rPr>
                        <a:t>2.2</a:t>
                      </a:r>
                      <a:endParaRPr lang="zh-CN" sz="2000" b="0" kern="10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0" kern="100">
                          <a:solidFill>
                            <a:schemeClr val="tx1"/>
                          </a:solidFill>
                          <a:effectLst/>
                        </a:rPr>
                        <a:t>1.4</a:t>
                      </a:r>
                      <a:endParaRPr lang="zh-CN" sz="2000" b="0" kern="10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0" kern="100">
                          <a:solidFill>
                            <a:schemeClr val="tx1"/>
                          </a:solidFill>
                          <a:effectLst/>
                        </a:rPr>
                        <a:t>1.2</a:t>
                      </a:r>
                      <a:endParaRPr lang="zh-CN" sz="2000" b="0" kern="10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0" kern="100">
                          <a:solidFill>
                            <a:schemeClr val="tx1"/>
                          </a:solidFill>
                          <a:effectLst/>
                        </a:rPr>
                        <a:t>0</a:t>
                      </a:r>
                      <a:endParaRPr lang="zh-CN" sz="2000" b="0" kern="10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0" kern="100">
                          <a:solidFill>
                            <a:schemeClr val="tx1"/>
                          </a:solidFill>
                          <a:effectLst/>
                        </a:rPr>
                        <a:t>1.2</a:t>
                      </a:r>
                      <a:endParaRPr lang="zh-CN" sz="2000" b="0" kern="10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0" kern="100" dirty="0">
                          <a:solidFill>
                            <a:schemeClr val="tx1"/>
                          </a:solidFill>
                          <a:effectLst/>
                        </a:rPr>
                        <a:t>2.6</a:t>
                      </a:r>
                      <a:endParaRPr lang="zh-CN" sz="2000" b="0" kern="100" dirty="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1" kern="100" dirty="0">
                          <a:solidFill>
                            <a:srgbClr val="FF0000"/>
                          </a:solidFill>
                          <a:effectLst/>
                        </a:rPr>
                        <a:t>2.6</a:t>
                      </a:r>
                      <a:endParaRPr lang="zh-CN" sz="2000" b="1" kern="100" dirty="0">
                        <a:solidFill>
                          <a:srgbClr val="FF0000"/>
                        </a:solidFill>
                        <a:effectLst/>
                        <a:latin typeface="Times New Roman"/>
                        <a:ea typeface="宋体"/>
                      </a:endParaRPr>
                    </a:p>
                  </a:txBody>
                  <a:tcPr marL="68586" marR="68586" marT="0" marB="0">
                    <a:solidFill>
                      <a:srgbClr val="CCFFCC"/>
                    </a:solidFill>
                  </a:tcPr>
                </a:tc>
                <a:tc>
                  <a:txBody>
                    <a:bodyPr/>
                    <a:lstStyle/>
                    <a:p>
                      <a:pPr algn="ctr">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000" kern="100" dirty="0">
                        <a:solidFill>
                          <a:srgbClr val="FF0000"/>
                        </a:solidFill>
                        <a:effectLst/>
                        <a:latin typeface="Times New Roman"/>
                        <a:ea typeface="宋体"/>
                      </a:endParaRPr>
                    </a:p>
                    <a:p>
                      <a:pPr algn="ctr">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100" dirty="0">
                          <a:solidFill>
                            <a:srgbClr val="FF0000"/>
                          </a:solidFill>
                          <a:effectLst/>
                          <a:latin typeface="Times New Roman"/>
                          <a:ea typeface="宋体"/>
                        </a:rPr>
                        <a:t>2.4889</a:t>
                      </a:r>
                      <a:endParaRPr lang="zh-CN" sz="2000" kern="100" dirty="0">
                        <a:solidFill>
                          <a:srgbClr val="FF0000"/>
                        </a:solidFill>
                        <a:effectLst/>
                        <a:latin typeface="Times New Roman"/>
                        <a:ea typeface="宋体"/>
                      </a:endParaRPr>
                    </a:p>
                  </a:txBody>
                  <a:tcPr marL="68586" marR="68586" marT="0" marB="0">
                    <a:solidFill>
                      <a:srgbClr val="CCFFCC"/>
                    </a:solidFill>
                  </a:tcPr>
                </a:tc>
                <a:extLst>
                  <a:ext uri="{0D108BD9-81ED-4DB2-BD59-A6C34878D82A}">
                    <a16:rowId xmlns:a16="http://schemas.microsoft.com/office/drawing/2014/main" val="10008"/>
                  </a:ext>
                </a:extLst>
              </a:tr>
              <a:tr h="304773">
                <a:tc>
                  <a:txBody>
                    <a:bodyPr/>
                    <a:lstStyle/>
                    <a:p>
                      <a:pPr algn="ctr">
                        <a:spcAft>
                          <a:spcPts val="0"/>
                        </a:spcAft>
                      </a:pPr>
                      <a:r>
                        <a:rPr lang="en-US" sz="2000" b="0" kern="100">
                          <a:solidFill>
                            <a:schemeClr val="tx1"/>
                          </a:solidFill>
                          <a:effectLst/>
                        </a:rPr>
                        <a:t>9</a:t>
                      </a:r>
                      <a:endParaRPr lang="zh-CN" sz="2000" b="0" kern="100">
                        <a:solidFill>
                          <a:schemeClr val="tx1"/>
                        </a:solidFill>
                        <a:effectLst/>
                        <a:latin typeface="Times New Roman"/>
                        <a:ea typeface="宋体"/>
                      </a:endParaRPr>
                    </a:p>
                  </a:txBody>
                  <a:tcPr marL="68586" marR="68586" marT="0" marB="0">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en-US" sz="2000" b="0" kern="100" dirty="0">
                          <a:solidFill>
                            <a:schemeClr val="tx1"/>
                          </a:solidFill>
                          <a:effectLst/>
                        </a:rPr>
                        <a:t>6.1</a:t>
                      </a:r>
                      <a:endParaRPr lang="zh-CN" sz="2000" b="0" kern="100" dirty="0">
                        <a:solidFill>
                          <a:schemeClr val="tx1"/>
                        </a:solidFill>
                        <a:effectLst/>
                        <a:latin typeface="Times New Roman"/>
                        <a:ea typeface="宋体"/>
                      </a:endParaRPr>
                    </a:p>
                  </a:txBody>
                  <a:tcPr marL="68586" marR="68586" marT="0" marB="0">
                    <a:lnL w="12700" cap="flat" cmpd="sng" algn="ctr">
                      <a:solidFill>
                        <a:schemeClr val="tx1"/>
                      </a:solidFill>
                      <a:prstDash val="solid"/>
                      <a:round/>
                      <a:headEnd type="none" w="med" len="med"/>
                      <a:tailEnd type="none" w="med" len="med"/>
                    </a:lnL>
                    <a:solidFill>
                      <a:srgbClr val="CCFFCC"/>
                    </a:solidFill>
                  </a:tcPr>
                </a:tc>
                <a:tc>
                  <a:txBody>
                    <a:bodyPr/>
                    <a:lstStyle/>
                    <a:p>
                      <a:pPr algn="ctr">
                        <a:spcAft>
                          <a:spcPts val="0"/>
                        </a:spcAft>
                      </a:pPr>
                      <a:r>
                        <a:rPr lang="en-US" sz="2000" b="0" kern="100">
                          <a:solidFill>
                            <a:schemeClr val="tx1"/>
                          </a:solidFill>
                          <a:effectLst/>
                        </a:rPr>
                        <a:t>-0.2</a:t>
                      </a:r>
                      <a:endParaRPr lang="zh-CN" sz="2000" b="0" kern="10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0" kern="100">
                          <a:solidFill>
                            <a:schemeClr val="tx1"/>
                          </a:solidFill>
                          <a:effectLst/>
                        </a:rPr>
                        <a:t>2.3</a:t>
                      </a:r>
                      <a:endParaRPr lang="zh-CN" sz="2000" b="0" kern="10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0" kern="100">
                          <a:solidFill>
                            <a:schemeClr val="tx1"/>
                          </a:solidFill>
                          <a:effectLst/>
                        </a:rPr>
                        <a:t>1.4</a:t>
                      </a:r>
                      <a:endParaRPr lang="zh-CN" sz="2000" b="0" kern="10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0" kern="100">
                          <a:solidFill>
                            <a:schemeClr val="tx1"/>
                          </a:solidFill>
                          <a:effectLst/>
                        </a:rPr>
                        <a:t>1.1</a:t>
                      </a:r>
                      <a:endParaRPr lang="zh-CN" sz="2000" b="0" kern="10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0" kern="100">
                          <a:solidFill>
                            <a:schemeClr val="tx1"/>
                          </a:solidFill>
                          <a:effectLst/>
                        </a:rPr>
                        <a:t>-0.2</a:t>
                      </a:r>
                      <a:endParaRPr lang="zh-CN" sz="2000" b="0" kern="10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0" kern="100">
                          <a:solidFill>
                            <a:schemeClr val="tx1"/>
                          </a:solidFill>
                          <a:effectLst/>
                        </a:rPr>
                        <a:t>1.9</a:t>
                      </a:r>
                      <a:endParaRPr lang="zh-CN" sz="2000" b="0" kern="10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0" kern="100">
                          <a:solidFill>
                            <a:schemeClr val="tx1"/>
                          </a:solidFill>
                          <a:effectLst/>
                        </a:rPr>
                        <a:t>2.6</a:t>
                      </a:r>
                      <a:endParaRPr lang="zh-CN" sz="2000" b="0" kern="10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1" kern="100" dirty="0">
                          <a:solidFill>
                            <a:srgbClr val="FF0000"/>
                          </a:solidFill>
                          <a:effectLst/>
                        </a:rPr>
                        <a:t>3.1</a:t>
                      </a:r>
                      <a:endParaRPr lang="zh-CN" sz="2000" b="1" kern="100" dirty="0">
                        <a:solidFill>
                          <a:srgbClr val="FF0000"/>
                        </a:solidFill>
                        <a:effectLst/>
                        <a:latin typeface="Times New Roman"/>
                        <a:ea typeface="宋体"/>
                      </a:endParaRPr>
                    </a:p>
                  </a:txBody>
                  <a:tcPr marL="68586" marR="68586" marT="0" marB="0">
                    <a:solidFill>
                      <a:srgbClr val="CCFFCC"/>
                    </a:solidFill>
                  </a:tcPr>
                </a:tc>
                <a:tc>
                  <a:txBody>
                    <a:bodyPr/>
                    <a:lstStyle/>
                    <a:p>
                      <a:pPr algn="ctr">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000" kern="100" dirty="0">
                        <a:solidFill>
                          <a:srgbClr val="FF0000"/>
                        </a:solidFill>
                        <a:effectLst/>
                        <a:latin typeface="Times New Roman"/>
                        <a:ea typeface="宋体"/>
                      </a:endParaRPr>
                    </a:p>
                    <a:p>
                      <a:pPr algn="ctr">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100" dirty="0">
                          <a:solidFill>
                            <a:srgbClr val="FF0000"/>
                          </a:solidFill>
                          <a:effectLst/>
                          <a:latin typeface="Times New Roman"/>
                          <a:ea typeface="宋体"/>
                        </a:rPr>
                        <a:t>3.0022</a:t>
                      </a:r>
                      <a:endParaRPr lang="zh-CN" sz="2000" kern="100" dirty="0">
                        <a:solidFill>
                          <a:srgbClr val="FF0000"/>
                        </a:solidFill>
                        <a:effectLst/>
                        <a:latin typeface="Times New Roman"/>
                        <a:ea typeface="宋体"/>
                      </a:endParaRPr>
                    </a:p>
                  </a:txBody>
                  <a:tcPr marL="68586" marR="68586" marT="0" marB="0">
                    <a:solidFill>
                      <a:srgbClr val="CCFFCC"/>
                    </a:solidFill>
                  </a:tcPr>
                </a:tc>
                <a:extLst>
                  <a:ext uri="{0D108BD9-81ED-4DB2-BD59-A6C34878D82A}">
                    <a16:rowId xmlns:a16="http://schemas.microsoft.com/office/drawing/2014/main" val="10009"/>
                  </a:ext>
                </a:extLst>
              </a:tr>
              <a:tr h="304773">
                <a:tc>
                  <a:txBody>
                    <a:bodyPr/>
                    <a:lstStyle/>
                    <a:p>
                      <a:pPr algn="ctr">
                        <a:spcAft>
                          <a:spcPts val="0"/>
                        </a:spcAft>
                      </a:pPr>
                      <a:r>
                        <a:rPr lang="en-US" sz="2000" b="0" kern="100">
                          <a:solidFill>
                            <a:schemeClr val="tx1"/>
                          </a:solidFill>
                          <a:effectLst/>
                        </a:rPr>
                        <a:t>10</a:t>
                      </a:r>
                      <a:endParaRPr lang="zh-CN" sz="2000" b="0" kern="100">
                        <a:solidFill>
                          <a:schemeClr val="tx1"/>
                        </a:solidFill>
                        <a:effectLst/>
                        <a:latin typeface="Times New Roman"/>
                        <a:ea typeface="宋体"/>
                      </a:endParaRPr>
                    </a:p>
                  </a:txBody>
                  <a:tcPr marL="68586" marR="68586" marT="0" marB="0">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en-US" sz="2000" b="0" kern="100" dirty="0">
                          <a:solidFill>
                            <a:schemeClr val="tx1"/>
                          </a:solidFill>
                          <a:effectLst/>
                        </a:rPr>
                        <a:t>6.5</a:t>
                      </a:r>
                      <a:endParaRPr lang="zh-CN" sz="2000" b="0" kern="100" dirty="0">
                        <a:solidFill>
                          <a:schemeClr val="tx1"/>
                        </a:solidFill>
                        <a:effectLst/>
                        <a:latin typeface="Times New Roman"/>
                        <a:ea typeface="宋体"/>
                      </a:endParaRPr>
                    </a:p>
                  </a:txBody>
                  <a:tcPr marL="68586" marR="68586" marT="0" marB="0">
                    <a:lnL w="12700" cap="flat" cmpd="sng" algn="ctr">
                      <a:solidFill>
                        <a:schemeClr val="tx1"/>
                      </a:solidFill>
                      <a:prstDash val="solid"/>
                      <a:round/>
                      <a:headEnd type="none" w="med" len="med"/>
                      <a:tailEnd type="none" w="med" len="med"/>
                    </a:lnL>
                    <a:solidFill>
                      <a:srgbClr val="CCFFCC"/>
                    </a:solidFill>
                  </a:tcPr>
                </a:tc>
                <a:tc>
                  <a:txBody>
                    <a:bodyPr/>
                    <a:lstStyle/>
                    <a:p>
                      <a:pPr algn="ctr">
                        <a:spcAft>
                          <a:spcPts val="0"/>
                        </a:spcAft>
                      </a:pPr>
                      <a:r>
                        <a:rPr lang="en-US" sz="2000" b="0" kern="100">
                          <a:solidFill>
                            <a:schemeClr val="tx1"/>
                          </a:solidFill>
                          <a:effectLst/>
                        </a:rPr>
                        <a:t>-0.2</a:t>
                      </a:r>
                      <a:endParaRPr lang="zh-CN" sz="2000" b="0" kern="10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0" kern="100">
                          <a:solidFill>
                            <a:schemeClr val="tx1"/>
                          </a:solidFill>
                          <a:effectLst/>
                        </a:rPr>
                        <a:t>2.4</a:t>
                      </a:r>
                      <a:endParaRPr lang="zh-CN" sz="2000" b="0" kern="10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0" kern="100">
                          <a:solidFill>
                            <a:schemeClr val="tx1"/>
                          </a:solidFill>
                          <a:effectLst/>
                        </a:rPr>
                        <a:t>1.5</a:t>
                      </a:r>
                      <a:endParaRPr lang="zh-CN" sz="2000" b="0" kern="10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0" kern="100">
                          <a:solidFill>
                            <a:schemeClr val="tx1"/>
                          </a:solidFill>
                          <a:effectLst/>
                        </a:rPr>
                        <a:t>1.0</a:t>
                      </a:r>
                      <a:endParaRPr lang="zh-CN" sz="2000" b="0" kern="10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0" kern="100">
                          <a:solidFill>
                            <a:schemeClr val="tx1"/>
                          </a:solidFill>
                          <a:effectLst/>
                        </a:rPr>
                        <a:t>-0.6</a:t>
                      </a:r>
                      <a:endParaRPr lang="zh-CN" sz="2000" b="0" kern="10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0" kern="100">
                          <a:solidFill>
                            <a:schemeClr val="tx1"/>
                          </a:solidFill>
                          <a:effectLst/>
                        </a:rPr>
                        <a:t>2.5</a:t>
                      </a:r>
                      <a:endParaRPr lang="zh-CN" sz="2000" b="0" kern="10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0" kern="100">
                          <a:solidFill>
                            <a:schemeClr val="tx1"/>
                          </a:solidFill>
                          <a:effectLst/>
                        </a:rPr>
                        <a:t>2.6</a:t>
                      </a:r>
                      <a:endParaRPr lang="zh-CN" sz="2000" b="0" kern="10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1" kern="100" dirty="0">
                          <a:solidFill>
                            <a:srgbClr val="FF0000"/>
                          </a:solidFill>
                          <a:effectLst/>
                        </a:rPr>
                        <a:t>3.2</a:t>
                      </a:r>
                      <a:endParaRPr lang="zh-CN" sz="2000" b="1" kern="100" dirty="0">
                        <a:solidFill>
                          <a:srgbClr val="FF0000"/>
                        </a:solidFill>
                        <a:effectLst/>
                        <a:latin typeface="Times New Roman"/>
                        <a:ea typeface="宋体"/>
                      </a:endParaRPr>
                    </a:p>
                  </a:txBody>
                  <a:tcPr marL="68586" marR="68586" marT="0" marB="0">
                    <a:solidFill>
                      <a:srgbClr val="CCFFCC"/>
                    </a:solidFill>
                  </a:tcPr>
                </a:tc>
                <a:tc>
                  <a:txBody>
                    <a:bodyPr/>
                    <a:lstStyle/>
                    <a:p>
                      <a:pPr algn="ctr">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000" kern="100" dirty="0">
                        <a:solidFill>
                          <a:srgbClr val="FF0000"/>
                        </a:solidFill>
                        <a:effectLst/>
                        <a:latin typeface="Times New Roman"/>
                        <a:ea typeface="宋体"/>
                      </a:endParaRPr>
                    </a:p>
                    <a:p>
                      <a:pPr algn="ctr">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100" dirty="0">
                          <a:solidFill>
                            <a:srgbClr val="FF0000"/>
                          </a:solidFill>
                          <a:effectLst/>
                          <a:latin typeface="Times New Roman"/>
                          <a:ea typeface="宋体"/>
                        </a:rPr>
                        <a:t>3.1766</a:t>
                      </a:r>
                      <a:endParaRPr lang="zh-CN" sz="2000" kern="100" dirty="0">
                        <a:solidFill>
                          <a:srgbClr val="FF0000"/>
                        </a:solidFill>
                        <a:effectLst/>
                        <a:latin typeface="Times New Roman"/>
                        <a:ea typeface="宋体"/>
                      </a:endParaRPr>
                    </a:p>
                  </a:txBody>
                  <a:tcPr marL="68586" marR="68586" marT="0" marB="0">
                    <a:solidFill>
                      <a:srgbClr val="CCFFCC"/>
                    </a:solidFill>
                  </a:tcPr>
                </a:tc>
                <a:extLst>
                  <a:ext uri="{0D108BD9-81ED-4DB2-BD59-A6C34878D82A}">
                    <a16:rowId xmlns:a16="http://schemas.microsoft.com/office/drawing/2014/main" val="10010"/>
                  </a:ext>
                </a:extLst>
              </a:tr>
              <a:tr h="304773">
                <a:tc>
                  <a:txBody>
                    <a:bodyPr/>
                    <a:lstStyle/>
                    <a:p>
                      <a:pPr algn="ctr">
                        <a:spcAft>
                          <a:spcPts val="0"/>
                        </a:spcAft>
                      </a:pPr>
                      <a:r>
                        <a:rPr lang="en-US" sz="2000" b="0" kern="100">
                          <a:solidFill>
                            <a:schemeClr val="tx1"/>
                          </a:solidFill>
                          <a:effectLst/>
                        </a:rPr>
                        <a:t>11</a:t>
                      </a:r>
                      <a:endParaRPr lang="zh-CN" sz="2000" b="0" kern="100">
                        <a:solidFill>
                          <a:schemeClr val="tx1"/>
                        </a:solidFill>
                        <a:effectLst/>
                        <a:latin typeface="Times New Roman"/>
                        <a:ea typeface="宋体"/>
                      </a:endParaRPr>
                    </a:p>
                  </a:txBody>
                  <a:tcPr marL="68586" marR="68586" marT="0" marB="0">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en-US" sz="2000" b="0" kern="100" dirty="0">
                          <a:solidFill>
                            <a:schemeClr val="tx1"/>
                          </a:solidFill>
                          <a:effectLst/>
                        </a:rPr>
                        <a:t>5.9</a:t>
                      </a:r>
                      <a:endParaRPr lang="zh-CN" sz="2000" b="0" kern="100" dirty="0">
                        <a:solidFill>
                          <a:schemeClr val="tx1"/>
                        </a:solidFill>
                        <a:effectLst/>
                        <a:latin typeface="Times New Roman"/>
                        <a:ea typeface="宋体"/>
                      </a:endParaRPr>
                    </a:p>
                  </a:txBody>
                  <a:tcPr marL="68586" marR="68586" marT="0" marB="0">
                    <a:lnL w="12700" cap="flat" cmpd="sng" algn="ctr">
                      <a:solidFill>
                        <a:schemeClr val="tx1"/>
                      </a:solidFill>
                      <a:prstDash val="solid"/>
                      <a:round/>
                      <a:headEnd type="none" w="med" len="med"/>
                      <a:tailEnd type="none" w="med" len="med"/>
                    </a:lnL>
                    <a:solidFill>
                      <a:srgbClr val="CCFFCC"/>
                    </a:solidFill>
                  </a:tcPr>
                </a:tc>
                <a:tc>
                  <a:txBody>
                    <a:bodyPr/>
                    <a:lstStyle/>
                    <a:p>
                      <a:pPr algn="ctr">
                        <a:spcAft>
                          <a:spcPts val="0"/>
                        </a:spcAft>
                      </a:pPr>
                      <a:r>
                        <a:rPr lang="en-US" sz="2000" b="0" kern="100">
                          <a:solidFill>
                            <a:schemeClr val="tx1"/>
                          </a:solidFill>
                          <a:effectLst/>
                        </a:rPr>
                        <a:t>-0.2</a:t>
                      </a:r>
                      <a:endParaRPr lang="zh-CN" sz="2000" b="0" kern="10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0" kern="100">
                          <a:solidFill>
                            <a:schemeClr val="tx1"/>
                          </a:solidFill>
                          <a:effectLst/>
                        </a:rPr>
                        <a:t>2.0</a:t>
                      </a:r>
                      <a:endParaRPr lang="zh-CN" sz="2000" b="0" kern="10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0" kern="100">
                          <a:solidFill>
                            <a:schemeClr val="tx1"/>
                          </a:solidFill>
                          <a:effectLst/>
                        </a:rPr>
                        <a:t>1.3</a:t>
                      </a:r>
                      <a:endParaRPr lang="zh-CN" sz="2000" b="0" kern="10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0" kern="100">
                          <a:solidFill>
                            <a:schemeClr val="tx1"/>
                          </a:solidFill>
                          <a:effectLst/>
                        </a:rPr>
                        <a:t>1.0</a:t>
                      </a:r>
                      <a:endParaRPr lang="zh-CN" sz="2000" b="0" kern="10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0" kern="100">
                          <a:solidFill>
                            <a:schemeClr val="tx1"/>
                          </a:solidFill>
                          <a:effectLst/>
                        </a:rPr>
                        <a:t>-0.5</a:t>
                      </a:r>
                      <a:endParaRPr lang="zh-CN" sz="2000" b="0" kern="10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0" kern="100">
                          <a:solidFill>
                            <a:schemeClr val="tx1"/>
                          </a:solidFill>
                          <a:effectLst/>
                        </a:rPr>
                        <a:t>2.8</a:t>
                      </a:r>
                      <a:endParaRPr lang="zh-CN" sz="2000" b="0" kern="10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0" kern="100">
                          <a:solidFill>
                            <a:schemeClr val="tx1"/>
                          </a:solidFill>
                          <a:effectLst/>
                        </a:rPr>
                        <a:t>2.6</a:t>
                      </a:r>
                      <a:endParaRPr lang="zh-CN" sz="2000" b="0" kern="10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1" kern="100" dirty="0">
                          <a:solidFill>
                            <a:srgbClr val="FF0000"/>
                          </a:solidFill>
                          <a:effectLst/>
                        </a:rPr>
                        <a:t>3.0</a:t>
                      </a:r>
                      <a:endParaRPr lang="zh-CN" sz="2000" b="1" kern="100" dirty="0">
                        <a:solidFill>
                          <a:srgbClr val="FF0000"/>
                        </a:solidFill>
                        <a:effectLst/>
                        <a:latin typeface="Times New Roman"/>
                        <a:ea typeface="宋体"/>
                      </a:endParaRPr>
                    </a:p>
                  </a:txBody>
                  <a:tcPr marL="68586" marR="68586" marT="0" marB="0">
                    <a:solidFill>
                      <a:srgbClr val="CCFFCC"/>
                    </a:solidFill>
                  </a:tcPr>
                </a:tc>
                <a:tc>
                  <a:txBody>
                    <a:bodyPr/>
                    <a:lstStyle/>
                    <a:p>
                      <a:pPr algn="ctr">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000" kern="100" dirty="0">
                        <a:solidFill>
                          <a:srgbClr val="FF0000"/>
                        </a:solidFill>
                        <a:effectLst/>
                        <a:latin typeface="Times New Roman"/>
                        <a:ea typeface="宋体"/>
                      </a:endParaRPr>
                    </a:p>
                    <a:p>
                      <a:pPr algn="ctr">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100" dirty="0">
                          <a:solidFill>
                            <a:srgbClr val="FF0000"/>
                          </a:solidFill>
                          <a:effectLst/>
                          <a:latin typeface="Times New Roman"/>
                          <a:ea typeface="宋体"/>
                        </a:rPr>
                        <a:t>2.9917</a:t>
                      </a:r>
                      <a:endParaRPr lang="zh-CN" sz="2000" kern="100" dirty="0">
                        <a:solidFill>
                          <a:srgbClr val="FF0000"/>
                        </a:solidFill>
                        <a:effectLst/>
                        <a:latin typeface="Times New Roman"/>
                        <a:ea typeface="宋体"/>
                      </a:endParaRPr>
                    </a:p>
                  </a:txBody>
                  <a:tcPr marL="68586" marR="68586" marT="0" marB="0">
                    <a:solidFill>
                      <a:srgbClr val="CCFFCC"/>
                    </a:solidFill>
                  </a:tcPr>
                </a:tc>
                <a:extLst>
                  <a:ext uri="{0D108BD9-81ED-4DB2-BD59-A6C34878D82A}">
                    <a16:rowId xmlns:a16="http://schemas.microsoft.com/office/drawing/2014/main" val="10011"/>
                  </a:ext>
                </a:extLst>
              </a:tr>
              <a:tr h="304773">
                <a:tc>
                  <a:txBody>
                    <a:bodyPr/>
                    <a:lstStyle/>
                    <a:p>
                      <a:pPr algn="ctr">
                        <a:spcAft>
                          <a:spcPts val="0"/>
                        </a:spcAft>
                      </a:pPr>
                      <a:r>
                        <a:rPr lang="en-US" sz="2000" b="0" kern="100">
                          <a:solidFill>
                            <a:schemeClr val="tx1"/>
                          </a:solidFill>
                          <a:effectLst/>
                        </a:rPr>
                        <a:t>12</a:t>
                      </a:r>
                      <a:endParaRPr lang="zh-CN" sz="2000" b="0" kern="100">
                        <a:solidFill>
                          <a:schemeClr val="tx1"/>
                        </a:solidFill>
                        <a:effectLst/>
                        <a:latin typeface="Times New Roman"/>
                        <a:ea typeface="宋体"/>
                      </a:endParaRPr>
                    </a:p>
                  </a:txBody>
                  <a:tcPr marL="68586" marR="68586" marT="0" marB="0">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en-US" sz="2000" b="0" kern="100" dirty="0">
                          <a:solidFill>
                            <a:schemeClr val="tx1"/>
                          </a:solidFill>
                          <a:effectLst/>
                        </a:rPr>
                        <a:t>4.1</a:t>
                      </a:r>
                      <a:endParaRPr lang="zh-CN" sz="2000" b="0" kern="100" dirty="0">
                        <a:solidFill>
                          <a:schemeClr val="tx1"/>
                        </a:solidFill>
                        <a:effectLst/>
                        <a:latin typeface="Times New Roman"/>
                        <a:ea typeface="宋体"/>
                      </a:endParaRPr>
                    </a:p>
                  </a:txBody>
                  <a:tcPr marL="68586" marR="68586" marT="0" marB="0">
                    <a:lnL w="12700" cap="flat" cmpd="sng" algn="ctr">
                      <a:solidFill>
                        <a:schemeClr val="tx1"/>
                      </a:solidFill>
                      <a:prstDash val="solid"/>
                      <a:round/>
                      <a:headEnd type="none" w="med" len="med"/>
                      <a:tailEnd type="none" w="med" len="med"/>
                    </a:lnL>
                    <a:solidFill>
                      <a:srgbClr val="CCFFCC"/>
                    </a:solidFill>
                  </a:tcPr>
                </a:tc>
                <a:tc>
                  <a:txBody>
                    <a:bodyPr/>
                    <a:lstStyle/>
                    <a:p>
                      <a:pPr algn="ctr">
                        <a:spcAft>
                          <a:spcPts val="0"/>
                        </a:spcAft>
                      </a:pPr>
                      <a:r>
                        <a:rPr lang="en-US" sz="2000" b="0" kern="100">
                          <a:solidFill>
                            <a:schemeClr val="tx1"/>
                          </a:solidFill>
                          <a:effectLst/>
                        </a:rPr>
                        <a:t>-0.4</a:t>
                      </a:r>
                      <a:endParaRPr lang="zh-CN" sz="2000" b="0" kern="10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0" kern="100">
                          <a:solidFill>
                            <a:schemeClr val="tx1"/>
                          </a:solidFill>
                          <a:effectLst/>
                        </a:rPr>
                        <a:t>2.1</a:t>
                      </a:r>
                      <a:endParaRPr lang="zh-CN" sz="2000" b="0" kern="10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0" kern="100">
                          <a:solidFill>
                            <a:schemeClr val="tx1"/>
                          </a:solidFill>
                          <a:effectLst/>
                        </a:rPr>
                        <a:t>1.4</a:t>
                      </a:r>
                      <a:endParaRPr lang="zh-CN" sz="2000" b="0" kern="10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0" kern="100">
                          <a:solidFill>
                            <a:schemeClr val="tx1"/>
                          </a:solidFill>
                          <a:effectLst/>
                        </a:rPr>
                        <a:t>0.9</a:t>
                      </a:r>
                      <a:endParaRPr lang="zh-CN" sz="2000" b="0" kern="10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0" kern="100">
                          <a:solidFill>
                            <a:schemeClr val="tx1"/>
                          </a:solidFill>
                          <a:effectLst/>
                        </a:rPr>
                        <a:t>-0.1</a:t>
                      </a:r>
                      <a:endParaRPr lang="zh-CN" sz="2000" b="0" kern="10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0" kern="100">
                          <a:solidFill>
                            <a:schemeClr val="tx1"/>
                          </a:solidFill>
                          <a:effectLst/>
                        </a:rPr>
                        <a:t>2.9</a:t>
                      </a:r>
                      <a:endParaRPr lang="zh-CN" sz="2000" b="0" kern="10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0" kern="100">
                          <a:solidFill>
                            <a:schemeClr val="tx1"/>
                          </a:solidFill>
                          <a:effectLst/>
                        </a:rPr>
                        <a:t>2.8</a:t>
                      </a:r>
                      <a:endParaRPr lang="zh-CN" sz="2000" b="0" kern="100">
                        <a:solidFill>
                          <a:schemeClr val="tx1"/>
                        </a:solidFill>
                        <a:effectLst/>
                        <a:latin typeface="Times New Roman"/>
                        <a:ea typeface="宋体"/>
                      </a:endParaRPr>
                    </a:p>
                  </a:txBody>
                  <a:tcPr marL="68586" marR="68586" marT="0" marB="0">
                    <a:solidFill>
                      <a:srgbClr val="CCFFCC"/>
                    </a:solidFill>
                  </a:tcPr>
                </a:tc>
                <a:tc>
                  <a:txBody>
                    <a:bodyPr/>
                    <a:lstStyle/>
                    <a:p>
                      <a:pPr algn="ctr">
                        <a:spcAft>
                          <a:spcPts val="0"/>
                        </a:spcAft>
                      </a:pPr>
                      <a:r>
                        <a:rPr lang="en-US" sz="2000" b="1" kern="100" dirty="0">
                          <a:solidFill>
                            <a:srgbClr val="FF0000"/>
                          </a:solidFill>
                          <a:effectLst/>
                        </a:rPr>
                        <a:t>2.5</a:t>
                      </a:r>
                      <a:endParaRPr lang="zh-CN" sz="2000" b="1" kern="100" dirty="0">
                        <a:solidFill>
                          <a:srgbClr val="FF0000"/>
                        </a:solidFill>
                        <a:effectLst/>
                        <a:latin typeface="Times New Roman"/>
                        <a:ea typeface="宋体"/>
                      </a:endParaRPr>
                    </a:p>
                  </a:txBody>
                  <a:tcPr marL="68586" marR="68586" marT="0" marB="0">
                    <a:solidFill>
                      <a:srgbClr val="CCFFCC"/>
                    </a:solidFill>
                  </a:tcPr>
                </a:tc>
                <a:tc>
                  <a:txBody>
                    <a:bodyPr/>
                    <a:lstStyle/>
                    <a:p>
                      <a:pPr algn="ctr">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000" kern="100" dirty="0">
                        <a:solidFill>
                          <a:srgbClr val="FF0000"/>
                        </a:solidFill>
                        <a:effectLst/>
                        <a:latin typeface="Times New Roman"/>
                        <a:ea typeface="宋体"/>
                      </a:endParaRPr>
                    </a:p>
                    <a:p>
                      <a:pPr algn="ctr">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100" dirty="0">
                          <a:solidFill>
                            <a:srgbClr val="FF0000"/>
                          </a:solidFill>
                          <a:effectLst/>
                          <a:latin typeface="Times New Roman"/>
                          <a:ea typeface="宋体"/>
                        </a:rPr>
                        <a:t>2.5050</a:t>
                      </a:r>
                      <a:endParaRPr lang="zh-CN" sz="2000" kern="100" dirty="0">
                        <a:solidFill>
                          <a:srgbClr val="FF0000"/>
                        </a:solidFill>
                        <a:effectLst/>
                        <a:latin typeface="Times New Roman"/>
                        <a:ea typeface="宋体"/>
                      </a:endParaRPr>
                    </a:p>
                  </a:txBody>
                  <a:tcPr marL="68586" marR="68586" marT="0" marB="0">
                    <a:solidFill>
                      <a:srgbClr val="CCFFCC"/>
                    </a:solidFill>
                  </a:tcPr>
                </a:tc>
                <a:extLst>
                  <a:ext uri="{0D108BD9-81ED-4DB2-BD59-A6C34878D82A}">
                    <a16:rowId xmlns:a16="http://schemas.microsoft.com/office/drawing/2014/main" val="10012"/>
                  </a:ext>
                </a:extLst>
              </a:tr>
            </a:tbl>
          </a:graphicData>
        </a:graphic>
      </p:graphicFrame>
      <p:sp>
        <p:nvSpPr>
          <p:cNvPr id="8" name="矩形 7"/>
          <p:cNvSpPr>
            <a:spLocks noChangeArrowheads="1"/>
          </p:cNvSpPr>
          <p:nvPr/>
        </p:nvSpPr>
        <p:spPr bwMode="auto">
          <a:xfrm>
            <a:off x="2051050" y="1628775"/>
            <a:ext cx="5094288" cy="461963"/>
          </a:xfrm>
          <a:prstGeom prst="rect">
            <a:avLst/>
          </a:prstGeom>
          <a:solidFill>
            <a:srgbClr val="FFCC99"/>
          </a:solidFill>
          <a:ln>
            <a:noFill/>
          </a:ln>
        </p:spPr>
        <p:txBody>
          <a:bodyPr>
            <a:spAutoFit/>
          </a:bodyPr>
          <a:lstStyle/>
          <a:p>
            <a:r>
              <a:rPr lang="en-US" altLang="zh-CN" b="1" dirty="0"/>
              <a:t>2013</a:t>
            </a:r>
            <a:r>
              <a:rPr lang="zh-CN" altLang="zh-CN" b="1" dirty="0"/>
              <a:t>年</a:t>
            </a:r>
            <a:r>
              <a:rPr lang="en-US" altLang="zh-CN" b="1" dirty="0"/>
              <a:t>CPI</a:t>
            </a:r>
            <a:r>
              <a:rPr lang="zh-CN" altLang="zh-CN" b="1" dirty="0"/>
              <a:t>同比分类和总水平增长率</a:t>
            </a:r>
            <a:endParaRPr lang="zh-CN" altLang="en-US" b="1" dirty="0"/>
          </a:p>
        </p:txBody>
      </p:sp>
    </p:spTree>
    <p:extLst>
      <p:ext uri="{BB962C8B-B14F-4D97-AF65-F5344CB8AC3E}">
        <p14:creationId xmlns:p14="http://schemas.microsoft.com/office/powerpoint/2010/main" val="5068691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1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6" presetClass="entr" presetSubtype="16"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ircle(in)">
                                      <p:cBhvr>
                                        <p:cTn id="1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8313" y="2386013"/>
            <a:ext cx="7972425" cy="1384300"/>
          </a:xfrm>
          <a:prstGeom prst="rect">
            <a:avLst/>
          </a:prstGeom>
          <a:solidFill>
            <a:schemeClr val="accent1">
              <a:lumMod val="20000"/>
              <a:lumOff val="80000"/>
            </a:schemeClr>
          </a:solidFill>
        </p:spPr>
        <p:txBody>
          <a:bodyPr>
            <a:spAutoFit/>
          </a:bodyPr>
          <a:lstStyle/>
          <a:p>
            <a:pPr marL="457200" indent="-457200">
              <a:lnSpc>
                <a:spcPct val="150000"/>
              </a:lnSpc>
              <a:buFont typeface="Arial" panose="020B0604020202020204" pitchFamily="34" charset="0"/>
              <a:buChar char="•"/>
              <a:defRPr/>
            </a:pPr>
            <a:r>
              <a:rPr lang="zh-CN" altLang="en-US" sz="2800" b="1" dirty="0"/>
              <a:t>如果</a:t>
            </a:r>
            <a:r>
              <a:rPr lang="zh-CN" altLang="zh-CN" sz="2800" b="1" dirty="0"/>
              <a:t>计算值与公布的</a:t>
            </a:r>
            <a:r>
              <a:rPr lang="zh-CN" altLang="zh-CN" b="1" dirty="0"/>
              <a:t>△</a:t>
            </a:r>
            <a:r>
              <a:rPr lang="en-US" altLang="zh-CN" sz="2800" b="1" i="1" dirty="0"/>
              <a:t>v</a:t>
            </a:r>
            <a:r>
              <a:rPr lang="zh-CN" altLang="zh-CN" sz="2800" b="1" dirty="0"/>
              <a:t>相符，不能说明所有的</a:t>
            </a:r>
            <a:r>
              <a:rPr lang="en-US" altLang="zh-CN" sz="2800" b="1" i="1" dirty="0" err="1"/>
              <a:t>w</a:t>
            </a:r>
            <a:r>
              <a:rPr lang="en-US" altLang="zh-CN" sz="2800" b="1" i="1" baseline="-25000" dirty="0" err="1"/>
              <a:t>i</a:t>
            </a:r>
            <a:r>
              <a:rPr lang="zh-CN" altLang="zh-CN" sz="2800" b="1" dirty="0"/>
              <a:t>没有改变</a:t>
            </a:r>
            <a:r>
              <a:rPr lang="en-US" altLang="zh-CN" sz="2800" b="1" dirty="0"/>
              <a:t>.</a:t>
            </a:r>
            <a:endParaRPr lang="zh-CN" altLang="en-US" sz="2800" b="1" dirty="0"/>
          </a:p>
        </p:txBody>
      </p:sp>
      <p:sp>
        <p:nvSpPr>
          <p:cNvPr id="3" name="矩形 2"/>
          <p:cNvSpPr>
            <a:spLocks noChangeArrowheads="1"/>
          </p:cNvSpPr>
          <p:nvPr/>
        </p:nvSpPr>
        <p:spPr bwMode="auto">
          <a:xfrm>
            <a:off x="395288" y="3913188"/>
            <a:ext cx="8353425" cy="523875"/>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buFont typeface="Arial" pitchFamily="34" charset="0"/>
              <a:buChar char="•"/>
            </a:pPr>
            <a:r>
              <a:rPr lang="zh-CN" altLang="zh-CN" sz="2800" b="1" dirty="0"/>
              <a:t>如果</a:t>
            </a:r>
            <a:r>
              <a:rPr lang="zh-CN" altLang="en-US" sz="2800" b="1" dirty="0"/>
              <a:t>稍有</a:t>
            </a:r>
            <a:r>
              <a:rPr lang="zh-CN" altLang="zh-CN" sz="2800" b="1" dirty="0"/>
              <a:t>不符，无法确认是否数字舍入误差所致</a:t>
            </a:r>
            <a:r>
              <a:rPr lang="en-US" altLang="zh-CN" sz="2800" b="1" dirty="0"/>
              <a:t>.</a:t>
            </a:r>
            <a:endParaRPr lang="zh-CN" altLang="en-US" sz="2800" b="1" dirty="0"/>
          </a:p>
        </p:txBody>
      </p:sp>
      <p:sp>
        <p:nvSpPr>
          <p:cNvPr id="53252" name="矩形 3"/>
          <p:cNvSpPr>
            <a:spLocks noChangeArrowheads="1"/>
          </p:cNvSpPr>
          <p:nvPr/>
        </p:nvSpPr>
        <p:spPr bwMode="auto">
          <a:xfrm>
            <a:off x="2268538" y="727075"/>
            <a:ext cx="4492625" cy="5222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sz="2800" b="1">
                <a:latin typeface="楷体" pitchFamily="49" charset="-122"/>
                <a:ea typeface="楷体" pitchFamily="49" charset="-122"/>
              </a:rPr>
              <a:t>几种校核与估算</a:t>
            </a:r>
            <a:r>
              <a:rPr lang="zh-CN" altLang="en-US" sz="2800" b="1">
                <a:latin typeface="楷体" pitchFamily="49" charset="-122"/>
                <a:ea typeface="楷体" pitchFamily="49" charset="-122"/>
              </a:rPr>
              <a:t>权重</a:t>
            </a:r>
            <a:r>
              <a:rPr lang="zh-CN" altLang="zh-CN" sz="2800" b="1">
                <a:latin typeface="楷体" pitchFamily="49" charset="-122"/>
                <a:ea typeface="楷体" pitchFamily="49" charset="-122"/>
              </a:rPr>
              <a:t>的方法</a:t>
            </a:r>
            <a:endParaRPr lang="zh-CN" altLang="en-US" sz="2800" b="1">
              <a:latin typeface="楷体" pitchFamily="49" charset="-122"/>
              <a:ea typeface="楷体" pitchFamily="49" charset="-122"/>
            </a:endParaRPr>
          </a:p>
        </p:txBody>
      </p:sp>
      <p:sp>
        <p:nvSpPr>
          <p:cNvPr id="6" name="矩形 5"/>
          <p:cNvSpPr>
            <a:spLocks noChangeArrowheads="1"/>
          </p:cNvSpPr>
          <p:nvPr/>
        </p:nvSpPr>
        <p:spPr bwMode="auto">
          <a:xfrm>
            <a:off x="467544" y="4797152"/>
            <a:ext cx="84963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2800" b="1" dirty="0"/>
              <a:t>公布的指数只有</a:t>
            </a:r>
            <a:r>
              <a:rPr lang="en-US" altLang="zh-CN" sz="2800" b="1" dirty="0"/>
              <a:t>2</a:t>
            </a:r>
            <a:r>
              <a:rPr lang="zh-CN" altLang="zh-CN" sz="2800" b="1" dirty="0"/>
              <a:t>位有效数字，对计算结果影响很大</a:t>
            </a:r>
            <a:r>
              <a:rPr lang="en-US" altLang="zh-CN" sz="2800" b="1" dirty="0"/>
              <a:t>.</a:t>
            </a:r>
            <a:endParaRPr lang="zh-CN" altLang="en-US" sz="2800" b="1" dirty="0"/>
          </a:p>
        </p:txBody>
      </p:sp>
      <p:sp>
        <p:nvSpPr>
          <p:cNvPr id="53254" name="矩形 6"/>
          <p:cNvSpPr>
            <a:spLocks noChangeArrowheads="1"/>
          </p:cNvSpPr>
          <p:nvPr/>
        </p:nvSpPr>
        <p:spPr bwMode="auto">
          <a:xfrm>
            <a:off x="179388" y="1628775"/>
            <a:ext cx="89646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t>1. </a:t>
            </a:r>
            <a:r>
              <a:rPr lang="zh-CN" altLang="zh-CN" sz="2800" b="1" dirty="0"/>
              <a:t>利用公布的</a:t>
            </a:r>
            <a:r>
              <a:rPr lang="zh-CN" altLang="zh-CN" b="1" dirty="0"/>
              <a:t>△</a:t>
            </a:r>
            <a:r>
              <a:rPr lang="en-US" altLang="zh-CN" sz="2800" b="1" i="1" dirty="0"/>
              <a:t>v</a:t>
            </a:r>
            <a:r>
              <a:rPr lang="en-US" altLang="zh-CN" sz="2800" b="1" i="1" baseline="-25000" dirty="0"/>
              <a:t>i</a:t>
            </a:r>
            <a:r>
              <a:rPr lang="en-US" altLang="zh-CN" sz="2800" b="1" dirty="0"/>
              <a:t>, </a:t>
            </a:r>
            <a:r>
              <a:rPr lang="en-US" altLang="zh-CN" sz="2800" b="1" i="1" dirty="0" err="1"/>
              <a:t>w</a:t>
            </a:r>
            <a:r>
              <a:rPr lang="en-US" altLang="zh-CN" sz="2800" b="1" i="1" baseline="-25000" dirty="0" err="1"/>
              <a:t>i</a:t>
            </a:r>
            <a:r>
              <a:rPr lang="zh-CN" altLang="zh-CN" sz="2800" b="1" dirty="0"/>
              <a:t>计算</a:t>
            </a:r>
            <a:r>
              <a:rPr lang="zh-CN" altLang="zh-CN" b="1" dirty="0"/>
              <a:t>△</a:t>
            </a:r>
            <a:r>
              <a:rPr lang="en-US" altLang="zh-CN" sz="2800" b="1" i="1" dirty="0"/>
              <a:t>v </a:t>
            </a:r>
            <a:r>
              <a:rPr lang="en-US" altLang="zh-CN" sz="2800" b="1" dirty="0"/>
              <a:t>,</a:t>
            </a:r>
            <a:r>
              <a:rPr lang="zh-CN" altLang="zh-CN" sz="2800" b="1" dirty="0">
                <a:solidFill>
                  <a:srgbClr val="FF0000"/>
                </a:solidFill>
              </a:rPr>
              <a:t>检查与公布的</a:t>
            </a:r>
            <a:r>
              <a:rPr lang="zh-CN" altLang="zh-CN" b="1" dirty="0">
                <a:solidFill>
                  <a:srgbClr val="FF0000"/>
                </a:solidFill>
              </a:rPr>
              <a:t>△</a:t>
            </a:r>
            <a:r>
              <a:rPr lang="en-US" altLang="zh-CN" sz="2800" b="1" i="1" dirty="0">
                <a:solidFill>
                  <a:srgbClr val="FF0000"/>
                </a:solidFill>
              </a:rPr>
              <a:t>v</a:t>
            </a:r>
            <a:r>
              <a:rPr lang="zh-CN" altLang="zh-CN" sz="2800" b="1" dirty="0">
                <a:solidFill>
                  <a:srgbClr val="FF0000"/>
                </a:solidFill>
              </a:rPr>
              <a:t>是否相符</a:t>
            </a:r>
            <a:endParaRPr lang="zh-CN" altLang="en-US" sz="2800" b="1" dirty="0">
              <a:solidFill>
                <a:srgbClr val="FF0000"/>
              </a:solidFill>
            </a:endParaRPr>
          </a:p>
        </p:txBody>
      </p:sp>
    </p:spTree>
    <p:extLst>
      <p:ext uri="{BB962C8B-B14F-4D97-AF65-F5344CB8AC3E}">
        <p14:creationId xmlns:p14="http://schemas.microsoft.com/office/powerpoint/2010/main" val="27636069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circle(in)">
                                      <p:cBhvr>
                                        <p:cTn id="14" dur="1000"/>
                                        <p:tgtEl>
                                          <p:spTgt spid="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nvSpPr>
        <p:spPr bwMode="auto">
          <a:xfrm>
            <a:off x="323850" y="1196975"/>
            <a:ext cx="82804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zh-CN" sz="2800" b="1" dirty="0"/>
              <a:t> </a:t>
            </a:r>
            <a:r>
              <a:rPr lang="en-US" altLang="zh-CN" sz="2800" b="1" dirty="0"/>
              <a:t>2. </a:t>
            </a:r>
            <a:r>
              <a:rPr lang="zh-CN" altLang="zh-CN" sz="2800" b="1" dirty="0"/>
              <a:t>利用公布的</a:t>
            </a:r>
            <a:r>
              <a:rPr lang="zh-CN" altLang="zh-CN" b="1" dirty="0"/>
              <a:t>△</a:t>
            </a:r>
            <a:r>
              <a:rPr lang="en-US" altLang="zh-CN" sz="2800" b="1" i="1" dirty="0"/>
              <a:t>v</a:t>
            </a:r>
            <a:r>
              <a:rPr lang="en-US" altLang="zh-CN" sz="2800" b="1" i="1" baseline="-25000" dirty="0"/>
              <a:t>i</a:t>
            </a:r>
            <a:r>
              <a:rPr lang="zh-CN" altLang="zh-CN" sz="2800" b="1" dirty="0"/>
              <a:t>及其对</a:t>
            </a:r>
            <a:r>
              <a:rPr lang="zh-CN" altLang="zh-CN" b="1" dirty="0"/>
              <a:t>△</a:t>
            </a:r>
            <a:r>
              <a:rPr lang="en-US" altLang="zh-CN" sz="2800" b="1" i="1" dirty="0"/>
              <a:t>v</a:t>
            </a:r>
            <a:r>
              <a:rPr lang="zh-CN" altLang="zh-CN" sz="2800" b="1" dirty="0"/>
              <a:t>的影响计算权重，</a:t>
            </a:r>
            <a:r>
              <a:rPr lang="zh-CN" altLang="zh-CN" sz="2800" b="1" dirty="0">
                <a:solidFill>
                  <a:srgbClr val="FF0000"/>
                </a:solidFill>
              </a:rPr>
              <a:t>检查与原</a:t>
            </a:r>
            <a:r>
              <a:rPr lang="zh-CN" altLang="en-US" sz="2800" b="1" dirty="0">
                <a:solidFill>
                  <a:srgbClr val="FF0000"/>
                </a:solidFill>
              </a:rPr>
              <a:t>有</a:t>
            </a:r>
            <a:r>
              <a:rPr lang="zh-CN" altLang="zh-CN" sz="2800" b="1" dirty="0">
                <a:solidFill>
                  <a:srgbClr val="FF0000"/>
                </a:solidFill>
              </a:rPr>
              <a:t>的</a:t>
            </a:r>
            <a:r>
              <a:rPr lang="en-US" altLang="zh-CN" sz="2800" b="1" i="1" dirty="0" err="1">
                <a:solidFill>
                  <a:srgbClr val="FF0000"/>
                </a:solidFill>
              </a:rPr>
              <a:t>w</a:t>
            </a:r>
            <a:r>
              <a:rPr lang="en-US" altLang="zh-CN" sz="2800" b="1" i="1" baseline="-25000" dirty="0" err="1">
                <a:solidFill>
                  <a:srgbClr val="FF0000"/>
                </a:solidFill>
              </a:rPr>
              <a:t>i</a:t>
            </a:r>
            <a:r>
              <a:rPr lang="zh-CN" altLang="zh-CN" sz="2800" b="1" dirty="0">
                <a:solidFill>
                  <a:srgbClr val="FF0000"/>
                </a:solidFill>
              </a:rPr>
              <a:t>是否相符</a:t>
            </a:r>
            <a:endParaRPr lang="zh-CN" altLang="en-US" sz="2800" b="1" dirty="0">
              <a:solidFill>
                <a:srgbClr val="FF0000"/>
              </a:solidFill>
            </a:endParaRPr>
          </a:p>
        </p:txBody>
      </p:sp>
      <p:sp>
        <p:nvSpPr>
          <p:cNvPr id="54275" name="矩形 2"/>
          <p:cNvSpPr>
            <a:spLocks noChangeArrowheads="1"/>
          </p:cNvSpPr>
          <p:nvPr/>
        </p:nvSpPr>
        <p:spPr bwMode="auto">
          <a:xfrm>
            <a:off x="1387475" y="576263"/>
            <a:ext cx="4494213"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sz="2800" b="1">
                <a:latin typeface="楷体" pitchFamily="49" charset="-122"/>
                <a:ea typeface="楷体" pitchFamily="49" charset="-122"/>
              </a:rPr>
              <a:t>几种校核与估算</a:t>
            </a:r>
            <a:r>
              <a:rPr lang="zh-CN" altLang="en-US" sz="2800" b="1">
                <a:latin typeface="楷体" pitchFamily="49" charset="-122"/>
                <a:ea typeface="楷体" pitchFamily="49" charset="-122"/>
              </a:rPr>
              <a:t>权重</a:t>
            </a:r>
            <a:r>
              <a:rPr lang="zh-CN" altLang="zh-CN" sz="2800" b="1">
                <a:latin typeface="楷体" pitchFamily="49" charset="-122"/>
                <a:ea typeface="楷体" pitchFamily="49" charset="-122"/>
              </a:rPr>
              <a:t>的方法</a:t>
            </a:r>
            <a:endParaRPr lang="zh-CN" altLang="en-US" sz="2800" b="1">
              <a:latin typeface="楷体" pitchFamily="49" charset="-122"/>
              <a:ea typeface="楷体" pitchFamily="49" charset="-122"/>
            </a:endParaRPr>
          </a:p>
        </p:txBody>
      </p:sp>
      <p:sp>
        <p:nvSpPr>
          <p:cNvPr id="5" name="矩形 4"/>
          <p:cNvSpPr>
            <a:spLocks noRot="1" noChangeAspect="1" noMove="1" noResize="1" noEditPoints="1" noAdjustHandles="1" noChangeArrowheads="1" noChangeShapeType="1" noTextEdit="1"/>
          </p:cNvSpPr>
          <p:nvPr/>
        </p:nvSpPr>
        <p:spPr>
          <a:xfrm>
            <a:off x="4678719" y="1926129"/>
            <a:ext cx="1921745" cy="965329"/>
          </a:xfrm>
          <a:prstGeom prst="rect">
            <a:avLst/>
          </a:prstGeom>
          <a:blipFill rotWithShape="1">
            <a:blip r:embed="rId2"/>
            <a:stretch>
              <a:fillRect/>
            </a:stretch>
          </a:blipFill>
        </p:spPr>
        <p:txBody>
          <a:bodyPr/>
          <a:lstStyle/>
          <a:p>
            <a:pPr>
              <a:defRPr/>
            </a:pPr>
            <a:r>
              <a:rPr lang="zh-CN" altLang="en-US">
                <a:noFill/>
              </a:rPr>
              <a:t> </a:t>
            </a:r>
          </a:p>
        </p:txBody>
      </p:sp>
      <p:sp>
        <p:nvSpPr>
          <p:cNvPr id="6" name="矩形 5"/>
          <p:cNvSpPr>
            <a:spLocks noChangeArrowheads="1"/>
          </p:cNvSpPr>
          <p:nvPr/>
        </p:nvSpPr>
        <p:spPr bwMode="auto">
          <a:xfrm>
            <a:off x="666750" y="3141663"/>
            <a:ext cx="82978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t>2013</a:t>
            </a:r>
            <a:r>
              <a:rPr lang="zh-CN" altLang="en-US" sz="2800" b="1" dirty="0"/>
              <a:t>年</a:t>
            </a:r>
            <a:r>
              <a:rPr lang="en-US" altLang="zh-CN" sz="2800" b="1" dirty="0"/>
              <a:t>1</a:t>
            </a:r>
            <a:r>
              <a:rPr lang="zh-CN" altLang="zh-CN" sz="2800" b="1" dirty="0"/>
              <a:t>月食品同比上涨</a:t>
            </a:r>
            <a:r>
              <a:rPr lang="en-US" altLang="zh-CN" sz="2800" b="1" dirty="0"/>
              <a:t>2.9%</a:t>
            </a:r>
            <a:r>
              <a:rPr lang="zh-CN" altLang="zh-CN" sz="2800" b="1" dirty="0"/>
              <a:t>，影响总水平约</a:t>
            </a:r>
            <a:r>
              <a:rPr lang="en-US" altLang="zh-CN" sz="2800" b="1" dirty="0"/>
              <a:t>0.95%</a:t>
            </a:r>
            <a:endParaRPr lang="zh-CN" altLang="en-US" sz="2800" b="1" dirty="0"/>
          </a:p>
        </p:txBody>
      </p:sp>
      <p:graphicFrame>
        <p:nvGraphicFramePr>
          <p:cNvPr id="7" name="表格 6"/>
          <p:cNvGraphicFramePr>
            <a:graphicFrameLocks noGrp="1"/>
          </p:cNvGraphicFramePr>
          <p:nvPr>
            <p:extLst>
              <p:ext uri="{D42A27DB-BD31-4B8C-83A1-F6EECF244321}">
                <p14:modId xmlns:p14="http://schemas.microsoft.com/office/powerpoint/2010/main" val="3397651630"/>
              </p:ext>
            </p:extLst>
          </p:nvPr>
        </p:nvGraphicFramePr>
        <p:xfrm>
          <a:off x="179388" y="4469596"/>
          <a:ext cx="8856666" cy="1631508"/>
        </p:xfrm>
        <a:graphic>
          <a:graphicData uri="http://schemas.openxmlformats.org/drawingml/2006/table">
            <a:tbl>
              <a:tblPr firstRow="1" firstCol="1" bandRow="1">
                <a:tableStyleId>{5C22544A-7EE6-4342-B048-85BDC9FD1C3A}</a:tableStyleId>
              </a:tblPr>
              <a:tblGrid>
                <a:gridCol w="681282">
                  <a:extLst>
                    <a:ext uri="{9D8B030D-6E8A-4147-A177-3AD203B41FA5}">
                      <a16:colId xmlns:a16="http://schemas.microsoft.com/office/drawing/2014/main" val="20000"/>
                    </a:ext>
                  </a:extLst>
                </a:gridCol>
                <a:gridCol w="681282">
                  <a:extLst>
                    <a:ext uri="{9D8B030D-6E8A-4147-A177-3AD203B41FA5}">
                      <a16:colId xmlns:a16="http://schemas.microsoft.com/office/drawing/2014/main" val="20001"/>
                    </a:ext>
                  </a:extLst>
                </a:gridCol>
                <a:gridCol w="681282">
                  <a:extLst>
                    <a:ext uri="{9D8B030D-6E8A-4147-A177-3AD203B41FA5}">
                      <a16:colId xmlns:a16="http://schemas.microsoft.com/office/drawing/2014/main" val="20002"/>
                    </a:ext>
                  </a:extLst>
                </a:gridCol>
                <a:gridCol w="681282">
                  <a:extLst>
                    <a:ext uri="{9D8B030D-6E8A-4147-A177-3AD203B41FA5}">
                      <a16:colId xmlns:a16="http://schemas.microsoft.com/office/drawing/2014/main" val="20003"/>
                    </a:ext>
                  </a:extLst>
                </a:gridCol>
                <a:gridCol w="681282">
                  <a:extLst>
                    <a:ext uri="{9D8B030D-6E8A-4147-A177-3AD203B41FA5}">
                      <a16:colId xmlns:a16="http://schemas.microsoft.com/office/drawing/2014/main" val="20004"/>
                    </a:ext>
                  </a:extLst>
                </a:gridCol>
                <a:gridCol w="681282">
                  <a:extLst>
                    <a:ext uri="{9D8B030D-6E8A-4147-A177-3AD203B41FA5}">
                      <a16:colId xmlns:a16="http://schemas.microsoft.com/office/drawing/2014/main" val="20005"/>
                    </a:ext>
                  </a:extLst>
                </a:gridCol>
                <a:gridCol w="681282">
                  <a:extLst>
                    <a:ext uri="{9D8B030D-6E8A-4147-A177-3AD203B41FA5}">
                      <a16:colId xmlns:a16="http://schemas.microsoft.com/office/drawing/2014/main" val="20006"/>
                    </a:ext>
                  </a:extLst>
                </a:gridCol>
                <a:gridCol w="681282">
                  <a:extLst>
                    <a:ext uri="{9D8B030D-6E8A-4147-A177-3AD203B41FA5}">
                      <a16:colId xmlns:a16="http://schemas.microsoft.com/office/drawing/2014/main" val="20007"/>
                    </a:ext>
                  </a:extLst>
                </a:gridCol>
                <a:gridCol w="681282">
                  <a:extLst>
                    <a:ext uri="{9D8B030D-6E8A-4147-A177-3AD203B41FA5}">
                      <a16:colId xmlns:a16="http://schemas.microsoft.com/office/drawing/2014/main" val="20008"/>
                    </a:ext>
                  </a:extLst>
                </a:gridCol>
                <a:gridCol w="681282">
                  <a:extLst>
                    <a:ext uri="{9D8B030D-6E8A-4147-A177-3AD203B41FA5}">
                      <a16:colId xmlns:a16="http://schemas.microsoft.com/office/drawing/2014/main" val="20009"/>
                    </a:ext>
                  </a:extLst>
                </a:gridCol>
                <a:gridCol w="681282">
                  <a:extLst>
                    <a:ext uri="{9D8B030D-6E8A-4147-A177-3AD203B41FA5}">
                      <a16:colId xmlns:a16="http://schemas.microsoft.com/office/drawing/2014/main" val="20010"/>
                    </a:ext>
                  </a:extLst>
                </a:gridCol>
                <a:gridCol w="681282">
                  <a:extLst>
                    <a:ext uri="{9D8B030D-6E8A-4147-A177-3AD203B41FA5}">
                      <a16:colId xmlns:a16="http://schemas.microsoft.com/office/drawing/2014/main" val="20011"/>
                    </a:ext>
                  </a:extLst>
                </a:gridCol>
                <a:gridCol w="681282">
                  <a:extLst>
                    <a:ext uri="{9D8B030D-6E8A-4147-A177-3AD203B41FA5}">
                      <a16:colId xmlns:a16="http://schemas.microsoft.com/office/drawing/2014/main" val="20012"/>
                    </a:ext>
                  </a:extLst>
                </a:gridCol>
              </a:tblGrid>
              <a:tr h="457194">
                <a:tc>
                  <a:txBody>
                    <a:bodyPr/>
                    <a:lstStyle/>
                    <a:p>
                      <a:pPr algn="ctr">
                        <a:lnSpc>
                          <a:spcPts val="1200"/>
                        </a:lnSpc>
                        <a:spcAft>
                          <a:spcPts val="0"/>
                        </a:spcAft>
                      </a:pPr>
                      <a:endParaRPr lang="en-US" sz="2000" kern="100" dirty="0">
                        <a:solidFill>
                          <a:schemeClr val="tx1"/>
                        </a:solidFill>
                        <a:effectLst/>
                      </a:endParaRPr>
                    </a:p>
                    <a:p>
                      <a:pPr algn="ctr">
                        <a:lnSpc>
                          <a:spcPts val="1200"/>
                        </a:lnSpc>
                        <a:spcAft>
                          <a:spcPts val="0"/>
                        </a:spcAft>
                      </a:pPr>
                      <a:r>
                        <a:rPr lang="zh-CN" altLang="zh-CN" sz="2000" b="1" dirty="0">
                          <a:solidFill>
                            <a:schemeClr val="tx1"/>
                          </a:solidFill>
                        </a:rPr>
                        <a:t>月</a:t>
                      </a:r>
                      <a:endParaRPr lang="en-US" sz="2000" kern="100" dirty="0">
                        <a:solidFill>
                          <a:schemeClr val="tx1"/>
                        </a:solidFill>
                        <a:effectLst/>
                      </a:endParaRPr>
                    </a:p>
                    <a:p>
                      <a:pPr algn="ctr">
                        <a:lnSpc>
                          <a:spcPts val="1200"/>
                        </a:lnSpc>
                        <a:spcAft>
                          <a:spcPts val="0"/>
                        </a:spcAft>
                      </a:pPr>
                      <a:r>
                        <a:rPr lang="en-US" sz="2000" kern="100" dirty="0">
                          <a:solidFill>
                            <a:schemeClr val="tx1"/>
                          </a:solidFill>
                          <a:effectLst/>
                        </a:rPr>
                        <a:t> </a:t>
                      </a:r>
                      <a:endParaRPr lang="zh-CN" sz="2000" kern="100" dirty="0">
                        <a:solidFill>
                          <a:schemeClr val="tx1"/>
                        </a:solidFill>
                        <a:effectLst/>
                        <a:latin typeface="Times New Roman"/>
                        <a:ea typeface="宋体"/>
                      </a:endParaRPr>
                    </a:p>
                  </a:txBody>
                  <a:tcPr marL="68578" marR="68578" marT="0" marB="0">
                    <a:lnR w="12700" cap="flat" cmpd="sng" algn="ctr">
                      <a:solidFill>
                        <a:schemeClr val="tx1"/>
                      </a:solidFill>
                      <a:prstDash val="solid"/>
                      <a:round/>
                      <a:headEnd type="none" w="med" len="med"/>
                      <a:tailEnd type="none" w="med" len="med"/>
                    </a:lnR>
                    <a:solidFill>
                      <a:srgbClr val="FFFF00"/>
                    </a:solidFill>
                  </a:tcPr>
                </a:tc>
                <a:tc>
                  <a:txBody>
                    <a:bodyPr/>
                    <a:lstStyle/>
                    <a:p>
                      <a:pPr algn="ctr">
                        <a:lnSpc>
                          <a:spcPts val="1200"/>
                        </a:lnSpc>
                        <a:spcAft>
                          <a:spcPts val="0"/>
                        </a:spcAft>
                      </a:pPr>
                      <a:endParaRPr lang="en-US" sz="2000" kern="100" dirty="0">
                        <a:solidFill>
                          <a:schemeClr val="tx1"/>
                        </a:solidFill>
                        <a:effectLst/>
                      </a:endParaRPr>
                    </a:p>
                    <a:p>
                      <a:pPr algn="ctr">
                        <a:lnSpc>
                          <a:spcPts val="1200"/>
                        </a:lnSpc>
                        <a:spcAft>
                          <a:spcPts val="0"/>
                        </a:spcAft>
                      </a:pPr>
                      <a:r>
                        <a:rPr lang="en-US" sz="2000" kern="100" dirty="0">
                          <a:solidFill>
                            <a:schemeClr val="tx1"/>
                          </a:solidFill>
                          <a:effectLst/>
                        </a:rPr>
                        <a:t>1</a:t>
                      </a:r>
                      <a:endParaRPr lang="zh-CN" sz="2000" kern="100" dirty="0">
                        <a:solidFill>
                          <a:schemeClr val="tx1"/>
                        </a:solidFill>
                        <a:effectLst/>
                        <a:latin typeface="Times New Roman"/>
                        <a:ea typeface="宋体"/>
                      </a:endParaRPr>
                    </a:p>
                  </a:txBody>
                  <a:tcPr marL="68578" marR="68578" marT="0" marB="0">
                    <a:lnL w="12700" cap="flat" cmpd="sng" algn="ctr">
                      <a:solidFill>
                        <a:schemeClr val="tx1"/>
                      </a:solidFill>
                      <a:prstDash val="solid"/>
                      <a:round/>
                      <a:headEnd type="none" w="med" len="med"/>
                      <a:tailEnd type="none" w="med" len="med"/>
                    </a:lnL>
                    <a:solidFill>
                      <a:srgbClr val="FFFF00"/>
                    </a:solidFill>
                  </a:tcPr>
                </a:tc>
                <a:tc>
                  <a:txBody>
                    <a:bodyPr/>
                    <a:lstStyle/>
                    <a:p>
                      <a:pPr algn="ctr">
                        <a:lnSpc>
                          <a:spcPts val="1200"/>
                        </a:lnSpc>
                        <a:spcAft>
                          <a:spcPts val="0"/>
                        </a:spcAft>
                      </a:pPr>
                      <a:endParaRPr lang="en-US" sz="2000" kern="100" dirty="0">
                        <a:solidFill>
                          <a:schemeClr val="tx1"/>
                        </a:solidFill>
                        <a:effectLst/>
                      </a:endParaRPr>
                    </a:p>
                    <a:p>
                      <a:pPr algn="ctr">
                        <a:lnSpc>
                          <a:spcPts val="1200"/>
                        </a:lnSpc>
                        <a:spcAft>
                          <a:spcPts val="0"/>
                        </a:spcAft>
                      </a:pPr>
                      <a:r>
                        <a:rPr lang="en-US" sz="2000" kern="100" dirty="0">
                          <a:solidFill>
                            <a:schemeClr val="tx1"/>
                          </a:solidFill>
                          <a:effectLst/>
                        </a:rPr>
                        <a:t>2</a:t>
                      </a:r>
                      <a:endParaRPr lang="zh-CN" sz="2000" kern="100" dirty="0">
                        <a:solidFill>
                          <a:schemeClr val="tx1"/>
                        </a:solidFill>
                        <a:effectLst/>
                        <a:latin typeface="Times New Roman"/>
                        <a:ea typeface="宋体"/>
                      </a:endParaRPr>
                    </a:p>
                  </a:txBody>
                  <a:tcPr marL="68578" marR="68578" marT="0" marB="0">
                    <a:solidFill>
                      <a:srgbClr val="FFFF00"/>
                    </a:solidFill>
                  </a:tcPr>
                </a:tc>
                <a:tc>
                  <a:txBody>
                    <a:bodyPr/>
                    <a:lstStyle/>
                    <a:p>
                      <a:pPr algn="ctr">
                        <a:lnSpc>
                          <a:spcPts val="1200"/>
                        </a:lnSpc>
                        <a:spcAft>
                          <a:spcPts val="0"/>
                        </a:spcAft>
                      </a:pPr>
                      <a:endParaRPr lang="en-US" sz="2000" kern="100" dirty="0">
                        <a:solidFill>
                          <a:schemeClr val="tx1"/>
                        </a:solidFill>
                        <a:effectLst/>
                      </a:endParaRPr>
                    </a:p>
                    <a:p>
                      <a:pPr algn="ctr">
                        <a:lnSpc>
                          <a:spcPts val="1200"/>
                        </a:lnSpc>
                        <a:spcAft>
                          <a:spcPts val="0"/>
                        </a:spcAft>
                      </a:pPr>
                      <a:r>
                        <a:rPr lang="en-US" sz="2000" kern="100" dirty="0">
                          <a:solidFill>
                            <a:schemeClr val="tx1"/>
                          </a:solidFill>
                          <a:effectLst/>
                        </a:rPr>
                        <a:t>3</a:t>
                      </a:r>
                      <a:endParaRPr lang="zh-CN" sz="2000" kern="100" dirty="0">
                        <a:solidFill>
                          <a:schemeClr val="tx1"/>
                        </a:solidFill>
                        <a:effectLst/>
                        <a:latin typeface="Times New Roman"/>
                        <a:ea typeface="宋体"/>
                      </a:endParaRPr>
                    </a:p>
                  </a:txBody>
                  <a:tcPr marL="68578" marR="68578" marT="0" marB="0">
                    <a:solidFill>
                      <a:srgbClr val="FFFF00"/>
                    </a:solidFill>
                  </a:tcPr>
                </a:tc>
                <a:tc>
                  <a:txBody>
                    <a:bodyPr/>
                    <a:lstStyle/>
                    <a:p>
                      <a:pPr algn="ctr">
                        <a:lnSpc>
                          <a:spcPts val="1200"/>
                        </a:lnSpc>
                        <a:spcAft>
                          <a:spcPts val="0"/>
                        </a:spcAft>
                      </a:pPr>
                      <a:endParaRPr lang="en-US" sz="2000" kern="100" dirty="0">
                        <a:solidFill>
                          <a:schemeClr val="tx1"/>
                        </a:solidFill>
                        <a:effectLst/>
                      </a:endParaRPr>
                    </a:p>
                    <a:p>
                      <a:pPr algn="ctr">
                        <a:lnSpc>
                          <a:spcPts val="1200"/>
                        </a:lnSpc>
                        <a:spcAft>
                          <a:spcPts val="0"/>
                        </a:spcAft>
                      </a:pPr>
                      <a:r>
                        <a:rPr lang="en-US" sz="2000" kern="100" dirty="0">
                          <a:solidFill>
                            <a:schemeClr val="tx1"/>
                          </a:solidFill>
                          <a:effectLst/>
                        </a:rPr>
                        <a:t>4</a:t>
                      </a:r>
                      <a:endParaRPr lang="zh-CN" sz="2000" kern="100" dirty="0">
                        <a:solidFill>
                          <a:schemeClr val="tx1"/>
                        </a:solidFill>
                        <a:effectLst/>
                        <a:latin typeface="Times New Roman"/>
                        <a:ea typeface="宋体"/>
                      </a:endParaRPr>
                    </a:p>
                  </a:txBody>
                  <a:tcPr marL="68578" marR="68578" marT="0" marB="0">
                    <a:solidFill>
                      <a:srgbClr val="FFFF00"/>
                    </a:solidFill>
                  </a:tcPr>
                </a:tc>
                <a:tc>
                  <a:txBody>
                    <a:bodyPr/>
                    <a:lstStyle/>
                    <a:p>
                      <a:pPr algn="ctr">
                        <a:lnSpc>
                          <a:spcPts val="1200"/>
                        </a:lnSpc>
                        <a:spcAft>
                          <a:spcPts val="0"/>
                        </a:spcAft>
                      </a:pPr>
                      <a:endParaRPr lang="en-US" sz="2000" kern="100" dirty="0">
                        <a:solidFill>
                          <a:schemeClr val="tx1"/>
                        </a:solidFill>
                        <a:effectLst/>
                      </a:endParaRPr>
                    </a:p>
                    <a:p>
                      <a:pPr algn="ctr">
                        <a:lnSpc>
                          <a:spcPts val="1200"/>
                        </a:lnSpc>
                        <a:spcAft>
                          <a:spcPts val="0"/>
                        </a:spcAft>
                      </a:pPr>
                      <a:r>
                        <a:rPr lang="en-US" sz="2000" kern="100" dirty="0">
                          <a:solidFill>
                            <a:schemeClr val="tx1"/>
                          </a:solidFill>
                          <a:effectLst/>
                        </a:rPr>
                        <a:t>5</a:t>
                      </a:r>
                      <a:endParaRPr lang="zh-CN" sz="2000" kern="100" dirty="0">
                        <a:solidFill>
                          <a:schemeClr val="tx1"/>
                        </a:solidFill>
                        <a:effectLst/>
                        <a:latin typeface="Times New Roman"/>
                        <a:ea typeface="宋体"/>
                      </a:endParaRPr>
                    </a:p>
                  </a:txBody>
                  <a:tcPr marL="68578" marR="68578" marT="0" marB="0">
                    <a:solidFill>
                      <a:srgbClr val="FFFF00"/>
                    </a:solidFill>
                  </a:tcPr>
                </a:tc>
                <a:tc>
                  <a:txBody>
                    <a:bodyPr/>
                    <a:lstStyle/>
                    <a:p>
                      <a:pPr algn="ctr">
                        <a:lnSpc>
                          <a:spcPts val="1200"/>
                        </a:lnSpc>
                        <a:spcAft>
                          <a:spcPts val="0"/>
                        </a:spcAft>
                      </a:pPr>
                      <a:endParaRPr lang="en-US" sz="2000" kern="100" dirty="0">
                        <a:solidFill>
                          <a:schemeClr val="tx1"/>
                        </a:solidFill>
                        <a:effectLst/>
                      </a:endParaRPr>
                    </a:p>
                    <a:p>
                      <a:pPr algn="ctr">
                        <a:lnSpc>
                          <a:spcPts val="1200"/>
                        </a:lnSpc>
                        <a:spcAft>
                          <a:spcPts val="0"/>
                        </a:spcAft>
                      </a:pPr>
                      <a:r>
                        <a:rPr lang="en-US" sz="2000" kern="100" dirty="0">
                          <a:solidFill>
                            <a:schemeClr val="tx1"/>
                          </a:solidFill>
                          <a:effectLst/>
                        </a:rPr>
                        <a:t>6</a:t>
                      </a:r>
                      <a:endParaRPr lang="zh-CN" sz="2000" kern="100" dirty="0">
                        <a:solidFill>
                          <a:schemeClr val="tx1"/>
                        </a:solidFill>
                        <a:effectLst/>
                        <a:latin typeface="Times New Roman"/>
                        <a:ea typeface="宋体"/>
                      </a:endParaRPr>
                    </a:p>
                  </a:txBody>
                  <a:tcPr marL="68578" marR="68578" marT="0" marB="0">
                    <a:solidFill>
                      <a:srgbClr val="FFFF00"/>
                    </a:solidFill>
                  </a:tcPr>
                </a:tc>
                <a:tc>
                  <a:txBody>
                    <a:bodyPr/>
                    <a:lstStyle/>
                    <a:p>
                      <a:pPr algn="ctr">
                        <a:lnSpc>
                          <a:spcPts val="1200"/>
                        </a:lnSpc>
                        <a:spcAft>
                          <a:spcPts val="0"/>
                        </a:spcAft>
                      </a:pPr>
                      <a:endParaRPr lang="en-US" sz="2000" kern="100" dirty="0">
                        <a:solidFill>
                          <a:schemeClr val="tx1"/>
                        </a:solidFill>
                        <a:effectLst/>
                      </a:endParaRPr>
                    </a:p>
                    <a:p>
                      <a:pPr algn="ctr">
                        <a:lnSpc>
                          <a:spcPts val="1200"/>
                        </a:lnSpc>
                        <a:spcAft>
                          <a:spcPts val="0"/>
                        </a:spcAft>
                      </a:pPr>
                      <a:r>
                        <a:rPr lang="en-US" sz="2000" kern="100" dirty="0">
                          <a:solidFill>
                            <a:schemeClr val="tx1"/>
                          </a:solidFill>
                          <a:effectLst/>
                        </a:rPr>
                        <a:t>7</a:t>
                      </a:r>
                      <a:endParaRPr lang="zh-CN" sz="2000" kern="100" dirty="0">
                        <a:solidFill>
                          <a:schemeClr val="tx1"/>
                        </a:solidFill>
                        <a:effectLst/>
                        <a:latin typeface="Times New Roman"/>
                        <a:ea typeface="宋体"/>
                      </a:endParaRPr>
                    </a:p>
                  </a:txBody>
                  <a:tcPr marL="68578" marR="68578" marT="0" marB="0">
                    <a:solidFill>
                      <a:srgbClr val="FFFF00"/>
                    </a:solidFill>
                  </a:tcPr>
                </a:tc>
                <a:tc>
                  <a:txBody>
                    <a:bodyPr/>
                    <a:lstStyle/>
                    <a:p>
                      <a:pPr algn="ctr">
                        <a:lnSpc>
                          <a:spcPts val="1200"/>
                        </a:lnSpc>
                        <a:spcAft>
                          <a:spcPts val="0"/>
                        </a:spcAft>
                      </a:pPr>
                      <a:endParaRPr lang="en-US" sz="2000" kern="100" dirty="0">
                        <a:solidFill>
                          <a:schemeClr val="tx1"/>
                        </a:solidFill>
                        <a:effectLst/>
                      </a:endParaRPr>
                    </a:p>
                    <a:p>
                      <a:pPr algn="ctr">
                        <a:lnSpc>
                          <a:spcPts val="1200"/>
                        </a:lnSpc>
                        <a:spcAft>
                          <a:spcPts val="0"/>
                        </a:spcAft>
                      </a:pPr>
                      <a:r>
                        <a:rPr lang="en-US" sz="2000" kern="100" dirty="0">
                          <a:solidFill>
                            <a:schemeClr val="tx1"/>
                          </a:solidFill>
                          <a:effectLst/>
                        </a:rPr>
                        <a:t>8</a:t>
                      </a:r>
                      <a:endParaRPr lang="zh-CN" sz="2000" kern="100" dirty="0">
                        <a:solidFill>
                          <a:schemeClr val="tx1"/>
                        </a:solidFill>
                        <a:effectLst/>
                        <a:latin typeface="Times New Roman"/>
                        <a:ea typeface="宋体"/>
                      </a:endParaRPr>
                    </a:p>
                  </a:txBody>
                  <a:tcPr marL="68578" marR="68578" marT="0" marB="0">
                    <a:solidFill>
                      <a:srgbClr val="FFFF00"/>
                    </a:solidFill>
                  </a:tcPr>
                </a:tc>
                <a:tc>
                  <a:txBody>
                    <a:bodyPr/>
                    <a:lstStyle/>
                    <a:p>
                      <a:pPr algn="ctr">
                        <a:lnSpc>
                          <a:spcPts val="1200"/>
                        </a:lnSpc>
                        <a:spcAft>
                          <a:spcPts val="0"/>
                        </a:spcAft>
                      </a:pPr>
                      <a:endParaRPr lang="en-US" sz="2000" kern="100" dirty="0">
                        <a:solidFill>
                          <a:schemeClr val="tx1"/>
                        </a:solidFill>
                        <a:effectLst/>
                      </a:endParaRPr>
                    </a:p>
                    <a:p>
                      <a:pPr algn="ctr">
                        <a:lnSpc>
                          <a:spcPts val="1200"/>
                        </a:lnSpc>
                        <a:spcAft>
                          <a:spcPts val="0"/>
                        </a:spcAft>
                      </a:pPr>
                      <a:r>
                        <a:rPr lang="en-US" sz="2000" kern="100" dirty="0">
                          <a:solidFill>
                            <a:schemeClr val="tx1"/>
                          </a:solidFill>
                          <a:effectLst/>
                        </a:rPr>
                        <a:t>9</a:t>
                      </a:r>
                      <a:endParaRPr lang="zh-CN" sz="2000" kern="100" dirty="0">
                        <a:solidFill>
                          <a:schemeClr val="tx1"/>
                        </a:solidFill>
                        <a:effectLst/>
                        <a:latin typeface="Times New Roman"/>
                        <a:ea typeface="宋体"/>
                      </a:endParaRPr>
                    </a:p>
                  </a:txBody>
                  <a:tcPr marL="68578" marR="68578" marT="0" marB="0">
                    <a:solidFill>
                      <a:srgbClr val="FFFF00"/>
                    </a:solidFill>
                  </a:tcPr>
                </a:tc>
                <a:tc>
                  <a:txBody>
                    <a:bodyPr/>
                    <a:lstStyle/>
                    <a:p>
                      <a:pPr algn="ctr">
                        <a:lnSpc>
                          <a:spcPts val="1200"/>
                        </a:lnSpc>
                        <a:spcAft>
                          <a:spcPts val="0"/>
                        </a:spcAft>
                      </a:pPr>
                      <a:endParaRPr lang="en-US" sz="2000" kern="100" dirty="0">
                        <a:solidFill>
                          <a:schemeClr val="tx1"/>
                        </a:solidFill>
                        <a:effectLst/>
                      </a:endParaRPr>
                    </a:p>
                    <a:p>
                      <a:pPr algn="ctr">
                        <a:lnSpc>
                          <a:spcPts val="1200"/>
                        </a:lnSpc>
                        <a:spcAft>
                          <a:spcPts val="0"/>
                        </a:spcAft>
                      </a:pPr>
                      <a:r>
                        <a:rPr lang="en-US" sz="2000" kern="100" dirty="0">
                          <a:solidFill>
                            <a:schemeClr val="tx1"/>
                          </a:solidFill>
                          <a:effectLst/>
                        </a:rPr>
                        <a:t>10</a:t>
                      </a:r>
                    </a:p>
                    <a:p>
                      <a:pPr algn="ctr">
                        <a:lnSpc>
                          <a:spcPts val="1200"/>
                        </a:lnSpc>
                        <a:spcAft>
                          <a:spcPts val="0"/>
                        </a:spcAft>
                      </a:pPr>
                      <a:endParaRPr lang="zh-CN" sz="2000" kern="100" dirty="0">
                        <a:solidFill>
                          <a:schemeClr val="tx1"/>
                        </a:solidFill>
                        <a:effectLst/>
                        <a:latin typeface="Times New Roman"/>
                        <a:ea typeface="宋体"/>
                      </a:endParaRPr>
                    </a:p>
                  </a:txBody>
                  <a:tcPr marL="68578" marR="68578" marT="0" marB="0">
                    <a:solidFill>
                      <a:srgbClr val="FFFF00"/>
                    </a:solidFill>
                  </a:tcPr>
                </a:tc>
                <a:tc>
                  <a:txBody>
                    <a:bodyPr/>
                    <a:lstStyle/>
                    <a:p>
                      <a:pPr algn="ctr">
                        <a:lnSpc>
                          <a:spcPts val="1200"/>
                        </a:lnSpc>
                        <a:spcAft>
                          <a:spcPts val="0"/>
                        </a:spcAft>
                      </a:pPr>
                      <a:endParaRPr lang="en-US" sz="2000" kern="100" dirty="0">
                        <a:solidFill>
                          <a:schemeClr val="tx1"/>
                        </a:solidFill>
                        <a:effectLst/>
                      </a:endParaRPr>
                    </a:p>
                    <a:p>
                      <a:pPr algn="ctr">
                        <a:lnSpc>
                          <a:spcPts val="1200"/>
                        </a:lnSpc>
                        <a:spcAft>
                          <a:spcPts val="0"/>
                        </a:spcAft>
                      </a:pPr>
                      <a:r>
                        <a:rPr lang="en-US" sz="2000" kern="100" dirty="0">
                          <a:solidFill>
                            <a:schemeClr val="tx1"/>
                          </a:solidFill>
                          <a:effectLst/>
                        </a:rPr>
                        <a:t>11</a:t>
                      </a:r>
                      <a:endParaRPr lang="zh-CN" sz="2000" kern="100" dirty="0">
                        <a:solidFill>
                          <a:schemeClr val="tx1"/>
                        </a:solidFill>
                        <a:effectLst/>
                        <a:latin typeface="Times New Roman"/>
                        <a:ea typeface="宋体"/>
                      </a:endParaRPr>
                    </a:p>
                  </a:txBody>
                  <a:tcPr marL="68578" marR="68578" marT="0" marB="0">
                    <a:solidFill>
                      <a:srgbClr val="FFFF00"/>
                    </a:solidFill>
                  </a:tcPr>
                </a:tc>
                <a:tc>
                  <a:txBody>
                    <a:bodyPr/>
                    <a:lstStyle/>
                    <a:p>
                      <a:pPr algn="ctr">
                        <a:lnSpc>
                          <a:spcPts val="1200"/>
                        </a:lnSpc>
                        <a:spcAft>
                          <a:spcPts val="0"/>
                        </a:spcAft>
                      </a:pPr>
                      <a:endParaRPr lang="en-US" sz="2000" kern="100" dirty="0">
                        <a:solidFill>
                          <a:schemeClr val="tx1"/>
                        </a:solidFill>
                        <a:effectLst/>
                      </a:endParaRPr>
                    </a:p>
                    <a:p>
                      <a:pPr algn="ctr">
                        <a:lnSpc>
                          <a:spcPts val="1200"/>
                        </a:lnSpc>
                        <a:spcAft>
                          <a:spcPts val="0"/>
                        </a:spcAft>
                      </a:pPr>
                      <a:r>
                        <a:rPr lang="en-US" sz="2000" kern="100" dirty="0">
                          <a:solidFill>
                            <a:schemeClr val="tx1"/>
                          </a:solidFill>
                          <a:effectLst/>
                        </a:rPr>
                        <a:t>12</a:t>
                      </a:r>
                      <a:endParaRPr lang="zh-CN" sz="2000" kern="100" dirty="0">
                        <a:solidFill>
                          <a:schemeClr val="tx1"/>
                        </a:solidFill>
                        <a:effectLst/>
                        <a:latin typeface="Times New Roman"/>
                        <a:ea typeface="宋体"/>
                      </a:endParaRPr>
                    </a:p>
                  </a:txBody>
                  <a:tcPr marL="68578" marR="68578" marT="0" marB="0">
                    <a:solidFill>
                      <a:srgbClr val="FFFF00"/>
                    </a:solidFill>
                  </a:tcPr>
                </a:tc>
                <a:extLst>
                  <a:ext uri="{0D108BD9-81ED-4DB2-BD59-A6C34878D82A}">
                    <a16:rowId xmlns:a16="http://schemas.microsoft.com/office/drawing/2014/main" val="10000"/>
                  </a:ext>
                </a:extLst>
              </a:tr>
              <a:tr h="412308">
                <a:tc>
                  <a:txBody>
                    <a:bodyPr/>
                    <a:lstStyle/>
                    <a:p>
                      <a:pPr algn="ctr">
                        <a:lnSpc>
                          <a:spcPts val="1200"/>
                        </a:lnSpc>
                        <a:spcAft>
                          <a:spcPts val="0"/>
                        </a:spcAft>
                      </a:pPr>
                      <a:endParaRPr lang="en-US" altLang="zh-CN" sz="2000" b="1" kern="100" dirty="0">
                        <a:solidFill>
                          <a:schemeClr val="tx1"/>
                        </a:solidFill>
                        <a:effectLst/>
                      </a:endParaRPr>
                    </a:p>
                    <a:p>
                      <a:pPr algn="ctr">
                        <a:lnSpc>
                          <a:spcPts val="1200"/>
                        </a:lnSpc>
                        <a:spcAft>
                          <a:spcPts val="0"/>
                        </a:spcAft>
                      </a:pPr>
                      <a:r>
                        <a:rPr lang="zh-CN" sz="1800" b="1" kern="100" dirty="0">
                          <a:solidFill>
                            <a:schemeClr val="tx1"/>
                          </a:solidFill>
                          <a:effectLst/>
                        </a:rPr>
                        <a:t>△</a:t>
                      </a:r>
                      <a:r>
                        <a:rPr lang="en-US" sz="2000" b="1" i="1" kern="100" dirty="0">
                          <a:solidFill>
                            <a:schemeClr val="tx1"/>
                          </a:solidFill>
                          <a:effectLst/>
                        </a:rPr>
                        <a:t>v</a:t>
                      </a:r>
                      <a:r>
                        <a:rPr lang="en-US" sz="2000" b="1" kern="100" baseline="-25000" dirty="0">
                          <a:solidFill>
                            <a:schemeClr val="tx1"/>
                          </a:solidFill>
                          <a:effectLst/>
                        </a:rPr>
                        <a:t>1</a:t>
                      </a:r>
                      <a:endParaRPr lang="zh-CN" sz="2000" b="1" kern="100" dirty="0">
                        <a:solidFill>
                          <a:schemeClr val="tx1"/>
                        </a:solidFill>
                        <a:effectLst/>
                        <a:latin typeface="Times New Roman"/>
                        <a:ea typeface="宋体"/>
                      </a:endParaRPr>
                    </a:p>
                  </a:txBody>
                  <a:tcPr marL="68578" marR="68578" marT="0" marB="0">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a:lnSpc>
                          <a:spcPts val="1200"/>
                        </a:lnSpc>
                        <a:spcAft>
                          <a:spcPts val="0"/>
                        </a:spcAft>
                      </a:pPr>
                      <a:endParaRPr lang="en-US" sz="2000" b="1" kern="100" dirty="0">
                        <a:effectLst/>
                      </a:endParaRPr>
                    </a:p>
                    <a:p>
                      <a:pPr algn="ctr">
                        <a:lnSpc>
                          <a:spcPts val="1200"/>
                        </a:lnSpc>
                        <a:spcAft>
                          <a:spcPts val="0"/>
                        </a:spcAft>
                      </a:pPr>
                      <a:r>
                        <a:rPr lang="en-US" sz="2000" b="1" kern="100" dirty="0">
                          <a:effectLst/>
                        </a:rPr>
                        <a:t>2.9</a:t>
                      </a:r>
                      <a:endParaRPr lang="zh-CN" sz="2000" b="1" kern="100" dirty="0">
                        <a:effectLst/>
                        <a:latin typeface="Times New Roman"/>
                        <a:ea typeface="宋体"/>
                      </a:endParaRPr>
                    </a:p>
                  </a:txBody>
                  <a:tcPr marL="68578" marR="68578" marT="0" marB="0">
                    <a:lnL w="12700" cap="flat" cmpd="sng" algn="ctr">
                      <a:solidFill>
                        <a:schemeClr val="tx1"/>
                      </a:solidFill>
                      <a:prstDash val="solid"/>
                      <a:round/>
                      <a:headEnd type="none" w="med" len="med"/>
                      <a:tailEnd type="none" w="med" len="med"/>
                    </a:lnL>
                    <a:solidFill>
                      <a:schemeClr val="accent1">
                        <a:lumMod val="20000"/>
                        <a:lumOff val="80000"/>
                      </a:schemeClr>
                    </a:solidFill>
                  </a:tcPr>
                </a:tc>
                <a:tc>
                  <a:txBody>
                    <a:bodyPr/>
                    <a:lstStyle/>
                    <a:p>
                      <a:pPr algn="ctr">
                        <a:lnSpc>
                          <a:spcPts val="1200"/>
                        </a:lnSpc>
                        <a:spcAft>
                          <a:spcPts val="0"/>
                        </a:spcAft>
                      </a:pPr>
                      <a:endParaRPr lang="en-US" sz="2000" b="1" kern="100" dirty="0">
                        <a:effectLst/>
                      </a:endParaRPr>
                    </a:p>
                    <a:p>
                      <a:pPr algn="ctr">
                        <a:lnSpc>
                          <a:spcPts val="1200"/>
                        </a:lnSpc>
                        <a:spcAft>
                          <a:spcPts val="0"/>
                        </a:spcAft>
                      </a:pPr>
                      <a:r>
                        <a:rPr lang="en-US" sz="2000" b="1" kern="100" dirty="0">
                          <a:effectLst/>
                        </a:rPr>
                        <a:t>6.0</a:t>
                      </a:r>
                      <a:endParaRPr lang="zh-CN" sz="2000" b="1" kern="100" dirty="0">
                        <a:effectLst/>
                        <a:latin typeface="Times New Roman"/>
                        <a:ea typeface="宋体"/>
                      </a:endParaRPr>
                    </a:p>
                  </a:txBody>
                  <a:tcPr marL="68578" marR="68578" marT="0" marB="0">
                    <a:solidFill>
                      <a:schemeClr val="accent1">
                        <a:lumMod val="20000"/>
                        <a:lumOff val="80000"/>
                      </a:schemeClr>
                    </a:solidFill>
                  </a:tcPr>
                </a:tc>
                <a:tc>
                  <a:txBody>
                    <a:bodyPr/>
                    <a:lstStyle/>
                    <a:p>
                      <a:pPr algn="ctr">
                        <a:lnSpc>
                          <a:spcPts val="1200"/>
                        </a:lnSpc>
                        <a:spcAft>
                          <a:spcPts val="0"/>
                        </a:spcAft>
                      </a:pPr>
                      <a:endParaRPr lang="en-US" sz="2000" b="1" kern="100" dirty="0">
                        <a:effectLst/>
                      </a:endParaRPr>
                    </a:p>
                    <a:p>
                      <a:pPr algn="ctr">
                        <a:lnSpc>
                          <a:spcPts val="1200"/>
                        </a:lnSpc>
                        <a:spcAft>
                          <a:spcPts val="0"/>
                        </a:spcAft>
                      </a:pPr>
                      <a:r>
                        <a:rPr lang="en-US" sz="2000" b="1" kern="100" dirty="0">
                          <a:effectLst/>
                        </a:rPr>
                        <a:t>2.7</a:t>
                      </a:r>
                      <a:endParaRPr lang="zh-CN" sz="2000" b="1" kern="100" dirty="0">
                        <a:effectLst/>
                        <a:latin typeface="Times New Roman"/>
                        <a:ea typeface="宋体"/>
                      </a:endParaRPr>
                    </a:p>
                  </a:txBody>
                  <a:tcPr marL="68578" marR="68578" marT="0" marB="0">
                    <a:solidFill>
                      <a:schemeClr val="accent1">
                        <a:lumMod val="20000"/>
                        <a:lumOff val="80000"/>
                      </a:schemeClr>
                    </a:solidFill>
                  </a:tcPr>
                </a:tc>
                <a:tc>
                  <a:txBody>
                    <a:bodyPr/>
                    <a:lstStyle/>
                    <a:p>
                      <a:pPr algn="ctr">
                        <a:lnSpc>
                          <a:spcPts val="1200"/>
                        </a:lnSpc>
                        <a:spcAft>
                          <a:spcPts val="0"/>
                        </a:spcAft>
                      </a:pPr>
                      <a:endParaRPr lang="en-US" sz="2000" b="1" kern="100" dirty="0">
                        <a:effectLst/>
                      </a:endParaRPr>
                    </a:p>
                    <a:p>
                      <a:pPr algn="ctr">
                        <a:lnSpc>
                          <a:spcPts val="1200"/>
                        </a:lnSpc>
                        <a:spcAft>
                          <a:spcPts val="0"/>
                        </a:spcAft>
                      </a:pPr>
                      <a:r>
                        <a:rPr lang="en-US" sz="2000" b="1" kern="100" dirty="0">
                          <a:effectLst/>
                        </a:rPr>
                        <a:t>4.0</a:t>
                      </a:r>
                      <a:endParaRPr lang="zh-CN" sz="2000" b="1" kern="100" dirty="0">
                        <a:effectLst/>
                        <a:latin typeface="Times New Roman"/>
                        <a:ea typeface="宋体"/>
                      </a:endParaRPr>
                    </a:p>
                  </a:txBody>
                  <a:tcPr marL="68578" marR="68578" marT="0" marB="0">
                    <a:solidFill>
                      <a:schemeClr val="accent1">
                        <a:lumMod val="20000"/>
                        <a:lumOff val="80000"/>
                      </a:schemeClr>
                    </a:solidFill>
                  </a:tcPr>
                </a:tc>
                <a:tc>
                  <a:txBody>
                    <a:bodyPr/>
                    <a:lstStyle/>
                    <a:p>
                      <a:pPr algn="ctr">
                        <a:lnSpc>
                          <a:spcPts val="1200"/>
                        </a:lnSpc>
                        <a:spcAft>
                          <a:spcPts val="0"/>
                        </a:spcAft>
                      </a:pPr>
                      <a:endParaRPr lang="en-US" sz="2000" b="1" kern="100" dirty="0">
                        <a:effectLst/>
                      </a:endParaRPr>
                    </a:p>
                    <a:p>
                      <a:pPr algn="ctr">
                        <a:lnSpc>
                          <a:spcPts val="1200"/>
                        </a:lnSpc>
                        <a:spcAft>
                          <a:spcPts val="0"/>
                        </a:spcAft>
                      </a:pPr>
                      <a:r>
                        <a:rPr lang="en-US" sz="2000" b="1" kern="100" dirty="0">
                          <a:effectLst/>
                        </a:rPr>
                        <a:t>3.2</a:t>
                      </a:r>
                      <a:endParaRPr lang="zh-CN" sz="2000" b="1" kern="100" dirty="0">
                        <a:effectLst/>
                        <a:latin typeface="Times New Roman"/>
                        <a:ea typeface="宋体"/>
                      </a:endParaRPr>
                    </a:p>
                  </a:txBody>
                  <a:tcPr marL="68578" marR="68578" marT="0" marB="0">
                    <a:solidFill>
                      <a:schemeClr val="accent1">
                        <a:lumMod val="20000"/>
                        <a:lumOff val="80000"/>
                      </a:schemeClr>
                    </a:solidFill>
                  </a:tcPr>
                </a:tc>
                <a:tc>
                  <a:txBody>
                    <a:bodyPr/>
                    <a:lstStyle/>
                    <a:p>
                      <a:pPr algn="ctr">
                        <a:lnSpc>
                          <a:spcPts val="1200"/>
                        </a:lnSpc>
                        <a:spcAft>
                          <a:spcPts val="0"/>
                        </a:spcAft>
                      </a:pPr>
                      <a:endParaRPr lang="en-US" sz="2000" b="1" kern="100" dirty="0">
                        <a:effectLst/>
                      </a:endParaRPr>
                    </a:p>
                    <a:p>
                      <a:pPr algn="ctr">
                        <a:lnSpc>
                          <a:spcPts val="1200"/>
                        </a:lnSpc>
                        <a:spcAft>
                          <a:spcPts val="0"/>
                        </a:spcAft>
                      </a:pPr>
                      <a:r>
                        <a:rPr lang="en-US" sz="2000" b="1" kern="100" dirty="0">
                          <a:effectLst/>
                        </a:rPr>
                        <a:t>4.9</a:t>
                      </a:r>
                      <a:endParaRPr lang="zh-CN" sz="2000" b="1" kern="100" dirty="0">
                        <a:effectLst/>
                        <a:latin typeface="Times New Roman"/>
                        <a:ea typeface="宋体"/>
                      </a:endParaRPr>
                    </a:p>
                  </a:txBody>
                  <a:tcPr marL="68578" marR="68578" marT="0" marB="0">
                    <a:solidFill>
                      <a:schemeClr val="accent1">
                        <a:lumMod val="20000"/>
                        <a:lumOff val="80000"/>
                      </a:schemeClr>
                    </a:solidFill>
                  </a:tcPr>
                </a:tc>
                <a:tc>
                  <a:txBody>
                    <a:bodyPr/>
                    <a:lstStyle/>
                    <a:p>
                      <a:pPr algn="ctr">
                        <a:lnSpc>
                          <a:spcPts val="1200"/>
                        </a:lnSpc>
                        <a:spcAft>
                          <a:spcPts val="0"/>
                        </a:spcAft>
                      </a:pPr>
                      <a:endParaRPr lang="en-US" sz="2000" b="1" kern="100" dirty="0">
                        <a:effectLst/>
                      </a:endParaRPr>
                    </a:p>
                    <a:p>
                      <a:pPr algn="ctr">
                        <a:lnSpc>
                          <a:spcPts val="1200"/>
                        </a:lnSpc>
                        <a:spcAft>
                          <a:spcPts val="0"/>
                        </a:spcAft>
                      </a:pPr>
                      <a:r>
                        <a:rPr lang="en-US" sz="2000" b="1" kern="100" dirty="0">
                          <a:effectLst/>
                        </a:rPr>
                        <a:t>5.0</a:t>
                      </a:r>
                      <a:endParaRPr lang="zh-CN" sz="2000" b="1" kern="100" dirty="0">
                        <a:effectLst/>
                        <a:latin typeface="Times New Roman"/>
                        <a:ea typeface="宋体"/>
                      </a:endParaRPr>
                    </a:p>
                  </a:txBody>
                  <a:tcPr marL="68578" marR="68578" marT="0" marB="0">
                    <a:solidFill>
                      <a:schemeClr val="accent1">
                        <a:lumMod val="20000"/>
                        <a:lumOff val="80000"/>
                      </a:schemeClr>
                    </a:solidFill>
                  </a:tcPr>
                </a:tc>
                <a:tc>
                  <a:txBody>
                    <a:bodyPr/>
                    <a:lstStyle/>
                    <a:p>
                      <a:pPr algn="ctr">
                        <a:lnSpc>
                          <a:spcPts val="1200"/>
                        </a:lnSpc>
                        <a:spcAft>
                          <a:spcPts val="0"/>
                        </a:spcAft>
                      </a:pPr>
                      <a:endParaRPr lang="en-US" sz="2000" b="1" kern="100" dirty="0">
                        <a:effectLst/>
                      </a:endParaRPr>
                    </a:p>
                    <a:p>
                      <a:pPr algn="ctr">
                        <a:lnSpc>
                          <a:spcPts val="1200"/>
                        </a:lnSpc>
                        <a:spcAft>
                          <a:spcPts val="0"/>
                        </a:spcAft>
                      </a:pPr>
                      <a:r>
                        <a:rPr lang="en-US" sz="2000" b="1" kern="100" dirty="0">
                          <a:effectLst/>
                        </a:rPr>
                        <a:t>4.7</a:t>
                      </a:r>
                      <a:endParaRPr lang="zh-CN" sz="2000" b="1" kern="100" dirty="0">
                        <a:effectLst/>
                        <a:latin typeface="Times New Roman"/>
                        <a:ea typeface="宋体"/>
                      </a:endParaRPr>
                    </a:p>
                  </a:txBody>
                  <a:tcPr marL="68578" marR="68578" marT="0" marB="0">
                    <a:solidFill>
                      <a:schemeClr val="accent1">
                        <a:lumMod val="20000"/>
                        <a:lumOff val="80000"/>
                      </a:schemeClr>
                    </a:solidFill>
                  </a:tcPr>
                </a:tc>
                <a:tc>
                  <a:txBody>
                    <a:bodyPr/>
                    <a:lstStyle/>
                    <a:p>
                      <a:pPr algn="ctr">
                        <a:lnSpc>
                          <a:spcPts val="1200"/>
                        </a:lnSpc>
                        <a:spcAft>
                          <a:spcPts val="0"/>
                        </a:spcAft>
                      </a:pPr>
                      <a:endParaRPr lang="en-US" sz="2000" b="1" kern="100" dirty="0">
                        <a:effectLst/>
                      </a:endParaRPr>
                    </a:p>
                    <a:p>
                      <a:pPr algn="ctr">
                        <a:lnSpc>
                          <a:spcPts val="1200"/>
                        </a:lnSpc>
                        <a:spcAft>
                          <a:spcPts val="0"/>
                        </a:spcAft>
                      </a:pPr>
                      <a:r>
                        <a:rPr lang="en-US" sz="2000" b="1" kern="100" dirty="0">
                          <a:effectLst/>
                        </a:rPr>
                        <a:t>6.1</a:t>
                      </a:r>
                      <a:endParaRPr lang="zh-CN" sz="2000" b="1" kern="100" dirty="0">
                        <a:effectLst/>
                        <a:latin typeface="Times New Roman"/>
                        <a:ea typeface="宋体"/>
                      </a:endParaRPr>
                    </a:p>
                  </a:txBody>
                  <a:tcPr marL="68578" marR="68578" marT="0" marB="0">
                    <a:solidFill>
                      <a:schemeClr val="accent1">
                        <a:lumMod val="20000"/>
                        <a:lumOff val="80000"/>
                      </a:schemeClr>
                    </a:solidFill>
                  </a:tcPr>
                </a:tc>
                <a:tc>
                  <a:txBody>
                    <a:bodyPr/>
                    <a:lstStyle/>
                    <a:p>
                      <a:pPr algn="ctr">
                        <a:lnSpc>
                          <a:spcPts val="1200"/>
                        </a:lnSpc>
                        <a:spcAft>
                          <a:spcPts val="0"/>
                        </a:spcAft>
                      </a:pPr>
                      <a:endParaRPr lang="en-US" sz="2000" b="1" kern="100" dirty="0">
                        <a:effectLst/>
                      </a:endParaRPr>
                    </a:p>
                    <a:p>
                      <a:pPr algn="ctr">
                        <a:lnSpc>
                          <a:spcPts val="1200"/>
                        </a:lnSpc>
                        <a:spcAft>
                          <a:spcPts val="0"/>
                        </a:spcAft>
                      </a:pPr>
                      <a:r>
                        <a:rPr lang="en-US" sz="2000" b="1" kern="100" dirty="0">
                          <a:effectLst/>
                        </a:rPr>
                        <a:t>6.5</a:t>
                      </a:r>
                      <a:endParaRPr lang="zh-CN" sz="2000" b="1" kern="100" dirty="0">
                        <a:effectLst/>
                        <a:latin typeface="Times New Roman"/>
                        <a:ea typeface="宋体"/>
                      </a:endParaRPr>
                    </a:p>
                  </a:txBody>
                  <a:tcPr marL="68578" marR="68578" marT="0" marB="0">
                    <a:solidFill>
                      <a:schemeClr val="accent1">
                        <a:lumMod val="20000"/>
                        <a:lumOff val="80000"/>
                      </a:schemeClr>
                    </a:solidFill>
                  </a:tcPr>
                </a:tc>
                <a:tc>
                  <a:txBody>
                    <a:bodyPr/>
                    <a:lstStyle/>
                    <a:p>
                      <a:pPr algn="ctr">
                        <a:lnSpc>
                          <a:spcPts val="1200"/>
                        </a:lnSpc>
                        <a:spcAft>
                          <a:spcPts val="0"/>
                        </a:spcAft>
                      </a:pPr>
                      <a:endParaRPr lang="en-US" sz="2000" b="1" kern="100" dirty="0">
                        <a:effectLst/>
                      </a:endParaRPr>
                    </a:p>
                    <a:p>
                      <a:pPr algn="ctr">
                        <a:lnSpc>
                          <a:spcPts val="1200"/>
                        </a:lnSpc>
                        <a:spcAft>
                          <a:spcPts val="0"/>
                        </a:spcAft>
                      </a:pPr>
                      <a:r>
                        <a:rPr lang="en-US" sz="2000" b="1" kern="100" dirty="0">
                          <a:effectLst/>
                        </a:rPr>
                        <a:t>5.9</a:t>
                      </a:r>
                      <a:endParaRPr lang="zh-CN" sz="2000" b="1" kern="100" dirty="0">
                        <a:effectLst/>
                        <a:latin typeface="Times New Roman"/>
                        <a:ea typeface="宋体"/>
                      </a:endParaRPr>
                    </a:p>
                  </a:txBody>
                  <a:tcPr marL="68578" marR="68578" marT="0" marB="0">
                    <a:solidFill>
                      <a:schemeClr val="accent1">
                        <a:lumMod val="20000"/>
                        <a:lumOff val="80000"/>
                      </a:schemeClr>
                    </a:solidFill>
                  </a:tcPr>
                </a:tc>
                <a:tc>
                  <a:txBody>
                    <a:bodyPr/>
                    <a:lstStyle/>
                    <a:p>
                      <a:pPr algn="ctr">
                        <a:lnSpc>
                          <a:spcPts val="1200"/>
                        </a:lnSpc>
                        <a:spcAft>
                          <a:spcPts val="0"/>
                        </a:spcAft>
                      </a:pPr>
                      <a:endParaRPr lang="en-US" sz="2000" b="1" kern="100" dirty="0">
                        <a:effectLst/>
                      </a:endParaRPr>
                    </a:p>
                    <a:p>
                      <a:pPr algn="ctr">
                        <a:lnSpc>
                          <a:spcPts val="1200"/>
                        </a:lnSpc>
                        <a:spcAft>
                          <a:spcPts val="0"/>
                        </a:spcAft>
                      </a:pPr>
                      <a:r>
                        <a:rPr lang="en-US" sz="2000" b="1" kern="100" dirty="0">
                          <a:effectLst/>
                        </a:rPr>
                        <a:t>4.1</a:t>
                      </a:r>
                      <a:endParaRPr lang="zh-CN" sz="2000" b="1" kern="100" dirty="0">
                        <a:effectLst/>
                        <a:latin typeface="Times New Roman"/>
                        <a:ea typeface="宋体"/>
                      </a:endParaRPr>
                    </a:p>
                  </a:txBody>
                  <a:tcPr marL="68578" marR="68578" marT="0" marB="0">
                    <a:solidFill>
                      <a:schemeClr val="accent1">
                        <a:lumMod val="20000"/>
                        <a:lumOff val="80000"/>
                      </a:schemeClr>
                    </a:solidFill>
                  </a:tcPr>
                </a:tc>
                <a:extLst>
                  <a:ext uri="{0D108BD9-81ED-4DB2-BD59-A6C34878D82A}">
                    <a16:rowId xmlns:a16="http://schemas.microsoft.com/office/drawing/2014/main" val="10001"/>
                  </a:ext>
                </a:extLst>
              </a:tr>
              <a:tr h="421731">
                <a:tc>
                  <a:txBody>
                    <a:bodyPr/>
                    <a:lstStyle/>
                    <a:p>
                      <a:pPr algn="ctr">
                        <a:lnSpc>
                          <a:spcPts val="1200"/>
                        </a:lnSpc>
                        <a:spcAft>
                          <a:spcPts val="0"/>
                        </a:spcAft>
                      </a:pPr>
                      <a:endParaRPr lang="en-US" altLang="zh-CN" sz="2000" b="1" kern="100" dirty="0">
                        <a:solidFill>
                          <a:schemeClr val="tx1"/>
                        </a:solidFill>
                        <a:effectLst/>
                      </a:endParaRPr>
                    </a:p>
                    <a:p>
                      <a:pPr algn="ctr">
                        <a:lnSpc>
                          <a:spcPts val="1200"/>
                        </a:lnSpc>
                        <a:spcAft>
                          <a:spcPts val="0"/>
                        </a:spcAft>
                      </a:pPr>
                      <a:r>
                        <a:rPr lang="zh-CN" sz="1800" b="1" kern="100" dirty="0">
                          <a:solidFill>
                            <a:schemeClr val="tx1"/>
                          </a:solidFill>
                          <a:effectLst/>
                        </a:rPr>
                        <a:t>△</a:t>
                      </a:r>
                      <a:r>
                        <a:rPr lang="en-US" sz="2000" b="1" i="1" kern="100" dirty="0">
                          <a:solidFill>
                            <a:schemeClr val="tx1"/>
                          </a:solidFill>
                          <a:effectLst/>
                        </a:rPr>
                        <a:t>v</a:t>
                      </a:r>
                      <a:endParaRPr lang="zh-CN" sz="2000" b="1" i="1" kern="100" dirty="0">
                        <a:solidFill>
                          <a:schemeClr val="tx1"/>
                        </a:solidFill>
                        <a:effectLst/>
                        <a:latin typeface="Times New Roman"/>
                        <a:ea typeface="宋体"/>
                      </a:endParaRPr>
                    </a:p>
                  </a:txBody>
                  <a:tcPr marL="68578" marR="68578" marT="0" marB="0">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a:lnSpc>
                          <a:spcPts val="1200"/>
                        </a:lnSpc>
                        <a:spcAft>
                          <a:spcPts val="0"/>
                        </a:spcAft>
                      </a:pPr>
                      <a:endParaRPr lang="en-US" sz="2000" b="1" kern="100" dirty="0">
                        <a:effectLst/>
                      </a:endParaRPr>
                    </a:p>
                    <a:p>
                      <a:pPr algn="ctr">
                        <a:lnSpc>
                          <a:spcPts val="1200"/>
                        </a:lnSpc>
                        <a:spcAft>
                          <a:spcPts val="0"/>
                        </a:spcAft>
                      </a:pPr>
                      <a:r>
                        <a:rPr lang="en-US" sz="2000" b="1" kern="100" dirty="0">
                          <a:effectLst/>
                        </a:rPr>
                        <a:t>0.95</a:t>
                      </a:r>
                      <a:endParaRPr lang="zh-CN" sz="2000" b="1" kern="100" dirty="0">
                        <a:effectLst/>
                        <a:latin typeface="Times New Roman"/>
                        <a:ea typeface="宋体"/>
                      </a:endParaRPr>
                    </a:p>
                  </a:txBody>
                  <a:tcPr marL="68578" marR="68578" marT="0" marB="0">
                    <a:lnL w="12700" cap="flat" cmpd="sng" algn="ctr">
                      <a:solidFill>
                        <a:schemeClr val="tx1"/>
                      </a:solidFill>
                      <a:prstDash val="solid"/>
                      <a:round/>
                      <a:headEnd type="none" w="med" len="med"/>
                      <a:tailEnd type="none" w="med" len="med"/>
                    </a:lnL>
                    <a:solidFill>
                      <a:schemeClr val="accent1">
                        <a:lumMod val="20000"/>
                        <a:lumOff val="80000"/>
                      </a:schemeClr>
                    </a:solidFill>
                  </a:tcPr>
                </a:tc>
                <a:tc>
                  <a:txBody>
                    <a:bodyPr/>
                    <a:lstStyle/>
                    <a:p>
                      <a:pPr algn="ctr">
                        <a:lnSpc>
                          <a:spcPts val="1200"/>
                        </a:lnSpc>
                        <a:spcAft>
                          <a:spcPts val="0"/>
                        </a:spcAft>
                      </a:pPr>
                      <a:endParaRPr lang="en-US" sz="2000" b="1" kern="100" dirty="0">
                        <a:effectLst/>
                      </a:endParaRPr>
                    </a:p>
                    <a:p>
                      <a:pPr algn="ctr">
                        <a:lnSpc>
                          <a:spcPts val="1200"/>
                        </a:lnSpc>
                        <a:spcAft>
                          <a:spcPts val="0"/>
                        </a:spcAft>
                      </a:pPr>
                      <a:r>
                        <a:rPr lang="en-US" sz="2000" b="1" kern="100" dirty="0">
                          <a:effectLst/>
                        </a:rPr>
                        <a:t>1.98</a:t>
                      </a:r>
                      <a:endParaRPr lang="zh-CN" sz="2000" b="1" kern="100" dirty="0">
                        <a:effectLst/>
                        <a:latin typeface="Times New Roman"/>
                        <a:ea typeface="宋体"/>
                      </a:endParaRPr>
                    </a:p>
                  </a:txBody>
                  <a:tcPr marL="68578" marR="68578" marT="0" marB="0">
                    <a:solidFill>
                      <a:schemeClr val="accent1">
                        <a:lumMod val="20000"/>
                        <a:lumOff val="80000"/>
                      </a:schemeClr>
                    </a:solidFill>
                  </a:tcPr>
                </a:tc>
                <a:tc>
                  <a:txBody>
                    <a:bodyPr/>
                    <a:lstStyle/>
                    <a:p>
                      <a:pPr algn="ctr">
                        <a:lnSpc>
                          <a:spcPts val="1200"/>
                        </a:lnSpc>
                        <a:spcAft>
                          <a:spcPts val="0"/>
                        </a:spcAft>
                      </a:pPr>
                      <a:endParaRPr lang="en-US" sz="2000" b="1" kern="100" dirty="0">
                        <a:effectLst/>
                      </a:endParaRPr>
                    </a:p>
                    <a:p>
                      <a:pPr algn="ctr">
                        <a:lnSpc>
                          <a:spcPts val="1200"/>
                        </a:lnSpc>
                        <a:spcAft>
                          <a:spcPts val="0"/>
                        </a:spcAft>
                      </a:pPr>
                      <a:r>
                        <a:rPr lang="en-US" sz="2000" b="1" kern="100" dirty="0">
                          <a:effectLst/>
                        </a:rPr>
                        <a:t>0.88</a:t>
                      </a:r>
                      <a:endParaRPr lang="zh-CN" sz="2000" b="1" kern="100" dirty="0">
                        <a:effectLst/>
                        <a:latin typeface="Times New Roman"/>
                        <a:ea typeface="宋体"/>
                      </a:endParaRPr>
                    </a:p>
                  </a:txBody>
                  <a:tcPr marL="68578" marR="68578" marT="0" marB="0">
                    <a:solidFill>
                      <a:schemeClr val="accent1">
                        <a:lumMod val="20000"/>
                        <a:lumOff val="80000"/>
                      </a:schemeClr>
                    </a:solidFill>
                  </a:tcPr>
                </a:tc>
                <a:tc>
                  <a:txBody>
                    <a:bodyPr/>
                    <a:lstStyle/>
                    <a:p>
                      <a:pPr algn="ctr">
                        <a:lnSpc>
                          <a:spcPts val="1200"/>
                        </a:lnSpc>
                        <a:spcAft>
                          <a:spcPts val="0"/>
                        </a:spcAft>
                      </a:pPr>
                      <a:endParaRPr lang="en-US" sz="2000" b="1" kern="100" dirty="0">
                        <a:effectLst/>
                      </a:endParaRPr>
                    </a:p>
                    <a:p>
                      <a:pPr algn="ctr">
                        <a:lnSpc>
                          <a:spcPts val="1200"/>
                        </a:lnSpc>
                        <a:spcAft>
                          <a:spcPts val="0"/>
                        </a:spcAft>
                      </a:pPr>
                      <a:r>
                        <a:rPr lang="en-US" sz="2000" b="1" kern="100" dirty="0">
                          <a:effectLst/>
                        </a:rPr>
                        <a:t>1.33</a:t>
                      </a:r>
                      <a:endParaRPr lang="zh-CN" sz="2000" b="1" kern="100" dirty="0">
                        <a:effectLst/>
                        <a:latin typeface="Times New Roman"/>
                        <a:ea typeface="宋体"/>
                      </a:endParaRPr>
                    </a:p>
                  </a:txBody>
                  <a:tcPr marL="68578" marR="68578" marT="0" marB="0">
                    <a:solidFill>
                      <a:schemeClr val="accent1">
                        <a:lumMod val="20000"/>
                        <a:lumOff val="80000"/>
                      </a:schemeClr>
                    </a:solidFill>
                  </a:tcPr>
                </a:tc>
                <a:tc>
                  <a:txBody>
                    <a:bodyPr/>
                    <a:lstStyle/>
                    <a:p>
                      <a:pPr algn="ctr">
                        <a:lnSpc>
                          <a:spcPts val="1200"/>
                        </a:lnSpc>
                        <a:spcAft>
                          <a:spcPts val="0"/>
                        </a:spcAft>
                      </a:pPr>
                      <a:endParaRPr lang="en-US" sz="2000" b="1" kern="100" dirty="0">
                        <a:effectLst/>
                      </a:endParaRPr>
                    </a:p>
                    <a:p>
                      <a:pPr algn="ctr">
                        <a:lnSpc>
                          <a:spcPts val="1200"/>
                        </a:lnSpc>
                        <a:spcAft>
                          <a:spcPts val="0"/>
                        </a:spcAft>
                      </a:pPr>
                      <a:r>
                        <a:rPr lang="en-US" sz="2000" b="1" kern="100" dirty="0">
                          <a:effectLst/>
                        </a:rPr>
                        <a:t>1.05</a:t>
                      </a:r>
                      <a:endParaRPr lang="zh-CN" sz="2000" b="1" kern="100" dirty="0">
                        <a:effectLst/>
                        <a:latin typeface="Times New Roman"/>
                        <a:ea typeface="宋体"/>
                      </a:endParaRPr>
                    </a:p>
                  </a:txBody>
                  <a:tcPr marL="68578" marR="68578" marT="0" marB="0">
                    <a:solidFill>
                      <a:schemeClr val="accent1">
                        <a:lumMod val="20000"/>
                        <a:lumOff val="80000"/>
                      </a:schemeClr>
                    </a:solidFill>
                  </a:tcPr>
                </a:tc>
                <a:tc>
                  <a:txBody>
                    <a:bodyPr/>
                    <a:lstStyle/>
                    <a:p>
                      <a:pPr algn="ctr">
                        <a:lnSpc>
                          <a:spcPts val="1200"/>
                        </a:lnSpc>
                        <a:spcAft>
                          <a:spcPts val="0"/>
                        </a:spcAft>
                      </a:pPr>
                      <a:endParaRPr lang="en-US" sz="2000" b="1" kern="100" dirty="0">
                        <a:effectLst/>
                      </a:endParaRPr>
                    </a:p>
                    <a:p>
                      <a:pPr algn="ctr">
                        <a:lnSpc>
                          <a:spcPts val="1200"/>
                        </a:lnSpc>
                        <a:spcAft>
                          <a:spcPts val="0"/>
                        </a:spcAft>
                      </a:pPr>
                      <a:r>
                        <a:rPr lang="en-US" sz="2000" b="1" kern="100" dirty="0">
                          <a:effectLst/>
                        </a:rPr>
                        <a:t>1.59</a:t>
                      </a:r>
                      <a:endParaRPr lang="zh-CN" sz="2000" b="1" kern="100" dirty="0">
                        <a:effectLst/>
                        <a:latin typeface="Times New Roman"/>
                        <a:ea typeface="宋体"/>
                      </a:endParaRPr>
                    </a:p>
                  </a:txBody>
                  <a:tcPr marL="68578" marR="68578" marT="0" marB="0">
                    <a:solidFill>
                      <a:schemeClr val="accent1">
                        <a:lumMod val="20000"/>
                        <a:lumOff val="80000"/>
                      </a:schemeClr>
                    </a:solidFill>
                  </a:tcPr>
                </a:tc>
                <a:tc>
                  <a:txBody>
                    <a:bodyPr/>
                    <a:lstStyle/>
                    <a:p>
                      <a:pPr algn="ctr">
                        <a:lnSpc>
                          <a:spcPts val="1200"/>
                        </a:lnSpc>
                        <a:spcAft>
                          <a:spcPts val="0"/>
                        </a:spcAft>
                      </a:pPr>
                      <a:endParaRPr lang="en-US" sz="2000" b="1" kern="100" dirty="0">
                        <a:effectLst/>
                      </a:endParaRPr>
                    </a:p>
                    <a:p>
                      <a:pPr algn="ctr">
                        <a:lnSpc>
                          <a:spcPts val="1200"/>
                        </a:lnSpc>
                        <a:spcAft>
                          <a:spcPts val="0"/>
                        </a:spcAft>
                      </a:pPr>
                      <a:r>
                        <a:rPr lang="en-US" sz="2000" b="1" kern="100" dirty="0">
                          <a:effectLst/>
                        </a:rPr>
                        <a:t>1.61</a:t>
                      </a:r>
                    </a:p>
                    <a:p>
                      <a:pPr algn="ctr">
                        <a:lnSpc>
                          <a:spcPts val="1200"/>
                        </a:lnSpc>
                        <a:spcAft>
                          <a:spcPts val="0"/>
                        </a:spcAft>
                      </a:pPr>
                      <a:endParaRPr lang="zh-CN" sz="2000" b="1" kern="100" dirty="0">
                        <a:effectLst/>
                        <a:latin typeface="Times New Roman"/>
                        <a:ea typeface="宋体"/>
                      </a:endParaRPr>
                    </a:p>
                  </a:txBody>
                  <a:tcPr marL="68578" marR="68578" marT="0" marB="0">
                    <a:solidFill>
                      <a:schemeClr val="accent1">
                        <a:lumMod val="20000"/>
                        <a:lumOff val="80000"/>
                      </a:schemeClr>
                    </a:solidFill>
                  </a:tcPr>
                </a:tc>
                <a:tc>
                  <a:txBody>
                    <a:bodyPr/>
                    <a:lstStyle/>
                    <a:p>
                      <a:pPr algn="ctr">
                        <a:lnSpc>
                          <a:spcPts val="1200"/>
                        </a:lnSpc>
                        <a:spcAft>
                          <a:spcPts val="0"/>
                        </a:spcAft>
                      </a:pPr>
                      <a:endParaRPr lang="en-US" sz="2000" b="1" kern="100" dirty="0">
                        <a:effectLst/>
                      </a:endParaRPr>
                    </a:p>
                    <a:p>
                      <a:pPr algn="ctr">
                        <a:lnSpc>
                          <a:spcPts val="1200"/>
                        </a:lnSpc>
                        <a:spcAft>
                          <a:spcPts val="0"/>
                        </a:spcAft>
                      </a:pPr>
                      <a:r>
                        <a:rPr lang="en-US" sz="2000" b="1" kern="100" dirty="0">
                          <a:effectLst/>
                        </a:rPr>
                        <a:t>1.54</a:t>
                      </a:r>
                    </a:p>
                    <a:p>
                      <a:pPr algn="ctr">
                        <a:lnSpc>
                          <a:spcPts val="1200"/>
                        </a:lnSpc>
                        <a:spcAft>
                          <a:spcPts val="0"/>
                        </a:spcAft>
                      </a:pPr>
                      <a:endParaRPr lang="zh-CN" sz="2000" b="1" kern="100" dirty="0">
                        <a:effectLst/>
                        <a:latin typeface="Times New Roman"/>
                        <a:ea typeface="宋体"/>
                      </a:endParaRPr>
                    </a:p>
                  </a:txBody>
                  <a:tcPr marL="68578" marR="68578" marT="0" marB="0">
                    <a:solidFill>
                      <a:schemeClr val="accent1">
                        <a:lumMod val="20000"/>
                        <a:lumOff val="80000"/>
                      </a:schemeClr>
                    </a:solidFill>
                  </a:tcPr>
                </a:tc>
                <a:tc>
                  <a:txBody>
                    <a:bodyPr/>
                    <a:lstStyle/>
                    <a:p>
                      <a:pPr algn="ctr">
                        <a:lnSpc>
                          <a:spcPts val="1200"/>
                        </a:lnSpc>
                        <a:spcAft>
                          <a:spcPts val="0"/>
                        </a:spcAft>
                      </a:pPr>
                      <a:endParaRPr lang="en-US" sz="2000" b="1" kern="100" dirty="0">
                        <a:effectLst/>
                      </a:endParaRPr>
                    </a:p>
                    <a:p>
                      <a:pPr algn="ctr">
                        <a:lnSpc>
                          <a:spcPts val="1200"/>
                        </a:lnSpc>
                        <a:spcAft>
                          <a:spcPts val="0"/>
                        </a:spcAft>
                      </a:pPr>
                      <a:r>
                        <a:rPr lang="en-US" sz="2000" b="1" kern="100" dirty="0">
                          <a:effectLst/>
                        </a:rPr>
                        <a:t>1.98</a:t>
                      </a:r>
                      <a:endParaRPr lang="zh-CN" sz="2000" b="1" kern="100" dirty="0">
                        <a:effectLst/>
                        <a:latin typeface="Times New Roman"/>
                        <a:ea typeface="宋体"/>
                      </a:endParaRPr>
                    </a:p>
                  </a:txBody>
                  <a:tcPr marL="68578" marR="68578" marT="0" marB="0">
                    <a:solidFill>
                      <a:schemeClr val="accent1">
                        <a:lumMod val="20000"/>
                        <a:lumOff val="80000"/>
                      </a:schemeClr>
                    </a:solidFill>
                  </a:tcPr>
                </a:tc>
                <a:tc>
                  <a:txBody>
                    <a:bodyPr/>
                    <a:lstStyle/>
                    <a:p>
                      <a:pPr algn="ctr">
                        <a:lnSpc>
                          <a:spcPts val="1200"/>
                        </a:lnSpc>
                        <a:spcAft>
                          <a:spcPts val="0"/>
                        </a:spcAft>
                      </a:pPr>
                      <a:endParaRPr lang="en-US" sz="2000" b="1" kern="100" dirty="0">
                        <a:effectLst/>
                      </a:endParaRPr>
                    </a:p>
                    <a:p>
                      <a:pPr algn="ctr">
                        <a:lnSpc>
                          <a:spcPts val="1200"/>
                        </a:lnSpc>
                        <a:spcAft>
                          <a:spcPts val="0"/>
                        </a:spcAft>
                      </a:pPr>
                      <a:r>
                        <a:rPr lang="en-US" sz="2000" b="1" kern="100" dirty="0">
                          <a:effectLst/>
                        </a:rPr>
                        <a:t>2.11</a:t>
                      </a:r>
                      <a:endParaRPr lang="zh-CN" sz="2000" b="1" kern="100" dirty="0">
                        <a:effectLst/>
                        <a:latin typeface="Times New Roman"/>
                        <a:ea typeface="宋体"/>
                      </a:endParaRPr>
                    </a:p>
                  </a:txBody>
                  <a:tcPr marL="68578" marR="68578" marT="0" marB="0">
                    <a:solidFill>
                      <a:schemeClr val="accent1">
                        <a:lumMod val="20000"/>
                        <a:lumOff val="80000"/>
                      </a:schemeClr>
                    </a:solidFill>
                  </a:tcPr>
                </a:tc>
                <a:tc>
                  <a:txBody>
                    <a:bodyPr/>
                    <a:lstStyle/>
                    <a:p>
                      <a:pPr algn="ctr">
                        <a:lnSpc>
                          <a:spcPts val="1200"/>
                        </a:lnSpc>
                        <a:spcAft>
                          <a:spcPts val="0"/>
                        </a:spcAft>
                      </a:pPr>
                      <a:endParaRPr lang="en-US" sz="2000" b="1" kern="100" dirty="0">
                        <a:effectLst/>
                      </a:endParaRPr>
                    </a:p>
                    <a:p>
                      <a:pPr algn="ctr">
                        <a:lnSpc>
                          <a:spcPts val="1200"/>
                        </a:lnSpc>
                        <a:spcAft>
                          <a:spcPts val="0"/>
                        </a:spcAft>
                      </a:pPr>
                      <a:r>
                        <a:rPr lang="en-US" sz="2000" b="1" kern="100" dirty="0">
                          <a:effectLst/>
                        </a:rPr>
                        <a:t>1.92</a:t>
                      </a:r>
                      <a:endParaRPr lang="zh-CN" sz="2000" b="1" kern="100" dirty="0">
                        <a:effectLst/>
                        <a:latin typeface="Times New Roman"/>
                        <a:ea typeface="宋体"/>
                      </a:endParaRPr>
                    </a:p>
                  </a:txBody>
                  <a:tcPr marL="68578" marR="68578" marT="0" marB="0">
                    <a:solidFill>
                      <a:schemeClr val="accent1">
                        <a:lumMod val="20000"/>
                        <a:lumOff val="80000"/>
                      </a:schemeClr>
                    </a:solidFill>
                  </a:tcPr>
                </a:tc>
                <a:tc>
                  <a:txBody>
                    <a:bodyPr/>
                    <a:lstStyle/>
                    <a:p>
                      <a:pPr algn="ctr">
                        <a:lnSpc>
                          <a:spcPts val="1200"/>
                        </a:lnSpc>
                        <a:spcAft>
                          <a:spcPts val="0"/>
                        </a:spcAft>
                      </a:pPr>
                      <a:endParaRPr lang="en-US" sz="2000" b="1" kern="100" dirty="0">
                        <a:effectLst/>
                      </a:endParaRPr>
                    </a:p>
                    <a:p>
                      <a:pPr algn="ctr">
                        <a:lnSpc>
                          <a:spcPts val="1200"/>
                        </a:lnSpc>
                        <a:spcAft>
                          <a:spcPts val="0"/>
                        </a:spcAft>
                      </a:pPr>
                      <a:r>
                        <a:rPr lang="en-US" sz="2000" b="1" kern="100" dirty="0">
                          <a:effectLst/>
                        </a:rPr>
                        <a:t>1.33</a:t>
                      </a:r>
                      <a:endParaRPr lang="zh-CN" sz="2000" b="1" kern="100" dirty="0">
                        <a:effectLst/>
                        <a:latin typeface="Times New Roman"/>
                        <a:ea typeface="宋体"/>
                      </a:endParaRPr>
                    </a:p>
                  </a:txBody>
                  <a:tcPr marL="68578" marR="68578" marT="0" marB="0">
                    <a:solidFill>
                      <a:schemeClr val="accent1">
                        <a:lumMod val="20000"/>
                        <a:lumOff val="80000"/>
                      </a:schemeClr>
                    </a:solidFill>
                  </a:tcPr>
                </a:tc>
                <a:extLst>
                  <a:ext uri="{0D108BD9-81ED-4DB2-BD59-A6C34878D82A}">
                    <a16:rowId xmlns:a16="http://schemas.microsoft.com/office/drawing/2014/main" val="10002"/>
                  </a:ext>
                </a:extLst>
              </a:tr>
              <a:tr h="303171">
                <a:tc>
                  <a:txBody>
                    <a:bodyPr/>
                    <a:lstStyle/>
                    <a:p>
                      <a:pPr algn="ctr">
                        <a:lnSpc>
                          <a:spcPts val="1200"/>
                        </a:lnSpc>
                        <a:spcAft>
                          <a:spcPts val="0"/>
                        </a:spcAft>
                      </a:pPr>
                      <a:endParaRPr lang="en-US" sz="2000" b="1" kern="100" dirty="0">
                        <a:solidFill>
                          <a:srgbClr val="FF0000"/>
                        </a:solidFill>
                        <a:effectLst/>
                      </a:endParaRPr>
                    </a:p>
                    <a:p>
                      <a:pPr algn="ctr">
                        <a:lnSpc>
                          <a:spcPts val="1200"/>
                        </a:lnSpc>
                        <a:spcAft>
                          <a:spcPts val="0"/>
                        </a:spcAft>
                      </a:pPr>
                      <a:r>
                        <a:rPr lang="en-US" sz="2000" b="0" i="1" kern="100" dirty="0">
                          <a:solidFill>
                            <a:srgbClr val="FF0000"/>
                          </a:solidFill>
                          <a:effectLst/>
                        </a:rPr>
                        <a:t>w</a:t>
                      </a:r>
                      <a:r>
                        <a:rPr lang="en-US" sz="2000" b="0" kern="100" baseline="-25000" dirty="0">
                          <a:solidFill>
                            <a:srgbClr val="FF0000"/>
                          </a:solidFill>
                          <a:effectLst/>
                        </a:rPr>
                        <a:t>1</a:t>
                      </a:r>
                      <a:endParaRPr lang="zh-CN" sz="2000" b="0" kern="100" dirty="0">
                        <a:solidFill>
                          <a:srgbClr val="FF0000"/>
                        </a:solidFill>
                        <a:effectLst/>
                        <a:latin typeface="Times New Roman"/>
                        <a:ea typeface="宋体"/>
                      </a:endParaRPr>
                    </a:p>
                  </a:txBody>
                  <a:tcPr marL="68578" marR="68578" marT="0" marB="0">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a:lnSpc>
                          <a:spcPts val="1200"/>
                        </a:lnSpc>
                        <a:spcAft>
                          <a:spcPts val="0"/>
                        </a:spcAft>
                      </a:pPr>
                      <a:endParaRPr lang="en-US" sz="1800" b="1" kern="0" dirty="0">
                        <a:solidFill>
                          <a:srgbClr val="FF0000"/>
                        </a:solidFill>
                        <a:effectLst/>
                      </a:endParaRPr>
                    </a:p>
                    <a:p>
                      <a:pPr algn="ctr">
                        <a:lnSpc>
                          <a:spcPts val="1200"/>
                        </a:lnSpc>
                        <a:spcAft>
                          <a:spcPts val="0"/>
                        </a:spcAft>
                      </a:pPr>
                      <a:r>
                        <a:rPr lang="en-US" sz="1800" b="1" kern="0" dirty="0">
                          <a:solidFill>
                            <a:srgbClr val="FF0000"/>
                          </a:solidFill>
                          <a:effectLst/>
                        </a:rPr>
                        <a:t>0.328</a:t>
                      </a:r>
                      <a:endParaRPr lang="zh-CN" sz="1800" b="1" kern="100" dirty="0">
                        <a:solidFill>
                          <a:srgbClr val="FF0000"/>
                        </a:solidFill>
                        <a:effectLst/>
                        <a:latin typeface="Times New Roman"/>
                        <a:ea typeface="宋体"/>
                      </a:endParaRPr>
                    </a:p>
                  </a:txBody>
                  <a:tcPr marL="68578" marR="68578" marT="0" marB="0">
                    <a:lnL w="12700" cap="flat" cmpd="sng" algn="ctr">
                      <a:solidFill>
                        <a:schemeClr val="tx1"/>
                      </a:solidFill>
                      <a:prstDash val="solid"/>
                      <a:round/>
                      <a:headEnd type="none" w="med" len="med"/>
                      <a:tailEnd type="none" w="med" len="med"/>
                    </a:lnL>
                    <a:solidFill>
                      <a:schemeClr val="accent1">
                        <a:lumMod val="20000"/>
                        <a:lumOff val="80000"/>
                      </a:schemeClr>
                    </a:solidFill>
                  </a:tcPr>
                </a:tc>
                <a:tc>
                  <a:txBody>
                    <a:bodyPr/>
                    <a:lstStyle/>
                    <a:p>
                      <a:pPr algn="ctr">
                        <a:lnSpc>
                          <a:spcPts val="1200"/>
                        </a:lnSpc>
                        <a:spcAft>
                          <a:spcPts val="0"/>
                        </a:spcAft>
                      </a:pPr>
                      <a:endParaRPr lang="en-US" sz="1800" b="1" kern="0" dirty="0">
                        <a:solidFill>
                          <a:srgbClr val="FF0000"/>
                        </a:solidFill>
                        <a:effectLst/>
                      </a:endParaRPr>
                    </a:p>
                    <a:p>
                      <a:pPr algn="ctr">
                        <a:lnSpc>
                          <a:spcPts val="1200"/>
                        </a:lnSpc>
                        <a:spcAft>
                          <a:spcPts val="0"/>
                        </a:spcAft>
                      </a:pPr>
                      <a:r>
                        <a:rPr lang="en-US" sz="1800" b="1" kern="0" dirty="0">
                          <a:solidFill>
                            <a:srgbClr val="FF0000"/>
                          </a:solidFill>
                          <a:effectLst/>
                        </a:rPr>
                        <a:t>0.330</a:t>
                      </a:r>
                      <a:endParaRPr lang="zh-CN" sz="1800" b="1" kern="100" dirty="0">
                        <a:solidFill>
                          <a:srgbClr val="FF0000"/>
                        </a:solidFill>
                        <a:effectLst/>
                        <a:latin typeface="Times New Roman"/>
                        <a:ea typeface="宋体"/>
                      </a:endParaRPr>
                    </a:p>
                  </a:txBody>
                  <a:tcPr marL="68578" marR="68578" marT="0" marB="0">
                    <a:solidFill>
                      <a:schemeClr val="accent1">
                        <a:lumMod val="20000"/>
                        <a:lumOff val="80000"/>
                      </a:schemeClr>
                    </a:solidFill>
                  </a:tcPr>
                </a:tc>
                <a:tc>
                  <a:txBody>
                    <a:bodyPr/>
                    <a:lstStyle/>
                    <a:p>
                      <a:pPr algn="ctr">
                        <a:lnSpc>
                          <a:spcPts val="1200"/>
                        </a:lnSpc>
                        <a:spcAft>
                          <a:spcPts val="0"/>
                        </a:spcAft>
                      </a:pPr>
                      <a:endParaRPr lang="en-US" sz="1800" b="1" kern="0" dirty="0">
                        <a:solidFill>
                          <a:srgbClr val="FF0000"/>
                        </a:solidFill>
                        <a:effectLst/>
                      </a:endParaRPr>
                    </a:p>
                    <a:p>
                      <a:pPr algn="ctr">
                        <a:lnSpc>
                          <a:spcPts val="1200"/>
                        </a:lnSpc>
                        <a:spcAft>
                          <a:spcPts val="0"/>
                        </a:spcAft>
                      </a:pPr>
                      <a:r>
                        <a:rPr lang="en-US" sz="1800" b="1" kern="0" dirty="0">
                          <a:solidFill>
                            <a:srgbClr val="FF0000"/>
                          </a:solidFill>
                          <a:effectLst/>
                        </a:rPr>
                        <a:t>0.326</a:t>
                      </a:r>
                      <a:endParaRPr lang="zh-CN" sz="1800" b="1" kern="100" dirty="0">
                        <a:solidFill>
                          <a:srgbClr val="FF0000"/>
                        </a:solidFill>
                        <a:effectLst/>
                        <a:latin typeface="Times New Roman"/>
                        <a:ea typeface="宋体"/>
                      </a:endParaRPr>
                    </a:p>
                  </a:txBody>
                  <a:tcPr marL="68578" marR="68578" marT="0" marB="0">
                    <a:solidFill>
                      <a:schemeClr val="accent1">
                        <a:lumMod val="20000"/>
                        <a:lumOff val="80000"/>
                      </a:schemeClr>
                    </a:solidFill>
                  </a:tcPr>
                </a:tc>
                <a:tc>
                  <a:txBody>
                    <a:bodyPr/>
                    <a:lstStyle/>
                    <a:p>
                      <a:pPr algn="ctr">
                        <a:lnSpc>
                          <a:spcPts val="1200"/>
                        </a:lnSpc>
                        <a:spcAft>
                          <a:spcPts val="0"/>
                        </a:spcAft>
                      </a:pPr>
                      <a:endParaRPr lang="en-US" sz="1800" b="1" kern="0" dirty="0">
                        <a:solidFill>
                          <a:srgbClr val="FF0000"/>
                        </a:solidFill>
                        <a:effectLst/>
                      </a:endParaRPr>
                    </a:p>
                    <a:p>
                      <a:pPr algn="ctr">
                        <a:lnSpc>
                          <a:spcPts val="1200"/>
                        </a:lnSpc>
                        <a:spcAft>
                          <a:spcPts val="0"/>
                        </a:spcAft>
                      </a:pPr>
                      <a:r>
                        <a:rPr lang="en-US" sz="1800" b="1" kern="0" dirty="0">
                          <a:solidFill>
                            <a:srgbClr val="FF0000"/>
                          </a:solidFill>
                          <a:effectLst/>
                        </a:rPr>
                        <a:t>0.336</a:t>
                      </a:r>
                      <a:endParaRPr lang="zh-CN" sz="1800" b="1" kern="100" dirty="0">
                        <a:solidFill>
                          <a:srgbClr val="FF0000"/>
                        </a:solidFill>
                        <a:effectLst/>
                        <a:latin typeface="Times New Roman"/>
                        <a:ea typeface="宋体"/>
                      </a:endParaRPr>
                    </a:p>
                  </a:txBody>
                  <a:tcPr marL="68578" marR="68578" marT="0" marB="0">
                    <a:solidFill>
                      <a:schemeClr val="accent1">
                        <a:lumMod val="20000"/>
                        <a:lumOff val="80000"/>
                      </a:schemeClr>
                    </a:solidFill>
                  </a:tcPr>
                </a:tc>
                <a:tc>
                  <a:txBody>
                    <a:bodyPr/>
                    <a:lstStyle/>
                    <a:p>
                      <a:pPr algn="ctr">
                        <a:lnSpc>
                          <a:spcPts val="1200"/>
                        </a:lnSpc>
                        <a:spcAft>
                          <a:spcPts val="0"/>
                        </a:spcAft>
                      </a:pPr>
                      <a:endParaRPr lang="en-US" sz="1800" b="1" kern="0" dirty="0">
                        <a:solidFill>
                          <a:srgbClr val="FF0000"/>
                        </a:solidFill>
                        <a:effectLst/>
                      </a:endParaRPr>
                    </a:p>
                    <a:p>
                      <a:pPr algn="ctr">
                        <a:lnSpc>
                          <a:spcPts val="1200"/>
                        </a:lnSpc>
                        <a:spcAft>
                          <a:spcPts val="0"/>
                        </a:spcAft>
                      </a:pPr>
                      <a:r>
                        <a:rPr lang="en-US" sz="1800" b="1" kern="0" dirty="0">
                          <a:solidFill>
                            <a:srgbClr val="FF0000"/>
                          </a:solidFill>
                          <a:effectLst/>
                        </a:rPr>
                        <a:t>0.328</a:t>
                      </a:r>
                      <a:endParaRPr lang="zh-CN" sz="1800" b="1" kern="100" dirty="0">
                        <a:solidFill>
                          <a:srgbClr val="FF0000"/>
                        </a:solidFill>
                        <a:effectLst/>
                        <a:latin typeface="Times New Roman"/>
                        <a:ea typeface="宋体"/>
                      </a:endParaRPr>
                    </a:p>
                  </a:txBody>
                  <a:tcPr marL="68578" marR="68578" marT="0" marB="0">
                    <a:solidFill>
                      <a:schemeClr val="accent1">
                        <a:lumMod val="20000"/>
                        <a:lumOff val="80000"/>
                      </a:schemeClr>
                    </a:solidFill>
                  </a:tcPr>
                </a:tc>
                <a:tc>
                  <a:txBody>
                    <a:bodyPr/>
                    <a:lstStyle/>
                    <a:p>
                      <a:pPr algn="ctr">
                        <a:lnSpc>
                          <a:spcPts val="1200"/>
                        </a:lnSpc>
                        <a:spcAft>
                          <a:spcPts val="0"/>
                        </a:spcAft>
                      </a:pPr>
                      <a:endParaRPr lang="en-US" sz="1800" b="1" kern="0" dirty="0">
                        <a:solidFill>
                          <a:srgbClr val="FF0000"/>
                        </a:solidFill>
                        <a:effectLst/>
                      </a:endParaRPr>
                    </a:p>
                    <a:p>
                      <a:pPr algn="ctr">
                        <a:lnSpc>
                          <a:spcPts val="1200"/>
                        </a:lnSpc>
                        <a:spcAft>
                          <a:spcPts val="0"/>
                        </a:spcAft>
                      </a:pPr>
                      <a:r>
                        <a:rPr lang="en-US" sz="1800" b="1" kern="0" dirty="0">
                          <a:solidFill>
                            <a:srgbClr val="FF0000"/>
                          </a:solidFill>
                          <a:effectLst/>
                        </a:rPr>
                        <a:t>0.325</a:t>
                      </a:r>
                      <a:endParaRPr lang="zh-CN" sz="1800" b="1" kern="100" dirty="0">
                        <a:solidFill>
                          <a:srgbClr val="FF0000"/>
                        </a:solidFill>
                        <a:effectLst/>
                        <a:latin typeface="Times New Roman"/>
                        <a:ea typeface="宋体"/>
                      </a:endParaRPr>
                    </a:p>
                  </a:txBody>
                  <a:tcPr marL="68578" marR="68578" marT="0" marB="0">
                    <a:solidFill>
                      <a:schemeClr val="accent1">
                        <a:lumMod val="20000"/>
                        <a:lumOff val="80000"/>
                      </a:schemeClr>
                    </a:solidFill>
                  </a:tcPr>
                </a:tc>
                <a:tc>
                  <a:txBody>
                    <a:bodyPr/>
                    <a:lstStyle/>
                    <a:p>
                      <a:pPr algn="ctr">
                        <a:lnSpc>
                          <a:spcPts val="1200"/>
                        </a:lnSpc>
                        <a:spcAft>
                          <a:spcPts val="0"/>
                        </a:spcAft>
                      </a:pPr>
                      <a:endParaRPr lang="en-US" sz="1800" b="1" kern="0" dirty="0">
                        <a:solidFill>
                          <a:srgbClr val="FF0000"/>
                        </a:solidFill>
                        <a:effectLst/>
                      </a:endParaRPr>
                    </a:p>
                    <a:p>
                      <a:pPr algn="ctr">
                        <a:lnSpc>
                          <a:spcPts val="1200"/>
                        </a:lnSpc>
                        <a:spcAft>
                          <a:spcPts val="0"/>
                        </a:spcAft>
                      </a:pPr>
                      <a:r>
                        <a:rPr lang="en-US" sz="1800" b="1" kern="0" dirty="0">
                          <a:solidFill>
                            <a:srgbClr val="FF0000"/>
                          </a:solidFill>
                          <a:effectLst/>
                        </a:rPr>
                        <a:t>0.322</a:t>
                      </a:r>
                      <a:endParaRPr lang="zh-CN" sz="1800" b="1" kern="100" dirty="0">
                        <a:solidFill>
                          <a:srgbClr val="FF0000"/>
                        </a:solidFill>
                        <a:effectLst/>
                        <a:latin typeface="Times New Roman"/>
                        <a:ea typeface="宋体"/>
                      </a:endParaRPr>
                    </a:p>
                  </a:txBody>
                  <a:tcPr marL="68578" marR="68578" marT="0" marB="0">
                    <a:solidFill>
                      <a:schemeClr val="accent1">
                        <a:lumMod val="20000"/>
                        <a:lumOff val="80000"/>
                      </a:schemeClr>
                    </a:solidFill>
                  </a:tcPr>
                </a:tc>
                <a:tc>
                  <a:txBody>
                    <a:bodyPr/>
                    <a:lstStyle/>
                    <a:p>
                      <a:pPr algn="ctr">
                        <a:lnSpc>
                          <a:spcPts val="1200"/>
                        </a:lnSpc>
                        <a:spcAft>
                          <a:spcPts val="0"/>
                        </a:spcAft>
                      </a:pPr>
                      <a:endParaRPr lang="en-US" sz="1800" b="1" kern="0" dirty="0">
                        <a:solidFill>
                          <a:srgbClr val="FF0000"/>
                        </a:solidFill>
                        <a:effectLst/>
                      </a:endParaRPr>
                    </a:p>
                    <a:p>
                      <a:pPr algn="ctr">
                        <a:lnSpc>
                          <a:spcPts val="1200"/>
                        </a:lnSpc>
                        <a:spcAft>
                          <a:spcPts val="0"/>
                        </a:spcAft>
                      </a:pPr>
                      <a:r>
                        <a:rPr lang="en-US" sz="1800" b="1" kern="0" dirty="0">
                          <a:solidFill>
                            <a:srgbClr val="FF0000"/>
                          </a:solidFill>
                          <a:effectLst/>
                        </a:rPr>
                        <a:t>0.328</a:t>
                      </a:r>
                      <a:endParaRPr lang="zh-CN" sz="1800" b="1" kern="100" dirty="0">
                        <a:solidFill>
                          <a:srgbClr val="FF0000"/>
                        </a:solidFill>
                        <a:effectLst/>
                        <a:latin typeface="Times New Roman"/>
                        <a:ea typeface="宋体"/>
                      </a:endParaRPr>
                    </a:p>
                  </a:txBody>
                  <a:tcPr marL="68578" marR="68578" marT="0" marB="0">
                    <a:solidFill>
                      <a:schemeClr val="accent1">
                        <a:lumMod val="20000"/>
                        <a:lumOff val="80000"/>
                      </a:schemeClr>
                    </a:solidFill>
                  </a:tcPr>
                </a:tc>
                <a:tc>
                  <a:txBody>
                    <a:bodyPr/>
                    <a:lstStyle/>
                    <a:p>
                      <a:pPr algn="ctr">
                        <a:lnSpc>
                          <a:spcPts val="1200"/>
                        </a:lnSpc>
                        <a:spcAft>
                          <a:spcPts val="0"/>
                        </a:spcAft>
                      </a:pPr>
                      <a:endParaRPr lang="en-US" sz="1800" b="1" kern="0" dirty="0">
                        <a:solidFill>
                          <a:srgbClr val="FF0000"/>
                        </a:solidFill>
                        <a:effectLst/>
                      </a:endParaRPr>
                    </a:p>
                    <a:p>
                      <a:pPr algn="ctr">
                        <a:lnSpc>
                          <a:spcPts val="1200"/>
                        </a:lnSpc>
                        <a:spcAft>
                          <a:spcPts val="0"/>
                        </a:spcAft>
                      </a:pPr>
                      <a:r>
                        <a:rPr lang="en-US" sz="1800" b="1" kern="0" dirty="0">
                          <a:solidFill>
                            <a:srgbClr val="FF0000"/>
                          </a:solidFill>
                          <a:effectLst/>
                        </a:rPr>
                        <a:t>0.325</a:t>
                      </a:r>
                      <a:endParaRPr lang="zh-CN" sz="1800" b="1" kern="100" dirty="0">
                        <a:solidFill>
                          <a:srgbClr val="FF0000"/>
                        </a:solidFill>
                        <a:effectLst/>
                        <a:latin typeface="Times New Roman"/>
                        <a:ea typeface="宋体"/>
                      </a:endParaRPr>
                    </a:p>
                  </a:txBody>
                  <a:tcPr marL="68578" marR="68578" marT="0" marB="0">
                    <a:solidFill>
                      <a:schemeClr val="accent1">
                        <a:lumMod val="20000"/>
                        <a:lumOff val="80000"/>
                      </a:schemeClr>
                    </a:solidFill>
                  </a:tcPr>
                </a:tc>
                <a:tc>
                  <a:txBody>
                    <a:bodyPr/>
                    <a:lstStyle/>
                    <a:p>
                      <a:pPr algn="ctr">
                        <a:lnSpc>
                          <a:spcPts val="1200"/>
                        </a:lnSpc>
                        <a:spcAft>
                          <a:spcPts val="0"/>
                        </a:spcAft>
                      </a:pPr>
                      <a:endParaRPr lang="en-US" sz="1800" b="1" kern="0" dirty="0">
                        <a:solidFill>
                          <a:srgbClr val="FF0000"/>
                        </a:solidFill>
                        <a:effectLst/>
                      </a:endParaRPr>
                    </a:p>
                    <a:p>
                      <a:pPr algn="ctr">
                        <a:lnSpc>
                          <a:spcPts val="1200"/>
                        </a:lnSpc>
                        <a:spcAft>
                          <a:spcPts val="0"/>
                        </a:spcAft>
                      </a:pPr>
                      <a:r>
                        <a:rPr lang="en-US" sz="1800" b="1" kern="0" dirty="0">
                          <a:solidFill>
                            <a:srgbClr val="FF0000"/>
                          </a:solidFill>
                          <a:effectLst/>
                        </a:rPr>
                        <a:t>0.325</a:t>
                      </a:r>
                      <a:endParaRPr lang="zh-CN" sz="1800" b="1" kern="100" dirty="0">
                        <a:solidFill>
                          <a:srgbClr val="FF0000"/>
                        </a:solidFill>
                        <a:effectLst/>
                        <a:latin typeface="Times New Roman"/>
                        <a:ea typeface="宋体"/>
                      </a:endParaRPr>
                    </a:p>
                  </a:txBody>
                  <a:tcPr marL="68578" marR="68578" marT="0" marB="0">
                    <a:solidFill>
                      <a:schemeClr val="accent1">
                        <a:lumMod val="20000"/>
                        <a:lumOff val="80000"/>
                      </a:schemeClr>
                    </a:solidFill>
                  </a:tcPr>
                </a:tc>
                <a:tc>
                  <a:txBody>
                    <a:bodyPr/>
                    <a:lstStyle/>
                    <a:p>
                      <a:pPr algn="ctr">
                        <a:lnSpc>
                          <a:spcPts val="1200"/>
                        </a:lnSpc>
                        <a:spcAft>
                          <a:spcPts val="0"/>
                        </a:spcAft>
                      </a:pPr>
                      <a:endParaRPr lang="en-US" sz="1800" b="1" kern="0" dirty="0">
                        <a:solidFill>
                          <a:srgbClr val="FF0000"/>
                        </a:solidFill>
                        <a:effectLst/>
                      </a:endParaRPr>
                    </a:p>
                    <a:p>
                      <a:pPr algn="ctr">
                        <a:lnSpc>
                          <a:spcPts val="1200"/>
                        </a:lnSpc>
                        <a:spcAft>
                          <a:spcPts val="0"/>
                        </a:spcAft>
                      </a:pPr>
                      <a:r>
                        <a:rPr lang="en-US" sz="1800" b="1" kern="0" dirty="0">
                          <a:solidFill>
                            <a:srgbClr val="FF0000"/>
                          </a:solidFill>
                          <a:effectLst/>
                        </a:rPr>
                        <a:t>0.325</a:t>
                      </a:r>
                      <a:endParaRPr lang="zh-CN" sz="1800" b="1" kern="100" dirty="0">
                        <a:solidFill>
                          <a:srgbClr val="FF0000"/>
                        </a:solidFill>
                        <a:effectLst/>
                        <a:latin typeface="Times New Roman"/>
                        <a:ea typeface="宋体"/>
                      </a:endParaRPr>
                    </a:p>
                  </a:txBody>
                  <a:tcPr marL="68578" marR="68578" marT="0" marB="0">
                    <a:solidFill>
                      <a:schemeClr val="accent1">
                        <a:lumMod val="20000"/>
                        <a:lumOff val="80000"/>
                      </a:schemeClr>
                    </a:solidFill>
                  </a:tcPr>
                </a:tc>
                <a:tc>
                  <a:txBody>
                    <a:bodyPr/>
                    <a:lstStyle/>
                    <a:p>
                      <a:pPr algn="ctr">
                        <a:lnSpc>
                          <a:spcPts val="1200"/>
                        </a:lnSpc>
                        <a:spcAft>
                          <a:spcPts val="0"/>
                        </a:spcAft>
                      </a:pPr>
                      <a:endParaRPr lang="en-US" sz="1800" b="1" kern="0" dirty="0">
                        <a:solidFill>
                          <a:srgbClr val="FF0000"/>
                        </a:solidFill>
                        <a:effectLst/>
                      </a:endParaRPr>
                    </a:p>
                    <a:p>
                      <a:pPr algn="ctr">
                        <a:lnSpc>
                          <a:spcPts val="1200"/>
                        </a:lnSpc>
                        <a:spcAft>
                          <a:spcPts val="0"/>
                        </a:spcAft>
                      </a:pPr>
                      <a:r>
                        <a:rPr lang="en-US" sz="1800" b="1" kern="0" dirty="0">
                          <a:solidFill>
                            <a:srgbClr val="FF0000"/>
                          </a:solidFill>
                          <a:effectLst/>
                        </a:rPr>
                        <a:t>0.324</a:t>
                      </a:r>
                      <a:endParaRPr lang="zh-CN" sz="1800" b="1" kern="100" dirty="0">
                        <a:solidFill>
                          <a:srgbClr val="FF0000"/>
                        </a:solidFill>
                        <a:effectLst/>
                        <a:latin typeface="Times New Roman"/>
                        <a:ea typeface="宋体"/>
                      </a:endParaRPr>
                    </a:p>
                  </a:txBody>
                  <a:tcPr marL="68578" marR="68578" marT="0" marB="0">
                    <a:solidFill>
                      <a:schemeClr val="accent1">
                        <a:lumMod val="20000"/>
                        <a:lumOff val="80000"/>
                      </a:schemeClr>
                    </a:solidFill>
                  </a:tcPr>
                </a:tc>
                <a:extLst>
                  <a:ext uri="{0D108BD9-81ED-4DB2-BD59-A6C34878D82A}">
                    <a16:rowId xmlns:a16="http://schemas.microsoft.com/office/drawing/2014/main" val="10003"/>
                  </a:ext>
                </a:extLst>
              </a:tr>
            </a:tbl>
          </a:graphicData>
        </a:graphic>
      </p:graphicFrame>
      <p:grpSp>
        <p:nvGrpSpPr>
          <p:cNvPr id="9" name="组合 8"/>
          <p:cNvGrpSpPr>
            <a:grpSpLocks/>
          </p:cNvGrpSpPr>
          <p:nvPr/>
        </p:nvGrpSpPr>
        <p:grpSpPr bwMode="auto">
          <a:xfrm>
            <a:off x="6767513" y="2009775"/>
            <a:ext cx="1620837" cy="847725"/>
            <a:chOff x="6444492" y="2009734"/>
            <a:chExt cx="1621189" cy="848437"/>
          </a:xfrm>
        </p:grpSpPr>
        <p:sp>
          <p:nvSpPr>
            <p:cNvPr id="4" name="矩形 3"/>
            <p:cNvSpPr>
              <a:spLocks noRot="1" noChangeAspect="1" noMove="1" noResize="1" noEditPoints="1" noAdjustHandles="1" noChangeArrowheads="1" noChangeShapeType="1" noTextEdit="1"/>
            </p:cNvSpPr>
            <p:nvPr/>
          </p:nvSpPr>
          <p:spPr>
            <a:xfrm>
              <a:off x="6660232" y="2009734"/>
              <a:ext cx="1405449" cy="848437"/>
            </a:xfrm>
            <a:prstGeom prst="rect">
              <a:avLst/>
            </a:prstGeom>
            <a:blipFill rotWithShape="1">
              <a:blip r:embed="rId3"/>
              <a:stretch>
                <a:fillRect/>
              </a:stretch>
            </a:blipFill>
          </p:spPr>
          <p:txBody>
            <a:bodyPr/>
            <a:lstStyle/>
            <a:p>
              <a:pPr>
                <a:defRPr/>
              </a:pPr>
              <a:r>
                <a:rPr lang="zh-CN" altLang="en-US">
                  <a:noFill/>
                </a:rPr>
                <a:t> </a:t>
              </a:r>
            </a:p>
          </p:txBody>
        </p:sp>
        <p:sp>
          <p:nvSpPr>
            <p:cNvPr id="54354" name="右箭头 22"/>
            <p:cNvSpPr>
              <a:spLocks noChangeArrowheads="1"/>
            </p:cNvSpPr>
            <p:nvPr/>
          </p:nvSpPr>
          <p:spPr bwMode="auto">
            <a:xfrm>
              <a:off x="6444492" y="2191740"/>
              <a:ext cx="215740" cy="484423"/>
            </a:xfrm>
            <a:prstGeom prst="rightArrow">
              <a:avLst>
                <a:gd name="adj1" fmla="val 50000"/>
                <a:gd name="adj2" fmla="val 50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0" name="矩形 9"/>
          <p:cNvSpPr/>
          <p:nvPr/>
        </p:nvSpPr>
        <p:spPr>
          <a:xfrm>
            <a:off x="468313" y="3873500"/>
            <a:ext cx="5832475" cy="523875"/>
          </a:xfrm>
          <a:prstGeom prst="rect">
            <a:avLst/>
          </a:prstGeom>
          <a:solidFill>
            <a:srgbClr val="FFCC99"/>
          </a:solidFill>
        </p:spPr>
        <p:txBody>
          <a:bodyPr>
            <a:spAutoFit/>
          </a:bodyPr>
          <a:lstStyle/>
          <a:p>
            <a:pPr>
              <a:defRPr/>
            </a:pPr>
            <a:r>
              <a:rPr lang="zh-CN" altLang="en-US" sz="2800" b="1" dirty="0"/>
              <a:t>由</a:t>
            </a:r>
            <a:r>
              <a:rPr lang="en-US" altLang="zh-CN" sz="2800" b="1" dirty="0"/>
              <a:t>2013.1~12</a:t>
            </a:r>
            <a:r>
              <a:rPr lang="zh-CN" altLang="zh-CN" sz="2800" b="1" dirty="0"/>
              <a:t>公布的</a:t>
            </a:r>
            <a:r>
              <a:rPr lang="zh-CN" altLang="zh-CN" b="1" dirty="0"/>
              <a:t>△</a:t>
            </a:r>
            <a:r>
              <a:rPr lang="en-US" altLang="zh-CN" sz="2800" b="1" i="1" dirty="0"/>
              <a:t>v</a:t>
            </a:r>
            <a:r>
              <a:rPr lang="en-US" altLang="zh-CN" sz="2800" b="1" baseline="-25000" dirty="0"/>
              <a:t>1</a:t>
            </a:r>
            <a:r>
              <a:rPr lang="zh-CN" altLang="zh-CN" sz="2800" b="1" dirty="0"/>
              <a:t>和</a:t>
            </a:r>
            <a:r>
              <a:rPr lang="zh-CN" altLang="zh-CN" b="1" dirty="0"/>
              <a:t>△</a:t>
            </a:r>
            <a:r>
              <a:rPr lang="en-US" altLang="zh-CN" sz="2800" b="1" i="1" dirty="0"/>
              <a:t>v</a:t>
            </a:r>
            <a:r>
              <a:rPr lang="zh-CN" altLang="en-US" sz="2800" b="1" dirty="0"/>
              <a:t>计算</a:t>
            </a:r>
            <a:r>
              <a:rPr lang="en-US" altLang="zh-CN" sz="2800" b="1" i="1" kern="100" dirty="0"/>
              <a:t>w</a:t>
            </a:r>
            <a:r>
              <a:rPr lang="en-US" altLang="zh-CN" sz="2800" b="1" kern="100" baseline="-25000" dirty="0"/>
              <a:t>1</a:t>
            </a:r>
            <a:endParaRPr lang="zh-CN" altLang="zh-CN" sz="2800" b="1" kern="100" dirty="0">
              <a:latin typeface="Times New Roman"/>
              <a:ea typeface="宋体"/>
            </a:endParaRPr>
          </a:p>
        </p:txBody>
      </p:sp>
      <p:sp>
        <p:nvSpPr>
          <p:cNvPr id="11" name="矩形 10"/>
          <p:cNvSpPr>
            <a:spLocks noChangeArrowheads="1"/>
          </p:cNvSpPr>
          <p:nvPr/>
        </p:nvSpPr>
        <p:spPr bwMode="auto">
          <a:xfrm>
            <a:off x="6577013" y="3935413"/>
            <a:ext cx="24479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b="1">
                <a:solidFill>
                  <a:srgbClr val="FF0000"/>
                </a:solidFill>
              </a:rPr>
              <a:t>原</a:t>
            </a:r>
            <a:r>
              <a:rPr lang="zh-CN" altLang="en-US" b="1">
                <a:solidFill>
                  <a:srgbClr val="FF0000"/>
                </a:solidFill>
              </a:rPr>
              <a:t>有</a:t>
            </a:r>
            <a:r>
              <a:rPr lang="en-US" altLang="zh-CN" b="1" i="1">
                <a:solidFill>
                  <a:srgbClr val="FF0000"/>
                </a:solidFill>
              </a:rPr>
              <a:t>w</a:t>
            </a:r>
            <a:r>
              <a:rPr lang="en-US" altLang="zh-CN" b="1" baseline="-25000">
                <a:solidFill>
                  <a:srgbClr val="FF0000"/>
                </a:solidFill>
              </a:rPr>
              <a:t>1</a:t>
            </a:r>
            <a:r>
              <a:rPr lang="en-US" altLang="zh-CN" b="1">
                <a:solidFill>
                  <a:srgbClr val="FF0000"/>
                </a:solidFill>
              </a:rPr>
              <a:t>=0.3179</a:t>
            </a:r>
            <a:endParaRPr lang="zh-CN" altLang="en-US" b="1">
              <a:solidFill>
                <a:srgbClr val="FF0000"/>
              </a:solidFill>
            </a:endParaRPr>
          </a:p>
        </p:txBody>
      </p:sp>
    </p:spTree>
    <p:extLst>
      <p:ext uri="{BB962C8B-B14F-4D97-AF65-F5344CB8AC3E}">
        <p14:creationId xmlns:p14="http://schemas.microsoft.com/office/powerpoint/2010/main" val="6449514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6"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circle(in)">
                                      <p:cBhvr>
                                        <p:cTn id="14" dur="1000"/>
                                        <p:tgtEl>
                                          <p:spTgt spid="5"/>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6" presetClass="entr" presetSubtype="16"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circle(in)">
                                      <p:cBhvr>
                                        <p:cTn id="19" dur="1000"/>
                                        <p:tgtEl>
                                          <p:spTgt spid="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arn(inVertical)">
                                      <p:cBhvr>
                                        <p:cTn id="24" dur="1000"/>
                                        <p:tgtEl>
                                          <p:spTgt spid="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circle(in)">
                                      <p:cBhvr>
                                        <p:cTn id="29" dur="1000"/>
                                        <p:tgtEl>
                                          <p:spTgt spid="1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4"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down)">
                                      <p:cBhvr>
                                        <p:cTn id="34" dur="1000"/>
                                        <p:tgtEl>
                                          <p:spTgt spid="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6"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down)">
                                      <p:cBhvr>
                                        <p:cTn id="39" dur="285">
                                          <p:stCondLst>
                                            <p:cond delay="0"/>
                                          </p:stCondLst>
                                        </p:cTn>
                                        <p:tgtEl>
                                          <p:spTgt spid="11"/>
                                        </p:tgtEl>
                                      </p:cBhvr>
                                    </p:animEffect>
                                    <p:anim calcmode="lin" valueType="num">
                                      <p:cBhvr>
                                        <p:cTn id="40" dur="896"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41" dur="326"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42" dur="326" tmFilter="0, 0; 0.125,0.2665; 0.25,0.4; 0.375,0.465; 0.5,0.5;  0.625,0.535; 0.75,0.6; 0.875,0.7335; 1,1">
                                          <p:stCondLst>
                                            <p:cond delay="326"/>
                                          </p:stCondLst>
                                        </p:cTn>
                                        <p:tgtEl>
                                          <p:spTgt spid="11"/>
                                        </p:tgtEl>
                                        <p:attrNameLst>
                                          <p:attrName>ppt_y</p:attrName>
                                        </p:attrNameLst>
                                      </p:cBhvr>
                                      <p:tavLst>
                                        <p:tav tm="0" fmla="#ppt_y-sin(pi*$)/9">
                                          <p:val>
                                            <p:fltVal val="0"/>
                                          </p:val>
                                        </p:tav>
                                        <p:tav tm="100000">
                                          <p:val>
                                            <p:fltVal val="1"/>
                                          </p:val>
                                        </p:tav>
                                      </p:tavLst>
                                    </p:anim>
                                    <p:anim calcmode="lin" valueType="num">
                                      <p:cBhvr>
                                        <p:cTn id="43" dur="2" tmFilter="0, 0; 0.125,0.2665; 0.25,0.4; 0.375,0.465; 0.5,0.5;  0.625,0.535; 0.75,0.6; 0.875,0.7335; 1,1">
                                          <p:stCondLst>
                                            <p:cond delay="651"/>
                                          </p:stCondLst>
                                        </p:cTn>
                                        <p:tgtEl>
                                          <p:spTgt spid="11"/>
                                        </p:tgtEl>
                                        <p:attrNameLst>
                                          <p:attrName>ppt_y</p:attrName>
                                        </p:attrNameLst>
                                      </p:cBhvr>
                                      <p:tavLst>
                                        <p:tav tm="0" fmla="#ppt_y-sin(pi*$)/27">
                                          <p:val>
                                            <p:fltVal val="0"/>
                                          </p:val>
                                        </p:tav>
                                        <p:tav tm="100000">
                                          <p:val>
                                            <p:fltVal val="1"/>
                                          </p:val>
                                        </p:tav>
                                      </p:tavLst>
                                    </p:anim>
                                    <p:anim calcmode="lin" valueType="num">
                                      <p:cBhvr>
                                        <p:cTn id="44" dur="1" tmFilter="0, 0; 0.125,0.2665; 0.25,0.4; 0.375,0.465; 0.5,0.5;  0.625,0.535; 0.75,0.6; 0.875,0.7335; 1,1">
                                          <p:stCondLst>
                                            <p:cond delay="999"/>
                                          </p:stCondLst>
                                        </p:cTn>
                                        <p:tgtEl>
                                          <p:spTgt spid="11"/>
                                        </p:tgtEl>
                                        <p:attrNameLst>
                                          <p:attrName>ppt_y</p:attrName>
                                        </p:attrNameLst>
                                      </p:cBhvr>
                                      <p:tavLst>
                                        <p:tav tm="0" fmla="#ppt_y-sin(pi*$)/81">
                                          <p:val>
                                            <p:fltVal val="0"/>
                                          </p:val>
                                        </p:tav>
                                        <p:tav tm="100000">
                                          <p:val>
                                            <p:fltVal val="1"/>
                                          </p:val>
                                        </p:tav>
                                      </p:tavLst>
                                    </p:anim>
                                    <p:animScale>
                                      <p:cBhvr>
                                        <p:cTn id="45" dur="1">
                                          <p:stCondLst>
                                            <p:cond delay="320"/>
                                          </p:stCondLst>
                                        </p:cTn>
                                        <p:tgtEl>
                                          <p:spTgt spid="11"/>
                                        </p:tgtEl>
                                      </p:cBhvr>
                                      <p:to x="100000" y="60000"/>
                                    </p:animScale>
                                    <p:animScale>
                                      <p:cBhvr>
                                        <p:cTn id="46" dur="1" decel="50000">
                                          <p:stCondLst>
                                            <p:cond delay="332"/>
                                          </p:stCondLst>
                                        </p:cTn>
                                        <p:tgtEl>
                                          <p:spTgt spid="11"/>
                                        </p:tgtEl>
                                      </p:cBhvr>
                                      <p:to x="100000" y="100000"/>
                                    </p:animScale>
                                    <p:animScale>
                                      <p:cBhvr>
                                        <p:cTn id="47" dur="1">
                                          <p:stCondLst>
                                            <p:cond delay="645"/>
                                          </p:stCondLst>
                                        </p:cTn>
                                        <p:tgtEl>
                                          <p:spTgt spid="11"/>
                                        </p:tgtEl>
                                      </p:cBhvr>
                                      <p:to x="100000" y="80000"/>
                                    </p:animScale>
                                    <p:animScale>
                                      <p:cBhvr>
                                        <p:cTn id="48" dur="1" decel="50000">
                                          <p:stCondLst>
                                            <p:cond delay="658"/>
                                          </p:stCondLst>
                                        </p:cTn>
                                        <p:tgtEl>
                                          <p:spTgt spid="11"/>
                                        </p:tgtEl>
                                      </p:cBhvr>
                                      <p:to x="100000" y="100000"/>
                                    </p:animScale>
                                    <p:animScale>
                                      <p:cBhvr>
                                        <p:cTn id="49" dur="1">
                                          <p:stCondLst>
                                            <p:cond delay="999"/>
                                          </p:stCondLst>
                                        </p:cTn>
                                        <p:tgtEl>
                                          <p:spTgt spid="11"/>
                                        </p:tgtEl>
                                      </p:cBhvr>
                                      <p:to x="100000" y="90000"/>
                                    </p:animScale>
                                    <p:animScale>
                                      <p:cBhvr>
                                        <p:cTn id="50" dur="1" decel="50000">
                                          <p:stCondLst>
                                            <p:cond delay="999"/>
                                          </p:stCondLst>
                                        </p:cTn>
                                        <p:tgtEl>
                                          <p:spTgt spid="11"/>
                                        </p:tgtEl>
                                      </p:cBhvr>
                                      <p:to x="100000" y="100000"/>
                                    </p:animScale>
                                    <p:animScale>
                                      <p:cBhvr>
                                        <p:cTn id="51" dur="1">
                                          <p:stCondLst>
                                            <p:cond delay="999"/>
                                          </p:stCondLst>
                                        </p:cTn>
                                        <p:tgtEl>
                                          <p:spTgt spid="11"/>
                                        </p:tgtEl>
                                      </p:cBhvr>
                                      <p:to x="100000" y="95000"/>
                                    </p:animScale>
                                    <p:animScale>
                                      <p:cBhvr>
                                        <p:cTn id="52" dur="1" decel="50000">
                                          <p:stCondLst>
                                            <p:cond delay="999"/>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0" grpId="0" animBg="1"/>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矩形 1"/>
          <p:cNvSpPr>
            <a:spLocks noChangeArrowheads="1"/>
          </p:cNvSpPr>
          <p:nvPr/>
        </p:nvSpPr>
        <p:spPr bwMode="auto">
          <a:xfrm>
            <a:off x="323850" y="1196975"/>
            <a:ext cx="82804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zh-CN" sz="2800" b="1" dirty="0"/>
              <a:t> </a:t>
            </a:r>
            <a:r>
              <a:rPr lang="en-US" altLang="zh-CN" sz="2800" b="1" dirty="0"/>
              <a:t>2. </a:t>
            </a:r>
            <a:r>
              <a:rPr lang="zh-CN" altLang="zh-CN" sz="2800" b="1" dirty="0"/>
              <a:t>利用公布的</a:t>
            </a:r>
            <a:r>
              <a:rPr lang="zh-CN" altLang="zh-CN" b="1" dirty="0"/>
              <a:t>△</a:t>
            </a:r>
            <a:r>
              <a:rPr lang="en-US" altLang="zh-CN" sz="2800" b="1" i="1" dirty="0"/>
              <a:t>v</a:t>
            </a:r>
            <a:r>
              <a:rPr lang="en-US" altLang="zh-CN" sz="2800" b="1" i="1" baseline="-25000" dirty="0"/>
              <a:t>i</a:t>
            </a:r>
            <a:r>
              <a:rPr lang="zh-CN" altLang="zh-CN" sz="2800" b="1" dirty="0"/>
              <a:t>及其对</a:t>
            </a:r>
            <a:r>
              <a:rPr lang="zh-CN" altLang="zh-CN" b="1" dirty="0"/>
              <a:t>△</a:t>
            </a:r>
            <a:r>
              <a:rPr lang="en-US" altLang="zh-CN" sz="2800" b="1" i="1" dirty="0"/>
              <a:t>v</a:t>
            </a:r>
            <a:r>
              <a:rPr lang="zh-CN" altLang="zh-CN" sz="2800" b="1" dirty="0"/>
              <a:t>的影响计算权重，</a:t>
            </a:r>
            <a:r>
              <a:rPr lang="zh-CN" altLang="zh-CN" sz="2800" b="1" dirty="0">
                <a:solidFill>
                  <a:srgbClr val="FF0000"/>
                </a:solidFill>
              </a:rPr>
              <a:t>检查与原来的</a:t>
            </a:r>
            <a:r>
              <a:rPr lang="en-US" altLang="zh-CN" sz="2800" b="1" i="1" dirty="0" err="1">
                <a:solidFill>
                  <a:srgbClr val="FF0000"/>
                </a:solidFill>
              </a:rPr>
              <a:t>w</a:t>
            </a:r>
            <a:r>
              <a:rPr lang="en-US" altLang="zh-CN" sz="2800" b="1" i="1" baseline="-25000" dirty="0" err="1">
                <a:solidFill>
                  <a:srgbClr val="FF0000"/>
                </a:solidFill>
              </a:rPr>
              <a:t>i</a:t>
            </a:r>
            <a:r>
              <a:rPr lang="zh-CN" altLang="zh-CN" sz="2800" b="1" dirty="0">
                <a:solidFill>
                  <a:srgbClr val="FF0000"/>
                </a:solidFill>
              </a:rPr>
              <a:t>是否相符</a:t>
            </a:r>
            <a:endParaRPr lang="zh-CN" altLang="en-US" sz="2800" b="1" dirty="0">
              <a:solidFill>
                <a:srgbClr val="FF0000"/>
              </a:solidFill>
            </a:endParaRPr>
          </a:p>
        </p:txBody>
      </p:sp>
      <p:sp>
        <p:nvSpPr>
          <p:cNvPr id="55299" name="矩形 2"/>
          <p:cNvSpPr>
            <a:spLocks noChangeArrowheads="1"/>
          </p:cNvSpPr>
          <p:nvPr/>
        </p:nvSpPr>
        <p:spPr bwMode="auto">
          <a:xfrm>
            <a:off x="2268538" y="554038"/>
            <a:ext cx="4492625" cy="5222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sz="2800" b="1" dirty="0">
                <a:latin typeface="楷体" pitchFamily="49" charset="-122"/>
                <a:ea typeface="楷体" pitchFamily="49" charset="-122"/>
              </a:rPr>
              <a:t>几种校核与估算</a:t>
            </a:r>
            <a:r>
              <a:rPr lang="zh-CN" altLang="en-US" sz="2800" b="1" dirty="0">
                <a:latin typeface="楷体" pitchFamily="49" charset="-122"/>
                <a:ea typeface="楷体" pitchFamily="49" charset="-122"/>
              </a:rPr>
              <a:t>权重</a:t>
            </a:r>
            <a:r>
              <a:rPr lang="zh-CN" altLang="zh-CN" sz="2800" b="1" dirty="0">
                <a:latin typeface="楷体" pitchFamily="49" charset="-122"/>
                <a:ea typeface="楷体" pitchFamily="49" charset="-122"/>
              </a:rPr>
              <a:t>的方法</a:t>
            </a:r>
            <a:endParaRPr lang="zh-CN" altLang="en-US" sz="2800" b="1" dirty="0">
              <a:latin typeface="楷体" pitchFamily="49" charset="-122"/>
              <a:ea typeface="楷体" pitchFamily="49" charset="-122"/>
            </a:endParaRPr>
          </a:p>
        </p:txBody>
      </p:sp>
      <p:sp>
        <p:nvSpPr>
          <p:cNvPr id="4" name="矩形 3"/>
          <p:cNvSpPr/>
          <p:nvPr/>
        </p:nvSpPr>
        <p:spPr>
          <a:xfrm>
            <a:off x="755650" y="2636838"/>
            <a:ext cx="6877050" cy="1303337"/>
          </a:xfrm>
          <a:prstGeom prst="rect">
            <a:avLst/>
          </a:prstGeom>
          <a:solidFill>
            <a:schemeClr val="accent1">
              <a:lumMod val="20000"/>
              <a:lumOff val="80000"/>
            </a:schemeClr>
          </a:solidFill>
        </p:spPr>
        <p:txBody>
          <a:bodyPr>
            <a:spAutoFit/>
          </a:bodyPr>
          <a:lstStyle/>
          <a:p>
            <a:pPr marL="457200" indent="-457200">
              <a:lnSpc>
                <a:spcPct val="150000"/>
              </a:lnSpc>
              <a:buFont typeface="Arial" panose="020B0604020202020204" pitchFamily="34" charset="0"/>
              <a:buChar char="•"/>
              <a:defRPr/>
            </a:pPr>
            <a:r>
              <a:rPr lang="zh-CN" altLang="zh-CN" sz="2800" b="1" dirty="0"/>
              <a:t>如果数据完整，可以对各个权重</a:t>
            </a:r>
            <a:r>
              <a:rPr lang="en-US" altLang="zh-CN" sz="2800" b="1" i="1" dirty="0" err="1"/>
              <a:t>w</a:t>
            </a:r>
            <a:r>
              <a:rPr lang="en-US" altLang="zh-CN" sz="2800" b="1" i="1" baseline="-25000" dirty="0" err="1"/>
              <a:t>i</a:t>
            </a:r>
            <a:r>
              <a:rPr lang="zh-CN" altLang="zh-CN" sz="2800" b="1" dirty="0"/>
              <a:t>分别计算、校核</a:t>
            </a:r>
            <a:r>
              <a:rPr lang="en-US" altLang="zh-CN" sz="2800" b="1" dirty="0"/>
              <a:t>.</a:t>
            </a:r>
            <a:endParaRPr lang="zh-CN" altLang="zh-CN" sz="2800" b="1" dirty="0"/>
          </a:p>
        </p:txBody>
      </p:sp>
      <p:sp>
        <p:nvSpPr>
          <p:cNvPr id="5" name="矩形 4"/>
          <p:cNvSpPr>
            <a:spLocks noChangeArrowheads="1"/>
          </p:cNvSpPr>
          <p:nvPr/>
        </p:nvSpPr>
        <p:spPr bwMode="auto">
          <a:xfrm>
            <a:off x="684213" y="4076700"/>
            <a:ext cx="7200900" cy="130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nSpc>
                <a:spcPct val="150000"/>
              </a:lnSpc>
              <a:buFont typeface="Arial" pitchFamily="34" charset="0"/>
              <a:buChar char="•"/>
            </a:pPr>
            <a:r>
              <a:rPr lang="zh-CN" altLang="zh-CN" sz="2800" b="1"/>
              <a:t>由于公布数据的有效数字所限，舍入误差对结果有不小影响</a:t>
            </a:r>
            <a:r>
              <a:rPr lang="en-US" altLang="zh-CN" sz="2800" b="1"/>
              <a:t>.</a:t>
            </a:r>
            <a:endParaRPr lang="zh-CN" altLang="en-US" sz="2800" b="1"/>
          </a:p>
        </p:txBody>
      </p:sp>
    </p:spTree>
    <p:extLst>
      <p:ext uri="{BB962C8B-B14F-4D97-AF65-F5344CB8AC3E}">
        <p14:creationId xmlns:p14="http://schemas.microsoft.com/office/powerpoint/2010/main" val="31469261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nvSpPr>
        <p:spPr bwMode="auto">
          <a:xfrm>
            <a:off x="444500" y="1393825"/>
            <a:ext cx="82804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t>3. </a:t>
            </a:r>
            <a:r>
              <a:rPr lang="zh-CN" altLang="zh-CN" sz="2800" b="1" dirty="0"/>
              <a:t>利用公布的</a:t>
            </a:r>
            <a:r>
              <a:rPr lang="en-US" altLang="zh-CN" sz="2800" b="1" i="1" dirty="0"/>
              <a:t>n</a:t>
            </a:r>
            <a:r>
              <a:rPr lang="zh-CN" altLang="zh-CN" sz="2800" b="1" dirty="0"/>
              <a:t>个月的</a:t>
            </a:r>
            <a:r>
              <a:rPr lang="zh-CN" altLang="zh-CN" b="1" dirty="0"/>
              <a:t>△</a:t>
            </a:r>
            <a:r>
              <a:rPr lang="en-US" altLang="zh-CN" sz="2800" b="1" i="1" dirty="0"/>
              <a:t>v</a:t>
            </a:r>
            <a:r>
              <a:rPr lang="en-US" altLang="zh-CN" sz="2800" b="1" i="1" baseline="-25000" dirty="0"/>
              <a:t>i</a:t>
            </a:r>
            <a:r>
              <a:rPr lang="zh-CN" altLang="zh-CN" sz="2800" b="1" dirty="0"/>
              <a:t>和</a:t>
            </a:r>
            <a:r>
              <a:rPr lang="zh-CN" altLang="zh-CN" b="1" dirty="0"/>
              <a:t>△</a:t>
            </a:r>
            <a:r>
              <a:rPr lang="en-US" altLang="zh-CN" sz="2800" b="1" i="1" dirty="0"/>
              <a:t>v</a:t>
            </a:r>
            <a:r>
              <a:rPr lang="zh-CN" altLang="zh-CN" sz="2800" b="1" dirty="0"/>
              <a:t>作</a:t>
            </a:r>
            <a:r>
              <a:rPr lang="zh-CN" altLang="zh-CN" sz="2800" b="1" dirty="0">
                <a:solidFill>
                  <a:srgbClr val="FF0000"/>
                </a:solidFill>
              </a:rPr>
              <a:t>拟合</a:t>
            </a:r>
            <a:r>
              <a:rPr lang="zh-CN" altLang="zh-CN" sz="2800" b="1" dirty="0"/>
              <a:t>，</a:t>
            </a:r>
            <a:r>
              <a:rPr lang="zh-CN" altLang="zh-CN" sz="2800" b="1" dirty="0">
                <a:solidFill>
                  <a:srgbClr val="FF0000"/>
                </a:solidFill>
              </a:rPr>
              <a:t>估计权重</a:t>
            </a:r>
            <a:r>
              <a:rPr lang="en-US" altLang="zh-CN" sz="2800" b="1" dirty="0"/>
              <a:t>.</a:t>
            </a:r>
            <a:endParaRPr lang="zh-CN" altLang="en-US" sz="2800" b="1" dirty="0"/>
          </a:p>
        </p:txBody>
      </p:sp>
      <p:sp>
        <p:nvSpPr>
          <p:cNvPr id="3" name="矩形 2"/>
          <p:cNvSpPr>
            <a:spLocks noChangeArrowheads="1"/>
          </p:cNvSpPr>
          <p:nvPr/>
        </p:nvSpPr>
        <p:spPr bwMode="auto">
          <a:xfrm>
            <a:off x="444500" y="2292350"/>
            <a:ext cx="42624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2000" b="1" dirty="0"/>
              <a:t>△</a:t>
            </a:r>
            <a:r>
              <a:rPr lang="en-US" altLang="zh-CN" b="1" i="1" dirty="0" err="1"/>
              <a:t>v</a:t>
            </a:r>
            <a:r>
              <a:rPr lang="en-US" altLang="zh-CN" b="1" i="1" baseline="-25000" dirty="0" err="1"/>
              <a:t>ik</a:t>
            </a:r>
            <a:r>
              <a:rPr lang="en-US" altLang="zh-CN" b="1" dirty="0"/>
              <a:t>, </a:t>
            </a:r>
            <a:r>
              <a:rPr lang="zh-CN" altLang="zh-CN" sz="2000" b="1" dirty="0"/>
              <a:t>△</a:t>
            </a:r>
            <a:r>
              <a:rPr lang="en-US" altLang="zh-CN" b="1" i="1" dirty="0" err="1"/>
              <a:t>v</a:t>
            </a:r>
            <a:r>
              <a:rPr lang="en-US" altLang="zh-CN" b="1" i="1" baseline="-25000" dirty="0" err="1"/>
              <a:t>k</a:t>
            </a:r>
            <a:r>
              <a:rPr lang="en-US" altLang="zh-CN" b="1" i="1" baseline="-25000" dirty="0"/>
              <a:t>  </a:t>
            </a:r>
            <a:r>
              <a:rPr lang="en-US" altLang="zh-CN" b="1" dirty="0"/>
              <a:t>(</a:t>
            </a:r>
            <a:r>
              <a:rPr lang="en-US" altLang="zh-CN" b="1" i="1" dirty="0" err="1"/>
              <a:t>i</a:t>
            </a:r>
            <a:r>
              <a:rPr lang="en-US" altLang="zh-CN" b="1" dirty="0"/>
              <a:t>=1,…,8, </a:t>
            </a:r>
            <a:r>
              <a:rPr lang="en-US" altLang="zh-CN" b="1" i="1" dirty="0"/>
              <a:t>k</a:t>
            </a:r>
            <a:r>
              <a:rPr lang="en-US" altLang="zh-CN" b="1" dirty="0"/>
              <a:t>=1,…,</a:t>
            </a:r>
            <a:r>
              <a:rPr lang="en-US" altLang="zh-CN" b="1" i="1" dirty="0"/>
              <a:t> n</a:t>
            </a:r>
            <a:r>
              <a:rPr lang="en-US" altLang="zh-CN" b="1" dirty="0"/>
              <a:t>)</a:t>
            </a:r>
            <a:endParaRPr lang="zh-CN" altLang="en-US" b="1" dirty="0"/>
          </a:p>
        </p:txBody>
      </p:sp>
      <p:sp>
        <p:nvSpPr>
          <p:cNvPr id="5" name="矩形 4"/>
          <p:cNvSpPr>
            <a:spLocks noRot="1" noChangeAspect="1" noMove="1" noResize="1" noEditPoints="1" noAdjustHandles="1" noChangeArrowheads="1" noChangeShapeType="1" noTextEdit="1"/>
          </p:cNvSpPr>
          <p:nvPr/>
        </p:nvSpPr>
        <p:spPr>
          <a:xfrm>
            <a:off x="4740675" y="2049499"/>
            <a:ext cx="1921745" cy="965329"/>
          </a:xfrm>
          <a:prstGeom prst="rect">
            <a:avLst/>
          </a:prstGeom>
          <a:blipFill rotWithShape="1">
            <a:blip r:embed="rId2"/>
            <a:stretch>
              <a:fillRect/>
            </a:stretch>
          </a:blipFill>
        </p:spPr>
        <p:txBody>
          <a:bodyPr/>
          <a:lstStyle/>
          <a:p>
            <a:pPr>
              <a:defRPr/>
            </a:pPr>
            <a:r>
              <a:rPr lang="zh-CN" altLang="en-US">
                <a:noFill/>
              </a:rPr>
              <a:t> </a:t>
            </a:r>
          </a:p>
        </p:txBody>
      </p:sp>
      <p:sp>
        <p:nvSpPr>
          <p:cNvPr id="7" name="矩形 6"/>
          <p:cNvSpPr>
            <a:spLocks noRot="1" noChangeAspect="1" noMove="1" noResize="1" noEditPoints="1" noAdjustHandles="1" noChangeArrowheads="1" noChangeShapeType="1" noTextEdit="1"/>
          </p:cNvSpPr>
          <p:nvPr/>
        </p:nvSpPr>
        <p:spPr>
          <a:xfrm>
            <a:off x="6750519" y="2049499"/>
            <a:ext cx="1368195" cy="965329"/>
          </a:xfrm>
          <a:prstGeom prst="rect">
            <a:avLst/>
          </a:prstGeom>
          <a:blipFill rotWithShape="1">
            <a:blip r:embed="rId3"/>
            <a:stretch>
              <a:fillRect/>
            </a:stretch>
          </a:blipFill>
        </p:spPr>
        <p:txBody>
          <a:bodyPr/>
          <a:lstStyle/>
          <a:p>
            <a:pPr>
              <a:defRPr/>
            </a:pPr>
            <a:r>
              <a:rPr lang="zh-CN" altLang="en-US">
                <a:noFill/>
              </a:rPr>
              <a:t> </a:t>
            </a:r>
          </a:p>
        </p:txBody>
      </p:sp>
      <p:sp>
        <p:nvSpPr>
          <p:cNvPr id="8" name="矩形 7"/>
          <p:cNvSpPr>
            <a:spLocks noChangeArrowheads="1"/>
          </p:cNvSpPr>
          <p:nvPr/>
        </p:nvSpPr>
        <p:spPr bwMode="auto">
          <a:xfrm>
            <a:off x="539750" y="5661025"/>
            <a:ext cx="8280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2800" b="1"/>
              <a:t>用</a:t>
            </a:r>
            <a:r>
              <a:rPr lang="en-US" altLang="zh-CN" sz="2800" b="1"/>
              <a:t>MATLAB</a:t>
            </a:r>
            <a:r>
              <a:rPr lang="zh-CN" altLang="zh-CN" sz="2800" b="1"/>
              <a:t>命令</a:t>
            </a:r>
            <a:r>
              <a:rPr lang="en-US" altLang="zh-CN" sz="2800" b="1"/>
              <a:t>w=A\b </a:t>
            </a:r>
            <a:r>
              <a:rPr lang="zh-CN" altLang="zh-CN" sz="2800" b="1"/>
              <a:t>可得</a:t>
            </a:r>
            <a:r>
              <a:rPr lang="en-US" altLang="zh-CN" sz="2800" b="1" i="1"/>
              <a:t>Aw</a:t>
            </a:r>
            <a:r>
              <a:rPr lang="en-US" altLang="zh-CN" sz="2800" b="1"/>
              <a:t>= </a:t>
            </a:r>
            <a:r>
              <a:rPr lang="en-US" altLang="zh-CN" sz="2800" b="1" i="1"/>
              <a:t>b </a:t>
            </a:r>
            <a:r>
              <a:rPr lang="zh-CN" altLang="zh-CN" sz="2800" b="1"/>
              <a:t>的</a:t>
            </a:r>
            <a:r>
              <a:rPr lang="zh-CN" altLang="zh-CN" sz="2800" b="1">
                <a:solidFill>
                  <a:srgbClr val="FF0000"/>
                </a:solidFill>
              </a:rPr>
              <a:t>最小二乘解</a:t>
            </a:r>
            <a:r>
              <a:rPr lang="en-US" altLang="zh-CN" sz="2800" b="1"/>
              <a:t>.</a:t>
            </a:r>
            <a:endParaRPr lang="zh-CN" altLang="zh-CN" sz="2800" b="1"/>
          </a:p>
        </p:txBody>
      </p:sp>
      <p:sp>
        <p:nvSpPr>
          <p:cNvPr id="9" name="矩形 8"/>
          <p:cNvSpPr>
            <a:spLocks noChangeArrowheads="1"/>
          </p:cNvSpPr>
          <p:nvPr/>
        </p:nvSpPr>
        <p:spPr bwMode="auto">
          <a:xfrm>
            <a:off x="539750" y="5013325"/>
            <a:ext cx="60483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2800" b="1"/>
              <a:t>含</a:t>
            </a:r>
            <a:r>
              <a:rPr lang="en-US" altLang="zh-CN" sz="2800" b="1"/>
              <a:t>8</a:t>
            </a:r>
            <a:r>
              <a:rPr lang="zh-CN" altLang="zh-CN" sz="2800" b="1"/>
              <a:t>个未知数</a:t>
            </a:r>
            <a:r>
              <a:rPr lang="en-US" altLang="zh-CN" sz="2800" b="1" i="1"/>
              <a:t>w</a:t>
            </a:r>
            <a:r>
              <a:rPr lang="en-US" altLang="zh-CN" sz="2800" b="1" baseline="-25000"/>
              <a:t>1</a:t>
            </a:r>
            <a:r>
              <a:rPr lang="en-US" altLang="zh-CN" sz="2800" b="1"/>
              <a:t>,</a:t>
            </a:r>
            <a:r>
              <a:rPr lang="en-US" altLang="zh-CN" sz="2800" b="1" i="1"/>
              <a:t> </a:t>
            </a:r>
            <a:r>
              <a:rPr lang="en-US" altLang="zh-CN" sz="2800" b="1"/>
              <a:t>…,</a:t>
            </a:r>
            <a:r>
              <a:rPr lang="en-US" altLang="zh-CN" sz="2800" b="1" i="1"/>
              <a:t> w</a:t>
            </a:r>
            <a:r>
              <a:rPr lang="en-US" altLang="zh-CN" sz="2800" b="1" baseline="-25000"/>
              <a:t>8</a:t>
            </a:r>
            <a:r>
              <a:rPr lang="zh-CN" altLang="en-US" sz="2800" b="1"/>
              <a:t>的</a:t>
            </a:r>
            <a:r>
              <a:rPr lang="en-US" altLang="zh-CN" sz="2800" b="1" i="1"/>
              <a:t>n</a:t>
            </a:r>
            <a:r>
              <a:rPr lang="en-US" altLang="zh-CN" sz="2800" b="1"/>
              <a:t> +1</a:t>
            </a:r>
            <a:r>
              <a:rPr lang="zh-CN" altLang="zh-CN" sz="2800" b="1"/>
              <a:t>个方程</a:t>
            </a:r>
            <a:r>
              <a:rPr lang="en-US" altLang="zh-CN" sz="2800" b="1"/>
              <a:t>.</a:t>
            </a:r>
            <a:endParaRPr lang="zh-CN" altLang="en-US" sz="2800" b="1"/>
          </a:p>
        </p:txBody>
      </p:sp>
      <p:sp>
        <p:nvSpPr>
          <p:cNvPr id="56328" name="矩形 9"/>
          <p:cNvSpPr>
            <a:spLocks noChangeArrowheads="1"/>
          </p:cNvSpPr>
          <p:nvPr/>
        </p:nvSpPr>
        <p:spPr bwMode="auto">
          <a:xfrm>
            <a:off x="2257425" y="620713"/>
            <a:ext cx="4492625"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sz="2800" b="1">
                <a:latin typeface="楷体" pitchFamily="49" charset="-122"/>
                <a:ea typeface="楷体" pitchFamily="49" charset="-122"/>
              </a:rPr>
              <a:t>几种校核与估算</a:t>
            </a:r>
            <a:r>
              <a:rPr lang="zh-CN" altLang="en-US" sz="2800" b="1">
                <a:latin typeface="楷体" pitchFamily="49" charset="-122"/>
                <a:ea typeface="楷体" pitchFamily="49" charset="-122"/>
              </a:rPr>
              <a:t>权重</a:t>
            </a:r>
            <a:r>
              <a:rPr lang="zh-CN" altLang="zh-CN" sz="2800" b="1">
                <a:latin typeface="楷体" pitchFamily="49" charset="-122"/>
                <a:ea typeface="楷体" pitchFamily="49" charset="-122"/>
              </a:rPr>
              <a:t>的方法</a:t>
            </a:r>
            <a:endParaRPr lang="zh-CN" altLang="en-US" sz="2800" b="1">
              <a:latin typeface="楷体" pitchFamily="49" charset="-122"/>
              <a:ea typeface="楷体" pitchFamily="49" charset="-122"/>
            </a:endParaRPr>
          </a:p>
        </p:txBody>
      </p:sp>
      <p:grpSp>
        <p:nvGrpSpPr>
          <p:cNvPr id="12" name="组合 11"/>
          <p:cNvGrpSpPr>
            <a:grpSpLocks/>
          </p:cNvGrpSpPr>
          <p:nvPr/>
        </p:nvGrpSpPr>
        <p:grpSpPr bwMode="auto">
          <a:xfrm>
            <a:off x="755650" y="3284538"/>
            <a:ext cx="7969250" cy="1484312"/>
            <a:chOff x="755860" y="3313733"/>
            <a:chExt cx="7969630" cy="1483419"/>
          </a:xfrm>
        </p:grpSpPr>
        <p:sp>
          <p:nvSpPr>
            <p:cNvPr id="6" name="矩形 5"/>
            <p:cNvSpPr>
              <a:spLocks noRot="1" noChangeAspect="1" noMove="1" noResize="1" noEditPoints="1" noAdjustHandles="1" noChangeArrowheads="1" noChangeShapeType="1" noTextEdit="1"/>
            </p:cNvSpPr>
            <p:nvPr/>
          </p:nvSpPr>
          <p:spPr>
            <a:xfrm>
              <a:off x="755860" y="3313733"/>
              <a:ext cx="7969630" cy="1483419"/>
            </a:xfrm>
            <a:prstGeom prst="rect">
              <a:avLst/>
            </a:prstGeom>
            <a:blipFill rotWithShape="1">
              <a:blip r:embed="rId4"/>
              <a:stretch>
                <a:fillRect/>
              </a:stretch>
            </a:blipFill>
          </p:spPr>
          <p:txBody>
            <a:bodyPr/>
            <a:lstStyle/>
            <a:p>
              <a:pPr>
                <a:defRPr/>
              </a:pPr>
              <a:r>
                <a:rPr lang="zh-CN" altLang="en-US">
                  <a:noFill/>
                </a:rPr>
                <a:t> </a:t>
              </a:r>
            </a:p>
          </p:txBody>
        </p:sp>
        <p:sp>
          <p:nvSpPr>
            <p:cNvPr id="56331" name="右箭头 22"/>
            <p:cNvSpPr>
              <a:spLocks noChangeArrowheads="1"/>
            </p:cNvSpPr>
            <p:nvPr/>
          </p:nvSpPr>
          <p:spPr bwMode="auto">
            <a:xfrm>
              <a:off x="831533" y="3813230"/>
              <a:ext cx="215740" cy="484423"/>
            </a:xfrm>
            <a:prstGeom prst="rightArrow">
              <a:avLst>
                <a:gd name="adj1" fmla="val 50000"/>
                <a:gd name="adj2" fmla="val 50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extLst>
      <p:ext uri="{BB962C8B-B14F-4D97-AF65-F5344CB8AC3E}">
        <p14:creationId xmlns:p14="http://schemas.microsoft.com/office/powerpoint/2010/main" val="30989159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1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1500"/>
                                        <p:tgtEl>
                                          <p:spTgt spid="1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barn(inVertical)">
                                      <p:cBhvr>
                                        <p:cTn id="36" dur="1000"/>
                                        <p:tgtEl>
                                          <p:spTgt spid="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barn(inVertical)">
                                      <p:cBhvr>
                                        <p:cTn id="4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矩形 1"/>
          <p:cNvSpPr>
            <a:spLocks noChangeArrowheads="1"/>
          </p:cNvSpPr>
          <p:nvPr/>
        </p:nvSpPr>
        <p:spPr bwMode="auto">
          <a:xfrm>
            <a:off x="444500" y="1268413"/>
            <a:ext cx="8280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t>3. </a:t>
            </a:r>
            <a:r>
              <a:rPr lang="zh-CN" altLang="zh-CN" sz="2800" b="1" dirty="0"/>
              <a:t>利用公布的</a:t>
            </a:r>
            <a:r>
              <a:rPr lang="en-US" altLang="zh-CN" sz="2800" b="1" i="1" dirty="0"/>
              <a:t>n</a:t>
            </a:r>
            <a:r>
              <a:rPr lang="zh-CN" altLang="zh-CN" sz="2800" b="1" dirty="0"/>
              <a:t>个月的</a:t>
            </a:r>
            <a:r>
              <a:rPr lang="zh-CN" altLang="zh-CN" b="1" dirty="0"/>
              <a:t>△</a:t>
            </a:r>
            <a:r>
              <a:rPr lang="en-US" altLang="zh-CN" sz="2800" b="1" i="1" dirty="0"/>
              <a:t>v</a:t>
            </a:r>
            <a:r>
              <a:rPr lang="en-US" altLang="zh-CN" sz="2800" b="1" i="1" baseline="-25000" dirty="0"/>
              <a:t>i</a:t>
            </a:r>
            <a:r>
              <a:rPr lang="zh-CN" altLang="zh-CN" sz="2800" b="1" dirty="0"/>
              <a:t>和</a:t>
            </a:r>
            <a:r>
              <a:rPr lang="zh-CN" altLang="zh-CN" b="1" dirty="0"/>
              <a:t>△</a:t>
            </a:r>
            <a:r>
              <a:rPr lang="en-US" altLang="zh-CN" sz="2800" b="1" i="1" dirty="0"/>
              <a:t>v</a:t>
            </a:r>
            <a:r>
              <a:rPr lang="zh-CN" altLang="zh-CN" sz="2800" b="1" dirty="0"/>
              <a:t>作</a:t>
            </a:r>
            <a:r>
              <a:rPr lang="zh-CN" altLang="zh-CN" sz="2800" b="1" dirty="0">
                <a:solidFill>
                  <a:srgbClr val="FF0000"/>
                </a:solidFill>
              </a:rPr>
              <a:t>拟合</a:t>
            </a:r>
            <a:r>
              <a:rPr lang="zh-CN" altLang="zh-CN" sz="2800" b="1" dirty="0"/>
              <a:t>，</a:t>
            </a:r>
            <a:r>
              <a:rPr lang="zh-CN" altLang="zh-CN" sz="2800" b="1" dirty="0">
                <a:solidFill>
                  <a:srgbClr val="FF0000"/>
                </a:solidFill>
              </a:rPr>
              <a:t>估计权重</a:t>
            </a:r>
            <a:r>
              <a:rPr lang="en-US" altLang="zh-CN" sz="2800" b="1" dirty="0"/>
              <a:t>.</a:t>
            </a:r>
            <a:endParaRPr lang="zh-CN" altLang="en-US" sz="2800" b="1" dirty="0"/>
          </a:p>
        </p:txBody>
      </p:sp>
      <p:sp>
        <p:nvSpPr>
          <p:cNvPr id="57347" name="矩形 3"/>
          <p:cNvSpPr>
            <a:spLocks noChangeArrowheads="1"/>
          </p:cNvSpPr>
          <p:nvPr/>
        </p:nvSpPr>
        <p:spPr bwMode="auto">
          <a:xfrm>
            <a:off x="2257425" y="620713"/>
            <a:ext cx="4492625"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sz="2800" b="1">
                <a:latin typeface="楷体" pitchFamily="49" charset="-122"/>
                <a:ea typeface="楷体" pitchFamily="49" charset="-122"/>
              </a:rPr>
              <a:t>几种校核与估算</a:t>
            </a:r>
            <a:r>
              <a:rPr lang="zh-CN" altLang="en-US" sz="2800" b="1">
                <a:latin typeface="楷体" pitchFamily="49" charset="-122"/>
                <a:ea typeface="楷体" pitchFamily="49" charset="-122"/>
              </a:rPr>
              <a:t>权重</a:t>
            </a:r>
            <a:r>
              <a:rPr lang="zh-CN" altLang="zh-CN" sz="2800" b="1">
                <a:latin typeface="楷体" pitchFamily="49" charset="-122"/>
                <a:ea typeface="楷体" pitchFamily="49" charset="-122"/>
              </a:rPr>
              <a:t>的方法</a:t>
            </a:r>
            <a:endParaRPr lang="zh-CN" altLang="en-US" sz="2800" b="1">
              <a:latin typeface="楷体" pitchFamily="49" charset="-122"/>
              <a:ea typeface="楷体" pitchFamily="49" charset="-122"/>
            </a:endParaRPr>
          </a:p>
        </p:txBody>
      </p:sp>
      <p:sp>
        <p:nvSpPr>
          <p:cNvPr id="5" name="矩形 4"/>
          <p:cNvSpPr>
            <a:spLocks noChangeArrowheads="1"/>
          </p:cNvSpPr>
          <p:nvPr/>
        </p:nvSpPr>
        <p:spPr bwMode="auto">
          <a:xfrm>
            <a:off x="5548313" y="1844675"/>
            <a:ext cx="3322637" cy="111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ts val="4000"/>
              </a:lnSpc>
            </a:pPr>
            <a:r>
              <a:rPr lang="zh-CN" altLang="zh-CN" sz="2800" b="1">
                <a:solidFill>
                  <a:srgbClr val="FF0000"/>
                </a:solidFill>
              </a:rPr>
              <a:t>原始数据精度太低</a:t>
            </a:r>
            <a:r>
              <a:rPr lang="en-US" altLang="zh-CN" sz="2800" b="1"/>
              <a:t>(1</a:t>
            </a:r>
            <a:r>
              <a:rPr lang="zh-CN" altLang="zh-CN" sz="2800" b="1"/>
              <a:t>或</a:t>
            </a:r>
            <a:r>
              <a:rPr lang="en-US" altLang="zh-CN" sz="2800" b="1"/>
              <a:t>2</a:t>
            </a:r>
            <a:r>
              <a:rPr lang="zh-CN" altLang="zh-CN" sz="2800" b="1"/>
              <a:t>位有效数字</a:t>
            </a:r>
            <a:r>
              <a:rPr lang="en-US" altLang="zh-CN" sz="2800" b="1"/>
              <a:t>)</a:t>
            </a:r>
            <a:endParaRPr lang="zh-CN" altLang="en-US" sz="2800" b="1"/>
          </a:p>
        </p:txBody>
      </p:sp>
      <p:graphicFrame>
        <p:nvGraphicFramePr>
          <p:cNvPr id="6" name="表格 5"/>
          <p:cNvGraphicFramePr>
            <a:graphicFrameLocks noGrp="1"/>
          </p:cNvGraphicFramePr>
          <p:nvPr>
            <p:extLst>
              <p:ext uri="{D42A27DB-BD31-4B8C-83A1-F6EECF244321}">
                <p14:modId xmlns:p14="http://schemas.microsoft.com/office/powerpoint/2010/main" val="3405677362"/>
              </p:ext>
            </p:extLst>
          </p:nvPr>
        </p:nvGraphicFramePr>
        <p:xfrm>
          <a:off x="395288" y="2940050"/>
          <a:ext cx="5040312" cy="3657600"/>
        </p:xfrm>
        <a:graphic>
          <a:graphicData uri="http://schemas.openxmlformats.org/drawingml/2006/table">
            <a:tbl>
              <a:tblPr firstRow="1" firstCol="1" bandRow="1">
                <a:tableStyleId>{5C22544A-7EE6-4342-B048-85BDC9FD1C3A}</a:tableStyleId>
              </a:tblPr>
              <a:tblGrid>
                <a:gridCol w="864054">
                  <a:extLst>
                    <a:ext uri="{9D8B030D-6E8A-4147-A177-3AD203B41FA5}">
                      <a16:colId xmlns:a16="http://schemas.microsoft.com/office/drawing/2014/main" val="20000"/>
                    </a:ext>
                  </a:extLst>
                </a:gridCol>
                <a:gridCol w="1800111">
                  <a:extLst>
                    <a:ext uri="{9D8B030D-6E8A-4147-A177-3AD203B41FA5}">
                      <a16:colId xmlns:a16="http://schemas.microsoft.com/office/drawing/2014/main" val="20001"/>
                    </a:ext>
                  </a:extLst>
                </a:gridCol>
                <a:gridCol w="1152071">
                  <a:extLst>
                    <a:ext uri="{9D8B030D-6E8A-4147-A177-3AD203B41FA5}">
                      <a16:colId xmlns:a16="http://schemas.microsoft.com/office/drawing/2014/main" val="20002"/>
                    </a:ext>
                  </a:extLst>
                </a:gridCol>
                <a:gridCol w="1224076">
                  <a:extLst>
                    <a:ext uri="{9D8B030D-6E8A-4147-A177-3AD203B41FA5}">
                      <a16:colId xmlns:a16="http://schemas.microsoft.com/office/drawing/2014/main" val="20003"/>
                    </a:ext>
                  </a:extLst>
                </a:gridCol>
              </a:tblGrid>
              <a:tr h="312272">
                <a:tc>
                  <a:txBody>
                    <a:bodyPr/>
                    <a:lstStyle/>
                    <a:p>
                      <a:pPr algn="ctr">
                        <a:spcAft>
                          <a:spcPts val="0"/>
                        </a:spcAft>
                      </a:pPr>
                      <a:r>
                        <a:rPr lang="zh-CN" sz="2400" kern="100" dirty="0">
                          <a:solidFill>
                            <a:schemeClr val="tx1"/>
                          </a:solidFill>
                          <a:effectLst/>
                        </a:rPr>
                        <a:t>权重</a:t>
                      </a:r>
                      <a:endParaRPr lang="zh-CN" sz="2400" kern="100" dirty="0">
                        <a:solidFill>
                          <a:schemeClr val="tx1"/>
                        </a:solidFill>
                        <a:effectLst/>
                        <a:latin typeface="Times New Roman"/>
                        <a:ea typeface="宋体"/>
                      </a:endParaRPr>
                    </a:p>
                  </a:txBody>
                  <a:tcPr marL="68577" marR="68577" marT="0" marB="0">
                    <a:lnR w="12700" cap="flat" cmpd="sng" algn="ctr">
                      <a:solidFill>
                        <a:schemeClr val="tx1"/>
                      </a:solidFill>
                      <a:prstDash val="solid"/>
                      <a:round/>
                      <a:headEnd type="none" w="med" len="med"/>
                      <a:tailEnd type="none" w="med" len="med"/>
                    </a:lnR>
                    <a:solidFill>
                      <a:srgbClr val="FFFF00"/>
                    </a:solidFill>
                  </a:tcPr>
                </a:tc>
                <a:tc>
                  <a:txBody>
                    <a:bodyPr/>
                    <a:lstStyle/>
                    <a:p>
                      <a:pPr algn="ctr">
                        <a:spcAft>
                          <a:spcPts val="0"/>
                        </a:spcAft>
                      </a:pPr>
                      <a:r>
                        <a:rPr lang="en-US" sz="2400" i="1" kern="100" dirty="0">
                          <a:solidFill>
                            <a:schemeClr val="tx1"/>
                          </a:solidFill>
                          <a:effectLst/>
                        </a:rPr>
                        <a:t>n</a:t>
                      </a:r>
                      <a:r>
                        <a:rPr lang="en-US" sz="2400" kern="100" dirty="0">
                          <a:solidFill>
                            <a:schemeClr val="tx1"/>
                          </a:solidFill>
                          <a:effectLst/>
                        </a:rPr>
                        <a:t>=72</a:t>
                      </a:r>
                    </a:p>
                    <a:p>
                      <a:pPr algn="ctr">
                        <a:spcAft>
                          <a:spcPts val="0"/>
                        </a:spcAft>
                      </a:pPr>
                      <a:r>
                        <a:rPr lang="zh-CN" sz="2400" kern="100" dirty="0">
                          <a:solidFill>
                            <a:schemeClr val="tx1"/>
                          </a:solidFill>
                          <a:effectLst/>
                        </a:rPr>
                        <a:t>（</a:t>
                      </a:r>
                      <a:r>
                        <a:rPr lang="en-US" sz="2400" kern="100" dirty="0">
                          <a:solidFill>
                            <a:schemeClr val="tx1"/>
                          </a:solidFill>
                          <a:effectLst/>
                        </a:rPr>
                        <a:t>2011-2013</a:t>
                      </a:r>
                      <a:r>
                        <a:rPr lang="zh-CN" sz="2400" kern="100" dirty="0">
                          <a:solidFill>
                            <a:schemeClr val="tx1"/>
                          </a:solidFill>
                          <a:effectLst/>
                        </a:rPr>
                        <a:t>）</a:t>
                      </a:r>
                      <a:endParaRPr lang="zh-CN" sz="2400" kern="100" dirty="0">
                        <a:solidFill>
                          <a:schemeClr val="tx1"/>
                        </a:solidFill>
                        <a:effectLst/>
                        <a:latin typeface="Times New Roman"/>
                        <a:ea typeface="宋体"/>
                      </a:endParaRPr>
                    </a:p>
                  </a:txBody>
                  <a:tcPr marL="68577" marR="68577" marT="0" marB="0">
                    <a:lnL w="12700" cap="flat" cmpd="sng" algn="ctr">
                      <a:solidFill>
                        <a:schemeClr val="tx1"/>
                      </a:solidFill>
                      <a:prstDash val="solid"/>
                      <a:round/>
                      <a:headEnd type="none" w="med" len="med"/>
                      <a:tailEnd type="none" w="med" len="med"/>
                    </a:lnL>
                    <a:solidFill>
                      <a:srgbClr val="FFFF00"/>
                    </a:solidFill>
                  </a:tcPr>
                </a:tc>
                <a:tc>
                  <a:txBody>
                    <a:bodyPr/>
                    <a:lstStyle/>
                    <a:p>
                      <a:pPr algn="ctr">
                        <a:spcAft>
                          <a:spcPts val="0"/>
                        </a:spcAft>
                      </a:pPr>
                      <a:r>
                        <a:rPr lang="zh-CN" sz="2400" kern="100" dirty="0">
                          <a:solidFill>
                            <a:schemeClr val="tx1"/>
                          </a:solidFill>
                          <a:effectLst/>
                        </a:rPr>
                        <a:t>加非负约束</a:t>
                      </a:r>
                      <a:endParaRPr lang="zh-CN" sz="2400" kern="100" dirty="0">
                        <a:solidFill>
                          <a:schemeClr val="tx1"/>
                        </a:solidFill>
                        <a:effectLst/>
                        <a:latin typeface="Times New Roman"/>
                        <a:ea typeface="宋体"/>
                      </a:endParaRPr>
                    </a:p>
                  </a:txBody>
                  <a:tcPr marL="68577" marR="68577" marT="0" marB="0">
                    <a:solidFill>
                      <a:srgbClr val="FFFF00"/>
                    </a:solidFill>
                  </a:tcPr>
                </a:tc>
                <a:tc>
                  <a:txBody>
                    <a:bodyPr/>
                    <a:lstStyle/>
                    <a:p>
                      <a:pPr algn="ctr">
                        <a:spcAft>
                          <a:spcPts val="0"/>
                        </a:spcAft>
                      </a:pPr>
                      <a:r>
                        <a:rPr lang="zh-CN" altLang="en-US" sz="2400" kern="100" dirty="0">
                          <a:solidFill>
                            <a:schemeClr val="tx1"/>
                          </a:solidFill>
                          <a:effectLst/>
                          <a:latin typeface="+mn-lt"/>
                          <a:ea typeface="+mn-ea"/>
                        </a:rPr>
                        <a:t>原始</a:t>
                      </a:r>
                      <a:endParaRPr lang="zh-CN" sz="2400" kern="100" dirty="0">
                        <a:solidFill>
                          <a:schemeClr val="tx1"/>
                        </a:solidFill>
                        <a:effectLst/>
                        <a:latin typeface="Times New Roman"/>
                        <a:ea typeface="宋体"/>
                      </a:endParaRPr>
                    </a:p>
                  </a:txBody>
                  <a:tcPr marL="68577" marR="68577" marT="0" marB="0">
                    <a:solidFill>
                      <a:srgbClr val="FFFF00"/>
                    </a:solidFill>
                  </a:tcPr>
                </a:tc>
                <a:extLst>
                  <a:ext uri="{0D108BD9-81ED-4DB2-BD59-A6C34878D82A}">
                    <a16:rowId xmlns:a16="http://schemas.microsoft.com/office/drawing/2014/main" val="10000"/>
                  </a:ext>
                </a:extLst>
              </a:tr>
              <a:tr h="364317">
                <a:tc>
                  <a:txBody>
                    <a:bodyPr/>
                    <a:lstStyle/>
                    <a:p>
                      <a:pPr algn="ctr">
                        <a:spcAft>
                          <a:spcPts val="0"/>
                        </a:spcAft>
                      </a:pPr>
                      <a:r>
                        <a:rPr lang="en-US" sz="2400" b="1" kern="100" dirty="0">
                          <a:solidFill>
                            <a:schemeClr val="tx1"/>
                          </a:solidFill>
                          <a:effectLst/>
                        </a:rPr>
                        <a:t>w</a:t>
                      </a:r>
                      <a:r>
                        <a:rPr lang="en-US" sz="2400" b="1" kern="100" baseline="-25000" dirty="0">
                          <a:solidFill>
                            <a:schemeClr val="tx1"/>
                          </a:solidFill>
                          <a:effectLst/>
                        </a:rPr>
                        <a:t>1</a:t>
                      </a:r>
                      <a:endParaRPr lang="zh-CN" sz="2400" b="1" kern="100" dirty="0">
                        <a:solidFill>
                          <a:schemeClr val="tx1"/>
                        </a:solidFill>
                        <a:effectLst/>
                        <a:latin typeface="Times New Roman"/>
                        <a:ea typeface="宋体"/>
                      </a:endParaRPr>
                    </a:p>
                  </a:txBody>
                  <a:tcPr marL="68577" marR="68577" marT="0" marB="0">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a:spcAft>
                          <a:spcPts val="0"/>
                        </a:spcAft>
                      </a:pPr>
                      <a:r>
                        <a:rPr lang="en-US" sz="2400" b="1" kern="100" dirty="0">
                          <a:solidFill>
                            <a:schemeClr val="tx1"/>
                          </a:solidFill>
                          <a:effectLst/>
                        </a:rPr>
                        <a:t>0.3142</a:t>
                      </a:r>
                      <a:endParaRPr lang="zh-CN" sz="2400" b="1" kern="100" dirty="0">
                        <a:solidFill>
                          <a:schemeClr val="tx1"/>
                        </a:solidFill>
                        <a:effectLst/>
                        <a:latin typeface="Times New Roman"/>
                        <a:ea typeface="宋体"/>
                      </a:endParaRPr>
                    </a:p>
                  </a:txBody>
                  <a:tcPr marL="68577" marR="68577" marT="0" marB="0">
                    <a:lnL w="12700" cap="flat" cmpd="sng" algn="ctr">
                      <a:solidFill>
                        <a:schemeClr val="tx1"/>
                      </a:solidFill>
                      <a:prstDash val="solid"/>
                      <a:round/>
                      <a:headEnd type="none" w="med" len="med"/>
                      <a:tailEnd type="none" w="med" len="med"/>
                    </a:lnL>
                    <a:solidFill>
                      <a:schemeClr val="accent1">
                        <a:lumMod val="20000"/>
                        <a:lumOff val="80000"/>
                      </a:schemeClr>
                    </a:solidFill>
                  </a:tcPr>
                </a:tc>
                <a:tc>
                  <a:txBody>
                    <a:bodyPr/>
                    <a:lstStyle/>
                    <a:p>
                      <a:pPr algn="ctr">
                        <a:spcAft>
                          <a:spcPts val="0"/>
                        </a:spcAft>
                      </a:pPr>
                      <a:r>
                        <a:rPr lang="en-US" sz="2400" b="1" kern="100">
                          <a:solidFill>
                            <a:schemeClr val="tx1"/>
                          </a:solidFill>
                          <a:effectLst/>
                        </a:rPr>
                        <a:t>0.3143</a:t>
                      </a:r>
                      <a:endParaRPr lang="zh-CN" sz="2400" b="1" kern="100">
                        <a:solidFill>
                          <a:schemeClr val="tx1"/>
                        </a:solidFill>
                        <a:effectLst/>
                        <a:latin typeface="Times New Roman"/>
                        <a:ea typeface="宋体"/>
                      </a:endParaRPr>
                    </a:p>
                  </a:txBody>
                  <a:tcPr marL="68577" marR="68577" marT="0" marB="0">
                    <a:solidFill>
                      <a:schemeClr val="accent1">
                        <a:lumMod val="20000"/>
                        <a:lumOff val="80000"/>
                      </a:schemeClr>
                    </a:solidFill>
                  </a:tcPr>
                </a:tc>
                <a:tc>
                  <a:txBody>
                    <a:bodyPr/>
                    <a:lstStyle/>
                    <a:p>
                      <a:pPr algn="ctr">
                        <a:spcAft>
                          <a:spcPts val="0"/>
                        </a:spcAft>
                      </a:pPr>
                      <a:r>
                        <a:rPr lang="en-US" sz="2400" b="1" kern="100">
                          <a:solidFill>
                            <a:schemeClr val="tx1"/>
                          </a:solidFill>
                          <a:effectLst/>
                        </a:rPr>
                        <a:t>0.3179</a:t>
                      </a:r>
                      <a:endParaRPr lang="zh-CN" sz="2400" b="1" kern="100">
                        <a:solidFill>
                          <a:schemeClr val="tx1"/>
                        </a:solidFill>
                        <a:effectLst/>
                        <a:latin typeface="Times New Roman"/>
                        <a:ea typeface="宋体"/>
                      </a:endParaRPr>
                    </a:p>
                  </a:txBody>
                  <a:tcPr marL="68577" marR="68577" marT="0" marB="0">
                    <a:solidFill>
                      <a:schemeClr val="accent1">
                        <a:lumMod val="20000"/>
                        <a:lumOff val="80000"/>
                      </a:schemeClr>
                    </a:solidFill>
                  </a:tcPr>
                </a:tc>
                <a:extLst>
                  <a:ext uri="{0D108BD9-81ED-4DB2-BD59-A6C34878D82A}">
                    <a16:rowId xmlns:a16="http://schemas.microsoft.com/office/drawing/2014/main" val="10001"/>
                  </a:ext>
                </a:extLst>
              </a:tr>
              <a:tr h="364317">
                <a:tc>
                  <a:txBody>
                    <a:bodyPr/>
                    <a:lstStyle/>
                    <a:p>
                      <a:pPr algn="ctr">
                        <a:spcAft>
                          <a:spcPts val="0"/>
                        </a:spcAft>
                      </a:pPr>
                      <a:r>
                        <a:rPr lang="en-US" sz="2400" b="1" kern="100">
                          <a:solidFill>
                            <a:schemeClr val="tx1"/>
                          </a:solidFill>
                          <a:effectLst/>
                        </a:rPr>
                        <a:t>w</a:t>
                      </a:r>
                      <a:r>
                        <a:rPr lang="en-US" sz="2400" b="1" kern="100" baseline="-25000">
                          <a:solidFill>
                            <a:schemeClr val="tx1"/>
                          </a:solidFill>
                          <a:effectLst/>
                        </a:rPr>
                        <a:t>2</a:t>
                      </a:r>
                      <a:endParaRPr lang="zh-CN" sz="2400" b="1" kern="100">
                        <a:solidFill>
                          <a:schemeClr val="tx1"/>
                        </a:solidFill>
                        <a:effectLst/>
                        <a:latin typeface="Times New Roman"/>
                        <a:ea typeface="宋体"/>
                      </a:endParaRPr>
                    </a:p>
                  </a:txBody>
                  <a:tcPr marL="68577" marR="68577" marT="0" marB="0">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a:spcAft>
                          <a:spcPts val="0"/>
                        </a:spcAft>
                      </a:pPr>
                      <a:r>
                        <a:rPr lang="en-US" sz="2400" b="1" kern="100" dirty="0">
                          <a:solidFill>
                            <a:schemeClr val="tx1"/>
                          </a:solidFill>
                          <a:effectLst/>
                        </a:rPr>
                        <a:t>-0.0035</a:t>
                      </a:r>
                      <a:endParaRPr lang="zh-CN" sz="2400" b="1" kern="100" dirty="0">
                        <a:solidFill>
                          <a:schemeClr val="tx1"/>
                        </a:solidFill>
                        <a:effectLst/>
                        <a:latin typeface="Times New Roman"/>
                        <a:ea typeface="宋体"/>
                      </a:endParaRPr>
                    </a:p>
                  </a:txBody>
                  <a:tcPr marL="68577" marR="68577" marT="0" marB="0">
                    <a:lnL w="12700" cap="flat" cmpd="sng" algn="ctr">
                      <a:solidFill>
                        <a:schemeClr val="tx1"/>
                      </a:solidFill>
                      <a:prstDash val="solid"/>
                      <a:round/>
                      <a:headEnd type="none" w="med" len="med"/>
                      <a:tailEnd type="none" w="med" len="med"/>
                    </a:lnL>
                    <a:solidFill>
                      <a:schemeClr val="accent1">
                        <a:lumMod val="20000"/>
                        <a:lumOff val="80000"/>
                      </a:schemeClr>
                    </a:solidFill>
                  </a:tcPr>
                </a:tc>
                <a:tc>
                  <a:txBody>
                    <a:bodyPr/>
                    <a:lstStyle/>
                    <a:p>
                      <a:pPr algn="ctr">
                        <a:spcAft>
                          <a:spcPts val="0"/>
                        </a:spcAft>
                      </a:pPr>
                      <a:r>
                        <a:rPr lang="en-US" sz="2400" b="1" kern="100">
                          <a:solidFill>
                            <a:schemeClr val="tx1"/>
                          </a:solidFill>
                          <a:effectLst/>
                        </a:rPr>
                        <a:t>0</a:t>
                      </a:r>
                      <a:endParaRPr lang="zh-CN" sz="2400" b="1" kern="100">
                        <a:solidFill>
                          <a:schemeClr val="tx1"/>
                        </a:solidFill>
                        <a:effectLst/>
                        <a:latin typeface="Times New Roman"/>
                        <a:ea typeface="宋体"/>
                      </a:endParaRPr>
                    </a:p>
                  </a:txBody>
                  <a:tcPr marL="68577" marR="68577" marT="0" marB="0">
                    <a:solidFill>
                      <a:schemeClr val="accent1">
                        <a:lumMod val="20000"/>
                        <a:lumOff val="80000"/>
                      </a:schemeClr>
                    </a:solidFill>
                  </a:tcPr>
                </a:tc>
                <a:tc>
                  <a:txBody>
                    <a:bodyPr/>
                    <a:lstStyle/>
                    <a:p>
                      <a:pPr algn="ctr">
                        <a:spcAft>
                          <a:spcPts val="0"/>
                        </a:spcAft>
                      </a:pPr>
                      <a:r>
                        <a:rPr lang="en-US" sz="2400" b="1" kern="100">
                          <a:solidFill>
                            <a:schemeClr val="tx1"/>
                          </a:solidFill>
                          <a:effectLst/>
                        </a:rPr>
                        <a:t>0.0349</a:t>
                      </a:r>
                      <a:endParaRPr lang="zh-CN" sz="2400" b="1" kern="100">
                        <a:solidFill>
                          <a:schemeClr val="tx1"/>
                        </a:solidFill>
                        <a:effectLst/>
                        <a:latin typeface="Times New Roman"/>
                        <a:ea typeface="宋体"/>
                      </a:endParaRPr>
                    </a:p>
                  </a:txBody>
                  <a:tcPr marL="68577" marR="68577" marT="0" marB="0">
                    <a:solidFill>
                      <a:schemeClr val="accent1">
                        <a:lumMod val="20000"/>
                        <a:lumOff val="80000"/>
                      </a:schemeClr>
                    </a:solidFill>
                  </a:tcPr>
                </a:tc>
                <a:extLst>
                  <a:ext uri="{0D108BD9-81ED-4DB2-BD59-A6C34878D82A}">
                    <a16:rowId xmlns:a16="http://schemas.microsoft.com/office/drawing/2014/main" val="10002"/>
                  </a:ext>
                </a:extLst>
              </a:tr>
              <a:tr h="364317">
                <a:tc>
                  <a:txBody>
                    <a:bodyPr/>
                    <a:lstStyle/>
                    <a:p>
                      <a:pPr indent="200025" algn="just">
                        <a:spcAft>
                          <a:spcPts val="0"/>
                        </a:spcAft>
                      </a:pPr>
                      <a:r>
                        <a:rPr lang="en-US" sz="2400" b="1" kern="100" dirty="0">
                          <a:solidFill>
                            <a:schemeClr val="tx1"/>
                          </a:solidFill>
                          <a:effectLst/>
                        </a:rPr>
                        <a:t>w</a:t>
                      </a:r>
                      <a:r>
                        <a:rPr lang="en-US" sz="2400" b="1" kern="100" baseline="-25000" dirty="0">
                          <a:solidFill>
                            <a:schemeClr val="tx1"/>
                          </a:solidFill>
                          <a:effectLst/>
                        </a:rPr>
                        <a:t>3</a:t>
                      </a:r>
                      <a:endParaRPr lang="zh-CN" sz="2400" b="1" kern="100" dirty="0">
                        <a:solidFill>
                          <a:schemeClr val="tx1"/>
                        </a:solidFill>
                        <a:effectLst/>
                        <a:latin typeface="Times New Roman"/>
                        <a:ea typeface="宋体"/>
                      </a:endParaRPr>
                    </a:p>
                  </a:txBody>
                  <a:tcPr marL="68577" marR="68577" marT="0" marB="0">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a:spcAft>
                          <a:spcPts val="0"/>
                        </a:spcAft>
                      </a:pPr>
                      <a:r>
                        <a:rPr lang="en-US" sz="2400" b="1" kern="100" dirty="0">
                          <a:solidFill>
                            <a:schemeClr val="tx1"/>
                          </a:solidFill>
                          <a:effectLst/>
                        </a:rPr>
                        <a:t>0.0956</a:t>
                      </a:r>
                      <a:endParaRPr lang="zh-CN" sz="2400" b="1" kern="100" dirty="0">
                        <a:solidFill>
                          <a:schemeClr val="tx1"/>
                        </a:solidFill>
                        <a:effectLst/>
                        <a:latin typeface="Times New Roman"/>
                        <a:ea typeface="宋体"/>
                      </a:endParaRPr>
                    </a:p>
                  </a:txBody>
                  <a:tcPr marL="68577" marR="68577" marT="0" marB="0">
                    <a:lnL w="12700" cap="flat" cmpd="sng" algn="ctr">
                      <a:solidFill>
                        <a:schemeClr val="tx1"/>
                      </a:solidFill>
                      <a:prstDash val="solid"/>
                      <a:round/>
                      <a:headEnd type="none" w="med" len="med"/>
                      <a:tailEnd type="none" w="med" len="med"/>
                    </a:lnL>
                    <a:solidFill>
                      <a:schemeClr val="accent1">
                        <a:lumMod val="20000"/>
                        <a:lumOff val="80000"/>
                      </a:schemeClr>
                    </a:solidFill>
                  </a:tcPr>
                </a:tc>
                <a:tc>
                  <a:txBody>
                    <a:bodyPr/>
                    <a:lstStyle/>
                    <a:p>
                      <a:pPr algn="ctr">
                        <a:spcAft>
                          <a:spcPts val="0"/>
                        </a:spcAft>
                      </a:pPr>
                      <a:r>
                        <a:rPr lang="en-US" sz="2400" b="1" kern="100">
                          <a:solidFill>
                            <a:schemeClr val="tx1"/>
                          </a:solidFill>
                          <a:effectLst/>
                        </a:rPr>
                        <a:t>0.0953</a:t>
                      </a:r>
                      <a:endParaRPr lang="zh-CN" sz="2400" b="1" kern="100">
                        <a:solidFill>
                          <a:schemeClr val="tx1"/>
                        </a:solidFill>
                        <a:effectLst/>
                        <a:latin typeface="Times New Roman"/>
                        <a:ea typeface="宋体"/>
                      </a:endParaRPr>
                    </a:p>
                  </a:txBody>
                  <a:tcPr marL="68577" marR="68577" marT="0" marB="0">
                    <a:solidFill>
                      <a:schemeClr val="accent1">
                        <a:lumMod val="20000"/>
                        <a:lumOff val="80000"/>
                      </a:schemeClr>
                    </a:solidFill>
                  </a:tcPr>
                </a:tc>
                <a:tc>
                  <a:txBody>
                    <a:bodyPr/>
                    <a:lstStyle/>
                    <a:p>
                      <a:pPr algn="ctr">
                        <a:spcAft>
                          <a:spcPts val="0"/>
                        </a:spcAft>
                      </a:pPr>
                      <a:r>
                        <a:rPr lang="en-US" sz="2400" b="1" kern="100">
                          <a:solidFill>
                            <a:schemeClr val="tx1"/>
                          </a:solidFill>
                          <a:effectLst/>
                        </a:rPr>
                        <a:t>0.0852</a:t>
                      </a:r>
                      <a:endParaRPr lang="zh-CN" sz="2400" b="1" kern="100">
                        <a:solidFill>
                          <a:schemeClr val="tx1"/>
                        </a:solidFill>
                        <a:effectLst/>
                        <a:latin typeface="Times New Roman"/>
                        <a:ea typeface="宋体"/>
                      </a:endParaRPr>
                    </a:p>
                  </a:txBody>
                  <a:tcPr marL="68577" marR="68577" marT="0" marB="0">
                    <a:solidFill>
                      <a:schemeClr val="accent1">
                        <a:lumMod val="20000"/>
                        <a:lumOff val="80000"/>
                      </a:schemeClr>
                    </a:solidFill>
                  </a:tcPr>
                </a:tc>
                <a:extLst>
                  <a:ext uri="{0D108BD9-81ED-4DB2-BD59-A6C34878D82A}">
                    <a16:rowId xmlns:a16="http://schemas.microsoft.com/office/drawing/2014/main" val="10003"/>
                  </a:ext>
                </a:extLst>
              </a:tr>
              <a:tr h="364317">
                <a:tc>
                  <a:txBody>
                    <a:bodyPr/>
                    <a:lstStyle/>
                    <a:p>
                      <a:pPr algn="ctr">
                        <a:spcAft>
                          <a:spcPts val="0"/>
                        </a:spcAft>
                      </a:pPr>
                      <a:r>
                        <a:rPr lang="en-US" sz="2400" b="1" kern="100">
                          <a:solidFill>
                            <a:schemeClr val="tx1"/>
                          </a:solidFill>
                          <a:effectLst/>
                        </a:rPr>
                        <a:t>w</a:t>
                      </a:r>
                      <a:r>
                        <a:rPr lang="en-US" sz="2400" b="1" kern="100" baseline="-25000">
                          <a:solidFill>
                            <a:schemeClr val="tx1"/>
                          </a:solidFill>
                          <a:effectLst/>
                        </a:rPr>
                        <a:t>4</a:t>
                      </a:r>
                      <a:endParaRPr lang="zh-CN" sz="2400" b="1" kern="100">
                        <a:solidFill>
                          <a:schemeClr val="tx1"/>
                        </a:solidFill>
                        <a:effectLst/>
                        <a:latin typeface="Times New Roman"/>
                        <a:ea typeface="宋体"/>
                      </a:endParaRPr>
                    </a:p>
                  </a:txBody>
                  <a:tcPr marL="68577" marR="68577" marT="0" marB="0">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a:spcAft>
                          <a:spcPts val="0"/>
                        </a:spcAft>
                      </a:pPr>
                      <a:r>
                        <a:rPr lang="en-US" sz="2400" b="1" kern="100" dirty="0">
                          <a:solidFill>
                            <a:schemeClr val="tx1"/>
                          </a:solidFill>
                          <a:effectLst/>
                        </a:rPr>
                        <a:t>0.0834</a:t>
                      </a:r>
                      <a:endParaRPr lang="zh-CN" sz="2400" b="1" kern="100" dirty="0">
                        <a:solidFill>
                          <a:schemeClr val="tx1"/>
                        </a:solidFill>
                        <a:effectLst/>
                        <a:latin typeface="Times New Roman"/>
                        <a:ea typeface="宋体"/>
                      </a:endParaRPr>
                    </a:p>
                  </a:txBody>
                  <a:tcPr marL="68577" marR="68577" marT="0" marB="0">
                    <a:lnL w="12700" cap="flat" cmpd="sng" algn="ctr">
                      <a:solidFill>
                        <a:schemeClr val="tx1"/>
                      </a:solidFill>
                      <a:prstDash val="solid"/>
                      <a:round/>
                      <a:headEnd type="none" w="med" len="med"/>
                      <a:tailEnd type="none" w="med" len="med"/>
                    </a:lnL>
                    <a:solidFill>
                      <a:schemeClr val="accent1">
                        <a:lumMod val="20000"/>
                        <a:lumOff val="80000"/>
                      </a:schemeClr>
                    </a:solidFill>
                  </a:tcPr>
                </a:tc>
                <a:tc>
                  <a:txBody>
                    <a:bodyPr/>
                    <a:lstStyle/>
                    <a:p>
                      <a:pPr algn="ctr">
                        <a:spcAft>
                          <a:spcPts val="0"/>
                        </a:spcAft>
                      </a:pPr>
                      <a:r>
                        <a:rPr lang="en-US" sz="2400" b="1" kern="100" dirty="0">
                          <a:solidFill>
                            <a:schemeClr val="tx1"/>
                          </a:solidFill>
                          <a:effectLst/>
                        </a:rPr>
                        <a:t>0.0817</a:t>
                      </a:r>
                      <a:endParaRPr lang="zh-CN" sz="2400" b="1" kern="100" dirty="0">
                        <a:solidFill>
                          <a:schemeClr val="tx1"/>
                        </a:solidFill>
                        <a:effectLst/>
                        <a:latin typeface="Times New Roman"/>
                        <a:ea typeface="宋体"/>
                      </a:endParaRPr>
                    </a:p>
                  </a:txBody>
                  <a:tcPr marL="68577" marR="68577" marT="0" marB="0">
                    <a:solidFill>
                      <a:schemeClr val="accent1">
                        <a:lumMod val="20000"/>
                        <a:lumOff val="80000"/>
                      </a:schemeClr>
                    </a:solidFill>
                  </a:tcPr>
                </a:tc>
                <a:tc>
                  <a:txBody>
                    <a:bodyPr/>
                    <a:lstStyle/>
                    <a:p>
                      <a:pPr algn="ctr">
                        <a:spcAft>
                          <a:spcPts val="0"/>
                        </a:spcAft>
                      </a:pPr>
                      <a:r>
                        <a:rPr lang="en-US" sz="2400" b="1" kern="100">
                          <a:solidFill>
                            <a:schemeClr val="tx1"/>
                          </a:solidFill>
                          <a:effectLst/>
                        </a:rPr>
                        <a:t>0.0564</a:t>
                      </a:r>
                      <a:endParaRPr lang="zh-CN" sz="2400" b="1" kern="100">
                        <a:solidFill>
                          <a:schemeClr val="tx1"/>
                        </a:solidFill>
                        <a:effectLst/>
                        <a:latin typeface="Times New Roman"/>
                        <a:ea typeface="宋体"/>
                      </a:endParaRPr>
                    </a:p>
                  </a:txBody>
                  <a:tcPr marL="68577" marR="68577" marT="0" marB="0">
                    <a:solidFill>
                      <a:schemeClr val="accent1">
                        <a:lumMod val="20000"/>
                        <a:lumOff val="80000"/>
                      </a:schemeClr>
                    </a:solidFill>
                  </a:tcPr>
                </a:tc>
                <a:extLst>
                  <a:ext uri="{0D108BD9-81ED-4DB2-BD59-A6C34878D82A}">
                    <a16:rowId xmlns:a16="http://schemas.microsoft.com/office/drawing/2014/main" val="10004"/>
                  </a:ext>
                </a:extLst>
              </a:tr>
              <a:tr h="364317">
                <a:tc>
                  <a:txBody>
                    <a:bodyPr/>
                    <a:lstStyle/>
                    <a:p>
                      <a:pPr algn="ctr">
                        <a:spcAft>
                          <a:spcPts val="0"/>
                        </a:spcAft>
                      </a:pPr>
                      <a:r>
                        <a:rPr lang="en-US" sz="2400" b="1" kern="100">
                          <a:solidFill>
                            <a:schemeClr val="tx1"/>
                          </a:solidFill>
                          <a:effectLst/>
                        </a:rPr>
                        <a:t>w</a:t>
                      </a:r>
                      <a:r>
                        <a:rPr lang="en-US" sz="2400" b="1" kern="100" baseline="-25000">
                          <a:solidFill>
                            <a:schemeClr val="tx1"/>
                          </a:solidFill>
                          <a:effectLst/>
                        </a:rPr>
                        <a:t>5</a:t>
                      </a:r>
                      <a:endParaRPr lang="zh-CN" sz="2400" b="1" kern="100">
                        <a:solidFill>
                          <a:schemeClr val="tx1"/>
                        </a:solidFill>
                        <a:effectLst/>
                        <a:latin typeface="Times New Roman"/>
                        <a:ea typeface="宋体"/>
                      </a:endParaRPr>
                    </a:p>
                  </a:txBody>
                  <a:tcPr marL="68577" marR="68577" marT="0" marB="0">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a:spcAft>
                          <a:spcPts val="0"/>
                        </a:spcAft>
                      </a:pPr>
                      <a:r>
                        <a:rPr lang="en-US" sz="2400" b="1" kern="100" dirty="0">
                          <a:solidFill>
                            <a:schemeClr val="tx1"/>
                          </a:solidFill>
                          <a:effectLst/>
                        </a:rPr>
                        <a:t>0.1378</a:t>
                      </a:r>
                      <a:endParaRPr lang="zh-CN" sz="2400" b="1" kern="100" dirty="0">
                        <a:solidFill>
                          <a:schemeClr val="tx1"/>
                        </a:solidFill>
                        <a:effectLst/>
                        <a:latin typeface="Times New Roman"/>
                        <a:ea typeface="宋体"/>
                      </a:endParaRPr>
                    </a:p>
                  </a:txBody>
                  <a:tcPr marL="68577" marR="68577" marT="0" marB="0">
                    <a:lnL w="12700" cap="flat" cmpd="sng" algn="ctr">
                      <a:solidFill>
                        <a:schemeClr val="tx1"/>
                      </a:solidFill>
                      <a:prstDash val="solid"/>
                      <a:round/>
                      <a:headEnd type="none" w="med" len="med"/>
                      <a:tailEnd type="none" w="med" len="med"/>
                    </a:lnL>
                    <a:solidFill>
                      <a:schemeClr val="accent1">
                        <a:lumMod val="20000"/>
                        <a:lumOff val="80000"/>
                      </a:schemeClr>
                    </a:solidFill>
                  </a:tcPr>
                </a:tc>
                <a:tc>
                  <a:txBody>
                    <a:bodyPr/>
                    <a:lstStyle/>
                    <a:p>
                      <a:pPr algn="ctr">
                        <a:spcAft>
                          <a:spcPts val="0"/>
                        </a:spcAft>
                      </a:pPr>
                      <a:r>
                        <a:rPr lang="en-US" sz="2400" b="1" kern="100" dirty="0">
                          <a:solidFill>
                            <a:schemeClr val="tx1"/>
                          </a:solidFill>
                          <a:effectLst/>
                        </a:rPr>
                        <a:t>0.1337</a:t>
                      </a:r>
                      <a:endParaRPr lang="zh-CN" sz="2400" b="1" kern="100" dirty="0">
                        <a:solidFill>
                          <a:schemeClr val="tx1"/>
                        </a:solidFill>
                        <a:effectLst/>
                        <a:latin typeface="Times New Roman"/>
                        <a:ea typeface="宋体"/>
                      </a:endParaRPr>
                    </a:p>
                  </a:txBody>
                  <a:tcPr marL="68577" marR="68577" marT="0" marB="0">
                    <a:solidFill>
                      <a:schemeClr val="accent1">
                        <a:lumMod val="20000"/>
                        <a:lumOff val="80000"/>
                      </a:schemeClr>
                    </a:solidFill>
                  </a:tcPr>
                </a:tc>
                <a:tc>
                  <a:txBody>
                    <a:bodyPr/>
                    <a:lstStyle/>
                    <a:p>
                      <a:pPr algn="ctr">
                        <a:spcAft>
                          <a:spcPts val="0"/>
                        </a:spcAft>
                      </a:pPr>
                      <a:r>
                        <a:rPr lang="en-US" sz="2400" b="1" kern="100">
                          <a:solidFill>
                            <a:schemeClr val="tx1"/>
                          </a:solidFill>
                          <a:effectLst/>
                        </a:rPr>
                        <a:t>0.0964</a:t>
                      </a:r>
                      <a:endParaRPr lang="zh-CN" sz="2400" b="1" kern="100">
                        <a:solidFill>
                          <a:schemeClr val="tx1"/>
                        </a:solidFill>
                        <a:effectLst/>
                        <a:latin typeface="Times New Roman"/>
                        <a:ea typeface="宋体"/>
                      </a:endParaRPr>
                    </a:p>
                  </a:txBody>
                  <a:tcPr marL="68577" marR="68577" marT="0" marB="0">
                    <a:solidFill>
                      <a:schemeClr val="accent1">
                        <a:lumMod val="20000"/>
                        <a:lumOff val="80000"/>
                      </a:schemeClr>
                    </a:solidFill>
                  </a:tcPr>
                </a:tc>
                <a:extLst>
                  <a:ext uri="{0D108BD9-81ED-4DB2-BD59-A6C34878D82A}">
                    <a16:rowId xmlns:a16="http://schemas.microsoft.com/office/drawing/2014/main" val="10005"/>
                  </a:ext>
                </a:extLst>
              </a:tr>
              <a:tr h="364317">
                <a:tc>
                  <a:txBody>
                    <a:bodyPr/>
                    <a:lstStyle/>
                    <a:p>
                      <a:pPr algn="ctr">
                        <a:spcAft>
                          <a:spcPts val="0"/>
                        </a:spcAft>
                      </a:pPr>
                      <a:r>
                        <a:rPr lang="en-US" sz="2400" b="1" kern="100">
                          <a:solidFill>
                            <a:schemeClr val="tx1"/>
                          </a:solidFill>
                          <a:effectLst/>
                        </a:rPr>
                        <a:t>w</a:t>
                      </a:r>
                      <a:r>
                        <a:rPr lang="en-US" sz="2400" b="1" kern="100" baseline="-25000">
                          <a:solidFill>
                            <a:schemeClr val="tx1"/>
                          </a:solidFill>
                          <a:effectLst/>
                        </a:rPr>
                        <a:t>6</a:t>
                      </a:r>
                      <a:endParaRPr lang="zh-CN" sz="2400" b="1" kern="100">
                        <a:solidFill>
                          <a:schemeClr val="tx1"/>
                        </a:solidFill>
                        <a:effectLst/>
                        <a:latin typeface="Times New Roman"/>
                        <a:ea typeface="宋体"/>
                      </a:endParaRPr>
                    </a:p>
                  </a:txBody>
                  <a:tcPr marL="68577" marR="68577" marT="0" marB="0">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a:spcAft>
                          <a:spcPts val="0"/>
                        </a:spcAft>
                      </a:pPr>
                      <a:r>
                        <a:rPr lang="en-US" sz="2400" b="1" kern="100" dirty="0">
                          <a:solidFill>
                            <a:schemeClr val="tx1"/>
                          </a:solidFill>
                          <a:effectLst/>
                        </a:rPr>
                        <a:t>0.0693</a:t>
                      </a:r>
                      <a:endParaRPr lang="zh-CN" sz="2400" b="1" kern="100" dirty="0">
                        <a:solidFill>
                          <a:schemeClr val="tx1"/>
                        </a:solidFill>
                        <a:effectLst/>
                        <a:latin typeface="Times New Roman"/>
                        <a:ea typeface="宋体"/>
                      </a:endParaRPr>
                    </a:p>
                  </a:txBody>
                  <a:tcPr marL="68577" marR="68577" marT="0" marB="0">
                    <a:lnL w="12700" cap="flat" cmpd="sng" algn="ctr">
                      <a:solidFill>
                        <a:schemeClr val="tx1"/>
                      </a:solidFill>
                      <a:prstDash val="solid"/>
                      <a:round/>
                      <a:headEnd type="none" w="med" len="med"/>
                      <a:tailEnd type="none" w="med" len="med"/>
                    </a:lnL>
                    <a:solidFill>
                      <a:schemeClr val="accent1">
                        <a:lumMod val="20000"/>
                        <a:lumOff val="80000"/>
                      </a:schemeClr>
                    </a:solidFill>
                  </a:tcPr>
                </a:tc>
                <a:tc>
                  <a:txBody>
                    <a:bodyPr/>
                    <a:lstStyle/>
                    <a:p>
                      <a:pPr algn="ctr">
                        <a:spcAft>
                          <a:spcPts val="0"/>
                        </a:spcAft>
                      </a:pPr>
                      <a:r>
                        <a:rPr lang="en-US" sz="2400" b="1" kern="100" dirty="0">
                          <a:solidFill>
                            <a:schemeClr val="tx1"/>
                          </a:solidFill>
                          <a:effectLst/>
                        </a:rPr>
                        <a:t>0.0698</a:t>
                      </a:r>
                      <a:endParaRPr lang="zh-CN" sz="2400" b="1" kern="100" dirty="0">
                        <a:solidFill>
                          <a:schemeClr val="tx1"/>
                        </a:solidFill>
                        <a:effectLst/>
                        <a:latin typeface="Times New Roman"/>
                        <a:ea typeface="宋体"/>
                      </a:endParaRPr>
                    </a:p>
                  </a:txBody>
                  <a:tcPr marL="68577" marR="68577" marT="0" marB="0">
                    <a:solidFill>
                      <a:schemeClr val="accent1">
                        <a:lumMod val="20000"/>
                        <a:lumOff val="80000"/>
                      </a:schemeClr>
                    </a:solidFill>
                  </a:tcPr>
                </a:tc>
                <a:tc>
                  <a:txBody>
                    <a:bodyPr/>
                    <a:lstStyle/>
                    <a:p>
                      <a:pPr algn="ctr">
                        <a:spcAft>
                          <a:spcPts val="0"/>
                        </a:spcAft>
                      </a:pPr>
                      <a:r>
                        <a:rPr lang="en-US" sz="2400" b="1" kern="100">
                          <a:solidFill>
                            <a:schemeClr val="tx1"/>
                          </a:solidFill>
                          <a:effectLst/>
                        </a:rPr>
                        <a:t>0.0995</a:t>
                      </a:r>
                      <a:endParaRPr lang="zh-CN" sz="2400" b="1" kern="100">
                        <a:solidFill>
                          <a:schemeClr val="tx1"/>
                        </a:solidFill>
                        <a:effectLst/>
                        <a:latin typeface="Times New Roman"/>
                        <a:ea typeface="宋体"/>
                      </a:endParaRPr>
                    </a:p>
                  </a:txBody>
                  <a:tcPr marL="68577" marR="68577" marT="0" marB="0">
                    <a:solidFill>
                      <a:schemeClr val="accent1">
                        <a:lumMod val="20000"/>
                        <a:lumOff val="80000"/>
                      </a:schemeClr>
                    </a:solidFill>
                  </a:tcPr>
                </a:tc>
                <a:extLst>
                  <a:ext uri="{0D108BD9-81ED-4DB2-BD59-A6C34878D82A}">
                    <a16:rowId xmlns:a16="http://schemas.microsoft.com/office/drawing/2014/main" val="10006"/>
                  </a:ext>
                </a:extLst>
              </a:tr>
              <a:tr h="364317">
                <a:tc>
                  <a:txBody>
                    <a:bodyPr/>
                    <a:lstStyle/>
                    <a:p>
                      <a:pPr algn="ctr">
                        <a:spcAft>
                          <a:spcPts val="0"/>
                        </a:spcAft>
                      </a:pPr>
                      <a:r>
                        <a:rPr lang="en-US" sz="2400" b="1" kern="100">
                          <a:solidFill>
                            <a:schemeClr val="tx1"/>
                          </a:solidFill>
                          <a:effectLst/>
                        </a:rPr>
                        <a:t>w</a:t>
                      </a:r>
                      <a:r>
                        <a:rPr lang="en-US" sz="2400" b="1" kern="100" baseline="-25000">
                          <a:solidFill>
                            <a:schemeClr val="tx1"/>
                          </a:solidFill>
                          <a:effectLst/>
                        </a:rPr>
                        <a:t>7</a:t>
                      </a:r>
                      <a:endParaRPr lang="zh-CN" sz="2400" b="1" kern="100">
                        <a:solidFill>
                          <a:schemeClr val="tx1"/>
                        </a:solidFill>
                        <a:effectLst/>
                        <a:latin typeface="Times New Roman"/>
                        <a:ea typeface="宋体"/>
                      </a:endParaRPr>
                    </a:p>
                  </a:txBody>
                  <a:tcPr marL="68577" marR="68577" marT="0" marB="0">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a:spcAft>
                          <a:spcPts val="0"/>
                        </a:spcAft>
                      </a:pPr>
                      <a:r>
                        <a:rPr lang="en-US" sz="2400" b="1" kern="100" dirty="0">
                          <a:solidFill>
                            <a:schemeClr val="tx1"/>
                          </a:solidFill>
                          <a:effectLst/>
                        </a:rPr>
                        <a:t>0.1475</a:t>
                      </a:r>
                      <a:endParaRPr lang="zh-CN" sz="2400" b="1" kern="100" dirty="0">
                        <a:solidFill>
                          <a:schemeClr val="tx1"/>
                        </a:solidFill>
                        <a:effectLst/>
                        <a:latin typeface="Times New Roman"/>
                        <a:ea typeface="宋体"/>
                      </a:endParaRPr>
                    </a:p>
                  </a:txBody>
                  <a:tcPr marL="68577" marR="68577" marT="0" marB="0">
                    <a:lnL w="12700" cap="flat" cmpd="sng" algn="ctr">
                      <a:solidFill>
                        <a:schemeClr val="tx1"/>
                      </a:solidFill>
                      <a:prstDash val="solid"/>
                      <a:round/>
                      <a:headEnd type="none" w="med" len="med"/>
                      <a:tailEnd type="none" w="med" len="med"/>
                    </a:lnL>
                    <a:solidFill>
                      <a:schemeClr val="accent1">
                        <a:lumMod val="20000"/>
                        <a:lumOff val="80000"/>
                      </a:schemeClr>
                    </a:solidFill>
                  </a:tcPr>
                </a:tc>
                <a:tc>
                  <a:txBody>
                    <a:bodyPr/>
                    <a:lstStyle/>
                    <a:p>
                      <a:pPr algn="ctr">
                        <a:spcAft>
                          <a:spcPts val="0"/>
                        </a:spcAft>
                      </a:pPr>
                      <a:r>
                        <a:rPr lang="en-US" sz="2400" b="1" kern="100" dirty="0">
                          <a:solidFill>
                            <a:schemeClr val="tx1"/>
                          </a:solidFill>
                          <a:effectLst/>
                        </a:rPr>
                        <a:t>0.1487</a:t>
                      </a:r>
                      <a:endParaRPr lang="zh-CN" sz="2400" b="1" kern="100" dirty="0">
                        <a:solidFill>
                          <a:schemeClr val="tx1"/>
                        </a:solidFill>
                        <a:effectLst/>
                        <a:latin typeface="Times New Roman"/>
                        <a:ea typeface="宋体"/>
                      </a:endParaRPr>
                    </a:p>
                  </a:txBody>
                  <a:tcPr marL="68577" marR="68577" marT="0" marB="0">
                    <a:solidFill>
                      <a:schemeClr val="accent1">
                        <a:lumMod val="20000"/>
                        <a:lumOff val="80000"/>
                      </a:schemeClr>
                    </a:solidFill>
                  </a:tcPr>
                </a:tc>
                <a:tc>
                  <a:txBody>
                    <a:bodyPr/>
                    <a:lstStyle/>
                    <a:p>
                      <a:pPr algn="ctr">
                        <a:spcAft>
                          <a:spcPts val="0"/>
                        </a:spcAft>
                      </a:pPr>
                      <a:r>
                        <a:rPr lang="en-US" sz="2400" b="1" kern="100" dirty="0">
                          <a:solidFill>
                            <a:schemeClr val="tx1"/>
                          </a:solidFill>
                          <a:effectLst/>
                        </a:rPr>
                        <a:t>0.1375</a:t>
                      </a:r>
                      <a:endParaRPr lang="zh-CN" sz="2400" b="1" kern="100" dirty="0">
                        <a:solidFill>
                          <a:schemeClr val="tx1"/>
                        </a:solidFill>
                        <a:effectLst/>
                        <a:latin typeface="Times New Roman"/>
                        <a:ea typeface="宋体"/>
                      </a:endParaRPr>
                    </a:p>
                  </a:txBody>
                  <a:tcPr marL="68577" marR="68577" marT="0" marB="0">
                    <a:solidFill>
                      <a:schemeClr val="accent1">
                        <a:lumMod val="20000"/>
                        <a:lumOff val="80000"/>
                      </a:schemeClr>
                    </a:solidFill>
                  </a:tcPr>
                </a:tc>
                <a:extLst>
                  <a:ext uri="{0D108BD9-81ED-4DB2-BD59-A6C34878D82A}">
                    <a16:rowId xmlns:a16="http://schemas.microsoft.com/office/drawing/2014/main" val="10007"/>
                  </a:ext>
                </a:extLst>
              </a:tr>
              <a:tr h="364317">
                <a:tc>
                  <a:txBody>
                    <a:bodyPr/>
                    <a:lstStyle/>
                    <a:p>
                      <a:pPr algn="ctr">
                        <a:spcAft>
                          <a:spcPts val="0"/>
                        </a:spcAft>
                      </a:pPr>
                      <a:r>
                        <a:rPr lang="en-US" sz="2400" b="1" kern="100">
                          <a:solidFill>
                            <a:schemeClr val="tx1"/>
                          </a:solidFill>
                          <a:effectLst/>
                        </a:rPr>
                        <a:t>w</a:t>
                      </a:r>
                      <a:r>
                        <a:rPr lang="en-US" sz="2400" b="1" kern="100" baseline="-25000">
                          <a:solidFill>
                            <a:schemeClr val="tx1"/>
                          </a:solidFill>
                          <a:effectLst/>
                        </a:rPr>
                        <a:t>8</a:t>
                      </a:r>
                      <a:endParaRPr lang="zh-CN" sz="2400" b="1" kern="100">
                        <a:solidFill>
                          <a:schemeClr val="tx1"/>
                        </a:solidFill>
                        <a:effectLst/>
                        <a:latin typeface="Times New Roman"/>
                        <a:ea typeface="宋体"/>
                      </a:endParaRPr>
                    </a:p>
                  </a:txBody>
                  <a:tcPr marL="68577" marR="68577" marT="0" marB="0">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a:spcAft>
                          <a:spcPts val="0"/>
                        </a:spcAft>
                      </a:pPr>
                      <a:r>
                        <a:rPr lang="en-US" sz="2400" b="1" kern="100" dirty="0">
                          <a:solidFill>
                            <a:schemeClr val="tx1"/>
                          </a:solidFill>
                          <a:effectLst/>
                        </a:rPr>
                        <a:t>0.1426</a:t>
                      </a:r>
                      <a:endParaRPr lang="zh-CN" sz="2400" b="1" kern="100" dirty="0">
                        <a:solidFill>
                          <a:schemeClr val="tx1"/>
                        </a:solidFill>
                        <a:effectLst/>
                        <a:latin typeface="Times New Roman"/>
                        <a:ea typeface="宋体"/>
                      </a:endParaRPr>
                    </a:p>
                  </a:txBody>
                  <a:tcPr marL="68577" marR="68577" marT="0" marB="0">
                    <a:lnL w="12700" cap="flat" cmpd="sng" algn="ctr">
                      <a:solidFill>
                        <a:schemeClr val="tx1"/>
                      </a:solidFill>
                      <a:prstDash val="solid"/>
                      <a:round/>
                      <a:headEnd type="none" w="med" len="med"/>
                      <a:tailEnd type="none" w="med" len="med"/>
                    </a:lnL>
                    <a:solidFill>
                      <a:schemeClr val="accent1">
                        <a:lumMod val="20000"/>
                        <a:lumOff val="80000"/>
                      </a:schemeClr>
                    </a:solidFill>
                  </a:tcPr>
                </a:tc>
                <a:tc>
                  <a:txBody>
                    <a:bodyPr/>
                    <a:lstStyle/>
                    <a:p>
                      <a:pPr algn="ctr">
                        <a:spcAft>
                          <a:spcPts val="0"/>
                        </a:spcAft>
                      </a:pPr>
                      <a:r>
                        <a:rPr lang="en-US" sz="2400" b="1" kern="100">
                          <a:solidFill>
                            <a:schemeClr val="tx1"/>
                          </a:solidFill>
                          <a:effectLst/>
                        </a:rPr>
                        <a:t>0.1439</a:t>
                      </a:r>
                      <a:endParaRPr lang="zh-CN" sz="2400" b="1" kern="100">
                        <a:solidFill>
                          <a:schemeClr val="tx1"/>
                        </a:solidFill>
                        <a:effectLst/>
                        <a:latin typeface="Times New Roman"/>
                        <a:ea typeface="宋体"/>
                      </a:endParaRPr>
                    </a:p>
                  </a:txBody>
                  <a:tcPr marL="68577" marR="68577" marT="0" marB="0">
                    <a:solidFill>
                      <a:schemeClr val="accent1">
                        <a:lumMod val="20000"/>
                        <a:lumOff val="80000"/>
                      </a:schemeClr>
                    </a:solidFill>
                  </a:tcPr>
                </a:tc>
                <a:tc>
                  <a:txBody>
                    <a:bodyPr/>
                    <a:lstStyle/>
                    <a:p>
                      <a:pPr algn="ctr">
                        <a:spcAft>
                          <a:spcPts val="0"/>
                        </a:spcAft>
                      </a:pPr>
                      <a:r>
                        <a:rPr lang="en-US" sz="2400" b="1" kern="100" dirty="0">
                          <a:solidFill>
                            <a:schemeClr val="tx1"/>
                          </a:solidFill>
                          <a:effectLst/>
                        </a:rPr>
                        <a:t>0.1722</a:t>
                      </a:r>
                      <a:endParaRPr lang="zh-CN" sz="2400" b="1" kern="100" dirty="0">
                        <a:solidFill>
                          <a:schemeClr val="tx1"/>
                        </a:solidFill>
                        <a:effectLst/>
                        <a:latin typeface="Times New Roman"/>
                        <a:ea typeface="宋体"/>
                      </a:endParaRPr>
                    </a:p>
                  </a:txBody>
                  <a:tcPr marL="68577" marR="68577" marT="0" marB="0">
                    <a:solidFill>
                      <a:schemeClr val="accent1">
                        <a:lumMod val="20000"/>
                        <a:lumOff val="80000"/>
                      </a:schemeClr>
                    </a:solidFill>
                  </a:tcPr>
                </a:tc>
                <a:extLst>
                  <a:ext uri="{0D108BD9-81ED-4DB2-BD59-A6C34878D82A}">
                    <a16:rowId xmlns:a16="http://schemas.microsoft.com/office/drawing/2014/main" val="10008"/>
                  </a:ext>
                </a:extLst>
              </a:tr>
            </a:tbl>
          </a:graphicData>
        </a:graphic>
      </p:graphicFrame>
      <p:grpSp>
        <p:nvGrpSpPr>
          <p:cNvPr id="13" name="组合 12"/>
          <p:cNvGrpSpPr>
            <a:grpSpLocks/>
          </p:cNvGrpSpPr>
          <p:nvPr/>
        </p:nvGrpSpPr>
        <p:grpSpPr bwMode="auto">
          <a:xfrm>
            <a:off x="755650" y="1852613"/>
            <a:ext cx="2398713" cy="1022350"/>
            <a:chOff x="827584" y="1852746"/>
            <a:chExt cx="2399238" cy="1021844"/>
          </a:xfrm>
        </p:grpSpPr>
        <p:sp>
          <p:nvSpPr>
            <p:cNvPr id="57407" name="矩形 6"/>
            <p:cNvSpPr>
              <a:spLocks noChangeArrowheads="1"/>
            </p:cNvSpPr>
            <p:nvPr/>
          </p:nvSpPr>
          <p:spPr bwMode="auto">
            <a:xfrm>
              <a:off x="827584" y="1852746"/>
              <a:ext cx="2399238" cy="830997"/>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a:t>2011~2013</a:t>
              </a:r>
              <a:r>
                <a:rPr lang="zh-CN" altLang="zh-CN" b="1"/>
                <a:t>逐月环比和同比数据</a:t>
              </a:r>
              <a:endParaRPr lang="zh-CN" altLang="en-US" b="1"/>
            </a:p>
          </p:txBody>
        </p:sp>
        <p:sp>
          <p:nvSpPr>
            <p:cNvPr id="57408" name="下箭头 8"/>
            <p:cNvSpPr>
              <a:spLocks noChangeArrowheads="1"/>
            </p:cNvSpPr>
            <p:nvPr/>
          </p:nvSpPr>
          <p:spPr bwMode="auto">
            <a:xfrm>
              <a:off x="1751102" y="2683743"/>
              <a:ext cx="484632" cy="190847"/>
            </a:xfrm>
            <a:prstGeom prst="downArrow">
              <a:avLst>
                <a:gd name="adj1" fmla="val 50000"/>
                <a:gd name="adj2" fmla="val 50000"/>
              </a:avLst>
            </a:prstGeom>
            <a:solidFill>
              <a:srgbClr val="FFCC99"/>
            </a:solidFill>
            <a:ln w="9525" algn="ctr">
              <a:solidFill>
                <a:schemeClr val="tx1"/>
              </a:solidFill>
              <a:round/>
              <a:headEnd/>
              <a:tailEnd/>
            </a:ln>
          </p:spPr>
          <p:txBody>
            <a:bodyPr/>
            <a:lstStyle/>
            <a:p>
              <a:endParaRPr lang="zh-CN" altLang="en-US"/>
            </a:p>
          </p:txBody>
        </p:sp>
      </p:grpSp>
      <p:grpSp>
        <p:nvGrpSpPr>
          <p:cNvPr id="14" name="组合 13"/>
          <p:cNvGrpSpPr>
            <a:grpSpLocks/>
          </p:cNvGrpSpPr>
          <p:nvPr/>
        </p:nvGrpSpPr>
        <p:grpSpPr bwMode="auto">
          <a:xfrm>
            <a:off x="3132138" y="1852613"/>
            <a:ext cx="1511300" cy="1047750"/>
            <a:chOff x="3131840" y="1852746"/>
            <a:chExt cx="1512168" cy="1047021"/>
          </a:xfrm>
          <a:solidFill>
            <a:srgbClr val="FFCCFF"/>
          </a:solidFill>
        </p:grpSpPr>
        <p:sp>
          <p:nvSpPr>
            <p:cNvPr id="57405" name="矩形 7"/>
            <p:cNvSpPr>
              <a:spLocks noChangeArrowheads="1"/>
            </p:cNvSpPr>
            <p:nvPr/>
          </p:nvSpPr>
          <p:spPr bwMode="auto">
            <a:xfrm>
              <a:off x="3131840" y="1852746"/>
              <a:ext cx="1512168" cy="83099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b="1"/>
                <a:t>对权重</a:t>
              </a:r>
              <a:r>
                <a:rPr lang="zh-CN" altLang="en-US" b="1"/>
                <a:t>加</a:t>
              </a:r>
              <a:r>
                <a:rPr lang="zh-CN" altLang="zh-CN" b="1"/>
                <a:t>非负约束</a:t>
              </a:r>
              <a:endParaRPr lang="zh-CN" altLang="en-US" b="1"/>
            </a:p>
          </p:txBody>
        </p:sp>
        <p:sp>
          <p:nvSpPr>
            <p:cNvPr id="57406" name="下箭头 9"/>
            <p:cNvSpPr>
              <a:spLocks noChangeArrowheads="1"/>
            </p:cNvSpPr>
            <p:nvPr/>
          </p:nvSpPr>
          <p:spPr bwMode="auto">
            <a:xfrm>
              <a:off x="3439296" y="2708920"/>
              <a:ext cx="484632" cy="190847"/>
            </a:xfrm>
            <a:prstGeom prst="downArrow">
              <a:avLst>
                <a:gd name="adj1" fmla="val 50000"/>
                <a:gd name="adj2" fmla="val 50000"/>
              </a:avLst>
            </a:prstGeom>
            <a:grpFill/>
            <a:ln w="9525" algn="ctr">
              <a:solidFill>
                <a:schemeClr val="tx1"/>
              </a:solidFill>
              <a:round/>
              <a:headEnd/>
              <a:tailEnd/>
            </a:ln>
          </p:spPr>
          <p:txBody>
            <a:bodyPr/>
            <a:lstStyle/>
            <a:p>
              <a:endParaRPr lang="zh-CN" altLang="en-US"/>
            </a:p>
          </p:txBody>
        </p:sp>
      </p:grpSp>
      <p:sp>
        <p:nvSpPr>
          <p:cNvPr id="11" name="矩形 10"/>
          <p:cNvSpPr>
            <a:spLocks noChangeArrowheads="1"/>
          </p:cNvSpPr>
          <p:nvPr/>
        </p:nvSpPr>
        <p:spPr bwMode="auto">
          <a:xfrm>
            <a:off x="5661025" y="3727450"/>
            <a:ext cx="3159125"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ts val="4000"/>
              </a:lnSpc>
            </a:pPr>
            <a:r>
              <a:rPr lang="zh-CN" altLang="zh-CN" sz="2800" b="1"/>
              <a:t>计算</a:t>
            </a:r>
            <a:r>
              <a:rPr lang="zh-CN" altLang="en-US" sz="2800" b="1"/>
              <a:t>结果</a:t>
            </a:r>
            <a:r>
              <a:rPr lang="zh-CN" altLang="zh-CN" sz="2800" b="1"/>
              <a:t>有较大差距，甚至出现</a:t>
            </a:r>
            <a:r>
              <a:rPr lang="zh-CN" altLang="zh-CN" sz="2800" b="1">
                <a:solidFill>
                  <a:srgbClr val="FF0000"/>
                </a:solidFill>
              </a:rPr>
              <a:t>负值</a:t>
            </a:r>
            <a:endParaRPr lang="zh-CN" altLang="en-US" sz="2800" b="1">
              <a:solidFill>
                <a:srgbClr val="FF0000"/>
              </a:solidFill>
            </a:endParaRPr>
          </a:p>
        </p:txBody>
      </p:sp>
      <p:sp>
        <p:nvSpPr>
          <p:cNvPr id="12" name="矩形 11"/>
          <p:cNvSpPr>
            <a:spLocks noChangeArrowheads="1"/>
          </p:cNvSpPr>
          <p:nvPr/>
        </p:nvSpPr>
        <p:spPr bwMode="auto">
          <a:xfrm>
            <a:off x="5661025" y="5022850"/>
            <a:ext cx="3097213"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ts val="4000"/>
              </a:lnSpc>
            </a:pPr>
            <a:r>
              <a:rPr lang="zh-CN" altLang="zh-CN" sz="2800" b="1"/>
              <a:t>对权重</a:t>
            </a:r>
            <a:r>
              <a:rPr lang="zh-CN" altLang="en-US" sz="2800" b="1"/>
              <a:t>加</a:t>
            </a:r>
            <a:r>
              <a:rPr lang="zh-CN" altLang="zh-CN" sz="2800" b="1"/>
              <a:t>非负约束</a:t>
            </a:r>
            <a:r>
              <a:rPr lang="zh-CN" altLang="en-US" sz="2800" b="1"/>
              <a:t>后</a:t>
            </a:r>
            <a:r>
              <a:rPr lang="zh-CN" altLang="en-US" sz="2800" b="1">
                <a:solidFill>
                  <a:srgbClr val="FF0000"/>
                </a:solidFill>
              </a:rPr>
              <a:t>结果仍相差</a:t>
            </a:r>
            <a:r>
              <a:rPr lang="zh-CN" altLang="zh-CN" sz="2800" b="1">
                <a:solidFill>
                  <a:srgbClr val="FF0000"/>
                </a:solidFill>
              </a:rPr>
              <a:t>较大</a:t>
            </a:r>
            <a:endParaRPr lang="zh-CN" altLang="en-US" sz="2800" b="1">
              <a:solidFill>
                <a:srgbClr val="FF0000"/>
              </a:solidFill>
            </a:endParaRPr>
          </a:p>
        </p:txBody>
      </p:sp>
    </p:spTree>
    <p:extLst>
      <p:ext uri="{BB962C8B-B14F-4D97-AF65-F5344CB8AC3E}">
        <p14:creationId xmlns:p14="http://schemas.microsoft.com/office/powerpoint/2010/main" val="14594712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6" presetClass="entr" presetSubtype="32"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circle(out)">
                                      <p:cBhvr>
                                        <p:cTn id="21" dur="1000"/>
                                        <p:tgtEl>
                                          <p:spTgt spid="1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circle(in)">
                                      <p:cBhvr>
                                        <p:cTn id="26" dur="1000"/>
                                        <p:tgtEl>
                                          <p:spTgt spid="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anim calcmode="lin" valueType="num">
                                      <p:cBhvr>
                                        <p:cTn id="32" dur="1000" fill="hold"/>
                                        <p:tgtEl>
                                          <p:spTgt spid="11"/>
                                        </p:tgtEl>
                                        <p:attrNameLst>
                                          <p:attrName>ppt_x</p:attrName>
                                        </p:attrNameLst>
                                      </p:cBhvr>
                                      <p:tavLst>
                                        <p:tav tm="0">
                                          <p:val>
                                            <p:strVal val="#ppt_x"/>
                                          </p:val>
                                        </p:tav>
                                        <p:tav tm="100000">
                                          <p:val>
                                            <p:strVal val="#ppt_x"/>
                                          </p:val>
                                        </p:tav>
                                      </p:tavLst>
                                    </p:anim>
                                    <p:anim calcmode="lin" valueType="num">
                                      <p:cBhvr>
                                        <p:cTn id="3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down)">
                                      <p:cBhvr>
                                        <p:cTn id="38"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C:\Users\jiangqy\Desktop\fc1f4134970a304e0619182cd0c8a786c8177f3e67097c1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0672" y="1479550"/>
            <a:ext cx="3691703"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0" name="矩形 1"/>
          <p:cNvSpPr>
            <a:spLocks noChangeArrowheads="1"/>
          </p:cNvSpPr>
          <p:nvPr/>
        </p:nvSpPr>
        <p:spPr bwMode="auto">
          <a:xfrm>
            <a:off x="668338" y="1484313"/>
            <a:ext cx="4600575"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ts val="4000"/>
              </a:lnSpc>
            </a:pPr>
            <a:r>
              <a:rPr lang="en-US" altLang="zh-CN" sz="2800" b="1" dirty="0">
                <a:solidFill>
                  <a:srgbClr val="FF0000"/>
                </a:solidFill>
                <a:ea typeface="隶书" pitchFamily="49" charset="-122"/>
              </a:rPr>
              <a:t>CPI</a:t>
            </a:r>
            <a:r>
              <a:rPr lang="en-US" altLang="zh-CN" sz="2800" b="1" dirty="0">
                <a:solidFill>
                  <a:srgbClr val="000000"/>
                </a:solidFill>
                <a:ea typeface="隶书" pitchFamily="49" charset="-122"/>
              </a:rPr>
              <a:t> </a:t>
            </a:r>
            <a:r>
              <a:rPr lang="en-US" altLang="zh-CN" sz="2800" b="1" dirty="0"/>
              <a:t>(</a:t>
            </a:r>
            <a:r>
              <a:rPr lang="en-US" altLang="zh-CN" sz="2800" b="1" dirty="0">
                <a:solidFill>
                  <a:srgbClr val="FF0000"/>
                </a:solidFill>
              </a:rPr>
              <a:t>C</a:t>
            </a:r>
            <a:r>
              <a:rPr lang="en-US" altLang="zh-CN" sz="2800" b="1" dirty="0"/>
              <a:t>onsumer </a:t>
            </a:r>
            <a:r>
              <a:rPr lang="en-US" altLang="zh-CN" sz="2800" b="1" dirty="0">
                <a:solidFill>
                  <a:srgbClr val="FF0000"/>
                </a:solidFill>
              </a:rPr>
              <a:t>P</a:t>
            </a:r>
            <a:r>
              <a:rPr lang="en-US" altLang="zh-CN" sz="2800" b="1" dirty="0"/>
              <a:t>rice </a:t>
            </a:r>
            <a:r>
              <a:rPr lang="en-US" altLang="zh-CN" sz="2800" b="1" dirty="0">
                <a:solidFill>
                  <a:srgbClr val="FF0000"/>
                </a:solidFill>
              </a:rPr>
              <a:t>I</a:t>
            </a:r>
            <a:r>
              <a:rPr lang="en-US" altLang="zh-CN" sz="2800" b="1" dirty="0"/>
              <a:t>ndex) </a:t>
            </a:r>
          </a:p>
          <a:p>
            <a:pPr>
              <a:lnSpc>
                <a:spcPts val="4000"/>
              </a:lnSpc>
            </a:pPr>
            <a:r>
              <a:rPr lang="en-US" altLang="zh-CN" sz="2800" b="1" dirty="0"/>
              <a:t>~ </a:t>
            </a:r>
            <a:r>
              <a:rPr lang="zh-CN" altLang="zh-CN" sz="2800" b="1" dirty="0">
                <a:solidFill>
                  <a:srgbClr val="FF0000"/>
                </a:solidFill>
              </a:rPr>
              <a:t>居民消费价格指数</a:t>
            </a:r>
            <a:endParaRPr lang="zh-CN" altLang="en-US" sz="2800" b="1" dirty="0">
              <a:solidFill>
                <a:srgbClr val="FF0000"/>
              </a:solidFill>
            </a:endParaRPr>
          </a:p>
        </p:txBody>
      </p:sp>
      <p:sp>
        <p:nvSpPr>
          <p:cNvPr id="39941" name="矩形 5"/>
          <p:cNvSpPr>
            <a:spLocks noChangeArrowheads="1"/>
          </p:cNvSpPr>
          <p:nvPr/>
        </p:nvSpPr>
        <p:spPr bwMode="auto">
          <a:xfrm>
            <a:off x="668338" y="2647950"/>
            <a:ext cx="4119562"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ts val="4000"/>
              </a:lnSpc>
            </a:pPr>
            <a:r>
              <a:rPr lang="zh-CN" altLang="zh-CN" sz="2800" b="1" dirty="0"/>
              <a:t>每月</a:t>
            </a:r>
            <a:r>
              <a:rPr lang="en-US" altLang="zh-CN" sz="2800" b="1" dirty="0"/>
              <a:t>9</a:t>
            </a:r>
            <a:r>
              <a:rPr lang="zh-CN" altLang="zh-CN" sz="2800" b="1" dirty="0"/>
              <a:t>日左右国家统计局发布上月全国</a:t>
            </a:r>
            <a:r>
              <a:rPr lang="en-US" altLang="zh-CN" sz="2800" b="1" dirty="0"/>
              <a:t>CPI</a:t>
            </a:r>
            <a:r>
              <a:rPr lang="zh-CN" altLang="zh-CN" sz="2800" b="1" dirty="0"/>
              <a:t>数据</a:t>
            </a:r>
            <a:r>
              <a:rPr lang="en-US" altLang="zh-CN" sz="2800" b="1" dirty="0"/>
              <a:t>.</a:t>
            </a:r>
            <a:endParaRPr lang="zh-CN" altLang="en-US" sz="2800" b="1" dirty="0"/>
          </a:p>
        </p:txBody>
      </p:sp>
      <p:sp>
        <p:nvSpPr>
          <p:cNvPr id="39942" name="矩形 6"/>
          <p:cNvSpPr>
            <a:spLocks noChangeArrowheads="1"/>
          </p:cNvSpPr>
          <p:nvPr/>
        </p:nvSpPr>
        <p:spPr bwMode="auto">
          <a:xfrm>
            <a:off x="566738" y="3800475"/>
            <a:ext cx="8253412"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zh-CN" sz="2800" b="1"/>
              <a:t>反映购买消费品和服务项目时价格变动趋势的数字</a:t>
            </a:r>
            <a:r>
              <a:rPr lang="en-US" altLang="zh-CN" sz="2800" b="1"/>
              <a:t>.</a:t>
            </a:r>
            <a:endParaRPr lang="zh-CN" altLang="en-US" sz="2800" b="1"/>
          </a:p>
        </p:txBody>
      </p:sp>
      <p:sp>
        <p:nvSpPr>
          <p:cNvPr id="39943" name="矩形 7"/>
          <p:cNvSpPr>
            <a:spLocks noChangeArrowheads="1"/>
          </p:cNvSpPr>
          <p:nvPr/>
        </p:nvSpPr>
        <p:spPr bwMode="auto">
          <a:xfrm>
            <a:off x="584200" y="4635500"/>
            <a:ext cx="53562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2800" b="1"/>
              <a:t>观察通货膨胀水平的重要指标</a:t>
            </a:r>
            <a:r>
              <a:rPr lang="en-US" altLang="zh-CN" sz="2800" b="1"/>
              <a:t>.</a:t>
            </a:r>
            <a:endParaRPr lang="zh-CN" altLang="en-US" sz="2800" b="1"/>
          </a:p>
        </p:txBody>
      </p:sp>
      <p:sp>
        <p:nvSpPr>
          <p:cNvPr id="39944" name="矩形 8"/>
          <p:cNvSpPr>
            <a:spLocks noChangeArrowheads="1"/>
          </p:cNvSpPr>
          <p:nvPr/>
        </p:nvSpPr>
        <p:spPr bwMode="auto">
          <a:xfrm>
            <a:off x="539750" y="5283200"/>
            <a:ext cx="7920038" cy="5222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t>从</a:t>
            </a:r>
            <a:r>
              <a:rPr lang="zh-CN" altLang="zh-CN" sz="2800" b="1"/>
              <a:t>数学建模的思路，按照数据分析方法解读</a:t>
            </a:r>
            <a:r>
              <a:rPr lang="en-US" altLang="zh-CN" sz="2800" b="1"/>
              <a:t>CPI.</a:t>
            </a:r>
            <a:endParaRPr lang="zh-CN" altLang="en-US" sz="2800" b="1"/>
          </a:p>
        </p:txBody>
      </p:sp>
      <p:sp>
        <p:nvSpPr>
          <p:cNvPr id="9" name="Text Box 4"/>
          <p:cNvSpPr txBox="1">
            <a:spLocks noChangeArrowheads="1"/>
          </p:cNvSpPr>
          <p:nvPr/>
        </p:nvSpPr>
        <p:spPr bwMode="auto">
          <a:xfrm>
            <a:off x="2533204" y="692696"/>
            <a:ext cx="2902892" cy="584775"/>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defRPr/>
            </a:pPr>
            <a:r>
              <a:rPr lang="en-US" altLang="zh-CN" sz="3200" b="1" dirty="0">
                <a:latin typeface="+mj-lt"/>
                <a:ea typeface="楷体" panose="02010609060101010101" pitchFamily="49" charset="-122"/>
              </a:rPr>
              <a:t>2.7   </a:t>
            </a:r>
            <a:r>
              <a:rPr lang="zh-CN" altLang="en-US" sz="3200" b="1" dirty="0">
                <a:solidFill>
                  <a:srgbClr val="000000"/>
                </a:solidFill>
                <a:ea typeface="隶书" panose="02010509060101010101" pitchFamily="49" charset="-122"/>
              </a:rPr>
              <a:t>解读</a:t>
            </a:r>
            <a:r>
              <a:rPr lang="en-US" altLang="zh-CN" sz="3200" b="1" dirty="0">
                <a:solidFill>
                  <a:srgbClr val="000000"/>
                </a:solidFill>
                <a:ea typeface="隶书" panose="02010509060101010101" pitchFamily="49" charset="-122"/>
              </a:rPr>
              <a:t>CPI</a:t>
            </a:r>
          </a:p>
        </p:txBody>
      </p:sp>
    </p:spTree>
    <p:extLst>
      <p:ext uri="{BB962C8B-B14F-4D97-AF65-F5344CB8AC3E}">
        <p14:creationId xmlns:p14="http://schemas.microsoft.com/office/powerpoint/2010/main" val="41031532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9940"/>
                                        </p:tgtEl>
                                        <p:attrNameLst>
                                          <p:attrName>style.visibility</p:attrName>
                                        </p:attrNameLst>
                                      </p:cBhvr>
                                      <p:to>
                                        <p:strVal val="visible"/>
                                      </p:to>
                                    </p:set>
                                    <p:animEffect transition="in" filter="circle(in)">
                                      <p:cBhvr>
                                        <p:cTn id="7" dur="1000"/>
                                        <p:tgtEl>
                                          <p:spTgt spid="399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9941"/>
                                        </p:tgtEl>
                                        <p:attrNameLst>
                                          <p:attrName>style.visibility</p:attrName>
                                        </p:attrNameLst>
                                      </p:cBhvr>
                                      <p:to>
                                        <p:strVal val="visible"/>
                                      </p:to>
                                    </p:set>
                                    <p:animEffect transition="in" filter="circle(in)">
                                      <p:cBhvr>
                                        <p:cTn id="12" dur="1000"/>
                                        <p:tgtEl>
                                          <p:spTgt spid="399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942"/>
                                        </p:tgtEl>
                                        <p:attrNameLst>
                                          <p:attrName>style.visibility</p:attrName>
                                        </p:attrNameLst>
                                      </p:cBhvr>
                                      <p:to>
                                        <p:strVal val="visible"/>
                                      </p:to>
                                    </p:set>
                                    <p:animEffect transition="in" filter="wipe(left)">
                                      <p:cBhvr>
                                        <p:cTn id="17" dur="1000"/>
                                        <p:tgtEl>
                                          <p:spTgt spid="3994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9943"/>
                                        </p:tgtEl>
                                        <p:attrNameLst>
                                          <p:attrName>style.visibility</p:attrName>
                                        </p:attrNameLst>
                                      </p:cBhvr>
                                      <p:to>
                                        <p:strVal val="visible"/>
                                      </p:to>
                                    </p:set>
                                    <p:animEffect transition="in" filter="wipe(left)">
                                      <p:cBhvr>
                                        <p:cTn id="22" dur="1000"/>
                                        <p:tgtEl>
                                          <p:spTgt spid="3994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9944"/>
                                        </p:tgtEl>
                                        <p:attrNameLst>
                                          <p:attrName>style.visibility</p:attrName>
                                        </p:attrNameLst>
                                      </p:cBhvr>
                                      <p:to>
                                        <p:strVal val="visible"/>
                                      </p:to>
                                    </p:set>
                                    <p:animEffect transition="in" filter="circle(in)">
                                      <p:cBhvr>
                                        <p:cTn id="27" dur="1000"/>
                                        <p:tgtEl>
                                          <p:spTgt spid="399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p:bldP spid="39941" grpId="0"/>
      <p:bldP spid="39942" grpId="0"/>
      <p:bldP spid="39943" grpId="0"/>
      <p:bldP spid="3994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00338" y="836613"/>
            <a:ext cx="4186237" cy="584200"/>
          </a:xfrm>
          <a:prstGeom prst="rect">
            <a:avLst/>
          </a:prstGeom>
          <a:solidFill>
            <a:srgbClr val="FFFF00"/>
          </a:solidFill>
        </p:spPr>
        <p:txBody>
          <a:bodyPr wrap="none">
            <a:spAutoFit/>
          </a:bodyPr>
          <a:lstStyle/>
          <a:p>
            <a:pPr>
              <a:defRPr/>
            </a:pPr>
            <a:r>
              <a:rPr lang="zh-CN" altLang="zh-CN" sz="3200" b="1" dirty="0">
                <a:latin typeface="+mj-lt"/>
                <a:ea typeface="隶书" panose="02010509060101010101" pitchFamily="49" charset="-122"/>
              </a:rPr>
              <a:t>按照地区差别解读</a:t>
            </a:r>
            <a:r>
              <a:rPr lang="en-US" altLang="zh-CN" sz="3200" b="1" dirty="0">
                <a:latin typeface="+mj-lt"/>
                <a:ea typeface="隶书" panose="02010509060101010101" pitchFamily="49" charset="-122"/>
              </a:rPr>
              <a:t>CPI</a:t>
            </a:r>
            <a:endParaRPr lang="zh-CN" altLang="zh-CN" sz="3200" dirty="0">
              <a:latin typeface="+mj-lt"/>
              <a:ea typeface="隶书" panose="02010509060101010101" pitchFamily="49" charset="-122"/>
            </a:endParaRPr>
          </a:p>
        </p:txBody>
      </p:sp>
      <p:sp>
        <p:nvSpPr>
          <p:cNvPr id="3" name="矩形 2"/>
          <p:cNvSpPr>
            <a:spLocks noChangeArrowheads="1"/>
          </p:cNvSpPr>
          <p:nvPr/>
        </p:nvSpPr>
        <p:spPr bwMode="auto">
          <a:xfrm>
            <a:off x="539750" y="1720850"/>
            <a:ext cx="792003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zh-CN" sz="2800" b="1" dirty="0"/>
              <a:t>不同地区的经济发展和</a:t>
            </a:r>
            <a:r>
              <a:rPr lang="zh-CN" altLang="en-US" sz="2800" b="1" dirty="0"/>
              <a:t>居民</a:t>
            </a:r>
            <a:r>
              <a:rPr lang="zh-CN" altLang="zh-CN" sz="2800" b="1" dirty="0"/>
              <a:t>生活水平的差异较大，全国</a:t>
            </a:r>
            <a:r>
              <a:rPr lang="en-US" altLang="zh-CN" sz="2800" b="1" dirty="0"/>
              <a:t>CPI</a:t>
            </a:r>
            <a:r>
              <a:rPr lang="zh-CN" altLang="zh-CN" sz="2800" b="1" dirty="0"/>
              <a:t>环比、同比总水平与</a:t>
            </a:r>
            <a:r>
              <a:rPr lang="zh-CN" altLang="en-US" sz="2800" b="1" dirty="0">
                <a:solidFill>
                  <a:srgbClr val="FF0000"/>
                </a:solidFill>
              </a:rPr>
              <a:t>各</a:t>
            </a:r>
            <a:r>
              <a:rPr lang="zh-CN" altLang="zh-CN" sz="2800" b="1" dirty="0">
                <a:solidFill>
                  <a:srgbClr val="FF0000"/>
                </a:solidFill>
              </a:rPr>
              <a:t>地区</a:t>
            </a:r>
            <a:r>
              <a:rPr lang="zh-CN" altLang="zh-CN" sz="2800" b="1" dirty="0"/>
              <a:t>情况</a:t>
            </a:r>
            <a:r>
              <a:rPr lang="zh-CN" altLang="en-US" sz="2800" b="1" dirty="0"/>
              <a:t>不同</a:t>
            </a:r>
            <a:r>
              <a:rPr lang="en-US" altLang="zh-CN" sz="2800" b="1" dirty="0"/>
              <a:t>.</a:t>
            </a:r>
            <a:endParaRPr lang="zh-CN" altLang="en-US" sz="2800" b="1" dirty="0"/>
          </a:p>
        </p:txBody>
      </p:sp>
      <p:sp>
        <p:nvSpPr>
          <p:cNvPr id="4" name="矩形 3"/>
          <p:cNvSpPr>
            <a:spLocks noChangeArrowheads="1"/>
          </p:cNvSpPr>
          <p:nvPr/>
        </p:nvSpPr>
        <p:spPr bwMode="auto">
          <a:xfrm>
            <a:off x="539750" y="3338513"/>
            <a:ext cx="82089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2800" b="1"/>
              <a:t>国家统计局</a:t>
            </a:r>
            <a:r>
              <a:rPr lang="zh-CN" altLang="en-US" sz="2800" b="1"/>
              <a:t>还</a:t>
            </a:r>
            <a:r>
              <a:rPr lang="zh-CN" altLang="zh-CN" sz="2800" b="1"/>
              <a:t>分“城市”和“农村”公布</a:t>
            </a:r>
            <a:r>
              <a:rPr lang="en-US" altLang="zh-CN" sz="2800" b="1"/>
              <a:t>CPI</a:t>
            </a:r>
            <a:r>
              <a:rPr lang="zh-CN" altLang="zh-CN" sz="2800" b="1"/>
              <a:t>数据</a:t>
            </a:r>
            <a:r>
              <a:rPr lang="en-US" altLang="zh-CN" sz="2800" b="1"/>
              <a:t>.</a:t>
            </a:r>
            <a:endParaRPr lang="zh-CN" altLang="en-US" sz="2800" b="1"/>
          </a:p>
        </p:txBody>
      </p:sp>
      <p:sp>
        <p:nvSpPr>
          <p:cNvPr id="5" name="矩形 4"/>
          <p:cNvSpPr>
            <a:spLocks noChangeArrowheads="1"/>
          </p:cNvSpPr>
          <p:nvPr/>
        </p:nvSpPr>
        <p:spPr bwMode="auto">
          <a:xfrm>
            <a:off x="557213" y="4221163"/>
            <a:ext cx="83359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a:t>31</a:t>
            </a:r>
            <a:r>
              <a:rPr lang="zh-CN" altLang="zh-CN" sz="2800" b="1"/>
              <a:t>个省、市、自治区统计局逐月公布</a:t>
            </a:r>
            <a:r>
              <a:rPr lang="zh-CN" altLang="zh-CN" sz="2800" b="1">
                <a:solidFill>
                  <a:srgbClr val="FF0000"/>
                </a:solidFill>
              </a:rPr>
              <a:t>当地</a:t>
            </a:r>
            <a:r>
              <a:rPr lang="en-US" altLang="zh-CN" sz="2800" b="1">
                <a:solidFill>
                  <a:srgbClr val="FF0000"/>
                </a:solidFill>
              </a:rPr>
              <a:t>CPI</a:t>
            </a:r>
            <a:r>
              <a:rPr lang="zh-CN" altLang="zh-CN" sz="2800" b="1">
                <a:solidFill>
                  <a:srgbClr val="FF0000"/>
                </a:solidFill>
              </a:rPr>
              <a:t>数据</a:t>
            </a:r>
            <a:r>
              <a:rPr lang="en-US" altLang="zh-CN" sz="2800" b="1"/>
              <a:t>.</a:t>
            </a:r>
            <a:endParaRPr lang="zh-CN" altLang="en-US" sz="2800" b="1"/>
          </a:p>
        </p:txBody>
      </p:sp>
      <p:sp>
        <p:nvSpPr>
          <p:cNvPr id="6" name="矩形 5"/>
          <p:cNvSpPr>
            <a:spLocks noChangeArrowheads="1"/>
          </p:cNvSpPr>
          <p:nvPr/>
        </p:nvSpPr>
        <p:spPr bwMode="auto">
          <a:xfrm>
            <a:off x="539750" y="5157788"/>
            <a:ext cx="662463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t>可以用类似方法解读</a:t>
            </a:r>
            <a:r>
              <a:rPr lang="zh-CN" altLang="zh-CN" sz="2800" b="1"/>
              <a:t>当地的</a:t>
            </a:r>
            <a:r>
              <a:rPr lang="en-US" altLang="zh-CN" sz="2800" b="1"/>
              <a:t>CPI</a:t>
            </a:r>
            <a:r>
              <a:rPr lang="zh-CN" altLang="zh-CN" sz="2800" b="1"/>
              <a:t>数据</a:t>
            </a:r>
            <a:r>
              <a:rPr lang="en-US" altLang="zh-CN" sz="2800" b="1"/>
              <a:t>.</a:t>
            </a:r>
            <a:endParaRPr lang="zh-CN" altLang="en-US" sz="2800" b="1"/>
          </a:p>
        </p:txBody>
      </p:sp>
    </p:spTree>
    <p:extLst>
      <p:ext uri="{BB962C8B-B14F-4D97-AF65-F5344CB8AC3E}">
        <p14:creationId xmlns:p14="http://schemas.microsoft.com/office/powerpoint/2010/main" val="32130620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1000"/>
                                        <p:tgtEl>
                                          <p:spTgt spid="4"/>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1000"/>
                                        <p:tgtEl>
                                          <p:spTgt spid="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circle(in)">
                                      <p:cBhvr>
                                        <p:cTn id="24"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3568" y="2996952"/>
            <a:ext cx="7833968" cy="1220847"/>
          </a:xfrm>
          <a:prstGeom prst="rect">
            <a:avLst/>
          </a:prstGeom>
        </p:spPr>
        <p:txBody>
          <a:bodyPr wrap="square">
            <a:spAutoFit/>
          </a:bodyPr>
          <a:lstStyle/>
          <a:p>
            <a:pPr marL="457200" indent="-457200">
              <a:lnSpc>
                <a:spcPts val="4400"/>
              </a:lnSpc>
              <a:buFont typeface="Arial" panose="020B0604020202020204" pitchFamily="34" charset="0"/>
              <a:buChar char="•"/>
            </a:pPr>
            <a:r>
              <a:rPr lang="zh-CN" altLang="zh-CN" sz="2800" b="1" dirty="0"/>
              <a:t>从</a:t>
            </a:r>
            <a:r>
              <a:rPr lang="zh-CN" altLang="zh-CN" sz="2800" b="1" dirty="0">
                <a:solidFill>
                  <a:srgbClr val="FF0000"/>
                </a:solidFill>
              </a:rPr>
              <a:t>数据分析和数学建模</a:t>
            </a:r>
            <a:r>
              <a:rPr lang="zh-CN" altLang="zh-CN" sz="2800" b="1" dirty="0"/>
              <a:t>角度看</a:t>
            </a:r>
            <a:r>
              <a:rPr lang="en-US" altLang="zh-CN" sz="2800" b="1" dirty="0"/>
              <a:t>, </a:t>
            </a:r>
            <a:r>
              <a:rPr lang="zh-CN" altLang="zh-CN" sz="2800" b="1" dirty="0"/>
              <a:t>资料较少且不够完整</a:t>
            </a:r>
            <a:r>
              <a:rPr lang="en-US" altLang="zh-CN" sz="2800" b="1" dirty="0"/>
              <a:t>, </a:t>
            </a:r>
            <a:r>
              <a:rPr lang="zh-CN" altLang="zh-CN" sz="2800" b="1" dirty="0"/>
              <a:t>只能根据查到的</a:t>
            </a:r>
            <a:r>
              <a:rPr lang="zh-CN" altLang="zh-CN" sz="2800" b="1" dirty="0">
                <a:solidFill>
                  <a:srgbClr val="FF0000"/>
                </a:solidFill>
              </a:rPr>
              <a:t>有限数据</a:t>
            </a:r>
            <a:r>
              <a:rPr lang="zh-CN" altLang="en-US" sz="2800" b="1" dirty="0"/>
              <a:t>进行</a:t>
            </a:r>
            <a:r>
              <a:rPr lang="zh-CN" altLang="zh-CN" sz="2800" b="1" dirty="0"/>
              <a:t>解读</a:t>
            </a:r>
            <a:r>
              <a:rPr lang="en-US" altLang="zh-CN" sz="2800" b="1" dirty="0"/>
              <a:t>.</a:t>
            </a:r>
            <a:endParaRPr lang="zh-CN" altLang="en-US" sz="2800" b="1" dirty="0"/>
          </a:p>
        </p:txBody>
      </p:sp>
      <p:sp>
        <p:nvSpPr>
          <p:cNvPr id="3" name="TextBox 2"/>
          <p:cNvSpPr txBox="1"/>
          <p:nvPr/>
        </p:nvSpPr>
        <p:spPr>
          <a:xfrm>
            <a:off x="3275856" y="836712"/>
            <a:ext cx="2232249" cy="523220"/>
          </a:xfrm>
          <a:prstGeom prst="rect">
            <a:avLst/>
          </a:prstGeom>
          <a:solidFill>
            <a:srgbClr val="FFFF00"/>
          </a:solidFill>
        </p:spPr>
        <p:txBody>
          <a:bodyPr wrap="square" rtlCol="0">
            <a:spAutoFit/>
          </a:bodyPr>
          <a:lstStyle/>
          <a:p>
            <a:r>
              <a:rPr lang="zh-CN" altLang="en-US" sz="2800" b="1" dirty="0"/>
              <a:t>小结与评注</a:t>
            </a:r>
          </a:p>
        </p:txBody>
      </p:sp>
      <p:sp>
        <p:nvSpPr>
          <p:cNvPr id="4" name="矩形 3"/>
          <p:cNvSpPr/>
          <p:nvPr/>
        </p:nvSpPr>
        <p:spPr>
          <a:xfrm>
            <a:off x="712538" y="1700808"/>
            <a:ext cx="7531870" cy="1159548"/>
          </a:xfrm>
          <a:prstGeom prst="rect">
            <a:avLst/>
          </a:prstGeom>
        </p:spPr>
        <p:txBody>
          <a:bodyPr wrap="square">
            <a:spAutoFit/>
          </a:bodyPr>
          <a:lstStyle/>
          <a:p>
            <a:pPr marL="457200" indent="-457200">
              <a:lnSpc>
                <a:spcPts val="4400"/>
              </a:lnSpc>
              <a:buFont typeface="Arial" panose="020B0604020202020204" pitchFamily="34" charset="0"/>
              <a:buChar char="•"/>
            </a:pPr>
            <a:r>
              <a:rPr lang="en-US" altLang="zh-CN" sz="2800" b="1" dirty="0"/>
              <a:t>CPI</a:t>
            </a:r>
            <a:r>
              <a:rPr lang="zh-CN" altLang="zh-CN" sz="2800" b="1" dirty="0"/>
              <a:t>是当今社会的热门词汇</a:t>
            </a:r>
            <a:r>
              <a:rPr lang="en-US" altLang="zh-CN" sz="2800" b="1" dirty="0"/>
              <a:t>, </a:t>
            </a:r>
            <a:r>
              <a:rPr lang="zh-CN" altLang="zh-CN" sz="2800" b="1" dirty="0"/>
              <a:t>各种媒体特别是互联网上有大量经济政策方面的报道和评论</a:t>
            </a:r>
            <a:r>
              <a:rPr lang="en-US" altLang="zh-CN" sz="2800" b="1" dirty="0"/>
              <a:t>.</a:t>
            </a:r>
            <a:endParaRPr lang="zh-CN" altLang="en-US" sz="2800" b="1" dirty="0"/>
          </a:p>
        </p:txBody>
      </p:sp>
      <p:sp>
        <p:nvSpPr>
          <p:cNvPr id="6" name="矩形 5"/>
          <p:cNvSpPr/>
          <p:nvPr/>
        </p:nvSpPr>
        <p:spPr>
          <a:xfrm>
            <a:off x="683568" y="4293096"/>
            <a:ext cx="7524836" cy="1220847"/>
          </a:xfrm>
          <a:prstGeom prst="rect">
            <a:avLst/>
          </a:prstGeom>
        </p:spPr>
        <p:txBody>
          <a:bodyPr wrap="square">
            <a:spAutoFit/>
          </a:bodyPr>
          <a:lstStyle/>
          <a:p>
            <a:pPr marL="457200" indent="-457200">
              <a:lnSpc>
                <a:spcPts val="4400"/>
              </a:lnSpc>
              <a:buFont typeface="Arial" panose="020B0604020202020204" pitchFamily="34" charset="0"/>
              <a:buChar char="•"/>
            </a:pPr>
            <a:r>
              <a:rPr lang="zh-CN" altLang="en-US" sz="2800" b="1" dirty="0">
                <a:solidFill>
                  <a:srgbClr val="FF0000"/>
                </a:solidFill>
              </a:rPr>
              <a:t>权重的几种校核与估算</a:t>
            </a:r>
            <a:r>
              <a:rPr lang="zh-CN" altLang="en-US" sz="2800" b="1" dirty="0"/>
              <a:t>方法是</a:t>
            </a:r>
            <a:r>
              <a:rPr lang="zh-CN" altLang="zh-CN" sz="2800" b="1" dirty="0">
                <a:solidFill>
                  <a:srgbClr val="000000"/>
                </a:solidFill>
              </a:rPr>
              <a:t>编者</a:t>
            </a:r>
            <a:r>
              <a:rPr lang="zh-CN" altLang="en-US" sz="2800" b="1" dirty="0">
                <a:solidFill>
                  <a:srgbClr val="000000"/>
                </a:solidFill>
              </a:rPr>
              <a:t>的初步尝试，</a:t>
            </a:r>
            <a:r>
              <a:rPr lang="zh-CN" altLang="en-US" sz="2800" b="1" dirty="0"/>
              <a:t>尚待进一步研究</a:t>
            </a:r>
            <a:r>
              <a:rPr lang="en-US" altLang="zh-CN" sz="2800" b="1" dirty="0"/>
              <a:t>.</a:t>
            </a:r>
            <a:endParaRPr lang="zh-CN" altLang="en-US" sz="2800" b="1" dirty="0"/>
          </a:p>
        </p:txBody>
      </p:sp>
    </p:spTree>
    <p:extLst>
      <p:ext uri="{BB962C8B-B14F-4D97-AF65-F5344CB8AC3E}">
        <p14:creationId xmlns:p14="http://schemas.microsoft.com/office/powerpoint/2010/main" val="3983276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1000" fill="hold"/>
                                        <p:tgtEl>
                                          <p:spTgt spid="6"/>
                                        </p:tgtEl>
                                        <p:attrNameLst>
                                          <p:attrName>ppt_w</p:attrName>
                                        </p:attrNameLst>
                                      </p:cBhvr>
                                      <p:tavLst>
                                        <p:tav tm="0">
                                          <p:val>
                                            <p:fltVal val="0"/>
                                          </p:val>
                                        </p:tav>
                                        <p:tav tm="100000">
                                          <p:val>
                                            <p:strVal val="#ppt_w"/>
                                          </p:val>
                                        </p:tav>
                                      </p:tavLst>
                                    </p:anim>
                                    <p:anim calcmode="lin" valueType="num">
                                      <p:cBhvr>
                                        <p:cTn id="20" dur="1000" fill="hold"/>
                                        <p:tgtEl>
                                          <p:spTgt spid="6"/>
                                        </p:tgtEl>
                                        <p:attrNameLst>
                                          <p:attrName>ppt_h</p:attrName>
                                        </p:attrNameLst>
                                      </p:cBhvr>
                                      <p:tavLst>
                                        <p:tav tm="0">
                                          <p:val>
                                            <p:fltVal val="0"/>
                                          </p:val>
                                        </p:tav>
                                        <p:tav tm="100000">
                                          <p:val>
                                            <p:strVal val="#ppt_h"/>
                                          </p:val>
                                        </p:tav>
                                      </p:tavLst>
                                    </p:anim>
                                    <p:animEffect transition="in" filter="fade">
                                      <p:cBhvr>
                                        <p:cTn id="2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矩形 1"/>
          <p:cNvSpPr>
            <a:spLocks noChangeArrowheads="1"/>
          </p:cNvSpPr>
          <p:nvPr/>
        </p:nvSpPr>
        <p:spPr bwMode="auto">
          <a:xfrm>
            <a:off x="2452688" y="620713"/>
            <a:ext cx="4187825" cy="584200"/>
          </a:xfrm>
          <a:prstGeom prst="rect">
            <a:avLst/>
          </a:prstGeom>
          <a:solidFill>
            <a:srgbClr val="FFFF00"/>
          </a:solidFill>
          <a:ln>
            <a:noFill/>
          </a:ln>
        </p:spPr>
        <p:txBody>
          <a:bodyPr wrap="none">
            <a:spAutoFit/>
          </a:bodyPr>
          <a:lstStyle/>
          <a:p>
            <a:pPr>
              <a:defRPr/>
            </a:pPr>
            <a:r>
              <a:rPr lang="zh-CN" altLang="zh-CN" sz="3200" b="1" dirty="0">
                <a:latin typeface="+mj-lt"/>
                <a:ea typeface="隶书" panose="02010509060101010101" pitchFamily="49" charset="-122"/>
              </a:rPr>
              <a:t>按照时间顺序解读</a:t>
            </a:r>
            <a:r>
              <a:rPr lang="en-US" altLang="zh-CN" sz="3200" b="1" dirty="0">
                <a:latin typeface="+mj-lt"/>
                <a:ea typeface="隶书" panose="02010509060101010101" pitchFamily="49" charset="-122"/>
              </a:rPr>
              <a:t>CPI</a:t>
            </a:r>
            <a:endParaRPr lang="zh-CN" altLang="zh-CN" sz="3200" dirty="0">
              <a:latin typeface="+mj-lt"/>
              <a:ea typeface="隶书" panose="02010509060101010101" pitchFamily="49" charset="-122"/>
            </a:endParaRPr>
          </a:p>
        </p:txBody>
      </p:sp>
      <p:sp>
        <p:nvSpPr>
          <p:cNvPr id="40963" name="矩形 2"/>
          <p:cNvSpPr>
            <a:spLocks noChangeArrowheads="1"/>
          </p:cNvSpPr>
          <p:nvPr/>
        </p:nvSpPr>
        <p:spPr bwMode="auto">
          <a:xfrm>
            <a:off x="395288" y="1341438"/>
            <a:ext cx="23399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sz="2800" b="1">
                <a:solidFill>
                  <a:srgbClr val="FF0000"/>
                </a:solidFill>
              </a:rPr>
              <a:t>环比</a:t>
            </a:r>
            <a:r>
              <a:rPr lang="zh-CN" altLang="zh-CN" sz="2800" b="1"/>
              <a:t>价格指数</a:t>
            </a:r>
            <a:endParaRPr lang="zh-CN" altLang="en-US" sz="2800" b="1"/>
          </a:p>
        </p:txBody>
      </p:sp>
      <p:sp>
        <p:nvSpPr>
          <p:cNvPr id="40964" name="矩形 1"/>
          <p:cNvSpPr>
            <a:spLocks noChangeArrowheads="1"/>
          </p:cNvSpPr>
          <p:nvPr/>
        </p:nvSpPr>
        <p:spPr bwMode="auto">
          <a:xfrm>
            <a:off x="2784475" y="1341438"/>
            <a:ext cx="403383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2800" b="1"/>
              <a:t>以</a:t>
            </a:r>
            <a:r>
              <a:rPr lang="zh-CN" altLang="zh-CN" sz="2800" b="1">
                <a:solidFill>
                  <a:srgbClr val="FF0000"/>
                </a:solidFill>
              </a:rPr>
              <a:t>上月为基期</a:t>
            </a:r>
            <a:r>
              <a:rPr lang="zh-CN" altLang="zh-CN" sz="2800" b="1"/>
              <a:t>进行对比</a:t>
            </a:r>
            <a:endParaRPr lang="zh-CN" altLang="en-US" sz="2800" b="1"/>
          </a:p>
        </p:txBody>
      </p:sp>
      <p:sp>
        <p:nvSpPr>
          <p:cNvPr id="40965" name="矩形 2"/>
          <p:cNvSpPr>
            <a:spLocks noChangeArrowheads="1"/>
          </p:cNvSpPr>
          <p:nvPr/>
        </p:nvSpPr>
        <p:spPr bwMode="auto">
          <a:xfrm>
            <a:off x="2771775" y="3141663"/>
            <a:ext cx="6227763" cy="522287"/>
          </a:xfrm>
          <a:prstGeom prst="rect">
            <a:avLst/>
          </a:prstGeom>
          <a:solidFill>
            <a:schemeClr val="accent1">
              <a:lumMod val="20000"/>
              <a:lumOff val="80000"/>
            </a:schemeClr>
          </a:solidFill>
          <a:ln>
            <a:noFill/>
          </a:ln>
        </p:spPr>
        <p:txBody>
          <a:bodyPr>
            <a:spAutoFit/>
          </a:bodyPr>
          <a:lstStyle/>
          <a:p>
            <a:pPr>
              <a:defRPr/>
            </a:pPr>
            <a:r>
              <a:rPr lang="zh-CN" altLang="zh-CN" sz="2800" b="1" dirty="0"/>
              <a:t>消除季节变化和节日对价格的影响</a:t>
            </a:r>
            <a:endParaRPr lang="zh-CN" altLang="en-US" sz="2800" b="1" dirty="0"/>
          </a:p>
        </p:txBody>
      </p:sp>
      <p:sp>
        <p:nvSpPr>
          <p:cNvPr id="40966" name="矩形 4"/>
          <p:cNvSpPr>
            <a:spLocks noChangeArrowheads="1"/>
          </p:cNvSpPr>
          <p:nvPr/>
        </p:nvSpPr>
        <p:spPr bwMode="auto">
          <a:xfrm>
            <a:off x="390525" y="2463800"/>
            <a:ext cx="23383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sz="2800" b="1">
                <a:solidFill>
                  <a:srgbClr val="FF0000"/>
                </a:solidFill>
              </a:rPr>
              <a:t>同比</a:t>
            </a:r>
            <a:r>
              <a:rPr lang="zh-CN" altLang="zh-CN" sz="2800" b="1"/>
              <a:t>价格指数</a:t>
            </a:r>
            <a:endParaRPr lang="zh-CN" altLang="en-US" sz="2800" b="1"/>
          </a:p>
        </p:txBody>
      </p:sp>
      <p:sp>
        <p:nvSpPr>
          <p:cNvPr id="40967" name="矩形 5"/>
          <p:cNvSpPr>
            <a:spLocks noChangeArrowheads="1"/>
          </p:cNvSpPr>
          <p:nvPr/>
        </p:nvSpPr>
        <p:spPr bwMode="auto">
          <a:xfrm>
            <a:off x="2787650" y="1887538"/>
            <a:ext cx="3430588" cy="522287"/>
          </a:xfrm>
          <a:prstGeom prst="rect">
            <a:avLst/>
          </a:prstGeom>
          <a:solidFill>
            <a:schemeClr val="accent1">
              <a:lumMod val="20000"/>
              <a:lumOff val="80000"/>
            </a:schemeClr>
          </a:solidFill>
          <a:ln>
            <a:noFill/>
          </a:ln>
        </p:spPr>
        <p:txBody>
          <a:bodyPr wrap="none">
            <a:spAutoFit/>
          </a:bodyPr>
          <a:lstStyle/>
          <a:p>
            <a:pPr>
              <a:defRPr/>
            </a:pPr>
            <a:r>
              <a:rPr lang="zh-CN" altLang="zh-CN" sz="2800" b="1" dirty="0"/>
              <a:t>反映当前价格的波动</a:t>
            </a:r>
            <a:endParaRPr lang="zh-CN" altLang="en-US" sz="2800" b="1" dirty="0"/>
          </a:p>
        </p:txBody>
      </p:sp>
      <p:sp>
        <p:nvSpPr>
          <p:cNvPr id="40968" name="矩形 6"/>
          <p:cNvSpPr>
            <a:spLocks noChangeArrowheads="1"/>
          </p:cNvSpPr>
          <p:nvPr/>
        </p:nvSpPr>
        <p:spPr bwMode="auto">
          <a:xfrm>
            <a:off x="2771775" y="2509838"/>
            <a:ext cx="45720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2800" b="1"/>
              <a:t>以</a:t>
            </a:r>
            <a:r>
              <a:rPr lang="zh-CN" altLang="zh-CN" sz="2800" b="1">
                <a:solidFill>
                  <a:srgbClr val="FF0000"/>
                </a:solidFill>
              </a:rPr>
              <a:t>上年同月为基期</a:t>
            </a:r>
            <a:r>
              <a:rPr lang="zh-CN" altLang="zh-CN" sz="2800" b="1"/>
              <a:t>进行对比</a:t>
            </a:r>
            <a:endParaRPr lang="zh-CN" altLang="en-US" sz="2800" b="1"/>
          </a:p>
        </p:txBody>
      </p:sp>
      <p:sp>
        <p:nvSpPr>
          <p:cNvPr id="40969" name="矩形 7"/>
          <p:cNvSpPr>
            <a:spLocks noChangeArrowheads="1"/>
          </p:cNvSpPr>
          <p:nvPr/>
        </p:nvSpPr>
        <p:spPr bwMode="auto">
          <a:xfrm>
            <a:off x="395288" y="3789363"/>
            <a:ext cx="83788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2800" b="1"/>
              <a:t>通常公布价格指数</a:t>
            </a:r>
            <a:r>
              <a:rPr lang="zh-CN" altLang="zh-CN" sz="2800" b="1">
                <a:solidFill>
                  <a:srgbClr val="FF0000"/>
                </a:solidFill>
              </a:rPr>
              <a:t>增长率</a:t>
            </a:r>
            <a:r>
              <a:rPr lang="en-US" altLang="zh-CN" sz="2800" b="1">
                <a:solidFill>
                  <a:srgbClr val="FF0000"/>
                </a:solidFill>
              </a:rPr>
              <a:t>(%)</a:t>
            </a:r>
            <a:r>
              <a:rPr lang="en-US" altLang="zh-CN" sz="2800" b="1"/>
              <a:t>,</a:t>
            </a:r>
            <a:r>
              <a:rPr lang="zh-CN" altLang="en-US" sz="2800" b="1"/>
              <a:t>方便</a:t>
            </a:r>
            <a:r>
              <a:rPr lang="zh-CN" altLang="zh-CN" sz="2800" b="1"/>
              <a:t>了解价格上涨幅度</a:t>
            </a:r>
            <a:endParaRPr lang="zh-CN" altLang="en-US" sz="2800" b="1"/>
          </a:p>
        </p:txBody>
      </p:sp>
      <p:sp>
        <p:nvSpPr>
          <p:cNvPr id="40970" name="矩形 8"/>
          <p:cNvSpPr>
            <a:spLocks noChangeArrowheads="1"/>
          </p:cNvSpPr>
          <p:nvPr/>
        </p:nvSpPr>
        <p:spPr bwMode="auto">
          <a:xfrm>
            <a:off x="422275" y="5053013"/>
            <a:ext cx="39370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a:t>2011.3</a:t>
            </a:r>
            <a:r>
              <a:rPr lang="zh-CN" altLang="zh-CN" sz="2800" b="1"/>
              <a:t>环比增长率</a:t>
            </a:r>
            <a:r>
              <a:rPr lang="en-US" altLang="zh-CN" sz="2800" b="1"/>
              <a:t>-0.2%</a:t>
            </a:r>
            <a:endParaRPr lang="zh-CN" altLang="en-US" sz="2800" b="1"/>
          </a:p>
        </p:txBody>
      </p:sp>
      <p:sp>
        <p:nvSpPr>
          <p:cNvPr id="40971" name="矩形 12"/>
          <p:cNvSpPr>
            <a:spLocks noChangeArrowheads="1"/>
          </p:cNvSpPr>
          <p:nvPr/>
        </p:nvSpPr>
        <p:spPr bwMode="auto">
          <a:xfrm>
            <a:off x="422275" y="4421188"/>
            <a:ext cx="3937000" cy="5222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a:t>2011.2</a:t>
            </a:r>
            <a:r>
              <a:rPr lang="zh-CN" altLang="zh-CN" sz="2800" b="1"/>
              <a:t>环比增长率</a:t>
            </a:r>
            <a:r>
              <a:rPr lang="en-US" altLang="zh-CN" sz="2800" b="1"/>
              <a:t>1.2%</a:t>
            </a:r>
            <a:endParaRPr lang="zh-CN" altLang="en-US" sz="2800" b="1"/>
          </a:p>
        </p:txBody>
      </p:sp>
      <p:sp>
        <p:nvSpPr>
          <p:cNvPr id="40974" name="矩形 9"/>
          <p:cNvSpPr>
            <a:spLocks noChangeArrowheads="1"/>
          </p:cNvSpPr>
          <p:nvPr/>
        </p:nvSpPr>
        <p:spPr bwMode="auto">
          <a:xfrm>
            <a:off x="6732588" y="1341438"/>
            <a:ext cx="21605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sz="2800" b="1"/>
              <a:t>基期指数</a:t>
            </a:r>
            <a:r>
              <a:rPr lang="en-US" altLang="zh-CN" sz="2800" b="1"/>
              <a:t>100</a:t>
            </a:r>
            <a:endParaRPr lang="zh-CN" altLang="en-US" sz="2800" b="1"/>
          </a:p>
        </p:txBody>
      </p:sp>
      <p:sp>
        <p:nvSpPr>
          <p:cNvPr id="40975" name="矩形 16"/>
          <p:cNvSpPr>
            <a:spLocks noChangeArrowheads="1"/>
          </p:cNvSpPr>
          <p:nvPr/>
        </p:nvSpPr>
        <p:spPr bwMode="auto">
          <a:xfrm>
            <a:off x="420688" y="5641975"/>
            <a:ext cx="3960812"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a:t>2011.3</a:t>
            </a:r>
            <a:r>
              <a:rPr lang="zh-CN" altLang="en-US" sz="2800" b="1"/>
              <a:t>同</a:t>
            </a:r>
            <a:r>
              <a:rPr lang="zh-CN" altLang="zh-CN" sz="2800" b="1"/>
              <a:t>比增长率</a:t>
            </a:r>
            <a:r>
              <a:rPr lang="en-US" altLang="zh-CN" sz="2800" b="1"/>
              <a:t>5.4%</a:t>
            </a:r>
            <a:endParaRPr lang="zh-CN" altLang="en-US" sz="2800" b="1"/>
          </a:p>
        </p:txBody>
      </p:sp>
      <p:grpSp>
        <p:nvGrpSpPr>
          <p:cNvPr id="2" name="组合 1"/>
          <p:cNvGrpSpPr>
            <a:grpSpLocks/>
          </p:cNvGrpSpPr>
          <p:nvPr/>
        </p:nvGrpSpPr>
        <p:grpSpPr bwMode="auto">
          <a:xfrm>
            <a:off x="4359275" y="4422775"/>
            <a:ext cx="4665663" cy="530225"/>
            <a:chOff x="4359275" y="4422775"/>
            <a:chExt cx="4665663" cy="529570"/>
          </a:xfrm>
        </p:grpSpPr>
        <p:sp>
          <p:nvSpPr>
            <p:cNvPr id="40981" name="矩形 13"/>
            <p:cNvSpPr>
              <a:spLocks noChangeArrowheads="1"/>
            </p:cNvSpPr>
            <p:nvPr/>
          </p:nvSpPr>
          <p:spPr bwMode="auto">
            <a:xfrm>
              <a:off x="4359275" y="4422775"/>
              <a:ext cx="4640263" cy="52387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2800" b="1"/>
                <a:t>环比指数</a:t>
              </a:r>
              <a:r>
                <a:rPr lang="en-US" altLang="zh-CN" sz="2800" b="1"/>
                <a:t>101.2</a:t>
              </a:r>
              <a:endParaRPr lang="zh-CN" altLang="en-US" sz="2800" b="1"/>
            </a:p>
          </p:txBody>
        </p:sp>
        <p:sp>
          <p:nvSpPr>
            <p:cNvPr id="40982" name="矩形 11"/>
            <p:cNvSpPr>
              <a:spLocks noChangeArrowheads="1"/>
            </p:cNvSpPr>
            <p:nvPr/>
          </p:nvSpPr>
          <p:spPr bwMode="auto">
            <a:xfrm>
              <a:off x="6818313" y="4429125"/>
              <a:ext cx="22066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a:solidFill>
                    <a:srgbClr val="000000"/>
                  </a:solidFill>
                </a:rPr>
                <a:t>(2011.1</a:t>
              </a:r>
              <a:r>
                <a:rPr lang="zh-CN" altLang="en-US" sz="2800" b="1">
                  <a:solidFill>
                    <a:srgbClr val="000000"/>
                  </a:solidFill>
                </a:rPr>
                <a:t>为</a:t>
              </a:r>
              <a:r>
                <a:rPr lang="en-US" altLang="zh-CN" sz="2800" b="1">
                  <a:solidFill>
                    <a:srgbClr val="000000"/>
                  </a:solidFill>
                </a:rPr>
                <a:t>100)</a:t>
              </a:r>
              <a:endParaRPr lang="zh-CN" altLang="en-US"/>
            </a:p>
          </p:txBody>
        </p:sp>
      </p:grpSp>
      <p:grpSp>
        <p:nvGrpSpPr>
          <p:cNvPr id="4" name="组合 3"/>
          <p:cNvGrpSpPr>
            <a:grpSpLocks/>
          </p:cNvGrpSpPr>
          <p:nvPr/>
        </p:nvGrpSpPr>
        <p:grpSpPr bwMode="auto">
          <a:xfrm>
            <a:off x="4381500" y="5641975"/>
            <a:ext cx="4649788" cy="542925"/>
            <a:chOff x="4381500" y="5641975"/>
            <a:chExt cx="4649788" cy="542270"/>
          </a:xfrm>
        </p:grpSpPr>
        <p:sp>
          <p:nvSpPr>
            <p:cNvPr id="40979" name="矩形 17"/>
            <p:cNvSpPr>
              <a:spLocks noChangeArrowheads="1"/>
            </p:cNvSpPr>
            <p:nvPr/>
          </p:nvSpPr>
          <p:spPr bwMode="auto">
            <a:xfrm>
              <a:off x="4381500" y="5641975"/>
              <a:ext cx="4511675" cy="52387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t>同</a:t>
              </a:r>
              <a:r>
                <a:rPr lang="zh-CN" altLang="zh-CN" sz="2800" b="1"/>
                <a:t>比指数</a:t>
              </a:r>
              <a:r>
                <a:rPr lang="en-US" altLang="zh-CN" sz="2800" b="1"/>
                <a:t>105.4</a:t>
              </a:r>
              <a:endParaRPr lang="zh-CN" altLang="en-US" sz="2800" b="1"/>
            </a:p>
          </p:txBody>
        </p:sp>
        <p:sp>
          <p:nvSpPr>
            <p:cNvPr id="40980" name="矩形 20"/>
            <p:cNvSpPr>
              <a:spLocks noChangeArrowheads="1"/>
            </p:cNvSpPr>
            <p:nvPr/>
          </p:nvSpPr>
          <p:spPr bwMode="auto">
            <a:xfrm>
              <a:off x="6818313" y="5661025"/>
              <a:ext cx="22129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a:solidFill>
                    <a:srgbClr val="000000"/>
                  </a:solidFill>
                </a:rPr>
                <a:t>(2010.3</a:t>
              </a:r>
              <a:r>
                <a:rPr lang="zh-CN" altLang="en-US" sz="2800" b="1">
                  <a:solidFill>
                    <a:srgbClr val="000000"/>
                  </a:solidFill>
                </a:rPr>
                <a:t>为</a:t>
              </a:r>
              <a:r>
                <a:rPr lang="en-US" altLang="zh-CN" sz="2800" b="1">
                  <a:solidFill>
                    <a:srgbClr val="000000"/>
                  </a:solidFill>
                </a:rPr>
                <a:t>100)</a:t>
              </a:r>
              <a:endParaRPr lang="zh-CN" altLang="en-US"/>
            </a:p>
          </p:txBody>
        </p:sp>
      </p:grpSp>
      <p:grpSp>
        <p:nvGrpSpPr>
          <p:cNvPr id="3" name="组合 2"/>
          <p:cNvGrpSpPr>
            <a:grpSpLocks/>
          </p:cNvGrpSpPr>
          <p:nvPr/>
        </p:nvGrpSpPr>
        <p:grpSpPr bwMode="auto">
          <a:xfrm>
            <a:off x="4381500" y="5053013"/>
            <a:ext cx="4654550" cy="554037"/>
            <a:chOff x="4381500" y="5053013"/>
            <a:chExt cx="4654550" cy="553382"/>
          </a:xfrm>
        </p:grpSpPr>
        <p:sp>
          <p:nvSpPr>
            <p:cNvPr id="40977" name="矩形 14"/>
            <p:cNvSpPr>
              <a:spLocks noChangeArrowheads="1"/>
            </p:cNvSpPr>
            <p:nvPr/>
          </p:nvSpPr>
          <p:spPr bwMode="auto">
            <a:xfrm>
              <a:off x="4381500" y="5053013"/>
              <a:ext cx="45116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2800" b="1"/>
                <a:t>环比指数</a:t>
              </a:r>
              <a:r>
                <a:rPr lang="en-US" altLang="zh-CN" sz="2800" b="1"/>
                <a:t>99.8</a:t>
              </a:r>
              <a:endParaRPr lang="zh-CN" altLang="en-US" sz="2800" b="1"/>
            </a:p>
          </p:txBody>
        </p:sp>
        <p:sp>
          <p:nvSpPr>
            <p:cNvPr id="40978" name="矩形 21"/>
            <p:cNvSpPr>
              <a:spLocks noChangeArrowheads="1"/>
            </p:cNvSpPr>
            <p:nvPr/>
          </p:nvSpPr>
          <p:spPr bwMode="auto">
            <a:xfrm>
              <a:off x="6818313" y="5083175"/>
              <a:ext cx="22177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a:solidFill>
                    <a:srgbClr val="000000"/>
                  </a:solidFill>
                </a:rPr>
                <a:t>(2011.2</a:t>
              </a:r>
              <a:r>
                <a:rPr lang="zh-CN" altLang="en-US" sz="2800" b="1">
                  <a:solidFill>
                    <a:srgbClr val="000000"/>
                  </a:solidFill>
                </a:rPr>
                <a:t>为</a:t>
              </a:r>
              <a:r>
                <a:rPr lang="en-US" altLang="zh-CN" sz="2800" b="1">
                  <a:solidFill>
                    <a:srgbClr val="000000"/>
                  </a:solidFill>
                </a:rPr>
                <a:t>100)</a:t>
              </a:r>
              <a:endParaRPr lang="zh-CN" altLang="en-US"/>
            </a:p>
          </p:txBody>
        </p:sp>
      </p:grpSp>
    </p:spTree>
    <p:extLst>
      <p:ext uri="{BB962C8B-B14F-4D97-AF65-F5344CB8AC3E}">
        <p14:creationId xmlns:p14="http://schemas.microsoft.com/office/powerpoint/2010/main" val="19329224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963"/>
                                        </p:tgtEl>
                                        <p:attrNameLst>
                                          <p:attrName>style.visibility</p:attrName>
                                        </p:attrNameLst>
                                      </p:cBhvr>
                                      <p:to>
                                        <p:strVal val="visible"/>
                                      </p:to>
                                    </p:set>
                                    <p:animEffect transition="in" filter="fade">
                                      <p:cBhvr>
                                        <p:cTn id="7" dur="1000"/>
                                        <p:tgtEl>
                                          <p:spTgt spid="40963"/>
                                        </p:tgtEl>
                                      </p:cBhvr>
                                    </p:animEffect>
                                    <p:anim calcmode="lin" valueType="num">
                                      <p:cBhvr>
                                        <p:cTn id="8" dur="1000" fill="hold"/>
                                        <p:tgtEl>
                                          <p:spTgt spid="40963"/>
                                        </p:tgtEl>
                                        <p:attrNameLst>
                                          <p:attrName>ppt_x</p:attrName>
                                        </p:attrNameLst>
                                      </p:cBhvr>
                                      <p:tavLst>
                                        <p:tav tm="0">
                                          <p:val>
                                            <p:strVal val="#ppt_x"/>
                                          </p:val>
                                        </p:tav>
                                        <p:tav tm="100000">
                                          <p:val>
                                            <p:strVal val="#ppt_x"/>
                                          </p:val>
                                        </p:tav>
                                      </p:tavLst>
                                    </p:anim>
                                    <p:anim calcmode="lin" valueType="num">
                                      <p:cBhvr>
                                        <p:cTn id="9" dur="1000" fill="hold"/>
                                        <p:tgtEl>
                                          <p:spTgt spid="40963"/>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0964"/>
                                        </p:tgtEl>
                                        <p:attrNameLst>
                                          <p:attrName>style.visibility</p:attrName>
                                        </p:attrNameLst>
                                      </p:cBhvr>
                                      <p:to>
                                        <p:strVal val="visible"/>
                                      </p:to>
                                    </p:set>
                                    <p:animEffect transition="in" filter="fade">
                                      <p:cBhvr>
                                        <p:cTn id="14" dur="1000"/>
                                        <p:tgtEl>
                                          <p:spTgt spid="40964"/>
                                        </p:tgtEl>
                                      </p:cBhvr>
                                    </p:animEffect>
                                    <p:anim calcmode="lin" valueType="num">
                                      <p:cBhvr>
                                        <p:cTn id="15" dur="1000" fill="hold"/>
                                        <p:tgtEl>
                                          <p:spTgt spid="40964"/>
                                        </p:tgtEl>
                                        <p:attrNameLst>
                                          <p:attrName>ppt_x</p:attrName>
                                        </p:attrNameLst>
                                      </p:cBhvr>
                                      <p:tavLst>
                                        <p:tav tm="0">
                                          <p:val>
                                            <p:strVal val="#ppt_x"/>
                                          </p:val>
                                        </p:tav>
                                        <p:tav tm="100000">
                                          <p:val>
                                            <p:strVal val="#ppt_x"/>
                                          </p:val>
                                        </p:tav>
                                      </p:tavLst>
                                    </p:anim>
                                    <p:anim calcmode="lin" valueType="num">
                                      <p:cBhvr>
                                        <p:cTn id="16" dur="1000" fill="hold"/>
                                        <p:tgtEl>
                                          <p:spTgt spid="40964"/>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0974"/>
                                        </p:tgtEl>
                                        <p:attrNameLst>
                                          <p:attrName>style.visibility</p:attrName>
                                        </p:attrNameLst>
                                      </p:cBhvr>
                                      <p:to>
                                        <p:strVal val="visible"/>
                                      </p:to>
                                    </p:set>
                                    <p:animEffect transition="in" filter="fade">
                                      <p:cBhvr>
                                        <p:cTn id="21" dur="1000"/>
                                        <p:tgtEl>
                                          <p:spTgt spid="40974"/>
                                        </p:tgtEl>
                                      </p:cBhvr>
                                    </p:animEffect>
                                    <p:anim calcmode="lin" valueType="num">
                                      <p:cBhvr>
                                        <p:cTn id="22" dur="1000" fill="hold"/>
                                        <p:tgtEl>
                                          <p:spTgt spid="40974"/>
                                        </p:tgtEl>
                                        <p:attrNameLst>
                                          <p:attrName>ppt_x</p:attrName>
                                        </p:attrNameLst>
                                      </p:cBhvr>
                                      <p:tavLst>
                                        <p:tav tm="0">
                                          <p:val>
                                            <p:strVal val="#ppt_x"/>
                                          </p:val>
                                        </p:tav>
                                        <p:tav tm="100000">
                                          <p:val>
                                            <p:strVal val="#ppt_x"/>
                                          </p:val>
                                        </p:tav>
                                      </p:tavLst>
                                    </p:anim>
                                    <p:anim calcmode="lin" valueType="num">
                                      <p:cBhvr>
                                        <p:cTn id="23" dur="1000" fill="hold"/>
                                        <p:tgtEl>
                                          <p:spTgt spid="40974"/>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40967"/>
                                        </p:tgtEl>
                                        <p:attrNameLst>
                                          <p:attrName>style.visibility</p:attrName>
                                        </p:attrNameLst>
                                      </p:cBhvr>
                                      <p:to>
                                        <p:strVal val="visible"/>
                                      </p:to>
                                    </p:set>
                                    <p:animEffect transition="in" filter="wipe(left)">
                                      <p:cBhvr>
                                        <p:cTn id="28" dur="1000"/>
                                        <p:tgtEl>
                                          <p:spTgt spid="4096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40966"/>
                                        </p:tgtEl>
                                        <p:attrNameLst>
                                          <p:attrName>style.visibility</p:attrName>
                                        </p:attrNameLst>
                                      </p:cBhvr>
                                      <p:to>
                                        <p:strVal val="visible"/>
                                      </p:to>
                                    </p:set>
                                    <p:animEffect transition="in" filter="circle(in)">
                                      <p:cBhvr>
                                        <p:cTn id="33" dur="1000"/>
                                        <p:tgtEl>
                                          <p:spTgt spid="4096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6" presetClass="entr" presetSubtype="16" fill="hold" grpId="0" nodeType="clickEffect">
                                  <p:stCondLst>
                                    <p:cond delay="0"/>
                                  </p:stCondLst>
                                  <p:childTnLst>
                                    <p:set>
                                      <p:cBhvr>
                                        <p:cTn id="37" dur="1" fill="hold">
                                          <p:stCondLst>
                                            <p:cond delay="0"/>
                                          </p:stCondLst>
                                        </p:cTn>
                                        <p:tgtEl>
                                          <p:spTgt spid="40968"/>
                                        </p:tgtEl>
                                        <p:attrNameLst>
                                          <p:attrName>style.visibility</p:attrName>
                                        </p:attrNameLst>
                                      </p:cBhvr>
                                      <p:to>
                                        <p:strVal val="visible"/>
                                      </p:to>
                                    </p:set>
                                    <p:animEffect transition="in" filter="circle(in)">
                                      <p:cBhvr>
                                        <p:cTn id="38" dur="1000"/>
                                        <p:tgtEl>
                                          <p:spTgt spid="4096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40965"/>
                                        </p:tgtEl>
                                        <p:attrNameLst>
                                          <p:attrName>style.visibility</p:attrName>
                                        </p:attrNameLst>
                                      </p:cBhvr>
                                      <p:to>
                                        <p:strVal val="visible"/>
                                      </p:to>
                                    </p:set>
                                    <p:animEffect transition="in" filter="wipe(left)">
                                      <p:cBhvr>
                                        <p:cTn id="43" dur="1000"/>
                                        <p:tgtEl>
                                          <p:spTgt spid="4096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40969"/>
                                        </p:tgtEl>
                                        <p:attrNameLst>
                                          <p:attrName>style.visibility</p:attrName>
                                        </p:attrNameLst>
                                      </p:cBhvr>
                                      <p:to>
                                        <p:strVal val="visible"/>
                                      </p:to>
                                    </p:set>
                                    <p:animEffect transition="in" filter="barn(inVertical)">
                                      <p:cBhvr>
                                        <p:cTn id="48" dur="1000"/>
                                        <p:tgtEl>
                                          <p:spTgt spid="40969"/>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40971"/>
                                        </p:tgtEl>
                                        <p:attrNameLst>
                                          <p:attrName>style.visibility</p:attrName>
                                        </p:attrNameLst>
                                      </p:cBhvr>
                                      <p:to>
                                        <p:strVal val="visible"/>
                                      </p:to>
                                    </p:set>
                                    <p:animEffect transition="in" filter="fade">
                                      <p:cBhvr>
                                        <p:cTn id="53" dur="1000"/>
                                        <p:tgtEl>
                                          <p:spTgt spid="40971"/>
                                        </p:tgtEl>
                                      </p:cBhvr>
                                    </p:animEffect>
                                    <p:anim calcmode="lin" valueType="num">
                                      <p:cBhvr>
                                        <p:cTn id="54" dur="1000" fill="hold"/>
                                        <p:tgtEl>
                                          <p:spTgt spid="40971"/>
                                        </p:tgtEl>
                                        <p:attrNameLst>
                                          <p:attrName>ppt_x</p:attrName>
                                        </p:attrNameLst>
                                      </p:cBhvr>
                                      <p:tavLst>
                                        <p:tav tm="0">
                                          <p:val>
                                            <p:strVal val="#ppt_x"/>
                                          </p:val>
                                        </p:tav>
                                        <p:tav tm="100000">
                                          <p:val>
                                            <p:strVal val="#ppt_x"/>
                                          </p:val>
                                        </p:tav>
                                      </p:tavLst>
                                    </p:anim>
                                    <p:anim calcmode="lin" valueType="num">
                                      <p:cBhvr>
                                        <p:cTn id="55" dur="1000" fill="hold"/>
                                        <p:tgtEl>
                                          <p:spTgt spid="40971"/>
                                        </p:tgtEl>
                                        <p:attrNameLst>
                                          <p:attrName>ppt_y</p:attrName>
                                        </p:attrNameLst>
                                      </p:cBhvr>
                                      <p:tavLst>
                                        <p:tav tm="0">
                                          <p:val>
                                            <p:strVal val="#ppt_y+.1"/>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16" presetClass="entr" presetSubtype="21" fill="hold" nodeType="clickEffect">
                                  <p:stCondLst>
                                    <p:cond delay="0"/>
                                  </p:stCondLst>
                                  <p:childTnLst>
                                    <p:set>
                                      <p:cBhvr>
                                        <p:cTn id="59" dur="1" fill="hold">
                                          <p:stCondLst>
                                            <p:cond delay="0"/>
                                          </p:stCondLst>
                                        </p:cTn>
                                        <p:tgtEl>
                                          <p:spTgt spid="2"/>
                                        </p:tgtEl>
                                        <p:attrNameLst>
                                          <p:attrName>style.visibility</p:attrName>
                                        </p:attrNameLst>
                                      </p:cBhvr>
                                      <p:to>
                                        <p:strVal val="visible"/>
                                      </p:to>
                                    </p:set>
                                    <p:animEffect transition="in" filter="barn(inVertical)">
                                      <p:cBhvr>
                                        <p:cTn id="60" dur="1000"/>
                                        <p:tgtEl>
                                          <p:spTgt spid="2"/>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6" presetClass="entr" presetSubtype="16" fill="hold" grpId="0" nodeType="clickEffect">
                                  <p:stCondLst>
                                    <p:cond delay="0"/>
                                  </p:stCondLst>
                                  <p:childTnLst>
                                    <p:set>
                                      <p:cBhvr>
                                        <p:cTn id="64" dur="1" fill="hold">
                                          <p:stCondLst>
                                            <p:cond delay="0"/>
                                          </p:stCondLst>
                                        </p:cTn>
                                        <p:tgtEl>
                                          <p:spTgt spid="40970"/>
                                        </p:tgtEl>
                                        <p:attrNameLst>
                                          <p:attrName>style.visibility</p:attrName>
                                        </p:attrNameLst>
                                      </p:cBhvr>
                                      <p:to>
                                        <p:strVal val="visible"/>
                                      </p:to>
                                    </p:set>
                                    <p:animEffect transition="in" filter="circle(in)">
                                      <p:cBhvr>
                                        <p:cTn id="65" dur="1000"/>
                                        <p:tgtEl>
                                          <p:spTgt spid="40970"/>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6" presetClass="entr" presetSubtype="21" fill="hold" nodeType="clickEffect">
                                  <p:stCondLst>
                                    <p:cond delay="0"/>
                                  </p:stCondLst>
                                  <p:childTnLst>
                                    <p:set>
                                      <p:cBhvr>
                                        <p:cTn id="69" dur="1" fill="hold">
                                          <p:stCondLst>
                                            <p:cond delay="0"/>
                                          </p:stCondLst>
                                        </p:cTn>
                                        <p:tgtEl>
                                          <p:spTgt spid="3"/>
                                        </p:tgtEl>
                                        <p:attrNameLst>
                                          <p:attrName>style.visibility</p:attrName>
                                        </p:attrNameLst>
                                      </p:cBhvr>
                                      <p:to>
                                        <p:strVal val="visible"/>
                                      </p:to>
                                    </p:set>
                                    <p:animEffect transition="in" filter="barn(inVertical)">
                                      <p:cBhvr>
                                        <p:cTn id="70" dur="1000"/>
                                        <p:tgtEl>
                                          <p:spTgt spid="3"/>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40975"/>
                                        </p:tgtEl>
                                        <p:attrNameLst>
                                          <p:attrName>style.visibility</p:attrName>
                                        </p:attrNameLst>
                                      </p:cBhvr>
                                      <p:to>
                                        <p:strVal val="visible"/>
                                      </p:to>
                                    </p:set>
                                    <p:animEffect transition="in" filter="wipe(down)">
                                      <p:cBhvr>
                                        <p:cTn id="75" dur="1000"/>
                                        <p:tgtEl>
                                          <p:spTgt spid="40975"/>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6" presetClass="entr" presetSubtype="21" fill="hold" nodeType="clickEffect">
                                  <p:stCondLst>
                                    <p:cond delay="0"/>
                                  </p:stCondLst>
                                  <p:childTnLst>
                                    <p:set>
                                      <p:cBhvr>
                                        <p:cTn id="79" dur="1" fill="hold">
                                          <p:stCondLst>
                                            <p:cond delay="0"/>
                                          </p:stCondLst>
                                        </p:cTn>
                                        <p:tgtEl>
                                          <p:spTgt spid="4"/>
                                        </p:tgtEl>
                                        <p:attrNameLst>
                                          <p:attrName>style.visibility</p:attrName>
                                        </p:attrNameLst>
                                      </p:cBhvr>
                                      <p:to>
                                        <p:strVal val="visible"/>
                                      </p:to>
                                    </p:set>
                                    <p:animEffect transition="in" filter="barn(inVertical)">
                                      <p:cBhvr>
                                        <p:cTn id="8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p:bldP spid="40964" grpId="0"/>
      <p:bldP spid="40965" grpId="0" animBg="1"/>
      <p:bldP spid="40966" grpId="0"/>
      <p:bldP spid="40967" grpId="0" animBg="1"/>
      <p:bldP spid="40968" grpId="0"/>
      <p:bldP spid="40969" grpId="0"/>
      <p:bldP spid="40970" grpId="0"/>
      <p:bldP spid="40971" grpId="0" animBg="1"/>
      <p:bldP spid="40974" grpId="0"/>
      <p:bldP spid="4097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710920692"/>
              </p:ext>
            </p:extLst>
          </p:nvPr>
        </p:nvGraphicFramePr>
        <p:xfrm>
          <a:off x="250825" y="1484313"/>
          <a:ext cx="8785222" cy="936625"/>
        </p:xfrm>
        <a:graphic>
          <a:graphicData uri="http://schemas.openxmlformats.org/drawingml/2006/table">
            <a:tbl>
              <a:tblPr firstRow="1" firstCol="1" lastRow="1" lastCol="1" bandRow="1" bandCol="1">
                <a:tableStyleId>{5C22544A-7EE6-4342-B048-85BDC9FD1C3A}</a:tableStyleId>
              </a:tblPr>
              <a:tblGrid>
                <a:gridCol w="1368153">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576131">
                  <a:extLst>
                    <a:ext uri="{9D8B030D-6E8A-4147-A177-3AD203B41FA5}">
                      <a16:colId xmlns:a16="http://schemas.microsoft.com/office/drawing/2014/main" val="20002"/>
                    </a:ext>
                  </a:extLst>
                </a:gridCol>
                <a:gridCol w="720100">
                  <a:extLst>
                    <a:ext uri="{9D8B030D-6E8A-4147-A177-3AD203B41FA5}">
                      <a16:colId xmlns:a16="http://schemas.microsoft.com/office/drawing/2014/main" val="20003"/>
                    </a:ext>
                  </a:extLst>
                </a:gridCol>
                <a:gridCol w="576080">
                  <a:extLst>
                    <a:ext uri="{9D8B030D-6E8A-4147-A177-3AD203B41FA5}">
                      <a16:colId xmlns:a16="http://schemas.microsoft.com/office/drawing/2014/main" val="20004"/>
                    </a:ext>
                  </a:extLst>
                </a:gridCol>
                <a:gridCol w="576080">
                  <a:extLst>
                    <a:ext uri="{9D8B030D-6E8A-4147-A177-3AD203B41FA5}">
                      <a16:colId xmlns:a16="http://schemas.microsoft.com/office/drawing/2014/main" val="20005"/>
                    </a:ext>
                  </a:extLst>
                </a:gridCol>
                <a:gridCol w="576080">
                  <a:extLst>
                    <a:ext uri="{9D8B030D-6E8A-4147-A177-3AD203B41FA5}">
                      <a16:colId xmlns:a16="http://schemas.microsoft.com/office/drawing/2014/main" val="20006"/>
                    </a:ext>
                  </a:extLst>
                </a:gridCol>
                <a:gridCol w="576080">
                  <a:extLst>
                    <a:ext uri="{9D8B030D-6E8A-4147-A177-3AD203B41FA5}">
                      <a16:colId xmlns:a16="http://schemas.microsoft.com/office/drawing/2014/main" val="20007"/>
                    </a:ext>
                  </a:extLst>
                </a:gridCol>
                <a:gridCol w="648090">
                  <a:extLst>
                    <a:ext uri="{9D8B030D-6E8A-4147-A177-3AD203B41FA5}">
                      <a16:colId xmlns:a16="http://schemas.microsoft.com/office/drawing/2014/main" val="20008"/>
                    </a:ext>
                  </a:extLst>
                </a:gridCol>
                <a:gridCol w="576080">
                  <a:extLst>
                    <a:ext uri="{9D8B030D-6E8A-4147-A177-3AD203B41FA5}">
                      <a16:colId xmlns:a16="http://schemas.microsoft.com/office/drawing/2014/main" val="20009"/>
                    </a:ext>
                  </a:extLst>
                </a:gridCol>
                <a:gridCol w="648090">
                  <a:extLst>
                    <a:ext uri="{9D8B030D-6E8A-4147-A177-3AD203B41FA5}">
                      <a16:colId xmlns:a16="http://schemas.microsoft.com/office/drawing/2014/main" val="20010"/>
                    </a:ext>
                  </a:extLst>
                </a:gridCol>
                <a:gridCol w="783098">
                  <a:extLst>
                    <a:ext uri="{9D8B030D-6E8A-4147-A177-3AD203B41FA5}">
                      <a16:colId xmlns:a16="http://schemas.microsoft.com/office/drawing/2014/main" val="20011"/>
                    </a:ext>
                  </a:extLst>
                </a:gridCol>
                <a:gridCol w="585096">
                  <a:extLst>
                    <a:ext uri="{9D8B030D-6E8A-4147-A177-3AD203B41FA5}">
                      <a16:colId xmlns:a16="http://schemas.microsoft.com/office/drawing/2014/main" val="20012"/>
                    </a:ext>
                  </a:extLst>
                </a:gridCol>
              </a:tblGrid>
              <a:tr h="452062">
                <a:tc>
                  <a:txBody>
                    <a:bodyPr/>
                    <a:lstStyle/>
                    <a:p>
                      <a:pPr algn="just">
                        <a:spcAft>
                          <a:spcPts val="0"/>
                        </a:spcAft>
                      </a:pPr>
                      <a:r>
                        <a:rPr lang="zh-CN" sz="2400" kern="100" dirty="0">
                          <a:solidFill>
                            <a:schemeClr val="tx1"/>
                          </a:solidFill>
                          <a:effectLst/>
                        </a:rPr>
                        <a:t>月份</a:t>
                      </a:r>
                      <a:r>
                        <a:rPr lang="en-US" altLang="zh-CN" sz="2400" kern="100" dirty="0">
                          <a:solidFill>
                            <a:schemeClr val="tx1"/>
                          </a:solidFill>
                          <a:effectLst/>
                        </a:rPr>
                        <a:t> </a:t>
                      </a:r>
                      <a:r>
                        <a:rPr lang="en-US" altLang="zh-CN" sz="2400" i="1" kern="100" dirty="0">
                          <a:solidFill>
                            <a:schemeClr val="tx1"/>
                          </a:solidFill>
                          <a:effectLst/>
                        </a:rPr>
                        <a:t>k</a:t>
                      </a:r>
                      <a:endParaRPr lang="zh-CN" sz="2400" i="1" kern="100" dirty="0">
                        <a:solidFill>
                          <a:schemeClr val="tx1"/>
                        </a:solidFill>
                        <a:effectLst/>
                        <a:latin typeface="Times New Roman"/>
                        <a:ea typeface="宋体"/>
                      </a:endParaRPr>
                    </a:p>
                  </a:txBody>
                  <a:tcPr marL="68582" marR="68582" marT="0" marB="0">
                    <a:lnR w="12700" cap="flat" cmpd="sng" algn="ctr">
                      <a:solidFill>
                        <a:schemeClr val="tx1"/>
                      </a:solidFill>
                      <a:prstDash val="solid"/>
                      <a:round/>
                      <a:headEnd type="none" w="med" len="med"/>
                      <a:tailEnd type="none" w="med" len="med"/>
                    </a:lnR>
                    <a:solidFill>
                      <a:srgbClr val="FFFF00"/>
                    </a:solidFill>
                  </a:tcPr>
                </a:tc>
                <a:tc>
                  <a:txBody>
                    <a:bodyPr/>
                    <a:lstStyle/>
                    <a:p>
                      <a:pPr algn="just">
                        <a:spcAft>
                          <a:spcPts val="0"/>
                        </a:spcAft>
                      </a:pPr>
                      <a:r>
                        <a:rPr lang="en-US" sz="2400" kern="100" dirty="0">
                          <a:solidFill>
                            <a:schemeClr val="tx1"/>
                          </a:solidFill>
                          <a:effectLst/>
                        </a:rPr>
                        <a:t>1</a:t>
                      </a:r>
                      <a:endParaRPr lang="zh-CN" sz="2400" kern="100" dirty="0">
                        <a:solidFill>
                          <a:schemeClr val="tx1"/>
                        </a:solidFill>
                        <a:effectLst/>
                        <a:latin typeface="Times New Roman"/>
                        <a:ea typeface="宋体"/>
                      </a:endParaRPr>
                    </a:p>
                  </a:txBody>
                  <a:tcPr marL="68582" marR="68582" marT="0" marB="0">
                    <a:lnL w="12700" cap="flat" cmpd="sng" algn="ctr">
                      <a:solidFill>
                        <a:schemeClr val="tx1"/>
                      </a:solidFill>
                      <a:prstDash val="solid"/>
                      <a:round/>
                      <a:headEnd type="none" w="med" len="med"/>
                      <a:tailEnd type="none" w="med" len="med"/>
                    </a:lnL>
                    <a:solidFill>
                      <a:srgbClr val="FFFF00"/>
                    </a:solidFill>
                  </a:tcPr>
                </a:tc>
                <a:tc>
                  <a:txBody>
                    <a:bodyPr/>
                    <a:lstStyle/>
                    <a:p>
                      <a:pPr algn="just">
                        <a:spcAft>
                          <a:spcPts val="0"/>
                        </a:spcAft>
                      </a:pPr>
                      <a:r>
                        <a:rPr lang="en-US" sz="2400" kern="100">
                          <a:solidFill>
                            <a:schemeClr val="tx1"/>
                          </a:solidFill>
                          <a:effectLst/>
                        </a:rPr>
                        <a:t>2</a:t>
                      </a:r>
                      <a:endParaRPr lang="zh-CN" sz="2400" kern="100">
                        <a:solidFill>
                          <a:schemeClr val="tx1"/>
                        </a:solidFill>
                        <a:effectLst/>
                        <a:latin typeface="Times New Roman"/>
                        <a:ea typeface="宋体"/>
                      </a:endParaRPr>
                    </a:p>
                  </a:txBody>
                  <a:tcPr marL="68582" marR="68582" marT="0" marB="0">
                    <a:solidFill>
                      <a:srgbClr val="FFFF00"/>
                    </a:solidFill>
                  </a:tcPr>
                </a:tc>
                <a:tc>
                  <a:txBody>
                    <a:bodyPr/>
                    <a:lstStyle/>
                    <a:p>
                      <a:pPr algn="just">
                        <a:spcAft>
                          <a:spcPts val="0"/>
                        </a:spcAft>
                      </a:pPr>
                      <a:r>
                        <a:rPr lang="en-US" sz="2400" kern="100">
                          <a:solidFill>
                            <a:schemeClr val="tx1"/>
                          </a:solidFill>
                          <a:effectLst/>
                        </a:rPr>
                        <a:t>3</a:t>
                      </a:r>
                      <a:endParaRPr lang="zh-CN" sz="2400" kern="100">
                        <a:solidFill>
                          <a:schemeClr val="tx1"/>
                        </a:solidFill>
                        <a:effectLst/>
                        <a:latin typeface="Times New Roman"/>
                        <a:ea typeface="宋体"/>
                      </a:endParaRPr>
                    </a:p>
                  </a:txBody>
                  <a:tcPr marL="68582" marR="68582" marT="0" marB="0">
                    <a:solidFill>
                      <a:srgbClr val="FFFF00"/>
                    </a:solidFill>
                  </a:tcPr>
                </a:tc>
                <a:tc>
                  <a:txBody>
                    <a:bodyPr/>
                    <a:lstStyle/>
                    <a:p>
                      <a:pPr algn="just">
                        <a:spcAft>
                          <a:spcPts val="0"/>
                        </a:spcAft>
                      </a:pPr>
                      <a:r>
                        <a:rPr lang="en-US" sz="2400" kern="100">
                          <a:solidFill>
                            <a:schemeClr val="tx1"/>
                          </a:solidFill>
                          <a:effectLst/>
                        </a:rPr>
                        <a:t>4</a:t>
                      </a:r>
                      <a:endParaRPr lang="zh-CN" sz="2400" kern="100">
                        <a:solidFill>
                          <a:schemeClr val="tx1"/>
                        </a:solidFill>
                        <a:effectLst/>
                        <a:latin typeface="Times New Roman"/>
                        <a:ea typeface="宋体"/>
                      </a:endParaRPr>
                    </a:p>
                  </a:txBody>
                  <a:tcPr marL="68582" marR="68582" marT="0" marB="0">
                    <a:solidFill>
                      <a:srgbClr val="FFFF00"/>
                    </a:solidFill>
                  </a:tcPr>
                </a:tc>
                <a:tc>
                  <a:txBody>
                    <a:bodyPr/>
                    <a:lstStyle/>
                    <a:p>
                      <a:pPr algn="just">
                        <a:spcAft>
                          <a:spcPts val="0"/>
                        </a:spcAft>
                      </a:pPr>
                      <a:r>
                        <a:rPr lang="en-US" sz="2400" kern="100">
                          <a:solidFill>
                            <a:schemeClr val="tx1"/>
                          </a:solidFill>
                          <a:effectLst/>
                        </a:rPr>
                        <a:t>5</a:t>
                      </a:r>
                      <a:endParaRPr lang="zh-CN" sz="2400" kern="100">
                        <a:solidFill>
                          <a:schemeClr val="tx1"/>
                        </a:solidFill>
                        <a:effectLst/>
                        <a:latin typeface="Times New Roman"/>
                        <a:ea typeface="宋体"/>
                      </a:endParaRPr>
                    </a:p>
                  </a:txBody>
                  <a:tcPr marL="68582" marR="68582" marT="0" marB="0">
                    <a:solidFill>
                      <a:srgbClr val="FFFF00"/>
                    </a:solidFill>
                  </a:tcPr>
                </a:tc>
                <a:tc>
                  <a:txBody>
                    <a:bodyPr/>
                    <a:lstStyle/>
                    <a:p>
                      <a:pPr algn="just">
                        <a:spcAft>
                          <a:spcPts val="0"/>
                        </a:spcAft>
                      </a:pPr>
                      <a:r>
                        <a:rPr lang="en-US" sz="2400" kern="100">
                          <a:solidFill>
                            <a:schemeClr val="tx1"/>
                          </a:solidFill>
                          <a:effectLst/>
                        </a:rPr>
                        <a:t>6</a:t>
                      </a:r>
                      <a:endParaRPr lang="zh-CN" sz="2400" kern="100">
                        <a:solidFill>
                          <a:schemeClr val="tx1"/>
                        </a:solidFill>
                        <a:effectLst/>
                        <a:latin typeface="Times New Roman"/>
                        <a:ea typeface="宋体"/>
                      </a:endParaRPr>
                    </a:p>
                  </a:txBody>
                  <a:tcPr marL="68582" marR="68582" marT="0" marB="0">
                    <a:solidFill>
                      <a:srgbClr val="FFFF00"/>
                    </a:solidFill>
                  </a:tcPr>
                </a:tc>
                <a:tc>
                  <a:txBody>
                    <a:bodyPr/>
                    <a:lstStyle/>
                    <a:p>
                      <a:pPr algn="just">
                        <a:spcAft>
                          <a:spcPts val="0"/>
                        </a:spcAft>
                      </a:pPr>
                      <a:r>
                        <a:rPr lang="en-US" sz="2400" kern="100">
                          <a:solidFill>
                            <a:schemeClr val="tx1"/>
                          </a:solidFill>
                          <a:effectLst/>
                        </a:rPr>
                        <a:t>7</a:t>
                      </a:r>
                      <a:endParaRPr lang="zh-CN" sz="2400" kern="100">
                        <a:solidFill>
                          <a:schemeClr val="tx1"/>
                        </a:solidFill>
                        <a:effectLst/>
                        <a:latin typeface="Times New Roman"/>
                        <a:ea typeface="宋体"/>
                      </a:endParaRPr>
                    </a:p>
                  </a:txBody>
                  <a:tcPr marL="68582" marR="68582" marT="0" marB="0">
                    <a:solidFill>
                      <a:srgbClr val="FFFF00"/>
                    </a:solidFill>
                  </a:tcPr>
                </a:tc>
                <a:tc>
                  <a:txBody>
                    <a:bodyPr/>
                    <a:lstStyle/>
                    <a:p>
                      <a:pPr algn="just">
                        <a:spcAft>
                          <a:spcPts val="0"/>
                        </a:spcAft>
                      </a:pPr>
                      <a:r>
                        <a:rPr lang="en-US" sz="2400" kern="100">
                          <a:solidFill>
                            <a:schemeClr val="tx1"/>
                          </a:solidFill>
                          <a:effectLst/>
                        </a:rPr>
                        <a:t>8</a:t>
                      </a:r>
                      <a:endParaRPr lang="zh-CN" sz="2400" kern="100">
                        <a:solidFill>
                          <a:schemeClr val="tx1"/>
                        </a:solidFill>
                        <a:effectLst/>
                        <a:latin typeface="Times New Roman"/>
                        <a:ea typeface="宋体"/>
                      </a:endParaRPr>
                    </a:p>
                  </a:txBody>
                  <a:tcPr marL="68582" marR="68582" marT="0" marB="0">
                    <a:solidFill>
                      <a:srgbClr val="FFFF00"/>
                    </a:solidFill>
                  </a:tcPr>
                </a:tc>
                <a:tc>
                  <a:txBody>
                    <a:bodyPr/>
                    <a:lstStyle/>
                    <a:p>
                      <a:pPr algn="just">
                        <a:spcAft>
                          <a:spcPts val="0"/>
                        </a:spcAft>
                      </a:pPr>
                      <a:r>
                        <a:rPr lang="en-US" sz="2400" kern="100">
                          <a:solidFill>
                            <a:schemeClr val="tx1"/>
                          </a:solidFill>
                          <a:effectLst/>
                        </a:rPr>
                        <a:t>9</a:t>
                      </a:r>
                      <a:endParaRPr lang="zh-CN" sz="2400" kern="100">
                        <a:solidFill>
                          <a:schemeClr val="tx1"/>
                        </a:solidFill>
                        <a:effectLst/>
                        <a:latin typeface="Times New Roman"/>
                        <a:ea typeface="宋体"/>
                      </a:endParaRPr>
                    </a:p>
                  </a:txBody>
                  <a:tcPr marL="68582" marR="68582" marT="0" marB="0">
                    <a:solidFill>
                      <a:srgbClr val="FFFF00"/>
                    </a:solidFill>
                  </a:tcPr>
                </a:tc>
                <a:tc>
                  <a:txBody>
                    <a:bodyPr/>
                    <a:lstStyle/>
                    <a:p>
                      <a:pPr algn="just">
                        <a:spcAft>
                          <a:spcPts val="0"/>
                        </a:spcAft>
                      </a:pPr>
                      <a:r>
                        <a:rPr lang="en-US" sz="2400" kern="100">
                          <a:solidFill>
                            <a:schemeClr val="tx1"/>
                          </a:solidFill>
                          <a:effectLst/>
                        </a:rPr>
                        <a:t>10</a:t>
                      </a:r>
                      <a:endParaRPr lang="zh-CN" sz="2400" kern="100">
                        <a:solidFill>
                          <a:schemeClr val="tx1"/>
                        </a:solidFill>
                        <a:effectLst/>
                        <a:latin typeface="Times New Roman"/>
                        <a:ea typeface="宋体"/>
                      </a:endParaRPr>
                    </a:p>
                  </a:txBody>
                  <a:tcPr marL="68582" marR="68582" marT="0" marB="0">
                    <a:solidFill>
                      <a:srgbClr val="FFFF00"/>
                    </a:solidFill>
                  </a:tcPr>
                </a:tc>
                <a:tc>
                  <a:txBody>
                    <a:bodyPr/>
                    <a:lstStyle/>
                    <a:p>
                      <a:pPr algn="just">
                        <a:spcAft>
                          <a:spcPts val="0"/>
                        </a:spcAft>
                      </a:pPr>
                      <a:r>
                        <a:rPr lang="en-US" sz="2400" kern="100">
                          <a:solidFill>
                            <a:schemeClr val="tx1"/>
                          </a:solidFill>
                          <a:effectLst/>
                        </a:rPr>
                        <a:t>11</a:t>
                      </a:r>
                      <a:endParaRPr lang="zh-CN" sz="2400" kern="100">
                        <a:solidFill>
                          <a:schemeClr val="tx1"/>
                        </a:solidFill>
                        <a:effectLst/>
                        <a:latin typeface="Times New Roman"/>
                        <a:ea typeface="宋体"/>
                      </a:endParaRPr>
                    </a:p>
                  </a:txBody>
                  <a:tcPr marL="68582" marR="68582" marT="0" marB="0">
                    <a:solidFill>
                      <a:srgbClr val="FFFF00"/>
                    </a:solidFill>
                  </a:tcPr>
                </a:tc>
                <a:tc>
                  <a:txBody>
                    <a:bodyPr/>
                    <a:lstStyle/>
                    <a:p>
                      <a:pPr algn="just">
                        <a:spcAft>
                          <a:spcPts val="0"/>
                        </a:spcAft>
                      </a:pPr>
                      <a:r>
                        <a:rPr lang="en-US" sz="2400" kern="100" dirty="0">
                          <a:solidFill>
                            <a:schemeClr val="tx1"/>
                          </a:solidFill>
                          <a:effectLst/>
                        </a:rPr>
                        <a:t>12</a:t>
                      </a:r>
                      <a:endParaRPr lang="zh-CN" sz="2400" kern="100" dirty="0">
                        <a:solidFill>
                          <a:schemeClr val="tx1"/>
                        </a:solidFill>
                        <a:effectLst/>
                        <a:latin typeface="Times New Roman"/>
                        <a:ea typeface="宋体"/>
                      </a:endParaRPr>
                    </a:p>
                  </a:txBody>
                  <a:tcPr marL="68582" marR="68582" marT="0" marB="0">
                    <a:solidFill>
                      <a:srgbClr val="FFFF00"/>
                    </a:solidFill>
                  </a:tcPr>
                </a:tc>
                <a:extLst>
                  <a:ext uri="{0D108BD9-81ED-4DB2-BD59-A6C34878D82A}">
                    <a16:rowId xmlns:a16="http://schemas.microsoft.com/office/drawing/2014/main" val="10000"/>
                  </a:ext>
                </a:extLst>
              </a:tr>
              <a:tr h="484563">
                <a:tc>
                  <a:txBody>
                    <a:bodyPr/>
                    <a:lstStyle/>
                    <a:p>
                      <a:pPr algn="just">
                        <a:spcAft>
                          <a:spcPts val="0"/>
                        </a:spcAft>
                      </a:pPr>
                      <a:r>
                        <a:rPr lang="zh-CN" sz="2400" kern="100" dirty="0">
                          <a:solidFill>
                            <a:schemeClr val="tx1"/>
                          </a:solidFill>
                          <a:effectLst/>
                        </a:rPr>
                        <a:t>环比 </a:t>
                      </a:r>
                      <a:r>
                        <a:rPr lang="en-US" sz="2400" kern="100" dirty="0">
                          <a:solidFill>
                            <a:schemeClr val="tx1"/>
                          </a:solidFill>
                          <a:effectLst/>
                        </a:rPr>
                        <a:t>(%)</a:t>
                      </a:r>
                      <a:endParaRPr lang="zh-CN" sz="2400" kern="100" dirty="0">
                        <a:solidFill>
                          <a:schemeClr val="tx1"/>
                        </a:solidFill>
                        <a:effectLst/>
                        <a:latin typeface="Times New Roman"/>
                        <a:ea typeface="宋体"/>
                      </a:endParaRPr>
                    </a:p>
                  </a:txBody>
                  <a:tcPr marL="68582" marR="68582" marT="0" marB="0">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just">
                        <a:spcAft>
                          <a:spcPts val="0"/>
                        </a:spcAft>
                      </a:pPr>
                      <a:r>
                        <a:rPr lang="en-US" sz="2400" kern="100" dirty="0">
                          <a:solidFill>
                            <a:schemeClr val="tx1"/>
                          </a:solidFill>
                          <a:effectLst/>
                        </a:rPr>
                        <a:t>1.0</a:t>
                      </a:r>
                      <a:endParaRPr lang="zh-CN" sz="2400" kern="100" dirty="0">
                        <a:solidFill>
                          <a:schemeClr val="tx1"/>
                        </a:solidFill>
                        <a:effectLst/>
                        <a:latin typeface="Times New Roman"/>
                        <a:ea typeface="宋体"/>
                      </a:endParaRPr>
                    </a:p>
                  </a:txBody>
                  <a:tcPr marL="68582" marR="68582" marT="0" marB="0">
                    <a:lnL w="12700" cap="flat" cmpd="sng" algn="ctr">
                      <a:solidFill>
                        <a:schemeClr val="tx1"/>
                      </a:solidFill>
                      <a:prstDash val="solid"/>
                      <a:round/>
                      <a:headEnd type="none" w="med" len="med"/>
                      <a:tailEnd type="none" w="med" len="med"/>
                    </a:lnL>
                    <a:solidFill>
                      <a:schemeClr val="accent1">
                        <a:lumMod val="20000"/>
                        <a:lumOff val="80000"/>
                      </a:schemeClr>
                    </a:solidFill>
                  </a:tcPr>
                </a:tc>
                <a:tc>
                  <a:txBody>
                    <a:bodyPr/>
                    <a:lstStyle/>
                    <a:p>
                      <a:pPr algn="just">
                        <a:spcAft>
                          <a:spcPts val="0"/>
                        </a:spcAft>
                      </a:pPr>
                      <a:r>
                        <a:rPr lang="en-US" sz="2400" kern="100" dirty="0">
                          <a:solidFill>
                            <a:schemeClr val="tx1"/>
                          </a:solidFill>
                          <a:effectLst/>
                        </a:rPr>
                        <a:t>1.2</a:t>
                      </a:r>
                      <a:endParaRPr lang="zh-CN" sz="2400" kern="100" dirty="0">
                        <a:solidFill>
                          <a:schemeClr val="tx1"/>
                        </a:solidFill>
                        <a:effectLst/>
                        <a:latin typeface="Times New Roman"/>
                        <a:ea typeface="宋体"/>
                      </a:endParaRPr>
                    </a:p>
                  </a:txBody>
                  <a:tcPr marL="68582" marR="68582" marT="0" marB="0">
                    <a:solidFill>
                      <a:schemeClr val="accent1">
                        <a:lumMod val="20000"/>
                        <a:lumOff val="80000"/>
                      </a:schemeClr>
                    </a:solidFill>
                  </a:tcPr>
                </a:tc>
                <a:tc>
                  <a:txBody>
                    <a:bodyPr/>
                    <a:lstStyle/>
                    <a:p>
                      <a:pPr algn="just">
                        <a:spcAft>
                          <a:spcPts val="0"/>
                        </a:spcAft>
                      </a:pPr>
                      <a:r>
                        <a:rPr lang="en-US" sz="2400" kern="100" dirty="0">
                          <a:solidFill>
                            <a:schemeClr val="tx1"/>
                          </a:solidFill>
                          <a:effectLst/>
                          <a:sym typeface="Symbol"/>
                        </a:rPr>
                        <a:t></a:t>
                      </a:r>
                      <a:r>
                        <a:rPr lang="en-US" sz="2400" kern="100" dirty="0">
                          <a:solidFill>
                            <a:schemeClr val="tx1"/>
                          </a:solidFill>
                          <a:effectLst/>
                        </a:rPr>
                        <a:t>0.2</a:t>
                      </a:r>
                      <a:endParaRPr lang="zh-CN" sz="2400" kern="100" dirty="0">
                        <a:solidFill>
                          <a:schemeClr val="tx1"/>
                        </a:solidFill>
                        <a:effectLst/>
                        <a:latin typeface="Times New Roman"/>
                        <a:ea typeface="宋体"/>
                      </a:endParaRPr>
                    </a:p>
                  </a:txBody>
                  <a:tcPr marL="68582" marR="68582" marT="0" marB="0">
                    <a:solidFill>
                      <a:schemeClr val="accent1">
                        <a:lumMod val="20000"/>
                        <a:lumOff val="80000"/>
                      </a:schemeClr>
                    </a:solidFill>
                  </a:tcPr>
                </a:tc>
                <a:tc>
                  <a:txBody>
                    <a:bodyPr/>
                    <a:lstStyle/>
                    <a:p>
                      <a:pPr algn="just">
                        <a:spcAft>
                          <a:spcPts val="0"/>
                        </a:spcAft>
                      </a:pPr>
                      <a:r>
                        <a:rPr lang="en-US" sz="2400" kern="100" dirty="0">
                          <a:solidFill>
                            <a:schemeClr val="tx1"/>
                          </a:solidFill>
                          <a:effectLst/>
                        </a:rPr>
                        <a:t>0.1</a:t>
                      </a:r>
                      <a:endParaRPr lang="zh-CN" sz="2400" kern="100" dirty="0">
                        <a:solidFill>
                          <a:schemeClr val="tx1"/>
                        </a:solidFill>
                        <a:effectLst/>
                        <a:latin typeface="Times New Roman"/>
                        <a:ea typeface="宋体"/>
                      </a:endParaRPr>
                    </a:p>
                  </a:txBody>
                  <a:tcPr marL="68582" marR="68582" marT="0" marB="0">
                    <a:solidFill>
                      <a:schemeClr val="accent1">
                        <a:lumMod val="20000"/>
                        <a:lumOff val="80000"/>
                      </a:schemeClr>
                    </a:solidFill>
                  </a:tcPr>
                </a:tc>
                <a:tc>
                  <a:txBody>
                    <a:bodyPr/>
                    <a:lstStyle/>
                    <a:p>
                      <a:pPr algn="just">
                        <a:spcAft>
                          <a:spcPts val="0"/>
                        </a:spcAft>
                      </a:pPr>
                      <a:r>
                        <a:rPr lang="en-US" sz="2400" kern="100" dirty="0">
                          <a:solidFill>
                            <a:schemeClr val="tx1"/>
                          </a:solidFill>
                          <a:effectLst/>
                        </a:rPr>
                        <a:t>0.1</a:t>
                      </a:r>
                      <a:endParaRPr lang="zh-CN" sz="2400" kern="100" dirty="0">
                        <a:solidFill>
                          <a:schemeClr val="tx1"/>
                        </a:solidFill>
                        <a:effectLst/>
                        <a:latin typeface="Times New Roman"/>
                        <a:ea typeface="宋体"/>
                      </a:endParaRPr>
                    </a:p>
                  </a:txBody>
                  <a:tcPr marL="68582" marR="68582" marT="0" marB="0">
                    <a:solidFill>
                      <a:schemeClr val="accent1">
                        <a:lumMod val="20000"/>
                        <a:lumOff val="80000"/>
                      </a:schemeClr>
                    </a:solidFill>
                  </a:tcPr>
                </a:tc>
                <a:tc>
                  <a:txBody>
                    <a:bodyPr/>
                    <a:lstStyle/>
                    <a:p>
                      <a:pPr algn="just">
                        <a:spcAft>
                          <a:spcPts val="0"/>
                        </a:spcAft>
                      </a:pPr>
                      <a:r>
                        <a:rPr lang="en-US" sz="2400" kern="100" dirty="0">
                          <a:solidFill>
                            <a:schemeClr val="tx1"/>
                          </a:solidFill>
                          <a:effectLst/>
                        </a:rPr>
                        <a:t>0.3</a:t>
                      </a:r>
                      <a:endParaRPr lang="zh-CN" sz="2400" kern="100" dirty="0">
                        <a:solidFill>
                          <a:schemeClr val="tx1"/>
                        </a:solidFill>
                        <a:effectLst/>
                        <a:latin typeface="Times New Roman"/>
                        <a:ea typeface="宋体"/>
                      </a:endParaRPr>
                    </a:p>
                  </a:txBody>
                  <a:tcPr marL="68582" marR="68582" marT="0" marB="0">
                    <a:solidFill>
                      <a:schemeClr val="accent1">
                        <a:lumMod val="20000"/>
                        <a:lumOff val="80000"/>
                      </a:schemeClr>
                    </a:solidFill>
                  </a:tcPr>
                </a:tc>
                <a:tc>
                  <a:txBody>
                    <a:bodyPr/>
                    <a:lstStyle/>
                    <a:p>
                      <a:pPr algn="just">
                        <a:spcAft>
                          <a:spcPts val="0"/>
                        </a:spcAft>
                      </a:pPr>
                      <a:r>
                        <a:rPr lang="en-US" sz="2400" kern="100" dirty="0">
                          <a:solidFill>
                            <a:schemeClr val="tx1"/>
                          </a:solidFill>
                          <a:effectLst/>
                        </a:rPr>
                        <a:t>0.5</a:t>
                      </a:r>
                      <a:endParaRPr lang="zh-CN" sz="2400" kern="100" dirty="0">
                        <a:solidFill>
                          <a:schemeClr val="tx1"/>
                        </a:solidFill>
                        <a:effectLst/>
                        <a:latin typeface="Times New Roman"/>
                        <a:ea typeface="宋体"/>
                      </a:endParaRPr>
                    </a:p>
                  </a:txBody>
                  <a:tcPr marL="68582" marR="68582" marT="0" marB="0">
                    <a:solidFill>
                      <a:schemeClr val="accent1">
                        <a:lumMod val="20000"/>
                        <a:lumOff val="80000"/>
                      </a:schemeClr>
                    </a:solidFill>
                  </a:tcPr>
                </a:tc>
                <a:tc>
                  <a:txBody>
                    <a:bodyPr/>
                    <a:lstStyle/>
                    <a:p>
                      <a:pPr algn="just">
                        <a:spcAft>
                          <a:spcPts val="0"/>
                        </a:spcAft>
                      </a:pPr>
                      <a:r>
                        <a:rPr lang="en-US" sz="2400" kern="100" dirty="0">
                          <a:solidFill>
                            <a:schemeClr val="tx1"/>
                          </a:solidFill>
                          <a:effectLst/>
                        </a:rPr>
                        <a:t>0.3</a:t>
                      </a:r>
                      <a:endParaRPr lang="zh-CN" sz="2400" kern="100" dirty="0">
                        <a:solidFill>
                          <a:schemeClr val="tx1"/>
                        </a:solidFill>
                        <a:effectLst/>
                        <a:latin typeface="Times New Roman"/>
                        <a:ea typeface="宋体"/>
                      </a:endParaRPr>
                    </a:p>
                  </a:txBody>
                  <a:tcPr marL="68582" marR="68582" marT="0" marB="0">
                    <a:solidFill>
                      <a:schemeClr val="accent1">
                        <a:lumMod val="20000"/>
                        <a:lumOff val="80000"/>
                      </a:schemeClr>
                    </a:solidFill>
                  </a:tcPr>
                </a:tc>
                <a:tc>
                  <a:txBody>
                    <a:bodyPr/>
                    <a:lstStyle/>
                    <a:p>
                      <a:pPr algn="just">
                        <a:spcAft>
                          <a:spcPts val="0"/>
                        </a:spcAft>
                      </a:pPr>
                      <a:r>
                        <a:rPr lang="en-US" sz="2400" kern="100" dirty="0">
                          <a:solidFill>
                            <a:schemeClr val="tx1"/>
                          </a:solidFill>
                          <a:effectLst/>
                        </a:rPr>
                        <a:t>0.5</a:t>
                      </a:r>
                      <a:endParaRPr lang="zh-CN" sz="2400" kern="100" dirty="0">
                        <a:solidFill>
                          <a:schemeClr val="tx1"/>
                        </a:solidFill>
                        <a:effectLst/>
                        <a:latin typeface="Times New Roman"/>
                        <a:ea typeface="宋体"/>
                      </a:endParaRPr>
                    </a:p>
                  </a:txBody>
                  <a:tcPr marL="68582" marR="68582" marT="0" marB="0">
                    <a:solidFill>
                      <a:schemeClr val="accent1">
                        <a:lumMod val="20000"/>
                        <a:lumOff val="80000"/>
                      </a:schemeClr>
                    </a:solidFill>
                  </a:tcPr>
                </a:tc>
                <a:tc>
                  <a:txBody>
                    <a:bodyPr/>
                    <a:lstStyle/>
                    <a:p>
                      <a:pPr algn="just">
                        <a:spcAft>
                          <a:spcPts val="0"/>
                        </a:spcAft>
                      </a:pPr>
                      <a:r>
                        <a:rPr lang="en-US" sz="2400" kern="100" dirty="0">
                          <a:solidFill>
                            <a:schemeClr val="tx1"/>
                          </a:solidFill>
                          <a:effectLst/>
                        </a:rPr>
                        <a:t>0.1</a:t>
                      </a:r>
                      <a:endParaRPr lang="zh-CN" sz="2400" kern="100" dirty="0">
                        <a:solidFill>
                          <a:schemeClr val="tx1"/>
                        </a:solidFill>
                        <a:effectLst/>
                        <a:latin typeface="Times New Roman"/>
                        <a:ea typeface="宋体"/>
                      </a:endParaRPr>
                    </a:p>
                  </a:txBody>
                  <a:tcPr marL="68582" marR="68582" marT="0" marB="0">
                    <a:solidFill>
                      <a:schemeClr val="accent1">
                        <a:lumMod val="20000"/>
                        <a:lumOff val="80000"/>
                      </a:schemeClr>
                    </a:solidFill>
                  </a:tcPr>
                </a:tc>
                <a:tc>
                  <a:txBody>
                    <a:bodyPr/>
                    <a:lstStyle/>
                    <a:p>
                      <a:pPr algn="just">
                        <a:spcAft>
                          <a:spcPts val="0"/>
                        </a:spcAft>
                      </a:pPr>
                      <a:r>
                        <a:rPr lang="en-US" sz="2400" kern="100" dirty="0">
                          <a:solidFill>
                            <a:schemeClr val="tx1"/>
                          </a:solidFill>
                          <a:effectLst/>
                          <a:sym typeface="Symbol"/>
                        </a:rPr>
                        <a:t></a:t>
                      </a:r>
                      <a:r>
                        <a:rPr lang="en-US" sz="2400" kern="100" dirty="0">
                          <a:solidFill>
                            <a:schemeClr val="tx1"/>
                          </a:solidFill>
                          <a:effectLst/>
                        </a:rPr>
                        <a:t>0.2</a:t>
                      </a:r>
                      <a:endParaRPr lang="zh-CN" sz="2400" kern="100" dirty="0">
                        <a:solidFill>
                          <a:schemeClr val="tx1"/>
                        </a:solidFill>
                        <a:effectLst/>
                        <a:latin typeface="Times New Roman"/>
                        <a:ea typeface="宋体"/>
                      </a:endParaRPr>
                    </a:p>
                  </a:txBody>
                  <a:tcPr marL="68582" marR="68582" marT="0" marB="0">
                    <a:solidFill>
                      <a:schemeClr val="accent1">
                        <a:lumMod val="20000"/>
                        <a:lumOff val="80000"/>
                      </a:schemeClr>
                    </a:solidFill>
                  </a:tcPr>
                </a:tc>
                <a:tc>
                  <a:txBody>
                    <a:bodyPr/>
                    <a:lstStyle/>
                    <a:p>
                      <a:pPr algn="just">
                        <a:spcAft>
                          <a:spcPts val="0"/>
                        </a:spcAft>
                      </a:pPr>
                      <a:r>
                        <a:rPr lang="en-US" sz="2400" kern="100" dirty="0">
                          <a:solidFill>
                            <a:schemeClr val="tx1"/>
                          </a:solidFill>
                          <a:effectLst/>
                        </a:rPr>
                        <a:t>0.3</a:t>
                      </a:r>
                      <a:endParaRPr lang="zh-CN" sz="2400" kern="100" dirty="0">
                        <a:solidFill>
                          <a:schemeClr val="tx1"/>
                        </a:solidFill>
                        <a:effectLst/>
                        <a:latin typeface="Times New Roman"/>
                        <a:ea typeface="宋体"/>
                      </a:endParaRPr>
                    </a:p>
                  </a:txBody>
                  <a:tcPr marL="68582" marR="68582" marT="0" marB="0">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
        <p:nvSpPr>
          <p:cNvPr id="42030" name="矩形 4"/>
          <p:cNvSpPr>
            <a:spLocks noChangeArrowheads="1"/>
          </p:cNvSpPr>
          <p:nvPr/>
        </p:nvSpPr>
        <p:spPr bwMode="auto">
          <a:xfrm>
            <a:off x="3419475" y="815975"/>
            <a:ext cx="56165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2800" b="1"/>
              <a:t>全国</a:t>
            </a:r>
            <a:r>
              <a:rPr lang="en-US" altLang="zh-CN" sz="2800" b="1"/>
              <a:t>2011</a:t>
            </a:r>
            <a:r>
              <a:rPr lang="zh-CN" altLang="zh-CN" sz="2800" b="1"/>
              <a:t>年</a:t>
            </a:r>
            <a:r>
              <a:rPr lang="en-US" altLang="zh-CN" sz="2800" b="1"/>
              <a:t>CPI</a:t>
            </a:r>
            <a:r>
              <a:rPr lang="zh-CN" altLang="zh-CN" sz="2800" b="1"/>
              <a:t>各月份</a:t>
            </a:r>
            <a:r>
              <a:rPr lang="zh-CN" altLang="zh-CN" sz="2800" b="1">
                <a:solidFill>
                  <a:srgbClr val="FF0000"/>
                </a:solidFill>
              </a:rPr>
              <a:t>环比增长率</a:t>
            </a:r>
            <a:endParaRPr lang="zh-CN" altLang="en-US" sz="2800" b="1">
              <a:solidFill>
                <a:srgbClr val="FF0000"/>
              </a:solidFill>
            </a:endParaRPr>
          </a:p>
        </p:txBody>
      </p:sp>
      <p:sp>
        <p:nvSpPr>
          <p:cNvPr id="42031" name="矩形 2"/>
          <p:cNvSpPr>
            <a:spLocks noChangeArrowheads="1"/>
          </p:cNvSpPr>
          <p:nvPr/>
        </p:nvSpPr>
        <p:spPr bwMode="auto">
          <a:xfrm>
            <a:off x="401638" y="692150"/>
            <a:ext cx="2657475" cy="5857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sz="3200" b="1">
                <a:solidFill>
                  <a:srgbClr val="FF0000"/>
                </a:solidFill>
              </a:rPr>
              <a:t>环比</a:t>
            </a:r>
            <a:r>
              <a:rPr lang="zh-CN" altLang="zh-CN" sz="3200" b="1"/>
              <a:t>价格指数</a:t>
            </a:r>
            <a:endParaRPr lang="zh-CN" altLang="en-US" sz="3200" b="1"/>
          </a:p>
        </p:txBody>
      </p:sp>
      <p:sp>
        <p:nvSpPr>
          <p:cNvPr id="42033" name="矩形 5"/>
          <p:cNvSpPr>
            <a:spLocks noChangeArrowheads="1"/>
          </p:cNvSpPr>
          <p:nvPr/>
        </p:nvSpPr>
        <p:spPr bwMode="auto">
          <a:xfrm>
            <a:off x="366713" y="2713038"/>
            <a:ext cx="464343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i="1"/>
              <a:t>p</a:t>
            </a:r>
            <a:r>
              <a:rPr lang="en-US" altLang="zh-CN" sz="2800" b="1" i="1" baseline="-25000"/>
              <a:t>k</a:t>
            </a:r>
            <a:r>
              <a:rPr lang="en-US" altLang="zh-CN" sz="2800" b="1"/>
              <a:t>~</a:t>
            </a:r>
            <a:r>
              <a:rPr lang="zh-CN" altLang="zh-CN" sz="2800" b="1"/>
              <a:t>某年</a:t>
            </a:r>
            <a:r>
              <a:rPr lang="en-US" altLang="zh-CN" sz="2800" b="1" i="1"/>
              <a:t>k</a:t>
            </a:r>
            <a:r>
              <a:rPr lang="zh-CN" altLang="zh-CN" sz="2800" b="1"/>
              <a:t>月环比增长率</a:t>
            </a:r>
            <a:r>
              <a:rPr lang="en-US" altLang="zh-CN" sz="2800" b="1"/>
              <a:t>(%)</a:t>
            </a:r>
            <a:endParaRPr lang="zh-CN" altLang="en-US" sz="2800" b="1"/>
          </a:p>
        </p:txBody>
      </p:sp>
      <p:sp>
        <p:nvSpPr>
          <p:cNvPr id="42034" name="矩形 6"/>
          <p:cNvSpPr>
            <a:spLocks noChangeArrowheads="1"/>
          </p:cNvSpPr>
          <p:nvPr/>
        </p:nvSpPr>
        <p:spPr bwMode="auto">
          <a:xfrm>
            <a:off x="366713" y="3284538"/>
            <a:ext cx="3989387"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ts val="4000"/>
              </a:lnSpc>
            </a:pPr>
            <a:r>
              <a:rPr lang="en-US" altLang="zh-CN" sz="2800" b="1" i="1"/>
              <a:t>P</a:t>
            </a:r>
            <a:r>
              <a:rPr lang="en-US" altLang="zh-CN" sz="2800" b="1" i="1" baseline="-25000"/>
              <a:t>k</a:t>
            </a:r>
            <a:r>
              <a:rPr lang="en-US" altLang="zh-CN" sz="2800" b="1"/>
              <a:t> ~</a:t>
            </a:r>
            <a:r>
              <a:rPr lang="zh-CN" altLang="zh-CN" sz="2800" b="1"/>
              <a:t>以上年</a:t>
            </a:r>
            <a:r>
              <a:rPr lang="en-US" altLang="zh-CN" sz="2800" b="1"/>
              <a:t>12</a:t>
            </a:r>
            <a:r>
              <a:rPr lang="zh-CN" altLang="zh-CN" sz="2800" b="1"/>
              <a:t>月为基期</a:t>
            </a:r>
            <a:r>
              <a:rPr lang="en-US" altLang="zh-CN" sz="2800" b="1"/>
              <a:t>, </a:t>
            </a:r>
            <a:r>
              <a:rPr lang="zh-CN" altLang="en-US" sz="2800" b="1"/>
              <a:t>本</a:t>
            </a:r>
            <a:r>
              <a:rPr lang="zh-CN" altLang="zh-CN" sz="2800" b="1"/>
              <a:t>年</a:t>
            </a:r>
            <a:r>
              <a:rPr lang="en-US" altLang="zh-CN" sz="2800" b="1" i="1"/>
              <a:t>k</a:t>
            </a:r>
            <a:r>
              <a:rPr lang="zh-CN" altLang="zh-CN" sz="2800" b="1"/>
              <a:t>月</a:t>
            </a:r>
            <a:r>
              <a:rPr lang="zh-CN" altLang="en-US" sz="2800" b="1"/>
              <a:t>的</a:t>
            </a:r>
            <a:r>
              <a:rPr lang="zh-CN" altLang="zh-CN" sz="2800" b="1"/>
              <a:t>价格指数</a:t>
            </a:r>
            <a:endParaRPr lang="zh-CN" altLang="en-US" sz="2800" b="1"/>
          </a:p>
        </p:txBody>
      </p:sp>
      <p:sp>
        <p:nvSpPr>
          <p:cNvPr id="8" name="矩形 7"/>
          <p:cNvSpPr>
            <a:spLocks noRot="1" noChangeAspect="1" noMove="1" noResize="1" noEditPoints="1" noAdjustHandles="1" noChangeArrowheads="1" noChangeShapeType="1" noTextEdit="1"/>
          </p:cNvSpPr>
          <p:nvPr/>
        </p:nvSpPr>
        <p:spPr>
          <a:xfrm>
            <a:off x="683568" y="4365104"/>
            <a:ext cx="3672408" cy="1320618"/>
          </a:xfrm>
          <a:prstGeom prst="rect">
            <a:avLst/>
          </a:prstGeom>
          <a:blipFill rotWithShape="1">
            <a:blip r:embed="rId2"/>
            <a:stretch>
              <a:fillRect/>
            </a:stretch>
          </a:blipFill>
        </p:spPr>
        <p:txBody>
          <a:bodyPr/>
          <a:lstStyle/>
          <a:p>
            <a:pPr>
              <a:defRPr/>
            </a:pPr>
            <a:r>
              <a:rPr lang="zh-CN" altLang="en-US">
                <a:noFill/>
              </a:rPr>
              <a:t> </a:t>
            </a:r>
          </a:p>
        </p:txBody>
      </p:sp>
      <p:sp>
        <p:nvSpPr>
          <p:cNvPr id="42036" name="TextBox 9"/>
          <p:cNvSpPr txBox="1">
            <a:spLocks noChangeArrowheads="1"/>
          </p:cNvSpPr>
          <p:nvPr/>
        </p:nvSpPr>
        <p:spPr bwMode="auto">
          <a:xfrm>
            <a:off x="395288" y="5838825"/>
            <a:ext cx="4614862" cy="52387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i="1"/>
              <a:t>p</a:t>
            </a:r>
            <a:r>
              <a:rPr lang="en-US" altLang="zh-CN" sz="2800" b="1" i="1" baseline="-25000"/>
              <a:t>k</a:t>
            </a:r>
            <a:r>
              <a:rPr lang="zh-CN" altLang="en-US" sz="2800" b="1"/>
              <a:t>为正</a:t>
            </a:r>
            <a:r>
              <a:rPr lang="en-US" altLang="zh-CN" sz="2800" b="1" i="1"/>
              <a:t>P</a:t>
            </a:r>
            <a:r>
              <a:rPr lang="en-US" altLang="zh-CN" sz="2800" b="1" i="1" baseline="-25000"/>
              <a:t>k</a:t>
            </a:r>
            <a:r>
              <a:rPr lang="zh-CN" altLang="en-US" sz="2800" b="1"/>
              <a:t>上升</a:t>
            </a:r>
            <a:r>
              <a:rPr lang="en-US" altLang="zh-CN" sz="2800" b="1"/>
              <a:t>, </a:t>
            </a:r>
            <a:r>
              <a:rPr lang="en-US" altLang="zh-CN" sz="2800" b="1" i="1"/>
              <a:t> p</a:t>
            </a:r>
            <a:r>
              <a:rPr lang="en-US" altLang="zh-CN" sz="2800" b="1" i="1" baseline="-25000"/>
              <a:t>k</a:t>
            </a:r>
            <a:r>
              <a:rPr lang="zh-CN" altLang="en-US" sz="2800" b="1"/>
              <a:t>为负</a:t>
            </a:r>
            <a:r>
              <a:rPr lang="en-US" altLang="zh-CN" sz="2800" b="1" i="1"/>
              <a:t>P</a:t>
            </a:r>
            <a:r>
              <a:rPr lang="en-US" altLang="zh-CN" sz="2800" b="1" i="1" baseline="-25000"/>
              <a:t>k</a:t>
            </a:r>
            <a:r>
              <a:rPr lang="zh-CN" altLang="en-US" sz="2800" b="1"/>
              <a:t>下降</a:t>
            </a:r>
            <a:endParaRPr lang="zh-CN" altLang="en-US" sz="2800"/>
          </a:p>
        </p:txBody>
      </p:sp>
      <p:sp>
        <p:nvSpPr>
          <p:cNvPr id="42037" name="TextBox 10"/>
          <p:cNvSpPr txBox="1">
            <a:spLocks noChangeArrowheads="1"/>
          </p:cNvSpPr>
          <p:nvPr/>
        </p:nvSpPr>
        <p:spPr bwMode="auto">
          <a:xfrm>
            <a:off x="5227638" y="5838825"/>
            <a:ext cx="3808412"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i="1"/>
              <a:t>P</a:t>
            </a:r>
            <a:r>
              <a:rPr lang="en-US" altLang="zh-CN" sz="2800" b="1" i="1" baseline="-25000"/>
              <a:t>k</a:t>
            </a:r>
            <a:r>
              <a:rPr lang="zh-CN" altLang="en-US" sz="2800" b="1"/>
              <a:t>涨幅回落</a:t>
            </a:r>
            <a:r>
              <a:rPr lang="en-US" altLang="zh-CN" sz="2800" b="1" i="1"/>
              <a:t>P</a:t>
            </a:r>
            <a:r>
              <a:rPr lang="en-US" altLang="zh-CN" sz="2800" b="1" i="1" baseline="-25000"/>
              <a:t>k</a:t>
            </a:r>
            <a:r>
              <a:rPr lang="zh-CN" altLang="en-US" sz="2800" b="1"/>
              <a:t>上升变缓</a:t>
            </a:r>
            <a:endParaRPr lang="zh-CN" altLang="en-US" sz="2800"/>
          </a:p>
        </p:txBody>
      </p:sp>
      <p:grpSp>
        <p:nvGrpSpPr>
          <p:cNvPr id="4" name="组合 3"/>
          <p:cNvGrpSpPr>
            <a:grpSpLocks/>
          </p:cNvGrpSpPr>
          <p:nvPr/>
        </p:nvGrpSpPr>
        <p:grpSpPr bwMode="auto">
          <a:xfrm>
            <a:off x="4938713" y="2420938"/>
            <a:ext cx="4241800" cy="3529012"/>
            <a:chOff x="4938713" y="2420938"/>
            <a:chExt cx="4241800" cy="3529012"/>
          </a:xfrm>
        </p:grpSpPr>
        <p:pic>
          <p:nvPicPr>
            <p:cNvPr id="4203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8713" y="2420938"/>
              <a:ext cx="4241800" cy="352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39" name="矩形 2"/>
            <p:cNvSpPr>
              <a:spLocks noChangeArrowheads="1"/>
            </p:cNvSpPr>
            <p:nvPr/>
          </p:nvSpPr>
          <p:spPr bwMode="auto">
            <a:xfrm>
              <a:off x="6300192" y="2607295"/>
              <a:ext cx="19325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t>2011CPI</a:t>
              </a:r>
              <a:r>
                <a:rPr lang="zh-CN" altLang="zh-CN" b="1" dirty="0">
                  <a:solidFill>
                    <a:srgbClr val="FF0000"/>
                  </a:solidFill>
                </a:rPr>
                <a:t>环比</a:t>
              </a:r>
              <a:endParaRPr lang="zh-CN" altLang="en-US" dirty="0"/>
            </a:p>
          </p:txBody>
        </p:sp>
      </p:grpSp>
    </p:spTree>
    <p:extLst>
      <p:ext uri="{BB962C8B-B14F-4D97-AF65-F5344CB8AC3E}">
        <p14:creationId xmlns:p14="http://schemas.microsoft.com/office/powerpoint/2010/main" val="33932083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2030"/>
                                        </p:tgtEl>
                                        <p:attrNameLst>
                                          <p:attrName>style.visibility</p:attrName>
                                        </p:attrNameLst>
                                      </p:cBhvr>
                                      <p:to>
                                        <p:strVal val="visible"/>
                                      </p:to>
                                    </p:set>
                                    <p:animEffect transition="in" filter="circle(in)">
                                      <p:cBhvr>
                                        <p:cTn id="7" dur="1000"/>
                                        <p:tgtEl>
                                          <p:spTgt spid="420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10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2033"/>
                                        </p:tgtEl>
                                        <p:attrNameLst>
                                          <p:attrName>style.visibility</p:attrName>
                                        </p:attrNameLst>
                                      </p:cBhvr>
                                      <p:to>
                                        <p:strVal val="visible"/>
                                      </p:to>
                                    </p:set>
                                    <p:animEffect transition="in" filter="barn(inVertical)">
                                      <p:cBhvr>
                                        <p:cTn id="17" dur="1000"/>
                                        <p:tgtEl>
                                          <p:spTgt spid="420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2034"/>
                                        </p:tgtEl>
                                        <p:attrNameLst>
                                          <p:attrName>style.visibility</p:attrName>
                                        </p:attrNameLst>
                                      </p:cBhvr>
                                      <p:to>
                                        <p:strVal val="visible"/>
                                      </p:to>
                                    </p:set>
                                    <p:animEffect transition="in" filter="barn(inVertical)">
                                      <p:cBhvr>
                                        <p:cTn id="22" dur="1000"/>
                                        <p:tgtEl>
                                          <p:spTgt spid="4203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10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2"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1000"/>
                                        <p:tgtEl>
                                          <p:spTgt spid="4"/>
                                        </p:tgtEl>
                                      </p:cBhvr>
                                    </p:animEffect>
                                    <p:anim calcmode="lin" valueType="num">
                                      <p:cBhvr>
                                        <p:cTn id="33" dur="1000" fill="hold"/>
                                        <p:tgtEl>
                                          <p:spTgt spid="4"/>
                                        </p:tgtEl>
                                        <p:attrNameLst>
                                          <p:attrName>ppt_x</p:attrName>
                                        </p:attrNameLst>
                                      </p:cBhvr>
                                      <p:tavLst>
                                        <p:tav tm="0">
                                          <p:val>
                                            <p:strVal val="#ppt_x"/>
                                          </p:val>
                                        </p:tav>
                                        <p:tav tm="100000">
                                          <p:val>
                                            <p:strVal val="#ppt_x"/>
                                          </p:val>
                                        </p:tav>
                                      </p:tavLst>
                                    </p:anim>
                                    <p:anim calcmode="lin" valueType="num">
                                      <p:cBhvr>
                                        <p:cTn id="3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42036"/>
                                        </p:tgtEl>
                                        <p:attrNameLst>
                                          <p:attrName>style.visibility</p:attrName>
                                        </p:attrNameLst>
                                      </p:cBhvr>
                                      <p:to>
                                        <p:strVal val="visible"/>
                                      </p:to>
                                    </p:set>
                                    <p:animEffect transition="in" filter="barn(inVertical)">
                                      <p:cBhvr>
                                        <p:cTn id="39" dur="1000"/>
                                        <p:tgtEl>
                                          <p:spTgt spid="4203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42037"/>
                                        </p:tgtEl>
                                        <p:attrNameLst>
                                          <p:attrName>style.visibility</p:attrName>
                                        </p:attrNameLst>
                                      </p:cBhvr>
                                      <p:to>
                                        <p:strVal val="visible"/>
                                      </p:to>
                                    </p:set>
                                    <p:animEffect transition="in" filter="barn(inVertical)">
                                      <p:cBhvr>
                                        <p:cTn id="44" dur="1000"/>
                                        <p:tgtEl>
                                          <p:spTgt spid="42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30" grpId="0"/>
      <p:bldP spid="42033" grpId="0"/>
      <p:bldP spid="42034" grpId="0"/>
      <p:bldP spid="42036" grpId="0" animBg="1"/>
      <p:bldP spid="4203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8777091"/>
              </p:ext>
            </p:extLst>
          </p:nvPr>
        </p:nvGraphicFramePr>
        <p:xfrm>
          <a:off x="250825" y="1989138"/>
          <a:ext cx="8785222" cy="1368425"/>
        </p:xfrm>
        <a:graphic>
          <a:graphicData uri="http://schemas.openxmlformats.org/drawingml/2006/table">
            <a:tbl>
              <a:tblPr firstRow="1" firstCol="1" lastRow="1" lastCol="1" bandRow="1" bandCol="1">
                <a:tableStyleId>{5C22544A-7EE6-4342-B048-85BDC9FD1C3A}</a:tableStyleId>
              </a:tblPr>
              <a:tblGrid>
                <a:gridCol w="1296178">
                  <a:extLst>
                    <a:ext uri="{9D8B030D-6E8A-4147-A177-3AD203B41FA5}">
                      <a16:colId xmlns:a16="http://schemas.microsoft.com/office/drawing/2014/main" val="20000"/>
                    </a:ext>
                  </a:extLst>
                </a:gridCol>
                <a:gridCol w="576080">
                  <a:extLst>
                    <a:ext uri="{9D8B030D-6E8A-4147-A177-3AD203B41FA5}">
                      <a16:colId xmlns:a16="http://schemas.microsoft.com/office/drawing/2014/main" val="20001"/>
                    </a:ext>
                  </a:extLst>
                </a:gridCol>
                <a:gridCol w="648090">
                  <a:extLst>
                    <a:ext uri="{9D8B030D-6E8A-4147-A177-3AD203B41FA5}">
                      <a16:colId xmlns:a16="http://schemas.microsoft.com/office/drawing/2014/main" val="20002"/>
                    </a:ext>
                  </a:extLst>
                </a:gridCol>
                <a:gridCol w="720100">
                  <a:extLst>
                    <a:ext uri="{9D8B030D-6E8A-4147-A177-3AD203B41FA5}">
                      <a16:colId xmlns:a16="http://schemas.microsoft.com/office/drawing/2014/main" val="20003"/>
                    </a:ext>
                  </a:extLst>
                </a:gridCol>
                <a:gridCol w="576080">
                  <a:extLst>
                    <a:ext uri="{9D8B030D-6E8A-4147-A177-3AD203B41FA5}">
                      <a16:colId xmlns:a16="http://schemas.microsoft.com/office/drawing/2014/main" val="20004"/>
                    </a:ext>
                  </a:extLst>
                </a:gridCol>
                <a:gridCol w="576080">
                  <a:extLst>
                    <a:ext uri="{9D8B030D-6E8A-4147-A177-3AD203B41FA5}">
                      <a16:colId xmlns:a16="http://schemas.microsoft.com/office/drawing/2014/main" val="20005"/>
                    </a:ext>
                  </a:extLst>
                </a:gridCol>
                <a:gridCol w="576080">
                  <a:extLst>
                    <a:ext uri="{9D8B030D-6E8A-4147-A177-3AD203B41FA5}">
                      <a16:colId xmlns:a16="http://schemas.microsoft.com/office/drawing/2014/main" val="20006"/>
                    </a:ext>
                  </a:extLst>
                </a:gridCol>
                <a:gridCol w="576080">
                  <a:extLst>
                    <a:ext uri="{9D8B030D-6E8A-4147-A177-3AD203B41FA5}">
                      <a16:colId xmlns:a16="http://schemas.microsoft.com/office/drawing/2014/main" val="20007"/>
                    </a:ext>
                  </a:extLst>
                </a:gridCol>
                <a:gridCol w="648090">
                  <a:extLst>
                    <a:ext uri="{9D8B030D-6E8A-4147-A177-3AD203B41FA5}">
                      <a16:colId xmlns:a16="http://schemas.microsoft.com/office/drawing/2014/main" val="20008"/>
                    </a:ext>
                  </a:extLst>
                </a:gridCol>
                <a:gridCol w="576080">
                  <a:extLst>
                    <a:ext uri="{9D8B030D-6E8A-4147-A177-3AD203B41FA5}">
                      <a16:colId xmlns:a16="http://schemas.microsoft.com/office/drawing/2014/main" val="20009"/>
                    </a:ext>
                  </a:extLst>
                </a:gridCol>
                <a:gridCol w="648090">
                  <a:extLst>
                    <a:ext uri="{9D8B030D-6E8A-4147-A177-3AD203B41FA5}">
                      <a16:colId xmlns:a16="http://schemas.microsoft.com/office/drawing/2014/main" val="20010"/>
                    </a:ext>
                  </a:extLst>
                </a:gridCol>
                <a:gridCol w="783098">
                  <a:extLst>
                    <a:ext uri="{9D8B030D-6E8A-4147-A177-3AD203B41FA5}">
                      <a16:colId xmlns:a16="http://schemas.microsoft.com/office/drawing/2014/main" val="20011"/>
                    </a:ext>
                  </a:extLst>
                </a:gridCol>
                <a:gridCol w="585096">
                  <a:extLst>
                    <a:ext uri="{9D8B030D-6E8A-4147-A177-3AD203B41FA5}">
                      <a16:colId xmlns:a16="http://schemas.microsoft.com/office/drawing/2014/main" val="20012"/>
                    </a:ext>
                  </a:extLst>
                </a:gridCol>
              </a:tblGrid>
              <a:tr h="451901">
                <a:tc>
                  <a:txBody>
                    <a:bodyPr/>
                    <a:lstStyle/>
                    <a:p>
                      <a:pPr algn="ctr">
                        <a:spcAft>
                          <a:spcPts val="0"/>
                        </a:spcAft>
                      </a:pPr>
                      <a:r>
                        <a:rPr lang="zh-CN" sz="2400" kern="100" dirty="0">
                          <a:solidFill>
                            <a:schemeClr val="tx1"/>
                          </a:solidFill>
                          <a:effectLst/>
                        </a:rPr>
                        <a:t>月份</a:t>
                      </a:r>
                      <a:r>
                        <a:rPr lang="en-US" altLang="zh-CN" sz="2400" i="1" kern="100" dirty="0">
                          <a:solidFill>
                            <a:schemeClr val="tx1"/>
                          </a:solidFill>
                          <a:effectLst/>
                        </a:rPr>
                        <a:t>k</a:t>
                      </a:r>
                      <a:endParaRPr lang="zh-CN" sz="2400" i="1" kern="100" dirty="0">
                        <a:solidFill>
                          <a:schemeClr val="tx1"/>
                        </a:solidFill>
                        <a:effectLst/>
                        <a:latin typeface="Times New Roman"/>
                        <a:ea typeface="宋体"/>
                      </a:endParaRPr>
                    </a:p>
                  </a:txBody>
                  <a:tcPr marL="68582" marR="68582" marT="0" marB="0">
                    <a:lnR w="12700" cap="flat" cmpd="sng" algn="ctr">
                      <a:solidFill>
                        <a:schemeClr val="tx1"/>
                      </a:solidFill>
                      <a:prstDash val="solid"/>
                      <a:round/>
                      <a:headEnd type="none" w="med" len="med"/>
                      <a:tailEnd type="none" w="med" len="med"/>
                    </a:lnR>
                    <a:solidFill>
                      <a:srgbClr val="FFFF00"/>
                    </a:solidFill>
                  </a:tcPr>
                </a:tc>
                <a:tc>
                  <a:txBody>
                    <a:bodyPr/>
                    <a:lstStyle/>
                    <a:p>
                      <a:pPr algn="ctr">
                        <a:spcAft>
                          <a:spcPts val="0"/>
                        </a:spcAft>
                      </a:pPr>
                      <a:r>
                        <a:rPr lang="en-US" sz="2400" kern="100" dirty="0">
                          <a:solidFill>
                            <a:schemeClr val="tx1"/>
                          </a:solidFill>
                          <a:effectLst/>
                        </a:rPr>
                        <a:t>1</a:t>
                      </a:r>
                      <a:endParaRPr lang="zh-CN" sz="2400" kern="100" dirty="0">
                        <a:solidFill>
                          <a:schemeClr val="tx1"/>
                        </a:solidFill>
                        <a:effectLst/>
                        <a:latin typeface="Times New Roman"/>
                        <a:ea typeface="宋体"/>
                      </a:endParaRPr>
                    </a:p>
                  </a:txBody>
                  <a:tcPr marL="68582" marR="68582" marT="0" marB="0">
                    <a:lnL w="12700" cap="flat" cmpd="sng" algn="ctr">
                      <a:solidFill>
                        <a:schemeClr val="tx1"/>
                      </a:solidFill>
                      <a:prstDash val="solid"/>
                      <a:round/>
                      <a:headEnd type="none" w="med" len="med"/>
                      <a:tailEnd type="none" w="med" len="med"/>
                    </a:lnL>
                    <a:solidFill>
                      <a:srgbClr val="FFFF00"/>
                    </a:solidFill>
                  </a:tcPr>
                </a:tc>
                <a:tc>
                  <a:txBody>
                    <a:bodyPr/>
                    <a:lstStyle/>
                    <a:p>
                      <a:pPr algn="ctr">
                        <a:spcAft>
                          <a:spcPts val="0"/>
                        </a:spcAft>
                      </a:pPr>
                      <a:r>
                        <a:rPr lang="en-US" sz="2400" kern="100">
                          <a:solidFill>
                            <a:schemeClr val="tx1"/>
                          </a:solidFill>
                          <a:effectLst/>
                        </a:rPr>
                        <a:t>2</a:t>
                      </a:r>
                      <a:endParaRPr lang="zh-CN" sz="2400" kern="100">
                        <a:solidFill>
                          <a:schemeClr val="tx1"/>
                        </a:solidFill>
                        <a:effectLst/>
                        <a:latin typeface="Times New Roman"/>
                        <a:ea typeface="宋体"/>
                      </a:endParaRPr>
                    </a:p>
                  </a:txBody>
                  <a:tcPr marL="68582" marR="68582" marT="0" marB="0">
                    <a:solidFill>
                      <a:srgbClr val="FFFF00"/>
                    </a:solidFill>
                  </a:tcPr>
                </a:tc>
                <a:tc>
                  <a:txBody>
                    <a:bodyPr/>
                    <a:lstStyle/>
                    <a:p>
                      <a:pPr algn="ctr">
                        <a:spcAft>
                          <a:spcPts val="0"/>
                        </a:spcAft>
                      </a:pPr>
                      <a:r>
                        <a:rPr lang="en-US" sz="2400" kern="100" dirty="0">
                          <a:solidFill>
                            <a:schemeClr val="tx1"/>
                          </a:solidFill>
                          <a:effectLst/>
                        </a:rPr>
                        <a:t>3</a:t>
                      </a:r>
                      <a:endParaRPr lang="zh-CN" sz="2400" kern="100" dirty="0">
                        <a:solidFill>
                          <a:schemeClr val="tx1"/>
                        </a:solidFill>
                        <a:effectLst/>
                        <a:latin typeface="Times New Roman"/>
                        <a:ea typeface="宋体"/>
                      </a:endParaRPr>
                    </a:p>
                  </a:txBody>
                  <a:tcPr marL="68582" marR="68582" marT="0" marB="0">
                    <a:solidFill>
                      <a:srgbClr val="FFFF00"/>
                    </a:solidFill>
                  </a:tcPr>
                </a:tc>
                <a:tc>
                  <a:txBody>
                    <a:bodyPr/>
                    <a:lstStyle/>
                    <a:p>
                      <a:pPr algn="ctr">
                        <a:spcAft>
                          <a:spcPts val="0"/>
                        </a:spcAft>
                      </a:pPr>
                      <a:r>
                        <a:rPr lang="en-US" sz="2400" kern="100" dirty="0">
                          <a:solidFill>
                            <a:schemeClr val="tx1"/>
                          </a:solidFill>
                          <a:effectLst/>
                        </a:rPr>
                        <a:t>4</a:t>
                      </a:r>
                      <a:endParaRPr lang="zh-CN" sz="2400" kern="100" dirty="0">
                        <a:solidFill>
                          <a:schemeClr val="tx1"/>
                        </a:solidFill>
                        <a:effectLst/>
                        <a:latin typeface="Times New Roman"/>
                        <a:ea typeface="宋体"/>
                      </a:endParaRPr>
                    </a:p>
                  </a:txBody>
                  <a:tcPr marL="68582" marR="68582" marT="0" marB="0">
                    <a:solidFill>
                      <a:srgbClr val="FFFF00"/>
                    </a:solidFill>
                  </a:tcPr>
                </a:tc>
                <a:tc>
                  <a:txBody>
                    <a:bodyPr/>
                    <a:lstStyle/>
                    <a:p>
                      <a:pPr algn="ctr">
                        <a:spcAft>
                          <a:spcPts val="0"/>
                        </a:spcAft>
                      </a:pPr>
                      <a:r>
                        <a:rPr lang="en-US" sz="2400" kern="100" dirty="0">
                          <a:solidFill>
                            <a:schemeClr val="tx1"/>
                          </a:solidFill>
                          <a:effectLst/>
                        </a:rPr>
                        <a:t>5</a:t>
                      </a:r>
                      <a:endParaRPr lang="zh-CN" sz="2400" kern="100" dirty="0">
                        <a:solidFill>
                          <a:schemeClr val="tx1"/>
                        </a:solidFill>
                        <a:effectLst/>
                        <a:latin typeface="Times New Roman"/>
                        <a:ea typeface="宋体"/>
                      </a:endParaRPr>
                    </a:p>
                  </a:txBody>
                  <a:tcPr marL="68582" marR="68582" marT="0" marB="0">
                    <a:solidFill>
                      <a:srgbClr val="FFFF00"/>
                    </a:solidFill>
                  </a:tcPr>
                </a:tc>
                <a:tc>
                  <a:txBody>
                    <a:bodyPr/>
                    <a:lstStyle/>
                    <a:p>
                      <a:pPr algn="ctr">
                        <a:spcAft>
                          <a:spcPts val="0"/>
                        </a:spcAft>
                      </a:pPr>
                      <a:r>
                        <a:rPr lang="en-US" sz="2400" kern="100" dirty="0">
                          <a:solidFill>
                            <a:schemeClr val="tx1"/>
                          </a:solidFill>
                          <a:effectLst/>
                        </a:rPr>
                        <a:t>6</a:t>
                      </a:r>
                      <a:endParaRPr lang="zh-CN" sz="2400" kern="100" dirty="0">
                        <a:solidFill>
                          <a:schemeClr val="tx1"/>
                        </a:solidFill>
                        <a:effectLst/>
                        <a:latin typeface="Times New Roman"/>
                        <a:ea typeface="宋体"/>
                      </a:endParaRPr>
                    </a:p>
                  </a:txBody>
                  <a:tcPr marL="68582" marR="68582" marT="0" marB="0">
                    <a:solidFill>
                      <a:srgbClr val="FFFF00"/>
                    </a:solidFill>
                  </a:tcPr>
                </a:tc>
                <a:tc>
                  <a:txBody>
                    <a:bodyPr/>
                    <a:lstStyle/>
                    <a:p>
                      <a:pPr algn="ctr">
                        <a:spcAft>
                          <a:spcPts val="0"/>
                        </a:spcAft>
                      </a:pPr>
                      <a:r>
                        <a:rPr lang="en-US" sz="2400" kern="100" dirty="0">
                          <a:solidFill>
                            <a:schemeClr val="tx1"/>
                          </a:solidFill>
                          <a:effectLst/>
                        </a:rPr>
                        <a:t>7</a:t>
                      </a:r>
                      <a:endParaRPr lang="zh-CN" sz="2400" kern="100" dirty="0">
                        <a:solidFill>
                          <a:schemeClr val="tx1"/>
                        </a:solidFill>
                        <a:effectLst/>
                        <a:latin typeface="Times New Roman"/>
                        <a:ea typeface="宋体"/>
                      </a:endParaRPr>
                    </a:p>
                  </a:txBody>
                  <a:tcPr marL="68582" marR="68582" marT="0" marB="0">
                    <a:solidFill>
                      <a:srgbClr val="FFFF00"/>
                    </a:solidFill>
                  </a:tcPr>
                </a:tc>
                <a:tc>
                  <a:txBody>
                    <a:bodyPr/>
                    <a:lstStyle/>
                    <a:p>
                      <a:pPr algn="ctr">
                        <a:spcAft>
                          <a:spcPts val="0"/>
                        </a:spcAft>
                      </a:pPr>
                      <a:r>
                        <a:rPr lang="en-US" sz="2400" kern="100" dirty="0">
                          <a:solidFill>
                            <a:schemeClr val="tx1"/>
                          </a:solidFill>
                          <a:effectLst/>
                        </a:rPr>
                        <a:t>8</a:t>
                      </a:r>
                      <a:endParaRPr lang="zh-CN" sz="2400" kern="100" dirty="0">
                        <a:solidFill>
                          <a:schemeClr val="tx1"/>
                        </a:solidFill>
                        <a:effectLst/>
                        <a:latin typeface="Times New Roman"/>
                        <a:ea typeface="宋体"/>
                      </a:endParaRPr>
                    </a:p>
                  </a:txBody>
                  <a:tcPr marL="68582" marR="68582" marT="0" marB="0">
                    <a:solidFill>
                      <a:srgbClr val="FFFF00"/>
                    </a:solidFill>
                  </a:tcPr>
                </a:tc>
                <a:tc>
                  <a:txBody>
                    <a:bodyPr/>
                    <a:lstStyle/>
                    <a:p>
                      <a:pPr algn="ctr">
                        <a:spcAft>
                          <a:spcPts val="0"/>
                        </a:spcAft>
                      </a:pPr>
                      <a:r>
                        <a:rPr lang="en-US" sz="2400" kern="100" dirty="0">
                          <a:solidFill>
                            <a:schemeClr val="tx1"/>
                          </a:solidFill>
                          <a:effectLst/>
                        </a:rPr>
                        <a:t>9</a:t>
                      </a:r>
                      <a:endParaRPr lang="zh-CN" sz="2400" kern="100" dirty="0">
                        <a:solidFill>
                          <a:schemeClr val="tx1"/>
                        </a:solidFill>
                        <a:effectLst/>
                        <a:latin typeface="Times New Roman"/>
                        <a:ea typeface="宋体"/>
                      </a:endParaRPr>
                    </a:p>
                  </a:txBody>
                  <a:tcPr marL="68582" marR="68582" marT="0" marB="0">
                    <a:solidFill>
                      <a:srgbClr val="FFFF00"/>
                    </a:solidFill>
                  </a:tcPr>
                </a:tc>
                <a:tc>
                  <a:txBody>
                    <a:bodyPr/>
                    <a:lstStyle/>
                    <a:p>
                      <a:pPr algn="ctr">
                        <a:spcAft>
                          <a:spcPts val="0"/>
                        </a:spcAft>
                      </a:pPr>
                      <a:r>
                        <a:rPr lang="en-US" sz="2400" kern="100" dirty="0">
                          <a:solidFill>
                            <a:schemeClr val="tx1"/>
                          </a:solidFill>
                          <a:effectLst/>
                        </a:rPr>
                        <a:t>10</a:t>
                      </a:r>
                      <a:endParaRPr lang="zh-CN" sz="2400" kern="100" dirty="0">
                        <a:solidFill>
                          <a:schemeClr val="tx1"/>
                        </a:solidFill>
                        <a:effectLst/>
                        <a:latin typeface="Times New Roman"/>
                        <a:ea typeface="宋体"/>
                      </a:endParaRPr>
                    </a:p>
                  </a:txBody>
                  <a:tcPr marL="68582" marR="68582" marT="0" marB="0">
                    <a:solidFill>
                      <a:srgbClr val="FFFF00"/>
                    </a:solidFill>
                  </a:tcPr>
                </a:tc>
                <a:tc>
                  <a:txBody>
                    <a:bodyPr/>
                    <a:lstStyle/>
                    <a:p>
                      <a:pPr algn="ctr">
                        <a:spcAft>
                          <a:spcPts val="0"/>
                        </a:spcAft>
                      </a:pPr>
                      <a:r>
                        <a:rPr lang="en-US" sz="2400" kern="100" dirty="0">
                          <a:solidFill>
                            <a:schemeClr val="tx1"/>
                          </a:solidFill>
                          <a:effectLst/>
                        </a:rPr>
                        <a:t>11</a:t>
                      </a:r>
                      <a:endParaRPr lang="zh-CN" sz="2400" kern="100" dirty="0">
                        <a:solidFill>
                          <a:schemeClr val="tx1"/>
                        </a:solidFill>
                        <a:effectLst/>
                        <a:latin typeface="Times New Roman"/>
                        <a:ea typeface="宋体"/>
                      </a:endParaRPr>
                    </a:p>
                  </a:txBody>
                  <a:tcPr marL="68582" marR="68582" marT="0" marB="0">
                    <a:solidFill>
                      <a:srgbClr val="FFFF00"/>
                    </a:solidFill>
                  </a:tcPr>
                </a:tc>
                <a:tc>
                  <a:txBody>
                    <a:bodyPr/>
                    <a:lstStyle/>
                    <a:p>
                      <a:pPr algn="ctr">
                        <a:spcAft>
                          <a:spcPts val="0"/>
                        </a:spcAft>
                      </a:pPr>
                      <a:r>
                        <a:rPr lang="en-US" sz="2400" kern="100" dirty="0">
                          <a:solidFill>
                            <a:schemeClr val="tx1"/>
                          </a:solidFill>
                          <a:effectLst/>
                        </a:rPr>
                        <a:t>12</a:t>
                      </a:r>
                      <a:endParaRPr lang="zh-CN" sz="2400" kern="100" dirty="0">
                        <a:solidFill>
                          <a:schemeClr val="tx1"/>
                        </a:solidFill>
                        <a:effectLst/>
                        <a:latin typeface="Times New Roman"/>
                        <a:ea typeface="宋体"/>
                      </a:endParaRPr>
                    </a:p>
                  </a:txBody>
                  <a:tcPr marL="68582" marR="68582" marT="0" marB="0">
                    <a:solidFill>
                      <a:srgbClr val="FFFF00"/>
                    </a:solidFill>
                  </a:tcPr>
                </a:tc>
                <a:extLst>
                  <a:ext uri="{0D108BD9-81ED-4DB2-BD59-A6C34878D82A}">
                    <a16:rowId xmlns:a16="http://schemas.microsoft.com/office/drawing/2014/main" val="10000"/>
                  </a:ext>
                </a:extLst>
              </a:tr>
              <a:tr h="471811">
                <a:tc>
                  <a:txBody>
                    <a:bodyPr/>
                    <a:lstStyle/>
                    <a:p>
                      <a:pPr algn="ctr">
                        <a:spcAft>
                          <a:spcPts val="0"/>
                        </a:spcAft>
                      </a:pPr>
                      <a:r>
                        <a:rPr lang="en-US" altLang="zh-CN" sz="2400" b="1" kern="100" dirty="0">
                          <a:solidFill>
                            <a:schemeClr val="tx1"/>
                          </a:solidFill>
                          <a:effectLst/>
                          <a:latin typeface="Times New Roman"/>
                          <a:ea typeface="宋体"/>
                        </a:rPr>
                        <a:t>2011</a:t>
                      </a:r>
                      <a:endParaRPr lang="zh-CN" sz="2400" b="1" kern="100" dirty="0">
                        <a:solidFill>
                          <a:schemeClr val="tx1"/>
                        </a:solidFill>
                        <a:effectLst/>
                        <a:latin typeface="Times New Roman"/>
                        <a:ea typeface="宋体"/>
                      </a:endParaRPr>
                    </a:p>
                  </a:txBody>
                  <a:tcPr marL="68580" marR="68580" marT="0" marB="0">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en-US" sz="2400" b="1" kern="100" dirty="0">
                          <a:solidFill>
                            <a:schemeClr val="tx1"/>
                          </a:solidFill>
                          <a:effectLst/>
                          <a:latin typeface="Times New Roman"/>
                          <a:ea typeface="宋体"/>
                        </a:rPr>
                        <a:t>4.9</a:t>
                      </a:r>
                      <a:endParaRPr lang="zh-CN" sz="2400" b="1" kern="100" dirty="0">
                        <a:solidFill>
                          <a:schemeClr val="tx1"/>
                        </a:solidFill>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solidFill>
                      <a:srgbClr val="CCFFCC"/>
                    </a:solidFill>
                  </a:tcPr>
                </a:tc>
                <a:tc>
                  <a:txBody>
                    <a:bodyPr/>
                    <a:lstStyle/>
                    <a:p>
                      <a:pPr algn="ctr">
                        <a:spcAft>
                          <a:spcPts val="0"/>
                        </a:spcAft>
                      </a:pPr>
                      <a:r>
                        <a:rPr lang="en-US" sz="2400" b="1" kern="100" dirty="0">
                          <a:solidFill>
                            <a:schemeClr val="tx1"/>
                          </a:solidFill>
                          <a:effectLst/>
                          <a:latin typeface="Times New Roman"/>
                          <a:ea typeface="宋体"/>
                        </a:rPr>
                        <a:t>4.9</a:t>
                      </a:r>
                      <a:endParaRPr lang="zh-CN" sz="2400" b="1" kern="100" dirty="0">
                        <a:solidFill>
                          <a:schemeClr val="tx1"/>
                        </a:solidFill>
                        <a:effectLst/>
                        <a:latin typeface="Times New Roman"/>
                        <a:ea typeface="宋体"/>
                      </a:endParaRPr>
                    </a:p>
                  </a:txBody>
                  <a:tcPr marL="68580" marR="68580" marT="0" marB="0">
                    <a:solidFill>
                      <a:srgbClr val="CCFFCC"/>
                    </a:solidFill>
                  </a:tcPr>
                </a:tc>
                <a:tc>
                  <a:txBody>
                    <a:bodyPr/>
                    <a:lstStyle/>
                    <a:p>
                      <a:pPr algn="ctr">
                        <a:spcAft>
                          <a:spcPts val="0"/>
                        </a:spcAft>
                      </a:pPr>
                      <a:r>
                        <a:rPr lang="en-US" sz="2400" b="1" kern="100" dirty="0">
                          <a:solidFill>
                            <a:schemeClr val="tx1"/>
                          </a:solidFill>
                          <a:effectLst/>
                          <a:latin typeface="Times New Roman"/>
                          <a:ea typeface="宋体"/>
                        </a:rPr>
                        <a:t>5.4</a:t>
                      </a:r>
                      <a:endParaRPr lang="zh-CN" sz="2400" b="1" kern="100" dirty="0">
                        <a:solidFill>
                          <a:schemeClr val="tx1"/>
                        </a:solidFill>
                        <a:effectLst/>
                        <a:latin typeface="Times New Roman"/>
                        <a:ea typeface="宋体"/>
                      </a:endParaRPr>
                    </a:p>
                  </a:txBody>
                  <a:tcPr marL="68580" marR="68580" marT="0" marB="0">
                    <a:solidFill>
                      <a:srgbClr val="CCFFCC"/>
                    </a:solidFill>
                  </a:tcPr>
                </a:tc>
                <a:tc>
                  <a:txBody>
                    <a:bodyPr/>
                    <a:lstStyle/>
                    <a:p>
                      <a:pPr algn="ctr">
                        <a:spcAft>
                          <a:spcPts val="0"/>
                        </a:spcAft>
                      </a:pPr>
                      <a:r>
                        <a:rPr lang="en-US" sz="2400" b="1" kern="100">
                          <a:solidFill>
                            <a:schemeClr val="tx1"/>
                          </a:solidFill>
                          <a:effectLst/>
                          <a:latin typeface="Times New Roman"/>
                          <a:ea typeface="宋体"/>
                        </a:rPr>
                        <a:t>5.3</a:t>
                      </a:r>
                      <a:endParaRPr lang="zh-CN" sz="2400" b="1" kern="100">
                        <a:solidFill>
                          <a:schemeClr val="tx1"/>
                        </a:solidFill>
                        <a:effectLst/>
                        <a:latin typeface="Times New Roman"/>
                        <a:ea typeface="宋体"/>
                      </a:endParaRPr>
                    </a:p>
                  </a:txBody>
                  <a:tcPr marL="68580" marR="68580" marT="0" marB="0">
                    <a:solidFill>
                      <a:srgbClr val="CCFFCC"/>
                    </a:solidFill>
                  </a:tcPr>
                </a:tc>
                <a:tc>
                  <a:txBody>
                    <a:bodyPr/>
                    <a:lstStyle/>
                    <a:p>
                      <a:pPr algn="ctr">
                        <a:spcAft>
                          <a:spcPts val="0"/>
                        </a:spcAft>
                      </a:pPr>
                      <a:r>
                        <a:rPr lang="en-US" sz="2400" b="1" kern="100">
                          <a:solidFill>
                            <a:schemeClr val="tx1"/>
                          </a:solidFill>
                          <a:effectLst/>
                          <a:latin typeface="Times New Roman"/>
                          <a:ea typeface="宋体"/>
                        </a:rPr>
                        <a:t>5.5</a:t>
                      </a:r>
                      <a:endParaRPr lang="zh-CN" sz="2400" b="1" kern="100">
                        <a:solidFill>
                          <a:schemeClr val="tx1"/>
                        </a:solidFill>
                        <a:effectLst/>
                        <a:latin typeface="Times New Roman"/>
                        <a:ea typeface="宋体"/>
                      </a:endParaRPr>
                    </a:p>
                  </a:txBody>
                  <a:tcPr marL="68580" marR="68580" marT="0" marB="0">
                    <a:solidFill>
                      <a:srgbClr val="CCFFCC"/>
                    </a:solidFill>
                  </a:tcPr>
                </a:tc>
                <a:tc>
                  <a:txBody>
                    <a:bodyPr/>
                    <a:lstStyle/>
                    <a:p>
                      <a:pPr algn="ctr">
                        <a:spcAft>
                          <a:spcPts val="0"/>
                        </a:spcAft>
                      </a:pPr>
                      <a:r>
                        <a:rPr lang="en-US" sz="2400" b="1" kern="100">
                          <a:solidFill>
                            <a:schemeClr val="tx1"/>
                          </a:solidFill>
                          <a:effectLst/>
                          <a:latin typeface="Times New Roman"/>
                          <a:ea typeface="宋体"/>
                        </a:rPr>
                        <a:t>6.4</a:t>
                      </a:r>
                      <a:endParaRPr lang="zh-CN" sz="2400" b="1" kern="100">
                        <a:solidFill>
                          <a:schemeClr val="tx1"/>
                        </a:solidFill>
                        <a:effectLst/>
                        <a:latin typeface="Times New Roman"/>
                        <a:ea typeface="宋体"/>
                      </a:endParaRPr>
                    </a:p>
                  </a:txBody>
                  <a:tcPr marL="68580" marR="68580" marT="0" marB="0">
                    <a:solidFill>
                      <a:srgbClr val="CCFFCC"/>
                    </a:solidFill>
                  </a:tcPr>
                </a:tc>
                <a:tc>
                  <a:txBody>
                    <a:bodyPr/>
                    <a:lstStyle/>
                    <a:p>
                      <a:pPr algn="ctr">
                        <a:spcAft>
                          <a:spcPts val="0"/>
                        </a:spcAft>
                      </a:pPr>
                      <a:r>
                        <a:rPr lang="en-US" sz="2400" b="1" kern="100">
                          <a:solidFill>
                            <a:schemeClr val="tx1"/>
                          </a:solidFill>
                          <a:effectLst/>
                          <a:latin typeface="Times New Roman"/>
                          <a:ea typeface="宋体"/>
                        </a:rPr>
                        <a:t>6.5</a:t>
                      </a:r>
                      <a:endParaRPr lang="zh-CN" sz="2400" b="1" kern="100">
                        <a:solidFill>
                          <a:schemeClr val="tx1"/>
                        </a:solidFill>
                        <a:effectLst/>
                        <a:latin typeface="Times New Roman"/>
                        <a:ea typeface="宋体"/>
                      </a:endParaRPr>
                    </a:p>
                  </a:txBody>
                  <a:tcPr marL="68580" marR="68580" marT="0" marB="0">
                    <a:solidFill>
                      <a:srgbClr val="CCFFCC"/>
                    </a:solidFill>
                  </a:tcPr>
                </a:tc>
                <a:tc>
                  <a:txBody>
                    <a:bodyPr/>
                    <a:lstStyle/>
                    <a:p>
                      <a:pPr algn="ctr">
                        <a:spcAft>
                          <a:spcPts val="0"/>
                        </a:spcAft>
                      </a:pPr>
                      <a:r>
                        <a:rPr lang="en-US" sz="2400" b="1" kern="100">
                          <a:solidFill>
                            <a:schemeClr val="tx1"/>
                          </a:solidFill>
                          <a:effectLst/>
                          <a:latin typeface="Times New Roman"/>
                          <a:ea typeface="宋体"/>
                        </a:rPr>
                        <a:t>6.2</a:t>
                      </a:r>
                      <a:endParaRPr lang="zh-CN" sz="2400" b="1" kern="100">
                        <a:solidFill>
                          <a:schemeClr val="tx1"/>
                        </a:solidFill>
                        <a:effectLst/>
                        <a:latin typeface="Times New Roman"/>
                        <a:ea typeface="宋体"/>
                      </a:endParaRPr>
                    </a:p>
                  </a:txBody>
                  <a:tcPr marL="68580" marR="68580" marT="0" marB="0">
                    <a:solidFill>
                      <a:srgbClr val="CCFFCC"/>
                    </a:solidFill>
                  </a:tcPr>
                </a:tc>
                <a:tc>
                  <a:txBody>
                    <a:bodyPr/>
                    <a:lstStyle/>
                    <a:p>
                      <a:pPr algn="ctr">
                        <a:spcAft>
                          <a:spcPts val="0"/>
                        </a:spcAft>
                      </a:pPr>
                      <a:r>
                        <a:rPr lang="en-US" sz="2400" b="1" kern="100">
                          <a:solidFill>
                            <a:schemeClr val="tx1"/>
                          </a:solidFill>
                          <a:effectLst/>
                          <a:latin typeface="Times New Roman"/>
                          <a:ea typeface="宋体"/>
                        </a:rPr>
                        <a:t>6.1</a:t>
                      </a:r>
                      <a:endParaRPr lang="zh-CN" sz="2400" b="1" kern="100">
                        <a:solidFill>
                          <a:schemeClr val="tx1"/>
                        </a:solidFill>
                        <a:effectLst/>
                        <a:latin typeface="Times New Roman"/>
                        <a:ea typeface="宋体"/>
                      </a:endParaRPr>
                    </a:p>
                  </a:txBody>
                  <a:tcPr marL="68580" marR="68580" marT="0" marB="0">
                    <a:solidFill>
                      <a:srgbClr val="CCFFCC"/>
                    </a:solidFill>
                  </a:tcPr>
                </a:tc>
                <a:tc>
                  <a:txBody>
                    <a:bodyPr/>
                    <a:lstStyle/>
                    <a:p>
                      <a:pPr algn="ctr">
                        <a:spcAft>
                          <a:spcPts val="0"/>
                        </a:spcAft>
                      </a:pPr>
                      <a:r>
                        <a:rPr lang="en-US" sz="2400" b="1" kern="100">
                          <a:solidFill>
                            <a:schemeClr val="tx1"/>
                          </a:solidFill>
                          <a:effectLst/>
                          <a:latin typeface="Times New Roman"/>
                          <a:ea typeface="宋体"/>
                        </a:rPr>
                        <a:t>5.5</a:t>
                      </a:r>
                      <a:endParaRPr lang="zh-CN" sz="2400" b="1" kern="100">
                        <a:solidFill>
                          <a:schemeClr val="tx1"/>
                        </a:solidFill>
                        <a:effectLst/>
                        <a:latin typeface="Times New Roman"/>
                        <a:ea typeface="宋体"/>
                      </a:endParaRPr>
                    </a:p>
                  </a:txBody>
                  <a:tcPr marL="68580" marR="68580" marT="0" marB="0">
                    <a:solidFill>
                      <a:srgbClr val="CCFFCC"/>
                    </a:solidFill>
                  </a:tcPr>
                </a:tc>
                <a:tc>
                  <a:txBody>
                    <a:bodyPr/>
                    <a:lstStyle/>
                    <a:p>
                      <a:pPr algn="ctr">
                        <a:spcAft>
                          <a:spcPts val="0"/>
                        </a:spcAft>
                      </a:pPr>
                      <a:r>
                        <a:rPr lang="en-US" sz="2400" b="1" kern="100">
                          <a:solidFill>
                            <a:schemeClr val="tx1"/>
                          </a:solidFill>
                          <a:effectLst/>
                          <a:latin typeface="Times New Roman"/>
                          <a:ea typeface="宋体"/>
                        </a:rPr>
                        <a:t>4.2</a:t>
                      </a:r>
                      <a:endParaRPr lang="zh-CN" sz="2400" b="1" kern="100">
                        <a:solidFill>
                          <a:schemeClr val="tx1"/>
                        </a:solidFill>
                        <a:effectLst/>
                        <a:latin typeface="Times New Roman"/>
                        <a:ea typeface="宋体"/>
                      </a:endParaRPr>
                    </a:p>
                  </a:txBody>
                  <a:tcPr marL="68580" marR="68580" marT="0" marB="0">
                    <a:solidFill>
                      <a:srgbClr val="CCFFCC"/>
                    </a:solidFill>
                  </a:tcPr>
                </a:tc>
                <a:tc>
                  <a:txBody>
                    <a:bodyPr/>
                    <a:lstStyle/>
                    <a:p>
                      <a:pPr algn="ctr">
                        <a:spcAft>
                          <a:spcPts val="0"/>
                        </a:spcAft>
                      </a:pPr>
                      <a:r>
                        <a:rPr lang="en-US" sz="2400" b="1" kern="100">
                          <a:solidFill>
                            <a:schemeClr val="tx1"/>
                          </a:solidFill>
                          <a:effectLst/>
                          <a:latin typeface="Times New Roman"/>
                          <a:ea typeface="宋体"/>
                        </a:rPr>
                        <a:t>4.1</a:t>
                      </a:r>
                      <a:endParaRPr lang="zh-CN" sz="2400" b="1" kern="100">
                        <a:solidFill>
                          <a:schemeClr val="tx1"/>
                        </a:solidFill>
                        <a:effectLst/>
                        <a:latin typeface="Times New Roman"/>
                        <a:ea typeface="宋体"/>
                      </a:endParaRPr>
                    </a:p>
                  </a:txBody>
                  <a:tcPr marL="68580" marR="68580" marT="0" marB="0">
                    <a:solidFill>
                      <a:srgbClr val="CCFFCC"/>
                    </a:solidFill>
                  </a:tcPr>
                </a:tc>
                <a:extLst>
                  <a:ext uri="{0D108BD9-81ED-4DB2-BD59-A6C34878D82A}">
                    <a16:rowId xmlns:a16="http://schemas.microsoft.com/office/drawing/2014/main" val="10001"/>
                  </a:ext>
                </a:extLst>
              </a:tr>
              <a:tr h="444713">
                <a:tc>
                  <a:txBody>
                    <a:bodyPr/>
                    <a:lstStyle/>
                    <a:p>
                      <a:pPr algn="ctr">
                        <a:spcAft>
                          <a:spcPts val="0"/>
                        </a:spcAft>
                      </a:pPr>
                      <a:r>
                        <a:rPr lang="en-US" sz="2400" b="1" kern="100" dirty="0">
                          <a:solidFill>
                            <a:schemeClr val="tx1"/>
                          </a:solidFill>
                          <a:effectLst/>
                          <a:latin typeface="Times New Roman"/>
                          <a:ea typeface="宋体"/>
                        </a:rPr>
                        <a:t> 2012</a:t>
                      </a:r>
                      <a:endParaRPr lang="zh-CN" sz="2400" b="1" kern="100" dirty="0">
                        <a:solidFill>
                          <a:schemeClr val="tx1"/>
                        </a:solidFill>
                        <a:effectLst/>
                        <a:latin typeface="Times New Roman"/>
                        <a:ea typeface="宋体"/>
                      </a:endParaRPr>
                    </a:p>
                  </a:txBody>
                  <a:tcPr marL="68580" marR="68580" marT="0" marB="0">
                    <a:lnR w="12700" cap="flat" cmpd="sng" algn="ctr">
                      <a:solidFill>
                        <a:schemeClr val="tx1"/>
                      </a:solidFill>
                      <a:prstDash val="solid"/>
                      <a:round/>
                      <a:headEnd type="none" w="med" len="med"/>
                      <a:tailEnd type="none" w="med" len="med"/>
                    </a:lnR>
                    <a:solidFill>
                      <a:srgbClr val="FFCC99"/>
                    </a:solidFill>
                  </a:tcPr>
                </a:tc>
                <a:tc>
                  <a:txBody>
                    <a:bodyPr/>
                    <a:lstStyle/>
                    <a:p>
                      <a:pPr algn="ctr">
                        <a:spcAft>
                          <a:spcPts val="0"/>
                        </a:spcAft>
                      </a:pPr>
                      <a:r>
                        <a:rPr lang="en-US" sz="2400" b="1" kern="100" dirty="0">
                          <a:solidFill>
                            <a:schemeClr val="tx1"/>
                          </a:solidFill>
                          <a:effectLst/>
                          <a:latin typeface="Times New Roman"/>
                          <a:ea typeface="宋体"/>
                        </a:rPr>
                        <a:t>4.5</a:t>
                      </a:r>
                      <a:endParaRPr lang="zh-CN" sz="2400" b="1" kern="100" dirty="0">
                        <a:solidFill>
                          <a:schemeClr val="tx1"/>
                        </a:solidFill>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solidFill>
                      <a:srgbClr val="FFCC99"/>
                    </a:solidFill>
                  </a:tcPr>
                </a:tc>
                <a:tc>
                  <a:txBody>
                    <a:bodyPr/>
                    <a:lstStyle/>
                    <a:p>
                      <a:pPr algn="ctr">
                        <a:spcAft>
                          <a:spcPts val="0"/>
                        </a:spcAft>
                      </a:pPr>
                      <a:r>
                        <a:rPr lang="en-US" sz="2400" b="1" kern="100" dirty="0">
                          <a:solidFill>
                            <a:schemeClr val="tx1"/>
                          </a:solidFill>
                          <a:effectLst/>
                          <a:latin typeface="Times New Roman"/>
                          <a:ea typeface="宋体"/>
                        </a:rPr>
                        <a:t>3.2</a:t>
                      </a:r>
                      <a:endParaRPr lang="zh-CN" sz="2400" b="1" kern="100" dirty="0">
                        <a:solidFill>
                          <a:schemeClr val="tx1"/>
                        </a:solidFill>
                        <a:effectLst/>
                        <a:latin typeface="Times New Roman"/>
                        <a:ea typeface="宋体"/>
                      </a:endParaRPr>
                    </a:p>
                  </a:txBody>
                  <a:tcPr marL="68580" marR="68580" marT="0" marB="0">
                    <a:solidFill>
                      <a:srgbClr val="FFCC99"/>
                    </a:solidFill>
                  </a:tcPr>
                </a:tc>
                <a:tc>
                  <a:txBody>
                    <a:bodyPr/>
                    <a:lstStyle/>
                    <a:p>
                      <a:pPr algn="ctr">
                        <a:spcAft>
                          <a:spcPts val="0"/>
                        </a:spcAft>
                      </a:pPr>
                      <a:r>
                        <a:rPr lang="en-US" sz="2400" b="1" kern="100" dirty="0">
                          <a:solidFill>
                            <a:schemeClr val="tx1"/>
                          </a:solidFill>
                          <a:effectLst/>
                          <a:latin typeface="Times New Roman"/>
                          <a:ea typeface="宋体"/>
                        </a:rPr>
                        <a:t>3.6</a:t>
                      </a:r>
                      <a:endParaRPr lang="zh-CN" sz="2400" b="1" kern="100" dirty="0">
                        <a:solidFill>
                          <a:schemeClr val="tx1"/>
                        </a:solidFill>
                        <a:effectLst/>
                        <a:latin typeface="Times New Roman"/>
                        <a:ea typeface="宋体"/>
                      </a:endParaRPr>
                    </a:p>
                  </a:txBody>
                  <a:tcPr marL="68580" marR="68580" marT="0" marB="0">
                    <a:solidFill>
                      <a:srgbClr val="FFCC99"/>
                    </a:solidFill>
                  </a:tcPr>
                </a:tc>
                <a:tc>
                  <a:txBody>
                    <a:bodyPr/>
                    <a:lstStyle/>
                    <a:p>
                      <a:pPr algn="ctr">
                        <a:spcAft>
                          <a:spcPts val="0"/>
                        </a:spcAft>
                      </a:pPr>
                      <a:r>
                        <a:rPr lang="en-US" sz="2400" b="1" kern="100" dirty="0">
                          <a:solidFill>
                            <a:schemeClr val="tx1"/>
                          </a:solidFill>
                          <a:effectLst/>
                          <a:latin typeface="Times New Roman"/>
                          <a:ea typeface="宋体"/>
                        </a:rPr>
                        <a:t>3.4</a:t>
                      </a:r>
                      <a:endParaRPr lang="zh-CN" sz="2400" b="1" kern="100" dirty="0">
                        <a:solidFill>
                          <a:schemeClr val="tx1"/>
                        </a:solidFill>
                        <a:effectLst/>
                        <a:latin typeface="Times New Roman"/>
                        <a:ea typeface="宋体"/>
                      </a:endParaRPr>
                    </a:p>
                  </a:txBody>
                  <a:tcPr marL="68580" marR="68580" marT="0" marB="0">
                    <a:solidFill>
                      <a:srgbClr val="FFCC99"/>
                    </a:solidFill>
                  </a:tcPr>
                </a:tc>
                <a:tc>
                  <a:txBody>
                    <a:bodyPr/>
                    <a:lstStyle/>
                    <a:p>
                      <a:pPr algn="ctr">
                        <a:spcAft>
                          <a:spcPts val="0"/>
                        </a:spcAft>
                      </a:pPr>
                      <a:r>
                        <a:rPr lang="en-US" sz="2400" b="1" kern="100" dirty="0">
                          <a:solidFill>
                            <a:schemeClr val="tx1"/>
                          </a:solidFill>
                          <a:effectLst/>
                          <a:latin typeface="Times New Roman"/>
                          <a:ea typeface="宋体"/>
                        </a:rPr>
                        <a:t>3.0</a:t>
                      </a:r>
                      <a:endParaRPr lang="zh-CN" sz="2400" b="1" kern="100" dirty="0">
                        <a:solidFill>
                          <a:schemeClr val="tx1"/>
                        </a:solidFill>
                        <a:effectLst/>
                        <a:latin typeface="Times New Roman"/>
                        <a:ea typeface="宋体"/>
                      </a:endParaRPr>
                    </a:p>
                  </a:txBody>
                  <a:tcPr marL="68580" marR="68580" marT="0" marB="0">
                    <a:solidFill>
                      <a:srgbClr val="FFCC99"/>
                    </a:solidFill>
                  </a:tcPr>
                </a:tc>
                <a:tc>
                  <a:txBody>
                    <a:bodyPr/>
                    <a:lstStyle/>
                    <a:p>
                      <a:pPr algn="ctr">
                        <a:spcAft>
                          <a:spcPts val="0"/>
                        </a:spcAft>
                      </a:pPr>
                      <a:r>
                        <a:rPr lang="en-US" sz="2400" b="1" kern="100" dirty="0">
                          <a:solidFill>
                            <a:schemeClr val="tx1"/>
                          </a:solidFill>
                          <a:effectLst/>
                          <a:latin typeface="Times New Roman"/>
                          <a:ea typeface="宋体"/>
                        </a:rPr>
                        <a:t>2.2</a:t>
                      </a:r>
                      <a:endParaRPr lang="zh-CN" sz="2400" b="1" kern="100" dirty="0">
                        <a:solidFill>
                          <a:schemeClr val="tx1"/>
                        </a:solidFill>
                        <a:effectLst/>
                        <a:latin typeface="Times New Roman"/>
                        <a:ea typeface="宋体"/>
                      </a:endParaRPr>
                    </a:p>
                  </a:txBody>
                  <a:tcPr marL="68580" marR="68580" marT="0" marB="0">
                    <a:solidFill>
                      <a:srgbClr val="FFCC99"/>
                    </a:solidFill>
                  </a:tcPr>
                </a:tc>
                <a:tc>
                  <a:txBody>
                    <a:bodyPr/>
                    <a:lstStyle/>
                    <a:p>
                      <a:pPr algn="ctr">
                        <a:spcAft>
                          <a:spcPts val="0"/>
                        </a:spcAft>
                      </a:pPr>
                      <a:r>
                        <a:rPr lang="en-US" sz="2400" b="1" kern="100" dirty="0">
                          <a:solidFill>
                            <a:schemeClr val="tx1"/>
                          </a:solidFill>
                          <a:effectLst/>
                          <a:latin typeface="Times New Roman"/>
                          <a:ea typeface="宋体"/>
                        </a:rPr>
                        <a:t>1.8</a:t>
                      </a:r>
                      <a:endParaRPr lang="zh-CN" sz="2400" b="1" kern="100" dirty="0">
                        <a:solidFill>
                          <a:schemeClr val="tx1"/>
                        </a:solidFill>
                        <a:effectLst/>
                        <a:latin typeface="Times New Roman"/>
                        <a:ea typeface="宋体"/>
                      </a:endParaRPr>
                    </a:p>
                  </a:txBody>
                  <a:tcPr marL="68580" marR="68580" marT="0" marB="0">
                    <a:solidFill>
                      <a:srgbClr val="FFCC99"/>
                    </a:solidFill>
                  </a:tcPr>
                </a:tc>
                <a:tc>
                  <a:txBody>
                    <a:bodyPr/>
                    <a:lstStyle/>
                    <a:p>
                      <a:pPr algn="ctr">
                        <a:spcAft>
                          <a:spcPts val="0"/>
                        </a:spcAft>
                      </a:pPr>
                      <a:r>
                        <a:rPr lang="en-US" sz="2400" b="1" kern="100" dirty="0">
                          <a:solidFill>
                            <a:schemeClr val="tx1"/>
                          </a:solidFill>
                          <a:effectLst/>
                          <a:latin typeface="Times New Roman"/>
                          <a:ea typeface="宋体"/>
                        </a:rPr>
                        <a:t>2.0</a:t>
                      </a:r>
                      <a:endParaRPr lang="zh-CN" sz="2400" b="1" kern="100" dirty="0">
                        <a:solidFill>
                          <a:schemeClr val="tx1"/>
                        </a:solidFill>
                        <a:effectLst/>
                        <a:latin typeface="Times New Roman"/>
                        <a:ea typeface="宋体"/>
                      </a:endParaRPr>
                    </a:p>
                  </a:txBody>
                  <a:tcPr marL="68580" marR="68580" marT="0" marB="0">
                    <a:solidFill>
                      <a:srgbClr val="FFCC99"/>
                    </a:solidFill>
                  </a:tcPr>
                </a:tc>
                <a:tc>
                  <a:txBody>
                    <a:bodyPr/>
                    <a:lstStyle/>
                    <a:p>
                      <a:pPr algn="ctr">
                        <a:spcAft>
                          <a:spcPts val="0"/>
                        </a:spcAft>
                      </a:pPr>
                      <a:r>
                        <a:rPr lang="en-US" sz="2400" b="1" kern="100" dirty="0">
                          <a:solidFill>
                            <a:schemeClr val="tx1"/>
                          </a:solidFill>
                          <a:effectLst/>
                          <a:latin typeface="Times New Roman"/>
                          <a:ea typeface="宋体"/>
                        </a:rPr>
                        <a:t>1.9</a:t>
                      </a:r>
                      <a:endParaRPr lang="zh-CN" sz="2400" b="1" kern="100" dirty="0">
                        <a:solidFill>
                          <a:schemeClr val="tx1"/>
                        </a:solidFill>
                        <a:effectLst/>
                        <a:latin typeface="Times New Roman"/>
                        <a:ea typeface="宋体"/>
                      </a:endParaRPr>
                    </a:p>
                  </a:txBody>
                  <a:tcPr marL="68580" marR="68580" marT="0" marB="0">
                    <a:solidFill>
                      <a:srgbClr val="FFCC99"/>
                    </a:solidFill>
                  </a:tcPr>
                </a:tc>
                <a:tc>
                  <a:txBody>
                    <a:bodyPr/>
                    <a:lstStyle/>
                    <a:p>
                      <a:pPr algn="ctr">
                        <a:spcAft>
                          <a:spcPts val="0"/>
                        </a:spcAft>
                      </a:pPr>
                      <a:r>
                        <a:rPr lang="en-US" sz="2400" b="1" kern="100" dirty="0">
                          <a:solidFill>
                            <a:schemeClr val="tx1"/>
                          </a:solidFill>
                          <a:effectLst/>
                          <a:latin typeface="Times New Roman"/>
                          <a:ea typeface="宋体"/>
                        </a:rPr>
                        <a:t>1.7</a:t>
                      </a:r>
                      <a:endParaRPr lang="zh-CN" sz="2400" b="1" kern="100" dirty="0">
                        <a:solidFill>
                          <a:schemeClr val="tx1"/>
                        </a:solidFill>
                        <a:effectLst/>
                        <a:latin typeface="Times New Roman"/>
                        <a:ea typeface="宋体"/>
                      </a:endParaRPr>
                    </a:p>
                  </a:txBody>
                  <a:tcPr marL="68580" marR="68580" marT="0" marB="0">
                    <a:solidFill>
                      <a:srgbClr val="FFCC99"/>
                    </a:solidFill>
                  </a:tcPr>
                </a:tc>
                <a:tc>
                  <a:txBody>
                    <a:bodyPr/>
                    <a:lstStyle/>
                    <a:p>
                      <a:pPr algn="ctr">
                        <a:spcAft>
                          <a:spcPts val="0"/>
                        </a:spcAft>
                      </a:pPr>
                      <a:r>
                        <a:rPr lang="en-US" sz="2400" b="1" kern="100" dirty="0">
                          <a:solidFill>
                            <a:schemeClr val="tx1"/>
                          </a:solidFill>
                          <a:effectLst/>
                          <a:latin typeface="Times New Roman"/>
                          <a:ea typeface="宋体"/>
                        </a:rPr>
                        <a:t>2.0</a:t>
                      </a:r>
                      <a:endParaRPr lang="zh-CN" sz="2400" b="1" kern="100" dirty="0">
                        <a:solidFill>
                          <a:schemeClr val="tx1"/>
                        </a:solidFill>
                        <a:effectLst/>
                        <a:latin typeface="Times New Roman"/>
                        <a:ea typeface="宋体"/>
                      </a:endParaRPr>
                    </a:p>
                  </a:txBody>
                  <a:tcPr marL="68580" marR="68580" marT="0" marB="0">
                    <a:solidFill>
                      <a:srgbClr val="FFCC99"/>
                    </a:solidFill>
                  </a:tcPr>
                </a:tc>
                <a:tc>
                  <a:txBody>
                    <a:bodyPr/>
                    <a:lstStyle/>
                    <a:p>
                      <a:pPr algn="ctr">
                        <a:spcAft>
                          <a:spcPts val="0"/>
                        </a:spcAft>
                      </a:pPr>
                      <a:r>
                        <a:rPr lang="en-US" sz="2400" b="1" kern="100" dirty="0">
                          <a:solidFill>
                            <a:schemeClr val="tx1"/>
                          </a:solidFill>
                          <a:effectLst/>
                          <a:latin typeface="Times New Roman"/>
                          <a:ea typeface="宋体"/>
                        </a:rPr>
                        <a:t>2.5</a:t>
                      </a:r>
                      <a:endParaRPr lang="zh-CN" sz="2400" b="1" kern="100" dirty="0">
                        <a:solidFill>
                          <a:schemeClr val="tx1"/>
                        </a:solidFill>
                        <a:effectLst/>
                        <a:latin typeface="Times New Roman"/>
                        <a:ea typeface="宋体"/>
                      </a:endParaRPr>
                    </a:p>
                  </a:txBody>
                  <a:tcPr marL="68580" marR="68580" marT="0" marB="0">
                    <a:solidFill>
                      <a:srgbClr val="FFCC99"/>
                    </a:solidFill>
                  </a:tcPr>
                </a:tc>
                <a:extLst>
                  <a:ext uri="{0D108BD9-81ED-4DB2-BD59-A6C34878D82A}">
                    <a16:rowId xmlns:a16="http://schemas.microsoft.com/office/drawing/2014/main" val="10002"/>
                  </a:ext>
                </a:extLst>
              </a:tr>
            </a:tbl>
          </a:graphicData>
        </a:graphic>
      </p:graphicFrame>
      <p:sp>
        <p:nvSpPr>
          <p:cNvPr id="43068" name="矩形 3"/>
          <p:cNvSpPr>
            <a:spLocks noChangeArrowheads="1"/>
          </p:cNvSpPr>
          <p:nvPr/>
        </p:nvSpPr>
        <p:spPr bwMode="auto">
          <a:xfrm>
            <a:off x="539750" y="3802063"/>
            <a:ext cx="43640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i="1"/>
              <a:t>q</a:t>
            </a:r>
            <a:r>
              <a:rPr lang="en-US" altLang="zh-CN" sz="2800" b="1" i="1" baseline="-25000"/>
              <a:t>k</a:t>
            </a:r>
            <a:r>
              <a:rPr lang="en-US" altLang="zh-CN" sz="2800" b="1"/>
              <a:t>~</a:t>
            </a:r>
            <a:r>
              <a:rPr lang="zh-CN" altLang="zh-CN" sz="2800" b="1"/>
              <a:t>某年</a:t>
            </a:r>
            <a:r>
              <a:rPr lang="en-US" altLang="zh-CN" sz="2800" b="1" i="1"/>
              <a:t>k</a:t>
            </a:r>
            <a:r>
              <a:rPr lang="zh-CN" altLang="zh-CN" sz="2800" b="1"/>
              <a:t>月同比增长率</a:t>
            </a:r>
            <a:r>
              <a:rPr lang="en-US" altLang="zh-CN" sz="2800" b="1"/>
              <a:t>(%)</a:t>
            </a:r>
            <a:endParaRPr lang="zh-CN" altLang="en-US" sz="2800" b="1"/>
          </a:p>
        </p:txBody>
      </p:sp>
      <p:sp>
        <p:nvSpPr>
          <p:cNvPr id="43069" name="矩形 4"/>
          <p:cNvSpPr>
            <a:spLocks noChangeArrowheads="1"/>
          </p:cNvSpPr>
          <p:nvPr/>
        </p:nvSpPr>
        <p:spPr bwMode="auto">
          <a:xfrm>
            <a:off x="390525" y="620713"/>
            <a:ext cx="2655888" cy="584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sz="3200" b="1">
                <a:solidFill>
                  <a:srgbClr val="FF0000"/>
                </a:solidFill>
              </a:rPr>
              <a:t>同比</a:t>
            </a:r>
            <a:r>
              <a:rPr lang="zh-CN" altLang="zh-CN" sz="3200" b="1"/>
              <a:t>价格指数</a:t>
            </a:r>
            <a:endParaRPr lang="zh-CN" altLang="en-US" sz="3200" b="1"/>
          </a:p>
        </p:txBody>
      </p:sp>
      <p:sp>
        <p:nvSpPr>
          <p:cNvPr id="43070" name="矩形 4"/>
          <p:cNvSpPr>
            <a:spLocks noChangeArrowheads="1"/>
          </p:cNvSpPr>
          <p:nvPr/>
        </p:nvSpPr>
        <p:spPr bwMode="auto">
          <a:xfrm>
            <a:off x="1476375" y="1322388"/>
            <a:ext cx="66960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2800" b="1"/>
              <a:t>全国</a:t>
            </a:r>
            <a:r>
              <a:rPr lang="en-US" altLang="zh-CN" sz="2800" b="1"/>
              <a:t>2011,  2012</a:t>
            </a:r>
            <a:r>
              <a:rPr lang="zh-CN" altLang="zh-CN" sz="2800" b="1"/>
              <a:t>年</a:t>
            </a:r>
            <a:r>
              <a:rPr lang="en-US" altLang="zh-CN" sz="2800" b="1"/>
              <a:t>CPI</a:t>
            </a:r>
            <a:r>
              <a:rPr lang="zh-CN" altLang="zh-CN" sz="2800" b="1"/>
              <a:t>各月份</a:t>
            </a:r>
            <a:r>
              <a:rPr lang="zh-CN" altLang="en-US" sz="2800" b="1">
                <a:solidFill>
                  <a:srgbClr val="FF0000"/>
                </a:solidFill>
              </a:rPr>
              <a:t>同</a:t>
            </a:r>
            <a:r>
              <a:rPr lang="zh-CN" altLang="zh-CN" sz="2800" b="1">
                <a:solidFill>
                  <a:srgbClr val="FF0000"/>
                </a:solidFill>
              </a:rPr>
              <a:t>比增长率</a:t>
            </a:r>
            <a:endParaRPr lang="zh-CN" altLang="en-US" sz="2800" b="1">
              <a:solidFill>
                <a:srgbClr val="FF0000"/>
              </a:solidFill>
            </a:endParaRPr>
          </a:p>
        </p:txBody>
      </p:sp>
      <p:pic>
        <p:nvPicPr>
          <p:cNvPr id="4307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8963" y="3535363"/>
            <a:ext cx="4565650" cy="263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72" name="矩形 11"/>
          <p:cNvSpPr>
            <a:spLocks noChangeArrowheads="1"/>
          </p:cNvSpPr>
          <p:nvPr/>
        </p:nvSpPr>
        <p:spPr bwMode="auto">
          <a:xfrm>
            <a:off x="611188" y="4652963"/>
            <a:ext cx="3960812"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sz="2800" b="1" dirty="0"/>
              <a:t>2012</a:t>
            </a:r>
            <a:r>
              <a:rPr lang="zh-CN" altLang="zh-CN" sz="2800" b="1" dirty="0"/>
              <a:t>年比</a:t>
            </a:r>
            <a:r>
              <a:rPr lang="en-US" altLang="zh-CN" sz="2800" b="1" dirty="0"/>
              <a:t>2011</a:t>
            </a:r>
            <a:r>
              <a:rPr lang="zh-CN" altLang="zh-CN" sz="2800" b="1" dirty="0"/>
              <a:t>年每月价格上涨的幅度明显减少</a:t>
            </a:r>
            <a:r>
              <a:rPr lang="en-US" altLang="zh-CN" sz="2800" b="1" dirty="0"/>
              <a:t>.</a:t>
            </a:r>
            <a:endParaRPr lang="zh-CN" altLang="en-US" sz="2800" b="1" dirty="0"/>
          </a:p>
        </p:txBody>
      </p:sp>
    </p:spTree>
    <p:extLst>
      <p:ext uri="{BB962C8B-B14F-4D97-AF65-F5344CB8AC3E}">
        <p14:creationId xmlns:p14="http://schemas.microsoft.com/office/powerpoint/2010/main" val="1917022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3070"/>
                                        </p:tgtEl>
                                        <p:attrNameLst>
                                          <p:attrName>style.visibility</p:attrName>
                                        </p:attrNameLst>
                                      </p:cBhvr>
                                      <p:to>
                                        <p:strVal val="visible"/>
                                      </p:to>
                                    </p:set>
                                    <p:animEffect transition="in" filter="barn(inVertical)">
                                      <p:cBhvr>
                                        <p:cTn id="7" dur="1000"/>
                                        <p:tgtEl>
                                          <p:spTgt spid="430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10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43068"/>
                                        </p:tgtEl>
                                        <p:attrNameLst>
                                          <p:attrName>style.visibility</p:attrName>
                                        </p:attrNameLst>
                                      </p:cBhvr>
                                      <p:to>
                                        <p:strVal val="visible"/>
                                      </p:to>
                                    </p:set>
                                    <p:animEffect transition="in" filter="fade">
                                      <p:cBhvr>
                                        <p:cTn id="17" dur="1000"/>
                                        <p:tgtEl>
                                          <p:spTgt spid="43068"/>
                                        </p:tgtEl>
                                      </p:cBhvr>
                                    </p:animEffect>
                                    <p:anim calcmode="lin" valueType="num">
                                      <p:cBhvr>
                                        <p:cTn id="18" dur="1000" fill="hold"/>
                                        <p:tgtEl>
                                          <p:spTgt spid="43068"/>
                                        </p:tgtEl>
                                        <p:attrNameLst>
                                          <p:attrName>ppt_x</p:attrName>
                                        </p:attrNameLst>
                                      </p:cBhvr>
                                      <p:tavLst>
                                        <p:tav tm="0">
                                          <p:val>
                                            <p:strVal val="#ppt_x"/>
                                          </p:val>
                                        </p:tav>
                                        <p:tav tm="100000">
                                          <p:val>
                                            <p:strVal val="#ppt_x"/>
                                          </p:val>
                                        </p:tav>
                                      </p:tavLst>
                                    </p:anim>
                                    <p:anim calcmode="lin" valueType="num">
                                      <p:cBhvr>
                                        <p:cTn id="19" dur="1000" fill="hold"/>
                                        <p:tgtEl>
                                          <p:spTgt spid="43068"/>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2" presetClass="entr" presetSubtype="0" fill="hold" nodeType="clickEffect">
                                  <p:stCondLst>
                                    <p:cond delay="0"/>
                                  </p:stCondLst>
                                  <p:childTnLst>
                                    <p:set>
                                      <p:cBhvr>
                                        <p:cTn id="23" dur="1" fill="hold">
                                          <p:stCondLst>
                                            <p:cond delay="0"/>
                                          </p:stCondLst>
                                        </p:cTn>
                                        <p:tgtEl>
                                          <p:spTgt spid="43071"/>
                                        </p:tgtEl>
                                        <p:attrNameLst>
                                          <p:attrName>style.visibility</p:attrName>
                                        </p:attrNameLst>
                                      </p:cBhvr>
                                      <p:to>
                                        <p:strVal val="visible"/>
                                      </p:to>
                                    </p:set>
                                    <p:animEffect transition="in" filter="fade">
                                      <p:cBhvr>
                                        <p:cTn id="24" dur="1000"/>
                                        <p:tgtEl>
                                          <p:spTgt spid="43071"/>
                                        </p:tgtEl>
                                      </p:cBhvr>
                                    </p:animEffect>
                                    <p:anim calcmode="lin" valueType="num">
                                      <p:cBhvr>
                                        <p:cTn id="25" dur="1000" fill="hold"/>
                                        <p:tgtEl>
                                          <p:spTgt spid="43071"/>
                                        </p:tgtEl>
                                        <p:attrNameLst>
                                          <p:attrName>ppt_x</p:attrName>
                                        </p:attrNameLst>
                                      </p:cBhvr>
                                      <p:tavLst>
                                        <p:tav tm="0">
                                          <p:val>
                                            <p:strVal val="#ppt_x"/>
                                          </p:val>
                                        </p:tav>
                                        <p:tav tm="100000">
                                          <p:val>
                                            <p:strVal val="#ppt_x"/>
                                          </p:val>
                                        </p:tav>
                                      </p:tavLst>
                                    </p:anim>
                                    <p:anim calcmode="lin" valueType="num">
                                      <p:cBhvr>
                                        <p:cTn id="26" dur="1000" fill="hold"/>
                                        <p:tgtEl>
                                          <p:spTgt spid="43071"/>
                                        </p:tgtEl>
                                        <p:attrNameLst>
                                          <p:attrName>ppt_y</p:attrName>
                                        </p:attrNameLst>
                                      </p:cBhvr>
                                      <p:tavLst>
                                        <p:tav tm="0">
                                          <p:val>
                                            <p:strVal val="#ppt_y+.1"/>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43072"/>
                                        </p:tgtEl>
                                        <p:attrNameLst>
                                          <p:attrName>style.visibility</p:attrName>
                                        </p:attrNameLst>
                                      </p:cBhvr>
                                      <p:to>
                                        <p:strVal val="visible"/>
                                      </p:to>
                                    </p:set>
                                    <p:animEffect transition="in" filter="circle(in)">
                                      <p:cBhvr>
                                        <p:cTn id="31" dur="1000"/>
                                        <p:tgtEl>
                                          <p:spTgt spid="430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68" grpId="0"/>
      <p:bldP spid="43070" grpId="0"/>
      <p:bldP spid="4307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矩形 1"/>
          <p:cNvSpPr>
            <a:spLocks noChangeArrowheads="1"/>
          </p:cNvSpPr>
          <p:nvPr/>
        </p:nvSpPr>
        <p:spPr bwMode="auto">
          <a:xfrm>
            <a:off x="4716463" y="1341438"/>
            <a:ext cx="38877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i="1"/>
              <a:t>q</a:t>
            </a:r>
            <a:r>
              <a:rPr lang="en-US" altLang="zh-CN" sz="2800" b="1" i="1" baseline="-25000"/>
              <a:t>k</a:t>
            </a:r>
            <a:r>
              <a:rPr lang="en-US" altLang="zh-CN" sz="2800" b="1"/>
              <a:t>(</a:t>
            </a:r>
            <a:r>
              <a:rPr lang="en-US" altLang="zh-CN" sz="2800" b="1" i="1"/>
              <a:t>j</a:t>
            </a:r>
            <a:r>
              <a:rPr lang="en-US" altLang="zh-CN" sz="2800" b="1"/>
              <a:t>) ~ </a:t>
            </a:r>
            <a:r>
              <a:rPr lang="en-US" altLang="zh-CN" sz="2800" b="1" i="1"/>
              <a:t>j</a:t>
            </a:r>
            <a:r>
              <a:rPr lang="zh-CN" altLang="zh-CN" sz="2800" b="1"/>
              <a:t>年</a:t>
            </a:r>
            <a:r>
              <a:rPr lang="en-US" altLang="zh-CN" sz="2800" b="1" i="1"/>
              <a:t>k</a:t>
            </a:r>
            <a:r>
              <a:rPr lang="zh-CN" altLang="zh-CN" sz="2800" b="1"/>
              <a:t>月</a:t>
            </a:r>
            <a:r>
              <a:rPr lang="zh-CN" altLang="zh-CN" sz="2800" b="1">
                <a:solidFill>
                  <a:srgbClr val="FF0000"/>
                </a:solidFill>
              </a:rPr>
              <a:t>同比</a:t>
            </a:r>
            <a:r>
              <a:rPr lang="zh-CN" altLang="zh-CN" sz="2800" b="1"/>
              <a:t>指数</a:t>
            </a:r>
            <a:endParaRPr lang="zh-CN" altLang="en-US" sz="2800" b="1"/>
          </a:p>
        </p:txBody>
      </p:sp>
      <p:sp>
        <p:nvSpPr>
          <p:cNvPr id="44035" name="矩形 2"/>
          <p:cNvSpPr>
            <a:spLocks noChangeArrowheads="1"/>
          </p:cNvSpPr>
          <p:nvPr/>
        </p:nvSpPr>
        <p:spPr bwMode="auto">
          <a:xfrm>
            <a:off x="977900" y="620713"/>
            <a:ext cx="7194550" cy="584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3200" b="1">
                <a:solidFill>
                  <a:srgbClr val="FF0000"/>
                </a:solidFill>
              </a:rPr>
              <a:t>环比</a:t>
            </a:r>
            <a:r>
              <a:rPr lang="zh-CN" altLang="zh-CN" sz="3200" b="1"/>
              <a:t>价格指数</a:t>
            </a:r>
            <a:r>
              <a:rPr lang="zh-CN" altLang="en-US" sz="3200" b="1"/>
              <a:t>与</a:t>
            </a:r>
            <a:r>
              <a:rPr lang="zh-CN" altLang="zh-CN" sz="3200" b="1">
                <a:solidFill>
                  <a:srgbClr val="FF0000"/>
                </a:solidFill>
              </a:rPr>
              <a:t>同比</a:t>
            </a:r>
            <a:r>
              <a:rPr lang="zh-CN" altLang="zh-CN" sz="3200" b="1"/>
              <a:t>价格指数</a:t>
            </a:r>
            <a:r>
              <a:rPr lang="zh-CN" altLang="en-US" sz="3200" b="1"/>
              <a:t>的关系</a:t>
            </a:r>
          </a:p>
        </p:txBody>
      </p:sp>
      <p:sp>
        <p:nvSpPr>
          <p:cNvPr id="44036" name="矩形 3"/>
          <p:cNvSpPr>
            <a:spLocks noChangeArrowheads="1"/>
          </p:cNvSpPr>
          <p:nvPr/>
        </p:nvSpPr>
        <p:spPr bwMode="auto">
          <a:xfrm>
            <a:off x="636588" y="1395413"/>
            <a:ext cx="3794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i="1" dirty="0" err="1"/>
              <a:t>p</a:t>
            </a:r>
            <a:r>
              <a:rPr lang="en-US" altLang="zh-CN" sz="2800" b="1" i="1" baseline="-25000" dirty="0" err="1"/>
              <a:t>k</a:t>
            </a:r>
            <a:r>
              <a:rPr lang="en-US" altLang="zh-CN" sz="2800" b="1" dirty="0"/>
              <a:t>(</a:t>
            </a:r>
            <a:r>
              <a:rPr lang="en-US" altLang="zh-CN" sz="2800" b="1" i="1" dirty="0"/>
              <a:t>j</a:t>
            </a:r>
            <a:r>
              <a:rPr lang="en-US" altLang="zh-CN" sz="2800" b="1" dirty="0"/>
              <a:t>) ~ </a:t>
            </a:r>
            <a:r>
              <a:rPr lang="en-US" altLang="zh-CN" sz="2800" b="1" i="1" dirty="0"/>
              <a:t>j</a:t>
            </a:r>
            <a:r>
              <a:rPr lang="zh-CN" altLang="zh-CN" sz="2800" b="1" dirty="0"/>
              <a:t>年</a:t>
            </a:r>
            <a:r>
              <a:rPr lang="en-US" altLang="zh-CN" sz="2800" b="1" i="1" dirty="0"/>
              <a:t>k</a:t>
            </a:r>
            <a:r>
              <a:rPr lang="zh-CN" altLang="zh-CN" sz="2800" b="1" dirty="0"/>
              <a:t>月</a:t>
            </a:r>
            <a:r>
              <a:rPr lang="zh-CN" altLang="zh-CN" sz="2800" b="1" dirty="0">
                <a:solidFill>
                  <a:srgbClr val="FF0000"/>
                </a:solidFill>
              </a:rPr>
              <a:t>环比</a:t>
            </a:r>
            <a:r>
              <a:rPr lang="zh-CN" altLang="zh-CN" sz="2800" b="1" dirty="0"/>
              <a:t>指数</a:t>
            </a:r>
            <a:endParaRPr lang="zh-CN" altLang="en-US" sz="2800" b="1" dirty="0"/>
          </a:p>
        </p:txBody>
      </p:sp>
      <p:sp>
        <p:nvSpPr>
          <p:cNvPr id="44037" name="矩形 4"/>
          <p:cNvSpPr>
            <a:spLocks noChangeArrowheads="1"/>
          </p:cNvSpPr>
          <p:nvPr/>
        </p:nvSpPr>
        <p:spPr bwMode="auto">
          <a:xfrm>
            <a:off x="614363" y="2060575"/>
            <a:ext cx="72009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i="1"/>
              <a:t>x</a:t>
            </a:r>
            <a:r>
              <a:rPr lang="en-US" altLang="zh-CN" sz="2800" b="1" i="1" baseline="-25000"/>
              <a:t>k</a:t>
            </a:r>
            <a:r>
              <a:rPr lang="en-US" altLang="zh-CN" sz="2800" b="1"/>
              <a:t>(</a:t>
            </a:r>
            <a:r>
              <a:rPr lang="en-US" altLang="zh-CN" sz="2800" b="1" i="1"/>
              <a:t>j</a:t>
            </a:r>
            <a:r>
              <a:rPr lang="en-US" altLang="zh-CN" sz="2800" b="1"/>
              <a:t>) ~ </a:t>
            </a:r>
            <a:r>
              <a:rPr lang="en-US" altLang="zh-CN" sz="2800" b="1" i="1"/>
              <a:t>j</a:t>
            </a:r>
            <a:r>
              <a:rPr lang="zh-CN" altLang="zh-CN" sz="2800" b="1"/>
              <a:t>年</a:t>
            </a:r>
            <a:r>
              <a:rPr lang="en-US" altLang="zh-CN" sz="2800" b="1" i="1"/>
              <a:t>k</a:t>
            </a:r>
            <a:r>
              <a:rPr lang="zh-CN" altLang="zh-CN" sz="2800" b="1"/>
              <a:t>月价格指数（以</a:t>
            </a:r>
            <a:r>
              <a:rPr lang="en-US" altLang="zh-CN" sz="2800" b="1" i="1"/>
              <a:t>j</a:t>
            </a:r>
            <a:r>
              <a:rPr lang="en-US" altLang="zh-CN" sz="2800" b="1"/>
              <a:t>-2</a:t>
            </a:r>
            <a:r>
              <a:rPr lang="zh-CN" altLang="zh-CN" sz="2800" b="1"/>
              <a:t>年</a:t>
            </a:r>
            <a:r>
              <a:rPr lang="en-US" altLang="zh-CN" sz="2800" b="1"/>
              <a:t>12</a:t>
            </a:r>
            <a:r>
              <a:rPr lang="zh-CN" altLang="zh-CN" sz="2800" b="1"/>
              <a:t>月为基期）</a:t>
            </a:r>
            <a:endParaRPr lang="zh-CN" altLang="en-US" sz="2800" b="1"/>
          </a:p>
        </p:txBody>
      </p:sp>
      <p:sp>
        <p:nvSpPr>
          <p:cNvPr id="4403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 name="矩形 19"/>
          <p:cNvSpPr>
            <a:spLocks noRot="1" noChangeAspect="1" noMove="1" noResize="1" noEditPoints="1" noAdjustHandles="1" noChangeArrowheads="1" noChangeShapeType="1" noTextEdit="1"/>
          </p:cNvSpPr>
          <p:nvPr/>
        </p:nvSpPr>
        <p:spPr>
          <a:xfrm>
            <a:off x="1361581" y="2708920"/>
            <a:ext cx="2502996" cy="861326"/>
          </a:xfrm>
          <a:prstGeom prst="rect">
            <a:avLst/>
          </a:prstGeom>
          <a:blipFill rotWithShape="1">
            <a:blip r:embed="rId2"/>
            <a:stretch>
              <a:fillRect/>
            </a:stretch>
          </a:blipFill>
        </p:spPr>
        <p:txBody>
          <a:bodyPr/>
          <a:lstStyle/>
          <a:p>
            <a:pPr>
              <a:defRPr/>
            </a:pPr>
            <a:r>
              <a:rPr lang="zh-CN" altLang="en-US">
                <a:noFill/>
              </a:rPr>
              <a:t> </a:t>
            </a:r>
          </a:p>
        </p:txBody>
      </p:sp>
      <p:sp>
        <p:nvSpPr>
          <p:cNvPr id="21" name="矩形 20"/>
          <p:cNvSpPr>
            <a:spLocks noRot="1" noChangeAspect="1" noMove="1" noResize="1" noEditPoints="1" noAdjustHandles="1" noChangeArrowheads="1" noChangeShapeType="1" noTextEdit="1"/>
          </p:cNvSpPr>
          <p:nvPr/>
        </p:nvSpPr>
        <p:spPr>
          <a:xfrm>
            <a:off x="4037547" y="2708920"/>
            <a:ext cx="3358933" cy="861326"/>
          </a:xfrm>
          <a:prstGeom prst="rect">
            <a:avLst/>
          </a:prstGeom>
          <a:blipFill rotWithShape="1">
            <a:blip r:embed="rId3"/>
            <a:stretch>
              <a:fillRect/>
            </a:stretch>
          </a:blipFill>
        </p:spPr>
        <p:txBody>
          <a:bodyPr/>
          <a:lstStyle/>
          <a:p>
            <a:pPr>
              <a:defRPr/>
            </a:pPr>
            <a:r>
              <a:rPr lang="zh-CN" altLang="en-US">
                <a:noFill/>
              </a:rPr>
              <a:t> </a:t>
            </a:r>
          </a:p>
        </p:txBody>
      </p:sp>
      <p:sp>
        <p:nvSpPr>
          <p:cNvPr id="22" name="矩形 21"/>
          <p:cNvSpPr>
            <a:spLocks noRot="1" noChangeAspect="1" noMove="1" noResize="1" noEditPoints="1" noAdjustHandles="1" noChangeArrowheads="1" noChangeShapeType="1" noTextEdit="1"/>
          </p:cNvSpPr>
          <p:nvPr/>
        </p:nvSpPr>
        <p:spPr>
          <a:xfrm>
            <a:off x="1331640" y="3717032"/>
            <a:ext cx="2532937" cy="861326"/>
          </a:xfrm>
          <a:prstGeom prst="rect">
            <a:avLst/>
          </a:prstGeom>
          <a:blipFill rotWithShape="1">
            <a:blip r:embed="rId4"/>
            <a:stretch>
              <a:fillRect/>
            </a:stretch>
          </a:blipFill>
        </p:spPr>
        <p:txBody>
          <a:bodyPr/>
          <a:lstStyle/>
          <a:p>
            <a:pPr>
              <a:defRPr/>
            </a:pPr>
            <a:r>
              <a:rPr lang="zh-CN" altLang="en-US">
                <a:noFill/>
              </a:rPr>
              <a:t> </a:t>
            </a:r>
          </a:p>
        </p:txBody>
      </p:sp>
      <p:sp>
        <p:nvSpPr>
          <p:cNvPr id="23" name="矩形 22"/>
          <p:cNvSpPr>
            <a:spLocks noRot="1" noChangeAspect="1" noMove="1" noResize="1" noEditPoints="1" noAdjustHandles="1" noChangeArrowheads="1" noChangeShapeType="1" noTextEdit="1"/>
          </p:cNvSpPr>
          <p:nvPr/>
        </p:nvSpPr>
        <p:spPr>
          <a:xfrm>
            <a:off x="4037548" y="3743389"/>
            <a:ext cx="3321282" cy="861326"/>
          </a:xfrm>
          <a:prstGeom prst="rect">
            <a:avLst/>
          </a:prstGeom>
          <a:blipFill rotWithShape="1">
            <a:blip r:embed="rId5"/>
            <a:stretch>
              <a:fillRect/>
            </a:stretch>
          </a:blipFill>
        </p:spPr>
        <p:txBody>
          <a:bodyPr/>
          <a:lstStyle/>
          <a:p>
            <a:pPr>
              <a:defRPr/>
            </a:pPr>
            <a:r>
              <a:rPr lang="zh-CN" altLang="en-US">
                <a:noFill/>
              </a:rPr>
              <a:t> </a:t>
            </a:r>
          </a:p>
        </p:txBody>
      </p:sp>
      <p:sp>
        <p:nvSpPr>
          <p:cNvPr id="4404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6" name="矩形 25"/>
          <p:cNvSpPr>
            <a:spLocks noRot="1" noChangeAspect="1" noMove="1" noResize="1" noEditPoints="1" noAdjustHandles="1" noChangeArrowheads="1" noChangeShapeType="1" noTextEdit="1"/>
          </p:cNvSpPr>
          <p:nvPr/>
        </p:nvSpPr>
        <p:spPr>
          <a:xfrm>
            <a:off x="1691680" y="4737086"/>
            <a:ext cx="2563202" cy="523220"/>
          </a:xfrm>
          <a:prstGeom prst="rect">
            <a:avLst/>
          </a:prstGeom>
          <a:blipFill rotWithShape="1">
            <a:blip r:embed="rId6"/>
            <a:stretch>
              <a:fillRect/>
            </a:stretch>
          </a:blipFill>
        </p:spPr>
        <p:txBody>
          <a:bodyPr/>
          <a:lstStyle/>
          <a:p>
            <a:pPr>
              <a:defRPr/>
            </a:pPr>
            <a:r>
              <a:rPr lang="zh-CN" altLang="en-US">
                <a:noFill/>
              </a:rPr>
              <a:t> </a:t>
            </a:r>
          </a:p>
        </p:txBody>
      </p:sp>
      <p:sp>
        <p:nvSpPr>
          <p:cNvPr id="27" name="矩形 26"/>
          <p:cNvSpPr>
            <a:spLocks noRot="1" noChangeAspect="1" noMove="1" noResize="1" noEditPoints="1" noAdjustHandles="1" noChangeArrowheads="1" noChangeShapeType="1" noTextEdit="1"/>
          </p:cNvSpPr>
          <p:nvPr/>
        </p:nvSpPr>
        <p:spPr>
          <a:xfrm>
            <a:off x="636349" y="5445224"/>
            <a:ext cx="4295691" cy="1069780"/>
          </a:xfrm>
          <a:prstGeom prst="rect">
            <a:avLst/>
          </a:prstGeom>
          <a:blipFill rotWithShape="1">
            <a:blip r:embed="rId7"/>
            <a:stretch>
              <a:fillRect l="-2837" t="-3977" b="-15341"/>
            </a:stretch>
          </a:blipFill>
        </p:spPr>
        <p:txBody>
          <a:bodyPr/>
          <a:lstStyle/>
          <a:p>
            <a:pPr>
              <a:defRPr/>
            </a:pPr>
            <a:r>
              <a:rPr lang="zh-CN" altLang="en-US">
                <a:noFill/>
              </a:rPr>
              <a:t> </a:t>
            </a:r>
          </a:p>
        </p:txBody>
      </p:sp>
      <p:sp>
        <p:nvSpPr>
          <p:cNvPr id="28" name="矩形 27"/>
          <p:cNvSpPr>
            <a:spLocks noRot="1" noChangeAspect="1" noMove="1" noResize="1" noEditPoints="1" noAdjustHandles="1" noChangeArrowheads="1" noChangeShapeType="1" noTextEdit="1"/>
          </p:cNvSpPr>
          <p:nvPr/>
        </p:nvSpPr>
        <p:spPr>
          <a:xfrm>
            <a:off x="4139952" y="4753470"/>
            <a:ext cx="2507225" cy="523220"/>
          </a:xfrm>
          <a:prstGeom prst="rect">
            <a:avLst/>
          </a:prstGeom>
          <a:blipFill rotWithShape="1">
            <a:blip r:embed="rId8"/>
            <a:stretch>
              <a:fillRect/>
            </a:stretch>
          </a:blipFill>
        </p:spPr>
        <p:txBody>
          <a:bodyPr/>
          <a:lstStyle/>
          <a:p>
            <a:pPr>
              <a:defRPr/>
            </a:pPr>
            <a:r>
              <a:rPr lang="zh-CN" altLang="en-US">
                <a:noFill/>
              </a:rPr>
              <a:t> </a:t>
            </a:r>
          </a:p>
        </p:txBody>
      </p:sp>
      <p:grpSp>
        <p:nvGrpSpPr>
          <p:cNvPr id="44047" name="组合 30"/>
          <p:cNvGrpSpPr>
            <a:grpSpLocks/>
          </p:cNvGrpSpPr>
          <p:nvPr/>
        </p:nvGrpSpPr>
        <p:grpSpPr bwMode="auto">
          <a:xfrm>
            <a:off x="4932363" y="5702300"/>
            <a:ext cx="3468687" cy="523875"/>
            <a:chOff x="4932040" y="5702372"/>
            <a:chExt cx="3469159" cy="523220"/>
          </a:xfrm>
        </p:grpSpPr>
        <p:sp>
          <p:nvSpPr>
            <p:cNvPr id="29" name="矩形 28"/>
            <p:cNvSpPr>
              <a:spLocks noRot="1" noChangeAspect="1" noMove="1" noResize="1" noEditPoints="1" noAdjustHandles="1" noChangeArrowheads="1" noChangeShapeType="1" noTextEdit="1"/>
            </p:cNvSpPr>
            <p:nvPr/>
          </p:nvSpPr>
          <p:spPr>
            <a:xfrm>
              <a:off x="5220072" y="5702372"/>
              <a:ext cx="3181127" cy="523220"/>
            </a:xfrm>
            <a:prstGeom prst="rect">
              <a:avLst/>
            </a:prstGeom>
            <a:blipFill rotWithShape="1">
              <a:blip r:embed="rId9"/>
              <a:stretch>
                <a:fillRect l="-3831" t="-15116" b="-32558"/>
              </a:stretch>
            </a:blipFill>
          </p:spPr>
          <p:txBody>
            <a:bodyPr/>
            <a:lstStyle/>
            <a:p>
              <a:pPr>
                <a:defRPr/>
              </a:pPr>
              <a:r>
                <a:rPr lang="zh-CN" altLang="en-US">
                  <a:noFill/>
                </a:rPr>
                <a:t> </a:t>
              </a:r>
            </a:p>
          </p:txBody>
        </p:sp>
        <p:sp>
          <p:nvSpPr>
            <p:cNvPr id="44049" name="右箭头 22"/>
            <p:cNvSpPr>
              <a:spLocks noChangeArrowheads="1"/>
            </p:cNvSpPr>
            <p:nvPr/>
          </p:nvSpPr>
          <p:spPr bwMode="auto">
            <a:xfrm>
              <a:off x="4932040" y="5741471"/>
              <a:ext cx="216038" cy="484121"/>
            </a:xfrm>
            <a:prstGeom prst="rightArrow">
              <a:avLst>
                <a:gd name="adj1" fmla="val 50000"/>
                <a:gd name="adj2" fmla="val 50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extLst>
      <p:ext uri="{BB962C8B-B14F-4D97-AF65-F5344CB8AC3E}">
        <p14:creationId xmlns:p14="http://schemas.microsoft.com/office/powerpoint/2010/main" val="5335917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4036"/>
                                        </p:tgtEl>
                                        <p:attrNameLst>
                                          <p:attrName>style.visibility</p:attrName>
                                        </p:attrNameLst>
                                      </p:cBhvr>
                                      <p:to>
                                        <p:strVal val="visible"/>
                                      </p:to>
                                    </p:set>
                                    <p:animEffect transition="in" filter="barn(inVertical)">
                                      <p:cBhvr>
                                        <p:cTn id="7" dur="1000"/>
                                        <p:tgtEl>
                                          <p:spTgt spid="440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4034"/>
                                        </p:tgtEl>
                                        <p:attrNameLst>
                                          <p:attrName>style.visibility</p:attrName>
                                        </p:attrNameLst>
                                      </p:cBhvr>
                                      <p:to>
                                        <p:strVal val="visible"/>
                                      </p:to>
                                    </p:set>
                                    <p:animEffect transition="in" filter="barn(inVertical)">
                                      <p:cBhvr>
                                        <p:cTn id="12" dur="1000"/>
                                        <p:tgtEl>
                                          <p:spTgt spid="440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44037"/>
                                        </p:tgtEl>
                                        <p:attrNameLst>
                                          <p:attrName>style.visibility</p:attrName>
                                        </p:attrNameLst>
                                      </p:cBhvr>
                                      <p:to>
                                        <p:strVal val="visible"/>
                                      </p:to>
                                    </p:set>
                                    <p:animEffect transition="in" filter="fade">
                                      <p:cBhvr>
                                        <p:cTn id="17" dur="1000"/>
                                        <p:tgtEl>
                                          <p:spTgt spid="44037"/>
                                        </p:tgtEl>
                                      </p:cBhvr>
                                    </p:animEffect>
                                    <p:anim calcmode="lin" valueType="num">
                                      <p:cBhvr>
                                        <p:cTn id="18" dur="1000" fill="hold"/>
                                        <p:tgtEl>
                                          <p:spTgt spid="44037"/>
                                        </p:tgtEl>
                                        <p:attrNameLst>
                                          <p:attrName>ppt_x</p:attrName>
                                        </p:attrNameLst>
                                      </p:cBhvr>
                                      <p:tavLst>
                                        <p:tav tm="0">
                                          <p:val>
                                            <p:strVal val="#ppt_x"/>
                                          </p:val>
                                        </p:tav>
                                        <p:tav tm="100000">
                                          <p:val>
                                            <p:strVal val="#ppt_x"/>
                                          </p:val>
                                        </p:tav>
                                      </p:tavLst>
                                    </p:anim>
                                    <p:anim calcmode="lin" valueType="num">
                                      <p:cBhvr>
                                        <p:cTn id="19" dur="1000" fill="hold"/>
                                        <p:tgtEl>
                                          <p:spTgt spid="44037"/>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6" presetClass="entr" presetSubtype="16" fill="hold"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circle(in)">
                                      <p:cBhvr>
                                        <p:cTn id="24" dur="1000"/>
                                        <p:tgtEl>
                                          <p:spTgt spid="2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6" presetClass="entr" presetSubtype="16"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circle(in)">
                                      <p:cBhvr>
                                        <p:cTn id="29" dur="1000"/>
                                        <p:tgtEl>
                                          <p:spTgt spid="2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42" presetClass="entr" presetSubtype="0" fill="hold"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1000"/>
                                        <p:tgtEl>
                                          <p:spTgt spid="22"/>
                                        </p:tgtEl>
                                      </p:cBhvr>
                                    </p:animEffect>
                                    <p:anim calcmode="lin" valueType="num">
                                      <p:cBhvr>
                                        <p:cTn id="35" dur="1000" fill="hold"/>
                                        <p:tgtEl>
                                          <p:spTgt spid="22"/>
                                        </p:tgtEl>
                                        <p:attrNameLst>
                                          <p:attrName>ppt_x</p:attrName>
                                        </p:attrNameLst>
                                      </p:cBhvr>
                                      <p:tavLst>
                                        <p:tav tm="0">
                                          <p:val>
                                            <p:strVal val="#ppt_x"/>
                                          </p:val>
                                        </p:tav>
                                        <p:tav tm="100000">
                                          <p:val>
                                            <p:strVal val="#ppt_x"/>
                                          </p:val>
                                        </p:tav>
                                      </p:tavLst>
                                    </p:anim>
                                    <p:anim calcmode="lin" valueType="num">
                                      <p:cBhvr>
                                        <p:cTn id="3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42" presetClass="entr" presetSubtype="0"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1000"/>
                                        <p:tgtEl>
                                          <p:spTgt spid="23"/>
                                        </p:tgtEl>
                                      </p:cBhvr>
                                    </p:animEffect>
                                    <p:anim calcmode="lin" valueType="num">
                                      <p:cBhvr>
                                        <p:cTn id="42" dur="1000" fill="hold"/>
                                        <p:tgtEl>
                                          <p:spTgt spid="23"/>
                                        </p:tgtEl>
                                        <p:attrNameLst>
                                          <p:attrName>ppt_x</p:attrName>
                                        </p:attrNameLst>
                                      </p:cBhvr>
                                      <p:tavLst>
                                        <p:tav tm="0">
                                          <p:val>
                                            <p:strVal val="#ppt_x"/>
                                          </p:val>
                                        </p:tav>
                                        <p:tav tm="100000">
                                          <p:val>
                                            <p:strVal val="#ppt_x"/>
                                          </p:val>
                                        </p:tav>
                                      </p:tavLst>
                                    </p:anim>
                                    <p:anim calcmode="lin" valueType="num">
                                      <p:cBhvr>
                                        <p:cTn id="43"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wipe(left)">
                                      <p:cBhvr>
                                        <p:cTn id="48" dur="1000"/>
                                        <p:tgtEl>
                                          <p:spTgt spid="26"/>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wipe(left)">
                                      <p:cBhvr>
                                        <p:cTn id="53" dur="1000"/>
                                        <p:tgtEl>
                                          <p:spTgt spid="28"/>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6" presetClass="entr" presetSubtype="21" fill="hold" nodeType="click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barn(inVertical)">
                                      <p:cBhvr>
                                        <p:cTn id="58" dur="1000"/>
                                        <p:tgtEl>
                                          <p:spTgt spid="27"/>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4" fill="hold" nodeType="clickEffect">
                                  <p:stCondLst>
                                    <p:cond delay="0"/>
                                  </p:stCondLst>
                                  <p:childTnLst>
                                    <p:set>
                                      <p:cBhvr>
                                        <p:cTn id="62" dur="1" fill="hold">
                                          <p:stCondLst>
                                            <p:cond delay="0"/>
                                          </p:stCondLst>
                                        </p:cTn>
                                        <p:tgtEl>
                                          <p:spTgt spid="44047"/>
                                        </p:tgtEl>
                                        <p:attrNameLst>
                                          <p:attrName>style.visibility</p:attrName>
                                        </p:attrNameLst>
                                      </p:cBhvr>
                                      <p:to>
                                        <p:strVal val="visible"/>
                                      </p:to>
                                    </p:set>
                                    <p:animEffect transition="in" filter="wipe(down)">
                                      <p:cBhvr>
                                        <p:cTn id="63" dur="1000"/>
                                        <p:tgtEl>
                                          <p:spTgt spid="440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p:bldP spid="44036" grpId="0"/>
      <p:bldP spid="4403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矩形 1"/>
          <p:cNvSpPr>
            <a:spLocks noChangeArrowheads="1"/>
          </p:cNvSpPr>
          <p:nvPr/>
        </p:nvSpPr>
        <p:spPr bwMode="auto">
          <a:xfrm>
            <a:off x="971550" y="1412875"/>
            <a:ext cx="72009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2800" b="1"/>
              <a:t>从</a:t>
            </a:r>
            <a:r>
              <a:rPr lang="en-US" altLang="zh-CN" sz="2800" b="1"/>
              <a:t>1</a:t>
            </a:r>
            <a:r>
              <a:rPr lang="zh-CN" altLang="zh-CN" sz="2800" b="1"/>
              <a:t>月到</a:t>
            </a:r>
            <a:r>
              <a:rPr lang="en-US" altLang="zh-CN" sz="2800" b="1" i="1"/>
              <a:t>k</a:t>
            </a:r>
            <a:r>
              <a:rPr lang="zh-CN" altLang="zh-CN" sz="2800" b="1"/>
              <a:t>月以上年同一</a:t>
            </a:r>
            <a:r>
              <a:rPr lang="zh-CN" altLang="en-US" sz="2800" b="1"/>
              <a:t>时期</a:t>
            </a:r>
            <a:r>
              <a:rPr lang="zh-CN" altLang="zh-CN" sz="2800" b="1"/>
              <a:t>为基期进行对比</a:t>
            </a:r>
            <a:r>
              <a:rPr lang="en-US" altLang="zh-CN" sz="2800" b="1"/>
              <a:t>.</a:t>
            </a:r>
            <a:endParaRPr lang="zh-CN" altLang="en-US" sz="2800" b="1"/>
          </a:p>
        </p:txBody>
      </p:sp>
      <p:sp>
        <p:nvSpPr>
          <p:cNvPr id="45059" name="矩形 2"/>
          <p:cNvSpPr>
            <a:spLocks noChangeArrowheads="1"/>
          </p:cNvSpPr>
          <p:nvPr/>
        </p:nvSpPr>
        <p:spPr bwMode="auto">
          <a:xfrm>
            <a:off x="401638" y="692150"/>
            <a:ext cx="2657475" cy="5857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200" b="1">
                <a:solidFill>
                  <a:srgbClr val="FF0000"/>
                </a:solidFill>
              </a:rPr>
              <a:t>累计</a:t>
            </a:r>
            <a:r>
              <a:rPr lang="zh-CN" altLang="zh-CN" sz="3200" b="1"/>
              <a:t>价格指数</a:t>
            </a:r>
            <a:endParaRPr lang="zh-CN" altLang="en-US" sz="3200" b="1"/>
          </a:p>
        </p:txBody>
      </p:sp>
      <p:graphicFrame>
        <p:nvGraphicFramePr>
          <p:cNvPr id="5" name="表格 4"/>
          <p:cNvGraphicFramePr>
            <a:graphicFrameLocks noGrp="1"/>
          </p:cNvGraphicFramePr>
          <p:nvPr>
            <p:extLst>
              <p:ext uri="{D42A27DB-BD31-4B8C-83A1-F6EECF244321}">
                <p14:modId xmlns:p14="http://schemas.microsoft.com/office/powerpoint/2010/main" val="366297112"/>
              </p:ext>
            </p:extLst>
          </p:nvPr>
        </p:nvGraphicFramePr>
        <p:xfrm>
          <a:off x="250825" y="2800350"/>
          <a:ext cx="8785222" cy="1341439"/>
        </p:xfrm>
        <a:graphic>
          <a:graphicData uri="http://schemas.openxmlformats.org/drawingml/2006/table">
            <a:tbl>
              <a:tblPr firstRow="1" firstCol="1" lastRow="1" lastCol="1" bandRow="1" bandCol="1">
                <a:tableStyleId>{5C22544A-7EE6-4342-B048-85BDC9FD1C3A}</a:tableStyleId>
              </a:tblPr>
              <a:tblGrid>
                <a:gridCol w="1296178">
                  <a:extLst>
                    <a:ext uri="{9D8B030D-6E8A-4147-A177-3AD203B41FA5}">
                      <a16:colId xmlns:a16="http://schemas.microsoft.com/office/drawing/2014/main" val="20000"/>
                    </a:ext>
                  </a:extLst>
                </a:gridCol>
                <a:gridCol w="576080">
                  <a:extLst>
                    <a:ext uri="{9D8B030D-6E8A-4147-A177-3AD203B41FA5}">
                      <a16:colId xmlns:a16="http://schemas.microsoft.com/office/drawing/2014/main" val="20001"/>
                    </a:ext>
                  </a:extLst>
                </a:gridCol>
                <a:gridCol w="648090">
                  <a:extLst>
                    <a:ext uri="{9D8B030D-6E8A-4147-A177-3AD203B41FA5}">
                      <a16:colId xmlns:a16="http://schemas.microsoft.com/office/drawing/2014/main" val="20002"/>
                    </a:ext>
                  </a:extLst>
                </a:gridCol>
                <a:gridCol w="720100">
                  <a:extLst>
                    <a:ext uri="{9D8B030D-6E8A-4147-A177-3AD203B41FA5}">
                      <a16:colId xmlns:a16="http://schemas.microsoft.com/office/drawing/2014/main" val="20003"/>
                    </a:ext>
                  </a:extLst>
                </a:gridCol>
                <a:gridCol w="576080">
                  <a:extLst>
                    <a:ext uri="{9D8B030D-6E8A-4147-A177-3AD203B41FA5}">
                      <a16:colId xmlns:a16="http://schemas.microsoft.com/office/drawing/2014/main" val="20004"/>
                    </a:ext>
                  </a:extLst>
                </a:gridCol>
                <a:gridCol w="576080">
                  <a:extLst>
                    <a:ext uri="{9D8B030D-6E8A-4147-A177-3AD203B41FA5}">
                      <a16:colId xmlns:a16="http://schemas.microsoft.com/office/drawing/2014/main" val="20005"/>
                    </a:ext>
                  </a:extLst>
                </a:gridCol>
                <a:gridCol w="576080">
                  <a:extLst>
                    <a:ext uri="{9D8B030D-6E8A-4147-A177-3AD203B41FA5}">
                      <a16:colId xmlns:a16="http://schemas.microsoft.com/office/drawing/2014/main" val="20006"/>
                    </a:ext>
                  </a:extLst>
                </a:gridCol>
                <a:gridCol w="576080">
                  <a:extLst>
                    <a:ext uri="{9D8B030D-6E8A-4147-A177-3AD203B41FA5}">
                      <a16:colId xmlns:a16="http://schemas.microsoft.com/office/drawing/2014/main" val="20007"/>
                    </a:ext>
                  </a:extLst>
                </a:gridCol>
                <a:gridCol w="648090">
                  <a:extLst>
                    <a:ext uri="{9D8B030D-6E8A-4147-A177-3AD203B41FA5}">
                      <a16:colId xmlns:a16="http://schemas.microsoft.com/office/drawing/2014/main" val="20008"/>
                    </a:ext>
                  </a:extLst>
                </a:gridCol>
                <a:gridCol w="576080">
                  <a:extLst>
                    <a:ext uri="{9D8B030D-6E8A-4147-A177-3AD203B41FA5}">
                      <a16:colId xmlns:a16="http://schemas.microsoft.com/office/drawing/2014/main" val="20009"/>
                    </a:ext>
                  </a:extLst>
                </a:gridCol>
                <a:gridCol w="648090">
                  <a:extLst>
                    <a:ext uri="{9D8B030D-6E8A-4147-A177-3AD203B41FA5}">
                      <a16:colId xmlns:a16="http://schemas.microsoft.com/office/drawing/2014/main" val="20010"/>
                    </a:ext>
                  </a:extLst>
                </a:gridCol>
                <a:gridCol w="783098">
                  <a:extLst>
                    <a:ext uri="{9D8B030D-6E8A-4147-A177-3AD203B41FA5}">
                      <a16:colId xmlns:a16="http://schemas.microsoft.com/office/drawing/2014/main" val="20011"/>
                    </a:ext>
                  </a:extLst>
                </a:gridCol>
                <a:gridCol w="585096">
                  <a:extLst>
                    <a:ext uri="{9D8B030D-6E8A-4147-A177-3AD203B41FA5}">
                      <a16:colId xmlns:a16="http://schemas.microsoft.com/office/drawing/2014/main" val="20012"/>
                    </a:ext>
                  </a:extLst>
                </a:gridCol>
              </a:tblGrid>
              <a:tr h="451939">
                <a:tc>
                  <a:txBody>
                    <a:bodyPr/>
                    <a:lstStyle/>
                    <a:p>
                      <a:pPr algn="ctr">
                        <a:spcAft>
                          <a:spcPts val="0"/>
                        </a:spcAft>
                      </a:pPr>
                      <a:r>
                        <a:rPr lang="zh-CN" sz="2400" kern="100" dirty="0">
                          <a:solidFill>
                            <a:schemeClr val="tx1"/>
                          </a:solidFill>
                          <a:effectLst/>
                        </a:rPr>
                        <a:t>月份</a:t>
                      </a:r>
                      <a:r>
                        <a:rPr lang="en-US" altLang="zh-CN" sz="2400" i="1" kern="100" dirty="0">
                          <a:solidFill>
                            <a:schemeClr val="tx1"/>
                          </a:solidFill>
                          <a:effectLst/>
                        </a:rPr>
                        <a:t>k</a:t>
                      </a:r>
                      <a:endParaRPr lang="zh-CN" sz="2400" i="1" kern="100" dirty="0">
                        <a:solidFill>
                          <a:schemeClr val="tx1"/>
                        </a:solidFill>
                        <a:effectLst/>
                        <a:latin typeface="Times New Roman"/>
                        <a:ea typeface="宋体"/>
                      </a:endParaRPr>
                    </a:p>
                  </a:txBody>
                  <a:tcPr marL="68582" marR="68582" marT="0" marB="0">
                    <a:lnR w="12700" cap="flat" cmpd="sng" algn="ctr">
                      <a:solidFill>
                        <a:schemeClr val="tx1"/>
                      </a:solidFill>
                      <a:prstDash val="solid"/>
                      <a:round/>
                      <a:headEnd type="none" w="med" len="med"/>
                      <a:tailEnd type="none" w="med" len="med"/>
                    </a:lnR>
                    <a:solidFill>
                      <a:srgbClr val="FFFF00"/>
                    </a:solidFill>
                  </a:tcPr>
                </a:tc>
                <a:tc>
                  <a:txBody>
                    <a:bodyPr/>
                    <a:lstStyle/>
                    <a:p>
                      <a:pPr algn="ctr">
                        <a:spcAft>
                          <a:spcPts val="0"/>
                        </a:spcAft>
                      </a:pPr>
                      <a:r>
                        <a:rPr lang="en-US" sz="2400" kern="100" dirty="0">
                          <a:solidFill>
                            <a:schemeClr val="tx1"/>
                          </a:solidFill>
                          <a:effectLst/>
                        </a:rPr>
                        <a:t>1</a:t>
                      </a:r>
                      <a:endParaRPr lang="zh-CN" sz="2400" kern="100" dirty="0">
                        <a:solidFill>
                          <a:schemeClr val="tx1"/>
                        </a:solidFill>
                        <a:effectLst/>
                        <a:latin typeface="Times New Roman"/>
                        <a:ea typeface="宋体"/>
                      </a:endParaRPr>
                    </a:p>
                  </a:txBody>
                  <a:tcPr marL="68582" marR="68582" marT="0" marB="0">
                    <a:lnL w="12700" cap="flat" cmpd="sng" algn="ctr">
                      <a:solidFill>
                        <a:schemeClr val="tx1"/>
                      </a:solidFill>
                      <a:prstDash val="solid"/>
                      <a:round/>
                      <a:headEnd type="none" w="med" len="med"/>
                      <a:tailEnd type="none" w="med" len="med"/>
                    </a:lnL>
                    <a:solidFill>
                      <a:srgbClr val="FFFF00"/>
                    </a:solidFill>
                  </a:tcPr>
                </a:tc>
                <a:tc>
                  <a:txBody>
                    <a:bodyPr/>
                    <a:lstStyle/>
                    <a:p>
                      <a:pPr algn="ctr">
                        <a:spcAft>
                          <a:spcPts val="0"/>
                        </a:spcAft>
                      </a:pPr>
                      <a:r>
                        <a:rPr lang="en-US" sz="2400" kern="100" dirty="0">
                          <a:solidFill>
                            <a:schemeClr val="tx1"/>
                          </a:solidFill>
                          <a:effectLst/>
                        </a:rPr>
                        <a:t>2</a:t>
                      </a:r>
                      <a:endParaRPr lang="zh-CN" sz="2400" kern="100" dirty="0">
                        <a:solidFill>
                          <a:schemeClr val="tx1"/>
                        </a:solidFill>
                        <a:effectLst/>
                        <a:latin typeface="Times New Roman"/>
                        <a:ea typeface="宋体"/>
                      </a:endParaRPr>
                    </a:p>
                  </a:txBody>
                  <a:tcPr marL="68582" marR="68582" marT="0" marB="0">
                    <a:solidFill>
                      <a:srgbClr val="FFFF00"/>
                    </a:solidFill>
                  </a:tcPr>
                </a:tc>
                <a:tc>
                  <a:txBody>
                    <a:bodyPr/>
                    <a:lstStyle/>
                    <a:p>
                      <a:pPr algn="ctr">
                        <a:spcAft>
                          <a:spcPts val="0"/>
                        </a:spcAft>
                      </a:pPr>
                      <a:r>
                        <a:rPr lang="en-US" sz="2400" kern="100" dirty="0">
                          <a:solidFill>
                            <a:schemeClr val="tx1"/>
                          </a:solidFill>
                          <a:effectLst/>
                        </a:rPr>
                        <a:t>3</a:t>
                      </a:r>
                      <a:endParaRPr lang="zh-CN" sz="2400" kern="100" dirty="0">
                        <a:solidFill>
                          <a:schemeClr val="tx1"/>
                        </a:solidFill>
                        <a:effectLst/>
                        <a:latin typeface="Times New Roman"/>
                        <a:ea typeface="宋体"/>
                      </a:endParaRPr>
                    </a:p>
                  </a:txBody>
                  <a:tcPr marL="68582" marR="68582" marT="0" marB="0">
                    <a:solidFill>
                      <a:srgbClr val="FFFF00"/>
                    </a:solidFill>
                  </a:tcPr>
                </a:tc>
                <a:tc>
                  <a:txBody>
                    <a:bodyPr/>
                    <a:lstStyle/>
                    <a:p>
                      <a:pPr algn="ctr">
                        <a:spcAft>
                          <a:spcPts val="0"/>
                        </a:spcAft>
                      </a:pPr>
                      <a:r>
                        <a:rPr lang="en-US" sz="2400" kern="100" dirty="0">
                          <a:solidFill>
                            <a:schemeClr val="tx1"/>
                          </a:solidFill>
                          <a:effectLst/>
                        </a:rPr>
                        <a:t>4</a:t>
                      </a:r>
                      <a:endParaRPr lang="zh-CN" sz="2400" kern="100" dirty="0">
                        <a:solidFill>
                          <a:schemeClr val="tx1"/>
                        </a:solidFill>
                        <a:effectLst/>
                        <a:latin typeface="Times New Roman"/>
                        <a:ea typeface="宋体"/>
                      </a:endParaRPr>
                    </a:p>
                  </a:txBody>
                  <a:tcPr marL="68582" marR="68582" marT="0" marB="0">
                    <a:solidFill>
                      <a:srgbClr val="FFFF00"/>
                    </a:solidFill>
                  </a:tcPr>
                </a:tc>
                <a:tc>
                  <a:txBody>
                    <a:bodyPr/>
                    <a:lstStyle/>
                    <a:p>
                      <a:pPr algn="ctr">
                        <a:spcAft>
                          <a:spcPts val="0"/>
                        </a:spcAft>
                      </a:pPr>
                      <a:r>
                        <a:rPr lang="en-US" sz="2400" kern="100" dirty="0">
                          <a:solidFill>
                            <a:schemeClr val="tx1"/>
                          </a:solidFill>
                          <a:effectLst/>
                        </a:rPr>
                        <a:t>5</a:t>
                      </a:r>
                      <a:endParaRPr lang="zh-CN" sz="2400" kern="100" dirty="0">
                        <a:solidFill>
                          <a:schemeClr val="tx1"/>
                        </a:solidFill>
                        <a:effectLst/>
                        <a:latin typeface="Times New Roman"/>
                        <a:ea typeface="宋体"/>
                      </a:endParaRPr>
                    </a:p>
                  </a:txBody>
                  <a:tcPr marL="68582" marR="68582" marT="0" marB="0">
                    <a:solidFill>
                      <a:srgbClr val="FFFF00"/>
                    </a:solidFill>
                  </a:tcPr>
                </a:tc>
                <a:tc>
                  <a:txBody>
                    <a:bodyPr/>
                    <a:lstStyle/>
                    <a:p>
                      <a:pPr algn="ctr">
                        <a:spcAft>
                          <a:spcPts val="0"/>
                        </a:spcAft>
                      </a:pPr>
                      <a:r>
                        <a:rPr lang="en-US" sz="2400" kern="100" dirty="0">
                          <a:solidFill>
                            <a:schemeClr val="tx1"/>
                          </a:solidFill>
                          <a:effectLst/>
                        </a:rPr>
                        <a:t>6</a:t>
                      </a:r>
                      <a:endParaRPr lang="zh-CN" sz="2400" kern="100" dirty="0">
                        <a:solidFill>
                          <a:schemeClr val="tx1"/>
                        </a:solidFill>
                        <a:effectLst/>
                        <a:latin typeface="Times New Roman"/>
                        <a:ea typeface="宋体"/>
                      </a:endParaRPr>
                    </a:p>
                  </a:txBody>
                  <a:tcPr marL="68582" marR="68582" marT="0" marB="0">
                    <a:solidFill>
                      <a:srgbClr val="FFFF00"/>
                    </a:solidFill>
                  </a:tcPr>
                </a:tc>
                <a:tc>
                  <a:txBody>
                    <a:bodyPr/>
                    <a:lstStyle/>
                    <a:p>
                      <a:pPr algn="ctr">
                        <a:spcAft>
                          <a:spcPts val="0"/>
                        </a:spcAft>
                      </a:pPr>
                      <a:r>
                        <a:rPr lang="en-US" sz="2400" kern="100" dirty="0">
                          <a:solidFill>
                            <a:schemeClr val="tx1"/>
                          </a:solidFill>
                          <a:effectLst/>
                        </a:rPr>
                        <a:t>7</a:t>
                      </a:r>
                      <a:endParaRPr lang="zh-CN" sz="2400" kern="100" dirty="0">
                        <a:solidFill>
                          <a:schemeClr val="tx1"/>
                        </a:solidFill>
                        <a:effectLst/>
                        <a:latin typeface="Times New Roman"/>
                        <a:ea typeface="宋体"/>
                      </a:endParaRPr>
                    </a:p>
                  </a:txBody>
                  <a:tcPr marL="68582" marR="68582" marT="0" marB="0">
                    <a:solidFill>
                      <a:srgbClr val="FFFF00"/>
                    </a:solidFill>
                  </a:tcPr>
                </a:tc>
                <a:tc>
                  <a:txBody>
                    <a:bodyPr/>
                    <a:lstStyle/>
                    <a:p>
                      <a:pPr algn="ctr">
                        <a:spcAft>
                          <a:spcPts val="0"/>
                        </a:spcAft>
                      </a:pPr>
                      <a:r>
                        <a:rPr lang="en-US" sz="2400" kern="100" dirty="0">
                          <a:solidFill>
                            <a:schemeClr val="tx1"/>
                          </a:solidFill>
                          <a:effectLst/>
                        </a:rPr>
                        <a:t>8</a:t>
                      </a:r>
                      <a:endParaRPr lang="zh-CN" sz="2400" kern="100" dirty="0">
                        <a:solidFill>
                          <a:schemeClr val="tx1"/>
                        </a:solidFill>
                        <a:effectLst/>
                        <a:latin typeface="Times New Roman"/>
                        <a:ea typeface="宋体"/>
                      </a:endParaRPr>
                    </a:p>
                  </a:txBody>
                  <a:tcPr marL="68582" marR="68582" marT="0" marB="0">
                    <a:solidFill>
                      <a:srgbClr val="FFFF00"/>
                    </a:solidFill>
                  </a:tcPr>
                </a:tc>
                <a:tc>
                  <a:txBody>
                    <a:bodyPr/>
                    <a:lstStyle/>
                    <a:p>
                      <a:pPr algn="ctr">
                        <a:spcAft>
                          <a:spcPts val="0"/>
                        </a:spcAft>
                      </a:pPr>
                      <a:r>
                        <a:rPr lang="en-US" sz="2400" kern="100" dirty="0">
                          <a:solidFill>
                            <a:schemeClr val="tx1"/>
                          </a:solidFill>
                          <a:effectLst/>
                        </a:rPr>
                        <a:t>9</a:t>
                      </a:r>
                      <a:endParaRPr lang="zh-CN" sz="2400" kern="100" dirty="0">
                        <a:solidFill>
                          <a:schemeClr val="tx1"/>
                        </a:solidFill>
                        <a:effectLst/>
                        <a:latin typeface="Times New Roman"/>
                        <a:ea typeface="宋体"/>
                      </a:endParaRPr>
                    </a:p>
                  </a:txBody>
                  <a:tcPr marL="68582" marR="68582" marT="0" marB="0">
                    <a:solidFill>
                      <a:srgbClr val="FFFF00"/>
                    </a:solidFill>
                  </a:tcPr>
                </a:tc>
                <a:tc>
                  <a:txBody>
                    <a:bodyPr/>
                    <a:lstStyle/>
                    <a:p>
                      <a:pPr algn="ctr">
                        <a:spcAft>
                          <a:spcPts val="0"/>
                        </a:spcAft>
                      </a:pPr>
                      <a:r>
                        <a:rPr lang="en-US" sz="2400" kern="100" dirty="0">
                          <a:solidFill>
                            <a:schemeClr val="tx1"/>
                          </a:solidFill>
                          <a:effectLst/>
                        </a:rPr>
                        <a:t>10</a:t>
                      </a:r>
                      <a:endParaRPr lang="zh-CN" sz="2400" kern="100" dirty="0">
                        <a:solidFill>
                          <a:schemeClr val="tx1"/>
                        </a:solidFill>
                        <a:effectLst/>
                        <a:latin typeface="Times New Roman"/>
                        <a:ea typeface="宋体"/>
                      </a:endParaRPr>
                    </a:p>
                  </a:txBody>
                  <a:tcPr marL="68582" marR="68582" marT="0" marB="0">
                    <a:solidFill>
                      <a:srgbClr val="FFFF00"/>
                    </a:solidFill>
                  </a:tcPr>
                </a:tc>
                <a:tc>
                  <a:txBody>
                    <a:bodyPr/>
                    <a:lstStyle/>
                    <a:p>
                      <a:pPr algn="ctr">
                        <a:spcAft>
                          <a:spcPts val="0"/>
                        </a:spcAft>
                      </a:pPr>
                      <a:r>
                        <a:rPr lang="en-US" sz="2400" kern="100" dirty="0">
                          <a:solidFill>
                            <a:schemeClr val="tx1"/>
                          </a:solidFill>
                          <a:effectLst/>
                        </a:rPr>
                        <a:t>11</a:t>
                      </a:r>
                      <a:endParaRPr lang="zh-CN" sz="2400" kern="100" dirty="0">
                        <a:solidFill>
                          <a:schemeClr val="tx1"/>
                        </a:solidFill>
                        <a:effectLst/>
                        <a:latin typeface="Times New Roman"/>
                        <a:ea typeface="宋体"/>
                      </a:endParaRPr>
                    </a:p>
                  </a:txBody>
                  <a:tcPr marL="68582" marR="68582" marT="0" marB="0">
                    <a:solidFill>
                      <a:srgbClr val="FFFF00"/>
                    </a:solidFill>
                  </a:tcPr>
                </a:tc>
                <a:tc>
                  <a:txBody>
                    <a:bodyPr/>
                    <a:lstStyle/>
                    <a:p>
                      <a:pPr algn="ctr">
                        <a:spcAft>
                          <a:spcPts val="0"/>
                        </a:spcAft>
                      </a:pPr>
                      <a:r>
                        <a:rPr lang="en-US" sz="2400" kern="100" dirty="0">
                          <a:solidFill>
                            <a:schemeClr val="tx1"/>
                          </a:solidFill>
                          <a:effectLst/>
                        </a:rPr>
                        <a:t>12</a:t>
                      </a:r>
                      <a:endParaRPr lang="zh-CN" sz="2400" kern="100" dirty="0">
                        <a:solidFill>
                          <a:schemeClr val="tx1"/>
                        </a:solidFill>
                        <a:effectLst/>
                        <a:latin typeface="Times New Roman"/>
                        <a:ea typeface="宋体"/>
                      </a:endParaRPr>
                    </a:p>
                  </a:txBody>
                  <a:tcPr marL="68582" marR="68582" marT="0" marB="0">
                    <a:solidFill>
                      <a:srgbClr val="FFFF00"/>
                    </a:solidFill>
                  </a:tcPr>
                </a:tc>
                <a:extLst>
                  <a:ext uri="{0D108BD9-81ED-4DB2-BD59-A6C34878D82A}">
                    <a16:rowId xmlns:a16="http://schemas.microsoft.com/office/drawing/2014/main" val="10000"/>
                  </a:ext>
                </a:extLst>
              </a:tr>
              <a:tr h="44475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00" dirty="0">
                          <a:solidFill>
                            <a:schemeClr val="tx1"/>
                          </a:solidFill>
                          <a:effectLst/>
                        </a:rPr>
                        <a:t>同</a:t>
                      </a:r>
                      <a:r>
                        <a:rPr lang="zh-CN" altLang="zh-CN" sz="2400" kern="100" dirty="0">
                          <a:solidFill>
                            <a:schemeClr val="tx1"/>
                          </a:solidFill>
                          <a:effectLst/>
                        </a:rPr>
                        <a:t>比 </a:t>
                      </a:r>
                      <a:r>
                        <a:rPr lang="en-US" altLang="zh-CN" sz="2400" kern="100" dirty="0">
                          <a:solidFill>
                            <a:schemeClr val="tx1"/>
                          </a:solidFill>
                          <a:effectLst/>
                        </a:rPr>
                        <a:t>(%)</a:t>
                      </a:r>
                      <a:endParaRPr lang="zh-CN" altLang="zh-CN" sz="2400" kern="100" dirty="0">
                        <a:solidFill>
                          <a:schemeClr val="tx1"/>
                        </a:solidFill>
                        <a:effectLst/>
                        <a:latin typeface="+mn-lt"/>
                        <a:ea typeface="+mn-ea"/>
                      </a:endParaRPr>
                    </a:p>
                  </a:txBody>
                  <a:tcPr marL="68580" marR="68580" marT="0" marB="0">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en-US" sz="2400" b="1" kern="100" dirty="0">
                          <a:solidFill>
                            <a:schemeClr val="tx1"/>
                          </a:solidFill>
                          <a:effectLst/>
                          <a:latin typeface="Times New Roman"/>
                          <a:ea typeface="宋体"/>
                        </a:rPr>
                        <a:t>4.5</a:t>
                      </a:r>
                      <a:endParaRPr lang="zh-CN" sz="2400" b="1" kern="100" dirty="0">
                        <a:solidFill>
                          <a:schemeClr val="tx1"/>
                        </a:solidFill>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solidFill>
                      <a:srgbClr val="CCFFCC"/>
                    </a:solidFill>
                  </a:tcPr>
                </a:tc>
                <a:tc>
                  <a:txBody>
                    <a:bodyPr/>
                    <a:lstStyle/>
                    <a:p>
                      <a:pPr algn="ctr">
                        <a:spcAft>
                          <a:spcPts val="0"/>
                        </a:spcAft>
                      </a:pPr>
                      <a:r>
                        <a:rPr lang="en-US" sz="2400" b="1" kern="100" dirty="0">
                          <a:solidFill>
                            <a:schemeClr val="tx1"/>
                          </a:solidFill>
                          <a:effectLst/>
                          <a:latin typeface="Times New Roman"/>
                          <a:ea typeface="宋体"/>
                        </a:rPr>
                        <a:t>3.2</a:t>
                      </a:r>
                      <a:endParaRPr lang="zh-CN" sz="2400" b="1" kern="100" dirty="0">
                        <a:solidFill>
                          <a:schemeClr val="tx1"/>
                        </a:solidFill>
                        <a:effectLst/>
                        <a:latin typeface="Times New Roman"/>
                        <a:ea typeface="宋体"/>
                      </a:endParaRPr>
                    </a:p>
                  </a:txBody>
                  <a:tcPr marL="68580" marR="68580" marT="0" marB="0">
                    <a:solidFill>
                      <a:srgbClr val="CCFFCC"/>
                    </a:solidFill>
                  </a:tcPr>
                </a:tc>
                <a:tc>
                  <a:txBody>
                    <a:bodyPr/>
                    <a:lstStyle/>
                    <a:p>
                      <a:pPr algn="ctr">
                        <a:spcAft>
                          <a:spcPts val="0"/>
                        </a:spcAft>
                      </a:pPr>
                      <a:r>
                        <a:rPr lang="en-US" sz="2400" b="1" kern="100" dirty="0">
                          <a:solidFill>
                            <a:schemeClr val="tx1"/>
                          </a:solidFill>
                          <a:effectLst/>
                          <a:latin typeface="Times New Roman"/>
                          <a:ea typeface="宋体"/>
                        </a:rPr>
                        <a:t>3.6</a:t>
                      </a:r>
                      <a:endParaRPr lang="zh-CN" sz="2400" b="1" kern="100" dirty="0">
                        <a:solidFill>
                          <a:schemeClr val="tx1"/>
                        </a:solidFill>
                        <a:effectLst/>
                        <a:latin typeface="Times New Roman"/>
                        <a:ea typeface="宋体"/>
                      </a:endParaRPr>
                    </a:p>
                  </a:txBody>
                  <a:tcPr marL="68580" marR="68580" marT="0" marB="0">
                    <a:solidFill>
                      <a:srgbClr val="CCFFCC"/>
                    </a:solidFill>
                  </a:tcPr>
                </a:tc>
                <a:tc>
                  <a:txBody>
                    <a:bodyPr/>
                    <a:lstStyle/>
                    <a:p>
                      <a:pPr algn="ctr">
                        <a:spcAft>
                          <a:spcPts val="0"/>
                        </a:spcAft>
                      </a:pPr>
                      <a:r>
                        <a:rPr lang="en-US" sz="2400" b="1" kern="100" dirty="0">
                          <a:solidFill>
                            <a:schemeClr val="tx1"/>
                          </a:solidFill>
                          <a:effectLst/>
                          <a:latin typeface="Times New Roman"/>
                          <a:ea typeface="宋体"/>
                        </a:rPr>
                        <a:t>3.4</a:t>
                      </a:r>
                      <a:endParaRPr lang="zh-CN" sz="2400" b="1" kern="100" dirty="0">
                        <a:solidFill>
                          <a:schemeClr val="tx1"/>
                        </a:solidFill>
                        <a:effectLst/>
                        <a:latin typeface="Times New Roman"/>
                        <a:ea typeface="宋体"/>
                      </a:endParaRPr>
                    </a:p>
                  </a:txBody>
                  <a:tcPr marL="68580" marR="68580" marT="0" marB="0">
                    <a:solidFill>
                      <a:srgbClr val="CCFFCC"/>
                    </a:solidFill>
                  </a:tcPr>
                </a:tc>
                <a:tc>
                  <a:txBody>
                    <a:bodyPr/>
                    <a:lstStyle/>
                    <a:p>
                      <a:pPr algn="ctr">
                        <a:spcAft>
                          <a:spcPts val="0"/>
                        </a:spcAft>
                      </a:pPr>
                      <a:r>
                        <a:rPr lang="en-US" sz="2400" b="1" kern="100" dirty="0">
                          <a:solidFill>
                            <a:schemeClr val="tx1"/>
                          </a:solidFill>
                          <a:effectLst/>
                          <a:latin typeface="Times New Roman"/>
                          <a:ea typeface="宋体"/>
                        </a:rPr>
                        <a:t>3.0</a:t>
                      </a:r>
                      <a:endParaRPr lang="zh-CN" sz="2400" b="1" kern="100" dirty="0">
                        <a:solidFill>
                          <a:schemeClr val="tx1"/>
                        </a:solidFill>
                        <a:effectLst/>
                        <a:latin typeface="Times New Roman"/>
                        <a:ea typeface="宋体"/>
                      </a:endParaRPr>
                    </a:p>
                  </a:txBody>
                  <a:tcPr marL="68580" marR="68580" marT="0" marB="0">
                    <a:solidFill>
                      <a:srgbClr val="CCFFCC"/>
                    </a:solidFill>
                  </a:tcPr>
                </a:tc>
                <a:tc>
                  <a:txBody>
                    <a:bodyPr/>
                    <a:lstStyle/>
                    <a:p>
                      <a:pPr algn="ctr">
                        <a:spcAft>
                          <a:spcPts val="0"/>
                        </a:spcAft>
                      </a:pPr>
                      <a:r>
                        <a:rPr lang="en-US" sz="2400" b="1" kern="100" dirty="0">
                          <a:solidFill>
                            <a:schemeClr val="tx1"/>
                          </a:solidFill>
                          <a:effectLst/>
                          <a:latin typeface="Times New Roman"/>
                          <a:ea typeface="宋体"/>
                        </a:rPr>
                        <a:t>2.2</a:t>
                      </a:r>
                      <a:endParaRPr lang="zh-CN" sz="2400" b="1" kern="100" dirty="0">
                        <a:solidFill>
                          <a:schemeClr val="tx1"/>
                        </a:solidFill>
                        <a:effectLst/>
                        <a:latin typeface="Times New Roman"/>
                        <a:ea typeface="宋体"/>
                      </a:endParaRPr>
                    </a:p>
                  </a:txBody>
                  <a:tcPr marL="68580" marR="68580" marT="0" marB="0">
                    <a:solidFill>
                      <a:srgbClr val="CCFFCC"/>
                    </a:solidFill>
                  </a:tcPr>
                </a:tc>
                <a:tc>
                  <a:txBody>
                    <a:bodyPr/>
                    <a:lstStyle/>
                    <a:p>
                      <a:pPr algn="ctr">
                        <a:spcAft>
                          <a:spcPts val="0"/>
                        </a:spcAft>
                      </a:pPr>
                      <a:r>
                        <a:rPr lang="en-US" sz="2400" b="1" kern="100" dirty="0">
                          <a:solidFill>
                            <a:schemeClr val="tx1"/>
                          </a:solidFill>
                          <a:effectLst/>
                          <a:latin typeface="Times New Roman"/>
                          <a:ea typeface="宋体"/>
                        </a:rPr>
                        <a:t>1.8</a:t>
                      </a:r>
                      <a:endParaRPr lang="zh-CN" sz="2400" b="1" kern="100" dirty="0">
                        <a:solidFill>
                          <a:schemeClr val="tx1"/>
                        </a:solidFill>
                        <a:effectLst/>
                        <a:latin typeface="Times New Roman"/>
                        <a:ea typeface="宋体"/>
                      </a:endParaRPr>
                    </a:p>
                  </a:txBody>
                  <a:tcPr marL="68580" marR="68580" marT="0" marB="0">
                    <a:solidFill>
                      <a:srgbClr val="CCFFCC"/>
                    </a:solidFill>
                  </a:tcPr>
                </a:tc>
                <a:tc>
                  <a:txBody>
                    <a:bodyPr/>
                    <a:lstStyle/>
                    <a:p>
                      <a:pPr algn="ctr">
                        <a:spcAft>
                          <a:spcPts val="0"/>
                        </a:spcAft>
                      </a:pPr>
                      <a:r>
                        <a:rPr lang="en-US" sz="2400" b="1" kern="100" dirty="0">
                          <a:solidFill>
                            <a:schemeClr val="tx1"/>
                          </a:solidFill>
                          <a:effectLst/>
                          <a:latin typeface="Times New Roman"/>
                          <a:ea typeface="宋体"/>
                        </a:rPr>
                        <a:t>2.0</a:t>
                      </a:r>
                      <a:endParaRPr lang="zh-CN" sz="2400" b="1" kern="100" dirty="0">
                        <a:solidFill>
                          <a:schemeClr val="tx1"/>
                        </a:solidFill>
                        <a:effectLst/>
                        <a:latin typeface="Times New Roman"/>
                        <a:ea typeface="宋体"/>
                      </a:endParaRPr>
                    </a:p>
                  </a:txBody>
                  <a:tcPr marL="68580" marR="68580" marT="0" marB="0">
                    <a:solidFill>
                      <a:srgbClr val="CCFFCC"/>
                    </a:solidFill>
                  </a:tcPr>
                </a:tc>
                <a:tc>
                  <a:txBody>
                    <a:bodyPr/>
                    <a:lstStyle/>
                    <a:p>
                      <a:pPr algn="ctr">
                        <a:spcAft>
                          <a:spcPts val="0"/>
                        </a:spcAft>
                      </a:pPr>
                      <a:r>
                        <a:rPr lang="en-US" sz="2400" b="1" kern="100" dirty="0">
                          <a:solidFill>
                            <a:schemeClr val="tx1"/>
                          </a:solidFill>
                          <a:effectLst/>
                          <a:latin typeface="Times New Roman"/>
                          <a:ea typeface="宋体"/>
                        </a:rPr>
                        <a:t>1.9</a:t>
                      </a:r>
                      <a:endParaRPr lang="zh-CN" sz="2400" b="1" kern="100" dirty="0">
                        <a:solidFill>
                          <a:schemeClr val="tx1"/>
                        </a:solidFill>
                        <a:effectLst/>
                        <a:latin typeface="Times New Roman"/>
                        <a:ea typeface="宋体"/>
                      </a:endParaRPr>
                    </a:p>
                  </a:txBody>
                  <a:tcPr marL="68580" marR="68580" marT="0" marB="0">
                    <a:solidFill>
                      <a:srgbClr val="CCFFCC"/>
                    </a:solidFill>
                  </a:tcPr>
                </a:tc>
                <a:tc>
                  <a:txBody>
                    <a:bodyPr/>
                    <a:lstStyle/>
                    <a:p>
                      <a:pPr algn="ctr">
                        <a:spcAft>
                          <a:spcPts val="0"/>
                        </a:spcAft>
                      </a:pPr>
                      <a:r>
                        <a:rPr lang="en-US" sz="2400" b="1" kern="100" dirty="0">
                          <a:solidFill>
                            <a:schemeClr val="tx1"/>
                          </a:solidFill>
                          <a:effectLst/>
                          <a:latin typeface="Times New Roman"/>
                          <a:ea typeface="宋体"/>
                        </a:rPr>
                        <a:t>1.7</a:t>
                      </a:r>
                      <a:endParaRPr lang="zh-CN" sz="2400" b="1" kern="100" dirty="0">
                        <a:solidFill>
                          <a:schemeClr val="tx1"/>
                        </a:solidFill>
                        <a:effectLst/>
                        <a:latin typeface="Times New Roman"/>
                        <a:ea typeface="宋体"/>
                      </a:endParaRPr>
                    </a:p>
                  </a:txBody>
                  <a:tcPr marL="68580" marR="68580" marT="0" marB="0">
                    <a:solidFill>
                      <a:srgbClr val="CCFFCC"/>
                    </a:solidFill>
                  </a:tcPr>
                </a:tc>
                <a:tc>
                  <a:txBody>
                    <a:bodyPr/>
                    <a:lstStyle/>
                    <a:p>
                      <a:pPr algn="ctr">
                        <a:spcAft>
                          <a:spcPts val="0"/>
                        </a:spcAft>
                      </a:pPr>
                      <a:r>
                        <a:rPr lang="en-US" sz="2400" b="1" kern="100" dirty="0">
                          <a:solidFill>
                            <a:schemeClr val="tx1"/>
                          </a:solidFill>
                          <a:effectLst/>
                          <a:latin typeface="Times New Roman"/>
                          <a:ea typeface="宋体"/>
                        </a:rPr>
                        <a:t>2.0</a:t>
                      </a:r>
                      <a:endParaRPr lang="zh-CN" sz="2400" b="1" kern="100" dirty="0">
                        <a:solidFill>
                          <a:schemeClr val="tx1"/>
                        </a:solidFill>
                        <a:effectLst/>
                        <a:latin typeface="Times New Roman"/>
                        <a:ea typeface="宋体"/>
                      </a:endParaRPr>
                    </a:p>
                  </a:txBody>
                  <a:tcPr marL="68580" marR="68580" marT="0" marB="0">
                    <a:solidFill>
                      <a:srgbClr val="CCFFCC"/>
                    </a:solidFill>
                  </a:tcPr>
                </a:tc>
                <a:tc>
                  <a:txBody>
                    <a:bodyPr/>
                    <a:lstStyle/>
                    <a:p>
                      <a:pPr algn="ctr">
                        <a:spcAft>
                          <a:spcPts val="0"/>
                        </a:spcAft>
                      </a:pPr>
                      <a:r>
                        <a:rPr lang="en-US" sz="2400" b="1" kern="100" dirty="0">
                          <a:solidFill>
                            <a:schemeClr val="tx1"/>
                          </a:solidFill>
                          <a:effectLst/>
                          <a:latin typeface="Times New Roman"/>
                          <a:ea typeface="宋体"/>
                        </a:rPr>
                        <a:t>2.5</a:t>
                      </a:r>
                      <a:endParaRPr lang="zh-CN" sz="2400" b="1" kern="100" dirty="0">
                        <a:solidFill>
                          <a:schemeClr val="tx1"/>
                        </a:solidFill>
                        <a:effectLst/>
                        <a:latin typeface="Times New Roman"/>
                        <a:ea typeface="宋体"/>
                      </a:endParaRPr>
                    </a:p>
                  </a:txBody>
                  <a:tcPr marL="68580" marR="68580" marT="0" marB="0">
                    <a:solidFill>
                      <a:srgbClr val="CCFFCC"/>
                    </a:solidFill>
                  </a:tcPr>
                </a:tc>
                <a:extLst>
                  <a:ext uri="{0D108BD9-81ED-4DB2-BD59-A6C34878D82A}">
                    <a16:rowId xmlns:a16="http://schemas.microsoft.com/office/drawing/2014/main" val="10001"/>
                  </a:ext>
                </a:extLst>
              </a:tr>
              <a:tr h="444750">
                <a:tc>
                  <a:txBody>
                    <a:bodyPr/>
                    <a:lstStyle/>
                    <a:p>
                      <a:pPr algn="ctr">
                        <a:spcAft>
                          <a:spcPts val="0"/>
                        </a:spcAft>
                      </a:pPr>
                      <a:r>
                        <a:rPr lang="zh-CN" sz="2400" kern="100" dirty="0">
                          <a:solidFill>
                            <a:schemeClr val="tx1"/>
                          </a:solidFill>
                          <a:effectLst/>
                          <a:latin typeface="Times New Roman"/>
                          <a:ea typeface="宋体"/>
                        </a:rPr>
                        <a:t>累计</a:t>
                      </a:r>
                      <a:r>
                        <a:rPr lang="en-US" sz="2400" kern="100" dirty="0">
                          <a:solidFill>
                            <a:schemeClr val="tx1"/>
                          </a:solidFill>
                          <a:effectLst/>
                          <a:latin typeface="Times New Roman"/>
                          <a:ea typeface="宋体"/>
                        </a:rPr>
                        <a:t>(%)</a:t>
                      </a:r>
                      <a:endParaRPr lang="zh-CN" sz="2400" kern="100" dirty="0">
                        <a:solidFill>
                          <a:schemeClr val="tx1"/>
                        </a:solidFill>
                        <a:effectLst/>
                        <a:latin typeface="Times New Roman"/>
                        <a:ea typeface="宋体"/>
                      </a:endParaRPr>
                    </a:p>
                  </a:txBody>
                  <a:tcPr marL="68580" marR="68580" marT="0" marB="0">
                    <a:lnR w="12700" cap="flat" cmpd="sng" algn="ctr">
                      <a:solidFill>
                        <a:schemeClr val="tx1"/>
                      </a:solidFill>
                      <a:prstDash val="solid"/>
                      <a:round/>
                      <a:headEnd type="none" w="med" len="med"/>
                      <a:tailEnd type="none" w="med" len="med"/>
                    </a:lnR>
                    <a:solidFill>
                      <a:srgbClr val="FFCC99"/>
                    </a:solidFill>
                  </a:tcPr>
                </a:tc>
                <a:tc>
                  <a:txBody>
                    <a:bodyPr/>
                    <a:lstStyle/>
                    <a:p>
                      <a:pPr algn="ctr">
                        <a:spcAft>
                          <a:spcPts val="0"/>
                        </a:spcAft>
                      </a:pPr>
                      <a:r>
                        <a:rPr lang="en-US" sz="2400" kern="100" dirty="0">
                          <a:solidFill>
                            <a:schemeClr val="tx1"/>
                          </a:solidFill>
                          <a:effectLst/>
                          <a:latin typeface="Times New Roman"/>
                          <a:ea typeface="宋体"/>
                        </a:rPr>
                        <a:t>4.5</a:t>
                      </a:r>
                      <a:endParaRPr lang="zh-CN" sz="2400" kern="100" dirty="0">
                        <a:solidFill>
                          <a:schemeClr val="tx1"/>
                        </a:solidFill>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solidFill>
                      <a:srgbClr val="FFCC99"/>
                    </a:solidFill>
                  </a:tcPr>
                </a:tc>
                <a:tc>
                  <a:txBody>
                    <a:bodyPr/>
                    <a:lstStyle/>
                    <a:p>
                      <a:pPr algn="ctr">
                        <a:spcAft>
                          <a:spcPts val="0"/>
                        </a:spcAft>
                      </a:pPr>
                      <a:r>
                        <a:rPr lang="en-US" sz="2400" kern="100" dirty="0">
                          <a:solidFill>
                            <a:schemeClr val="tx1"/>
                          </a:solidFill>
                          <a:effectLst/>
                          <a:latin typeface="Times New Roman"/>
                          <a:ea typeface="宋体"/>
                        </a:rPr>
                        <a:t>3.9</a:t>
                      </a:r>
                      <a:endParaRPr lang="zh-CN" sz="2400" kern="100" dirty="0">
                        <a:solidFill>
                          <a:schemeClr val="tx1"/>
                        </a:solidFill>
                        <a:effectLst/>
                        <a:latin typeface="Times New Roman"/>
                        <a:ea typeface="宋体"/>
                      </a:endParaRPr>
                    </a:p>
                  </a:txBody>
                  <a:tcPr marL="68580" marR="68580" marT="0" marB="0">
                    <a:solidFill>
                      <a:srgbClr val="FFCC99"/>
                    </a:solidFill>
                  </a:tcPr>
                </a:tc>
                <a:tc>
                  <a:txBody>
                    <a:bodyPr/>
                    <a:lstStyle/>
                    <a:p>
                      <a:pPr algn="ctr">
                        <a:spcAft>
                          <a:spcPts val="0"/>
                        </a:spcAft>
                      </a:pPr>
                      <a:r>
                        <a:rPr lang="en-US" sz="2400" kern="100" dirty="0">
                          <a:solidFill>
                            <a:schemeClr val="tx1"/>
                          </a:solidFill>
                          <a:effectLst/>
                          <a:latin typeface="Times New Roman"/>
                          <a:ea typeface="宋体"/>
                        </a:rPr>
                        <a:t>3.8</a:t>
                      </a:r>
                      <a:endParaRPr lang="zh-CN" sz="2400" kern="100" dirty="0">
                        <a:solidFill>
                          <a:schemeClr val="tx1"/>
                        </a:solidFill>
                        <a:effectLst/>
                        <a:latin typeface="Times New Roman"/>
                        <a:ea typeface="宋体"/>
                      </a:endParaRPr>
                    </a:p>
                  </a:txBody>
                  <a:tcPr marL="68580" marR="68580" marT="0" marB="0">
                    <a:solidFill>
                      <a:srgbClr val="FFCC99"/>
                    </a:solidFill>
                  </a:tcPr>
                </a:tc>
                <a:tc>
                  <a:txBody>
                    <a:bodyPr/>
                    <a:lstStyle/>
                    <a:p>
                      <a:pPr algn="ctr">
                        <a:spcAft>
                          <a:spcPts val="0"/>
                        </a:spcAft>
                      </a:pPr>
                      <a:r>
                        <a:rPr lang="en-US" sz="2400" kern="100" dirty="0">
                          <a:solidFill>
                            <a:schemeClr val="tx1"/>
                          </a:solidFill>
                          <a:effectLst/>
                          <a:latin typeface="Times New Roman"/>
                          <a:ea typeface="宋体"/>
                        </a:rPr>
                        <a:t>3.7</a:t>
                      </a:r>
                      <a:endParaRPr lang="zh-CN" sz="2400" kern="100" dirty="0">
                        <a:solidFill>
                          <a:schemeClr val="tx1"/>
                        </a:solidFill>
                        <a:effectLst/>
                        <a:latin typeface="Times New Roman"/>
                        <a:ea typeface="宋体"/>
                      </a:endParaRPr>
                    </a:p>
                  </a:txBody>
                  <a:tcPr marL="68580" marR="68580" marT="0" marB="0">
                    <a:solidFill>
                      <a:srgbClr val="FFCC99"/>
                    </a:solidFill>
                  </a:tcPr>
                </a:tc>
                <a:tc>
                  <a:txBody>
                    <a:bodyPr/>
                    <a:lstStyle/>
                    <a:p>
                      <a:pPr algn="ctr">
                        <a:spcAft>
                          <a:spcPts val="0"/>
                        </a:spcAft>
                      </a:pPr>
                      <a:r>
                        <a:rPr lang="en-US" sz="2400" kern="100" dirty="0">
                          <a:solidFill>
                            <a:schemeClr val="tx1"/>
                          </a:solidFill>
                          <a:effectLst/>
                          <a:latin typeface="Times New Roman"/>
                          <a:ea typeface="宋体"/>
                        </a:rPr>
                        <a:t>3.5</a:t>
                      </a:r>
                      <a:endParaRPr lang="zh-CN" sz="2400" kern="100" dirty="0">
                        <a:solidFill>
                          <a:schemeClr val="tx1"/>
                        </a:solidFill>
                        <a:effectLst/>
                        <a:latin typeface="Times New Roman"/>
                        <a:ea typeface="宋体"/>
                      </a:endParaRPr>
                    </a:p>
                  </a:txBody>
                  <a:tcPr marL="68580" marR="68580" marT="0" marB="0">
                    <a:solidFill>
                      <a:srgbClr val="FFCC99"/>
                    </a:solidFill>
                  </a:tcPr>
                </a:tc>
                <a:tc>
                  <a:txBody>
                    <a:bodyPr/>
                    <a:lstStyle/>
                    <a:p>
                      <a:pPr algn="ctr">
                        <a:spcAft>
                          <a:spcPts val="0"/>
                        </a:spcAft>
                      </a:pPr>
                      <a:r>
                        <a:rPr lang="en-US" sz="2400" kern="100" dirty="0">
                          <a:solidFill>
                            <a:schemeClr val="tx1"/>
                          </a:solidFill>
                          <a:effectLst/>
                          <a:latin typeface="Times New Roman"/>
                          <a:ea typeface="宋体"/>
                        </a:rPr>
                        <a:t>3.3</a:t>
                      </a:r>
                      <a:endParaRPr lang="zh-CN" sz="2400" kern="100" dirty="0">
                        <a:solidFill>
                          <a:schemeClr val="tx1"/>
                        </a:solidFill>
                        <a:effectLst/>
                        <a:latin typeface="Times New Roman"/>
                        <a:ea typeface="宋体"/>
                      </a:endParaRPr>
                    </a:p>
                  </a:txBody>
                  <a:tcPr marL="68580" marR="68580" marT="0" marB="0">
                    <a:solidFill>
                      <a:srgbClr val="FFCC99"/>
                    </a:solidFill>
                  </a:tcPr>
                </a:tc>
                <a:tc>
                  <a:txBody>
                    <a:bodyPr/>
                    <a:lstStyle/>
                    <a:p>
                      <a:pPr algn="ctr">
                        <a:spcAft>
                          <a:spcPts val="0"/>
                        </a:spcAft>
                      </a:pPr>
                      <a:r>
                        <a:rPr lang="en-US" sz="2400" kern="100" dirty="0">
                          <a:solidFill>
                            <a:schemeClr val="tx1"/>
                          </a:solidFill>
                          <a:effectLst/>
                          <a:latin typeface="Times New Roman"/>
                          <a:ea typeface="宋体"/>
                        </a:rPr>
                        <a:t>3.1</a:t>
                      </a:r>
                      <a:endParaRPr lang="zh-CN" sz="2400" kern="100" dirty="0">
                        <a:solidFill>
                          <a:schemeClr val="tx1"/>
                        </a:solidFill>
                        <a:effectLst/>
                        <a:latin typeface="Times New Roman"/>
                        <a:ea typeface="宋体"/>
                      </a:endParaRPr>
                    </a:p>
                  </a:txBody>
                  <a:tcPr marL="68580" marR="68580" marT="0" marB="0">
                    <a:solidFill>
                      <a:srgbClr val="FFCC99"/>
                    </a:solidFill>
                  </a:tcPr>
                </a:tc>
                <a:tc>
                  <a:txBody>
                    <a:bodyPr/>
                    <a:lstStyle/>
                    <a:p>
                      <a:pPr algn="ctr">
                        <a:spcAft>
                          <a:spcPts val="0"/>
                        </a:spcAft>
                      </a:pPr>
                      <a:r>
                        <a:rPr lang="en-US" sz="2400" kern="100" dirty="0">
                          <a:solidFill>
                            <a:schemeClr val="tx1"/>
                          </a:solidFill>
                          <a:effectLst/>
                          <a:latin typeface="Times New Roman"/>
                          <a:ea typeface="宋体"/>
                        </a:rPr>
                        <a:t>2.9</a:t>
                      </a:r>
                      <a:endParaRPr lang="zh-CN" sz="2400" kern="100" dirty="0">
                        <a:solidFill>
                          <a:schemeClr val="tx1"/>
                        </a:solidFill>
                        <a:effectLst/>
                        <a:latin typeface="Times New Roman"/>
                        <a:ea typeface="宋体"/>
                      </a:endParaRPr>
                    </a:p>
                  </a:txBody>
                  <a:tcPr marL="68580" marR="68580" marT="0" marB="0">
                    <a:solidFill>
                      <a:srgbClr val="FFCC99"/>
                    </a:solidFill>
                  </a:tcPr>
                </a:tc>
                <a:tc>
                  <a:txBody>
                    <a:bodyPr/>
                    <a:lstStyle/>
                    <a:p>
                      <a:pPr algn="ctr">
                        <a:spcAft>
                          <a:spcPts val="0"/>
                        </a:spcAft>
                      </a:pPr>
                      <a:r>
                        <a:rPr lang="en-US" sz="2400" kern="100" dirty="0">
                          <a:solidFill>
                            <a:schemeClr val="tx1"/>
                          </a:solidFill>
                          <a:effectLst/>
                          <a:latin typeface="Times New Roman"/>
                          <a:ea typeface="宋体"/>
                        </a:rPr>
                        <a:t>2.8</a:t>
                      </a:r>
                      <a:endParaRPr lang="zh-CN" sz="2400" kern="100" dirty="0">
                        <a:solidFill>
                          <a:schemeClr val="tx1"/>
                        </a:solidFill>
                        <a:effectLst/>
                        <a:latin typeface="Times New Roman"/>
                        <a:ea typeface="宋体"/>
                      </a:endParaRPr>
                    </a:p>
                  </a:txBody>
                  <a:tcPr marL="68580" marR="68580" marT="0" marB="0">
                    <a:solidFill>
                      <a:srgbClr val="FFCC99"/>
                    </a:solidFill>
                  </a:tcPr>
                </a:tc>
                <a:tc>
                  <a:txBody>
                    <a:bodyPr/>
                    <a:lstStyle/>
                    <a:p>
                      <a:pPr algn="ctr">
                        <a:spcAft>
                          <a:spcPts val="0"/>
                        </a:spcAft>
                      </a:pPr>
                      <a:r>
                        <a:rPr lang="en-US" sz="2400" kern="100" dirty="0">
                          <a:solidFill>
                            <a:schemeClr val="tx1"/>
                          </a:solidFill>
                          <a:effectLst/>
                          <a:latin typeface="Times New Roman"/>
                          <a:ea typeface="宋体"/>
                        </a:rPr>
                        <a:t>2.7</a:t>
                      </a:r>
                      <a:endParaRPr lang="zh-CN" sz="2400" kern="100" dirty="0">
                        <a:solidFill>
                          <a:schemeClr val="tx1"/>
                        </a:solidFill>
                        <a:effectLst/>
                        <a:latin typeface="Times New Roman"/>
                        <a:ea typeface="宋体"/>
                      </a:endParaRPr>
                    </a:p>
                  </a:txBody>
                  <a:tcPr marL="68580" marR="68580" marT="0" marB="0">
                    <a:solidFill>
                      <a:srgbClr val="FFCC99"/>
                    </a:solidFill>
                  </a:tcPr>
                </a:tc>
                <a:tc>
                  <a:txBody>
                    <a:bodyPr/>
                    <a:lstStyle/>
                    <a:p>
                      <a:pPr algn="ctr">
                        <a:spcAft>
                          <a:spcPts val="0"/>
                        </a:spcAft>
                      </a:pPr>
                      <a:r>
                        <a:rPr lang="en-US" sz="2400" kern="100" dirty="0">
                          <a:solidFill>
                            <a:schemeClr val="tx1"/>
                          </a:solidFill>
                          <a:effectLst/>
                          <a:latin typeface="Times New Roman"/>
                          <a:ea typeface="宋体"/>
                        </a:rPr>
                        <a:t>2.7</a:t>
                      </a:r>
                      <a:endParaRPr lang="zh-CN" sz="2400" kern="100" dirty="0">
                        <a:solidFill>
                          <a:schemeClr val="tx1"/>
                        </a:solidFill>
                        <a:effectLst/>
                        <a:latin typeface="Times New Roman"/>
                        <a:ea typeface="宋体"/>
                      </a:endParaRPr>
                    </a:p>
                  </a:txBody>
                  <a:tcPr marL="68580" marR="68580" marT="0" marB="0">
                    <a:solidFill>
                      <a:srgbClr val="FFCC99"/>
                    </a:solidFill>
                  </a:tcPr>
                </a:tc>
                <a:tc>
                  <a:txBody>
                    <a:bodyPr/>
                    <a:lstStyle/>
                    <a:p>
                      <a:pPr algn="ctr">
                        <a:spcAft>
                          <a:spcPts val="0"/>
                        </a:spcAft>
                      </a:pPr>
                      <a:r>
                        <a:rPr lang="en-US" sz="2400" kern="100" dirty="0">
                          <a:solidFill>
                            <a:schemeClr val="tx1"/>
                          </a:solidFill>
                          <a:effectLst/>
                          <a:latin typeface="Times New Roman"/>
                          <a:ea typeface="宋体"/>
                        </a:rPr>
                        <a:t>2.6</a:t>
                      </a:r>
                      <a:endParaRPr lang="zh-CN" sz="2400" kern="100" dirty="0">
                        <a:solidFill>
                          <a:schemeClr val="tx1"/>
                        </a:solidFill>
                        <a:effectLst/>
                        <a:latin typeface="Times New Roman"/>
                        <a:ea typeface="宋体"/>
                      </a:endParaRPr>
                    </a:p>
                  </a:txBody>
                  <a:tcPr marL="68580" marR="68580" marT="0" marB="0">
                    <a:solidFill>
                      <a:srgbClr val="FFCC99"/>
                    </a:solidFill>
                  </a:tcPr>
                </a:tc>
                <a:extLst>
                  <a:ext uri="{0D108BD9-81ED-4DB2-BD59-A6C34878D82A}">
                    <a16:rowId xmlns:a16="http://schemas.microsoft.com/office/drawing/2014/main" val="10002"/>
                  </a:ext>
                </a:extLst>
              </a:tr>
            </a:tbl>
          </a:graphicData>
        </a:graphic>
      </p:graphicFrame>
      <p:sp>
        <p:nvSpPr>
          <p:cNvPr id="45118" name="矩形 4"/>
          <p:cNvSpPr>
            <a:spLocks noChangeArrowheads="1"/>
          </p:cNvSpPr>
          <p:nvPr/>
        </p:nvSpPr>
        <p:spPr bwMode="auto">
          <a:xfrm>
            <a:off x="971550" y="2133600"/>
            <a:ext cx="77041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2800" b="1"/>
              <a:t>全国</a:t>
            </a:r>
            <a:r>
              <a:rPr lang="en-US" altLang="zh-CN" sz="2800" b="1"/>
              <a:t>2012</a:t>
            </a:r>
            <a:r>
              <a:rPr lang="zh-CN" altLang="zh-CN" sz="2800" b="1"/>
              <a:t>年</a:t>
            </a:r>
            <a:r>
              <a:rPr lang="en-US" altLang="zh-CN" sz="2800" b="1"/>
              <a:t>CPI</a:t>
            </a:r>
            <a:r>
              <a:rPr lang="zh-CN" altLang="zh-CN" sz="2800" b="1"/>
              <a:t>各月份</a:t>
            </a:r>
            <a:r>
              <a:rPr lang="zh-CN" altLang="en-US" sz="2800" b="1">
                <a:solidFill>
                  <a:srgbClr val="FF0000"/>
                </a:solidFill>
              </a:rPr>
              <a:t>同</a:t>
            </a:r>
            <a:r>
              <a:rPr lang="zh-CN" altLang="zh-CN" sz="2800" b="1">
                <a:solidFill>
                  <a:srgbClr val="FF0000"/>
                </a:solidFill>
              </a:rPr>
              <a:t>比</a:t>
            </a:r>
            <a:r>
              <a:rPr lang="zh-CN" altLang="zh-CN" sz="2800" b="1"/>
              <a:t>增长率</a:t>
            </a:r>
            <a:r>
              <a:rPr lang="zh-CN" altLang="en-US" sz="2800" b="1"/>
              <a:t>和</a:t>
            </a:r>
            <a:r>
              <a:rPr lang="zh-CN" altLang="en-US" sz="2800" b="1">
                <a:solidFill>
                  <a:srgbClr val="FF0000"/>
                </a:solidFill>
              </a:rPr>
              <a:t>累计</a:t>
            </a:r>
            <a:r>
              <a:rPr lang="zh-CN" altLang="zh-CN" sz="2800" b="1"/>
              <a:t>增长率</a:t>
            </a:r>
            <a:endParaRPr lang="zh-CN" altLang="en-US" sz="2800" b="1"/>
          </a:p>
        </p:txBody>
      </p:sp>
      <p:sp>
        <p:nvSpPr>
          <p:cNvPr id="45119" name="矩形 7"/>
          <p:cNvSpPr>
            <a:spLocks noChangeArrowheads="1"/>
          </p:cNvSpPr>
          <p:nvPr/>
        </p:nvSpPr>
        <p:spPr bwMode="auto">
          <a:xfrm>
            <a:off x="1439863" y="5013325"/>
            <a:ext cx="6264275"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ts val="4000"/>
              </a:lnSpc>
            </a:pPr>
            <a:r>
              <a:rPr lang="zh-CN" altLang="en-US" sz="2800" b="1">
                <a:solidFill>
                  <a:srgbClr val="000000"/>
                </a:solidFill>
              </a:rPr>
              <a:t>第</a:t>
            </a:r>
            <a:r>
              <a:rPr lang="en-US" altLang="zh-CN" sz="2800" b="1" i="1"/>
              <a:t>k</a:t>
            </a:r>
            <a:r>
              <a:rPr lang="zh-CN" altLang="zh-CN" sz="2800" b="1">
                <a:solidFill>
                  <a:srgbClr val="000000"/>
                </a:solidFill>
              </a:rPr>
              <a:t>月的累计是</a:t>
            </a:r>
            <a:r>
              <a:rPr lang="en-US" altLang="zh-CN" sz="2800" b="1">
                <a:solidFill>
                  <a:srgbClr val="000000"/>
                </a:solidFill>
              </a:rPr>
              <a:t>1</a:t>
            </a:r>
            <a:r>
              <a:rPr lang="zh-CN" altLang="zh-CN" sz="2800" b="1">
                <a:solidFill>
                  <a:srgbClr val="000000"/>
                </a:solidFill>
              </a:rPr>
              <a:t>月</a:t>
            </a:r>
            <a:r>
              <a:rPr lang="zh-CN" altLang="en-US" sz="2800" b="1">
                <a:solidFill>
                  <a:srgbClr val="000000"/>
                </a:solidFill>
              </a:rPr>
              <a:t>至</a:t>
            </a:r>
            <a:r>
              <a:rPr lang="en-US" altLang="zh-CN" sz="2800" b="1" i="1"/>
              <a:t>k</a:t>
            </a:r>
            <a:r>
              <a:rPr lang="zh-CN" altLang="zh-CN" sz="2800" b="1">
                <a:solidFill>
                  <a:srgbClr val="000000"/>
                </a:solidFill>
              </a:rPr>
              <a:t>月同比的平均值</a:t>
            </a:r>
            <a:endParaRPr lang="en-US" altLang="zh-CN" sz="2800" b="1">
              <a:solidFill>
                <a:srgbClr val="000000"/>
              </a:solidFill>
            </a:endParaRPr>
          </a:p>
          <a:p>
            <a:pPr>
              <a:lnSpc>
                <a:spcPts val="4000"/>
              </a:lnSpc>
            </a:pPr>
            <a:r>
              <a:rPr lang="en-US" altLang="zh-CN" sz="2800" b="1">
                <a:solidFill>
                  <a:srgbClr val="000000"/>
                </a:solidFill>
              </a:rPr>
              <a:t>               </a:t>
            </a:r>
            <a:r>
              <a:rPr lang="zh-CN" altLang="en-US" sz="2800" b="1">
                <a:solidFill>
                  <a:srgbClr val="000000"/>
                </a:solidFill>
              </a:rPr>
              <a:t>（</a:t>
            </a:r>
            <a:r>
              <a:rPr lang="en-US" altLang="zh-CN" sz="2800" b="1" i="1"/>
              <a:t>k=</a:t>
            </a:r>
            <a:r>
              <a:rPr lang="en-US" altLang="zh-CN" sz="2800" b="1"/>
              <a:t>1,2</a:t>
            </a:r>
            <a:r>
              <a:rPr lang="zh-CN" altLang="en-US" sz="2800" b="1"/>
              <a:t>，</a:t>
            </a:r>
            <a:r>
              <a:rPr lang="en-US" altLang="zh-CN" sz="2800" b="1"/>
              <a:t>…</a:t>
            </a:r>
            <a:r>
              <a:rPr lang="zh-CN" altLang="en-US" sz="2800" b="1"/>
              <a:t>，</a:t>
            </a:r>
            <a:r>
              <a:rPr lang="en-US" altLang="zh-CN" sz="2800" b="1"/>
              <a:t>12</a:t>
            </a:r>
            <a:r>
              <a:rPr lang="zh-CN" altLang="en-US" sz="2800" b="1"/>
              <a:t>）</a:t>
            </a:r>
            <a:endParaRPr lang="zh-CN" altLang="en-US" sz="2800" b="1">
              <a:solidFill>
                <a:srgbClr val="000000"/>
              </a:solidFill>
            </a:endParaRPr>
          </a:p>
        </p:txBody>
      </p:sp>
      <p:sp>
        <p:nvSpPr>
          <p:cNvPr id="45120" name="矩形 8"/>
          <p:cNvSpPr>
            <a:spLocks noChangeArrowheads="1"/>
          </p:cNvSpPr>
          <p:nvPr/>
        </p:nvSpPr>
        <p:spPr bwMode="auto">
          <a:xfrm>
            <a:off x="336550" y="4365625"/>
            <a:ext cx="85677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t>几</a:t>
            </a:r>
            <a:r>
              <a:rPr lang="zh-CN" altLang="zh-CN" sz="2800" b="1"/>
              <a:t>个月的价格指数</a:t>
            </a:r>
            <a:r>
              <a:rPr lang="zh-CN" altLang="en-US" sz="2800" b="1"/>
              <a:t>以其各</a:t>
            </a:r>
            <a:r>
              <a:rPr lang="zh-CN" altLang="zh-CN" sz="2800" b="1"/>
              <a:t>个月价格指数的平均值</a:t>
            </a:r>
            <a:r>
              <a:rPr lang="zh-CN" altLang="en-US" sz="2800" b="1"/>
              <a:t>度量</a:t>
            </a:r>
            <a:r>
              <a:rPr lang="en-US" altLang="zh-CN" sz="2800" b="1"/>
              <a:t>.</a:t>
            </a:r>
            <a:endParaRPr lang="zh-CN" altLang="en-US" sz="2800" b="1"/>
          </a:p>
        </p:txBody>
      </p:sp>
    </p:spTree>
    <p:extLst>
      <p:ext uri="{BB962C8B-B14F-4D97-AF65-F5344CB8AC3E}">
        <p14:creationId xmlns:p14="http://schemas.microsoft.com/office/powerpoint/2010/main" val="13820136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5058"/>
                                        </p:tgtEl>
                                        <p:attrNameLst>
                                          <p:attrName>style.visibility</p:attrName>
                                        </p:attrNameLst>
                                      </p:cBhvr>
                                      <p:to>
                                        <p:strVal val="visible"/>
                                      </p:to>
                                    </p:set>
                                    <p:animEffect transition="in" filter="fade">
                                      <p:cBhvr>
                                        <p:cTn id="7" dur="1000"/>
                                        <p:tgtEl>
                                          <p:spTgt spid="45058"/>
                                        </p:tgtEl>
                                      </p:cBhvr>
                                    </p:animEffect>
                                    <p:anim calcmode="lin" valueType="num">
                                      <p:cBhvr>
                                        <p:cTn id="8" dur="1000" fill="hold"/>
                                        <p:tgtEl>
                                          <p:spTgt spid="45058"/>
                                        </p:tgtEl>
                                        <p:attrNameLst>
                                          <p:attrName>ppt_x</p:attrName>
                                        </p:attrNameLst>
                                      </p:cBhvr>
                                      <p:tavLst>
                                        <p:tav tm="0">
                                          <p:val>
                                            <p:strVal val="#ppt_x"/>
                                          </p:val>
                                        </p:tav>
                                        <p:tav tm="100000">
                                          <p:val>
                                            <p:strVal val="#ppt_x"/>
                                          </p:val>
                                        </p:tav>
                                      </p:tavLst>
                                    </p:anim>
                                    <p:anim calcmode="lin" valueType="num">
                                      <p:cBhvr>
                                        <p:cTn id="9" dur="1000" fill="hold"/>
                                        <p:tgtEl>
                                          <p:spTgt spid="45058"/>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5118"/>
                                        </p:tgtEl>
                                        <p:attrNameLst>
                                          <p:attrName>style.visibility</p:attrName>
                                        </p:attrNameLst>
                                      </p:cBhvr>
                                      <p:to>
                                        <p:strVal val="visible"/>
                                      </p:to>
                                    </p:set>
                                    <p:animEffect transition="in" filter="fade">
                                      <p:cBhvr>
                                        <p:cTn id="14" dur="1000"/>
                                        <p:tgtEl>
                                          <p:spTgt spid="45118"/>
                                        </p:tgtEl>
                                      </p:cBhvr>
                                    </p:animEffect>
                                    <p:anim calcmode="lin" valueType="num">
                                      <p:cBhvr>
                                        <p:cTn id="15" dur="1000" fill="hold"/>
                                        <p:tgtEl>
                                          <p:spTgt spid="45118"/>
                                        </p:tgtEl>
                                        <p:attrNameLst>
                                          <p:attrName>ppt_x</p:attrName>
                                        </p:attrNameLst>
                                      </p:cBhvr>
                                      <p:tavLst>
                                        <p:tav tm="0">
                                          <p:val>
                                            <p:strVal val="#ppt_x"/>
                                          </p:val>
                                        </p:tav>
                                        <p:tav tm="100000">
                                          <p:val>
                                            <p:strVal val="#ppt_x"/>
                                          </p:val>
                                        </p:tav>
                                      </p:tavLst>
                                    </p:anim>
                                    <p:anim calcmode="lin" valueType="num">
                                      <p:cBhvr>
                                        <p:cTn id="16" dur="1000" fill="hold"/>
                                        <p:tgtEl>
                                          <p:spTgt spid="45118"/>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1000"/>
                                        <p:tgtEl>
                                          <p:spTgt spid="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45120"/>
                                        </p:tgtEl>
                                        <p:attrNameLst>
                                          <p:attrName>style.visibility</p:attrName>
                                        </p:attrNameLst>
                                      </p:cBhvr>
                                      <p:to>
                                        <p:strVal val="visible"/>
                                      </p:to>
                                    </p:set>
                                    <p:animEffect transition="in" filter="circle(in)">
                                      <p:cBhvr>
                                        <p:cTn id="26" dur="1000"/>
                                        <p:tgtEl>
                                          <p:spTgt spid="4512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45119"/>
                                        </p:tgtEl>
                                        <p:attrNameLst>
                                          <p:attrName>style.visibility</p:attrName>
                                        </p:attrNameLst>
                                      </p:cBhvr>
                                      <p:to>
                                        <p:strVal val="visible"/>
                                      </p:to>
                                    </p:set>
                                    <p:animEffect transition="in" filter="circle(in)">
                                      <p:cBhvr>
                                        <p:cTn id="31" dur="1000"/>
                                        <p:tgtEl>
                                          <p:spTgt spid="45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p:bldP spid="45118" grpId="0"/>
      <p:bldP spid="45119" grpId="0"/>
      <p:bldP spid="451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矩形 2"/>
          <p:cNvSpPr>
            <a:spLocks noChangeArrowheads="1"/>
          </p:cNvSpPr>
          <p:nvPr/>
        </p:nvSpPr>
        <p:spPr bwMode="auto">
          <a:xfrm>
            <a:off x="395288" y="598488"/>
            <a:ext cx="2447925" cy="584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b="1">
                <a:solidFill>
                  <a:srgbClr val="FF0000"/>
                </a:solidFill>
              </a:rPr>
              <a:t>年</a:t>
            </a:r>
            <a:r>
              <a:rPr lang="zh-CN" altLang="zh-CN" sz="3200" b="1"/>
              <a:t>价格指数</a:t>
            </a:r>
            <a:endParaRPr lang="zh-CN" altLang="en-US" sz="3200" b="1"/>
          </a:p>
        </p:txBody>
      </p:sp>
      <p:sp>
        <p:nvSpPr>
          <p:cNvPr id="46083" name="矩形 4"/>
          <p:cNvSpPr>
            <a:spLocks noChangeArrowheads="1"/>
          </p:cNvSpPr>
          <p:nvPr/>
        </p:nvSpPr>
        <p:spPr bwMode="auto">
          <a:xfrm>
            <a:off x="250825" y="2744788"/>
            <a:ext cx="43926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solidFill>
                  <a:srgbClr val="000000"/>
                </a:solidFill>
              </a:rPr>
              <a:t>每年</a:t>
            </a:r>
            <a:r>
              <a:rPr lang="en-US" altLang="zh-CN" sz="2800" b="1">
                <a:solidFill>
                  <a:srgbClr val="000000"/>
                </a:solidFill>
              </a:rPr>
              <a:t>1</a:t>
            </a:r>
            <a:r>
              <a:rPr lang="zh-CN" altLang="en-US" sz="2800" b="1">
                <a:solidFill>
                  <a:srgbClr val="000000"/>
                </a:solidFill>
              </a:rPr>
              <a:t>至</a:t>
            </a:r>
            <a:r>
              <a:rPr lang="en-US" altLang="zh-CN" sz="2800" b="1"/>
              <a:t>12</a:t>
            </a:r>
            <a:r>
              <a:rPr lang="zh-CN" altLang="zh-CN" sz="2800" b="1">
                <a:solidFill>
                  <a:srgbClr val="000000"/>
                </a:solidFill>
              </a:rPr>
              <a:t>月同比的平均值</a:t>
            </a:r>
            <a:endParaRPr lang="zh-CN" altLang="en-US" sz="2800" b="1">
              <a:solidFill>
                <a:srgbClr val="000000"/>
              </a:solidFill>
            </a:endParaRPr>
          </a:p>
        </p:txBody>
      </p:sp>
      <p:graphicFrame>
        <p:nvGraphicFramePr>
          <p:cNvPr id="6" name="表格 5"/>
          <p:cNvGraphicFramePr>
            <a:graphicFrameLocks noGrp="1"/>
          </p:cNvGraphicFramePr>
          <p:nvPr>
            <p:extLst>
              <p:ext uri="{D42A27DB-BD31-4B8C-83A1-F6EECF244321}">
                <p14:modId xmlns:p14="http://schemas.microsoft.com/office/powerpoint/2010/main" val="1641673505"/>
              </p:ext>
            </p:extLst>
          </p:nvPr>
        </p:nvGraphicFramePr>
        <p:xfrm>
          <a:off x="179388" y="1412875"/>
          <a:ext cx="8856660" cy="952517"/>
        </p:xfrm>
        <a:graphic>
          <a:graphicData uri="http://schemas.openxmlformats.org/drawingml/2006/table">
            <a:tbl>
              <a:tblPr firstRow="1" firstCol="1" lastRow="1" lastCol="1" bandRow="1" bandCol="1">
                <a:tableStyleId>{5C22544A-7EE6-4342-B048-85BDC9FD1C3A}</a:tableStyleId>
              </a:tblPr>
              <a:tblGrid>
                <a:gridCol w="738055">
                  <a:extLst>
                    <a:ext uri="{9D8B030D-6E8A-4147-A177-3AD203B41FA5}">
                      <a16:colId xmlns:a16="http://schemas.microsoft.com/office/drawing/2014/main" val="20000"/>
                    </a:ext>
                  </a:extLst>
                </a:gridCol>
                <a:gridCol w="738055">
                  <a:extLst>
                    <a:ext uri="{9D8B030D-6E8A-4147-A177-3AD203B41FA5}">
                      <a16:colId xmlns:a16="http://schemas.microsoft.com/office/drawing/2014/main" val="20001"/>
                    </a:ext>
                  </a:extLst>
                </a:gridCol>
                <a:gridCol w="738055">
                  <a:extLst>
                    <a:ext uri="{9D8B030D-6E8A-4147-A177-3AD203B41FA5}">
                      <a16:colId xmlns:a16="http://schemas.microsoft.com/office/drawing/2014/main" val="20002"/>
                    </a:ext>
                  </a:extLst>
                </a:gridCol>
                <a:gridCol w="738055">
                  <a:extLst>
                    <a:ext uri="{9D8B030D-6E8A-4147-A177-3AD203B41FA5}">
                      <a16:colId xmlns:a16="http://schemas.microsoft.com/office/drawing/2014/main" val="20003"/>
                    </a:ext>
                  </a:extLst>
                </a:gridCol>
                <a:gridCol w="738055">
                  <a:extLst>
                    <a:ext uri="{9D8B030D-6E8A-4147-A177-3AD203B41FA5}">
                      <a16:colId xmlns:a16="http://schemas.microsoft.com/office/drawing/2014/main" val="20004"/>
                    </a:ext>
                  </a:extLst>
                </a:gridCol>
                <a:gridCol w="738055">
                  <a:extLst>
                    <a:ext uri="{9D8B030D-6E8A-4147-A177-3AD203B41FA5}">
                      <a16:colId xmlns:a16="http://schemas.microsoft.com/office/drawing/2014/main" val="20005"/>
                    </a:ext>
                  </a:extLst>
                </a:gridCol>
                <a:gridCol w="738055">
                  <a:extLst>
                    <a:ext uri="{9D8B030D-6E8A-4147-A177-3AD203B41FA5}">
                      <a16:colId xmlns:a16="http://schemas.microsoft.com/office/drawing/2014/main" val="20006"/>
                    </a:ext>
                  </a:extLst>
                </a:gridCol>
                <a:gridCol w="738055">
                  <a:extLst>
                    <a:ext uri="{9D8B030D-6E8A-4147-A177-3AD203B41FA5}">
                      <a16:colId xmlns:a16="http://schemas.microsoft.com/office/drawing/2014/main" val="20007"/>
                    </a:ext>
                  </a:extLst>
                </a:gridCol>
                <a:gridCol w="738055">
                  <a:extLst>
                    <a:ext uri="{9D8B030D-6E8A-4147-A177-3AD203B41FA5}">
                      <a16:colId xmlns:a16="http://schemas.microsoft.com/office/drawing/2014/main" val="20008"/>
                    </a:ext>
                  </a:extLst>
                </a:gridCol>
                <a:gridCol w="738055">
                  <a:extLst>
                    <a:ext uri="{9D8B030D-6E8A-4147-A177-3AD203B41FA5}">
                      <a16:colId xmlns:a16="http://schemas.microsoft.com/office/drawing/2014/main" val="20009"/>
                    </a:ext>
                  </a:extLst>
                </a:gridCol>
                <a:gridCol w="738055">
                  <a:extLst>
                    <a:ext uri="{9D8B030D-6E8A-4147-A177-3AD203B41FA5}">
                      <a16:colId xmlns:a16="http://schemas.microsoft.com/office/drawing/2014/main" val="20010"/>
                    </a:ext>
                  </a:extLst>
                </a:gridCol>
                <a:gridCol w="738055">
                  <a:extLst>
                    <a:ext uri="{9D8B030D-6E8A-4147-A177-3AD203B41FA5}">
                      <a16:colId xmlns:a16="http://schemas.microsoft.com/office/drawing/2014/main" val="20011"/>
                    </a:ext>
                  </a:extLst>
                </a:gridCol>
              </a:tblGrid>
              <a:tr h="304792">
                <a:tc>
                  <a:txBody>
                    <a:bodyPr/>
                    <a:lstStyle/>
                    <a:p>
                      <a:pPr algn="ctr">
                        <a:spcAft>
                          <a:spcPts val="0"/>
                        </a:spcAft>
                      </a:pPr>
                      <a:r>
                        <a:rPr lang="zh-CN" sz="2000" kern="0" dirty="0">
                          <a:solidFill>
                            <a:schemeClr val="tx1"/>
                          </a:solidFill>
                          <a:effectLst/>
                        </a:rPr>
                        <a:t>年</a:t>
                      </a:r>
                      <a:endParaRPr lang="zh-CN" sz="2000" kern="100" dirty="0">
                        <a:solidFill>
                          <a:schemeClr val="tx1"/>
                        </a:solidFill>
                        <a:effectLst/>
                        <a:latin typeface="Times New Roman"/>
                        <a:ea typeface="宋体"/>
                      </a:endParaRPr>
                    </a:p>
                  </a:txBody>
                  <a:tcPr marL="68578" marR="68578" marT="0" marB="0">
                    <a:lnR w="12700" cap="flat" cmpd="sng" algn="ctr">
                      <a:solidFill>
                        <a:schemeClr val="tx1"/>
                      </a:solidFill>
                      <a:prstDash val="solid"/>
                      <a:round/>
                      <a:headEnd type="none" w="med" len="med"/>
                      <a:tailEnd type="none" w="med" len="med"/>
                    </a:lnR>
                    <a:solidFill>
                      <a:srgbClr val="FFFF00"/>
                    </a:solidFill>
                  </a:tcPr>
                </a:tc>
                <a:tc>
                  <a:txBody>
                    <a:bodyPr/>
                    <a:lstStyle/>
                    <a:p>
                      <a:pPr algn="ctr">
                        <a:spcAft>
                          <a:spcPts val="0"/>
                        </a:spcAft>
                      </a:pPr>
                      <a:r>
                        <a:rPr lang="en-US" sz="2000" kern="0" dirty="0">
                          <a:solidFill>
                            <a:schemeClr val="tx1"/>
                          </a:solidFill>
                          <a:effectLst/>
                        </a:rPr>
                        <a:t>2003</a:t>
                      </a:r>
                      <a:endParaRPr lang="zh-CN" sz="2000" kern="100" dirty="0">
                        <a:solidFill>
                          <a:schemeClr val="tx1"/>
                        </a:solidFill>
                        <a:effectLst/>
                        <a:latin typeface="Times New Roman"/>
                        <a:ea typeface="宋体"/>
                      </a:endParaRPr>
                    </a:p>
                  </a:txBody>
                  <a:tcPr marL="68578" marR="68578" marT="0" marB="0">
                    <a:lnL w="12700" cap="flat" cmpd="sng" algn="ctr">
                      <a:solidFill>
                        <a:schemeClr val="tx1"/>
                      </a:solidFill>
                      <a:prstDash val="solid"/>
                      <a:round/>
                      <a:headEnd type="none" w="med" len="med"/>
                      <a:tailEnd type="none" w="med" len="med"/>
                    </a:lnL>
                    <a:solidFill>
                      <a:srgbClr val="FFFF00"/>
                    </a:solidFill>
                  </a:tcPr>
                </a:tc>
                <a:tc>
                  <a:txBody>
                    <a:bodyPr/>
                    <a:lstStyle/>
                    <a:p>
                      <a:pPr algn="ctr">
                        <a:spcAft>
                          <a:spcPts val="0"/>
                        </a:spcAft>
                      </a:pPr>
                      <a:r>
                        <a:rPr lang="en-US" sz="2000" kern="0" dirty="0">
                          <a:solidFill>
                            <a:schemeClr val="tx1"/>
                          </a:solidFill>
                          <a:effectLst/>
                        </a:rPr>
                        <a:t>2004</a:t>
                      </a:r>
                      <a:endParaRPr lang="zh-CN" sz="2000" kern="100" dirty="0">
                        <a:solidFill>
                          <a:schemeClr val="tx1"/>
                        </a:solidFill>
                        <a:effectLst/>
                        <a:latin typeface="Times New Roman"/>
                        <a:ea typeface="宋体"/>
                      </a:endParaRPr>
                    </a:p>
                  </a:txBody>
                  <a:tcPr marL="68578" marR="68578" marT="0" marB="0">
                    <a:solidFill>
                      <a:srgbClr val="FFFF00"/>
                    </a:solidFill>
                  </a:tcPr>
                </a:tc>
                <a:tc>
                  <a:txBody>
                    <a:bodyPr/>
                    <a:lstStyle/>
                    <a:p>
                      <a:pPr algn="ctr">
                        <a:spcAft>
                          <a:spcPts val="0"/>
                        </a:spcAft>
                      </a:pPr>
                      <a:r>
                        <a:rPr lang="en-US" sz="2000" kern="0" dirty="0">
                          <a:solidFill>
                            <a:schemeClr val="tx1"/>
                          </a:solidFill>
                          <a:effectLst/>
                        </a:rPr>
                        <a:t>2005</a:t>
                      </a:r>
                      <a:endParaRPr lang="zh-CN" sz="2000" kern="100" dirty="0">
                        <a:solidFill>
                          <a:schemeClr val="tx1"/>
                        </a:solidFill>
                        <a:effectLst/>
                        <a:latin typeface="Times New Roman"/>
                        <a:ea typeface="宋体"/>
                      </a:endParaRPr>
                    </a:p>
                  </a:txBody>
                  <a:tcPr marL="68578" marR="68578" marT="0" marB="0">
                    <a:solidFill>
                      <a:srgbClr val="FFFF00"/>
                    </a:solidFill>
                  </a:tcPr>
                </a:tc>
                <a:tc>
                  <a:txBody>
                    <a:bodyPr/>
                    <a:lstStyle/>
                    <a:p>
                      <a:pPr algn="ctr">
                        <a:spcAft>
                          <a:spcPts val="0"/>
                        </a:spcAft>
                      </a:pPr>
                      <a:r>
                        <a:rPr lang="en-US" sz="2000" kern="0" dirty="0">
                          <a:solidFill>
                            <a:schemeClr val="tx1"/>
                          </a:solidFill>
                          <a:effectLst/>
                        </a:rPr>
                        <a:t>2006</a:t>
                      </a:r>
                      <a:endParaRPr lang="zh-CN" sz="2000" kern="100" dirty="0">
                        <a:solidFill>
                          <a:schemeClr val="tx1"/>
                        </a:solidFill>
                        <a:effectLst/>
                        <a:latin typeface="Times New Roman"/>
                        <a:ea typeface="宋体"/>
                      </a:endParaRPr>
                    </a:p>
                  </a:txBody>
                  <a:tcPr marL="68578" marR="68578" marT="0" marB="0">
                    <a:solidFill>
                      <a:srgbClr val="FFFF00"/>
                    </a:solidFill>
                  </a:tcPr>
                </a:tc>
                <a:tc>
                  <a:txBody>
                    <a:bodyPr/>
                    <a:lstStyle/>
                    <a:p>
                      <a:pPr algn="ctr">
                        <a:spcAft>
                          <a:spcPts val="0"/>
                        </a:spcAft>
                      </a:pPr>
                      <a:r>
                        <a:rPr lang="en-US" sz="2000" kern="0" dirty="0">
                          <a:solidFill>
                            <a:schemeClr val="tx1"/>
                          </a:solidFill>
                          <a:effectLst/>
                        </a:rPr>
                        <a:t>2007</a:t>
                      </a:r>
                      <a:endParaRPr lang="zh-CN" sz="2000" kern="100" dirty="0">
                        <a:solidFill>
                          <a:schemeClr val="tx1"/>
                        </a:solidFill>
                        <a:effectLst/>
                        <a:latin typeface="Times New Roman"/>
                        <a:ea typeface="宋体"/>
                      </a:endParaRPr>
                    </a:p>
                  </a:txBody>
                  <a:tcPr marL="68578" marR="68578" marT="0" marB="0">
                    <a:solidFill>
                      <a:srgbClr val="FFFF00"/>
                    </a:solidFill>
                  </a:tcPr>
                </a:tc>
                <a:tc>
                  <a:txBody>
                    <a:bodyPr/>
                    <a:lstStyle/>
                    <a:p>
                      <a:pPr algn="ctr">
                        <a:spcAft>
                          <a:spcPts val="0"/>
                        </a:spcAft>
                      </a:pPr>
                      <a:r>
                        <a:rPr lang="en-US" sz="2000" kern="0" dirty="0">
                          <a:solidFill>
                            <a:schemeClr val="tx1"/>
                          </a:solidFill>
                          <a:effectLst/>
                        </a:rPr>
                        <a:t>2008</a:t>
                      </a:r>
                      <a:endParaRPr lang="zh-CN" sz="2000" kern="100" dirty="0">
                        <a:solidFill>
                          <a:schemeClr val="tx1"/>
                        </a:solidFill>
                        <a:effectLst/>
                        <a:latin typeface="Times New Roman"/>
                        <a:ea typeface="宋体"/>
                      </a:endParaRPr>
                    </a:p>
                  </a:txBody>
                  <a:tcPr marL="68578" marR="68578" marT="0" marB="0">
                    <a:solidFill>
                      <a:srgbClr val="FFFF00"/>
                    </a:solidFill>
                  </a:tcPr>
                </a:tc>
                <a:tc>
                  <a:txBody>
                    <a:bodyPr/>
                    <a:lstStyle/>
                    <a:p>
                      <a:pPr algn="ctr">
                        <a:spcAft>
                          <a:spcPts val="0"/>
                        </a:spcAft>
                      </a:pPr>
                      <a:r>
                        <a:rPr lang="en-US" sz="2000" kern="0" dirty="0">
                          <a:solidFill>
                            <a:schemeClr val="tx1"/>
                          </a:solidFill>
                          <a:effectLst/>
                        </a:rPr>
                        <a:t>2009</a:t>
                      </a:r>
                      <a:endParaRPr lang="zh-CN" sz="2000" kern="100" dirty="0">
                        <a:solidFill>
                          <a:schemeClr val="tx1"/>
                        </a:solidFill>
                        <a:effectLst/>
                        <a:latin typeface="Times New Roman"/>
                        <a:ea typeface="宋体"/>
                      </a:endParaRPr>
                    </a:p>
                  </a:txBody>
                  <a:tcPr marL="68578" marR="68578" marT="0" marB="0">
                    <a:solidFill>
                      <a:srgbClr val="FFFF00"/>
                    </a:solidFill>
                  </a:tcPr>
                </a:tc>
                <a:tc>
                  <a:txBody>
                    <a:bodyPr/>
                    <a:lstStyle/>
                    <a:p>
                      <a:pPr algn="ctr">
                        <a:spcAft>
                          <a:spcPts val="0"/>
                        </a:spcAft>
                      </a:pPr>
                      <a:r>
                        <a:rPr lang="en-US" sz="2000" kern="0" dirty="0">
                          <a:solidFill>
                            <a:schemeClr val="tx1"/>
                          </a:solidFill>
                          <a:effectLst/>
                        </a:rPr>
                        <a:t>2010</a:t>
                      </a:r>
                      <a:endParaRPr lang="zh-CN" sz="2000" kern="100" dirty="0">
                        <a:solidFill>
                          <a:schemeClr val="tx1"/>
                        </a:solidFill>
                        <a:effectLst/>
                        <a:latin typeface="Times New Roman"/>
                        <a:ea typeface="宋体"/>
                      </a:endParaRPr>
                    </a:p>
                  </a:txBody>
                  <a:tcPr marL="68578" marR="68578" marT="0" marB="0">
                    <a:solidFill>
                      <a:srgbClr val="FFFF00"/>
                    </a:solidFill>
                  </a:tcPr>
                </a:tc>
                <a:tc>
                  <a:txBody>
                    <a:bodyPr/>
                    <a:lstStyle/>
                    <a:p>
                      <a:pPr algn="ctr">
                        <a:spcAft>
                          <a:spcPts val="0"/>
                        </a:spcAft>
                      </a:pPr>
                      <a:r>
                        <a:rPr lang="en-US" sz="2000" kern="0" dirty="0">
                          <a:solidFill>
                            <a:schemeClr val="tx1"/>
                          </a:solidFill>
                          <a:effectLst/>
                        </a:rPr>
                        <a:t>2011</a:t>
                      </a:r>
                      <a:endParaRPr lang="zh-CN" sz="2000" kern="100" dirty="0">
                        <a:solidFill>
                          <a:schemeClr val="tx1"/>
                        </a:solidFill>
                        <a:effectLst/>
                        <a:latin typeface="Times New Roman"/>
                        <a:ea typeface="宋体"/>
                      </a:endParaRPr>
                    </a:p>
                  </a:txBody>
                  <a:tcPr marL="68578" marR="68578" marT="0" marB="0">
                    <a:solidFill>
                      <a:srgbClr val="FFFF00"/>
                    </a:solidFill>
                  </a:tcPr>
                </a:tc>
                <a:tc>
                  <a:txBody>
                    <a:bodyPr/>
                    <a:lstStyle/>
                    <a:p>
                      <a:pPr algn="ctr">
                        <a:spcAft>
                          <a:spcPts val="0"/>
                        </a:spcAft>
                      </a:pPr>
                      <a:r>
                        <a:rPr lang="en-US" sz="2000" kern="0" dirty="0">
                          <a:solidFill>
                            <a:schemeClr val="tx1"/>
                          </a:solidFill>
                          <a:effectLst/>
                        </a:rPr>
                        <a:t>2012</a:t>
                      </a:r>
                      <a:endParaRPr lang="zh-CN" sz="2000" kern="100" dirty="0">
                        <a:solidFill>
                          <a:schemeClr val="tx1"/>
                        </a:solidFill>
                        <a:effectLst/>
                        <a:latin typeface="Times New Roman"/>
                        <a:ea typeface="宋体"/>
                      </a:endParaRPr>
                    </a:p>
                  </a:txBody>
                  <a:tcPr marL="68578" marR="68578" marT="0" marB="0">
                    <a:solidFill>
                      <a:srgbClr val="FFFF00"/>
                    </a:solidFill>
                  </a:tcPr>
                </a:tc>
                <a:tc>
                  <a:txBody>
                    <a:bodyPr/>
                    <a:lstStyle/>
                    <a:p>
                      <a:pPr algn="ctr">
                        <a:spcAft>
                          <a:spcPts val="0"/>
                        </a:spcAft>
                      </a:pPr>
                      <a:r>
                        <a:rPr lang="en-US" sz="2000" kern="0" dirty="0">
                          <a:solidFill>
                            <a:schemeClr val="tx1"/>
                          </a:solidFill>
                          <a:effectLst/>
                        </a:rPr>
                        <a:t>2013</a:t>
                      </a:r>
                      <a:endParaRPr lang="zh-CN" sz="2000" kern="100" dirty="0">
                        <a:solidFill>
                          <a:schemeClr val="tx1"/>
                        </a:solidFill>
                        <a:effectLst/>
                        <a:latin typeface="Times New Roman"/>
                        <a:ea typeface="宋体"/>
                      </a:endParaRPr>
                    </a:p>
                  </a:txBody>
                  <a:tcPr marL="68578" marR="68578" marT="0" marB="0">
                    <a:solidFill>
                      <a:srgbClr val="FFFF00"/>
                    </a:solidFill>
                  </a:tcPr>
                </a:tc>
                <a:extLst>
                  <a:ext uri="{0D108BD9-81ED-4DB2-BD59-A6C34878D82A}">
                    <a16:rowId xmlns:a16="http://schemas.microsoft.com/office/drawing/2014/main" val="10000"/>
                  </a:ext>
                </a:extLst>
              </a:tr>
              <a:tr h="342917">
                <a:tc>
                  <a:txBody>
                    <a:bodyPr/>
                    <a:lstStyle/>
                    <a:p>
                      <a:pPr algn="ctr">
                        <a:spcAft>
                          <a:spcPts val="0"/>
                        </a:spcAft>
                      </a:pPr>
                      <a:r>
                        <a:rPr lang="zh-CN" sz="2000" b="1" kern="0" dirty="0">
                          <a:solidFill>
                            <a:schemeClr val="tx1"/>
                          </a:solidFill>
                          <a:effectLst/>
                        </a:rPr>
                        <a:t> </a:t>
                      </a:r>
                      <a:r>
                        <a:rPr lang="en-US" sz="2000" b="1" kern="0" dirty="0">
                          <a:solidFill>
                            <a:schemeClr val="tx1"/>
                          </a:solidFill>
                          <a:effectLst/>
                        </a:rPr>
                        <a:t>(%)</a:t>
                      </a:r>
                      <a:endParaRPr lang="zh-CN" sz="2000" b="1" kern="100" dirty="0">
                        <a:solidFill>
                          <a:schemeClr val="tx1"/>
                        </a:solidFill>
                        <a:effectLst/>
                        <a:latin typeface="Times New Roman"/>
                        <a:ea typeface="宋体"/>
                      </a:endParaRPr>
                    </a:p>
                  </a:txBody>
                  <a:tcPr marL="68578" marR="68578" marT="0" marB="0">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en-US" sz="2000" b="1" kern="0" dirty="0">
                          <a:solidFill>
                            <a:schemeClr val="tx1"/>
                          </a:solidFill>
                          <a:effectLst/>
                        </a:rPr>
                        <a:t> </a:t>
                      </a:r>
                      <a:endParaRPr lang="zh-CN" sz="2000" b="1" kern="100" dirty="0">
                        <a:solidFill>
                          <a:schemeClr val="tx1"/>
                        </a:solidFill>
                        <a:effectLst/>
                        <a:latin typeface="Times New Roman"/>
                        <a:ea typeface="宋体"/>
                      </a:endParaRPr>
                    </a:p>
                  </a:txBody>
                  <a:tcPr marL="68578" marR="68578" marT="0" marB="0">
                    <a:lnL w="12700" cap="flat" cmpd="sng" algn="ctr">
                      <a:solidFill>
                        <a:schemeClr val="tx1"/>
                      </a:solidFill>
                      <a:prstDash val="solid"/>
                      <a:round/>
                      <a:headEnd type="none" w="med" len="med"/>
                      <a:tailEnd type="none" w="med" len="med"/>
                    </a:lnL>
                    <a:solidFill>
                      <a:srgbClr val="CCFFCC"/>
                    </a:solidFill>
                  </a:tcPr>
                </a:tc>
                <a:tc>
                  <a:txBody>
                    <a:bodyPr/>
                    <a:lstStyle/>
                    <a:p>
                      <a:pPr algn="ctr">
                        <a:spcAft>
                          <a:spcPts val="0"/>
                        </a:spcAft>
                      </a:pPr>
                      <a:r>
                        <a:rPr lang="en-US" sz="2000" b="1" kern="0" dirty="0">
                          <a:solidFill>
                            <a:schemeClr val="tx1"/>
                          </a:solidFill>
                          <a:effectLst/>
                        </a:rPr>
                        <a:t>3.9</a:t>
                      </a:r>
                      <a:endParaRPr lang="zh-CN" sz="2000" b="1" kern="100" dirty="0">
                        <a:solidFill>
                          <a:schemeClr val="tx1"/>
                        </a:solidFill>
                        <a:effectLst/>
                        <a:latin typeface="Times New Roman"/>
                        <a:ea typeface="宋体"/>
                      </a:endParaRPr>
                    </a:p>
                  </a:txBody>
                  <a:tcPr marL="68578" marR="68578" marT="0" marB="0">
                    <a:solidFill>
                      <a:srgbClr val="CCFFCC"/>
                    </a:solidFill>
                  </a:tcPr>
                </a:tc>
                <a:tc>
                  <a:txBody>
                    <a:bodyPr/>
                    <a:lstStyle/>
                    <a:p>
                      <a:pPr algn="ctr">
                        <a:spcAft>
                          <a:spcPts val="0"/>
                        </a:spcAft>
                      </a:pPr>
                      <a:r>
                        <a:rPr lang="en-US" sz="2000" b="1" kern="0">
                          <a:solidFill>
                            <a:schemeClr val="tx1"/>
                          </a:solidFill>
                          <a:effectLst/>
                        </a:rPr>
                        <a:t>1.8</a:t>
                      </a:r>
                      <a:endParaRPr lang="zh-CN" sz="2000" b="1" kern="100">
                        <a:solidFill>
                          <a:schemeClr val="tx1"/>
                        </a:solidFill>
                        <a:effectLst/>
                        <a:latin typeface="Times New Roman"/>
                        <a:ea typeface="宋体"/>
                      </a:endParaRPr>
                    </a:p>
                  </a:txBody>
                  <a:tcPr marL="68578" marR="68578" marT="0" marB="0">
                    <a:solidFill>
                      <a:srgbClr val="CCFFCC"/>
                    </a:solidFill>
                  </a:tcPr>
                </a:tc>
                <a:tc>
                  <a:txBody>
                    <a:bodyPr/>
                    <a:lstStyle/>
                    <a:p>
                      <a:pPr algn="ctr">
                        <a:spcAft>
                          <a:spcPts val="0"/>
                        </a:spcAft>
                      </a:pPr>
                      <a:r>
                        <a:rPr lang="en-US" sz="2000" b="1" kern="0">
                          <a:solidFill>
                            <a:schemeClr val="tx1"/>
                          </a:solidFill>
                          <a:effectLst/>
                        </a:rPr>
                        <a:t>1.5</a:t>
                      </a:r>
                      <a:endParaRPr lang="zh-CN" sz="2000" b="1" kern="100">
                        <a:solidFill>
                          <a:schemeClr val="tx1"/>
                        </a:solidFill>
                        <a:effectLst/>
                        <a:latin typeface="Times New Roman"/>
                        <a:ea typeface="宋体"/>
                      </a:endParaRPr>
                    </a:p>
                  </a:txBody>
                  <a:tcPr marL="68578" marR="68578" marT="0" marB="0">
                    <a:solidFill>
                      <a:srgbClr val="CCFFCC"/>
                    </a:solidFill>
                  </a:tcPr>
                </a:tc>
                <a:tc>
                  <a:txBody>
                    <a:bodyPr/>
                    <a:lstStyle/>
                    <a:p>
                      <a:pPr algn="ctr">
                        <a:spcAft>
                          <a:spcPts val="0"/>
                        </a:spcAft>
                      </a:pPr>
                      <a:r>
                        <a:rPr lang="en-US" sz="2000" b="1" kern="0">
                          <a:solidFill>
                            <a:schemeClr val="tx1"/>
                          </a:solidFill>
                          <a:effectLst/>
                        </a:rPr>
                        <a:t>4.8</a:t>
                      </a:r>
                      <a:endParaRPr lang="zh-CN" sz="2000" b="1" kern="100">
                        <a:solidFill>
                          <a:schemeClr val="tx1"/>
                        </a:solidFill>
                        <a:effectLst/>
                        <a:latin typeface="Times New Roman"/>
                        <a:ea typeface="宋体"/>
                      </a:endParaRPr>
                    </a:p>
                  </a:txBody>
                  <a:tcPr marL="68578" marR="68578" marT="0" marB="0">
                    <a:solidFill>
                      <a:srgbClr val="CCFFCC"/>
                    </a:solidFill>
                  </a:tcPr>
                </a:tc>
                <a:tc>
                  <a:txBody>
                    <a:bodyPr/>
                    <a:lstStyle/>
                    <a:p>
                      <a:pPr algn="ctr">
                        <a:spcAft>
                          <a:spcPts val="0"/>
                        </a:spcAft>
                      </a:pPr>
                      <a:r>
                        <a:rPr lang="en-US" sz="2000" b="1" kern="0">
                          <a:solidFill>
                            <a:schemeClr val="tx1"/>
                          </a:solidFill>
                          <a:effectLst/>
                        </a:rPr>
                        <a:t>5.9</a:t>
                      </a:r>
                      <a:endParaRPr lang="zh-CN" sz="2000" b="1" kern="100">
                        <a:solidFill>
                          <a:schemeClr val="tx1"/>
                        </a:solidFill>
                        <a:effectLst/>
                        <a:latin typeface="Times New Roman"/>
                        <a:ea typeface="宋体"/>
                      </a:endParaRPr>
                    </a:p>
                  </a:txBody>
                  <a:tcPr marL="68578" marR="68578" marT="0" marB="0">
                    <a:solidFill>
                      <a:srgbClr val="CCFFCC"/>
                    </a:solidFill>
                  </a:tcPr>
                </a:tc>
                <a:tc>
                  <a:txBody>
                    <a:bodyPr/>
                    <a:lstStyle/>
                    <a:p>
                      <a:pPr algn="ctr">
                        <a:spcAft>
                          <a:spcPts val="0"/>
                        </a:spcAft>
                      </a:pPr>
                      <a:r>
                        <a:rPr lang="en-US" sz="2000" b="1" kern="0">
                          <a:solidFill>
                            <a:schemeClr val="tx1"/>
                          </a:solidFill>
                          <a:effectLst/>
                        </a:rPr>
                        <a:t>-0.7</a:t>
                      </a:r>
                      <a:endParaRPr lang="zh-CN" sz="2000" b="1" kern="100">
                        <a:solidFill>
                          <a:schemeClr val="tx1"/>
                        </a:solidFill>
                        <a:effectLst/>
                        <a:latin typeface="Times New Roman"/>
                        <a:ea typeface="宋体"/>
                      </a:endParaRPr>
                    </a:p>
                  </a:txBody>
                  <a:tcPr marL="68578" marR="68578" marT="0" marB="0">
                    <a:solidFill>
                      <a:srgbClr val="CCFFCC"/>
                    </a:solidFill>
                  </a:tcPr>
                </a:tc>
                <a:tc>
                  <a:txBody>
                    <a:bodyPr/>
                    <a:lstStyle/>
                    <a:p>
                      <a:pPr algn="ctr">
                        <a:spcAft>
                          <a:spcPts val="0"/>
                        </a:spcAft>
                      </a:pPr>
                      <a:r>
                        <a:rPr lang="en-US" sz="2000" b="1" kern="0">
                          <a:solidFill>
                            <a:schemeClr val="tx1"/>
                          </a:solidFill>
                          <a:effectLst/>
                        </a:rPr>
                        <a:t>3.3</a:t>
                      </a:r>
                      <a:endParaRPr lang="zh-CN" sz="2000" b="1" kern="100">
                        <a:solidFill>
                          <a:schemeClr val="tx1"/>
                        </a:solidFill>
                        <a:effectLst/>
                        <a:latin typeface="Times New Roman"/>
                        <a:ea typeface="宋体"/>
                      </a:endParaRPr>
                    </a:p>
                  </a:txBody>
                  <a:tcPr marL="68578" marR="68578" marT="0" marB="0">
                    <a:solidFill>
                      <a:srgbClr val="CCFFCC"/>
                    </a:solidFill>
                  </a:tcPr>
                </a:tc>
                <a:tc>
                  <a:txBody>
                    <a:bodyPr/>
                    <a:lstStyle/>
                    <a:p>
                      <a:pPr algn="ctr">
                        <a:spcAft>
                          <a:spcPts val="0"/>
                        </a:spcAft>
                      </a:pPr>
                      <a:r>
                        <a:rPr lang="en-US" sz="2000" b="1" kern="0">
                          <a:solidFill>
                            <a:schemeClr val="tx1"/>
                          </a:solidFill>
                          <a:effectLst/>
                        </a:rPr>
                        <a:t>5.4</a:t>
                      </a:r>
                      <a:endParaRPr lang="zh-CN" sz="2000" b="1" kern="100">
                        <a:solidFill>
                          <a:schemeClr val="tx1"/>
                        </a:solidFill>
                        <a:effectLst/>
                        <a:latin typeface="Times New Roman"/>
                        <a:ea typeface="宋体"/>
                      </a:endParaRPr>
                    </a:p>
                  </a:txBody>
                  <a:tcPr marL="68578" marR="68578" marT="0" marB="0">
                    <a:solidFill>
                      <a:srgbClr val="CCFFCC"/>
                    </a:solidFill>
                  </a:tcPr>
                </a:tc>
                <a:tc>
                  <a:txBody>
                    <a:bodyPr/>
                    <a:lstStyle/>
                    <a:p>
                      <a:pPr algn="ctr">
                        <a:spcAft>
                          <a:spcPts val="0"/>
                        </a:spcAft>
                      </a:pPr>
                      <a:r>
                        <a:rPr lang="en-US" sz="2000" b="1" kern="0">
                          <a:solidFill>
                            <a:schemeClr val="tx1"/>
                          </a:solidFill>
                          <a:effectLst/>
                        </a:rPr>
                        <a:t>2.6</a:t>
                      </a:r>
                      <a:endParaRPr lang="zh-CN" sz="2000" b="1" kern="100">
                        <a:solidFill>
                          <a:schemeClr val="tx1"/>
                        </a:solidFill>
                        <a:effectLst/>
                        <a:latin typeface="Times New Roman"/>
                        <a:ea typeface="宋体"/>
                      </a:endParaRPr>
                    </a:p>
                  </a:txBody>
                  <a:tcPr marL="68578" marR="68578" marT="0" marB="0">
                    <a:solidFill>
                      <a:srgbClr val="CCFFCC"/>
                    </a:solidFill>
                  </a:tcPr>
                </a:tc>
                <a:tc>
                  <a:txBody>
                    <a:bodyPr/>
                    <a:lstStyle/>
                    <a:p>
                      <a:pPr algn="ctr">
                        <a:spcAft>
                          <a:spcPts val="0"/>
                        </a:spcAft>
                      </a:pPr>
                      <a:r>
                        <a:rPr lang="en-US" sz="2000" b="1" kern="0">
                          <a:solidFill>
                            <a:schemeClr val="tx1"/>
                          </a:solidFill>
                          <a:effectLst/>
                        </a:rPr>
                        <a:t>2.6</a:t>
                      </a:r>
                      <a:endParaRPr lang="zh-CN" sz="2000" b="1" kern="100">
                        <a:solidFill>
                          <a:schemeClr val="tx1"/>
                        </a:solidFill>
                        <a:effectLst/>
                        <a:latin typeface="Times New Roman"/>
                        <a:ea typeface="宋体"/>
                      </a:endParaRPr>
                    </a:p>
                  </a:txBody>
                  <a:tcPr marL="68578" marR="68578" marT="0" marB="0">
                    <a:solidFill>
                      <a:srgbClr val="CCFFCC"/>
                    </a:solidFill>
                  </a:tcPr>
                </a:tc>
                <a:extLst>
                  <a:ext uri="{0D108BD9-81ED-4DB2-BD59-A6C34878D82A}">
                    <a16:rowId xmlns:a16="http://schemas.microsoft.com/office/drawing/2014/main" val="10001"/>
                  </a:ext>
                </a:extLst>
              </a:tr>
              <a:tr h="304792">
                <a:tc>
                  <a:txBody>
                    <a:bodyPr/>
                    <a:lstStyle/>
                    <a:p>
                      <a:pPr algn="ctr">
                        <a:spcAft>
                          <a:spcPts val="0"/>
                        </a:spcAft>
                      </a:pPr>
                      <a:r>
                        <a:rPr lang="en-US" sz="2000" b="1" kern="100" dirty="0">
                          <a:solidFill>
                            <a:schemeClr val="tx1"/>
                          </a:solidFill>
                          <a:effectLst/>
                        </a:rPr>
                        <a:t> CPI</a:t>
                      </a:r>
                      <a:endParaRPr lang="zh-CN" sz="2000" b="1" kern="100" dirty="0">
                        <a:solidFill>
                          <a:schemeClr val="tx1"/>
                        </a:solidFill>
                        <a:effectLst/>
                        <a:latin typeface="Times New Roman"/>
                        <a:ea typeface="宋体"/>
                      </a:endParaRPr>
                    </a:p>
                  </a:txBody>
                  <a:tcPr marL="68578" marR="68578" marT="0" marB="0">
                    <a:lnR w="12700" cap="flat" cmpd="sng" algn="ctr">
                      <a:solidFill>
                        <a:schemeClr val="tx1"/>
                      </a:solidFill>
                      <a:prstDash val="solid"/>
                      <a:round/>
                      <a:headEnd type="none" w="med" len="med"/>
                      <a:tailEnd type="none" w="med" len="med"/>
                    </a:lnR>
                    <a:solidFill>
                      <a:srgbClr val="FFCC99"/>
                    </a:solidFill>
                  </a:tcPr>
                </a:tc>
                <a:tc>
                  <a:txBody>
                    <a:bodyPr/>
                    <a:lstStyle/>
                    <a:p>
                      <a:pPr algn="ctr">
                        <a:spcAft>
                          <a:spcPts val="0"/>
                        </a:spcAft>
                      </a:pPr>
                      <a:r>
                        <a:rPr lang="en-US" sz="2000" b="1" kern="100" dirty="0">
                          <a:solidFill>
                            <a:schemeClr val="tx1"/>
                          </a:solidFill>
                          <a:effectLst/>
                        </a:rPr>
                        <a:t>100</a:t>
                      </a:r>
                      <a:endParaRPr lang="zh-CN" sz="2000" b="1" kern="100" dirty="0">
                        <a:solidFill>
                          <a:schemeClr val="tx1"/>
                        </a:solidFill>
                        <a:effectLst/>
                        <a:latin typeface="Times New Roman"/>
                        <a:ea typeface="宋体"/>
                      </a:endParaRPr>
                    </a:p>
                  </a:txBody>
                  <a:tcPr marL="68578" marR="68578" marT="0" marB="0">
                    <a:lnL w="12700" cap="flat" cmpd="sng" algn="ctr">
                      <a:solidFill>
                        <a:schemeClr val="tx1"/>
                      </a:solidFill>
                      <a:prstDash val="solid"/>
                      <a:round/>
                      <a:headEnd type="none" w="med" len="med"/>
                      <a:tailEnd type="none" w="med" len="med"/>
                    </a:lnL>
                    <a:solidFill>
                      <a:srgbClr val="FFCC99"/>
                    </a:solidFill>
                  </a:tcPr>
                </a:tc>
                <a:tc>
                  <a:txBody>
                    <a:bodyPr/>
                    <a:lstStyle/>
                    <a:p>
                      <a:pPr algn="ctr">
                        <a:spcAft>
                          <a:spcPts val="0"/>
                        </a:spcAft>
                      </a:pPr>
                      <a:r>
                        <a:rPr lang="en-US" sz="2000" b="1" kern="100" dirty="0">
                          <a:solidFill>
                            <a:schemeClr val="tx1"/>
                          </a:solidFill>
                          <a:effectLst/>
                        </a:rPr>
                        <a:t>103.9</a:t>
                      </a:r>
                      <a:endParaRPr lang="zh-CN" sz="2000" b="1" kern="100" dirty="0">
                        <a:solidFill>
                          <a:schemeClr val="tx1"/>
                        </a:solidFill>
                        <a:effectLst/>
                        <a:latin typeface="Times New Roman"/>
                        <a:ea typeface="宋体"/>
                      </a:endParaRPr>
                    </a:p>
                  </a:txBody>
                  <a:tcPr marL="68578" marR="68578" marT="0" marB="0">
                    <a:solidFill>
                      <a:srgbClr val="FFCC99"/>
                    </a:solidFill>
                  </a:tcPr>
                </a:tc>
                <a:tc>
                  <a:txBody>
                    <a:bodyPr/>
                    <a:lstStyle/>
                    <a:p>
                      <a:pPr algn="ctr">
                        <a:spcAft>
                          <a:spcPts val="0"/>
                        </a:spcAft>
                      </a:pPr>
                      <a:r>
                        <a:rPr lang="en-US" sz="2000" b="1" kern="100" dirty="0">
                          <a:solidFill>
                            <a:schemeClr val="tx1"/>
                          </a:solidFill>
                          <a:effectLst/>
                        </a:rPr>
                        <a:t>105.8</a:t>
                      </a:r>
                      <a:endParaRPr lang="zh-CN" sz="2000" b="1" kern="100" dirty="0">
                        <a:solidFill>
                          <a:schemeClr val="tx1"/>
                        </a:solidFill>
                        <a:effectLst/>
                        <a:latin typeface="Times New Roman"/>
                        <a:ea typeface="宋体"/>
                      </a:endParaRPr>
                    </a:p>
                  </a:txBody>
                  <a:tcPr marL="68578" marR="68578" marT="0" marB="0">
                    <a:solidFill>
                      <a:srgbClr val="FFCC99"/>
                    </a:solidFill>
                  </a:tcPr>
                </a:tc>
                <a:tc>
                  <a:txBody>
                    <a:bodyPr/>
                    <a:lstStyle/>
                    <a:p>
                      <a:pPr algn="ctr">
                        <a:spcAft>
                          <a:spcPts val="0"/>
                        </a:spcAft>
                      </a:pPr>
                      <a:r>
                        <a:rPr lang="en-US" sz="2000" b="1" kern="100" dirty="0">
                          <a:solidFill>
                            <a:schemeClr val="tx1"/>
                          </a:solidFill>
                          <a:effectLst/>
                        </a:rPr>
                        <a:t>107.4</a:t>
                      </a:r>
                      <a:endParaRPr lang="zh-CN" sz="2000" b="1" kern="100" dirty="0">
                        <a:solidFill>
                          <a:schemeClr val="tx1"/>
                        </a:solidFill>
                        <a:effectLst/>
                        <a:latin typeface="Times New Roman"/>
                        <a:ea typeface="宋体"/>
                      </a:endParaRPr>
                    </a:p>
                  </a:txBody>
                  <a:tcPr marL="68578" marR="68578" marT="0" marB="0">
                    <a:solidFill>
                      <a:srgbClr val="FFCC99"/>
                    </a:solidFill>
                  </a:tcPr>
                </a:tc>
                <a:tc>
                  <a:txBody>
                    <a:bodyPr/>
                    <a:lstStyle/>
                    <a:p>
                      <a:pPr algn="ctr">
                        <a:spcAft>
                          <a:spcPts val="0"/>
                        </a:spcAft>
                      </a:pPr>
                      <a:r>
                        <a:rPr lang="en-US" sz="2000" b="1" kern="100" dirty="0">
                          <a:solidFill>
                            <a:schemeClr val="tx1"/>
                          </a:solidFill>
                          <a:effectLst/>
                        </a:rPr>
                        <a:t>112.5</a:t>
                      </a:r>
                      <a:endParaRPr lang="zh-CN" sz="2000" b="1" kern="100" dirty="0">
                        <a:solidFill>
                          <a:schemeClr val="tx1"/>
                        </a:solidFill>
                        <a:effectLst/>
                        <a:latin typeface="Times New Roman"/>
                        <a:ea typeface="宋体"/>
                      </a:endParaRPr>
                    </a:p>
                  </a:txBody>
                  <a:tcPr marL="68578" marR="68578" marT="0" marB="0">
                    <a:solidFill>
                      <a:srgbClr val="FFCC99"/>
                    </a:solidFill>
                  </a:tcPr>
                </a:tc>
                <a:tc>
                  <a:txBody>
                    <a:bodyPr/>
                    <a:lstStyle/>
                    <a:p>
                      <a:pPr algn="ctr">
                        <a:spcAft>
                          <a:spcPts val="0"/>
                        </a:spcAft>
                      </a:pPr>
                      <a:r>
                        <a:rPr lang="en-US" sz="2000" b="1" kern="100" dirty="0">
                          <a:solidFill>
                            <a:schemeClr val="tx1"/>
                          </a:solidFill>
                          <a:effectLst/>
                        </a:rPr>
                        <a:t>119.1</a:t>
                      </a:r>
                      <a:endParaRPr lang="zh-CN" sz="2000" b="1" kern="100" dirty="0">
                        <a:solidFill>
                          <a:schemeClr val="tx1"/>
                        </a:solidFill>
                        <a:effectLst/>
                        <a:latin typeface="Times New Roman"/>
                        <a:ea typeface="宋体"/>
                      </a:endParaRPr>
                    </a:p>
                  </a:txBody>
                  <a:tcPr marL="68578" marR="68578" marT="0" marB="0">
                    <a:solidFill>
                      <a:srgbClr val="FFCC99"/>
                    </a:solidFill>
                  </a:tcPr>
                </a:tc>
                <a:tc>
                  <a:txBody>
                    <a:bodyPr/>
                    <a:lstStyle/>
                    <a:p>
                      <a:pPr algn="ctr">
                        <a:spcAft>
                          <a:spcPts val="0"/>
                        </a:spcAft>
                      </a:pPr>
                      <a:r>
                        <a:rPr lang="en-US" sz="2000" b="1" kern="100" dirty="0">
                          <a:solidFill>
                            <a:schemeClr val="tx1"/>
                          </a:solidFill>
                          <a:effectLst/>
                        </a:rPr>
                        <a:t>118.3</a:t>
                      </a:r>
                      <a:endParaRPr lang="zh-CN" sz="2000" b="1" kern="100" dirty="0">
                        <a:solidFill>
                          <a:schemeClr val="tx1"/>
                        </a:solidFill>
                        <a:effectLst/>
                        <a:latin typeface="Times New Roman"/>
                        <a:ea typeface="宋体"/>
                      </a:endParaRPr>
                    </a:p>
                  </a:txBody>
                  <a:tcPr marL="68578" marR="68578" marT="0" marB="0">
                    <a:solidFill>
                      <a:srgbClr val="FFCC99"/>
                    </a:solidFill>
                  </a:tcPr>
                </a:tc>
                <a:tc>
                  <a:txBody>
                    <a:bodyPr/>
                    <a:lstStyle/>
                    <a:p>
                      <a:pPr algn="ctr">
                        <a:spcAft>
                          <a:spcPts val="0"/>
                        </a:spcAft>
                      </a:pPr>
                      <a:r>
                        <a:rPr lang="en-US" sz="2000" b="1" kern="100" dirty="0">
                          <a:solidFill>
                            <a:schemeClr val="tx1"/>
                          </a:solidFill>
                          <a:effectLst/>
                        </a:rPr>
                        <a:t>122.2</a:t>
                      </a:r>
                      <a:endParaRPr lang="zh-CN" sz="2000" b="1" kern="100" dirty="0">
                        <a:solidFill>
                          <a:schemeClr val="tx1"/>
                        </a:solidFill>
                        <a:effectLst/>
                        <a:latin typeface="Times New Roman"/>
                        <a:ea typeface="宋体"/>
                      </a:endParaRPr>
                    </a:p>
                  </a:txBody>
                  <a:tcPr marL="68578" marR="68578" marT="0" marB="0">
                    <a:solidFill>
                      <a:srgbClr val="FFCC99"/>
                    </a:solidFill>
                  </a:tcPr>
                </a:tc>
                <a:tc>
                  <a:txBody>
                    <a:bodyPr/>
                    <a:lstStyle/>
                    <a:p>
                      <a:pPr algn="ctr">
                        <a:spcAft>
                          <a:spcPts val="0"/>
                        </a:spcAft>
                      </a:pPr>
                      <a:r>
                        <a:rPr lang="en-US" sz="2000" b="1" kern="100" dirty="0">
                          <a:solidFill>
                            <a:schemeClr val="tx1"/>
                          </a:solidFill>
                          <a:effectLst/>
                        </a:rPr>
                        <a:t>128.8</a:t>
                      </a:r>
                      <a:endParaRPr lang="zh-CN" sz="2000" b="1" kern="100" dirty="0">
                        <a:solidFill>
                          <a:schemeClr val="tx1"/>
                        </a:solidFill>
                        <a:effectLst/>
                        <a:latin typeface="Times New Roman"/>
                        <a:ea typeface="宋体"/>
                      </a:endParaRPr>
                    </a:p>
                  </a:txBody>
                  <a:tcPr marL="68578" marR="68578" marT="0" marB="0">
                    <a:solidFill>
                      <a:srgbClr val="FFCC99"/>
                    </a:solidFill>
                  </a:tcPr>
                </a:tc>
                <a:tc>
                  <a:txBody>
                    <a:bodyPr/>
                    <a:lstStyle/>
                    <a:p>
                      <a:pPr algn="ctr">
                        <a:spcAft>
                          <a:spcPts val="0"/>
                        </a:spcAft>
                      </a:pPr>
                      <a:r>
                        <a:rPr lang="en-US" sz="2000" b="1" kern="100" dirty="0">
                          <a:solidFill>
                            <a:schemeClr val="tx1"/>
                          </a:solidFill>
                          <a:effectLst/>
                        </a:rPr>
                        <a:t>132.2</a:t>
                      </a:r>
                      <a:endParaRPr lang="zh-CN" sz="2000" b="1" kern="100" dirty="0">
                        <a:solidFill>
                          <a:schemeClr val="tx1"/>
                        </a:solidFill>
                        <a:effectLst/>
                        <a:latin typeface="Times New Roman"/>
                        <a:ea typeface="宋体"/>
                      </a:endParaRPr>
                    </a:p>
                  </a:txBody>
                  <a:tcPr marL="68578" marR="68578" marT="0" marB="0">
                    <a:solidFill>
                      <a:srgbClr val="FFCC99"/>
                    </a:solidFill>
                  </a:tcPr>
                </a:tc>
                <a:tc>
                  <a:txBody>
                    <a:bodyPr/>
                    <a:lstStyle/>
                    <a:p>
                      <a:pPr algn="ctr">
                        <a:spcAft>
                          <a:spcPts val="0"/>
                        </a:spcAft>
                      </a:pPr>
                      <a:r>
                        <a:rPr lang="en-US" sz="2000" b="1" kern="100" dirty="0">
                          <a:solidFill>
                            <a:schemeClr val="tx1"/>
                          </a:solidFill>
                          <a:effectLst/>
                        </a:rPr>
                        <a:t>135.6</a:t>
                      </a:r>
                      <a:endParaRPr lang="zh-CN" sz="2000" b="1" kern="100" dirty="0">
                        <a:solidFill>
                          <a:schemeClr val="tx1"/>
                        </a:solidFill>
                        <a:effectLst/>
                        <a:latin typeface="Times New Roman"/>
                        <a:ea typeface="宋体"/>
                      </a:endParaRPr>
                    </a:p>
                  </a:txBody>
                  <a:tcPr marL="68578" marR="68578" marT="0" marB="0">
                    <a:solidFill>
                      <a:srgbClr val="FFCC99"/>
                    </a:solidFill>
                  </a:tcPr>
                </a:tc>
                <a:extLst>
                  <a:ext uri="{0D108BD9-81ED-4DB2-BD59-A6C34878D82A}">
                    <a16:rowId xmlns:a16="http://schemas.microsoft.com/office/drawing/2014/main" val="10002"/>
                  </a:ext>
                </a:extLst>
              </a:tr>
            </a:tbl>
          </a:graphicData>
        </a:graphic>
      </p:graphicFrame>
      <p:sp>
        <p:nvSpPr>
          <p:cNvPr id="46138" name="矩形 6"/>
          <p:cNvSpPr>
            <a:spLocks noChangeArrowheads="1"/>
          </p:cNvSpPr>
          <p:nvPr/>
        </p:nvSpPr>
        <p:spPr bwMode="auto">
          <a:xfrm>
            <a:off x="3419475" y="660400"/>
            <a:ext cx="51260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sz="2800" b="1"/>
              <a:t>全国</a:t>
            </a:r>
            <a:r>
              <a:rPr lang="en-US" altLang="zh-CN" sz="2800" b="1"/>
              <a:t>2004</a:t>
            </a:r>
            <a:r>
              <a:rPr lang="zh-CN" altLang="zh-CN" sz="2800" b="1"/>
              <a:t>年至</a:t>
            </a:r>
            <a:r>
              <a:rPr lang="en-US" altLang="zh-CN" sz="2800" b="1"/>
              <a:t>2013</a:t>
            </a:r>
            <a:r>
              <a:rPr lang="zh-CN" altLang="zh-CN" sz="2800" b="1"/>
              <a:t>年</a:t>
            </a:r>
            <a:r>
              <a:rPr lang="en-US" altLang="zh-CN" sz="2800" b="1"/>
              <a:t>CPI</a:t>
            </a:r>
            <a:r>
              <a:rPr lang="zh-CN" altLang="zh-CN" sz="2800" b="1"/>
              <a:t>的增长</a:t>
            </a:r>
            <a:endParaRPr lang="zh-CN" altLang="en-US" sz="2800" b="1"/>
          </a:p>
        </p:txBody>
      </p:sp>
      <p:pic>
        <p:nvPicPr>
          <p:cNvPr id="46139"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4663" y="2420938"/>
            <a:ext cx="4895850"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40" name="矩形 10"/>
          <p:cNvSpPr>
            <a:spLocks noChangeArrowheads="1"/>
          </p:cNvSpPr>
          <p:nvPr/>
        </p:nvSpPr>
        <p:spPr bwMode="auto">
          <a:xfrm>
            <a:off x="841375" y="4508500"/>
            <a:ext cx="3213100" cy="130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zh-CN" sz="2800" b="1"/>
              <a:t>从</a:t>
            </a:r>
            <a:r>
              <a:rPr lang="en-US" altLang="zh-CN" sz="2800" b="1"/>
              <a:t>2003</a:t>
            </a:r>
            <a:r>
              <a:rPr lang="zh-CN" altLang="zh-CN" sz="2800" b="1"/>
              <a:t>年到</a:t>
            </a:r>
            <a:r>
              <a:rPr lang="en-US" altLang="zh-CN" sz="2800" b="1"/>
              <a:t>2013</a:t>
            </a:r>
            <a:r>
              <a:rPr lang="zh-CN" altLang="zh-CN" sz="2800" b="1"/>
              <a:t>年全国</a:t>
            </a:r>
            <a:r>
              <a:rPr lang="en-US" altLang="zh-CN" sz="2800" b="1"/>
              <a:t>CPI</a:t>
            </a:r>
            <a:r>
              <a:rPr lang="zh-CN" altLang="zh-CN" sz="2800" b="1"/>
              <a:t>增长</a:t>
            </a:r>
            <a:r>
              <a:rPr lang="en-US" altLang="zh-CN" sz="2800" b="1"/>
              <a:t>35%</a:t>
            </a:r>
            <a:endParaRPr lang="zh-CN" altLang="en-US" sz="2800" b="1"/>
          </a:p>
        </p:txBody>
      </p:sp>
      <p:grpSp>
        <p:nvGrpSpPr>
          <p:cNvPr id="46141" name="组合 12"/>
          <p:cNvGrpSpPr>
            <a:grpSpLocks/>
          </p:cNvGrpSpPr>
          <p:nvPr/>
        </p:nvGrpSpPr>
        <p:grpSpPr bwMode="auto">
          <a:xfrm>
            <a:off x="323850" y="3460750"/>
            <a:ext cx="4319588" cy="760413"/>
            <a:chOff x="323528" y="3460837"/>
            <a:chExt cx="4320479" cy="760251"/>
          </a:xfrm>
        </p:grpSpPr>
        <p:sp>
          <p:nvSpPr>
            <p:cNvPr id="46142" name="矩形 3"/>
            <p:cNvSpPr>
              <a:spLocks noChangeArrowheads="1"/>
            </p:cNvSpPr>
            <p:nvPr/>
          </p:nvSpPr>
          <p:spPr bwMode="auto">
            <a:xfrm>
              <a:off x="323528" y="3697868"/>
              <a:ext cx="432047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2800" b="1"/>
                <a:t>每年与上年比较的增长率</a:t>
              </a:r>
              <a:endParaRPr lang="zh-CN" altLang="en-US" sz="2800" b="1"/>
            </a:p>
          </p:txBody>
        </p:sp>
        <p:sp>
          <p:nvSpPr>
            <p:cNvPr id="46143" name="下箭头 35"/>
            <p:cNvSpPr>
              <a:spLocks noChangeArrowheads="1"/>
            </p:cNvSpPr>
            <p:nvPr/>
          </p:nvSpPr>
          <p:spPr bwMode="auto">
            <a:xfrm>
              <a:off x="2205530" y="3460837"/>
              <a:ext cx="484467" cy="256195"/>
            </a:xfrm>
            <a:prstGeom prst="downArrow">
              <a:avLst>
                <a:gd name="adj1" fmla="val 50000"/>
                <a:gd name="adj2" fmla="val 50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extLst>
      <p:ext uri="{BB962C8B-B14F-4D97-AF65-F5344CB8AC3E}">
        <p14:creationId xmlns:p14="http://schemas.microsoft.com/office/powerpoint/2010/main" val="7240347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6138"/>
                                        </p:tgtEl>
                                        <p:attrNameLst>
                                          <p:attrName>style.visibility</p:attrName>
                                        </p:attrNameLst>
                                      </p:cBhvr>
                                      <p:to>
                                        <p:strVal val="visible"/>
                                      </p:to>
                                    </p:set>
                                    <p:animEffect transition="in" filter="fade">
                                      <p:cBhvr>
                                        <p:cTn id="7" dur="1000"/>
                                        <p:tgtEl>
                                          <p:spTgt spid="46138"/>
                                        </p:tgtEl>
                                      </p:cBhvr>
                                    </p:animEffect>
                                    <p:anim calcmode="lin" valueType="num">
                                      <p:cBhvr>
                                        <p:cTn id="8" dur="1000" fill="hold"/>
                                        <p:tgtEl>
                                          <p:spTgt spid="46138"/>
                                        </p:tgtEl>
                                        <p:attrNameLst>
                                          <p:attrName>ppt_x</p:attrName>
                                        </p:attrNameLst>
                                      </p:cBhvr>
                                      <p:tavLst>
                                        <p:tav tm="0">
                                          <p:val>
                                            <p:strVal val="#ppt_x"/>
                                          </p:val>
                                        </p:tav>
                                        <p:tav tm="100000">
                                          <p:val>
                                            <p:strVal val="#ppt_x"/>
                                          </p:val>
                                        </p:tav>
                                      </p:tavLst>
                                    </p:anim>
                                    <p:anim calcmode="lin" valueType="num">
                                      <p:cBhvr>
                                        <p:cTn id="9" dur="1000" fill="hold"/>
                                        <p:tgtEl>
                                          <p:spTgt spid="46138"/>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1000"/>
                                        <p:tgtEl>
                                          <p:spTgt spid="6"/>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46083"/>
                                        </p:tgtEl>
                                        <p:attrNameLst>
                                          <p:attrName>style.visibility</p:attrName>
                                        </p:attrNameLst>
                                      </p:cBhvr>
                                      <p:to>
                                        <p:strVal val="visible"/>
                                      </p:to>
                                    </p:set>
                                    <p:animEffect transition="in" filter="circle(in)">
                                      <p:cBhvr>
                                        <p:cTn id="19" dur="1000"/>
                                        <p:tgtEl>
                                          <p:spTgt spid="4608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6" presetClass="entr" presetSubtype="16" fill="hold" nodeType="clickEffect">
                                  <p:stCondLst>
                                    <p:cond delay="0"/>
                                  </p:stCondLst>
                                  <p:childTnLst>
                                    <p:set>
                                      <p:cBhvr>
                                        <p:cTn id="23" dur="1" fill="hold">
                                          <p:stCondLst>
                                            <p:cond delay="0"/>
                                          </p:stCondLst>
                                        </p:cTn>
                                        <p:tgtEl>
                                          <p:spTgt spid="46141"/>
                                        </p:tgtEl>
                                        <p:attrNameLst>
                                          <p:attrName>style.visibility</p:attrName>
                                        </p:attrNameLst>
                                      </p:cBhvr>
                                      <p:to>
                                        <p:strVal val="visible"/>
                                      </p:to>
                                    </p:set>
                                    <p:animEffect transition="in" filter="circle(in)">
                                      <p:cBhvr>
                                        <p:cTn id="24" dur="1000"/>
                                        <p:tgtEl>
                                          <p:spTgt spid="4614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2" presetClass="entr" presetSubtype="0" fill="hold" nodeType="clickEffect">
                                  <p:stCondLst>
                                    <p:cond delay="0"/>
                                  </p:stCondLst>
                                  <p:childTnLst>
                                    <p:set>
                                      <p:cBhvr>
                                        <p:cTn id="28" dur="1" fill="hold">
                                          <p:stCondLst>
                                            <p:cond delay="0"/>
                                          </p:stCondLst>
                                        </p:cTn>
                                        <p:tgtEl>
                                          <p:spTgt spid="46139"/>
                                        </p:tgtEl>
                                        <p:attrNameLst>
                                          <p:attrName>style.visibility</p:attrName>
                                        </p:attrNameLst>
                                      </p:cBhvr>
                                      <p:to>
                                        <p:strVal val="visible"/>
                                      </p:to>
                                    </p:set>
                                    <p:animEffect transition="in" filter="fade">
                                      <p:cBhvr>
                                        <p:cTn id="29" dur="1000"/>
                                        <p:tgtEl>
                                          <p:spTgt spid="46139"/>
                                        </p:tgtEl>
                                      </p:cBhvr>
                                    </p:animEffect>
                                    <p:anim calcmode="lin" valueType="num">
                                      <p:cBhvr>
                                        <p:cTn id="30" dur="1000" fill="hold"/>
                                        <p:tgtEl>
                                          <p:spTgt spid="46139"/>
                                        </p:tgtEl>
                                        <p:attrNameLst>
                                          <p:attrName>ppt_x</p:attrName>
                                        </p:attrNameLst>
                                      </p:cBhvr>
                                      <p:tavLst>
                                        <p:tav tm="0">
                                          <p:val>
                                            <p:strVal val="#ppt_x"/>
                                          </p:val>
                                        </p:tav>
                                        <p:tav tm="100000">
                                          <p:val>
                                            <p:strVal val="#ppt_x"/>
                                          </p:val>
                                        </p:tav>
                                      </p:tavLst>
                                    </p:anim>
                                    <p:anim calcmode="lin" valueType="num">
                                      <p:cBhvr>
                                        <p:cTn id="31" dur="1000" fill="hold"/>
                                        <p:tgtEl>
                                          <p:spTgt spid="46139"/>
                                        </p:tgtEl>
                                        <p:attrNameLst>
                                          <p:attrName>ppt_y</p:attrName>
                                        </p:attrNameLst>
                                      </p:cBhvr>
                                      <p:tavLst>
                                        <p:tav tm="0">
                                          <p:val>
                                            <p:strVal val="#ppt_y+.1"/>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6" presetClass="entr" presetSubtype="16" fill="hold" grpId="0" nodeType="clickEffect">
                                  <p:stCondLst>
                                    <p:cond delay="0"/>
                                  </p:stCondLst>
                                  <p:childTnLst>
                                    <p:set>
                                      <p:cBhvr>
                                        <p:cTn id="35" dur="1" fill="hold">
                                          <p:stCondLst>
                                            <p:cond delay="0"/>
                                          </p:stCondLst>
                                        </p:cTn>
                                        <p:tgtEl>
                                          <p:spTgt spid="46140"/>
                                        </p:tgtEl>
                                        <p:attrNameLst>
                                          <p:attrName>style.visibility</p:attrName>
                                        </p:attrNameLst>
                                      </p:cBhvr>
                                      <p:to>
                                        <p:strVal val="visible"/>
                                      </p:to>
                                    </p:set>
                                    <p:animEffect transition="in" filter="circle(in)">
                                      <p:cBhvr>
                                        <p:cTn id="36" dur="1000"/>
                                        <p:tgtEl>
                                          <p:spTgt spid="46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p:bldP spid="46138" grpId="0"/>
      <p:bldP spid="4614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11413" y="620713"/>
            <a:ext cx="4187825" cy="584200"/>
          </a:xfrm>
          <a:prstGeom prst="rect">
            <a:avLst/>
          </a:prstGeom>
          <a:solidFill>
            <a:srgbClr val="FFFF00"/>
          </a:solidFill>
        </p:spPr>
        <p:txBody>
          <a:bodyPr wrap="none">
            <a:spAutoFit/>
          </a:bodyPr>
          <a:lstStyle/>
          <a:p>
            <a:pPr>
              <a:defRPr/>
            </a:pPr>
            <a:r>
              <a:rPr lang="zh-CN" altLang="zh-CN" sz="3200" b="1" dirty="0">
                <a:latin typeface="+mj-lt"/>
                <a:ea typeface="隶书" panose="02010509060101010101" pitchFamily="49" charset="-122"/>
              </a:rPr>
              <a:t>按照分类结构解读</a:t>
            </a:r>
            <a:r>
              <a:rPr lang="en-US" altLang="zh-CN" sz="3200" b="1" dirty="0">
                <a:latin typeface="+mj-lt"/>
                <a:ea typeface="隶书" panose="02010509060101010101" pitchFamily="49" charset="-122"/>
              </a:rPr>
              <a:t>CPI</a:t>
            </a:r>
            <a:endParaRPr lang="zh-CN" altLang="zh-CN" sz="3200" dirty="0">
              <a:latin typeface="+mj-lt"/>
              <a:ea typeface="隶书" panose="02010509060101010101" pitchFamily="49" charset="-122"/>
            </a:endParaRPr>
          </a:p>
        </p:txBody>
      </p:sp>
      <p:sp>
        <p:nvSpPr>
          <p:cNvPr id="47107" name="矩形 2"/>
          <p:cNvSpPr>
            <a:spLocks noChangeArrowheads="1"/>
          </p:cNvSpPr>
          <p:nvPr/>
        </p:nvSpPr>
        <p:spPr bwMode="auto">
          <a:xfrm>
            <a:off x="827088" y="2038350"/>
            <a:ext cx="676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buFont typeface="Arial" panose="020B0604020202020204" pitchFamily="34" charset="0"/>
              <a:buChar char="•"/>
            </a:pPr>
            <a:r>
              <a:rPr lang="zh-CN" altLang="zh-CN" sz="2800" b="1" dirty="0"/>
              <a:t>与</a:t>
            </a:r>
            <a:r>
              <a:rPr lang="zh-CN" altLang="en-US" sz="2800" b="1" dirty="0"/>
              <a:t>许多人</a:t>
            </a:r>
            <a:r>
              <a:rPr lang="zh-CN" altLang="zh-CN" sz="2800" b="1" dirty="0"/>
              <a:t>对物价的亲身感受有</a:t>
            </a:r>
            <a:r>
              <a:rPr lang="zh-CN" altLang="zh-CN" sz="2800" b="1" dirty="0">
                <a:solidFill>
                  <a:srgbClr val="FF0000"/>
                </a:solidFill>
              </a:rPr>
              <a:t>较大差距</a:t>
            </a:r>
            <a:r>
              <a:rPr lang="en-US" altLang="zh-CN" sz="2800" b="1" dirty="0">
                <a:solidFill>
                  <a:srgbClr val="FF0000"/>
                </a:solidFill>
              </a:rPr>
              <a:t>.</a:t>
            </a:r>
            <a:endParaRPr lang="zh-CN" altLang="en-US" sz="2800" b="1" dirty="0">
              <a:solidFill>
                <a:srgbClr val="FF0000"/>
              </a:solidFill>
            </a:endParaRPr>
          </a:p>
        </p:txBody>
      </p:sp>
      <p:sp>
        <p:nvSpPr>
          <p:cNvPr id="47108" name="矩形 3"/>
          <p:cNvSpPr>
            <a:spLocks noChangeArrowheads="1"/>
          </p:cNvSpPr>
          <p:nvPr/>
        </p:nvSpPr>
        <p:spPr bwMode="auto">
          <a:xfrm>
            <a:off x="827088" y="1341438"/>
            <a:ext cx="60769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buFont typeface="Arial" panose="020B0604020202020204" pitchFamily="34" charset="0"/>
              <a:buChar char="•"/>
            </a:pPr>
            <a:r>
              <a:rPr lang="zh-CN" altLang="zh-CN" sz="2800" b="1" dirty="0"/>
              <a:t>近</a:t>
            </a:r>
            <a:r>
              <a:rPr lang="en-US" altLang="zh-CN" sz="2800" b="1" dirty="0"/>
              <a:t>10</a:t>
            </a:r>
            <a:r>
              <a:rPr lang="zh-CN" altLang="zh-CN" sz="2800" b="1" dirty="0"/>
              <a:t>年</a:t>
            </a:r>
            <a:r>
              <a:rPr lang="en-US" altLang="zh-CN" sz="2800" b="1" dirty="0"/>
              <a:t>CPI</a:t>
            </a:r>
            <a:r>
              <a:rPr lang="zh-CN" altLang="zh-CN" sz="2800" b="1" dirty="0"/>
              <a:t>平均</a:t>
            </a:r>
            <a:r>
              <a:rPr lang="zh-CN" altLang="zh-CN" sz="2800" b="1" dirty="0">
                <a:solidFill>
                  <a:srgbClr val="FF3300"/>
                </a:solidFill>
              </a:rPr>
              <a:t>年增长率不过</a:t>
            </a:r>
            <a:r>
              <a:rPr lang="en-US" altLang="zh-CN" sz="2800" b="1" dirty="0">
                <a:solidFill>
                  <a:srgbClr val="FF3300"/>
                </a:solidFill>
              </a:rPr>
              <a:t>3.5%.</a:t>
            </a:r>
            <a:endParaRPr lang="zh-CN" altLang="en-US" sz="2800" b="1" dirty="0">
              <a:solidFill>
                <a:srgbClr val="FF3300"/>
              </a:solidFill>
            </a:endParaRPr>
          </a:p>
        </p:txBody>
      </p:sp>
      <p:sp>
        <p:nvSpPr>
          <p:cNvPr id="5" name="矩形 4"/>
          <p:cNvSpPr/>
          <p:nvPr/>
        </p:nvSpPr>
        <p:spPr>
          <a:xfrm>
            <a:off x="827088" y="2708275"/>
            <a:ext cx="7561262" cy="1119188"/>
          </a:xfrm>
          <a:prstGeom prst="rect">
            <a:avLst/>
          </a:prstGeom>
        </p:spPr>
        <p:txBody>
          <a:bodyPr>
            <a:spAutoFit/>
          </a:bodyPr>
          <a:lstStyle/>
          <a:p>
            <a:pPr>
              <a:lnSpc>
                <a:spcPts val="4000"/>
              </a:lnSpc>
              <a:defRPr/>
            </a:pPr>
            <a:r>
              <a:rPr lang="zh-CN" altLang="en-US" sz="2800" b="1" dirty="0"/>
              <a:t>原因之一 ：</a:t>
            </a:r>
            <a:r>
              <a:rPr lang="en-US" altLang="zh-CN" sz="2800" b="1" kern="100" dirty="0">
                <a:latin typeface="Times New Roman"/>
                <a:ea typeface="宋体"/>
              </a:rPr>
              <a:t>CPI</a:t>
            </a:r>
            <a:r>
              <a:rPr lang="zh-CN" altLang="en-US" sz="2800" b="1" kern="100" dirty="0">
                <a:latin typeface="Times New Roman"/>
                <a:ea typeface="宋体"/>
              </a:rPr>
              <a:t>由</a:t>
            </a:r>
            <a:r>
              <a:rPr lang="zh-CN" altLang="zh-CN" sz="2800" b="1" dirty="0"/>
              <a:t>国家统计局对全国居民家庭衣食住行各类消费品和服务价格</a:t>
            </a:r>
            <a:r>
              <a:rPr lang="zh-CN" altLang="zh-CN" sz="2800" b="1" dirty="0">
                <a:solidFill>
                  <a:srgbClr val="FF3300"/>
                </a:solidFill>
              </a:rPr>
              <a:t>综合加工</a:t>
            </a:r>
            <a:r>
              <a:rPr lang="zh-CN" altLang="zh-CN" sz="2800" b="1" dirty="0"/>
              <a:t>得到</a:t>
            </a:r>
            <a:r>
              <a:rPr lang="en-US" altLang="zh-CN" sz="2800" b="1" dirty="0"/>
              <a:t>.</a:t>
            </a:r>
            <a:endParaRPr lang="zh-CN" altLang="en-US" sz="2800" b="1" dirty="0"/>
          </a:p>
        </p:txBody>
      </p:sp>
      <p:sp>
        <p:nvSpPr>
          <p:cNvPr id="47110" name="矩形 6"/>
          <p:cNvSpPr>
            <a:spLocks noChangeArrowheads="1"/>
          </p:cNvSpPr>
          <p:nvPr/>
        </p:nvSpPr>
        <p:spPr bwMode="auto">
          <a:xfrm>
            <a:off x="827088" y="3913188"/>
            <a:ext cx="76327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buFont typeface="Arial" panose="020B0604020202020204" pitchFamily="34" charset="0"/>
              <a:buChar char="•"/>
            </a:pPr>
            <a:r>
              <a:rPr lang="zh-CN" altLang="zh-CN" sz="2800" b="1" dirty="0"/>
              <a:t>消费品和服务项目分</a:t>
            </a:r>
            <a:r>
              <a:rPr lang="en-US" altLang="zh-CN" sz="2800" b="1" dirty="0">
                <a:solidFill>
                  <a:srgbClr val="FF3300"/>
                </a:solidFill>
              </a:rPr>
              <a:t>8</a:t>
            </a:r>
            <a:r>
              <a:rPr lang="zh-CN" altLang="zh-CN" sz="2800" b="1" dirty="0">
                <a:solidFill>
                  <a:srgbClr val="FF3300"/>
                </a:solidFill>
              </a:rPr>
              <a:t>大类</a:t>
            </a:r>
            <a:r>
              <a:rPr lang="en-US" altLang="zh-CN" sz="2800" b="1" dirty="0"/>
              <a:t>,</a:t>
            </a:r>
            <a:r>
              <a:rPr lang="zh-CN" altLang="zh-CN" sz="2800" b="1" dirty="0"/>
              <a:t>约</a:t>
            </a:r>
            <a:r>
              <a:rPr lang="en-US" altLang="zh-CN" sz="2800" b="1" dirty="0"/>
              <a:t>700</a:t>
            </a:r>
            <a:r>
              <a:rPr lang="zh-CN" altLang="zh-CN" sz="2800" b="1" dirty="0"/>
              <a:t>个代表品种</a:t>
            </a:r>
            <a:r>
              <a:rPr lang="en-US" altLang="zh-CN" sz="2800" b="1" dirty="0"/>
              <a:t>.</a:t>
            </a:r>
            <a:endParaRPr lang="zh-CN" altLang="en-US" sz="2800" b="1" dirty="0"/>
          </a:p>
        </p:txBody>
      </p:sp>
      <p:sp>
        <p:nvSpPr>
          <p:cNvPr id="47111" name="矩形 7"/>
          <p:cNvSpPr>
            <a:spLocks noChangeArrowheads="1"/>
          </p:cNvSpPr>
          <p:nvPr/>
        </p:nvSpPr>
        <p:spPr bwMode="auto">
          <a:xfrm>
            <a:off x="827088" y="4581525"/>
            <a:ext cx="7494587" cy="1069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nSpc>
                <a:spcPts val="4000"/>
              </a:lnSpc>
              <a:buFont typeface="Arial" panose="020B0604020202020204" pitchFamily="34" charset="0"/>
              <a:buChar char="•"/>
            </a:pPr>
            <a:r>
              <a:rPr lang="zh-CN" altLang="zh-CN" sz="2800" b="1" dirty="0">
                <a:solidFill>
                  <a:srgbClr val="FF3300"/>
                </a:solidFill>
              </a:rPr>
              <a:t>权重</a:t>
            </a:r>
            <a:r>
              <a:rPr lang="zh-CN" altLang="zh-CN" sz="2800" b="1" dirty="0"/>
              <a:t>根据居民家庭用于各种消费品和服务项目的开支占总消费支出的比重确定</a:t>
            </a:r>
            <a:r>
              <a:rPr lang="en-US" altLang="zh-CN" sz="2800" b="1" dirty="0"/>
              <a:t>.</a:t>
            </a:r>
            <a:endParaRPr lang="zh-CN" altLang="en-US" sz="2800" b="1" dirty="0"/>
          </a:p>
        </p:txBody>
      </p:sp>
      <p:sp>
        <p:nvSpPr>
          <p:cNvPr id="47112" name="矩形 8"/>
          <p:cNvSpPr>
            <a:spLocks noChangeArrowheads="1"/>
          </p:cNvSpPr>
          <p:nvPr/>
        </p:nvSpPr>
        <p:spPr bwMode="auto">
          <a:xfrm>
            <a:off x="1835150" y="5713413"/>
            <a:ext cx="5616575"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a:t>CPI</a:t>
            </a:r>
            <a:r>
              <a:rPr lang="zh-CN" altLang="zh-CN" sz="2800" b="1"/>
              <a:t>由价格及其权重二者共同决定</a:t>
            </a:r>
            <a:r>
              <a:rPr lang="en-US" altLang="zh-CN" sz="2800" b="1"/>
              <a:t>.</a:t>
            </a:r>
            <a:endParaRPr lang="zh-CN" altLang="en-US" sz="2800" b="1"/>
          </a:p>
        </p:txBody>
      </p:sp>
    </p:spTree>
    <p:extLst>
      <p:ext uri="{BB962C8B-B14F-4D97-AF65-F5344CB8AC3E}">
        <p14:creationId xmlns:p14="http://schemas.microsoft.com/office/powerpoint/2010/main" val="11479510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7108"/>
                                        </p:tgtEl>
                                        <p:attrNameLst>
                                          <p:attrName>style.visibility</p:attrName>
                                        </p:attrNameLst>
                                      </p:cBhvr>
                                      <p:to>
                                        <p:strVal val="visible"/>
                                      </p:to>
                                    </p:set>
                                    <p:animEffect transition="in" filter="circle(in)">
                                      <p:cBhvr>
                                        <p:cTn id="7" dur="1000"/>
                                        <p:tgtEl>
                                          <p:spTgt spid="471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7107"/>
                                        </p:tgtEl>
                                        <p:attrNameLst>
                                          <p:attrName>style.visibility</p:attrName>
                                        </p:attrNameLst>
                                      </p:cBhvr>
                                      <p:to>
                                        <p:strVal val="visible"/>
                                      </p:to>
                                    </p:set>
                                    <p:animEffect transition="in" filter="circle(in)">
                                      <p:cBhvr>
                                        <p:cTn id="12" dur="1000"/>
                                        <p:tgtEl>
                                          <p:spTgt spid="471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47110"/>
                                        </p:tgtEl>
                                        <p:attrNameLst>
                                          <p:attrName>style.visibility</p:attrName>
                                        </p:attrNameLst>
                                      </p:cBhvr>
                                      <p:to>
                                        <p:strVal val="visible"/>
                                      </p:to>
                                    </p:set>
                                    <p:animEffect transition="in" filter="fade">
                                      <p:cBhvr>
                                        <p:cTn id="24" dur="1000"/>
                                        <p:tgtEl>
                                          <p:spTgt spid="47110"/>
                                        </p:tgtEl>
                                      </p:cBhvr>
                                    </p:animEffect>
                                    <p:anim calcmode="lin" valueType="num">
                                      <p:cBhvr>
                                        <p:cTn id="25" dur="1000" fill="hold"/>
                                        <p:tgtEl>
                                          <p:spTgt spid="47110"/>
                                        </p:tgtEl>
                                        <p:attrNameLst>
                                          <p:attrName>ppt_x</p:attrName>
                                        </p:attrNameLst>
                                      </p:cBhvr>
                                      <p:tavLst>
                                        <p:tav tm="0">
                                          <p:val>
                                            <p:strVal val="#ppt_x"/>
                                          </p:val>
                                        </p:tav>
                                        <p:tav tm="100000">
                                          <p:val>
                                            <p:strVal val="#ppt_x"/>
                                          </p:val>
                                        </p:tav>
                                      </p:tavLst>
                                    </p:anim>
                                    <p:anim calcmode="lin" valueType="num">
                                      <p:cBhvr>
                                        <p:cTn id="26" dur="1000" fill="hold"/>
                                        <p:tgtEl>
                                          <p:spTgt spid="47110"/>
                                        </p:tgtEl>
                                        <p:attrNameLst>
                                          <p:attrName>ppt_y</p:attrName>
                                        </p:attrNameLst>
                                      </p:cBhvr>
                                      <p:tavLst>
                                        <p:tav tm="0">
                                          <p:val>
                                            <p:strVal val="#ppt_y+.1"/>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47111"/>
                                        </p:tgtEl>
                                        <p:attrNameLst>
                                          <p:attrName>style.visibility</p:attrName>
                                        </p:attrNameLst>
                                      </p:cBhvr>
                                      <p:to>
                                        <p:strVal val="visible"/>
                                      </p:to>
                                    </p:set>
                                    <p:animEffect transition="in" filter="circle(in)">
                                      <p:cBhvr>
                                        <p:cTn id="31" dur="1000"/>
                                        <p:tgtEl>
                                          <p:spTgt spid="4711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47112"/>
                                        </p:tgtEl>
                                        <p:attrNameLst>
                                          <p:attrName>style.visibility</p:attrName>
                                        </p:attrNameLst>
                                      </p:cBhvr>
                                      <p:to>
                                        <p:strVal val="visible"/>
                                      </p:to>
                                    </p:set>
                                    <p:animEffect transition="in" filter="barn(inVertical)">
                                      <p:cBhvr>
                                        <p:cTn id="36" dur="1000"/>
                                        <p:tgtEl>
                                          <p:spTgt spid="47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p:bldP spid="47108" grpId="0"/>
      <p:bldP spid="5" grpId="0"/>
      <p:bldP spid="47110" grpId="0"/>
      <p:bldP spid="47111" grpId="0"/>
      <p:bldP spid="47112" grpId="0" animBg="1"/>
    </p:bldLst>
  </p:timing>
</p:sld>
</file>

<file path=ppt/theme/theme1.xml><?xml version="1.0" encoding="utf-8"?>
<a:theme xmlns:a="http://schemas.openxmlformats.org/drawingml/2006/main" name="shuxuemoxing">
  <a:themeElements>
    <a:clrScheme name="shuxuemoxing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huxuemoxing">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shuxuemoxing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huxuemoxing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huxuemoxing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huxuemoxing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huxuemoxing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huxuemoxin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huxuemoxing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shuxuemoxing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huxuemoxing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huxuemoxing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huxuemoxing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huxuemoxing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huxuemoxin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huxuemoxing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shuxuemoxing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1_shuxuemoxing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CC6600"/>
    </a:folHlink>
  </a:clrScheme>
</a:themeOverride>
</file>

<file path=docProps/app.xml><?xml version="1.0" encoding="utf-8"?>
<Properties xmlns="http://schemas.openxmlformats.org/officeDocument/2006/extended-properties" xmlns:vt="http://schemas.openxmlformats.org/officeDocument/2006/docPropsVTypes">
  <Template>F:\数学模型电子教案\shuxuemoxing.pot</Template>
  <TotalTime>10328</TotalTime>
  <Words>1877</Words>
  <Application>Microsoft Office PowerPoint</Application>
  <PresentationFormat>全屏显示(4:3)</PresentationFormat>
  <Paragraphs>646</Paragraphs>
  <Slides>21</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21</vt:i4>
      </vt:variant>
    </vt:vector>
  </HeadingPairs>
  <TitlesOfParts>
    <vt:vector size="27" baseType="lpstr">
      <vt:lpstr>楷体</vt:lpstr>
      <vt:lpstr>隶书</vt:lpstr>
      <vt:lpstr>Arial</vt:lpstr>
      <vt:lpstr>Symbol</vt:lpstr>
      <vt:lpstr>Times New Roman</vt:lpstr>
      <vt:lpstr>shuxuemoxing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NGC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Jiang</dc:creator>
  <cp:lastModifiedBy>Ren Minxian</cp:lastModifiedBy>
  <cp:revision>311</cp:revision>
  <dcterms:created xsi:type="dcterms:W3CDTF">2000-02-23T13:25:36Z</dcterms:created>
  <dcterms:modified xsi:type="dcterms:W3CDTF">2022-03-15T23:52:25Z</dcterms:modified>
</cp:coreProperties>
</file>