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80" r:id="rId2"/>
    <p:sldId id="408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16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CCFF"/>
    <a:srgbClr val="FFFF00"/>
    <a:srgbClr val="99FFCC"/>
    <a:srgbClr val="FFCC66"/>
    <a:srgbClr val="FF99FF"/>
    <a:srgbClr val="FF33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3" autoAdjust="0"/>
    <p:restoredTop sz="94660"/>
  </p:normalViewPr>
  <p:slideViewPr>
    <p:cSldViewPr>
      <p:cViewPr varScale="1">
        <p:scale>
          <a:sx n="82" d="100"/>
          <a:sy n="82" d="100"/>
        </p:scale>
        <p:origin x="124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A21DB6B-E8F3-4512-8122-33B8B3BB32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745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21DB6B-E8F3-4512-8122-33B8B3BB329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72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3165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374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14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9782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445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072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728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2978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 descr="K1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597650"/>
            <a:ext cx="525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2" descr="K2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3" descr="K3.jp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17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768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0910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图片 11" descr="K1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597650"/>
            <a:ext cx="525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1" name="图片 12" descr="K2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2" name="图片 13" descr="K3.jp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4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899592" y="179388"/>
            <a:ext cx="719609" cy="548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30000"/>
              </a:spcBef>
            </a:pPr>
            <a:r>
              <a:rPr lang="en-US" altLang="zh-CN" sz="4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4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zh-CN" altLang="en-US" sz="4000" dirty="0">
                <a:solidFill>
                  <a:srgbClr val="3333FF"/>
                </a:solidFill>
                <a:ea typeface="隶书" pitchFamily="49" charset="-122"/>
              </a:rPr>
              <a:t>二</a:t>
            </a:r>
            <a:r>
              <a:rPr lang="zh-CN" altLang="en-US" sz="4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章</a:t>
            </a:r>
            <a:endParaRPr lang="en-US" altLang="zh-CN" sz="4000" dirty="0">
              <a:solidFill>
                <a:srgbClr val="3333FF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lnSpc>
                <a:spcPts val="4000"/>
              </a:lnSpc>
              <a:spcBef>
                <a:spcPct val="30000"/>
              </a:spcBef>
            </a:pPr>
            <a:r>
              <a:rPr lang="zh-CN" altLang="en-US" sz="4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  </a:t>
            </a:r>
            <a:endParaRPr lang="en-US" altLang="zh-CN" sz="4000" dirty="0">
              <a:solidFill>
                <a:srgbClr val="3333FF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4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初等模型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2051174" y="692696"/>
            <a:ext cx="6337250" cy="568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2.1</a:t>
            </a:r>
            <a:r>
              <a:rPr lang="en-US" altLang="zh-CN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</a:rPr>
              <a:t> </a:t>
            </a:r>
            <a:r>
              <a:rPr lang="zh-CN" altLang="en-US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双层玻璃窗的功效</a:t>
            </a:r>
            <a:endParaRPr lang="zh-CN" altLang="en-US" sz="3200" b="1" u="sng" dirty="0">
              <a:solidFill>
                <a:schemeClr val="accent6">
                  <a:lumMod val="75000"/>
                </a:schemeClr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2.2</a:t>
            </a:r>
            <a:r>
              <a:rPr lang="en-US" altLang="zh-CN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</a:rPr>
              <a:t> </a:t>
            </a:r>
            <a:r>
              <a:rPr lang="zh-CN" altLang="en-US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划艇比赛的成绩</a:t>
            </a:r>
            <a:endParaRPr lang="zh-CN" altLang="en-US" sz="3200" b="1" u="sng" dirty="0">
              <a:solidFill>
                <a:schemeClr val="accent6">
                  <a:lumMod val="75000"/>
                </a:schemeClr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2.3</a:t>
            </a:r>
            <a:r>
              <a:rPr lang="en-US" altLang="zh-CN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</a:rPr>
              <a:t> </a:t>
            </a:r>
            <a:r>
              <a:rPr lang="zh-CN" altLang="en-US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实物交换</a:t>
            </a:r>
            <a:r>
              <a:rPr lang="en-US" altLang="zh-CN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</a:t>
            </a:r>
            <a:endParaRPr lang="en-US" altLang="zh-CN" sz="3200" b="1" u="sng" dirty="0">
              <a:solidFill>
                <a:schemeClr val="accent6">
                  <a:lumMod val="75000"/>
                </a:schemeClr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2.4</a:t>
            </a:r>
            <a:r>
              <a:rPr lang="en-US" altLang="zh-CN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</a:rPr>
              <a:t> </a:t>
            </a:r>
            <a:r>
              <a:rPr lang="zh-CN" altLang="en-US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</a:rPr>
              <a:t>汽车刹车距离与道路通行能力</a:t>
            </a:r>
            <a:endParaRPr lang="en-US" altLang="zh-CN" sz="3200" b="1" u="sng" dirty="0">
              <a:solidFill>
                <a:schemeClr val="accent6">
                  <a:lumMod val="75000"/>
                </a:schemeClr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</a:rPr>
              <a:t>2.5 </a:t>
            </a:r>
            <a:r>
              <a:rPr lang="zh-CN" altLang="en-US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</a:rPr>
              <a:t>估计出租车的总数</a:t>
            </a:r>
            <a:endParaRPr lang="en-US" altLang="zh-CN" sz="3200" b="1" u="sng" dirty="0">
              <a:solidFill>
                <a:schemeClr val="accent6">
                  <a:lumMod val="75000"/>
                </a:schemeClr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</a:rPr>
              <a:t>2.6 </a:t>
            </a:r>
            <a:r>
              <a:rPr lang="zh-CN" altLang="en-US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</a:rPr>
              <a:t>评选举重总冠军</a:t>
            </a:r>
            <a:endParaRPr lang="en-US" altLang="zh-CN" sz="3200" b="1" u="sng" dirty="0">
              <a:solidFill>
                <a:schemeClr val="accent6">
                  <a:lumMod val="75000"/>
                </a:schemeClr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2.7 </a:t>
            </a:r>
            <a:r>
              <a:rPr lang="zh-CN" altLang="en-US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解读</a:t>
            </a:r>
            <a:r>
              <a:rPr lang="en-US" altLang="zh-CN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CPI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2.8</a:t>
            </a:r>
            <a:r>
              <a:rPr lang="en-US" altLang="zh-CN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</a:rPr>
              <a:t> </a:t>
            </a:r>
            <a:r>
              <a:rPr lang="zh-CN" altLang="en-US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核军备竞赛</a:t>
            </a:r>
            <a:endParaRPr lang="zh-CN" altLang="en-US" sz="3200" b="1" u="sng" dirty="0">
              <a:solidFill>
                <a:schemeClr val="accent6">
                  <a:lumMod val="75000"/>
                </a:schemeClr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2.9</a:t>
            </a:r>
            <a:r>
              <a:rPr lang="en-US" altLang="zh-CN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</a:rPr>
              <a:t> </a:t>
            </a:r>
            <a:r>
              <a:rPr lang="zh-CN" altLang="en-US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扬帆远航</a:t>
            </a:r>
            <a:endParaRPr lang="en-US" altLang="zh-CN" sz="3200" b="1" u="sng" dirty="0">
              <a:solidFill>
                <a:schemeClr val="accent6">
                  <a:lumMod val="75000"/>
                </a:schemeClr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</a:rPr>
              <a:t>2.10 </a:t>
            </a:r>
            <a:r>
              <a:rPr lang="zh-CN" altLang="en-US" sz="3200" b="1" u="sng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</a:rPr>
              <a:t>节水洗衣机</a:t>
            </a:r>
            <a:endParaRPr lang="en-US" altLang="zh-CN" sz="3200" b="1" u="sng" dirty="0">
              <a:solidFill>
                <a:schemeClr val="accent6">
                  <a:lumMod val="75000"/>
                </a:schemeClr>
              </a:solidFill>
              <a:ea typeface="楷体_GB2312" pitchFamily="49" charset="-122"/>
            </a:endParaRPr>
          </a:p>
        </p:txBody>
      </p:sp>
      <p:pic>
        <p:nvPicPr>
          <p:cNvPr id="45060" name="Picture 4" descr="D:\work\101210数学模型（第四版）电子教案\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0"/>
          <a:stretch>
            <a:fillRect/>
          </a:stretch>
        </p:blipFill>
        <p:spPr bwMode="auto">
          <a:xfrm>
            <a:off x="17463" y="20638"/>
            <a:ext cx="33353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2438400" y="641858"/>
            <a:ext cx="3962400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核 军 备 竞 赛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611188" y="1557338"/>
            <a:ext cx="82089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对</a:t>
            </a:r>
            <a:r>
              <a:rPr lang="zh-CN" altLang="en-US" sz="2800" b="1">
                <a:solidFill>
                  <a:srgbClr val="FF3300"/>
                </a:solidFill>
              </a:rPr>
              <a:t>“核威慑战略”</a:t>
            </a:r>
            <a:r>
              <a:rPr lang="zh-CN" altLang="en-US" sz="2800" b="1"/>
              <a:t>做一些合理、简化假设，用图的模型描述双方核武器相互制约、达到平衡的过程</a:t>
            </a:r>
            <a:r>
              <a:rPr lang="en-US" altLang="zh-CN" sz="2800" b="1"/>
              <a:t>.</a:t>
            </a:r>
          </a:p>
        </p:txBody>
      </p:sp>
      <p:sp>
        <p:nvSpPr>
          <p:cNvPr id="59396" name="Text Box 9"/>
          <p:cNvSpPr txBox="1">
            <a:spLocks noChangeArrowheads="1"/>
          </p:cNvSpPr>
          <p:nvPr/>
        </p:nvSpPr>
        <p:spPr bwMode="auto">
          <a:xfrm>
            <a:off x="5848350" y="3140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9035" name="Rectangle 11"/>
          <p:cNvSpPr>
            <a:spLocks noChangeArrowheads="1"/>
          </p:cNvSpPr>
          <p:nvPr/>
        </p:nvSpPr>
        <p:spPr bwMode="auto">
          <a:xfrm>
            <a:off x="539750" y="2924175"/>
            <a:ext cx="6840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提出</a:t>
            </a:r>
            <a:r>
              <a:rPr lang="zh-CN" altLang="en-US" sz="2800" b="1" dirty="0">
                <a:solidFill>
                  <a:srgbClr val="FF3300"/>
                </a:solidFill>
              </a:rPr>
              <a:t>安全曲线</a:t>
            </a:r>
            <a:r>
              <a:rPr lang="zh-CN" altLang="en-US" sz="2800" b="1" dirty="0"/>
              <a:t>概念，给出它的一般形式</a:t>
            </a:r>
            <a:r>
              <a:rPr lang="en-US" altLang="zh-CN" sz="2800" b="1" dirty="0"/>
              <a:t>.</a:t>
            </a:r>
          </a:p>
        </p:txBody>
      </p:sp>
      <p:sp>
        <p:nvSpPr>
          <p:cNvPr id="129036" name="Rectangle 12"/>
          <p:cNvSpPr>
            <a:spLocks noChangeArrowheads="1"/>
          </p:cNvSpPr>
          <p:nvPr/>
        </p:nvSpPr>
        <p:spPr bwMode="auto">
          <a:xfrm>
            <a:off x="539750" y="3716338"/>
            <a:ext cx="8280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通过更精细的分析找到影响安全线的参数：</a:t>
            </a:r>
            <a:r>
              <a:rPr lang="zh-CN" altLang="en-US" sz="2800" b="1">
                <a:solidFill>
                  <a:srgbClr val="FF3300"/>
                </a:solidFill>
              </a:rPr>
              <a:t>威慑值和残存率</a:t>
            </a:r>
            <a:r>
              <a:rPr lang="zh-CN" altLang="en-US" sz="2800" b="1"/>
              <a:t>，给出安全线的分析表达式</a:t>
            </a:r>
            <a:r>
              <a:rPr lang="en-US" altLang="zh-CN" sz="2800" b="1"/>
              <a:t>.</a:t>
            </a:r>
          </a:p>
        </p:txBody>
      </p:sp>
      <p:sp>
        <p:nvSpPr>
          <p:cNvPr id="129037" name="Text Box 13"/>
          <p:cNvSpPr txBox="1">
            <a:spLocks noChangeArrowheads="1"/>
          </p:cNvSpPr>
          <p:nvPr/>
        </p:nvSpPr>
        <p:spPr bwMode="auto">
          <a:xfrm>
            <a:off x="468313" y="5157788"/>
            <a:ext cx="8496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利用模型对核军备竞赛中的一些现象作出合理解释</a:t>
            </a:r>
            <a:r>
              <a:rPr lang="en-US" altLang="zh-CN" sz="2800" b="1"/>
              <a:t>.</a:t>
            </a:r>
          </a:p>
        </p:txBody>
      </p:sp>
      <p:pic>
        <p:nvPicPr>
          <p:cNvPr id="59400" name="Picture 14" descr="j021508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476250"/>
            <a:ext cx="5064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87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 animBg="1" autoUpdateAnimBg="0"/>
      <p:bldP spid="129035" grpId="0"/>
      <p:bldP spid="129036" grpId="0"/>
      <p:bldP spid="1290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771800" y="476250"/>
            <a:ext cx="3096344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+mj-lt"/>
                <a:ea typeface="楷体" panose="02010609060101010101" pitchFamily="49" charset="-122"/>
              </a:rPr>
              <a:t>2.8  </a:t>
            </a:r>
            <a:r>
              <a:rPr lang="zh-CN" altLang="en-US" sz="3200" b="1" dirty="0">
                <a:latin typeface="+mj-lt"/>
                <a:ea typeface="楷体" panose="02010609060101010101" pitchFamily="49" charset="-122"/>
              </a:rPr>
              <a:t>核军备竞赛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143000" y="1196975"/>
            <a:ext cx="76962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冷战时期美苏声称为了保卫自己的安全</a:t>
            </a:r>
            <a:r>
              <a:rPr lang="en-US" altLang="zh-CN" sz="2800" b="1"/>
              <a:t>, </a:t>
            </a:r>
            <a:r>
              <a:rPr lang="zh-CN" altLang="en-US" sz="2800" b="1"/>
              <a:t>实行“核威慑战略”</a:t>
            </a:r>
            <a:r>
              <a:rPr lang="en-US" altLang="zh-CN" sz="2800" b="1"/>
              <a:t>, </a:t>
            </a:r>
            <a:r>
              <a:rPr lang="zh-CN" altLang="en-US" sz="2800" b="1"/>
              <a:t>核军备竞赛不断升级</a:t>
            </a:r>
            <a:r>
              <a:rPr lang="en-US" altLang="zh-CN" sz="2800" b="1"/>
              <a:t>.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143000" y="2205038"/>
            <a:ext cx="74612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随着前苏联的解体和冷战的结束</a:t>
            </a:r>
            <a:r>
              <a:rPr lang="en-US" altLang="zh-CN" sz="2800" b="1"/>
              <a:t>, </a:t>
            </a:r>
            <a:r>
              <a:rPr lang="zh-CN" altLang="en-US" sz="2800" b="1"/>
              <a:t>双方通过了一系列核裁军协议</a:t>
            </a:r>
            <a:r>
              <a:rPr lang="en-US" altLang="zh-CN" sz="2800" b="1"/>
              <a:t>.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143000" y="3213100"/>
            <a:ext cx="7750175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在什么情况下双方的核军备竞赛不会无限扩张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而存在暂时的</a:t>
            </a:r>
            <a:r>
              <a:rPr lang="zh-CN" altLang="en-US" sz="2800" b="1" dirty="0">
                <a:solidFill>
                  <a:srgbClr val="FF0000"/>
                </a:solidFill>
              </a:rPr>
              <a:t>平衡状态</a:t>
            </a:r>
            <a:r>
              <a:rPr lang="en-US" altLang="zh-CN" sz="2800" b="1" dirty="0"/>
              <a:t>.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123950" y="5380038"/>
            <a:ext cx="76962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当一方采取加强防御、提高武器精度、发展多弹头导弹等措施时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平衡状态会</a:t>
            </a:r>
            <a:r>
              <a:rPr lang="zh-CN" altLang="en-US" sz="2800" b="1" dirty="0">
                <a:solidFill>
                  <a:srgbClr val="FF0000"/>
                </a:solidFill>
              </a:rPr>
              <a:t>发生什么变化</a:t>
            </a:r>
            <a:r>
              <a:rPr lang="en-US" altLang="zh-CN" sz="2800" b="1" dirty="0"/>
              <a:t>.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143000" y="4332288"/>
            <a:ext cx="76962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估计平衡状态下双方拥有的</a:t>
            </a:r>
            <a:r>
              <a:rPr lang="zh-CN" altLang="en-US" sz="2800" b="1" dirty="0">
                <a:solidFill>
                  <a:srgbClr val="FF0000"/>
                </a:solidFill>
              </a:rPr>
              <a:t>最少的核武器</a:t>
            </a:r>
            <a:r>
              <a:rPr lang="zh-CN" altLang="en-US" sz="2800" b="1" dirty="0"/>
              <a:t>数量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这个数量受哪些因素影响</a:t>
            </a:r>
            <a:r>
              <a:rPr lang="en-US" altLang="zh-CN" sz="2800" b="1" dirty="0"/>
              <a:t>.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23850" y="1268413"/>
            <a:ext cx="609600" cy="2528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背景与问题</a:t>
            </a:r>
          </a:p>
        </p:txBody>
      </p:sp>
      <p:pic>
        <p:nvPicPr>
          <p:cNvPr id="57353" name="Picture 2" descr="j021508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476250"/>
            <a:ext cx="5064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1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10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nimBg="1" autoUpdateAnimBg="0"/>
      <p:bldP spid="57348" grpId="0" animBg="1" autoUpdateAnimBg="0"/>
      <p:bldP spid="57349" grpId="0"/>
      <p:bldP spid="57350" grpId="0"/>
      <p:bldP spid="57351" grpId="0"/>
      <p:bldP spid="5735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447800" y="554038"/>
            <a:ext cx="71628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/>
              <a:t>以双方</a:t>
            </a:r>
            <a:r>
              <a:rPr lang="en-US" altLang="zh-CN" sz="2800" b="1"/>
              <a:t>(</a:t>
            </a:r>
            <a:r>
              <a:rPr lang="zh-CN" altLang="en-US" sz="2800" b="1"/>
              <a:t>战略</a:t>
            </a:r>
            <a:r>
              <a:rPr lang="en-US" altLang="zh-CN" sz="2800" b="1"/>
              <a:t>)</a:t>
            </a:r>
            <a:r>
              <a:rPr lang="zh-CN" altLang="en-US" sz="2800" b="1"/>
              <a:t>核导弹数量描述核军备的大小</a:t>
            </a:r>
            <a:r>
              <a:rPr lang="en-US" altLang="zh-CN" sz="2800" b="1"/>
              <a:t>.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447800" y="1219200"/>
            <a:ext cx="71628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/>
              <a:t>假定双方采取如下同样的</a:t>
            </a:r>
            <a:r>
              <a:rPr lang="zh-CN" altLang="en-US" sz="2800" b="1">
                <a:solidFill>
                  <a:srgbClr val="FF3300"/>
                </a:solidFill>
              </a:rPr>
              <a:t>核威慑战略：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371600" y="1828800"/>
            <a:ext cx="7239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认为对方可能发起所谓</a:t>
            </a:r>
            <a:r>
              <a:rPr lang="zh-CN" altLang="en-US" sz="2800" b="1" dirty="0">
                <a:solidFill>
                  <a:srgbClr val="FF0000"/>
                </a:solidFill>
              </a:rPr>
              <a:t>第一次核打击</a:t>
            </a:r>
            <a:r>
              <a:rPr lang="zh-CN" altLang="en-US" sz="2800" b="1" dirty="0"/>
              <a:t>，即倾其全部核导弹攻击己方的核导弹基地；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371600" y="2895600"/>
            <a:ext cx="7239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己方在经受第一次核打击后，应保存</a:t>
            </a:r>
            <a:r>
              <a:rPr lang="zh-CN" altLang="en-US" sz="2800" b="1" dirty="0">
                <a:solidFill>
                  <a:srgbClr val="FF0000"/>
                </a:solidFill>
              </a:rPr>
              <a:t>足够的核导弹</a:t>
            </a:r>
            <a:r>
              <a:rPr lang="zh-CN" altLang="en-US" sz="2800" b="1" dirty="0"/>
              <a:t>，给对方重要目标以毁灭性的打击</a:t>
            </a:r>
            <a:r>
              <a:rPr lang="en-US" altLang="zh-CN" sz="2800" b="1" dirty="0"/>
              <a:t>.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371600" y="3962400"/>
            <a:ext cx="7242175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/>
              <a:t>在任一方实施第一次核打击时，假定一枚核导弹只能攻击对方的一个核导弹基地</a:t>
            </a:r>
            <a:r>
              <a:rPr lang="en-US" altLang="zh-CN" sz="2800" b="1"/>
              <a:t>.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403350" y="5013325"/>
            <a:ext cx="71628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/>
              <a:t>摧毁这个基地的可能性是常数，它由一方的攻击精度和另一方的防御能力决定</a:t>
            </a:r>
            <a:r>
              <a:rPr lang="en-US" altLang="zh-CN" sz="2800" b="1"/>
              <a:t>.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381000" y="457200"/>
            <a:ext cx="685800" cy="20415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模型假设</a:t>
            </a:r>
          </a:p>
        </p:txBody>
      </p:sp>
    </p:spTree>
    <p:extLst>
      <p:ext uri="{BB962C8B-B14F-4D97-AF65-F5344CB8AC3E}">
        <p14:creationId xmlns:p14="http://schemas.microsoft.com/office/powerpoint/2010/main" val="162920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 autoUpdateAnimBg="0"/>
      <p:bldP spid="58371" grpId="0" animBg="1" autoUpdateAnimBg="0"/>
      <p:bldP spid="58372" grpId="0"/>
      <p:bldP spid="58373" grpId="0"/>
      <p:bldP spid="58374" grpId="0" animBg="1" autoUpdateAnimBg="0"/>
      <p:bldP spid="583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250825" y="685800"/>
            <a:ext cx="685800" cy="20415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图的模型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971550" y="549275"/>
            <a:ext cx="8172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y</a:t>
            </a:r>
            <a:r>
              <a:rPr lang="en-US" altLang="zh-CN" sz="2800" b="1"/>
              <a:t>=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)~</a:t>
            </a:r>
            <a:r>
              <a:rPr lang="zh-CN" altLang="en-US" sz="2800" b="1"/>
              <a:t>甲有</a:t>
            </a:r>
            <a:r>
              <a:rPr lang="en-US" altLang="zh-CN" sz="2800" b="1" i="1"/>
              <a:t>x</a:t>
            </a:r>
            <a:r>
              <a:rPr lang="zh-CN" altLang="en-US" sz="2800" b="1"/>
              <a:t>枚导弹</a:t>
            </a:r>
            <a:r>
              <a:rPr lang="en-US" altLang="zh-CN" sz="2800" b="1"/>
              <a:t>,</a:t>
            </a:r>
            <a:r>
              <a:rPr lang="zh-CN" altLang="en-US" sz="2800" b="1"/>
              <a:t>乙所需的最少导弹数</a:t>
            </a:r>
            <a:r>
              <a:rPr lang="en-US" altLang="zh-CN" sz="2800" b="1"/>
              <a:t>(</a:t>
            </a:r>
            <a:r>
              <a:rPr lang="zh-CN" altLang="en-US" sz="2800" b="1">
                <a:solidFill>
                  <a:srgbClr val="FF3300"/>
                </a:solidFill>
              </a:rPr>
              <a:t>乙安全线</a:t>
            </a:r>
            <a:r>
              <a:rPr lang="en-US" altLang="zh-CN" sz="2800" b="1"/>
              <a:t>)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900113" y="1052513"/>
            <a:ext cx="8243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/>
              <a:t>=</a:t>
            </a:r>
            <a:r>
              <a:rPr lang="en-US" altLang="zh-CN" sz="2800" b="1" i="1"/>
              <a:t>g</a:t>
            </a:r>
            <a:r>
              <a:rPr lang="en-US" altLang="zh-CN" sz="2800" b="1"/>
              <a:t>(</a:t>
            </a:r>
            <a:r>
              <a:rPr lang="en-US" altLang="zh-CN" sz="2800" b="1" i="1"/>
              <a:t>y</a:t>
            </a:r>
            <a:r>
              <a:rPr lang="en-US" altLang="zh-CN" sz="2800" b="1"/>
              <a:t>)~</a:t>
            </a:r>
            <a:r>
              <a:rPr lang="zh-CN" altLang="en-US" sz="2800" b="1"/>
              <a:t>乙有</a:t>
            </a:r>
            <a:r>
              <a:rPr lang="en-US" altLang="zh-CN" sz="2800" b="1" i="1"/>
              <a:t>y</a:t>
            </a:r>
            <a:r>
              <a:rPr lang="zh-CN" altLang="en-US" sz="2800" b="1"/>
              <a:t>枚导弹</a:t>
            </a:r>
            <a:r>
              <a:rPr lang="en-US" altLang="zh-CN" sz="2800" b="1"/>
              <a:t>,</a:t>
            </a:r>
            <a:r>
              <a:rPr lang="zh-CN" altLang="en-US" sz="2800" b="1"/>
              <a:t>甲所需的最少导弹数</a:t>
            </a:r>
            <a:r>
              <a:rPr lang="en-US" altLang="zh-CN" sz="2800" b="1"/>
              <a:t>(</a:t>
            </a:r>
            <a:r>
              <a:rPr lang="zh-CN" altLang="en-US" sz="2800" b="1">
                <a:solidFill>
                  <a:srgbClr val="FF3300"/>
                </a:solidFill>
              </a:rPr>
              <a:t>甲安全线</a:t>
            </a:r>
            <a:r>
              <a:rPr lang="en-US" altLang="zh-CN" sz="2800" b="1"/>
              <a:t>)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900113" y="155733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当 </a:t>
            </a:r>
            <a:r>
              <a:rPr lang="en-US" altLang="zh-CN" sz="2800" b="1" i="1"/>
              <a:t>x</a:t>
            </a:r>
            <a:r>
              <a:rPr lang="en-US" altLang="zh-CN" sz="2800" b="1"/>
              <a:t>=0</a:t>
            </a:r>
            <a:r>
              <a:rPr lang="zh-CN" altLang="en-US" sz="2800" b="1"/>
              <a:t>时 </a:t>
            </a:r>
            <a:r>
              <a:rPr lang="en-US" altLang="zh-CN" sz="2800" b="1" i="1"/>
              <a:t>y</a:t>
            </a:r>
            <a:r>
              <a:rPr lang="en-US" altLang="zh-CN" sz="2800" b="1"/>
              <a:t>=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0</a:t>
            </a:r>
            <a:r>
              <a:rPr lang="zh-CN" altLang="en-US" sz="2800" b="1"/>
              <a:t>，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~</a:t>
            </a:r>
            <a:r>
              <a:rPr lang="zh-CN" altLang="en-US" sz="2800" b="1"/>
              <a:t>乙方的</a:t>
            </a:r>
            <a:r>
              <a:rPr lang="zh-CN" altLang="en-US" sz="2800" b="1">
                <a:solidFill>
                  <a:srgbClr val="FF3300"/>
                </a:solidFill>
              </a:rPr>
              <a:t>威慑值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43000" y="3352800"/>
            <a:ext cx="2438400" cy="1722438"/>
            <a:chOff x="1392" y="2083"/>
            <a:chExt cx="1536" cy="1085"/>
          </a:xfrm>
        </p:grpSpPr>
        <p:sp>
          <p:nvSpPr>
            <p:cNvPr id="31792" name="Line 7"/>
            <p:cNvSpPr>
              <a:spLocks noChangeShapeType="1"/>
            </p:cNvSpPr>
            <p:nvPr/>
          </p:nvSpPr>
          <p:spPr bwMode="auto">
            <a:xfrm>
              <a:off x="1392" y="3168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3" name="Line 8"/>
            <p:cNvSpPr>
              <a:spLocks noChangeShapeType="1"/>
            </p:cNvSpPr>
            <p:nvPr/>
          </p:nvSpPr>
          <p:spPr bwMode="auto">
            <a:xfrm flipV="1">
              <a:off x="1392" y="2208"/>
              <a:ext cx="96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47" name="Object 9"/>
            <p:cNvGraphicFramePr>
              <a:graphicFrameLocks noChangeAspect="1"/>
            </p:cNvGraphicFramePr>
            <p:nvPr/>
          </p:nvGraphicFramePr>
          <p:xfrm>
            <a:off x="1536" y="2083"/>
            <a:ext cx="720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2" name="公式" r:id="rId3" imgW="647640" imgH="228600" progId="Equation.3">
                    <p:embed/>
                  </p:oleObj>
                </mc:Choice>
                <mc:Fallback>
                  <p:oleObj name="公式" r:id="rId3" imgW="647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083"/>
                          <a:ext cx="720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62000" y="3124200"/>
            <a:ext cx="3886200" cy="2819400"/>
            <a:chOff x="480" y="1968"/>
            <a:chExt cx="2448" cy="1776"/>
          </a:xfrm>
        </p:grpSpPr>
        <p:sp>
          <p:nvSpPr>
            <p:cNvPr id="31786" name="Line 11"/>
            <p:cNvSpPr>
              <a:spLocks noChangeShapeType="1"/>
            </p:cNvSpPr>
            <p:nvPr/>
          </p:nvSpPr>
          <p:spPr bwMode="auto">
            <a:xfrm>
              <a:off x="720" y="3504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7" name="Line 12"/>
            <p:cNvSpPr>
              <a:spLocks noChangeShapeType="1"/>
            </p:cNvSpPr>
            <p:nvPr/>
          </p:nvSpPr>
          <p:spPr bwMode="auto">
            <a:xfrm flipV="1">
              <a:off x="720" y="211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8" name="Text Box 13"/>
            <p:cNvSpPr txBox="1">
              <a:spLocks noChangeArrowheads="1"/>
            </p:cNvSpPr>
            <p:nvPr/>
          </p:nvSpPr>
          <p:spPr bwMode="auto">
            <a:xfrm>
              <a:off x="2496" y="345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</a:p>
          </p:txBody>
        </p:sp>
        <p:sp>
          <p:nvSpPr>
            <p:cNvPr id="31789" name="Text Box 14"/>
            <p:cNvSpPr txBox="1">
              <a:spLocks noChangeArrowheads="1"/>
            </p:cNvSpPr>
            <p:nvPr/>
          </p:nvSpPr>
          <p:spPr bwMode="auto">
            <a:xfrm>
              <a:off x="528" y="196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</a:p>
          </p:txBody>
        </p:sp>
        <p:sp>
          <p:nvSpPr>
            <p:cNvPr id="31790" name="Text Box 15"/>
            <p:cNvSpPr txBox="1">
              <a:spLocks noChangeArrowheads="1"/>
            </p:cNvSpPr>
            <p:nvPr/>
          </p:nvSpPr>
          <p:spPr bwMode="auto">
            <a:xfrm>
              <a:off x="480" y="302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  <a:r>
                <a:rPr lang="en-US" altLang="zh-CN" baseline="-25000"/>
                <a:t>0</a:t>
              </a:r>
              <a:endParaRPr lang="en-US" altLang="zh-CN" i="1"/>
            </a:p>
          </p:txBody>
        </p:sp>
        <p:sp>
          <p:nvSpPr>
            <p:cNvPr id="31791" name="Text Box 16"/>
            <p:cNvSpPr txBox="1">
              <a:spLocks noChangeArrowheads="1"/>
            </p:cNvSpPr>
            <p:nvPr/>
          </p:nvSpPr>
          <p:spPr bwMode="auto">
            <a:xfrm>
              <a:off x="528" y="336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O</a:t>
              </a:r>
            </a:p>
          </p:txBody>
        </p:sp>
      </p:grpSp>
      <p:graphicFrame>
        <p:nvGraphicFramePr>
          <p:cNvPr id="59409" name="Object 17"/>
          <p:cNvGraphicFramePr>
            <a:graphicFrameLocks noChangeAspect="1"/>
          </p:cNvGraphicFramePr>
          <p:nvPr/>
        </p:nvGraphicFramePr>
        <p:xfrm>
          <a:off x="1219200" y="5791200"/>
          <a:ext cx="24384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3" name="公式" r:id="rId5" imgW="1384200" imgH="228600" progId="Equation.3">
                  <p:embed/>
                </p:oleObj>
              </mc:Choice>
              <mc:Fallback>
                <p:oleObj name="公式" r:id="rId5" imgW="1384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791200"/>
                        <a:ext cx="24384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971550" y="2090738"/>
            <a:ext cx="7620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sz="2800" b="1" i="1"/>
              <a:t>y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~</a:t>
            </a:r>
            <a:r>
              <a:rPr lang="zh-CN" altLang="en-US" sz="2800" b="1"/>
              <a:t>甲方实行第一次打击后已经没有导弹，乙方为毁灭甲方工业、交通中心等目标所需导弹数</a:t>
            </a:r>
            <a:r>
              <a:rPr lang="en-US" altLang="zh-CN" sz="2800" b="1"/>
              <a:t>.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867400" y="4495800"/>
            <a:ext cx="1295400" cy="1447800"/>
            <a:chOff x="3696" y="1440"/>
            <a:chExt cx="816" cy="912"/>
          </a:xfrm>
        </p:grpSpPr>
        <p:sp>
          <p:nvSpPr>
            <p:cNvPr id="31783" name="Line 20"/>
            <p:cNvSpPr>
              <a:spLocks noChangeShapeType="1"/>
            </p:cNvSpPr>
            <p:nvPr/>
          </p:nvSpPr>
          <p:spPr bwMode="auto">
            <a:xfrm>
              <a:off x="4224" y="148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4" name="Line 21"/>
            <p:cNvSpPr>
              <a:spLocks noChangeShapeType="1"/>
            </p:cNvSpPr>
            <p:nvPr/>
          </p:nvSpPr>
          <p:spPr bwMode="auto">
            <a:xfrm>
              <a:off x="3696" y="14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5" name="Text Box 22"/>
            <p:cNvSpPr txBox="1">
              <a:spLocks noChangeArrowheads="1"/>
            </p:cNvSpPr>
            <p:nvPr/>
          </p:nvSpPr>
          <p:spPr bwMode="auto">
            <a:xfrm>
              <a:off x="4080" y="206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572000" y="4267200"/>
            <a:ext cx="1752600" cy="1676400"/>
            <a:chOff x="2880" y="2688"/>
            <a:chExt cx="1104" cy="1056"/>
          </a:xfrm>
        </p:grpSpPr>
        <p:sp>
          <p:nvSpPr>
            <p:cNvPr id="31779" name="Line 24"/>
            <p:cNvSpPr>
              <a:spLocks noChangeShapeType="1"/>
            </p:cNvSpPr>
            <p:nvPr/>
          </p:nvSpPr>
          <p:spPr bwMode="auto">
            <a:xfrm flipH="1">
              <a:off x="3120" y="283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Line 25"/>
            <p:cNvSpPr>
              <a:spLocks noChangeShapeType="1"/>
            </p:cNvSpPr>
            <p:nvPr/>
          </p:nvSpPr>
          <p:spPr bwMode="auto">
            <a:xfrm flipV="1">
              <a:off x="3696" y="283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Text Box 26"/>
            <p:cNvSpPr txBox="1">
              <a:spLocks noChangeArrowheads="1"/>
            </p:cNvSpPr>
            <p:nvPr/>
          </p:nvSpPr>
          <p:spPr bwMode="auto">
            <a:xfrm>
              <a:off x="3552" y="345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  <a:r>
                <a:rPr lang="en-US" altLang="zh-CN" baseline="-25000"/>
                <a:t>0</a:t>
              </a:r>
              <a:endParaRPr lang="en-US" altLang="zh-CN" i="1"/>
            </a:p>
          </p:txBody>
        </p:sp>
        <p:sp>
          <p:nvSpPr>
            <p:cNvPr id="31782" name="Text Box 27"/>
            <p:cNvSpPr txBox="1">
              <a:spLocks noChangeArrowheads="1"/>
            </p:cNvSpPr>
            <p:nvPr/>
          </p:nvSpPr>
          <p:spPr bwMode="auto">
            <a:xfrm>
              <a:off x="2880" y="268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</p:grpSp>
      <p:sp>
        <p:nvSpPr>
          <p:cNvPr id="59420" name="Line 28"/>
          <p:cNvSpPr>
            <a:spLocks noChangeShapeType="1"/>
          </p:cNvSpPr>
          <p:nvPr/>
        </p:nvSpPr>
        <p:spPr bwMode="auto">
          <a:xfrm flipV="1">
            <a:off x="67056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6761163" y="4038600"/>
            <a:ext cx="1254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3300"/>
                </a:solidFill>
              </a:rPr>
              <a:t>P</a:t>
            </a:r>
            <a:r>
              <a:rPr lang="en-US" altLang="zh-CN" b="1">
                <a:solidFill>
                  <a:srgbClr val="FF3300"/>
                </a:solidFill>
              </a:rPr>
              <a:t>(</a:t>
            </a:r>
            <a:r>
              <a:rPr lang="en-US" altLang="zh-CN" b="1" i="1">
                <a:solidFill>
                  <a:srgbClr val="FF3300"/>
                </a:solidFill>
              </a:rPr>
              <a:t>x</a:t>
            </a:r>
            <a:r>
              <a:rPr lang="en-US" altLang="zh-CN" b="1" i="1" baseline="-25000">
                <a:solidFill>
                  <a:srgbClr val="FF3300"/>
                </a:solidFill>
              </a:rPr>
              <a:t>m</a:t>
            </a:r>
            <a:r>
              <a:rPr lang="en-US" altLang="zh-CN" b="1">
                <a:solidFill>
                  <a:srgbClr val="FF3300"/>
                </a:solidFill>
              </a:rPr>
              <a:t>,</a:t>
            </a:r>
            <a:r>
              <a:rPr lang="en-US" altLang="zh-CN" b="1" i="1">
                <a:solidFill>
                  <a:srgbClr val="FF3300"/>
                </a:solidFill>
              </a:rPr>
              <a:t>y</a:t>
            </a:r>
            <a:r>
              <a:rPr lang="en-US" altLang="zh-CN" b="1" i="1" baseline="-25000">
                <a:solidFill>
                  <a:srgbClr val="FF3300"/>
                </a:solidFill>
              </a:rPr>
              <a:t>m</a:t>
            </a:r>
            <a:r>
              <a:rPr lang="en-US" altLang="zh-CN" b="1">
                <a:solidFill>
                  <a:srgbClr val="FF3300"/>
                </a:solidFill>
              </a:rPr>
              <a:t>)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5867400" y="3581400"/>
            <a:ext cx="1590675" cy="2057400"/>
            <a:chOff x="-288" y="1824"/>
            <a:chExt cx="1002" cy="1296"/>
          </a:xfrm>
        </p:grpSpPr>
        <p:sp>
          <p:nvSpPr>
            <p:cNvPr id="31777" name="Freeform 31"/>
            <p:cNvSpPr>
              <a:spLocks/>
            </p:cNvSpPr>
            <p:nvPr/>
          </p:nvSpPr>
          <p:spPr bwMode="auto">
            <a:xfrm>
              <a:off x="-288" y="1824"/>
              <a:ext cx="720" cy="1296"/>
            </a:xfrm>
            <a:custGeom>
              <a:avLst/>
              <a:gdLst>
                <a:gd name="T0" fmla="*/ 0 w 684"/>
                <a:gd name="T1" fmla="*/ 1296 h 1260"/>
                <a:gd name="T2" fmla="*/ 291 w 684"/>
                <a:gd name="T3" fmla="*/ 975 h 1260"/>
                <a:gd name="T4" fmla="*/ 480 w 684"/>
                <a:gd name="T5" fmla="*/ 704 h 1260"/>
                <a:gd name="T6" fmla="*/ 568 w 684"/>
                <a:gd name="T7" fmla="*/ 518 h 1260"/>
                <a:gd name="T8" fmla="*/ 669 w 684"/>
                <a:gd name="T9" fmla="*/ 272 h 1260"/>
                <a:gd name="T10" fmla="*/ 720 w 684"/>
                <a:gd name="T11" fmla="*/ 0 h 1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4"/>
                <a:gd name="T19" fmla="*/ 0 h 1260"/>
                <a:gd name="T20" fmla="*/ 684 w 684"/>
                <a:gd name="T21" fmla="*/ 1260 h 1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4" h="1260">
                  <a:moveTo>
                    <a:pt x="0" y="1260"/>
                  </a:moveTo>
                  <a:cubicBezTo>
                    <a:pt x="46" y="1208"/>
                    <a:pt x="200" y="1044"/>
                    <a:pt x="276" y="948"/>
                  </a:cubicBezTo>
                  <a:cubicBezTo>
                    <a:pt x="352" y="852"/>
                    <a:pt x="412" y="758"/>
                    <a:pt x="456" y="684"/>
                  </a:cubicBezTo>
                  <a:cubicBezTo>
                    <a:pt x="500" y="610"/>
                    <a:pt x="510" y="574"/>
                    <a:pt x="540" y="504"/>
                  </a:cubicBezTo>
                  <a:cubicBezTo>
                    <a:pt x="570" y="434"/>
                    <a:pt x="612" y="348"/>
                    <a:pt x="636" y="264"/>
                  </a:cubicBezTo>
                  <a:cubicBezTo>
                    <a:pt x="660" y="180"/>
                    <a:pt x="674" y="55"/>
                    <a:pt x="68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8" name="Text Box 32"/>
            <p:cNvSpPr txBox="1">
              <a:spLocks noChangeArrowheads="1"/>
            </p:cNvSpPr>
            <p:nvPr/>
          </p:nvSpPr>
          <p:spPr bwMode="auto">
            <a:xfrm>
              <a:off x="96" y="2544"/>
              <a:ext cx="6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  <a:r>
                <a:rPr lang="en-US" altLang="zh-CN"/>
                <a:t>=</a:t>
              </a:r>
              <a:r>
                <a:rPr lang="en-US" altLang="zh-CN" i="1"/>
                <a:t>g</a:t>
              </a:r>
              <a:r>
                <a:rPr lang="en-US" altLang="zh-CN"/>
                <a:t>(</a:t>
              </a:r>
              <a:r>
                <a:rPr lang="en-US" altLang="zh-CN" i="1"/>
                <a:t>y</a:t>
              </a:r>
              <a:r>
                <a:rPr lang="en-US" altLang="zh-CN"/>
                <a:t>)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4572000" y="3200400"/>
            <a:ext cx="4114800" cy="2743200"/>
            <a:chOff x="2880" y="2016"/>
            <a:chExt cx="2592" cy="1728"/>
          </a:xfrm>
        </p:grpSpPr>
        <p:sp>
          <p:nvSpPr>
            <p:cNvPr id="31769" name="Line 34"/>
            <p:cNvSpPr>
              <a:spLocks noChangeShapeType="1"/>
            </p:cNvSpPr>
            <p:nvPr/>
          </p:nvSpPr>
          <p:spPr bwMode="auto">
            <a:xfrm>
              <a:off x="3120" y="355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Line 35"/>
            <p:cNvSpPr>
              <a:spLocks noChangeShapeType="1"/>
            </p:cNvSpPr>
            <p:nvPr/>
          </p:nvSpPr>
          <p:spPr bwMode="auto">
            <a:xfrm flipV="1">
              <a:off x="3120" y="2160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1" name="Freeform 36"/>
            <p:cNvSpPr>
              <a:spLocks/>
            </p:cNvSpPr>
            <p:nvPr/>
          </p:nvSpPr>
          <p:spPr bwMode="auto">
            <a:xfrm>
              <a:off x="3120" y="2496"/>
              <a:ext cx="1536" cy="828"/>
            </a:xfrm>
            <a:custGeom>
              <a:avLst/>
              <a:gdLst>
                <a:gd name="T0" fmla="*/ 0 w 1380"/>
                <a:gd name="T1" fmla="*/ 828 h 780"/>
                <a:gd name="T2" fmla="*/ 240 w 1380"/>
                <a:gd name="T3" fmla="*/ 611 h 780"/>
                <a:gd name="T4" fmla="*/ 441 w 1380"/>
                <a:gd name="T5" fmla="*/ 459 h 780"/>
                <a:gd name="T6" fmla="*/ 628 w 1380"/>
                <a:gd name="T7" fmla="*/ 344 h 780"/>
                <a:gd name="T8" fmla="*/ 882 w 1380"/>
                <a:gd name="T9" fmla="*/ 204 h 780"/>
                <a:gd name="T10" fmla="*/ 1135 w 1380"/>
                <a:gd name="T11" fmla="*/ 89 h 780"/>
                <a:gd name="T12" fmla="*/ 1362 w 1380"/>
                <a:gd name="T13" fmla="*/ 25 h 780"/>
                <a:gd name="T14" fmla="*/ 1536 w 1380"/>
                <a:gd name="T15" fmla="*/ 0 h 7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0"/>
                <a:gd name="T25" fmla="*/ 0 h 780"/>
                <a:gd name="T26" fmla="*/ 1380 w 1380"/>
                <a:gd name="T27" fmla="*/ 780 h 7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0" h="780">
                  <a:moveTo>
                    <a:pt x="0" y="780"/>
                  </a:moveTo>
                  <a:cubicBezTo>
                    <a:pt x="36" y="746"/>
                    <a:pt x="150" y="634"/>
                    <a:pt x="216" y="576"/>
                  </a:cubicBezTo>
                  <a:cubicBezTo>
                    <a:pt x="282" y="518"/>
                    <a:pt x="338" y="474"/>
                    <a:pt x="396" y="432"/>
                  </a:cubicBezTo>
                  <a:cubicBezTo>
                    <a:pt x="454" y="390"/>
                    <a:pt x="498" y="364"/>
                    <a:pt x="564" y="324"/>
                  </a:cubicBezTo>
                  <a:cubicBezTo>
                    <a:pt x="630" y="284"/>
                    <a:pt x="716" y="232"/>
                    <a:pt x="792" y="192"/>
                  </a:cubicBezTo>
                  <a:cubicBezTo>
                    <a:pt x="868" y="152"/>
                    <a:pt x="948" y="112"/>
                    <a:pt x="1020" y="84"/>
                  </a:cubicBezTo>
                  <a:cubicBezTo>
                    <a:pt x="1092" y="56"/>
                    <a:pt x="1164" y="38"/>
                    <a:pt x="1224" y="24"/>
                  </a:cubicBezTo>
                  <a:cubicBezTo>
                    <a:pt x="1284" y="10"/>
                    <a:pt x="1348" y="5"/>
                    <a:pt x="138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Text Box 37"/>
            <p:cNvSpPr txBox="1">
              <a:spLocks noChangeArrowheads="1"/>
            </p:cNvSpPr>
            <p:nvPr/>
          </p:nvSpPr>
          <p:spPr bwMode="auto">
            <a:xfrm>
              <a:off x="5040" y="345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</a:p>
          </p:txBody>
        </p:sp>
        <p:sp>
          <p:nvSpPr>
            <p:cNvPr id="31773" name="Text Box 38"/>
            <p:cNvSpPr txBox="1">
              <a:spLocks noChangeArrowheads="1"/>
            </p:cNvSpPr>
            <p:nvPr/>
          </p:nvSpPr>
          <p:spPr bwMode="auto">
            <a:xfrm>
              <a:off x="2928" y="201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</a:p>
          </p:txBody>
        </p:sp>
        <p:sp>
          <p:nvSpPr>
            <p:cNvPr id="31774" name="Text Box 39"/>
            <p:cNvSpPr txBox="1">
              <a:spLocks noChangeArrowheads="1"/>
            </p:cNvSpPr>
            <p:nvPr/>
          </p:nvSpPr>
          <p:spPr bwMode="auto">
            <a:xfrm>
              <a:off x="2928" y="340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O</a:t>
              </a:r>
            </a:p>
          </p:txBody>
        </p:sp>
        <p:sp>
          <p:nvSpPr>
            <p:cNvPr id="31775" name="Text Box 40"/>
            <p:cNvSpPr txBox="1">
              <a:spLocks noChangeArrowheads="1"/>
            </p:cNvSpPr>
            <p:nvPr/>
          </p:nvSpPr>
          <p:spPr bwMode="auto">
            <a:xfrm>
              <a:off x="2880" y="312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  <a:r>
                <a:rPr lang="en-US" altLang="zh-CN" baseline="-25000"/>
                <a:t>0</a:t>
              </a:r>
              <a:endParaRPr lang="en-US" altLang="zh-CN" i="1"/>
            </a:p>
          </p:txBody>
        </p:sp>
        <p:sp>
          <p:nvSpPr>
            <p:cNvPr id="31776" name="Text Box 41"/>
            <p:cNvSpPr txBox="1">
              <a:spLocks noChangeArrowheads="1"/>
            </p:cNvSpPr>
            <p:nvPr/>
          </p:nvSpPr>
          <p:spPr bwMode="auto">
            <a:xfrm>
              <a:off x="3456" y="2496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  <a:r>
                <a:rPr lang="en-US" altLang="zh-CN"/>
                <a:t>=</a:t>
              </a:r>
              <a:r>
                <a:rPr lang="en-US" altLang="zh-CN" i="1"/>
                <a:t>f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</a:p>
          </p:txBody>
        </p: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1143000" y="3810000"/>
            <a:ext cx="2320925" cy="1238250"/>
            <a:chOff x="720" y="2400"/>
            <a:chExt cx="1462" cy="780"/>
          </a:xfrm>
        </p:grpSpPr>
        <p:sp>
          <p:nvSpPr>
            <p:cNvPr id="31767" name="Freeform 43"/>
            <p:cNvSpPr>
              <a:spLocks/>
            </p:cNvSpPr>
            <p:nvPr/>
          </p:nvSpPr>
          <p:spPr bwMode="auto">
            <a:xfrm>
              <a:off x="720" y="2400"/>
              <a:ext cx="1380" cy="780"/>
            </a:xfrm>
            <a:custGeom>
              <a:avLst/>
              <a:gdLst>
                <a:gd name="T0" fmla="*/ 0 w 1380"/>
                <a:gd name="T1" fmla="*/ 780 h 780"/>
                <a:gd name="T2" fmla="*/ 216 w 1380"/>
                <a:gd name="T3" fmla="*/ 576 h 780"/>
                <a:gd name="T4" fmla="*/ 396 w 1380"/>
                <a:gd name="T5" fmla="*/ 432 h 780"/>
                <a:gd name="T6" fmla="*/ 564 w 1380"/>
                <a:gd name="T7" fmla="*/ 324 h 780"/>
                <a:gd name="T8" fmla="*/ 792 w 1380"/>
                <a:gd name="T9" fmla="*/ 192 h 780"/>
                <a:gd name="T10" fmla="*/ 1020 w 1380"/>
                <a:gd name="T11" fmla="*/ 84 h 780"/>
                <a:gd name="T12" fmla="*/ 1224 w 1380"/>
                <a:gd name="T13" fmla="*/ 24 h 780"/>
                <a:gd name="T14" fmla="*/ 1380 w 1380"/>
                <a:gd name="T15" fmla="*/ 0 h 7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0"/>
                <a:gd name="T25" fmla="*/ 0 h 780"/>
                <a:gd name="T26" fmla="*/ 1380 w 1380"/>
                <a:gd name="T27" fmla="*/ 780 h 7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0" h="780">
                  <a:moveTo>
                    <a:pt x="0" y="780"/>
                  </a:moveTo>
                  <a:cubicBezTo>
                    <a:pt x="36" y="746"/>
                    <a:pt x="150" y="634"/>
                    <a:pt x="216" y="576"/>
                  </a:cubicBezTo>
                  <a:cubicBezTo>
                    <a:pt x="282" y="518"/>
                    <a:pt x="338" y="474"/>
                    <a:pt x="396" y="432"/>
                  </a:cubicBezTo>
                  <a:cubicBezTo>
                    <a:pt x="454" y="390"/>
                    <a:pt x="498" y="364"/>
                    <a:pt x="564" y="324"/>
                  </a:cubicBezTo>
                  <a:cubicBezTo>
                    <a:pt x="630" y="284"/>
                    <a:pt x="716" y="232"/>
                    <a:pt x="792" y="192"/>
                  </a:cubicBezTo>
                  <a:cubicBezTo>
                    <a:pt x="868" y="152"/>
                    <a:pt x="948" y="112"/>
                    <a:pt x="1020" y="84"/>
                  </a:cubicBezTo>
                  <a:cubicBezTo>
                    <a:pt x="1092" y="56"/>
                    <a:pt x="1164" y="38"/>
                    <a:pt x="1224" y="24"/>
                  </a:cubicBezTo>
                  <a:cubicBezTo>
                    <a:pt x="1284" y="10"/>
                    <a:pt x="1348" y="5"/>
                    <a:pt x="1380" y="0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8" name="Text Box 44"/>
            <p:cNvSpPr txBox="1">
              <a:spLocks noChangeArrowheads="1"/>
            </p:cNvSpPr>
            <p:nvPr/>
          </p:nvSpPr>
          <p:spPr bwMode="auto">
            <a:xfrm>
              <a:off x="1584" y="2496"/>
              <a:ext cx="5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y</a:t>
              </a:r>
              <a:r>
                <a:rPr lang="en-US" altLang="zh-CN" b="1">
                  <a:solidFill>
                    <a:srgbClr val="FF3300"/>
                  </a:solidFill>
                </a:rPr>
                <a:t>=</a:t>
              </a:r>
              <a:r>
                <a:rPr lang="en-US" altLang="zh-CN" b="1" i="1">
                  <a:solidFill>
                    <a:srgbClr val="FF3300"/>
                  </a:solidFill>
                </a:rPr>
                <a:t>f</a:t>
              </a:r>
              <a:r>
                <a:rPr lang="en-US" altLang="zh-CN" b="1">
                  <a:solidFill>
                    <a:srgbClr val="FF3300"/>
                  </a:solidFill>
                </a:rPr>
                <a:t>(</a:t>
              </a:r>
              <a:r>
                <a:rPr lang="en-US" altLang="zh-CN" b="1" i="1">
                  <a:solidFill>
                    <a:srgbClr val="FF3300"/>
                  </a:solidFill>
                </a:rPr>
                <a:t>x</a:t>
              </a:r>
              <a:r>
                <a:rPr lang="en-US" altLang="zh-CN" b="1">
                  <a:solidFill>
                    <a:srgbClr val="FF3300"/>
                  </a:solidFill>
                </a:rPr>
                <a:t>)</a:t>
              </a:r>
            </a:p>
          </p:txBody>
        </p:sp>
      </p:grpSp>
      <p:sp>
        <p:nvSpPr>
          <p:cNvPr id="59437" name="Text Box 45"/>
          <p:cNvSpPr txBox="1">
            <a:spLocks noChangeArrowheads="1"/>
          </p:cNvSpPr>
          <p:nvPr/>
        </p:nvSpPr>
        <p:spPr bwMode="auto">
          <a:xfrm>
            <a:off x="5172075" y="3505200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/>
              <a:t>乙安全区</a:t>
            </a:r>
          </a:p>
        </p:txBody>
      </p:sp>
      <p:sp>
        <p:nvSpPr>
          <p:cNvPr id="59438" name="Text Box 46"/>
          <p:cNvSpPr txBox="1">
            <a:spLocks noChangeArrowheads="1"/>
          </p:cNvSpPr>
          <p:nvPr/>
        </p:nvSpPr>
        <p:spPr bwMode="auto">
          <a:xfrm>
            <a:off x="7669213" y="4038600"/>
            <a:ext cx="78898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/>
              <a:t>甲安全区</a:t>
            </a:r>
          </a:p>
        </p:txBody>
      </p:sp>
      <p:sp>
        <p:nvSpPr>
          <p:cNvPr id="59439" name="Text Box 47"/>
          <p:cNvSpPr txBox="1">
            <a:spLocks noChangeArrowheads="1"/>
          </p:cNvSpPr>
          <p:nvPr/>
        </p:nvSpPr>
        <p:spPr bwMode="auto">
          <a:xfrm>
            <a:off x="7196138" y="3111500"/>
            <a:ext cx="1262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3300"/>
                </a:solidFill>
              </a:rPr>
              <a:t>双方</a:t>
            </a:r>
          </a:p>
          <a:p>
            <a:pPr algn="ctr" eaLnBrk="1" hangingPunct="1"/>
            <a:r>
              <a:rPr lang="zh-CN" altLang="en-US" b="1">
                <a:solidFill>
                  <a:srgbClr val="FF3300"/>
                </a:solidFill>
              </a:rPr>
              <a:t>安全区</a:t>
            </a:r>
          </a:p>
        </p:txBody>
      </p:sp>
      <p:sp>
        <p:nvSpPr>
          <p:cNvPr id="59440" name="Text Box 48"/>
          <p:cNvSpPr txBox="1">
            <a:spLocks noChangeArrowheads="1"/>
          </p:cNvSpPr>
          <p:nvPr/>
        </p:nvSpPr>
        <p:spPr bwMode="auto">
          <a:xfrm>
            <a:off x="4343400" y="5913438"/>
            <a:ext cx="4495800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P~</a:t>
            </a:r>
            <a:r>
              <a:rPr lang="zh-CN" altLang="en-US" sz="2800" b="1"/>
              <a:t>平衡点</a:t>
            </a:r>
            <a:r>
              <a:rPr lang="en-US" altLang="zh-CN" sz="2800" b="1"/>
              <a:t>(</a:t>
            </a:r>
            <a:r>
              <a:rPr lang="zh-CN" altLang="en-US" sz="2800" b="1"/>
              <a:t>双方最少导弹数</a:t>
            </a:r>
            <a:r>
              <a:rPr lang="en-US" altLang="zh-CN" sz="2800" b="1"/>
              <a:t>)</a:t>
            </a:r>
          </a:p>
        </p:txBody>
      </p:sp>
      <p:sp>
        <p:nvSpPr>
          <p:cNvPr id="59441" name="Text Box 49"/>
          <p:cNvSpPr txBox="1">
            <a:spLocks noChangeArrowheads="1"/>
          </p:cNvSpPr>
          <p:nvPr/>
        </p:nvSpPr>
        <p:spPr bwMode="auto">
          <a:xfrm>
            <a:off x="2286000" y="4419600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</a:rPr>
              <a:t>乙安全线</a:t>
            </a:r>
          </a:p>
        </p:txBody>
      </p:sp>
    </p:spTree>
    <p:extLst>
      <p:ext uri="{BB962C8B-B14F-4D97-AF65-F5344CB8AC3E}">
        <p14:creationId xmlns:p14="http://schemas.microsoft.com/office/powerpoint/2010/main" val="205586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10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10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5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1000"/>
                                        <p:tgtEl>
                                          <p:spTgt spid="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2000"/>
                                        <p:tgtEl>
                                          <p:spTgt spid="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20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000"/>
                                        <p:tgtEl>
                                          <p:spTgt spid="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nimBg="1" autoUpdateAnimBg="0"/>
      <p:bldP spid="59396" grpId="0" animBg="1" autoUpdateAnimBg="0"/>
      <p:bldP spid="59397" grpId="0" animBg="1" autoUpdateAnimBg="0"/>
      <p:bldP spid="59410" grpId="0" animBg="1" autoUpdateAnimBg="0"/>
      <p:bldP spid="59420" grpId="0" animBg="1"/>
      <p:bldP spid="59421" grpId="0" autoUpdateAnimBg="0"/>
      <p:bldP spid="59437" grpId="0" autoUpdateAnimBg="0"/>
      <p:bldP spid="59438" grpId="0" autoUpdateAnimBg="0"/>
      <p:bldP spid="59439" grpId="0" autoUpdateAnimBg="0"/>
      <p:bldP spid="59440" grpId="0" animBg="1" autoUpdateAnimBg="0"/>
      <p:bldP spid="5944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81000" y="476250"/>
            <a:ext cx="12192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分析模型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828800" y="476250"/>
            <a:ext cx="684688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/>
              <a:t>乙方</a:t>
            </a:r>
            <a:r>
              <a:rPr lang="zh-CN" altLang="en-US" sz="2800" b="1">
                <a:solidFill>
                  <a:srgbClr val="FF3300"/>
                </a:solidFill>
              </a:rPr>
              <a:t>残存率</a:t>
            </a:r>
            <a:r>
              <a:rPr lang="zh-CN" altLang="en-US" sz="2800" b="1"/>
              <a:t> </a:t>
            </a:r>
            <a:r>
              <a:rPr lang="en-US" altLang="zh-CN" sz="2800" b="1" i="1">
                <a:solidFill>
                  <a:srgbClr val="FF3300"/>
                </a:solidFill>
              </a:rPr>
              <a:t>s</a:t>
            </a:r>
            <a:r>
              <a:rPr lang="en-US" altLang="zh-CN" sz="2800" b="1" i="1"/>
              <a:t> ~</a:t>
            </a:r>
            <a:r>
              <a:rPr lang="zh-CN" altLang="en-US" sz="2800" b="1"/>
              <a:t>甲方一枚导弹攻击乙方一个基地，基地未被摧毁的概率</a:t>
            </a:r>
            <a:r>
              <a:rPr lang="en-US" altLang="zh-CN" sz="2800" b="1"/>
              <a:t>.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900238" y="2117725"/>
            <a:ext cx="6559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sx</a:t>
            </a:r>
            <a:r>
              <a:rPr lang="zh-CN" altLang="en-US" sz="2800" b="1"/>
              <a:t>个基地未被摧毁，</a:t>
            </a:r>
            <a:r>
              <a:rPr lang="en-US" altLang="zh-CN" sz="2800" b="1" i="1"/>
              <a:t>y</a:t>
            </a:r>
            <a:r>
              <a:rPr lang="en-US" altLang="zh-CN" sz="2800" b="1"/>
              <a:t>–</a:t>
            </a:r>
            <a:r>
              <a:rPr lang="en-US" altLang="zh-CN" sz="2800" b="1" i="1"/>
              <a:t>x</a:t>
            </a:r>
            <a:r>
              <a:rPr lang="zh-CN" altLang="en-US" sz="2800" b="1"/>
              <a:t>个基地未被攻击</a:t>
            </a:r>
            <a:r>
              <a:rPr lang="en-US" altLang="zh-CN" sz="2800" b="1"/>
              <a:t>.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685800" y="1700213"/>
            <a:ext cx="722313" cy="5191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x&lt;y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835150" y="1614488"/>
            <a:ext cx="698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甲方以 </a:t>
            </a:r>
            <a:r>
              <a:rPr lang="en-US" altLang="zh-CN" sz="2800" b="1" i="1"/>
              <a:t>x</a:t>
            </a:r>
            <a:r>
              <a:rPr lang="zh-CN" altLang="en-US" sz="2800" b="1"/>
              <a:t>枚导弹攻击乙方 </a:t>
            </a:r>
            <a:r>
              <a:rPr lang="en-US" altLang="zh-CN" sz="2800" b="1" i="1"/>
              <a:t>y</a:t>
            </a:r>
            <a:r>
              <a:rPr lang="zh-CN" altLang="en-US" sz="2800" b="1"/>
              <a:t>个基地中的 </a:t>
            </a:r>
            <a:r>
              <a:rPr lang="en-US" altLang="zh-CN" sz="2800" b="1" i="1"/>
              <a:t>x</a:t>
            </a:r>
            <a:r>
              <a:rPr lang="zh-CN" altLang="en-US" sz="2800" b="1"/>
              <a:t>个</a:t>
            </a:r>
            <a:r>
              <a:rPr lang="en-US" altLang="zh-CN" sz="2800" b="1"/>
              <a:t>,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908175" y="2636838"/>
            <a:ext cx="1820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y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=</a:t>
            </a:r>
            <a:r>
              <a:rPr lang="en-US" altLang="zh-CN" sz="2800" b="1" i="1"/>
              <a:t>sx</a:t>
            </a:r>
            <a:r>
              <a:rPr lang="en-US" altLang="zh-CN" sz="2800" b="1"/>
              <a:t>+</a:t>
            </a:r>
            <a:r>
              <a:rPr lang="en-US" altLang="zh-CN" sz="2800" b="1" i="1"/>
              <a:t>y</a:t>
            </a:r>
            <a:r>
              <a:rPr lang="en-US" altLang="zh-CN" sz="2800" b="1"/>
              <a:t>–</a:t>
            </a:r>
            <a:r>
              <a:rPr lang="en-US" altLang="zh-CN" sz="2800" b="1" i="1"/>
              <a:t>x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725488" y="3197225"/>
            <a:ext cx="722312" cy="5191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x=y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1835150" y="3141663"/>
            <a:ext cx="1260475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y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=</a:t>
            </a:r>
            <a:r>
              <a:rPr lang="en-US" altLang="zh-CN" sz="2800" b="1" i="1"/>
              <a:t>sy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1619250" y="3860800"/>
            <a:ext cx="75247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乙的</a:t>
            </a:r>
            <a:r>
              <a:rPr lang="en-US" altLang="zh-CN" sz="2800" b="1" i="1"/>
              <a:t>x</a:t>
            </a:r>
            <a:r>
              <a:rPr lang="en-US" altLang="zh-CN" sz="2800" b="1"/>
              <a:t>–</a:t>
            </a:r>
            <a:r>
              <a:rPr lang="en-US" altLang="zh-CN" sz="2800" b="1" i="1"/>
              <a:t>y</a:t>
            </a:r>
            <a:r>
              <a:rPr lang="zh-CN" altLang="en-US" sz="2800" b="1"/>
              <a:t>个基地被攻击</a:t>
            </a:r>
            <a:r>
              <a:rPr lang="en-US" altLang="zh-CN" sz="2800" b="1"/>
              <a:t>2</a:t>
            </a:r>
            <a:r>
              <a:rPr lang="zh-CN" altLang="en-US" sz="2800" b="1"/>
              <a:t>次</a:t>
            </a:r>
            <a:r>
              <a:rPr lang="en-US" altLang="zh-CN" sz="2800" b="1"/>
              <a:t>, </a:t>
            </a:r>
            <a:r>
              <a:rPr lang="en-US" altLang="zh-CN" sz="2800" b="1" i="1"/>
              <a:t>s</a:t>
            </a:r>
            <a:r>
              <a:rPr lang="en-US" altLang="zh-CN" sz="2800" b="1" baseline="30000"/>
              <a:t>2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–</a:t>
            </a:r>
            <a:r>
              <a:rPr lang="en-US" altLang="zh-CN" sz="2800" b="1" i="1"/>
              <a:t>y</a:t>
            </a:r>
            <a:r>
              <a:rPr lang="en-US" altLang="zh-CN" sz="2800" b="1"/>
              <a:t>)</a:t>
            </a:r>
            <a:r>
              <a:rPr lang="zh-CN" altLang="en-US" sz="2800" b="1"/>
              <a:t>个未被摧毁</a:t>
            </a:r>
            <a:r>
              <a:rPr lang="en-US" altLang="zh-CN" sz="2800" b="1"/>
              <a:t>;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800" b="1" i="1"/>
              <a:t>y </a:t>
            </a:r>
            <a:r>
              <a:rPr lang="en-US" altLang="zh-CN" sz="2800" b="1"/>
              <a:t>–(</a:t>
            </a:r>
            <a:r>
              <a:rPr lang="en-US" altLang="zh-CN" sz="2800" b="1" i="1"/>
              <a:t>x</a:t>
            </a:r>
            <a:r>
              <a:rPr lang="en-US" altLang="zh-CN" sz="2800" b="1"/>
              <a:t>–</a:t>
            </a:r>
            <a:r>
              <a:rPr lang="en-US" altLang="zh-CN" sz="2800" b="1" i="1"/>
              <a:t>y</a:t>
            </a:r>
            <a:r>
              <a:rPr lang="en-US" altLang="zh-CN" sz="2800" b="1"/>
              <a:t>)=2</a:t>
            </a:r>
            <a:r>
              <a:rPr lang="en-US" altLang="zh-CN" sz="2800" b="1" i="1"/>
              <a:t>y</a:t>
            </a:r>
            <a:r>
              <a:rPr lang="en-US" altLang="zh-CN" sz="2800" b="1"/>
              <a:t>–</a:t>
            </a:r>
            <a:r>
              <a:rPr lang="en-US" altLang="zh-CN" sz="2800" b="1" i="1"/>
              <a:t> x</a:t>
            </a:r>
            <a:r>
              <a:rPr lang="zh-CN" altLang="en-US" sz="2800" b="1"/>
              <a:t>个被攻击</a:t>
            </a:r>
            <a:r>
              <a:rPr lang="en-US" altLang="zh-CN" sz="2800" b="1"/>
              <a:t>1</a:t>
            </a:r>
            <a:r>
              <a:rPr lang="zh-CN" altLang="en-US" sz="2800" b="1"/>
              <a:t>次</a:t>
            </a:r>
            <a:r>
              <a:rPr lang="en-US" altLang="zh-CN" sz="2800" b="1"/>
              <a:t>, </a:t>
            </a:r>
            <a:r>
              <a:rPr lang="en-US" altLang="zh-CN" sz="2800" b="1" i="1"/>
              <a:t>s</a:t>
            </a:r>
            <a:r>
              <a:rPr lang="en-US" altLang="zh-CN" sz="2800" b="1"/>
              <a:t>(2</a:t>
            </a:r>
            <a:r>
              <a:rPr lang="en-US" altLang="zh-CN" sz="2800" b="1" i="1"/>
              <a:t>y</a:t>
            </a:r>
            <a:r>
              <a:rPr lang="en-US" altLang="zh-CN" sz="2800" b="1"/>
              <a:t>–</a:t>
            </a:r>
            <a:r>
              <a:rPr lang="en-US" altLang="zh-CN" sz="2800" b="1" i="1"/>
              <a:t> x </a:t>
            </a:r>
            <a:r>
              <a:rPr lang="en-US" altLang="zh-CN" sz="2800" b="1"/>
              <a:t>)</a:t>
            </a:r>
            <a:r>
              <a:rPr lang="zh-CN" altLang="en-US" sz="2800" b="1"/>
              <a:t>个未被摧毁</a:t>
            </a:r>
            <a:r>
              <a:rPr lang="en-US" altLang="zh-CN" sz="2800" b="1"/>
              <a:t>.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1847850" y="4941888"/>
            <a:ext cx="3300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y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=</a:t>
            </a:r>
            <a:r>
              <a:rPr lang="en-US" altLang="zh-CN" sz="2800" b="1" i="1"/>
              <a:t> s</a:t>
            </a:r>
            <a:r>
              <a:rPr lang="en-US" altLang="zh-CN" sz="2800" b="1" baseline="30000"/>
              <a:t>2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–</a:t>
            </a:r>
            <a:r>
              <a:rPr lang="en-US" altLang="zh-CN" sz="2800" b="1" i="1"/>
              <a:t>y</a:t>
            </a:r>
            <a:r>
              <a:rPr lang="en-US" altLang="zh-CN" sz="2800" b="1"/>
              <a:t>)+</a:t>
            </a:r>
            <a:r>
              <a:rPr lang="en-US" altLang="zh-CN" sz="2800" b="1" i="1"/>
              <a:t> s</a:t>
            </a:r>
            <a:r>
              <a:rPr lang="en-US" altLang="zh-CN" sz="2800" b="1"/>
              <a:t>(2</a:t>
            </a:r>
            <a:r>
              <a:rPr lang="en-US" altLang="zh-CN" sz="2800" b="1" i="1"/>
              <a:t>y</a:t>
            </a:r>
            <a:r>
              <a:rPr lang="en-US" altLang="zh-CN" sz="2800" b="1"/>
              <a:t>–</a:t>
            </a:r>
            <a:r>
              <a:rPr lang="en-US" altLang="zh-CN" sz="2800" b="1" i="1"/>
              <a:t> x </a:t>
            </a:r>
            <a:r>
              <a:rPr lang="en-US" altLang="zh-CN" sz="2800" b="1"/>
              <a:t>)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561975" y="5791200"/>
            <a:ext cx="914400" cy="5191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/>
              <a:t>=2</a:t>
            </a:r>
            <a:r>
              <a:rPr lang="en-US" altLang="zh-CN" sz="2800" b="1" i="1"/>
              <a:t>y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1979613" y="5734050"/>
            <a:ext cx="12192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y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=</a:t>
            </a:r>
            <a:r>
              <a:rPr lang="en-US" altLang="zh-CN" sz="2800" b="1" i="1"/>
              <a:t>s</a:t>
            </a:r>
            <a:r>
              <a:rPr lang="en-US" altLang="zh-CN" sz="2800" b="1" baseline="30000"/>
              <a:t>2</a:t>
            </a:r>
            <a:r>
              <a:rPr lang="en-US" altLang="zh-CN" sz="2800" b="1" i="1"/>
              <a:t>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228600" y="3900488"/>
            <a:ext cx="1260475" cy="5191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y&lt;x&lt;</a:t>
            </a:r>
            <a:r>
              <a:rPr lang="en-US" altLang="zh-CN" sz="2800" b="1"/>
              <a:t>2</a:t>
            </a:r>
            <a:r>
              <a:rPr lang="en-US" altLang="zh-CN" sz="2800" b="1" i="1"/>
              <a:t>y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219700" y="4876800"/>
            <a:ext cx="3529013" cy="857250"/>
            <a:chOff x="3197" y="3120"/>
            <a:chExt cx="2132" cy="628"/>
          </a:xfrm>
        </p:grpSpPr>
        <p:graphicFrame>
          <p:nvGraphicFramePr>
            <p:cNvPr id="32770" name="Object 19"/>
            <p:cNvGraphicFramePr>
              <a:graphicFrameLocks noChangeAspect="1"/>
            </p:cNvGraphicFramePr>
            <p:nvPr/>
          </p:nvGraphicFramePr>
          <p:xfrm>
            <a:off x="3333" y="3120"/>
            <a:ext cx="1996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7" name="公式" r:id="rId3" imgW="1333440" imgH="419040" progId="Equation.3">
                    <p:embed/>
                  </p:oleObj>
                </mc:Choice>
                <mc:Fallback>
                  <p:oleObj name="公式" r:id="rId3" imgW="133344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3" y="3120"/>
                          <a:ext cx="1996" cy="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4" name="AutoShape 20"/>
            <p:cNvSpPr>
              <a:spLocks noChangeArrowheads="1"/>
            </p:cNvSpPr>
            <p:nvPr/>
          </p:nvSpPr>
          <p:spPr bwMode="auto">
            <a:xfrm>
              <a:off x="3197" y="3294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211638" y="2636838"/>
            <a:ext cx="2366962" cy="519112"/>
            <a:chOff x="2925" y="1519"/>
            <a:chExt cx="1491" cy="477"/>
          </a:xfrm>
        </p:grpSpPr>
        <p:sp>
          <p:nvSpPr>
            <p:cNvPr id="32792" name="Text Box 8"/>
            <p:cNvSpPr txBox="1">
              <a:spLocks noChangeArrowheads="1"/>
            </p:cNvSpPr>
            <p:nvPr/>
          </p:nvSpPr>
          <p:spPr bwMode="auto">
            <a:xfrm>
              <a:off x="3072" y="1519"/>
              <a:ext cx="1344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/>
                <a:t>y</a:t>
              </a:r>
              <a:r>
                <a:rPr lang="en-US" altLang="zh-CN" sz="2800" b="1"/>
                <a:t>= </a:t>
              </a:r>
              <a:r>
                <a:rPr lang="en-US" altLang="zh-CN" sz="2800" b="1" i="1"/>
                <a:t>y</a:t>
              </a:r>
              <a:r>
                <a:rPr lang="en-US" altLang="zh-CN" sz="2800" b="1" baseline="-25000"/>
                <a:t>0</a:t>
              </a:r>
              <a:r>
                <a:rPr lang="en-US" altLang="zh-CN" sz="2800" b="1"/>
                <a:t>+(1–</a:t>
              </a:r>
              <a:r>
                <a:rPr lang="en-US" altLang="zh-CN" sz="2800" b="1" i="1"/>
                <a:t>s</a:t>
              </a:r>
              <a:r>
                <a:rPr lang="en-US" altLang="zh-CN" sz="2800" b="1"/>
                <a:t>)</a:t>
              </a:r>
              <a:r>
                <a:rPr lang="en-US" altLang="zh-CN" sz="2800" b="1" i="1"/>
                <a:t>x</a:t>
              </a:r>
            </a:p>
          </p:txBody>
        </p:sp>
        <p:sp>
          <p:nvSpPr>
            <p:cNvPr id="32793" name="AutoShape 22"/>
            <p:cNvSpPr>
              <a:spLocks noChangeArrowheads="1"/>
            </p:cNvSpPr>
            <p:nvPr/>
          </p:nvSpPr>
          <p:spPr bwMode="auto">
            <a:xfrm>
              <a:off x="2925" y="1616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203700" y="3246438"/>
            <a:ext cx="1447800" cy="519112"/>
            <a:chOff x="2925" y="1906"/>
            <a:chExt cx="912" cy="453"/>
          </a:xfrm>
        </p:grpSpPr>
        <p:sp>
          <p:nvSpPr>
            <p:cNvPr id="32790" name="Text Box 11"/>
            <p:cNvSpPr txBox="1">
              <a:spLocks noChangeArrowheads="1"/>
            </p:cNvSpPr>
            <p:nvPr/>
          </p:nvSpPr>
          <p:spPr bwMode="auto">
            <a:xfrm>
              <a:off x="3072" y="1906"/>
              <a:ext cx="765" cy="45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/>
                <a:t>y</a:t>
              </a:r>
              <a:r>
                <a:rPr lang="en-US" altLang="zh-CN" sz="2800" b="1"/>
                <a:t>=</a:t>
              </a:r>
              <a:r>
                <a:rPr lang="en-US" altLang="zh-CN" sz="2800" b="1" i="1"/>
                <a:t>y</a:t>
              </a:r>
              <a:r>
                <a:rPr lang="en-US" altLang="zh-CN" sz="2800" b="1" baseline="-25000"/>
                <a:t>0</a:t>
              </a:r>
              <a:r>
                <a:rPr lang="en-US" altLang="zh-CN" sz="2800" b="1"/>
                <a:t>/</a:t>
              </a:r>
              <a:r>
                <a:rPr lang="en-US" altLang="zh-CN" sz="2800" b="1" i="1"/>
                <a:t>s</a:t>
              </a:r>
              <a:endParaRPr lang="en-US" altLang="zh-CN" sz="2800" b="1"/>
            </a:p>
          </p:txBody>
        </p:sp>
        <p:sp>
          <p:nvSpPr>
            <p:cNvPr id="32791" name="AutoShape 23"/>
            <p:cNvSpPr>
              <a:spLocks noChangeArrowheads="1"/>
            </p:cNvSpPr>
            <p:nvPr/>
          </p:nvSpPr>
          <p:spPr bwMode="auto">
            <a:xfrm>
              <a:off x="2925" y="1979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211638" y="5734050"/>
            <a:ext cx="1474787" cy="519113"/>
            <a:chOff x="3016" y="3758"/>
            <a:chExt cx="929" cy="414"/>
          </a:xfrm>
        </p:grpSpPr>
        <p:sp>
          <p:nvSpPr>
            <p:cNvPr id="32788" name="Text Box 17"/>
            <p:cNvSpPr txBox="1">
              <a:spLocks noChangeArrowheads="1"/>
            </p:cNvSpPr>
            <p:nvPr/>
          </p:nvSpPr>
          <p:spPr bwMode="auto">
            <a:xfrm>
              <a:off x="3168" y="3758"/>
              <a:ext cx="777" cy="4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/>
                <a:t>y</a:t>
              </a:r>
              <a:r>
                <a:rPr lang="en-US" altLang="zh-CN" sz="2800" b="1"/>
                <a:t>=</a:t>
              </a:r>
              <a:r>
                <a:rPr lang="en-US" altLang="zh-CN" sz="2800" b="1" i="1"/>
                <a:t>y</a:t>
              </a:r>
              <a:r>
                <a:rPr lang="en-US" altLang="zh-CN" sz="2800" b="1" baseline="-25000"/>
                <a:t>0</a:t>
              </a:r>
              <a:r>
                <a:rPr lang="en-US" altLang="zh-CN" sz="2800" b="1"/>
                <a:t>/</a:t>
              </a:r>
              <a:r>
                <a:rPr lang="en-US" altLang="zh-CN" sz="2800" b="1" i="1"/>
                <a:t>s</a:t>
              </a:r>
              <a:r>
                <a:rPr lang="en-US" altLang="zh-CN" sz="2800" b="1" baseline="30000"/>
                <a:t>2</a:t>
              </a:r>
              <a:endParaRPr lang="en-US" altLang="zh-CN" sz="2800" b="1"/>
            </a:p>
          </p:txBody>
        </p:sp>
        <p:sp>
          <p:nvSpPr>
            <p:cNvPr id="32789" name="AutoShape 24"/>
            <p:cNvSpPr>
              <a:spLocks noChangeArrowheads="1"/>
            </p:cNvSpPr>
            <p:nvPr/>
          </p:nvSpPr>
          <p:spPr bwMode="auto">
            <a:xfrm>
              <a:off x="3016" y="3838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59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10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6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0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60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utoUpdateAnimBg="0"/>
      <p:bldP spid="60420" grpId="0" autoUpdateAnimBg="0"/>
      <p:bldP spid="60421" grpId="0" animBg="1" autoUpdateAnimBg="0"/>
      <p:bldP spid="60422" grpId="0" autoUpdateAnimBg="0"/>
      <p:bldP spid="60423" grpId="0" autoUpdateAnimBg="0"/>
      <p:bldP spid="60425" grpId="0" animBg="1" autoUpdateAnimBg="0"/>
      <p:bldP spid="60426" grpId="0" animBg="1" autoUpdateAnimBg="0"/>
      <p:bldP spid="60429" grpId="0" autoUpdateAnimBg="0"/>
      <p:bldP spid="60431" grpId="0" animBg="1" autoUpdateAnimBg="0"/>
      <p:bldP spid="60432" grpId="0" animBg="1" autoUpdateAnimBg="0"/>
      <p:bldP spid="6043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676400" y="2179638"/>
          <a:ext cx="27432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0" name="公式" r:id="rId3" imgW="876240" imgH="393480" progId="Equation.3">
                  <p:embed/>
                </p:oleObj>
              </mc:Choice>
              <mc:Fallback>
                <p:oleObj name="公式" r:id="rId3" imgW="876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79638"/>
                        <a:ext cx="274320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12750" y="2484438"/>
            <a:ext cx="1077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/>
              <a:t>=</a:t>
            </a:r>
            <a:r>
              <a:rPr lang="en-US" altLang="zh-CN" sz="2800" b="1" i="1"/>
              <a:t>a y,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57175" y="549275"/>
            <a:ext cx="12192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分析模型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571625" y="1570038"/>
            <a:ext cx="1774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3300"/>
                </a:solidFill>
              </a:rPr>
              <a:t>x=y, y</a:t>
            </a:r>
            <a:r>
              <a:rPr lang="en-US" altLang="zh-CN" sz="2800" b="1">
                <a:solidFill>
                  <a:srgbClr val="FF3300"/>
                </a:solidFill>
              </a:rPr>
              <a:t>=</a:t>
            </a:r>
            <a:r>
              <a:rPr lang="en-US" altLang="zh-CN" sz="2800" b="1" i="1">
                <a:solidFill>
                  <a:srgbClr val="FF3300"/>
                </a:solidFill>
              </a:rPr>
              <a:t>y</a:t>
            </a:r>
            <a:r>
              <a:rPr lang="en-US" altLang="zh-CN" sz="2800" b="1" baseline="-25000">
                <a:solidFill>
                  <a:srgbClr val="FF3300"/>
                </a:solidFill>
              </a:rPr>
              <a:t>0</a:t>
            </a:r>
            <a:r>
              <a:rPr lang="en-US" altLang="zh-CN" sz="2800" b="1">
                <a:solidFill>
                  <a:srgbClr val="FF3300"/>
                </a:solidFill>
              </a:rPr>
              <a:t>/</a:t>
            </a:r>
            <a:r>
              <a:rPr lang="en-US" altLang="zh-CN" sz="2800" b="1" i="1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810000" y="1570038"/>
            <a:ext cx="2357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chemeClr val="accent2"/>
                </a:solidFill>
              </a:rPr>
              <a:t>x</a:t>
            </a:r>
            <a:r>
              <a:rPr lang="en-US" altLang="zh-CN" sz="2800" b="1">
                <a:solidFill>
                  <a:schemeClr val="accent2"/>
                </a:solidFill>
              </a:rPr>
              <a:t>=2</a:t>
            </a:r>
            <a:r>
              <a:rPr lang="en-US" altLang="zh-CN" sz="2800" b="1" i="1">
                <a:solidFill>
                  <a:schemeClr val="accent2"/>
                </a:solidFill>
              </a:rPr>
              <a:t>y,  y</a:t>
            </a:r>
            <a:r>
              <a:rPr lang="en-US" altLang="zh-CN" sz="2800" b="1">
                <a:solidFill>
                  <a:schemeClr val="accent2"/>
                </a:solidFill>
              </a:rPr>
              <a:t>=</a:t>
            </a:r>
            <a:r>
              <a:rPr lang="en-US" altLang="zh-CN" sz="2800" b="1" i="1">
                <a:solidFill>
                  <a:schemeClr val="accent2"/>
                </a:solidFill>
              </a:rPr>
              <a:t>y</a:t>
            </a:r>
            <a:r>
              <a:rPr lang="en-US" altLang="zh-CN" sz="2800" b="1" baseline="-25000">
                <a:solidFill>
                  <a:schemeClr val="accent2"/>
                </a:solidFill>
              </a:rPr>
              <a:t>0</a:t>
            </a:r>
            <a:r>
              <a:rPr lang="en-US" altLang="zh-CN" sz="2800" b="1">
                <a:solidFill>
                  <a:schemeClr val="accent2"/>
                </a:solidFill>
              </a:rPr>
              <a:t>/</a:t>
            </a:r>
            <a:r>
              <a:rPr lang="en-US" altLang="zh-CN" sz="2800" b="1" i="1">
                <a:solidFill>
                  <a:schemeClr val="accent2"/>
                </a:solidFill>
              </a:rPr>
              <a:t>s</a:t>
            </a:r>
            <a:r>
              <a:rPr lang="en-US" altLang="zh-CN" sz="2800" b="1" baseline="30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5060950" y="2346325"/>
            <a:ext cx="1717675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y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~</a:t>
            </a:r>
            <a:r>
              <a:rPr lang="zh-CN" altLang="en-US" sz="2800" b="1"/>
              <a:t>威慑值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7086600" y="2332038"/>
            <a:ext cx="17526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s~</a:t>
            </a:r>
            <a:r>
              <a:rPr lang="zh-CN" altLang="en-US" sz="2800" b="1"/>
              <a:t>残存率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66800" y="4400550"/>
            <a:ext cx="2895600" cy="1162050"/>
            <a:chOff x="240" y="1584"/>
            <a:chExt cx="1824" cy="732"/>
          </a:xfrm>
        </p:grpSpPr>
        <p:sp>
          <p:nvSpPr>
            <p:cNvPr id="33824" name="Freeform 11"/>
            <p:cNvSpPr>
              <a:spLocks/>
            </p:cNvSpPr>
            <p:nvPr/>
          </p:nvSpPr>
          <p:spPr bwMode="auto">
            <a:xfrm>
              <a:off x="240" y="1584"/>
              <a:ext cx="1824" cy="732"/>
            </a:xfrm>
            <a:custGeom>
              <a:avLst/>
              <a:gdLst>
                <a:gd name="T0" fmla="*/ 0 w 1380"/>
                <a:gd name="T1" fmla="*/ 732 h 780"/>
                <a:gd name="T2" fmla="*/ 285 w 1380"/>
                <a:gd name="T3" fmla="*/ 541 h 780"/>
                <a:gd name="T4" fmla="*/ 523 w 1380"/>
                <a:gd name="T5" fmla="*/ 405 h 780"/>
                <a:gd name="T6" fmla="*/ 745 w 1380"/>
                <a:gd name="T7" fmla="*/ 304 h 780"/>
                <a:gd name="T8" fmla="*/ 1047 w 1380"/>
                <a:gd name="T9" fmla="*/ 180 h 780"/>
                <a:gd name="T10" fmla="*/ 1348 w 1380"/>
                <a:gd name="T11" fmla="*/ 79 h 780"/>
                <a:gd name="T12" fmla="*/ 1618 w 1380"/>
                <a:gd name="T13" fmla="*/ 23 h 780"/>
                <a:gd name="T14" fmla="*/ 1824 w 1380"/>
                <a:gd name="T15" fmla="*/ 0 h 7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0"/>
                <a:gd name="T25" fmla="*/ 0 h 780"/>
                <a:gd name="T26" fmla="*/ 1380 w 1380"/>
                <a:gd name="T27" fmla="*/ 780 h 7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0" h="780">
                  <a:moveTo>
                    <a:pt x="0" y="780"/>
                  </a:moveTo>
                  <a:cubicBezTo>
                    <a:pt x="36" y="746"/>
                    <a:pt x="150" y="634"/>
                    <a:pt x="216" y="576"/>
                  </a:cubicBezTo>
                  <a:cubicBezTo>
                    <a:pt x="282" y="518"/>
                    <a:pt x="338" y="474"/>
                    <a:pt x="396" y="432"/>
                  </a:cubicBezTo>
                  <a:cubicBezTo>
                    <a:pt x="454" y="390"/>
                    <a:pt x="498" y="364"/>
                    <a:pt x="564" y="324"/>
                  </a:cubicBezTo>
                  <a:cubicBezTo>
                    <a:pt x="630" y="284"/>
                    <a:pt x="716" y="232"/>
                    <a:pt x="792" y="192"/>
                  </a:cubicBezTo>
                  <a:cubicBezTo>
                    <a:pt x="868" y="152"/>
                    <a:pt x="948" y="112"/>
                    <a:pt x="1020" y="84"/>
                  </a:cubicBezTo>
                  <a:cubicBezTo>
                    <a:pt x="1092" y="56"/>
                    <a:pt x="1164" y="38"/>
                    <a:pt x="1224" y="24"/>
                  </a:cubicBezTo>
                  <a:cubicBezTo>
                    <a:pt x="1284" y="10"/>
                    <a:pt x="1348" y="5"/>
                    <a:pt x="138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5" name="Text Box 12"/>
            <p:cNvSpPr txBox="1">
              <a:spLocks noChangeArrowheads="1"/>
            </p:cNvSpPr>
            <p:nvPr/>
          </p:nvSpPr>
          <p:spPr bwMode="auto">
            <a:xfrm>
              <a:off x="528" y="1632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  <a:r>
                <a:rPr lang="en-US" altLang="zh-CN"/>
                <a:t>=</a:t>
              </a:r>
              <a:r>
                <a:rPr lang="en-US" altLang="zh-CN" i="1"/>
                <a:t>f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</a:p>
          </p:txBody>
        </p:sp>
      </p:grp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4716463" y="3213100"/>
            <a:ext cx="40322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b="1"/>
              <a:t>利用微积分知识可知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800" b="1" i="1"/>
              <a:t>y</a:t>
            </a:r>
            <a:r>
              <a:rPr lang="zh-CN" altLang="en-US" sz="2800" b="1"/>
              <a:t>是一条上凸的曲线，且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4500563" y="4437063"/>
            <a:ext cx="43434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i="1"/>
              <a:t> y</a:t>
            </a:r>
            <a:r>
              <a:rPr lang="en-US" altLang="zh-CN" sz="2800" b="1" baseline="-25000"/>
              <a:t>0</a:t>
            </a:r>
            <a:r>
              <a:rPr lang="zh-CN" altLang="en-US" sz="2800" b="1"/>
              <a:t>变大，曲线上移、变陡</a:t>
            </a:r>
            <a:r>
              <a:rPr lang="en-US" altLang="zh-CN" sz="2800" b="1"/>
              <a:t>.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4500563" y="5075238"/>
            <a:ext cx="4414837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i="1"/>
              <a:t> s</a:t>
            </a:r>
            <a:r>
              <a:rPr lang="zh-CN" altLang="en-US" sz="2800" b="1"/>
              <a:t>变大，</a:t>
            </a:r>
            <a:r>
              <a:rPr lang="en-US" altLang="zh-CN" sz="2800" b="1" i="1"/>
              <a:t>y</a:t>
            </a:r>
            <a:r>
              <a:rPr lang="zh-CN" altLang="en-US" sz="2800" b="1"/>
              <a:t>减小，曲线变平</a:t>
            </a:r>
            <a:r>
              <a:rPr lang="en-US" altLang="zh-CN" sz="2800" b="1"/>
              <a:t>.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84213" y="3500438"/>
            <a:ext cx="4114800" cy="2743200"/>
            <a:chOff x="432" y="2208"/>
            <a:chExt cx="2592" cy="1728"/>
          </a:xfrm>
        </p:grpSpPr>
        <p:sp>
          <p:nvSpPr>
            <p:cNvPr id="33818" name="Line 18"/>
            <p:cNvSpPr>
              <a:spLocks noChangeShapeType="1"/>
            </p:cNvSpPr>
            <p:nvPr/>
          </p:nvSpPr>
          <p:spPr bwMode="auto">
            <a:xfrm>
              <a:off x="672" y="3744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9" name="Text Box 19"/>
            <p:cNvSpPr txBox="1">
              <a:spLocks noChangeArrowheads="1"/>
            </p:cNvSpPr>
            <p:nvPr/>
          </p:nvSpPr>
          <p:spPr bwMode="auto">
            <a:xfrm>
              <a:off x="2592" y="364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</a:p>
          </p:txBody>
        </p:sp>
        <p:sp>
          <p:nvSpPr>
            <p:cNvPr id="33820" name="Text Box 20"/>
            <p:cNvSpPr txBox="1">
              <a:spLocks noChangeArrowheads="1"/>
            </p:cNvSpPr>
            <p:nvPr/>
          </p:nvSpPr>
          <p:spPr bwMode="auto">
            <a:xfrm>
              <a:off x="480" y="220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</a:p>
          </p:txBody>
        </p:sp>
        <p:sp>
          <p:nvSpPr>
            <p:cNvPr id="33821" name="Text Box 21"/>
            <p:cNvSpPr txBox="1">
              <a:spLocks noChangeArrowheads="1"/>
            </p:cNvSpPr>
            <p:nvPr/>
          </p:nvSpPr>
          <p:spPr bwMode="auto">
            <a:xfrm>
              <a:off x="480" y="360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O</a:t>
              </a:r>
            </a:p>
          </p:txBody>
        </p:sp>
        <p:sp>
          <p:nvSpPr>
            <p:cNvPr id="33822" name="Text Box 22"/>
            <p:cNvSpPr txBox="1">
              <a:spLocks noChangeArrowheads="1"/>
            </p:cNvSpPr>
            <p:nvPr/>
          </p:nvSpPr>
          <p:spPr bwMode="auto">
            <a:xfrm>
              <a:off x="432" y="331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  <a:r>
                <a:rPr lang="en-US" altLang="zh-CN" baseline="-25000"/>
                <a:t>0</a:t>
              </a:r>
              <a:endParaRPr lang="en-US" altLang="zh-CN" i="1"/>
            </a:p>
          </p:txBody>
        </p:sp>
        <p:sp>
          <p:nvSpPr>
            <p:cNvPr id="33823" name="Line 23"/>
            <p:cNvSpPr>
              <a:spLocks noChangeShapeType="1"/>
            </p:cNvSpPr>
            <p:nvPr/>
          </p:nvSpPr>
          <p:spPr bwMode="auto">
            <a:xfrm flipV="1">
              <a:off x="672" y="230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1489075" y="808038"/>
            <a:ext cx="2828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3300"/>
                </a:solidFill>
              </a:rPr>
              <a:t>x&lt;y,  y</a:t>
            </a:r>
            <a:r>
              <a:rPr lang="en-US" altLang="zh-CN" sz="2800" b="1">
                <a:solidFill>
                  <a:srgbClr val="FF3300"/>
                </a:solidFill>
              </a:rPr>
              <a:t>= </a:t>
            </a:r>
            <a:r>
              <a:rPr lang="en-US" altLang="zh-CN" sz="2800" b="1" i="1">
                <a:solidFill>
                  <a:srgbClr val="FF3300"/>
                </a:solidFill>
              </a:rPr>
              <a:t>y</a:t>
            </a:r>
            <a:r>
              <a:rPr lang="en-US" altLang="zh-CN" sz="2800" b="1" baseline="-25000">
                <a:solidFill>
                  <a:srgbClr val="FF3300"/>
                </a:solidFill>
              </a:rPr>
              <a:t>0</a:t>
            </a:r>
            <a:r>
              <a:rPr lang="en-US" altLang="zh-CN" sz="2800" b="1">
                <a:solidFill>
                  <a:srgbClr val="FF3300"/>
                </a:solidFill>
              </a:rPr>
              <a:t>+(1–</a:t>
            </a:r>
            <a:r>
              <a:rPr lang="en-US" altLang="zh-CN" sz="2800" b="1" i="1">
                <a:solidFill>
                  <a:srgbClr val="FF3300"/>
                </a:solidFill>
              </a:rPr>
              <a:t>s</a:t>
            </a:r>
            <a:r>
              <a:rPr lang="en-US" altLang="zh-CN" sz="2800" b="1">
                <a:solidFill>
                  <a:srgbClr val="FF3300"/>
                </a:solidFill>
              </a:rPr>
              <a:t>)</a:t>
            </a:r>
            <a:r>
              <a:rPr lang="en-US" altLang="zh-CN" sz="2800" b="1" i="1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066800" y="3763963"/>
            <a:ext cx="1981200" cy="2179637"/>
            <a:chOff x="672" y="2371"/>
            <a:chExt cx="1248" cy="1373"/>
          </a:xfrm>
        </p:grpSpPr>
        <p:sp>
          <p:nvSpPr>
            <p:cNvPr id="33815" name="Line 29"/>
            <p:cNvSpPr>
              <a:spLocks noChangeShapeType="1"/>
            </p:cNvSpPr>
            <p:nvPr/>
          </p:nvSpPr>
          <p:spPr bwMode="auto">
            <a:xfrm flipV="1">
              <a:off x="672" y="2544"/>
              <a:ext cx="1248" cy="12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6" name="Line 30"/>
            <p:cNvSpPr>
              <a:spLocks noChangeShapeType="1"/>
            </p:cNvSpPr>
            <p:nvPr/>
          </p:nvSpPr>
          <p:spPr bwMode="auto">
            <a:xfrm flipV="1">
              <a:off x="672" y="3120"/>
              <a:ext cx="624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7" name="Text Box 31"/>
            <p:cNvSpPr txBox="1">
              <a:spLocks noChangeArrowheads="1"/>
            </p:cNvSpPr>
            <p:nvPr/>
          </p:nvSpPr>
          <p:spPr bwMode="auto">
            <a:xfrm>
              <a:off x="1421" y="2371"/>
              <a:ext cx="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x=y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066800" y="3687763"/>
            <a:ext cx="3276600" cy="2255837"/>
            <a:chOff x="672" y="2323"/>
            <a:chExt cx="2064" cy="1421"/>
          </a:xfrm>
        </p:grpSpPr>
        <p:sp>
          <p:nvSpPr>
            <p:cNvPr id="33812" name="Line 33"/>
            <p:cNvSpPr>
              <a:spLocks noChangeShapeType="1"/>
            </p:cNvSpPr>
            <p:nvPr/>
          </p:nvSpPr>
          <p:spPr bwMode="auto">
            <a:xfrm flipV="1">
              <a:off x="672" y="2592"/>
              <a:ext cx="1776" cy="115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3" name="Line 34"/>
            <p:cNvSpPr>
              <a:spLocks noChangeShapeType="1"/>
            </p:cNvSpPr>
            <p:nvPr/>
          </p:nvSpPr>
          <p:spPr bwMode="auto">
            <a:xfrm flipV="1">
              <a:off x="1296" y="2832"/>
              <a:ext cx="768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4" name="Text Box 35"/>
            <p:cNvSpPr txBox="1">
              <a:spLocks noChangeArrowheads="1"/>
            </p:cNvSpPr>
            <p:nvPr/>
          </p:nvSpPr>
          <p:spPr bwMode="auto">
            <a:xfrm>
              <a:off x="2246" y="2323"/>
              <a:ext cx="4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chemeClr val="accent2"/>
                  </a:solidFill>
                </a:rPr>
                <a:t>x</a:t>
              </a:r>
              <a:r>
                <a:rPr lang="en-US" altLang="zh-CN">
                  <a:solidFill>
                    <a:schemeClr val="accent2"/>
                  </a:solidFill>
                </a:rPr>
                <a:t>=2</a:t>
              </a:r>
              <a:r>
                <a:rPr lang="en-US" altLang="zh-CN" i="1">
                  <a:solidFill>
                    <a:schemeClr val="accent2"/>
                  </a:solidFill>
                </a:rPr>
                <a:t>y</a:t>
              </a:r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4572000" y="620713"/>
            <a:ext cx="4176713" cy="927100"/>
            <a:chOff x="2873" y="73"/>
            <a:chExt cx="2638" cy="585"/>
          </a:xfrm>
        </p:grpSpPr>
        <p:sp>
          <p:nvSpPr>
            <p:cNvPr id="33811" name="Text Box 26"/>
            <p:cNvSpPr txBox="1">
              <a:spLocks noChangeArrowheads="1"/>
            </p:cNvSpPr>
            <p:nvPr/>
          </p:nvSpPr>
          <p:spPr bwMode="auto">
            <a:xfrm>
              <a:off x="2873" y="211"/>
              <a:ext cx="7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accent2"/>
                  </a:solidFill>
                </a:rPr>
                <a:t>y&lt;x&lt;</a:t>
              </a:r>
              <a:r>
                <a:rPr lang="en-US" altLang="zh-CN" b="1">
                  <a:solidFill>
                    <a:schemeClr val="accent2"/>
                  </a:solidFill>
                </a:rPr>
                <a:t>2</a:t>
              </a:r>
              <a:r>
                <a:rPr lang="en-US" altLang="zh-CN" b="1" i="1">
                  <a:solidFill>
                    <a:schemeClr val="accent2"/>
                  </a:solidFill>
                </a:rPr>
                <a:t>y,</a:t>
              </a:r>
            </a:p>
          </p:txBody>
        </p:sp>
        <p:graphicFrame>
          <p:nvGraphicFramePr>
            <p:cNvPr id="33795" name="Object 37"/>
            <p:cNvGraphicFramePr>
              <a:graphicFrameLocks noChangeAspect="1"/>
            </p:cNvGraphicFramePr>
            <p:nvPr/>
          </p:nvGraphicFramePr>
          <p:xfrm>
            <a:off x="3651" y="73"/>
            <a:ext cx="1860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1" name="公式" r:id="rId5" imgW="1333440" imgH="419040" progId="Equation.3">
                    <p:embed/>
                  </p:oleObj>
                </mc:Choice>
                <mc:Fallback>
                  <p:oleObj name="公式" r:id="rId5" imgW="133344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73"/>
                          <a:ext cx="1860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786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10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utoUpdateAnimBg="0"/>
      <p:bldP spid="61446" grpId="0" autoUpdateAnimBg="0"/>
      <p:bldP spid="61447" grpId="0" autoUpdateAnimBg="0"/>
      <p:bldP spid="61448" grpId="0" animBg="1"/>
      <p:bldP spid="61449" grpId="0" animBg="1"/>
      <p:bldP spid="61453" grpId="0" animBg="1" autoUpdateAnimBg="0"/>
      <p:bldP spid="61454" grpId="0" animBg="1"/>
      <p:bldP spid="61455" grpId="0" animBg="1"/>
      <p:bldP spid="6146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81000" y="1371600"/>
            <a:ext cx="81534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甲方增加经费保护及疏散工业、交通中心等目标</a:t>
            </a:r>
            <a:r>
              <a:rPr lang="en-US" altLang="zh-CN" sz="2800" b="1"/>
              <a:t>.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066800" y="202565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乙方威慑值 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0</a:t>
            </a:r>
            <a:r>
              <a:rPr lang="zh-CN" altLang="en-US" sz="2800" b="1"/>
              <a:t>变大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2209800"/>
            <a:ext cx="3962400" cy="2743200"/>
            <a:chOff x="3072" y="1392"/>
            <a:chExt cx="2496" cy="1728"/>
          </a:xfrm>
        </p:grpSpPr>
        <p:sp>
          <p:nvSpPr>
            <p:cNvPr id="34834" name="Line 5"/>
            <p:cNvSpPr>
              <a:spLocks noChangeShapeType="1"/>
            </p:cNvSpPr>
            <p:nvPr/>
          </p:nvSpPr>
          <p:spPr bwMode="auto">
            <a:xfrm>
              <a:off x="3312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Line 6"/>
            <p:cNvSpPr>
              <a:spLocks noChangeShapeType="1"/>
            </p:cNvSpPr>
            <p:nvPr/>
          </p:nvSpPr>
          <p:spPr bwMode="auto">
            <a:xfrm flipV="1">
              <a:off x="3312" y="1536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6" name="Freeform 7"/>
            <p:cNvSpPr>
              <a:spLocks/>
            </p:cNvSpPr>
            <p:nvPr/>
          </p:nvSpPr>
          <p:spPr bwMode="auto">
            <a:xfrm>
              <a:off x="3312" y="1872"/>
              <a:ext cx="1536" cy="828"/>
            </a:xfrm>
            <a:custGeom>
              <a:avLst/>
              <a:gdLst>
                <a:gd name="T0" fmla="*/ 0 w 1380"/>
                <a:gd name="T1" fmla="*/ 828 h 780"/>
                <a:gd name="T2" fmla="*/ 240 w 1380"/>
                <a:gd name="T3" fmla="*/ 611 h 780"/>
                <a:gd name="T4" fmla="*/ 441 w 1380"/>
                <a:gd name="T5" fmla="*/ 459 h 780"/>
                <a:gd name="T6" fmla="*/ 628 w 1380"/>
                <a:gd name="T7" fmla="*/ 344 h 780"/>
                <a:gd name="T8" fmla="*/ 882 w 1380"/>
                <a:gd name="T9" fmla="*/ 204 h 780"/>
                <a:gd name="T10" fmla="*/ 1135 w 1380"/>
                <a:gd name="T11" fmla="*/ 89 h 780"/>
                <a:gd name="T12" fmla="*/ 1362 w 1380"/>
                <a:gd name="T13" fmla="*/ 25 h 780"/>
                <a:gd name="T14" fmla="*/ 1536 w 1380"/>
                <a:gd name="T15" fmla="*/ 0 h 7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0"/>
                <a:gd name="T25" fmla="*/ 0 h 780"/>
                <a:gd name="T26" fmla="*/ 1380 w 1380"/>
                <a:gd name="T27" fmla="*/ 780 h 7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0" h="780">
                  <a:moveTo>
                    <a:pt x="0" y="780"/>
                  </a:moveTo>
                  <a:cubicBezTo>
                    <a:pt x="36" y="746"/>
                    <a:pt x="150" y="634"/>
                    <a:pt x="216" y="576"/>
                  </a:cubicBezTo>
                  <a:cubicBezTo>
                    <a:pt x="282" y="518"/>
                    <a:pt x="338" y="474"/>
                    <a:pt x="396" y="432"/>
                  </a:cubicBezTo>
                  <a:cubicBezTo>
                    <a:pt x="454" y="390"/>
                    <a:pt x="498" y="364"/>
                    <a:pt x="564" y="324"/>
                  </a:cubicBezTo>
                  <a:cubicBezTo>
                    <a:pt x="630" y="284"/>
                    <a:pt x="716" y="232"/>
                    <a:pt x="792" y="192"/>
                  </a:cubicBezTo>
                  <a:cubicBezTo>
                    <a:pt x="868" y="152"/>
                    <a:pt x="948" y="112"/>
                    <a:pt x="1020" y="84"/>
                  </a:cubicBezTo>
                  <a:cubicBezTo>
                    <a:pt x="1092" y="56"/>
                    <a:pt x="1164" y="38"/>
                    <a:pt x="1224" y="24"/>
                  </a:cubicBezTo>
                  <a:cubicBezTo>
                    <a:pt x="1284" y="10"/>
                    <a:pt x="1348" y="5"/>
                    <a:pt x="138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7" name="Text Box 8"/>
            <p:cNvSpPr txBox="1">
              <a:spLocks noChangeArrowheads="1"/>
            </p:cNvSpPr>
            <p:nvPr/>
          </p:nvSpPr>
          <p:spPr bwMode="auto">
            <a:xfrm>
              <a:off x="5136" y="283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</a:p>
          </p:txBody>
        </p:sp>
        <p:sp>
          <p:nvSpPr>
            <p:cNvPr id="34838" name="Text Box 9"/>
            <p:cNvSpPr txBox="1">
              <a:spLocks noChangeArrowheads="1"/>
            </p:cNvSpPr>
            <p:nvPr/>
          </p:nvSpPr>
          <p:spPr bwMode="auto">
            <a:xfrm>
              <a:off x="3120" y="139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</a:p>
          </p:txBody>
        </p:sp>
        <p:sp>
          <p:nvSpPr>
            <p:cNvPr id="34839" name="Text Box 10"/>
            <p:cNvSpPr txBox="1">
              <a:spLocks noChangeArrowheads="1"/>
            </p:cNvSpPr>
            <p:nvPr/>
          </p:nvSpPr>
          <p:spPr bwMode="auto">
            <a:xfrm>
              <a:off x="3120" y="278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O</a:t>
              </a:r>
            </a:p>
          </p:txBody>
        </p:sp>
        <p:sp>
          <p:nvSpPr>
            <p:cNvPr id="34840" name="Freeform 11"/>
            <p:cNvSpPr>
              <a:spLocks/>
            </p:cNvSpPr>
            <p:nvPr/>
          </p:nvSpPr>
          <p:spPr bwMode="auto">
            <a:xfrm>
              <a:off x="3888" y="1488"/>
              <a:ext cx="720" cy="1440"/>
            </a:xfrm>
            <a:custGeom>
              <a:avLst/>
              <a:gdLst>
                <a:gd name="T0" fmla="*/ 0 w 684"/>
                <a:gd name="T1" fmla="*/ 1440 h 1260"/>
                <a:gd name="T2" fmla="*/ 291 w 684"/>
                <a:gd name="T3" fmla="*/ 1083 h 1260"/>
                <a:gd name="T4" fmla="*/ 480 w 684"/>
                <a:gd name="T5" fmla="*/ 782 h 1260"/>
                <a:gd name="T6" fmla="*/ 568 w 684"/>
                <a:gd name="T7" fmla="*/ 576 h 1260"/>
                <a:gd name="T8" fmla="*/ 669 w 684"/>
                <a:gd name="T9" fmla="*/ 302 h 1260"/>
                <a:gd name="T10" fmla="*/ 720 w 684"/>
                <a:gd name="T11" fmla="*/ 0 h 1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4"/>
                <a:gd name="T19" fmla="*/ 0 h 1260"/>
                <a:gd name="T20" fmla="*/ 684 w 684"/>
                <a:gd name="T21" fmla="*/ 1260 h 1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4" h="1260">
                  <a:moveTo>
                    <a:pt x="0" y="1260"/>
                  </a:moveTo>
                  <a:cubicBezTo>
                    <a:pt x="46" y="1208"/>
                    <a:pt x="200" y="1044"/>
                    <a:pt x="276" y="948"/>
                  </a:cubicBezTo>
                  <a:cubicBezTo>
                    <a:pt x="352" y="852"/>
                    <a:pt x="412" y="758"/>
                    <a:pt x="456" y="684"/>
                  </a:cubicBezTo>
                  <a:cubicBezTo>
                    <a:pt x="500" y="610"/>
                    <a:pt x="510" y="574"/>
                    <a:pt x="540" y="504"/>
                  </a:cubicBezTo>
                  <a:cubicBezTo>
                    <a:pt x="570" y="434"/>
                    <a:pt x="612" y="348"/>
                    <a:pt x="636" y="264"/>
                  </a:cubicBezTo>
                  <a:cubicBezTo>
                    <a:pt x="660" y="180"/>
                    <a:pt x="674" y="55"/>
                    <a:pt x="68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1" name="Text Box 12"/>
            <p:cNvSpPr txBox="1">
              <a:spLocks noChangeArrowheads="1"/>
            </p:cNvSpPr>
            <p:nvPr/>
          </p:nvSpPr>
          <p:spPr bwMode="auto">
            <a:xfrm>
              <a:off x="3072" y="249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  <a:r>
                <a:rPr lang="en-US" altLang="zh-CN" baseline="-25000"/>
                <a:t>0</a:t>
              </a:r>
              <a:endParaRPr lang="en-US" altLang="zh-CN" i="1"/>
            </a:p>
          </p:txBody>
        </p:sp>
        <p:sp>
          <p:nvSpPr>
            <p:cNvPr id="34842" name="Text Box 13"/>
            <p:cNvSpPr txBox="1">
              <a:spLocks noChangeArrowheads="1"/>
            </p:cNvSpPr>
            <p:nvPr/>
          </p:nvSpPr>
          <p:spPr bwMode="auto">
            <a:xfrm>
              <a:off x="3744" y="283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  <a:r>
                <a:rPr lang="en-US" altLang="zh-CN" baseline="-25000"/>
                <a:t>0</a:t>
              </a:r>
              <a:endParaRPr lang="en-US" altLang="zh-CN" i="1"/>
            </a:p>
          </p:txBody>
        </p:sp>
        <p:sp>
          <p:nvSpPr>
            <p:cNvPr id="34843" name="Text Box 14"/>
            <p:cNvSpPr txBox="1">
              <a:spLocks noChangeArrowheads="1"/>
            </p:cNvSpPr>
            <p:nvPr/>
          </p:nvSpPr>
          <p:spPr bwMode="auto">
            <a:xfrm>
              <a:off x="4464" y="1872"/>
              <a:ext cx="7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P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 i="1" baseline="-25000"/>
                <a:t>m</a:t>
              </a:r>
              <a:r>
                <a:rPr lang="en-US" altLang="zh-CN"/>
                <a:t>,</a:t>
              </a:r>
              <a:r>
                <a:rPr lang="en-US" altLang="zh-CN" i="1"/>
                <a:t>y</a:t>
              </a:r>
              <a:r>
                <a:rPr lang="en-US" altLang="zh-CN" i="1" baseline="-25000"/>
                <a:t>m</a:t>
              </a:r>
              <a:r>
                <a:rPr lang="en-US" altLang="zh-CN"/>
                <a:t>)</a:t>
              </a:r>
            </a:p>
          </p:txBody>
        </p:sp>
        <p:sp>
          <p:nvSpPr>
            <p:cNvPr id="34844" name="Text Box 15"/>
            <p:cNvSpPr txBox="1">
              <a:spLocks noChangeArrowheads="1"/>
            </p:cNvSpPr>
            <p:nvPr/>
          </p:nvSpPr>
          <p:spPr bwMode="auto">
            <a:xfrm>
              <a:off x="4272" y="2352"/>
              <a:ext cx="6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  <a:r>
                <a:rPr lang="en-US" altLang="zh-CN"/>
                <a:t>=</a:t>
              </a:r>
              <a:r>
                <a:rPr lang="en-US" altLang="zh-CN" i="1"/>
                <a:t>g</a:t>
              </a:r>
              <a:r>
                <a:rPr lang="en-US" altLang="zh-CN"/>
                <a:t>(</a:t>
              </a:r>
              <a:r>
                <a:rPr lang="en-US" altLang="zh-CN" i="1"/>
                <a:t>y</a:t>
              </a:r>
              <a:r>
                <a:rPr lang="en-US" altLang="zh-CN"/>
                <a:t>)</a:t>
              </a:r>
            </a:p>
          </p:txBody>
        </p:sp>
        <p:sp>
          <p:nvSpPr>
            <p:cNvPr id="34845" name="Text Box 16"/>
            <p:cNvSpPr txBox="1">
              <a:spLocks noChangeArrowheads="1"/>
            </p:cNvSpPr>
            <p:nvPr/>
          </p:nvSpPr>
          <p:spPr bwMode="auto">
            <a:xfrm>
              <a:off x="3456" y="2448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  <a:r>
                <a:rPr lang="en-US" altLang="zh-CN"/>
                <a:t>=</a:t>
              </a:r>
              <a:r>
                <a:rPr lang="en-US" altLang="zh-CN" i="1"/>
                <a:t>f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</a:p>
          </p:txBody>
        </p:sp>
      </p:grpSp>
      <p:sp>
        <p:nvSpPr>
          <p:cNvPr id="62481" name="Freeform 17"/>
          <p:cNvSpPr>
            <a:spLocks/>
          </p:cNvSpPr>
          <p:nvPr/>
        </p:nvSpPr>
        <p:spPr bwMode="auto">
          <a:xfrm>
            <a:off x="5257800" y="2495550"/>
            <a:ext cx="2362200" cy="1466850"/>
          </a:xfrm>
          <a:custGeom>
            <a:avLst/>
            <a:gdLst>
              <a:gd name="T0" fmla="*/ 0 w 1380"/>
              <a:gd name="T1" fmla="*/ 1466850 h 780"/>
              <a:gd name="T2" fmla="*/ 369736 w 1380"/>
              <a:gd name="T3" fmla="*/ 1083212 h 780"/>
              <a:gd name="T4" fmla="*/ 677849 w 1380"/>
              <a:gd name="T5" fmla="*/ 812409 h 780"/>
              <a:gd name="T6" fmla="*/ 965421 w 1380"/>
              <a:gd name="T7" fmla="*/ 609307 h 780"/>
              <a:gd name="T8" fmla="*/ 1355697 w 1380"/>
              <a:gd name="T9" fmla="*/ 361071 h 780"/>
              <a:gd name="T10" fmla="*/ 1745974 w 1380"/>
              <a:gd name="T11" fmla="*/ 157968 h 780"/>
              <a:gd name="T12" fmla="*/ 2095169 w 1380"/>
              <a:gd name="T13" fmla="*/ 45134 h 780"/>
              <a:gd name="T14" fmla="*/ 2362200 w 1380"/>
              <a:gd name="T15" fmla="*/ 0 h 7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80"/>
              <a:gd name="T25" fmla="*/ 0 h 780"/>
              <a:gd name="T26" fmla="*/ 1380 w 1380"/>
              <a:gd name="T27" fmla="*/ 780 h 7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80" h="780">
                <a:moveTo>
                  <a:pt x="0" y="780"/>
                </a:moveTo>
                <a:cubicBezTo>
                  <a:pt x="36" y="746"/>
                  <a:pt x="150" y="634"/>
                  <a:pt x="216" y="576"/>
                </a:cubicBezTo>
                <a:cubicBezTo>
                  <a:pt x="282" y="518"/>
                  <a:pt x="338" y="474"/>
                  <a:pt x="396" y="432"/>
                </a:cubicBezTo>
                <a:cubicBezTo>
                  <a:pt x="454" y="390"/>
                  <a:pt x="498" y="364"/>
                  <a:pt x="564" y="324"/>
                </a:cubicBezTo>
                <a:cubicBezTo>
                  <a:pt x="630" y="284"/>
                  <a:pt x="716" y="232"/>
                  <a:pt x="792" y="192"/>
                </a:cubicBezTo>
                <a:cubicBezTo>
                  <a:pt x="868" y="152"/>
                  <a:pt x="948" y="112"/>
                  <a:pt x="1020" y="84"/>
                </a:cubicBezTo>
                <a:cubicBezTo>
                  <a:pt x="1092" y="56"/>
                  <a:pt x="1164" y="38"/>
                  <a:pt x="1224" y="24"/>
                </a:cubicBezTo>
                <a:cubicBezTo>
                  <a:pt x="1284" y="10"/>
                  <a:pt x="1348" y="5"/>
                  <a:pt x="1380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482" name="Object 18"/>
          <p:cNvGraphicFramePr>
            <a:graphicFrameLocks noChangeAspect="1"/>
          </p:cNvGraphicFramePr>
          <p:nvPr/>
        </p:nvGraphicFramePr>
        <p:xfrm>
          <a:off x="1143000" y="4648200"/>
          <a:ext cx="25908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4" name="公式" r:id="rId3" imgW="1054080" imgH="228600" progId="Equation.3">
                  <p:embed/>
                </p:oleObj>
              </mc:Choice>
              <mc:Fallback>
                <p:oleObj name="公式" r:id="rId3" imgW="105408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648200"/>
                        <a:ext cx="25908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1214438" y="5562600"/>
            <a:ext cx="6702425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甲方的被动防御也会使双方军备竞赛升级</a:t>
            </a:r>
            <a:r>
              <a:rPr lang="en-US" altLang="zh-CN" sz="2800" b="1">
                <a:ea typeface="楷体_GB2312" pitchFamily="49" charset="-122"/>
              </a:rPr>
              <a:t>.</a:t>
            </a:r>
          </a:p>
        </p:txBody>
      </p:sp>
      <p:graphicFrame>
        <p:nvGraphicFramePr>
          <p:cNvPr id="62484" name="Object 20"/>
          <p:cNvGraphicFramePr>
            <a:graphicFrameLocks noChangeAspect="1"/>
          </p:cNvGraphicFramePr>
          <p:nvPr/>
        </p:nvGraphicFramePr>
        <p:xfrm>
          <a:off x="7391400" y="2176463"/>
          <a:ext cx="12192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5" name="公式" r:id="rId5" imgW="672840" imgH="228600" progId="Equation.3">
                  <p:embed/>
                </p:oleObj>
              </mc:Choice>
              <mc:Fallback>
                <p:oleObj name="公式" r:id="rId5" imgW="672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176463"/>
                        <a:ext cx="12192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1019175" y="2590800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（其他因素不变）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1147763" y="3276600"/>
            <a:ext cx="3311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乙安全线 </a:t>
            </a:r>
            <a:r>
              <a:rPr lang="en-US" altLang="zh-CN" sz="2800" b="1" i="1"/>
              <a:t>y</a:t>
            </a:r>
            <a:r>
              <a:rPr lang="en-US" altLang="zh-CN" sz="2800" b="1"/>
              <a:t>=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上移</a:t>
            </a:r>
          </a:p>
        </p:txBody>
      </p:sp>
      <p:sp>
        <p:nvSpPr>
          <p:cNvPr id="34827" name="Text Box 23"/>
          <p:cNvSpPr txBox="1">
            <a:spLocks noChangeArrowheads="1"/>
          </p:cNvSpPr>
          <p:nvPr/>
        </p:nvSpPr>
        <p:spPr bwMode="auto">
          <a:xfrm>
            <a:off x="838200" y="533400"/>
            <a:ext cx="22098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模型解释 </a:t>
            </a:r>
          </a:p>
        </p:txBody>
      </p:sp>
      <p:sp>
        <p:nvSpPr>
          <p:cNvPr id="62488" name="AutoShape 24"/>
          <p:cNvSpPr>
            <a:spLocks noChangeArrowheads="1"/>
          </p:cNvSpPr>
          <p:nvPr/>
        </p:nvSpPr>
        <p:spPr bwMode="auto">
          <a:xfrm>
            <a:off x="533400" y="2057400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9" name="AutoShape 25"/>
          <p:cNvSpPr>
            <a:spLocks noChangeArrowheads="1"/>
          </p:cNvSpPr>
          <p:nvPr/>
        </p:nvSpPr>
        <p:spPr bwMode="auto">
          <a:xfrm>
            <a:off x="533400" y="3276600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1235075" y="3962400"/>
            <a:ext cx="2220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平衡点</a:t>
            </a:r>
            <a:r>
              <a:rPr lang="en-US" altLang="zh-CN" sz="2800" b="1" i="1"/>
              <a:t>P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 i="1">
                <a:sym typeface="Symbol" pitchFamily="18" charset="2"/>
              </a:rPr>
              <a:t>P</a:t>
            </a:r>
            <a:r>
              <a:rPr lang="en-US" altLang="zh-CN" sz="2800" b="1">
                <a:sym typeface="Symbol" pitchFamily="18" charset="2"/>
              </a:rPr>
              <a:t>´</a:t>
            </a:r>
            <a:endParaRPr lang="en-US" altLang="zh-CN" sz="2800" b="1"/>
          </a:p>
        </p:txBody>
      </p:sp>
      <p:sp>
        <p:nvSpPr>
          <p:cNvPr id="62491" name="AutoShape 27"/>
          <p:cNvSpPr>
            <a:spLocks noChangeArrowheads="1"/>
          </p:cNvSpPr>
          <p:nvPr/>
        </p:nvSpPr>
        <p:spPr bwMode="auto">
          <a:xfrm>
            <a:off x="533400" y="4038600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2" name="AutoShape 28"/>
          <p:cNvSpPr>
            <a:spLocks noChangeArrowheads="1"/>
          </p:cNvSpPr>
          <p:nvPr/>
        </p:nvSpPr>
        <p:spPr bwMode="auto">
          <a:xfrm>
            <a:off x="533400" y="4724400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4833" name="Picture 2" descr="j021508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476250"/>
            <a:ext cx="5064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64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20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10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10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10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/>
      <p:bldP spid="62467" grpId="0" animBg="1" autoUpdateAnimBg="0"/>
      <p:bldP spid="62481" grpId="0" animBg="1"/>
      <p:bldP spid="62483" grpId="0" animBg="1"/>
      <p:bldP spid="62485" grpId="0" animBg="1" autoUpdateAnimBg="0"/>
      <p:bldP spid="62486" grpId="0" animBg="1" autoUpdateAnimBg="0"/>
      <p:bldP spid="62488" grpId="0" animBg="1"/>
      <p:bldP spid="62489" grpId="0" animBg="1"/>
      <p:bldP spid="62490" grpId="0" animBg="1" autoUpdateAnimBg="0"/>
      <p:bldP spid="62491" grpId="0" animBg="1"/>
      <p:bldP spid="624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85800" y="1254125"/>
            <a:ext cx="7502525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甲方将固定核导弹基地改进为可移动发射架</a:t>
            </a:r>
            <a:r>
              <a:rPr lang="en-US" altLang="zh-CN" sz="2800" b="1"/>
              <a:t>.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219200" y="1995488"/>
            <a:ext cx="3224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乙安全线</a:t>
            </a:r>
            <a:r>
              <a:rPr lang="en-US" altLang="zh-CN" sz="2800" b="1" i="1"/>
              <a:t>y</a:t>
            </a:r>
            <a:r>
              <a:rPr lang="en-US" altLang="zh-CN" sz="2800" b="1"/>
              <a:t>=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不变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217613" y="2605088"/>
            <a:ext cx="2684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甲方残存率变大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331913" y="3213100"/>
            <a:ext cx="2328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威慑值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 0</a:t>
            </a:r>
            <a:r>
              <a:rPr lang="zh-CN" altLang="en-US" sz="2800" b="1"/>
              <a:t>不变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143000" y="3900488"/>
            <a:ext cx="3200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zh-CN" altLang="en-US" sz="2800" b="1"/>
              <a:t>减小，甲安全线</a:t>
            </a:r>
            <a:r>
              <a:rPr lang="en-US" altLang="zh-CN" sz="2800" b="1" i="1"/>
              <a:t>x</a:t>
            </a:r>
            <a:r>
              <a:rPr lang="en-US" altLang="zh-CN" sz="2800" b="1"/>
              <a:t>=</a:t>
            </a:r>
            <a:r>
              <a:rPr lang="en-US" altLang="zh-CN" sz="2800" b="1" i="1"/>
              <a:t>g</a:t>
            </a:r>
            <a:r>
              <a:rPr lang="en-US" altLang="zh-CN" sz="2800" b="1"/>
              <a:t>(</a:t>
            </a:r>
            <a:r>
              <a:rPr lang="en-US" altLang="zh-CN" sz="2800" b="1" i="1"/>
              <a:t>y</a:t>
            </a:r>
            <a:r>
              <a:rPr lang="en-US" altLang="zh-CN" sz="2800" b="1"/>
              <a:t>)</a:t>
            </a:r>
            <a:r>
              <a:rPr lang="zh-CN" altLang="en-US" sz="2800" b="1"/>
              <a:t>向</a:t>
            </a:r>
            <a:r>
              <a:rPr lang="en-US" altLang="zh-CN" sz="2800" b="1" i="1"/>
              <a:t>y</a:t>
            </a:r>
            <a:r>
              <a:rPr lang="zh-CN" altLang="en-US" sz="2800" b="1"/>
              <a:t>轴靠近</a:t>
            </a:r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2743200" y="5032375"/>
          <a:ext cx="25146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8" name="公式" r:id="rId3" imgW="1054080" imgH="228600" progId="Equation.3">
                  <p:embed/>
                </p:oleObj>
              </mc:Choice>
              <mc:Fallback>
                <p:oleObj name="公式" r:id="rId3" imgW="105408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32375"/>
                        <a:ext cx="25146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953000" y="2133600"/>
            <a:ext cx="4114800" cy="2743200"/>
            <a:chOff x="2784" y="1344"/>
            <a:chExt cx="2592" cy="1728"/>
          </a:xfrm>
        </p:grpSpPr>
        <p:sp>
          <p:nvSpPr>
            <p:cNvPr id="35858" name="Line 9"/>
            <p:cNvSpPr>
              <a:spLocks noChangeShapeType="1"/>
            </p:cNvSpPr>
            <p:nvPr/>
          </p:nvSpPr>
          <p:spPr bwMode="auto">
            <a:xfrm>
              <a:off x="3024" y="2880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Line 10"/>
            <p:cNvSpPr>
              <a:spLocks noChangeShapeType="1"/>
            </p:cNvSpPr>
            <p:nvPr/>
          </p:nvSpPr>
          <p:spPr bwMode="auto">
            <a:xfrm flipV="1">
              <a:off x="3024" y="148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Freeform 11"/>
            <p:cNvSpPr>
              <a:spLocks/>
            </p:cNvSpPr>
            <p:nvPr/>
          </p:nvSpPr>
          <p:spPr bwMode="auto">
            <a:xfrm>
              <a:off x="3024" y="1824"/>
              <a:ext cx="1536" cy="828"/>
            </a:xfrm>
            <a:custGeom>
              <a:avLst/>
              <a:gdLst>
                <a:gd name="T0" fmla="*/ 0 w 1380"/>
                <a:gd name="T1" fmla="*/ 828 h 780"/>
                <a:gd name="T2" fmla="*/ 240 w 1380"/>
                <a:gd name="T3" fmla="*/ 611 h 780"/>
                <a:gd name="T4" fmla="*/ 441 w 1380"/>
                <a:gd name="T5" fmla="*/ 459 h 780"/>
                <a:gd name="T6" fmla="*/ 628 w 1380"/>
                <a:gd name="T7" fmla="*/ 344 h 780"/>
                <a:gd name="T8" fmla="*/ 882 w 1380"/>
                <a:gd name="T9" fmla="*/ 204 h 780"/>
                <a:gd name="T10" fmla="*/ 1135 w 1380"/>
                <a:gd name="T11" fmla="*/ 89 h 780"/>
                <a:gd name="T12" fmla="*/ 1362 w 1380"/>
                <a:gd name="T13" fmla="*/ 25 h 780"/>
                <a:gd name="T14" fmla="*/ 1536 w 1380"/>
                <a:gd name="T15" fmla="*/ 0 h 7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0"/>
                <a:gd name="T25" fmla="*/ 0 h 780"/>
                <a:gd name="T26" fmla="*/ 1380 w 1380"/>
                <a:gd name="T27" fmla="*/ 780 h 7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0" h="780">
                  <a:moveTo>
                    <a:pt x="0" y="780"/>
                  </a:moveTo>
                  <a:cubicBezTo>
                    <a:pt x="36" y="746"/>
                    <a:pt x="150" y="634"/>
                    <a:pt x="216" y="576"/>
                  </a:cubicBezTo>
                  <a:cubicBezTo>
                    <a:pt x="282" y="518"/>
                    <a:pt x="338" y="474"/>
                    <a:pt x="396" y="432"/>
                  </a:cubicBezTo>
                  <a:cubicBezTo>
                    <a:pt x="454" y="390"/>
                    <a:pt x="498" y="364"/>
                    <a:pt x="564" y="324"/>
                  </a:cubicBezTo>
                  <a:cubicBezTo>
                    <a:pt x="630" y="284"/>
                    <a:pt x="716" y="232"/>
                    <a:pt x="792" y="192"/>
                  </a:cubicBezTo>
                  <a:cubicBezTo>
                    <a:pt x="868" y="152"/>
                    <a:pt x="948" y="112"/>
                    <a:pt x="1020" y="84"/>
                  </a:cubicBezTo>
                  <a:cubicBezTo>
                    <a:pt x="1092" y="56"/>
                    <a:pt x="1164" y="38"/>
                    <a:pt x="1224" y="24"/>
                  </a:cubicBezTo>
                  <a:cubicBezTo>
                    <a:pt x="1284" y="10"/>
                    <a:pt x="1348" y="5"/>
                    <a:pt x="138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Text Box 12"/>
            <p:cNvSpPr txBox="1">
              <a:spLocks noChangeArrowheads="1"/>
            </p:cNvSpPr>
            <p:nvPr/>
          </p:nvSpPr>
          <p:spPr bwMode="auto">
            <a:xfrm>
              <a:off x="4944" y="278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</a:p>
          </p:txBody>
        </p:sp>
        <p:sp>
          <p:nvSpPr>
            <p:cNvPr id="35862" name="Text Box 13"/>
            <p:cNvSpPr txBox="1">
              <a:spLocks noChangeArrowheads="1"/>
            </p:cNvSpPr>
            <p:nvPr/>
          </p:nvSpPr>
          <p:spPr bwMode="auto">
            <a:xfrm>
              <a:off x="2832" y="134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</a:p>
          </p:txBody>
        </p:sp>
        <p:sp>
          <p:nvSpPr>
            <p:cNvPr id="35863" name="Text Box 14"/>
            <p:cNvSpPr txBox="1">
              <a:spLocks noChangeArrowheads="1"/>
            </p:cNvSpPr>
            <p:nvPr/>
          </p:nvSpPr>
          <p:spPr bwMode="auto">
            <a:xfrm>
              <a:off x="2832" y="273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O</a:t>
              </a:r>
            </a:p>
          </p:txBody>
        </p:sp>
        <p:sp>
          <p:nvSpPr>
            <p:cNvPr id="35864" name="Freeform 15"/>
            <p:cNvSpPr>
              <a:spLocks/>
            </p:cNvSpPr>
            <p:nvPr/>
          </p:nvSpPr>
          <p:spPr bwMode="auto">
            <a:xfrm>
              <a:off x="3600" y="1440"/>
              <a:ext cx="720" cy="1440"/>
            </a:xfrm>
            <a:custGeom>
              <a:avLst/>
              <a:gdLst>
                <a:gd name="T0" fmla="*/ 0 w 684"/>
                <a:gd name="T1" fmla="*/ 1440 h 1260"/>
                <a:gd name="T2" fmla="*/ 291 w 684"/>
                <a:gd name="T3" fmla="*/ 1083 h 1260"/>
                <a:gd name="T4" fmla="*/ 480 w 684"/>
                <a:gd name="T5" fmla="*/ 782 h 1260"/>
                <a:gd name="T6" fmla="*/ 568 w 684"/>
                <a:gd name="T7" fmla="*/ 576 h 1260"/>
                <a:gd name="T8" fmla="*/ 669 w 684"/>
                <a:gd name="T9" fmla="*/ 302 h 1260"/>
                <a:gd name="T10" fmla="*/ 720 w 684"/>
                <a:gd name="T11" fmla="*/ 0 h 1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4"/>
                <a:gd name="T19" fmla="*/ 0 h 1260"/>
                <a:gd name="T20" fmla="*/ 684 w 684"/>
                <a:gd name="T21" fmla="*/ 1260 h 1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4" h="1260">
                  <a:moveTo>
                    <a:pt x="0" y="1260"/>
                  </a:moveTo>
                  <a:cubicBezTo>
                    <a:pt x="46" y="1208"/>
                    <a:pt x="200" y="1044"/>
                    <a:pt x="276" y="948"/>
                  </a:cubicBezTo>
                  <a:cubicBezTo>
                    <a:pt x="352" y="852"/>
                    <a:pt x="412" y="758"/>
                    <a:pt x="456" y="684"/>
                  </a:cubicBezTo>
                  <a:cubicBezTo>
                    <a:pt x="500" y="610"/>
                    <a:pt x="510" y="574"/>
                    <a:pt x="540" y="504"/>
                  </a:cubicBezTo>
                  <a:cubicBezTo>
                    <a:pt x="570" y="434"/>
                    <a:pt x="612" y="348"/>
                    <a:pt x="636" y="264"/>
                  </a:cubicBezTo>
                  <a:cubicBezTo>
                    <a:pt x="660" y="180"/>
                    <a:pt x="674" y="55"/>
                    <a:pt x="68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5" name="Text Box 16"/>
            <p:cNvSpPr txBox="1">
              <a:spLocks noChangeArrowheads="1"/>
            </p:cNvSpPr>
            <p:nvPr/>
          </p:nvSpPr>
          <p:spPr bwMode="auto">
            <a:xfrm>
              <a:off x="2784" y="249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  <a:r>
                <a:rPr lang="en-US" altLang="zh-CN" baseline="-25000"/>
                <a:t>0</a:t>
              </a:r>
              <a:endParaRPr lang="en-US" altLang="zh-CN" i="1"/>
            </a:p>
          </p:txBody>
        </p:sp>
        <p:sp>
          <p:nvSpPr>
            <p:cNvPr id="35866" name="Text Box 17"/>
            <p:cNvSpPr txBox="1">
              <a:spLocks noChangeArrowheads="1"/>
            </p:cNvSpPr>
            <p:nvPr/>
          </p:nvSpPr>
          <p:spPr bwMode="auto">
            <a:xfrm>
              <a:off x="3456" y="278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  <a:r>
                <a:rPr lang="en-US" altLang="zh-CN" baseline="-25000"/>
                <a:t>0</a:t>
              </a:r>
              <a:endParaRPr lang="en-US" altLang="zh-CN" i="1"/>
            </a:p>
          </p:txBody>
        </p:sp>
        <p:sp>
          <p:nvSpPr>
            <p:cNvPr id="35867" name="Text Box 18"/>
            <p:cNvSpPr txBox="1">
              <a:spLocks noChangeArrowheads="1"/>
            </p:cNvSpPr>
            <p:nvPr/>
          </p:nvSpPr>
          <p:spPr bwMode="auto">
            <a:xfrm>
              <a:off x="4224" y="1536"/>
              <a:ext cx="7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P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 i="1" baseline="-25000"/>
                <a:t>m</a:t>
              </a:r>
              <a:r>
                <a:rPr lang="en-US" altLang="zh-CN"/>
                <a:t>,</a:t>
              </a:r>
              <a:r>
                <a:rPr lang="en-US" altLang="zh-CN" i="1"/>
                <a:t>y</a:t>
              </a:r>
              <a:r>
                <a:rPr lang="en-US" altLang="zh-CN" i="1" baseline="-25000"/>
                <a:t>m</a:t>
              </a:r>
              <a:r>
                <a:rPr lang="en-US" altLang="zh-CN"/>
                <a:t>)</a:t>
              </a:r>
            </a:p>
          </p:txBody>
        </p:sp>
        <p:sp>
          <p:nvSpPr>
            <p:cNvPr id="35868" name="Text Box 19"/>
            <p:cNvSpPr txBox="1">
              <a:spLocks noChangeArrowheads="1"/>
            </p:cNvSpPr>
            <p:nvPr/>
          </p:nvSpPr>
          <p:spPr bwMode="auto">
            <a:xfrm>
              <a:off x="3984" y="2304"/>
              <a:ext cx="6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  <a:r>
                <a:rPr lang="en-US" altLang="zh-CN"/>
                <a:t>=</a:t>
              </a:r>
              <a:r>
                <a:rPr lang="en-US" altLang="zh-CN" i="1"/>
                <a:t>g</a:t>
              </a:r>
              <a:r>
                <a:rPr lang="en-US" altLang="zh-CN"/>
                <a:t>(</a:t>
              </a:r>
              <a:r>
                <a:rPr lang="en-US" altLang="zh-CN" i="1"/>
                <a:t>y</a:t>
              </a:r>
              <a:r>
                <a:rPr lang="en-US" altLang="zh-CN"/>
                <a:t>)</a:t>
              </a:r>
            </a:p>
          </p:txBody>
        </p:sp>
        <p:sp>
          <p:nvSpPr>
            <p:cNvPr id="35869" name="Text Box 20"/>
            <p:cNvSpPr txBox="1">
              <a:spLocks noChangeArrowheads="1"/>
            </p:cNvSpPr>
            <p:nvPr/>
          </p:nvSpPr>
          <p:spPr bwMode="auto">
            <a:xfrm>
              <a:off x="3168" y="2400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  <a:r>
                <a:rPr lang="en-US" altLang="zh-CN"/>
                <a:t>=</a:t>
              </a:r>
              <a:r>
                <a:rPr lang="en-US" altLang="zh-CN" i="1"/>
                <a:t>f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</a:p>
          </p:txBody>
        </p:sp>
      </p:grpSp>
      <p:graphicFrame>
        <p:nvGraphicFramePr>
          <p:cNvPr id="63509" name="Object 21"/>
          <p:cNvGraphicFramePr>
            <a:graphicFrameLocks noChangeAspect="1"/>
          </p:cNvGraphicFramePr>
          <p:nvPr/>
        </p:nvGraphicFramePr>
        <p:xfrm>
          <a:off x="5715000" y="2819400"/>
          <a:ext cx="12192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9" name="公式" r:id="rId5" imgW="672840" imgH="228600" progId="Equation.3">
                  <p:embed/>
                </p:oleObj>
              </mc:Choice>
              <mc:Fallback>
                <p:oleObj name="公式" r:id="rId5" imgW="672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819400"/>
                        <a:ext cx="12192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0" name="Freeform 22"/>
          <p:cNvSpPr>
            <a:spLocks/>
          </p:cNvSpPr>
          <p:nvPr/>
        </p:nvSpPr>
        <p:spPr bwMode="auto">
          <a:xfrm>
            <a:off x="6248400" y="2286000"/>
            <a:ext cx="762000" cy="2286000"/>
          </a:xfrm>
          <a:custGeom>
            <a:avLst/>
            <a:gdLst>
              <a:gd name="T0" fmla="*/ 0 w 684"/>
              <a:gd name="T1" fmla="*/ 2286000 h 1260"/>
              <a:gd name="T2" fmla="*/ 307474 w 684"/>
              <a:gd name="T3" fmla="*/ 1719943 h 1260"/>
              <a:gd name="T4" fmla="*/ 508000 w 684"/>
              <a:gd name="T5" fmla="*/ 1240971 h 1260"/>
              <a:gd name="T6" fmla="*/ 601579 w 684"/>
              <a:gd name="T7" fmla="*/ 914400 h 1260"/>
              <a:gd name="T8" fmla="*/ 708526 w 684"/>
              <a:gd name="T9" fmla="*/ 478971 h 1260"/>
              <a:gd name="T10" fmla="*/ 762000 w 684"/>
              <a:gd name="T11" fmla="*/ 0 h 12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4"/>
              <a:gd name="T19" fmla="*/ 0 h 1260"/>
              <a:gd name="T20" fmla="*/ 684 w 684"/>
              <a:gd name="T21" fmla="*/ 1260 h 12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4" h="1260">
                <a:moveTo>
                  <a:pt x="0" y="1260"/>
                </a:moveTo>
                <a:cubicBezTo>
                  <a:pt x="46" y="1208"/>
                  <a:pt x="200" y="1044"/>
                  <a:pt x="276" y="948"/>
                </a:cubicBezTo>
                <a:cubicBezTo>
                  <a:pt x="352" y="852"/>
                  <a:pt x="412" y="758"/>
                  <a:pt x="456" y="684"/>
                </a:cubicBezTo>
                <a:cubicBezTo>
                  <a:pt x="500" y="610"/>
                  <a:pt x="510" y="574"/>
                  <a:pt x="540" y="504"/>
                </a:cubicBezTo>
                <a:cubicBezTo>
                  <a:pt x="570" y="434"/>
                  <a:pt x="612" y="348"/>
                  <a:pt x="636" y="264"/>
                </a:cubicBezTo>
                <a:cubicBezTo>
                  <a:pt x="660" y="180"/>
                  <a:pt x="674" y="55"/>
                  <a:pt x="684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Text Box 23"/>
          <p:cNvSpPr txBox="1">
            <a:spLocks noChangeArrowheads="1"/>
          </p:cNvSpPr>
          <p:nvPr/>
        </p:nvSpPr>
        <p:spPr bwMode="auto">
          <a:xfrm>
            <a:off x="914400" y="533400"/>
            <a:ext cx="22098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模型解释 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841375" y="5805488"/>
            <a:ext cx="7186613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甲方这种单独行为，会使双方的核导弹减少</a:t>
            </a:r>
            <a:r>
              <a:rPr lang="en-US" altLang="zh-CN" sz="2800" b="1"/>
              <a:t>.</a:t>
            </a:r>
          </a:p>
        </p:txBody>
      </p:sp>
      <p:sp>
        <p:nvSpPr>
          <p:cNvPr id="63513" name="AutoShape 25"/>
          <p:cNvSpPr>
            <a:spLocks noChangeArrowheads="1"/>
          </p:cNvSpPr>
          <p:nvPr/>
        </p:nvSpPr>
        <p:spPr bwMode="auto">
          <a:xfrm>
            <a:off x="609600" y="2133600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4" name="AutoShape 26"/>
          <p:cNvSpPr>
            <a:spLocks noChangeArrowheads="1"/>
          </p:cNvSpPr>
          <p:nvPr/>
        </p:nvSpPr>
        <p:spPr bwMode="auto">
          <a:xfrm>
            <a:off x="609600" y="4114800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5" name="AutoShape 27"/>
          <p:cNvSpPr>
            <a:spLocks noChangeArrowheads="1"/>
          </p:cNvSpPr>
          <p:nvPr/>
        </p:nvSpPr>
        <p:spPr bwMode="auto">
          <a:xfrm>
            <a:off x="609600" y="5076825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1350963" y="5057775"/>
            <a:ext cx="1149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P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 i="1">
                <a:sym typeface="Symbol" pitchFamily="18" charset="2"/>
              </a:rPr>
              <a:t>P</a:t>
            </a:r>
            <a:r>
              <a:rPr lang="en-US" altLang="zh-CN" sz="2800" b="1">
                <a:sym typeface="Symbol" pitchFamily="18" charset="2"/>
              </a:rPr>
              <a:t>´</a:t>
            </a:r>
            <a:endParaRPr lang="en-US" altLang="zh-CN" sz="2800" b="1"/>
          </a:p>
        </p:txBody>
      </p:sp>
      <p:pic>
        <p:nvPicPr>
          <p:cNvPr id="35857" name="Picture 2" descr="j021508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476250"/>
            <a:ext cx="5064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20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10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10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10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3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3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3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3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nimBg="1"/>
      <p:bldP spid="63491" grpId="0" animBg="1" autoUpdateAnimBg="0"/>
      <p:bldP spid="63492" grpId="0" animBg="1" autoUpdateAnimBg="0"/>
      <p:bldP spid="63493" grpId="0" animBg="1" autoUpdateAnimBg="0"/>
      <p:bldP spid="63494" grpId="0" animBg="1" autoUpdateAnimBg="0"/>
      <p:bldP spid="63510" grpId="0" animBg="1"/>
      <p:bldP spid="63512" grpId="0" animBg="1"/>
      <p:bldP spid="63513" grpId="0" animBg="1"/>
      <p:bldP spid="63514" grpId="0" animBg="1"/>
      <p:bldP spid="63515" grpId="0" animBg="1"/>
      <p:bldP spid="6351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01613" y="1036638"/>
            <a:ext cx="8701087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双方发展多弹头导弹，每个弹头可以独立地摧毁目标</a:t>
            </a:r>
            <a:r>
              <a:rPr lang="en-US" altLang="zh-CN" sz="2800" b="1"/>
              <a:t>.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081213" y="1570038"/>
            <a:ext cx="4567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 </a:t>
            </a:r>
            <a:r>
              <a:rPr lang="en-US" altLang="zh-CN" sz="2800" b="1"/>
              <a:t>,</a:t>
            </a:r>
            <a:r>
              <a:rPr lang="en-US" altLang="zh-CN" sz="2800" b="1" i="1"/>
              <a:t> y</a:t>
            </a:r>
            <a:r>
              <a:rPr lang="zh-CN" altLang="en-US" sz="2800" b="1"/>
              <a:t>仍为双方核导弹的数量</a:t>
            </a:r>
            <a:r>
              <a:rPr lang="en-US" altLang="zh-CN" sz="2800" b="1"/>
              <a:t>)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116013" y="2125663"/>
            <a:ext cx="65151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/>
              <a:t>双方威慑值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 0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0</a:t>
            </a:r>
            <a:r>
              <a:rPr lang="zh-CN" altLang="en-US" sz="2800" b="1"/>
              <a:t>和残存率</a:t>
            </a:r>
            <a:r>
              <a:rPr lang="en-US" altLang="zh-CN" sz="2800" b="1" i="1"/>
              <a:t>s</a:t>
            </a:r>
            <a:r>
              <a:rPr lang="zh-CN" altLang="en-US" sz="2800" b="1"/>
              <a:t>均减小</a:t>
            </a:r>
            <a:r>
              <a:rPr lang="en-US" altLang="zh-CN" sz="2800" b="1"/>
              <a:t>.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685800" y="339883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y</a:t>
            </a:r>
            <a:r>
              <a:rPr lang="en-US" altLang="zh-CN" sz="2800" b="1" baseline="-25000"/>
              <a:t>0</a:t>
            </a:r>
            <a:r>
              <a:rPr lang="zh-CN" altLang="en-US" sz="2800" b="1"/>
              <a:t>减小 </a:t>
            </a:r>
            <a:r>
              <a:rPr lang="zh-CN" altLang="en-US" sz="2800" b="1">
                <a:sym typeface="Symbol" pitchFamily="18" charset="2"/>
              </a:rPr>
              <a:t> </a:t>
            </a:r>
            <a:r>
              <a:rPr lang="zh-CN" altLang="en-US" sz="2800" b="1"/>
              <a:t> </a:t>
            </a:r>
            <a:r>
              <a:rPr lang="en-US" altLang="zh-CN" sz="2800" b="1" i="1"/>
              <a:t>y</a:t>
            </a:r>
            <a:r>
              <a:rPr lang="zh-CN" altLang="en-US" sz="2800" b="1"/>
              <a:t>下移且变平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48200" y="2743200"/>
            <a:ext cx="4114800" cy="2743200"/>
            <a:chOff x="2928" y="1728"/>
            <a:chExt cx="2592" cy="1728"/>
          </a:xfrm>
        </p:grpSpPr>
        <p:sp>
          <p:nvSpPr>
            <p:cNvPr id="36887" name="Line 7"/>
            <p:cNvSpPr>
              <a:spLocks noChangeShapeType="1"/>
            </p:cNvSpPr>
            <p:nvPr/>
          </p:nvSpPr>
          <p:spPr bwMode="auto">
            <a:xfrm>
              <a:off x="3168" y="3264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8" name="Line 8"/>
            <p:cNvSpPr>
              <a:spLocks noChangeShapeType="1"/>
            </p:cNvSpPr>
            <p:nvPr/>
          </p:nvSpPr>
          <p:spPr bwMode="auto">
            <a:xfrm flipV="1">
              <a:off x="3168" y="187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9" name="Freeform 9"/>
            <p:cNvSpPr>
              <a:spLocks/>
            </p:cNvSpPr>
            <p:nvPr/>
          </p:nvSpPr>
          <p:spPr bwMode="auto">
            <a:xfrm>
              <a:off x="3168" y="2208"/>
              <a:ext cx="1536" cy="828"/>
            </a:xfrm>
            <a:custGeom>
              <a:avLst/>
              <a:gdLst>
                <a:gd name="T0" fmla="*/ 0 w 1380"/>
                <a:gd name="T1" fmla="*/ 828 h 780"/>
                <a:gd name="T2" fmla="*/ 240 w 1380"/>
                <a:gd name="T3" fmla="*/ 611 h 780"/>
                <a:gd name="T4" fmla="*/ 441 w 1380"/>
                <a:gd name="T5" fmla="*/ 459 h 780"/>
                <a:gd name="T6" fmla="*/ 628 w 1380"/>
                <a:gd name="T7" fmla="*/ 344 h 780"/>
                <a:gd name="T8" fmla="*/ 882 w 1380"/>
                <a:gd name="T9" fmla="*/ 204 h 780"/>
                <a:gd name="T10" fmla="*/ 1135 w 1380"/>
                <a:gd name="T11" fmla="*/ 89 h 780"/>
                <a:gd name="T12" fmla="*/ 1362 w 1380"/>
                <a:gd name="T13" fmla="*/ 25 h 780"/>
                <a:gd name="T14" fmla="*/ 1536 w 1380"/>
                <a:gd name="T15" fmla="*/ 0 h 7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0"/>
                <a:gd name="T25" fmla="*/ 0 h 780"/>
                <a:gd name="T26" fmla="*/ 1380 w 1380"/>
                <a:gd name="T27" fmla="*/ 780 h 7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0" h="780">
                  <a:moveTo>
                    <a:pt x="0" y="780"/>
                  </a:moveTo>
                  <a:cubicBezTo>
                    <a:pt x="36" y="746"/>
                    <a:pt x="150" y="634"/>
                    <a:pt x="216" y="576"/>
                  </a:cubicBezTo>
                  <a:cubicBezTo>
                    <a:pt x="282" y="518"/>
                    <a:pt x="338" y="474"/>
                    <a:pt x="396" y="432"/>
                  </a:cubicBezTo>
                  <a:cubicBezTo>
                    <a:pt x="454" y="390"/>
                    <a:pt x="498" y="364"/>
                    <a:pt x="564" y="324"/>
                  </a:cubicBezTo>
                  <a:cubicBezTo>
                    <a:pt x="630" y="284"/>
                    <a:pt x="716" y="232"/>
                    <a:pt x="792" y="192"/>
                  </a:cubicBezTo>
                  <a:cubicBezTo>
                    <a:pt x="868" y="152"/>
                    <a:pt x="948" y="112"/>
                    <a:pt x="1020" y="84"/>
                  </a:cubicBezTo>
                  <a:cubicBezTo>
                    <a:pt x="1092" y="56"/>
                    <a:pt x="1164" y="38"/>
                    <a:pt x="1224" y="24"/>
                  </a:cubicBezTo>
                  <a:cubicBezTo>
                    <a:pt x="1284" y="10"/>
                    <a:pt x="1348" y="5"/>
                    <a:pt x="138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0" name="Text Box 10"/>
            <p:cNvSpPr txBox="1">
              <a:spLocks noChangeArrowheads="1"/>
            </p:cNvSpPr>
            <p:nvPr/>
          </p:nvSpPr>
          <p:spPr bwMode="auto">
            <a:xfrm>
              <a:off x="5088" y="316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</a:p>
          </p:txBody>
        </p:sp>
        <p:sp>
          <p:nvSpPr>
            <p:cNvPr id="36891" name="Text Box 11"/>
            <p:cNvSpPr txBox="1">
              <a:spLocks noChangeArrowheads="1"/>
            </p:cNvSpPr>
            <p:nvPr/>
          </p:nvSpPr>
          <p:spPr bwMode="auto">
            <a:xfrm>
              <a:off x="2976" y="172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</a:p>
          </p:txBody>
        </p:sp>
        <p:sp>
          <p:nvSpPr>
            <p:cNvPr id="36892" name="Text Box 12"/>
            <p:cNvSpPr txBox="1">
              <a:spLocks noChangeArrowheads="1"/>
            </p:cNvSpPr>
            <p:nvPr/>
          </p:nvSpPr>
          <p:spPr bwMode="auto">
            <a:xfrm>
              <a:off x="2976" y="312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O</a:t>
              </a:r>
            </a:p>
          </p:txBody>
        </p:sp>
        <p:sp>
          <p:nvSpPr>
            <p:cNvPr id="36893" name="Freeform 13"/>
            <p:cNvSpPr>
              <a:spLocks/>
            </p:cNvSpPr>
            <p:nvPr/>
          </p:nvSpPr>
          <p:spPr bwMode="auto">
            <a:xfrm>
              <a:off x="3744" y="1824"/>
              <a:ext cx="720" cy="1440"/>
            </a:xfrm>
            <a:custGeom>
              <a:avLst/>
              <a:gdLst>
                <a:gd name="T0" fmla="*/ 0 w 684"/>
                <a:gd name="T1" fmla="*/ 1440 h 1260"/>
                <a:gd name="T2" fmla="*/ 291 w 684"/>
                <a:gd name="T3" fmla="*/ 1083 h 1260"/>
                <a:gd name="T4" fmla="*/ 480 w 684"/>
                <a:gd name="T5" fmla="*/ 782 h 1260"/>
                <a:gd name="T6" fmla="*/ 568 w 684"/>
                <a:gd name="T7" fmla="*/ 576 h 1260"/>
                <a:gd name="T8" fmla="*/ 669 w 684"/>
                <a:gd name="T9" fmla="*/ 302 h 1260"/>
                <a:gd name="T10" fmla="*/ 720 w 684"/>
                <a:gd name="T11" fmla="*/ 0 h 1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4"/>
                <a:gd name="T19" fmla="*/ 0 h 1260"/>
                <a:gd name="T20" fmla="*/ 684 w 684"/>
                <a:gd name="T21" fmla="*/ 1260 h 1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4" h="1260">
                  <a:moveTo>
                    <a:pt x="0" y="1260"/>
                  </a:moveTo>
                  <a:cubicBezTo>
                    <a:pt x="46" y="1208"/>
                    <a:pt x="200" y="1044"/>
                    <a:pt x="276" y="948"/>
                  </a:cubicBezTo>
                  <a:cubicBezTo>
                    <a:pt x="352" y="852"/>
                    <a:pt x="412" y="758"/>
                    <a:pt x="456" y="684"/>
                  </a:cubicBezTo>
                  <a:cubicBezTo>
                    <a:pt x="500" y="610"/>
                    <a:pt x="510" y="574"/>
                    <a:pt x="540" y="504"/>
                  </a:cubicBezTo>
                  <a:cubicBezTo>
                    <a:pt x="570" y="434"/>
                    <a:pt x="612" y="348"/>
                    <a:pt x="636" y="264"/>
                  </a:cubicBezTo>
                  <a:cubicBezTo>
                    <a:pt x="660" y="180"/>
                    <a:pt x="674" y="55"/>
                    <a:pt x="68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Text Box 14"/>
            <p:cNvSpPr txBox="1">
              <a:spLocks noChangeArrowheads="1"/>
            </p:cNvSpPr>
            <p:nvPr/>
          </p:nvSpPr>
          <p:spPr bwMode="auto">
            <a:xfrm>
              <a:off x="2928" y="283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  <a:r>
                <a:rPr lang="en-US" altLang="zh-CN" baseline="-25000"/>
                <a:t>0</a:t>
              </a:r>
              <a:endParaRPr lang="en-US" altLang="zh-CN" i="1"/>
            </a:p>
          </p:txBody>
        </p:sp>
        <p:sp>
          <p:nvSpPr>
            <p:cNvPr id="36895" name="Text Box 15"/>
            <p:cNvSpPr txBox="1">
              <a:spLocks noChangeArrowheads="1"/>
            </p:cNvSpPr>
            <p:nvPr/>
          </p:nvSpPr>
          <p:spPr bwMode="auto">
            <a:xfrm>
              <a:off x="3600" y="316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  <a:r>
                <a:rPr lang="en-US" altLang="zh-CN" baseline="-25000"/>
                <a:t>0</a:t>
              </a:r>
              <a:endParaRPr lang="en-US" altLang="zh-CN" i="1"/>
            </a:p>
          </p:txBody>
        </p:sp>
        <p:sp>
          <p:nvSpPr>
            <p:cNvPr id="36896" name="Text Box 16"/>
            <p:cNvSpPr txBox="1">
              <a:spLocks noChangeArrowheads="1"/>
            </p:cNvSpPr>
            <p:nvPr/>
          </p:nvSpPr>
          <p:spPr bwMode="auto">
            <a:xfrm>
              <a:off x="4368" y="1968"/>
              <a:ext cx="7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P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 i="1" baseline="-25000"/>
                <a:t>m</a:t>
              </a:r>
              <a:r>
                <a:rPr lang="en-US" altLang="zh-CN"/>
                <a:t>,</a:t>
              </a:r>
              <a:r>
                <a:rPr lang="en-US" altLang="zh-CN" i="1"/>
                <a:t>y</a:t>
              </a:r>
              <a:r>
                <a:rPr lang="en-US" altLang="zh-CN" i="1" baseline="-25000"/>
                <a:t>m</a:t>
              </a:r>
              <a:r>
                <a:rPr lang="en-US" altLang="zh-CN"/>
                <a:t>)</a:t>
              </a:r>
            </a:p>
          </p:txBody>
        </p:sp>
        <p:sp>
          <p:nvSpPr>
            <p:cNvPr id="36897" name="Text Box 17"/>
            <p:cNvSpPr txBox="1">
              <a:spLocks noChangeArrowheads="1"/>
            </p:cNvSpPr>
            <p:nvPr/>
          </p:nvSpPr>
          <p:spPr bwMode="auto">
            <a:xfrm>
              <a:off x="4128" y="2688"/>
              <a:ext cx="6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  <a:r>
                <a:rPr lang="en-US" altLang="zh-CN"/>
                <a:t>=</a:t>
              </a:r>
              <a:r>
                <a:rPr lang="en-US" altLang="zh-CN" i="1"/>
                <a:t>g</a:t>
              </a:r>
              <a:r>
                <a:rPr lang="en-US" altLang="zh-CN"/>
                <a:t>(</a:t>
              </a:r>
              <a:r>
                <a:rPr lang="en-US" altLang="zh-CN" i="1"/>
                <a:t>y</a:t>
              </a:r>
              <a:r>
                <a:rPr lang="en-US" altLang="zh-CN"/>
                <a:t>)</a:t>
              </a:r>
            </a:p>
          </p:txBody>
        </p:sp>
        <p:sp>
          <p:nvSpPr>
            <p:cNvPr id="36898" name="Text Box 18"/>
            <p:cNvSpPr txBox="1">
              <a:spLocks noChangeArrowheads="1"/>
            </p:cNvSpPr>
            <p:nvPr/>
          </p:nvSpPr>
          <p:spPr bwMode="auto">
            <a:xfrm>
              <a:off x="3264" y="2400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  <a:r>
                <a:rPr lang="en-US" altLang="zh-CN"/>
                <a:t>=</a:t>
              </a:r>
              <a:r>
                <a:rPr lang="en-US" altLang="zh-CN" i="1"/>
                <a:t>f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029200" y="3810000"/>
            <a:ext cx="1684338" cy="1371600"/>
            <a:chOff x="3168" y="2400"/>
            <a:chExt cx="1061" cy="864"/>
          </a:xfrm>
        </p:grpSpPr>
        <p:graphicFrame>
          <p:nvGraphicFramePr>
            <p:cNvPr id="36869" name="Object 20"/>
            <p:cNvGraphicFramePr>
              <a:graphicFrameLocks noChangeAspect="1"/>
            </p:cNvGraphicFramePr>
            <p:nvPr/>
          </p:nvGraphicFramePr>
          <p:xfrm>
            <a:off x="3984" y="2400"/>
            <a:ext cx="245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50" name="公式" r:id="rId3" imgW="177480" imgH="164880" progId="Equation.3">
                    <p:embed/>
                  </p:oleObj>
                </mc:Choice>
                <mc:Fallback>
                  <p:oleObj name="公式" r:id="rId3" imgW="1774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400"/>
                          <a:ext cx="245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5" name="Freeform 21"/>
            <p:cNvSpPr>
              <a:spLocks/>
            </p:cNvSpPr>
            <p:nvPr/>
          </p:nvSpPr>
          <p:spPr bwMode="auto">
            <a:xfrm>
              <a:off x="3504" y="2544"/>
              <a:ext cx="480" cy="720"/>
            </a:xfrm>
            <a:custGeom>
              <a:avLst/>
              <a:gdLst>
                <a:gd name="T0" fmla="*/ 0 w 684"/>
                <a:gd name="T1" fmla="*/ 720 h 1260"/>
                <a:gd name="T2" fmla="*/ 194 w 684"/>
                <a:gd name="T3" fmla="*/ 542 h 1260"/>
                <a:gd name="T4" fmla="*/ 320 w 684"/>
                <a:gd name="T5" fmla="*/ 391 h 1260"/>
                <a:gd name="T6" fmla="*/ 379 w 684"/>
                <a:gd name="T7" fmla="*/ 288 h 1260"/>
                <a:gd name="T8" fmla="*/ 446 w 684"/>
                <a:gd name="T9" fmla="*/ 151 h 1260"/>
                <a:gd name="T10" fmla="*/ 480 w 684"/>
                <a:gd name="T11" fmla="*/ 0 h 1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4"/>
                <a:gd name="T19" fmla="*/ 0 h 1260"/>
                <a:gd name="T20" fmla="*/ 684 w 684"/>
                <a:gd name="T21" fmla="*/ 1260 h 1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4" h="1260">
                  <a:moveTo>
                    <a:pt x="0" y="1260"/>
                  </a:moveTo>
                  <a:cubicBezTo>
                    <a:pt x="46" y="1208"/>
                    <a:pt x="200" y="1044"/>
                    <a:pt x="276" y="948"/>
                  </a:cubicBezTo>
                  <a:cubicBezTo>
                    <a:pt x="352" y="852"/>
                    <a:pt x="412" y="758"/>
                    <a:pt x="456" y="684"/>
                  </a:cubicBezTo>
                  <a:cubicBezTo>
                    <a:pt x="500" y="610"/>
                    <a:pt x="510" y="574"/>
                    <a:pt x="540" y="504"/>
                  </a:cubicBezTo>
                  <a:cubicBezTo>
                    <a:pt x="570" y="434"/>
                    <a:pt x="612" y="348"/>
                    <a:pt x="636" y="264"/>
                  </a:cubicBezTo>
                  <a:cubicBezTo>
                    <a:pt x="660" y="180"/>
                    <a:pt x="674" y="55"/>
                    <a:pt x="68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Freeform 22"/>
            <p:cNvSpPr>
              <a:spLocks/>
            </p:cNvSpPr>
            <p:nvPr/>
          </p:nvSpPr>
          <p:spPr bwMode="auto">
            <a:xfrm>
              <a:off x="3168" y="2640"/>
              <a:ext cx="960" cy="540"/>
            </a:xfrm>
            <a:custGeom>
              <a:avLst/>
              <a:gdLst>
                <a:gd name="T0" fmla="*/ 0 w 1380"/>
                <a:gd name="T1" fmla="*/ 540 h 780"/>
                <a:gd name="T2" fmla="*/ 150 w 1380"/>
                <a:gd name="T3" fmla="*/ 399 h 780"/>
                <a:gd name="T4" fmla="*/ 275 w 1380"/>
                <a:gd name="T5" fmla="*/ 299 h 780"/>
                <a:gd name="T6" fmla="*/ 392 w 1380"/>
                <a:gd name="T7" fmla="*/ 224 h 780"/>
                <a:gd name="T8" fmla="*/ 551 w 1380"/>
                <a:gd name="T9" fmla="*/ 133 h 780"/>
                <a:gd name="T10" fmla="*/ 710 w 1380"/>
                <a:gd name="T11" fmla="*/ 58 h 780"/>
                <a:gd name="T12" fmla="*/ 851 w 1380"/>
                <a:gd name="T13" fmla="*/ 17 h 780"/>
                <a:gd name="T14" fmla="*/ 960 w 1380"/>
                <a:gd name="T15" fmla="*/ 0 h 7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0"/>
                <a:gd name="T25" fmla="*/ 0 h 780"/>
                <a:gd name="T26" fmla="*/ 1380 w 1380"/>
                <a:gd name="T27" fmla="*/ 780 h 7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0" h="780">
                  <a:moveTo>
                    <a:pt x="0" y="780"/>
                  </a:moveTo>
                  <a:cubicBezTo>
                    <a:pt x="36" y="746"/>
                    <a:pt x="150" y="634"/>
                    <a:pt x="216" y="576"/>
                  </a:cubicBezTo>
                  <a:cubicBezTo>
                    <a:pt x="282" y="518"/>
                    <a:pt x="338" y="474"/>
                    <a:pt x="396" y="432"/>
                  </a:cubicBezTo>
                  <a:cubicBezTo>
                    <a:pt x="454" y="390"/>
                    <a:pt x="498" y="364"/>
                    <a:pt x="564" y="324"/>
                  </a:cubicBezTo>
                  <a:cubicBezTo>
                    <a:pt x="630" y="284"/>
                    <a:pt x="716" y="232"/>
                    <a:pt x="792" y="192"/>
                  </a:cubicBezTo>
                  <a:cubicBezTo>
                    <a:pt x="868" y="152"/>
                    <a:pt x="948" y="112"/>
                    <a:pt x="1020" y="84"/>
                  </a:cubicBezTo>
                  <a:cubicBezTo>
                    <a:pt x="1092" y="56"/>
                    <a:pt x="1164" y="38"/>
                    <a:pt x="1224" y="24"/>
                  </a:cubicBezTo>
                  <a:cubicBezTo>
                    <a:pt x="1284" y="10"/>
                    <a:pt x="1348" y="5"/>
                    <a:pt x="138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029200" y="2667000"/>
            <a:ext cx="2959100" cy="2514600"/>
            <a:chOff x="2976" y="0"/>
            <a:chExt cx="1864" cy="1584"/>
          </a:xfrm>
        </p:grpSpPr>
        <p:sp>
          <p:nvSpPr>
            <p:cNvPr id="36883" name="Freeform 24"/>
            <p:cNvSpPr>
              <a:spLocks/>
            </p:cNvSpPr>
            <p:nvPr/>
          </p:nvSpPr>
          <p:spPr bwMode="auto">
            <a:xfrm>
              <a:off x="2976" y="240"/>
              <a:ext cx="1776" cy="1260"/>
            </a:xfrm>
            <a:custGeom>
              <a:avLst/>
              <a:gdLst>
                <a:gd name="T0" fmla="*/ 0 w 1380"/>
                <a:gd name="T1" fmla="*/ 1260 h 780"/>
                <a:gd name="T2" fmla="*/ 278 w 1380"/>
                <a:gd name="T3" fmla="*/ 930 h 780"/>
                <a:gd name="T4" fmla="*/ 510 w 1380"/>
                <a:gd name="T5" fmla="*/ 698 h 780"/>
                <a:gd name="T6" fmla="*/ 726 w 1380"/>
                <a:gd name="T7" fmla="*/ 523 h 780"/>
                <a:gd name="T8" fmla="*/ 1019 w 1380"/>
                <a:gd name="T9" fmla="*/ 310 h 780"/>
                <a:gd name="T10" fmla="*/ 1313 w 1380"/>
                <a:gd name="T11" fmla="*/ 136 h 780"/>
                <a:gd name="T12" fmla="*/ 1575 w 1380"/>
                <a:gd name="T13" fmla="*/ 39 h 780"/>
                <a:gd name="T14" fmla="*/ 1776 w 1380"/>
                <a:gd name="T15" fmla="*/ 0 h 7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0"/>
                <a:gd name="T25" fmla="*/ 0 h 780"/>
                <a:gd name="T26" fmla="*/ 1380 w 1380"/>
                <a:gd name="T27" fmla="*/ 780 h 7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0" h="780">
                  <a:moveTo>
                    <a:pt x="0" y="780"/>
                  </a:moveTo>
                  <a:cubicBezTo>
                    <a:pt x="36" y="746"/>
                    <a:pt x="150" y="634"/>
                    <a:pt x="216" y="576"/>
                  </a:cubicBezTo>
                  <a:cubicBezTo>
                    <a:pt x="282" y="518"/>
                    <a:pt x="338" y="474"/>
                    <a:pt x="396" y="432"/>
                  </a:cubicBezTo>
                  <a:cubicBezTo>
                    <a:pt x="454" y="390"/>
                    <a:pt x="498" y="364"/>
                    <a:pt x="564" y="324"/>
                  </a:cubicBezTo>
                  <a:cubicBezTo>
                    <a:pt x="630" y="284"/>
                    <a:pt x="716" y="232"/>
                    <a:pt x="792" y="192"/>
                  </a:cubicBezTo>
                  <a:cubicBezTo>
                    <a:pt x="868" y="152"/>
                    <a:pt x="948" y="112"/>
                    <a:pt x="1020" y="84"/>
                  </a:cubicBezTo>
                  <a:cubicBezTo>
                    <a:pt x="1092" y="56"/>
                    <a:pt x="1164" y="38"/>
                    <a:pt x="1224" y="24"/>
                  </a:cubicBezTo>
                  <a:cubicBezTo>
                    <a:pt x="1284" y="10"/>
                    <a:pt x="1348" y="5"/>
                    <a:pt x="138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Freeform 25"/>
            <p:cNvSpPr>
              <a:spLocks/>
            </p:cNvSpPr>
            <p:nvPr/>
          </p:nvSpPr>
          <p:spPr bwMode="auto">
            <a:xfrm>
              <a:off x="3312" y="48"/>
              <a:ext cx="1248" cy="1536"/>
            </a:xfrm>
            <a:custGeom>
              <a:avLst/>
              <a:gdLst>
                <a:gd name="T0" fmla="*/ 0 w 684"/>
                <a:gd name="T1" fmla="*/ 1536 h 1260"/>
                <a:gd name="T2" fmla="*/ 504 w 684"/>
                <a:gd name="T3" fmla="*/ 1156 h 1260"/>
                <a:gd name="T4" fmla="*/ 832 w 684"/>
                <a:gd name="T5" fmla="*/ 834 h 1260"/>
                <a:gd name="T6" fmla="*/ 985 w 684"/>
                <a:gd name="T7" fmla="*/ 614 h 1260"/>
                <a:gd name="T8" fmla="*/ 1160 w 684"/>
                <a:gd name="T9" fmla="*/ 322 h 1260"/>
                <a:gd name="T10" fmla="*/ 1248 w 684"/>
                <a:gd name="T11" fmla="*/ 0 h 1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4"/>
                <a:gd name="T19" fmla="*/ 0 h 1260"/>
                <a:gd name="T20" fmla="*/ 684 w 684"/>
                <a:gd name="T21" fmla="*/ 1260 h 1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4" h="1260">
                  <a:moveTo>
                    <a:pt x="0" y="1260"/>
                  </a:moveTo>
                  <a:cubicBezTo>
                    <a:pt x="46" y="1208"/>
                    <a:pt x="200" y="1044"/>
                    <a:pt x="276" y="948"/>
                  </a:cubicBezTo>
                  <a:cubicBezTo>
                    <a:pt x="352" y="852"/>
                    <a:pt x="412" y="758"/>
                    <a:pt x="456" y="684"/>
                  </a:cubicBezTo>
                  <a:cubicBezTo>
                    <a:pt x="500" y="610"/>
                    <a:pt x="510" y="574"/>
                    <a:pt x="540" y="504"/>
                  </a:cubicBezTo>
                  <a:cubicBezTo>
                    <a:pt x="570" y="434"/>
                    <a:pt x="612" y="348"/>
                    <a:pt x="636" y="264"/>
                  </a:cubicBezTo>
                  <a:cubicBezTo>
                    <a:pt x="660" y="180"/>
                    <a:pt x="674" y="55"/>
                    <a:pt x="68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68" name="Object 26"/>
            <p:cNvGraphicFramePr>
              <a:graphicFrameLocks noChangeAspect="1"/>
            </p:cNvGraphicFramePr>
            <p:nvPr/>
          </p:nvGraphicFramePr>
          <p:xfrm>
            <a:off x="4560" y="0"/>
            <a:ext cx="28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51" name="公式" r:id="rId5" imgW="203040" imgH="164880" progId="Equation.3">
                    <p:embed/>
                  </p:oleObj>
                </mc:Choice>
                <mc:Fallback>
                  <p:oleObj name="公式" r:id="rId5" imgW="2030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0"/>
                          <a:ext cx="28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609600" y="400843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s</a:t>
            </a:r>
            <a:r>
              <a:rPr lang="zh-CN" altLang="en-US" sz="2800" b="1"/>
              <a:t>变小 </a:t>
            </a:r>
            <a:r>
              <a:rPr lang="zh-CN" altLang="en-US" sz="2800" b="1">
                <a:sym typeface="Symbol" pitchFamily="18" charset="2"/>
              </a:rPr>
              <a:t>  </a:t>
            </a:r>
            <a:r>
              <a:rPr lang="en-US" altLang="zh-CN" sz="2800" b="1" i="1"/>
              <a:t>y</a:t>
            </a:r>
            <a:r>
              <a:rPr lang="zh-CN" altLang="en-US" sz="2800" b="1"/>
              <a:t>增加且变陡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215900" y="5603875"/>
            <a:ext cx="8820150" cy="5826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/>
              <a:t>双方导弹增加还是减少，需要更多信息及更详细的分析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64541" name="Object 29"/>
          <p:cNvGraphicFramePr>
            <a:graphicFrameLocks noChangeAspect="1"/>
          </p:cNvGraphicFramePr>
          <p:nvPr/>
        </p:nvGraphicFramePr>
        <p:xfrm>
          <a:off x="871538" y="4724400"/>
          <a:ext cx="16430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2" name="公式" r:id="rId7" imgW="583920" imgH="177480" progId="Equation.3">
                  <p:embed/>
                </p:oleObj>
              </mc:Choice>
              <mc:Fallback>
                <p:oleObj name="公式" r:id="rId7" imgW="583920" imgH="177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4724400"/>
                        <a:ext cx="16430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Text Box 30"/>
          <p:cNvSpPr txBox="1">
            <a:spLocks noChangeArrowheads="1"/>
          </p:cNvSpPr>
          <p:nvPr/>
        </p:nvSpPr>
        <p:spPr bwMode="auto">
          <a:xfrm>
            <a:off x="533400" y="457200"/>
            <a:ext cx="22098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模型解释 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977900" y="2781300"/>
            <a:ext cx="2597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乙安全线 </a:t>
            </a:r>
            <a:r>
              <a:rPr lang="en-US" altLang="zh-CN" sz="2800" b="1" i="1"/>
              <a:t>y</a:t>
            </a:r>
            <a:r>
              <a:rPr lang="en-US" altLang="zh-CN" sz="2800" b="1"/>
              <a:t>=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</a:p>
        </p:txBody>
      </p:sp>
      <p:graphicFrame>
        <p:nvGraphicFramePr>
          <p:cNvPr id="64544" name="Object 32"/>
          <p:cNvGraphicFramePr>
            <a:graphicFrameLocks noChangeAspect="1"/>
          </p:cNvGraphicFramePr>
          <p:nvPr/>
        </p:nvGraphicFramePr>
        <p:xfrm>
          <a:off x="2667000" y="4724400"/>
          <a:ext cx="16811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3" name="公式" r:id="rId9" imgW="596880" imgH="177480" progId="Equation.3">
                  <p:embed/>
                </p:oleObj>
              </mc:Choice>
              <mc:Fallback>
                <p:oleObj name="公式" r:id="rId9" imgW="596880" imgH="177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16811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5" name="AutoShape 33"/>
          <p:cNvSpPr>
            <a:spLocks noChangeArrowheads="1"/>
          </p:cNvSpPr>
          <p:nvPr/>
        </p:nvSpPr>
        <p:spPr bwMode="auto">
          <a:xfrm>
            <a:off x="381000" y="2244725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6" name="AutoShape 34"/>
          <p:cNvSpPr>
            <a:spLocks noChangeArrowheads="1"/>
          </p:cNvSpPr>
          <p:nvPr/>
        </p:nvSpPr>
        <p:spPr bwMode="auto">
          <a:xfrm>
            <a:off x="381000" y="4724400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3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10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1000"/>
                                        <p:tgtEl>
                                          <p:spTgt spid="6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1" dur="1000"/>
                                        <p:tgtEl>
                                          <p:spTgt spid="6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nimBg="1"/>
      <p:bldP spid="64515" grpId="0" animBg="1" autoUpdateAnimBg="0"/>
      <p:bldP spid="64516" grpId="0" animBg="1" autoUpdateAnimBg="0"/>
      <p:bldP spid="64517" grpId="0" animBg="1" autoUpdateAnimBg="0"/>
      <p:bldP spid="64539" grpId="0" animBg="1" autoUpdateAnimBg="0"/>
      <p:bldP spid="64540" grpId="0" animBg="1"/>
      <p:bldP spid="64543" grpId="0" animBg="1" autoUpdateAnimBg="0"/>
      <p:bldP spid="64545" grpId="0" animBg="1"/>
      <p:bldP spid="64546" grpId="0" animBg="1"/>
    </p:bldLst>
  </p:timing>
</p:sld>
</file>

<file path=ppt/theme/theme1.xml><?xml version="1.0" encoding="utf-8"?>
<a:theme xmlns:a="http://schemas.openxmlformats.org/drawingml/2006/main" name="shuxuemoxing">
  <a:themeElements>
    <a:clrScheme name="shuxuemoxing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huxuemoxing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shuxuemoxing 8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3333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00FF"/>
    </a:hlink>
    <a:folHlink>
      <a:srgbClr val="CC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F:\数学模型电子教案\shuxuemoxing.pot</Template>
  <TotalTime>10328</TotalTime>
  <Words>1028</Words>
  <Application>Microsoft Office PowerPoint</Application>
  <PresentationFormat>全屏显示(4:3)</PresentationFormat>
  <Paragraphs>142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楷体_GB2312</vt:lpstr>
      <vt:lpstr>隶书</vt:lpstr>
      <vt:lpstr>Times New Roman</vt:lpstr>
      <vt:lpstr>shuxuemoxing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NGC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Jiang</dc:creator>
  <cp:lastModifiedBy>Ren Minxian</cp:lastModifiedBy>
  <cp:revision>310</cp:revision>
  <dcterms:created xsi:type="dcterms:W3CDTF">2000-02-23T13:25:36Z</dcterms:created>
  <dcterms:modified xsi:type="dcterms:W3CDTF">2022-03-15T23:51:25Z</dcterms:modified>
</cp:coreProperties>
</file>