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80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FF"/>
    <a:srgbClr val="FFFF00"/>
    <a:srgbClr val="99FFCC"/>
    <a:srgbClr val="FFCC66"/>
    <a:srgbClr val="FF99FF"/>
    <a:srgbClr val="FF33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3" autoAdjust="0"/>
    <p:restoredTop sz="94660"/>
  </p:normalViewPr>
  <p:slideViewPr>
    <p:cSldViewPr>
      <p:cViewPr varScale="1">
        <p:scale>
          <a:sx n="89" d="100"/>
          <a:sy n="89" d="100"/>
        </p:scale>
        <p:origin x="66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21DB6B-E8F3-4512-8122-33B8B3BB32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745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7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65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374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14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782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445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07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72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978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1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768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91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99592" y="179388"/>
            <a:ext cx="719609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30000"/>
              </a:spcBef>
            </a:pPr>
            <a:r>
              <a:rPr lang="en-US" altLang="zh-CN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solidFill>
                  <a:srgbClr val="3333FF"/>
                </a:solidFill>
                <a:ea typeface="隶书" pitchFamily="49" charset="-122"/>
              </a:rPr>
              <a:t>二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章</a:t>
            </a:r>
            <a:endParaRPr lang="en-US" altLang="zh-CN" sz="4000" dirty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ct val="30000"/>
              </a:spcBef>
            </a:pP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endParaRPr lang="en-US" altLang="zh-CN" sz="4000" dirty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初等模型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51174" y="692696"/>
            <a:ext cx="6337250" cy="56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</a:t>
            </a: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rgbClr val="002060"/>
                </a:solidFill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双层玻璃窗的功效</a:t>
            </a:r>
            <a:endParaRPr lang="zh-CN" altLang="en-US" sz="3200" b="1" u="sng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</a:t>
            </a: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rgbClr val="002060"/>
                </a:solidFill>
                <a:ea typeface="楷体_GB2312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划艇比赛的成绩</a:t>
            </a:r>
            <a:endParaRPr lang="zh-CN" altLang="en-US" sz="3200" b="1" u="sng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</a:t>
            </a: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rgbClr val="002060"/>
                </a:solidFill>
                <a:ea typeface="楷体_GB2312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实物交换</a:t>
            </a: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endParaRPr lang="en-US" altLang="zh-CN" sz="3200" b="1" u="sng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</a:t>
            </a: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rgbClr val="002060"/>
                </a:solidFill>
                <a:ea typeface="楷体_GB2312" pitchFamily="49" charset="-122"/>
              </a:rPr>
              <a:t>汽车刹车距离与道路通行能力</a:t>
            </a:r>
            <a:endParaRPr lang="en-US" altLang="zh-CN" sz="3200" b="1" u="sng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</a:rPr>
              <a:t>2.5 </a:t>
            </a:r>
            <a:r>
              <a:rPr lang="zh-CN" altLang="en-US" sz="3200" b="1" u="sng" dirty="0">
                <a:solidFill>
                  <a:srgbClr val="002060"/>
                </a:solidFill>
                <a:ea typeface="楷体_GB2312" pitchFamily="49" charset="-122"/>
              </a:rPr>
              <a:t>估计出租车的总数</a:t>
            </a:r>
            <a:endParaRPr lang="en-US" altLang="zh-CN" sz="3200" b="1" u="sng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</a:rPr>
              <a:t>2.6 </a:t>
            </a:r>
            <a:r>
              <a:rPr lang="zh-CN" altLang="en-US" sz="3200" b="1" u="sng" dirty="0">
                <a:solidFill>
                  <a:srgbClr val="002060"/>
                </a:solidFill>
                <a:ea typeface="楷体_GB2312" pitchFamily="49" charset="-122"/>
              </a:rPr>
              <a:t>评选举重总冠军</a:t>
            </a:r>
            <a:endParaRPr lang="en-US" altLang="zh-CN" sz="3200" b="1" u="sng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2.7 </a:t>
            </a:r>
            <a:r>
              <a:rPr lang="zh-CN" altLang="en-US" sz="3200" b="1" u="sng" dirty="0">
                <a:solidFill>
                  <a:srgbClr val="002060"/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解读</a:t>
            </a: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CPI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2.8</a:t>
            </a: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rgbClr val="002060"/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核军备竞赛</a:t>
            </a:r>
            <a:endParaRPr lang="zh-CN" altLang="en-US" sz="3200" b="1" u="sng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2.9</a:t>
            </a:r>
            <a:r>
              <a:rPr lang="en-US" altLang="zh-CN" sz="3200" b="1" u="sng" dirty="0">
                <a:solidFill>
                  <a:srgbClr val="002060"/>
                </a:solidFill>
                <a:ea typeface="楷体_GB2312" pitchFamily="49" charset="-122"/>
              </a:rPr>
              <a:t> </a:t>
            </a:r>
            <a:r>
              <a:rPr lang="zh-CN" altLang="en-US" sz="3200" b="1" u="sng" dirty="0">
                <a:solidFill>
                  <a:srgbClr val="002060"/>
                </a:solidFill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扬帆远航</a:t>
            </a:r>
            <a:endParaRPr lang="en-US" altLang="zh-CN" sz="3200" b="1" u="sng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FF0000"/>
                </a:solidFill>
                <a:ea typeface="楷体_GB2312" pitchFamily="49" charset="-122"/>
              </a:rPr>
              <a:t>2.10 </a:t>
            </a:r>
            <a:r>
              <a:rPr lang="zh-CN" altLang="en-US" sz="3200" b="1" u="sng" dirty="0">
                <a:solidFill>
                  <a:srgbClr val="FF0000"/>
                </a:solidFill>
                <a:ea typeface="楷体_GB2312" pitchFamily="49" charset="-122"/>
              </a:rPr>
              <a:t>节水洗衣机</a:t>
            </a:r>
            <a:endParaRPr lang="en-US" altLang="zh-CN" sz="3200" b="1" u="sng" dirty="0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4506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976" y="671027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模型求解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880227" y="717998"/>
                <a:ext cx="1860125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>
                        <a:latin typeface="Cambria Math"/>
                      </a:rPr>
                      <m:t>/</m:t>
                    </m:r>
                    <m:r>
                      <a:rPr lang="en-US" altLang="zh-CN" sz="28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227" y="717998"/>
                <a:ext cx="186012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99792" y="692696"/>
                <a:ext cx="2109873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/>
                      </a:rPr>
                      <m:t>min</m:t>
                    </m:r>
                    <m:r>
                      <a:rPr lang="en-US" altLang="zh-CN" sz="2800" b="0" i="0" smtClean="0">
                        <a:latin typeface="Cambria Math"/>
                      </a:rPr>
                      <m:t> </m:t>
                    </m:r>
                    <m:r>
                      <a:rPr lang="en-US" altLang="zh-CN" sz="2800" i="1">
                        <a:latin typeface="Cambria Math"/>
                      </a:rPr>
                      <m:t>𝑧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𝑛𝑢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92696"/>
                <a:ext cx="210987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67784" y="3921526"/>
                <a:ext cx="3664016" cy="80361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𝑢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𝑐</m:t>
                    </m:r>
                    <m:r>
                      <a:rPr lang="en-US" altLang="zh-CN" sz="32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84" y="3921526"/>
                <a:ext cx="3664016" cy="8036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39461" y="3981158"/>
                <a:ext cx="3604705" cy="7439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𝑧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𝑐</m:t>
                    </m:r>
                    <m:r>
                      <a:rPr lang="en-US" altLang="zh-CN" sz="32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  <m:r>
                          <a:rPr lang="en-US" altLang="zh-CN" sz="3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61" y="3981158"/>
                <a:ext cx="3604705" cy="7439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370529" y="2700549"/>
            <a:ext cx="6641520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对于给定的</a:t>
            </a:r>
            <a:r>
              <a:rPr lang="en-US" altLang="zh-CN" sz="2800" b="1" i="1" dirty="0" err="1"/>
              <a:t>c,ε</a:t>
            </a:r>
            <a:r>
              <a:rPr lang="en-US" altLang="zh-CN" sz="2800" b="1" i="1" dirty="0"/>
              <a:t>,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依次固定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=2,3,4</a:t>
            </a:r>
            <a:r>
              <a:rPr lang="zh-CN" altLang="zh-CN" sz="2800" b="1" dirty="0"/>
              <a:t>，比较总用水量</a:t>
            </a:r>
            <a:r>
              <a:rPr lang="en-US" altLang="zh-CN" sz="2800" b="1" i="1" dirty="0"/>
              <a:t>z</a:t>
            </a:r>
            <a:r>
              <a:rPr lang="zh-CN" altLang="zh-CN" sz="2800" b="1" dirty="0"/>
              <a:t>的</a:t>
            </a:r>
            <a:r>
              <a:rPr lang="zh-CN" altLang="en-US" sz="2800" b="1" dirty="0"/>
              <a:t>大小，确定</a:t>
            </a:r>
            <a:r>
              <a:rPr lang="en-US" altLang="zh-CN" sz="2800" b="1" i="1" dirty="0"/>
              <a:t>u</a:t>
            </a:r>
            <a:r>
              <a:rPr lang="zh-CN" altLang="zh-CN" sz="2800" b="1" dirty="0"/>
              <a:t>和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的解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243297" y="4897321"/>
            <a:ext cx="669674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对于固定的</a:t>
            </a:r>
            <a:r>
              <a:rPr lang="en-US" altLang="zh-CN" sz="2800" b="1" i="1" dirty="0"/>
              <a:t>c, </a:t>
            </a:r>
            <a:r>
              <a:rPr lang="zh-CN" altLang="zh-CN" sz="2800" b="1" dirty="0"/>
              <a:t>数值</a:t>
            </a:r>
            <a:r>
              <a:rPr lang="en-US" altLang="zh-CN" sz="2800" b="1" dirty="0"/>
              <a:t>𝜇</a:t>
            </a:r>
            <a:r>
              <a:rPr lang="en-US" altLang="zh-CN" sz="2800" b="1" i="1" baseline="-25000" dirty="0"/>
              <a:t>n</a:t>
            </a:r>
            <a:r>
              <a:rPr lang="zh-CN" altLang="zh-CN" sz="2800" b="1" dirty="0"/>
              <a:t>和</a:t>
            </a:r>
            <a:r>
              <a:rPr lang="en-US" altLang="zh-CN" sz="2800" b="1" i="1" dirty="0" err="1"/>
              <a:t>λ</a:t>
            </a:r>
            <a:r>
              <a:rPr lang="en-US" altLang="zh-CN" sz="2800" b="1" i="1" baseline="-25000" dirty="0" err="1"/>
              <a:t>n</a:t>
            </a:r>
            <a:r>
              <a:rPr lang="zh-CN" altLang="zh-CN" sz="2800" b="1" dirty="0"/>
              <a:t>直接反映了每轮加水量和总用水量的大小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940152" y="1439198"/>
            <a:ext cx="1425775" cy="981690"/>
            <a:chOff x="5940152" y="1439198"/>
            <a:chExt cx="1425775" cy="9816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940152" y="1758591"/>
                  <a:ext cx="1425775" cy="662297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800" i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𝑢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1758591"/>
                  <a:ext cx="1425775" cy="6622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下箭头 10"/>
            <p:cNvSpPr/>
            <p:nvPr/>
          </p:nvSpPr>
          <p:spPr bwMode="auto">
            <a:xfrm>
              <a:off x="6260226" y="1439198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77468" y="1340768"/>
            <a:ext cx="1784591" cy="1152128"/>
            <a:chOff x="2877468" y="1340768"/>
            <a:chExt cx="1784591" cy="1152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877468" y="1657411"/>
                  <a:ext cx="1784591" cy="835485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𝑧</m:t>
                        </m:r>
                        <m:r>
                          <a:rPr lang="en-US" altLang="zh-CN" sz="2800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f>
                          <m:f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1/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468" y="1657411"/>
                  <a:ext cx="1784591" cy="83548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下箭头 11"/>
            <p:cNvSpPr/>
            <p:nvPr/>
          </p:nvSpPr>
          <p:spPr bwMode="auto">
            <a:xfrm>
              <a:off x="3347864" y="1340768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flipH="1" flipV="1">
            <a:off x="4766448" y="1215916"/>
            <a:ext cx="1113779" cy="5426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0851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976" y="671027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模型求解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53252"/>
              </p:ext>
            </p:extLst>
          </p:nvPr>
        </p:nvGraphicFramePr>
        <p:xfrm>
          <a:off x="899592" y="1484784"/>
          <a:ext cx="4392488" cy="237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ε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10 %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𝜇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14.2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10.0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7.1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𝜇</a:t>
                      </a:r>
                      <a:r>
                        <a:rPr lang="en-US" sz="2000" kern="100" baseline="-25000">
                          <a:effectLst/>
                        </a:rPr>
                        <a:t> 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5.8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𝜇</a:t>
                      </a:r>
                      <a:r>
                        <a:rPr lang="en-US" sz="2000" kern="100" baseline="-25000">
                          <a:effectLst/>
                        </a:rPr>
                        <a:t> 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λ</a:t>
                      </a:r>
                      <a:r>
                        <a:rPr lang="en-US" sz="2000" kern="100" baseline="-250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28.3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20.0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14.2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8.9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λ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17.5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13.9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11.1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8.1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λ</a:t>
                      </a:r>
                      <a:r>
                        <a:rPr lang="en-US" sz="2000" kern="100" baseline="-250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15.0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12.6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10.6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7.1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67744" y="575295"/>
                <a:ext cx="3230821" cy="71468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𝑢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𝑐</m:t>
                    </m:r>
                    <m:r>
                      <a:rPr lang="en-US" altLang="zh-CN" sz="28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75295"/>
                <a:ext cx="3230821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96136" y="634927"/>
                <a:ext cx="3174715" cy="66242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𝑧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𝑐</m:t>
                    </m:r>
                    <m:r>
                      <a:rPr lang="en-US" altLang="zh-CN" sz="28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34927"/>
                <a:ext cx="3174715" cy="6624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251520" y="3789040"/>
            <a:ext cx="3462345" cy="2822275"/>
            <a:chOff x="0" y="0"/>
            <a:chExt cx="2699068" cy="2182177"/>
          </a:xfrm>
        </p:grpSpPr>
        <p:grpSp>
          <p:nvGrpSpPr>
            <p:cNvPr id="13" name="组合 12"/>
            <p:cNvGrpSpPr/>
            <p:nvPr/>
          </p:nvGrpSpPr>
          <p:grpSpPr>
            <a:xfrm>
              <a:off x="228600" y="0"/>
              <a:ext cx="2470468" cy="2039620"/>
              <a:chOff x="0" y="0"/>
              <a:chExt cx="2470468" cy="2039620"/>
            </a:xfrm>
          </p:grpSpPr>
          <p:sp>
            <p:nvSpPr>
              <p:cNvPr id="15" name="文本框 3"/>
              <p:cNvSpPr txBox="1"/>
              <p:nvPr/>
            </p:nvSpPr>
            <p:spPr>
              <a:xfrm>
                <a:off x="2214563" y="1771650"/>
                <a:ext cx="255905" cy="2679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Times New Roman"/>
                    <a:ea typeface="宋体"/>
                    <a:cs typeface="Times New Roman"/>
                  </a:rPr>
                  <a:t>ε</a:t>
                </a:r>
                <a:endParaRPr lang="zh-CN" sz="1050" kern="10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6" name="文本框 4"/>
              <p:cNvSpPr txBox="1"/>
              <p:nvPr/>
            </p:nvSpPr>
            <p:spPr>
              <a:xfrm>
                <a:off x="0" y="0"/>
                <a:ext cx="338138" cy="31210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Cambria Math"/>
                    <a:ea typeface="宋体"/>
                    <a:cs typeface="Times New Roman"/>
                  </a:rPr>
                  <a:t>𝜇</a:t>
                </a:r>
                <a:endParaRPr lang="zh-CN" sz="1050" kern="100">
                  <a:effectLst/>
                  <a:ea typeface="宋体"/>
                  <a:cs typeface="Times New Roman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6687"/>
              <a:ext cx="2688590" cy="20154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3208715" y="3826268"/>
            <a:ext cx="3446052" cy="2808311"/>
            <a:chOff x="0" y="0"/>
            <a:chExt cx="3207385" cy="2509520"/>
          </a:xfrm>
        </p:grpSpPr>
        <p:grpSp>
          <p:nvGrpSpPr>
            <p:cNvPr id="9" name="组合 8"/>
            <p:cNvGrpSpPr/>
            <p:nvPr/>
          </p:nvGrpSpPr>
          <p:grpSpPr>
            <a:xfrm>
              <a:off x="342900" y="0"/>
              <a:ext cx="2837180" cy="2366780"/>
              <a:chOff x="0" y="0"/>
              <a:chExt cx="2837180" cy="2366780"/>
            </a:xfrm>
          </p:grpSpPr>
          <p:sp>
            <p:nvSpPr>
              <p:cNvPr id="11" name="文本框 5"/>
              <p:cNvSpPr txBox="1"/>
              <p:nvPr/>
            </p:nvSpPr>
            <p:spPr>
              <a:xfrm>
                <a:off x="2581275" y="2052338"/>
                <a:ext cx="255905" cy="31444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Times New Roman"/>
                    <a:ea typeface="宋体"/>
                    <a:cs typeface="Times New Roman"/>
                  </a:rPr>
                  <a:t>ε</a:t>
                </a:r>
                <a:endParaRPr lang="zh-CN" sz="1050" kern="10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2" name="文本框 6"/>
              <p:cNvSpPr txBox="1"/>
              <p:nvPr/>
            </p:nvSpPr>
            <p:spPr>
              <a:xfrm>
                <a:off x="0" y="0"/>
                <a:ext cx="332105" cy="2978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>
                    <a:effectLst/>
                    <a:latin typeface="Times New Roman"/>
                    <a:ea typeface="宋体"/>
                    <a:cs typeface="Times New Roman"/>
                  </a:rPr>
                  <a:t>λ</a:t>
                </a:r>
                <a:endParaRPr lang="zh-CN" sz="1050" kern="100">
                  <a:effectLst/>
                  <a:ea typeface="宋体"/>
                  <a:cs typeface="Times New Roman"/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775"/>
              <a:ext cx="3207385" cy="24047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矩形 16"/>
          <p:cNvSpPr/>
          <p:nvPr/>
        </p:nvSpPr>
        <p:spPr>
          <a:xfrm>
            <a:off x="5508104" y="1556792"/>
            <a:ext cx="3257599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若</a:t>
            </a:r>
            <a:r>
              <a:rPr lang="zh-CN" altLang="zh-CN" sz="2800" b="1" dirty="0"/>
              <a:t>衣物</a:t>
            </a:r>
            <a:r>
              <a:rPr lang="zh-CN" altLang="zh-CN" sz="2800" b="1" dirty="0">
                <a:solidFill>
                  <a:srgbClr val="FF0000"/>
                </a:solidFill>
              </a:rPr>
              <a:t>清洁程度要求较高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ε</a:t>
            </a:r>
            <a:r>
              <a:rPr lang="zh-CN" altLang="en-US" sz="2800" b="1" dirty="0"/>
              <a:t>≤</a:t>
            </a:r>
            <a:r>
              <a:rPr lang="en-US" altLang="zh-CN" sz="2800" b="1" dirty="0"/>
              <a:t>2%)</a:t>
            </a:r>
            <a:r>
              <a:rPr lang="zh-CN" altLang="zh-CN" sz="2800" b="1" dirty="0"/>
              <a:t>，洗衣机</a:t>
            </a:r>
            <a:r>
              <a:rPr lang="zh-CN" altLang="zh-CN" sz="2800" b="1" dirty="0">
                <a:solidFill>
                  <a:srgbClr val="FF0000"/>
                </a:solidFill>
              </a:rPr>
              <a:t>运行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zh-CN" sz="2800" b="1" dirty="0">
                <a:solidFill>
                  <a:srgbClr val="FF0000"/>
                </a:solidFill>
              </a:rPr>
              <a:t>轮</a:t>
            </a:r>
            <a:r>
              <a:rPr lang="zh-CN" altLang="zh-CN" sz="2800" b="1" dirty="0"/>
              <a:t>的总用水量最少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6433186" y="3957157"/>
            <a:ext cx="26057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清洁程度要求较低</a:t>
            </a:r>
            <a:r>
              <a:rPr lang="zh-CN" altLang="zh-CN" sz="2800" b="1" dirty="0"/>
              <a:t>时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ε</a:t>
            </a:r>
            <a:r>
              <a:rPr lang="zh-CN" altLang="en-US" sz="2800" b="1" dirty="0"/>
              <a:t>≥</a:t>
            </a:r>
            <a:r>
              <a:rPr lang="en-US" altLang="zh-CN" sz="2800" b="1" dirty="0"/>
              <a:t>5%)</a:t>
            </a:r>
            <a:r>
              <a:rPr lang="zh-CN" altLang="zh-CN" sz="2800" b="1" dirty="0"/>
              <a:t>，总用水量都差不多，</a:t>
            </a:r>
            <a:r>
              <a:rPr lang="zh-CN" altLang="zh-CN" sz="2800" b="1" dirty="0">
                <a:solidFill>
                  <a:srgbClr val="FF0000"/>
                </a:solidFill>
              </a:rPr>
              <a:t>运行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</a:rPr>
              <a:t>轮</a:t>
            </a:r>
            <a:r>
              <a:rPr lang="zh-CN" altLang="zh-CN" sz="2800" b="1" dirty="0"/>
              <a:t>更合适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22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0617" y="62068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模型讨论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2954551" y="629608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每轮加水量</a:t>
            </a:r>
            <a:r>
              <a:rPr lang="en-US" altLang="zh-CN" sz="2800" b="1" i="1" dirty="0">
                <a:solidFill>
                  <a:srgbClr val="FF0000"/>
                </a:solidFill>
              </a:rPr>
              <a:t>u</a:t>
            </a:r>
            <a:r>
              <a:rPr lang="zh-CN" altLang="en-US" sz="2800" b="1" dirty="0">
                <a:solidFill>
                  <a:srgbClr val="FF0000"/>
                </a:solidFill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上限</a:t>
            </a:r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下限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2828" y="2659916"/>
            <a:ext cx="3563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c~</a:t>
            </a:r>
            <a:r>
              <a:rPr lang="zh-CN" altLang="zh-CN" sz="2800" b="1" dirty="0"/>
              <a:t>脱水后衣物含水量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764615" y="3972530"/>
            <a:ext cx="1532280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min</a:t>
            </a:r>
            <a:r>
              <a:rPr lang="en-US" altLang="zh-CN" sz="2800" b="1" dirty="0"/>
              <a:t>= </a:t>
            </a:r>
            <a:r>
              <a:rPr lang="en-US" altLang="zh-CN" sz="2800" b="1" i="1" dirty="0" err="1"/>
              <a:t>bw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82942" y="4564994"/>
            <a:ext cx="7715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a</a:t>
            </a:r>
            <a:r>
              <a:rPr lang="zh-CN" altLang="zh-CN" sz="2800" b="1" dirty="0"/>
              <a:t>和</a:t>
            </a:r>
            <a:r>
              <a:rPr lang="en-US" altLang="zh-CN" sz="2800" b="1" i="1" dirty="0"/>
              <a:t>b</a:t>
            </a:r>
            <a:r>
              <a:rPr lang="zh-CN" altLang="zh-CN" sz="2800" b="1" dirty="0"/>
              <a:t>取决于衣物的质地，</a:t>
            </a:r>
            <a:r>
              <a:rPr lang="zh-CN" altLang="en-US" sz="2800" b="1" dirty="0"/>
              <a:t>其</a:t>
            </a:r>
            <a:r>
              <a:rPr lang="zh-CN" altLang="zh-CN" sz="2800" b="1" dirty="0"/>
              <a:t>数值可通过实验确定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83496" y="1340768"/>
            <a:ext cx="4724608" cy="523220"/>
            <a:chOff x="783496" y="1340768"/>
            <a:chExt cx="4724608" cy="523220"/>
          </a:xfrm>
        </p:grpSpPr>
        <p:sp>
          <p:nvSpPr>
            <p:cNvPr id="3" name="矩形 2"/>
            <p:cNvSpPr/>
            <p:nvPr/>
          </p:nvSpPr>
          <p:spPr>
            <a:xfrm>
              <a:off x="783496" y="1340768"/>
              <a:ext cx="4724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缸体容积限制</a:t>
              </a:r>
              <a:r>
                <a:rPr lang="en-US" altLang="zh-CN" sz="2800" b="1" dirty="0"/>
                <a:t>     </a:t>
              </a:r>
              <a:r>
                <a:rPr lang="en-US" altLang="zh-CN" sz="2800" b="1" i="1" dirty="0"/>
                <a:t>u</a:t>
              </a:r>
              <a:r>
                <a:rPr lang="zh-CN" altLang="en-US" sz="2800" b="1" dirty="0"/>
                <a:t>的</a:t>
              </a:r>
              <a:r>
                <a:rPr lang="zh-CN" altLang="zh-CN" sz="2800" b="1" dirty="0"/>
                <a:t>上限</a:t>
              </a:r>
              <a:r>
                <a:rPr lang="en-US" altLang="zh-CN" sz="2800" b="1" i="1" dirty="0" err="1"/>
                <a:t>u</a:t>
              </a:r>
              <a:r>
                <a:rPr lang="en-US" altLang="zh-CN" sz="2800" b="1" i="1" baseline="-25000" dirty="0" err="1"/>
                <a:t>max</a:t>
              </a:r>
              <a:endParaRPr lang="zh-CN" altLang="en-US" sz="2800" b="1" dirty="0"/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3109796" y="1340768"/>
              <a:ext cx="216024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84643" y="2636912"/>
            <a:ext cx="3683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</a:rPr>
              <a:t>w</a:t>
            </a:r>
            <a:r>
              <a:rPr lang="en-US" altLang="zh-CN" sz="2800" b="1" dirty="0"/>
              <a:t>~</a:t>
            </a:r>
            <a:r>
              <a:rPr lang="zh-CN" altLang="zh-CN" sz="2800" b="1" dirty="0">
                <a:solidFill>
                  <a:srgbClr val="000000"/>
                </a:solidFill>
              </a:rPr>
              <a:t>洗涤前衣物</a:t>
            </a:r>
            <a:r>
              <a:rPr lang="zh-CN" altLang="en-US" sz="2800" b="1" dirty="0">
                <a:solidFill>
                  <a:srgbClr val="000000"/>
                </a:solidFill>
              </a:rPr>
              <a:t>质量</a:t>
            </a:r>
            <a:r>
              <a:rPr lang="en-US" altLang="zh-CN" sz="2800" b="1" dirty="0">
                <a:solidFill>
                  <a:srgbClr val="000000"/>
                </a:solidFill>
              </a:rPr>
              <a:t>(kg)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41903" y="3296910"/>
            <a:ext cx="4170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a~</a:t>
            </a:r>
            <a:r>
              <a:rPr lang="zh-CN" altLang="en-US" sz="2800" b="1" dirty="0"/>
              <a:t>每</a:t>
            </a:r>
            <a:r>
              <a:rPr lang="en-US" altLang="zh-CN" sz="2800" b="1" dirty="0">
                <a:solidFill>
                  <a:srgbClr val="000000"/>
                </a:solidFill>
              </a:rPr>
              <a:t>kg</a:t>
            </a:r>
            <a:r>
              <a:rPr lang="zh-CN" altLang="zh-CN" sz="2800" b="1" dirty="0"/>
              <a:t>衣物脱水后含水量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4771603" y="3296910"/>
            <a:ext cx="1146468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c 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aw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588151" y="396452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i="1" dirty="0"/>
              <a:t>b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每</a:t>
            </a:r>
            <a:r>
              <a:rPr lang="en-US" altLang="zh-CN" sz="2800" b="1" dirty="0">
                <a:solidFill>
                  <a:srgbClr val="000000"/>
                </a:solidFill>
              </a:rPr>
              <a:t>kg</a:t>
            </a:r>
            <a:r>
              <a:rPr lang="zh-CN" altLang="zh-CN" sz="2800" b="1" dirty="0"/>
              <a:t>衣物浸泡所需水量</a:t>
            </a:r>
            <a:endParaRPr lang="zh-CN" altLang="en-US" sz="28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683568" y="1960036"/>
            <a:ext cx="4752528" cy="542705"/>
            <a:chOff x="683568" y="1960036"/>
            <a:chExt cx="4752528" cy="542705"/>
          </a:xfrm>
        </p:grpSpPr>
        <p:sp>
          <p:nvSpPr>
            <p:cNvPr id="4" name="矩形 3"/>
            <p:cNvSpPr/>
            <p:nvPr/>
          </p:nvSpPr>
          <p:spPr>
            <a:xfrm>
              <a:off x="683568" y="1979521"/>
              <a:ext cx="47525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浸没衣物</a:t>
              </a:r>
              <a:r>
                <a:rPr lang="zh-CN" altLang="en-US" sz="2800" b="1" dirty="0"/>
                <a:t>需求      </a:t>
              </a:r>
              <a:r>
                <a:rPr lang="en-US" altLang="zh-CN" sz="2800" b="1" i="1" dirty="0"/>
                <a:t>u</a:t>
              </a:r>
              <a:r>
                <a:rPr lang="zh-CN" altLang="en-US" sz="2800" b="1" dirty="0"/>
                <a:t>的下</a:t>
              </a:r>
              <a:r>
                <a:rPr lang="zh-CN" altLang="zh-CN" sz="2800" b="1" dirty="0"/>
                <a:t>限</a:t>
              </a:r>
              <a:r>
                <a:rPr lang="en-US" altLang="zh-CN" sz="2800" b="1" i="1" dirty="0" err="1"/>
                <a:t>u</a:t>
              </a:r>
              <a:r>
                <a:rPr lang="en-US" altLang="zh-CN" sz="2800" b="1" i="1" baseline="-25000" dirty="0" err="1"/>
                <a:t>min</a:t>
              </a:r>
              <a:endParaRPr lang="zh-CN" altLang="en-US" sz="2800" b="1" dirty="0"/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059832" y="1960036"/>
              <a:ext cx="216024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883550" y="1698426"/>
            <a:ext cx="248551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min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≤ </a:t>
            </a:r>
            <a:r>
              <a:rPr lang="en-US" altLang="zh-CN" sz="2800" b="1" i="1" dirty="0"/>
              <a:t>u</a:t>
            </a:r>
            <a:r>
              <a:rPr lang="zh-CN" altLang="en-US" sz="2800" b="1" dirty="0"/>
              <a:t> ≤</a:t>
            </a:r>
            <a:r>
              <a:rPr lang="en-US" altLang="zh-CN" sz="2800" b="1" i="1" dirty="0"/>
              <a:t> </a:t>
            </a:r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max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076131" y="3315831"/>
                <a:ext cx="27443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b="1" i="1" dirty="0">
                    <a:solidFill>
                      <a:schemeClr val="tx1"/>
                    </a:solidFill>
                  </a:rPr>
                  <a:t>c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b="1" i="1" dirty="0">
                    <a:solidFill>
                      <a:srgbClr val="FF0000"/>
                    </a:solidFill>
                  </a:rPr>
                  <a:t>aw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131" y="3315831"/>
                <a:ext cx="274434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667" t="-11628" r="-333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861063" y="5161196"/>
            <a:ext cx="135276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min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≤ </a:t>
            </a:r>
            <a:r>
              <a:rPr lang="en-US" altLang="zh-CN" sz="2800" b="1" i="1" dirty="0"/>
              <a:t>u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827584" y="5805264"/>
            <a:ext cx="151937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u</a:t>
            </a:r>
            <a:r>
              <a:rPr lang="zh-CN" altLang="en-US" sz="2800" b="1" dirty="0"/>
              <a:t> ≤</a:t>
            </a:r>
            <a:r>
              <a:rPr lang="en-US" altLang="zh-CN" sz="2800" b="1" i="1" dirty="0"/>
              <a:t> </a:t>
            </a:r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max</a:t>
            </a:r>
            <a:endParaRPr lang="zh-CN" altLang="en-US" sz="28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333620" y="5161196"/>
            <a:ext cx="1457792" cy="545034"/>
            <a:chOff x="2333620" y="5161196"/>
            <a:chExt cx="1457792" cy="545034"/>
          </a:xfrm>
          <a:solidFill>
            <a:srgbClr val="FFFF0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580375" y="5161196"/>
                  <a:ext cx="1211037" cy="52322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b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altLang="zh-CN" sz="2800" b="1" i="1" dirty="0"/>
                    <a:t>a</a:t>
                  </a:r>
                  <a:r>
                    <a:rPr lang="en-US" altLang="zh-CN" sz="2800" b="1" i="1" dirty="0" err="1"/>
                    <a:t>≥b</a:t>
                  </a:r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375" y="5161196"/>
                  <a:ext cx="1211037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1765" r="-9045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右箭头 22"/>
            <p:cNvSpPr/>
            <p:nvPr/>
          </p:nvSpPr>
          <p:spPr bwMode="auto">
            <a:xfrm>
              <a:off x="2333620" y="5221598"/>
              <a:ext cx="216024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108026" y="5191646"/>
                <a:ext cx="41907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=2, 3</a:t>
                </a:r>
                <a:r>
                  <a:rPr lang="zh-CN" altLang="en-US" sz="2800" b="1" dirty="0"/>
                  <a:t>时大体上能满足</a:t>
                </a:r>
                <a:r>
                  <a:rPr lang="en-US" altLang="zh-CN" sz="2800" b="1" dirty="0"/>
                  <a:t>.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026" y="5191646"/>
                <a:ext cx="4190783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5294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2699792" y="5877272"/>
            <a:ext cx="4190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通过控制</a:t>
            </a:r>
            <a:r>
              <a:rPr lang="en-US" altLang="zh-CN" sz="2800" b="1" i="1" dirty="0"/>
              <a:t>w</a:t>
            </a:r>
            <a:r>
              <a:rPr lang="zh-CN" altLang="en-US" sz="2800" b="1" dirty="0"/>
              <a:t>来满足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86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3" grpId="0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 animBg="1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2843808" y="622993"/>
            <a:ext cx="3341618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+mj-lt"/>
                <a:ea typeface="楷体" panose="02010609060101010101" pitchFamily="49" charset="-122"/>
              </a:rPr>
              <a:t>2.10 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节水洗衣机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05822"/>
              </p:ext>
            </p:extLst>
          </p:nvPr>
        </p:nvGraphicFramePr>
        <p:xfrm>
          <a:off x="7812360" y="476672"/>
          <a:ext cx="971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Clip" r:id="rId3" imgW="971172" imgH="971172" progId="MS_ClipArt_Gallery.2">
                  <p:embed/>
                </p:oleObj>
              </mc:Choice>
              <mc:Fallback>
                <p:oleObj name="Clip" r:id="rId3" imgW="971172" imgH="97117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76672"/>
                        <a:ext cx="9715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1628800"/>
            <a:ext cx="8077200" cy="35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我国淡水资源有限，节约用水人人有责。洗衣在家庭用水中占有相当大的份额，节约洗衣机用水十分重要。假设放入衣物和洗涤剂后洗衣机的运行过程为：加水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漂洗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脱水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加水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漂洗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脱水</a:t>
            </a:r>
            <a:r>
              <a:rPr lang="en-US" altLang="zh-CN" b="1" dirty="0">
                <a:solidFill>
                  <a:schemeClr val="tx1"/>
                </a:solidFill>
              </a:rPr>
              <a:t>…</a:t>
            </a:r>
            <a:r>
              <a:rPr lang="zh-CN" altLang="en-US" b="1" dirty="0">
                <a:solidFill>
                  <a:schemeClr val="tx1"/>
                </a:solidFill>
              </a:rPr>
              <a:t>（称“加水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漂洗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脱水”为一轮）。请为洗衣机设计一种程序（包括运行多少轮，每轮加水量等），使在满足一定洗涤效果的条件下，总用水量最少。</a:t>
            </a:r>
          </a:p>
        </p:txBody>
      </p:sp>
      <p:sp>
        <p:nvSpPr>
          <p:cNvPr id="10" name="矩形 9"/>
          <p:cNvSpPr/>
          <p:nvPr/>
        </p:nvSpPr>
        <p:spPr>
          <a:xfrm>
            <a:off x="1331640" y="5589240"/>
            <a:ext cx="669674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选自</a:t>
            </a:r>
            <a:r>
              <a:rPr lang="en-US" altLang="zh-CN" sz="2800" b="1" dirty="0"/>
              <a:t>1996</a:t>
            </a:r>
            <a:r>
              <a:rPr lang="zh-CN" altLang="en-US" sz="2800" b="1" dirty="0"/>
              <a:t>年全国大学生数学建模竞赛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0565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686204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问题分析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059832" y="692696"/>
            <a:ext cx="379142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洗衣机运行的基本过程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134076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将待洗衣物和洗涤剂放入缸内，</a:t>
            </a:r>
            <a:r>
              <a:rPr lang="zh-CN" altLang="zh-CN" sz="2800" b="1" dirty="0">
                <a:solidFill>
                  <a:srgbClr val="FF0000"/>
                </a:solidFill>
              </a:rPr>
              <a:t>加水</a:t>
            </a:r>
            <a:r>
              <a:rPr lang="zh-CN" altLang="zh-CN" sz="2800" b="1" dirty="0"/>
              <a:t>后启动洗衣机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23528" y="1988840"/>
            <a:ext cx="864096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漂洗中通过</a:t>
            </a:r>
            <a:r>
              <a:rPr lang="zh-CN" altLang="zh-CN" sz="2800" b="1" dirty="0">
                <a:solidFill>
                  <a:srgbClr val="FF0000"/>
                </a:solidFill>
              </a:rPr>
              <a:t>洗涤剂</a:t>
            </a:r>
            <a:r>
              <a:rPr lang="zh-CN" altLang="zh-CN" sz="2800" b="1" dirty="0"/>
              <a:t>的物理化学作用，将附着在衣物上的</a:t>
            </a:r>
            <a:r>
              <a:rPr lang="zh-CN" altLang="zh-CN" sz="2800" b="1" dirty="0">
                <a:solidFill>
                  <a:srgbClr val="FF0000"/>
                </a:solidFill>
              </a:rPr>
              <a:t>污物溶于水中</a:t>
            </a:r>
            <a:r>
              <a:rPr lang="zh-CN" altLang="zh-CN" sz="2800" b="1" dirty="0"/>
              <a:t>，再</a:t>
            </a:r>
            <a:r>
              <a:rPr lang="zh-CN" altLang="zh-CN" sz="2800" b="1" dirty="0">
                <a:solidFill>
                  <a:srgbClr val="FF0000"/>
                </a:solidFill>
              </a:rPr>
              <a:t>脱去</a:t>
            </a:r>
            <a:r>
              <a:rPr lang="zh-CN" altLang="zh-CN" sz="2800" b="1" dirty="0"/>
              <a:t>含有污物的</a:t>
            </a:r>
            <a:r>
              <a:rPr lang="zh-CN" altLang="zh-CN" sz="2800" b="1" dirty="0">
                <a:solidFill>
                  <a:srgbClr val="FF0000"/>
                </a:solidFill>
              </a:rPr>
              <a:t>污水</a:t>
            </a:r>
            <a:r>
              <a:rPr lang="zh-CN" altLang="zh-CN" sz="2800" b="1" dirty="0"/>
              <a:t>，构成 “加水—漂洗—脱水” 一轮</a:t>
            </a:r>
            <a:r>
              <a:rPr lang="zh-CN" altLang="en-US" sz="2800" b="1" dirty="0"/>
              <a:t>运行过程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23528" y="3645024"/>
            <a:ext cx="835292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一轮后残留在衣物上的</a:t>
            </a:r>
            <a:r>
              <a:rPr lang="zh-CN" altLang="zh-CN" sz="2800" b="1" dirty="0">
                <a:solidFill>
                  <a:srgbClr val="FF0000"/>
                </a:solidFill>
              </a:rPr>
              <a:t>污物有所减少</a:t>
            </a:r>
            <a:r>
              <a:rPr lang="zh-CN" altLang="zh-CN" sz="2800" b="1" dirty="0"/>
              <a:t>，但若尚未达到洗净的效果，就需要再来一轮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如此循环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51589" y="4869160"/>
            <a:ext cx="832486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直到衣物上</a:t>
            </a:r>
            <a:r>
              <a:rPr lang="zh-CN" altLang="zh-CN" sz="2800" b="1" dirty="0">
                <a:solidFill>
                  <a:srgbClr val="FF0000"/>
                </a:solidFill>
              </a:rPr>
              <a:t>污物减少到相对清洁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可以接受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40775" y="5733256"/>
            <a:ext cx="7806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建模应考虑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现实生活中洗衣机大多</a:t>
            </a:r>
            <a:r>
              <a:rPr lang="zh-CN" altLang="zh-CN" sz="2800" b="1" dirty="0">
                <a:solidFill>
                  <a:srgbClr val="FF0000"/>
                </a:solidFill>
              </a:rPr>
              <a:t>运行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</a:rPr>
              <a:t>轮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137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5" y="1412776"/>
            <a:ext cx="820891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     </a:t>
            </a:r>
            <a:r>
              <a:rPr lang="zh-CN" altLang="zh-CN" sz="2800" b="1" dirty="0"/>
              <a:t>一次性加入的洗涤剂</a:t>
            </a:r>
            <a:r>
              <a:rPr lang="zh-CN" altLang="en-US" sz="2800" b="1" dirty="0"/>
              <a:t>虽</a:t>
            </a:r>
            <a:r>
              <a:rPr lang="zh-CN" altLang="zh-CN" sz="2800" b="1" dirty="0"/>
              <a:t>能帮助衣物上污物溶于水，但也不希望留在衣物上，因此将</a:t>
            </a:r>
            <a:r>
              <a:rPr lang="zh-CN" altLang="zh-CN" sz="2800" b="1" dirty="0">
                <a:solidFill>
                  <a:srgbClr val="FF0000"/>
                </a:solidFill>
              </a:rPr>
              <a:t>“污物”视为衣物上原有的污物与留在衣物上的洗涤剂的总和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467545" y="3068960"/>
            <a:ext cx="820891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    </a:t>
            </a:r>
            <a:r>
              <a:rPr lang="zh-CN" altLang="zh-CN" sz="2800" b="1" dirty="0"/>
              <a:t>洗涤剂溶解污物的过程涉及物理化学的微观机制，</a:t>
            </a:r>
            <a:r>
              <a:rPr lang="zh-CN" altLang="en-US" sz="2800" b="1" dirty="0"/>
              <a:t>只需</a:t>
            </a:r>
            <a:r>
              <a:rPr lang="zh-CN" altLang="zh-CN" sz="2800" b="1" dirty="0"/>
              <a:t>从宏观层面上认为，每一轮运行中</a:t>
            </a:r>
            <a:r>
              <a:rPr lang="zh-CN" altLang="zh-CN" sz="2800" b="1" dirty="0">
                <a:solidFill>
                  <a:srgbClr val="FF0000"/>
                </a:solidFill>
              </a:rPr>
              <a:t>污物都已充分溶于水中</a:t>
            </a:r>
            <a:r>
              <a:rPr lang="zh-CN" altLang="zh-CN" sz="2800" b="1" dirty="0"/>
              <a:t>，</a:t>
            </a:r>
            <a:r>
              <a:rPr lang="zh-CN" altLang="zh-CN" sz="2800" b="1" dirty="0">
                <a:solidFill>
                  <a:srgbClr val="FF0000"/>
                </a:solidFill>
              </a:rPr>
              <a:t>形成一定的浓度</a:t>
            </a:r>
            <a:r>
              <a:rPr lang="en-US" altLang="zh-CN" sz="2800" b="1" dirty="0"/>
              <a:t>.  </a:t>
            </a:r>
            <a:r>
              <a:rPr lang="zh-CN" altLang="zh-CN" sz="2800" b="1" dirty="0"/>
              <a:t>通过一轮一轮地加水和脱水，使污物浓度不断降低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627267" y="5373216"/>
            <a:ext cx="7862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  </a:t>
            </a:r>
            <a:r>
              <a:rPr lang="zh-CN" altLang="zh-CN" sz="2800" b="1" dirty="0"/>
              <a:t>不讨论通常洗衣机运行的最后一步—甩干或烘干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686204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问题分析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059832" y="692696"/>
            <a:ext cx="379142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洗衣机运行的基本过程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8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62068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模型假设 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899592" y="130086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zh-CN" sz="2800" b="1" dirty="0"/>
              <a:t>每轮漂洗后衣物上的污物</a:t>
            </a:r>
            <a:r>
              <a:rPr lang="zh-CN" altLang="zh-CN" sz="2800" b="1" dirty="0">
                <a:solidFill>
                  <a:srgbClr val="FF0000"/>
                </a:solidFill>
              </a:rPr>
              <a:t>全部均匀地溶于水中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99592" y="1896094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zh-CN" altLang="zh-CN" sz="2800" b="1" dirty="0"/>
              <a:t>与每轮的加水量相比，每轮脱水后衣物仍含</a:t>
            </a:r>
            <a:endParaRPr lang="en-US" altLang="zh-CN" sz="2800" b="1" dirty="0"/>
          </a:p>
          <a:p>
            <a:r>
              <a:rPr lang="en-US" altLang="zh-CN" sz="2800" b="1" dirty="0"/>
              <a:t>    </a:t>
            </a:r>
            <a:r>
              <a:rPr lang="zh-CN" altLang="zh-CN" sz="2800" b="1" dirty="0"/>
              <a:t>少量的水，</a:t>
            </a:r>
            <a:r>
              <a:rPr lang="zh-CN" altLang="zh-CN" sz="2800" b="1" dirty="0">
                <a:solidFill>
                  <a:srgbClr val="FF0000"/>
                </a:solidFill>
              </a:rPr>
              <a:t>每轮的含水量为常数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878890" y="2935524"/>
            <a:ext cx="8013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/>
              <a:t>3.  </a:t>
            </a:r>
            <a:r>
              <a:rPr lang="zh-CN" altLang="zh-CN" sz="2800" b="1" dirty="0"/>
              <a:t>每轮脱水前后污物在水中的</a:t>
            </a:r>
            <a:r>
              <a:rPr lang="zh-CN" altLang="zh-CN" sz="2800" b="1" dirty="0">
                <a:solidFill>
                  <a:srgbClr val="FF0000"/>
                </a:solidFill>
              </a:rPr>
              <a:t>浓度保持不变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827584" y="3655604"/>
            <a:ext cx="7566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AutoNum type="arabicPeriod" startAt="4"/>
            </a:pPr>
            <a:r>
              <a:rPr lang="zh-CN" altLang="zh-CN" sz="2800" b="1" dirty="0"/>
              <a:t>最后一轮脱水后衣物的污物含量与初始含量</a:t>
            </a:r>
            <a:endParaRPr lang="en-US" altLang="zh-CN" sz="2800" b="1" dirty="0"/>
          </a:p>
          <a:p>
            <a:pPr lvl="0"/>
            <a:r>
              <a:rPr lang="en-US" altLang="zh-CN" sz="2800" b="1" dirty="0"/>
              <a:t>      </a:t>
            </a:r>
            <a:r>
              <a:rPr lang="zh-CN" altLang="zh-CN" sz="2800" b="1" dirty="0"/>
              <a:t>之比</a:t>
            </a:r>
            <a:r>
              <a:rPr lang="en-US" altLang="zh-CN" sz="2800" b="1" dirty="0"/>
              <a:t> (</a:t>
            </a:r>
            <a:r>
              <a:rPr lang="zh-CN" altLang="zh-CN" sz="2800" b="1" dirty="0">
                <a:solidFill>
                  <a:srgbClr val="FF0000"/>
                </a:solidFill>
              </a:rPr>
              <a:t>污物比</a:t>
            </a:r>
            <a:r>
              <a:rPr lang="en-US" altLang="zh-CN" sz="2800" b="1" dirty="0"/>
              <a:t>) </a:t>
            </a:r>
            <a:r>
              <a:rPr lang="zh-CN" altLang="zh-CN" sz="2800" b="1" dirty="0"/>
              <a:t>，需</a:t>
            </a:r>
            <a:r>
              <a:rPr lang="zh-CN" altLang="zh-CN" sz="2800" b="1" dirty="0">
                <a:solidFill>
                  <a:srgbClr val="FF0000"/>
                </a:solidFill>
              </a:rPr>
              <a:t>不超过某个给定的数值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806882" y="4725144"/>
            <a:ext cx="73655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AutoNum type="arabicPeriod" startAt="5"/>
            </a:pPr>
            <a:r>
              <a:rPr lang="zh-CN" altLang="zh-CN" sz="2800" b="1" dirty="0"/>
              <a:t>建模目标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在满足衣物</a:t>
            </a:r>
            <a:r>
              <a:rPr lang="zh-CN" altLang="zh-CN" sz="2800" b="1" dirty="0">
                <a:solidFill>
                  <a:srgbClr val="FF0000"/>
                </a:solidFill>
              </a:rPr>
              <a:t>污物比</a:t>
            </a:r>
            <a:r>
              <a:rPr lang="zh-CN" altLang="zh-CN" sz="2800" b="1" dirty="0"/>
              <a:t>的条件下，</a:t>
            </a:r>
            <a:endParaRPr lang="en-US" altLang="zh-CN" sz="2800" b="1" dirty="0"/>
          </a:p>
          <a:p>
            <a:pPr lvl="0"/>
            <a:r>
              <a:rPr lang="en-US" altLang="zh-CN" sz="2800" b="1" dirty="0"/>
              <a:t>      </a:t>
            </a:r>
            <a:r>
              <a:rPr lang="zh-CN" altLang="zh-CN" sz="2800" b="1" dirty="0"/>
              <a:t>确定洗衣机运行多少轮</a:t>
            </a:r>
            <a:r>
              <a:rPr lang="en-US" altLang="zh-CN" sz="2800" b="1" dirty="0"/>
              <a:t> (</a:t>
            </a:r>
            <a:r>
              <a:rPr lang="zh-CN" altLang="en-US" sz="2800" b="1" dirty="0"/>
              <a:t>最多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轮</a:t>
            </a:r>
            <a:r>
              <a:rPr lang="en-US" altLang="zh-CN" sz="2800" b="1" dirty="0"/>
              <a:t>) </a:t>
            </a:r>
            <a:r>
              <a:rPr lang="zh-CN" altLang="zh-CN" sz="2800" b="1" dirty="0"/>
              <a:t>及</a:t>
            </a:r>
            <a:r>
              <a:rPr lang="zh-CN" altLang="zh-CN" sz="2800" b="1" dirty="0">
                <a:solidFill>
                  <a:srgbClr val="FF0000"/>
                </a:solidFill>
              </a:rPr>
              <a:t>每轮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0"/>
            <a:r>
              <a:rPr lang="en-US" altLang="zh-CN" sz="2800" b="1" dirty="0">
                <a:solidFill>
                  <a:srgbClr val="FF0000"/>
                </a:solidFill>
              </a:rPr>
              <a:t>      </a:t>
            </a:r>
            <a:r>
              <a:rPr lang="zh-CN" altLang="zh-CN" sz="2800" b="1" dirty="0">
                <a:solidFill>
                  <a:srgbClr val="FF0000"/>
                </a:solidFill>
              </a:rPr>
              <a:t>的加水量</a:t>
            </a:r>
            <a:r>
              <a:rPr lang="zh-CN" altLang="zh-CN" sz="2800" b="1" dirty="0"/>
              <a:t>，使</a:t>
            </a:r>
            <a:r>
              <a:rPr lang="zh-CN" altLang="zh-CN" sz="2800" b="1" dirty="0">
                <a:solidFill>
                  <a:srgbClr val="FF0000"/>
                </a:solidFill>
              </a:rPr>
              <a:t>总用水量最少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2794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692696"/>
            <a:ext cx="168601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971912" y="1308942"/>
            <a:ext cx="7669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洗衣机共运行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轮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=2,3,4), 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初始污物含量</a:t>
            </a:r>
            <a:r>
              <a:rPr lang="en-US" altLang="zh-CN" sz="2800" b="1" dirty="0"/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971912" y="2726222"/>
            <a:ext cx="7669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c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每轮脱水后衣物含水量，</a:t>
            </a:r>
            <a:r>
              <a:rPr lang="en-US" altLang="zh-CN" sz="2800" b="1" i="1" dirty="0"/>
              <a:t>ε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最终</a:t>
            </a:r>
            <a:r>
              <a:rPr lang="zh-CN" altLang="zh-CN" sz="2800" b="1" dirty="0"/>
              <a:t>污物比</a:t>
            </a:r>
            <a:r>
              <a:rPr lang="en-US" altLang="zh-CN" sz="2800" b="1" dirty="0"/>
              <a:t> (</a:t>
            </a:r>
            <a:r>
              <a:rPr lang="zh-CN" altLang="zh-CN" sz="2800" b="1" dirty="0"/>
              <a:t>给定</a:t>
            </a:r>
            <a:r>
              <a:rPr lang="en-US" altLang="zh-CN" sz="2800" b="1" dirty="0"/>
              <a:t>).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63888" y="4208020"/>
                <a:ext cx="1800200" cy="902811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208020"/>
                <a:ext cx="1800200" cy="9028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4149080"/>
            <a:ext cx="2448272" cy="95410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脱水前后污物浓度保持不变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899592" y="3429000"/>
            <a:ext cx="5781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污物浓度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单位容积水中的污物含量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000338" y="2001017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轮加水量，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轮脱水后污物含量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56076" y="4182373"/>
                <a:ext cx="2268252" cy="902811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76" y="4182373"/>
                <a:ext cx="2268252" cy="9028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76077" y="5281619"/>
                <a:ext cx="2455763" cy="902811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77" y="5281619"/>
                <a:ext cx="2455763" cy="9028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80312" y="42210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563888" y="5229200"/>
            <a:ext cx="4663269" cy="992131"/>
            <a:chOff x="3563888" y="5229200"/>
            <a:chExt cx="4663269" cy="992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851920" y="5229200"/>
                  <a:ext cx="4375237" cy="992131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/>
                              </a:rPr>
                              <m:t>…(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5229200"/>
                  <a:ext cx="4375237" cy="9921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右箭头 13"/>
            <p:cNvSpPr/>
            <p:nvPr/>
          </p:nvSpPr>
          <p:spPr bwMode="auto">
            <a:xfrm>
              <a:off x="3563888" y="5445224"/>
              <a:ext cx="226302" cy="64807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55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9" grpId="0"/>
      <p:bldP spid="10" grpId="0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1840" y="639444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建模目标要求 </a:t>
            </a:r>
            <a:r>
              <a:rPr lang="zh-CN" altLang="en-US" sz="3200" b="1" i="1" dirty="0"/>
              <a:t> </a:t>
            </a:r>
            <a:r>
              <a:rPr lang="en-US" altLang="zh-CN" sz="3200" b="1" i="1" dirty="0" err="1">
                <a:solidFill>
                  <a:srgbClr val="FF0000"/>
                </a:solidFill>
              </a:rPr>
              <a:t>x</a:t>
            </a:r>
            <a:r>
              <a:rPr lang="en-US" altLang="zh-CN" sz="3200" b="1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i="1" dirty="0">
                <a:solidFill>
                  <a:srgbClr val="FF0000"/>
                </a:solidFill>
              </a:rPr>
              <a:t>x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</a:rPr>
              <a:t>≤ </a:t>
            </a:r>
            <a:r>
              <a:rPr lang="en-US" altLang="zh-CN" sz="3200" b="1" i="1" dirty="0">
                <a:solidFill>
                  <a:srgbClr val="FF0000"/>
                </a:solidFill>
              </a:rPr>
              <a:t>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40094" y="1484784"/>
                <a:ext cx="4375237" cy="9921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/>
                            </a:rPr>
                            <m:t>…(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094" y="1484784"/>
                <a:ext cx="4375237" cy="992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539552" y="2924944"/>
            <a:ext cx="7806329" cy="2677656"/>
            <a:chOff x="539552" y="2924944"/>
            <a:chExt cx="7806329" cy="2677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1839351" y="2952512"/>
                  <a:ext cx="4184031" cy="992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/>
                              </a:rPr>
                              <m:t>…(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800">
                            <a:latin typeface="Cambria Math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351" y="2952512"/>
                  <a:ext cx="4184031" cy="9921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483768" y="4941168"/>
                  <a:ext cx="2170466" cy="5252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𝑧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4941168"/>
                  <a:ext cx="2170466" cy="52527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539552" y="2924944"/>
              <a:ext cx="7806329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2800" b="1" dirty="0"/>
                <a:t>在条件</a:t>
              </a:r>
              <a:r>
                <a:rPr lang="en-US" altLang="zh-CN" sz="2800" b="1" dirty="0"/>
                <a:t>                                                 </a:t>
              </a:r>
              <a:r>
                <a:rPr lang="zh-CN" altLang="zh-CN" sz="2800" b="1" dirty="0"/>
                <a:t>下确定洗衣机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运行轮数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n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(=2,3,4)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和每轮加水量</a:t>
              </a:r>
              <a:r>
                <a:rPr lang="en-US" altLang="zh-CN" sz="2800" b="1" i="1" dirty="0" err="1">
                  <a:solidFill>
                    <a:srgbClr val="FF0000"/>
                  </a:solidFill>
                </a:rPr>
                <a:t>u</a:t>
              </a:r>
              <a:r>
                <a:rPr lang="en-US" altLang="zh-CN" sz="2800" b="1" i="1" baseline="-25000" dirty="0" err="1">
                  <a:solidFill>
                    <a:srgbClr val="FF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 (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=1,2,…,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 n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，</a:t>
              </a:r>
              <a:r>
                <a:rPr lang="zh-CN" altLang="zh-CN" sz="2800" b="1" dirty="0"/>
                <a:t>使总用水量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                         </a:t>
              </a:r>
              <a:r>
                <a:rPr lang="zh-CN" altLang="en-US" sz="2800" b="1" dirty="0"/>
                <a:t>最少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683568" y="692696"/>
            <a:ext cx="168601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574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3215" y="75214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模型简化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25700" y="1492970"/>
                <a:ext cx="2255041" cy="93403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zh-CN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3200">
                        <a:latin typeface="Cambria Math"/>
                      </a:rPr>
                      <m:t>≤</m:t>
                    </m:r>
                    <m:r>
                      <a:rPr lang="en-US" altLang="zh-CN" sz="3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00" y="1492970"/>
                <a:ext cx="2255041" cy="9340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38809" y="1489343"/>
                <a:ext cx="3425361" cy="89210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2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3200" i="1">
                            <a:latin typeface="Cambria Math"/>
                          </a:rPr>
                          <m:t>…(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/>
                          </a:rPr>
                          <m:t>+</m:t>
                        </m:r>
                        <m:r>
                          <a:rPr lang="en-US" altLang="zh-CN" sz="3200" i="1">
                            <a:latin typeface="Cambria Math"/>
                          </a:rPr>
                          <m:t>𝑐</m:t>
                        </m:r>
                        <m:r>
                          <a:rPr lang="en-US" altLang="zh-CN" sz="32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sz="3200">
                        <a:latin typeface="Cambria Math"/>
                      </a:rPr>
                      <m:t>≤</m:t>
                    </m:r>
                    <m:r>
                      <a:rPr lang="en-US" altLang="zh-CN" sz="3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09" y="1489343"/>
                <a:ext cx="3425361" cy="892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1560" y="2786116"/>
                <a:ext cx="3228641" cy="58714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zh-CN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/>
                      </a:rPr>
                      <m:t>min</m:t>
                    </m:r>
                    <m:r>
                      <a:rPr lang="en-US" altLang="zh-CN" sz="3200" b="0" i="0" smtClean="0">
                        <a:latin typeface="Cambria Math"/>
                      </a:rPr>
                      <m:t> </m:t>
                    </m:r>
                    <m:r>
                      <a:rPr lang="en-US" altLang="zh-CN" sz="3200" i="1">
                        <a:latin typeface="Cambria Math"/>
                      </a:rPr>
                      <m:t>𝑧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i="1">
                            <a:latin typeface="Cambria Math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86116"/>
                <a:ext cx="3228641" cy="5871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741684" y="349567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几何平均值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976120" y="349362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算术平均值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1043608" y="4149080"/>
            <a:ext cx="7272808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/>
              <a:t>n</a:t>
            </a:r>
            <a:r>
              <a:rPr lang="zh-CN" altLang="zh-CN" sz="2800" b="1" dirty="0"/>
              <a:t>个数的几何平均值小于或等于算术平均值，当且仅当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个数相等时等号成立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298317" y="5482004"/>
            <a:ext cx="671280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全相等，即每轮加水量是一个固定值</a:t>
            </a:r>
            <a:r>
              <a:rPr lang="en-US" altLang="zh-CN" sz="2800" b="1" i="1" dirty="0"/>
              <a:t>u. </a:t>
            </a:r>
            <a:endParaRPr lang="zh-CN" altLang="en-US" sz="28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371116" y="1124744"/>
            <a:ext cx="1253869" cy="1184052"/>
            <a:chOff x="4371116" y="1124744"/>
            <a:chExt cx="1253869" cy="1184052"/>
          </a:xfrm>
        </p:grpSpPr>
        <p:sp>
          <p:nvSpPr>
            <p:cNvPr id="3" name="矩形 2"/>
            <p:cNvSpPr/>
            <p:nvPr/>
          </p:nvSpPr>
          <p:spPr>
            <a:xfrm>
              <a:off x="4371116" y="1124744"/>
              <a:ext cx="12538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c </a:t>
              </a:r>
              <a:r>
                <a:rPr lang="en-US" altLang="zh-CN" sz="2800" b="1" dirty="0">
                  <a:latin typeface="Times New Roman"/>
                  <a:cs typeface="Times New Roman"/>
                </a:rPr>
                <a:t>&lt;&lt; </a:t>
              </a:r>
              <a:r>
                <a:rPr lang="en-US" altLang="zh-CN" sz="2800" b="1" i="1" dirty="0" err="1"/>
                <a:t>u</a:t>
              </a:r>
              <a:r>
                <a:rPr lang="en-US" altLang="zh-CN" sz="2800" b="1" i="1" baseline="-25000" dirty="0" err="1"/>
                <a:t>k</a:t>
              </a:r>
              <a:endParaRPr lang="zh-CN" altLang="en-US" sz="2800" b="1" dirty="0"/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4809372" y="1661585"/>
              <a:ext cx="245335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23928" y="2780928"/>
            <a:ext cx="1638517" cy="680167"/>
            <a:chOff x="3789541" y="2780928"/>
            <a:chExt cx="1638517" cy="6801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3923928" y="2780928"/>
                  <a:ext cx="150413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32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/>
                        </a:rPr>
                        <m:t>min</m:t>
                      </m:r>
                      <m:sSub>
                        <m:sSub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2780928"/>
                  <a:ext cx="1504130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右箭头 16"/>
            <p:cNvSpPr/>
            <p:nvPr/>
          </p:nvSpPr>
          <p:spPr bwMode="auto">
            <a:xfrm>
              <a:off x="3789541" y="2813884"/>
              <a:ext cx="206395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21480" y="2780928"/>
            <a:ext cx="3189030" cy="653640"/>
            <a:chOff x="5521480" y="2780928"/>
            <a:chExt cx="3189030" cy="653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5741684" y="2780928"/>
                  <a:ext cx="2968826" cy="653640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3200" dirty="0"/>
                    <a:t>=</a:t>
                  </a:r>
                  <a:r>
                    <a:rPr lang="zh-CN" altLang="zh-CN" sz="32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/>
                            </a:rPr>
                            <m:t>c</m:t>
                          </m:r>
                        </m:e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>
                          <a:latin typeface="Cambria Math"/>
                        </a:rPr>
                        <m:t>/</m:t>
                      </m:r>
                      <m:r>
                        <a:rPr lang="en-US" altLang="zh-CN" sz="3200" i="1">
                          <a:latin typeface="Cambria Math"/>
                        </a:rPr>
                        <m:t>𝜀</m:t>
                      </m:r>
                    </m:oMath>
                  </a14:m>
                  <a:r>
                    <a:rPr lang="en-US" altLang="zh-CN" sz="3200" i="1" dirty="0"/>
                    <a:t> </a:t>
                  </a:r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684" y="2780928"/>
                  <a:ext cx="2968826" cy="65364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3084" b="-18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右箭头 17"/>
            <p:cNvSpPr/>
            <p:nvPr/>
          </p:nvSpPr>
          <p:spPr bwMode="auto">
            <a:xfrm>
              <a:off x="5521480" y="2780928"/>
              <a:ext cx="202648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87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6667" y="62068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模型简化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71600" y="1340768"/>
                <a:ext cx="3228641" cy="58714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zh-CN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/>
                      </a:rPr>
                      <m:t>min</m:t>
                    </m:r>
                    <m:r>
                      <a:rPr lang="en-US" altLang="zh-CN" sz="3200" b="0" i="0" smtClean="0">
                        <a:latin typeface="Cambria Math"/>
                      </a:rPr>
                      <m:t> </m:t>
                    </m:r>
                    <m:r>
                      <a:rPr lang="en-US" altLang="zh-CN" sz="3200" i="1">
                        <a:latin typeface="Cambria Math"/>
                      </a:rPr>
                      <m:t>𝑧</m:t>
                    </m:r>
                    <m:r>
                      <a:rPr lang="en-US" altLang="zh-CN" sz="32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i="1">
                            <a:latin typeface="Cambria Math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40768"/>
                <a:ext cx="3228641" cy="5871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04048" y="1344987"/>
                <a:ext cx="2968826" cy="653640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en-US" altLang="zh-CN" sz="32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3200" dirty="0"/>
                  <a:t>=</a:t>
                </a:r>
                <a:r>
                  <a:rPr lang="zh-CN" altLang="zh-C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200">
                        <a:latin typeface="Cambria Math"/>
                      </a:rPr>
                      <m:t>/</m:t>
                    </m:r>
                    <m:r>
                      <a:rPr lang="en-US" altLang="zh-CN" sz="3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zh-CN" sz="3200" i="1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344987"/>
                <a:ext cx="2968826" cy="653640"/>
              </a:xfrm>
              <a:prstGeom prst="rect">
                <a:avLst/>
              </a:prstGeom>
              <a:blipFill rotWithShape="1">
                <a:blip r:embed="rId3"/>
                <a:stretch>
                  <a:fillRect t="-13084" b="-18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067944" y="1916832"/>
            <a:ext cx="1013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u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 =</a:t>
            </a:r>
            <a:r>
              <a:rPr lang="en-US" altLang="zh-CN" sz="2800" b="1" i="1" dirty="0"/>
              <a:t>u </a:t>
            </a:r>
            <a:endParaRPr lang="zh-CN" altLang="en-US" sz="28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31639" y="2076763"/>
            <a:ext cx="2368341" cy="979457"/>
            <a:chOff x="1331639" y="2076763"/>
            <a:chExt cx="2368341" cy="979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331639" y="2471445"/>
                  <a:ext cx="2368341" cy="584775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32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/>
                        </a:rPr>
                        <m:t>min</m:t>
                      </m:r>
                      <m:r>
                        <a:rPr lang="en-US" altLang="zh-CN" sz="3200" b="0" i="0" smtClean="0">
                          <a:latin typeface="Cambria Math"/>
                        </a:rPr>
                        <m:t> </m:t>
                      </m:r>
                      <m:r>
                        <a:rPr lang="en-US" altLang="zh-CN" sz="3200" i="1">
                          <a:latin typeface="Cambria Math"/>
                        </a:rPr>
                        <m:t>𝑧</m:t>
                      </m:r>
                      <m:r>
                        <a:rPr lang="en-US" altLang="zh-CN" sz="3200">
                          <a:latin typeface="Cambria Math"/>
                        </a:rPr>
                        <m:t>=</m:t>
                      </m:r>
                      <m:r>
                        <a:rPr lang="en-US" altLang="zh-CN" sz="3200" i="1">
                          <a:latin typeface="Cambria Math"/>
                        </a:rPr>
                        <m:t>𝑛𝑢</m:t>
                      </m:r>
                    </m:oMath>
                  </a14:m>
                  <a:r>
                    <a:rPr lang="en-US" altLang="zh-CN" sz="3200" dirty="0"/>
                    <a:t> </a:t>
                  </a:r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39" y="2471445"/>
                  <a:ext cx="2368341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下箭头 12"/>
            <p:cNvSpPr/>
            <p:nvPr/>
          </p:nvSpPr>
          <p:spPr bwMode="auto">
            <a:xfrm>
              <a:off x="2310713" y="2076763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86007" y="2060848"/>
            <a:ext cx="2004908" cy="971814"/>
            <a:chOff x="5486007" y="2060848"/>
            <a:chExt cx="2004908" cy="971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5486007" y="2447887"/>
                  <a:ext cx="2004908" cy="584775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/>
                            </a:rPr>
                            <m:t>c</m:t>
                          </m:r>
                        </m:e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>
                          <a:latin typeface="Cambria Math"/>
                        </a:rPr>
                        <m:t>/</m:t>
                      </m:r>
                      <m:r>
                        <a:rPr lang="en-US" altLang="zh-CN" sz="3200" i="1">
                          <a:latin typeface="Cambria Math"/>
                        </a:rPr>
                        <m:t>𝜀</m:t>
                      </m:r>
                    </m:oMath>
                  </a14:m>
                  <a:r>
                    <a:rPr lang="en-US" altLang="zh-CN" sz="3200" dirty="0"/>
                    <a:t> </a:t>
                  </a:r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007" y="2447887"/>
                  <a:ext cx="2004908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下箭头 13"/>
            <p:cNvSpPr/>
            <p:nvPr/>
          </p:nvSpPr>
          <p:spPr bwMode="auto">
            <a:xfrm>
              <a:off x="5940152" y="2060848"/>
              <a:ext cx="904062" cy="26161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32359" y="3068960"/>
            <a:ext cx="5875946" cy="1384995"/>
            <a:chOff x="1432359" y="3068960"/>
            <a:chExt cx="5875946" cy="1384995"/>
          </a:xfrm>
        </p:grpSpPr>
        <p:sp>
          <p:nvSpPr>
            <p:cNvPr id="10" name="矩形 9"/>
            <p:cNvSpPr/>
            <p:nvPr/>
          </p:nvSpPr>
          <p:spPr>
            <a:xfrm>
              <a:off x="1432359" y="3068960"/>
              <a:ext cx="587594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solidFill>
                    <a:srgbClr val="FF0000"/>
                  </a:solidFill>
                </a:rPr>
                <a:t>问题化为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在条件                    下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求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u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和</a:t>
              </a:r>
              <a:endParaRPr lang="en-US" altLang="zh-CN" sz="28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1" dirty="0">
                  <a:solidFill>
                    <a:srgbClr val="FF0000"/>
                  </a:solidFill>
                </a:rPr>
                <a:t>n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(=2,3,4) 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使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 z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+mj-lt"/>
                </a:rPr>
                <a:t>=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+mn-lt"/>
                </a:rPr>
                <a:t>nu 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最小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.</a:t>
              </a:r>
              <a:endParaRPr lang="zh-CN" altLang="zh-CN" sz="28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056504" y="3208858"/>
                  <a:ext cx="1885516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𝜺</m:t>
                      </m:r>
                    </m:oMath>
                  </a14:m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 </a:t>
                  </a:r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504" y="3208858"/>
                  <a:ext cx="1885516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1021379" y="4565396"/>
            <a:ext cx="6928102" cy="677989"/>
            <a:chOff x="1021379" y="4910390"/>
            <a:chExt cx="6928102" cy="677989"/>
          </a:xfrm>
        </p:grpSpPr>
        <p:sp>
          <p:nvSpPr>
            <p:cNvPr id="6" name="右箭头 5"/>
            <p:cNvSpPr/>
            <p:nvPr/>
          </p:nvSpPr>
          <p:spPr bwMode="auto">
            <a:xfrm>
              <a:off x="5762830" y="4941168"/>
              <a:ext cx="202648" cy="6472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2150673" y="4941168"/>
                  <a:ext cx="36027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…(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673" y="4941168"/>
                  <a:ext cx="3602781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6149281" y="4910390"/>
                  <a:ext cx="180020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sz="3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3200" dirty="0"/>
                    <a:t>  </a:t>
                  </a:r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81" y="4910390"/>
                  <a:ext cx="180020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1021379" y="5003163"/>
              <a:ext cx="111601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简化</a:t>
              </a:r>
              <a:r>
                <a:rPr lang="en-US" altLang="zh-CN" sz="2800" b="1" dirty="0"/>
                <a:t>:</a:t>
              </a:r>
              <a:r>
                <a:rPr lang="zh-CN" altLang="zh-CN" sz="2800" b="1" dirty="0"/>
                <a:t> </a:t>
              </a:r>
              <a:endParaRPr lang="zh-CN" altLang="en-US" sz="28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030763" y="5373216"/>
            <a:ext cx="7511061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u</a:t>
            </a:r>
            <a:r>
              <a:rPr lang="zh-CN" altLang="zh-CN" sz="2800" b="1" dirty="0"/>
              <a:t>是第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轮加水量，此后各轮加水量应减掉</a:t>
            </a:r>
            <a:r>
              <a:rPr lang="en-US" altLang="zh-CN" sz="2800" b="1" i="1" dirty="0"/>
              <a:t>c</a:t>
            </a:r>
            <a:r>
              <a:rPr lang="zh-CN" altLang="zh-CN" sz="2800" b="1" dirty="0"/>
              <a:t>（脱水后衣物的含水量）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92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theme/theme1.xml><?xml version="1.0" encoding="utf-8"?>
<a:theme xmlns:a="http://schemas.openxmlformats.org/drawingml/2006/main" name="shuxuemoxing">
  <a:themeElements>
    <a:clrScheme name="shuxuemox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shuxuemoxing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3333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CC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10327</TotalTime>
  <Words>1131</Words>
  <Application>Microsoft Office PowerPoint</Application>
  <PresentationFormat>全屏显示(4:3)</PresentationFormat>
  <Paragraphs>158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隶书</vt:lpstr>
      <vt:lpstr>Arial</vt:lpstr>
      <vt:lpstr>Calibri</vt:lpstr>
      <vt:lpstr>Cambria Math</vt:lpstr>
      <vt:lpstr>Times New Roman</vt:lpstr>
      <vt:lpstr>shuxuemoxing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Ren Minxian</cp:lastModifiedBy>
  <cp:revision>308</cp:revision>
  <dcterms:created xsi:type="dcterms:W3CDTF">2000-02-23T13:25:36Z</dcterms:created>
  <dcterms:modified xsi:type="dcterms:W3CDTF">2022-03-15T23:46:20Z</dcterms:modified>
</cp:coreProperties>
</file>