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sldIdLst>
    <p:sldId id="257" r:id="rId2"/>
    <p:sldId id="256" r:id="rId3"/>
    <p:sldId id="379" r:id="rId4"/>
    <p:sldId id="380" r:id="rId5"/>
    <p:sldId id="381" r:id="rId6"/>
    <p:sldId id="382" r:id="rId7"/>
    <p:sldId id="274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73" r:id="rId19"/>
    <p:sldId id="271" r:id="rId20"/>
    <p:sldId id="269" r:id="rId21"/>
    <p:sldId id="270" r:id="rId22"/>
    <p:sldId id="272" r:id="rId23"/>
    <p:sldId id="356" r:id="rId24"/>
    <p:sldId id="342" r:id="rId25"/>
    <p:sldId id="383" r:id="rId26"/>
    <p:sldId id="384" r:id="rId2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CCFF"/>
    <a:srgbClr val="FF99CC"/>
    <a:srgbClr val="FFFFCC"/>
    <a:srgbClr val="CCFFCC"/>
    <a:srgbClr val="FFFF99"/>
    <a:srgbClr val="BAEEF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8" autoAdjust="0"/>
    <p:restoredTop sz="95469" autoAdjust="0"/>
  </p:normalViewPr>
  <p:slideViewPr>
    <p:cSldViewPr>
      <p:cViewPr varScale="1">
        <p:scale>
          <a:sx n="95" d="100"/>
          <a:sy n="95" d="100"/>
        </p:scale>
        <p:origin x="121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2.wmf"/><Relationship Id="rId7" Type="http://schemas.openxmlformats.org/officeDocument/2006/relationships/image" Target="../media/image17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AD70E22-6DC7-4056-A6C1-9196ED3313EC}" type="datetimeFigureOut">
              <a:rPr lang="zh-CN" altLang="en-US"/>
              <a:pPr>
                <a:defRPr/>
              </a:pPr>
              <a:t>2022/3/23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6B097D3-9244-4F8B-8C3D-224DF761A7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407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B097D3-9244-4F8B-8C3D-224DF761A7F9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95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B097D3-9244-4F8B-8C3D-224DF761A7F9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766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B097D3-9244-4F8B-8C3D-224DF761A7F9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96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84746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1389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1631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73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546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29141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7409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417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1" descr="K1.jpg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6597650"/>
            <a:ext cx="5254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2" descr="K2.jpg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13" descr="K3.jpg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550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4761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493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071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1" descr="K1.jpg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6597650"/>
            <a:ext cx="5254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2" descr="K2.jpg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13" descr="K3.jpg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550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8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7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619672" y="749017"/>
            <a:ext cx="77403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第四章  数学规划模型</a:t>
            </a:r>
            <a:r>
              <a:rPr lang="zh-CN" altLang="en-US" sz="4000" dirty="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843808" y="908720"/>
            <a:ext cx="5562600" cy="506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ea typeface="楷体_GB2312" pitchFamily="49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4.1    </a:t>
            </a: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奶制品的生产与销售</a:t>
            </a:r>
            <a:endParaRPr lang="zh-CN" altLang="en-US" sz="3200" b="1" dirty="0">
              <a:solidFill>
                <a:srgbClr val="FF0000"/>
              </a:solidFill>
              <a:ea typeface="楷体_GB2312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3200" b="1" dirty="0">
                <a:ea typeface="楷体_GB2312" pitchFamily="49" charset="-122"/>
                <a:hlinkClick r:id="" action="ppaction://noaction"/>
              </a:rPr>
              <a:t>4.2   </a:t>
            </a:r>
            <a:r>
              <a:rPr lang="zh-CN" altLang="en-US" sz="3200" b="1" dirty="0">
                <a:ea typeface="楷体_GB2312" pitchFamily="49" charset="-122"/>
                <a:hlinkClick r:id="" action="ppaction://noaction"/>
              </a:rPr>
              <a:t>自来水输送与货机装运</a:t>
            </a:r>
            <a:endParaRPr lang="zh-CN" altLang="en-US" sz="3200" b="1" dirty="0">
              <a:ea typeface="楷体_GB2312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3200" b="1" dirty="0">
                <a:ea typeface="楷体_GB2312" pitchFamily="49" charset="-122"/>
                <a:hlinkClick r:id="" action="ppaction://noaction"/>
              </a:rPr>
              <a:t>4.3   </a:t>
            </a:r>
            <a:r>
              <a:rPr lang="zh-CN" altLang="en-US" sz="3200" b="1" dirty="0">
                <a:ea typeface="楷体_GB2312" pitchFamily="49" charset="-122"/>
                <a:hlinkClick r:id="" action="ppaction://noaction"/>
              </a:rPr>
              <a:t>汽车生产与原油采购</a:t>
            </a:r>
            <a:endParaRPr lang="zh-CN" altLang="en-US" sz="3200" b="1" dirty="0">
              <a:ea typeface="楷体_GB2312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3200" b="1" dirty="0">
                <a:ea typeface="楷体_GB2312" pitchFamily="49" charset="-122"/>
                <a:hlinkClick r:id="" action="ppaction://noaction"/>
              </a:rPr>
              <a:t>4.4   </a:t>
            </a:r>
            <a:r>
              <a:rPr lang="zh-CN" altLang="en-US" sz="3200" b="1" dirty="0">
                <a:ea typeface="楷体_GB2312" pitchFamily="49" charset="-122"/>
                <a:hlinkClick r:id="" action="ppaction://noaction"/>
              </a:rPr>
              <a:t>接力队选拔和选课策略</a:t>
            </a:r>
            <a:endParaRPr lang="zh-CN" altLang="en-US" sz="3200" b="1" dirty="0">
              <a:ea typeface="楷体_GB2312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3200" b="1" dirty="0">
                <a:ea typeface="楷体_GB2312" pitchFamily="49" charset="-122"/>
                <a:hlinkClick r:id="" action="ppaction://noaction"/>
              </a:rPr>
              <a:t>4.5   </a:t>
            </a:r>
            <a:r>
              <a:rPr lang="zh-CN" altLang="en-US" sz="3200" b="1" dirty="0">
                <a:ea typeface="楷体_GB2312" pitchFamily="49" charset="-122"/>
                <a:hlinkClick r:id="" action="ppaction://noaction"/>
              </a:rPr>
              <a:t>饮料厂的生产与检修</a:t>
            </a:r>
            <a:endParaRPr lang="zh-CN" altLang="en-US" sz="3200" b="1" dirty="0">
              <a:ea typeface="楷体_GB2312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3200" b="1" dirty="0">
                <a:ea typeface="楷体_GB2312" pitchFamily="49" charset="-122"/>
                <a:hlinkClick r:id="" action="ppaction://noaction"/>
              </a:rPr>
              <a:t>4.6   </a:t>
            </a:r>
            <a:r>
              <a:rPr lang="zh-CN" altLang="en-US" sz="3200" b="1" dirty="0">
                <a:ea typeface="楷体_GB2312" pitchFamily="49" charset="-122"/>
                <a:hlinkClick r:id="" action="ppaction://noaction"/>
              </a:rPr>
              <a:t>钢管和易拉罐下料</a:t>
            </a:r>
            <a:endParaRPr lang="en-US" altLang="zh-CN" sz="3200" b="1" dirty="0">
              <a:ea typeface="楷体_GB2312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3200" b="1" dirty="0">
                <a:ea typeface="楷体_GB2312" pitchFamily="49" charset="-122"/>
                <a:hlinkClick r:id="" action="ppaction://noaction"/>
              </a:rPr>
              <a:t>4.7 </a:t>
            </a:r>
            <a:r>
              <a:rPr lang="zh-CN" altLang="zh-CN" sz="3200" b="1" dirty="0">
                <a:ea typeface="楷体_GB2312" pitchFamily="49" charset="-122"/>
                <a:hlinkClick r:id="" action="ppaction://noaction"/>
              </a:rPr>
              <a:t>广告投入与升级调薪</a:t>
            </a:r>
            <a:endParaRPr lang="en-US" altLang="zh-CN" sz="3200" b="1" dirty="0">
              <a:ea typeface="楷体_GB2312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3200" b="1" dirty="0">
                <a:ea typeface="楷体_GB2312" pitchFamily="49" charset="-122"/>
                <a:hlinkClick r:id="" action="ppaction://noaction"/>
              </a:rPr>
              <a:t>4.8 </a:t>
            </a:r>
            <a:r>
              <a:rPr lang="zh-CN" altLang="zh-CN" sz="3200" b="1" dirty="0">
                <a:ea typeface="楷体_GB2312" pitchFamily="49" charset="-122"/>
                <a:hlinkClick r:id="" action="ppaction://noaction"/>
              </a:rPr>
              <a:t>投资的风险与收益</a:t>
            </a:r>
            <a:endParaRPr lang="zh-CN" altLang="en-US" sz="3200" b="1" dirty="0">
              <a:ea typeface="楷体_GB2312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900113" y="494612"/>
            <a:ext cx="3505200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模型分析与假设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46050" y="1295400"/>
            <a:ext cx="609600" cy="137318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比例性 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79388" y="3657600"/>
            <a:ext cx="609600" cy="137318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可加性 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50825" y="5734050"/>
            <a:ext cx="1371600" cy="5191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连续性 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900113" y="1143000"/>
            <a:ext cx="3527425" cy="1031875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 i="1" baseline="-25000"/>
              <a:t>i</a:t>
            </a:r>
            <a:r>
              <a:rPr lang="zh-CN" altLang="en-US" sz="2800" b="1"/>
              <a:t>对目标函数的“贡献”与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i</a:t>
            </a:r>
            <a:r>
              <a:rPr lang="zh-CN" altLang="en-US" sz="2800" b="1"/>
              <a:t>取值成正比 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900113" y="2276475"/>
            <a:ext cx="3484562" cy="1031875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 i="1" baseline="-25000"/>
              <a:t>i</a:t>
            </a:r>
            <a:r>
              <a:rPr lang="zh-CN" altLang="en-US" sz="2800" b="1"/>
              <a:t>对约束条件的“贡献”与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i</a:t>
            </a:r>
            <a:r>
              <a:rPr lang="zh-CN" altLang="en-US" sz="2800" b="1"/>
              <a:t>取值成正比 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900113" y="3429000"/>
            <a:ext cx="3529012" cy="10318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 i="1" baseline="-25000"/>
              <a:t>i</a:t>
            </a:r>
            <a:r>
              <a:rPr lang="zh-CN" altLang="en-US" sz="2800" b="1"/>
              <a:t>对目标函数的“贡献”与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j</a:t>
            </a:r>
            <a:r>
              <a:rPr lang="zh-CN" altLang="en-US" sz="2800" b="1"/>
              <a:t>取值无关 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900113" y="4606925"/>
            <a:ext cx="3529012" cy="10318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 i="1" baseline="-25000"/>
              <a:t>i</a:t>
            </a:r>
            <a:r>
              <a:rPr lang="zh-CN" altLang="en-US" sz="2800" b="1"/>
              <a:t>对约束条件的“贡献”与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j</a:t>
            </a:r>
            <a:r>
              <a:rPr lang="zh-CN" altLang="en-US" sz="2800" b="1"/>
              <a:t>取值无关 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2090738" y="5734050"/>
            <a:ext cx="1905000" cy="5619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i="1" dirty="0"/>
              <a:t>x</a:t>
            </a:r>
            <a:r>
              <a:rPr lang="en-US" altLang="zh-CN" sz="2800" b="1" i="1" baseline="-25000" dirty="0"/>
              <a:t>i</a:t>
            </a:r>
            <a:r>
              <a:rPr lang="zh-CN" altLang="en-US" sz="2800" b="1" dirty="0"/>
              <a:t>取值连续 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4516438" y="1101725"/>
            <a:ext cx="4627562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/>
              <a:t>A</a:t>
            </a:r>
            <a:r>
              <a:rPr lang="en-US" altLang="zh-CN" sz="2800" b="1" baseline="-30000"/>
              <a:t>1</a:t>
            </a:r>
            <a:r>
              <a:rPr lang="en-US" altLang="zh-CN" sz="2800" b="1"/>
              <a:t>,A</a:t>
            </a:r>
            <a:r>
              <a:rPr lang="en-US" altLang="zh-CN" sz="2800" b="1" baseline="-30000"/>
              <a:t>2</a:t>
            </a:r>
            <a:r>
              <a:rPr lang="zh-CN" altLang="en-US" sz="2800" b="1"/>
              <a:t>每千克的获利是与各自产量无关的常数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4392613" y="2276475"/>
            <a:ext cx="47879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/>
              <a:t>每桶牛奶加工</a:t>
            </a:r>
            <a:r>
              <a:rPr lang="en-US" altLang="zh-CN" sz="2800" b="1"/>
              <a:t>A</a:t>
            </a:r>
            <a:r>
              <a:rPr lang="en-US" altLang="zh-CN" sz="2800" b="1" baseline="-30000"/>
              <a:t>1</a:t>
            </a:r>
            <a:r>
              <a:rPr lang="en-US" altLang="zh-CN" sz="2800" b="1"/>
              <a:t>,A</a:t>
            </a:r>
            <a:r>
              <a:rPr lang="en-US" altLang="zh-CN" sz="2800" b="1" baseline="-30000"/>
              <a:t>2</a:t>
            </a:r>
            <a:r>
              <a:rPr lang="zh-CN" altLang="en-US" sz="2800" b="1"/>
              <a:t>的数量</a:t>
            </a:r>
            <a:r>
              <a:rPr lang="en-US" altLang="zh-CN" sz="2800" b="1"/>
              <a:t>, </a:t>
            </a:r>
            <a:r>
              <a:rPr lang="zh-CN" altLang="en-US" sz="2800" b="1"/>
              <a:t>时间是与各自产量无关的常数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4440238" y="3429000"/>
            <a:ext cx="4703762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/>
              <a:t>A</a:t>
            </a:r>
            <a:r>
              <a:rPr lang="en-US" altLang="zh-CN" sz="2800" b="1" baseline="-30000"/>
              <a:t>1</a:t>
            </a:r>
            <a:r>
              <a:rPr lang="en-US" altLang="zh-CN" sz="2800" b="1"/>
              <a:t>,A</a:t>
            </a:r>
            <a:r>
              <a:rPr lang="en-US" altLang="zh-CN" sz="2800" b="1" baseline="-30000"/>
              <a:t>2</a:t>
            </a:r>
            <a:r>
              <a:rPr lang="zh-CN" altLang="en-US" sz="2800" b="1"/>
              <a:t>每千克的获利是与相互产量无关的常数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4356100" y="4581525"/>
            <a:ext cx="47879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/>
              <a:t>每桶牛奶加工</a:t>
            </a:r>
            <a:r>
              <a:rPr lang="en-US" altLang="zh-CN" sz="2800" b="1"/>
              <a:t>A</a:t>
            </a:r>
            <a:r>
              <a:rPr lang="en-US" altLang="zh-CN" sz="2800" b="1" baseline="-30000"/>
              <a:t>1</a:t>
            </a:r>
            <a:r>
              <a:rPr lang="en-US" altLang="zh-CN" sz="2800" b="1"/>
              <a:t>,A</a:t>
            </a:r>
            <a:r>
              <a:rPr lang="en-US" altLang="zh-CN" sz="2800" b="1" baseline="-30000"/>
              <a:t>2</a:t>
            </a:r>
            <a:r>
              <a:rPr lang="zh-CN" altLang="en-US" sz="2800" b="1"/>
              <a:t>的数量</a:t>
            </a:r>
            <a:r>
              <a:rPr lang="en-US" altLang="zh-CN" sz="2800" b="1"/>
              <a:t>,</a:t>
            </a:r>
            <a:r>
              <a:rPr lang="zh-CN" altLang="en-US" sz="2800" b="1"/>
              <a:t>时间是与相互产量无关的常数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4427538" y="5734050"/>
            <a:ext cx="4716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加工</a:t>
            </a:r>
            <a:r>
              <a:rPr lang="en-US" altLang="zh-CN" sz="2800" b="1"/>
              <a:t>A</a:t>
            </a:r>
            <a:r>
              <a:rPr lang="en-US" altLang="zh-CN" sz="2800" b="1" baseline="-30000"/>
              <a:t>1</a:t>
            </a:r>
            <a:r>
              <a:rPr lang="en-US" altLang="zh-CN" sz="2800" b="1"/>
              <a:t>,A</a:t>
            </a:r>
            <a:r>
              <a:rPr lang="en-US" altLang="zh-CN" sz="2800" b="1" baseline="-30000"/>
              <a:t>2</a:t>
            </a:r>
            <a:r>
              <a:rPr lang="zh-CN" altLang="en-US" sz="2800" b="1"/>
              <a:t>的牛奶桶数是实数 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5410200" y="2286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800"/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5410200" y="545306"/>
            <a:ext cx="2667000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线性规划模型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10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10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10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10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10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nimBg="1" autoUpdateAnimBg="0"/>
      <p:bldP spid="6148" grpId="0" animBg="1" autoUpdateAnimBg="0"/>
      <p:bldP spid="6149" grpId="0" animBg="1" autoUpdateAnimBg="0"/>
      <p:bldP spid="6150" grpId="0" animBg="1" autoUpdateAnimBg="0"/>
      <p:bldP spid="6151" grpId="0" animBg="1" autoUpdateAnimBg="0"/>
      <p:bldP spid="6152" grpId="0" animBg="1" autoUpdateAnimBg="0"/>
      <p:bldP spid="6153" grpId="0" animBg="1" autoUpdateAnimBg="0"/>
      <p:bldP spid="6154" grpId="0" animBg="1"/>
      <p:bldP spid="6155" grpId="0"/>
      <p:bldP spid="6156" grpId="0"/>
      <p:bldP spid="6157" grpId="0"/>
      <p:bldP spid="6158" grpId="0"/>
      <p:bldP spid="6159" grpId="0" animBg="1" autoUpdateAnimBg="0"/>
      <p:bldP spid="616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4"/>
          <p:cNvSpPr txBox="1">
            <a:spLocks noChangeArrowheads="1"/>
          </p:cNvSpPr>
          <p:nvPr/>
        </p:nvSpPr>
        <p:spPr bwMode="auto">
          <a:xfrm>
            <a:off x="1066800" y="473298"/>
            <a:ext cx="2514600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模型求解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7203" name="Text Box 35"/>
          <p:cNvSpPr txBox="1">
            <a:spLocks noChangeArrowheads="1"/>
          </p:cNvSpPr>
          <p:nvPr/>
        </p:nvSpPr>
        <p:spPr bwMode="auto">
          <a:xfrm>
            <a:off x="3886200" y="533623"/>
            <a:ext cx="16002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图解法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6096000" y="533400"/>
            <a:ext cx="2971800" cy="3124200"/>
            <a:chOff x="3120" y="576"/>
            <a:chExt cx="1872" cy="1968"/>
          </a:xfrm>
        </p:grpSpPr>
        <p:sp>
          <p:nvSpPr>
            <p:cNvPr id="10300" name="Line 40"/>
            <p:cNvSpPr>
              <a:spLocks noChangeShapeType="1"/>
            </p:cNvSpPr>
            <p:nvPr/>
          </p:nvSpPr>
          <p:spPr bwMode="auto">
            <a:xfrm>
              <a:off x="3312" y="2304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1" name="Line 41"/>
            <p:cNvSpPr>
              <a:spLocks noChangeShapeType="1"/>
            </p:cNvSpPr>
            <p:nvPr/>
          </p:nvSpPr>
          <p:spPr bwMode="auto">
            <a:xfrm flipV="1">
              <a:off x="3312" y="76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2" name="Text Box 47"/>
            <p:cNvSpPr txBox="1">
              <a:spLocks noChangeArrowheads="1"/>
            </p:cNvSpPr>
            <p:nvPr/>
          </p:nvSpPr>
          <p:spPr bwMode="auto">
            <a:xfrm>
              <a:off x="4560" y="225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x</a:t>
              </a:r>
              <a:r>
                <a:rPr lang="en-US" altLang="zh-CN" b="1" baseline="-25000"/>
                <a:t>1</a:t>
              </a:r>
              <a:endParaRPr lang="en-US" altLang="zh-CN" b="1" i="1"/>
            </a:p>
          </p:txBody>
        </p:sp>
        <p:sp>
          <p:nvSpPr>
            <p:cNvPr id="10303" name="Text Box 48"/>
            <p:cNvSpPr txBox="1">
              <a:spLocks noChangeArrowheads="1"/>
            </p:cNvSpPr>
            <p:nvPr/>
          </p:nvSpPr>
          <p:spPr bwMode="auto">
            <a:xfrm>
              <a:off x="3360" y="57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x</a:t>
              </a:r>
              <a:r>
                <a:rPr lang="en-US" altLang="zh-CN" b="1" baseline="-25000"/>
                <a:t>2</a:t>
              </a:r>
              <a:endParaRPr lang="en-US" altLang="zh-CN" b="1" i="1"/>
            </a:p>
          </p:txBody>
        </p:sp>
        <p:sp>
          <p:nvSpPr>
            <p:cNvPr id="10304" name="Text Box 49"/>
            <p:cNvSpPr txBox="1">
              <a:spLocks noChangeArrowheads="1"/>
            </p:cNvSpPr>
            <p:nvPr/>
          </p:nvSpPr>
          <p:spPr bwMode="auto">
            <a:xfrm>
              <a:off x="3120" y="216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O</a:t>
              </a:r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6400800" y="762000"/>
            <a:ext cx="2133600" cy="2971800"/>
            <a:chOff x="4128" y="720"/>
            <a:chExt cx="1344" cy="1872"/>
          </a:xfrm>
        </p:grpSpPr>
        <p:sp>
          <p:nvSpPr>
            <p:cNvPr id="10296" name="Text Box 50"/>
            <p:cNvSpPr txBox="1">
              <a:spLocks noChangeArrowheads="1"/>
            </p:cNvSpPr>
            <p:nvPr/>
          </p:nvSpPr>
          <p:spPr bwMode="auto">
            <a:xfrm>
              <a:off x="4128" y="72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A</a:t>
              </a:r>
            </a:p>
          </p:txBody>
        </p:sp>
        <p:sp>
          <p:nvSpPr>
            <p:cNvPr id="10297" name="Text Box 51"/>
            <p:cNvSpPr txBox="1">
              <a:spLocks noChangeArrowheads="1"/>
            </p:cNvSpPr>
            <p:nvPr/>
          </p:nvSpPr>
          <p:spPr bwMode="auto">
            <a:xfrm>
              <a:off x="4704" y="1248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B</a:t>
              </a:r>
            </a:p>
          </p:txBody>
        </p:sp>
        <p:sp>
          <p:nvSpPr>
            <p:cNvPr id="10298" name="Text Box 52"/>
            <p:cNvSpPr txBox="1">
              <a:spLocks noChangeArrowheads="1"/>
            </p:cNvSpPr>
            <p:nvPr/>
          </p:nvSpPr>
          <p:spPr bwMode="auto">
            <a:xfrm>
              <a:off x="4992" y="177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C</a:t>
              </a:r>
            </a:p>
          </p:txBody>
        </p:sp>
        <p:sp>
          <p:nvSpPr>
            <p:cNvPr id="10299" name="Text Box 53"/>
            <p:cNvSpPr txBox="1">
              <a:spLocks noChangeArrowheads="1"/>
            </p:cNvSpPr>
            <p:nvPr/>
          </p:nvSpPr>
          <p:spPr bwMode="auto">
            <a:xfrm>
              <a:off x="4896" y="230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D</a:t>
              </a:r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6019800" y="1143000"/>
            <a:ext cx="2590800" cy="2514600"/>
            <a:chOff x="3888" y="960"/>
            <a:chExt cx="1632" cy="1584"/>
          </a:xfrm>
        </p:grpSpPr>
        <p:sp>
          <p:nvSpPr>
            <p:cNvPr id="10286" name="Line 42"/>
            <p:cNvSpPr>
              <a:spLocks noChangeShapeType="1"/>
            </p:cNvSpPr>
            <p:nvPr/>
          </p:nvSpPr>
          <p:spPr bwMode="auto">
            <a:xfrm>
              <a:off x="4128" y="960"/>
              <a:ext cx="62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7" name="Line 43"/>
            <p:cNvSpPr>
              <a:spLocks noChangeShapeType="1"/>
            </p:cNvSpPr>
            <p:nvPr/>
          </p:nvSpPr>
          <p:spPr bwMode="auto">
            <a:xfrm>
              <a:off x="4752" y="1488"/>
              <a:ext cx="288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8" name="Line 44"/>
            <p:cNvSpPr>
              <a:spLocks noChangeShapeType="1"/>
            </p:cNvSpPr>
            <p:nvPr/>
          </p:nvSpPr>
          <p:spPr bwMode="auto">
            <a:xfrm>
              <a:off x="5040" y="1968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9" name="Line 45"/>
            <p:cNvSpPr>
              <a:spLocks noChangeShapeType="1"/>
            </p:cNvSpPr>
            <p:nvPr/>
          </p:nvSpPr>
          <p:spPr bwMode="auto">
            <a:xfrm>
              <a:off x="4128" y="96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0" name="Line 46"/>
            <p:cNvSpPr>
              <a:spLocks noChangeShapeType="1"/>
            </p:cNvSpPr>
            <p:nvPr/>
          </p:nvSpPr>
          <p:spPr bwMode="auto">
            <a:xfrm>
              <a:off x="4128" y="2304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1" name="Text Box 54"/>
            <p:cNvSpPr txBox="1">
              <a:spLocks noChangeArrowheads="1"/>
            </p:cNvSpPr>
            <p:nvPr/>
          </p:nvSpPr>
          <p:spPr bwMode="auto">
            <a:xfrm>
              <a:off x="4368" y="96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l</a:t>
              </a:r>
              <a:r>
                <a:rPr lang="en-US" altLang="zh-CN" b="1" baseline="-25000"/>
                <a:t>1</a:t>
              </a:r>
              <a:endParaRPr lang="en-US" altLang="zh-CN" b="1" i="1"/>
            </a:p>
          </p:txBody>
        </p:sp>
        <p:sp>
          <p:nvSpPr>
            <p:cNvPr id="10292" name="Text Box 55"/>
            <p:cNvSpPr txBox="1">
              <a:spLocks noChangeArrowheads="1"/>
            </p:cNvSpPr>
            <p:nvPr/>
          </p:nvSpPr>
          <p:spPr bwMode="auto">
            <a:xfrm>
              <a:off x="4848" y="1488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l</a:t>
              </a:r>
              <a:r>
                <a:rPr lang="en-US" altLang="zh-CN" b="1" baseline="-25000"/>
                <a:t>2</a:t>
              </a:r>
              <a:endParaRPr lang="en-US" altLang="zh-CN" b="1" i="1"/>
            </a:p>
          </p:txBody>
        </p:sp>
        <p:sp>
          <p:nvSpPr>
            <p:cNvPr id="10293" name="Text Box 56"/>
            <p:cNvSpPr txBox="1">
              <a:spLocks noChangeArrowheads="1"/>
            </p:cNvSpPr>
            <p:nvPr/>
          </p:nvSpPr>
          <p:spPr bwMode="auto">
            <a:xfrm>
              <a:off x="5040" y="1968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l</a:t>
              </a:r>
              <a:r>
                <a:rPr lang="en-US" altLang="zh-CN" b="1" baseline="-25000"/>
                <a:t>3</a:t>
              </a:r>
              <a:endParaRPr lang="en-US" altLang="zh-CN" b="1" i="1"/>
            </a:p>
          </p:txBody>
        </p:sp>
        <p:sp>
          <p:nvSpPr>
            <p:cNvPr id="10294" name="Text Box 57"/>
            <p:cNvSpPr txBox="1">
              <a:spLocks noChangeArrowheads="1"/>
            </p:cNvSpPr>
            <p:nvPr/>
          </p:nvSpPr>
          <p:spPr bwMode="auto">
            <a:xfrm>
              <a:off x="3888" y="1488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l</a:t>
              </a:r>
              <a:r>
                <a:rPr lang="en-US" altLang="zh-CN" b="1" baseline="-25000"/>
                <a:t>4</a:t>
              </a:r>
              <a:endParaRPr lang="en-US" altLang="zh-CN" b="1" i="1"/>
            </a:p>
          </p:txBody>
        </p:sp>
        <p:sp>
          <p:nvSpPr>
            <p:cNvPr id="10295" name="Text Box 58"/>
            <p:cNvSpPr txBox="1">
              <a:spLocks noChangeArrowheads="1"/>
            </p:cNvSpPr>
            <p:nvPr/>
          </p:nvSpPr>
          <p:spPr bwMode="auto">
            <a:xfrm>
              <a:off x="4416" y="225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l</a:t>
              </a:r>
              <a:r>
                <a:rPr lang="en-US" altLang="zh-CN" b="1" baseline="-25000"/>
                <a:t>5</a:t>
              </a:r>
              <a:endParaRPr lang="en-US" altLang="zh-CN" b="1" i="1"/>
            </a:p>
          </p:txBody>
        </p:sp>
      </p:grp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228600" y="1106488"/>
            <a:ext cx="2819400" cy="2233612"/>
            <a:chOff x="144" y="697"/>
            <a:chExt cx="1776" cy="1407"/>
          </a:xfrm>
        </p:grpSpPr>
        <p:graphicFrame>
          <p:nvGraphicFramePr>
            <p:cNvPr id="10281" name="Object 36"/>
            <p:cNvGraphicFramePr>
              <a:graphicFrameLocks noChangeAspect="1"/>
            </p:cNvGraphicFramePr>
            <p:nvPr/>
          </p:nvGraphicFramePr>
          <p:xfrm>
            <a:off x="528" y="697"/>
            <a:ext cx="115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5" name="公式" r:id="rId3" imgW="774364" imgH="215806" progId="Equation.3">
                    <p:embed/>
                  </p:oleObj>
                </mc:Choice>
                <mc:Fallback>
                  <p:oleObj name="公式" r:id="rId3" imgW="774364" imgH="215806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697"/>
                          <a:ext cx="115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2" name="Object 37"/>
            <p:cNvGraphicFramePr>
              <a:graphicFrameLocks noChangeAspect="1"/>
            </p:cNvGraphicFramePr>
            <p:nvPr/>
          </p:nvGraphicFramePr>
          <p:xfrm>
            <a:off x="528" y="1081"/>
            <a:ext cx="1392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6" name="公式" r:id="rId5" imgW="1066337" imgH="215806" progId="Equation.3">
                    <p:embed/>
                  </p:oleObj>
                </mc:Choice>
                <mc:Fallback>
                  <p:oleObj name="公式" r:id="rId5" imgW="1066337" imgH="215806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081"/>
                          <a:ext cx="1392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3" name="Object 38"/>
            <p:cNvGraphicFramePr>
              <a:graphicFrameLocks noChangeAspect="1"/>
            </p:cNvGraphicFramePr>
            <p:nvPr/>
          </p:nvGraphicFramePr>
          <p:xfrm>
            <a:off x="576" y="1417"/>
            <a:ext cx="96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7" name="公式" r:id="rId7" imgW="622030" imgH="215806" progId="Equation.3">
                    <p:embed/>
                  </p:oleObj>
                </mc:Choice>
                <mc:Fallback>
                  <p:oleObj name="公式" r:id="rId7" imgW="622030" imgH="215806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417"/>
                          <a:ext cx="960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4" name="Object 39"/>
            <p:cNvGraphicFramePr>
              <a:graphicFrameLocks noChangeAspect="1"/>
            </p:cNvGraphicFramePr>
            <p:nvPr/>
          </p:nvGraphicFramePr>
          <p:xfrm>
            <a:off x="576" y="1776"/>
            <a:ext cx="91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8" name="公式" r:id="rId9" imgW="609336" imgH="215806" progId="Equation.3">
                    <p:embed/>
                  </p:oleObj>
                </mc:Choice>
                <mc:Fallback>
                  <p:oleObj name="公式" r:id="rId9" imgW="609336" imgH="215806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776"/>
                          <a:ext cx="91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5" name="Text Box 66"/>
            <p:cNvSpPr txBox="1">
              <a:spLocks noChangeArrowheads="1"/>
            </p:cNvSpPr>
            <p:nvPr/>
          </p:nvSpPr>
          <p:spPr bwMode="auto">
            <a:xfrm>
              <a:off x="144" y="816"/>
              <a:ext cx="336" cy="113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约束条件</a:t>
              </a:r>
            </a:p>
          </p:txBody>
        </p:sp>
      </p:grpSp>
      <p:grpSp>
        <p:nvGrpSpPr>
          <p:cNvPr id="6" name="Group 88"/>
          <p:cNvGrpSpPr>
            <a:grpSpLocks/>
          </p:cNvGrpSpPr>
          <p:nvPr/>
        </p:nvGrpSpPr>
        <p:grpSpPr bwMode="auto">
          <a:xfrm>
            <a:off x="3200400" y="1066800"/>
            <a:ext cx="2603500" cy="561975"/>
            <a:chOff x="2016" y="672"/>
            <a:chExt cx="1640" cy="354"/>
          </a:xfrm>
        </p:grpSpPr>
        <p:graphicFrame>
          <p:nvGraphicFramePr>
            <p:cNvPr id="10279" name="Object 62"/>
            <p:cNvGraphicFramePr>
              <a:graphicFrameLocks noChangeAspect="1"/>
            </p:cNvGraphicFramePr>
            <p:nvPr/>
          </p:nvGraphicFramePr>
          <p:xfrm>
            <a:off x="2296" y="672"/>
            <a:ext cx="1360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9" name="公式" r:id="rId11" imgW="914003" imgH="215806" progId="Equation.3">
                    <p:embed/>
                  </p:oleObj>
                </mc:Choice>
                <mc:Fallback>
                  <p:oleObj name="公式" r:id="rId11" imgW="914003" imgH="215806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6" y="672"/>
                          <a:ext cx="1360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0" name="AutoShape 67"/>
            <p:cNvSpPr>
              <a:spLocks noChangeArrowheads="1"/>
            </p:cNvSpPr>
            <p:nvPr/>
          </p:nvSpPr>
          <p:spPr bwMode="auto">
            <a:xfrm>
              <a:off x="2016" y="720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" name="Group 89"/>
          <p:cNvGrpSpPr>
            <a:grpSpLocks/>
          </p:cNvGrpSpPr>
          <p:nvPr/>
        </p:nvGrpSpPr>
        <p:grpSpPr bwMode="auto">
          <a:xfrm>
            <a:off x="3200400" y="1676400"/>
            <a:ext cx="2978150" cy="485775"/>
            <a:chOff x="2016" y="1056"/>
            <a:chExt cx="1876" cy="306"/>
          </a:xfrm>
        </p:grpSpPr>
        <p:graphicFrame>
          <p:nvGraphicFramePr>
            <p:cNvPr id="10277" name="Object 63"/>
            <p:cNvGraphicFramePr>
              <a:graphicFrameLocks noChangeAspect="1"/>
            </p:cNvGraphicFramePr>
            <p:nvPr/>
          </p:nvGraphicFramePr>
          <p:xfrm>
            <a:off x="2301" y="1056"/>
            <a:ext cx="1591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0" name="公式" r:id="rId13" imgW="1218671" imgH="215806" progId="Equation.3">
                    <p:embed/>
                  </p:oleObj>
                </mc:Choice>
                <mc:Fallback>
                  <p:oleObj name="公式" r:id="rId13" imgW="1218671" imgH="215806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1" y="1056"/>
                          <a:ext cx="1591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8" name="AutoShape 68"/>
            <p:cNvSpPr>
              <a:spLocks noChangeArrowheads="1"/>
            </p:cNvSpPr>
            <p:nvPr/>
          </p:nvSpPr>
          <p:spPr bwMode="auto">
            <a:xfrm>
              <a:off x="2016" y="1056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" name="Group 90"/>
          <p:cNvGrpSpPr>
            <a:grpSpLocks/>
          </p:cNvGrpSpPr>
          <p:nvPr/>
        </p:nvGrpSpPr>
        <p:grpSpPr bwMode="auto">
          <a:xfrm>
            <a:off x="2819400" y="2193925"/>
            <a:ext cx="2794000" cy="571500"/>
            <a:chOff x="1776" y="1382"/>
            <a:chExt cx="1760" cy="360"/>
          </a:xfrm>
        </p:grpSpPr>
        <p:graphicFrame>
          <p:nvGraphicFramePr>
            <p:cNvPr id="10275" name="Object 64"/>
            <p:cNvGraphicFramePr>
              <a:graphicFrameLocks noChangeAspect="1"/>
            </p:cNvGraphicFramePr>
            <p:nvPr/>
          </p:nvGraphicFramePr>
          <p:xfrm>
            <a:off x="2321" y="1382"/>
            <a:ext cx="1215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1" name="公式" r:id="rId15" imgW="787400" imgH="228600" progId="Equation.3">
                    <p:embed/>
                  </p:oleObj>
                </mc:Choice>
                <mc:Fallback>
                  <p:oleObj name="公式" r:id="rId15" imgW="787400" imgH="228600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1" y="1382"/>
                          <a:ext cx="1215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6" name="AutoShape 69"/>
            <p:cNvSpPr>
              <a:spLocks noChangeArrowheads="1"/>
            </p:cNvSpPr>
            <p:nvPr/>
          </p:nvSpPr>
          <p:spPr bwMode="auto">
            <a:xfrm>
              <a:off x="1776" y="1392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9" name="Group 91"/>
          <p:cNvGrpSpPr>
            <a:grpSpLocks/>
          </p:cNvGrpSpPr>
          <p:nvPr/>
        </p:nvGrpSpPr>
        <p:grpSpPr bwMode="auto">
          <a:xfrm>
            <a:off x="2743200" y="2765425"/>
            <a:ext cx="3300413" cy="550863"/>
            <a:chOff x="1728" y="1742"/>
            <a:chExt cx="2079" cy="347"/>
          </a:xfrm>
        </p:grpSpPr>
        <p:graphicFrame>
          <p:nvGraphicFramePr>
            <p:cNvPr id="10273" name="Object 65"/>
            <p:cNvGraphicFramePr>
              <a:graphicFrameLocks noChangeAspect="1"/>
            </p:cNvGraphicFramePr>
            <p:nvPr/>
          </p:nvGraphicFramePr>
          <p:xfrm>
            <a:off x="2002" y="1742"/>
            <a:ext cx="1805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2" name="公式" r:id="rId17" imgW="1206500" imgH="228600" progId="Equation.3">
                    <p:embed/>
                  </p:oleObj>
                </mc:Choice>
                <mc:Fallback>
                  <p:oleObj name="公式" r:id="rId17" imgW="1206500" imgH="228600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2" y="1742"/>
                          <a:ext cx="1805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4" name="AutoShape 70"/>
            <p:cNvSpPr>
              <a:spLocks noChangeArrowheads="1"/>
            </p:cNvSpPr>
            <p:nvPr/>
          </p:nvSpPr>
          <p:spPr bwMode="auto">
            <a:xfrm>
              <a:off x="1728" y="1776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7239" name="Object 71"/>
          <p:cNvGraphicFramePr>
            <a:graphicFrameLocks noChangeAspect="1"/>
          </p:cNvGraphicFramePr>
          <p:nvPr/>
        </p:nvGraphicFramePr>
        <p:xfrm>
          <a:off x="1462088" y="3429000"/>
          <a:ext cx="3170237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3" name="公式" r:id="rId19" imgW="1294838" imgH="215806" progId="Equation.3">
                  <p:embed/>
                </p:oleObj>
              </mc:Choice>
              <mc:Fallback>
                <p:oleObj name="公式" r:id="rId19" imgW="1294838" imgH="215806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3429000"/>
                        <a:ext cx="3170237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40" name="Text Box 72"/>
          <p:cNvSpPr txBox="1">
            <a:spLocks noChangeArrowheads="1"/>
          </p:cNvSpPr>
          <p:nvPr/>
        </p:nvSpPr>
        <p:spPr bwMode="auto">
          <a:xfrm>
            <a:off x="228600" y="3581400"/>
            <a:ext cx="1066800" cy="9461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目标函数</a:t>
            </a:r>
            <a:r>
              <a:rPr lang="zh-CN" altLang="en-US" sz="2800">
                <a:latin typeface="宋体" panose="02010600030101010101" pitchFamily="2" charset="-122"/>
              </a:rPr>
              <a:t> </a:t>
            </a:r>
          </a:p>
        </p:txBody>
      </p:sp>
      <p:grpSp>
        <p:nvGrpSpPr>
          <p:cNvPr id="10" name="Group 82"/>
          <p:cNvGrpSpPr>
            <a:grpSpLocks/>
          </p:cNvGrpSpPr>
          <p:nvPr/>
        </p:nvGrpSpPr>
        <p:grpSpPr bwMode="auto">
          <a:xfrm>
            <a:off x="6096000" y="2895600"/>
            <a:ext cx="1447800" cy="1447800"/>
            <a:chOff x="3792" y="2064"/>
            <a:chExt cx="912" cy="912"/>
          </a:xfrm>
        </p:grpSpPr>
        <p:sp>
          <p:nvSpPr>
            <p:cNvPr id="10271" name="Line 75"/>
            <p:cNvSpPr>
              <a:spLocks noChangeShapeType="1"/>
            </p:cNvSpPr>
            <p:nvPr/>
          </p:nvSpPr>
          <p:spPr bwMode="auto">
            <a:xfrm>
              <a:off x="3792" y="2064"/>
              <a:ext cx="624" cy="67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2" name="Text Box 76"/>
            <p:cNvSpPr txBox="1">
              <a:spLocks noChangeArrowheads="1"/>
            </p:cNvSpPr>
            <p:nvPr/>
          </p:nvSpPr>
          <p:spPr bwMode="auto">
            <a:xfrm>
              <a:off x="4176" y="2688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z</a:t>
              </a:r>
              <a:r>
                <a:rPr lang="en-US" altLang="zh-CN" b="1">
                  <a:solidFill>
                    <a:srgbClr val="FF3300"/>
                  </a:solidFill>
                </a:rPr>
                <a:t>=0</a:t>
              </a:r>
            </a:p>
          </p:txBody>
        </p:sp>
      </p:grpSp>
      <p:grpSp>
        <p:nvGrpSpPr>
          <p:cNvPr id="11" name="Group 84"/>
          <p:cNvGrpSpPr>
            <a:grpSpLocks/>
          </p:cNvGrpSpPr>
          <p:nvPr/>
        </p:nvGrpSpPr>
        <p:grpSpPr bwMode="auto">
          <a:xfrm>
            <a:off x="6477000" y="1905000"/>
            <a:ext cx="2514600" cy="2286000"/>
            <a:chOff x="4032" y="1440"/>
            <a:chExt cx="1584" cy="1440"/>
          </a:xfrm>
        </p:grpSpPr>
        <p:sp>
          <p:nvSpPr>
            <p:cNvPr id="10269" name="Line 74"/>
            <p:cNvSpPr>
              <a:spLocks noChangeShapeType="1"/>
            </p:cNvSpPr>
            <p:nvPr/>
          </p:nvSpPr>
          <p:spPr bwMode="auto">
            <a:xfrm>
              <a:off x="4032" y="1440"/>
              <a:ext cx="1152" cy="115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0" name="Text Box 77"/>
            <p:cNvSpPr txBox="1">
              <a:spLocks noChangeArrowheads="1"/>
            </p:cNvSpPr>
            <p:nvPr/>
          </p:nvSpPr>
          <p:spPr bwMode="auto">
            <a:xfrm>
              <a:off x="4848" y="2592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z</a:t>
              </a:r>
              <a:r>
                <a:rPr lang="en-US" altLang="zh-CN" b="1">
                  <a:solidFill>
                    <a:srgbClr val="FF3300"/>
                  </a:solidFill>
                </a:rPr>
                <a:t>=2400</a:t>
              </a:r>
            </a:p>
          </p:txBody>
        </p:sp>
      </p:grpSp>
      <p:grpSp>
        <p:nvGrpSpPr>
          <p:cNvPr id="12" name="Group 85"/>
          <p:cNvGrpSpPr>
            <a:grpSpLocks/>
          </p:cNvGrpSpPr>
          <p:nvPr/>
        </p:nvGrpSpPr>
        <p:grpSpPr bwMode="auto">
          <a:xfrm>
            <a:off x="6705600" y="1219200"/>
            <a:ext cx="2590800" cy="1828800"/>
            <a:chOff x="4176" y="1008"/>
            <a:chExt cx="1632" cy="1152"/>
          </a:xfrm>
        </p:grpSpPr>
        <p:sp>
          <p:nvSpPr>
            <p:cNvPr id="10267" name="Line 73"/>
            <p:cNvSpPr>
              <a:spLocks noChangeShapeType="1"/>
            </p:cNvSpPr>
            <p:nvPr/>
          </p:nvSpPr>
          <p:spPr bwMode="auto">
            <a:xfrm>
              <a:off x="4176" y="1008"/>
              <a:ext cx="1104" cy="115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8" name="Text Box 78"/>
            <p:cNvSpPr txBox="1">
              <a:spLocks noChangeArrowheads="1"/>
            </p:cNvSpPr>
            <p:nvPr/>
          </p:nvSpPr>
          <p:spPr bwMode="auto">
            <a:xfrm>
              <a:off x="5040" y="1728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z</a:t>
              </a:r>
              <a:r>
                <a:rPr lang="en-US" altLang="zh-CN" b="1">
                  <a:solidFill>
                    <a:srgbClr val="FF3300"/>
                  </a:solidFill>
                </a:rPr>
                <a:t>=3360</a:t>
              </a:r>
            </a:p>
          </p:txBody>
        </p:sp>
      </p:grpSp>
      <p:sp>
        <p:nvSpPr>
          <p:cNvPr id="7247" name="Text Box 79"/>
          <p:cNvSpPr txBox="1">
            <a:spLocks noChangeArrowheads="1"/>
          </p:cNvSpPr>
          <p:nvPr/>
        </p:nvSpPr>
        <p:spPr bwMode="auto">
          <a:xfrm>
            <a:off x="1447800" y="41910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z</a:t>
            </a:r>
            <a:r>
              <a:rPr lang="en-US" altLang="zh-CN" sz="2800" b="1"/>
              <a:t>=</a:t>
            </a:r>
            <a:r>
              <a:rPr lang="en-US" altLang="zh-CN" sz="2800" b="1" i="1"/>
              <a:t>c </a:t>
            </a:r>
            <a:r>
              <a:rPr lang="en-US" altLang="zh-CN" sz="2800" b="1"/>
              <a:t>(</a:t>
            </a:r>
            <a:r>
              <a:rPr lang="zh-CN" altLang="en-US" sz="2800" b="1"/>
              <a:t>常数</a:t>
            </a:r>
            <a:r>
              <a:rPr lang="en-US" altLang="zh-CN" sz="2800" b="1"/>
              <a:t>) ~</a:t>
            </a:r>
            <a:r>
              <a:rPr lang="zh-CN" altLang="en-US" sz="2800" b="1"/>
              <a:t>等值线</a:t>
            </a:r>
            <a:endParaRPr lang="zh-CN" altLang="en-US" sz="2800" b="1" i="1"/>
          </a:p>
        </p:txBody>
      </p:sp>
      <p:grpSp>
        <p:nvGrpSpPr>
          <p:cNvPr id="13" name="Group 83"/>
          <p:cNvGrpSpPr>
            <a:grpSpLocks/>
          </p:cNvGrpSpPr>
          <p:nvPr/>
        </p:nvGrpSpPr>
        <p:grpSpPr bwMode="auto">
          <a:xfrm>
            <a:off x="6248400" y="2667000"/>
            <a:ext cx="685800" cy="838200"/>
            <a:chOff x="3888" y="1920"/>
            <a:chExt cx="432" cy="528"/>
          </a:xfrm>
        </p:grpSpPr>
        <p:sp>
          <p:nvSpPr>
            <p:cNvPr id="10265" name="Line 80"/>
            <p:cNvSpPr>
              <a:spLocks noChangeShapeType="1"/>
            </p:cNvSpPr>
            <p:nvPr/>
          </p:nvSpPr>
          <p:spPr bwMode="auto">
            <a:xfrm flipV="1">
              <a:off x="3888" y="2112"/>
              <a:ext cx="432" cy="33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6" name="Text Box 81"/>
            <p:cNvSpPr txBox="1">
              <a:spLocks noChangeArrowheads="1"/>
            </p:cNvSpPr>
            <p:nvPr/>
          </p:nvSpPr>
          <p:spPr bwMode="auto">
            <a:xfrm>
              <a:off x="4080" y="19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c</a:t>
              </a:r>
            </a:p>
          </p:txBody>
        </p:sp>
      </p:grpSp>
      <p:sp>
        <p:nvSpPr>
          <p:cNvPr id="7254" name="Text Box 86"/>
          <p:cNvSpPr txBox="1">
            <a:spLocks noChangeArrowheads="1"/>
          </p:cNvSpPr>
          <p:nvPr/>
        </p:nvSpPr>
        <p:spPr bwMode="auto">
          <a:xfrm>
            <a:off x="4876800" y="4267200"/>
            <a:ext cx="41148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在</a:t>
            </a:r>
            <a:r>
              <a:rPr lang="en-US" altLang="zh-CN" sz="2800" b="1" i="1"/>
              <a:t>B</a:t>
            </a:r>
            <a:r>
              <a:rPr lang="en-US" altLang="zh-CN" sz="2800" b="1"/>
              <a:t>(20,30)</a:t>
            </a:r>
            <a:r>
              <a:rPr lang="zh-CN" altLang="en-US" sz="2800" b="1"/>
              <a:t>点得到最优解</a:t>
            </a:r>
            <a:r>
              <a:rPr lang="en-US" altLang="zh-CN" sz="2800" b="1"/>
              <a:t>.</a:t>
            </a:r>
          </a:p>
        </p:txBody>
      </p:sp>
      <p:sp>
        <p:nvSpPr>
          <p:cNvPr id="7261" name="Text Box 93"/>
          <p:cNvSpPr txBox="1">
            <a:spLocks noChangeArrowheads="1"/>
          </p:cNvSpPr>
          <p:nvPr/>
        </p:nvSpPr>
        <p:spPr bwMode="auto">
          <a:xfrm>
            <a:off x="107950" y="4953000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目标函数和约束条件是线性函数 </a:t>
            </a:r>
          </a:p>
        </p:txBody>
      </p:sp>
      <p:sp>
        <p:nvSpPr>
          <p:cNvPr id="7262" name="Text Box 94"/>
          <p:cNvSpPr txBox="1">
            <a:spLocks noChangeArrowheads="1"/>
          </p:cNvSpPr>
          <p:nvPr/>
        </p:nvSpPr>
        <p:spPr bwMode="auto">
          <a:xfrm>
            <a:off x="107950" y="5500688"/>
            <a:ext cx="533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可行域为直线段围成的凸多边形 </a:t>
            </a:r>
          </a:p>
        </p:txBody>
      </p:sp>
      <p:sp>
        <p:nvSpPr>
          <p:cNvPr id="7263" name="Text Box 95"/>
          <p:cNvSpPr txBox="1">
            <a:spLocks noChangeArrowheads="1"/>
          </p:cNvSpPr>
          <p:nvPr/>
        </p:nvSpPr>
        <p:spPr bwMode="auto">
          <a:xfrm>
            <a:off x="107950" y="6019800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目标函数的等值线为直线 </a:t>
            </a:r>
          </a:p>
        </p:txBody>
      </p:sp>
      <p:sp>
        <p:nvSpPr>
          <p:cNvPr id="7264" name="Text Box 96"/>
          <p:cNvSpPr txBox="1">
            <a:spLocks noChangeArrowheads="1"/>
          </p:cNvSpPr>
          <p:nvPr/>
        </p:nvSpPr>
        <p:spPr bwMode="auto">
          <a:xfrm>
            <a:off x="5629275" y="5084763"/>
            <a:ext cx="3406775" cy="9461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最优解一定在凸多边形的某个顶点取得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. </a:t>
            </a:r>
          </a:p>
        </p:txBody>
      </p:sp>
      <p:sp>
        <p:nvSpPr>
          <p:cNvPr id="7265" name="AutoShape 97"/>
          <p:cNvSpPr>
            <a:spLocks noChangeArrowheads="1"/>
          </p:cNvSpPr>
          <p:nvPr/>
        </p:nvSpPr>
        <p:spPr bwMode="auto">
          <a:xfrm>
            <a:off x="5346700" y="4876800"/>
            <a:ext cx="304800" cy="1371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1000"/>
                                        <p:tgtEl>
                                          <p:spTgt spid="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1000"/>
                                        <p:tgtEl>
                                          <p:spTgt spid="7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1000"/>
                                        <p:tgtEl>
                                          <p:spTgt spid="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1000"/>
                                        <p:tgtEl>
                                          <p:spTgt spid="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1000"/>
                                        <p:tgtEl>
                                          <p:spTgt spid="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1000"/>
                                        <p:tgtEl>
                                          <p:spTgt spid="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3" grpId="0" animBg="1" autoUpdateAnimBg="0"/>
      <p:bldP spid="7240" grpId="0" animBg="1" autoUpdateAnimBg="0"/>
      <p:bldP spid="7247" grpId="0" autoUpdateAnimBg="0"/>
      <p:bldP spid="7254" grpId="0" animBg="1" autoUpdateAnimBg="0"/>
      <p:bldP spid="7261" grpId="0" autoUpdateAnimBg="0"/>
      <p:bldP spid="7262" grpId="0" autoUpdateAnimBg="0"/>
      <p:bldP spid="7263" grpId="0" autoUpdateAnimBg="0"/>
      <p:bldP spid="7264" grpId="0" animBg="1" autoUpdateAnimBg="0"/>
      <p:bldP spid="72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33400" y="617315"/>
            <a:ext cx="2514600" cy="5794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模型求解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886200" y="663352"/>
            <a:ext cx="22098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软件实现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858000" y="623888"/>
            <a:ext cx="1674440" cy="51911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/>
              <a:t>LINGO 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79512" y="1484784"/>
            <a:ext cx="2971800" cy="26479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it-IT" altLang="zh-CN" b="1"/>
              <a:t>model:</a:t>
            </a:r>
          </a:p>
          <a:p>
            <a:pPr eaLnBrk="1" hangingPunct="1"/>
            <a:r>
              <a:rPr lang="it-IT" altLang="zh-CN" b="1"/>
              <a:t>max = 72*x1+64*x2;</a:t>
            </a:r>
          </a:p>
          <a:p>
            <a:pPr eaLnBrk="1" hangingPunct="1"/>
            <a:r>
              <a:rPr lang="it-IT" altLang="zh-CN" b="1"/>
              <a:t>[milk]   x1 + x2&lt;50;</a:t>
            </a:r>
            <a:endParaRPr lang="en-US" altLang="zh-CN" b="1"/>
          </a:p>
          <a:p>
            <a:pPr eaLnBrk="1" hangingPunct="1"/>
            <a:r>
              <a:rPr lang="en-US" altLang="zh-CN" b="1"/>
              <a:t>[time] 12*x1+8*x2&lt;480;</a:t>
            </a:r>
          </a:p>
          <a:p>
            <a:pPr eaLnBrk="1" hangingPunct="1"/>
            <a:r>
              <a:rPr lang="en-US" altLang="zh-CN" b="1"/>
              <a:t>[cpct]   3*x1&lt;100;</a:t>
            </a:r>
          </a:p>
          <a:p>
            <a:pPr eaLnBrk="1" hangingPunct="1"/>
            <a:r>
              <a:rPr lang="en-US" altLang="zh-CN" b="1"/>
              <a:t>end</a:t>
            </a:r>
            <a:r>
              <a:rPr lang="en-US" altLang="zh-CN"/>
              <a:t> 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3124200" y="1480790"/>
            <a:ext cx="5943600" cy="4108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Global optimal solution found.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  Objective value:                              3360.000</a:t>
            </a:r>
          </a:p>
          <a:p>
            <a:pPr eaLnBrk="1" hangingPunct="1"/>
            <a:r>
              <a:rPr lang="en-US" altLang="zh-CN" b="1"/>
              <a:t>  Total solver iterations:                             2</a:t>
            </a:r>
          </a:p>
          <a:p>
            <a:pPr eaLnBrk="1" hangingPunct="1"/>
            <a:r>
              <a:rPr lang="en-US" altLang="zh-CN" b="1"/>
              <a:t>       </a:t>
            </a:r>
            <a:r>
              <a:rPr lang="en-US" altLang="zh-CN" b="1">
                <a:solidFill>
                  <a:srgbClr val="FF0000"/>
                </a:solidFill>
              </a:rPr>
              <a:t>Variable    Value                </a:t>
            </a:r>
            <a:r>
              <a:rPr lang="en-US" altLang="zh-CN" b="1"/>
              <a:t>Reduced Cost</a:t>
            </a:r>
            <a:r>
              <a:rPr lang="en-US" altLang="zh-CN"/>
              <a:t> </a:t>
            </a:r>
            <a:endParaRPr lang="en-US" altLang="zh-CN" b="1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             X1        20.00000            </a:t>
            </a:r>
            <a:r>
              <a:rPr lang="en-US" altLang="zh-CN" b="1"/>
              <a:t>0.000000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             X2        30.00000            </a:t>
            </a:r>
            <a:r>
              <a:rPr lang="en-US" altLang="zh-CN" b="1"/>
              <a:t>0.000000</a:t>
            </a:r>
          </a:p>
          <a:p>
            <a:pPr eaLnBrk="1" hangingPunct="1"/>
            <a:r>
              <a:rPr lang="en-US" altLang="zh-CN" b="1"/>
              <a:t>           Row   Slack or Surplus   Dual Price</a:t>
            </a:r>
          </a:p>
          <a:p>
            <a:pPr eaLnBrk="1" hangingPunct="1"/>
            <a:r>
              <a:rPr lang="en-US" altLang="zh-CN" b="1"/>
              <a:t>                1        3360.000            1.000000</a:t>
            </a:r>
          </a:p>
          <a:p>
            <a:pPr eaLnBrk="1" hangingPunct="1"/>
            <a:r>
              <a:rPr lang="en-US" altLang="zh-CN" b="1"/>
              <a:t>        MILK        0.000000            48.00000</a:t>
            </a:r>
          </a:p>
          <a:p>
            <a:pPr eaLnBrk="1" hangingPunct="1"/>
            <a:r>
              <a:rPr lang="en-US" altLang="zh-CN" b="1"/>
              <a:t>        TIME        0.000000            2.000000</a:t>
            </a:r>
          </a:p>
          <a:p>
            <a:pPr eaLnBrk="1" hangingPunct="1"/>
            <a:r>
              <a:rPr lang="en-US" altLang="zh-CN" b="1"/>
              <a:t>        CPCT        40.00000            0.000000</a:t>
            </a:r>
            <a:r>
              <a:rPr lang="en-US" altLang="zh-CN"/>
              <a:t> 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762000" y="5733256"/>
            <a:ext cx="769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20</a:t>
            </a:r>
            <a:r>
              <a:rPr lang="zh-CN" altLang="en-US" sz="2800" b="1" dirty="0">
                <a:solidFill>
                  <a:srgbClr val="FF0000"/>
                </a:solidFill>
              </a:rPr>
              <a:t>桶牛奶生产</a:t>
            </a:r>
            <a:r>
              <a:rPr lang="en-US" altLang="zh-CN" sz="2800" b="1" dirty="0">
                <a:solidFill>
                  <a:srgbClr val="FF0000"/>
                </a:solidFill>
              </a:rPr>
              <a:t>A</a:t>
            </a:r>
            <a:r>
              <a:rPr lang="en-US" altLang="zh-CN" sz="2800" b="1" baseline="-30000" dirty="0">
                <a:solidFill>
                  <a:srgbClr val="FF0000"/>
                </a:solidFill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</a:rPr>
              <a:t>, 30</a:t>
            </a:r>
            <a:r>
              <a:rPr lang="zh-CN" altLang="en-US" sz="2800" b="1" dirty="0">
                <a:solidFill>
                  <a:srgbClr val="FF0000"/>
                </a:solidFill>
              </a:rPr>
              <a:t>桶生产</a:t>
            </a:r>
            <a:r>
              <a:rPr lang="en-US" altLang="zh-CN" sz="2800" b="1" dirty="0">
                <a:solidFill>
                  <a:srgbClr val="FF0000"/>
                </a:solidFill>
              </a:rPr>
              <a:t>A</a:t>
            </a:r>
            <a:r>
              <a:rPr lang="en-US" altLang="zh-CN" sz="2800" b="1" baseline="-30000" dirty="0">
                <a:solidFill>
                  <a:srgbClr val="FF0000"/>
                </a:solidFill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</a:rPr>
              <a:t>，利润</a:t>
            </a:r>
            <a:r>
              <a:rPr lang="en-US" altLang="zh-CN" sz="2800" b="1" dirty="0">
                <a:solidFill>
                  <a:srgbClr val="FF0000"/>
                </a:solidFill>
              </a:rPr>
              <a:t>3360</a:t>
            </a:r>
            <a:r>
              <a:rPr lang="zh-CN" altLang="en-US" sz="2800" b="1" dirty="0">
                <a:solidFill>
                  <a:srgbClr val="FF0000"/>
                </a:solidFill>
              </a:rPr>
              <a:t>元</a:t>
            </a:r>
            <a:r>
              <a:rPr lang="en-US" altLang="zh-CN" sz="2800" b="1" dirty="0">
                <a:solidFill>
                  <a:srgbClr val="FF0000"/>
                </a:solidFill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nimBg="1" autoUpdateAnimBg="0"/>
      <p:bldP spid="8196" grpId="0" animBg="1" autoUpdateAnimBg="0"/>
      <p:bldP spid="8197" grpId="0" animBg="1" autoUpdateAnimBg="0"/>
      <p:bldP spid="8198" grpId="0" animBg="1" autoUpdateAnimBg="0"/>
      <p:bldP spid="820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070736" y="552450"/>
            <a:ext cx="2514600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结果解释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200400" y="1241524"/>
            <a:ext cx="5943600" cy="4108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Global optimal solution found.</a:t>
            </a:r>
          </a:p>
          <a:p>
            <a:pPr eaLnBrk="1" hangingPunct="1"/>
            <a:r>
              <a:rPr lang="en-US" altLang="zh-CN" b="1" dirty="0"/>
              <a:t>  Objective value:                              3360.000</a:t>
            </a:r>
          </a:p>
          <a:p>
            <a:pPr eaLnBrk="1" hangingPunct="1"/>
            <a:r>
              <a:rPr lang="en-US" altLang="zh-CN" b="1" dirty="0"/>
              <a:t>  Total solver iterations:                             2</a:t>
            </a:r>
          </a:p>
          <a:p>
            <a:pPr eaLnBrk="1" hangingPunct="1"/>
            <a:r>
              <a:rPr lang="en-US" altLang="zh-CN" b="1" dirty="0"/>
              <a:t>       Variable      Value              Reduced Cost</a:t>
            </a:r>
          </a:p>
          <a:p>
            <a:pPr eaLnBrk="1" hangingPunct="1"/>
            <a:r>
              <a:rPr lang="en-US" altLang="zh-CN" b="1" dirty="0"/>
              <a:t>             X1        20.00000            0.000000</a:t>
            </a:r>
          </a:p>
          <a:p>
            <a:pPr eaLnBrk="1" hangingPunct="1"/>
            <a:r>
              <a:rPr lang="en-US" altLang="zh-CN" b="1" dirty="0"/>
              <a:t>             X2        30.00000            0.000000</a:t>
            </a:r>
          </a:p>
          <a:p>
            <a:pPr eaLnBrk="1" hangingPunct="1"/>
            <a:r>
              <a:rPr lang="en-US" altLang="zh-CN" b="1" dirty="0"/>
              <a:t>           Row   Slack or Surplus   Dual Price</a:t>
            </a:r>
          </a:p>
          <a:p>
            <a:pPr eaLnBrk="1" hangingPunct="1"/>
            <a:r>
              <a:rPr lang="en-US" altLang="zh-CN" b="1" dirty="0"/>
              <a:t>                1        3360.000            1.000000</a:t>
            </a:r>
          </a:p>
          <a:p>
            <a:pPr eaLnBrk="1" hangingPunct="1"/>
            <a:r>
              <a:rPr lang="en-US" altLang="zh-CN" b="1" dirty="0"/>
              <a:t>        </a:t>
            </a:r>
            <a:r>
              <a:rPr lang="en-US" altLang="zh-CN" b="1" dirty="0">
                <a:solidFill>
                  <a:srgbClr val="FF0000"/>
                </a:solidFill>
              </a:rPr>
              <a:t>MILK        0.000000            </a:t>
            </a:r>
            <a:r>
              <a:rPr lang="en-US" altLang="zh-CN" b="1" dirty="0"/>
              <a:t>48.00000</a:t>
            </a: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        TIME        0.000000            </a:t>
            </a:r>
            <a:r>
              <a:rPr lang="en-US" altLang="zh-CN" b="1" dirty="0"/>
              <a:t>2.000000</a:t>
            </a: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        CPCT        40.00000            </a:t>
            </a:r>
            <a:r>
              <a:rPr lang="en-US" altLang="zh-CN" b="1" dirty="0"/>
              <a:t>0.000000</a:t>
            </a:r>
            <a:r>
              <a:rPr lang="en-US" altLang="zh-CN" dirty="0"/>
              <a:t> 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90652" y="1275890"/>
            <a:ext cx="29718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it-IT" altLang="zh-CN" b="1" dirty="0"/>
              <a:t>model:</a:t>
            </a:r>
          </a:p>
          <a:p>
            <a:pPr eaLnBrk="1" hangingPunct="1"/>
            <a:r>
              <a:rPr lang="it-IT" altLang="zh-CN" b="1" dirty="0"/>
              <a:t>max = 72*x1+64*x2;</a:t>
            </a:r>
          </a:p>
          <a:p>
            <a:pPr eaLnBrk="1" hangingPunct="1"/>
            <a:r>
              <a:rPr lang="it-IT" altLang="zh-CN" b="1" dirty="0"/>
              <a:t>[milk]   x1 + x2&lt;50;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[time] 12*x1+8*x2&lt;480;</a:t>
            </a:r>
          </a:p>
          <a:p>
            <a:pPr eaLnBrk="1" hangingPunct="1"/>
            <a:r>
              <a:rPr lang="en-US" altLang="zh-CN" b="1" dirty="0"/>
              <a:t>[</a:t>
            </a:r>
            <a:r>
              <a:rPr lang="en-US" altLang="zh-CN" b="1" dirty="0" err="1"/>
              <a:t>cpct</a:t>
            </a:r>
            <a:r>
              <a:rPr lang="en-US" altLang="zh-CN" b="1" dirty="0"/>
              <a:t>]   3*x1&lt;100;</a:t>
            </a:r>
          </a:p>
          <a:p>
            <a:pPr eaLnBrk="1" hangingPunct="1"/>
            <a:r>
              <a:rPr lang="en-US" altLang="zh-CN" b="1" dirty="0"/>
              <a:t>end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269695" y="4038599"/>
            <a:ext cx="533400" cy="1800225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三种资源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990600" y="5579267"/>
            <a:ext cx="761365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“</a:t>
            </a:r>
            <a:r>
              <a:rPr lang="zh-CN" altLang="en-US" sz="2800" b="1"/>
              <a:t>资源” 剩余为零的约束为紧约束（有效约束） 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331913" y="4099024"/>
            <a:ext cx="2160587" cy="457200"/>
            <a:chOff x="839" y="2341"/>
            <a:chExt cx="1361" cy="288"/>
          </a:xfrm>
        </p:grpSpPr>
        <p:sp>
          <p:nvSpPr>
            <p:cNvPr id="12302" name="Text Box 4"/>
            <p:cNvSpPr txBox="1">
              <a:spLocks noChangeArrowheads="1"/>
            </p:cNvSpPr>
            <p:nvPr/>
          </p:nvSpPr>
          <p:spPr bwMode="auto">
            <a:xfrm>
              <a:off x="839" y="2341"/>
              <a:ext cx="1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</a:rPr>
                <a:t>原料无剩余</a:t>
              </a:r>
            </a:p>
          </p:txBody>
        </p:sp>
        <p:sp>
          <p:nvSpPr>
            <p:cNvPr id="12303" name="Line 10"/>
            <p:cNvSpPr>
              <a:spLocks noChangeShapeType="1"/>
            </p:cNvSpPr>
            <p:nvPr/>
          </p:nvSpPr>
          <p:spPr bwMode="auto">
            <a:xfrm flipH="1">
              <a:off x="1927" y="2523"/>
              <a:ext cx="27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331913" y="4578449"/>
            <a:ext cx="2160587" cy="457200"/>
            <a:chOff x="839" y="2643"/>
            <a:chExt cx="1361" cy="288"/>
          </a:xfrm>
        </p:grpSpPr>
        <p:sp>
          <p:nvSpPr>
            <p:cNvPr id="12300" name="Text Box 5"/>
            <p:cNvSpPr txBox="1">
              <a:spLocks noChangeArrowheads="1"/>
            </p:cNvSpPr>
            <p:nvPr/>
          </p:nvSpPr>
          <p:spPr bwMode="auto">
            <a:xfrm>
              <a:off x="839" y="2643"/>
              <a:ext cx="1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</a:rPr>
                <a:t>时间无剩余</a:t>
              </a:r>
            </a:p>
          </p:txBody>
        </p:sp>
        <p:sp>
          <p:nvSpPr>
            <p:cNvPr id="12301" name="Line 11"/>
            <p:cNvSpPr>
              <a:spLocks noChangeShapeType="1"/>
            </p:cNvSpPr>
            <p:nvPr/>
          </p:nvSpPr>
          <p:spPr bwMode="auto">
            <a:xfrm flipH="1">
              <a:off x="1927" y="2795"/>
              <a:ext cx="27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755650" y="4988024"/>
            <a:ext cx="2801938" cy="457200"/>
            <a:chOff x="476" y="2976"/>
            <a:chExt cx="1765" cy="288"/>
          </a:xfrm>
        </p:grpSpPr>
        <p:sp>
          <p:nvSpPr>
            <p:cNvPr id="12298" name="Text Box 6"/>
            <p:cNvSpPr txBox="1">
              <a:spLocks noChangeArrowheads="1"/>
            </p:cNvSpPr>
            <p:nvPr/>
          </p:nvSpPr>
          <p:spPr bwMode="auto">
            <a:xfrm>
              <a:off x="476" y="2976"/>
              <a:ext cx="17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</a:rPr>
                <a:t>加工能力剩余</a:t>
              </a:r>
              <a:r>
                <a:rPr lang="en-US" altLang="zh-CN" b="1">
                  <a:solidFill>
                    <a:srgbClr val="FF0000"/>
                  </a:solidFill>
                </a:rPr>
                <a:t>40</a:t>
              </a:r>
            </a:p>
          </p:txBody>
        </p:sp>
        <p:sp>
          <p:nvSpPr>
            <p:cNvPr id="12299" name="Line 12"/>
            <p:cNvSpPr>
              <a:spLocks noChangeShapeType="1"/>
            </p:cNvSpPr>
            <p:nvPr/>
          </p:nvSpPr>
          <p:spPr bwMode="auto">
            <a:xfrm flipH="1">
              <a:off x="1927" y="3113"/>
              <a:ext cx="27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10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nimBg="1" autoUpdateAnimBg="0"/>
      <p:bldP spid="9223" grpId="0"/>
      <p:bldP spid="9224" grpId="0" animBg="1" autoUpdateAnimBg="0"/>
      <p:bldP spid="9225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361112" y="724768"/>
            <a:ext cx="2514600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结果解释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77800" y="667618"/>
            <a:ext cx="5618336" cy="415498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Global optimal solution found.</a:t>
            </a:r>
          </a:p>
          <a:p>
            <a:pPr eaLnBrk="1" hangingPunct="1"/>
            <a:r>
              <a:rPr lang="en-US" altLang="zh-CN" b="1" dirty="0"/>
              <a:t>  Objective value:                      3360.000</a:t>
            </a:r>
          </a:p>
          <a:p>
            <a:pPr eaLnBrk="1" hangingPunct="1"/>
            <a:r>
              <a:rPr lang="en-US" altLang="zh-CN" b="1" dirty="0"/>
              <a:t>  Total solver iterations:                  2</a:t>
            </a:r>
          </a:p>
          <a:p>
            <a:pPr eaLnBrk="1" hangingPunct="1"/>
            <a:r>
              <a:rPr lang="en-US" altLang="zh-CN" b="1" dirty="0"/>
              <a:t>      Variable     Value           Reduced Cost</a:t>
            </a:r>
          </a:p>
          <a:p>
            <a:pPr eaLnBrk="1" hangingPunct="1"/>
            <a:r>
              <a:rPr lang="en-US" altLang="zh-CN" b="1" dirty="0"/>
              <a:t>          X1        20.00000            0.000000</a:t>
            </a:r>
          </a:p>
          <a:p>
            <a:pPr eaLnBrk="1" hangingPunct="1"/>
            <a:r>
              <a:rPr lang="en-US" altLang="zh-CN" b="1" dirty="0"/>
              <a:t>          X2        30.00000            0.000000</a:t>
            </a:r>
          </a:p>
          <a:p>
            <a:pPr eaLnBrk="1" hangingPunct="1"/>
            <a:r>
              <a:rPr lang="en-US" altLang="zh-CN" b="1" dirty="0"/>
              <a:t>     Row   Slack or Surplus   </a:t>
            </a:r>
            <a:r>
              <a:rPr lang="en-US" altLang="zh-CN" b="1" dirty="0">
                <a:solidFill>
                  <a:srgbClr val="FF0000"/>
                </a:solidFill>
              </a:rPr>
              <a:t>Dual Price</a:t>
            </a:r>
          </a:p>
          <a:p>
            <a:pPr eaLnBrk="1" hangingPunct="1"/>
            <a:r>
              <a:rPr lang="en-US" altLang="zh-CN" b="1" dirty="0"/>
              <a:t>            1        3360.000         1.000000</a:t>
            </a:r>
          </a:p>
          <a:p>
            <a:pPr eaLnBrk="1" hangingPunct="1"/>
            <a:r>
              <a:rPr lang="en-US" altLang="zh-CN" b="1" dirty="0"/>
              <a:t>  MILK        0.000000          </a:t>
            </a:r>
            <a:r>
              <a:rPr lang="en-US" altLang="zh-CN" b="1" dirty="0">
                <a:solidFill>
                  <a:srgbClr val="FF0000"/>
                </a:solidFill>
              </a:rPr>
              <a:t>48.00000</a:t>
            </a:r>
          </a:p>
          <a:p>
            <a:pPr eaLnBrk="1" hangingPunct="1"/>
            <a:r>
              <a:rPr lang="en-US" altLang="zh-CN" b="1" dirty="0"/>
              <a:t>  TIME        0.000000         </a:t>
            </a:r>
            <a:r>
              <a:rPr lang="en-US" altLang="zh-CN" b="1" dirty="0">
                <a:solidFill>
                  <a:srgbClr val="FF0000"/>
                </a:solidFill>
              </a:rPr>
              <a:t> 2.000000</a:t>
            </a:r>
          </a:p>
          <a:p>
            <a:pPr eaLnBrk="1" hangingPunct="1"/>
            <a:r>
              <a:rPr lang="en-US" altLang="zh-CN" b="1" dirty="0"/>
              <a:t>  CPCT        40.00000</a:t>
            </a:r>
            <a:r>
              <a:rPr lang="en-US" altLang="zh-CN" b="1" dirty="0">
                <a:solidFill>
                  <a:srgbClr val="FF0000"/>
                </a:solidFill>
              </a:rPr>
              <a:t>          0.000000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796136" y="1410568"/>
            <a:ext cx="3384376" cy="94179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b="1" dirty="0"/>
              <a:t>最优解下“资源”增加</a:t>
            </a:r>
            <a:r>
              <a:rPr lang="en-US" altLang="zh-CN" b="1" dirty="0"/>
              <a:t>1</a:t>
            </a:r>
            <a:r>
              <a:rPr lang="zh-CN" altLang="en-US" b="1" dirty="0"/>
              <a:t>单位“效益”的增量 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297904" y="5105400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35</a:t>
            </a:r>
            <a:r>
              <a:rPr lang="zh-CN" altLang="en-US" sz="2800" b="1" dirty="0"/>
              <a:t>元可买到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桶牛奶，要买吗</a:t>
            </a:r>
            <a:r>
              <a:rPr lang="en-US" altLang="zh-CN" sz="2800" b="1" dirty="0"/>
              <a:t>?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5715000" y="5070127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35 &lt;48, </a:t>
            </a:r>
            <a:r>
              <a:rPr lang="zh-CN" altLang="en-US" sz="2800" b="1" dirty="0">
                <a:solidFill>
                  <a:srgbClr val="FF0000"/>
                </a:solidFill>
              </a:rPr>
              <a:t>应该买！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297904" y="5791200"/>
            <a:ext cx="701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聘用临时工人付出的工资最多每小时几元</a:t>
            </a:r>
            <a:r>
              <a:rPr lang="en-US" altLang="zh-CN" sz="2800" b="1"/>
              <a:t>? 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7467600" y="5791200"/>
            <a:ext cx="1136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2</a:t>
            </a:r>
            <a:r>
              <a:rPr lang="zh-CN" altLang="en-US" sz="2800" b="1">
                <a:solidFill>
                  <a:srgbClr val="FF0000"/>
                </a:solidFill>
              </a:rPr>
              <a:t>元！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972051" y="3475906"/>
            <a:ext cx="4137025" cy="457200"/>
            <a:chOff x="3061" y="1979"/>
            <a:chExt cx="2606" cy="288"/>
          </a:xfrm>
        </p:grpSpPr>
        <p:sp>
          <p:nvSpPr>
            <p:cNvPr id="13329" name="Text Box 5"/>
            <p:cNvSpPr txBox="1">
              <a:spLocks noChangeArrowheads="1"/>
            </p:cNvSpPr>
            <p:nvPr/>
          </p:nvSpPr>
          <p:spPr bwMode="auto">
            <a:xfrm>
              <a:off x="3216" y="1979"/>
              <a:ext cx="2451" cy="288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/>
                <a:t>原料增加</a:t>
              </a:r>
              <a:r>
                <a:rPr lang="en-US" altLang="zh-CN" b="1" dirty="0"/>
                <a:t>1</a:t>
              </a:r>
              <a:r>
                <a:rPr lang="zh-CN" altLang="en-US" b="1" dirty="0"/>
                <a:t>单位</a:t>
              </a:r>
              <a:r>
                <a:rPr lang="en-US" altLang="zh-CN" b="1" dirty="0"/>
                <a:t>, </a:t>
              </a:r>
              <a:r>
                <a:rPr lang="zh-CN" altLang="en-US" b="1" dirty="0"/>
                <a:t>利润增长</a:t>
              </a:r>
              <a:r>
                <a:rPr lang="en-US" altLang="zh-CN" b="1" dirty="0"/>
                <a:t>48 </a:t>
              </a:r>
            </a:p>
          </p:txBody>
        </p:sp>
        <p:sp>
          <p:nvSpPr>
            <p:cNvPr id="13330" name="Line 13"/>
            <p:cNvSpPr>
              <a:spLocks noChangeShapeType="1"/>
            </p:cNvSpPr>
            <p:nvPr/>
          </p:nvSpPr>
          <p:spPr bwMode="auto">
            <a:xfrm>
              <a:off x="3061" y="2160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981004" y="3933056"/>
            <a:ext cx="4127500" cy="457200"/>
            <a:chOff x="3016" y="2296"/>
            <a:chExt cx="2600" cy="288"/>
          </a:xfrm>
          <a:solidFill>
            <a:srgbClr val="FFCCFF"/>
          </a:solidFill>
        </p:grpSpPr>
        <p:sp>
          <p:nvSpPr>
            <p:cNvPr id="13327" name="Text Box 6"/>
            <p:cNvSpPr txBox="1">
              <a:spLocks noChangeArrowheads="1"/>
            </p:cNvSpPr>
            <p:nvPr/>
          </p:nvSpPr>
          <p:spPr bwMode="auto">
            <a:xfrm>
              <a:off x="3216" y="2296"/>
              <a:ext cx="2400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/>
                <a:t>时间增加</a:t>
              </a:r>
              <a:r>
                <a:rPr lang="en-US" altLang="zh-CN" b="1" dirty="0"/>
                <a:t>1</a:t>
              </a:r>
              <a:r>
                <a:rPr lang="zh-CN" altLang="en-US" b="1" dirty="0"/>
                <a:t>单位</a:t>
              </a:r>
              <a:r>
                <a:rPr lang="en-US" altLang="zh-CN" b="1" dirty="0"/>
                <a:t>, </a:t>
              </a:r>
              <a:r>
                <a:rPr lang="zh-CN" altLang="en-US" b="1" dirty="0"/>
                <a:t>利润增长</a:t>
              </a:r>
              <a:r>
                <a:rPr lang="en-US" altLang="zh-CN" b="1" dirty="0"/>
                <a:t>2 </a:t>
              </a:r>
            </a:p>
          </p:txBody>
        </p:sp>
        <p:sp>
          <p:nvSpPr>
            <p:cNvPr id="13328" name="Line 14"/>
            <p:cNvSpPr>
              <a:spLocks noChangeShapeType="1"/>
            </p:cNvSpPr>
            <p:nvPr/>
          </p:nvSpPr>
          <p:spPr bwMode="auto">
            <a:xfrm>
              <a:off x="3016" y="2432"/>
              <a:ext cx="182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989388" y="4365104"/>
            <a:ext cx="4119116" cy="457200"/>
            <a:chOff x="3016" y="2614"/>
            <a:chExt cx="2504" cy="288"/>
          </a:xfrm>
        </p:grpSpPr>
        <p:sp>
          <p:nvSpPr>
            <p:cNvPr id="13325" name="Text Box 7"/>
            <p:cNvSpPr txBox="1">
              <a:spLocks noChangeArrowheads="1"/>
            </p:cNvSpPr>
            <p:nvPr/>
          </p:nvSpPr>
          <p:spPr bwMode="auto">
            <a:xfrm>
              <a:off x="3216" y="2614"/>
              <a:ext cx="2304" cy="288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加工能力增长不影响利润</a:t>
              </a:r>
            </a:p>
          </p:txBody>
        </p:sp>
        <p:sp>
          <p:nvSpPr>
            <p:cNvPr id="13326" name="Line 15"/>
            <p:cNvSpPr>
              <a:spLocks noChangeShapeType="1"/>
            </p:cNvSpPr>
            <p:nvPr/>
          </p:nvSpPr>
          <p:spPr bwMode="auto">
            <a:xfrm>
              <a:off x="3016" y="2750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435203" y="2825360"/>
            <a:ext cx="2023683" cy="519112"/>
            <a:chOff x="5435203" y="2825360"/>
            <a:chExt cx="2023683" cy="519112"/>
          </a:xfrm>
        </p:grpSpPr>
        <p:sp>
          <p:nvSpPr>
            <p:cNvPr id="10248" name="Text Box 8"/>
            <p:cNvSpPr txBox="1">
              <a:spLocks noChangeArrowheads="1"/>
            </p:cNvSpPr>
            <p:nvPr/>
          </p:nvSpPr>
          <p:spPr bwMode="auto">
            <a:xfrm>
              <a:off x="5706286" y="2825360"/>
              <a:ext cx="1752600" cy="51911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</a:rPr>
                <a:t>影子价格 </a:t>
              </a: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5435203" y="3140968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10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4" dur="10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10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1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 autoUpdateAnimBg="0"/>
      <p:bldP spid="10243" grpId="0" animBg="1" autoUpdateAnimBg="0"/>
      <p:bldP spid="10249" grpId="0" autoUpdateAnimBg="0"/>
      <p:bldP spid="10250" grpId="0" autoUpdateAnimBg="0"/>
      <p:bldP spid="10251" grpId="0" autoUpdateAnimBg="0"/>
      <p:bldP spid="1025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73025" y="1187450"/>
            <a:ext cx="6370638" cy="45243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Ranges in which the basis is unchanged: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                         Objective Coefficient Ranges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                 Current        Allowable        Allowable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Variable  Coefficient    Increase          Decrease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      X1         72.00000      24.00000       8.000000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      X2         64.00000      8.000000       16.00000</a:t>
            </a:r>
          </a:p>
          <a:p>
            <a:pPr eaLnBrk="1" hangingPunct="1"/>
            <a:r>
              <a:rPr lang="en-US" altLang="zh-CN" b="1"/>
              <a:t>                         Righthand Side Ranges</a:t>
            </a:r>
          </a:p>
          <a:p>
            <a:pPr eaLnBrk="1" hangingPunct="1"/>
            <a:r>
              <a:rPr lang="en-US" altLang="zh-CN" b="1"/>
              <a:t>   Row          Current      Allowable   Allowable</a:t>
            </a:r>
          </a:p>
          <a:p>
            <a:pPr eaLnBrk="1" hangingPunct="1"/>
            <a:r>
              <a:rPr lang="en-US" altLang="zh-CN" b="1"/>
              <a:t>                      RHS          Increase       Decrease</a:t>
            </a:r>
          </a:p>
          <a:p>
            <a:pPr eaLnBrk="1" hangingPunct="1"/>
            <a:r>
              <a:rPr lang="en-US" altLang="zh-CN" b="1"/>
              <a:t>   MILK      50.00000      10.00000       6.666667</a:t>
            </a:r>
          </a:p>
          <a:p>
            <a:pPr eaLnBrk="1" hangingPunct="1"/>
            <a:r>
              <a:rPr lang="en-US" altLang="zh-CN" b="1"/>
              <a:t>   TIME      480.0000      53.33333       80.00000</a:t>
            </a:r>
          </a:p>
          <a:p>
            <a:pPr eaLnBrk="1" hangingPunct="1"/>
            <a:r>
              <a:rPr lang="en-US" altLang="zh-CN" b="1"/>
              <a:t>  CPCT       100.0000     INFINITY    40.00000</a:t>
            </a:r>
            <a:r>
              <a:rPr lang="en-US" altLang="zh-CN"/>
              <a:t> 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096000" y="533400"/>
            <a:ext cx="3048000" cy="9683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/>
              <a:t>最优解不变时目标函数系数允许变化范围 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95536" y="533400"/>
            <a:ext cx="5257800" cy="5275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/>
              <a:t>敏感性分析 </a:t>
            </a:r>
            <a:r>
              <a:rPr lang="en-US" altLang="zh-CN" sz="2800" b="1" dirty="0"/>
              <a:t>(“</a:t>
            </a:r>
            <a:r>
              <a:rPr lang="en-US" altLang="zh-CN" sz="2800" b="1" dirty="0" err="1"/>
              <a:t>LINGO|Ranges</a:t>
            </a:r>
            <a:r>
              <a:rPr lang="en-US" altLang="zh-CN" sz="2800" b="1" dirty="0"/>
              <a:t>” ) 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6400800" y="2514600"/>
            <a:ext cx="2514600" cy="45720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/>
              <a:t>x</a:t>
            </a:r>
            <a:r>
              <a:rPr lang="en-US" altLang="zh-CN" b="1" baseline="-30000"/>
              <a:t>1</a:t>
            </a:r>
            <a:r>
              <a:rPr lang="zh-CN" altLang="en-US" b="1"/>
              <a:t>系数范围</a:t>
            </a:r>
            <a:r>
              <a:rPr lang="en-US" altLang="zh-CN" b="1">
                <a:solidFill>
                  <a:srgbClr val="FF0000"/>
                </a:solidFill>
              </a:rPr>
              <a:t>(64,96)</a:t>
            </a:r>
            <a:r>
              <a:rPr lang="en-US" altLang="zh-CN" b="1"/>
              <a:t> 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6400800" y="3048000"/>
            <a:ext cx="2492375" cy="45720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/>
              <a:t>x</a:t>
            </a:r>
            <a:r>
              <a:rPr lang="en-US" altLang="zh-CN" b="1" baseline="-30000"/>
              <a:t>2</a:t>
            </a:r>
            <a:r>
              <a:rPr lang="zh-CN" altLang="en-US" b="1"/>
              <a:t>系数范围</a:t>
            </a:r>
            <a:r>
              <a:rPr lang="en-US" altLang="zh-CN" b="1">
                <a:solidFill>
                  <a:srgbClr val="FF0000"/>
                </a:solidFill>
              </a:rPr>
              <a:t>(48,72)</a:t>
            </a:r>
            <a:r>
              <a:rPr lang="en-US" altLang="zh-CN" b="1"/>
              <a:t> 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148208" y="5805264"/>
            <a:ext cx="7232104" cy="51911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A</a:t>
            </a:r>
            <a:r>
              <a:rPr lang="en-US" altLang="zh-CN" sz="2800" b="1" baseline="-30000"/>
              <a:t>1</a:t>
            </a:r>
            <a:r>
              <a:rPr lang="zh-CN" altLang="en-US" sz="2800" b="1"/>
              <a:t>获利增加到 </a:t>
            </a:r>
            <a:r>
              <a:rPr lang="en-US" altLang="zh-CN" sz="2800" b="1"/>
              <a:t>30</a:t>
            </a:r>
            <a:r>
              <a:rPr lang="zh-CN" altLang="en-US" sz="2800" b="1"/>
              <a:t>元</a:t>
            </a:r>
            <a:r>
              <a:rPr lang="en-US" altLang="zh-CN" sz="2800" b="1"/>
              <a:t>/kg</a:t>
            </a:r>
            <a:r>
              <a:rPr lang="zh-CN" altLang="en-US" sz="2800" b="1"/>
              <a:t>，应否改变生产计划</a:t>
            </a:r>
            <a:r>
              <a:rPr lang="en-US" altLang="zh-CN" sz="2800" b="1"/>
              <a:t>? 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6443663" y="4292600"/>
            <a:ext cx="2663825" cy="1406525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b="1" i="1"/>
              <a:t>x</a:t>
            </a:r>
            <a:r>
              <a:rPr lang="en-US" altLang="zh-CN" b="1" baseline="-30000"/>
              <a:t>1</a:t>
            </a:r>
            <a:r>
              <a:rPr lang="zh-CN" altLang="en-US" b="1"/>
              <a:t>系数由</a:t>
            </a:r>
            <a:r>
              <a:rPr lang="en-US" altLang="zh-CN" b="1"/>
              <a:t>24 </a:t>
            </a:r>
            <a:r>
              <a:rPr lang="en-US" altLang="zh-CN" b="1">
                <a:sym typeface="Symbol" panose="05050102010706020507" pitchFamily="18" charset="2"/>
              </a:rPr>
              <a:t>3=72</a:t>
            </a:r>
            <a:r>
              <a:rPr lang="zh-CN" altLang="en-US" b="1">
                <a:sym typeface="Symbol" panose="05050102010706020507" pitchFamily="18" charset="2"/>
              </a:rPr>
              <a:t>增加</a:t>
            </a:r>
            <a:r>
              <a:rPr lang="zh-CN" altLang="en-US" b="1"/>
              <a:t>为</a:t>
            </a:r>
            <a:r>
              <a:rPr lang="en-US" altLang="zh-CN" b="1"/>
              <a:t>30</a:t>
            </a:r>
            <a:r>
              <a:rPr lang="en-US" altLang="zh-CN" b="1">
                <a:sym typeface="Symbol" panose="05050102010706020507" pitchFamily="18" charset="2"/>
              </a:rPr>
              <a:t>3=90</a:t>
            </a:r>
            <a:r>
              <a:rPr lang="zh-CN" altLang="en-US" b="1">
                <a:sym typeface="Symbol" panose="05050102010706020507" pitchFamily="18" charset="2"/>
              </a:rPr>
              <a:t>，在</a:t>
            </a:r>
            <a:r>
              <a:rPr lang="zh-CN" altLang="en-US" b="1"/>
              <a:t>允许范围内 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7667625" y="5805264"/>
            <a:ext cx="1296988" cy="51911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不变！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6553200" y="1600200"/>
            <a:ext cx="24384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(</a:t>
            </a:r>
            <a:r>
              <a:rPr lang="zh-CN" altLang="en-US" b="1"/>
              <a:t>约束条件不变</a:t>
            </a:r>
            <a:r>
              <a:rPr lang="en-US" altLang="zh-CN" b="1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10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1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10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 autoUpdateAnimBg="0"/>
      <p:bldP spid="11268" grpId="0" animBg="1" autoUpdateAnimBg="0"/>
      <p:bldP spid="11272" grpId="0" animBg="1" autoUpdateAnimBg="0"/>
      <p:bldP spid="11273" grpId="0" animBg="1" autoUpdateAnimBg="0"/>
      <p:bldP spid="11274" grpId="0" animBg="1" autoUpdateAnimBg="0"/>
      <p:bldP spid="11275" grpId="0" animBg="1" autoUpdateAnimBg="0"/>
      <p:bldP spid="11276" grpId="0" animBg="1" autoUpdateAnimBg="0"/>
      <p:bldP spid="11277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17526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结果解释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58750" y="1066800"/>
            <a:ext cx="6394450" cy="45243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Ranges in which the basis is unchanged:</a:t>
            </a:r>
          </a:p>
          <a:p>
            <a:pPr eaLnBrk="1" hangingPunct="1"/>
            <a:r>
              <a:rPr lang="en-US" altLang="zh-CN" b="1" dirty="0"/>
              <a:t>                         Objective Coefficient Ranges</a:t>
            </a:r>
          </a:p>
          <a:p>
            <a:pPr eaLnBrk="1" hangingPunct="1"/>
            <a:r>
              <a:rPr lang="en-US" altLang="zh-CN" b="1" dirty="0"/>
              <a:t>                 Current        Allowable        </a:t>
            </a:r>
            <a:r>
              <a:rPr lang="en-US" altLang="zh-CN" b="1" dirty="0" err="1"/>
              <a:t>Allowable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Variable  Coefficient    Increase          Decrease</a:t>
            </a:r>
          </a:p>
          <a:p>
            <a:pPr eaLnBrk="1" hangingPunct="1"/>
            <a:r>
              <a:rPr lang="en-US" altLang="zh-CN" b="1" dirty="0"/>
              <a:t>      X1         72.00000      24.00000       8.000000</a:t>
            </a:r>
          </a:p>
          <a:p>
            <a:pPr eaLnBrk="1" hangingPunct="1"/>
            <a:r>
              <a:rPr lang="en-US" altLang="zh-CN" b="1" dirty="0"/>
              <a:t>      X2         64.00000      8.000000       16.00000</a:t>
            </a: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                         </a:t>
            </a:r>
            <a:r>
              <a:rPr lang="en-US" altLang="zh-CN" b="1" dirty="0" err="1">
                <a:solidFill>
                  <a:srgbClr val="FF0000"/>
                </a:solidFill>
              </a:rPr>
              <a:t>Righthand</a:t>
            </a:r>
            <a:r>
              <a:rPr lang="en-US" altLang="zh-CN" b="1" dirty="0">
                <a:solidFill>
                  <a:srgbClr val="FF0000"/>
                </a:solidFill>
              </a:rPr>
              <a:t> Side Ranges</a:t>
            </a: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   Row          Current      Allowable   </a:t>
            </a:r>
            <a:r>
              <a:rPr lang="en-US" altLang="zh-CN" b="1" dirty="0" err="1">
                <a:solidFill>
                  <a:srgbClr val="FF0000"/>
                </a:solidFill>
              </a:rPr>
              <a:t>Allowable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                      RHS          Increase       Decrease</a:t>
            </a: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   MILK      50.00000      10.00000       6.666667</a:t>
            </a: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   TIME      480.0000      53.33333       80.00000</a:t>
            </a: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  CPCT       100.0000     INFINITY    40.00000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981200" y="476250"/>
            <a:ext cx="7162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5000"/>
              </a:lnSpc>
              <a:spcBef>
                <a:spcPct val="20000"/>
              </a:spcBef>
            </a:pPr>
            <a:r>
              <a:rPr lang="zh-CN" altLang="en-US" sz="2800" b="1"/>
              <a:t>影子价格有意义时约束右端的允许变化范围 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553200" y="4167188"/>
            <a:ext cx="2438400" cy="45720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原料最多增加</a:t>
            </a:r>
            <a:r>
              <a:rPr lang="en-US" altLang="zh-CN" b="1"/>
              <a:t>10 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6553200" y="4700588"/>
            <a:ext cx="2411413" cy="45720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时间最多增加</a:t>
            </a:r>
            <a:r>
              <a:rPr lang="en-US" altLang="zh-CN" b="1"/>
              <a:t>53 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152400" y="5805264"/>
            <a:ext cx="6435725" cy="519113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35</a:t>
            </a:r>
            <a:r>
              <a:rPr lang="zh-CN" altLang="en-US" sz="2800" b="1"/>
              <a:t>元可买到</a:t>
            </a:r>
            <a:r>
              <a:rPr lang="en-US" altLang="zh-CN" sz="2800" b="1"/>
              <a:t>1</a:t>
            </a:r>
            <a:r>
              <a:rPr lang="zh-CN" altLang="en-US" sz="2800" b="1"/>
              <a:t>桶牛奶</a:t>
            </a:r>
            <a:r>
              <a:rPr lang="en-US" altLang="zh-CN" sz="2800" b="1"/>
              <a:t>, </a:t>
            </a:r>
            <a:r>
              <a:rPr lang="zh-CN" altLang="en-US" sz="2800" b="1"/>
              <a:t>每天最多买多少</a:t>
            </a:r>
            <a:r>
              <a:rPr lang="en-US" altLang="zh-CN" sz="2800" b="1"/>
              <a:t>?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6659563" y="5805264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最多买</a:t>
            </a:r>
            <a:r>
              <a:rPr lang="en-US" altLang="zh-CN" sz="2800" b="1">
                <a:solidFill>
                  <a:srgbClr val="FF0000"/>
                </a:solidFill>
              </a:rPr>
              <a:t>10</a:t>
            </a:r>
            <a:r>
              <a:rPr lang="zh-CN" altLang="en-US" sz="2800" b="1">
                <a:solidFill>
                  <a:srgbClr val="FF0000"/>
                </a:solidFill>
              </a:rPr>
              <a:t>桶</a:t>
            </a:r>
            <a:r>
              <a:rPr lang="en-US" altLang="zh-CN" sz="2800" b="1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6588224" y="1125538"/>
            <a:ext cx="2501900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目标函数不变</a:t>
            </a:r>
            <a:endParaRPr lang="en-US" altLang="zh-CN" sz="2800" b="1" dirty="0"/>
          </a:p>
        </p:txBody>
      </p:sp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7308850" y="5229200"/>
            <a:ext cx="1597025" cy="466725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充分条件 </a:t>
            </a:r>
            <a:r>
              <a:rPr lang="en-US" altLang="zh-CN" b="1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10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 autoUpdateAnimBg="0"/>
      <p:bldP spid="12292" grpId="0" autoUpdateAnimBg="0"/>
      <p:bldP spid="12293" grpId="0" animBg="1" autoUpdateAnimBg="0"/>
      <p:bldP spid="12294" grpId="0" animBg="1" autoUpdateAnimBg="0"/>
      <p:bldP spid="12295" grpId="0" animBg="1" autoUpdateAnimBg="0"/>
      <p:bldP spid="12296" grpId="0"/>
      <p:bldP spid="12297" grpId="0" animBg="1" autoUpdateAnimBg="0"/>
      <p:bldP spid="10649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06238" y="533400"/>
            <a:ext cx="52578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例</a:t>
            </a:r>
            <a:r>
              <a:rPr lang="en-US" altLang="zh-CN" sz="3200" b="1">
                <a:ea typeface="楷体_GB2312" pitchFamily="49" charset="-122"/>
              </a:rPr>
              <a:t>2   </a:t>
            </a:r>
            <a:r>
              <a:rPr lang="zh-CN" altLang="en-US" sz="3200" b="1">
                <a:ea typeface="楷体_GB2312" pitchFamily="49" charset="-122"/>
              </a:rPr>
              <a:t>奶制品的生产销售计划</a:t>
            </a:r>
            <a:r>
              <a:rPr lang="zh-CN" altLang="en-US" sz="3200">
                <a:ea typeface="楷体_GB2312" pitchFamily="49" charset="-122"/>
              </a:rPr>
              <a:t> 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5562600" y="593725"/>
            <a:ext cx="33528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在例</a:t>
            </a:r>
            <a:r>
              <a:rPr lang="en-US" altLang="zh-CN" sz="2800" b="1"/>
              <a:t>1</a:t>
            </a:r>
            <a:r>
              <a:rPr lang="zh-CN" altLang="en-US" sz="2800" b="1"/>
              <a:t>基础上深加工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304800" y="1127125"/>
            <a:ext cx="7239000" cy="2057400"/>
            <a:chOff x="192" y="576"/>
            <a:chExt cx="4560" cy="1296"/>
          </a:xfrm>
        </p:grpSpPr>
        <p:sp>
          <p:nvSpPr>
            <p:cNvPr id="16411" name="Text Box 4"/>
            <p:cNvSpPr txBox="1">
              <a:spLocks noChangeArrowheads="1"/>
            </p:cNvSpPr>
            <p:nvPr/>
          </p:nvSpPr>
          <p:spPr bwMode="auto">
            <a:xfrm>
              <a:off x="192" y="964"/>
              <a:ext cx="576" cy="5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  <a:r>
                <a:rPr lang="zh-CN" altLang="en-US" b="1"/>
                <a:t>桶牛奶 </a:t>
              </a:r>
            </a:p>
          </p:txBody>
        </p:sp>
        <p:sp>
          <p:nvSpPr>
            <p:cNvPr id="16412" name="Text Box 5"/>
            <p:cNvSpPr txBox="1">
              <a:spLocks noChangeArrowheads="1"/>
            </p:cNvSpPr>
            <p:nvPr/>
          </p:nvSpPr>
          <p:spPr bwMode="auto">
            <a:xfrm>
              <a:off x="1968" y="624"/>
              <a:ext cx="81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  3kgA</a:t>
              </a:r>
              <a:r>
                <a:rPr lang="en-US" altLang="zh-CN" b="1" baseline="-30000"/>
                <a:t>1</a:t>
              </a:r>
              <a:r>
                <a:rPr lang="en-US" altLang="zh-CN" b="1"/>
                <a:t> </a:t>
              </a:r>
            </a:p>
          </p:txBody>
        </p:sp>
        <p:sp>
          <p:nvSpPr>
            <p:cNvPr id="16413" name="Text Box 6"/>
            <p:cNvSpPr txBox="1">
              <a:spLocks noChangeArrowheads="1"/>
            </p:cNvSpPr>
            <p:nvPr/>
          </p:nvSpPr>
          <p:spPr bwMode="auto">
            <a:xfrm>
              <a:off x="1248" y="768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  12h</a:t>
              </a:r>
              <a:r>
                <a:rPr lang="zh-CN" altLang="en-US" b="1"/>
                <a:t> </a:t>
              </a:r>
            </a:p>
          </p:txBody>
        </p:sp>
        <p:sp>
          <p:nvSpPr>
            <p:cNvPr id="16414" name="Text Box 7"/>
            <p:cNvSpPr txBox="1">
              <a:spLocks noChangeArrowheads="1"/>
            </p:cNvSpPr>
            <p:nvPr/>
          </p:nvSpPr>
          <p:spPr bwMode="auto">
            <a:xfrm>
              <a:off x="1296" y="1584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  8h</a:t>
              </a:r>
              <a:r>
                <a:rPr lang="zh-CN" altLang="en-US" b="1"/>
                <a:t> </a:t>
              </a:r>
            </a:p>
          </p:txBody>
        </p:sp>
        <p:sp>
          <p:nvSpPr>
            <p:cNvPr id="16415" name="Text Box 8"/>
            <p:cNvSpPr txBox="1">
              <a:spLocks noChangeArrowheads="1"/>
            </p:cNvSpPr>
            <p:nvPr/>
          </p:nvSpPr>
          <p:spPr bwMode="auto">
            <a:xfrm>
              <a:off x="1920" y="1488"/>
              <a:ext cx="86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  4kgA</a:t>
              </a:r>
              <a:r>
                <a:rPr lang="en-US" altLang="zh-CN" b="1" baseline="-25000"/>
                <a:t>2</a:t>
              </a:r>
              <a:r>
                <a:rPr lang="en-US" altLang="zh-CN" b="1"/>
                <a:t> </a:t>
              </a:r>
            </a:p>
          </p:txBody>
        </p:sp>
        <p:sp>
          <p:nvSpPr>
            <p:cNvPr id="16416" name="Line 9"/>
            <p:cNvSpPr>
              <a:spLocks noChangeShapeType="1"/>
            </p:cNvSpPr>
            <p:nvPr/>
          </p:nvSpPr>
          <p:spPr bwMode="auto">
            <a:xfrm>
              <a:off x="1152" y="7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7" name="Line 10"/>
            <p:cNvSpPr>
              <a:spLocks noChangeShapeType="1"/>
            </p:cNvSpPr>
            <p:nvPr/>
          </p:nvSpPr>
          <p:spPr bwMode="auto">
            <a:xfrm>
              <a:off x="115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8" name="Line 11"/>
            <p:cNvSpPr>
              <a:spLocks noChangeShapeType="1"/>
            </p:cNvSpPr>
            <p:nvPr/>
          </p:nvSpPr>
          <p:spPr bwMode="auto">
            <a:xfrm>
              <a:off x="1152" y="76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9" name="Line 12"/>
            <p:cNvSpPr>
              <a:spLocks noChangeShapeType="1"/>
            </p:cNvSpPr>
            <p:nvPr/>
          </p:nvSpPr>
          <p:spPr bwMode="auto">
            <a:xfrm>
              <a:off x="768" y="120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0" name="Text Box 13"/>
            <p:cNvSpPr txBox="1">
              <a:spLocks noChangeArrowheads="1"/>
            </p:cNvSpPr>
            <p:nvPr/>
          </p:nvSpPr>
          <p:spPr bwMode="auto">
            <a:xfrm>
              <a:off x="768" y="11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或</a:t>
              </a:r>
            </a:p>
          </p:txBody>
        </p:sp>
        <p:grpSp>
          <p:nvGrpSpPr>
            <p:cNvPr id="16421" name="Group 18"/>
            <p:cNvGrpSpPr>
              <a:grpSpLocks/>
            </p:cNvGrpSpPr>
            <p:nvPr/>
          </p:nvGrpSpPr>
          <p:grpSpPr bwMode="auto">
            <a:xfrm>
              <a:off x="2784" y="576"/>
              <a:ext cx="1584" cy="288"/>
              <a:chOff x="3312" y="1152"/>
              <a:chExt cx="1920" cy="288"/>
            </a:xfrm>
          </p:grpSpPr>
          <p:sp>
            <p:nvSpPr>
              <p:cNvPr id="16425" name="Text Box 19"/>
              <p:cNvSpPr txBox="1">
                <a:spLocks noChangeArrowheads="1"/>
              </p:cNvSpPr>
              <p:nvPr/>
            </p:nvSpPr>
            <p:spPr bwMode="auto">
              <a:xfrm>
                <a:off x="3600" y="1152"/>
                <a:ext cx="16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/>
                  <a:t>获利</a:t>
                </a:r>
                <a:r>
                  <a:rPr lang="en-US" altLang="zh-CN" b="1"/>
                  <a:t>24</a:t>
                </a:r>
                <a:r>
                  <a:rPr lang="zh-CN" altLang="en-US" b="1"/>
                  <a:t>元</a:t>
                </a:r>
                <a:r>
                  <a:rPr lang="en-US" altLang="zh-CN" b="1"/>
                  <a:t>/kg</a:t>
                </a:r>
                <a:r>
                  <a:rPr lang="zh-CN" altLang="en-US" b="1"/>
                  <a:t> </a:t>
                </a:r>
              </a:p>
            </p:txBody>
          </p:sp>
          <p:sp>
            <p:nvSpPr>
              <p:cNvPr id="16426" name="Line 20"/>
              <p:cNvSpPr>
                <a:spLocks noChangeShapeType="1"/>
              </p:cNvSpPr>
              <p:nvPr/>
            </p:nvSpPr>
            <p:spPr bwMode="auto">
              <a:xfrm>
                <a:off x="3312" y="13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22" name="Group 21"/>
            <p:cNvGrpSpPr>
              <a:grpSpLocks/>
            </p:cNvGrpSpPr>
            <p:nvPr/>
          </p:nvGrpSpPr>
          <p:grpSpPr bwMode="auto">
            <a:xfrm>
              <a:off x="2832" y="1488"/>
              <a:ext cx="1920" cy="288"/>
              <a:chOff x="3312" y="1545"/>
              <a:chExt cx="1920" cy="288"/>
            </a:xfrm>
          </p:grpSpPr>
          <p:sp>
            <p:nvSpPr>
              <p:cNvPr id="16423" name="Text Box 22"/>
              <p:cNvSpPr txBox="1">
                <a:spLocks noChangeArrowheads="1"/>
              </p:cNvSpPr>
              <p:nvPr/>
            </p:nvSpPr>
            <p:spPr bwMode="auto">
              <a:xfrm>
                <a:off x="3600" y="1545"/>
                <a:ext cx="16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/>
                  <a:t>获利</a:t>
                </a:r>
                <a:r>
                  <a:rPr lang="en-US" altLang="zh-CN" b="1"/>
                  <a:t>16</a:t>
                </a:r>
                <a:r>
                  <a:rPr lang="zh-CN" altLang="en-US" b="1"/>
                  <a:t>元</a:t>
                </a:r>
                <a:r>
                  <a:rPr lang="en-US" altLang="zh-CN" b="1"/>
                  <a:t>/kg</a:t>
                </a:r>
                <a:r>
                  <a:rPr lang="zh-CN" altLang="en-US" b="1"/>
                  <a:t> </a:t>
                </a:r>
              </a:p>
            </p:txBody>
          </p:sp>
          <p:sp>
            <p:nvSpPr>
              <p:cNvPr id="16424" name="Line 23"/>
              <p:cNvSpPr>
                <a:spLocks noChangeShapeType="1"/>
              </p:cNvSpPr>
              <p:nvPr/>
            </p:nvSpPr>
            <p:spPr bwMode="auto">
              <a:xfrm>
                <a:off x="3312" y="172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3429000" y="1660525"/>
            <a:ext cx="5562600" cy="914400"/>
            <a:chOff x="2160" y="3024"/>
            <a:chExt cx="3504" cy="576"/>
          </a:xfrm>
        </p:grpSpPr>
        <p:sp>
          <p:nvSpPr>
            <p:cNvPr id="16404" name="Text Box 14"/>
            <p:cNvSpPr txBox="1">
              <a:spLocks noChangeArrowheads="1"/>
            </p:cNvSpPr>
            <p:nvPr/>
          </p:nvSpPr>
          <p:spPr bwMode="auto">
            <a:xfrm>
              <a:off x="3120" y="3120"/>
              <a:ext cx="960" cy="294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  0.8kgB</a:t>
              </a:r>
              <a:r>
                <a:rPr lang="en-US" altLang="zh-CN" b="1" baseline="-25000">
                  <a:solidFill>
                    <a:srgbClr val="FF3300"/>
                  </a:solidFill>
                </a:rPr>
                <a:t>1</a:t>
              </a:r>
              <a:endParaRPr lang="en-US" altLang="zh-CN" b="1">
                <a:solidFill>
                  <a:srgbClr val="FF3300"/>
                </a:solidFill>
              </a:endParaRPr>
            </a:p>
          </p:txBody>
        </p:sp>
        <p:sp>
          <p:nvSpPr>
            <p:cNvPr id="16405" name="Line 17"/>
            <p:cNvSpPr>
              <a:spLocks noChangeShapeType="1"/>
            </p:cNvSpPr>
            <p:nvPr/>
          </p:nvSpPr>
          <p:spPr bwMode="auto">
            <a:xfrm>
              <a:off x="2208" y="3312"/>
              <a:ext cx="912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Line 24"/>
            <p:cNvSpPr>
              <a:spLocks noChangeShapeType="1"/>
            </p:cNvSpPr>
            <p:nvPr/>
          </p:nvSpPr>
          <p:spPr bwMode="auto">
            <a:xfrm>
              <a:off x="2208" y="307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Text Box 25"/>
            <p:cNvSpPr txBox="1">
              <a:spLocks noChangeArrowheads="1"/>
            </p:cNvSpPr>
            <p:nvPr/>
          </p:nvSpPr>
          <p:spPr bwMode="auto">
            <a:xfrm>
              <a:off x="2160" y="3312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 2h, 3</a:t>
              </a:r>
              <a:r>
                <a:rPr lang="zh-CN" altLang="en-US" b="1">
                  <a:solidFill>
                    <a:srgbClr val="FF3300"/>
                  </a:solidFill>
                </a:rPr>
                <a:t>元</a:t>
              </a:r>
            </a:p>
          </p:txBody>
        </p:sp>
        <p:sp>
          <p:nvSpPr>
            <p:cNvPr id="16408" name="Text Box 26"/>
            <p:cNvSpPr txBox="1">
              <a:spLocks noChangeArrowheads="1"/>
            </p:cNvSpPr>
            <p:nvPr/>
          </p:nvSpPr>
          <p:spPr bwMode="auto">
            <a:xfrm>
              <a:off x="2256" y="3024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1kg</a:t>
              </a:r>
              <a:endParaRPr lang="zh-CN" altLang="en-US" b="1">
                <a:solidFill>
                  <a:srgbClr val="FF3300"/>
                </a:solidFill>
              </a:endParaRPr>
            </a:p>
          </p:txBody>
        </p:sp>
        <p:sp>
          <p:nvSpPr>
            <p:cNvPr id="16409" name="Text Box 28"/>
            <p:cNvSpPr txBox="1">
              <a:spLocks noChangeArrowheads="1"/>
            </p:cNvSpPr>
            <p:nvPr/>
          </p:nvSpPr>
          <p:spPr bwMode="auto">
            <a:xfrm>
              <a:off x="4318" y="3072"/>
              <a:ext cx="1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FF3300"/>
                  </a:solidFill>
                </a:rPr>
                <a:t>获利</a:t>
              </a:r>
              <a:r>
                <a:rPr lang="en-US" altLang="zh-CN" b="1">
                  <a:solidFill>
                    <a:srgbClr val="FF3300"/>
                  </a:solidFill>
                </a:rPr>
                <a:t>44</a:t>
              </a:r>
              <a:r>
                <a:rPr lang="zh-CN" altLang="en-US" b="1">
                  <a:solidFill>
                    <a:srgbClr val="FF3300"/>
                  </a:solidFill>
                </a:rPr>
                <a:t>元</a:t>
              </a:r>
              <a:r>
                <a:rPr lang="en-US" altLang="zh-CN" b="1">
                  <a:solidFill>
                    <a:srgbClr val="FF3300"/>
                  </a:solidFill>
                </a:rPr>
                <a:t>/kg</a:t>
              </a:r>
              <a:r>
                <a:rPr lang="zh-CN" altLang="en-US" b="1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16410" name="Line 29"/>
            <p:cNvSpPr>
              <a:spLocks noChangeShapeType="1"/>
            </p:cNvSpPr>
            <p:nvPr/>
          </p:nvSpPr>
          <p:spPr bwMode="auto">
            <a:xfrm>
              <a:off x="4080" y="3264"/>
              <a:ext cx="23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3429000" y="3032125"/>
            <a:ext cx="5715000" cy="914400"/>
            <a:chOff x="2160" y="2304"/>
            <a:chExt cx="3600" cy="576"/>
          </a:xfrm>
        </p:grpSpPr>
        <p:sp>
          <p:nvSpPr>
            <p:cNvPr id="16397" name="Text Box 15"/>
            <p:cNvSpPr txBox="1">
              <a:spLocks noChangeArrowheads="1"/>
            </p:cNvSpPr>
            <p:nvPr/>
          </p:nvSpPr>
          <p:spPr bwMode="auto">
            <a:xfrm>
              <a:off x="3120" y="2442"/>
              <a:ext cx="1056" cy="294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  0.75kgB</a:t>
              </a:r>
              <a:r>
                <a:rPr lang="en-US" altLang="zh-CN" b="1" baseline="-25000">
                  <a:solidFill>
                    <a:srgbClr val="FF3300"/>
                  </a:solidFill>
                </a:rPr>
                <a:t>2</a:t>
              </a:r>
              <a:endParaRPr lang="en-US" altLang="zh-CN" b="1">
                <a:solidFill>
                  <a:srgbClr val="FF3300"/>
                </a:solidFill>
              </a:endParaRPr>
            </a:p>
          </p:txBody>
        </p:sp>
        <p:sp>
          <p:nvSpPr>
            <p:cNvPr id="16398" name="Line 30"/>
            <p:cNvSpPr>
              <a:spLocks noChangeShapeType="1"/>
            </p:cNvSpPr>
            <p:nvPr/>
          </p:nvSpPr>
          <p:spPr bwMode="auto">
            <a:xfrm>
              <a:off x="2208" y="2592"/>
              <a:ext cx="912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Line 31"/>
            <p:cNvSpPr>
              <a:spLocks noChangeShapeType="1"/>
            </p:cNvSpPr>
            <p:nvPr/>
          </p:nvSpPr>
          <p:spPr bwMode="auto">
            <a:xfrm>
              <a:off x="2208" y="235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0" name="Text Box 32"/>
            <p:cNvSpPr txBox="1">
              <a:spLocks noChangeArrowheads="1"/>
            </p:cNvSpPr>
            <p:nvPr/>
          </p:nvSpPr>
          <p:spPr bwMode="auto">
            <a:xfrm>
              <a:off x="2160" y="2592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 2h, 3</a:t>
              </a:r>
              <a:r>
                <a:rPr lang="zh-CN" altLang="en-US" b="1">
                  <a:solidFill>
                    <a:srgbClr val="FF3300"/>
                  </a:solidFill>
                </a:rPr>
                <a:t>元</a:t>
              </a:r>
            </a:p>
          </p:txBody>
        </p:sp>
        <p:sp>
          <p:nvSpPr>
            <p:cNvPr id="16401" name="Text Box 33"/>
            <p:cNvSpPr txBox="1">
              <a:spLocks noChangeArrowheads="1"/>
            </p:cNvSpPr>
            <p:nvPr/>
          </p:nvSpPr>
          <p:spPr bwMode="auto">
            <a:xfrm>
              <a:off x="2256" y="2304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1kg</a:t>
              </a:r>
              <a:endParaRPr lang="zh-CN" altLang="en-US" b="1">
                <a:solidFill>
                  <a:srgbClr val="FF3300"/>
                </a:solidFill>
              </a:endParaRPr>
            </a:p>
          </p:txBody>
        </p:sp>
        <p:sp>
          <p:nvSpPr>
            <p:cNvPr id="16402" name="Text Box 35"/>
            <p:cNvSpPr txBox="1">
              <a:spLocks noChangeArrowheads="1"/>
            </p:cNvSpPr>
            <p:nvPr/>
          </p:nvSpPr>
          <p:spPr bwMode="auto">
            <a:xfrm>
              <a:off x="4414" y="2400"/>
              <a:ext cx="1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FF3300"/>
                  </a:solidFill>
                </a:rPr>
                <a:t>获利</a:t>
              </a:r>
              <a:r>
                <a:rPr lang="en-US" altLang="zh-CN" b="1">
                  <a:solidFill>
                    <a:srgbClr val="FF3300"/>
                  </a:solidFill>
                </a:rPr>
                <a:t>32</a:t>
              </a:r>
              <a:r>
                <a:rPr lang="zh-CN" altLang="en-US" b="1">
                  <a:solidFill>
                    <a:srgbClr val="FF3300"/>
                  </a:solidFill>
                </a:rPr>
                <a:t>元</a:t>
              </a:r>
              <a:r>
                <a:rPr lang="en-US" altLang="zh-CN" b="1">
                  <a:solidFill>
                    <a:srgbClr val="FF3300"/>
                  </a:solidFill>
                </a:rPr>
                <a:t>/kg</a:t>
              </a:r>
              <a:r>
                <a:rPr lang="zh-CN" altLang="en-US" b="1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16403" name="Line 36"/>
            <p:cNvSpPr>
              <a:spLocks noChangeShapeType="1"/>
            </p:cNvSpPr>
            <p:nvPr/>
          </p:nvSpPr>
          <p:spPr bwMode="auto">
            <a:xfrm>
              <a:off x="4176" y="2592"/>
              <a:ext cx="23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56" name="Text Box 44"/>
          <p:cNvSpPr txBox="1">
            <a:spLocks noChangeArrowheads="1"/>
          </p:cNvSpPr>
          <p:nvPr/>
        </p:nvSpPr>
        <p:spPr bwMode="auto">
          <a:xfrm>
            <a:off x="3276600" y="4022725"/>
            <a:ext cx="56388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制订生产计划，使每天净利润最大 </a:t>
            </a:r>
          </a:p>
        </p:txBody>
      </p:sp>
      <p:sp>
        <p:nvSpPr>
          <p:cNvPr id="13358" name="Text Box 46"/>
          <p:cNvSpPr txBox="1">
            <a:spLocks noChangeArrowheads="1"/>
          </p:cNvSpPr>
          <p:nvPr/>
        </p:nvSpPr>
        <p:spPr bwMode="auto">
          <a:xfrm>
            <a:off x="539552" y="4581525"/>
            <a:ext cx="7848872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b="1" dirty="0"/>
              <a:t> 30</a:t>
            </a:r>
            <a:r>
              <a:rPr lang="zh-CN" altLang="en-US" b="1" dirty="0"/>
              <a:t>元可增加</a:t>
            </a:r>
            <a:r>
              <a:rPr lang="en-US" altLang="zh-CN" b="1" dirty="0"/>
              <a:t>1</a:t>
            </a:r>
            <a:r>
              <a:rPr lang="zh-CN" altLang="en-US" b="1" dirty="0"/>
              <a:t>桶牛奶，</a:t>
            </a:r>
            <a:r>
              <a:rPr lang="en-US" altLang="zh-CN" b="1" dirty="0"/>
              <a:t>3</a:t>
            </a:r>
            <a:r>
              <a:rPr lang="zh-CN" altLang="en-US" b="1" dirty="0"/>
              <a:t>元可增加</a:t>
            </a:r>
            <a:r>
              <a:rPr lang="en-US" altLang="zh-CN" b="1" dirty="0"/>
              <a:t>1h</a:t>
            </a:r>
            <a:r>
              <a:rPr lang="zh-CN" altLang="en-US" b="1" dirty="0"/>
              <a:t>时间，应否投资？现</a:t>
            </a:r>
            <a:endParaRPr lang="en-US" altLang="zh-CN" b="1" dirty="0"/>
          </a:p>
          <a:p>
            <a:pPr eaLnBrk="1" hangingPunct="1">
              <a:spcBef>
                <a:spcPct val="20000"/>
              </a:spcBef>
            </a:pPr>
            <a:r>
              <a:rPr lang="en-US" altLang="zh-CN" b="1" dirty="0"/>
              <a:t>  </a:t>
            </a:r>
            <a:r>
              <a:rPr lang="zh-CN" altLang="en-US" b="1" dirty="0"/>
              <a:t> 投资</a:t>
            </a:r>
            <a:r>
              <a:rPr lang="en-US" altLang="zh-CN" b="1" dirty="0"/>
              <a:t>150</a:t>
            </a:r>
            <a:r>
              <a:rPr lang="zh-CN" altLang="en-US" b="1" dirty="0"/>
              <a:t>元，可赚回多少？</a:t>
            </a:r>
          </a:p>
        </p:txBody>
      </p:sp>
      <p:sp>
        <p:nvSpPr>
          <p:cNvPr id="13359" name="Text Box 47"/>
          <p:cNvSpPr txBox="1">
            <a:spLocks noChangeArrowheads="1"/>
          </p:cNvSpPr>
          <p:nvPr/>
        </p:nvSpPr>
        <p:spPr bwMode="auto">
          <a:xfrm>
            <a:off x="539552" y="3260725"/>
            <a:ext cx="2813248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50</a:t>
            </a:r>
            <a:r>
              <a:rPr lang="zh-CN" altLang="en-US" sz="2800" b="1" dirty="0"/>
              <a:t>桶牛奶</a:t>
            </a:r>
            <a:r>
              <a:rPr lang="en-US" altLang="zh-CN" sz="2800" b="1" dirty="0"/>
              <a:t>, 480h</a:t>
            </a:r>
            <a:r>
              <a:rPr lang="zh-CN" altLang="en-US" sz="2800" b="1" dirty="0"/>
              <a:t> </a:t>
            </a:r>
          </a:p>
        </p:txBody>
      </p:sp>
      <p:sp>
        <p:nvSpPr>
          <p:cNvPr id="13361" name="Text Box 49"/>
          <p:cNvSpPr txBox="1">
            <a:spLocks noChangeArrowheads="1"/>
          </p:cNvSpPr>
          <p:nvPr/>
        </p:nvSpPr>
        <p:spPr bwMode="auto">
          <a:xfrm>
            <a:off x="539552" y="3946525"/>
            <a:ext cx="2432248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至多</a:t>
            </a:r>
            <a:r>
              <a:rPr lang="en-US" altLang="zh-CN" sz="2800" b="1"/>
              <a:t>100kgA</a:t>
            </a:r>
            <a:r>
              <a:rPr lang="en-US" altLang="zh-CN" sz="2800" b="1" baseline="-30000"/>
              <a:t>1</a:t>
            </a:r>
            <a:r>
              <a:rPr lang="en-US" altLang="zh-CN" sz="2800" b="1"/>
              <a:t> </a:t>
            </a:r>
          </a:p>
        </p:txBody>
      </p:sp>
      <p:sp>
        <p:nvSpPr>
          <p:cNvPr id="13362" name="Text Box 50"/>
          <p:cNvSpPr txBox="1">
            <a:spLocks noChangeArrowheads="1"/>
          </p:cNvSpPr>
          <p:nvPr/>
        </p:nvSpPr>
        <p:spPr bwMode="auto">
          <a:xfrm>
            <a:off x="538982" y="5445125"/>
            <a:ext cx="777686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b="1" dirty="0"/>
              <a:t> B</a:t>
            </a:r>
            <a:r>
              <a:rPr lang="en-US" altLang="zh-CN" b="1" baseline="-30000" dirty="0"/>
              <a:t>1</a:t>
            </a:r>
            <a:r>
              <a:rPr lang="zh-CN" altLang="en-US" b="1" dirty="0"/>
              <a:t>，</a:t>
            </a:r>
            <a:r>
              <a:rPr lang="en-US" altLang="zh-CN" b="1" dirty="0"/>
              <a:t>B</a:t>
            </a:r>
            <a:r>
              <a:rPr lang="en-US" altLang="zh-CN" b="1" baseline="-30000" dirty="0"/>
              <a:t>2</a:t>
            </a:r>
            <a:r>
              <a:rPr lang="zh-CN" altLang="en-US" b="1" dirty="0"/>
              <a:t>的获利经常有</a:t>
            </a:r>
            <a:r>
              <a:rPr lang="en-US" altLang="zh-CN" b="1" dirty="0"/>
              <a:t>10%</a:t>
            </a:r>
            <a:r>
              <a:rPr lang="zh-CN" altLang="en-US" b="1" dirty="0"/>
              <a:t>的波动，对计划有无影响？</a:t>
            </a:r>
          </a:p>
        </p:txBody>
      </p:sp>
      <p:sp>
        <p:nvSpPr>
          <p:cNvPr id="13364" name="Text Box 52"/>
          <p:cNvSpPr txBox="1">
            <a:spLocks noChangeArrowheads="1"/>
          </p:cNvSpPr>
          <p:nvPr/>
        </p:nvSpPr>
        <p:spPr bwMode="auto">
          <a:xfrm>
            <a:off x="539552" y="5949280"/>
            <a:ext cx="777686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b="1" dirty="0"/>
              <a:t> </a:t>
            </a:r>
            <a:r>
              <a:rPr lang="zh-CN" altLang="en-US" b="1" dirty="0"/>
              <a:t>每天销售</a:t>
            </a:r>
            <a:r>
              <a:rPr lang="en-US" altLang="zh-CN" b="1" dirty="0"/>
              <a:t>10kgA</a:t>
            </a:r>
            <a:r>
              <a:rPr lang="en-US" altLang="zh-CN" b="1" baseline="-25000" dirty="0"/>
              <a:t>1</a:t>
            </a:r>
            <a:r>
              <a:rPr lang="zh-CN" altLang="en-US" b="1" dirty="0"/>
              <a:t>的合同必须满足，对利润有什么影响？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1000"/>
                                        <p:tgtEl>
                                          <p:spTgt spid="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1000"/>
                                        <p:tgtEl>
                                          <p:spTgt spid="1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1000"/>
                                        <p:tgtEl>
                                          <p:spTgt spid="1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1000"/>
                                        <p:tgtEl>
                                          <p:spTgt spid="1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1000"/>
                                        <p:tgtEl>
                                          <p:spTgt spid="1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8" grpId="0" animBg="1" autoUpdateAnimBg="0"/>
      <p:bldP spid="13356" grpId="0" animBg="1" autoUpdateAnimBg="0"/>
      <p:bldP spid="13358" grpId="0" animBg="1" autoUpdateAnimBg="0"/>
      <p:bldP spid="13359" grpId="0" animBg="1" autoUpdateAnimBg="0"/>
      <p:bldP spid="13361" grpId="0" animBg="1" autoUpdateAnimBg="0"/>
      <p:bldP spid="13362" grpId="0" animBg="1" autoUpdateAnimBg="0"/>
      <p:bldP spid="13364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11188" y="476250"/>
            <a:ext cx="8856662" cy="2386013"/>
            <a:chOff x="192" y="0"/>
            <a:chExt cx="5568" cy="1721"/>
          </a:xfrm>
        </p:grpSpPr>
        <p:grpSp>
          <p:nvGrpSpPr>
            <p:cNvPr id="17432" name="Group 3"/>
            <p:cNvGrpSpPr>
              <a:grpSpLocks/>
            </p:cNvGrpSpPr>
            <p:nvPr/>
          </p:nvGrpSpPr>
          <p:grpSpPr bwMode="auto">
            <a:xfrm>
              <a:off x="192" y="0"/>
              <a:ext cx="4560" cy="1291"/>
              <a:chOff x="192" y="576"/>
              <a:chExt cx="4560" cy="1351"/>
            </a:xfrm>
          </p:grpSpPr>
          <p:sp>
            <p:nvSpPr>
              <p:cNvPr id="17449" name="Text Box 4"/>
              <p:cNvSpPr txBox="1">
                <a:spLocks noChangeArrowheads="1"/>
              </p:cNvSpPr>
              <p:nvPr/>
            </p:nvSpPr>
            <p:spPr bwMode="auto">
              <a:xfrm>
                <a:off x="192" y="964"/>
                <a:ext cx="576" cy="62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/>
                  <a:t>1</a:t>
                </a:r>
                <a:r>
                  <a:rPr lang="zh-CN" altLang="en-US" b="1"/>
                  <a:t>桶牛奶 </a:t>
                </a:r>
              </a:p>
            </p:txBody>
          </p:sp>
          <p:sp>
            <p:nvSpPr>
              <p:cNvPr id="17450" name="Text Box 5"/>
              <p:cNvSpPr txBox="1">
                <a:spLocks noChangeArrowheads="1"/>
              </p:cNvSpPr>
              <p:nvPr/>
            </p:nvSpPr>
            <p:spPr bwMode="auto">
              <a:xfrm>
                <a:off x="1968" y="624"/>
                <a:ext cx="816" cy="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 3kg A</a:t>
                </a:r>
                <a:r>
                  <a:rPr lang="en-US" altLang="zh-CN" b="1" baseline="-30000"/>
                  <a:t>1</a:t>
                </a:r>
                <a:r>
                  <a:rPr lang="en-US" altLang="zh-CN" b="1"/>
                  <a:t> </a:t>
                </a:r>
              </a:p>
            </p:txBody>
          </p:sp>
          <p:sp>
            <p:nvSpPr>
              <p:cNvPr id="17451" name="Text Box 6"/>
              <p:cNvSpPr txBox="1">
                <a:spLocks noChangeArrowheads="1"/>
              </p:cNvSpPr>
              <p:nvPr/>
            </p:nvSpPr>
            <p:spPr bwMode="auto">
              <a:xfrm>
                <a:off x="1248" y="770"/>
                <a:ext cx="816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12h</a:t>
                </a:r>
                <a:r>
                  <a:rPr lang="zh-CN" altLang="en-US" b="1"/>
                  <a:t> </a:t>
                </a:r>
              </a:p>
            </p:txBody>
          </p:sp>
          <p:sp>
            <p:nvSpPr>
              <p:cNvPr id="17452" name="Text Box 7"/>
              <p:cNvSpPr txBox="1">
                <a:spLocks noChangeArrowheads="1"/>
              </p:cNvSpPr>
              <p:nvPr/>
            </p:nvSpPr>
            <p:spPr bwMode="auto">
              <a:xfrm>
                <a:off x="1296" y="1582"/>
                <a:ext cx="723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8h</a:t>
                </a:r>
                <a:r>
                  <a:rPr lang="zh-CN" altLang="en-US" b="1"/>
                  <a:t> </a:t>
                </a:r>
              </a:p>
            </p:txBody>
          </p:sp>
          <p:sp>
            <p:nvSpPr>
              <p:cNvPr id="17453" name="Text Box 8"/>
              <p:cNvSpPr txBox="1">
                <a:spLocks noChangeArrowheads="1"/>
              </p:cNvSpPr>
              <p:nvPr/>
            </p:nvSpPr>
            <p:spPr bwMode="auto">
              <a:xfrm>
                <a:off x="1920" y="1487"/>
                <a:ext cx="864" cy="3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/>
                  <a:t>4kg A</a:t>
                </a:r>
                <a:r>
                  <a:rPr lang="en-US" altLang="zh-CN" b="1" baseline="-25000"/>
                  <a:t>2</a:t>
                </a:r>
                <a:r>
                  <a:rPr lang="en-US" altLang="zh-CN" b="1"/>
                  <a:t> </a:t>
                </a:r>
              </a:p>
            </p:txBody>
          </p:sp>
          <p:sp>
            <p:nvSpPr>
              <p:cNvPr id="17454" name="Line 9"/>
              <p:cNvSpPr>
                <a:spLocks noChangeShapeType="1"/>
              </p:cNvSpPr>
              <p:nvPr/>
            </p:nvSpPr>
            <p:spPr bwMode="auto">
              <a:xfrm>
                <a:off x="1152" y="76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5" name="Line 10"/>
              <p:cNvSpPr>
                <a:spLocks noChangeShapeType="1"/>
              </p:cNvSpPr>
              <p:nvPr/>
            </p:nvSpPr>
            <p:spPr bwMode="auto">
              <a:xfrm>
                <a:off x="1152" y="163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6" name="Line 11"/>
              <p:cNvSpPr>
                <a:spLocks noChangeShapeType="1"/>
              </p:cNvSpPr>
              <p:nvPr/>
            </p:nvSpPr>
            <p:spPr bwMode="auto">
              <a:xfrm>
                <a:off x="1152" y="768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7" name="Line 12"/>
              <p:cNvSpPr>
                <a:spLocks noChangeShapeType="1"/>
              </p:cNvSpPr>
              <p:nvPr/>
            </p:nvSpPr>
            <p:spPr bwMode="auto">
              <a:xfrm>
                <a:off x="768" y="120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8" name="Text Box 13"/>
              <p:cNvSpPr txBox="1">
                <a:spLocks noChangeArrowheads="1"/>
              </p:cNvSpPr>
              <p:nvPr/>
            </p:nvSpPr>
            <p:spPr bwMode="auto">
              <a:xfrm>
                <a:off x="768" y="1153"/>
                <a:ext cx="336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/>
                  <a:t>或</a:t>
                </a:r>
              </a:p>
            </p:txBody>
          </p:sp>
          <p:grpSp>
            <p:nvGrpSpPr>
              <p:cNvPr id="17459" name="Group 14"/>
              <p:cNvGrpSpPr>
                <a:grpSpLocks/>
              </p:cNvGrpSpPr>
              <p:nvPr/>
            </p:nvGrpSpPr>
            <p:grpSpPr bwMode="auto">
              <a:xfrm>
                <a:off x="2784" y="576"/>
                <a:ext cx="1584" cy="345"/>
                <a:chOff x="3312" y="1152"/>
                <a:chExt cx="1920" cy="345"/>
              </a:xfrm>
            </p:grpSpPr>
            <p:sp>
              <p:nvSpPr>
                <p:cNvPr id="1746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600" y="1152"/>
                  <a:ext cx="1632" cy="3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b="1"/>
                    <a:t>获利</a:t>
                  </a:r>
                  <a:r>
                    <a:rPr lang="en-US" altLang="zh-CN" b="1"/>
                    <a:t>24</a:t>
                  </a:r>
                  <a:r>
                    <a:rPr lang="zh-CN" altLang="en-US" b="1"/>
                    <a:t>元</a:t>
                  </a:r>
                  <a:r>
                    <a:rPr lang="en-US" altLang="zh-CN" b="1"/>
                    <a:t>/kg </a:t>
                  </a:r>
                </a:p>
              </p:txBody>
            </p:sp>
            <p:sp>
              <p:nvSpPr>
                <p:cNvPr id="17464" name="Line 16"/>
                <p:cNvSpPr>
                  <a:spLocks noChangeShapeType="1"/>
                </p:cNvSpPr>
                <p:nvPr/>
              </p:nvSpPr>
              <p:spPr bwMode="auto">
                <a:xfrm>
                  <a:off x="3312" y="1344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60" name="Group 17"/>
              <p:cNvGrpSpPr>
                <a:grpSpLocks/>
              </p:cNvGrpSpPr>
              <p:nvPr/>
            </p:nvGrpSpPr>
            <p:grpSpPr bwMode="auto">
              <a:xfrm>
                <a:off x="2832" y="1487"/>
                <a:ext cx="1920" cy="345"/>
                <a:chOff x="3312" y="1544"/>
                <a:chExt cx="1920" cy="345"/>
              </a:xfrm>
            </p:grpSpPr>
            <p:sp>
              <p:nvSpPr>
                <p:cNvPr id="1746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601" y="1544"/>
                  <a:ext cx="1631" cy="3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b="1"/>
                    <a:t>获利</a:t>
                  </a:r>
                  <a:r>
                    <a:rPr lang="en-US" altLang="zh-CN" b="1"/>
                    <a:t>16</a:t>
                  </a:r>
                  <a:r>
                    <a:rPr lang="zh-CN" altLang="en-US" b="1"/>
                    <a:t>元</a:t>
                  </a:r>
                  <a:r>
                    <a:rPr lang="en-US" altLang="zh-CN" b="1"/>
                    <a:t>/kg </a:t>
                  </a:r>
                </a:p>
              </p:txBody>
            </p:sp>
            <p:sp>
              <p:nvSpPr>
                <p:cNvPr id="17462" name="Line 19"/>
                <p:cNvSpPr>
                  <a:spLocks noChangeShapeType="1"/>
                </p:cNvSpPr>
                <p:nvPr/>
              </p:nvSpPr>
              <p:spPr bwMode="auto">
                <a:xfrm>
                  <a:off x="3312" y="1728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7433" name="Group 20"/>
            <p:cNvGrpSpPr>
              <a:grpSpLocks/>
            </p:cNvGrpSpPr>
            <p:nvPr/>
          </p:nvGrpSpPr>
          <p:grpSpPr bwMode="auto">
            <a:xfrm>
              <a:off x="2160" y="288"/>
              <a:ext cx="3504" cy="594"/>
              <a:chOff x="2160" y="3024"/>
              <a:chExt cx="3504" cy="648"/>
            </a:xfrm>
          </p:grpSpPr>
          <p:sp>
            <p:nvSpPr>
              <p:cNvPr id="17442" name="Text Box 21"/>
              <p:cNvSpPr txBox="1">
                <a:spLocks noChangeArrowheads="1"/>
              </p:cNvSpPr>
              <p:nvPr/>
            </p:nvSpPr>
            <p:spPr bwMode="auto">
              <a:xfrm>
                <a:off x="3120" y="3120"/>
                <a:ext cx="960" cy="368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 0.8kg B</a:t>
                </a:r>
                <a:r>
                  <a:rPr lang="en-US" altLang="zh-CN" b="1" baseline="-25000">
                    <a:solidFill>
                      <a:srgbClr val="FF3300"/>
                    </a:solidFill>
                  </a:rPr>
                  <a:t>1</a:t>
                </a:r>
              </a:p>
            </p:txBody>
          </p:sp>
          <p:sp>
            <p:nvSpPr>
              <p:cNvPr id="17443" name="Line 22"/>
              <p:cNvSpPr>
                <a:spLocks noChangeShapeType="1"/>
              </p:cNvSpPr>
              <p:nvPr/>
            </p:nvSpPr>
            <p:spPr bwMode="auto">
              <a:xfrm>
                <a:off x="2208" y="3312"/>
                <a:ext cx="912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4" name="Line 23"/>
              <p:cNvSpPr>
                <a:spLocks noChangeShapeType="1"/>
              </p:cNvSpPr>
              <p:nvPr/>
            </p:nvSpPr>
            <p:spPr bwMode="auto">
              <a:xfrm>
                <a:off x="2208" y="3072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5" name="Text Box 24"/>
              <p:cNvSpPr txBox="1">
                <a:spLocks noChangeArrowheads="1"/>
              </p:cNvSpPr>
              <p:nvPr/>
            </p:nvSpPr>
            <p:spPr bwMode="auto">
              <a:xfrm>
                <a:off x="2160" y="3313"/>
                <a:ext cx="960" cy="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2h, 3</a:t>
                </a:r>
                <a:r>
                  <a:rPr lang="zh-CN" altLang="en-US" b="1">
                    <a:solidFill>
                      <a:srgbClr val="FF3300"/>
                    </a:solidFill>
                  </a:rPr>
                  <a:t>元</a:t>
                </a:r>
              </a:p>
            </p:txBody>
          </p:sp>
          <p:sp>
            <p:nvSpPr>
              <p:cNvPr id="17446" name="Text Box 25"/>
              <p:cNvSpPr txBox="1">
                <a:spLocks noChangeArrowheads="1"/>
              </p:cNvSpPr>
              <p:nvPr/>
            </p:nvSpPr>
            <p:spPr bwMode="auto">
              <a:xfrm>
                <a:off x="2256" y="3024"/>
                <a:ext cx="624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1kg</a:t>
                </a:r>
              </a:p>
            </p:txBody>
          </p:sp>
          <p:sp>
            <p:nvSpPr>
              <p:cNvPr id="17447" name="Text Box 26"/>
              <p:cNvSpPr txBox="1">
                <a:spLocks noChangeArrowheads="1"/>
              </p:cNvSpPr>
              <p:nvPr/>
            </p:nvSpPr>
            <p:spPr bwMode="auto">
              <a:xfrm>
                <a:off x="4318" y="3071"/>
                <a:ext cx="1346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FF3300"/>
                    </a:solidFill>
                  </a:rPr>
                  <a:t>获利</a:t>
                </a:r>
                <a:r>
                  <a:rPr lang="en-US" altLang="zh-CN" b="1">
                    <a:solidFill>
                      <a:srgbClr val="FF3300"/>
                    </a:solidFill>
                  </a:rPr>
                  <a:t>44</a:t>
                </a:r>
                <a:r>
                  <a:rPr lang="zh-CN" altLang="en-US" b="1">
                    <a:solidFill>
                      <a:srgbClr val="FF3300"/>
                    </a:solidFill>
                  </a:rPr>
                  <a:t>元</a:t>
                </a:r>
                <a:r>
                  <a:rPr lang="en-US" altLang="zh-CN" b="1">
                    <a:solidFill>
                      <a:srgbClr val="FF3300"/>
                    </a:solidFill>
                  </a:rPr>
                  <a:t>/kg </a:t>
                </a:r>
              </a:p>
            </p:txBody>
          </p:sp>
          <p:sp>
            <p:nvSpPr>
              <p:cNvPr id="17448" name="Line 27"/>
              <p:cNvSpPr>
                <a:spLocks noChangeShapeType="1"/>
              </p:cNvSpPr>
              <p:nvPr/>
            </p:nvSpPr>
            <p:spPr bwMode="auto">
              <a:xfrm>
                <a:off x="4080" y="3264"/>
                <a:ext cx="238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434" name="Group 28"/>
            <p:cNvGrpSpPr>
              <a:grpSpLocks/>
            </p:cNvGrpSpPr>
            <p:nvPr/>
          </p:nvGrpSpPr>
          <p:grpSpPr bwMode="auto">
            <a:xfrm>
              <a:off x="2160" y="1152"/>
              <a:ext cx="3600" cy="569"/>
              <a:chOff x="2160" y="2304"/>
              <a:chExt cx="3600" cy="683"/>
            </a:xfrm>
          </p:grpSpPr>
          <p:sp>
            <p:nvSpPr>
              <p:cNvPr id="17435" name="Text Box 29"/>
              <p:cNvSpPr txBox="1">
                <a:spLocks noChangeArrowheads="1"/>
              </p:cNvSpPr>
              <p:nvPr/>
            </p:nvSpPr>
            <p:spPr bwMode="auto">
              <a:xfrm>
                <a:off x="3121" y="2440"/>
                <a:ext cx="1055" cy="404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0.75kg</a:t>
                </a:r>
                <a:r>
                  <a:rPr lang="en-US" altLang="zh-CN" b="1" i="1">
                    <a:solidFill>
                      <a:srgbClr val="FF3300"/>
                    </a:solidFill>
                  </a:rPr>
                  <a:t> </a:t>
                </a:r>
                <a:r>
                  <a:rPr lang="en-US" altLang="zh-CN" b="1">
                    <a:solidFill>
                      <a:srgbClr val="FF3300"/>
                    </a:solidFill>
                  </a:rPr>
                  <a:t>B</a:t>
                </a:r>
                <a:r>
                  <a:rPr lang="en-US" altLang="zh-CN" b="1" baseline="-25000">
                    <a:solidFill>
                      <a:srgbClr val="FF3300"/>
                    </a:solidFill>
                  </a:rPr>
                  <a:t>2</a:t>
                </a:r>
              </a:p>
            </p:txBody>
          </p:sp>
          <p:sp>
            <p:nvSpPr>
              <p:cNvPr id="17436" name="Line 30"/>
              <p:cNvSpPr>
                <a:spLocks noChangeShapeType="1"/>
              </p:cNvSpPr>
              <p:nvPr/>
            </p:nvSpPr>
            <p:spPr bwMode="auto">
              <a:xfrm>
                <a:off x="2208" y="2592"/>
                <a:ext cx="912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7" name="Line 31"/>
              <p:cNvSpPr>
                <a:spLocks noChangeShapeType="1"/>
              </p:cNvSpPr>
              <p:nvPr/>
            </p:nvSpPr>
            <p:spPr bwMode="auto">
              <a:xfrm>
                <a:off x="2208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8" name="Text Box 32"/>
              <p:cNvSpPr txBox="1">
                <a:spLocks noChangeArrowheads="1"/>
              </p:cNvSpPr>
              <p:nvPr/>
            </p:nvSpPr>
            <p:spPr bwMode="auto">
              <a:xfrm>
                <a:off x="2160" y="2591"/>
                <a:ext cx="961" cy="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2h, 3</a:t>
                </a:r>
                <a:r>
                  <a:rPr lang="zh-CN" altLang="en-US" b="1">
                    <a:solidFill>
                      <a:srgbClr val="FF3300"/>
                    </a:solidFill>
                  </a:rPr>
                  <a:t>元</a:t>
                </a:r>
              </a:p>
            </p:txBody>
          </p:sp>
          <p:sp>
            <p:nvSpPr>
              <p:cNvPr id="17439" name="Text Box 33"/>
              <p:cNvSpPr txBox="1">
                <a:spLocks noChangeArrowheads="1"/>
              </p:cNvSpPr>
              <p:nvPr/>
            </p:nvSpPr>
            <p:spPr bwMode="auto">
              <a:xfrm>
                <a:off x="2256" y="2304"/>
                <a:ext cx="624" cy="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1kg</a:t>
                </a:r>
              </a:p>
            </p:txBody>
          </p:sp>
          <p:sp>
            <p:nvSpPr>
              <p:cNvPr id="17440" name="Text Box 34"/>
              <p:cNvSpPr txBox="1">
                <a:spLocks noChangeArrowheads="1"/>
              </p:cNvSpPr>
              <p:nvPr/>
            </p:nvSpPr>
            <p:spPr bwMode="auto">
              <a:xfrm>
                <a:off x="4414" y="2400"/>
                <a:ext cx="1346" cy="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FF3300"/>
                    </a:solidFill>
                  </a:rPr>
                  <a:t>获利</a:t>
                </a:r>
                <a:r>
                  <a:rPr lang="en-US" altLang="zh-CN" b="1">
                    <a:solidFill>
                      <a:srgbClr val="FF3300"/>
                    </a:solidFill>
                  </a:rPr>
                  <a:t>32</a:t>
                </a:r>
                <a:r>
                  <a:rPr lang="zh-CN" altLang="en-US" b="1">
                    <a:solidFill>
                      <a:srgbClr val="FF3300"/>
                    </a:solidFill>
                  </a:rPr>
                  <a:t>元</a:t>
                </a:r>
                <a:r>
                  <a:rPr lang="en-US" altLang="zh-CN" b="1">
                    <a:solidFill>
                      <a:srgbClr val="FF3300"/>
                    </a:solidFill>
                  </a:rPr>
                  <a:t>/kg </a:t>
                </a:r>
              </a:p>
            </p:txBody>
          </p:sp>
          <p:sp>
            <p:nvSpPr>
              <p:cNvPr id="17441" name="Line 35"/>
              <p:cNvSpPr>
                <a:spLocks noChangeShapeType="1"/>
              </p:cNvSpPr>
              <p:nvPr/>
            </p:nvSpPr>
            <p:spPr bwMode="auto">
              <a:xfrm>
                <a:off x="4176" y="2592"/>
                <a:ext cx="238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1371600" y="2681288"/>
            <a:ext cx="39925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出售</a:t>
            </a:r>
            <a:r>
              <a:rPr lang="en-US" altLang="zh-CN" b="1" i="1"/>
              <a:t>x</a:t>
            </a:r>
            <a:r>
              <a:rPr lang="en-US" altLang="zh-CN" b="1" baseline="-30000"/>
              <a:t>1 </a:t>
            </a:r>
            <a:r>
              <a:rPr lang="en-US" altLang="zh-CN" b="1"/>
              <a:t>kg A</a:t>
            </a:r>
            <a:r>
              <a:rPr lang="en-US" altLang="zh-CN" b="1" baseline="-30000"/>
              <a:t>1</a:t>
            </a:r>
            <a:r>
              <a:rPr lang="en-US" altLang="zh-CN" b="1"/>
              <a:t>,</a:t>
            </a:r>
            <a:r>
              <a:rPr lang="en-US" altLang="zh-CN" b="1" baseline="-30000"/>
              <a:t> </a:t>
            </a:r>
            <a:r>
              <a:rPr lang="en-US" altLang="zh-CN" b="1" i="1"/>
              <a:t>x</a:t>
            </a:r>
            <a:r>
              <a:rPr lang="en-US" altLang="zh-CN" b="1" baseline="-30000"/>
              <a:t>2 </a:t>
            </a:r>
            <a:r>
              <a:rPr lang="en-US" altLang="zh-CN" b="1"/>
              <a:t>kg A</a:t>
            </a:r>
            <a:r>
              <a:rPr lang="en-US" altLang="zh-CN" b="1" baseline="-30000"/>
              <a:t>2</a:t>
            </a:r>
            <a:r>
              <a:rPr lang="zh-CN" altLang="en-US" b="1"/>
              <a:t>，</a:t>
            </a:r>
            <a:r>
              <a:rPr lang="zh-CN" altLang="en-US" sz="2800" b="1"/>
              <a:t> </a:t>
            </a:r>
          </a:p>
        </p:txBody>
      </p:sp>
      <p:sp>
        <p:nvSpPr>
          <p:cNvPr id="19493" name="Text Box 37"/>
          <p:cNvSpPr txBox="1">
            <a:spLocks noChangeArrowheads="1"/>
          </p:cNvSpPr>
          <p:nvPr/>
        </p:nvSpPr>
        <p:spPr bwMode="auto">
          <a:xfrm>
            <a:off x="5068888" y="26670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/>
              <a:t>x</a:t>
            </a:r>
            <a:r>
              <a:rPr lang="en-US" altLang="zh-CN" b="1" baseline="-30000"/>
              <a:t>3 </a:t>
            </a:r>
            <a:r>
              <a:rPr lang="en-US" altLang="zh-CN" b="1"/>
              <a:t>kg B</a:t>
            </a:r>
            <a:r>
              <a:rPr lang="en-US" altLang="zh-CN" b="1" baseline="-25000"/>
              <a:t>1</a:t>
            </a:r>
            <a:r>
              <a:rPr lang="en-US" altLang="zh-CN" b="1"/>
              <a:t>, </a:t>
            </a:r>
            <a:r>
              <a:rPr lang="en-US" altLang="zh-CN" b="1" i="1"/>
              <a:t>x</a:t>
            </a:r>
            <a:r>
              <a:rPr lang="en-US" altLang="zh-CN" b="1" baseline="-30000"/>
              <a:t>4 </a:t>
            </a:r>
            <a:r>
              <a:rPr lang="en-US" altLang="zh-CN" b="1"/>
              <a:t>kg B</a:t>
            </a:r>
            <a:r>
              <a:rPr lang="en-US" altLang="zh-CN" b="1" baseline="-25000"/>
              <a:t>2</a:t>
            </a:r>
          </a:p>
        </p:txBody>
      </p:sp>
      <p:sp>
        <p:nvSpPr>
          <p:cNvPr id="19494" name="Text Box 38"/>
          <p:cNvSpPr txBox="1">
            <a:spLocks noChangeArrowheads="1"/>
          </p:cNvSpPr>
          <p:nvPr/>
        </p:nvSpPr>
        <p:spPr bwMode="auto">
          <a:xfrm>
            <a:off x="1371600" y="4495800"/>
            <a:ext cx="838200" cy="822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原料供应</a:t>
            </a:r>
            <a:r>
              <a:rPr lang="zh-CN" altLang="en-US"/>
              <a:t> </a:t>
            </a:r>
          </a:p>
        </p:txBody>
      </p:sp>
      <p:sp>
        <p:nvSpPr>
          <p:cNvPr id="19495" name="Text Box 39"/>
          <p:cNvSpPr txBox="1">
            <a:spLocks noChangeArrowheads="1"/>
          </p:cNvSpPr>
          <p:nvPr/>
        </p:nvSpPr>
        <p:spPr bwMode="auto">
          <a:xfrm>
            <a:off x="1371600" y="5562600"/>
            <a:ext cx="838200" cy="822325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劳动时间</a:t>
            </a:r>
            <a:r>
              <a:rPr lang="zh-CN" altLang="en-US"/>
              <a:t> </a:t>
            </a:r>
          </a:p>
        </p:txBody>
      </p:sp>
      <p:sp>
        <p:nvSpPr>
          <p:cNvPr id="19496" name="Text Box 40"/>
          <p:cNvSpPr txBox="1">
            <a:spLocks noChangeArrowheads="1"/>
          </p:cNvSpPr>
          <p:nvPr/>
        </p:nvSpPr>
        <p:spPr bwMode="auto">
          <a:xfrm>
            <a:off x="5410200" y="4510088"/>
            <a:ext cx="17526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加工能力</a:t>
            </a:r>
            <a:r>
              <a:rPr lang="zh-CN" altLang="en-US"/>
              <a:t> </a:t>
            </a:r>
          </a:p>
        </p:txBody>
      </p:sp>
      <p:sp>
        <p:nvSpPr>
          <p:cNvPr id="19497" name="Text Box 41"/>
          <p:cNvSpPr txBox="1">
            <a:spLocks noChangeArrowheads="1"/>
          </p:cNvSpPr>
          <p:nvPr/>
        </p:nvSpPr>
        <p:spPr bwMode="auto">
          <a:xfrm>
            <a:off x="228600" y="2681288"/>
            <a:ext cx="990600" cy="94615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决策变量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9498" name="Text Box 42"/>
          <p:cNvSpPr txBox="1">
            <a:spLocks noChangeArrowheads="1"/>
          </p:cNvSpPr>
          <p:nvPr/>
        </p:nvSpPr>
        <p:spPr bwMode="auto">
          <a:xfrm>
            <a:off x="228600" y="3657600"/>
            <a:ext cx="990600" cy="9461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目标函数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9499" name="Text Box 43"/>
          <p:cNvSpPr txBox="1">
            <a:spLocks noChangeArrowheads="1"/>
          </p:cNvSpPr>
          <p:nvPr/>
        </p:nvSpPr>
        <p:spPr bwMode="auto">
          <a:xfrm>
            <a:off x="1371600" y="3900488"/>
            <a:ext cx="838200" cy="4572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利润</a:t>
            </a:r>
          </a:p>
        </p:txBody>
      </p:sp>
      <p:sp>
        <p:nvSpPr>
          <p:cNvPr id="19500" name="Text Box 44"/>
          <p:cNvSpPr txBox="1">
            <a:spLocks noChangeArrowheads="1"/>
          </p:cNvSpPr>
          <p:nvPr/>
        </p:nvSpPr>
        <p:spPr bwMode="auto">
          <a:xfrm>
            <a:off x="228600" y="4953000"/>
            <a:ext cx="914400" cy="946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约束条件</a:t>
            </a:r>
          </a:p>
        </p:txBody>
      </p:sp>
      <p:sp>
        <p:nvSpPr>
          <p:cNvPr id="19501" name="Text Box 45"/>
          <p:cNvSpPr txBox="1">
            <a:spLocks noChangeArrowheads="1"/>
          </p:cNvSpPr>
          <p:nvPr/>
        </p:nvSpPr>
        <p:spPr bwMode="auto">
          <a:xfrm>
            <a:off x="5410200" y="6019800"/>
            <a:ext cx="1676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非负约束</a:t>
            </a:r>
            <a:r>
              <a:rPr lang="zh-CN" altLang="en-US"/>
              <a:t> </a:t>
            </a:r>
          </a:p>
        </p:txBody>
      </p:sp>
      <p:graphicFrame>
        <p:nvGraphicFramePr>
          <p:cNvPr id="19502" name="Object 46"/>
          <p:cNvGraphicFramePr>
            <a:graphicFrameLocks noChangeAspect="1"/>
          </p:cNvGraphicFramePr>
          <p:nvPr/>
        </p:nvGraphicFramePr>
        <p:xfrm>
          <a:off x="7011988" y="6019800"/>
          <a:ext cx="187007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2" name="公式" r:id="rId3" imgW="787400" imgH="228600" progId="Equation.3">
                  <p:embed/>
                </p:oleObj>
              </mc:Choice>
              <mc:Fallback>
                <p:oleObj name="公式" r:id="rId3" imgW="787400" imgH="2286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1988" y="6019800"/>
                        <a:ext cx="1870075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03" name="Text Box 47"/>
          <p:cNvSpPr txBox="1">
            <a:spLocks noChangeArrowheads="1"/>
          </p:cNvSpPr>
          <p:nvPr/>
        </p:nvSpPr>
        <p:spPr bwMode="auto">
          <a:xfrm>
            <a:off x="1447800" y="3276600"/>
            <a:ext cx="617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/>
              <a:t>x</a:t>
            </a:r>
            <a:r>
              <a:rPr lang="en-US" altLang="zh-CN" b="1" baseline="-30000"/>
              <a:t>5 </a:t>
            </a:r>
            <a:r>
              <a:rPr lang="en-US" altLang="zh-CN" b="1"/>
              <a:t>kg A</a:t>
            </a:r>
            <a:r>
              <a:rPr lang="en-US" altLang="zh-CN" b="1" baseline="-30000"/>
              <a:t>1</a:t>
            </a:r>
            <a:r>
              <a:rPr lang="zh-CN" altLang="en-US" b="1"/>
              <a:t>加工</a:t>
            </a:r>
            <a:r>
              <a:rPr lang="en-US" altLang="zh-CN" b="1"/>
              <a:t>B</a:t>
            </a:r>
            <a:r>
              <a:rPr lang="en-US" altLang="zh-CN" b="1" baseline="-25000"/>
              <a:t>1</a:t>
            </a:r>
            <a:r>
              <a:rPr lang="zh-CN" altLang="en-US" b="1"/>
              <a:t>， </a:t>
            </a:r>
            <a:r>
              <a:rPr lang="en-US" altLang="zh-CN" b="1" i="1"/>
              <a:t>x</a:t>
            </a:r>
            <a:r>
              <a:rPr lang="en-US" altLang="zh-CN" b="1" baseline="-30000"/>
              <a:t>6 </a:t>
            </a:r>
            <a:r>
              <a:rPr lang="en-US" altLang="zh-CN" b="1"/>
              <a:t>kg A</a:t>
            </a:r>
            <a:r>
              <a:rPr lang="en-US" altLang="zh-CN" b="1" baseline="-30000"/>
              <a:t>2</a:t>
            </a:r>
            <a:r>
              <a:rPr lang="zh-CN" altLang="en-US" b="1"/>
              <a:t>加工</a:t>
            </a:r>
            <a:r>
              <a:rPr lang="en-US" altLang="zh-CN" b="1"/>
              <a:t>B</a:t>
            </a:r>
            <a:r>
              <a:rPr lang="en-US" altLang="zh-CN" b="1" baseline="-25000"/>
              <a:t>2</a:t>
            </a:r>
          </a:p>
        </p:txBody>
      </p:sp>
      <p:graphicFrame>
        <p:nvGraphicFramePr>
          <p:cNvPr id="19504" name="Object 48"/>
          <p:cNvGraphicFramePr>
            <a:graphicFrameLocks noChangeAspect="1"/>
          </p:cNvGraphicFramePr>
          <p:nvPr/>
        </p:nvGraphicFramePr>
        <p:xfrm>
          <a:off x="2576513" y="3886200"/>
          <a:ext cx="6122987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3" name="公式" r:id="rId5" imgW="2806700" imgH="228600" progId="Equation.3">
                  <p:embed/>
                </p:oleObj>
              </mc:Choice>
              <mc:Fallback>
                <p:oleObj name="公式" r:id="rId5" imgW="2806700" imgH="2286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513" y="3886200"/>
                        <a:ext cx="6122987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05" name="Object 49"/>
          <p:cNvGraphicFramePr>
            <a:graphicFrameLocks noChangeAspect="1"/>
          </p:cNvGraphicFramePr>
          <p:nvPr/>
        </p:nvGraphicFramePr>
        <p:xfrm>
          <a:off x="2438400" y="4495800"/>
          <a:ext cx="289560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4" name="公式" r:id="rId7" imgW="1409088" imgH="406224" progId="Equation.3">
                  <p:embed/>
                </p:oleObj>
              </mc:Choice>
              <mc:Fallback>
                <p:oleObj name="公式" r:id="rId7" imgW="1409088" imgH="406224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495800"/>
                        <a:ext cx="2895600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06" name="Object 50"/>
          <p:cNvGraphicFramePr>
            <a:graphicFrameLocks noChangeAspect="1"/>
          </p:cNvGraphicFramePr>
          <p:nvPr/>
        </p:nvGraphicFramePr>
        <p:xfrm>
          <a:off x="2438400" y="5486400"/>
          <a:ext cx="30480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5" name="公式" r:id="rId9" imgW="1346200" imgH="457200" progId="Equation.3">
                  <p:embed/>
                </p:oleObj>
              </mc:Choice>
              <mc:Fallback>
                <p:oleObj name="公式" r:id="rId9" imgW="1346200" imgH="4572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486400"/>
                        <a:ext cx="304800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07" name="Object 51"/>
          <p:cNvGraphicFramePr>
            <a:graphicFrameLocks noChangeAspect="1"/>
          </p:cNvGraphicFramePr>
          <p:nvPr/>
        </p:nvGraphicFramePr>
        <p:xfrm>
          <a:off x="7162800" y="4495800"/>
          <a:ext cx="18288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6" name="公式" r:id="rId11" imgW="838200" imgH="228600" progId="Equation.3">
                  <p:embed/>
                </p:oleObj>
              </mc:Choice>
              <mc:Fallback>
                <p:oleObj name="公式" r:id="rId11" imgW="838200" imgH="2286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495800"/>
                        <a:ext cx="18288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08" name="Text Box 52"/>
          <p:cNvSpPr txBox="1">
            <a:spLocks noChangeArrowheads="1"/>
          </p:cNvSpPr>
          <p:nvPr/>
        </p:nvSpPr>
        <p:spPr bwMode="auto">
          <a:xfrm>
            <a:off x="5410200" y="5257800"/>
            <a:ext cx="1676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附加约束</a:t>
            </a:r>
            <a:r>
              <a:rPr lang="zh-CN" altLang="en-US"/>
              <a:t> </a:t>
            </a:r>
          </a:p>
        </p:txBody>
      </p: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7162800" y="5059363"/>
            <a:ext cx="1657350" cy="1033462"/>
            <a:chOff x="4512" y="3216"/>
            <a:chExt cx="960" cy="593"/>
          </a:xfrm>
        </p:grpSpPr>
        <p:graphicFrame>
          <p:nvGraphicFramePr>
            <p:cNvPr id="17430" name="Object 54"/>
            <p:cNvGraphicFramePr>
              <a:graphicFrameLocks noChangeAspect="1"/>
            </p:cNvGraphicFramePr>
            <p:nvPr/>
          </p:nvGraphicFramePr>
          <p:xfrm>
            <a:off x="4512" y="3216"/>
            <a:ext cx="96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87" name="公式" r:id="rId13" imgW="660400" imgH="228600" progId="Equation.3">
                    <p:embed/>
                  </p:oleObj>
                </mc:Choice>
                <mc:Fallback>
                  <p:oleObj name="公式" r:id="rId13" imgW="660400" imgH="22860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3216"/>
                          <a:ext cx="96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1" name="Object 55"/>
            <p:cNvGraphicFramePr>
              <a:graphicFrameLocks noChangeAspect="1"/>
            </p:cNvGraphicFramePr>
            <p:nvPr/>
          </p:nvGraphicFramePr>
          <p:xfrm>
            <a:off x="4512" y="3504"/>
            <a:ext cx="960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88" name="公式" r:id="rId15" imgW="749300" imgH="228600" progId="Equation.3">
                    <p:embed/>
                  </p:oleObj>
                </mc:Choice>
                <mc:Fallback>
                  <p:oleObj name="公式" r:id="rId15" imgW="749300" imgH="22860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3504"/>
                          <a:ext cx="960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29" name="Text Box 56"/>
          <p:cNvSpPr txBox="1">
            <a:spLocks noChangeArrowheads="1"/>
          </p:cNvSpPr>
          <p:nvPr/>
        </p:nvSpPr>
        <p:spPr bwMode="auto">
          <a:xfrm>
            <a:off x="337974" y="414206"/>
            <a:ext cx="1800225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基本模型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1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1000"/>
                                        <p:tgtEl>
                                          <p:spTgt spid="1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1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10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1000"/>
                                        <p:tgtEl>
                                          <p:spTgt spid="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1000"/>
                                        <p:tgtEl>
                                          <p:spTgt spid="1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1000"/>
                                        <p:tgtEl>
                                          <p:spTgt spid="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1000"/>
                                        <p:tgtEl>
                                          <p:spTgt spid="1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1000"/>
                                        <p:tgtEl>
                                          <p:spTgt spid="1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1000"/>
                                        <p:tgtEl>
                                          <p:spTgt spid="1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10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92" grpId="0" animBg="1" autoUpdateAnimBg="0"/>
      <p:bldP spid="19493" grpId="0" animBg="1" autoUpdateAnimBg="0"/>
      <p:bldP spid="19494" grpId="0" animBg="1" autoUpdateAnimBg="0"/>
      <p:bldP spid="19495" grpId="0" animBg="1" autoUpdateAnimBg="0"/>
      <p:bldP spid="19496" grpId="0" animBg="1" autoUpdateAnimBg="0"/>
      <p:bldP spid="19497" grpId="0" animBg="1" autoUpdateAnimBg="0"/>
      <p:bldP spid="19498" grpId="0" animBg="1" autoUpdateAnimBg="0"/>
      <p:bldP spid="19499" grpId="0" animBg="1" autoUpdateAnimBg="0"/>
      <p:bldP spid="19500" grpId="0" animBg="1" autoUpdateAnimBg="0"/>
      <p:bldP spid="19501" grpId="0" animBg="1" autoUpdateAnimBg="0"/>
      <p:bldP spid="19503" grpId="0" animBg="1" autoUpdateAnimBg="0"/>
      <p:bldP spid="19508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026"/>
          <p:cNvSpPr txBox="1">
            <a:spLocks noChangeArrowheads="1"/>
          </p:cNvSpPr>
          <p:nvPr/>
        </p:nvSpPr>
        <p:spPr bwMode="auto">
          <a:xfrm>
            <a:off x="1001464" y="585688"/>
            <a:ext cx="2514600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模型求解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7411" name="Text Box 1027"/>
          <p:cNvSpPr txBox="1">
            <a:spLocks noChangeArrowheads="1"/>
          </p:cNvSpPr>
          <p:nvPr/>
        </p:nvSpPr>
        <p:spPr bwMode="auto">
          <a:xfrm>
            <a:off x="315664" y="1285776"/>
            <a:ext cx="1752600" cy="51911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软件实现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7412" name="Text Box 1028"/>
          <p:cNvSpPr txBox="1">
            <a:spLocks noChangeArrowheads="1"/>
          </p:cNvSpPr>
          <p:nvPr/>
        </p:nvSpPr>
        <p:spPr bwMode="auto">
          <a:xfrm>
            <a:off x="2144464" y="1285776"/>
            <a:ext cx="1506538" cy="51911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LINGO</a:t>
            </a:r>
          </a:p>
        </p:txBody>
      </p:sp>
      <p:graphicFrame>
        <p:nvGraphicFramePr>
          <p:cNvPr id="17415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144675"/>
              </p:ext>
            </p:extLst>
          </p:nvPr>
        </p:nvGraphicFramePr>
        <p:xfrm>
          <a:off x="696664" y="1804888"/>
          <a:ext cx="31273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4" name="公式" r:id="rId4" imgW="1485900" imgH="393700" progId="Equation.3">
                  <p:embed/>
                </p:oleObj>
              </mc:Choice>
              <mc:Fallback>
                <p:oleObj name="公式" r:id="rId4" imgW="1485900" imgH="3937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664" y="1804888"/>
                        <a:ext cx="312737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42080"/>
              </p:ext>
            </p:extLst>
          </p:nvPr>
        </p:nvGraphicFramePr>
        <p:xfrm>
          <a:off x="523627" y="3633688"/>
          <a:ext cx="3394075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5" name="公式" r:id="rId6" imgW="1498600" imgH="457200" progId="Equation.3">
                  <p:embed/>
                </p:oleObj>
              </mc:Choice>
              <mc:Fallback>
                <p:oleObj name="公式" r:id="rId6" imgW="1498600" imgH="4572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627" y="3633688"/>
                        <a:ext cx="3394075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Text Box 1034"/>
          <p:cNvSpPr txBox="1">
            <a:spLocks noChangeArrowheads="1"/>
          </p:cNvSpPr>
          <p:nvPr/>
        </p:nvSpPr>
        <p:spPr bwMode="auto">
          <a:xfrm>
            <a:off x="4139952" y="692696"/>
            <a:ext cx="4752528" cy="53245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 </a:t>
            </a:r>
            <a:r>
              <a:rPr lang="en-US" altLang="zh-CN" sz="2000" b="1" dirty="0"/>
              <a:t>Global optimal solution found.</a:t>
            </a:r>
          </a:p>
          <a:p>
            <a:pPr eaLnBrk="1" hangingPunct="1"/>
            <a:r>
              <a:rPr lang="en-US" altLang="zh-CN" sz="2000" b="1" dirty="0"/>
              <a:t> Objective value:                         3460.800</a:t>
            </a:r>
          </a:p>
          <a:p>
            <a:pPr eaLnBrk="1" hangingPunct="1"/>
            <a:r>
              <a:rPr lang="en-US" altLang="zh-CN" sz="2000" b="1" dirty="0"/>
              <a:t> Total solver iterations:                     2 </a:t>
            </a:r>
          </a:p>
          <a:p>
            <a:pPr eaLnBrk="1" hangingPunct="1"/>
            <a:r>
              <a:rPr lang="en-US" altLang="zh-CN" sz="2000" b="1" dirty="0"/>
              <a:t>      Variable          Value        Reduced Cost</a:t>
            </a:r>
          </a:p>
          <a:p>
            <a:pPr eaLnBrk="1" hangingPunct="1"/>
            <a:r>
              <a:rPr lang="en-US" altLang="zh-CN" sz="2000" b="1" dirty="0"/>
              <a:t>               X1        0.000000            1.680000</a:t>
            </a:r>
          </a:p>
          <a:p>
            <a:pPr eaLnBrk="1" hangingPunct="1"/>
            <a:r>
              <a:rPr lang="en-US" altLang="zh-CN" sz="2000" b="1" dirty="0"/>
              <a:t>               X2        168.0000            0.000000</a:t>
            </a:r>
          </a:p>
          <a:p>
            <a:pPr eaLnBrk="1" hangingPunct="1"/>
            <a:r>
              <a:rPr lang="en-US" altLang="zh-CN" sz="2000" b="1" dirty="0"/>
              <a:t>               X3        19.20000            0.000000</a:t>
            </a:r>
          </a:p>
          <a:p>
            <a:pPr eaLnBrk="1" hangingPunct="1"/>
            <a:r>
              <a:rPr lang="en-US" altLang="zh-CN" sz="2000" b="1" dirty="0"/>
              <a:t>               X4        0.000000            0.000000</a:t>
            </a:r>
          </a:p>
          <a:p>
            <a:pPr eaLnBrk="1" hangingPunct="1"/>
            <a:r>
              <a:rPr lang="en-US" altLang="zh-CN" sz="2000" b="1" dirty="0"/>
              <a:t>               X5        24.00000            0.000000</a:t>
            </a:r>
          </a:p>
          <a:p>
            <a:pPr eaLnBrk="1" hangingPunct="1"/>
            <a:r>
              <a:rPr lang="en-US" altLang="zh-CN" sz="2000" b="1" dirty="0"/>
              <a:t>               X6        0.000000            1.520000</a:t>
            </a:r>
          </a:p>
          <a:p>
            <a:pPr eaLnBrk="1" hangingPunct="1"/>
            <a:r>
              <a:rPr lang="en-US" altLang="zh-CN" sz="2000" b="1" dirty="0"/>
              <a:t>       Row    Slack or Surplus      Dual Price</a:t>
            </a:r>
          </a:p>
          <a:p>
            <a:pPr eaLnBrk="1" hangingPunct="1"/>
            <a:r>
              <a:rPr lang="en-US" altLang="zh-CN" sz="2000" b="1" dirty="0"/>
              <a:t>          1             3460.800              1.000000</a:t>
            </a:r>
          </a:p>
          <a:p>
            <a:pPr eaLnBrk="1" hangingPunct="1"/>
            <a:r>
              <a:rPr lang="en-US" altLang="zh-CN" sz="2000" b="1" dirty="0"/>
              <a:t>      MILK        0.000000              3.160000</a:t>
            </a:r>
          </a:p>
          <a:p>
            <a:pPr eaLnBrk="1" hangingPunct="1"/>
            <a:r>
              <a:rPr lang="en-US" altLang="zh-CN" sz="2000" b="1" dirty="0"/>
              <a:t>       TIME        0.000000             3.260000</a:t>
            </a:r>
          </a:p>
          <a:p>
            <a:pPr eaLnBrk="1" hangingPunct="1"/>
            <a:r>
              <a:rPr lang="en-US" altLang="zh-CN" sz="2000" b="1" dirty="0"/>
              <a:t>       CPCT        76.00000             0.000000</a:t>
            </a:r>
          </a:p>
          <a:p>
            <a:pPr eaLnBrk="1" hangingPunct="1"/>
            <a:r>
              <a:rPr lang="en-US" altLang="zh-CN" sz="2000" b="1" dirty="0"/>
              <a:t>          5              0.000000            44.00000</a:t>
            </a:r>
          </a:p>
          <a:p>
            <a:pPr eaLnBrk="1" hangingPunct="1"/>
            <a:r>
              <a:rPr lang="en-US" altLang="zh-CN" sz="2000" b="1" dirty="0"/>
              <a:t>          6              0.000000            32.00000</a:t>
            </a:r>
          </a:p>
        </p:txBody>
      </p:sp>
      <p:grpSp>
        <p:nvGrpSpPr>
          <p:cNvPr id="2" name="Group 1046"/>
          <p:cNvGrpSpPr>
            <a:grpSpLocks/>
          </p:cNvGrpSpPr>
          <p:nvPr/>
        </p:nvGrpSpPr>
        <p:grpSpPr bwMode="auto">
          <a:xfrm>
            <a:off x="293439" y="2719288"/>
            <a:ext cx="3756025" cy="760413"/>
            <a:chOff x="130" y="1536"/>
            <a:chExt cx="2366" cy="479"/>
          </a:xfrm>
          <a:solidFill>
            <a:srgbClr val="FFFF00"/>
          </a:solidFill>
        </p:grpSpPr>
        <p:graphicFrame>
          <p:nvGraphicFramePr>
            <p:cNvPr id="18444" name="Object 10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754568"/>
                </p:ext>
              </p:extLst>
            </p:nvPr>
          </p:nvGraphicFramePr>
          <p:xfrm>
            <a:off x="130" y="1680"/>
            <a:ext cx="2366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76" name="公式" r:id="rId8" imgW="1816100" imgH="228600" progId="Equation.3">
                    <p:embed/>
                  </p:oleObj>
                </mc:Choice>
                <mc:Fallback>
                  <p:oleObj name="公式" r:id="rId8" imgW="1816100" imgH="228600" progId="Equation.3">
                    <p:embed/>
                    <p:pic>
                      <p:nvPicPr>
                        <p:cNvPr id="0" name="Object 1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" y="1680"/>
                          <a:ext cx="2366" cy="335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5" name="AutoShape 1039"/>
            <p:cNvSpPr>
              <a:spLocks noChangeArrowheads="1"/>
            </p:cNvSpPr>
            <p:nvPr/>
          </p:nvSpPr>
          <p:spPr bwMode="auto">
            <a:xfrm>
              <a:off x="1152" y="1536"/>
              <a:ext cx="306" cy="144"/>
            </a:xfrm>
            <a:prstGeom prst="downArrow">
              <a:avLst>
                <a:gd name="adj1" fmla="val 50000"/>
                <a:gd name="adj2" fmla="val 25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1048"/>
          <p:cNvGrpSpPr>
            <a:grpSpLocks/>
          </p:cNvGrpSpPr>
          <p:nvPr/>
        </p:nvGrpSpPr>
        <p:grpSpPr bwMode="auto">
          <a:xfrm>
            <a:off x="163264" y="4624288"/>
            <a:ext cx="3976688" cy="762000"/>
            <a:chOff x="48" y="2736"/>
            <a:chExt cx="2505" cy="480"/>
          </a:xfrm>
          <a:solidFill>
            <a:srgbClr val="FFFF00"/>
          </a:solidFill>
        </p:grpSpPr>
        <p:graphicFrame>
          <p:nvGraphicFramePr>
            <p:cNvPr id="18442" name="Object 10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1726234"/>
                </p:ext>
              </p:extLst>
            </p:nvPr>
          </p:nvGraphicFramePr>
          <p:xfrm>
            <a:off x="48" y="2880"/>
            <a:ext cx="250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77" name="公式" r:id="rId10" imgW="1828800" imgH="228600" progId="Equation.3">
                    <p:embed/>
                  </p:oleObj>
                </mc:Choice>
                <mc:Fallback>
                  <p:oleObj name="公式" r:id="rId10" imgW="1828800" imgH="228600" progId="Equation.3">
                    <p:embed/>
                    <p:pic>
                      <p:nvPicPr>
                        <p:cNvPr id="0" name="Object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2880"/>
                          <a:ext cx="2505" cy="336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3" name="AutoShape 1040"/>
            <p:cNvSpPr>
              <a:spLocks noChangeArrowheads="1"/>
            </p:cNvSpPr>
            <p:nvPr/>
          </p:nvSpPr>
          <p:spPr bwMode="auto">
            <a:xfrm>
              <a:off x="1152" y="2736"/>
              <a:ext cx="306" cy="144"/>
            </a:xfrm>
            <a:prstGeom prst="downArrow">
              <a:avLst>
                <a:gd name="adj1" fmla="val 50000"/>
                <a:gd name="adj2" fmla="val 25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1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 autoUpdateAnimBg="0"/>
      <p:bldP spid="17412" grpId="0" animBg="1" autoUpdateAnimBg="0"/>
      <p:bldP spid="1741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2133600" cy="10318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 dirty="0"/>
              <a:t>实际问题中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 dirty="0"/>
              <a:t>的优化模型</a:t>
            </a: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2586038" y="1143000"/>
          <a:ext cx="6259512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3" imgW="2438400" imgH="482600" progId="Equation.DSMT4">
                  <p:embed/>
                </p:oleObj>
              </mc:Choice>
              <mc:Fallback>
                <p:oleObj name="Equation" r:id="rId3" imgW="24384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1143000"/>
                        <a:ext cx="6259512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57200" y="26670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/>
              <a:t>~</a:t>
            </a:r>
            <a:r>
              <a:rPr lang="zh-CN" altLang="en-US" sz="2800" b="1"/>
              <a:t>决策变量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124200" y="26670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f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)~</a:t>
            </a:r>
            <a:r>
              <a:rPr lang="zh-CN" altLang="en-US" sz="2800" b="1"/>
              <a:t>目标函数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5867400" y="25908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 err="1"/>
              <a:t>g</a:t>
            </a:r>
            <a:r>
              <a:rPr lang="en-US" altLang="zh-CN" sz="2800" b="1" i="1" baseline="-25000" dirty="0" err="1"/>
              <a:t>i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</a:t>
            </a:r>
            <a:r>
              <a:rPr lang="en-US" altLang="zh-CN" sz="2800" b="1" dirty="0">
                <a:sym typeface="Symbol" panose="05050102010706020507" pitchFamily="18" charset="2"/>
              </a:rPr>
              <a:t>0</a:t>
            </a:r>
            <a:r>
              <a:rPr lang="en-US" altLang="zh-CN" sz="2800" b="1" dirty="0"/>
              <a:t>~</a:t>
            </a:r>
            <a:r>
              <a:rPr lang="zh-CN" altLang="en-US" sz="2800" b="1" dirty="0"/>
              <a:t>约束条件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381000" y="4038600"/>
            <a:ext cx="1752600" cy="111760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/>
              <a:t>多元函数条件极值 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2133600" y="3505200"/>
            <a:ext cx="33528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800" b="1" dirty="0"/>
              <a:t>决策变量个数</a:t>
            </a:r>
            <a:r>
              <a:rPr lang="en-US" altLang="zh-CN" sz="2800" b="1" i="1" dirty="0"/>
              <a:t>n</a:t>
            </a:r>
            <a:r>
              <a:rPr lang="zh-CN" altLang="en-US" sz="2800" b="1" dirty="0"/>
              <a:t>和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 dirty="0"/>
              <a:t>约束条件个数</a:t>
            </a:r>
            <a:r>
              <a:rPr lang="en-US" altLang="zh-CN" sz="2800" b="1" i="1" dirty="0"/>
              <a:t>m</a:t>
            </a:r>
            <a:r>
              <a:rPr lang="zh-CN" altLang="en-US" sz="2800" b="1" dirty="0"/>
              <a:t>较大 </a:t>
            </a: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2590800" y="4724400"/>
            <a:ext cx="28194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/>
              <a:t>最优解在可行域</a:t>
            </a: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2800" b="1"/>
              <a:t>的边界上取得 </a:t>
            </a: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5867400" y="3657600"/>
            <a:ext cx="609600" cy="1800225"/>
          </a:xfrm>
          <a:prstGeom prst="rect">
            <a:avLst/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数学规划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6629400" y="3810000"/>
            <a:ext cx="1981200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800" b="1" dirty="0"/>
              <a:t>线性规划</a:t>
            </a: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2800" b="1" dirty="0"/>
              <a:t>非线性规划</a:t>
            </a: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2800" b="1" dirty="0"/>
              <a:t>整数规划</a:t>
            </a: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1905000" y="5881688"/>
            <a:ext cx="548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重点在模型的建立和结果的分析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709738" y="404664"/>
            <a:ext cx="54752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000" b="1" dirty="0">
                <a:latin typeface="隶书" panose="02010509060101010101" pitchFamily="49" charset="-122"/>
                <a:ea typeface="隶书" panose="02010509060101010101" pitchFamily="49" charset="-122"/>
              </a:rPr>
              <a:t>第四章  数学规划模型</a:t>
            </a:r>
            <a:r>
              <a:rPr lang="zh-CN" altLang="en-US" sz="40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1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10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nimBg="1" autoUpdateAnimBg="0"/>
      <p:bldP spid="2053" grpId="0" autoUpdateAnimBg="0"/>
      <p:bldP spid="2054" grpId="0" autoUpdateAnimBg="0"/>
      <p:bldP spid="2055" grpId="0" autoUpdateAnimBg="0"/>
      <p:bldP spid="2056" grpId="0" animBg="1" autoUpdateAnimBg="0"/>
      <p:bldP spid="2057" grpId="0" autoUpdateAnimBg="0"/>
      <p:bldP spid="2058" grpId="0" autoUpdateAnimBg="0"/>
      <p:bldP spid="2059" grpId="0" animBg="1" autoUpdateAnimBg="0"/>
      <p:bldP spid="2060" grpId="0" autoUpdateAnimBg="0"/>
      <p:bldP spid="206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597024" y="819621"/>
            <a:ext cx="4551040" cy="5324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</a:rPr>
              <a:t>Global optimal solution found.</a:t>
            </a:r>
          </a:p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</a:rPr>
              <a:t>  Objective value:                       3460.800</a:t>
            </a:r>
          </a:p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</a:rPr>
              <a:t>  </a:t>
            </a:r>
            <a:r>
              <a:rPr lang="en-US" altLang="zh-CN" sz="2000" b="1" dirty="0"/>
              <a:t>Total solver iterations:                   2 </a:t>
            </a:r>
          </a:p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</a:rPr>
              <a:t>   Variable           Value       </a:t>
            </a:r>
            <a:r>
              <a:rPr lang="en-US" altLang="zh-CN" sz="2000" b="1" dirty="0"/>
              <a:t>Reduced Cost</a:t>
            </a:r>
          </a:p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</a:rPr>
              <a:t>            X1        0.000000            </a:t>
            </a:r>
            <a:r>
              <a:rPr lang="en-US" altLang="zh-CN" sz="2000" b="1" dirty="0"/>
              <a:t>1.680000</a:t>
            </a:r>
          </a:p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</a:rPr>
              <a:t>            X2        168.0000            </a:t>
            </a:r>
            <a:r>
              <a:rPr lang="en-US" altLang="zh-CN" sz="2000" b="1" dirty="0"/>
              <a:t>0.000000</a:t>
            </a:r>
          </a:p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</a:rPr>
              <a:t>            X3        19.20000            </a:t>
            </a:r>
            <a:r>
              <a:rPr lang="en-US" altLang="zh-CN" sz="2000" b="1" dirty="0"/>
              <a:t>0.000000</a:t>
            </a:r>
          </a:p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</a:rPr>
              <a:t>            X4        0.000000            </a:t>
            </a:r>
            <a:r>
              <a:rPr lang="en-US" altLang="zh-CN" sz="2000" b="1" dirty="0"/>
              <a:t>0.000000</a:t>
            </a:r>
          </a:p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</a:rPr>
              <a:t>            X5        24.00000            </a:t>
            </a:r>
            <a:r>
              <a:rPr lang="en-US" altLang="zh-CN" sz="2000" b="1" dirty="0"/>
              <a:t>0.000000</a:t>
            </a:r>
          </a:p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</a:rPr>
              <a:t>            X6        0.000000            </a:t>
            </a:r>
            <a:r>
              <a:rPr lang="en-US" altLang="zh-CN" sz="2000" b="1" dirty="0"/>
              <a:t>1.520000</a:t>
            </a:r>
          </a:p>
          <a:p>
            <a:pPr eaLnBrk="1" hangingPunct="1"/>
            <a:r>
              <a:rPr lang="en-US" altLang="zh-CN" sz="2000" b="1" dirty="0"/>
              <a:t>    Row    Slack or Surplus     Dual Price</a:t>
            </a:r>
          </a:p>
          <a:p>
            <a:pPr eaLnBrk="1" hangingPunct="1"/>
            <a:r>
              <a:rPr lang="en-US" altLang="zh-CN" sz="2000" b="1" dirty="0"/>
              <a:t>        1             3460.800            1.000000</a:t>
            </a:r>
          </a:p>
          <a:p>
            <a:pPr eaLnBrk="1" hangingPunct="1"/>
            <a:r>
              <a:rPr lang="en-US" altLang="zh-CN" sz="2000" b="1" dirty="0"/>
              <a:t>   </a:t>
            </a:r>
            <a:r>
              <a:rPr lang="en-US" altLang="zh-CN" sz="2000" b="1" dirty="0">
                <a:solidFill>
                  <a:srgbClr val="FF0000"/>
                </a:solidFill>
              </a:rPr>
              <a:t>MILK        0.000000</a:t>
            </a:r>
            <a:r>
              <a:rPr lang="en-US" altLang="zh-CN" sz="2000" b="1" dirty="0"/>
              <a:t>            3.160000</a:t>
            </a:r>
          </a:p>
          <a:p>
            <a:pPr eaLnBrk="1" hangingPunct="1"/>
            <a:r>
              <a:rPr lang="en-US" altLang="zh-CN" sz="2000" b="1" dirty="0"/>
              <a:t>    </a:t>
            </a:r>
            <a:r>
              <a:rPr lang="en-US" altLang="zh-CN" sz="2000" b="1" dirty="0">
                <a:solidFill>
                  <a:srgbClr val="FF0000"/>
                </a:solidFill>
              </a:rPr>
              <a:t>TIME        0.000000</a:t>
            </a:r>
            <a:r>
              <a:rPr lang="en-US" altLang="zh-CN" sz="2000" b="1" dirty="0"/>
              <a:t>            3.260000</a:t>
            </a:r>
          </a:p>
          <a:p>
            <a:pPr eaLnBrk="1" hangingPunct="1"/>
            <a:r>
              <a:rPr lang="en-US" altLang="zh-CN" sz="2000" b="1" dirty="0"/>
              <a:t>   </a:t>
            </a:r>
            <a:r>
              <a:rPr lang="en-US" altLang="zh-CN" sz="2000" b="1" dirty="0">
                <a:solidFill>
                  <a:srgbClr val="FF0000"/>
                </a:solidFill>
              </a:rPr>
              <a:t>CPCT        76.00000</a:t>
            </a:r>
            <a:r>
              <a:rPr lang="en-US" altLang="zh-CN" sz="2000" b="1" dirty="0"/>
              <a:t>            0.000000</a:t>
            </a:r>
          </a:p>
          <a:p>
            <a:pPr eaLnBrk="1" hangingPunct="1"/>
            <a:r>
              <a:rPr lang="en-US" altLang="zh-CN" sz="2000" b="1" dirty="0"/>
              <a:t>      </a:t>
            </a:r>
            <a:r>
              <a:rPr lang="en-US" altLang="zh-CN" sz="2000" b="1" dirty="0">
                <a:solidFill>
                  <a:srgbClr val="FF0000"/>
                </a:solidFill>
              </a:rPr>
              <a:t>5              0.000000</a:t>
            </a:r>
            <a:r>
              <a:rPr lang="en-US" altLang="zh-CN" sz="2000" b="1" dirty="0"/>
              <a:t>            44.00000</a:t>
            </a:r>
          </a:p>
          <a:p>
            <a:pPr eaLnBrk="1" hangingPunct="1"/>
            <a:r>
              <a:rPr lang="en-US" altLang="zh-CN" sz="2000" b="1" dirty="0"/>
              <a:t>      </a:t>
            </a:r>
            <a:r>
              <a:rPr lang="en-US" altLang="zh-CN" sz="2000" b="1" dirty="0">
                <a:solidFill>
                  <a:srgbClr val="FF0000"/>
                </a:solidFill>
              </a:rPr>
              <a:t>6              0.000000</a:t>
            </a:r>
            <a:r>
              <a:rPr lang="en-US" altLang="zh-CN" sz="2000" b="1" dirty="0"/>
              <a:t>            32.00000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5580112" y="457200"/>
            <a:ext cx="2514600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结果解释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373614" y="1125538"/>
            <a:ext cx="3168650" cy="1673225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/>
              <a:t>每天销售</a:t>
            </a:r>
            <a:r>
              <a:rPr lang="en-US" altLang="zh-CN" sz="2800" b="1"/>
              <a:t>168 kgA</a:t>
            </a:r>
            <a:r>
              <a:rPr lang="en-US" altLang="zh-CN" sz="2800" b="1" baseline="-30000"/>
              <a:t>2</a:t>
            </a:r>
            <a:r>
              <a:rPr lang="zh-CN" altLang="en-US" sz="2800" b="1"/>
              <a:t>和</a:t>
            </a:r>
            <a:r>
              <a:rPr lang="en-US" altLang="zh-CN" sz="2800" b="1"/>
              <a:t>19.2 kgB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， 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/>
              <a:t>利润</a:t>
            </a:r>
            <a:r>
              <a:rPr lang="en-US" altLang="zh-CN" sz="2800" b="1"/>
              <a:t>3460.8</a:t>
            </a:r>
            <a:r>
              <a:rPr lang="zh-CN" altLang="en-US" sz="2800" b="1"/>
              <a:t>（元）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5373615" y="2895600"/>
            <a:ext cx="3168650" cy="22288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dirty="0"/>
              <a:t>8</a:t>
            </a:r>
            <a:r>
              <a:rPr lang="zh-CN" altLang="en-US" sz="2800" b="1" dirty="0"/>
              <a:t>桶牛奶加工成</a:t>
            </a:r>
            <a:r>
              <a:rPr lang="en-US" altLang="zh-CN" sz="2800" b="1" dirty="0"/>
              <a:t>A</a:t>
            </a:r>
            <a:r>
              <a:rPr lang="en-US" altLang="zh-CN" sz="2800" b="1" baseline="-30000" dirty="0"/>
              <a:t>1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42</a:t>
            </a:r>
            <a:r>
              <a:rPr lang="zh-CN" altLang="en-US" sz="2800" b="1" dirty="0"/>
              <a:t>桶牛奶加工成</a:t>
            </a:r>
            <a:r>
              <a:rPr lang="en-US" altLang="zh-CN" sz="2800" b="1" dirty="0"/>
              <a:t>A</a:t>
            </a:r>
            <a:r>
              <a:rPr lang="en-US" altLang="zh-CN" sz="2800" b="1" baseline="-30000" dirty="0"/>
              <a:t>2</a:t>
            </a:r>
            <a:r>
              <a:rPr lang="zh-CN" altLang="en-US" sz="2800" b="1" dirty="0"/>
              <a:t>，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/>
              <a:t>将得到的</a:t>
            </a:r>
            <a:r>
              <a:rPr lang="en-US" altLang="zh-CN" sz="2800" b="1" dirty="0"/>
              <a:t>24kgA</a:t>
            </a:r>
            <a:r>
              <a:rPr lang="en-US" altLang="zh-CN" sz="2800" b="1" baseline="-30000" dirty="0"/>
              <a:t>1</a:t>
            </a:r>
            <a:r>
              <a:rPr lang="zh-CN" altLang="en-US" sz="2800" b="1" dirty="0"/>
              <a:t>全部加工成</a:t>
            </a:r>
            <a:r>
              <a:rPr lang="en-US" altLang="zh-CN" sz="2800" b="1" dirty="0"/>
              <a:t>B</a:t>
            </a:r>
            <a:r>
              <a:rPr lang="en-US" altLang="zh-CN" sz="2800" b="1" baseline="-30000" dirty="0"/>
              <a:t>1</a:t>
            </a:r>
            <a:r>
              <a:rPr lang="en-US" altLang="zh-CN" sz="2800" b="1" dirty="0"/>
              <a:t> 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5364088" y="5181600"/>
            <a:ext cx="3178175" cy="1117600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/>
              <a:t>除加工能力外均为紧约束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 autoUpdateAnimBg="0"/>
      <p:bldP spid="15365" grpId="0" animBg="1" autoUpdateAnimBg="0"/>
      <p:bldP spid="15366" grpId="0" animBg="1" autoUpdateAnimBg="0"/>
      <p:bldP spid="15367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248400" y="533400"/>
            <a:ext cx="2514600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结果解释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72616" y="1412776"/>
            <a:ext cx="4919464" cy="5273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/>
              <a:t>Global optimal solution found.</a:t>
            </a:r>
          </a:p>
          <a:p>
            <a:pPr eaLnBrk="1" hangingPunct="1"/>
            <a:r>
              <a:rPr lang="en-US" altLang="zh-CN" sz="2000" b="1" dirty="0"/>
              <a:t>  Objective value:                        3460.800</a:t>
            </a:r>
          </a:p>
          <a:p>
            <a:pPr eaLnBrk="1" hangingPunct="1"/>
            <a:r>
              <a:rPr lang="en-US" altLang="zh-CN" sz="2000" b="1" dirty="0"/>
              <a:t>  Total solver iterations:                   2 </a:t>
            </a:r>
          </a:p>
          <a:p>
            <a:pPr eaLnBrk="1" hangingPunct="1"/>
            <a:r>
              <a:rPr lang="en-US" altLang="zh-CN" sz="2000" b="1" dirty="0"/>
              <a:t>   Variable           Value        Reduced Cost</a:t>
            </a:r>
          </a:p>
          <a:p>
            <a:pPr eaLnBrk="1" hangingPunct="1"/>
            <a:r>
              <a:rPr lang="en-US" altLang="zh-CN" sz="2000" b="1" dirty="0"/>
              <a:t>            X1        0.000000            1.680000</a:t>
            </a:r>
          </a:p>
          <a:p>
            <a:pPr eaLnBrk="1" hangingPunct="1"/>
            <a:r>
              <a:rPr lang="en-US" altLang="zh-CN" sz="2000" b="1" dirty="0"/>
              <a:t>            X2        168.0000            0.000000</a:t>
            </a:r>
          </a:p>
          <a:p>
            <a:pPr eaLnBrk="1" hangingPunct="1"/>
            <a:r>
              <a:rPr lang="en-US" altLang="zh-CN" sz="2000" b="1" dirty="0"/>
              <a:t>            X3        19.20000            0.000000</a:t>
            </a:r>
          </a:p>
          <a:p>
            <a:pPr eaLnBrk="1" hangingPunct="1"/>
            <a:r>
              <a:rPr lang="en-US" altLang="zh-CN" sz="2000" b="1" dirty="0"/>
              <a:t>            X4        0.000000            0.000000</a:t>
            </a:r>
          </a:p>
          <a:p>
            <a:pPr eaLnBrk="1" hangingPunct="1"/>
            <a:r>
              <a:rPr lang="en-US" altLang="zh-CN" sz="2000" b="1" dirty="0"/>
              <a:t>            X5        24.00000            0.000000</a:t>
            </a:r>
          </a:p>
          <a:p>
            <a:pPr eaLnBrk="1" hangingPunct="1"/>
            <a:r>
              <a:rPr lang="en-US" altLang="zh-CN" sz="2000" b="1" dirty="0"/>
              <a:t>            X6        0.000000            1.520000</a:t>
            </a:r>
          </a:p>
          <a:p>
            <a:pPr eaLnBrk="1" hangingPunct="1"/>
            <a:r>
              <a:rPr lang="en-US" altLang="zh-CN" sz="2000" b="1" dirty="0"/>
              <a:t>      Row    Slack or Surplus      Dual Price</a:t>
            </a:r>
          </a:p>
          <a:p>
            <a:pPr eaLnBrk="1" hangingPunct="1"/>
            <a:r>
              <a:rPr lang="en-US" altLang="zh-CN" sz="2000" b="1" dirty="0"/>
              <a:t>          1             3460.800           1.000000</a:t>
            </a:r>
          </a:p>
          <a:p>
            <a:pPr eaLnBrk="1" hangingPunct="1"/>
            <a:r>
              <a:rPr lang="en-US" altLang="zh-CN" sz="2000" b="1" dirty="0"/>
              <a:t>      </a:t>
            </a:r>
            <a:r>
              <a:rPr lang="en-US" altLang="zh-CN" sz="2000" b="1" dirty="0">
                <a:solidFill>
                  <a:srgbClr val="FF0000"/>
                </a:solidFill>
              </a:rPr>
              <a:t>MILK        0.000000          3.160000</a:t>
            </a:r>
          </a:p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</a:rPr>
              <a:t>       TIME        0.000000          3.260000</a:t>
            </a:r>
          </a:p>
          <a:p>
            <a:pPr eaLnBrk="1" hangingPunct="1"/>
            <a:r>
              <a:rPr lang="en-US" altLang="zh-CN" sz="2000" b="1" dirty="0"/>
              <a:t>       CPCT        76.00000          0.000000</a:t>
            </a:r>
          </a:p>
          <a:p>
            <a:pPr eaLnBrk="1" hangingPunct="1"/>
            <a:r>
              <a:rPr lang="en-US" altLang="zh-CN" sz="2000" b="1" dirty="0"/>
              <a:t>         5              0.000000          44.00000</a:t>
            </a:r>
          </a:p>
          <a:p>
            <a:pPr eaLnBrk="1" hangingPunct="1"/>
            <a:r>
              <a:rPr lang="en-US" altLang="zh-CN" sz="2000" b="1" dirty="0"/>
              <a:t>         6              0.000000          32.00000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436096" y="2636838"/>
            <a:ext cx="3276600" cy="111760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/>
              <a:t>增加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桶牛奶使利润增长</a:t>
            </a:r>
            <a:r>
              <a:rPr lang="en-US" altLang="zh-CN" sz="2800" b="1" dirty="0">
                <a:solidFill>
                  <a:srgbClr val="FF0000"/>
                </a:solidFill>
              </a:rPr>
              <a:t>3.16</a:t>
            </a:r>
            <a:r>
              <a:rPr lang="en-US" altLang="zh-CN" sz="2800" b="1" dirty="0"/>
              <a:t>×12=37.92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623572" y="1125538"/>
            <a:ext cx="3222625" cy="1524000"/>
            <a:chOff x="3778" y="576"/>
            <a:chExt cx="1838" cy="960"/>
          </a:xfrm>
        </p:grpSpPr>
        <p:graphicFrame>
          <p:nvGraphicFramePr>
            <p:cNvPr id="20489" name="Object 2"/>
            <p:cNvGraphicFramePr>
              <a:graphicFrameLocks noChangeAspect="1"/>
            </p:cNvGraphicFramePr>
            <p:nvPr/>
          </p:nvGraphicFramePr>
          <p:xfrm>
            <a:off x="3824" y="576"/>
            <a:ext cx="1648" cy="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9" name="公式" r:id="rId3" imgW="1485900" imgH="393700" progId="Equation.3">
                    <p:embed/>
                  </p:oleObj>
                </mc:Choice>
                <mc:Fallback>
                  <p:oleObj name="公式" r:id="rId3" imgW="1485900" imgH="3937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4" y="576"/>
                          <a:ext cx="1648" cy="4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490" name="Group 7"/>
            <p:cNvGrpSpPr>
              <a:grpSpLocks/>
            </p:cNvGrpSpPr>
            <p:nvPr/>
          </p:nvGrpSpPr>
          <p:grpSpPr bwMode="auto">
            <a:xfrm>
              <a:off x="3778" y="1056"/>
              <a:ext cx="1838" cy="480"/>
              <a:chOff x="130" y="1728"/>
              <a:chExt cx="2366" cy="575"/>
            </a:xfrm>
          </p:grpSpPr>
          <p:graphicFrame>
            <p:nvGraphicFramePr>
              <p:cNvPr id="20491" name="Object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91968626"/>
                  </p:ext>
                </p:extLst>
              </p:nvPr>
            </p:nvGraphicFramePr>
            <p:xfrm>
              <a:off x="130" y="1968"/>
              <a:ext cx="2366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60" name="公式" r:id="rId5" imgW="1816100" imgH="228600" progId="Equation.3">
                      <p:embed/>
                    </p:oleObj>
                  </mc:Choice>
                  <mc:Fallback>
                    <p:oleObj name="公式" r:id="rId5" imgW="1816100" imgH="228600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0" y="1968"/>
                            <a:ext cx="2366" cy="335"/>
                          </a:xfrm>
                          <a:prstGeom prst="rect">
                            <a:avLst/>
                          </a:prstGeom>
                          <a:solidFill>
                            <a:srgbClr val="FFFF00"/>
                          </a:solidFill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492" name="AutoShape 9"/>
              <p:cNvSpPr>
                <a:spLocks noChangeArrowheads="1"/>
              </p:cNvSpPr>
              <p:nvPr/>
            </p:nvSpPr>
            <p:spPr bwMode="auto">
              <a:xfrm>
                <a:off x="1152" y="1728"/>
                <a:ext cx="306" cy="192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5453608" y="3716338"/>
            <a:ext cx="3200400" cy="11176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/>
              <a:t>增加</a:t>
            </a:r>
            <a:r>
              <a:rPr lang="en-US" altLang="zh-CN" sz="2800" b="1" dirty="0"/>
              <a:t>1h</a:t>
            </a:r>
            <a:r>
              <a:rPr lang="zh-CN" altLang="en-US" sz="2800" b="1" dirty="0"/>
              <a:t>时间使利润增长</a:t>
            </a:r>
            <a:r>
              <a:rPr lang="en-US" altLang="zh-CN" sz="2800" b="1" dirty="0"/>
              <a:t>3.26 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323528" y="548680"/>
            <a:ext cx="56886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b="1" dirty="0"/>
              <a:t>30</a:t>
            </a:r>
            <a:r>
              <a:rPr lang="zh-CN" altLang="en-US" b="1" dirty="0"/>
              <a:t>元可增加</a:t>
            </a:r>
            <a:r>
              <a:rPr lang="en-US" altLang="zh-CN" b="1" dirty="0"/>
              <a:t>1</a:t>
            </a:r>
            <a:r>
              <a:rPr lang="zh-CN" altLang="en-US" b="1" dirty="0"/>
              <a:t>桶牛奶，</a:t>
            </a:r>
            <a:r>
              <a:rPr lang="en-US" altLang="zh-CN" b="1" dirty="0"/>
              <a:t>3</a:t>
            </a:r>
            <a:r>
              <a:rPr lang="zh-CN" altLang="en-US" b="1" dirty="0"/>
              <a:t>元可增加</a:t>
            </a:r>
            <a:r>
              <a:rPr lang="en-US" altLang="zh-CN" b="1" dirty="0"/>
              <a:t>1h</a:t>
            </a:r>
            <a:r>
              <a:rPr lang="zh-CN" altLang="en-US" b="1" dirty="0"/>
              <a:t>时间，应否投资？现投资</a:t>
            </a:r>
            <a:r>
              <a:rPr lang="en-US" altLang="zh-CN" b="1" dirty="0"/>
              <a:t>150</a:t>
            </a:r>
            <a:r>
              <a:rPr lang="zh-CN" altLang="en-US" b="1" dirty="0"/>
              <a:t>元，可赚回多少？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5436096" y="4868863"/>
            <a:ext cx="3707904" cy="164352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/>
              <a:t>投资</a:t>
            </a:r>
            <a:r>
              <a:rPr lang="en-US" altLang="zh-CN" sz="2800" b="1" dirty="0"/>
              <a:t>150</a:t>
            </a:r>
            <a:r>
              <a:rPr lang="zh-CN" altLang="en-US" sz="2800" b="1" dirty="0"/>
              <a:t>元增加</a:t>
            </a:r>
            <a:r>
              <a:rPr lang="en-US" altLang="zh-CN" sz="2800" b="1" dirty="0"/>
              <a:t>5</a:t>
            </a:r>
            <a:r>
              <a:rPr lang="zh-CN" altLang="en-US" sz="2800" b="1" dirty="0"/>
              <a:t>桶牛奶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可赚回</a:t>
            </a:r>
            <a:r>
              <a:rPr lang="en-US" altLang="zh-CN" sz="2800" b="1" dirty="0"/>
              <a:t>189.6</a:t>
            </a:r>
            <a:r>
              <a:rPr lang="zh-CN" altLang="en-US" sz="2800" b="1" dirty="0"/>
              <a:t>元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大于增加时间的利润增长</a:t>
            </a:r>
            <a:r>
              <a:rPr lang="en-US" altLang="zh-CN" sz="2800" b="1" dirty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 autoUpdateAnimBg="0"/>
      <p:bldP spid="16389" grpId="0" animBg="1" autoUpdateAnimBg="0"/>
      <p:bldP spid="16394" grpId="0" animBg="1" autoUpdateAnimBg="0"/>
      <p:bldP spid="16395" grpId="0" animBg="1" autoUpdateAnimBg="0"/>
      <p:bldP spid="16396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80059" y="457934"/>
            <a:ext cx="1981200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结果解释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347913" y="519053"/>
            <a:ext cx="64008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/>
              <a:t>B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,B</a:t>
            </a:r>
            <a:r>
              <a:rPr lang="en-US" altLang="zh-CN" b="1" baseline="-30000" dirty="0"/>
              <a:t>2</a:t>
            </a:r>
            <a:r>
              <a:rPr lang="zh-CN" altLang="en-US" b="1" dirty="0"/>
              <a:t>的获利有</a:t>
            </a:r>
            <a:r>
              <a:rPr lang="en-US" altLang="zh-CN" b="1" dirty="0"/>
              <a:t>10%</a:t>
            </a:r>
            <a:r>
              <a:rPr lang="zh-CN" altLang="en-US" b="1" dirty="0"/>
              <a:t>的波动，对计划有无影响 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275856" y="972592"/>
            <a:ext cx="5760640" cy="4616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 Ranges in which the basis is unchanged:</a:t>
            </a:r>
          </a:p>
          <a:p>
            <a:pPr eaLnBrk="1" hangingPunct="1"/>
            <a:r>
              <a:rPr lang="en-US" altLang="zh-CN" b="1" dirty="0"/>
              <a:t>                   Objective Coefficient Ranges</a:t>
            </a:r>
          </a:p>
          <a:p>
            <a:pPr eaLnBrk="1" hangingPunct="1"/>
            <a:r>
              <a:rPr lang="en-US" altLang="zh-CN" b="1" dirty="0"/>
              <a:t>                 Current      Allowable  </a:t>
            </a:r>
            <a:r>
              <a:rPr lang="en-US" altLang="zh-CN" b="1" dirty="0" err="1"/>
              <a:t>Allowable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Variable  Coefficient   Increase    Decrease</a:t>
            </a:r>
            <a:endParaRPr lang="en-US" altLang="zh-CN" sz="2000" b="1" dirty="0"/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/>
              <a:t>          X1       24.00000         1.68000       INFINITY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/>
              <a:t>          X2       16.00000        8.15000         2.10000 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/>
              <a:t>          </a:t>
            </a:r>
            <a:r>
              <a:rPr lang="en-US" altLang="zh-CN" sz="2000" b="1" dirty="0">
                <a:solidFill>
                  <a:srgbClr val="FF3300"/>
                </a:solidFill>
              </a:rPr>
              <a:t>X3       44.00000        19.75000      3.166667   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FF3300"/>
                </a:solidFill>
              </a:rPr>
              <a:t>          X4       32.00000        2.026667       INFINITY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/>
              <a:t>          X5       -3.00000       15.80000        2.533333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 b="1" dirty="0"/>
              <a:t>          X6       -3.00000        1.52000         INFINITY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 b="1" dirty="0"/>
              <a:t>         </a:t>
            </a:r>
            <a:r>
              <a:rPr lang="en-US" altLang="zh-CN" sz="2000" b="1" dirty="0">
                <a:cs typeface="Times New Roman" panose="02020603050405020304" pitchFamily="18" charset="0"/>
              </a:rPr>
              <a:t>…… ……</a:t>
            </a:r>
          </a:p>
        </p:txBody>
      </p:sp>
      <p:sp>
        <p:nvSpPr>
          <p:cNvPr id="21515" name="Text Box 9"/>
          <p:cNvSpPr txBox="1">
            <a:spLocks noChangeArrowheads="1"/>
          </p:cNvSpPr>
          <p:nvPr/>
        </p:nvSpPr>
        <p:spPr bwMode="auto">
          <a:xfrm>
            <a:off x="1941492" y="1882775"/>
            <a:ext cx="70687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b="1">
              <a:solidFill>
                <a:srgbClr val="FF3300"/>
              </a:solidFill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262666" y="2514599"/>
            <a:ext cx="3048000" cy="968375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b="1" dirty="0"/>
              <a:t>B</a:t>
            </a:r>
            <a:r>
              <a:rPr lang="en-US" altLang="zh-CN" b="1" baseline="-30000" dirty="0"/>
              <a:t>1</a:t>
            </a:r>
            <a:r>
              <a:rPr lang="zh-CN" altLang="en-US" b="1" dirty="0"/>
              <a:t>获利下降</a:t>
            </a:r>
            <a:r>
              <a:rPr lang="en-US" altLang="zh-CN" b="1" dirty="0"/>
              <a:t>10%</a:t>
            </a:r>
            <a:r>
              <a:rPr lang="zh-CN" altLang="en-US" b="1" dirty="0"/>
              <a:t>，超出</a:t>
            </a:r>
            <a:r>
              <a:rPr lang="en-US" altLang="zh-CN" b="1" dirty="0">
                <a:solidFill>
                  <a:srgbClr val="FF3300"/>
                </a:solidFill>
              </a:rPr>
              <a:t>X3 </a:t>
            </a:r>
            <a:r>
              <a:rPr lang="zh-CN" altLang="en-US" b="1" dirty="0"/>
              <a:t>系数允许范围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227856" y="3573016"/>
            <a:ext cx="3048000" cy="9683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b="1"/>
              <a:t>B</a:t>
            </a:r>
            <a:r>
              <a:rPr lang="en-US" altLang="zh-CN" b="1" baseline="-30000"/>
              <a:t>2</a:t>
            </a:r>
            <a:r>
              <a:rPr lang="zh-CN" altLang="en-US" b="1"/>
              <a:t>获利上升</a:t>
            </a:r>
            <a:r>
              <a:rPr lang="en-US" altLang="zh-CN" b="1"/>
              <a:t>10%</a:t>
            </a:r>
            <a:r>
              <a:rPr lang="zh-CN" altLang="en-US" b="1"/>
              <a:t>，超出</a:t>
            </a:r>
            <a:r>
              <a:rPr lang="en-US" altLang="zh-CN" b="1">
                <a:solidFill>
                  <a:srgbClr val="FF3300"/>
                </a:solidFill>
              </a:rPr>
              <a:t>X4 </a:t>
            </a:r>
            <a:r>
              <a:rPr lang="zh-CN" altLang="en-US" b="1"/>
              <a:t>系数允许范围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251520" y="4653136"/>
            <a:ext cx="3168352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波动对计划有影响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468313" y="5291162"/>
            <a:ext cx="8280400" cy="9461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生产计划应重新制订：如将</a:t>
            </a:r>
            <a:r>
              <a:rPr lang="en-US" altLang="zh-CN" sz="2800" b="1" i="1" dirty="0"/>
              <a:t>x</a:t>
            </a:r>
            <a:r>
              <a:rPr lang="en-US" altLang="zh-CN" sz="2800" b="1" baseline="-30000" dirty="0"/>
              <a:t>3</a:t>
            </a:r>
            <a:r>
              <a:rPr lang="zh-CN" altLang="en-US" sz="2800" b="1" dirty="0"/>
              <a:t>的系数改为</a:t>
            </a:r>
            <a:r>
              <a:rPr lang="en-US" altLang="zh-CN" sz="2800" b="1" dirty="0"/>
              <a:t>39.6</a:t>
            </a:r>
            <a:r>
              <a:rPr lang="zh-CN" altLang="en-US" sz="2800" b="1" dirty="0"/>
              <a:t>计算，会发现结果有很大变化</a:t>
            </a:r>
            <a:r>
              <a:rPr lang="en-US" altLang="zh-CN" sz="2800" b="1" dirty="0"/>
              <a:t>.  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28328" y="1269197"/>
            <a:ext cx="2120043" cy="566309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/>
              <a:t>敏感性分析</a:t>
            </a:r>
            <a:r>
              <a:rPr lang="zh-CN" altLang="en-US" sz="28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 autoUpdateAnimBg="0"/>
      <p:bldP spid="18436" grpId="0" animBg="1" autoUpdateAnimBg="0"/>
      <p:bldP spid="18443" grpId="0" animBg="1" autoUpdateAnimBg="0"/>
      <p:bldP spid="18444" grpId="0" animBg="1" autoUpdateAnimBg="0"/>
      <p:bldP spid="18445" grpId="0" animBg="1" autoUpdateAnimBg="0"/>
      <p:bldP spid="18446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5580112" y="653511"/>
            <a:ext cx="2514600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结果解释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587372" y="1348306"/>
            <a:ext cx="3024188" cy="1406525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b="1" i="1" dirty="0"/>
              <a:t>x</a:t>
            </a:r>
            <a:r>
              <a:rPr lang="en-US" altLang="zh-CN" b="1" baseline="-25000" dirty="0"/>
              <a:t>1</a:t>
            </a:r>
            <a:r>
              <a:rPr lang="zh-CN" altLang="en-US" b="1" dirty="0"/>
              <a:t>从</a:t>
            </a:r>
            <a:r>
              <a:rPr lang="en-US" altLang="zh-CN" b="1" dirty="0"/>
              <a:t>0</a:t>
            </a:r>
            <a:r>
              <a:rPr lang="zh-CN" altLang="en-US" b="1" dirty="0"/>
              <a:t>开始增加一个单位时，最优目标函数值将减少</a:t>
            </a:r>
            <a:r>
              <a:rPr lang="en-US" altLang="zh-CN" b="1" dirty="0"/>
              <a:t>1.68</a:t>
            </a: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5587372" y="5013325"/>
            <a:ext cx="3233100" cy="14219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b="1" dirty="0"/>
              <a:t>Reduced Cost</a:t>
            </a:r>
            <a:r>
              <a:rPr lang="zh-CN" altLang="en-US" b="1" dirty="0"/>
              <a:t>是有意义、有条件的</a:t>
            </a:r>
            <a:r>
              <a:rPr kumimoji="0" lang="en-US" altLang="zh-CN" b="1" dirty="0"/>
              <a:t>(LINGO</a:t>
            </a:r>
            <a:r>
              <a:rPr kumimoji="0" lang="zh-CN" altLang="en-US" b="1" dirty="0"/>
              <a:t>没有给出</a:t>
            </a:r>
            <a:r>
              <a:rPr kumimoji="0" lang="en-US" altLang="zh-CN" b="1" dirty="0"/>
              <a:t>)</a:t>
            </a: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593571" y="548680"/>
            <a:ext cx="4698509" cy="8309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zh-CN" altLang="en-US" b="1" dirty="0"/>
              <a:t>每天销售</a:t>
            </a:r>
            <a:r>
              <a:rPr lang="en-US" altLang="zh-CN" b="1" dirty="0"/>
              <a:t>10kgA</a:t>
            </a:r>
            <a:r>
              <a:rPr lang="en-US" altLang="zh-CN" b="1" baseline="-30000" dirty="0"/>
              <a:t>1</a:t>
            </a:r>
            <a:r>
              <a:rPr lang="zh-CN" altLang="en-US" b="1" dirty="0"/>
              <a:t>的合同必须满足，</a:t>
            </a:r>
            <a:endParaRPr lang="en-US" altLang="zh-CN" b="1" dirty="0"/>
          </a:p>
          <a:p>
            <a:pPr eaLnBrk="1" hangingPunct="1">
              <a:spcBef>
                <a:spcPts val="0"/>
              </a:spcBef>
            </a:pPr>
            <a:r>
              <a:rPr lang="zh-CN" altLang="en-US" b="1" dirty="0"/>
              <a:t>对利润有什么影响？</a:t>
            </a:r>
          </a:p>
        </p:txBody>
      </p:sp>
      <p:sp>
        <p:nvSpPr>
          <p:cNvPr id="111624" name="Text Box 8"/>
          <p:cNvSpPr txBox="1">
            <a:spLocks noChangeArrowheads="1"/>
          </p:cNvSpPr>
          <p:nvPr/>
        </p:nvSpPr>
        <p:spPr bwMode="auto">
          <a:xfrm>
            <a:off x="5587372" y="2830063"/>
            <a:ext cx="3024188" cy="10048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b="1" dirty="0"/>
              <a:t>公司利润减少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b="1" dirty="0"/>
              <a:t>1.68×10=16.8</a:t>
            </a:r>
            <a:r>
              <a:rPr lang="zh-CN" altLang="en-US" b="1" dirty="0"/>
              <a:t>（元）</a:t>
            </a:r>
          </a:p>
        </p:txBody>
      </p:sp>
      <p:sp>
        <p:nvSpPr>
          <p:cNvPr id="111625" name="Text Box 9"/>
          <p:cNvSpPr txBox="1">
            <a:spLocks noChangeArrowheads="1"/>
          </p:cNvSpPr>
          <p:nvPr/>
        </p:nvSpPr>
        <p:spPr bwMode="auto">
          <a:xfrm>
            <a:off x="5587372" y="3879152"/>
            <a:ext cx="3024188" cy="100488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b="1" dirty="0"/>
              <a:t>最优利润为 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b="1" dirty="0"/>
              <a:t>3460.8 – 16.8 = 3444</a:t>
            </a:r>
            <a:r>
              <a:rPr lang="en-US" altLang="zh-CN" dirty="0"/>
              <a:t>  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67544" y="1379677"/>
            <a:ext cx="4919464" cy="5273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/>
              <a:t>Global optimal solution found.</a:t>
            </a:r>
          </a:p>
          <a:p>
            <a:pPr eaLnBrk="1" hangingPunct="1"/>
            <a:r>
              <a:rPr lang="en-US" altLang="zh-CN" sz="2000" b="1" dirty="0"/>
              <a:t>  Objective value:                        3460.800</a:t>
            </a:r>
          </a:p>
          <a:p>
            <a:pPr eaLnBrk="1" hangingPunct="1"/>
            <a:r>
              <a:rPr lang="en-US" altLang="zh-CN" sz="2000" b="1" dirty="0"/>
              <a:t>  Total solver iterations:                   2 </a:t>
            </a:r>
          </a:p>
          <a:p>
            <a:pPr eaLnBrk="1" hangingPunct="1"/>
            <a:r>
              <a:rPr lang="en-US" altLang="zh-CN" sz="2000" b="1" dirty="0"/>
              <a:t>   Variable           Value        Reduced Cost</a:t>
            </a:r>
          </a:p>
          <a:p>
            <a:pPr eaLnBrk="1" hangingPunct="1"/>
            <a:r>
              <a:rPr lang="en-US" altLang="zh-CN" sz="2000" b="1" dirty="0"/>
              <a:t>            X1        0.000000            </a:t>
            </a:r>
            <a:r>
              <a:rPr lang="en-US" altLang="zh-CN" sz="2000" b="1" dirty="0">
                <a:solidFill>
                  <a:srgbClr val="FF0000"/>
                </a:solidFill>
              </a:rPr>
              <a:t>1.680000</a:t>
            </a:r>
          </a:p>
          <a:p>
            <a:pPr eaLnBrk="1" hangingPunct="1"/>
            <a:r>
              <a:rPr lang="en-US" altLang="zh-CN" sz="2000" b="1" dirty="0"/>
              <a:t>            X2        168.0000            0.000000</a:t>
            </a:r>
          </a:p>
          <a:p>
            <a:pPr eaLnBrk="1" hangingPunct="1"/>
            <a:r>
              <a:rPr lang="en-US" altLang="zh-CN" sz="2000" b="1" dirty="0"/>
              <a:t>            X3        19.20000            0.000000</a:t>
            </a:r>
          </a:p>
          <a:p>
            <a:pPr eaLnBrk="1" hangingPunct="1"/>
            <a:r>
              <a:rPr lang="en-US" altLang="zh-CN" sz="2000" b="1" dirty="0"/>
              <a:t>            X4        0.000000            0.000000</a:t>
            </a:r>
          </a:p>
          <a:p>
            <a:pPr eaLnBrk="1" hangingPunct="1"/>
            <a:r>
              <a:rPr lang="en-US" altLang="zh-CN" sz="2000" b="1" dirty="0"/>
              <a:t>            X5        24.00000            0.000000</a:t>
            </a:r>
          </a:p>
          <a:p>
            <a:pPr eaLnBrk="1" hangingPunct="1"/>
            <a:r>
              <a:rPr lang="en-US" altLang="zh-CN" sz="2000" b="1" dirty="0"/>
              <a:t>            X6        0.000000            1.520000</a:t>
            </a:r>
          </a:p>
          <a:p>
            <a:pPr eaLnBrk="1" hangingPunct="1"/>
            <a:r>
              <a:rPr lang="en-US" altLang="zh-CN" sz="2000" b="1" dirty="0"/>
              <a:t>      Row    Slack or Surplus      Dual Price</a:t>
            </a:r>
          </a:p>
          <a:p>
            <a:pPr eaLnBrk="1" hangingPunct="1"/>
            <a:r>
              <a:rPr lang="en-US" altLang="zh-CN" sz="2000" b="1" dirty="0"/>
              <a:t>          1             3460.800           1.000000</a:t>
            </a:r>
          </a:p>
          <a:p>
            <a:pPr eaLnBrk="1" hangingPunct="1"/>
            <a:r>
              <a:rPr lang="en-US" altLang="zh-CN" sz="2000" b="1" dirty="0"/>
              <a:t>      MILK        0.000000          3.160000</a:t>
            </a:r>
          </a:p>
          <a:p>
            <a:pPr eaLnBrk="1" hangingPunct="1"/>
            <a:r>
              <a:rPr lang="en-US" altLang="zh-CN" sz="2000" b="1" dirty="0"/>
              <a:t>       TIME        0.000000          3.260000</a:t>
            </a:r>
          </a:p>
          <a:p>
            <a:pPr eaLnBrk="1" hangingPunct="1"/>
            <a:r>
              <a:rPr lang="en-US" altLang="zh-CN" sz="2000" b="1" dirty="0"/>
              <a:t>       CPCT        76.00000          0.000000</a:t>
            </a:r>
          </a:p>
          <a:p>
            <a:pPr eaLnBrk="1" hangingPunct="1"/>
            <a:r>
              <a:rPr lang="en-US" altLang="zh-CN" sz="2000" b="1" dirty="0"/>
              <a:t>         5              0.000000          44.00000</a:t>
            </a:r>
          </a:p>
          <a:p>
            <a:pPr eaLnBrk="1" hangingPunct="1"/>
            <a:r>
              <a:rPr lang="en-US" altLang="zh-CN" sz="2000" b="1" dirty="0"/>
              <a:t>         6              0.000000          32.00000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 animBg="1" autoUpdateAnimBg="0"/>
      <p:bldP spid="111622" grpId="0" animBg="1" autoUpdateAnimBg="0"/>
      <p:bldP spid="111624" grpId="0" animBg="1" autoUpdateAnimBg="0"/>
      <p:bldP spid="111625" grpId="0" animBg="1" autoUpdateAnimBg="0"/>
      <p:bldP spid="9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2627784" y="688181"/>
            <a:ext cx="3240013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小结与评注</a:t>
            </a:r>
          </a:p>
        </p:txBody>
      </p:sp>
      <p:pic>
        <p:nvPicPr>
          <p:cNvPr id="23555" name="Picture 5" descr="j014962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588" y="644525"/>
            <a:ext cx="9366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1187450" y="1412875"/>
            <a:ext cx="6913563" cy="107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由于产品利润、加工时间等均为常数，可</a:t>
            </a:r>
            <a:endParaRPr lang="en-US" altLang="zh-CN" sz="2800" b="1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/>
              <a:t>  </a:t>
            </a:r>
            <a:r>
              <a:rPr lang="zh-CN" altLang="en-US" sz="2800" b="1" dirty="0"/>
              <a:t>建立</a:t>
            </a:r>
            <a:r>
              <a:rPr lang="zh-CN" altLang="en-US" sz="2800" b="1" dirty="0">
                <a:solidFill>
                  <a:srgbClr val="FF0000"/>
                </a:solidFill>
              </a:rPr>
              <a:t>线性规划</a:t>
            </a:r>
            <a:r>
              <a:rPr lang="zh-CN" altLang="en-US" sz="2800" b="1" dirty="0"/>
              <a:t>模型</a:t>
            </a:r>
            <a:r>
              <a:rPr lang="en-US" altLang="zh-CN" sz="2800" b="1" dirty="0"/>
              <a:t>.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1116013" y="2565400"/>
            <a:ext cx="6950075" cy="107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线性规划模型的三要素：</a:t>
            </a:r>
            <a:r>
              <a:rPr lang="zh-CN" altLang="en-US" sz="2800" b="1" dirty="0">
                <a:solidFill>
                  <a:srgbClr val="FF0000"/>
                </a:solidFill>
              </a:rPr>
              <a:t>决策变量、目标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</a:rPr>
              <a:t>函数、约束条件</a:t>
            </a:r>
            <a:r>
              <a:rPr lang="en-US" altLang="zh-CN" sz="28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1042988" y="4903788"/>
            <a:ext cx="7200900" cy="107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用</a:t>
            </a:r>
            <a:r>
              <a:rPr lang="en-US" altLang="zh-CN" sz="2800" b="1" dirty="0"/>
              <a:t>LINGO</a:t>
            </a:r>
            <a:r>
              <a:rPr lang="zh-CN" altLang="en-US" sz="2800" b="1" dirty="0"/>
              <a:t>求解，输出丰富，利用</a:t>
            </a:r>
            <a:r>
              <a:rPr lang="zh-CN" altLang="en-US" sz="2800" b="1" dirty="0">
                <a:solidFill>
                  <a:srgbClr val="FF0000"/>
                </a:solidFill>
              </a:rPr>
              <a:t>影子价格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  </a:t>
            </a:r>
            <a:r>
              <a:rPr lang="zh-CN" altLang="en-US" sz="2800" b="1" dirty="0"/>
              <a:t>和</a:t>
            </a:r>
            <a:r>
              <a:rPr lang="zh-CN" altLang="en-US" sz="2800" b="1" dirty="0">
                <a:solidFill>
                  <a:srgbClr val="FF0000"/>
                </a:solidFill>
              </a:rPr>
              <a:t>灵敏性分析</a:t>
            </a:r>
            <a:r>
              <a:rPr lang="zh-CN" altLang="en-US" sz="2800" b="1" dirty="0"/>
              <a:t>可对结果做进一步研究</a:t>
            </a:r>
            <a:r>
              <a:rPr lang="en-US" altLang="zh-CN" sz="2800" b="1" dirty="0"/>
              <a:t>.</a:t>
            </a: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1042988" y="3717032"/>
            <a:ext cx="7453504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建模时尽可能利用</a:t>
            </a:r>
            <a:r>
              <a:rPr lang="zh-CN" altLang="en-US" sz="2800" b="1" dirty="0">
                <a:solidFill>
                  <a:srgbClr val="FF0000"/>
                </a:solidFill>
              </a:rPr>
              <a:t>原始的数据</a:t>
            </a:r>
            <a:r>
              <a:rPr lang="zh-CN" altLang="en-US" sz="2800" b="1" dirty="0"/>
              <a:t>信息，把尽量</a:t>
            </a:r>
            <a:endParaRPr lang="en-US" altLang="zh-CN" sz="2800" b="1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/>
              <a:t>  </a:t>
            </a:r>
            <a:r>
              <a:rPr lang="zh-CN" altLang="en-US" sz="2800" b="1" dirty="0"/>
              <a:t>多的计算留给计算机去做（分析例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的建模）</a:t>
            </a:r>
            <a:r>
              <a:rPr lang="en-US" altLang="zh-CN" sz="2800" b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2" grpId="0"/>
      <p:bldP spid="91143" grpId="0"/>
      <p:bldP spid="91144" grpId="0"/>
      <p:bldP spid="9114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CA427-0074-45BB-B795-DA3276C2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练习：两辆平板车装货问题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F1559E-6443-4AA0-AF6A-E84A3F355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86" y="1052736"/>
            <a:ext cx="7128828" cy="36648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76669BF-828E-430B-B4E7-EB14AC842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4795192"/>
            <a:ext cx="5274310" cy="18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70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E2689DC-2E6E-4EA1-B1E9-84DC6347C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620688"/>
            <a:ext cx="7757917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6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8052E03-3A95-49AD-A625-2A29EC8C6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548680"/>
            <a:ext cx="7344816" cy="562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41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8FAAFCC-B54A-46F1-B7FC-41940E9A3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548679"/>
            <a:ext cx="7704856" cy="537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1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98CCEDC-9B86-4909-B0FF-9B72D4D09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548679"/>
            <a:ext cx="7200800" cy="566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95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E424649-E06B-47B8-A7C0-6F5E02DA4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836712"/>
            <a:ext cx="7637205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1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57200" y="1181695"/>
            <a:ext cx="24384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企业生产计划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123728" y="245373"/>
            <a:ext cx="4724400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 dirty="0">
                <a:ea typeface="楷体_GB2312" pitchFamily="49" charset="-122"/>
              </a:rPr>
              <a:t>4.1  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奶制品的生产与销售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886200" y="1181695"/>
            <a:ext cx="1676400" cy="519113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空间层次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33400" y="1676400"/>
            <a:ext cx="8153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工厂级：根据外部需求和内部设备、人力、原料等条件，以最大利润为目标制订产品生产计划；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533400" y="2895600"/>
            <a:ext cx="8153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车间级：根据生产计划、工艺流程、资源约束及费用参数等，以最小成本为目标制订生产批量计划</a:t>
            </a:r>
            <a:r>
              <a:rPr lang="en-US" altLang="zh-CN" sz="2800" b="1"/>
              <a:t>.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3733800" y="4114800"/>
            <a:ext cx="1676400" cy="519113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时间层次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381000" y="4648200"/>
            <a:ext cx="84582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/>
              <a:t>若短时间内外部需求和内部资源等不随时间变化，可制订</a:t>
            </a:r>
            <a:r>
              <a:rPr lang="zh-CN" altLang="en-US" sz="2800" b="1" dirty="0">
                <a:solidFill>
                  <a:srgbClr val="FF3300"/>
                </a:solidFill>
              </a:rPr>
              <a:t>单阶段生产计划</a:t>
            </a:r>
            <a:r>
              <a:rPr lang="zh-CN" altLang="en-US" sz="2800" b="1" dirty="0"/>
              <a:t>，否则应制订多阶段生产计划</a:t>
            </a:r>
            <a:r>
              <a:rPr lang="en-US" altLang="zh-CN" sz="2800" b="1" dirty="0"/>
              <a:t>.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676400" y="5645943"/>
            <a:ext cx="1752600" cy="747713"/>
            <a:chOff x="1056" y="3648"/>
            <a:chExt cx="1104" cy="471"/>
          </a:xfrm>
        </p:grpSpPr>
        <p:sp>
          <p:nvSpPr>
            <p:cNvPr id="6155" name="Text Box 9"/>
            <p:cNvSpPr txBox="1">
              <a:spLocks noChangeArrowheads="1"/>
            </p:cNvSpPr>
            <p:nvPr/>
          </p:nvSpPr>
          <p:spPr bwMode="auto">
            <a:xfrm>
              <a:off x="1056" y="3792"/>
              <a:ext cx="1104" cy="327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本节课题</a:t>
              </a:r>
            </a:p>
          </p:txBody>
        </p:sp>
        <p:sp>
          <p:nvSpPr>
            <p:cNvPr id="6156" name="AutoShape 10"/>
            <p:cNvSpPr>
              <a:spLocks noChangeArrowheads="1"/>
            </p:cNvSpPr>
            <p:nvPr/>
          </p:nvSpPr>
          <p:spPr bwMode="auto">
            <a:xfrm>
              <a:off x="1422" y="3648"/>
              <a:ext cx="306" cy="9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6154" name="Picture 12" descr="j014962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620713"/>
            <a:ext cx="9366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10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 autoUpdateAnimBg="0"/>
      <p:bldP spid="20484" grpId="0" animBg="1" autoUpdateAnimBg="0"/>
      <p:bldP spid="20485" grpId="0" animBg="1" autoUpdateAnimBg="0"/>
      <p:bldP spid="20486" grpId="0" animBg="1" autoUpdateAnimBg="0"/>
      <p:bldP spid="20487" grpId="0" animBg="1" autoUpdateAnimBg="0"/>
      <p:bldP spid="2048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1568450" y="578420"/>
            <a:ext cx="54864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例</a:t>
            </a:r>
            <a:r>
              <a:rPr lang="en-US" altLang="zh-CN" sz="3200" b="1">
                <a:ea typeface="楷体_GB2312" pitchFamily="49" charset="-122"/>
              </a:rPr>
              <a:t>1    </a:t>
            </a:r>
            <a:r>
              <a:rPr lang="zh-CN" altLang="en-US" sz="3200" b="1">
                <a:ea typeface="楷体_GB2312" pitchFamily="49" charset="-122"/>
              </a:rPr>
              <a:t>加工奶制品的生产计划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339850" y="1484313"/>
            <a:ext cx="4648200" cy="1433512"/>
            <a:chOff x="384" y="1152"/>
            <a:chExt cx="2928" cy="903"/>
          </a:xfrm>
        </p:grpSpPr>
        <p:sp>
          <p:nvSpPr>
            <p:cNvPr id="7188" name="Text Box 4"/>
            <p:cNvSpPr txBox="1">
              <a:spLocks noChangeArrowheads="1"/>
            </p:cNvSpPr>
            <p:nvPr/>
          </p:nvSpPr>
          <p:spPr bwMode="auto">
            <a:xfrm>
              <a:off x="384" y="1248"/>
              <a:ext cx="576" cy="6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/>
                <a:t>1</a:t>
              </a:r>
              <a:r>
                <a:rPr lang="zh-CN" altLang="en-US" sz="2800" b="1"/>
                <a:t>桶牛奶</a:t>
              </a:r>
              <a:r>
                <a:rPr lang="zh-CN" altLang="en-US" sz="2800"/>
                <a:t> </a:t>
              </a:r>
            </a:p>
          </p:txBody>
        </p:sp>
        <p:sp>
          <p:nvSpPr>
            <p:cNvPr id="7189" name="Text Box 5"/>
            <p:cNvSpPr txBox="1">
              <a:spLocks noChangeArrowheads="1"/>
            </p:cNvSpPr>
            <p:nvPr/>
          </p:nvSpPr>
          <p:spPr bwMode="auto">
            <a:xfrm>
              <a:off x="2352" y="1152"/>
              <a:ext cx="960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  3kgA</a:t>
              </a:r>
              <a:r>
                <a:rPr lang="en-US" altLang="zh-CN" sz="2800" b="1" baseline="-30000"/>
                <a:t>1</a:t>
              </a:r>
              <a:r>
                <a:rPr lang="en-US" altLang="zh-CN" sz="2800"/>
                <a:t> </a:t>
              </a:r>
            </a:p>
          </p:txBody>
        </p:sp>
        <p:sp>
          <p:nvSpPr>
            <p:cNvPr id="7190" name="Text Box 6"/>
            <p:cNvSpPr txBox="1">
              <a:spLocks noChangeArrowheads="1"/>
            </p:cNvSpPr>
            <p:nvPr/>
          </p:nvSpPr>
          <p:spPr bwMode="auto">
            <a:xfrm>
              <a:off x="1440" y="1296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 12h</a:t>
              </a:r>
              <a:r>
                <a:rPr lang="zh-CN" altLang="en-US" sz="2800"/>
                <a:t> </a:t>
              </a:r>
            </a:p>
          </p:txBody>
        </p:sp>
        <p:sp>
          <p:nvSpPr>
            <p:cNvPr id="7191" name="Text Box 7"/>
            <p:cNvSpPr txBox="1">
              <a:spLocks noChangeArrowheads="1"/>
            </p:cNvSpPr>
            <p:nvPr/>
          </p:nvSpPr>
          <p:spPr bwMode="auto">
            <a:xfrm>
              <a:off x="1488" y="1728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 8h</a:t>
              </a:r>
              <a:r>
                <a:rPr lang="zh-CN" altLang="en-US" sz="2800"/>
                <a:t> </a:t>
              </a:r>
            </a:p>
          </p:txBody>
        </p:sp>
        <p:sp>
          <p:nvSpPr>
            <p:cNvPr id="7192" name="Text Box 8"/>
            <p:cNvSpPr txBox="1">
              <a:spLocks noChangeArrowheads="1"/>
            </p:cNvSpPr>
            <p:nvPr/>
          </p:nvSpPr>
          <p:spPr bwMode="auto">
            <a:xfrm>
              <a:off x="2352" y="1584"/>
              <a:ext cx="960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  4kgA</a:t>
              </a:r>
              <a:r>
                <a:rPr lang="en-US" altLang="zh-CN" sz="2800" b="1" baseline="-25000"/>
                <a:t>2</a:t>
              </a:r>
              <a:r>
                <a:rPr lang="en-US" altLang="zh-CN" sz="2800"/>
                <a:t> </a:t>
              </a:r>
            </a:p>
          </p:txBody>
        </p:sp>
        <p:sp>
          <p:nvSpPr>
            <p:cNvPr id="7193" name="Line 9"/>
            <p:cNvSpPr>
              <a:spLocks noChangeShapeType="1"/>
            </p:cNvSpPr>
            <p:nvPr/>
          </p:nvSpPr>
          <p:spPr bwMode="auto">
            <a:xfrm>
              <a:off x="1344" y="129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Line 10"/>
            <p:cNvSpPr>
              <a:spLocks noChangeShapeType="1"/>
            </p:cNvSpPr>
            <p:nvPr/>
          </p:nvSpPr>
          <p:spPr bwMode="auto">
            <a:xfrm>
              <a:off x="1344" y="177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Line 11"/>
            <p:cNvSpPr>
              <a:spLocks noChangeShapeType="1"/>
            </p:cNvSpPr>
            <p:nvPr/>
          </p:nvSpPr>
          <p:spPr bwMode="auto">
            <a:xfrm>
              <a:off x="1344" y="129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Line 12"/>
            <p:cNvSpPr>
              <a:spLocks noChangeShapeType="1"/>
            </p:cNvSpPr>
            <p:nvPr/>
          </p:nvSpPr>
          <p:spPr bwMode="auto">
            <a:xfrm>
              <a:off x="960" y="15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" name="Text Box 15"/>
            <p:cNvSpPr txBox="1">
              <a:spLocks noChangeArrowheads="1"/>
            </p:cNvSpPr>
            <p:nvPr/>
          </p:nvSpPr>
          <p:spPr bwMode="auto">
            <a:xfrm>
              <a:off x="960" y="148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或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988050" y="1484313"/>
            <a:ext cx="3048000" cy="519112"/>
            <a:chOff x="3312" y="1152"/>
            <a:chExt cx="1920" cy="327"/>
          </a:xfrm>
        </p:grpSpPr>
        <p:sp>
          <p:nvSpPr>
            <p:cNvPr id="7186" name="Text Box 13"/>
            <p:cNvSpPr txBox="1">
              <a:spLocks noChangeArrowheads="1"/>
            </p:cNvSpPr>
            <p:nvPr/>
          </p:nvSpPr>
          <p:spPr bwMode="auto">
            <a:xfrm>
              <a:off x="3600" y="1152"/>
              <a:ext cx="16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获利</a:t>
              </a:r>
              <a:r>
                <a:rPr lang="en-US" altLang="zh-CN" sz="2800" b="1"/>
                <a:t>24</a:t>
              </a:r>
              <a:r>
                <a:rPr lang="zh-CN" altLang="en-US" sz="2800" b="1"/>
                <a:t>元</a:t>
              </a:r>
              <a:r>
                <a:rPr lang="en-US" altLang="zh-CN" sz="2800" b="1"/>
                <a:t>/kg</a:t>
              </a:r>
              <a:r>
                <a:rPr lang="zh-CN" altLang="en-US" sz="2800" b="1"/>
                <a:t> </a:t>
              </a:r>
            </a:p>
          </p:txBody>
        </p:sp>
        <p:sp>
          <p:nvSpPr>
            <p:cNvPr id="7187" name="Line 16"/>
            <p:cNvSpPr>
              <a:spLocks noChangeShapeType="1"/>
            </p:cNvSpPr>
            <p:nvPr/>
          </p:nvSpPr>
          <p:spPr bwMode="auto">
            <a:xfrm>
              <a:off x="3312" y="13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988050" y="2108200"/>
            <a:ext cx="3048000" cy="519113"/>
            <a:chOff x="3312" y="1545"/>
            <a:chExt cx="1920" cy="327"/>
          </a:xfrm>
        </p:grpSpPr>
        <p:sp>
          <p:nvSpPr>
            <p:cNvPr id="7184" name="Text Box 14"/>
            <p:cNvSpPr txBox="1">
              <a:spLocks noChangeArrowheads="1"/>
            </p:cNvSpPr>
            <p:nvPr/>
          </p:nvSpPr>
          <p:spPr bwMode="auto">
            <a:xfrm>
              <a:off x="3600" y="1545"/>
              <a:ext cx="16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获利</a:t>
              </a:r>
              <a:r>
                <a:rPr lang="en-US" altLang="zh-CN" sz="2800" b="1"/>
                <a:t>16</a:t>
              </a:r>
              <a:r>
                <a:rPr lang="zh-CN" altLang="en-US" sz="2800" b="1"/>
                <a:t>元</a:t>
              </a:r>
              <a:r>
                <a:rPr lang="en-US" altLang="zh-CN" sz="2800" b="1"/>
                <a:t>/kg</a:t>
              </a:r>
              <a:r>
                <a:rPr lang="zh-CN" altLang="en-US" sz="2800" b="1"/>
                <a:t> </a:t>
              </a:r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>
              <a:off x="3312" y="17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1450975" y="2932113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50</a:t>
            </a:r>
            <a:r>
              <a:rPr lang="zh-CN" altLang="en-US" sz="2800" b="1"/>
              <a:t>桶牛奶 </a:t>
            </a:r>
          </a:p>
        </p:txBody>
      </p:sp>
      <p:sp>
        <p:nvSpPr>
          <p:cNvPr id="4115" name="Text Box 19"/>
          <p:cNvSpPr txBox="1">
            <a:spLocks noChangeArrowheads="1"/>
          </p:cNvSpPr>
          <p:nvPr/>
        </p:nvSpPr>
        <p:spPr bwMode="auto">
          <a:xfrm>
            <a:off x="3276600" y="2932113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时间</a:t>
            </a:r>
            <a:r>
              <a:rPr lang="en-US" altLang="zh-CN" sz="2800" b="1"/>
              <a:t>480h</a:t>
            </a:r>
            <a:r>
              <a:rPr lang="zh-CN" altLang="en-US" sz="2800" b="1"/>
              <a:t> </a:t>
            </a:r>
          </a:p>
        </p:txBody>
      </p:sp>
      <p:sp>
        <p:nvSpPr>
          <p:cNvPr id="4116" name="Text Box 20"/>
          <p:cNvSpPr txBox="1">
            <a:spLocks noChangeArrowheads="1"/>
          </p:cNvSpPr>
          <p:nvPr/>
        </p:nvSpPr>
        <p:spPr bwMode="auto">
          <a:xfrm>
            <a:off x="5562600" y="2932113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至多加工</a:t>
            </a:r>
            <a:r>
              <a:rPr lang="en-US" altLang="zh-CN" sz="2800" b="1"/>
              <a:t>100kgA</a:t>
            </a:r>
            <a:r>
              <a:rPr lang="en-US" altLang="zh-CN" sz="2800" b="1" baseline="-30000"/>
              <a:t>1</a:t>
            </a:r>
            <a:r>
              <a:rPr lang="en-US" altLang="zh-CN" sz="2800" b="1"/>
              <a:t> </a:t>
            </a:r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1905000" y="3617913"/>
            <a:ext cx="52578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制订生产计划，使每天获利最大 </a:t>
            </a:r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220663" y="4303713"/>
            <a:ext cx="8672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35</a:t>
            </a:r>
            <a:r>
              <a:rPr lang="zh-CN" altLang="en-US" sz="2800" b="1"/>
              <a:t>元可买到</a:t>
            </a:r>
            <a:r>
              <a:rPr lang="en-US" altLang="zh-CN" sz="2800" b="1"/>
              <a:t>1</a:t>
            </a:r>
            <a:r>
              <a:rPr lang="zh-CN" altLang="en-US" sz="2800" b="1"/>
              <a:t>桶牛奶，买吗？若买，每天最多买多少</a:t>
            </a:r>
            <a:r>
              <a:rPr lang="en-US" altLang="zh-CN" sz="2800" b="1"/>
              <a:t>?</a:t>
            </a:r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220663" y="4913313"/>
            <a:ext cx="8672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可聘用临时工人，付出的工资最多是每小时几元</a:t>
            </a:r>
            <a:r>
              <a:rPr lang="en-US" altLang="zh-CN" sz="2800" b="1"/>
              <a:t>? </a:t>
            </a:r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220663" y="5522913"/>
            <a:ext cx="8672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A</a:t>
            </a:r>
            <a:r>
              <a:rPr lang="en-US" altLang="zh-CN" sz="2800" b="1" baseline="-30000"/>
              <a:t>1</a:t>
            </a:r>
            <a:r>
              <a:rPr lang="zh-CN" altLang="en-US" sz="2800" b="1"/>
              <a:t>的获利增加到 </a:t>
            </a:r>
            <a:r>
              <a:rPr lang="en-US" altLang="zh-CN" sz="2800" b="1"/>
              <a:t>30</a:t>
            </a:r>
            <a:r>
              <a:rPr lang="zh-CN" altLang="en-US" sz="2800" b="1"/>
              <a:t>元</a:t>
            </a:r>
            <a:r>
              <a:rPr lang="en-US" altLang="zh-CN" sz="2800" b="1"/>
              <a:t>/kg</a:t>
            </a:r>
            <a:r>
              <a:rPr lang="zh-CN" altLang="en-US" sz="2800" b="1"/>
              <a:t>，应否改变生产计划？ </a:t>
            </a:r>
          </a:p>
        </p:txBody>
      </p:sp>
      <p:sp>
        <p:nvSpPr>
          <p:cNvPr id="4124" name="Text Box 28"/>
          <p:cNvSpPr txBox="1">
            <a:spLocks noChangeArrowheads="1"/>
          </p:cNvSpPr>
          <p:nvPr/>
        </p:nvSpPr>
        <p:spPr bwMode="auto">
          <a:xfrm>
            <a:off x="152400" y="2932113"/>
            <a:ext cx="1250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每天：</a:t>
            </a:r>
          </a:p>
        </p:txBody>
      </p:sp>
      <p:pic>
        <p:nvPicPr>
          <p:cNvPr id="7182" name="Picture 29" descr="j014962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49275"/>
            <a:ext cx="108108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Text Box 30"/>
          <p:cNvSpPr txBox="1">
            <a:spLocks noChangeArrowheads="1"/>
          </p:cNvSpPr>
          <p:nvPr/>
        </p:nvSpPr>
        <p:spPr bwMode="auto">
          <a:xfrm>
            <a:off x="395288" y="1484313"/>
            <a:ext cx="576262" cy="10668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10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10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10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10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10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10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10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4" grpId="0" animBg="1" autoUpdateAnimBg="0"/>
      <p:bldP spid="4115" grpId="0" animBg="1" autoUpdateAnimBg="0"/>
      <p:bldP spid="4116" grpId="0" animBg="1" autoUpdateAnimBg="0"/>
      <p:bldP spid="4117" grpId="0" animBg="1" autoUpdateAnimBg="0"/>
      <p:bldP spid="4118" grpId="0" animBg="1" autoUpdateAnimBg="0"/>
      <p:bldP spid="4119" grpId="0" animBg="1" autoUpdateAnimBg="0"/>
      <p:bldP spid="4120" grpId="0" animBg="1" autoUpdateAnimBg="0"/>
      <p:bldP spid="4124" grpId="0" animBg="1" autoUpdateAnimBg="0"/>
      <p:bldP spid="41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403350" y="547688"/>
            <a:ext cx="7696200" cy="1433512"/>
            <a:chOff x="799" y="345"/>
            <a:chExt cx="4848" cy="903"/>
          </a:xfrm>
        </p:grpSpPr>
        <p:grpSp>
          <p:nvGrpSpPr>
            <p:cNvPr id="8219" name="Group 3"/>
            <p:cNvGrpSpPr>
              <a:grpSpLocks/>
            </p:cNvGrpSpPr>
            <p:nvPr/>
          </p:nvGrpSpPr>
          <p:grpSpPr bwMode="auto">
            <a:xfrm>
              <a:off x="799" y="345"/>
              <a:ext cx="2928" cy="903"/>
              <a:chOff x="384" y="1152"/>
              <a:chExt cx="2928" cy="903"/>
            </a:xfrm>
          </p:grpSpPr>
          <p:sp>
            <p:nvSpPr>
              <p:cNvPr id="8226" name="Text Box 4"/>
              <p:cNvSpPr txBox="1">
                <a:spLocks noChangeArrowheads="1"/>
              </p:cNvSpPr>
              <p:nvPr/>
            </p:nvSpPr>
            <p:spPr bwMode="auto">
              <a:xfrm>
                <a:off x="384" y="1248"/>
                <a:ext cx="576" cy="6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/>
                  <a:t>1</a:t>
                </a:r>
                <a:r>
                  <a:rPr lang="zh-CN" altLang="en-US" sz="2800" b="1"/>
                  <a:t>桶牛奶 </a:t>
                </a:r>
              </a:p>
            </p:txBody>
          </p:sp>
          <p:sp>
            <p:nvSpPr>
              <p:cNvPr id="8227" name="Text Box 5"/>
              <p:cNvSpPr txBox="1">
                <a:spLocks noChangeArrowheads="1"/>
              </p:cNvSpPr>
              <p:nvPr/>
            </p:nvSpPr>
            <p:spPr bwMode="auto">
              <a:xfrm>
                <a:off x="2352" y="1152"/>
                <a:ext cx="960" cy="3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/>
                  <a:t>  3kgA</a:t>
                </a:r>
                <a:r>
                  <a:rPr lang="en-US" altLang="zh-CN" sz="2800" b="1" baseline="-30000"/>
                  <a:t>1</a:t>
                </a:r>
                <a:r>
                  <a:rPr lang="en-US" altLang="zh-CN" sz="2800" b="1"/>
                  <a:t> </a:t>
                </a:r>
              </a:p>
            </p:txBody>
          </p:sp>
          <p:sp>
            <p:nvSpPr>
              <p:cNvPr id="8228" name="Text Box 6"/>
              <p:cNvSpPr txBox="1">
                <a:spLocks noChangeArrowheads="1"/>
              </p:cNvSpPr>
              <p:nvPr/>
            </p:nvSpPr>
            <p:spPr bwMode="auto">
              <a:xfrm>
                <a:off x="1440" y="1296"/>
                <a:ext cx="8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/>
                  <a:t>12h</a:t>
                </a:r>
                <a:r>
                  <a:rPr lang="zh-CN" altLang="en-US" sz="2800" b="1"/>
                  <a:t> </a:t>
                </a:r>
              </a:p>
            </p:txBody>
          </p:sp>
          <p:sp>
            <p:nvSpPr>
              <p:cNvPr id="8229" name="Text Box 7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7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/>
                  <a:t>8h</a:t>
                </a:r>
                <a:r>
                  <a:rPr lang="zh-CN" altLang="en-US" sz="2800" b="1"/>
                  <a:t> </a:t>
                </a:r>
              </a:p>
            </p:txBody>
          </p:sp>
          <p:sp>
            <p:nvSpPr>
              <p:cNvPr id="8230" name="Text Box 8"/>
              <p:cNvSpPr txBox="1">
                <a:spLocks noChangeArrowheads="1"/>
              </p:cNvSpPr>
              <p:nvPr/>
            </p:nvSpPr>
            <p:spPr bwMode="auto">
              <a:xfrm>
                <a:off x="2352" y="1584"/>
                <a:ext cx="960" cy="3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/>
                  <a:t>  4kgA</a:t>
                </a:r>
                <a:r>
                  <a:rPr lang="en-US" altLang="zh-CN" sz="2800" b="1" baseline="-25000"/>
                  <a:t>2</a:t>
                </a:r>
                <a:r>
                  <a:rPr lang="en-US" altLang="zh-CN" sz="2800" b="1"/>
                  <a:t> </a:t>
                </a:r>
              </a:p>
            </p:txBody>
          </p:sp>
          <p:sp>
            <p:nvSpPr>
              <p:cNvPr id="8231" name="Line 9"/>
              <p:cNvSpPr>
                <a:spLocks noChangeShapeType="1"/>
              </p:cNvSpPr>
              <p:nvPr/>
            </p:nvSpPr>
            <p:spPr bwMode="auto">
              <a:xfrm>
                <a:off x="1344" y="129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2" name="Line 10"/>
              <p:cNvSpPr>
                <a:spLocks noChangeShapeType="1"/>
              </p:cNvSpPr>
              <p:nvPr/>
            </p:nvSpPr>
            <p:spPr bwMode="auto">
              <a:xfrm>
                <a:off x="1344" y="177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3" name="Line 11"/>
              <p:cNvSpPr>
                <a:spLocks noChangeShapeType="1"/>
              </p:cNvSpPr>
              <p:nvPr/>
            </p:nvSpPr>
            <p:spPr bwMode="auto">
              <a:xfrm>
                <a:off x="1344" y="129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4" name="Line 12"/>
              <p:cNvSpPr>
                <a:spLocks noChangeShapeType="1"/>
              </p:cNvSpPr>
              <p:nvPr/>
            </p:nvSpPr>
            <p:spPr bwMode="auto">
              <a:xfrm>
                <a:off x="960" y="153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5" name="Text Box 13"/>
              <p:cNvSpPr txBox="1">
                <a:spLocks noChangeArrowheads="1"/>
              </p:cNvSpPr>
              <p:nvPr/>
            </p:nvSpPr>
            <p:spPr bwMode="auto">
              <a:xfrm>
                <a:off x="960" y="1488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/>
                  <a:t>或</a:t>
                </a:r>
              </a:p>
            </p:txBody>
          </p:sp>
        </p:grpSp>
        <p:grpSp>
          <p:nvGrpSpPr>
            <p:cNvPr id="8220" name="Group 14"/>
            <p:cNvGrpSpPr>
              <a:grpSpLocks/>
            </p:cNvGrpSpPr>
            <p:nvPr/>
          </p:nvGrpSpPr>
          <p:grpSpPr bwMode="auto">
            <a:xfrm>
              <a:off x="3727" y="345"/>
              <a:ext cx="1920" cy="327"/>
              <a:chOff x="3312" y="1152"/>
              <a:chExt cx="1920" cy="327"/>
            </a:xfrm>
          </p:grpSpPr>
          <p:sp>
            <p:nvSpPr>
              <p:cNvPr id="8224" name="Text Box 15"/>
              <p:cNvSpPr txBox="1">
                <a:spLocks noChangeArrowheads="1"/>
              </p:cNvSpPr>
              <p:nvPr/>
            </p:nvSpPr>
            <p:spPr bwMode="auto">
              <a:xfrm>
                <a:off x="3600" y="1152"/>
                <a:ext cx="16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/>
                  <a:t>获利</a:t>
                </a:r>
                <a:r>
                  <a:rPr lang="en-US" altLang="zh-CN" sz="2800" b="1"/>
                  <a:t>24</a:t>
                </a:r>
                <a:r>
                  <a:rPr lang="zh-CN" altLang="en-US" sz="2800" b="1"/>
                  <a:t>元</a:t>
                </a:r>
                <a:r>
                  <a:rPr lang="en-US" altLang="zh-CN" sz="2800" b="1"/>
                  <a:t>/kg</a:t>
                </a:r>
                <a:r>
                  <a:rPr lang="zh-CN" altLang="en-US" sz="2800" b="1"/>
                  <a:t> </a:t>
                </a:r>
              </a:p>
            </p:txBody>
          </p:sp>
          <p:sp>
            <p:nvSpPr>
              <p:cNvPr id="8225" name="Line 16"/>
              <p:cNvSpPr>
                <a:spLocks noChangeShapeType="1"/>
              </p:cNvSpPr>
              <p:nvPr/>
            </p:nvSpPr>
            <p:spPr bwMode="auto">
              <a:xfrm>
                <a:off x="3312" y="13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221" name="Group 17"/>
            <p:cNvGrpSpPr>
              <a:grpSpLocks/>
            </p:cNvGrpSpPr>
            <p:nvPr/>
          </p:nvGrpSpPr>
          <p:grpSpPr bwMode="auto">
            <a:xfrm>
              <a:off x="3727" y="738"/>
              <a:ext cx="1920" cy="327"/>
              <a:chOff x="3312" y="1545"/>
              <a:chExt cx="1920" cy="327"/>
            </a:xfrm>
          </p:grpSpPr>
          <p:sp>
            <p:nvSpPr>
              <p:cNvPr id="8222" name="Text Box 18"/>
              <p:cNvSpPr txBox="1">
                <a:spLocks noChangeArrowheads="1"/>
              </p:cNvSpPr>
              <p:nvPr/>
            </p:nvSpPr>
            <p:spPr bwMode="auto">
              <a:xfrm>
                <a:off x="3600" y="1545"/>
                <a:ext cx="16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/>
                  <a:t>获利</a:t>
                </a:r>
                <a:r>
                  <a:rPr lang="en-US" altLang="zh-CN" sz="2800" b="1"/>
                  <a:t>16</a:t>
                </a:r>
                <a:r>
                  <a:rPr lang="zh-CN" altLang="en-US" sz="2800" b="1"/>
                  <a:t>元</a:t>
                </a:r>
                <a:r>
                  <a:rPr lang="en-US" altLang="zh-CN" sz="2800" b="1"/>
                  <a:t>/kg</a:t>
                </a:r>
                <a:r>
                  <a:rPr lang="zh-CN" altLang="en-US" sz="2800" b="1"/>
                  <a:t> </a:t>
                </a:r>
              </a:p>
            </p:txBody>
          </p:sp>
          <p:sp>
            <p:nvSpPr>
              <p:cNvPr id="8223" name="Line 19"/>
              <p:cNvSpPr>
                <a:spLocks noChangeShapeType="1"/>
              </p:cNvSpPr>
              <p:nvPr/>
            </p:nvSpPr>
            <p:spPr bwMode="auto">
              <a:xfrm>
                <a:off x="3312" y="172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140" name="Text Box 20"/>
          <p:cNvSpPr txBox="1">
            <a:spLocks noChangeArrowheads="1"/>
          </p:cNvSpPr>
          <p:nvPr/>
        </p:nvSpPr>
        <p:spPr bwMode="auto">
          <a:xfrm>
            <a:off x="2286000" y="26050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 baseline="-30000"/>
              <a:t>1</a:t>
            </a:r>
            <a:r>
              <a:rPr lang="zh-CN" altLang="en-US" sz="2800" b="1"/>
              <a:t>桶牛奶生产</a:t>
            </a:r>
            <a:r>
              <a:rPr lang="en-US" altLang="zh-CN" sz="2800" b="1"/>
              <a:t>A</a:t>
            </a:r>
            <a:r>
              <a:rPr lang="en-US" altLang="zh-CN" sz="2800" b="1" baseline="-30000"/>
              <a:t>1</a:t>
            </a:r>
            <a:r>
              <a:rPr lang="en-US" altLang="zh-CN" sz="2800" b="1"/>
              <a:t> </a:t>
            </a:r>
          </a:p>
        </p:txBody>
      </p:sp>
      <p:sp>
        <p:nvSpPr>
          <p:cNvPr id="5141" name="Text Box 21"/>
          <p:cNvSpPr txBox="1">
            <a:spLocks noChangeArrowheads="1"/>
          </p:cNvSpPr>
          <p:nvPr/>
        </p:nvSpPr>
        <p:spPr bwMode="auto">
          <a:xfrm>
            <a:off x="5181600" y="26050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 baseline="-30000"/>
              <a:t>2</a:t>
            </a:r>
            <a:r>
              <a:rPr lang="zh-CN" altLang="en-US" sz="2800" b="1"/>
              <a:t>桶牛奶生产</a:t>
            </a:r>
            <a:r>
              <a:rPr lang="en-US" altLang="zh-CN" sz="2800" b="1"/>
              <a:t>A</a:t>
            </a:r>
            <a:r>
              <a:rPr lang="en-US" altLang="zh-CN" sz="2800" b="1" baseline="-30000"/>
              <a:t>2</a:t>
            </a:r>
            <a:r>
              <a:rPr lang="en-US" altLang="zh-CN" sz="2800" b="1"/>
              <a:t> </a:t>
            </a:r>
          </a:p>
        </p:txBody>
      </p:sp>
      <p:sp>
        <p:nvSpPr>
          <p:cNvPr id="5142" name="Text Box 22"/>
          <p:cNvSpPr txBox="1">
            <a:spLocks noChangeArrowheads="1"/>
          </p:cNvSpPr>
          <p:nvPr/>
        </p:nvSpPr>
        <p:spPr bwMode="auto">
          <a:xfrm>
            <a:off x="2209800" y="32146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获利 </a:t>
            </a:r>
            <a:r>
              <a:rPr lang="en-US" altLang="zh-CN" sz="2800" b="1"/>
              <a:t>24×3</a:t>
            </a:r>
            <a:r>
              <a:rPr lang="en-US" altLang="zh-CN" sz="2800" b="1" i="1"/>
              <a:t>x</a:t>
            </a:r>
            <a:r>
              <a:rPr lang="en-US" altLang="zh-CN" sz="2800" b="1" baseline="-30000"/>
              <a:t>1</a:t>
            </a:r>
            <a:r>
              <a:rPr lang="en-US" altLang="zh-CN" sz="2800" b="1"/>
              <a:t> </a:t>
            </a:r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5181600" y="32146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获利 </a:t>
            </a:r>
            <a:r>
              <a:rPr lang="en-US" altLang="zh-CN" sz="2800" b="1"/>
              <a:t>16×4</a:t>
            </a:r>
            <a:r>
              <a:rPr lang="en-US" altLang="zh-CN" sz="2800" b="1" i="1"/>
              <a:t> x</a:t>
            </a:r>
            <a:r>
              <a:rPr lang="en-US" altLang="zh-CN" sz="2800" b="1" baseline="-30000"/>
              <a:t>2</a:t>
            </a:r>
            <a:r>
              <a:rPr lang="en-US" altLang="zh-CN" sz="2800" b="1"/>
              <a:t> </a:t>
            </a:r>
          </a:p>
        </p:txBody>
      </p:sp>
      <p:sp>
        <p:nvSpPr>
          <p:cNvPr id="5144" name="Text Box 24"/>
          <p:cNvSpPr txBox="1">
            <a:spLocks noChangeArrowheads="1"/>
          </p:cNvSpPr>
          <p:nvPr/>
        </p:nvSpPr>
        <p:spPr bwMode="auto">
          <a:xfrm>
            <a:off x="2133600" y="4510088"/>
            <a:ext cx="1676400" cy="519112"/>
          </a:xfrm>
          <a:prstGeom prst="rect">
            <a:avLst/>
          </a:prstGeom>
          <a:solidFill>
            <a:srgbClr val="BAEE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原料供应</a:t>
            </a:r>
            <a:r>
              <a:rPr lang="zh-CN" altLang="en-US" sz="2800" dirty="0"/>
              <a:t> </a:t>
            </a:r>
          </a:p>
        </p:txBody>
      </p:sp>
      <p:graphicFrame>
        <p:nvGraphicFramePr>
          <p:cNvPr id="6162" name="Object 18"/>
          <p:cNvGraphicFramePr>
            <a:graphicFrameLocks noChangeAspect="1"/>
          </p:cNvGraphicFramePr>
          <p:nvPr/>
        </p:nvGraphicFramePr>
        <p:xfrm>
          <a:off x="4716463" y="4567238"/>
          <a:ext cx="176053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6" name="公式" r:id="rId3" imgW="774364" imgH="215806" progId="Equation.3">
                  <p:embed/>
                </p:oleObj>
              </mc:Choice>
              <mc:Fallback>
                <p:oleObj name="公式" r:id="rId3" imgW="774364" imgH="21580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567238"/>
                        <a:ext cx="1760537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7" name="Text Box 27"/>
          <p:cNvSpPr txBox="1">
            <a:spLocks noChangeArrowheads="1"/>
          </p:cNvSpPr>
          <p:nvPr/>
        </p:nvSpPr>
        <p:spPr bwMode="auto">
          <a:xfrm>
            <a:off x="2133600" y="5043488"/>
            <a:ext cx="1676400" cy="519112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劳动时间</a:t>
            </a:r>
            <a:r>
              <a:rPr lang="zh-CN" altLang="en-US" sz="2800" dirty="0"/>
              <a:t> </a:t>
            </a:r>
          </a:p>
        </p:txBody>
      </p:sp>
      <p:graphicFrame>
        <p:nvGraphicFramePr>
          <p:cNvPr id="6163" name="Object 19"/>
          <p:cNvGraphicFramePr>
            <a:graphicFrameLocks noChangeAspect="1"/>
          </p:cNvGraphicFramePr>
          <p:nvPr/>
        </p:nvGraphicFramePr>
        <p:xfrm>
          <a:off x="4724400" y="5043488"/>
          <a:ext cx="2209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7" name="公式" r:id="rId5" imgW="1066337" imgH="215806" progId="Equation.3">
                  <p:embed/>
                </p:oleObj>
              </mc:Choice>
              <mc:Fallback>
                <p:oleObj name="公式" r:id="rId5" imgW="1066337" imgH="21580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043488"/>
                        <a:ext cx="22098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0" name="Text Box 30"/>
          <p:cNvSpPr txBox="1">
            <a:spLocks noChangeArrowheads="1"/>
          </p:cNvSpPr>
          <p:nvPr/>
        </p:nvSpPr>
        <p:spPr bwMode="auto">
          <a:xfrm>
            <a:off x="2133600" y="5562600"/>
            <a:ext cx="1752600" cy="519113"/>
          </a:xfrm>
          <a:prstGeom prst="rect">
            <a:avLst/>
          </a:prstGeom>
          <a:solidFill>
            <a:srgbClr val="BAEE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加工能力</a:t>
            </a:r>
            <a:r>
              <a:rPr lang="zh-CN" altLang="en-US" sz="2800"/>
              <a:t> </a:t>
            </a:r>
          </a:p>
        </p:txBody>
      </p:sp>
      <p:graphicFrame>
        <p:nvGraphicFramePr>
          <p:cNvPr id="6164" name="Object 20"/>
          <p:cNvGraphicFramePr>
            <a:graphicFrameLocks noChangeAspect="1"/>
          </p:cNvGraphicFramePr>
          <p:nvPr/>
        </p:nvGraphicFramePr>
        <p:xfrm>
          <a:off x="4787900" y="5507038"/>
          <a:ext cx="129698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8" name="公式" r:id="rId7" imgW="622030" imgH="215806" progId="Equation.3">
                  <p:embed/>
                </p:oleObj>
              </mc:Choice>
              <mc:Fallback>
                <p:oleObj name="公式" r:id="rId7" imgW="622030" imgH="21580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507038"/>
                        <a:ext cx="1296988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4" name="Text Box 34"/>
          <p:cNvSpPr txBox="1">
            <a:spLocks noChangeArrowheads="1"/>
          </p:cNvSpPr>
          <p:nvPr/>
        </p:nvSpPr>
        <p:spPr bwMode="auto">
          <a:xfrm>
            <a:off x="304800" y="2605088"/>
            <a:ext cx="1676400" cy="528637"/>
          </a:xfrm>
          <a:prstGeom prst="rect">
            <a:avLst/>
          </a:prstGeom>
          <a:solidFill>
            <a:srgbClr val="FFFF99"/>
          </a:solidFill>
          <a:ln w="9525">
            <a:solidFill>
              <a:srgbClr val="FFFF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决策变量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5155" name="Text Box 35"/>
          <p:cNvSpPr txBox="1">
            <a:spLocks noChangeArrowheads="1"/>
          </p:cNvSpPr>
          <p:nvPr/>
        </p:nvSpPr>
        <p:spPr bwMode="auto">
          <a:xfrm>
            <a:off x="304800" y="3290888"/>
            <a:ext cx="1676400" cy="528637"/>
          </a:xfrm>
          <a:prstGeom prst="rect">
            <a:avLst/>
          </a:prstGeom>
          <a:solidFill>
            <a:srgbClr val="FFFF99"/>
          </a:solidFill>
          <a:ln w="9525">
            <a:solidFill>
              <a:srgbClr val="FFFF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目标函数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6165" name="Object 21"/>
          <p:cNvGraphicFramePr>
            <a:graphicFrameLocks noChangeAspect="1"/>
          </p:cNvGraphicFramePr>
          <p:nvPr/>
        </p:nvGraphicFramePr>
        <p:xfrm>
          <a:off x="3978275" y="3733800"/>
          <a:ext cx="316865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9" name="公式" r:id="rId9" imgW="1294838" imgH="215806" progId="Equation.3">
                  <p:embed/>
                </p:oleObj>
              </mc:Choice>
              <mc:Fallback>
                <p:oleObj name="公式" r:id="rId9" imgW="1294838" imgH="215806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275" y="3733800"/>
                        <a:ext cx="316865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9" name="Text Box 39"/>
          <p:cNvSpPr txBox="1">
            <a:spLocks noChangeArrowheads="1"/>
          </p:cNvSpPr>
          <p:nvPr/>
        </p:nvSpPr>
        <p:spPr bwMode="auto">
          <a:xfrm>
            <a:off x="2209800" y="3733800"/>
            <a:ext cx="1752600" cy="519113"/>
          </a:xfrm>
          <a:prstGeom prst="rect">
            <a:avLst/>
          </a:prstGeom>
          <a:solidFill>
            <a:srgbClr val="BAEE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每天获利</a:t>
            </a:r>
          </a:p>
        </p:txBody>
      </p:sp>
      <p:sp>
        <p:nvSpPr>
          <p:cNvPr id="5160" name="Text Box 40"/>
          <p:cNvSpPr txBox="1">
            <a:spLocks noChangeArrowheads="1"/>
          </p:cNvSpPr>
          <p:nvPr/>
        </p:nvSpPr>
        <p:spPr bwMode="auto">
          <a:xfrm>
            <a:off x="304800" y="5105400"/>
            <a:ext cx="1676400" cy="528638"/>
          </a:xfrm>
          <a:prstGeom prst="rect">
            <a:avLst/>
          </a:prstGeom>
          <a:solidFill>
            <a:srgbClr val="FFFF99"/>
          </a:solidFill>
          <a:ln w="9525">
            <a:solidFill>
              <a:srgbClr val="FFFF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约束条件</a:t>
            </a:r>
          </a:p>
        </p:txBody>
      </p:sp>
      <p:sp>
        <p:nvSpPr>
          <p:cNvPr id="5161" name="Text Box 41"/>
          <p:cNvSpPr txBox="1">
            <a:spLocks noChangeArrowheads="1"/>
          </p:cNvSpPr>
          <p:nvPr/>
        </p:nvSpPr>
        <p:spPr bwMode="auto">
          <a:xfrm>
            <a:off x="2133600" y="6034088"/>
            <a:ext cx="1676400" cy="519112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非负约束</a:t>
            </a:r>
            <a:r>
              <a:rPr lang="zh-CN" altLang="en-US" sz="2800" dirty="0"/>
              <a:t> </a:t>
            </a:r>
          </a:p>
        </p:txBody>
      </p:sp>
      <p:graphicFrame>
        <p:nvGraphicFramePr>
          <p:cNvPr id="6166" name="Object 22"/>
          <p:cNvGraphicFramePr>
            <a:graphicFrameLocks noChangeAspect="1"/>
          </p:cNvGraphicFramePr>
          <p:nvPr/>
        </p:nvGraphicFramePr>
        <p:xfrm>
          <a:off x="4800600" y="5949950"/>
          <a:ext cx="13557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0" name="公式" r:id="rId11" imgW="609336" imgH="215806" progId="Equation.3">
                  <p:embed/>
                </p:oleObj>
              </mc:Choice>
              <mc:Fallback>
                <p:oleObj name="公式" r:id="rId11" imgW="609336" imgH="215806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949950"/>
                        <a:ext cx="1355725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5" name="Text Box 45"/>
          <p:cNvSpPr txBox="1">
            <a:spLocks noChangeArrowheads="1"/>
          </p:cNvSpPr>
          <p:nvPr/>
        </p:nvSpPr>
        <p:spPr bwMode="auto">
          <a:xfrm>
            <a:off x="7620000" y="4191000"/>
            <a:ext cx="914400" cy="180022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线性规划模型</a:t>
            </a:r>
            <a:r>
              <a:rPr lang="en-US" altLang="zh-CN" sz="2800" b="1"/>
              <a:t>(LP)</a:t>
            </a:r>
          </a:p>
        </p:txBody>
      </p:sp>
      <p:sp>
        <p:nvSpPr>
          <p:cNvPr id="5167" name="Text Box 47"/>
          <p:cNvSpPr txBox="1">
            <a:spLocks noChangeArrowheads="1"/>
          </p:cNvSpPr>
          <p:nvPr/>
        </p:nvSpPr>
        <p:spPr bwMode="auto">
          <a:xfrm>
            <a:off x="3352800" y="19192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时间</a:t>
            </a:r>
            <a:r>
              <a:rPr lang="en-US" altLang="zh-CN" sz="2800" b="1">
                <a:solidFill>
                  <a:srgbClr val="FF3300"/>
                </a:solidFill>
              </a:rPr>
              <a:t>480h</a:t>
            </a:r>
            <a:r>
              <a:rPr lang="zh-CN" altLang="en-US" sz="2800" b="1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5168" name="Text Box 48"/>
          <p:cNvSpPr txBox="1">
            <a:spLocks noChangeArrowheads="1"/>
          </p:cNvSpPr>
          <p:nvPr/>
        </p:nvSpPr>
        <p:spPr bwMode="auto">
          <a:xfrm>
            <a:off x="5638800" y="19192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3300"/>
                </a:solidFill>
              </a:rPr>
              <a:t>至多加工</a:t>
            </a:r>
            <a:r>
              <a:rPr lang="en-US" altLang="zh-CN" sz="2800" b="1">
                <a:solidFill>
                  <a:srgbClr val="FF3300"/>
                </a:solidFill>
              </a:rPr>
              <a:t>100kgA</a:t>
            </a:r>
            <a:r>
              <a:rPr lang="en-US" altLang="zh-CN" sz="2800" b="1" baseline="-30000">
                <a:solidFill>
                  <a:srgbClr val="FF3300"/>
                </a:solidFill>
              </a:rPr>
              <a:t>1</a:t>
            </a:r>
            <a:r>
              <a:rPr lang="en-US" altLang="zh-CN" sz="2800" b="1">
                <a:solidFill>
                  <a:srgbClr val="FF3300"/>
                </a:solidFill>
              </a:rPr>
              <a:t> </a:t>
            </a:r>
          </a:p>
        </p:txBody>
      </p: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539750" y="1919288"/>
            <a:ext cx="2736850" cy="519112"/>
            <a:chOff x="340" y="1104"/>
            <a:chExt cx="1724" cy="327"/>
          </a:xfrm>
        </p:grpSpPr>
        <p:sp>
          <p:nvSpPr>
            <p:cNvPr id="8217" name="Text Box 46"/>
            <p:cNvSpPr txBox="1">
              <a:spLocks noChangeArrowheads="1"/>
            </p:cNvSpPr>
            <p:nvPr/>
          </p:nvSpPr>
          <p:spPr bwMode="auto">
            <a:xfrm>
              <a:off x="987" y="1104"/>
              <a:ext cx="107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</a:rPr>
                <a:t>50</a:t>
              </a:r>
              <a:r>
                <a:rPr lang="zh-CN" altLang="en-US" sz="2800" b="1">
                  <a:solidFill>
                    <a:srgbClr val="FF3300"/>
                  </a:solidFill>
                </a:rPr>
                <a:t>桶牛奶 </a:t>
              </a:r>
            </a:p>
          </p:txBody>
        </p:sp>
        <p:sp>
          <p:nvSpPr>
            <p:cNvPr id="8218" name="Text Box 49"/>
            <p:cNvSpPr txBox="1">
              <a:spLocks noChangeArrowheads="1"/>
            </p:cNvSpPr>
            <p:nvPr/>
          </p:nvSpPr>
          <p:spPr bwMode="auto">
            <a:xfrm>
              <a:off x="340" y="1104"/>
              <a:ext cx="5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</a:rPr>
                <a:t>每天</a:t>
              </a:r>
            </a:p>
          </p:txBody>
        </p:sp>
      </p:grpSp>
      <p:sp>
        <p:nvSpPr>
          <p:cNvPr id="8216" name="Text Box 53"/>
          <p:cNvSpPr txBox="1">
            <a:spLocks noChangeArrowheads="1"/>
          </p:cNvSpPr>
          <p:nvPr/>
        </p:nvSpPr>
        <p:spPr bwMode="auto">
          <a:xfrm>
            <a:off x="252413" y="547688"/>
            <a:ext cx="1079500" cy="12128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基本模型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10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1000"/>
                                        <p:tgtEl>
                                          <p:spTgt spid="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10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10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10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1000"/>
                                        <p:tgtEl>
                                          <p:spTgt spid="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10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10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7" dur="1000"/>
                                        <p:tgtEl>
                                          <p:spTgt spid="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10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1000"/>
                                        <p:tgtEl>
                                          <p:spTgt spid="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10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7" dur="1000"/>
                                        <p:tgtEl>
                                          <p:spTgt spid="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" grpId="0" autoUpdateAnimBg="0"/>
      <p:bldP spid="5141" grpId="0" autoUpdateAnimBg="0"/>
      <p:bldP spid="5142" grpId="0" autoUpdateAnimBg="0"/>
      <p:bldP spid="5143" grpId="0" autoUpdateAnimBg="0"/>
      <p:bldP spid="5144" grpId="0" animBg="1" autoUpdateAnimBg="0"/>
      <p:bldP spid="5147" grpId="0" animBg="1" autoUpdateAnimBg="0"/>
      <p:bldP spid="5150" grpId="0" animBg="1" autoUpdateAnimBg="0"/>
      <p:bldP spid="5154" grpId="0" animBg="1" autoUpdateAnimBg="0"/>
      <p:bldP spid="5155" grpId="0" animBg="1" autoUpdateAnimBg="0"/>
      <p:bldP spid="5159" grpId="0" animBg="1" autoUpdateAnimBg="0"/>
      <p:bldP spid="5160" grpId="0" animBg="1" autoUpdateAnimBg="0"/>
      <p:bldP spid="5161" grpId="0" animBg="1" autoUpdateAnimBg="0"/>
      <p:bldP spid="5165" grpId="0" animBg="1" autoUpdateAnimBg="0"/>
      <p:bldP spid="5167" grpId="0" autoUpdateAnimBg="0"/>
      <p:bldP spid="5168" grpId="0" autoUpdateAnimBg="0"/>
    </p:bldLst>
  </p:timing>
</p:sld>
</file>

<file path=ppt/theme/theme1.xml><?xml version="1.0" encoding="utf-8"?>
<a:theme xmlns:a="http://schemas.openxmlformats.org/drawingml/2006/main" name="shuxuemoxing">
  <a:themeElements>
    <a:clrScheme name="shuxuemoxing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huxuemoxing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huxuemox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uxuemox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uxuemox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_shuxuemoxing 8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3333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0000FF"/>
    </a:hlink>
    <a:folHlink>
      <a:srgbClr val="00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J:\数学模型电子教案\shuxuemoxing.pot</Template>
  <TotalTime>5557</TotalTime>
  <Words>2068</Words>
  <Application>Microsoft Office PowerPoint</Application>
  <PresentationFormat>全屏显示(4:3)</PresentationFormat>
  <Paragraphs>399</Paragraphs>
  <Slides>26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等线</vt:lpstr>
      <vt:lpstr>楷体_GB2312</vt:lpstr>
      <vt:lpstr>隶书</vt:lpstr>
      <vt:lpstr>宋体</vt:lpstr>
      <vt:lpstr>Times New Roman</vt:lpstr>
      <vt:lpstr>shuxuemoxing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练习：两辆平板车装货问题</vt:lpstr>
      <vt:lpstr>PowerPoint 演示文稿</vt:lpstr>
    </vt:vector>
  </TitlesOfParts>
  <Company>ngc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jp</dc:creator>
  <cp:lastModifiedBy>Ren Minxian</cp:lastModifiedBy>
  <cp:revision>208</cp:revision>
  <dcterms:created xsi:type="dcterms:W3CDTF">2003-02-17T08:17:09Z</dcterms:created>
  <dcterms:modified xsi:type="dcterms:W3CDTF">2022-03-23T00:06:07Z</dcterms:modified>
</cp:coreProperties>
</file>