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83" r:id="rId3"/>
    <p:sldId id="273" r:id="rId4"/>
    <p:sldId id="351" r:id="rId5"/>
    <p:sldId id="352" r:id="rId6"/>
    <p:sldId id="353" r:id="rId7"/>
    <p:sldId id="354" r:id="rId8"/>
    <p:sldId id="355" r:id="rId9"/>
    <p:sldId id="359" r:id="rId10"/>
    <p:sldId id="360" r:id="rId11"/>
    <p:sldId id="361" r:id="rId12"/>
    <p:sldId id="382" r:id="rId13"/>
    <p:sldId id="364" r:id="rId14"/>
    <p:sldId id="358" r:id="rId15"/>
    <p:sldId id="366" r:id="rId16"/>
    <p:sldId id="367" r:id="rId17"/>
    <p:sldId id="368" r:id="rId18"/>
    <p:sldId id="370" r:id="rId19"/>
    <p:sldId id="374" r:id="rId20"/>
    <p:sldId id="373" r:id="rId21"/>
    <p:sldId id="375" r:id="rId22"/>
    <p:sldId id="376" r:id="rId23"/>
    <p:sldId id="377" r:id="rId24"/>
    <p:sldId id="380" r:id="rId25"/>
    <p:sldId id="379" r:id="rId26"/>
    <p:sldId id="381" r:id="rId27"/>
    <p:sldId id="384" r:id="rId28"/>
    <p:sldId id="378" r:id="rId29"/>
    <p:sldId id="385" r:id="rId30"/>
    <p:sldId id="386" r:id="rId31"/>
    <p:sldId id="388" r:id="rId32"/>
    <p:sldId id="389" r:id="rId33"/>
    <p:sldId id="390" r:id="rId34"/>
    <p:sldId id="391" r:id="rId35"/>
    <p:sldId id="392" r:id="rId36"/>
    <p:sldId id="387" r:id="rId37"/>
    <p:sldId id="394" r:id="rId38"/>
    <p:sldId id="397" r:id="rId39"/>
    <p:sldId id="395" r:id="rId40"/>
    <p:sldId id="398" r:id="rId41"/>
    <p:sldId id="399" r:id="rId42"/>
    <p:sldId id="400" r:id="rId43"/>
    <p:sldId id="396" r:id="rId44"/>
    <p:sldId id="401" r:id="rId45"/>
    <p:sldId id="402" r:id="rId46"/>
    <p:sldId id="404" r:id="rId47"/>
    <p:sldId id="405" r:id="rId48"/>
    <p:sldId id="406" r:id="rId49"/>
    <p:sldId id="407" r:id="rId50"/>
    <p:sldId id="408" r:id="rId51"/>
    <p:sldId id="409" r:id="rId52"/>
    <p:sldId id="296" r:id="rId53"/>
  </p:sldIdLst>
  <p:sldSz cx="9145588"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0000FF"/>
    <a:srgbClr val="FFFFFF"/>
    <a:srgbClr val="CC0000"/>
    <a:srgbClr val="CC5300"/>
    <a:srgbClr val="33CC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9" d="100"/>
          <a:sy n="109" d="100"/>
        </p:scale>
        <p:origin x="1674" y="96"/>
      </p:cViewPr>
      <p:guideLst>
        <p:guide orient="horz" pos="2160"/>
        <p:guide pos="2881"/>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a:buFont typeface="Arial" pitchFamily="34" charset="0"/>
              <a:buNone/>
              <a:defRPr sz="1200">
                <a:latin typeface="Arial" pitchFamily="34" charset="0"/>
                <a:ea typeface="宋体" pitchFamily="2" charset="-122"/>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a:buFont typeface="Arial" pitchFamily="34" charset="0"/>
              <a:buNone/>
              <a:defRPr>
                <a:latin typeface="Arial" pitchFamily="34" charset="0"/>
                <a:ea typeface="宋体" pitchFamily="2" charset="-122"/>
              </a:defRPr>
            </a:lvl1pPr>
          </a:lstStyle>
          <a:p>
            <a:pPr>
              <a:defRPr/>
            </a:pPr>
            <a:fld id="{D55F046C-0687-4E90-8179-DF9C7505F56F}" type="datetime1">
              <a:rPr lang="zh-CN" altLang="en-US"/>
              <a:pPr>
                <a:defRPr/>
              </a:pPr>
              <a:t>2021/4/15</a:t>
            </a:fld>
            <a:endParaRPr lang="en-US" altLang="zh-CN" sz="1200"/>
          </a:p>
        </p:txBody>
      </p:sp>
      <p:sp>
        <p:nvSpPr>
          <p:cNvPr id="4710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noFill/>
            <a:miter lim="800000"/>
            <a:headEnd/>
            <a:tailEnd/>
          </a:ln>
        </p:spPr>
      </p:sp>
      <p:sp>
        <p:nvSpPr>
          <p:cNvPr id="2053" name="备注占位符 4"/>
          <p:cNvSpPr>
            <a:spLocks noGrp="1" noRot="1" noChangeAspect="1" noChangeArrowheads="1"/>
          </p:cNvSpPr>
          <p:nvPr/>
        </p:nvSpPr>
        <p:spPr bwMode="auto">
          <a:xfrm>
            <a:off x="685800" y="4400550"/>
            <a:ext cx="5486400" cy="3600450"/>
          </a:xfrm>
          <a:prstGeom prst="rect">
            <a:avLst/>
          </a:prstGeom>
          <a:noFill/>
          <a:ln w="12700">
            <a:noFill/>
            <a:bevel/>
          </a:ln>
        </p:spPr>
        <p:txBody>
          <a:bodyPr anchor="ctr"/>
          <a:lstStyle/>
          <a:p>
            <a:pPr defTabSz="0">
              <a:spcBef>
                <a:spcPct val="30000"/>
              </a:spcBef>
              <a:defRPr/>
            </a:pPr>
            <a:r>
              <a:rPr lang="zh-CN" altLang="en-US" sz="1200"/>
              <a:t>单击此处编辑母版文本样式</a:t>
            </a:r>
          </a:p>
          <a:p>
            <a:pPr defTabSz="0">
              <a:spcBef>
                <a:spcPct val="30000"/>
              </a:spcBef>
              <a:defRPr/>
            </a:pPr>
            <a:r>
              <a:rPr lang="zh-CN" altLang="en-US" sz="1200"/>
              <a:t>第二级</a:t>
            </a:r>
          </a:p>
          <a:p>
            <a:pPr defTabSz="0">
              <a:spcBef>
                <a:spcPct val="30000"/>
              </a:spcBef>
              <a:defRPr/>
            </a:pPr>
            <a:r>
              <a:rPr lang="zh-CN" altLang="en-US" sz="1200"/>
              <a:t>第三级</a:t>
            </a:r>
          </a:p>
          <a:p>
            <a:pPr defTabSz="0">
              <a:spcBef>
                <a:spcPct val="30000"/>
              </a:spcBef>
              <a:defRPr/>
            </a:pPr>
            <a:r>
              <a:rPr lang="zh-CN" altLang="en-US" sz="1200"/>
              <a:t>第四级</a:t>
            </a:r>
          </a:p>
          <a:p>
            <a:pPr defTabSz="0">
              <a:spcBef>
                <a:spcPct val="30000"/>
              </a:spcBef>
              <a:defRPr/>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a:buFont typeface="Arial" pitchFamily="34" charset="0"/>
              <a:buNone/>
              <a:defRPr sz="1200">
                <a:latin typeface="Arial" pitchFamily="34" charset="0"/>
                <a:ea typeface="宋体" pitchFamily="2" charset="-122"/>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buFont typeface="Arial" pitchFamily="34" charset="0"/>
              <a:buNone/>
              <a:defRPr>
                <a:latin typeface="Arial" pitchFamily="34" charset="0"/>
                <a:ea typeface="宋体" pitchFamily="2" charset="-122"/>
              </a:defRPr>
            </a:lvl1pPr>
          </a:lstStyle>
          <a:p>
            <a:pPr>
              <a:defRPr/>
            </a:pPr>
            <a:fld id="{E2B594BA-9D30-482E-8467-CD39320347F9}"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3988"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23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8A75D85-3686-4F0F-9C78-FB05A9E37AEC}" type="datetime1">
              <a:rPr lang="en-US"/>
              <a:pPr>
                <a:defRPr/>
              </a:pPr>
              <a:t>4/15/2021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C38BF7-E04B-4A94-BBB6-C26D1EE4432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7C141D8-4FE1-441F-8D79-D11DF6F27DBC}" type="datetime1">
              <a:rPr lang="en-US"/>
              <a:pPr>
                <a:defRPr/>
              </a:pPr>
              <a:t>4/15/2021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EB766C-EC06-4C57-AB77-60BFFA03E4F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5263"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764213"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2BD1B97-7B18-471D-A663-BAFB298ABE45}" type="datetime1">
              <a:rPr lang="en-US"/>
              <a:pPr>
                <a:defRPr/>
              </a:pPr>
              <a:t>4/15/2021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E69E2A-6EAA-4189-BD7E-4EDDD750A6A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8288"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fld id="{A5C9ABE7-B0CB-4EE2-95A3-7638208F69F8}" type="datetime1">
              <a:rPr lang="en-US"/>
              <a:pPr>
                <a:defRPr/>
              </a:pPr>
              <a:t>4/15/2021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214995B-2F30-454D-9ECC-40BFF1F8682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25731DC-8D91-4E33-B8E6-31B644E9B7B1}" type="datetime1">
              <a:rPr lang="en-US"/>
              <a:pPr>
                <a:defRPr/>
              </a:pPr>
              <a:t>4/15/2021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28ABCC-5787-4D8E-B760-FAA96E38119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3987"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39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A80741C-66A1-48AB-B551-1953F7BA3512}" type="datetime1">
              <a:rPr lang="en-US"/>
              <a:pPr>
                <a:defRPr/>
              </a:pPr>
              <a:t>4/15/2021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71CF1C-AC24-44E7-9BE3-8B9C72A78D4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5625"/>
            <a:ext cx="3868738"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fld id="{012361F1-693A-4322-B432-78C9E81A1D91}" type="datetime1">
              <a:rPr lang="en-US"/>
              <a:pPr>
                <a:defRPr/>
              </a:pPr>
              <a:t>4/15/2021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69F61DF-525F-4AE5-8BAA-1C70F710997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31188"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661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661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fld id="{3CBF642C-92CC-4C7E-8AF3-DAE2E96D4FA2}" type="datetime1">
              <a:rPr lang="en-US"/>
              <a:pPr>
                <a:defRPr/>
              </a:pPr>
              <a:t>4/15/2021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C0EDB06C-896A-4E12-8CAA-AE20476919A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fld id="{DE3A360B-F334-433D-90AA-55D8A2E9F670}" type="datetime1">
              <a:rPr lang="en-US"/>
              <a:pPr>
                <a:defRPr/>
              </a:pPr>
              <a:t>4/15/2021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9CE20B67-A276-4C5A-9990-254937C0C01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C4FF0062-669E-4225-BCB7-17F416680AF1}" type="datetime1">
              <a:rPr lang="en-US"/>
              <a:pPr>
                <a:defRPr/>
              </a:pPr>
              <a:t>4/15/2021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E66490DB-C84C-49C2-912E-E04E77FA936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3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AA42FFC-4B83-4CEC-8075-082577EF4C88}" type="datetime1">
              <a:rPr lang="en-US"/>
              <a:pPr>
                <a:defRPr/>
              </a:pPr>
              <a:t>4/15/2021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A95865B-52D9-4689-A07A-F254191A981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7987"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798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charset="0"/>
            </a:endParaRPr>
          </a:p>
        </p:txBody>
      </p:sp>
      <p:sp>
        <p:nvSpPr>
          <p:cNvPr id="4" name="文本占位符 3"/>
          <p:cNvSpPr>
            <a:spLocks noGrp="1"/>
          </p:cNvSpPr>
          <p:nvPr>
            <p:ph type="body" sz="half" idx="2"/>
          </p:nvPr>
        </p:nvSpPr>
        <p:spPr>
          <a:xfrm>
            <a:off x="1792288" y="5367338"/>
            <a:ext cx="548798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6CD8E21-5A9A-4B21-98DF-5E8387112580}" type="datetime1">
              <a:rPr lang="en-US"/>
              <a:pPr>
                <a:defRPr/>
              </a:pPr>
              <a:t>4/15/2021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7F421F35-16C9-48B1-B3C1-E1833127597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8288"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sym typeface="Calibri Light" pitchFamily="34" charset="0"/>
              </a:rPr>
              <a:t>单击此处编辑母版标题样式</a:t>
            </a:r>
          </a:p>
        </p:txBody>
      </p:sp>
      <p:sp>
        <p:nvSpPr>
          <p:cNvPr id="1027" name="文本占位符 2"/>
          <p:cNvSpPr>
            <a:spLocks noGrp="1" noChangeArrowheads="1"/>
          </p:cNvSpPr>
          <p:nvPr>
            <p:ph type="body" idx="4294967295"/>
          </p:nvPr>
        </p:nvSpPr>
        <p:spPr bwMode="auto">
          <a:xfrm>
            <a:off x="628650" y="1825625"/>
            <a:ext cx="7888288"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Calibri" pitchFamily="34" charset="0"/>
              </a:rPr>
              <a:t>单击此处编辑母版文本样式</a:t>
            </a:r>
          </a:p>
          <a:p>
            <a:pPr lvl="1"/>
            <a:r>
              <a:rPr lang="zh-CN" altLang="en-US" smtClean="0">
                <a:sym typeface="Calibri" pitchFamily="34" charset="0"/>
              </a:rPr>
              <a:t>第二级</a:t>
            </a:r>
          </a:p>
          <a:p>
            <a:pPr lvl="2"/>
            <a:r>
              <a:rPr lang="zh-CN" altLang="en-US" smtClean="0">
                <a:sym typeface="Calibri" pitchFamily="34" charset="0"/>
              </a:rPr>
              <a:t>第三级</a:t>
            </a:r>
          </a:p>
          <a:p>
            <a:pPr lvl="3"/>
            <a:r>
              <a:rPr lang="zh-CN" altLang="en-US" smtClean="0">
                <a:sym typeface="Calibri" pitchFamily="34" charset="0"/>
              </a:rPr>
              <a:t>第四级</a:t>
            </a:r>
          </a:p>
          <a:p>
            <a:pPr lvl="4"/>
            <a:r>
              <a:rPr lang="zh-CN" altLang="en-US" smtClean="0">
                <a:sym typeface="Calibri" pitchFamily="34" charset="0"/>
              </a:rPr>
              <a:t>第五级</a:t>
            </a:r>
          </a:p>
        </p:txBody>
      </p:sp>
      <p:sp>
        <p:nvSpPr>
          <p:cNvPr id="1028" name="日期占位符 3"/>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3C589258-EF94-49AE-921B-14C3CF6CC5AF}" type="datetime1">
              <a:rPr lang="en-US"/>
              <a:pPr>
                <a:defRPr/>
              </a:pPr>
              <a:t>4/15/2021</a:t>
            </a:fld>
            <a:endParaRPr lang="zh-CN" altLang="en-US"/>
          </a:p>
        </p:txBody>
      </p:sp>
      <p:sp>
        <p:nvSpPr>
          <p:cNvPr id="1029" name="页脚占位符 4"/>
          <p:cNvSpPr>
            <a:spLocks noGrp="1" noChangeArrowheads="1"/>
          </p:cNvSpPr>
          <p:nvPr>
            <p:ph type="ftr" sz="quarter" idx="3"/>
          </p:nvPr>
        </p:nvSpPr>
        <p:spPr bwMode="auto">
          <a:xfrm>
            <a:off x="3028950" y="6356350"/>
            <a:ext cx="3087688"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9538" y="6356350"/>
            <a:ext cx="2057400" cy="365125"/>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ea typeface="宋体" pitchFamily="2" charset="-122"/>
              </a:defRPr>
            </a:lvl1pPr>
          </a:lstStyle>
          <a:p>
            <a:pPr>
              <a:defRPr/>
            </a:pPr>
            <a:fld id="{575132F7-619E-4F91-8798-3E9F4B8561A5}" type="slidenum">
              <a:rPr lang="zh-CN" altLang="en-US"/>
              <a:pPr>
                <a:defRPr/>
              </a:pPr>
              <a:t>‹#›</a:t>
            </a:fld>
            <a:endParaRPr lang="zh-CN" altLang="en-US"/>
          </a:p>
        </p:txBody>
      </p:sp>
      <p:sp>
        <p:nvSpPr>
          <p:cNvPr id="1031" name="矩形 6"/>
          <p:cNvSpPr>
            <a:spLocks noChangeArrowheads="1"/>
          </p:cNvSpPr>
          <p:nvPr/>
        </p:nvSpPr>
        <p:spPr bwMode="auto">
          <a:xfrm>
            <a:off x="0" y="0"/>
            <a:ext cx="9145588" cy="6858000"/>
          </a:xfrm>
          <a:prstGeom prst="rect">
            <a:avLst/>
          </a:prstGeom>
          <a:solidFill>
            <a:srgbClr val="FCF8ED"/>
          </a:solidFill>
          <a:ln w="12700">
            <a:noFill/>
            <a:bevel/>
          </a:ln>
        </p:spPr>
        <p:txBody>
          <a:bodyPr anchor="ctr"/>
          <a:lstStyle/>
          <a:p>
            <a:pPr algn="ctr">
              <a:buFont typeface="Arial" pitchFamily="34" charset="0"/>
              <a:buNone/>
              <a:defRPr/>
            </a:pPr>
            <a:endParaRPr lang="zh-CN" altLang="en-US">
              <a:solidFill>
                <a:srgbClr val="CFE8CC"/>
              </a:solidFill>
              <a:latin typeface="宋体" panose="02010600030101010101" pitchFamily="2" charset="-122"/>
              <a:sym typeface="宋体" panose="02010600030101010101" pitchFamily="2" charset="-122"/>
            </a:endParaRPr>
          </a:p>
        </p:txBody>
      </p:sp>
      <p:sp>
        <p:nvSpPr>
          <p:cNvPr id="1032" name="矩形 7"/>
          <p:cNvSpPr>
            <a:spLocks noChangeArrowheads="1"/>
          </p:cNvSpPr>
          <p:nvPr/>
        </p:nvSpPr>
        <p:spPr bwMode="auto">
          <a:xfrm>
            <a:off x="0" y="6445250"/>
            <a:ext cx="9145588" cy="419100"/>
          </a:xfrm>
          <a:prstGeom prst="rect">
            <a:avLst/>
          </a:prstGeom>
          <a:solidFill>
            <a:srgbClr val="E74C2E"/>
          </a:solidFill>
          <a:ln w="12700">
            <a:noFill/>
            <a:bevel/>
          </a:ln>
        </p:spPr>
        <p:txBody>
          <a:bodyPr anchor="ctr"/>
          <a:lstStyle/>
          <a:p>
            <a:pPr algn="ctr">
              <a:buFont typeface="Arial" pitchFamily="34" charset="0"/>
              <a:buNone/>
              <a:defRPr/>
            </a:pPr>
            <a:endParaRPr lang="zh-CN" altLang="en-US">
              <a:solidFill>
                <a:srgbClr val="CFE8CC"/>
              </a:solidFill>
              <a:latin typeface="宋体" panose="02010600030101010101" pitchFamily="2" charset="-122"/>
              <a:sym typeface="宋体" panose="02010600030101010101" pitchFamily="2" charset="-122"/>
            </a:endParaRPr>
          </a:p>
        </p:txBody>
      </p:sp>
      <p:sp>
        <p:nvSpPr>
          <p:cNvPr id="1033" name="矩形 8"/>
          <p:cNvSpPr>
            <a:spLocks noChangeArrowheads="1"/>
          </p:cNvSpPr>
          <p:nvPr/>
        </p:nvSpPr>
        <p:spPr bwMode="auto">
          <a:xfrm>
            <a:off x="0" y="6445250"/>
            <a:ext cx="796925" cy="419100"/>
          </a:xfrm>
          <a:prstGeom prst="rect">
            <a:avLst/>
          </a:prstGeom>
          <a:solidFill>
            <a:srgbClr val="131426"/>
          </a:solidFill>
          <a:ln w="12700">
            <a:noFill/>
            <a:bevel/>
          </a:ln>
        </p:spPr>
        <p:txBody>
          <a:bodyPr anchor="ctr"/>
          <a:lstStyle/>
          <a:p>
            <a:pPr algn="ctr">
              <a:buFont typeface="Arial" pitchFamily="34" charset="0"/>
              <a:buNone/>
              <a:defRPr/>
            </a:pPr>
            <a:endParaRPr lang="zh-CN" altLang="en-US">
              <a:solidFill>
                <a:srgbClr val="CFE8CC"/>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E74C2E">
            <a:alpha val="96077"/>
          </a:srgbClr>
        </a:solidFill>
        <a:effectLst/>
      </p:bgPr>
    </p:bg>
    <p:spTree>
      <p:nvGrpSpPr>
        <p:cNvPr id="1" name=""/>
        <p:cNvGrpSpPr/>
        <p:nvPr/>
      </p:nvGrpSpPr>
      <p:grpSpPr>
        <a:xfrm>
          <a:off x="0" y="0"/>
          <a:ext cx="0" cy="0"/>
          <a:chOff x="0" y="0"/>
          <a:chExt cx="0" cy="0"/>
        </a:xfrm>
      </p:grpSpPr>
      <p:sp>
        <p:nvSpPr>
          <p:cNvPr id="14338" name="椭圆 8"/>
          <p:cNvSpPr>
            <a:spLocks noChangeArrowheads="1"/>
          </p:cNvSpPr>
          <p:nvPr/>
        </p:nvSpPr>
        <p:spPr bwMode="auto">
          <a:xfrm>
            <a:off x="8664575" y="6496050"/>
            <a:ext cx="223838" cy="300038"/>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4339" name="右箭头 9"/>
          <p:cNvSpPr>
            <a:spLocks noChangeArrowheads="1"/>
          </p:cNvSpPr>
          <p:nvPr/>
        </p:nvSpPr>
        <p:spPr bwMode="auto">
          <a:xfrm>
            <a:off x="8731250" y="6556375"/>
            <a:ext cx="107950" cy="168275"/>
          </a:xfrm>
          <a:prstGeom prst="rightArrow">
            <a:avLst>
              <a:gd name="adj1" fmla="val 50000"/>
              <a:gd name="adj2" fmla="val 50000"/>
            </a:avLst>
          </a:prstGeom>
          <a:solidFill>
            <a:srgbClr val="222A35"/>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4340" name="任意多边形 14"/>
          <p:cNvSpPr>
            <a:spLocks noChangeArrowheads="1"/>
          </p:cNvSpPr>
          <p:nvPr/>
        </p:nvSpPr>
        <p:spPr bwMode="auto">
          <a:xfrm>
            <a:off x="0" y="0"/>
            <a:ext cx="9145588" cy="3101975"/>
          </a:xfrm>
          <a:custGeom>
            <a:avLst/>
            <a:gdLst>
              <a:gd name="T0" fmla="*/ 0 w 12192000"/>
              <a:gd name="T1" fmla="*/ 0 h 3101556"/>
              <a:gd name="T2" fmla="*/ 3860303 w 12192000"/>
              <a:gd name="T3" fmla="*/ 0 h 3101556"/>
              <a:gd name="T4" fmla="*/ 3860303 w 12192000"/>
              <a:gd name="T5" fmla="*/ 3103229 h 3101556"/>
              <a:gd name="T6" fmla="*/ 1314775 w 12192000"/>
              <a:gd name="T7" fmla="*/ 3103229 h 3101556"/>
              <a:gd name="T8" fmla="*/ 1307944 w 12192000"/>
              <a:gd name="T9" fmla="*/ 2889092 h 3101556"/>
              <a:gd name="T10" fmla="*/ 910473 w 12192000"/>
              <a:gd name="T11" fmla="*/ 1865416 h 3101556"/>
              <a:gd name="T12" fmla="*/ 513002 w 12192000"/>
              <a:gd name="T13" fmla="*/ 2889092 h 3101556"/>
              <a:gd name="T14" fmla="*/ 506171 w 12192000"/>
              <a:gd name="T15" fmla="*/ 3103229 h 3101556"/>
              <a:gd name="T16" fmla="*/ 0 w 12192000"/>
              <a:gd name="T17" fmla="*/ 3103229 h 31015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92000"/>
              <a:gd name="T28" fmla="*/ 0 h 3101556"/>
              <a:gd name="T29" fmla="*/ 12192000 w 12192000"/>
              <a:gd name="T30" fmla="*/ 3101556 h 31015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131426"/>
          </a:solidFill>
          <a:ln w="12700">
            <a:noFill/>
            <a:round/>
            <a:headEnd/>
            <a:tailEnd/>
          </a:ln>
        </p:spPr>
        <p:txBody>
          <a:bodyPr/>
          <a:lstStyle/>
          <a:p>
            <a:endParaRPr lang="zh-CN" altLang="en-US"/>
          </a:p>
        </p:txBody>
      </p:sp>
      <p:sp>
        <p:nvSpPr>
          <p:cNvPr id="14341" name="直接连接符 17"/>
          <p:cNvSpPr>
            <a:spLocks noChangeShapeType="1"/>
          </p:cNvSpPr>
          <p:nvPr/>
        </p:nvSpPr>
        <p:spPr bwMode="auto">
          <a:xfrm>
            <a:off x="3582988" y="4632325"/>
            <a:ext cx="1966912" cy="1588"/>
          </a:xfrm>
          <a:prstGeom prst="line">
            <a:avLst/>
          </a:prstGeom>
          <a:noFill/>
          <a:ln w="6350">
            <a:noFill/>
            <a:round/>
            <a:headEnd/>
            <a:tailEnd/>
          </a:ln>
        </p:spPr>
        <p:txBody>
          <a:bodyPr/>
          <a:lstStyle/>
          <a:p>
            <a:endParaRPr lang="zh-CN" altLang="en-US"/>
          </a:p>
        </p:txBody>
      </p:sp>
      <p:sp>
        <p:nvSpPr>
          <p:cNvPr id="3078" name="椭圆 11"/>
          <p:cNvSpPr>
            <a:spLocks noChangeArrowheads="1"/>
          </p:cNvSpPr>
          <p:nvPr/>
        </p:nvSpPr>
        <p:spPr bwMode="auto">
          <a:xfrm>
            <a:off x="1462088" y="2187575"/>
            <a:ext cx="1390650" cy="1852613"/>
          </a:xfrm>
          <a:prstGeom prst="ellipse">
            <a:avLst/>
          </a:prstGeom>
          <a:solidFill>
            <a:srgbClr val="E74C2E"/>
          </a:solidFill>
          <a:ln w="12700">
            <a:noFill/>
            <a:round/>
            <a:headEnd/>
            <a:tailEnd/>
          </a:ln>
        </p:spPr>
        <p:txBody>
          <a:bodyPr anchor="ctr"/>
          <a:lstStyle/>
          <a:p>
            <a:pPr algn="ctr">
              <a:buFont typeface="Arial" pitchFamily="34" charset="0"/>
              <a:buNone/>
            </a:pPr>
            <a:r>
              <a:rPr lang="zh-CN" altLang="en-US" sz="2400" b="1">
                <a:solidFill>
                  <a:srgbClr val="FFFFFF"/>
                </a:solidFill>
                <a:latin typeface="黑体" pitchFamily="49" charset="-122"/>
                <a:ea typeface="黑体" pitchFamily="49" charset="-122"/>
              </a:rPr>
              <a:t>第</a:t>
            </a:r>
            <a:r>
              <a:rPr lang="en-US" altLang="zh-CN" sz="2400" b="1">
                <a:solidFill>
                  <a:srgbClr val="FFFFFF"/>
                </a:solidFill>
                <a:latin typeface="黑体" pitchFamily="49" charset="-122"/>
                <a:ea typeface="黑体" pitchFamily="49" charset="-122"/>
              </a:rPr>
              <a:t>3</a:t>
            </a:r>
            <a:r>
              <a:rPr lang="zh-CN" altLang="en-US" sz="2400" b="1">
                <a:solidFill>
                  <a:srgbClr val="FFFFFF"/>
                </a:solidFill>
                <a:latin typeface="黑体" pitchFamily="49" charset="-122"/>
                <a:ea typeface="黑体" pitchFamily="49" charset="-122"/>
              </a:rPr>
              <a:t>章</a:t>
            </a:r>
          </a:p>
        </p:txBody>
      </p:sp>
      <p:grpSp>
        <p:nvGrpSpPr>
          <p:cNvPr id="2" name="组合 1"/>
          <p:cNvGrpSpPr>
            <a:grpSpLocks/>
          </p:cNvGrpSpPr>
          <p:nvPr/>
        </p:nvGrpSpPr>
        <p:grpSpPr bwMode="auto">
          <a:xfrm>
            <a:off x="6427788" y="5973763"/>
            <a:ext cx="2238375" cy="398462"/>
            <a:chOff x="0" y="0"/>
            <a:chExt cx="2562727" cy="398840"/>
          </a:xfrm>
        </p:grpSpPr>
        <p:sp>
          <p:nvSpPr>
            <p:cNvPr id="14346" name="文本框 23"/>
            <p:cNvSpPr>
              <a:spLocks noChangeArrowheads="1"/>
            </p:cNvSpPr>
            <p:nvPr/>
          </p:nvSpPr>
          <p:spPr bwMode="auto">
            <a:xfrm>
              <a:off x="299894" y="0"/>
              <a:ext cx="1988385" cy="398840"/>
            </a:xfrm>
            <a:prstGeom prst="rect">
              <a:avLst/>
            </a:prstGeom>
            <a:noFill/>
            <a:ln w="9525">
              <a:noFill/>
              <a:miter lim="800000"/>
              <a:headEnd/>
              <a:tailEnd/>
            </a:ln>
          </p:spPr>
          <p:txBody>
            <a:bodyPr>
              <a:spAutoFit/>
            </a:bodyPr>
            <a:lstStyle/>
            <a:p>
              <a:pPr algn="dist">
                <a:buFont typeface="Arial" pitchFamily="34" charset="0"/>
                <a:buNone/>
              </a:pPr>
              <a:r>
                <a:rPr lang="en-US" altLang="zh-CN" sz="2000">
                  <a:solidFill>
                    <a:srgbClr val="131426"/>
                  </a:solidFill>
                  <a:latin typeface="微软雅黑" pitchFamily="34" charset="-122"/>
                  <a:ea typeface="微软雅黑" pitchFamily="34" charset="-122"/>
                  <a:sym typeface="微软雅黑" pitchFamily="34" charset="-122"/>
                </a:rPr>
                <a:t>2020</a:t>
              </a:r>
              <a:r>
                <a:rPr lang="zh-CN" altLang="en-US" sz="2000">
                  <a:solidFill>
                    <a:srgbClr val="131426"/>
                  </a:solidFill>
                  <a:latin typeface="微软雅黑" pitchFamily="34" charset="-122"/>
                  <a:ea typeface="微软雅黑" pitchFamily="34" charset="-122"/>
                  <a:sym typeface="微软雅黑" pitchFamily="34" charset="-122"/>
                </a:rPr>
                <a:t>年</a:t>
              </a:r>
              <a:r>
                <a:rPr lang="en-US" altLang="zh-CN" sz="2000">
                  <a:solidFill>
                    <a:srgbClr val="131426"/>
                  </a:solidFill>
                  <a:latin typeface="微软雅黑" pitchFamily="34" charset="-122"/>
                  <a:ea typeface="微软雅黑" pitchFamily="34" charset="-122"/>
                  <a:sym typeface="微软雅黑" pitchFamily="34" charset="-122"/>
                </a:rPr>
                <a:t>09</a:t>
              </a:r>
              <a:r>
                <a:rPr lang="zh-CN" altLang="en-US" sz="2000">
                  <a:solidFill>
                    <a:srgbClr val="131426"/>
                  </a:solidFill>
                  <a:latin typeface="微软雅黑" pitchFamily="34" charset="-122"/>
                  <a:ea typeface="微软雅黑" pitchFamily="34" charset="-122"/>
                  <a:sym typeface="微软雅黑" pitchFamily="34" charset="-122"/>
                </a:rPr>
                <a:t>月</a:t>
              </a:r>
            </a:p>
          </p:txBody>
        </p:sp>
        <p:sp>
          <p:nvSpPr>
            <p:cNvPr id="14347" name="直接连接符 29"/>
            <p:cNvSpPr>
              <a:spLocks noChangeShapeType="1"/>
            </p:cNvSpPr>
            <p:nvPr/>
          </p:nvSpPr>
          <p:spPr bwMode="auto">
            <a:xfrm>
              <a:off x="0" y="179812"/>
              <a:ext cx="288758" cy="1"/>
            </a:xfrm>
            <a:prstGeom prst="line">
              <a:avLst/>
            </a:prstGeom>
            <a:noFill/>
            <a:ln w="6350">
              <a:solidFill>
                <a:srgbClr val="131426"/>
              </a:solidFill>
              <a:bevel/>
              <a:headEnd/>
              <a:tailEnd/>
            </a:ln>
          </p:spPr>
          <p:txBody>
            <a:bodyPr/>
            <a:lstStyle/>
            <a:p>
              <a:endParaRPr lang="zh-CN" altLang="en-US"/>
            </a:p>
          </p:txBody>
        </p:sp>
        <p:sp>
          <p:nvSpPr>
            <p:cNvPr id="14348" name="直接连接符 30"/>
            <p:cNvSpPr>
              <a:spLocks noChangeShapeType="1"/>
            </p:cNvSpPr>
            <p:nvPr/>
          </p:nvSpPr>
          <p:spPr bwMode="auto">
            <a:xfrm>
              <a:off x="2273969" y="167781"/>
              <a:ext cx="288758" cy="1"/>
            </a:xfrm>
            <a:prstGeom prst="line">
              <a:avLst/>
            </a:prstGeom>
            <a:noFill/>
            <a:ln w="6350">
              <a:solidFill>
                <a:srgbClr val="131426"/>
              </a:solidFill>
              <a:bevel/>
              <a:headEnd/>
              <a:tailEnd/>
            </a:ln>
          </p:spPr>
          <p:txBody>
            <a:bodyPr/>
            <a:lstStyle/>
            <a:p>
              <a:endParaRPr lang="zh-CN" altLang="en-US"/>
            </a:p>
          </p:txBody>
        </p:sp>
      </p:grpSp>
      <p:sp>
        <p:nvSpPr>
          <p:cNvPr id="14344" name="Text Box 13"/>
          <p:cNvSpPr txBox="1">
            <a:spLocks noChangeArrowheads="1"/>
          </p:cNvSpPr>
          <p:nvPr/>
        </p:nvSpPr>
        <p:spPr bwMode="auto">
          <a:xfrm>
            <a:off x="3278188" y="1870075"/>
            <a:ext cx="5718175" cy="13239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en-US" sz="4000">
                <a:solidFill>
                  <a:srgbClr val="FFFFFF"/>
                </a:solidFill>
                <a:latin typeface="微软雅黑" pitchFamily="34" charset="-122"/>
                <a:ea typeface="微软雅黑" pitchFamily="34" charset="-122"/>
              </a:rPr>
              <a:t>关系数据库标准语言</a:t>
            </a:r>
            <a:r>
              <a:rPr lang="en-US" altLang="zh-CN" sz="4000">
                <a:solidFill>
                  <a:srgbClr val="FFFFFF"/>
                </a:solidFill>
                <a:latin typeface="微软雅黑" pitchFamily="34" charset="-122"/>
                <a:ea typeface="微软雅黑" pitchFamily="34" charset="-122"/>
              </a:rPr>
              <a:t>SQL</a:t>
            </a:r>
          </a:p>
        </p:txBody>
      </p:sp>
      <p:sp>
        <p:nvSpPr>
          <p:cNvPr id="14345" name="矩形 9"/>
          <p:cNvSpPr>
            <a:spLocks noChangeArrowheads="1"/>
          </p:cNvSpPr>
          <p:nvPr/>
        </p:nvSpPr>
        <p:spPr bwMode="auto">
          <a:xfrm>
            <a:off x="3001963" y="3940175"/>
            <a:ext cx="5835650" cy="585788"/>
          </a:xfrm>
          <a:prstGeom prst="rect">
            <a:avLst/>
          </a:prstGeom>
          <a:solidFill>
            <a:schemeClr val="tx1"/>
          </a:solidFill>
          <a:ln w="9525" algn="ctr">
            <a:noFill/>
            <a:round/>
            <a:headEnd/>
            <a:tailEnd/>
          </a:ln>
        </p:spPr>
        <p:txBody>
          <a:bodyPr anchor="ctr">
            <a:spAutoFit/>
          </a:bodyPr>
          <a:lstStyle/>
          <a:p>
            <a:pPr algn="ctr">
              <a:spcBef>
                <a:spcPct val="50000"/>
              </a:spcBef>
              <a:buFont typeface="Arial" pitchFamily="34" charset="0"/>
              <a:buNone/>
            </a:pPr>
            <a:r>
              <a:rPr lang="en-US" altLang="zh-CN" sz="3200" dirty="0" smtClean="0">
                <a:solidFill>
                  <a:srgbClr val="FFFFFF"/>
                </a:solidFill>
                <a:latin typeface="微软雅黑" pitchFamily="34" charset="-122"/>
                <a:ea typeface="微软雅黑" pitchFamily="34" charset="-122"/>
              </a:rPr>
              <a:t>SQL</a:t>
            </a:r>
            <a:r>
              <a:rPr lang="zh-CN" altLang="en-US" sz="3200" dirty="0" smtClean="0">
                <a:solidFill>
                  <a:srgbClr val="FFFFFF"/>
                </a:solidFill>
                <a:latin typeface="微软雅黑" pitchFamily="34" charset="-122"/>
                <a:ea typeface="微软雅黑" pitchFamily="34" charset="-122"/>
              </a:rPr>
              <a:t>之数据操作</a:t>
            </a:r>
            <a:endParaRPr lang="en-US" altLang="zh-CN" sz="3200" dirty="0">
              <a:solidFill>
                <a:srgbClr val="FFFFFF"/>
              </a:solidFill>
              <a:latin typeface="微软雅黑" pitchFamily="34" charset="-122"/>
              <a:ea typeface="微软雅黑" pitchFamily="34"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078"/>
                                        </p:tgtEl>
                                        <p:attrNameLst>
                                          <p:attrName>style.visibility</p:attrName>
                                        </p:attrNameLst>
                                      </p:cBhvr>
                                      <p:to>
                                        <p:strVal val="visible"/>
                                      </p:to>
                                    </p:set>
                                    <p:animEffect filter="fade">
                                      <p:cBhvr>
                                        <p:cTn id="7" dur="750"/>
                                        <p:tgtEl>
                                          <p:spTgt spid="3078"/>
                                        </p:tgtEl>
                                      </p:cBhvr>
                                    </p:animEffect>
                                    <p:anim calcmode="lin" valueType="num">
                                      <p:cBhvr>
                                        <p:cTn id="8" dur="750" fill="hold"/>
                                        <p:tgtEl>
                                          <p:spTgt spid="3078"/>
                                        </p:tgtEl>
                                        <p:attrNameLst>
                                          <p:attrName>ppt_w</p:attrName>
                                        </p:attrNameLst>
                                      </p:cBhvr>
                                      <p:tavLst>
                                        <p:tav tm="0" fmla="#ppt_w*sin(2.5*pi*$)">
                                          <p:val>
                                            <p:fltVal val="0"/>
                                          </p:val>
                                        </p:tav>
                                        <p:tav tm="100000">
                                          <p:val>
                                            <p:fltVal val="1"/>
                                          </p:val>
                                        </p:tav>
                                      </p:tavLst>
                                    </p:anim>
                                    <p:anim calcmode="lin" valueType="num">
                                      <p:cBhvr>
                                        <p:cTn id="9" dur="750" fill="hold"/>
                                        <p:tgtEl>
                                          <p:spTgt spid="3078"/>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1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p:tgtEl>
                                          <p:spTgt spid="2"/>
                                        </p:tgtEl>
                                        <p:attrNameLst>
                                          <p:attrName>ppt_x</p:attrName>
                                        </p:attrNameLst>
                                      </p:cBhvr>
                                      <p:tavLst>
                                        <p:tav tm="0">
                                          <p:val>
                                            <p:strVal val="#ppt_x+#ppt_w*1.125000"/>
                                          </p:val>
                                        </p:tav>
                                        <p:tav tm="100000">
                                          <p:val>
                                            <p:strVal val="#ppt_x"/>
                                          </p:val>
                                        </p:tav>
                                      </p:tavLst>
                                    </p:anim>
                                    <p:animEffect filter="wipe(left)">
                                      <p:cBhvr>
                                        <p:cTn id="1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a:ln>
            <a:headEnd/>
            <a:tailEnd/>
          </a:ln>
        </p:spPr>
        <p:txBody>
          <a:bodyPr>
            <a:prstTxWarp prst="textNoShape">
              <a:avLst/>
            </a:prstTxWarp>
          </a:bodyPr>
          <a:lstStyle/>
          <a:p>
            <a:r>
              <a:rPr lang="en-US" altLang="zh-CN" smtClean="0"/>
              <a:t>Principles and Applied of Database</a:t>
            </a:r>
          </a:p>
        </p:txBody>
      </p:sp>
      <p:sp>
        <p:nvSpPr>
          <p:cNvPr id="39939"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39940"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11" name="Rectangle 3"/>
          <p:cNvSpPr txBox="1">
            <a:spLocks noChangeArrowheads="1"/>
          </p:cNvSpPr>
          <p:nvPr/>
        </p:nvSpPr>
        <p:spPr bwMode="auto">
          <a:xfrm>
            <a:off x="4651130" y="701676"/>
            <a:ext cx="3921369" cy="2762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indent="-228600">
              <a:lnSpc>
                <a:spcPct val="150000"/>
              </a:lnSpc>
              <a:spcBef>
                <a:spcPts val="0"/>
              </a:spcBef>
              <a:defRPr/>
            </a:pP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1</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）修改</a:t>
            </a:r>
            <a:r>
              <a:rPr lang="zh-CN" altLang="en-US" sz="2000" kern="0" dirty="0">
                <a:solidFill>
                  <a:srgbClr val="0000FF"/>
                </a:solidFill>
                <a:latin typeface="微软雅黑" pitchFamily="34" charset="-122"/>
                <a:ea typeface="微软雅黑" pitchFamily="34" charset="-122"/>
                <a:cs typeface="Arial Unicode MS" pitchFamily="34" charset="-122"/>
                <a:sym typeface="Calibri" pitchFamily="34" charset="0"/>
              </a:rPr>
              <a:t>某一个元组的</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值</a:t>
            </a:r>
            <a:endPar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endParaRPr>
          </a:p>
          <a:p>
            <a:pPr marL="228600" indent="-228600">
              <a:lnSpc>
                <a:spcPct val="150000"/>
              </a:lnSpc>
              <a:spcBef>
                <a:spcPts val="0"/>
              </a:spcBef>
              <a:defRPr/>
            </a:pP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cs typeface="Arial Unicode MS" pitchFamily="34" charset="-122"/>
              </a:rPr>
              <a:t>将学生</a:t>
            </a:r>
            <a:r>
              <a:rPr lang="en-US" altLang="zh-CN" sz="2000" dirty="0">
                <a:latin typeface="微软雅黑" pitchFamily="34" charset="-122"/>
                <a:ea typeface="微软雅黑" pitchFamily="34" charset="-122"/>
                <a:cs typeface="Arial Unicode MS" pitchFamily="34" charset="-122"/>
              </a:rPr>
              <a:t>1402001</a:t>
            </a:r>
            <a:r>
              <a:rPr lang="zh-CN" altLang="en-US" sz="2000" dirty="0">
                <a:latin typeface="微软雅黑" pitchFamily="34" charset="-122"/>
                <a:ea typeface="微软雅黑" pitchFamily="34" charset="-122"/>
                <a:cs typeface="Arial Unicode MS" pitchFamily="34" charset="-122"/>
              </a:rPr>
              <a:t>的所在系改为</a:t>
            </a:r>
            <a:r>
              <a:rPr lang="zh-CN" altLang="en-US" sz="2000" dirty="0" smtClean="0">
                <a:latin typeface="微软雅黑" pitchFamily="34" charset="-122"/>
                <a:ea typeface="微软雅黑" pitchFamily="34" charset="-122"/>
                <a:cs typeface="Arial Unicode MS" pitchFamily="34" charset="-122"/>
              </a:rPr>
              <a:t>电子商务</a:t>
            </a:r>
            <a:endParaRPr kumimoji="0" lang="zh-CN" altLang="en-US" sz="200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endParaRPr>
          </a:p>
          <a:p>
            <a:pPr lvl="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UPDATE </a:t>
            </a:r>
            <a:r>
              <a:rPr lang="en-US" altLang="zh-CN" sz="2000" dirty="0" smtClean="0">
                <a:solidFill>
                  <a:srgbClr val="C00000"/>
                </a:solidFill>
                <a:latin typeface="微软雅黑" pitchFamily="34" charset="-122"/>
                <a:ea typeface="微软雅黑" pitchFamily="34" charset="-122"/>
                <a:cs typeface="Arial Unicode MS" pitchFamily="34" charset="-122"/>
              </a:rPr>
              <a:t>Student </a:t>
            </a:r>
          </a:p>
          <a:p>
            <a:pPr lvl="1">
              <a:lnSpc>
                <a:spcPct val="150000"/>
              </a:lnSpc>
              <a:spcBef>
                <a:spcPts val="0"/>
              </a:spcBef>
              <a:buFont typeface="Wingdings" pitchFamily="2" charset="2"/>
              <a:buNone/>
              <a:defRPr/>
            </a:pPr>
            <a:r>
              <a:rPr lang="en-US" altLang="zh-CN" sz="2000" dirty="0" smtClean="0">
                <a:solidFill>
                  <a:srgbClr val="C00000"/>
                </a:solidFill>
                <a:latin typeface="微软雅黑" pitchFamily="34" charset="-122"/>
                <a:ea typeface="微软雅黑" pitchFamily="34" charset="-122"/>
                <a:cs typeface="Arial Unicode MS" pitchFamily="34" charset="-122"/>
              </a:rPr>
              <a:t>SET </a:t>
            </a:r>
            <a:r>
              <a:rPr lang="en-US" altLang="zh-CN" sz="2000" dirty="0" err="1">
                <a:solidFill>
                  <a:srgbClr val="C00000"/>
                </a:solidFill>
                <a:latin typeface="微软雅黑" pitchFamily="34" charset="-122"/>
                <a:ea typeface="微软雅黑" pitchFamily="34" charset="-122"/>
                <a:cs typeface="Arial Unicode MS" pitchFamily="34" charset="-122"/>
              </a:rPr>
              <a:t>Sdept</a:t>
            </a:r>
            <a:r>
              <a:rPr lang="en-US" altLang="zh-CN" sz="2000" dirty="0">
                <a:solidFill>
                  <a:srgbClr val="C00000"/>
                </a:solidFill>
                <a:latin typeface="微软雅黑" pitchFamily="34" charset="-122"/>
                <a:ea typeface="微软雅黑" pitchFamily="34" charset="-122"/>
                <a:cs typeface="Arial Unicode MS" pitchFamily="34" charset="-122"/>
              </a:rPr>
              <a:t>=</a:t>
            </a:r>
            <a:r>
              <a:rPr lang="en-US" altLang="zh-CN" sz="2000" dirty="0" smtClean="0">
                <a:solidFill>
                  <a:srgbClr val="C00000"/>
                </a:solidFill>
                <a:latin typeface="微软雅黑" pitchFamily="34" charset="-122"/>
                <a:ea typeface="微软雅黑" pitchFamily="34" charset="-122"/>
                <a:cs typeface="Arial Unicode MS" pitchFamily="34" charset="-122"/>
              </a:rPr>
              <a:t>'EC’    </a:t>
            </a:r>
          </a:p>
          <a:p>
            <a:pPr lvl="1">
              <a:lnSpc>
                <a:spcPct val="150000"/>
              </a:lnSpc>
              <a:spcBef>
                <a:spcPts val="0"/>
              </a:spcBef>
              <a:buFont typeface="Wingdings" pitchFamily="2" charset="2"/>
              <a:buNone/>
              <a:defRPr/>
            </a:pPr>
            <a:r>
              <a:rPr lang="en-US" altLang="zh-CN" sz="2000" dirty="0" smtClean="0">
                <a:solidFill>
                  <a:srgbClr val="C00000"/>
                </a:solidFill>
                <a:latin typeface="微软雅黑" pitchFamily="34" charset="-122"/>
                <a:ea typeface="微软雅黑" pitchFamily="34" charset="-122"/>
                <a:cs typeface="Arial Unicode MS" pitchFamily="34" charset="-122"/>
              </a:rPr>
              <a:t>WHERE </a:t>
            </a:r>
            <a:r>
              <a:rPr lang="en-US" altLang="zh-CN" sz="2000" dirty="0" err="1">
                <a:solidFill>
                  <a:srgbClr val="C00000"/>
                </a:solidFill>
                <a:latin typeface="微软雅黑" pitchFamily="34" charset="-122"/>
                <a:ea typeface="微软雅黑" pitchFamily="34" charset="-122"/>
                <a:cs typeface="Arial Unicode MS" pitchFamily="34" charset="-122"/>
              </a:rPr>
              <a:t>Sno</a:t>
            </a:r>
            <a:r>
              <a:rPr lang="en-US" altLang="zh-CN" sz="2000" dirty="0">
                <a:solidFill>
                  <a:srgbClr val="C00000"/>
                </a:solidFill>
                <a:latin typeface="微软雅黑" pitchFamily="34" charset="-122"/>
                <a:ea typeface="微软雅黑" pitchFamily="34" charset="-122"/>
                <a:cs typeface="Arial Unicode MS" pitchFamily="34" charset="-122"/>
              </a:rPr>
              <a:t>='1402001';</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endParaRPr kumimoji="0" lang="en-US" altLang="zh-CN" sz="200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endParaRPr>
          </a:p>
        </p:txBody>
      </p:sp>
      <p:sp>
        <p:nvSpPr>
          <p:cNvPr id="19" name="Rectangle 3"/>
          <p:cNvSpPr txBox="1">
            <a:spLocks noChangeArrowheads="1"/>
          </p:cNvSpPr>
          <p:nvPr/>
        </p:nvSpPr>
        <p:spPr bwMode="auto">
          <a:xfrm>
            <a:off x="4651130" y="3632125"/>
            <a:ext cx="4112480" cy="2777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spcBef>
                <a:spcPts val="0"/>
              </a:spcBef>
              <a:buFont typeface="Wingdings" pitchFamily="2" charset="2"/>
              <a:buNone/>
              <a:defRPr/>
            </a:pP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2</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）修改</a:t>
            </a:r>
            <a:r>
              <a:rPr lang="zh-CN" altLang="en-US" sz="2000" kern="0" dirty="0">
                <a:solidFill>
                  <a:srgbClr val="0000FF"/>
                </a:solidFill>
                <a:latin typeface="微软雅黑" pitchFamily="34" charset="-122"/>
                <a:ea typeface="微软雅黑" pitchFamily="34" charset="-122"/>
                <a:cs typeface="Arial Unicode MS" pitchFamily="34" charset="-122"/>
                <a:sym typeface="Calibri" pitchFamily="34" charset="0"/>
              </a:rPr>
              <a:t>多个元组的值</a:t>
            </a:r>
            <a:r>
              <a:rPr lang="zh-CN" altLang="en-US" sz="2000" dirty="0">
                <a:solidFill>
                  <a:srgbClr val="0000FF"/>
                </a:solidFill>
                <a:latin typeface="微软雅黑" pitchFamily="34" charset="-122"/>
                <a:ea typeface="微软雅黑" pitchFamily="34" charset="-122"/>
                <a:cs typeface="Arial Unicode MS" pitchFamily="34" charset="-122"/>
                <a:sym typeface="Calibri" pitchFamily="34" charset="0"/>
              </a:rPr>
              <a:t> </a:t>
            </a:r>
            <a:endParaRPr lang="en-US" altLang="zh-CN" sz="2000" dirty="0" smtClean="0">
              <a:solidFill>
                <a:srgbClr val="0000FF"/>
              </a:solidFill>
              <a:latin typeface="微软雅黑" pitchFamily="34" charset="-122"/>
              <a:ea typeface="微软雅黑" pitchFamily="34" charset="-122"/>
              <a:cs typeface="Arial Unicode MS" pitchFamily="34" charset="-122"/>
              <a:sym typeface="Calibri" pitchFamily="34" charset="0"/>
            </a:endParaRPr>
          </a:p>
          <a:p>
            <a:pPr>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将</a:t>
            </a:r>
            <a:r>
              <a:rPr lang="zh-CN" altLang="en-US" sz="2000" dirty="0">
                <a:latin typeface="微软雅黑" pitchFamily="34" charset="-122"/>
                <a:ea typeface="微软雅黑" pitchFamily="34" charset="-122"/>
                <a:cs typeface="Arial Unicode MS" pitchFamily="34" charset="-122"/>
              </a:rPr>
              <a:t>信息系所有学生的年龄增加</a:t>
            </a:r>
            <a:r>
              <a:rPr lang="en-US" altLang="zh-CN" sz="2000" dirty="0">
                <a:latin typeface="微软雅黑" pitchFamily="34" charset="-122"/>
                <a:ea typeface="微软雅黑" pitchFamily="34" charset="-122"/>
                <a:cs typeface="Arial Unicode MS" pitchFamily="34" charset="-122"/>
              </a:rPr>
              <a:t>1</a:t>
            </a:r>
            <a:r>
              <a:rPr lang="zh-CN" altLang="en-US" sz="2000" dirty="0">
                <a:latin typeface="微软雅黑" pitchFamily="34" charset="-122"/>
                <a:ea typeface="微软雅黑" pitchFamily="34" charset="-122"/>
                <a:cs typeface="Arial Unicode MS" pitchFamily="34" charset="-122"/>
              </a:rPr>
              <a:t>岁</a:t>
            </a:r>
          </a:p>
          <a:p>
            <a:pPr lvl="1">
              <a:lnSpc>
                <a:spcPct val="150000"/>
              </a:lnSpc>
              <a:spcBef>
                <a:spcPts val="0"/>
              </a:spcBef>
              <a:buFont typeface="Wingdings" pitchFamily="2" charset="2"/>
              <a:buNone/>
              <a:defRPr/>
            </a:pPr>
            <a:r>
              <a:rPr lang="zh-CN" altLang="en-US" sz="2000" dirty="0">
                <a:latin typeface="微软雅黑" pitchFamily="34" charset="-122"/>
                <a:ea typeface="微软雅黑" pitchFamily="34" charset="-122"/>
                <a:cs typeface="Arial Unicode MS" pitchFamily="34" charset="-122"/>
              </a:rPr>
              <a:t>   </a:t>
            </a:r>
            <a:r>
              <a:rPr lang="en-US" altLang="zh-CN" sz="2000" dirty="0">
                <a:solidFill>
                  <a:srgbClr val="C00000"/>
                </a:solidFill>
                <a:latin typeface="微软雅黑" pitchFamily="34" charset="-122"/>
                <a:ea typeface="微软雅黑" pitchFamily="34" charset="-122"/>
                <a:cs typeface="Arial Unicode MS" pitchFamily="34" charset="-122"/>
              </a:rPr>
              <a:t>UPDATE S</a:t>
            </a:r>
          </a:p>
          <a:p>
            <a:pPr lvl="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SET Sage=Sage+1</a:t>
            </a:r>
          </a:p>
          <a:p>
            <a:pPr lvl="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WHERE </a:t>
            </a:r>
            <a:r>
              <a:rPr lang="en-US" altLang="zh-CN" sz="2000" dirty="0" err="1">
                <a:solidFill>
                  <a:srgbClr val="C00000"/>
                </a:solidFill>
                <a:latin typeface="微软雅黑" pitchFamily="34" charset="-122"/>
                <a:ea typeface="微软雅黑" pitchFamily="34" charset="-122"/>
                <a:cs typeface="Arial Unicode MS" pitchFamily="34" charset="-122"/>
              </a:rPr>
              <a:t>Sdept</a:t>
            </a:r>
            <a:r>
              <a:rPr lang="en-US" altLang="zh-CN" sz="2000" dirty="0">
                <a:solidFill>
                  <a:srgbClr val="C00000"/>
                </a:solidFill>
                <a:latin typeface="微软雅黑" pitchFamily="34" charset="-122"/>
                <a:ea typeface="微软雅黑" pitchFamily="34" charset="-122"/>
                <a:cs typeface="Arial Unicode MS" pitchFamily="34" charset="-122"/>
              </a:rPr>
              <a:t>='IS'</a:t>
            </a:r>
            <a:r>
              <a:rPr lang="zh-CN" altLang="en-US" sz="2000" dirty="0">
                <a:solidFill>
                  <a:srgbClr val="C00000"/>
                </a:solidFill>
                <a:latin typeface="微软雅黑" pitchFamily="34" charset="-122"/>
                <a:ea typeface="微软雅黑" pitchFamily="34" charset="-122"/>
                <a:cs typeface="Arial Unicode MS" pitchFamily="34" charset="-122"/>
              </a:rPr>
              <a:t>；</a:t>
            </a:r>
            <a:endParaRPr lang="en-US" altLang="zh-CN" sz="2000" dirty="0">
              <a:solidFill>
                <a:srgbClr val="C00000"/>
              </a:solidFill>
              <a:latin typeface="微软雅黑" pitchFamily="34" charset="-122"/>
              <a:ea typeface="微软雅黑" pitchFamily="34" charset="-122"/>
              <a:cs typeface="Arial Unicode MS" pitchFamily="34" charset="-122"/>
            </a:endParaRPr>
          </a:p>
        </p:txBody>
      </p:sp>
      <p:sp>
        <p:nvSpPr>
          <p:cNvPr id="21" name="Rectangle 3"/>
          <p:cNvSpPr txBox="1">
            <a:spLocks noChangeArrowheads="1"/>
          </p:cNvSpPr>
          <p:nvPr/>
        </p:nvSpPr>
        <p:spPr bwMode="auto">
          <a:xfrm>
            <a:off x="447770" y="1616077"/>
            <a:ext cx="3710994" cy="4719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lnSpc>
                <a:spcPct val="150000"/>
              </a:lnSpc>
              <a:spcBef>
                <a:spcPts val="0"/>
              </a:spcBef>
              <a:defRPr/>
            </a:pP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3</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）带子</a:t>
            </a:r>
            <a:r>
              <a:rPr lang="zh-CN" altLang="en-US" sz="2000" kern="0" dirty="0">
                <a:solidFill>
                  <a:srgbClr val="0000FF"/>
                </a:solidFill>
                <a:latin typeface="微软雅黑" pitchFamily="34" charset="-122"/>
                <a:ea typeface="微软雅黑" pitchFamily="34" charset="-122"/>
                <a:cs typeface="Arial Unicode MS" pitchFamily="34" charset="-122"/>
                <a:sym typeface="Calibri" pitchFamily="34" charset="0"/>
              </a:rPr>
              <a:t>查询的修改</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语句</a:t>
            </a:r>
            <a:endPar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endParaRPr>
          </a:p>
          <a:p>
            <a:pPr marL="0" lvl="2">
              <a:lnSpc>
                <a:spcPct val="150000"/>
              </a:lnSpc>
              <a:spcBef>
                <a:spcPts val="0"/>
              </a:spcBef>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将</a:t>
            </a:r>
            <a:r>
              <a:rPr lang="zh-CN" altLang="en-US" sz="2000" dirty="0">
                <a:latin typeface="微软雅黑" pitchFamily="34" charset="-122"/>
                <a:ea typeface="微软雅黑" pitchFamily="34" charset="-122"/>
                <a:cs typeface="Arial Unicode MS" pitchFamily="34" charset="-122"/>
              </a:rPr>
              <a:t>计算机系全体学生的成绩置零。</a:t>
            </a:r>
          </a:p>
          <a:p>
            <a:pPr algn="just" eaLnBrk="1" hangingPunct="1">
              <a:lnSpc>
                <a:spcPct val="150000"/>
              </a:lnSpc>
              <a:spcBef>
                <a:spcPts val="0"/>
              </a:spcBef>
              <a:buFont typeface="Wingdings" pitchFamily="2" charset="2"/>
              <a:buNone/>
              <a:defRPr/>
            </a:pPr>
            <a:r>
              <a:rPr lang="zh-CN" altLang="en-US" sz="2000" dirty="0">
                <a:latin typeface="微软雅黑" pitchFamily="34" charset="-122"/>
                <a:ea typeface="微软雅黑" pitchFamily="34" charset="-122"/>
                <a:cs typeface="Arial Unicode MS" pitchFamily="34" charset="-122"/>
              </a:rPr>
              <a:t>   </a:t>
            </a:r>
            <a:r>
              <a:rPr lang="en-US" altLang="zh-CN" sz="2000" dirty="0">
                <a:solidFill>
                  <a:srgbClr val="C00000"/>
                </a:solidFill>
                <a:latin typeface="微软雅黑" pitchFamily="34" charset="-122"/>
                <a:ea typeface="微软雅黑" pitchFamily="34" charset="-122"/>
                <a:cs typeface="Arial Unicode MS" pitchFamily="34" charset="-122"/>
              </a:rPr>
              <a:t>UPDATE SC</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SET  Grade=0</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WHERE ‘CS'=</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(SELECT </a:t>
            </a:r>
            <a:r>
              <a:rPr lang="en-US" altLang="zh-CN" sz="2000" dirty="0" err="1">
                <a:solidFill>
                  <a:srgbClr val="C00000"/>
                </a:solidFill>
                <a:latin typeface="微软雅黑" pitchFamily="34" charset="-122"/>
                <a:ea typeface="微软雅黑" pitchFamily="34" charset="-122"/>
                <a:cs typeface="Arial Unicode MS" pitchFamily="34" charset="-122"/>
              </a:rPr>
              <a:t>Sdept</a:t>
            </a:r>
            <a:endParaRPr lang="en-US" altLang="zh-CN" sz="2000" dirty="0">
              <a:solidFill>
                <a:srgbClr val="C00000"/>
              </a:solidFill>
              <a:latin typeface="微软雅黑" pitchFamily="34" charset="-122"/>
              <a:ea typeface="微软雅黑" pitchFamily="34" charset="-122"/>
              <a:cs typeface="Arial Unicode MS" pitchFamily="34" charset="-122"/>
            </a:endParaRP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FROM  S</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WHERE </a:t>
            </a:r>
            <a:r>
              <a:rPr lang="en-US" altLang="zh-CN" sz="2000" dirty="0" err="1">
                <a:solidFill>
                  <a:srgbClr val="C00000"/>
                </a:solidFill>
                <a:latin typeface="微软雅黑" pitchFamily="34" charset="-122"/>
                <a:ea typeface="微软雅黑" pitchFamily="34" charset="-122"/>
                <a:cs typeface="Arial Unicode MS" pitchFamily="34" charset="-122"/>
              </a:rPr>
              <a:t>S.Sno</a:t>
            </a:r>
            <a:r>
              <a:rPr lang="en-US" altLang="zh-CN" sz="2000" dirty="0">
                <a:solidFill>
                  <a:srgbClr val="C00000"/>
                </a:solidFill>
                <a:latin typeface="微软雅黑" pitchFamily="34" charset="-122"/>
                <a:ea typeface="微软雅黑" pitchFamily="34" charset="-122"/>
                <a:cs typeface="Arial Unicode MS" pitchFamily="34" charset="-122"/>
              </a:rPr>
              <a:t>=</a:t>
            </a:r>
            <a:r>
              <a:rPr lang="en-US" altLang="zh-CN" sz="2000" dirty="0" err="1">
                <a:solidFill>
                  <a:srgbClr val="C00000"/>
                </a:solidFill>
                <a:latin typeface="微软雅黑" pitchFamily="34" charset="-122"/>
                <a:ea typeface="微软雅黑" pitchFamily="34" charset="-122"/>
                <a:cs typeface="Arial Unicode MS" pitchFamily="34" charset="-122"/>
              </a:rPr>
              <a:t>SC.Sno</a:t>
            </a:r>
            <a:r>
              <a:rPr lang="en-US" altLang="zh-CN" sz="2000" dirty="0">
                <a:solidFill>
                  <a:srgbClr val="C00000"/>
                </a:solidFill>
                <a:latin typeface="微软雅黑" pitchFamily="34" charset="-122"/>
                <a:ea typeface="微软雅黑" pitchFamily="34" charset="-122"/>
                <a:cs typeface="Arial Unicode MS" pitchFamily="34" charset="-122"/>
              </a:rPr>
              <a:t>);</a:t>
            </a:r>
            <a:endParaRPr lang="zh-CN" altLang="en-US" sz="2000" dirty="0">
              <a:solidFill>
                <a:srgbClr val="C00000"/>
              </a:solidFill>
              <a:latin typeface="微软雅黑" pitchFamily="34" charset="-122"/>
              <a:ea typeface="微软雅黑" pitchFamily="34" charset="-122"/>
              <a:cs typeface="Arial Unicode MS" pitchFamily="34" charset="-122"/>
            </a:endParaRPr>
          </a:p>
        </p:txBody>
      </p:sp>
      <p:sp>
        <p:nvSpPr>
          <p:cNvPr id="9" name="直接连接符 21"/>
          <p:cNvSpPr>
            <a:spLocks noChangeShapeType="1"/>
          </p:cNvSpPr>
          <p:nvPr/>
        </p:nvSpPr>
        <p:spPr bwMode="auto">
          <a:xfrm>
            <a:off x="4273304" y="1835882"/>
            <a:ext cx="34927" cy="3782403"/>
          </a:xfrm>
          <a:prstGeom prst="line">
            <a:avLst/>
          </a:prstGeom>
          <a:noFill/>
          <a:ln w="6350">
            <a:solidFill>
              <a:srgbClr val="E74C2E"/>
            </a:solidFill>
            <a:bevel/>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anim calcmode="lin" valueType="num">
                                      <p:cBhvr additive="base">
                                        <p:cTn id="35"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 calcmode="lin" valueType="num">
                                      <p:cBhvr additive="base">
                                        <p:cTn id="41"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 calcmode="lin" valueType="num">
                                      <p:cBhvr additive="base">
                                        <p:cTn id="4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 calcmode="lin" valueType="num">
                                      <p:cBhvr additive="base">
                                        <p:cTn id="49"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 calcmode="lin" valueType="num">
                                      <p:cBhvr additive="base">
                                        <p:cTn id="6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1">
                                            <p:txEl>
                                              <p:pRg st="1" end="1"/>
                                            </p:txEl>
                                          </p:spTgt>
                                        </p:tgtEl>
                                        <p:attrNameLst>
                                          <p:attrName>style.visibility</p:attrName>
                                        </p:attrNameLst>
                                      </p:cBhvr>
                                      <p:to>
                                        <p:strVal val="visible"/>
                                      </p:to>
                                    </p:set>
                                    <p:anim calcmode="lin" valueType="num">
                                      <p:cBhvr additive="base">
                                        <p:cTn id="65"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1">
                                            <p:txEl>
                                              <p:pRg st="2" end="2"/>
                                            </p:txEl>
                                          </p:spTgt>
                                        </p:tgtEl>
                                        <p:attrNameLst>
                                          <p:attrName>style.visibility</p:attrName>
                                        </p:attrNameLst>
                                      </p:cBhvr>
                                      <p:to>
                                        <p:strVal val="visible"/>
                                      </p:to>
                                    </p:set>
                                    <p:anim calcmode="lin" valueType="num">
                                      <p:cBhvr additive="base">
                                        <p:cTn id="71"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1">
                                            <p:txEl>
                                              <p:pRg st="2" end="2"/>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xEl>
                                              <p:pRg st="3" end="3"/>
                                            </p:txEl>
                                          </p:spTgt>
                                        </p:tgtEl>
                                        <p:attrNameLst>
                                          <p:attrName>style.visibility</p:attrName>
                                        </p:attrNameLst>
                                      </p:cBhvr>
                                      <p:to>
                                        <p:strVal val="visible"/>
                                      </p:to>
                                    </p:set>
                                    <p:anim calcmode="lin" valueType="num">
                                      <p:cBhvr additive="base">
                                        <p:cTn id="75"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
                                            <p:txEl>
                                              <p:pRg st="4" end="4"/>
                                            </p:txEl>
                                          </p:spTgt>
                                        </p:tgtEl>
                                        <p:attrNameLst>
                                          <p:attrName>style.visibility</p:attrName>
                                        </p:attrNameLst>
                                      </p:cBhvr>
                                      <p:to>
                                        <p:strVal val="visible"/>
                                      </p:to>
                                    </p:set>
                                    <p:anim calcmode="lin" valueType="num">
                                      <p:cBhvr additive="base">
                                        <p:cTn id="79"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1">
                                            <p:txEl>
                                              <p:pRg st="5" end="5"/>
                                            </p:txEl>
                                          </p:spTgt>
                                        </p:tgtEl>
                                        <p:attrNameLst>
                                          <p:attrName>style.visibility</p:attrName>
                                        </p:attrNameLst>
                                      </p:cBhvr>
                                      <p:to>
                                        <p:strVal val="visible"/>
                                      </p:to>
                                    </p:set>
                                    <p:anim calcmode="lin" valueType="num">
                                      <p:cBhvr additive="base">
                                        <p:cTn id="83"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1">
                                            <p:txEl>
                                              <p:pRg st="6" end="6"/>
                                            </p:txEl>
                                          </p:spTgt>
                                        </p:tgtEl>
                                        <p:attrNameLst>
                                          <p:attrName>style.visibility</p:attrName>
                                        </p:attrNameLst>
                                      </p:cBhvr>
                                      <p:to>
                                        <p:strVal val="visible"/>
                                      </p:to>
                                    </p:set>
                                    <p:anim calcmode="lin" valueType="num">
                                      <p:cBhvr additive="base">
                                        <p:cTn id="8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1">
                                            <p:txEl>
                                              <p:pRg st="7" end="7"/>
                                            </p:txEl>
                                          </p:spTgt>
                                        </p:tgtEl>
                                        <p:attrNameLst>
                                          <p:attrName>style.visibility</p:attrName>
                                        </p:attrNameLst>
                                      </p:cBhvr>
                                      <p:to>
                                        <p:strVal val="visible"/>
                                      </p:to>
                                    </p:set>
                                    <p:anim calcmode="lin" valueType="num">
                                      <p:cBhvr additive="base">
                                        <p:cTn id="91"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a:ln>
            <a:headEnd/>
            <a:tailEnd/>
          </a:ln>
        </p:spPr>
        <p:txBody>
          <a:bodyPr>
            <a:prstTxWarp prst="textNoShape">
              <a:avLst/>
            </a:prstTxWarp>
          </a:bodyPr>
          <a:lstStyle/>
          <a:p>
            <a:r>
              <a:rPr lang="en-US" altLang="zh-CN" smtClean="0"/>
              <a:t>Principles and Applied of Database</a:t>
            </a:r>
          </a:p>
        </p:txBody>
      </p:sp>
      <p:sp>
        <p:nvSpPr>
          <p:cNvPr id="39939"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39940"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21" name="Rectangle 3"/>
          <p:cNvSpPr txBox="1">
            <a:spLocks noChangeArrowheads="1"/>
          </p:cNvSpPr>
          <p:nvPr/>
        </p:nvSpPr>
        <p:spPr bwMode="auto">
          <a:xfrm>
            <a:off x="447770" y="1616077"/>
            <a:ext cx="3710994" cy="4719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lnSpc>
                <a:spcPct val="150000"/>
              </a:lnSpc>
              <a:spcBef>
                <a:spcPts val="0"/>
              </a:spcBef>
              <a:defRPr/>
            </a:pP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3</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）带子</a:t>
            </a:r>
            <a:r>
              <a:rPr lang="zh-CN" altLang="en-US" sz="2000" kern="0" dirty="0">
                <a:solidFill>
                  <a:srgbClr val="0000FF"/>
                </a:solidFill>
                <a:latin typeface="微软雅黑" pitchFamily="34" charset="-122"/>
                <a:ea typeface="微软雅黑" pitchFamily="34" charset="-122"/>
                <a:cs typeface="Arial Unicode MS" pitchFamily="34" charset="-122"/>
                <a:sym typeface="Calibri" pitchFamily="34" charset="0"/>
              </a:rPr>
              <a:t>查询的修改</a:t>
            </a: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语句</a:t>
            </a:r>
            <a:endPar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endParaRPr>
          </a:p>
          <a:p>
            <a:pPr marL="0" lvl="2">
              <a:lnSpc>
                <a:spcPct val="150000"/>
              </a:lnSpc>
              <a:spcBef>
                <a:spcPts val="0"/>
              </a:spcBef>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将</a:t>
            </a:r>
            <a:r>
              <a:rPr lang="zh-CN" altLang="en-US" sz="2000" dirty="0">
                <a:latin typeface="微软雅黑" pitchFamily="34" charset="-122"/>
                <a:ea typeface="微软雅黑" pitchFamily="34" charset="-122"/>
                <a:cs typeface="Arial Unicode MS" pitchFamily="34" charset="-122"/>
              </a:rPr>
              <a:t>计算机系全体学生的成绩置零。</a:t>
            </a:r>
          </a:p>
          <a:p>
            <a:pPr algn="just" eaLnBrk="1" hangingPunct="1">
              <a:lnSpc>
                <a:spcPct val="150000"/>
              </a:lnSpc>
              <a:spcBef>
                <a:spcPts val="0"/>
              </a:spcBef>
              <a:buFont typeface="Wingdings" pitchFamily="2" charset="2"/>
              <a:buNone/>
              <a:defRPr/>
            </a:pPr>
            <a:r>
              <a:rPr lang="zh-CN" altLang="en-US" sz="2000" dirty="0">
                <a:latin typeface="微软雅黑" pitchFamily="34" charset="-122"/>
                <a:ea typeface="微软雅黑" pitchFamily="34" charset="-122"/>
                <a:cs typeface="Arial Unicode MS" pitchFamily="34" charset="-122"/>
              </a:rPr>
              <a:t>   </a:t>
            </a:r>
            <a:r>
              <a:rPr lang="en-US" altLang="zh-CN" sz="2000" dirty="0">
                <a:solidFill>
                  <a:srgbClr val="C00000"/>
                </a:solidFill>
                <a:latin typeface="微软雅黑" pitchFamily="34" charset="-122"/>
                <a:ea typeface="微软雅黑" pitchFamily="34" charset="-122"/>
                <a:cs typeface="Arial Unicode MS" pitchFamily="34" charset="-122"/>
              </a:rPr>
              <a:t>UPDATE SC</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SET  Grade=0</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WHERE </a:t>
            </a:r>
            <a:r>
              <a:rPr lang="en-US" altLang="zh-CN" sz="2000" dirty="0">
                <a:solidFill>
                  <a:srgbClr val="0000FF"/>
                </a:solidFill>
                <a:latin typeface="微软雅黑" pitchFamily="34" charset="-122"/>
                <a:ea typeface="微软雅黑" pitchFamily="34" charset="-122"/>
                <a:cs typeface="Arial Unicode MS" pitchFamily="34" charset="-122"/>
              </a:rPr>
              <a:t>‘CS'=</a:t>
            </a:r>
          </a:p>
          <a:p>
            <a:pPr algn="just" eaLnBrk="1" hangingPunct="1">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(SELECT </a:t>
            </a:r>
            <a:r>
              <a:rPr lang="en-US" altLang="zh-CN" sz="2000" dirty="0" err="1">
                <a:solidFill>
                  <a:srgbClr val="0000FF"/>
                </a:solidFill>
                <a:latin typeface="微软雅黑" pitchFamily="34" charset="-122"/>
                <a:ea typeface="微软雅黑" pitchFamily="34" charset="-122"/>
                <a:cs typeface="Arial Unicode MS" pitchFamily="34" charset="-122"/>
              </a:rPr>
              <a:t>Sdept</a:t>
            </a:r>
            <a:endParaRPr lang="en-US" altLang="zh-CN" sz="2000" dirty="0">
              <a:solidFill>
                <a:srgbClr val="0000FF"/>
              </a:solidFill>
              <a:latin typeface="微软雅黑" pitchFamily="34" charset="-122"/>
              <a:ea typeface="微软雅黑" pitchFamily="34" charset="-122"/>
              <a:cs typeface="Arial Unicode MS" pitchFamily="34" charset="-122"/>
            </a:endParaRPr>
          </a:p>
          <a:p>
            <a:pPr algn="just" eaLnBrk="1" hangingPunct="1">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FROM  S</a:t>
            </a:r>
          </a:p>
          <a:p>
            <a:pPr algn="just" eaLnBrk="1" hangingPunct="1">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WHERE </a:t>
            </a:r>
            <a:r>
              <a:rPr lang="en-US" altLang="zh-CN" sz="2000" dirty="0" err="1">
                <a:solidFill>
                  <a:srgbClr val="0000FF"/>
                </a:solidFill>
                <a:latin typeface="微软雅黑" pitchFamily="34" charset="-122"/>
                <a:ea typeface="微软雅黑" pitchFamily="34" charset="-122"/>
                <a:cs typeface="Arial Unicode MS" pitchFamily="34" charset="-122"/>
              </a:rPr>
              <a:t>S.Sno</a:t>
            </a:r>
            <a:r>
              <a:rPr lang="en-US" altLang="zh-CN" sz="2000" dirty="0">
                <a:solidFill>
                  <a:srgbClr val="0000FF"/>
                </a:solidFill>
                <a:latin typeface="微软雅黑" pitchFamily="34" charset="-122"/>
                <a:ea typeface="微软雅黑" pitchFamily="34" charset="-122"/>
                <a:cs typeface="Arial Unicode MS" pitchFamily="34" charset="-122"/>
              </a:rPr>
              <a:t>=</a:t>
            </a:r>
            <a:r>
              <a:rPr lang="en-US" altLang="zh-CN" sz="2000" dirty="0" err="1">
                <a:solidFill>
                  <a:srgbClr val="0000FF"/>
                </a:solidFill>
                <a:latin typeface="微软雅黑" pitchFamily="34" charset="-122"/>
                <a:ea typeface="微软雅黑" pitchFamily="34" charset="-122"/>
                <a:cs typeface="Arial Unicode MS" pitchFamily="34" charset="-122"/>
              </a:rPr>
              <a:t>SC.Sno</a:t>
            </a:r>
            <a:r>
              <a:rPr lang="en-US" altLang="zh-CN" sz="2000" dirty="0">
                <a:solidFill>
                  <a:srgbClr val="0000FF"/>
                </a:solidFill>
                <a:latin typeface="微软雅黑" pitchFamily="34" charset="-122"/>
                <a:ea typeface="微软雅黑" pitchFamily="34" charset="-122"/>
                <a:cs typeface="Arial Unicode MS" pitchFamily="34" charset="-122"/>
              </a:rPr>
              <a:t>);</a:t>
            </a:r>
            <a:endParaRPr lang="zh-CN" altLang="en-US" sz="2000" dirty="0">
              <a:solidFill>
                <a:srgbClr val="0000FF"/>
              </a:solidFill>
              <a:latin typeface="微软雅黑" pitchFamily="34" charset="-122"/>
              <a:ea typeface="微软雅黑" pitchFamily="34" charset="-122"/>
              <a:cs typeface="Arial Unicode MS" pitchFamily="34" charset="-122"/>
            </a:endParaRPr>
          </a:p>
        </p:txBody>
      </p:sp>
      <p:sp>
        <p:nvSpPr>
          <p:cNvPr id="9" name="直接连接符 21"/>
          <p:cNvSpPr>
            <a:spLocks noChangeShapeType="1"/>
          </p:cNvSpPr>
          <p:nvPr/>
        </p:nvSpPr>
        <p:spPr bwMode="auto">
          <a:xfrm>
            <a:off x="4273304" y="1835882"/>
            <a:ext cx="34927" cy="3782403"/>
          </a:xfrm>
          <a:prstGeom prst="line">
            <a:avLst/>
          </a:prstGeom>
          <a:noFill/>
          <a:ln w="6350">
            <a:solidFill>
              <a:srgbClr val="E74C2E"/>
            </a:solidFill>
            <a:bevel/>
            <a:headEnd/>
            <a:tailEnd/>
          </a:ln>
        </p:spPr>
        <p:txBody>
          <a:bodyPr/>
          <a:lstStyle/>
          <a:p>
            <a:endParaRPr lang="zh-CN" altLang="en-US"/>
          </a:p>
        </p:txBody>
      </p:sp>
      <p:sp>
        <p:nvSpPr>
          <p:cNvPr id="10" name="Rectangle 3"/>
          <p:cNvSpPr txBox="1">
            <a:spLocks noChangeArrowheads="1"/>
          </p:cNvSpPr>
          <p:nvPr/>
        </p:nvSpPr>
        <p:spPr bwMode="auto">
          <a:xfrm>
            <a:off x="4501022" y="1554531"/>
            <a:ext cx="4352831" cy="4719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lnSpc>
                <a:spcPct val="150000"/>
              </a:lnSpc>
              <a:spcBef>
                <a:spcPts val="0"/>
              </a:spcBef>
              <a:defRPr/>
            </a:pPr>
            <a:r>
              <a:rPr lang="zh-CN" altLang="en-US" sz="2000" kern="0" dirty="0" smtClean="0">
                <a:solidFill>
                  <a:srgbClr val="0000FF"/>
                </a:solidFill>
                <a:latin typeface="微软雅黑" pitchFamily="34" charset="-122"/>
                <a:ea typeface="微软雅黑" pitchFamily="34" charset="-122"/>
                <a:cs typeface="Arial Unicode MS" pitchFamily="34" charset="-122"/>
                <a:sym typeface="Calibri" pitchFamily="34" charset="0"/>
              </a:rPr>
              <a:t>等价于：</a:t>
            </a:r>
            <a:endParaRPr lang="en-US" altLang="zh-CN" sz="2000" kern="0" dirty="0" smtClean="0">
              <a:solidFill>
                <a:srgbClr val="0000FF"/>
              </a:solidFill>
              <a:latin typeface="微软雅黑" pitchFamily="34" charset="-122"/>
              <a:ea typeface="微软雅黑" pitchFamily="34" charset="-122"/>
              <a:cs typeface="Arial Unicode MS" pitchFamily="34" charset="-122"/>
              <a:sym typeface="Calibri" pitchFamily="34" charset="0"/>
            </a:endParaRPr>
          </a:p>
          <a:p>
            <a:pPr marL="0" lvl="2">
              <a:lnSpc>
                <a:spcPct val="150000"/>
              </a:lnSpc>
              <a:spcBef>
                <a:spcPts val="0"/>
              </a:spcBef>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将</a:t>
            </a:r>
            <a:r>
              <a:rPr lang="zh-CN" altLang="en-US" sz="2000" dirty="0">
                <a:latin typeface="微软雅黑" pitchFamily="34" charset="-122"/>
                <a:ea typeface="微软雅黑" pitchFamily="34" charset="-122"/>
                <a:cs typeface="Arial Unicode MS" pitchFamily="34" charset="-122"/>
              </a:rPr>
              <a:t>计算机系全体学生的成绩置零。</a:t>
            </a:r>
          </a:p>
          <a:p>
            <a:pPr algn="just" eaLnBrk="1" hangingPunct="1">
              <a:lnSpc>
                <a:spcPct val="150000"/>
              </a:lnSpc>
              <a:spcBef>
                <a:spcPts val="0"/>
              </a:spcBef>
              <a:buFont typeface="Wingdings" pitchFamily="2" charset="2"/>
              <a:buNone/>
              <a:defRPr/>
            </a:pPr>
            <a:r>
              <a:rPr lang="zh-CN" altLang="en-US" sz="2000" dirty="0">
                <a:solidFill>
                  <a:srgbClr val="C00000"/>
                </a:solidFill>
                <a:latin typeface="微软雅黑" pitchFamily="34" charset="-122"/>
                <a:ea typeface="微软雅黑" pitchFamily="34" charset="-122"/>
                <a:cs typeface="Arial Unicode MS" pitchFamily="34" charset="-122"/>
              </a:rPr>
              <a:t>   </a:t>
            </a:r>
            <a:r>
              <a:rPr lang="en-US" altLang="zh-CN" sz="2000" dirty="0">
                <a:solidFill>
                  <a:srgbClr val="C00000"/>
                </a:solidFill>
                <a:latin typeface="微软雅黑" pitchFamily="34" charset="-122"/>
                <a:ea typeface="微软雅黑" pitchFamily="34" charset="-122"/>
                <a:cs typeface="Arial Unicode MS" pitchFamily="34" charset="-122"/>
              </a:rPr>
              <a:t>UPDATE SC</a:t>
            </a:r>
          </a:p>
          <a:p>
            <a:pPr algn="just" eaLnBrk="1" hangingPunct="1">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SET  Grade=0</a:t>
            </a:r>
          </a:p>
          <a:p>
            <a:pPr>
              <a:lnSpc>
                <a:spcPct val="150000"/>
              </a:lnSpc>
              <a:spcBef>
                <a:spcPts val="0"/>
              </a:spcBef>
              <a:buFont typeface="Wingdings" pitchFamily="2" charset="2"/>
              <a:buNone/>
              <a:defRPr/>
            </a:pPr>
            <a:r>
              <a:rPr lang="en-US" altLang="zh-CN" sz="2000" dirty="0">
                <a:solidFill>
                  <a:srgbClr val="C00000"/>
                </a:solidFill>
                <a:latin typeface="微软雅黑" pitchFamily="34" charset="-122"/>
                <a:ea typeface="微软雅黑" pitchFamily="34" charset="-122"/>
                <a:cs typeface="Arial Unicode MS" pitchFamily="34" charset="-122"/>
              </a:rPr>
              <a:t>   WHERE </a:t>
            </a:r>
            <a:r>
              <a:rPr lang="en-US" altLang="zh-CN" sz="2000" dirty="0" err="1" smtClean="0">
                <a:solidFill>
                  <a:srgbClr val="0000FF"/>
                </a:solidFill>
                <a:latin typeface="微软雅黑" pitchFamily="34" charset="-122"/>
                <a:ea typeface="微软雅黑" pitchFamily="34" charset="-122"/>
                <a:cs typeface="Arial Unicode MS" pitchFamily="34" charset="-122"/>
              </a:rPr>
              <a:t>Sno</a:t>
            </a:r>
            <a:r>
              <a:rPr lang="en-US" altLang="zh-CN" sz="2000" dirty="0" smtClean="0">
                <a:solidFill>
                  <a:srgbClr val="0000FF"/>
                </a:solidFill>
                <a:latin typeface="微软雅黑" pitchFamily="34" charset="-122"/>
                <a:ea typeface="微软雅黑" pitchFamily="34" charset="-122"/>
                <a:cs typeface="Arial Unicode MS" pitchFamily="34" charset="-122"/>
              </a:rPr>
              <a:t> </a:t>
            </a:r>
            <a:r>
              <a:rPr lang="en-US" altLang="zh-CN" sz="2000" dirty="0">
                <a:solidFill>
                  <a:srgbClr val="0000FF"/>
                </a:solidFill>
                <a:latin typeface="微软雅黑" pitchFamily="34" charset="-122"/>
                <a:ea typeface="微软雅黑" pitchFamily="34" charset="-122"/>
                <a:cs typeface="Arial Unicode MS" pitchFamily="34" charset="-122"/>
              </a:rPr>
              <a:t>IN</a:t>
            </a:r>
          </a:p>
          <a:p>
            <a:pPr>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(SELECT </a:t>
            </a:r>
            <a:r>
              <a:rPr lang="en-US" altLang="zh-CN" sz="2000" dirty="0" err="1" smtClean="0">
                <a:solidFill>
                  <a:srgbClr val="0000FF"/>
                </a:solidFill>
                <a:latin typeface="微软雅黑" pitchFamily="34" charset="-122"/>
                <a:ea typeface="微软雅黑" pitchFamily="34" charset="-122"/>
                <a:cs typeface="Arial Unicode MS" pitchFamily="34" charset="-122"/>
              </a:rPr>
              <a:t>Sno</a:t>
            </a:r>
            <a:endParaRPr lang="en-US" altLang="zh-CN" sz="2000" dirty="0">
              <a:solidFill>
                <a:srgbClr val="0000FF"/>
              </a:solidFill>
              <a:latin typeface="微软雅黑" pitchFamily="34" charset="-122"/>
              <a:ea typeface="微软雅黑" pitchFamily="34" charset="-122"/>
              <a:cs typeface="Arial Unicode MS" pitchFamily="34" charset="-122"/>
            </a:endParaRPr>
          </a:p>
          <a:p>
            <a:pPr>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FROM  S</a:t>
            </a:r>
          </a:p>
          <a:p>
            <a:pPr>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              WHERE </a:t>
            </a:r>
            <a:r>
              <a:rPr lang="en-US" altLang="zh-CN" sz="2000" dirty="0" err="1" smtClean="0">
                <a:solidFill>
                  <a:srgbClr val="0000FF"/>
                </a:solidFill>
                <a:latin typeface="微软雅黑" pitchFamily="34" charset="-122"/>
                <a:ea typeface="微软雅黑" pitchFamily="34" charset="-122"/>
                <a:cs typeface="Arial Unicode MS" pitchFamily="34" charset="-122"/>
              </a:rPr>
              <a:t>Sdept</a:t>
            </a:r>
            <a:r>
              <a:rPr lang="en-US" altLang="zh-CN" sz="2000" dirty="0" smtClean="0">
                <a:solidFill>
                  <a:srgbClr val="0000FF"/>
                </a:solidFill>
                <a:latin typeface="微软雅黑" pitchFamily="34" charset="-122"/>
                <a:ea typeface="微软雅黑" pitchFamily="34" charset="-122"/>
                <a:cs typeface="Arial Unicode MS" pitchFamily="34" charset="-122"/>
              </a:rPr>
              <a:t>=</a:t>
            </a:r>
            <a:r>
              <a:rPr lang="en-US" altLang="zh-CN" sz="2000" dirty="0">
                <a:solidFill>
                  <a:srgbClr val="0000FF"/>
                </a:solidFill>
                <a:latin typeface="微软雅黑" pitchFamily="34" charset="-122"/>
                <a:ea typeface="微软雅黑" pitchFamily="34" charset="-122"/>
                <a:cs typeface="Arial Unicode MS" pitchFamily="34" charset="-122"/>
              </a:rPr>
              <a:t> </a:t>
            </a:r>
            <a:r>
              <a:rPr lang="en-US" altLang="zh-CN" sz="2000" dirty="0" smtClean="0">
                <a:solidFill>
                  <a:srgbClr val="0000FF"/>
                </a:solidFill>
                <a:latin typeface="微软雅黑" pitchFamily="34" charset="-122"/>
                <a:ea typeface="微软雅黑" pitchFamily="34" charset="-122"/>
                <a:cs typeface="Arial Unicode MS" pitchFamily="34" charset="-122"/>
              </a:rPr>
              <a:t>‘CS');</a:t>
            </a:r>
            <a:endParaRPr lang="zh-CN" altLang="en-US" sz="2000" dirty="0">
              <a:solidFill>
                <a:srgbClr val="0000FF"/>
              </a:solidFill>
              <a:latin typeface="微软雅黑" pitchFamily="34" charset="-122"/>
              <a:ea typeface="微软雅黑"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497013" y="17097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63" name="直接连接符 28"/>
          <p:cNvSpPr>
            <a:spLocks noChangeShapeType="1"/>
          </p:cNvSpPr>
          <p:nvPr/>
        </p:nvSpPr>
        <p:spPr bwMode="auto">
          <a:xfrm>
            <a:off x="2679700" y="1738313"/>
            <a:ext cx="0" cy="881062"/>
          </a:xfrm>
          <a:prstGeom prst="line">
            <a:avLst/>
          </a:prstGeom>
          <a:noFill/>
          <a:ln w="12700">
            <a:solidFill>
              <a:srgbClr val="FCF8ED"/>
            </a:solidFill>
            <a:prstDash val="dash"/>
            <a:bevel/>
            <a:headEnd/>
            <a:tailEnd/>
          </a:ln>
        </p:spPr>
        <p:txBody>
          <a:bodyPr/>
          <a:lstStyle/>
          <a:p>
            <a:endParaRPr lang="zh-CN" altLang="en-US"/>
          </a:p>
        </p:txBody>
      </p:sp>
      <p:sp>
        <p:nvSpPr>
          <p:cNvPr id="15364" name="圆角矩形 69"/>
          <p:cNvSpPr>
            <a:spLocks noChangeArrowheads="1"/>
          </p:cNvSpPr>
          <p:nvPr/>
        </p:nvSpPr>
        <p:spPr bwMode="auto">
          <a:xfrm>
            <a:off x="1684338" y="1922463"/>
            <a:ext cx="862012"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1</a:t>
            </a:r>
          </a:p>
        </p:txBody>
      </p:sp>
      <p:sp>
        <p:nvSpPr>
          <p:cNvPr id="15365" name="文本框 74"/>
          <p:cNvSpPr>
            <a:spLocks noChangeArrowheads="1"/>
          </p:cNvSpPr>
          <p:nvPr/>
        </p:nvSpPr>
        <p:spPr bwMode="auto">
          <a:xfrm>
            <a:off x="3343275" y="1876425"/>
            <a:ext cx="4475163" cy="523875"/>
          </a:xfrm>
          <a:prstGeom prst="rect">
            <a:avLst/>
          </a:prstGeom>
          <a:noFill/>
          <a:ln w="9525">
            <a:noFill/>
            <a:miter lim="800000"/>
            <a:headEnd/>
            <a:tailEnd/>
          </a:ln>
        </p:spPr>
        <p:txBody>
          <a:bodyPr>
            <a:spAutoFit/>
          </a:bodyPr>
          <a:lstStyle/>
          <a:p>
            <a:pPr>
              <a:buFont typeface="Arial" pitchFamily="34" charset="0"/>
              <a:buNone/>
            </a:pPr>
            <a:r>
              <a:rPr lang="en-US" altLang="zh-CN" sz="2800" dirty="0" smtClean="0">
                <a:solidFill>
                  <a:schemeClr val="accent3">
                    <a:lumMod val="90000"/>
                  </a:schemeClr>
                </a:solidFill>
                <a:latin typeface="微软雅黑" pitchFamily="34" charset="-122"/>
                <a:ea typeface="微软雅黑" pitchFamily="34" charset="-122"/>
                <a:sym typeface="宋体" pitchFamily="2" charset="-122"/>
              </a:rPr>
              <a:t>SQL</a:t>
            </a:r>
            <a:r>
              <a:rPr lang="zh-CN" altLang="en-US" sz="2800" dirty="0" smtClean="0">
                <a:solidFill>
                  <a:schemeClr val="accent3">
                    <a:lumMod val="90000"/>
                  </a:schemeClr>
                </a:solidFill>
                <a:latin typeface="微软雅黑" pitchFamily="34" charset="-122"/>
                <a:ea typeface="微软雅黑" pitchFamily="34" charset="-122"/>
                <a:sym typeface="宋体" pitchFamily="2" charset="-122"/>
              </a:rPr>
              <a:t>之数据更新操作</a:t>
            </a:r>
            <a:endParaRPr lang="zh-CN" altLang="en-US" sz="2800" dirty="0">
              <a:solidFill>
                <a:schemeClr val="accent3">
                  <a:lumMod val="90000"/>
                </a:schemeClr>
              </a:solidFill>
              <a:latin typeface="微软雅黑" pitchFamily="34" charset="-122"/>
              <a:ea typeface="微软雅黑" pitchFamily="34" charset="-122"/>
              <a:sym typeface="宋体" pitchFamily="2" charset="-122"/>
            </a:endParaRPr>
          </a:p>
        </p:txBody>
      </p:sp>
      <p:grpSp>
        <p:nvGrpSpPr>
          <p:cNvPr id="3" name="组合 43"/>
          <p:cNvGrpSpPr>
            <a:grpSpLocks/>
          </p:cNvGrpSpPr>
          <p:nvPr/>
        </p:nvGrpSpPr>
        <p:grpSpPr bwMode="auto">
          <a:xfrm>
            <a:off x="8664575" y="6507163"/>
            <a:ext cx="223838" cy="300037"/>
            <a:chOff x="0" y="0"/>
            <a:chExt cx="299785" cy="299785"/>
          </a:xfrm>
        </p:grpSpPr>
        <p:sp>
          <p:nvSpPr>
            <p:cNvPr id="15388" name="椭圆 44"/>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9" name="右箭头 63"/>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4" name="组合 64"/>
          <p:cNvGrpSpPr>
            <a:grpSpLocks/>
          </p:cNvGrpSpPr>
          <p:nvPr/>
        </p:nvGrpSpPr>
        <p:grpSpPr bwMode="auto">
          <a:xfrm flipH="1">
            <a:off x="8293100" y="6507163"/>
            <a:ext cx="225425" cy="300037"/>
            <a:chOff x="0" y="0"/>
            <a:chExt cx="299785" cy="299785"/>
          </a:xfrm>
        </p:grpSpPr>
        <p:sp>
          <p:nvSpPr>
            <p:cNvPr id="15386" name="椭圆 6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7" name="右箭头 70"/>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5" name="Group 60"/>
          <p:cNvGrpSpPr>
            <a:grpSpLocks/>
          </p:cNvGrpSpPr>
          <p:nvPr/>
        </p:nvGrpSpPr>
        <p:grpSpPr bwMode="auto">
          <a:xfrm>
            <a:off x="0" y="427038"/>
            <a:ext cx="2954338" cy="711200"/>
            <a:chOff x="0" y="269"/>
            <a:chExt cx="1861" cy="448"/>
          </a:xfrm>
        </p:grpSpPr>
        <p:grpSp>
          <p:nvGrpSpPr>
            <p:cNvPr id="6" name="组合 71"/>
            <p:cNvGrpSpPr>
              <a:grpSpLocks/>
            </p:cNvGrpSpPr>
            <p:nvPr/>
          </p:nvGrpSpPr>
          <p:grpSpPr bwMode="auto">
            <a:xfrm>
              <a:off x="0" y="269"/>
              <a:ext cx="1861" cy="448"/>
              <a:chOff x="0" y="0"/>
              <a:chExt cx="3370216" cy="493479"/>
            </a:xfrm>
          </p:grpSpPr>
          <p:sp>
            <p:nvSpPr>
              <p:cNvPr id="15384" name="矩形 83"/>
              <p:cNvSpPr>
                <a:spLocks noChangeArrowheads="1"/>
              </p:cNvSpPr>
              <p:nvPr/>
            </p:nvSpPr>
            <p:spPr bwMode="auto">
              <a:xfrm>
                <a:off x="0" y="0"/>
                <a:ext cx="3052812" cy="493479"/>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sp>
            <p:nvSpPr>
              <p:cNvPr id="15385" name="直角三角形 84"/>
              <p:cNvSpPr>
                <a:spLocks noChangeArrowheads="1"/>
              </p:cNvSpPr>
              <p:nvPr/>
            </p:nvSpPr>
            <p:spPr bwMode="auto">
              <a:xfrm>
                <a:off x="3052811" y="3822"/>
                <a:ext cx="317405" cy="489657"/>
              </a:xfrm>
              <a:prstGeom prst="rtTriangle">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grpSp>
        <p:sp>
          <p:nvSpPr>
            <p:cNvPr id="15383" name="文本框 85"/>
            <p:cNvSpPr>
              <a:spLocks noChangeArrowheads="1"/>
            </p:cNvSpPr>
            <p:nvPr/>
          </p:nvSpPr>
          <p:spPr bwMode="auto">
            <a:xfrm>
              <a:off x="177" y="286"/>
              <a:ext cx="1143" cy="365"/>
            </a:xfrm>
            <a:prstGeom prst="rect">
              <a:avLst/>
            </a:prstGeom>
            <a:noFill/>
            <a:ln w="9525">
              <a:noFill/>
              <a:miter lim="800000"/>
              <a:headEnd/>
              <a:tailEnd/>
            </a:ln>
          </p:spPr>
          <p:txBody>
            <a:bodyPr>
              <a:spAutoFit/>
            </a:bodyPr>
            <a:lstStyle/>
            <a:p>
              <a:pPr algn="ctr">
                <a:buFont typeface="Arial" pitchFamily="34" charset="0"/>
                <a:buNone/>
              </a:pPr>
              <a:r>
                <a:rPr lang="zh-CN" altLang="en-US" sz="3200">
                  <a:solidFill>
                    <a:schemeClr val="bg1"/>
                  </a:solidFill>
                  <a:latin typeface="微软雅黑" pitchFamily="34" charset="-122"/>
                  <a:ea typeface="微软雅黑" pitchFamily="34" charset="-122"/>
                </a:rPr>
                <a:t>本章内容</a:t>
              </a:r>
            </a:p>
          </p:txBody>
        </p:sp>
      </p:grpSp>
      <p:sp>
        <p:nvSpPr>
          <p:cNvPr id="15369" name="文本框 41"/>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pPr>
              <a:buFont typeface="Arial" pitchFamily="34" charset="0"/>
              <a:buNone/>
            </a:pPr>
            <a:r>
              <a:rPr lang="en-US" altLang="zh-CN">
                <a:solidFill>
                  <a:schemeClr val="bg1"/>
                </a:solidFill>
                <a:ea typeface="微软雅黑" pitchFamily="34" charset="-122"/>
                <a:sym typeface="微软雅黑" pitchFamily="34" charset="-122"/>
              </a:rPr>
              <a:t>-1-</a:t>
            </a:r>
          </a:p>
        </p:txBody>
      </p:sp>
      <p:sp>
        <p:nvSpPr>
          <p:cNvPr id="15370" name="矩形 1"/>
          <p:cNvSpPr>
            <a:spLocks noChangeArrowheads="1"/>
          </p:cNvSpPr>
          <p:nvPr/>
        </p:nvSpPr>
        <p:spPr bwMode="auto">
          <a:xfrm>
            <a:off x="1481138" y="28273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1" name="直接连接符 28"/>
          <p:cNvSpPr>
            <a:spLocks noChangeShapeType="1"/>
          </p:cNvSpPr>
          <p:nvPr/>
        </p:nvSpPr>
        <p:spPr bwMode="auto">
          <a:xfrm>
            <a:off x="2663825" y="2855913"/>
            <a:ext cx="0" cy="881062"/>
          </a:xfrm>
          <a:prstGeom prst="line">
            <a:avLst/>
          </a:prstGeom>
          <a:noFill/>
          <a:ln w="12700">
            <a:solidFill>
              <a:srgbClr val="FCF8ED"/>
            </a:solidFill>
            <a:prstDash val="dash"/>
            <a:bevel/>
            <a:headEnd/>
            <a:tailEnd/>
          </a:ln>
        </p:spPr>
        <p:txBody>
          <a:bodyPr/>
          <a:lstStyle/>
          <a:p>
            <a:endParaRPr lang="zh-CN" altLang="en-US"/>
          </a:p>
        </p:txBody>
      </p:sp>
      <p:sp>
        <p:nvSpPr>
          <p:cNvPr id="15372" name="圆角矩形 69"/>
          <p:cNvSpPr>
            <a:spLocks noChangeArrowheads="1"/>
          </p:cNvSpPr>
          <p:nvPr/>
        </p:nvSpPr>
        <p:spPr bwMode="auto">
          <a:xfrm>
            <a:off x="1668463" y="3040063"/>
            <a:ext cx="917575"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2</a:t>
            </a:r>
          </a:p>
        </p:txBody>
      </p:sp>
      <p:sp>
        <p:nvSpPr>
          <p:cNvPr id="15373" name="矩形 1"/>
          <p:cNvSpPr>
            <a:spLocks noChangeArrowheads="1"/>
          </p:cNvSpPr>
          <p:nvPr/>
        </p:nvSpPr>
        <p:spPr bwMode="auto">
          <a:xfrm>
            <a:off x="1482725" y="39497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4" name="直接连接符 28"/>
          <p:cNvSpPr>
            <a:spLocks noChangeShapeType="1"/>
          </p:cNvSpPr>
          <p:nvPr/>
        </p:nvSpPr>
        <p:spPr bwMode="auto">
          <a:xfrm>
            <a:off x="2665413" y="3978275"/>
            <a:ext cx="0" cy="881063"/>
          </a:xfrm>
          <a:prstGeom prst="line">
            <a:avLst/>
          </a:prstGeom>
          <a:noFill/>
          <a:ln w="12700">
            <a:solidFill>
              <a:srgbClr val="FCF8ED"/>
            </a:solidFill>
            <a:prstDash val="dash"/>
            <a:bevel/>
            <a:headEnd/>
            <a:tailEnd/>
          </a:ln>
        </p:spPr>
        <p:txBody>
          <a:bodyPr/>
          <a:lstStyle/>
          <a:p>
            <a:endParaRPr lang="zh-CN" altLang="en-US"/>
          </a:p>
        </p:txBody>
      </p:sp>
      <p:sp>
        <p:nvSpPr>
          <p:cNvPr id="15375" name="圆角矩形 69"/>
          <p:cNvSpPr>
            <a:spLocks noChangeArrowheads="1"/>
          </p:cNvSpPr>
          <p:nvPr/>
        </p:nvSpPr>
        <p:spPr bwMode="auto">
          <a:xfrm>
            <a:off x="1668463" y="4162425"/>
            <a:ext cx="877887"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3</a:t>
            </a:r>
          </a:p>
        </p:txBody>
      </p:sp>
      <p:sp>
        <p:nvSpPr>
          <p:cNvPr id="2" name="矩形 1"/>
          <p:cNvSpPr>
            <a:spLocks noChangeArrowheads="1"/>
          </p:cNvSpPr>
          <p:nvPr/>
        </p:nvSpPr>
        <p:spPr bwMode="auto">
          <a:xfrm>
            <a:off x="1466850" y="50673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8" name="直接连接符 28"/>
          <p:cNvSpPr>
            <a:spLocks noChangeShapeType="1"/>
          </p:cNvSpPr>
          <p:nvPr/>
        </p:nvSpPr>
        <p:spPr bwMode="auto">
          <a:xfrm>
            <a:off x="2649538" y="5095875"/>
            <a:ext cx="0" cy="881063"/>
          </a:xfrm>
          <a:prstGeom prst="line">
            <a:avLst/>
          </a:prstGeom>
          <a:noFill/>
          <a:ln w="12700">
            <a:solidFill>
              <a:srgbClr val="FCF8ED"/>
            </a:solidFill>
            <a:prstDash val="dash"/>
            <a:bevel/>
            <a:headEnd/>
            <a:tailEnd/>
          </a:ln>
        </p:spPr>
        <p:txBody>
          <a:bodyPr/>
          <a:lstStyle/>
          <a:p>
            <a:endParaRPr lang="zh-CN" altLang="en-US"/>
          </a:p>
        </p:txBody>
      </p:sp>
      <p:sp>
        <p:nvSpPr>
          <p:cNvPr id="15379" name="圆角矩形 69"/>
          <p:cNvSpPr>
            <a:spLocks noChangeArrowheads="1"/>
          </p:cNvSpPr>
          <p:nvPr/>
        </p:nvSpPr>
        <p:spPr bwMode="auto">
          <a:xfrm>
            <a:off x="1639888" y="5280025"/>
            <a:ext cx="876300"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4</a:t>
            </a:r>
          </a:p>
        </p:txBody>
      </p:sp>
      <p:sp>
        <p:nvSpPr>
          <p:cNvPr id="15381" name="文本框 74"/>
          <p:cNvSpPr>
            <a:spLocks noChangeArrowheads="1"/>
          </p:cNvSpPr>
          <p:nvPr/>
        </p:nvSpPr>
        <p:spPr bwMode="auto">
          <a:xfrm>
            <a:off x="3313113" y="5248275"/>
            <a:ext cx="4424362" cy="523875"/>
          </a:xfrm>
          <a:prstGeom prst="rect">
            <a:avLst/>
          </a:prstGeom>
          <a:noFill/>
          <a:ln w="9525">
            <a:noFill/>
            <a:miter lim="800000"/>
            <a:headEnd/>
            <a:tailEnd/>
          </a:ln>
        </p:spPr>
        <p:txBody>
          <a:bodyPr>
            <a:spAutoFit/>
          </a:bodyPr>
          <a:lstStyle/>
          <a:p>
            <a:pPr>
              <a:buFont typeface="Arial" charset="0"/>
              <a:buNone/>
              <a:defRPr/>
            </a:pPr>
            <a:r>
              <a:rPr lang="zh-CN" altLang="en-US" sz="2800" dirty="0" smtClean="0">
                <a:solidFill>
                  <a:schemeClr val="bg1"/>
                </a:solidFill>
                <a:latin typeface="微软雅黑" pitchFamily="34" charset="-122"/>
                <a:ea typeface="微软雅黑" pitchFamily="34" charset="-122"/>
              </a:rPr>
              <a:t>视图及其应用</a:t>
            </a:r>
            <a:endParaRPr lang="zh-CN" altLang="en-US" sz="2800" dirty="0">
              <a:solidFill>
                <a:schemeClr val="bg1"/>
              </a:solidFill>
              <a:latin typeface="微软雅黑" pitchFamily="34" charset="-122"/>
              <a:ea typeface="微软雅黑" pitchFamily="34" charset="-122"/>
            </a:endParaRPr>
          </a:p>
        </p:txBody>
      </p:sp>
      <p:sp>
        <p:nvSpPr>
          <p:cNvPr id="30" name="文本框 74"/>
          <p:cNvSpPr>
            <a:spLocks noChangeArrowheads="1"/>
          </p:cNvSpPr>
          <p:nvPr/>
        </p:nvSpPr>
        <p:spPr bwMode="auto">
          <a:xfrm>
            <a:off x="3319463" y="3035300"/>
            <a:ext cx="4892552" cy="523220"/>
          </a:xfrm>
          <a:prstGeom prst="rect">
            <a:avLst/>
          </a:prstGeom>
          <a:noFill/>
          <a:ln w="9525">
            <a:noFill/>
            <a:miter lim="800000"/>
            <a:headEnd/>
            <a:tailEnd/>
          </a:ln>
        </p:spPr>
        <p:txBody>
          <a:bodyPr wrap="square">
            <a:spAutoFit/>
          </a:bodyPr>
          <a:lstStyle/>
          <a:p>
            <a:pPr>
              <a:defRPr/>
            </a:pPr>
            <a:r>
              <a:rPr lang="zh-CN" altLang="en-US" sz="2800" dirty="0" smtClean="0">
                <a:solidFill>
                  <a:srgbClr val="FFC000"/>
                </a:solidFill>
                <a:latin typeface="微软雅黑" pitchFamily="34" charset="-122"/>
                <a:ea typeface="微软雅黑" pitchFamily="34" charset="-122"/>
              </a:rPr>
              <a:t>数据库的</a:t>
            </a:r>
            <a:r>
              <a:rPr lang="zh-CN" altLang="en-US" sz="2800" dirty="0">
                <a:solidFill>
                  <a:srgbClr val="FFC000"/>
                </a:solidFill>
                <a:latin typeface="微软雅黑" pitchFamily="34" charset="-122"/>
                <a:ea typeface="微软雅黑" pitchFamily="34" charset="-122"/>
              </a:rPr>
              <a:t>修正与</a:t>
            </a:r>
            <a:r>
              <a:rPr lang="zh-CN" altLang="en-US" sz="2800" dirty="0" smtClean="0">
                <a:solidFill>
                  <a:srgbClr val="FFC000"/>
                </a:solidFill>
                <a:latin typeface="微软雅黑" pitchFamily="34" charset="-122"/>
                <a:ea typeface="微软雅黑" pitchFamily="34" charset="-122"/>
              </a:rPr>
              <a:t>撤销</a:t>
            </a:r>
            <a:endParaRPr lang="zh-CN" altLang="en-US" sz="2800" dirty="0">
              <a:solidFill>
                <a:srgbClr val="FFC000"/>
              </a:solidFill>
              <a:latin typeface="微软雅黑" pitchFamily="34" charset="-122"/>
              <a:ea typeface="微软雅黑" pitchFamily="34" charset="-122"/>
            </a:endParaRPr>
          </a:p>
        </p:txBody>
      </p:sp>
      <p:sp>
        <p:nvSpPr>
          <p:cNvPr id="31" name="文本框 74"/>
          <p:cNvSpPr>
            <a:spLocks noChangeArrowheads="1"/>
          </p:cNvSpPr>
          <p:nvPr/>
        </p:nvSpPr>
        <p:spPr bwMode="auto">
          <a:xfrm>
            <a:off x="3266710" y="4151923"/>
            <a:ext cx="4804629" cy="523220"/>
          </a:xfrm>
          <a:prstGeom prst="rect">
            <a:avLst/>
          </a:prstGeom>
          <a:noFill/>
          <a:ln w="9525">
            <a:noFill/>
            <a:miter lim="800000"/>
            <a:headEnd/>
            <a:tailEnd/>
          </a:ln>
        </p:spPr>
        <p:txBody>
          <a:bodyPr wrap="square">
            <a:spAutoFit/>
          </a:bodyPr>
          <a:lstStyle/>
          <a:p>
            <a:pPr>
              <a:buFont typeface="Arial" charset="0"/>
              <a:buNone/>
              <a:defRPr/>
            </a:pPr>
            <a:r>
              <a:rPr lang="zh-CN" altLang="en-US" sz="2800" dirty="0" smtClean="0">
                <a:solidFill>
                  <a:schemeClr val="accent3">
                    <a:lumMod val="90000"/>
                  </a:schemeClr>
                </a:solidFill>
                <a:latin typeface="微软雅黑" pitchFamily="34" charset="-122"/>
                <a:ea typeface="微软雅黑" pitchFamily="34" charset="-122"/>
              </a:rPr>
              <a:t>在</a:t>
            </a:r>
            <a:r>
              <a:rPr lang="zh-CN" altLang="zh-CN" sz="2800" dirty="0" smtClean="0">
                <a:solidFill>
                  <a:schemeClr val="accent3">
                    <a:lumMod val="90000"/>
                  </a:schemeClr>
                </a:solidFill>
                <a:latin typeface="微软雅黑" pitchFamily="34" charset="-122"/>
                <a:ea typeface="微软雅黑" pitchFamily="34" charset="-122"/>
              </a:rPr>
              <a:t>对象资源管理器</a:t>
            </a:r>
            <a:r>
              <a:rPr lang="zh-CN" altLang="en-US" sz="2800" dirty="0" smtClean="0">
                <a:solidFill>
                  <a:schemeClr val="accent3">
                    <a:lumMod val="90000"/>
                  </a:schemeClr>
                </a:solidFill>
                <a:latin typeface="微软雅黑" pitchFamily="34" charset="-122"/>
                <a:ea typeface="微软雅黑" pitchFamily="34" charset="-122"/>
              </a:rPr>
              <a:t>中</a:t>
            </a:r>
            <a:r>
              <a:rPr lang="zh-CN" altLang="zh-CN" sz="2800" dirty="0" smtClean="0">
                <a:solidFill>
                  <a:schemeClr val="accent3">
                    <a:lumMod val="90000"/>
                  </a:schemeClr>
                </a:solidFill>
                <a:latin typeface="微软雅黑" pitchFamily="34" charset="-122"/>
                <a:ea typeface="微软雅黑" pitchFamily="34" charset="-122"/>
              </a:rPr>
              <a:t>创建</a:t>
            </a:r>
            <a:r>
              <a:rPr lang="en-US" altLang="zh-CN" sz="2800" dirty="0" smtClean="0">
                <a:solidFill>
                  <a:schemeClr val="accent3">
                    <a:lumMod val="90000"/>
                  </a:schemeClr>
                </a:solidFill>
                <a:latin typeface="微软雅黑" pitchFamily="34" charset="-122"/>
                <a:ea typeface="微软雅黑" pitchFamily="34" charset="-122"/>
              </a:rPr>
              <a:t>DB</a:t>
            </a:r>
            <a:endParaRPr lang="zh-CN" altLang="en-US" sz="2800" dirty="0">
              <a:solidFill>
                <a:schemeClr val="accent3">
                  <a:lumMod val="90000"/>
                </a:schemeClr>
              </a:solidFill>
              <a:latin typeface="微软雅黑" pitchFamily="34" charset="-122"/>
              <a:ea typeface="微软雅黑" pitchFamily="34" charset="-122"/>
            </a:endParaRPr>
          </a:p>
        </p:txBody>
      </p:sp>
    </p:spTree>
  </p:cSld>
  <p:clrMapOvr>
    <a:masterClrMapping/>
  </p:clrMapOvr>
  <p:transition spd="slow"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A5C9ABE7-B0CB-4EE2-95A3-7638208F69F8}" type="datetime1">
              <a:rPr lang="en-US" smtClean="0"/>
              <a:pPr>
                <a:defRPr/>
              </a:pPr>
              <a:t>4/15/2021</a:t>
            </a:fld>
            <a:endParaRPr lang="zh-CN" altLang="en-US" sz="1800">
              <a:solidFill>
                <a:schemeClr val="tx1"/>
              </a:solidFill>
            </a:endParaRPr>
          </a:p>
        </p:txBody>
      </p:sp>
      <p:sp>
        <p:nvSpPr>
          <p:cNvPr id="4" name="TextBox 3"/>
          <p:cNvSpPr txBox="1"/>
          <p:nvPr/>
        </p:nvSpPr>
        <p:spPr>
          <a:xfrm>
            <a:off x="1195753" y="1169377"/>
            <a:ext cx="6717324" cy="3416320"/>
          </a:xfrm>
          <a:prstGeom prst="rect">
            <a:avLst/>
          </a:prstGeom>
          <a:noFill/>
        </p:spPr>
        <p:txBody>
          <a:bodyPr wrap="square" rtlCol="0">
            <a:spAutoFit/>
          </a:bodyPr>
          <a:lstStyle/>
          <a:p>
            <a:pPr>
              <a:lnSpc>
                <a:spcPct val="150000"/>
              </a:lnSpc>
            </a:pPr>
            <a:r>
              <a:rPr lang="zh-CN" altLang="en-US" sz="2400" dirty="0" smtClean="0">
                <a:solidFill>
                  <a:srgbClr val="0000FF"/>
                </a:solidFill>
                <a:latin typeface="微软雅黑" pitchFamily="34" charset="-122"/>
                <a:ea typeface="微软雅黑" pitchFamily="34" charset="-122"/>
              </a:rPr>
              <a:t>利用</a:t>
            </a:r>
            <a:r>
              <a:rPr lang="en-US" altLang="zh-CN" sz="2400" dirty="0" smtClean="0">
                <a:solidFill>
                  <a:srgbClr val="0000FF"/>
                </a:solidFill>
                <a:latin typeface="微软雅黑" pitchFamily="34" charset="-122"/>
                <a:ea typeface="微软雅黑" pitchFamily="34" charset="-122"/>
              </a:rPr>
              <a:t>SQL-DDL</a:t>
            </a:r>
            <a:r>
              <a:rPr lang="zh-CN" altLang="en-US" sz="2400" dirty="0" smtClean="0">
                <a:solidFill>
                  <a:srgbClr val="0000FF"/>
                </a:solidFill>
                <a:latin typeface="微软雅黑" pitchFamily="34" charset="-122"/>
                <a:ea typeface="微软雅黑" pitchFamily="34" charset="-122"/>
              </a:rPr>
              <a:t>修正与撤销数据库：</a:t>
            </a:r>
            <a:endParaRPr lang="en-US" altLang="zh-CN" sz="2400" dirty="0" smtClean="0">
              <a:solidFill>
                <a:srgbClr val="0000FF"/>
              </a:solidFill>
              <a:latin typeface="微软雅黑" pitchFamily="34" charset="-122"/>
              <a:ea typeface="微软雅黑" pitchFamily="34" charset="-122"/>
            </a:endParaRPr>
          </a:p>
          <a:p>
            <a:pPr>
              <a:lnSpc>
                <a:spcPct val="150000"/>
              </a:lnSpc>
              <a:buFont typeface="Wingdings" pitchFamily="2" charset="2"/>
              <a:buChar char="Ø"/>
            </a:pPr>
            <a:r>
              <a:rPr lang="zh-CN" altLang="en-US" sz="2400" dirty="0" smtClean="0">
                <a:latin typeface="微软雅黑" pitchFamily="34" charset="-122"/>
                <a:ea typeface="微软雅黑" pitchFamily="34" charset="-122"/>
              </a:rPr>
              <a:t>修正数据库的定义，主要是修正基本表的定义。</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Ø"/>
            </a:pPr>
            <a:r>
              <a:rPr lang="zh-CN" altLang="en-US" sz="2400" dirty="0" smtClean="0">
                <a:latin typeface="微软雅黑" pitchFamily="34" charset="-122"/>
                <a:ea typeface="微软雅黑" pitchFamily="34" charset="-122"/>
              </a:rPr>
              <a:t>撤销基本表，撤销数据库的操作。</a:t>
            </a:r>
            <a:endParaRPr lang="en-US" altLang="zh-CN" sz="2400" dirty="0" smtClean="0">
              <a:latin typeface="微软雅黑" pitchFamily="34" charset="-122"/>
              <a:ea typeface="微软雅黑" pitchFamily="34" charset="-122"/>
            </a:endParaRPr>
          </a:p>
          <a:p>
            <a:pPr>
              <a:lnSpc>
                <a:spcPct val="150000"/>
              </a:lnSpc>
              <a:buFont typeface="Wingdings" pitchFamily="2" charset="2"/>
              <a:buChar char="Ø"/>
            </a:pPr>
            <a:r>
              <a:rPr lang="zh-CN" altLang="en-US" sz="2400" dirty="0" smtClean="0">
                <a:latin typeface="微软雅黑" pitchFamily="34" charset="-122"/>
                <a:ea typeface="微软雅黑" pitchFamily="34" charset="-122"/>
              </a:rPr>
              <a:t>打开数据库和关闭数据库的操作。</a:t>
            </a:r>
            <a:endParaRPr lang="en-US" altLang="zh-CN" sz="2400" dirty="0" smtClean="0">
              <a:latin typeface="微软雅黑" pitchFamily="34" charset="-122"/>
              <a:ea typeface="微软雅黑" pitchFamily="34" charset="-122"/>
            </a:endParaRPr>
          </a:p>
          <a:p>
            <a:pPr>
              <a:lnSpc>
                <a:spcPct val="150000"/>
              </a:lnSpc>
            </a:pPr>
            <a:endParaRPr lang="en-US" altLang="zh-CN" sz="2400" dirty="0" smtClean="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5" name="任意多边形 24"/>
          <p:cNvSpPr>
            <a:spLocks noChangeArrowheads="1"/>
          </p:cNvSpPr>
          <p:nvPr/>
        </p:nvSpPr>
        <p:spPr bwMode="auto">
          <a:xfrm>
            <a:off x="0" y="0"/>
            <a:ext cx="4739054"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2 </a:t>
            </a:r>
            <a:r>
              <a:rPr lang="zh-CN" altLang="en-US" sz="2800" dirty="0" smtClean="0">
                <a:latin typeface="微软雅黑" pitchFamily="34" charset="-122"/>
                <a:ea typeface="微软雅黑" pitchFamily="34" charset="-122"/>
                <a:sym typeface="微软雅黑" pitchFamily="34" charset="-122"/>
              </a:rPr>
              <a:t>表与数据库的修正与撤销</a:t>
            </a:r>
            <a:endParaRPr lang="zh-CN" altLang="en-US" sz="2800" dirty="0">
              <a:latin typeface="微软雅黑" pitchFamily="34" charset="-122"/>
              <a:ea typeface="微软雅黑" pitchFamily="34" charset="-122"/>
              <a:sym typeface="微软雅黑" pitchFamily="34" charset="-122"/>
            </a:endParaRPr>
          </a:p>
        </p:txBody>
      </p:sp>
      <p:sp>
        <p:nvSpPr>
          <p:cNvPr id="6"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7" name="TextBox 6"/>
          <p:cNvSpPr txBox="1"/>
          <p:nvPr/>
        </p:nvSpPr>
        <p:spPr>
          <a:xfrm>
            <a:off x="0" y="1055688"/>
            <a:ext cx="4185138" cy="461665"/>
          </a:xfrm>
          <a:prstGeom prst="rect">
            <a:avLst/>
          </a:prstGeom>
          <a:noFill/>
        </p:spPr>
        <p:txBody>
          <a:bodyPr wrap="square">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2.1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基本表的修正与撤销</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8" name="Rectangle 3"/>
          <p:cNvSpPr txBox="1">
            <a:spLocks noChangeArrowheads="1"/>
          </p:cNvSpPr>
          <p:nvPr/>
        </p:nvSpPr>
        <p:spPr bwMode="auto">
          <a:xfrm>
            <a:off x="538733" y="2173899"/>
            <a:ext cx="8277074" cy="2389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just"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修正基本表的定义</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：修改基本表的结构</a:t>
            </a:r>
          </a:p>
          <a:p>
            <a:pPr marL="228600" marR="0" lvl="0" indent="-228600" algn="just"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Unicode MS" pitchFamily="34" charset="-122"/>
                <a:sym typeface="Calibri" pitchFamily="34" charset="0"/>
              </a:rPr>
              <a:t>     ALTER TABLE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表名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a:t>
            </a:r>
          </a:p>
          <a:p>
            <a:pPr marL="228600" marR="0" lvl="0" indent="-228600" algn="just"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 </a:t>
            </a: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Unicode MS" pitchFamily="34" charset="-122"/>
                <a:sym typeface="Calibri" pitchFamily="34" charset="0"/>
              </a:rPr>
              <a:t>ADD</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新列名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数据类型</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 [</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完整性约束</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增加新列</a:t>
            </a:r>
            <a:endPar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endParaRPr>
          </a:p>
          <a:p>
            <a:pPr marL="228600" marR="0" lvl="0" indent="-228600" algn="just"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 </a:t>
            </a: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Unicode MS" pitchFamily="34" charset="-122"/>
                <a:sym typeface="Calibri" pitchFamily="34" charset="0"/>
              </a:rPr>
              <a:t>DROP</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完整性约束名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 ]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删除指定的列和完整性约束</a:t>
            </a:r>
            <a:endPar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endParaRPr>
          </a:p>
          <a:p>
            <a:pPr marL="228600" marR="0" lvl="0" indent="-228600" algn="just"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 </a:t>
            </a: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Unicode MS" pitchFamily="34" charset="-122"/>
                <a:sym typeface="Calibri" pitchFamily="34" charset="0"/>
              </a:rPr>
              <a:t>MODIFY</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cs typeface="Arial Unicode MS" pitchFamily="34" charset="-122"/>
                <a:sym typeface="Calibri" pitchFamily="34" charset="0"/>
              </a:rPr>
              <a:t>COLUMN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列名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数据类型</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Arial Unicode MS" pitchFamily="34" charset="-122"/>
                <a:sym typeface="Calibri" pitchFamily="34" charset="0"/>
              </a:rPr>
              <a:t>&gt; ];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cs typeface="Arial Unicode MS" pitchFamily="34" charset="-122"/>
                <a:sym typeface="Calibri" pitchFamily="34" charset="0"/>
              </a:rPr>
              <a:t>修改原有的列定义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8FB508CA-DE77-411E-8E56-92E4FB6ACBDE}" type="slidenum">
              <a:rPr lang="en-US" altLang="zh-CN" sz="1400" b="0">
                <a:latin typeface="Times New Roman" pitchFamily="18" charset="0"/>
              </a:rPr>
              <a:pPr algn="r" eaLnBrk="1" hangingPunct="1">
                <a:buFont typeface="Wingdings" pitchFamily="2" charset="2"/>
                <a:buNone/>
              </a:pPr>
              <a:t>15</a:t>
            </a:fld>
            <a:endParaRPr lang="en-US" altLang="zh-CN" sz="1400" b="0">
              <a:latin typeface="Times New Roman" pitchFamily="18" charset="0"/>
            </a:endParaRPr>
          </a:p>
        </p:txBody>
      </p:sp>
      <p:sp>
        <p:nvSpPr>
          <p:cNvPr id="25603" name="Rectangle 3"/>
          <p:cNvSpPr>
            <a:spLocks noGrp="1" noChangeArrowheads="1"/>
          </p:cNvSpPr>
          <p:nvPr>
            <p:ph type="body" idx="4294967295"/>
          </p:nvPr>
        </p:nvSpPr>
        <p:spPr>
          <a:xfrm>
            <a:off x="462779" y="1297721"/>
            <a:ext cx="4170768" cy="2439009"/>
          </a:xfrm>
        </p:spPr>
        <p:txBody>
          <a:bodyPr/>
          <a:lstStyle/>
          <a:p>
            <a:pPr algn="just" eaLnBrk="1" hangingPunct="1">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向</a:t>
            </a:r>
            <a:r>
              <a:rPr lang="en-US" altLang="zh-CN" sz="2000" dirty="0" smtClean="0">
                <a:latin typeface="微软雅黑" pitchFamily="34" charset="-122"/>
                <a:ea typeface="微软雅黑" pitchFamily="34" charset="-122"/>
                <a:cs typeface="Arial Unicode MS" pitchFamily="34" charset="-122"/>
              </a:rPr>
              <a:t>S</a:t>
            </a:r>
            <a:r>
              <a:rPr lang="zh-CN" altLang="en-US" sz="2000" dirty="0" smtClean="0">
                <a:latin typeface="微软雅黑" pitchFamily="34" charset="-122"/>
                <a:ea typeface="微软雅黑" pitchFamily="34" charset="-122"/>
                <a:cs typeface="Arial Unicode MS" pitchFamily="34" charset="-122"/>
              </a:rPr>
              <a:t>表增加“入学时间”列，其类型为日期型。</a:t>
            </a:r>
          </a:p>
          <a:p>
            <a:pPr lvl="1" algn="just" eaLnBrk="1" hangingPunct="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ALTER TABLE </a:t>
            </a:r>
            <a:r>
              <a:rPr lang="en-US" altLang="zh-CN" sz="2000" dirty="0" smtClean="0">
                <a:solidFill>
                  <a:srgbClr val="CC0000"/>
                </a:solidFill>
                <a:latin typeface="微软雅黑" pitchFamily="34" charset="-122"/>
                <a:ea typeface="微软雅黑" pitchFamily="34" charset="-122"/>
                <a:cs typeface="Arial Unicode MS" pitchFamily="34" charset="-122"/>
              </a:rPr>
              <a:t>S </a:t>
            </a:r>
          </a:p>
          <a:p>
            <a:pPr lvl="1" algn="just" eaLnBrk="1" hangingPunct="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ADD</a:t>
            </a:r>
            <a:r>
              <a:rPr lang="en-US" altLang="zh-CN" sz="2000" dirty="0" smtClean="0">
                <a:solidFill>
                  <a:srgbClr val="CC0000"/>
                </a:solidFill>
                <a:latin typeface="微软雅黑" pitchFamily="34" charset="-122"/>
                <a:ea typeface="微软雅黑" pitchFamily="34" charset="-122"/>
                <a:cs typeface="Arial Unicode MS" pitchFamily="34" charset="-122"/>
              </a:rPr>
              <a:t> </a:t>
            </a:r>
            <a:r>
              <a:rPr lang="en-US" altLang="zh-CN" sz="2000" dirty="0" err="1" smtClean="0">
                <a:solidFill>
                  <a:srgbClr val="CC0000"/>
                </a:solidFill>
                <a:latin typeface="微软雅黑" pitchFamily="34" charset="-122"/>
                <a:ea typeface="微软雅黑" pitchFamily="34" charset="-122"/>
                <a:cs typeface="Arial Unicode MS" pitchFamily="34" charset="-122"/>
              </a:rPr>
              <a:t>Scome</a:t>
            </a:r>
            <a:r>
              <a:rPr lang="en-US" altLang="zh-CN" sz="2000" dirty="0" smtClean="0">
                <a:solidFill>
                  <a:srgbClr val="CC0000"/>
                </a:solidFill>
                <a:latin typeface="微软雅黑" pitchFamily="34" charset="-122"/>
                <a:ea typeface="微软雅黑" pitchFamily="34" charset="-122"/>
                <a:cs typeface="Arial Unicode MS" pitchFamily="34" charset="-122"/>
              </a:rPr>
              <a:t> DATE;</a:t>
            </a:r>
            <a:endParaRPr lang="zh-CN" altLang="en-US" sz="2000" dirty="0" smtClean="0">
              <a:solidFill>
                <a:srgbClr val="CC0000"/>
              </a:solidFill>
              <a:latin typeface="微软雅黑" pitchFamily="34" charset="-122"/>
              <a:ea typeface="微软雅黑" pitchFamily="34" charset="-122"/>
              <a:cs typeface="Arial Unicode MS" pitchFamily="34" charset="-122"/>
            </a:endParaRPr>
          </a:p>
          <a:p>
            <a:pPr lvl="1" algn="just" eaLnBrk="1" hangingPunct="1">
              <a:lnSpc>
                <a:spcPct val="150000"/>
              </a:lnSpc>
              <a:spcBef>
                <a:spcPts val="0"/>
              </a:spcBef>
              <a:defRPr/>
            </a:pPr>
            <a:r>
              <a:rPr lang="zh-CN" altLang="en-US" sz="2000" dirty="0" smtClean="0">
                <a:solidFill>
                  <a:schemeClr val="tx2"/>
                </a:solidFill>
                <a:latin typeface="微软雅黑" pitchFamily="34" charset="-122"/>
                <a:ea typeface="微软雅黑" pitchFamily="34" charset="-122"/>
                <a:cs typeface="Arial Unicode MS" pitchFamily="34" charset="-122"/>
              </a:rPr>
              <a:t>新增加的列一律为空值。</a:t>
            </a:r>
            <a:r>
              <a:rPr lang="zh-CN" altLang="en-US" sz="2000" dirty="0" smtClean="0">
                <a:solidFill>
                  <a:srgbClr val="008000"/>
                </a:solidFill>
                <a:latin typeface="微软雅黑" pitchFamily="34" charset="-122"/>
                <a:ea typeface="微软雅黑" pitchFamily="34" charset="-122"/>
                <a:cs typeface="Arial Unicode MS" pitchFamily="34" charset="-122"/>
              </a:rPr>
              <a:t> </a:t>
            </a:r>
          </a:p>
        </p:txBody>
      </p:sp>
      <p:sp>
        <p:nvSpPr>
          <p:cNvPr id="5"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6"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7" name="TextBox 6"/>
          <p:cNvSpPr txBox="1"/>
          <p:nvPr/>
        </p:nvSpPr>
        <p:spPr>
          <a:xfrm>
            <a:off x="4932483" y="3807069"/>
            <a:ext cx="4026877" cy="2246769"/>
          </a:xfrm>
          <a:prstGeom prst="rect">
            <a:avLst/>
          </a:prstGeom>
          <a:noFill/>
        </p:spPr>
        <p:txBody>
          <a:bodyPr wrap="square" rtlCol="0">
            <a:spAutoFit/>
          </a:bodyPr>
          <a:lstStyle/>
          <a:p>
            <a:pPr eaLnBrk="1" hangingPunct="1">
              <a:lnSpc>
                <a:spcPct val="150000"/>
              </a:lnSpc>
              <a:spcBef>
                <a:spcPts val="0"/>
              </a:spcBef>
              <a:buFont typeface="Wingdings" pitchFamily="2" charset="2"/>
              <a:buNone/>
              <a:defRPr/>
            </a:pP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cs typeface="Arial Unicode MS" pitchFamily="34" charset="-122"/>
              </a:rPr>
              <a:t>删除课程名称必须取唯一值的约束条件</a:t>
            </a:r>
            <a:endParaRPr lang="en-US" altLang="zh-CN" sz="2000" dirty="0">
              <a:latin typeface="微软雅黑" pitchFamily="34" charset="-122"/>
              <a:ea typeface="微软雅黑" pitchFamily="34" charset="-122"/>
              <a:cs typeface="Arial Unicode MS" pitchFamily="34" charset="-122"/>
            </a:endParaRPr>
          </a:p>
          <a:p>
            <a:pPr lvl="1">
              <a:lnSpc>
                <a:spcPct val="150000"/>
              </a:lnSpc>
              <a:spcBef>
                <a:spcPts val="0"/>
              </a:spcBef>
              <a:buFont typeface="Wingdings" pitchFamily="2" charset="2"/>
              <a:buNone/>
              <a:defRPr/>
            </a:pPr>
            <a:r>
              <a:rPr lang="en-US" altLang="zh-CN" sz="2000" dirty="0">
                <a:solidFill>
                  <a:srgbClr val="0000FF"/>
                </a:solidFill>
                <a:latin typeface="微软雅黑" pitchFamily="34" charset="-122"/>
                <a:ea typeface="微软雅黑" pitchFamily="34" charset="-122"/>
                <a:cs typeface="Arial Unicode MS" pitchFamily="34" charset="-122"/>
              </a:rPr>
              <a:t>ALTER TABLE </a:t>
            </a:r>
            <a:r>
              <a:rPr lang="en-US" altLang="zh-CN" sz="2000" dirty="0">
                <a:solidFill>
                  <a:srgbClr val="FF0000"/>
                </a:solidFill>
                <a:latin typeface="微软雅黑" pitchFamily="34" charset="-122"/>
                <a:ea typeface="微软雅黑" pitchFamily="34" charset="-122"/>
                <a:cs typeface="Arial Unicode MS" pitchFamily="34" charset="-122"/>
              </a:rPr>
              <a:t>Course </a:t>
            </a:r>
            <a:endParaRPr lang="en-US" altLang="zh-CN" sz="2000" dirty="0" smtClean="0">
              <a:solidFill>
                <a:srgbClr val="FF0000"/>
              </a:solidFill>
              <a:latin typeface="微软雅黑" pitchFamily="34" charset="-122"/>
              <a:ea typeface="微软雅黑" pitchFamily="34" charset="-122"/>
              <a:cs typeface="Arial Unicode MS" pitchFamily="34" charset="-122"/>
            </a:endParaRPr>
          </a:p>
          <a:p>
            <a:pPr lvl="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DROP </a:t>
            </a:r>
            <a:r>
              <a:rPr lang="en-US" altLang="zh-CN" sz="2000" dirty="0">
                <a:solidFill>
                  <a:srgbClr val="FF0000"/>
                </a:solidFill>
                <a:latin typeface="微软雅黑" pitchFamily="34" charset="-122"/>
                <a:ea typeface="微软雅黑" pitchFamily="34" charset="-122"/>
                <a:cs typeface="Arial Unicode MS" pitchFamily="34" charset="-122"/>
              </a:rPr>
              <a:t>UNIQUE(</a:t>
            </a:r>
            <a:r>
              <a:rPr lang="en-US" altLang="zh-CN" sz="2000" dirty="0" err="1">
                <a:solidFill>
                  <a:srgbClr val="FF0000"/>
                </a:solidFill>
                <a:latin typeface="微软雅黑" pitchFamily="34" charset="-122"/>
                <a:ea typeface="微软雅黑" pitchFamily="34" charset="-122"/>
                <a:cs typeface="Arial Unicode MS" pitchFamily="34" charset="-122"/>
              </a:rPr>
              <a:t>Cname</a:t>
            </a:r>
            <a:r>
              <a:rPr lang="en-US" altLang="zh-CN" sz="2000" dirty="0">
                <a:solidFill>
                  <a:srgbClr val="FF0000"/>
                </a:solidFill>
                <a:latin typeface="微软雅黑" pitchFamily="34" charset="-122"/>
                <a:ea typeface="微软雅黑" pitchFamily="34" charset="-122"/>
                <a:cs typeface="Arial Unicode MS" pitchFamily="34" charset="-122"/>
              </a:rPr>
              <a:t>);</a:t>
            </a:r>
          </a:p>
          <a:p>
            <a:endParaRPr lang="zh-CN" altLang="en-US" sz="2000" dirty="0"/>
          </a:p>
        </p:txBody>
      </p:sp>
      <p:sp>
        <p:nvSpPr>
          <p:cNvPr id="8" name="TextBox 7"/>
          <p:cNvSpPr txBox="1"/>
          <p:nvPr/>
        </p:nvSpPr>
        <p:spPr>
          <a:xfrm>
            <a:off x="4932483" y="1297721"/>
            <a:ext cx="3624019" cy="2246769"/>
          </a:xfrm>
          <a:prstGeom prst="rect">
            <a:avLst/>
          </a:prstGeom>
          <a:noFill/>
        </p:spPr>
        <p:txBody>
          <a:bodyPr wrap="square" rtlCol="0">
            <a:spAutoFit/>
          </a:bodyPr>
          <a:lstStyle/>
          <a:p>
            <a:pPr eaLnBrk="1" hangingPunct="1">
              <a:lnSpc>
                <a:spcPct val="150000"/>
              </a:lnSpc>
              <a:spcBef>
                <a:spcPts val="0"/>
              </a:spcBef>
              <a:buFont typeface="Wingdings" pitchFamily="2" charset="2"/>
              <a:buNone/>
              <a:defRPr/>
            </a:pP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cs typeface="Arial Unicode MS" pitchFamily="34" charset="-122"/>
              </a:rPr>
              <a:t>增加课程名称必须取唯一值的约束条件。</a:t>
            </a:r>
          </a:p>
          <a:p>
            <a:pPr lvl="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ALTER </a:t>
            </a:r>
            <a:r>
              <a:rPr lang="en-US" altLang="zh-CN" sz="2000" dirty="0">
                <a:solidFill>
                  <a:srgbClr val="0000FF"/>
                </a:solidFill>
                <a:latin typeface="微软雅黑" pitchFamily="34" charset="-122"/>
                <a:ea typeface="微软雅黑" pitchFamily="34" charset="-122"/>
                <a:cs typeface="Arial Unicode MS" pitchFamily="34" charset="-122"/>
              </a:rPr>
              <a:t>TABLE </a:t>
            </a:r>
            <a:r>
              <a:rPr lang="en-US" altLang="zh-CN" sz="2000" dirty="0">
                <a:solidFill>
                  <a:srgbClr val="CC0000"/>
                </a:solidFill>
                <a:latin typeface="微软雅黑" pitchFamily="34" charset="-122"/>
                <a:ea typeface="微软雅黑" pitchFamily="34" charset="-122"/>
                <a:cs typeface="Arial Unicode MS" pitchFamily="34" charset="-122"/>
              </a:rPr>
              <a:t>C </a:t>
            </a:r>
            <a:endParaRPr lang="en-US" altLang="zh-CN" sz="2000" dirty="0" smtClean="0">
              <a:solidFill>
                <a:srgbClr val="CC0000"/>
              </a:solidFill>
              <a:latin typeface="微软雅黑" pitchFamily="34" charset="-122"/>
              <a:ea typeface="微软雅黑" pitchFamily="34" charset="-122"/>
              <a:cs typeface="Arial Unicode MS" pitchFamily="34" charset="-122"/>
            </a:endParaRPr>
          </a:p>
          <a:p>
            <a:pPr lvl="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ADD</a:t>
            </a:r>
            <a:r>
              <a:rPr lang="en-US" altLang="zh-CN" sz="2000" dirty="0" smtClean="0">
                <a:solidFill>
                  <a:srgbClr val="CC0000"/>
                </a:solidFill>
                <a:latin typeface="微软雅黑" pitchFamily="34" charset="-122"/>
                <a:ea typeface="微软雅黑" pitchFamily="34" charset="-122"/>
                <a:cs typeface="Arial Unicode MS" pitchFamily="34" charset="-122"/>
              </a:rPr>
              <a:t> </a:t>
            </a:r>
            <a:r>
              <a:rPr lang="en-US" altLang="zh-CN" sz="2000" dirty="0">
                <a:solidFill>
                  <a:srgbClr val="CC0000"/>
                </a:solidFill>
                <a:latin typeface="微软雅黑" pitchFamily="34" charset="-122"/>
                <a:ea typeface="微软雅黑" pitchFamily="34" charset="-122"/>
                <a:cs typeface="Arial Unicode MS" pitchFamily="34" charset="-122"/>
              </a:rPr>
              <a:t>UNIQUE(</a:t>
            </a:r>
            <a:r>
              <a:rPr lang="en-US" altLang="zh-CN" sz="2000" dirty="0" err="1">
                <a:solidFill>
                  <a:srgbClr val="CC0000"/>
                </a:solidFill>
                <a:latin typeface="微软雅黑" pitchFamily="34" charset="-122"/>
                <a:ea typeface="微软雅黑" pitchFamily="34" charset="-122"/>
                <a:cs typeface="Arial Unicode MS" pitchFamily="34" charset="-122"/>
              </a:rPr>
              <a:t>Cname</a:t>
            </a:r>
            <a:r>
              <a:rPr lang="en-US" altLang="zh-CN" sz="2000" dirty="0">
                <a:solidFill>
                  <a:srgbClr val="CC0000"/>
                </a:solidFill>
                <a:latin typeface="微软雅黑" pitchFamily="34" charset="-122"/>
                <a:ea typeface="微软雅黑" pitchFamily="34" charset="-122"/>
                <a:cs typeface="Arial Unicode MS" pitchFamily="34" charset="-122"/>
              </a:rPr>
              <a:t>);</a:t>
            </a:r>
          </a:p>
          <a:p>
            <a:endParaRPr lang="zh-CN" altLang="en-US" sz="2000" dirty="0"/>
          </a:p>
        </p:txBody>
      </p:sp>
      <p:sp>
        <p:nvSpPr>
          <p:cNvPr id="9" name="TextBox 8"/>
          <p:cNvSpPr txBox="1"/>
          <p:nvPr/>
        </p:nvSpPr>
        <p:spPr>
          <a:xfrm>
            <a:off x="462779" y="3807069"/>
            <a:ext cx="4185138" cy="2400657"/>
          </a:xfrm>
          <a:prstGeom prst="rect">
            <a:avLst/>
          </a:prstGeom>
          <a:noFill/>
        </p:spPr>
        <p:txBody>
          <a:bodyPr wrap="square" rtlCol="0">
            <a:spAutoFit/>
          </a:bodyPr>
          <a:lstStyle/>
          <a:p>
            <a:pPr eaLnBrk="1" hangingPunct="1">
              <a:lnSpc>
                <a:spcPct val="150000"/>
              </a:lnSpc>
              <a:spcBef>
                <a:spcPts val="0"/>
              </a:spcBef>
              <a:buFont typeface="Wingdings" pitchFamily="2" charset="2"/>
              <a:buNone/>
              <a:defRPr/>
            </a:pP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cs typeface="Arial Unicode MS" pitchFamily="34" charset="-122"/>
              </a:rPr>
              <a:t>将年龄的数据类型由字符型（假设原来的数据类型是字符型）改为整数。</a:t>
            </a:r>
          </a:p>
          <a:p>
            <a:pPr lvl="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ALTER </a:t>
            </a:r>
            <a:r>
              <a:rPr lang="en-US" altLang="zh-CN" sz="2000" dirty="0">
                <a:solidFill>
                  <a:srgbClr val="0000FF"/>
                </a:solidFill>
                <a:latin typeface="微软雅黑" pitchFamily="34" charset="-122"/>
                <a:ea typeface="微软雅黑" pitchFamily="34" charset="-122"/>
                <a:cs typeface="Arial Unicode MS" pitchFamily="34" charset="-122"/>
              </a:rPr>
              <a:t>TABLE </a:t>
            </a:r>
            <a:r>
              <a:rPr lang="en-US" altLang="zh-CN" sz="2000" dirty="0">
                <a:solidFill>
                  <a:srgbClr val="CC0000"/>
                </a:solidFill>
                <a:latin typeface="微软雅黑" pitchFamily="34" charset="-122"/>
                <a:ea typeface="微软雅黑" pitchFamily="34" charset="-122"/>
                <a:cs typeface="Arial Unicode MS" pitchFamily="34" charset="-122"/>
              </a:rPr>
              <a:t>S </a:t>
            </a:r>
            <a:endParaRPr lang="en-US" altLang="zh-CN" sz="2000" dirty="0" smtClean="0">
              <a:solidFill>
                <a:srgbClr val="CC0000"/>
              </a:solidFill>
              <a:latin typeface="微软雅黑" pitchFamily="34" charset="-122"/>
              <a:ea typeface="微软雅黑" pitchFamily="34" charset="-122"/>
              <a:cs typeface="Arial Unicode MS" pitchFamily="34" charset="-122"/>
            </a:endParaRPr>
          </a:p>
          <a:p>
            <a:pPr lvl="1">
              <a:lnSpc>
                <a:spcPct val="150000"/>
              </a:lnSpc>
              <a:spcBef>
                <a:spcPts val="0"/>
              </a:spcBef>
              <a:buFont typeface="Wingdings" pitchFamily="2" charset="2"/>
              <a:buNone/>
              <a:defRPr/>
            </a:pPr>
            <a:r>
              <a:rPr lang="en-US" altLang="zh-CN" sz="2000" dirty="0" smtClean="0">
                <a:solidFill>
                  <a:srgbClr val="0000FF"/>
                </a:solidFill>
                <a:latin typeface="微软雅黑" pitchFamily="34" charset="-122"/>
                <a:ea typeface="微软雅黑" pitchFamily="34" charset="-122"/>
                <a:cs typeface="Arial Unicode MS" pitchFamily="34" charset="-122"/>
              </a:rPr>
              <a:t>MODIFY </a:t>
            </a:r>
            <a:r>
              <a:rPr lang="en-US" altLang="zh-CN" sz="2000" dirty="0">
                <a:solidFill>
                  <a:srgbClr val="0000FF"/>
                </a:solidFill>
                <a:latin typeface="微软雅黑" pitchFamily="34" charset="-122"/>
                <a:ea typeface="微软雅黑" pitchFamily="34" charset="-122"/>
                <a:cs typeface="Arial Unicode MS" pitchFamily="34" charset="-122"/>
              </a:rPr>
              <a:t>COLUMN </a:t>
            </a:r>
            <a:r>
              <a:rPr lang="en-US" altLang="zh-CN" sz="2000" dirty="0">
                <a:solidFill>
                  <a:srgbClr val="CC0000"/>
                </a:solidFill>
                <a:latin typeface="微软雅黑" pitchFamily="34" charset="-122"/>
                <a:ea typeface="微软雅黑" pitchFamily="34" charset="-122"/>
                <a:cs typeface="Arial Unicode MS" pitchFamily="34" charset="-122"/>
              </a:rPr>
              <a:t>Sage INT</a:t>
            </a:r>
            <a:r>
              <a:rPr lang="en-US" altLang="zh-CN" sz="2000" dirty="0" smtClean="0">
                <a:solidFill>
                  <a:srgbClr val="CC0000"/>
                </a:solidFill>
                <a:latin typeface="微软雅黑" pitchFamily="34" charset="-122"/>
                <a:ea typeface="微软雅黑" pitchFamily="34" charset="-122"/>
                <a:cs typeface="Arial Unicode MS" pitchFamily="34" charset="-122"/>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AEFE7E38-E22D-45EE-8426-5F9019D03477}" type="slidenum">
              <a:rPr lang="en-US" altLang="zh-CN" sz="1400" b="0">
                <a:latin typeface="Times New Roman" pitchFamily="18" charset="0"/>
              </a:rPr>
              <a:pPr algn="r" eaLnBrk="1" hangingPunct="1">
                <a:buFont typeface="Wingdings" pitchFamily="2" charset="2"/>
                <a:buNone/>
              </a:pPr>
              <a:t>16</a:t>
            </a:fld>
            <a:endParaRPr lang="en-US" altLang="zh-CN" sz="1400" b="0">
              <a:latin typeface="Times New Roman" pitchFamily="18" charset="0"/>
            </a:endParaRPr>
          </a:p>
        </p:txBody>
      </p:sp>
      <p:sp>
        <p:nvSpPr>
          <p:cNvPr id="26628" name="Rectangle 3"/>
          <p:cNvSpPr>
            <a:spLocks noGrp="1" noChangeArrowheads="1"/>
          </p:cNvSpPr>
          <p:nvPr>
            <p:ph type="body" idx="4294967295"/>
          </p:nvPr>
        </p:nvSpPr>
        <p:spPr>
          <a:xfrm>
            <a:off x="468394" y="1628776"/>
            <a:ext cx="8535882" cy="1888147"/>
          </a:xfrm>
        </p:spPr>
        <p:txBody>
          <a:bodyPr/>
          <a:lstStyle/>
          <a:p>
            <a:pPr eaLnBrk="1" hangingPunct="1">
              <a:lnSpc>
                <a:spcPct val="150000"/>
              </a:lnSpc>
              <a:spcBef>
                <a:spcPts val="0"/>
              </a:spcBef>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基本表的撤销：基本表的删除</a:t>
            </a:r>
          </a:p>
          <a:p>
            <a:pPr eaLnBrk="1" hangingPunct="1">
              <a:lnSpc>
                <a:spcPct val="150000"/>
              </a:lnSpc>
              <a:spcBef>
                <a:spcPts val="0"/>
              </a:spcBef>
              <a:buFont typeface="Wingdings" pitchFamily="2" charset="2"/>
              <a:buNone/>
              <a:defRPr/>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solidFill>
                  <a:srgbClr val="C00000"/>
                </a:solidFill>
                <a:latin typeface="微软雅黑" pitchFamily="34" charset="-122"/>
                <a:ea typeface="微软雅黑" pitchFamily="34" charset="-122"/>
                <a:cs typeface="Arial Unicode MS" pitchFamily="34" charset="-122"/>
              </a:rPr>
              <a:t>DROP TABLE </a:t>
            </a:r>
            <a:r>
              <a:rPr lang="en-US" altLang="zh-CN" sz="2000" dirty="0" smtClean="0">
                <a:latin typeface="微软雅黑" pitchFamily="34" charset="-122"/>
                <a:ea typeface="微软雅黑" pitchFamily="34" charset="-122"/>
                <a:cs typeface="Arial Unicode MS" pitchFamily="34" charset="-122"/>
              </a:rPr>
              <a:t>&lt;</a:t>
            </a:r>
            <a:r>
              <a:rPr lang="zh-CN" altLang="en-US" sz="2000" dirty="0" smtClean="0">
                <a:latin typeface="微软雅黑" pitchFamily="34" charset="-122"/>
                <a:ea typeface="微软雅黑" pitchFamily="34" charset="-122"/>
                <a:cs typeface="Arial Unicode MS" pitchFamily="34" charset="-122"/>
              </a:rPr>
              <a:t>表名</a:t>
            </a:r>
            <a:r>
              <a:rPr lang="en-US" altLang="zh-CN" sz="2000" dirty="0" smtClean="0">
                <a:latin typeface="微软雅黑" pitchFamily="34" charset="-122"/>
                <a:ea typeface="微软雅黑" pitchFamily="34" charset="-122"/>
                <a:cs typeface="Arial Unicode MS" pitchFamily="34" charset="-122"/>
              </a:rPr>
              <a:t>&gt;</a:t>
            </a:r>
            <a:r>
              <a:rPr lang="zh-CN" altLang="en-US" sz="2000" dirty="0" smtClean="0">
                <a:solidFill>
                  <a:srgbClr val="C00000"/>
                </a:solidFill>
                <a:latin typeface="微软雅黑" pitchFamily="34" charset="-122"/>
                <a:ea typeface="微软雅黑" pitchFamily="34" charset="-122"/>
                <a:cs typeface="Arial Unicode MS" pitchFamily="34" charset="-122"/>
              </a:rPr>
              <a:t>［</a:t>
            </a:r>
            <a:r>
              <a:rPr lang="en-US" altLang="zh-CN" sz="2000" dirty="0" smtClean="0">
                <a:solidFill>
                  <a:srgbClr val="C00000"/>
                </a:solidFill>
                <a:latin typeface="微软雅黑" pitchFamily="34" charset="-122"/>
                <a:ea typeface="微软雅黑" pitchFamily="34" charset="-122"/>
                <a:cs typeface="Arial Unicode MS" pitchFamily="34" charset="-122"/>
              </a:rPr>
              <a:t>RESTRICT|CASCADE</a:t>
            </a:r>
            <a:r>
              <a:rPr lang="zh-CN" altLang="en-US" sz="2000" dirty="0" smtClean="0">
                <a:solidFill>
                  <a:srgbClr val="C00000"/>
                </a:solidFill>
                <a:latin typeface="微软雅黑" pitchFamily="34" charset="-122"/>
                <a:ea typeface="微软雅黑" pitchFamily="34" charset="-122"/>
                <a:cs typeface="Arial Unicode MS" pitchFamily="34" charset="-122"/>
              </a:rPr>
              <a:t>］</a:t>
            </a:r>
            <a:r>
              <a:rPr lang="en-US" altLang="zh-CN" sz="2000" dirty="0" smtClean="0">
                <a:latin typeface="微软雅黑" pitchFamily="34" charset="-122"/>
                <a:ea typeface="微软雅黑" pitchFamily="34" charset="-122"/>
                <a:cs typeface="Arial Unicode MS" pitchFamily="34" charset="-122"/>
              </a:rPr>
              <a:t>;</a:t>
            </a:r>
          </a:p>
          <a:p>
            <a:pPr eaLnBrk="1" hangingPunct="1">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cs typeface="Arial Unicode MS" pitchFamily="34" charset="-122"/>
              </a:rPr>
              <a:t>RESTRICT</a:t>
            </a:r>
            <a:r>
              <a:rPr lang="zh-CN" altLang="en-US" sz="2000" dirty="0" smtClean="0">
                <a:latin typeface="微软雅黑" pitchFamily="34" charset="-122"/>
                <a:ea typeface="微软雅黑" pitchFamily="34" charset="-122"/>
                <a:cs typeface="Arial Unicode MS" pitchFamily="34" charset="-122"/>
              </a:rPr>
              <a:t>：删除受限。欲删</a:t>
            </a:r>
            <a:r>
              <a:rPr lang="zh-CN" altLang="en-US" sz="2000" dirty="0" smtClean="0">
                <a:latin typeface="微软雅黑" pitchFamily="34" charset="-122"/>
                <a:ea typeface="微软雅黑" pitchFamily="34" charset="-122"/>
                <a:cs typeface="Arial Unicode MS" pitchFamily="34" charset="-122"/>
              </a:rPr>
              <a:t>表被</a:t>
            </a:r>
            <a:r>
              <a:rPr lang="zh-CN" altLang="en-US" sz="2000" dirty="0" smtClean="0">
                <a:latin typeface="微软雅黑" pitchFamily="34" charset="-122"/>
                <a:ea typeface="微软雅黑" pitchFamily="34" charset="-122"/>
                <a:cs typeface="Arial Unicode MS" pitchFamily="34" charset="-122"/>
              </a:rPr>
              <a:t>引用，若存在依赖，则此表不能被删除。</a:t>
            </a:r>
          </a:p>
          <a:p>
            <a:pPr eaLnBrk="1" hangingPunct="1">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cs typeface="Arial Unicode MS" pitchFamily="34" charset="-122"/>
              </a:rPr>
              <a:t>CASCADE</a:t>
            </a:r>
            <a:r>
              <a:rPr lang="zh-CN" altLang="en-US" sz="2000" dirty="0" smtClean="0">
                <a:latin typeface="微软雅黑" pitchFamily="34" charset="-122"/>
                <a:ea typeface="微软雅黑" pitchFamily="34" charset="-122"/>
                <a:cs typeface="Arial Unicode MS" pitchFamily="34" charset="-122"/>
              </a:rPr>
              <a:t>：删除不受限。在删除同时，相关的依赖对象一起删除。 </a:t>
            </a:r>
          </a:p>
        </p:txBody>
      </p:sp>
      <p:sp>
        <p:nvSpPr>
          <p:cNvPr id="5" name="任意多边形 24"/>
          <p:cNvSpPr>
            <a:spLocks noChangeArrowheads="1"/>
          </p:cNvSpPr>
          <p:nvPr/>
        </p:nvSpPr>
        <p:spPr bwMode="auto">
          <a:xfrm>
            <a:off x="0" y="0"/>
            <a:ext cx="4739054"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2 </a:t>
            </a:r>
            <a:r>
              <a:rPr lang="zh-CN" altLang="en-US" sz="2800" dirty="0" smtClean="0">
                <a:latin typeface="微软雅黑" pitchFamily="34" charset="-122"/>
                <a:ea typeface="微软雅黑" pitchFamily="34" charset="-122"/>
                <a:sym typeface="微软雅黑" pitchFamily="34" charset="-122"/>
              </a:rPr>
              <a:t>表与数据库的修正与撤销</a:t>
            </a:r>
            <a:endParaRPr lang="zh-CN" altLang="en-US" sz="2800" dirty="0">
              <a:latin typeface="微软雅黑" pitchFamily="34" charset="-122"/>
              <a:ea typeface="微软雅黑" pitchFamily="34" charset="-122"/>
              <a:sym typeface="微软雅黑" pitchFamily="34" charset="-122"/>
            </a:endParaRPr>
          </a:p>
        </p:txBody>
      </p:sp>
      <p:sp>
        <p:nvSpPr>
          <p:cNvPr id="6"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7" name="TextBox 6"/>
          <p:cNvSpPr txBox="1"/>
          <p:nvPr/>
        </p:nvSpPr>
        <p:spPr>
          <a:xfrm>
            <a:off x="0" y="1055688"/>
            <a:ext cx="4185138" cy="461665"/>
          </a:xfrm>
          <a:prstGeom prst="rect">
            <a:avLst/>
          </a:prstGeom>
          <a:noFill/>
        </p:spPr>
        <p:txBody>
          <a:bodyPr wrap="square">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2.1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基本表的修正与撤销</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8" name="Rectangle 3"/>
          <p:cNvSpPr txBox="1">
            <a:spLocks noChangeArrowheads="1"/>
          </p:cNvSpPr>
          <p:nvPr/>
        </p:nvSpPr>
        <p:spPr bwMode="auto">
          <a:xfrm>
            <a:off x="250581" y="3814151"/>
            <a:ext cx="4251080" cy="240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gn="just">
              <a:lnSpc>
                <a:spcPct val="150000"/>
              </a:lnSpc>
              <a:spcBef>
                <a:spcPts val="0"/>
              </a:spcBef>
              <a:defRPr/>
            </a:pP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删除</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C</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表</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DROP TABLE  c  CASCADE;</a:t>
            </a:r>
          </a:p>
          <a:p>
            <a:pPr marL="228600" indent="-228600">
              <a:lnSpc>
                <a:spcPct val="150000"/>
              </a:lnSpc>
              <a:spcBef>
                <a:spcPts val="0"/>
              </a:spcBef>
              <a:buFont typeface="Wingdings" pitchFamily="2" charset="2"/>
              <a:buChar char="Ø"/>
              <a:defRPr/>
            </a:pPr>
            <a:r>
              <a:rPr kumimoji="0" lang="zh-CN" altLang="en-US" sz="20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基本表定义被删除，数据被删除；</a:t>
            </a:r>
          </a:p>
          <a:p>
            <a:pPr marL="228600" indent="-228600">
              <a:lnSpc>
                <a:spcPct val="150000"/>
              </a:lnSpc>
              <a:spcBef>
                <a:spcPts val="0"/>
              </a:spcBef>
              <a:buFont typeface="Wingdings" pitchFamily="2" charset="2"/>
              <a:buChar char="Ø"/>
              <a:defRPr/>
            </a:pPr>
            <a:r>
              <a:rPr kumimoji="0" lang="zh-CN" altLang="en-US" sz="20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表上建立的索引、视图、触发器等也将被删除。 </a:t>
            </a:r>
          </a:p>
        </p:txBody>
      </p:sp>
      <p:sp>
        <p:nvSpPr>
          <p:cNvPr id="9" name="Rectangle 3"/>
          <p:cNvSpPr txBox="1">
            <a:spLocks noChangeArrowheads="1"/>
          </p:cNvSpPr>
          <p:nvPr/>
        </p:nvSpPr>
        <p:spPr bwMode="auto">
          <a:xfrm>
            <a:off x="4609570" y="3814151"/>
            <a:ext cx="4536018" cy="2067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nSpc>
                <a:spcPct val="150000"/>
              </a:lnSpc>
              <a:spcBef>
                <a:spcPts val="0"/>
              </a:spcBef>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例</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若在</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表上建有视图</a:t>
            </a:r>
          </a:p>
          <a:p>
            <a:pPr marL="0" marR="0" lvl="0" indent="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CC0000"/>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    DROP TABLE S RESTRICT;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   </a:t>
            </a:r>
          </a:p>
          <a:p>
            <a:pPr marL="0" marR="0" lvl="0" indent="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FF5050"/>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ERROR: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3333FF"/>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cannot drop table S</a:t>
            </a:r>
          </a:p>
          <a:p>
            <a:pPr marL="0" marR="0" lvl="0" indent="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3333FF"/>
                </a:solidFill>
                <a:effectLst>
                  <a:outerShdw blurRad="38100" dist="38100" dir="2700000" algn="tl">
                    <a:srgbClr val="000000">
                      <a:alpha val="43137"/>
                    </a:srgbClr>
                  </a:outerShdw>
                </a:effectLst>
                <a:uLnTx/>
                <a:uFillTx/>
                <a:latin typeface="微软雅黑" pitchFamily="34" charset="-122"/>
                <a:ea typeface="微软雅黑" pitchFamily="34" charset="-122"/>
                <a:cs typeface="Arial Unicode MS" pitchFamily="34" charset="-122"/>
                <a:sym typeface="Calibri" pitchFamily="34" charset="0"/>
              </a:rPr>
              <a:t>because other objects depend on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4FF0062-669E-4225-BCB7-17F416680AF1}" type="datetime1">
              <a:rPr lang="en-US" smtClean="0"/>
              <a:pPr>
                <a:defRPr/>
              </a:pPr>
              <a:t>4/15/2021</a:t>
            </a:fld>
            <a:endParaRPr lang="zh-CN" altLang="en-US" sz="1800">
              <a:solidFill>
                <a:schemeClr val="tx1"/>
              </a:solidFill>
            </a:endParaRPr>
          </a:p>
        </p:txBody>
      </p:sp>
      <p:sp>
        <p:nvSpPr>
          <p:cNvPr id="3" name="任意多边形 24"/>
          <p:cNvSpPr>
            <a:spLocks noChangeArrowheads="1"/>
          </p:cNvSpPr>
          <p:nvPr/>
        </p:nvSpPr>
        <p:spPr bwMode="auto">
          <a:xfrm>
            <a:off x="0" y="0"/>
            <a:ext cx="4739054"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2 </a:t>
            </a:r>
            <a:r>
              <a:rPr lang="zh-CN" altLang="en-US" sz="2800" dirty="0" smtClean="0">
                <a:latin typeface="微软雅黑" pitchFamily="34" charset="-122"/>
                <a:ea typeface="微软雅黑" pitchFamily="34" charset="-122"/>
                <a:sym typeface="微软雅黑" pitchFamily="34" charset="-122"/>
              </a:rPr>
              <a:t>表与数据库的修正与撤销</a:t>
            </a:r>
            <a:endParaRPr lang="zh-CN" altLang="en-US" sz="2800" dirty="0">
              <a:latin typeface="微软雅黑" pitchFamily="34" charset="-122"/>
              <a:ea typeface="微软雅黑" pitchFamily="34" charset="-122"/>
              <a:sym typeface="微软雅黑" pitchFamily="34" charset="-122"/>
            </a:endParaRPr>
          </a:p>
        </p:txBody>
      </p:sp>
      <p:sp>
        <p:nvSpPr>
          <p:cNvPr id="4"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5" name="TextBox 4"/>
          <p:cNvSpPr txBox="1"/>
          <p:nvPr/>
        </p:nvSpPr>
        <p:spPr>
          <a:xfrm>
            <a:off x="-1" y="1055688"/>
            <a:ext cx="4826977" cy="461665"/>
          </a:xfrm>
          <a:prstGeom prst="rect">
            <a:avLst/>
          </a:prstGeom>
          <a:noFill/>
        </p:spPr>
        <p:txBody>
          <a:bodyPr wrap="square">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2.2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数据库的</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撤销、打开与关闭</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6" name="内容占位符 2"/>
          <p:cNvSpPr txBox="1">
            <a:spLocks/>
          </p:cNvSpPr>
          <p:nvPr/>
        </p:nvSpPr>
        <p:spPr>
          <a:xfrm>
            <a:off x="246185" y="1705708"/>
            <a:ext cx="4044461" cy="4495800"/>
          </a:xfrm>
          <a:prstGeom prst="rect">
            <a:avLst/>
          </a:prstGeom>
        </p:spPr>
        <p:txBody>
          <a:bodyPr/>
          <a:lstStyle/>
          <a:p>
            <a:pPr marL="228600" lvl="0" indent="-228600">
              <a:lnSpc>
                <a:spcPct val="150000"/>
              </a:lnSpc>
              <a:spcBef>
                <a:spcPts val="0"/>
              </a:spcBef>
              <a:buFont typeface="Wingdings" pitchFamily="2" charset="2"/>
              <a:buChar char="Ø"/>
            </a:pPr>
            <a:r>
              <a:rPr kumimoji="0" lang="zh-CN" altLang="en-US" sz="2000" i="0" u="none" strike="noStrike" kern="0" cap="none" spc="0" normalizeH="0" baseline="0" noProof="0" dirty="0" smtClean="0">
                <a:ln>
                  <a:noFill/>
                </a:ln>
                <a:solidFill>
                  <a:srgbClr val="0000FF"/>
                </a:solidFill>
                <a:uLnTx/>
                <a:uFillTx/>
                <a:latin typeface="微软雅黑" pitchFamily="34" charset="-122"/>
                <a:ea typeface="微软雅黑" pitchFamily="34" charset="-122"/>
                <a:sym typeface="Calibri" pitchFamily="34" charset="0"/>
              </a:rPr>
              <a:t>数据库的撤销：</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数据库的删除</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685800" lvl="1" indent="-228600">
              <a:lnSpc>
                <a:spcPct val="150000"/>
              </a:lnSpc>
              <a:spcBef>
                <a:spcPts val="1200"/>
              </a:spcBef>
              <a:spcAft>
                <a:spcPts val="1200"/>
              </a:spcAft>
            </a:pP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DROP DATABASE </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数据库名</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n"/>
              <a:tabLst/>
              <a:defRPr/>
            </a:pP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用户只能根据自己的权限删除用户数据库；</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n"/>
              <a:tabLst/>
              <a:defRPr/>
            </a:pP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不能删除当前正在使用（正打开供用户读写）的数据库；</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n"/>
              <a:tabLst/>
              <a:defRPr/>
            </a:pP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无法删除系统数据库（</a:t>
            </a:r>
            <a:r>
              <a:rPr kumimoji="0" lang="en-US" altLang="zh-CN" sz="2000" i="0" u="none" strike="noStrike" kern="0" cap="none" spc="0" normalizeH="0" baseline="0" noProof="0" dirty="0" err="1" smtClean="0">
                <a:ln>
                  <a:noFill/>
                </a:ln>
                <a:uLnTx/>
                <a:uFillTx/>
                <a:latin typeface="微软雅黑" pitchFamily="34" charset="-122"/>
                <a:ea typeface="微软雅黑" pitchFamily="34" charset="-122"/>
                <a:sym typeface="Calibri" pitchFamily="34" charset="0"/>
              </a:rPr>
              <a:t>msdb</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model</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master</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r>
              <a:rPr kumimoji="0" lang="en-US" altLang="zh-CN" sz="2000" i="0" u="none" strike="noStrike" kern="0" cap="none" spc="0" normalizeH="0" baseline="0" noProof="0" dirty="0" err="1" smtClean="0">
                <a:ln>
                  <a:noFill/>
                </a:ln>
                <a:uLnTx/>
                <a:uFillTx/>
                <a:latin typeface="微软雅黑" pitchFamily="34" charset="-122"/>
                <a:ea typeface="微软雅黑" pitchFamily="34" charset="-122"/>
                <a:sym typeface="Calibri" pitchFamily="34" charset="0"/>
              </a:rPr>
              <a:t>tempdb</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p>
          <a:p>
            <a:pPr marL="228600" marR="0" lvl="0"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p:txBody>
      </p:sp>
      <p:sp>
        <p:nvSpPr>
          <p:cNvPr id="7" name="内容占位符 2"/>
          <p:cNvSpPr txBox="1">
            <a:spLocks/>
          </p:cNvSpPr>
          <p:nvPr/>
        </p:nvSpPr>
        <p:spPr>
          <a:xfrm>
            <a:off x="4686301" y="1644161"/>
            <a:ext cx="4044461" cy="4495800"/>
          </a:xfrm>
          <a:prstGeom prst="rect">
            <a:avLst/>
          </a:prstGeom>
        </p:spPr>
        <p:txBody>
          <a:bodyPr/>
          <a:lstStyle/>
          <a:p>
            <a:pPr marL="228600" lvl="0" indent="-228600">
              <a:lnSpc>
                <a:spcPct val="150000"/>
              </a:lnSpc>
              <a:spcBef>
                <a:spcPts val="0"/>
              </a:spcBef>
              <a:buFont typeface="Wingdings" pitchFamily="2" charset="2"/>
              <a:buChar char="Ø"/>
            </a:pPr>
            <a:r>
              <a:rPr kumimoji="0" lang="zh-CN" altLang="en-US" sz="2000" i="0" u="none" strike="noStrike" kern="0" cap="none" spc="0" normalizeH="0" baseline="0" noProof="0" dirty="0" smtClean="0">
                <a:ln>
                  <a:noFill/>
                </a:ln>
                <a:solidFill>
                  <a:srgbClr val="0000FF"/>
                </a:solidFill>
                <a:uLnTx/>
                <a:uFillTx/>
                <a:latin typeface="微软雅黑" pitchFamily="34" charset="-122"/>
                <a:ea typeface="微软雅黑" pitchFamily="34" charset="-122"/>
                <a:sym typeface="Calibri" pitchFamily="34" charset="0"/>
              </a:rPr>
              <a:t>数据库的打开与关闭：</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DBMS</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可以操作多个数据库，用户在操作数据库时，需要指定待操作数据库和关闭数据库。</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solidFill>
                  <a:srgbClr val="0000FF"/>
                </a:solidFill>
                <a:latin typeface="微软雅黑" pitchFamily="34" charset="-122"/>
                <a:ea typeface="微软雅黑" pitchFamily="34" charset="-122"/>
                <a:sym typeface="Calibri" pitchFamily="34" charset="0"/>
              </a:rPr>
              <a:t>指定当前数据库</a:t>
            </a:r>
            <a:endParaRPr lang="en-US" altLang="zh-CN" sz="2000" kern="0" dirty="0" smtClean="0">
              <a:solidFill>
                <a:srgbClr val="0000FF"/>
              </a:solidFill>
              <a:latin typeface="微软雅黑" pitchFamily="34" charset="-122"/>
              <a:ea typeface="微软雅黑" pitchFamily="34" charset="-122"/>
              <a:sym typeface="Calibri" pitchFamily="34" charset="0"/>
            </a:endParaRPr>
          </a:p>
          <a:p>
            <a:pPr marL="685800" lvl="1" indent="-228600">
              <a:lnSpc>
                <a:spcPct val="150000"/>
              </a:lnSpc>
              <a:spcBef>
                <a:spcPts val="0"/>
              </a:spcBef>
            </a:pP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Use</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数据库名；</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solidFill>
                  <a:srgbClr val="0000FF"/>
                </a:solidFill>
                <a:latin typeface="微软雅黑" pitchFamily="34" charset="-122"/>
                <a:ea typeface="微软雅黑" pitchFamily="34" charset="-122"/>
                <a:sym typeface="Calibri" pitchFamily="34" charset="0"/>
              </a:rPr>
              <a:t>关闭当前数据库</a:t>
            </a:r>
            <a:endParaRPr lang="en-US" altLang="zh-CN" sz="2000" kern="0" dirty="0" smtClean="0">
              <a:solidFill>
                <a:srgbClr val="0000FF"/>
              </a:solidFill>
              <a:latin typeface="微软雅黑" pitchFamily="34" charset="-122"/>
              <a:ea typeface="微软雅黑" pitchFamily="34" charset="-122"/>
              <a:sym typeface="Calibri" pitchFamily="34" charset="0"/>
            </a:endParaRPr>
          </a:p>
          <a:p>
            <a:pPr marL="685800" lvl="1" indent="-228600">
              <a:lnSpc>
                <a:spcPct val="150000"/>
              </a:lnSpc>
              <a:spcBef>
                <a:spcPts val="0"/>
              </a:spcBef>
            </a:pP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Close</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数据库名；</a:t>
            </a:r>
          </a:p>
          <a:p>
            <a:pPr marL="228600" marR="0" lvl="0"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497013" y="17097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63" name="直接连接符 28"/>
          <p:cNvSpPr>
            <a:spLocks noChangeShapeType="1"/>
          </p:cNvSpPr>
          <p:nvPr/>
        </p:nvSpPr>
        <p:spPr bwMode="auto">
          <a:xfrm>
            <a:off x="2679700" y="1738313"/>
            <a:ext cx="0" cy="881062"/>
          </a:xfrm>
          <a:prstGeom prst="line">
            <a:avLst/>
          </a:prstGeom>
          <a:noFill/>
          <a:ln w="12700">
            <a:solidFill>
              <a:srgbClr val="FCF8ED"/>
            </a:solidFill>
            <a:prstDash val="dash"/>
            <a:bevel/>
            <a:headEnd/>
            <a:tailEnd/>
          </a:ln>
        </p:spPr>
        <p:txBody>
          <a:bodyPr/>
          <a:lstStyle/>
          <a:p>
            <a:endParaRPr lang="zh-CN" altLang="en-US"/>
          </a:p>
        </p:txBody>
      </p:sp>
      <p:sp>
        <p:nvSpPr>
          <p:cNvPr id="15364" name="圆角矩形 69"/>
          <p:cNvSpPr>
            <a:spLocks noChangeArrowheads="1"/>
          </p:cNvSpPr>
          <p:nvPr/>
        </p:nvSpPr>
        <p:spPr bwMode="auto">
          <a:xfrm>
            <a:off x="1684338" y="1922463"/>
            <a:ext cx="862012"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1</a:t>
            </a:r>
          </a:p>
        </p:txBody>
      </p:sp>
      <p:sp>
        <p:nvSpPr>
          <p:cNvPr id="15365" name="文本框 74"/>
          <p:cNvSpPr>
            <a:spLocks noChangeArrowheads="1"/>
          </p:cNvSpPr>
          <p:nvPr/>
        </p:nvSpPr>
        <p:spPr bwMode="auto">
          <a:xfrm>
            <a:off x="3343275" y="1876425"/>
            <a:ext cx="4475163" cy="523875"/>
          </a:xfrm>
          <a:prstGeom prst="rect">
            <a:avLst/>
          </a:prstGeom>
          <a:noFill/>
          <a:ln w="9525">
            <a:noFill/>
            <a:miter lim="800000"/>
            <a:headEnd/>
            <a:tailEnd/>
          </a:ln>
        </p:spPr>
        <p:txBody>
          <a:bodyPr>
            <a:spAutoFit/>
          </a:bodyPr>
          <a:lstStyle/>
          <a:p>
            <a:pPr>
              <a:buFont typeface="Arial" pitchFamily="34" charset="0"/>
              <a:buNone/>
            </a:pPr>
            <a:r>
              <a:rPr lang="en-US" altLang="zh-CN" sz="2800" dirty="0" smtClean="0">
                <a:solidFill>
                  <a:schemeClr val="accent3">
                    <a:lumMod val="90000"/>
                  </a:schemeClr>
                </a:solidFill>
                <a:latin typeface="微软雅黑" pitchFamily="34" charset="-122"/>
                <a:ea typeface="微软雅黑" pitchFamily="34" charset="-122"/>
                <a:sym typeface="宋体" pitchFamily="2" charset="-122"/>
              </a:rPr>
              <a:t>SQL</a:t>
            </a:r>
            <a:r>
              <a:rPr lang="zh-CN" altLang="en-US" sz="2800" dirty="0" smtClean="0">
                <a:solidFill>
                  <a:schemeClr val="accent3">
                    <a:lumMod val="90000"/>
                  </a:schemeClr>
                </a:solidFill>
                <a:latin typeface="微软雅黑" pitchFamily="34" charset="-122"/>
                <a:ea typeface="微软雅黑" pitchFamily="34" charset="-122"/>
                <a:sym typeface="宋体" pitchFamily="2" charset="-122"/>
              </a:rPr>
              <a:t>之数据更新操作</a:t>
            </a:r>
            <a:endParaRPr lang="zh-CN" altLang="en-US" sz="2800" dirty="0">
              <a:solidFill>
                <a:schemeClr val="accent3">
                  <a:lumMod val="90000"/>
                </a:schemeClr>
              </a:solidFill>
              <a:latin typeface="微软雅黑" pitchFamily="34" charset="-122"/>
              <a:ea typeface="微软雅黑" pitchFamily="34" charset="-122"/>
              <a:sym typeface="宋体" pitchFamily="2" charset="-122"/>
            </a:endParaRPr>
          </a:p>
        </p:txBody>
      </p:sp>
      <p:grpSp>
        <p:nvGrpSpPr>
          <p:cNvPr id="3" name="组合 43"/>
          <p:cNvGrpSpPr>
            <a:grpSpLocks/>
          </p:cNvGrpSpPr>
          <p:nvPr/>
        </p:nvGrpSpPr>
        <p:grpSpPr bwMode="auto">
          <a:xfrm>
            <a:off x="8664575" y="6507163"/>
            <a:ext cx="223838" cy="300037"/>
            <a:chOff x="0" y="0"/>
            <a:chExt cx="299785" cy="299785"/>
          </a:xfrm>
        </p:grpSpPr>
        <p:sp>
          <p:nvSpPr>
            <p:cNvPr id="15388" name="椭圆 44"/>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9" name="右箭头 63"/>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4" name="组合 64"/>
          <p:cNvGrpSpPr>
            <a:grpSpLocks/>
          </p:cNvGrpSpPr>
          <p:nvPr/>
        </p:nvGrpSpPr>
        <p:grpSpPr bwMode="auto">
          <a:xfrm flipH="1">
            <a:off x="8293100" y="6507163"/>
            <a:ext cx="225425" cy="300037"/>
            <a:chOff x="0" y="0"/>
            <a:chExt cx="299785" cy="299785"/>
          </a:xfrm>
        </p:grpSpPr>
        <p:sp>
          <p:nvSpPr>
            <p:cNvPr id="15386" name="椭圆 6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7" name="右箭头 70"/>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5" name="Group 60"/>
          <p:cNvGrpSpPr>
            <a:grpSpLocks/>
          </p:cNvGrpSpPr>
          <p:nvPr/>
        </p:nvGrpSpPr>
        <p:grpSpPr bwMode="auto">
          <a:xfrm>
            <a:off x="0" y="427038"/>
            <a:ext cx="2954338" cy="711200"/>
            <a:chOff x="0" y="269"/>
            <a:chExt cx="1861" cy="448"/>
          </a:xfrm>
        </p:grpSpPr>
        <p:grpSp>
          <p:nvGrpSpPr>
            <p:cNvPr id="6" name="组合 71"/>
            <p:cNvGrpSpPr>
              <a:grpSpLocks/>
            </p:cNvGrpSpPr>
            <p:nvPr/>
          </p:nvGrpSpPr>
          <p:grpSpPr bwMode="auto">
            <a:xfrm>
              <a:off x="0" y="269"/>
              <a:ext cx="1861" cy="448"/>
              <a:chOff x="0" y="0"/>
              <a:chExt cx="3370216" cy="493479"/>
            </a:xfrm>
          </p:grpSpPr>
          <p:sp>
            <p:nvSpPr>
              <p:cNvPr id="15384" name="矩形 83"/>
              <p:cNvSpPr>
                <a:spLocks noChangeArrowheads="1"/>
              </p:cNvSpPr>
              <p:nvPr/>
            </p:nvSpPr>
            <p:spPr bwMode="auto">
              <a:xfrm>
                <a:off x="0" y="0"/>
                <a:ext cx="3052812" cy="493479"/>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sp>
            <p:nvSpPr>
              <p:cNvPr id="15385" name="直角三角形 84"/>
              <p:cNvSpPr>
                <a:spLocks noChangeArrowheads="1"/>
              </p:cNvSpPr>
              <p:nvPr/>
            </p:nvSpPr>
            <p:spPr bwMode="auto">
              <a:xfrm>
                <a:off x="3052811" y="3822"/>
                <a:ext cx="317405" cy="489657"/>
              </a:xfrm>
              <a:prstGeom prst="rtTriangle">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grpSp>
        <p:sp>
          <p:nvSpPr>
            <p:cNvPr id="15383" name="文本框 85"/>
            <p:cNvSpPr>
              <a:spLocks noChangeArrowheads="1"/>
            </p:cNvSpPr>
            <p:nvPr/>
          </p:nvSpPr>
          <p:spPr bwMode="auto">
            <a:xfrm>
              <a:off x="177" y="286"/>
              <a:ext cx="1143" cy="365"/>
            </a:xfrm>
            <a:prstGeom prst="rect">
              <a:avLst/>
            </a:prstGeom>
            <a:noFill/>
            <a:ln w="9525">
              <a:noFill/>
              <a:miter lim="800000"/>
              <a:headEnd/>
              <a:tailEnd/>
            </a:ln>
          </p:spPr>
          <p:txBody>
            <a:bodyPr>
              <a:spAutoFit/>
            </a:bodyPr>
            <a:lstStyle/>
            <a:p>
              <a:pPr algn="ctr">
                <a:buFont typeface="Arial" pitchFamily="34" charset="0"/>
                <a:buNone/>
              </a:pPr>
              <a:r>
                <a:rPr lang="zh-CN" altLang="en-US" sz="3200">
                  <a:solidFill>
                    <a:schemeClr val="bg1"/>
                  </a:solidFill>
                  <a:latin typeface="微软雅黑" pitchFamily="34" charset="-122"/>
                  <a:ea typeface="微软雅黑" pitchFamily="34" charset="-122"/>
                </a:rPr>
                <a:t>本章内容</a:t>
              </a:r>
            </a:p>
          </p:txBody>
        </p:sp>
      </p:grpSp>
      <p:sp>
        <p:nvSpPr>
          <p:cNvPr id="15369" name="文本框 41"/>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pPr>
              <a:buFont typeface="Arial" pitchFamily="34" charset="0"/>
              <a:buNone/>
            </a:pPr>
            <a:r>
              <a:rPr lang="en-US" altLang="zh-CN">
                <a:solidFill>
                  <a:schemeClr val="bg1"/>
                </a:solidFill>
                <a:ea typeface="微软雅黑" pitchFamily="34" charset="-122"/>
                <a:sym typeface="微软雅黑" pitchFamily="34" charset="-122"/>
              </a:rPr>
              <a:t>-1-</a:t>
            </a:r>
          </a:p>
        </p:txBody>
      </p:sp>
      <p:sp>
        <p:nvSpPr>
          <p:cNvPr id="15370" name="矩形 1"/>
          <p:cNvSpPr>
            <a:spLocks noChangeArrowheads="1"/>
          </p:cNvSpPr>
          <p:nvPr/>
        </p:nvSpPr>
        <p:spPr bwMode="auto">
          <a:xfrm>
            <a:off x="1481138" y="28273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1" name="直接连接符 28"/>
          <p:cNvSpPr>
            <a:spLocks noChangeShapeType="1"/>
          </p:cNvSpPr>
          <p:nvPr/>
        </p:nvSpPr>
        <p:spPr bwMode="auto">
          <a:xfrm>
            <a:off x="2663825" y="2855913"/>
            <a:ext cx="0" cy="881062"/>
          </a:xfrm>
          <a:prstGeom prst="line">
            <a:avLst/>
          </a:prstGeom>
          <a:noFill/>
          <a:ln w="12700">
            <a:solidFill>
              <a:srgbClr val="FCF8ED"/>
            </a:solidFill>
            <a:prstDash val="dash"/>
            <a:bevel/>
            <a:headEnd/>
            <a:tailEnd/>
          </a:ln>
        </p:spPr>
        <p:txBody>
          <a:bodyPr/>
          <a:lstStyle/>
          <a:p>
            <a:endParaRPr lang="zh-CN" altLang="en-US"/>
          </a:p>
        </p:txBody>
      </p:sp>
      <p:sp>
        <p:nvSpPr>
          <p:cNvPr id="15372" name="圆角矩形 69"/>
          <p:cNvSpPr>
            <a:spLocks noChangeArrowheads="1"/>
          </p:cNvSpPr>
          <p:nvPr/>
        </p:nvSpPr>
        <p:spPr bwMode="auto">
          <a:xfrm>
            <a:off x="1668463" y="3040063"/>
            <a:ext cx="917575"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2</a:t>
            </a:r>
          </a:p>
        </p:txBody>
      </p:sp>
      <p:sp>
        <p:nvSpPr>
          <p:cNvPr id="15373" name="矩形 1"/>
          <p:cNvSpPr>
            <a:spLocks noChangeArrowheads="1"/>
          </p:cNvSpPr>
          <p:nvPr/>
        </p:nvSpPr>
        <p:spPr bwMode="auto">
          <a:xfrm>
            <a:off x="1482725" y="39497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4" name="直接连接符 28"/>
          <p:cNvSpPr>
            <a:spLocks noChangeShapeType="1"/>
          </p:cNvSpPr>
          <p:nvPr/>
        </p:nvSpPr>
        <p:spPr bwMode="auto">
          <a:xfrm>
            <a:off x="2665413" y="3978275"/>
            <a:ext cx="0" cy="881063"/>
          </a:xfrm>
          <a:prstGeom prst="line">
            <a:avLst/>
          </a:prstGeom>
          <a:noFill/>
          <a:ln w="12700">
            <a:solidFill>
              <a:srgbClr val="FCF8ED"/>
            </a:solidFill>
            <a:prstDash val="dash"/>
            <a:bevel/>
            <a:headEnd/>
            <a:tailEnd/>
          </a:ln>
        </p:spPr>
        <p:txBody>
          <a:bodyPr/>
          <a:lstStyle/>
          <a:p>
            <a:endParaRPr lang="zh-CN" altLang="en-US"/>
          </a:p>
        </p:txBody>
      </p:sp>
      <p:sp>
        <p:nvSpPr>
          <p:cNvPr id="15375" name="圆角矩形 69"/>
          <p:cNvSpPr>
            <a:spLocks noChangeArrowheads="1"/>
          </p:cNvSpPr>
          <p:nvPr/>
        </p:nvSpPr>
        <p:spPr bwMode="auto">
          <a:xfrm>
            <a:off x="1668463" y="4162425"/>
            <a:ext cx="877887"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3</a:t>
            </a:r>
          </a:p>
        </p:txBody>
      </p:sp>
      <p:sp>
        <p:nvSpPr>
          <p:cNvPr id="2" name="矩形 1"/>
          <p:cNvSpPr>
            <a:spLocks noChangeArrowheads="1"/>
          </p:cNvSpPr>
          <p:nvPr/>
        </p:nvSpPr>
        <p:spPr bwMode="auto">
          <a:xfrm>
            <a:off x="1466850" y="50673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8" name="直接连接符 28"/>
          <p:cNvSpPr>
            <a:spLocks noChangeShapeType="1"/>
          </p:cNvSpPr>
          <p:nvPr/>
        </p:nvSpPr>
        <p:spPr bwMode="auto">
          <a:xfrm>
            <a:off x="2649538" y="5095875"/>
            <a:ext cx="0" cy="881063"/>
          </a:xfrm>
          <a:prstGeom prst="line">
            <a:avLst/>
          </a:prstGeom>
          <a:noFill/>
          <a:ln w="12700">
            <a:solidFill>
              <a:srgbClr val="FCF8ED"/>
            </a:solidFill>
            <a:prstDash val="dash"/>
            <a:bevel/>
            <a:headEnd/>
            <a:tailEnd/>
          </a:ln>
        </p:spPr>
        <p:txBody>
          <a:bodyPr/>
          <a:lstStyle/>
          <a:p>
            <a:endParaRPr lang="zh-CN" altLang="en-US"/>
          </a:p>
        </p:txBody>
      </p:sp>
      <p:sp>
        <p:nvSpPr>
          <p:cNvPr id="15379" name="圆角矩形 69"/>
          <p:cNvSpPr>
            <a:spLocks noChangeArrowheads="1"/>
          </p:cNvSpPr>
          <p:nvPr/>
        </p:nvSpPr>
        <p:spPr bwMode="auto">
          <a:xfrm>
            <a:off x="1639888" y="5280025"/>
            <a:ext cx="876300"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4</a:t>
            </a:r>
          </a:p>
        </p:txBody>
      </p:sp>
      <p:sp>
        <p:nvSpPr>
          <p:cNvPr id="15381" name="文本框 74"/>
          <p:cNvSpPr>
            <a:spLocks noChangeArrowheads="1"/>
          </p:cNvSpPr>
          <p:nvPr/>
        </p:nvSpPr>
        <p:spPr bwMode="auto">
          <a:xfrm>
            <a:off x="3313113" y="5248275"/>
            <a:ext cx="4424362" cy="523875"/>
          </a:xfrm>
          <a:prstGeom prst="rect">
            <a:avLst/>
          </a:prstGeom>
          <a:noFill/>
          <a:ln w="9525">
            <a:noFill/>
            <a:miter lim="800000"/>
            <a:headEnd/>
            <a:tailEnd/>
          </a:ln>
        </p:spPr>
        <p:txBody>
          <a:bodyPr>
            <a:spAutoFit/>
          </a:bodyPr>
          <a:lstStyle/>
          <a:p>
            <a:pPr>
              <a:buFont typeface="Arial" charset="0"/>
              <a:buNone/>
              <a:defRPr/>
            </a:pPr>
            <a:r>
              <a:rPr lang="zh-CN" altLang="en-US" sz="2800" dirty="0" smtClean="0">
                <a:solidFill>
                  <a:schemeClr val="bg1"/>
                </a:solidFill>
                <a:latin typeface="微软雅黑" pitchFamily="34" charset="-122"/>
                <a:ea typeface="微软雅黑" pitchFamily="34" charset="-122"/>
              </a:rPr>
              <a:t>视图及其应用</a:t>
            </a:r>
            <a:endParaRPr lang="zh-CN" altLang="en-US" sz="2800" dirty="0">
              <a:solidFill>
                <a:schemeClr val="bg1"/>
              </a:solidFill>
              <a:latin typeface="微软雅黑" pitchFamily="34" charset="-122"/>
              <a:ea typeface="微软雅黑" pitchFamily="34" charset="-122"/>
            </a:endParaRPr>
          </a:p>
        </p:txBody>
      </p:sp>
      <p:sp>
        <p:nvSpPr>
          <p:cNvPr id="30" name="文本框 74"/>
          <p:cNvSpPr>
            <a:spLocks noChangeArrowheads="1"/>
          </p:cNvSpPr>
          <p:nvPr/>
        </p:nvSpPr>
        <p:spPr bwMode="auto">
          <a:xfrm>
            <a:off x="3319463" y="3035300"/>
            <a:ext cx="4892552" cy="523220"/>
          </a:xfrm>
          <a:prstGeom prst="rect">
            <a:avLst/>
          </a:prstGeom>
          <a:noFill/>
          <a:ln w="9525">
            <a:noFill/>
            <a:miter lim="800000"/>
            <a:headEnd/>
            <a:tailEnd/>
          </a:ln>
        </p:spPr>
        <p:txBody>
          <a:bodyPr wrap="square">
            <a:spAutoFit/>
          </a:bodyPr>
          <a:lstStyle/>
          <a:p>
            <a:pPr>
              <a:defRPr/>
            </a:pPr>
            <a:r>
              <a:rPr lang="zh-CN" altLang="en-US" sz="2800" dirty="0" smtClean="0">
                <a:solidFill>
                  <a:schemeClr val="accent3">
                    <a:lumMod val="90000"/>
                  </a:schemeClr>
                </a:solidFill>
                <a:latin typeface="微软雅黑" pitchFamily="34" charset="-122"/>
                <a:ea typeface="微软雅黑" pitchFamily="34" charset="-122"/>
              </a:rPr>
              <a:t>数据库的</a:t>
            </a:r>
            <a:r>
              <a:rPr lang="zh-CN" altLang="en-US" sz="2800" dirty="0">
                <a:solidFill>
                  <a:schemeClr val="accent3">
                    <a:lumMod val="90000"/>
                  </a:schemeClr>
                </a:solidFill>
                <a:latin typeface="微软雅黑" pitchFamily="34" charset="-122"/>
                <a:ea typeface="微软雅黑" pitchFamily="34" charset="-122"/>
              </a:rPr>
              <a:t>修正与</a:t>
            </a:r>
            <a:r>
              <a:rPr lang="zh-CN" altLang="en-US" sz="2800" dirty="0" smtClean="0">
                <a:solidFill>
                  <a:schemeClr val="accent3">
                    <a:lumMod val="90000"/>
                  </a:schemeClr>
                </a:solidFill>
                <a:latin typeface="微软雅黑" pitchFamily="34" charset="-122"/>
                <a:ea typeface="微软雅黑" pitchFamily="34" charset="-122"/>
              </a:rPr>
              <a:t>撤销</a:t>
            </a:r>
            <a:endParaRPr lang="zh-CN" altLang="en-US" sz="2800" dirty="0">
              <a:solidFill>
                <a:schemeClr val="accent3">
                  <a:lumMod val="90000"/>
                </a:schemeClr>
              </a:solidFill>
              <a:latin typeface="微软雅黑" pitchFamily="34" charset="-122"/>
              <a:ea typeface="微软雅黑" pitchFamily="34" charset="-122"/>
            </a:endParaRPr>
          </a:p>
        </p:txBody>
      </p:sp>
      <p:sp>
        <p:nvSpPr>
          <p:cNvPr id="31" name="文本框 74"/>
          <p:cNvSpPr>
            <a:spLocks noChangeArrowheads="1"/>
          </p:cNvSpPr>
          <p:nvPr/>
        </p:nvSpPr>
        <p:spPr bwMode="auto">
          <a:xfrm>
            <a:off x="3266710" y="4151923"/>
            <a:ext cx="4804629" cy="523220"/>
          </a:xfrm>
          <a:prstGeom prst="rect">
            <a:avLst/>
          </a:prstGeom>
          <a:noFill/>
          <a:ln w="9525">
            <a:noFill/>
            <a:miter lim="800000"/>
            <a:headEnd/>
            <a:tailEnd/>
          </a:ln>
        </p:spPr>
        <p:txBody>
          <a:bodyPr wrap="square">
            <a:spAutoFit/>
          </a:bodyPr>
          <a:lstStyle/>
          <a:p>
            <a:pPr>
              <a:buFont typeface="Arial" charset="0"/>
              <a:buNone/>
              <a:defRPr/>
            </a:pPr>
            <a:r>
              <a:rPr lang="zh-CN" altLang="en-US" sz="2800" dirty="0" smtClean="0">
                <a:solidFill>
                  <a:srgbClr val="FFC000"/>
                </a:solidFill>
                <a:latin typeface="微软雅黑" pitchFamily="34" charset="-122"/>
                <a:ea typeface="微软雅黑" pitchFamily="34" charset="-122"/>
              </a:rPr>
              <a:t>在</a:t>
            </a:r>
            <a:r>
              <a:rPr lang="zh-CN" altLang="zh-CN" sz="2800" dirty="0" smtClean="0">
                <a:solidFill>
                  <a:srgbClr val="FFC000"/>
                </a:solidFill>
                <a:latin typeface="微软雅黑" pitchFamily="34" charset="-122"/>
                <a:ea typeface="微软雅黑" pitchFamily="34" charset="-122"/>
              </a:rPr>
              <a:t>对象资源管理器</a:t>
            </a:r>
            <a:r>
              <a:rPr lang="zh-CN" altLang="en-US" sz="2800" dirty="0" smtClean="0">
                <a:solidFill>
                  <a:srgbClr val="FFC000"/>
                </a:solidFill>
                <a:latin typeface="微软雅黑" pitchFamily="34" charset="-122"/>
                <a:ea typeface="微软雅黑" pitchFamily="34" charset="-122"/>
              </a:rPr>
              <a:t>中</a:t>
            </a:r>
            <a:r>
              <a:rPr lang="zh-CN" altLang="zh-CN" sz="2800" dirty="0" smtClean="0">
                <a:solidFill>
                  <a:srgbClr val="FFC000"/>
                </a:solidFill>
                <a:latin typeface="微软雅黑" pitchFamily="34" charset="-122"/>
                <a:ea typeface="微软雅黑" pitchFamily="34" charset="-122"/>
              </a:rPr>
              <a:t>创建</a:t>
            </a:r>
            <a:r>
              <a:rPr lang="en-US" altLang="zh-CN" sz="2800" dirty="0" smtClean="0">
                <a:solidFill>
                  <a:srgbClr val="FFC000"/>
                </a:solidFill>
                <a:latin typeface="微软雅黑" pitchFamily="34" charset="-122"/>
                <a:ea typeface="微软雅黑" pitchFamily="34" charset="-122"/>
              </a:rPr>
              <a:t>DB</a:t>
            </a:r>
            <a:endParaRPr lang="zh-CN" altLang="en-US" sz="2800" dirty="0">
              <a:solidFill>
                <a:srgbClr val="FFC000"/>
              </a:solidFill>
              <a:latin typeface="微软雅黑" pitchFamily="34" charset="-122"/>
              <a:ea typeface="微软雅黑" pitchFamily="34" charset="-122"/>
            </a:endParaRPr>
          </a:p>
        </p:txBody>
      </p:sp>
    </p:spTree>
  </p:cSld>
  <p:clrMapOvr>
    <a:masterClrMapping/>
  </p:clrMapOvr>
  <p:transition spd="slow" advClick="0"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a:xfrm>
            <a:off x="628650" y="2910253"/>
            <a:ext cx="7961435" cy="3266709"/>
          </a:xfrm>
        </p:spPr>
        <p:txBody>
          <a:bodyPr/>
          <a:lstStyle/>
          <a:p>
            <a:pPr eaLnBrk="1" hangingPunct="1">
              <a:lnSpc>
                <a:spcPct val="150000"/>
              </a:lnSpc>
              <a:spcBef>
                <a:spcPts val="0"/>
              </a:spcBef>
              <a:buFont typeface="Wingdings" pitchFamily="2" charset="2"/>
              <a:buChar char="Ø"/>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、在查询窗口，使用</a:t>
            </a:r>
            <a:r>
              <a:rPr lang="en-US" altLang="zh-CN" sz="2400" dirty="0" smtClean="0">
                <a:latin typeface="微软雅黑" pitchFamily="34" charset="-122"/>
                <a:ea typeface="微软雅黑" pitchFamily="34" charset="-122"/>
              </a:rPr>
              <a:t>CREATE DATABASE</a:t>
            </a:r>
            <a:r>
              <a:rPr lang="zh-CN" altLang="en-US" sz="2400" dirty="0" smtClean="0">
                <a:latin typeface="微软雅黑" pitchFamily="34" charset="-122"/>
                <a:ea typeface="微软雅黑" pitchFamily="34" charset="-122"/>
              </a:rPr>
              <a:t>语句创建数据库。</a:t>
            </a:r>
            <a:endParaRPr lang="en-US" altLang="zh-CN" sz="2400" dirty="0" smtClean="0">
              <a:latin typeface="微软雅黑" pitchFamily="34" charset="-122"/>
              <a:ea typeface="微软雅黑" pitchFamily="34" charset="-122"/>
            </a:endParaRPr>
          </a:p>
          <a:p>
            <a:pPr eaLnBrk="1" hangingPunct="1">
              <a:lnSpc>
                <a:spcPct val="150000"/>
              </a:lnSpc>
              <a:spcBef>
                <a:spcPts val="0"/>
              </a:spcBef>
              <a:buFont typeface="Wingdings" pitchFamily="2" charset="2"/>
              <a:buChar char="Ø"/>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、在“</a:t>
            </a:r>
            <a:r>
              <a:rPr lang="en-US" altLang="zh-CN" sz="2400" dirty="0" smtClean="0">
                <a:latin typeface="微软雅黑" pitchFamily="34" charset="-122"/>
                <a:ea typeface="微软雅黑" pitchFamily="34" charset="-122"/>
              </a:rPr>
              <a:t>Microsoft SQL Server Management Studio”</a:t>
            </a:r>
            <a:r>
              <a:rPr lang="zh-CN" altLang="en-US" sz="2400" dirty="0" smtClean="0">
                <a:latin typeface="微软雅黑" pitchFamily="34" charset="-122"/>
                <a:ea typeface="微软雅黑" pitchFamily="34" charset="-122"/>
              </a:rPr>
              <a:t>中创建数据库。</a:t>
            </a:r>
          </a:p>
          <a:p>
            <a:pPr eaLnBrk="1" hangingPunct="1">
              <a:lnSpc>
                <a:spcPct val="150000"/>
              </a:lnSpc>
              <a:spcBef>
                <a:spcPts val="0"/>
              </a:spcBef>
              <a:buNone/>
            </a:pPr>
            <a:endParaRPr lang="en-US" altLang="zh-CN" sz="2400" dirty="0" smtClean="0">
              <a:latin typeface="微软雅黑" pitchFamily="34" charset="-122"/>
              <a:ea typeface="微软雅黑" pitchFamily="34" charset="-122"/>
            </a:endParaRPr>
          </a:p>
        </p:txBody>
      </p:sp>
      <p:sp>
        <p:nvSpPr>
          <p:cNvPr id="33795" name="Rectangle 4"/>
          <p:cNvSpPr>
            <a:spLocks noGrp="1" noChangeArrowheads="1"/>
          </p:cNvSpPr>
          <p:nvPr>
            <p:ph type="title"/>
          </p:nvPr>
        </p:nvSpPr>
        <p:spPr>
          <a:xfrm>
            <a:off x="842295" y="1768720"/>
            <a:ext cx="7708651" cy="900113"/>
          </a:xfrm>
        </p:spPr>
        <p:txBody>
          <a:bodyPr/>
          <a:lstStyle/>
          <a:p>
            <a:pPr eaLnBrk="1" hangingPunct="1"/>
            <a:r>
              <a:rPr lang="en-US" altLang="zh-CN" sz="2800" dirty="0" smtClean="0">
                <a:latin typeface="微软雅黑" pitchFamily="34" charset="-122"/>
                <a:ea typeface="微软雅黑" pitchFamily="34" charset="-122"/>
              </a:rPr>
              <a:t>SQL Server</a:t>
            </a:r>
            <a:r>
              <a:rPr lang="zh-CN" altLang="en-US" sz="2800" dirty="0" smtClean="0">
                <a:latin typeface="微软雅黑" pitchFamily="34" charset="-122"/>
                <a:ea typeface="微软雅黑" pitchFamily="34" charset="-122"/>
              </a:rPr>
              <a:t>中创建数据库的方法：</a:t>
            </a:r>
          </a:p>
        </p:txBody>
      </p:sp>
      <p:sp>
        <p:nvSpPr>
          <p:cNvPr id="4"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497013" y="17097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63" name="直接连接符 28"/>
          <p:cNvSpPr>
            <a:spLocks noChangeShapeType="1"/>
          </p:cNvSpPr>
          <p:nvPr/>
        </p:nvSpPr>
        <p:spPr bwMode="auto">
          <a:xfrm>
            <a:off x="2679700" y="1738313"/>
            <a:ext cx="0" cy="881062"/>
          </a:xfrm>
          <a:prstGeom prst="line">
            <a:avLst/>
          </a:prstGeom>
          <a:noFill/>
          <a:ln w="12700">
            <a:solidFill>
              <a:srgbClr val="FCF8ED"/>
            </a:solidFill>
            <a:prstDash val="dash"/>
            <a:bevel/>
            <a:headEnd/>
            <a:tailEnd/>
          </a:ln>
        </p:spPr>
        <p:txBody>
          <a:bodyPr/>
          <a:lstStyle/>
          <a:p>
            <a:endParaRPr lang="zh-CN" altLang="en-US"/>
          </a:p>
        </p:txBody>
      </p:sp>
      <p:sp>
        <p:nvSpPr>
          <p:cNvPr id="15364" name="圆角矩形 69"/>
          <p:cNvSpPr>
            <a:spLocks noChangeArrowheads="1"/>
          </p:cNvSpPr>
          <p:nvPr/>
        </p:nvSpPr>
        <p:spPr bwMode="auto">
          <a:xfrm>
            <a:off x="1684338" y="1922463"/>
            <a:ext cx="862012"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1</a:t>
            </a:r>
          </a:p>
        </p:txBody>
      </p:sp>
      <p:sp>
        <p:nvSpPr>
          <p:cNvPr id="15365" name="文本框 74"/>
          <p:cNvSpPr>
            <a:spLocks noChangeArrowheads="1"/>
          </p:cNvSpPr>
          <p:nvPr/>
        </p:nvSpPr>
        <p:spPr bwMode="auto">
          <a:xfrm>
            <a:off x="3343275" y="1876425"/>
            <a:ext cx="4475163" cy="523875"/>
          </a:xfrm>
          <a:prstGeom prst="rect">
            <a:avLst/>
          </a:prstGeom>
          <a:noFill/>
          <a:ln w="9525">
            <a:noFill/>
            <a:miter lim="800000"/>
            <a:headEnd/>
            <a:tailEnd/>
          </a:ln>
        </p:spPr>
        <p:txBody>
          <a:bodyPr>
            <a:spAutoFit/>
          </a:bodyPr>
          <a:lstStyle/>
          <a:p>
            <a:pPr>
              <a:buFont typeface="Arial" pitchFamily="34" charset="0"/>
              <a:buNone/>
            </a:pPr>
            <a:r>
              <a:rPr lang="en-US" altLang="zh-CN" sz="2800" dirty="0" smtClean="0">
                <a:solidFill>
                  <a:srgbClr val="FFC000"/>
                </a:solidFill>
                <a:latin typeface="微软雅黑" pitchFamily="34" charset="-122"/>
                <a:ea typeface="微软雅黑" pitchFamily="34" charset="-122"/>
                <a:sym typeface="宋体" pitchFamily="2" charset="-122"/>
              </a:rPr>
              <a:t>SQL</a:t>
            </a:r>
            <a:r>
              <a:rPr lang="zh-CN" altLang="en-US" sz="2800" dirty="0" smtClean="0">
                <a:solidFill>
                  <a:srgbClr val="FFC000"/>
                </a:solidFill>
                <a:latin typeface="微软雅黑" pitchFamily="34" charset="-122"/>
                <a:ea typeface="微软雅黑" pitchFamily="34" charset="-122"/>
                <a:sym typeface="宋体" pitchFamily="2" charset="-122"/>
              </a:rPr>
              <a:t>之数据更新操作</a:t>
            </a:r>
            <a:endParaRPr lang="zh-CN" altLang="en-US" sz="2800" dirty="0">
              <a:solidFill>
                <a:srgbClr val="FFC000"/>
              </a:solidFill>
              <a:latin typeface="微软雅黑" pitchFamily="34" charset="-122"/>
              <a:ea typeface="微软雅黑" pitchFamily="34" charset="-122"/>
              <a:sym typeface="宋体" pitchFamily="2" charset="-122"/>
            </a:endParaRPr>
          </a:p>
        </p:txBody>
      </p:sp>
      <p:grpSp>
        <p:nvGrpSpPr>
          <p:cNvPr id="3" name="组合 43"/>
          <p:cNvGrpSpPr>
            <a:grpSpLocks/>
          </p:cNvGrpSpPr>
          <p:nvPr/>
        </p:nvGrpSpPr>
        <p:grpSpPr bwMode="auto">
          <a:xfrm>
            <a:off x="8664575" y="6507163"/>
            <a:ext cx="223838" cy="300037"/>
            <a:chOff x="0" y="0"/>
            <a:chExt cx="299785" cy="299785"/>
          </a:xfrm>
        </p:grpSpPr>
        <p:sp>
          <p:nvSpPr>
            <p:cNvPr id="15388" name="椭圆 44"/>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9" name="右箭头 63"/>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4" name="组合 64"/>
          <p:cNvGrpSpPr>
            <a:grpSpLocks/>
          </p:cNvGrpSpPr>
          <p:nvPr/>
        </p:nvGrpSpPr>
        <p:grpSpPr bwMode="auto">
          <a:xfrm flipH="1">
            <a:off x="8293100" y="6507163"/>
            <a:ext cx="225425" cy="300037"/>
            <a:chOff x="0" y="0"/>
            <a:chExt cx="299785" cy="299785"/>
          </a:xfrm>
        </p:grpSpPr>
        <p:sp>
          <p:nvSpPr>
            <p:cNvPr id="15386" name="椭圆 6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7" name="右箭头 70"/>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5" name="Group 60"/>
          <p:cNvGrpSpPr>
            <a:grpSpLocks/>
          </p:cNvGrpSpPr>
          <p:nvPr/>
        </p:nvGrpSpPr>
        <p:grpSpPr bwMode="auto">
          <a:xfrm>
            <a:off x="0" y="427038"/>
            <a:ext cx="2954338" cy="711200"/>
            <a:chOff x="0" y="269"/>
            <a:chExt cx="1861" cy="448"/>
          </a:xfrm>
        </p:grpSpPr>
        <p:grpSp>
          <p:nvGrpSpPr>
            <p:cNvPr id="6" name="组合 71"/>
            <p:cNvGrpSpPr>
              <a:grpSpLocks/>
            </p:cNvGrpSpPr>
            <p:nvPr/>
          </p:nvGrpSpPr>
          <p:grpSpPr bwMode="auto">
            <a:xfrm>
              <a:off x="0" y="269"/>
              <a:ext cx="1861" cy="448"/>
              <a:chOff x="0" y="0"/>
              <a:chExt cx="3370216" cy="493479"/>
            </a:xfrm>
          </p:grpSpPr>
          <p:sp>
            <p:nvSpPr>
              <p:cNvPr id="15384" name="矩形 83"/>
              <p:cNvSpPr>
                <a:spLocks noChangeArrowheads="1"/>
              </p:cNvSpPr>
              <p:nvPr/>
            </p:nvSpPr>
            <p:spPr bwMode="auto">
              <a:xfrm>
                <a:off x="0" y="0"/>
                <a:ext cx="3052812" cy="493479"/>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sp>
            <p:nvSpPr>
              <p:cNvPr id="15385" name="直角三角形 84"/>
              <p:cNvSpPr>
                <a:spLocks noChangeArrowheads="1"/>
              </p:cNvSpPr>
              <p:nvPr/>
            </p:nvSpPr>
            <p:spPr bwMode="auto">
              <a:xfrm>
                <a:off x="3052811" y="3822"/>
                <a:ext cx="317405" cy="489657"/>
              </a:xfrm>
              <a:prstGeom prst="rtTriangle">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grpSp>
        <p:sp>
          <p:nvSpPr>
            <p:cNvPr id="15383" name="文本框 85"/>
            <p:cNvSpPr>
              <a:spLocks noChangeArrowheads="1"/>
            </p:cNvSpPr>
            <p:nvPr/>
          </p:nvSpPr>
          <p:spPr bwMode="auto">
            <a:xfrm>
              <a:off x="177" y="286"/>
              <a:ext cx="1143" cy="365"/>
            </a:xfrm>
            <a:prstGeom prst="rect">
              <a:avLst/>
            </a:prstGeom>
            <a:noFill/>
            <a:ln w="9525">
              <a:noFill/>
              <a:miter lim="800000"/>
              <a:headEnd/>
              <a:tailEnd/>
            </a:ln>
          </p:spPr>
          <p:txBody>
            <a:bodyPr>
              <a:spAutoFit/>
            </a:bodyPr>
            <a:lstStyle/>
            <a:p>
              <a:pPr algn="ctr">
                <a:buFont typeface="Arial" pitchFamily="34" charset="0"/>
                <a:buNone/>
              </a:pPr>
              <a:r>
                <a:rPr lang="zh-CN" altLang="en-US" sz="3200">
                  <a:solidFill>
                    <a:schemeClr val="bg1"/>
                  </a:solidFill>
                  <a:latin typeface="微软雅黑" pitchFamily="34" charset="-122"/>
                  <a:ea typeface="微软雅黑" pitchFamily="34" charset="-122"/>
                </a:rPr>
                <a:t>本章内容</a:t>
              </a:r>
            </a:p>
          </p:txBody>
        </p:sp>
      </p:grpSp>
      <p:sp>
        <p:nvSpPr>
          <p:cNvPr id="15369" name="文本框 41"/>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pPr>
              <a:buFont typeface="Arial" pitchFamily="34" charset="0"/>
              <a:buNone/>
            </a:pPr>
            <a:r>
              <a:rPr lang="en-US" altLang="zh-CN">
                <a:solidFill>
                  <a:schemeClr val="bg1"/>
                </a:solidFill>
                <a:ea typeface="微软雅黑" pitchFamily="34" charset="-122"/>
                <a:sym typeface="微软雅黑" pitchFamily="34" charset="-122"/>
              </a:rPr>
              <a:t>-1-</a:t>
            </a:r>
          </a:p>
        </p:txBody>
      </p:sp>
      <p:sp>
        <p:nvSpPr>
          <p:cNvPr id="15370" name="矩形 1"/>
          <p:cNvSpPr>
            <a:spLocks noChangeArrowheads="1"/>
          </p:cNvSpPr>
          <p:nvPr/>
        </p:nvSpPr>
        <p:spPr bwMode="auto">
          <a:xfrm>
            <a:off x="1481138" y="28273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1" name="直接连接符 28"/>
          <p:cNvSpPr>
            <a:spLocks noChangeShapeType="1"/>
          </p:cNvSpPr>
          <p:nvPr/>
        </p:nvSpPr>
        <p:spPr bwMode="auto">
          <a:xfrm>
            <a:off x="2663825" y="2855913"/>
            <a:ext cx="0" cy="881062"/>
          </a:xfrm>
          <a:prstGeom prst="line">
            <a:avLst/>
          </a:prstGeom>
          <a:noFill/>
          <a:ln w="12700">
            <a:solidFill>
              <a:srgbClr val="FCF8ED"/>
            </a:solidFill>
            <a:prstDash val="dash"/>
            <a:bevel/>
            <a:headEnd/>
            <a:tailEnd/>
          </a:ln>
        </p:spPr>
        <p:txBody>
          <a:bodyPr/>
          <a:lstStyle/>
          <a:p>
            <a:endParaRPr lang="zh-CN" altLang="en-US"/>
          </a:p>
        </p:txBody>
      </p:sp>
      <p:sp>
        <p:nvSpPr>
          <p:cNvPr id="15372" name="圆角矩形 69"/>
          <p:cNvSpPr>
            <a:spLocks noChangeArrowheads="1"/>
          </p:cNvSpPr>
          <p:nvPr/>
        </p:nvSpPr>
        <p:spPr bwMode="auto">
          <a:xfrm>
            <a:off x="1668463" y="3040063"/>
            <a:ext cx="917575"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2</a:t>
            </a:r>
          </a:p>
        </p:txBody>
      </p:sp>
      <p:sp>
        <p:nvSpPr>
          <p:cNvPr id="15373" name="矩形 1"/>
          <p:cNvSpPr>
            <a:spLocks noChangeArrowheads="1"/>
          </p:cNvSpPr>
          <p:nvPr/>
        </p:nvSpPr>
        <p:spPr bwMode="auto">
          <a:xfrm>
            <a:off x="1482725" y="39497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4" name="直接连接符 28"/>
          <p:cNvSpPr>
            <a:spLocks noChangeShapeType="1"/>
          </p:cNvSpPr>
          <p:nvPr/>
        </p:nvSpPr>
        <p:spPr bwMode="auto">
          <a:xfrm>
            <a:off x="2665413" y="3978275"/>
            <a:ext cx="0" cy="881063"/>
          </a:xfrm>
          <a:prstGeom prst="line">
            <a:avLst/>
          </a:prstGeom>
          <a:noFill/>
          <a:ln w="12700">
            <a:solidFill>
              <a:srgbClr val="FCF8ED"/>
            </a:solidFill>
            <a:prstDash val="dash"/>
            <a:bevel/>
            <a:headEnd/>
            <a:tailEnd/>
          </a:ln>
        </p:spPr>
        <p:txBody>
          <a:bodyPr/>
          <a:lstStyle/>
          <a:p>
            <a:endParaRPr lang="zh-CN" altLang="en-US"/>
          </a:p>
        </p:txBody>
      </p:sp>
      <p:sp>
        <p:nvSpPr>
          <p:cNvPr id="15375" name="圆角矩形 69"/>
          <p:cNvSpPr>
            <a:spLocks noChangeArrowheads="1"/>
          </p:cNvSpPr>
          <p:nvPr/>
        </p:nvSpPr>
        <p:spPr bwMode="auto">
          <a:xfrm>
            <a:off x="1668463" y="4162425"/>
            <a:ext cx="877887"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3</a:t>
            </a:r>
          </a:p>
        </p:txBody>
      </p:sp>
      <p:sp>
        <p:nvSpPr>
          <p:cNvPr id="2" name="矩形 1"/>
          <p:cNvSpPr>
            <a:spLocks noChangeArrowheads="1"/>
          </p:cNvSpPr>
          <p:nvPr/>
        </p:nvSpPr>
        <p:spPr bwMode="auto">
          <a:xfrm>
            <a:off x="1466850" y="50673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8" name="直接连接符 28"/>
          <p:cNvSpPr>
            <a:spLocks noChangeShapeType="1"/>
          </p:cNvSpPr>
          <p:nvPr/>
        </p:nvSpPr>
        <p:spPr bwMode="auto">
          <a:xfrm>
            <a:off x="2649538" y="5095875"/>
            <a:ext cx="0" cy="881063"/>
          </a:xfrm>
          <a:prstGeom prst="line">
            <a:avLst/>
          </a:prstGeom>
          <a:noFill/>
          <a:ln w="12700">
            <a:solidFill>
              <a:srgbClr val="FCF8ED"/>
            </a:solidFill>
            <a:prstDash val="dash"/>
            <a:bevel/>
            <a:headEnd/>
            <a:tailEnd/>
          </a:ln>
        </p:spPr>
        <p:txBody>
          <a:bodyPr/>
          <a:lstStyle/>
          <a:p>
            <a:endParaRPr lang="zh-CN" altLang="en-US"/>
          </a:p>
        </p:txBody>
      </p:sp>
      <p:sp>
        <p:nvSpPr>
          <p:cNvPr id="15379" name="圆角矩形 69"/>
          <p:cNvSpPr>
            <a:spLocks noChangeArrowheads="1"/>
          </p:cNvSpPr>
          <p:nvPr/>
        </p:nvSpPr>
        <p:spPr bwMode="auto">
          <a:xfrm>
            <a:off x="1639888" y="5280025"/>
            <a:ext cx="876300"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4</a:t>
            </a:r>
          </a:p>
        </p:txBody>
      </p:sp>
      <p:sp>
        <p:nvSpPr>
          <p:cNvPr id="15381" name="文本框 74"/>
          <p:cNvSpPr>
            <a:spLocks noChangeArrowheads="1"/>
          </p:cNvSpPr>
          <p:nvPr/>
        </p:nvSpPr>
        <p:spPr bwMode="auto">
          <a:xfrm>
            <a:off x="3313113" y="5248275"/>
            <a:ext cx="4424362" cy="523875"/>
          </a:xfrm>
          <a:prstGeom prst="rect">
            <a:avLst/>
          </a:prstGeom>
          <a:noFill/>
          <a:ln w="9525">
            <a:noFill/>
            <a:miter lim="800000"/>
            <a:headEnd/>
            <a:tailEnd/>
          </a:ln>
        </p:spPr>
        <p:txBody>
          <a:bodyPr>
            <a:spAutoFit/>
          </a:bodyPr>
          <a:lstStyle/>
          <a:p>
            <a:pPr>
              <a:buFont typeface="Arial" charset="0"/>
              <a:buNone/>
              <a:defRPr/>
            </a:pPr>
            <a:r>
              <a:rPr lang="zh-CN" altLang="en-US" sz="2800" dirty="0" smtClean="0">
                <a:solidFill>
                  <a:schemeClr val="bg1"/>
                </a:solidFill>
                <a:latin typeface="微软雅黑" pitchFamily="34" charset="-122"/>
                <a:ea typeface="微软雅黑" pitchFamily="34" charset="-122"/>
              </a:rPr>
              <a:t>视图及其应用</a:t>
            </a:r>
            <a:endParaRPr lang="zh-CN" altLang="en-US" sz="2800" dirty="0">
              <a:solidFill>
                <a:schemeClr val="bg1"/>
              </a:solidFill>
              <a:latin typeface="微软雅黑" pitchFamily="34" charset="-122"/>
              <a:ea typeface="微软雅黑" pitchFamily="34" charset="-122"/>
            </a:endParaRPr>
          </a:p>
        </p:txBody>
      </p:sp>
      <p:sp>
        <p:nvSpPr>
          <p:cNvPr id="30" name="文本框 74"/>
          <p:cNvSpPr>
            <a:spLocks noChangeArrowheads="1"/>
          </p:cNvSpPr>
          <p:nvPr/>
        </p:nvSpPr>
        <p:spPr bwMode="auto">
          <a:xfrm>
            <a:off x="3319463" y="3035300"/>
            <a:ext cx="4892552" cy="523220"/>
          </a:xfrm>
          <a:prstGeom prst="rect">
            <a:avLst/>
          </a:prstGeom>
          <a:noFill/>
          <a:ln w="9525">
            <a:noFill/>
            <a:miter lim="800000"/>
            <a:headEnd/>
            <a:tailEnd/>
          </a:ln>
        </p:spPr>
        <p:txBody>
          <a:bodyPr wrap="square">
            <a:spAutoFit/>
          </a:bodyPr>
          <a:lstStyle/>
          <a:p>
            <a:pPr>
              <a:defRPr/>
            </a:pPr>
            <a:r>
              <a:rPr lang="zh-CN" altLang="en-US" sz="2800" dirty="0" smtClean="0">
                <a:solidFill>
                  <a:schemeClr val="accent3">
                    <a:lumMod val="90000"/>
                  </a:schemeClr>
                </a:solidFill>
                <a:latin typeface="微软雅黑" pitchFamily="34" charset="-122"/>
                <a:ea typeface="微软雅黑" pitchFamily="34" charset="-122"/>
              </a:rPr>
              <a:t>数据库的</a:t>
            </a:r>
            <a:r>
              <a:rPr lang="zh-CN" altLang="en-US" sz="2800" dirty="0">
                <a:solidFill>
                  <a:schemeClr val="accent3">
                    <a:lumMod val="90000"/>
                  </a:schemeClr>
                </a:solidFill>
                <a:latin typeface="微软雅黑" pitchFamily="34" charset="-122"/>
                <a:ea typeface="微软雅黑" pitchFamily="34" charset="-122"/>
              </a:rPr>
              <a:t>修正与</a:t>
            </a:r>
            <a:r>
              <a:rPr lang="zh-CN" altLang="en-US" sz="2800" dirty="0" smtClean="0">
                <a:solidFill>
                  <a:schemeClr val="accent3">
                    <a:lumMod val="90000"/>
                  </a:schemeClr>
                </a:solidFill>
                <a:latin typeface="微软雅黑" pitchFamily="34" charset="-122"/>
                <a:ea typeface="微软雅黑" pitchFamily="34" charset="-122"/>
              </a:rPr>
              <a:t>撤销</a:t>
            </a:r>
            <a:endParaRPr lang="zh-CN" altLang="en-US" sz="2800" dirty="0">
              <a:solidFill>
                <a:schemeClr val="accent3">
                  <a:lumMod val="90000"/>
                </a:schemeClr>
              </a:solidFill>
              <a:latin typeface="微软雅黑" pitchFamily="34" charset="-122"/>
              <a:ea typeface="微软雅黑" pitchFamily="34" charset="-122"/>
            </a:endParaRPr>
          </a:p>
        </p:txBody>
      </p:sp>
      <p:sp>
        <p:nvSpPr>
          <p:cNvPr id="31" name="文本框 74"/>
          <p:cNvSpPr>
            <a:spLocks noChangeArrowheads="1"/>
          </p:cNvSpPr>
          <p:nvPr/>
        </p:nvSpPr>
        <p:spPr bwMode="auto">
          <a:xfrm>
            <a:off x="3266710" y="4151923"/>
            <a:ext cx="4804629" cy="523220"/>
          </a:xfrm>
          <a:prstGeom prst="rect">
            <a:avLst/>
          </a:prstGeom>
          <a:noFill/>
          <a:ln w="9525">
            <a:noFill/>
            <a:miter lim="800000"/>
            <a:headEnd/>
            <a:tailEnd/>
          </a:ln>
        </p:spPr>
        <p:txBody>
          <a:bodyPr wrap="square">
            <a:spAutoFit/>
          </a:bodyPr>
          <a:lstStyle/>
          <a:p>
            <a:pPr>
              <a:buFont typeface="Arial" charset="0"/>
              <a:buNone/>
              <a:defRPr/>
            </a:pPr>
            <a:r>
              <a:rPr lang="zh-CN" altLang="en-US" sz="2800" dirty="0" smtClean="0">
                <a:solidFill>
                  <a:schemeClr val="accent3">
                    <a:lumMod val="90000"/>
                  </a:schemeClr>
                </a:solidFill>
                <a:latin typeface="微软雅黑" pitchFamily="34" charset="-122"/>
                <a:ea typeface="微软雅黑" pitchFamily="34" charset="-122"/>
              </a:rPr>
              <a:t>在</a:t>
            </a:r>
            <a:r>
              <a:rPr lang="zh-CN" altLang="zh-CN" sz="2800" dirty="0" smtClean="0">
                <a:solidFill>
                  <a:schemeClr val="accent3">
                    <a:lumMod val="90000"/>
                  </a:schemeClr>
                </a:solidFill>
                <a:latin typeface="微软雅黑" pitchFamily="34" charset="-122"/>
                <a:ea typeface="微软雅黑" pitchFamily="34" charset="-122"/>
              </a:rPr>
              <a:t>对象资源管理器</a:t>
            </a:r>
            <a:r>
              <a:rPr lang="zh-CN" altLang="en-US" sz="2800" dirty="0" smtClean="0">
                <a:solidFill>
                  <a:schemeClr val="accent3">
                    <a:lumMod val="90000"/>
                  </a:schemeClr>
                </a:solidFill>
                <a:latin typeface="微软雅黑" pitchFamily="34" charset="-122"/>
                <a:ea typeface="微软雅黑" pitchFamily="34" charset="-122"/>
              </a:rPr>
              <a:t>中</a:t>
            </a:r>
            <a:r>
              <a:rPr lang="zh-CN" altLang="zh-CN" sz="2800" dirty="0" smtClean="0">
                <a:solidFill>
                  <a:schemeClr val="accent3">
                    <a:lumMod val="90000"/>
                  </a:schemeClr>
                </a:solidFill>
                <a:latin typeface="微软雅黑" pitchFamily="34" charset="-122"/>
                <a:ea typeface="微软雅黑" pitchFamily="34" charset="-122"/>
              </a:rPr>
              <a:t>创建</a:t>
            </a:r>
            <a:r>
              <a:rPr lang="en-US" altLang="zh-CN" sz="2800" dirty="0" smtClean="0">
                <a:solidFill>
                  <a:schemeClr val="accent3">
                    <a:lumMod val="90000"/>
                  </a:schemeClr>
                </a:solidFill>
                <a:latin typeface="微软雅黑" pitchFamily="34" charset="-122"/>
                <a:ea typeface="微软雅黑" pitchFamily="34" charset="-122"/>
              </a:rPr>
              <a:t>DB</a:t>
            </a:r>
            <a:endParaRPr lang="zh-CN" altLang="en-US" sz="2800" dirty="0">
              <a:solidFill>
                <a:schemeClr val="accent3">
                  <a:lumMod val="90000"/>
                </a:schemeClr>
              </a:solidFill>
              <a:latin typeface="微软雅黑" pitchFamily="34" charset="-122"/>
              <a:ea typeface="微软雅黑" pitchFamily="34" charset="-122"/>
            </a:endParaRPr>
          </a:p>
        </p:txBody>
      </p:sp>
    </p:spTree>
  </p:cSld>
  <p:clrMapOvr>
    <a:masterClrMapping/>
  </p:clrMapOvr>
  <p:transition spd="slow" advClick="0"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4FF0062-669E-4225-BCB7-17F416680AF1}" type="datetime1">
              <a:rPr lang="en-US" smtClean="0"/>
              <a:pPr>
                <a:defRPr/>
              </a:pPr>
              <a:t>4/15/2021</a:t>
            </a:fld>
            <a:endParaRPr lang="zh-CN" altLang="en-US" sz="1800">
              <a:solidFill>
                <a:schemeClr val="tx1"/>
              </a:solidFill>
            </a:endParaRPr>
          </a:p>
        </p:txBody>
      </p:sp>
      <p:sp>
        <p:nvSpPr>
          <p:cNvPr id="3"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4"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5" name="TextBox 4"/>
          <p:cNvSpPr txBox="1"/>
          <p:nvPr/>
        </p:nvSpPr>
        <p:spPr>
          <a:xfrm>
            <a:off x="-1" y="1055688"/>
            <a:ext cx="8827478" cy="400110"/>
          </a:xfrm>
          <a:prstGeom prst="rect">
            <a:avLst/>
          </a:prstGeom>
          <a:noFill/>
        </p:spPr>
        <p:txBody>
          <a:bodyPr wrap="square">
            <a:spAutoFit/>
          </a:bodyPr>
          <a:lstStyle/>
          <a:p>
            <a:pPr>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3.1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r>
              <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创建</a:t>
            </a: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数据库</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6" name="内容占位符 2"/>
          <p:cNvSpPr txBox="1">
            <a:spLocks/>
          </p:cNvSpPr>
          <p:nvPr/>
        </p:nvSpPr>
        <p:spPr>
          <a:xfrm>
            <a:off x="4809393" y="1738069"/>
            <a:ext cx="3719145" cy="2798762"/>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1</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）启动“</a:t>
            </a: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Microsoft SQL Server Management Studio“</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，在对象资源管理器窗口的“数据库”</a:t>
            </a:r>
            <a:r>
              <a:rPr kumimoji="0" lang="zh-CN" altLang="en-US" sz="2000" b="0" i="0" u="none" strike="noStrike" kern="0" cap="none" spc="0" normalizeH="0" baseline="0" noProof="0" dirty="0" smtClean="0">
                <a:ln>
                  <a:noFill/>
                </a:ln>
                <a:solidFill>
                  <a:srgbClr val="0000FF"/>
                </a:solidFill>
                <a:uLnTx/>
                <a:uFillTx/>
                <a:latin typeface="微软雅黑" pitchFamily="34" charset="-122"/>
                <a:ea typeface="微软雅黑" pitchFamily="34" charset="-122"/>
                <a:sym typeface="Calibri" pitchFamily="34" charset="0"/>
              </a:rPr>
              <a:t>节点上右击</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，选择快捷菜单中的“新建数据库”命令。如图所示：</a:t>
            </a:r>
          </a:p>
          <a:p>
            <a:pPr marL="228600" marR="0" lvl="0"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endParaRPr>
          </a:p>
        </p:txBody>
      </p:sp>
      <p:grpSp>
        <p:nvGrpSpPr>
          <p:cNvPr id="7" name="Group 4"/>
          <p:cNvGrpSpPr>
            <a:grpSpLocks/>
          </p:cNvGrpSpPr>
          <p:nvPr/>
        </p:nvGrpSpPr>
        <p:grpSpPr bwMode="auto">
          <a:xfrm>
            <a:off x="256321" y="1688123"/>
            <a:ext cx="4535487" cy="4528039"/>
            <a:chOff x="7974" y="6906"/>
            <a:chExt cx="3060" cy="2496"/>
          </a:xfrm>
        </p:grpSpPr>
        <p:pic>
          <p:nvPicPr>
            <p:cNvPr id="8" name="Picture 5"/>
            <p:cNvPicPr>
              <a:picLocks noChangeAspect="1" noChangeArrowheads="1"/>
            </p:cNvPicPr>
            <p:nvPr/>
          </p:nvPicPr>
          <p:blipFill>
            <a:blip r:embed="rId2" cstate="print"/>
            <a:srcRect l="36504" t="44783" r="17790" b="16142"/>
            <a:stretch>
              <a:fillRect/>
            </a:stretch>
          </p:blipFill>
          <p:spPr bwMode="auto">
            <a:xfrm>
              <a:off x="7974" y="6906"/>
              <a:ext cx="3060" cy="1963"/>
            </a:xfrm>
            <a:prstGeom prst="rect">
              <a:avLst/>
            </a:prstGeom>
            <a:noFill/>
            <a:ln w="9525">
              <a:noFill/>
              <a:miter lim="800000"/>
              <a:headEnd/>
              <a:tailEnd/>
            </a:ln>
          </p:spPr>
        </p:pic>
        <p:sp>
          <p:nvSpPr>
            <p:cNvPr id="9" name="Text Box 6"/>
            <p:cNvSpPr txBox="1">
              <a:spLocks noChangeArrowheads="1"/>
            </p:cNvSpPr>
            <p:nvPr/>
          </p:nvSpPr>
          <p:spPr bwMode="auto">
            <a:xfrm>
              <a:off x="8514" y="8934"/>
              <a:ext cx="1980" cy="468"/>
            </a:xfrm>
            <a:prstGeom prst="rect">
              <a:avLst/>
            </a:prstGeom>
            <a:noFill/>
            <a:ln w="9525">
              <a:noFill/>
              <a:miter lim="800000"/>
              <a:headEnd/>
              <a:tailEnd/>
            </a:ln>
          </p:spPr>
          <p:txBody>
            <a:bodyPr/>
            <a:lstStyle/>
            <a:p>
              <a:pPr algn="just"/>
              <a:endParaRPr lang="zh-CN" altLang="zh-CN"/>
            </a:p>
          </p:txBody>
        </p:sp>
      </p:grpSp>
      <p:sp>
        <p:nvSpPr>
          <p:cNvPr id="10" name="Rectangle 3"/>
          <p:cNvSpPr txBox="1">
            <a:spLocks noRot="1" noChangeArrowheads="1"/>
          </p:cNvSpPr>
          <p:nvPr/>
        </p:nvSpPr>
        <p:spPr>
          <a:xfrm>
            <a:off x="1365738" y="5240215"/>
            <a:ext cx="7426570" cy="1063869"/>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2</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sym typeface="Calibri" pitchFamily="34" charset="0"/>
              </a:rPr>
              <a:t>）弹出“新建数据库”对话框，在“常规”数据页的“数据库名称”文本框中，输入要创建的数据库的名称。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4FF0062-669E-4225-BCB7-17F416680AF1}" type="datetime1">
              <a:rPr lang="en-US" smtClean="0"/>
              <a:pPr>
                <a:defRPr/>
              </a:pPr>
              <a:t>4/15/2021</a:t>
            </a:fld>
            <a:endParaRPr lang="zh-CN" altLang="en-US" sz="1800">
              <a:solidFill>
                <a:schemeClr val="tx1"/>
              </a:solidFill>
            </a:endParaRPr>
          </a:p>
        </p:txBody>
      </p:sp>
      <p:sp>
        <p:nvSpPr>
          <p:cNvPr id="3"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4"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5" name="TextBox 4"/>
          <p:cNvSpPr txBox="1"/>
          <p:nvPr/>
        </p:nvSpPr>
        <p:spPr>
          <a:xfrm>
            <a:off x="-1" y="1055688"/>
            <a:ext cx="8827478" cy="400110"/>
          </a:xfrm>
          <a:prstGeom prst="rect">
            <a:avLst/>
          </a:prstGeom>
          <a:noFill/>
        </p:spPr>
        <p:txBody>
          <a:bodyPr wrap="square">
            <a:spAutoFit/>
          </a:bodyPr>
          <a:lstStyle/>
          <a:p>
            <a:pPr>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3.2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创建</a:t>
            </a:r>
            <a:r>
              <a:rPr lang="en-US" altLang="zh-CN"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Table</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1" name="Rectangle 3"/>
          <p:cNvSpPr txBox="1">
            <a:spLocks noRot="1" noChangeArrowheads="1"/>
          </p:cNvSpPr>
          <p:nvPr/>
        </p:nvSpPr>
        <p:spPr>
          <a:xfrm>
            <a:off x="6233746" y="2347546"/>
            <a:ext cx="2762373" cy="2980592"/>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①在对象资源管理器中</a:t>
            </a:r>
            <a:r>
              <a:rPr lang="zh-CN" altLang="en-US" sz="2400" kern="0" dirty="0">
                <a:latin typeface="微软雅黑" pitchFamily="34" charset="-122"/>
                <a:ea typeface="微软雅黑" pitchFamily="34" charset="-122"/>
                <a:sym typeface="Calibri" pitchFamily="34" charset="0"/>
              </a:rPr>
              <a:t>，</a:t>
            </a:r>
            <a:r>
              <a:rPr lang="zh-CN" altLang="en-US" sz="2400" kern="0" dirty="0">
                <a:solidFill>
                  <a:srgbClr val="0000FF"/>
                </a:solidFill>
                <a:latin typeface="微软雅黑" pitchFamily="34" charset="-122"/>
                <a:ea typeface="微软雅黑" pitchFamily="34" charset="-122"/>
                <a:sym typeface="Calibri" pitchFamily="34" charset="0"/>
              </a:rPr>
              <a:t>右键单击</a:t>
            </a:r>
            <a:r>
              <a:rPr lang="zh-CN" altLang="en-US" sz="2400" kern="0" dirty="0">
                <a:latin typeface="微软雅黑" pitchFamily="34" charset="-122"/>
                <a:ea typeface="微软雅黑" pitchFamily="34" charset="-122"/>
                <a:sym typeface="Calibri" pitchFamily="34" charset="0"/>
              </a:rPr>
              <a:t>数据库的“表”节点</a:t>
            </a:r>
            <a:r>
              <a:rPr kumimoji="0" lang="zh-CN" altLang="en-US" sz="2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，选择“新建表”命令。如图所示。</a:t>
            </a:r>
          </a:p>
        </p:txBody>
      </p:sp>
      <p:pic>
        <p:nvPicPr>
          <p:cNvPr id="12" name="Picture 5"/>
          <p:cNvPicPr>
            <a:picLocks noChangeAspect="1" noChangeArrowheads="1"/>
          </p:cNvPicPr>
          <p:nvPr/>
        </p:nvPicPr>
        <p:blipFill>
          <a:blip r:embed="rId2" cstate="print"/>
          <a:srcRect/>
          <a:stretch>
            <a:fillRect/>
          </a:stretch>
        </p:blipFill>
        <p:spPr bwMode="auto">
          <a:xfrm>
            <a:off x="413239" y="1617784"/>
            <a:ext cx="5829299" cy="47390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Rot="1" noChangeArrowheads="1"/>
          </p:cNvSpPr>
          <p:nvPr>
            <p:ph type="body" idx="1"/>
          </p:nvPr>
        </p:nvSpPr>
        <p:spPr>
          <a:xfrm>
            <a:off x="6138620" y="1652953"/>
            <a:ext cx="3006968" cy="4484077"/>
          </a:xfrm>
        </p:spPr>
        <p:txBody>
          <a:bodyPr/>
          <a:lstStyle/>
          <a:p>
            <a:pPr eaLnBrk="1" hangingPunct="1">
              <a:lnSpc>
                <a:spcPct val="150000"/>
              </a:lnSpc>
              <a:spcBef>
                <a:spcPts val="0"/>
              </a:spcBef>
              <a:buNone/>
            </a:pPr>
            <a:r>
              <a:rPr lang="en-US" altLang="zh-CN" sz="2400" dirty="0" smtClean="0">
                <a:latin typeface="微软雅黑" pitchFamily="34" charset="-122"/>
                <a:ea typeface="微软雅黑" pitchFamily="34" charset="-122"/>
              </a:rPr>
              <a:t>②</a:t>
            </a:r>
            <a:r>
              <a:rPr lang="zh-CN" altLang="en-US" sz="2400" dirty="0" smtClean="0">
                <a:latin typeface="微软雅黑" pitchFamily="34" charset="-122"/>
                <a:ea typeface="微软雅黑" pitchFamily="34" charset="-122"/>
              </a:rPr>
              <a:t>出现</a:t>
            </a:r>
            <a:r>
              <a:rPr lang="zh-CN" altLang="en-US" sz="2400" dirty="0" smtClean="0">
                <a:solidFill>
                  <a:srgbClr val="0000FF"/>
                </a:solidFill>
                <a:latin typeface="微软雅黑" pitchFamily="34" charset="-122"/>
                <a:ea typeface="微软雅黑" pitchFamily="34" charset="-122"/>
              </a:rPr>
              <a:t>表设计器</a:t>
            </a:r>
            <a:r>
              <a:rPr lang="zh-CN" altLang="en-US" sz="2400" dirty="0" smtClean="0">
                <a:latin typeface="微软雅黑" pitchFamily="34" charset="-122"/>
                <a:ea typeface="微软雅黑" pitchFamily="34" charset="-122"/>
              </a:rPr>
              <a:t>，进行</a:t>
            </a:r>
            <a:r>
              <a:rPr lang="zh-CN" altLang="en-US" sz="2400" dirty="0" smtClean="0">
                <a:solidFill>
                  <a:srgbClr val="0000FF"/>
                </a:solidFill>
                <a:latin typeface="微软雅黑" pitchFamily="34" charset="-122"/>
                <a:ea typeface="微软雅黑" pitchFamily="34" charset="-122"/>
              </a:rPr>
              <a:t>表结构的定义</a:t>
            </a:r>
            <a:r>
              <a:rPr lang="zh-CN" altLang="en-US" sz="2400" dirty="0" smtClean="0">
                <a:latin typeface="微软雅黑" pitchFamily="34" charset="-122"/>
                <a:ea typeface="微软雅黑" pitchFamily="34" charset="-122"/>
              </a:rPr>
              <a:t>，在其</a:t>
            </a:r>
            <a:r>
              <a:rPr lang="zh-CN" altLang="en-US" sz="2400" dirty="0" smtClean="0">
                <a:solidFill>
                  <a:srgbClr val="C00000"/>
                </a:solidFill>
                <a:latin typeface="微软雅黑" pitchFamily="34" charset="-122"/>
                <a:ea typeface="微软雅黑" pitchFamily="34" charset="-122"/>
              </a:rPr>
              <a:t>上半部分</a:t>
            </a:r>
            <a:r>
              <a:rPr lang="zh-CN" altLang="en-US" sz="2400" dirty="0" smtClean="0">
                <a:latin typeface="微软雅黑" pitchFamily="34" charset="-122"/>
                <a:ea typeface="微软雅黑" pitchFamily="34" charset="-122"/>
              </a:rPr>
              <a:t>输入列的基本属性。在表设计器</a:t>
            </a:r>
            <a:r>
              <a:rPr lang="zh-CN" altLang="en-US" sz="2400" dirty="0" smtClean="0">
                <a:solidFill>
                  <a:srgbClr val="C00000"/>
                </a:solidFill>
                <a:latin typeface="微软雅黑" pitchFamily="34" charset="-122"/>
                <a:ea typeface="微软雅黑" pitchFamily="34" charset="-122"/>
              </a:rPr>
              <a:t>下半部分</a:t>
            </a:r>
            <a:r>
              <a:rPr lang="zh-CN" altLang="en-US" sz="2400" dirty="0" smtClean="0">
                <a:latin typeface="微软雅黑" pitchFamily="34" charset="-122"/>
                <a:ea typeface="微软雅黑" pitchFamily="34" charset="-122"/>
              </a:rPr>
              <a:t>的列属性，指定列的详细属性。如图所示。</a:t>
            </a:r>
          </a:p>
        </p:txBody>
      </p:sp>
      <p:pic>
        <p:nvPicPr>
          <p:cNvPr id="47107" name="Picture 5"/>
          <p:cNvPicPr>
            <a:picLocks noChangeAspect="1" noChangeArrowheads="1"/>
          </p:cNvPicPr>
          <p:nvPr/>
        </p:nvPicPr>
        <p:blipFill>
          <a:blip r:embed="rId2" cstate="print"/>
          <a:srcRect/>
          <a:stretch>
            <a:fillRect/>
          </a:stretch>
        </p:blipFill>
        <p:spPr bwMode="auto">
          <a:xfrm>
            <a:off x="360484" y="1632074"/>
            <a:ext cx="5679831" cy="4707180"/>
          </a:xfrm>
          <a:prstGeom prst="rect">
            <a:avLst/>
          </a:prstGeom>
          <a:noFill/>
          <a:ln w="9525">
            <a:noFill/>
            <a:miter lim="800000"/>
            <a:headEnd/>
            <a:tailEnd/>
          </a:ln>
        </p:spPr>
      </p:pic>
      <p:sp>
        <p:nvSpPr>
          <p:cNvPr id="6"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1" y="1055688"/>
            <a:ext cx="8827478" cy="400110"/>
          </a:xfrm>
          <a:prstGeom prst="rect">
            <a:avLst/>
          </a:prstGeom>
          <a:noFill/>
        </p:spPr>
        <p:txBody>
          <a:bodyPr wrap="square">
            <a:spAutoFit/>
          </a:bodyPr>
          <a:lstStyle/>
          <a:p>
            <a:pPr>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3.2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创建</a:t>
            </a:r>
            <a:r>
              <a:rPr lang="en-US" altLang="zh-CN"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Table</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noChangeArrowheads="1"/>
          </p:cNvSpPr>
          <p:nvPr>
            <p:ph type="body" idx="1"/>
          </p:nvPr>
        </p:nvSpPr>
        <p:spPr>
          <a:xfrm>
            <a:off x="953002" y="4038477"/>
            <a:ext cx="7030413" cy="2142515"/>
          </a:xfrm>
        </p:spPr>
        <p:txBody>
          <a:bodyPr/>
          <a:lstStyle/>
          <a:p>
            <a:pPr eaLnBrk="1" hangingPunct="1">
              <a:lnSpc>
                <a:spcPct val="150000"/>
              </a:lnSpc>
              <a:spcBef>
                <a:spcPts val="0"/>
              </a:spcBef>
              <a:buNone/>
            </a:pPr>
            <a:r>
              <a:rPr lang="en-US" altLang="zh-CN" sz="2400" dirty="0" smtClean="0">
                <a:latin typeface="微软雅黑" pitchFamily="34" charset="-122"/>
                <a:ea typeface="微软雅黑" pitchFamily="34" charset="-122"/>
              </a:rPr>
              <a:t>③</a:t>
            </a:r>
            <a:r>
              <a:rPr lang="zh-CN" altLang="en-US" sz="2400" dirty="0" smtClean="0">
                <a:latin typeface="微软雅黑" pitchFamily="34" charset="-122"/>
                <a:ea typeface="微软雅黑" pitchFamily="34" charset="-122"/>
              </a:rPr>
              <a:t>定义好表中的所有列后，</a:t>
            </a:r>
            <a:r>
              <a:rPr lang="zh-CN" altLang="en-US" sz="2400" dirty="0" smtClean="0">
                <a:solidFill>
                  <a:srgbClr val="C00000"/>
                </a:solidFill>
                <a:latin typeface="微软雅黑" pitchFamily="34" charset="-122"/>
                <a:ea typeface="微软雅黑" pitchFamily="34" charset="-122"/>
              </a:rPr>
              <a:t>单击保存按钮</a:t>
            </a:r>
            <a:r>
              <a:rPr lang="zh-CN" altLang="en-US" sz="2400" dirty="0" smtClean="0">
                <a:latin typeface="微软雅黑" pitchFamily="34" charset="-122"/>
                <a:ea typeface="微软雅黑" pitchFamily="34" charset="-122"/>
              </a:rPr>
              <a:t>或“文件”菜单中的“保存表名”命令。如图所示。</a:t>
            </a:r>
          </a:p>
          <a:p>
            <a:pPr eaLnBrk="1" hangingPunct="1">
              <a:lnSpc>
                <a:spcPct val="150000"/>
              </a:lnSpc>
              <a:spcBef>
                <a:spcPts val="0"/>
              </a:spcBef>
              <a:buNone/>
            </a:pPr>
            <a:r>
              <a:rPr lang="zh-CN" altLang="en-US" sz="2400" dirty="0" smtClean="0">
                <a:latin typeface="微软雅黑" pitchFamily="34" charset="-122"/>
                <a:ea typeface="微软雅黑" pitchFamily="34" charset="-122"/>
              </a:rPr>
              <a:t>④在弹出的“选择名称”对话框中，</a:t>
            </a:r>
            <a:r>
              <a:rPr lang="zh-CN" altLang="en-US" sz="2400" dirty="0" smtClean="0">
                <a:solidFill>
                  <a:srgbClr val="0000FF"/>
                </a:solidFill>
                <a:latin typeface="微软雅黑" pitchFamily="34" charset="-122"/>
                <a:ea typeface="微软雅黑" pitchFamily="34" charset="-122"/>
              </a:rPr>
              <a:t>为该表键入一个名称</a:t>
            </a:r>
            <a:r>
              <a:rPr lang="zh-CN" altLang="en-US" sz="2400" dirty="0" smtClean="0">
                <a:latin typeface="微软雅黑" pitchFamily="34" charset="-122"/>
                <a:ea typeface="微软雅黑" pitchFamily="34" charset="-122"/>
              </a:rPr>
              <a:t>，单击“确定”按钮。</a:t>
            </a:r>
          </a:p>
        </p:txBody>
      </p:sp>
      <p:pic>
        <p:nvPicPr>
          <p:cNvPr id="48131" name="Picture 5"/>
          <p:cNvPicPr>
            <a:picLocks noChangeAspect="1" noChangeArrowheads="1"/>
          </p:cNvPicPr>
          <p:nvPr/>
        </p:nvPicPr>
        <p:blipFill>
          <a:blip r:embed="rId2" cstate="print"/>
          <a:srcRect/>
          <a:stretch>
            <a:fillRect/>
          </a:stretch>
        </p:blipFill>
        <p:spPr bwMode="auto">
          <a:xfrm>
            <a:off x="1104895" y="1659549"/>
            <a:ext cx="6176447" cy="2143125"/>
          </a:xfrm>
          <a:prstGeom prst="rect">
            <a:avLst/>
          </a:prstGeom>
          <a:noFill/>
          <a:ln w="9525">
            <a:noFill/>
            <a:miter lim="800000"/>
            <a:headEnd/>
            <a:tailEnd/>
          </a:ln>
        </p:spPr>
      </p:pic>
      <p:sp>
        <p:nvSpPr>
          <p:cNvPr id="5"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6"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7" name="TextBox 6"/>
          <p:cNvSpPr txBox="1"/>
          <p:nvPr/>
        </p:nvSpPr>
        <p:spPr>
          <a:xfrm>
            <a:off x="-1" y="1055688"/>
            <a:ext cx="8827478" cy="400110"/>
          </a:xfrm>
          <a:prstGeom prst="rect">
            <a:avLst/>
          </a:prstGeom>
          <a:noFill/>
        </p:spPr>
        <p:txBody>
          <a:bodyPr wrap="square">
            <a:spAutoFit/>
          </a:bodyPr>
          <a:lstStyle/>
          <a:p>
            <a:pPr>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3.2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创建</a:t>
            </a:r>
            <a:r>
              <a:rPr lang="en-US" altLang="zh-CN"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Table</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noChangeArrowheads="1"/>
          </p:cNvSpPr>
          <p:nvPr>
            <p:ph type="body" idx="1"/>
          </p:nvPr>
        </p:nvSpPr>
        <p:spPr>
          <a:xfrm>
            <a:off x="847495" y="2499823"/>
            <a:ext cx="7030413" cy="744539"/>
          </a:xfrm>
        </p:spPr>
        <p:txBody>
          <a:bodyPr/>
          <a:lstStyle/>
          <a:p>
            <a:pPr eaLnBrk="1" hangingPunct="1">
              <a:lnSpc>
                <a:spcPct val="150000"/>
              </a:lnSpc>
              <a:spcBef>
                <a:spcPts val="0"/>
              </a:spcBef>
              <a:buNone/>
            </a:pPr>
            <a:r>
              <a:rPr lang="zh-CN" altLang="en-US" sz="2400" dirty="0" smtClean="0">
                <a:latin typeface="微软雅黑" pitchFamily="34" charset="-122"/>
                <a:ea typeface="微软雅黑" pitchFamily="34" charset="-122"/>
              </a:rPr>
              <a:t>添加元组数据不能违反完整性约束条件！！</a:t>
            </a:r>
          </a:p>
        </p:txBody>
      </p:sp>
      <p:sp>
        <p:nvSpPr>
          <p:cNvPr id="5"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6"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7" name="TextBox 6"/>
          <p:cNvSpPr txBox="1"/>
          <p:nvPr/>
        </p:nvSpPr>
        <p:spPr>
          <a:xfrm>
            <a:off x="-1" y="1055688"/>
            <a:ext cx="8827478" cy="400110"/>
          </a:xfrm>
          <a:prstGeom prst="rect">
            <a:avLst/>
          </a:prstGeom>
          <a:noFill/>
        </p:spPr>
        <p:txBody>
          <a:bodyPr wrap="square">
            <a:spAutoFit/>
          </a:bodyPr>
          <a:lstStyle/>
          <a:p>
            <a:pPr>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3.3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插入数据</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958441" y="1932109"/>
            <a:ext cx="7534929" cy="4495800"/>
          </a:xfrm>
        </p:spPr>
        <p:txBody>
          <a:bodyPr/>
          <a:lstStyle/>
          <a:p>
            <a:pPr eaLnBrk="1" hangingPunct="1">
              <a:lnSpc>
                <a:spcPct val="150000"/>
              </a:lnSpc>
              <a:spcBef>
                <a:spcPts val="0"/>
              </a:spcBef>
              <a:buFont typeface="Wingdings" pitchFamily="2" charset="2"/>
              <a:buChar char="Ø"/>
            </a:pPr>
            <a:r>
              <a:rPr lang="zh-CN" sz="2000" dirty="0" smtClean="0">
                <a:solidFill>
                  <a:srgbClr val="0000FF"/>
                </a:solidFill>
                <a:latin typeface="微软雅黑" pitchFamily="34" charset="-122"/>
                <a:ea typeface="微软雅黑" pitchFamily="34" charset="-122"/>
              </a:rPr>
              <a:t>分离数据库</a:t>
            </a:r>
            <a:r>
              <a:rPr lang="zh-CN" sz="2000" dirty="0" smtClean="0">
                <a:latin typeface="微软雅黑" pitchFamily="34" charset="-122"/>
                <a:ea typeface="微软雅黑" pitchFamily="34" charset="-122"/>
              </a:rPr>
              <a:t>将数据库从某个</a:t>
            </a:r>
            <a:r>
              <a:rPr lang="en-US" altLang="zh-CN" sz="2000" dirty="0" smtClean="0">
                <a:latin typeface="微软雅黑" pitchFamily="34" charset="-122"/>
                <a:ea typeface="微软雅黑" pitchFamily="34" charset="-122"/>
              </a:rPr>
              <a:t>SQL Server</a:t>
            </a:r>
            <a:r>
              <a:rPr lang="zh-CN" sz="2000" dirty="0" smtClean="0">
                <a:latin typeface="微软雅黑" pitchFamily="34" charset="-122"/>
                <a:ea typeface="微软雅黑" pitchFamily="34" charset="-122"/>
              </a:rPr>
              <a:t>服务器中分离，但这并没有真正从磁盘中删除数据库文件。</a:t>
            </a:r>
            <a:endParaRPr lang="en-US" altLang="zh-CN" sz="2000" dirty="0" smtClean="0">
              <a:latin typeface="微软雅黑" pitchFamily="34" charset="-122"/>
              <a:ea typeface="微软雅黑" pitchFamily="34" charset="-122"/>
            </a:endParaRPr>
          </a:p>
          <a:p>
            <a:pPr eaLnBrk="1" hangingPunct="1">
              <a:lnSpc>
                <a:spcPct val="150000"/>
              </a:lnSpc>
              <a:spcBef>
                <a:spcPts val="0"/>
              </a:spcBef>
              <a:buFont typeface="Wingdings" pitchFamily="2" charset="2"/>
              <a:buChar char="Ø"/>
            </a:pPr>
            <a:r>
              <a:rPr lang="zh-CN" sz="2000" dirty="0" smtClean="0">
                <a:latin typeface="微软雅黑" pitchFamily="34" charset="-122"/>
                <a:ea typeface="微软雅黑" pitchFamily="34" charset="-122"/>
              </a:rPr>
              <a:t>通过</a:t>
            </a:r>
            <a:r>
              <a:rPr lang="zh-CN" sz="2000" dirty="0" smtClean="0">
                <a:solidFill>
                  <a:srgbClr val="0000FF"/>
                </a:solidFill>
                <a:latin typeface="微软雅黑" pitchFamily="34" charset="-122"/>
                <a:ea typeface="微软雅黑" pitchFamily="34" charset="-122"/>
              </a:rPr>
              <a:t>附加数据库</a:t>
            </a:r>
            <a:r>
              <a:rPr lang="zh-CN" sz="2000" dirty="0" smtClean="0">
                <a:latin typeface="微软雅黑" pitchFamily="34" charset="-122"/>
                <a:ea typeface="微软雅黑" pitchFamily="34" charset="-122"/>
              </a:rPr>
              <a:t>，可以将没有加入到</a:t>
            </a:r>
            <a:r>
              <a:rPr lang="en-US" altLang="zh-CN" sz="2000" dirty="0" smtClean="0">
                <a:latin typeface="微软雅黑" pitchFamily="34" charset="-122"/>
                <a:ea typeface="微软雅黑" pitchFamily="34" charset="-122"/>
              </a:rPr>
              <a:t>SQL Server</a:t>
            </a:r>
            <a:r>
              <a:rPr lang="zh-CN" sz="2000" dirty="0" smtClean="0">
                <a:latin typeface="微软雅黑" pitchFamily="34" charset="-122"/>
                <a:ea typeface="微软雅黑" pitchFamily="34" charset="-122"/>
              </a:rPr>
              <a:t>服务器的数据库文件加到服务器中。</a:t>
            </a:r>
          </a:p>
          <a:p>
            <a:pPr eaLnBrk="1" hangingPunct="1">
              <a:lnSpc>
                <a:spcPct val="150000"/>
              </a:lnSpc>
              <a:spcBef>
                <a:spcPts val="0"/>
              </a:spcBef>
              <a:buFont typeface="Wingdings" pitchFamily="2" charset="2"/>
              <a:buChar char="Ø"/>
            </a:pPr>
            <a:r>
              <a:rPr lang="zh-CN" sz="2000" dirty="0" smtClean="0">
                <a:latin typeface="微软雅黑" pitchFamily="34" charset="-122"/>
                <a:ea typeface="微软雅黑" pitchFamily="34" charset="-122"/>
              </a:rPr>
              <a:t>将数据库或数据库文件移动到另一服务器或磁盘有下面三个步骤。</a:t>
            </a:r>
          </a:p>
          <a:p>
            <a:pPr lvl="1" eaLnBrk="1" hangingPunct="1">
              <a:lnSpc>
                <a:spcPct val="150000"/>
              </a:lnSpc>
              <a:spcBef>
                <a:spcPts val="0"/>
              </a:spcBef>
              <a:buNone/>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a:t>
            </a:r>
            <a:r>
              <a:rPr lang="zh-CN" sz="2000" dirty="0" smtClean="0">
                <a:latin typeface="微软雅黑" pitchFamily="34" charset="-122"/>
                <a:ea typeface="微软雅黑" pitchFamily="34" charset="-122"/>
              </a:rPr>
              <a:t>分离数据库。</a:t>
            </a:r>
          </a:p>
          <a:p>
            <a:pPr lvl="2" eaLnBrk="1" hangingPunct="1">
              <a:lnSpc>
                <a:spcPct val="150000"/>
              </a:lnSpc>
              <a:spcBef>
                <a:spcPts val="0"/>
              </a:spcBef>
              <a:buNone/>
            </a:pPr>
            <a:r>
              <a:rPr lang="en-US" altLang="zh-CN" dirty="0" smtClean="0">
                <a:latin typeface="微软雅黑" pitchFamily="34" charset="-122"/>
                <a:ea typeface="微软雅黑" pitchFamily="34" charset="-122"/>
              </a:rPr>
              <a:t>     </a:t>
            </a:r>
            <a:r>
              <a:rPr lang="zh-CN" dirty="0" smtClean="0">
                <a:latin typeface="微软雅黑" pitchFamily="34" charset="-122"/>
                <a:ea typeface="微软雅黑" pitchFamily="34" charset="-122"/>
              </a:rPr>
              <a:t>右击要分离的数据库，选择“任务”</a:t>
            </a:r>
            <a:r>
              <a:rPr lang="zh-CN" altLang="zh-CN" dirty="0" smtClean="0">
                <a:latin typeface="微软雅黑" pitchFamily="34" charset="-122"/>
                <a:ea typeface="微软雅黑" pitchFamily="34" charset="-122"/>
              </a:rPr>
              <a:t>——“</a:t>
            </a:r>
            <a:r>
              <a:rPr lang="zh-CN" dirty="0" smtClean="0">
                <a:latin typeface="微软雅黑" pitchFamily="34" charset="-122"/>
                <a:ea typeface="微软雅黑" pitchFamily="34" charset="-122"/>
              </a:rPr>
              <a:t>分离”。</a:t>
            </a:r>
          </a:p>
          <a:p>
            <a:pPr lvl="1" eaLnBrk="1" hangingPunct="1">
              <a:lnSpc>
                <a:spcPct val="150000"/>
              </a:lnSpc>
              <a:spcBef>
                <a:spcPts val="0"/>
              </a:spcBef>
              <a:buNone/>
            </a:pPr>
            <a:r>
              <a:rPr lang="en-US" altLang="zh-CN" sz="2000" dirty="0" smtClean="0">
                <a:latin typeface="微软雅黑" pitchFamily="34" charset="-122"/>
                <a:ea typeface="微软雅黑" pitchFamily="34" charset="-122"/>
              </a:rPr>
              <a:t>2) </a:t>
            </a:r>
            <a:r>
              <a:rPr lang="zh-CN" sz="2000" dirty="0" smtClean="0">
                <a:latin typeface="微软雅黑" pitchFamily="34" charset="-122"/>
                <a:ea typeface="微软雅黑" pitchFamily="34" charset="-122"/>
              </a:rPr>
              <a:t>将数据库文件移到另一服务器或磁盘。</a:t>
            </a:r>
          </a:p>
          <a:p>
            <a:pPr lvl="1" eaLnBrk="1" hangingPunct="1">
              <a:lnSpc>
                <a:spcPct val="150000"/>
              </a:lnSpc>
              <a:spcBef>
                <a:spcPts val="0"/>
              </a:spcBef>
              <a:buNone/>
            </a:pPr>
            <a:r>
              <a:rPr lang="en-US" altLang="zh-CN" sz="2000" dirty="0" smtClean="0">
                <a:latin typeface="微软雅黑" pitchFamily="34" charset="-122"/>
                <a:ea typeface="微软雅黑" pitchFamily="34" charset="-122"/>
              </a:rPr>
              <a:t>3) </a:t>
            </a:r>
            <a:r>
              <a:rPr lang="zh-CN" sz="2000" dirty="0" smtClean="0">
                <a:latin typeface="微软雅黑" pitchFamily="34" charset="-122"/>
                <a:ea typeface="微软雅黑" pitchFamily="34" charset="-122"/>
              </a:rPr>
              <a:t>通过指定移动文件的新位置附加数据库。</a:t>
            </a:r>
          </a:p>
          <a:p>
            <a:pPr eaLnBrk="1" hangingPunct="1">
              <a:lnSpc>
                <a:spcPct val="150000"/>
              </a:lnSpc>
              <a:spcBef>
                <a:spcPts val="0"/>
              </a:spcBef>
            </a:pPr>
            <a:endParaRPr lang="zh-CN" altLang="en-US" sz="2000" dirty="0" smtClean="0">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pPr>
              <a:defRPr/>
            </a:pPr>
            <a:r>
              <a:rPr lang="en-US" altLang="zh-CN"/>
              <a:t>An Introduction to Database System</a:t>
            </a:r>
          </a:p>
        </p:txBody>
      </p:sp>
      <p:sp>
        <p:nvSpPr>
          <p:cNvPr id="5" name="任意多边形 24"/>
          <p:cNvSpPr>
            <a:spLocks noChangeArrowheads="1"/>
          </p:cNvSpPr>
          <p:nvPr/>
        </p:nvSpPr>
        <p:spPr bwMode="auto">
          <a:xfrm>
            <a:off x="-1" y="0"/>
            <a:ext cx="5178669"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3 </a:t>
            </a:r>
            <a:r>
              <a:rPr lang="zh-CN" altLang="en-US" sz="2800" dirty="0" smtClean="0">
                <a:latin typeface="微软雅黑" pitchFamily="34" charset="-122"/>
                <a:ea typeface="微软雅黑" pitchFamily="34" charset="-122"/>
                <a:sym typeface="微软雅黑" pitchFamily="34" charset="-122"/>
              </a:rPr>
              <a:t>在</a:t>
            </a:r>
            <a:r>
              <a:rPr lang="zh-CN" altLang="zh-CN" sz="2800" dirty="0" smtClean="0">
                <a:latin typeface="微软雅黑" pitchFamily="34" charset="-122"/>
                <a:ea typeface="微软雅黑" pitchFamily="34" charset="-122"/>
              </a:rPr>
              <a:t>对象资源管理器</a:t>
            </a:r>
            <a:r>
              <a:rPr lang="zh-CN" altLang="en-US" sz="2800" dirty="0" smtClean="0">
                <a:latin typeface="微软雅黑" pitchFamily="34" charset="-122"/>
                <a:ea typeface="微软雅黑" pitchFamily="34" charset="-122"/>
              </a:rPr>
              <a:t>中</a:t>
            </a:r>
            <a:r>
              <a:rPr lang="zh-CN" altLang="zh-CN" sz="2800" dirty="0" smtClean="0">
                <a:latin typeface="微软雅黑" pitchFamily="34" charset="-122"/>
                <a:ea typeface="微软雅黑" pitchFamily="34" charset="-122"/>
              </a:rPr>
              <a:t>创建</a:t>
            </a:r>
            <a:r>
              <a:rPr lang="en-US" altLang="zh-CN" sz="2800" dirty="0" smtClean="0">
                <a:latin typeface="微软雅黑" pitchFamily="34" charset="-122"/>
                <a:ea typeface="微软雅黑" pitchFamily="34" charset="-122"/>
              </a:rPr>
              <a:t>DB</a:t>
            </a:r>
            <a:endParaRPr lang="zh-CN" altLang="en-US" sz="2800" dirty="0">
              <a:latin typeface="微软雅黑" pitchFamily="34" charset="-122"/>
              <a:ea typeface="微软雅黑" pitchFamily="34" charset="-122"/>
              <a:sym typeface="微软雅黑" pitchFamily="34" charset="-122"/>
            </a:endParaRPr>
          </a:p>
        </p:txBody>
      </p:sp>
      <p:sp>
        <p:nvSpPr>
          <p:cNvPr id="6" name="矩形 29"/>
          <p:cNvSpPr>
            <a:spLocks noChangeArrowheads="1"/>
          </p:cNvSpPr>
          <p:nvPr/>
        </p:nvSpPr>
        <p:spPr bwMode="auto">
          <a:xfrm>
            <a:off x="0" y="1869343"/>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7" name="TextBox 6"/>
          <p:cNvSpPr txBox="1"/>
          <p:nvPr/>
        </p:nvSpPr>
        <p:spPr>
          <a:xfrm>
            <a:off x="0" y="888636"/>
            <a:ext cx="8827478" cy="1015663"/>
          </a:xfrm>
          <a:prstGeom prst="rect">
            <a:avLst/>
          </a:prstGeom>
          <a:noFill/>
        </p:spPr>
        <p:txBody>
          <a:bodyPr wrap="square">
            <a:spAutoFit/>
          </a:bodyPr>
          <a:lstStyle/>
          <a:p>
            <a:pPr>
              <a:lnSpc>
                <a:spcPct val="150000"/>
              </a:lnSpc>
              <a:defRPr/>
            </a:pPr>
            <a:r>
              <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3.4  </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在</a:t>
            </a:r>
            <a:r>
              <a:rPr lang="zh-CN" altLang="en-US"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a:t>
            </a:r>
            <a:r>
              <a:rPr lang="en-US" altLang="zh-CN" sz="20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Microsoft SQL Server Management Studio”</a:t>
            </a:r>
            <a:r>
              <a:rPr lang="zh-CN" altLang="en-US"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中</a:t>
            </a:r>
            <a:endParaRPr lang="en-US" altLang="zh-CN" sz="20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endParaRPr>
          </a:p>
          <a:p>
            <a:pPr>
              <a:lnSpc>
                <a:spcPct val="150000"/>
              </a:lnSpc>
              <a:defRPr/>
            </a:pPr>
            <a:r>
              <a:rPr lang="zh-CN" altLang="en-US" sz="2000" b="1" dirty="0" smtClean="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分离和附加数据库</a:t>
            </a:r>
            <a:endParaRPr lang="zh-CN" altLang="en-US" sz="2000" b="1" dirty="0">
              <a:solidFill>
                <a:srgbClr val="0000FF"/>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497013" y="17097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63" name="直接连接符 28"/>
          <p:cNvSpPr>
            <a:spLocks noChangeShapeType="1"/>
          </p:cNvSpPr>
          <p:nvPr/>
        </p:nvSpPr>
        <p:spPr bwMode="auto">
          <a:xfrm>
            <a:off x="2679700" y="1738313"/>
            <a:ext cx="0" cy="881062"/>
          </a:xfrm>
          <a:prstGeom prst="line">
            <a:avLst/>
          </a:prstGeom>
          <a:noFill/>
          <a:ln w="12700">
            <a:solidFill>
              <a:srgbClr val="FCF8ED"/>
            </a:solidFill>
            <a:prstDash val="dash"/>
            <a:bevel/>
            <a:headEnd/>
            <a:tailEnd/>
          </a:ln>
        </p:spPr>
        <p:txBody>
          <a:bodyPr/>
          <a:lstStyle/>
          <a:p>
            <a:endParaRPr lang="zh-CN" altLang="en-US"/>
          </a:p>
        </p:txBody>
      </p:sp>
      <p:sp>
        <p:nvSpPr>
          <p:cNvPr id="15364" name="圆角矩形 69"/>
          <p:cNvSpPr>
            <a:spLocks noChangeArrowheads="1"/>
          </p:cNvSpPr>
          <p:nvPr/>
        </p:nvSpPr>
        <p:spPr bwMode="auto">
          <a:xfrm>
            <a:off x="1684338" y="1922463"/>
            <a:ext cx="862012"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1</a:t>
            </a:r>
          </a:p>
        </p:txBody>
      </p:sp>
      <p:sp>
        <p:nvSpPr>
          <p:cNvPr id="15365" name="文本框 74"/>
          <p:cNvSpPr>
            <a:spLocks noChangeArrowheads="1"/>
          </p:cNvSpPr>
          <p:nvPr/>
        </p:nvSpPr>
        <p:spPr bwMode="auto">
          <a:xfrm>
            <a:off x="3343275" y="1876425"/>
            <a:ext cx="4475163" cy="523875"/>
          </a:xfrm>
          <a:prstGeom prst="rect">
            <a:avLst/>
          </a:prstGeom>
          <a:noFill/>
          <a:ln w="9525">
            <a:noFill/>
            <a:miter lim="800000"/>
            <a:headEnd/>
            <a:tailEnd/>
          </a:ln>
        </p:spPr>
        <p:txBody>
          <a:bodyPr>
            <a:spAutoFit/>
          </a:bodyPr>
          <a:lstStyle/>
          <a:p>
            <a:pPr>
              <a:buFont typeface="Arial" pitchFamily="34" charset="0"/>
              <a:buNone/>
            </a:pPr>
            <a:r>
              <a:rPr lang="en-US" altLang="zh-CN" sz="2800" dirty="0" smtClean="0">
                <a:solidFill>
                  <a:schemeClr val="accent3">
                    <a:lumMod val="90000"/>
                  </a:schemeClr>
                </a:solidFill>
                <a:latin typeface="微软雅黑" pitchFamily="34" charset="-122"/>
                <a:ea typeface="微软雅黑" pitchFamily="34" charset="-122"/>
                <a:sym typeface="宋体" pitchFamily="2" charset="-122"/>
              </a:rPr>
              <a:t>SQL</a:t>
            </a:r>
            <a:r>
              <a:rPr lang="zh-CN" altLang="en-US" sz="2800" dirty="0" smtClean="0">
                <a:solidFill>
                  <a:schemeClr val="accent3">
                    <a:lumMod val="90000"/>
                  </a:schemeClr>
                </a:solidFill>
                <a:latin typeface="微软雅黑" pitchFamily="34" charset="-122"/>
                <a:ea typeface="微软雅黑" pitchFamily="34" charset="-122"/>
                <a:sym typeface="宋体" pitchFamily="2" charset="-122"/>
              </a:rPr>
              <a:t>之数据更新操作</a:t>
            </a:r>
            <a:endParaRPr lang="zh-CN" altLang="en-US" sz="2800" dirty="0">
              <a:solidFill>
                <a:schemeClr val="accent3">
                  <a:lumMod val="90000"/>
                </a:schemeClr>
              </a:solidFill>
              <a:latin typeface="微软雅黑" pitchFamily="34" charset="-122"/>
              <a:ea typeface="微软雅黑" pitchFamily="34" charset="-122"/>
              <a:sym typeface="宋体" pitchFamily="2" charset="-122"/>
            </a:endParaRPr>
          </a:p>
        </p:txBody>
      </p:sp>
      <p:grpSp>
        <p:nvGrpSpPr>
          <p:cNvPr id="3" name="组合 43"/>
          <p:cNvGrpSpPr>
            <a:grpSpLocks/>
          </p:cNvGrpSpPr>
          <p:nvPr/>
        </p:nvGrpSpPr>
        <p:grpSpPr bwMode="auto">
          <a:xfrm>
            <a:off x="8664575" y="6507163"/>
            <a:ext cx="223838" cy="300037"/>
            <a:chOff x="0" y="0"/>
            <a:chExt cx="299785" cy="299785"/>
          </a:xfrm>
        </p:grpSpPr>
        <p:sp>
          <p:nvSpPr>
            <p:cNvPr id="15388" name="椭圆 44"/>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9" name="右箭头 63"/>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4" name="组合 64"/>
          <p:cNvGrpSpPr>
            <a:grpSpLocks/>
          </p:cNvGrpSpPr>
          <p:nvPr/>
        </p:nvGrpSpPr>
        <p:grpSpPr bwMode="auto">
          <a:xfrm flipH="1">
            <a:off x="8293100" y="6507163"/>
            <a:ext cx="225425" cy="300037"/>
            <a:chOff x="0" y="0"/>
            <a:chExt cx="299785" cy="299785"/>
          </a:xfrm>
        </p:grpSpPr>
        <p:sp>
          <p:nvSpPr>
            <p:cNvPr id="15386" name="椭圆 6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5387" name="右箭头 70"/>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5" name="Group 60"/>
          <p:cNvGrpSpPr>
            <a:grpSpLocks/>
          </p:cNvGrpSpPr>
          <p:nvPr/>
        </p:nvGrpSpPr>
        <p:grpSpPr bwMode="auto">
          <a:xfrm>
            <a:off x="0" y="427038"/>
            <a:ext cx="2954338" cy="711200"/>
            <a:chOff x="0" y="269"/>
            <a:chExt cx="1861" cy="448"/>
          </a:xfrm>
        </p:grpSpPr>
        <p:grpSp>
          <p:nvGrpSpPr>
            <p:cNvPr id="6" name="组合 71"/>
            <p:cNvGrpSpPr>
              <a:grpSpLocks/>
            </p:cNvGrpSpPr>
            <p:nvPr/>
          </p:nvGrpSpPr>
          <p:grpSpPr bwMode="auto">
            <a:xfrm>
              <a:off x="0" y="269"/>
              <a:ext cx="1861" cy="448"/>
              <a:chOff x="0" y="0"/>
              <a:chExt cx="3370216" cy="493479"/>
            </a:xfrm>
          </p:grpSpPr>
          <p:sp>
            <p:nvSpPr>
              <p:cNvPr id="15384" name="矩形 83"/>
              <p:cNvSpPr>
                <a:spLocks noChangeArrowheads="1"/>
              </p:cNvSpPr>
              <p:nvPr/>
            </p:nvSpPr>
            <p:spPr bwMode="auto">
              <a:xfrm>
                <a:off x="0" y="0"/>
                <a:ext cx="3052812" cy="493479"/>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sp>
            <p:nvSpPr>
              <p:cNvPr id="15385" name="直角三角形 84"/>
              <p:cNvSpPr>
                <a:spLocks noChangeArrowheads="1"/>
              </p:cNvSpPr>
              <p:nvPr/>
            </p:nvSpPr>
            <p:spPr bwMode="auto">
              <a:xfrm>
                <a:off x="3052811" y="3822"/>
                <a:ext cx="317405" cy="489657"/>
              </a:xfrm>
              <a:prstGeom prst="rtTriangle">
                <a:avLst/>
              </a:prstGeom>
              <a:solidFill>
                <a:srgbClr val="131426"/>
              </a:solidFill>
              <a:ln w="12700">
                <a:noFill/>
                <a:miter lim="800000"/>
                <a:headEnd/>
                <a:tailEnd/>
              </a:ln>
            </p:spPr>
            <p:txBody>
              <a:bodyPr anchor="ctr"/>
              <a:lstStyle/>
              <a:p>
                <a:pPr algn="ctr">
                  <a:buFont typeface="Arial" pitchFamily="34" charset="0"/>
                  <a:buNone/>
                </a:pPr>
                <a:endParaRPr lang="zh-CN" altLang="en-US" sz="3200">
                  <a:solidFill>
                    <a:srgbClr val="CFE8CC"/>
                  </a:solidFill>
                  <a:latin typeface="宋体" pitchFamily="2" charset="-122"/>
                  <a:sym typeface="宋体" pitchFamily="2" charset="-122"/>
                </a:endParaRPr>
              </a:p>
            </p:txBody>
          </p:sp>
        </p:grpSp>
        <p:sp>
          <p:nvSpPr>
            <p:cNvPr id="15383" name="文本框 85"/>
            <p:cNvSpPr>
              <a:spLocks noChangeArrowheads="1"/>
            </p:cNvSpPr>
            <p:nvPr/>
          </p:nvSpPr>
          <p:spPr bwMode="auto">
            <a:xfrm>
              <a:off x="177" y="286"/>
              <a:ext cx="1143" cy="365"/>
            </a:xfrm>
            <a:prstGeom prst="rect">
              <a:avLst/>
            </a:prstGeom>
            <a:noFill/>
            <a:ln w="9525">
              <a:noFill/>
              <a:miter lim="800000"/>
              <a:headEnd/>
              <a:tailEnd/>
            </a:ln>
          </p:spPr>
          <p:txBody>
            <a:bodyPr>
              <a:spAutoFit/>
            </a:bodyPr>
            <a:lstStyle/>
            <a:p>
              <a:pPr algn="ctr">
                <a:buFont typeface="Arial" pitchFamily="34" charset="0"/>
                <a:buNone/>
              </a:pPr>
              <a:r>
                <a:rPr lang="zh-CN" altLang="en-US" sz="3200">
                  <a:solidFill>
                    <a:schemeClr val="bg1"/>
                  </a:solidFill>
                  <a:latin typeface="微软雅黑" pitchFamily="34" charset="-122"/>
                  <a:ea typeface="微软雅黑" pitchFamily="34" charset="-122"/>
                </a:rPr>
                <a:t>本章内容</a:t>
              </a:r>
            </a:p>
          </p:txBody>
        </p:sp>
      </p:grpSp>
      <p:sp>
        <p:nvSpPr>
          <p:cNvPr id="15369" name="文本框 41"/>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pPr>
              <a:buFont typeface="Arial" pitchFamily="34" charset="0"/>
              <a:buNone/>
            </a:pPr>
            <a:r>
              <a:rPr lang="en-US" altLang="zh-CN">
                <a:solidFill>
                  <a:schemeClr val="bg1"/>
                </a:solidFill>
                <a:ea typeface="微软雅黑" pitchFamily="34" charset="-122"/>
                <a:sym typeface="微软雅黑" pitchFamily="34" charset="-122"/>
              </a:rPr>
              <a:t>-1-</a:t>
            </a:r>
          </a:p>
        </p:txBody>
      </p:sp>
      <p:sp>
        <p:nvSpPr>
          <p:cNvPr id="15370" name="矩形 1"/>
          <p:cNvSpPr>
            <a:spLocks noChangeArrowheads="1"/>
          </p:cNvSpPr>
          <p:nvPr/>
        </p:nvSpPr>
        <p:spPr bwMode="auto">
          <a:xfrm>
            <a:off x="1481138" y="2827338"/>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1" name="直接连接符 28"/>
          <p:cNvSpPr>
            <a:spLocks noChangeShapeType="1"/>
          </p:cNvSpPr>
          <p:nvPr/>
        </p:nvSpPr>
        <p:spPr bwMode="auto">
          <a:xfrm>
            <a:off x="2663825" y="2855913"/>
            <a:ext cx="0" cy="881062"/>
          </a:xfrm>
          <a:prstGeom prst="line">
            <a:avLst/>
          </a:prstGeom>
          <a:noFill/>
          <a:ln w="12700">
            <a:solidFill>
              <a:srgbClr val="FCF8ED"/>
            </a:solidFill>
            <a:prstDash val="dash"/>
            <a:bevel/>
            <a:headEnd/>
            <a:tailEnd/>
          </a:ln>
        </p:spPr>
        <p:txBody>
          <a:bodyPr/>
          <a:lstStyle/>
          <a:p>
            <a:endParaRPr lang="zh-CN" altLang="en-US"/>
          </a:p>
        </p:txBody>
      </p:sp>
      <p:sp>
        <p:nvSpPr>
          <p:cNvPr id="15372" name="圆角矩形 69"/>
          <p:cNvSpPr>
            <a:spLocks noChangeArrowheads="1"/>
          </p:cNvSpPr>
          <p:nvPr/>
        </p:nvSpPr>
        <p:spPr bwMode="auto">
          <a:xfrm>
            <a:off x="1668463" y="3040063"/>
            <a:ext cx="917575"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2</a:t>
            </a:r>
          </a:p>
        </p:txBody>
      </p:sp>
      <p:sp>
        <p:nvSpPr>
          <p:cNvPr id="15373" name="矩形 1"/>
          <p:cNvSpPr>
            <a:spLocks noChangeArrowheads="1"/>
          </p:cNvSpPr>
          <p:nvPr/>
        </p:nvSpPr>
        <p:spPr bwMode="auto">
          <a:xfrm>
            <a:off x="1482725" y="39497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4" name="直接连接符 28"/>
          <p:cNvSpPr>
            <a:spLocks noChangeShapeType="1"/>
          </p:cNvSpPr>
          <p:nvPr/>
        </p:nvSpPr>
        <p:spPr bwMode="auto">
          <a:xfrm>
            <a:off x="2665413" y="3978275"/>
            <a:ext cx="0" cy="881063"/>
          </a:xfrm>
          <a:prstGeom prst="line">
            <a:avLst/>
          </a:prstGeom>
          <a:noFill/>
          <a:ln w="12700">
            <a:solidFill>
              <a:srgbClr val="FCF8ED"/>
            </a:solidFill>
            <a:prstDash val="dash"/>
            <a:bevel/>
            <a:headEnd/>
            <a:tailEnd/>
          </a:ln>
        </p:spPr>
        <p:txBody>
          <a:bodyPr/>
          <a:lstStyle/>
          <a:p>
            <a:endParaRPr lang="zh-CN" altLang="en-US"/>
          </a:p>
        </p:txBody>
      </p:sp>
      <p:sp>
        <p:nvSpPr>
          <p:cNvPr id="15375" name="圆角矩形 69"/>
          <p:cNvSpPr>
            <a:spLocks noChangeArrowheads="1"/>
          </p:cNvSpPr>
          <p:nvPr/>
        </p:nvSpPr>
        <p:spPr bwMode="auto">
          <a:xfrm>
            <a:off x="1668463" y="4162425"/>
            <a:ext cx="877887"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3</a:t>
            </a:r>
          </a:p>
        </p:txBody>
      </p:sp>
      <p:sp>
        <p:nvSpPr>
          <p:cNvPr id="2" name="矩形 1"/>
          <p:cNvSpPr>
            <a:spLocks noChangeArrowheads="1"/>
          </p:cNvSpPr>
          <p:nvPr/>
        </p:nvSpPr>
        <p:spPr bwMode="auto">
          <a:xfrm>
            <a:off x="1466850" y="5067300"/>
            <a:ext cx="6657975" cy="866775"/>
          </a:xfrm>
          <a:prstGeom prst="rect">
            <a:avLst/>
          </a:prstGeom>
          <a:solidFill>
            <a:srgbClr val="131426"/>
          </a:solidFill>
          <a:ln w="12700">
            <a:noFill/>
            <a:miter lim="800000"/>
            <a:headEnd/>
            <a:tailEnd/>
          </a:ln>
        </p:spPr>
        <p:txBody>
          <a:bodyPr anchor="ctr"/>
          <a:lstStyle/>
          <a:p>
            <a:pPr algn="ctr">
              <a:buFont typeface="Arial" pitchFamily="34" charset="0"/>
              <a:buNone/>
            </a:pPr>
            <a:endParaRPr lang="zh-CN" altLang="en-US" sz="2800">
              <a:solidFill>
                <a:srgbClr val="CFE8CC"/>
              </a:solidFill>
              <a:latin typeface="宋体" pitchFamily="2" charset="-122"/>
              <a:sym typeface="宋体" pitchFamily="2" charset="-122"/>
            </a:endParaRPr>
          </a:p>
        </p:txBody>
      </p:sp>
      <p:sp>
        <p:nvSpPr>
          <p:cNvPr id="15378" name="直接连接符 28"/>
          <p:cNvSpPr>
            <a:spLocks noChangeShapeType="1"/>
          </p:cNvSpPr>
          <p:nvPr/>
        </p:nvSpPr>
        <p:spPr bwMode="auto">
          <a:xfrm>
            <a:off x="2649538" y="5095875"/>
            <a:ext cx="0" cy="881063"/>
          </a:xfrm>
          <a:prstGeom prst="line">
            <a:avLst/>
          </a:prstGeom>
          <a:noFill/>
          <a:ln w="12700">
            <a:solidFill>
              <a:srgbClr val="FCF8ED"/>
            </a:solidFill>
            <a:prstDash val="dash"/>
            <a:bevel/>
            <a:headEnd/>
            <a:tailEnd/>
          </a:ln>
        </p:spPr>
        <p:txBody>
          <a:bodyPr/>
          <a:lstStyle/>
          <a:p>
            <a:endParaRPr lang="zh-CN" altLang="en-US"/>
          </a:p>
        </p:txBody>
      </p:sp>
      <p:sp>
        <p:nvSpPr>
          <p:cNvPr id="15379" name="圆角矩形 69"/>
          <p:cNvSpPr>
            <a:spLocks noChangeArrowheads="1"/>
          </p:cNvSpPr>
          <p:nvPr/>
        </p:nvSpPr>
        <p:spPr bwMode="auto">
          <a:xfrm>
            <a:off x="1639888" y="5280025"/>
            <a:ext cx="876300" cy="457200"/>
          </a:xfrm>
          <a:prstGeom prst="roundRect">
            <a:avLst>
              <a:gd name="adj" fmla="val 50000"/>
            </a:avLst>
          </a:prstGeom>
          <a:solidFill>
            <a:srgbClr val="E74C2E"/>
          </a:solidFill>
          <a:ln w="12700">
            <a:noFill/>
            <a:round/>
            <a:headEnd/>
            <a:tailEnd/>
          </a:ln>
        </p:spPr>
        <p:txBody>
          <a:bodyPr anchor="ctr"/>
          <a:lstStyle/>
          <a:p>
            <a:pPr algn="ctr">
              <a:buFont typeface="Arial" pitchFamily="34" charset="0"/>
              <a:buNone/>
            </a:pPr>
            <a:r>
              <a:rPr lang="en-US" altLang="zh-CN" sz="2800">
                <a:solidFill>
                  <a:srgbClr val="CFE8CC"/>
                </a:solidFill>
                <a:ea typeface="微软雅黑" pitchFamily="34" charset="-122"/>
                <a:sym typeface="微软雅黑" pitchFamily="34" charset="-122"/>
              </a:rPr>
              <a:t>4</a:t>
            </a:r>
          </a:p>
        </p:txBody>
      </p:sp>
      <p:sp>
        <p:nvSpPr>
          <p:cNvPr id="15381" name="文本框 74"/>
          <p:cNvSpPr>
            <a:spLocks noChangeArrowheads="1"/>
          </p:cNvSpPr>
          <p:nvPr/>
        </p:nvSpPr>
        <p:spPr bwMode="auto">
          <a:xfrm>
            <a:off x="3313113" y="5248275"/>
            <a:ext cx="4424362" cy="523875"/>
          </a:xfrm>
          <a:prstGeom prst="rect">
            <a:avLst/>
          </a:prstGeom>
          <a:noFill/>
          <a:ln w="9525">
            <a:noFill/>
            <a:miter lim="800000"/>
            <a:headEnd/>
            <a:tailEnd/>
          </a:ln>
        </p:spPr>
        <p:txBody>
          <a:bodyPr>
            <a:spAutoFit/>
          </a:bodyPr>
          <a:lstStyle/>
          <a:p>
            <a:pPr>
              <a:buFont typeface="Arial" charset="0"/>
              <a:buNone/>
              <a:defRPr/>
            </a:pPr>
            <a:r>
              <a:rPr lang="zh-CN" altLang="en-US" sz="2800" dirty="0" smtClean="0">
                <a:solidFill>
                  <a:srgbClr val="FFC000"/>
                </a:solidFill>
                <a:latin typeface="微软雅黑" pitchFamily="34" charset="-122"/>
                <a:ea typeface="微软雅黑" pitchFamily="34" charset="-122"/>
              </a:rPr>
              <a:t>视图及其应用</a:t>
            </a:r>
            <a:endParaRPr lang="zh-CN" altLang="en-US" sz="2800" dirty="0">
              <a:solidFill>
                <a:srgbClr val="FFC000"/>
              </a:solidFill>
              <a:latin typeface="微软雅黑" pitchFamily="34" charset="-122"/>
              <a:ea typeface="微软雅黑" pitchFamily="34" charset="-122"/>
            </a:endParaRPr>
          </a:p>
        </p:txBody>
      </p:sp>
      <p:sp>
        <p:nvSpPr>
          <p:cNvPr id="30" name="文本框 74"/>
          <p:cNvSpPr>
            <a:spLocks noChangeArrowheads="1"/>
          </p:cNvSpPr>
          <p:nvPr/>
        </p:nvSpPr>
        <p:spPr bwMode="auto">
          <a:xfrm>
            <a:off x="3319463" y="3035300"/>
            <a:ext cx="4892552" cy="523220"/>
          </a:xfrm>
          <a:prstGeom prst="rect">
            <a:avLst/>
          </a:prstGeom>
          <a:noFill/>
          <a:ln w="9525">
            <a:noFill/>
            <a:miter lim="800000"/>
            <a:headEnd/>
            <a:tailEnd/>
          </a:ln>
        </p:spPr>
        <p:txBody>
          <a:bodyPr wrap="square">
            <a:spAutoFit/>
          </a:bodyPr>
          <a:lstStyle/>
          <a:p>
            <a:pPr>
              <a:defRPr/>
            </a:pPr>
            <a:r>
              <a:rPr lang="zh-CN" altLang="en-US" sz="2800" dirty="0" smtClean="0">
                <a:solidFill>
                  <a:schemeClr val="accent3">
                    <a:lumMod val="90000"/>
                  </a:schemeClr>
                </a:solidFill>
                <a:latin typeface="微软雅黑" pitchFamily="34" charset="-122"/>
                <a:ea typeface="微软雅黑" pitchFamily="34" charset="-122"/>
              </a:rPr>
              <a:t>数据库的</a:t>
            </a:r>
            <a:r>
              <a:rPr lang="zh-CN" altLang="en-US" sz="2800" dirty="0">
                <a:solidFill>
                  <a:schemeClr val="accent3">
                    <a:lumMod val="90000"/>
                  </a:schemeClr>
                </a:solidFill>
                <a:latin typeface="微软雅黑" pitchFamily="34" charset="-122"/>
                <a:ea typeface="微软雅黑" pitchFamily="34" charset="-122"/>
              </a:rPr>
              <a:t>修正与</a:t>
            </a:r>
            <a:r>
              <a:rPr lang="zh-CN" altLang="en-US" sz="2800" dirty="0" smtClean="0">
                <a:solidFill>
                  <a:schemeClr val="accent3">
                    <a:lumMod val="90000"/>
                  </a:schemeClr>
                </a:solidFill>
                <a:latin typeface="微软雅黑" pitchFamily="34" charset="-122"/>
                <a:ea typeface="微软雅黑" pitchFamily="34" charset="-122"/>
              </a:rPr>
              <a:t>撤销</a:t>
            </a:r>
            <a:endParaRPr lang="zh-CN" altLang="en-US" sz="2800" dirty="0">
              <a:solidFill>
                <a:schemeClr val="accent3">
                  <a:lumMod val="90000"/>
                </a:schemeClr>
              </a:solidFill>
              <a:latin typeface="微软雅黑" pitchFamily="34" charset="-122"/>
              <a:ea typeface="微软雅黑" pitchFamily="34" charset="-122"/>
            </a:endParaRPr>
          </a:p>
        </p:txBody>
      </p:sp>
      <p:sp>
        <p:nvSpPr>
          <p:cNvPr id="31" name="文本框 74"/>
          <p:cNvSpPr>
            <a:spLocks noChangeArrowheads="1"/>
          </p:cNvSpPr>
          <p:nvPr/>
        </p:nvSpPr>
        <p:spPr bwMode="auto">
          <a:xfrm>
            <a:off x="3266710" y="4151923"/>
            <a:ext cx="4804629" cy="523220"/>
          </a:xfrm>
          <a:prstGeom prst="rect">
            <a:avLst/>
          </a:prstGeom>
          <a:noFill/>
          <a:ln w="9525">
            <a:noFill/>
            <a:miter lim="800000"/>
            <a:headEnd/>
            <a:tailEnd/>
          </a:ln>
        </p:spPr>
        <p:txBody>
          <a:bodyPr wrap="square">
            <a:spAutoFit/>
          </a:bodyPr>
          <a:lstStyle/>
          <a:p>
            <a:pPr>
              <a:buFont typeface="Arial" charset="0"/>
              <a:buNone/>
              <a:defRPr/>
            </a:pPr>
            <a:r>
              <a:rPr lang="zh-CN" altLang="en-US" sz="2800" dirty="0" smtClean="0">
                <a:solidFill>
                  <a:schemeClr val="accent3">
                    <a:lumMod val="90000"/>
                  </a:schemeClr>
                </a:solidFill>
                <a:latin typeface="微软雅黑" pitchFamily="34" charset="-122"/>
                <a:ea typeface="微软雅黑" pitchFamily="34" charset="-122"/>
              </a:rPr>
              <a:t>在</a:t>
            </a:r>
            <a:r>
              <a:rPr lang="zh-CN" altLang="zh-CN" sz="2800" dirty="0" smtClean="0">
                <a:solidFill>
                  <a:schemeClr val="accent3">
                    <a:lumMod val="90000"/>
                  </a:schemeClr>
                </a:solidFill>
                <a:latin typeface="微软雅黑" pitchFamily="34" charset="-122"/>
                <a:ea typeface="微软雅黑" pitchFamily="34" charset="-122"/>
              </a:rPr>
              <a:t>对象资源管理器</a:t>
            </a:r>
            <a:r>
              <a:rPr lang="zh-CN" altLang="en-US" sz="2800" dirty="0" smtClean="0">
                <a:solidFill>
                  <a:schemeClr val="accent3">
                    <a:lumMod val="90000"/>
                  </a:schemeClr>
                </a:solidFill>
                <a:latin typeface="微软雅黑" pitchFamily="34" charset="-122"/>
                <a:ea typeface="微软雅黑" pitchFamily="34" charset="-122"/>
              </a:rPr>
              <a:t>中</a:t>
            </a:r>
            <a:r>
              <a:rPr lang="zh-CN" altLang="zh-CN" sz="2800" dirty="0" smtClean="0">
                <a:solidFill>
                  <a:schemeClr val="accent3">
                    <a:lumMod val="90000"/>
                  </a:schemeClr>
                </a:solidFill>
                <a:latin typeface="微软雅黑" pitchFamily="34" charset="-122"/>
                <a:ea typeface="微软雅黑" pitchFamily="34" charset="-122"/>
              </a:rPr>
              <a:t>创建</a:t>
            </a:r>
            <a:r>
              <a:rPr lang="en-US" altLang="zh-CN" sz="2800" dirty="0" smtClean="0">
                <a:solidFill>
                  <a:schemeClr val="accent3">
                    <a:lumMod val="90000"/>
                  </a:schemeClr>
                </a:solidFill>
                <a:latin typeface="微软雅黑" pitchFamily="34" charset="-122"/>
                <a:ea typeface="微软雅黑" pitchFamily="34" charset="-122"/>
              </a:rPr>
              <a:t>DB</a:t>
            </a:r>
            <a:endParaRPr lang="zh-CN" altLang="en-US" sz="2800" dirty="0">
              <a:solidFill>
                <a:schemeClr val="accent3">
                  <a:lumMod val="90000"/>
                </a:schemeClr>
              </a:solidFill>
              <a:latin typeface="微软雅黑" pitchFamily="34" charset="-122"/>
              <a:ea typeface="微软雅黑" pitchFamily="34" charset="-122"/>
            </a:endParaRPr>
          </a:p>
        </p:txBody>
      </p:sp>
    </p:spTree>
  </p:cSld>
  <p:clrMapOvr>
    <a:masterClrMapping/>
  </p:clrMapOvr>
  <p:transition spd="slow" advClick="0" advTm="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43"/>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r>
              <a:rPr lang="en-US" altLang="zh-CN">
                <a:solidFill>
                  <a:schemeClr val="bg1"/>
                </a:solidFill>
                <a:ea typeface="微软雅黑" pitchFamily="34" charset="-122"/>
                <a:sym typeface="微软雅黑" pitchFamily="34" charset="-122"/>
              </a:rPr>
              <a:t>-2-</a:t>
            </a:r>
          </a:p>
        </p:txBody>
      </p:sp>
      <p:grpSp>
        <p:nvGrpSpPr>
          <p:cNvPr id="2" name="组合 44"/>
          <p:cNvGrpSpPr>
            <a:grpSpLocks/>
          </p:cNvGrpSpPr>
          <p:nvPr/>
        </p:nvGrpSpPr>
        <p:grpSpPr bwMode="auto">
          <a:xfrm>
            <a:off x="8664575" y="6507163"/>
            <a:ext cx="223838" cy="300037"/>
            <a:chOff x="0" y="0"/>
            <a:chExt cx="299785" cy="299785"/>
          </a:xfrm>
        </p:grpSpPr>
        <p:sp>
          <p:nvSpPr>
            <p:cNvPr id="32851" name="椭圆 4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endParaRPr lang="zh-CN" altLang="en-US">
                <a:solidFill>
                  <a:srgbClr val="CFE8CC"/>
                </a:solidFill>
                <a:latin typeface="宋体" charset="-122"/>
                <a:sym typeface="宋体" charset="-122"/>
              </a:endParaRPr>
            </a:p>
          </p:txBody>
        </p:sp>
        <p:sp>
          <p:nvSpPr>
            <p:cNvPr id="32852" name="右箭头 46"/>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endParaRPr lang="zh-CN" altLang="en-US">
                <a:solidFill>
                  <a:srgbClr val="CFE8CC"/>
                </a:solidFill>
                <a:latin typeface="宋体" charset="-122"/>
                <a:sym typeface="宋体" charset="-122"/>
              </a:endParaRPr>
            </a:p>
          </p:txBody>
        </p:sp>
      </p:grpSp>
      <p:grpSp>
        <p:nvGrpSpPr>
          <p:cNvPr id="3" name="组合 47"/>
          <p:cNvGrpSpPr>
            <a:grpSpLocks/>
          </p:cNvGrpSpPr>
          <p:nvPr/>
        </p:nvGrpSpPr>
        <p:grpSpPr bwMode="auto">
          <a:xfrm flipH="1">
            <a:off x="8293100" y="6507163"/>
            <a:ext cx="225425" cy="300037"/>
            <a:chOff x="0" y="0"/>
            <a:chExt cx="299785" cy="299785"/>
          </a:xfrm>
        </p:grpSpPr>
        <p:sp>
          <p:nvSpPr>
            <p:cNvPr id="32849" name="椭圆 48"/>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endParaRPr lang="zh-CN" altLang="en-US">
                <a:solidFill>
                  <a:srgbClr val="CFE8CC"/>
                </a:solidFill>
                <a:latin typeface="宋体" charset="-122"/>
                <a:sym typeface="宋体" charset="-122"/>
              </a:endParaRPr>
            </a:p>
          </p:txBody>
        </p:sp>
        <p:sp>
          <p:nvSpPr>
            <p:cNvPr id="32850" name="右箭头 49"/>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endParaRPr lang="zh-CN" altLang="en-US">
                <a:solidFill>
                  <a:srgbClr val="CFE8CC"/>
                </a:solidFill>
                <a:latin typeface="宋体" charset="-122"/>
                <a:sym typeface="宋体" charset="-122"/>
              </a:endParaRPr>
            </a:p>
          </p:txBody>
        </p:sp>
      </p:grpSp>
      <p:sp>
        <p:nvSpPr>
          <p:cNvPr id="32773"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cxnSp>
        <p:nvCxnSpPr>
          <p:cNvPr id="32774" name="直接箭头连接符 49"/>
          <p:cNvCxnSpPr>
            <a:cxnSpLocks noChangeShapeType="1"/>
          </p:cNvCxnSpPr>
          <p:nvPr/>
        </p:nvCxnSpPr>
        <p:spPr bwMode="auto">
          <a:xfrm>
            <a:off x="1614488" y="4379913"/>
            <a:ext cx="914400" cy="914400"/>
          </a:xfrm>
          <a:prstGeom prst="straightConnector1">
            <a:avLst/>
          </a:prstGeom>
          <a:noFill/>
          <a:ln w="9525" algn="ctr">
            <a:noFill/>
            <a:round/>
            <a:headEnd type="arrow" w="med" len="med"/>
            <a:tailEnd type="arrow" w="med" len="med"/>
          </a:ln>
        </p:spPr>
      </p:cxnSp>
      <p:sp>
        <p:nvSpPr>
          <p:cNvPr id="32776" name="TextBox 96"/>
          <p:cNvSpPr txBox="1">
            <a:spLocks noChangeArrowheads="1"/>
          </p:cNvSpPr>
          <p:nvPr/>
        </p:nvSpPr>
        <p:spPr bwMode="auto">
          <a:xfrm>
            <a:off x="559655" y="1021373"/>
            <a:ext cx="8070850" cy="1846659"/>
          </a:xfrm>
          <a:prstGeom prst="rect">
            <a:avLst/>
          </a:prstGeom>
          <a:noFill/>
          <a:ln w="9525">
            <a:noFill/>
            <a:miter lim="800000"/>
            <a:headEnd/>
            <a:tailEnd/>
          </a:ln>
        </p:spPr>
        <p:txBody>
          <a:bodyPr>
            <a:spAutoFit/>
          </a:bodyPr>
          <a:lstStyle/>
          <a:p>
            <a:pPr>
              <a:buFont typeface="Wingdings" pitchFamily="2" charset="2"/>
              <a:buChar char="Ø"/>
            </a:pPr>
            <a:r>
              <a:rPr lang="zh-CN" altLang="en-US" sz="2400" dirty="0" smtClean="0">
                <a:solidFill>
                  <a:srgbClr val="0000CC"/>
                </a:solidFill>
                <a:latin typeface="微软雅黑" pitchFamily="34" charset="-122"/>
                <a:ea typeface="微软雅黑" pitchFamily="34" charset="-122"/>
              </a:rPr>
              <a:t>回顾三级模式两层映像：</a:t>
            </a:r>
            <a:endParaRPr lang="en-US" altLang="zh-CN" sz="2400" dirty="0">
              <a:solidFill>
                <a:srgbClr val="0000CC"/>
              </a:solidFill>
              <a:latin typeface="微软雅黑" pitchFamily="34" charset="-122"/>
              <a:ea typeface="微软雅黑" pitchFamily="34" charset="-122"/>
            </a:endParaRPr>
          </a:p>
          <a:p>
            <a:pPr lvl="1">
              <a:lnSpc>
                <a:spcPct val="150000"/>
              </a:lnSpc>
              <a:buFont typeface="Wingdings" pitchFamily="2" charset="2"/>
              <a:buChar char="n"/>
            </a:pPr>
            <a:r>
              <a:rPr lang="zh-CN" altLang="en-US" sz="2000" dirty="0" smtClean="0">
                <a:latin typeface="微软雅黑" pitchFamily="34" charset="-122"/>
                <a:ea typeface="微软雅黑" pitchFamily="34" charset="-122"/>
              </a:rPr>
              <a:t>对应概念模式的数据在</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中被称为</a:t>
            </a:r>
            <a:r>
              <a:rPr lang="zh-CN" altLang="en-US" sz="2000" dirty="0" smtClean="0">
                <a:solidFill>
                  <a:srgbClr val="FF0000"/>
                </a:solidFill>
                <a:latin typeface="微软雅黑" pitchFamily="34" charset="-122"/>
                <a:ea typeface="微软雅黑" pitchFamily="34" charset="-122"/>
              </a:rPr>
              <a:t>基本表（</a:t>
            </a:r>
            <a:r>
              <a:rPr lang="en-US" altLang="zh-CN" sz="2000" dirty="0" smtClean="0">
                <a:solidFill>
                  <a:srgbClr val="FF0000"/>
                </a:solidFill>
                <a:latin typeface="微软雅黑" pitchFamily="34" charset="-122"/>
                <a:ea typeface="微软雅黑" pitchFamily="34" charset="-122"/>
              </a:rPr>
              <a:t>Table</a:t>
            </a:r>
            <a:r>
              <a:rPr lang="zh-CN" altLang="en-US" sz="2000" dirty="0" smtClean="0">
                <a:solidFill>
                  <a:srgbClr val="FF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二对应外模式的数据称为</a:t>
            </a:r>
            <a:r>
              <a:rPr lang="zh-CN" altLang="en-US" sz="2000" dirty="0" smtClean="0">
                <a:solidFill>
                  <a:srgbClr val="FF0000"/>
                </a:solidFill>
                <a:latin typeface="微软雅黑" pitchFamily="34" charset="-122"/>
                <a:ea typeface="微软雅黑" pitchFamily="34" charset="-122"/>
              </a:rPr>
              <a:t>视图（</a:t>
            </a:r>
            <a:r>
              <a:rPr lang="en-US" altLang="zh-CN" sz="2000" dirty="0" smtClean="0">
                <a:solidFill>
                  <a:srgbClr val="FF0000"/>
                </a:solidFill>
                <a:latin typeface="微软雅黑" pitchFamily="34" charset="-122"/>
                <a:ea typeface="微软雅黑" pitchFamily="34" charset="-122"/>
              </a:rPr>
              <a:t>View</a:t>
            </a:r>
            <a:r>
              <a:rPr lang="zh-CN" altLang="en-US" sz="2000" dirty="0" smtClean="0">
                <a:solidFill>
                  <a:srgbClr val="FF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视图不仅包含外模式，而且包含</a:t>
            </a:r>
            <a:r>
              <a:rPr lang="en-US" altLang="zh-CN" sz="2000" dirty="0" smtClean="0">
                <a:latin typeface="微软雅黑" pitchFamily="34" charset="-122"/>
                <a:ea typeface="微软雅黑" pitchFamily="34" charset="-122"/>
              </a:rPr>
              <a:t>E-C </a:t>
            </a:r>
            <a:r>
              <a:rPr lang="zh-CN" altLang="en-US" sz="2000" dirty="0" smtClean="0">
                <a:latin typeface="微软雅黑" pitchFamily="34" charset="-122"/>
                <a:ea typeface="微软雅黑" pitchFamily="34" charset="-122"/>
              </a:rPr>
              <a:t>映像。</a:t>
            </a:r>
            <a:endParaRPr lang="zh-CN" altLang="zh-CN" sz="2000" dirty="0">
              <a:latin typeface="微软雅黑" pitchFamily="34" charset="-122"/>
              <a:ea typeface="微软雅黑" pitchFamily="34" charset="-122"/>
            </a:endParaRPr>
          </a:p>
        </p:txBody>
      </p:sp>
      <p:pic>
        <p:nvPicPr>
          <p:cNvPr id="85" name="Picture 1031" descr="database"/>
          <p:cNvPicPr>
            <a:picLocks noChangeAspect="1" noChangeArrowheads="1"/>
          </p:cNvPicPr>
          <p:nvPr/>
        </p:nvPicPr>
        <p:blipFill>
          <a:blip r:embed="rId2" cstate="print"/>
          <a:srcRect/>
          <a:stretch>
            <a:fillRect/>
          </a:stretch>
        </p:blipFill>
        <p:spPr bwMode="auto">
          <a:xfrm>
            <a:off x="3938953" y="2584937"/>
            <a:ext cx="4775567" cy="3801699"/>
          </a:xfrm>
          <a:prstGeom prst="rect">
            <a:avLst/>
          </a:prstGeom>
          <a:noFill/>
          <a:ln w="9525">
            <a:noFill/>
            <a:miter lim="800000"/>
            <a:headEnd/>
            <a:tailEnd/>
          </a:ln>
        </p:spPr>
      </p:pic>
      <p:sp>
        <p:nvSpPr>
          <p:cNvPr id="86" name="椭圆 10"/>
          <p:cNvSpPr>
            <a:spLocks noChangeArrowheads="1"/>
          </p:cNvSpPr>
          <p:nvPr/>
        </p:nvSpPr>
        <p:spPr bwMode="auto">
          <a:xfrm>
            <a:off x="1235443" y="3599473"/>
            <a:ext cx="1252537" cy="562630"/>
          </a:xfrm>
          <a:prstGeom prst="ellipse">
            <a:avLst/>
          </a:prstGeom>
          <a:solidFill>
            <a:srgbClr val="CC0000"/>
          </a:solidFill>
          <a:ln w="19050" algn="ctr">
            <a:solidFill>
              <a:schemeClr val="tx1"/>
            </a:solidFill>
            <a:round/>
            <a:headEnd/>
            <a:tailEnd/>
          </a:ln>
        </p:spPr>
        <p:txBody>
          <a:bodyPr>
            <a:spAutoFit/>
          </a:bodyPr>
          <a:lstStyle/>
          <a:p>
            <a:pPr algn="ctr"/>
            <a:r>
              <a:rPr lang="en-US" altLang="zh-CN" sz="2000" dirty="0" smtClean="0">
                <a:solidFill>
                  <a:srgbClr val="FFFFFF"/>
                </a:solidFill>
                <a:latin typeface="微软雅黑" pitchFamily="34" charset="-122"/>
                <a:ea typeface="微软雅黑" pitchFamily="34" charset="-122"/>
              </a:rPr>
              <a:t>View</a:t>
            </a:r>
            <a:endParaRPr lang="zh-CN" altLang="en-US" sz="2000" dirty="0">
              <a:solidFill>
                <a:srgbClr val="FFFFFF"/>
              </a:solidFill>
              <a:latin typeface="微软雅黑" pitchFamily="34" charset="-122"/>
              <a:ea typeface="微软雅黑" pitchFamily="34" charset="-122"/>
            </a:endParaRPr>
          </a:p>
        </p:txBody>
      </p:sp>
      <p:sp>
        <p:nvSpPr>
          <p:cNvPr id="87" name="椭圆 10"/>
          <p:cNvSpPr>
            <a:spLocks noChangeArrowheads="1"/>
          </p:cNvSpPr>
          <p:nvPr/>
        </p:nvSpPr>
        <p:spPr bwMode="auto">
          <a:xfrm>
            <a:off x="640496" y="5246565"/>
            <a:ext cx="2568696" cy="562630"/>
          </a:xfrm>
          <a:prstGeom prst="ellipse">
            <a:avLst/>
          </a:prstGeom>
          <a:solidFill>
            <a:srgbClr val="CC0000"/>
          </a:solidFill>
          <a:ln w="19050" algn="ctr">
            <a:solidFill>
              <a:schemeClr val="tx1"/>
            </a:solidFill>
            <a:round/>
            <a:headEnd/>
            <a:tailEnd/>
          </a:ln>
        </p:spPr>
        <p:txBody>
          <a:bodyPr wrap="square">
            <a:spAutoFit/>
          </a:bodyPr>
          <a:lstStyle/>
          <a:p>
            <a:pPr algn="ctr"/>
            <a:r>
              <a:rPr lang="en-US" altLang="zh-CN" sz="2000" dirty="0" smtClean="0">
                <a:solidFill>
                  <a:srgbClr val="FFFFFF"/>
                </a:solidFill>
                <a:latin typeface="微软雅黑" pitchFamily="34" charset="-122"/>
                <a:ea typeface="微软雅黑" pitchFamily="34" charset="-122"/>
              </a:rPr>
              <a:t>Base Table</a:t>
            </a:r>
            <a:endParaRPr lang="zh-CN" altLang="en-US" sz="2000" dirty="0">
              <a:solidFill>
                <a:srgbClr val="FFFFFF"/>
              </a:solidFill>
              <a:latin typeface="微软雅黑" pitchFamily="34" charset="-122"/>
              <a:ea typeface="微软雅黑" pitchFamily="34" charset="-122"/>
            </a:endParaRPr>
          </a:p>
        </p:txBody>
      </p:sp>
      <p:cxnSp>
        <p:nvCxnSpPr>
          <p:cNvPr id="88" name="直接箭头连接符 13"/>
          <p:cNvCxnSpPr>
            <a:cxnSpLocks noChangeShapeType="1"/>
          </p:cNvCxnSpPr>
          <p:nvPr/>
        </p:nvCxnSpPr>
        <p:spPr bwMode="auto">
          <a:xfrm flipV="1">
            <a:off x="2667348" y="3859823"/>
            <a:ext cx="1368321" cy="34741"/>
          </a:xfrm>
          <a:prstGeom prst="straightConnector1">
            <a:avLst/>
          </a:prstGeom>
          <a:noFill/>
          <a:ln w="57150" algn="ctr">
            <a:solidFill>
              <a:schemeClr val="tx1"/>
            </a:solidFill>
            <a:round/>
            <a:headEnd/>
            <a:tailEnd type="arrow" w="med" len="med"/>
          </a:ln>
        </p:spPr>
      </p:cxnSp>
      <p:cxnSp>
        <p:nvCxnSpPr>
          <p:cNvPr id="91" name="直接箭头连接符 13"/>
          <p:cNvCxnSpPr>
            <a:cxnSpLocks noChangeShapeType="1"/>
            <a:stCxn id="87" idx="6"/>
          </p:cNvCxnSpPr>
          <p:nvPr/>
        </p:nvCxnSpPr>
        <p:spPr bwMode="auto">
          <a:xfrm flipV="1">
            <a:off x="3209192" y="5486400"/>
            <a:ext cx="2453054" cy="41480"/>
          </a:xfrm>
          <a:prstGeom prst="straightConnector1">
            <a:avLst/>
          </a:prstGeom>
          <a:noFill/>
          <a:ln w="57150" algn="ctr">
            <a:solidFill>
              <a:schemeClr val="tx1"/>
            </a:solidFill>
            <a:round/>
            <a:headEnd/>
            <a:tailEnd type="arrow" w="med" len="med"/>
          </a:ln>
        </p:spPr>
      </p:cxnSp>
      <p:sp>
        <p:nvSpPr>
          <p:cNvPr id="95" name="椭圆 34"/>
          <p:cNvSpPr>
            <a:spLocks noChangeArrowheads="1"/>
          </p:cNvSpPr>
          <p:nvPr/>
        </p:nvSpPr>
        <p:spPr bwMode="auto">
          <a:xfrm>
            <a:off x="4118249" y="3293940"/>
            <a:ext cx="4647682" cy="995422"/>
          </a:xfrm>
          <a:prstGeom prst="ellipse">
            <a:avLst/>
          </a:prstGeom>
          <a:noFill/>
          <a:ln w="9525" algn="ctr">
            <a:solidFill>
              <a:srgbClr val="0000FF"/>
            </a:solidFill>
            <a:prstDash val="dash"/>
            <a:round/>
            <a:headEnd/>
            <a:tailEnd/>
          </a:ln>
        </p:spPr>
        <p:txBody>
          <a:bodyPr wrap="square">
            <a:spAutoFit/>
          </a:bodyPr>
          <a:lstStyle/>
          <a:p>
            <a:endParaRPr lang="zh-CN" altLang="en-US" sz="4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500" fill="hold"/>
                                        <p:tgtEl>
                                          <p:spTgt spid="91"/>
                                        </p:tgtEl>
                                        <p:attrNameLst>
                                          <p:attrName>ppt_x</p:attrName>
                                        </p:attrNameLst>
                                      </p:cBhvr>
                                      <p:tavLst>
                                        <p:tav tm="0">
                                          <p:val>
                                            <p:strVal val="#ppt_x"/>
                                          </p:val>
                                        </p:tav>
                                        <p:tav tm="100000">
                                          <p:val>
                                            <p:strVal val="#ppt_x"/>
                                          </p:val>
                                        </p:tav>
                                      </p:tavLst>
                                    </p:anim>
                                    <p:anim calcmode="lin" valueType="num">
                                      <p:cBhvr additive="base">
                                        <p:cTn id="1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87"/>
                                        </p:tgtEl>
                                      </p:cBhvr>
                                    </p:animEffect>
                                    <p:animScale>
                                      <p:cBhvr>
                                        <p:cTn id="17" dur="250" autoRev="1" fill="hold"/>
                                        <p:tgtEl>
                                          <p:spTgt spid="87"/>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91"/>
                                        </p:tgtEl>
                                      </p:cBhvr>
                                    </p:animEffect>
                                    <p:animScale>
                                      <p:cBhvr>
                                        <p:cTn id="20" dur="250" autoRev="1" fill="hold"/>
                                        <p:tgtEl>
                                          <p:spTgt spid="91"/>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2"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8"/>
                                        </p:tgtEl>
                                        <p:attrNameLst>
                                          <p:attrName>style.visibility</p:attrName>
                                        </p:attrNameLst>
                                      </p:cBhvr>
                                      <p:to>
                                        <p:strVal val="visible"/>
                                      </p:to>
                                    </p:set>
                                    <p:anim calcmode="lin" valueType="num">
                                      <p:cBhvr additive="base">
                                        <p:cTn id="29" dur="500" fill="hold"/>
                                        <p:tgtEl>
                                          <p:spTgt spid="88"/>
                                        </p:tgtEl>
                                        <p:attrNameLst>
                                          <p:attrName>ppt_x</p:attrName>
                                        </p:attrNameLst>
                                      </p:cBhvr>
                                      <p:tavLst>
                                        <p:tav tm="0">
                                          <p:val>
                                            <p:strVal val="#ppt_x"/>
                                          </p:val>
                                        </p:tav>
                                        <p:tav tm="100000">
                                          <p:val>
                                            <p:strVal val="#ppt_x"/>
                                          </p:val>
                                        </p:tav>
                                      </p:tavLst>
                                    </p:anim>
                                    <p:anim calcmode="lin" valueType="num">
                                      <p:cBhvr additive="base">
                                        <p:cTn id="30" dur="500" fill="hold"/>
                                        <p:tgtEl>
                                          <p:spTgt spid="88"/>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95"/>
                                        </p:tgtEl>
                                        <p:attrNameLst>
                                          <p:attrName>style.visibility</p:attrName>
                                        </p:attrNameLst>
                                      </p:cBhvr>
                                      <p:to>
                                        <p:strVal val="visible"/>
                                      </p:to>
                                    </p:set>
                                    <p:anim calcmode="lin" valueType="num">
                                      <p:cBhvr additive="base">
                                        <p:cTn id="33" dur="500" fill="hold"/>
                                        <p:tgtEl>
                                          <p:spTgt spid="95"/>
                                        </p:tgtEl>
                                        <p:attrNameLst>
                                          <p:attrName>ppt_x</p:attrName>
                                        </p:attrNameLst>
                                      </p:cBhvr>
                                      <p:tavLst>
                                        <p:tav tm="0">
                                          <p:val>
                                            <p:strVal val="#ppt_x"/>
                                          </p:val>
                                        </p:tav>
                                        <p:tav tm="100000">
                                          <p:val>
                                            <p:strVal val="#ppt_x"/>
                                          </p:val>
                                        </p:tav>
                                      </p:tavLst>
                                    </p:anim>
                                    <p:anim calcmode="lin" valueType="num">
                                      <p:cBhvr additive="base">
                                        <p:cTn id="3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1" nodeType="clickEffect">
                                  <p:stCondLst>
                                    <p:cond delay="0"/>
                                  </p:stCondLst>
                                  <p:childTnLst>
                                    <p:animEffect transition="out" filter="fade">
                                      <p:cBhvr>
                                        <p:cTn id="38" dur="500" tmFilter="0, 0; .2, .5; .8, .5; 1, 0"/>
                                        <p:tgtEl>
                                          <p:spTgt spid="86"/>
                                        </p:tgtEl>
                                      </p:cBhvr>
                                    </p:animEffect>
                                    <p:animScale>
                                      <p:cBhvr>
                                        <p:cTn id="39" dur="250" autoRev="1" fill="hold"/>
                                        <p:tgtEl>
                                          <p:spTgt spid="86"/>
                                        </p:tgtEl>
                                      </p:cBhvr>
                                      <p:by x="105000" y="105000"/>
                                    </p:animScale>
                                  </p:childTnLst>
                                </p:cTn>
                              </p:par>
                              <p:par>
                                <p:cTn id="40" presetID="26" presetClass="emph" presetSubtype="0" fill="hold" nodeType="withEffect">
                                  <p:stCondLst>
                                    <p:cond delay="0"/>
                                  </p:stCondLst>
                                  <p:childTnLst>
                                    <p:animEffect transition="out" filter="fade">
                                      <p:cBhvr>
                                        <p:cTn id="41" dur="500" tmFilter="0, 0; .2, .5; .8, .5; 1, 0"/>
                                        <p:tgtEl>
                                          <p:spTgt spid="88"/>
                                        </p:tgtEl>
                                      </p:cBhvr>
                                    </p:animEffect>
                                    <p:animScale>
                                      <p:cBhvr>
                                        <p:cTn id="42" dur="250" autoRev="1" fill="hold"/>
                                        <p:tgtEl>
                                          <p:spTgt spid="88"/>
                                        </p:tgtEl>
                                      </p:cBhvr>
                                      <p:by x="105000" y="105000"/>
                                    </p:animScale>
                                  </p:childTnLst>
                                </p:cTn>
                              </p:par>
                              <p:par>
                                <p:cTn id="43" presetID="26" presetClass="emph" presetSubtype="0" fill="hold" grpId="0" nodeType="withEffect">
                                  <p:stCondLst>
                                    <p:cond delay="0"/>
                                  </p:stCondLst>
                                  <p:childTnLst>
                                    <p:animEffect transition="out" filter="fade">
                                      <p:cBhvr>
                                        <p:cTn id="44" dur="500" tmFilter="0, 0; .2, .5; .8, .5; 1, 0"/>
                                        <p:tgtEl>
                                          <p:spTgt spid="95"/>
                                        </p:tgtEl>
                                      </p:cBhvr>
                                    </p:animEffect>
                                    <p:animScale>
                                      <p:cBhvr>
                                        <p:cTn id="45"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animBg="1"/>
      <p:bldP spid="86" grpId="2" animBg="1"/>
      <p:bldP spid="87" grpId="0" animBg="1"/>
      <p:bldP spid="87" grpId="1" animBg="1"/>
      <p:bldP spid="95" grpId="0" animBg="1"/>
      <p:bldP spid="9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TextBox 96"/>
          <p:cNvSpPr txBox="1">
            <a:spLocks noChangeArrowheads="1"/>
          </p:cNvSpPr>
          <p:nvPr/>
        </p:nvSpPr>
        <p:spPr bwMode="auto">
          <a:xfrm>
            <a:off x="805840" y="1258764"/>
            <a:ext cx="7713906" cy="5078313"/>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2000" dirty="0" smtClean="0">
                <a:solidFill>
                  <a:srgbClr val="0000FF"/>
                </a:solidFill>
                <a:latin typeface="微软雅黑" pitchFamily="34" charset="-122"/>
                <a:ea typeface="微软雅黑" pitchFamily="34" charset="-122"/>
              </a:rPr>
              <a:t>基本表</a:t>
            </a:r>
            <a:r>
              <a:rPr lang="zh-CN" altLang="en-US" sz="2000" dirty="0" smtClean="0">
                <a:latin typeface="微软雅黑" pitchFamily="34" charset="-122"/>
                <a:ea typeface="微软雅黑" pitchFamily="34" charset="-122"/>
              </a:rPr>
              <a:t>是实际存储于存储文件中的表，基本表中的数据是需要存储的</a:t>
            </a:r>
            <a:endParaRPr lang="en-US" altLang="zh-CN" sz="2000" dirty="0" smtClean="0">
              <a:latin typeface="微软雅黑" pitchFamily="34" charset="-122"/>
              <a:ea typeface="微软雅黑" pitchFamily="34" charset="-122"/>
            </a:endParaRPr>
          </a:p>
          <a:p>
            <a:pPr>
              <a:lnSpc>
                <a:spcPct val="150000"/>
              </a:lnSpc>
              <a:buFont typeface="Wingdings" pitchFamily="2" charset="2"/>
              <a:buChar char="Ø"/>
            </a:pPr>
            <a:r>
              <a:rPr lang="zh-CN" altLang="en-US" sz="2000" dirty="0" smtClean="0">
                <a:solidFill>
                  <a:srgbClr val="0000FF"/>
                </a:solidFill>
                <a:latin typeface="微软雅黑" pitchFamily="34" charset="-122"/>
                <a:ea typeface="微软雅黑" pitchFamily="34" charset="-122"/>
              </a:rPr>
              <a:t>视图</a:t>
            </a:r>
            <a:r>
              <a:rPr lang="zh-CN" altLang="en-US" sz="2000" dirty="0" smtClean="0">
                <a:latin typeface="微软雅黑" pitchFamily="34" charset="-122"/>
                <a:ea typeface="微软雅黑" pitchFamily="34" charset="-122"/>
              </a:rPr>
              <a:t>在</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中只存储由其基本表导出视图的公式，即由基本表产生视图的映像信息，其数据并不存储，而是在运行过程中动态产生。</a:t>
            </a:r>
            <a:endParaRPr lang="en-US" altLang="zh-CN" sz="2000" dirty="0" smtClean="0">
              <a:latin typeface="微软雅黑" pitchFamily="34" charset="-122"/>
              <a:ea typeface="微软雅黑" pitchFamily="34" charset="-122"/>
            </a:endParaRPr>
          </a:p>
          <a:p>
            <a:pPr>
              <a:lnSpc>
                <a:spcPct val="150000"/>
              </a:lnSpc>
              <a:buFont typeface="Wingdings" pitchFamily="2" charset="2"/>
              <a:buChar char="Ø"/>
            </a:pPr>
            <a:r>
              <a:rPr lang="zh-CN" altLang="en-US" sz="2000" dirty="0" smtClean="0">
                <a:solidFill>
                  <a:srgbClr val="0000FF"/>
                </a:solidFill>
                <a:latin typeface="微软雅黑" pitchFamily="34" charset="-122"/>
                <a:ea typeface="微软雅黑" pitchFamily="34" charset="-122"/>
              </a:rPr>
              <a:t>视图的特点</a:t>
            </a:r>
            <a:r>
              <a:rPr lang="zh-CN" altLang="en-US" sz="2000" dirty="0" smtClean="0">
                <a:latin typeface="微软雅黑" pitchFamily="34" charset="-122"/>
                <a:ea typeface="微软雅黑" pitchFamily="34" charset="-122"/>
              </a:rPr>
              <a:t>是：</a:t>
            </a:r>
            <a:endParaRPr lang="en-US" altLang="zh-CN" sz="2000" dirty="0" smtClean="0">
              <a:latin typeface="微软雅黑" pitchFamily="34" charset="-122"/>
              <a:ea typeface="微软雅黑" pitchFamily="34" charset="-122"/>
            </a:endParaRPr>
          </a:p>
          <a:p>
            <a:pPr lvl="1">
              <a:lnSpc>
                <a:spcPct val="150000"/>
              </a:lnSpc>
              <a:buFont typeface="Wingdings" pitchFamily="2" charset="2"/>
              <a:buChar char="n"/>
            </a:pPr>
            <a:r>
              <a:rPr lang="zh-CN" altLang="en-US" sz="2400" dirty="0" smtClean="0">
                <a:solidFill>
                  <a:srgbClr val="0000FF"/>
                </a:solidFill>
                <a:latin typeface="微软雅黑" pitchFamily="34" charset="-122"/>
                <a:ea typeface="微软雅黑" pitchFamily="34" charset="-122"/>
              </a:rPr>
              <a:t>虚表，是从一个或几个基本表（或视图）导出的表</a:t>
            </a:r>
          </a:p>
          <a:p>
            <a:pPr lvl="1">
              <a:lnSpc>
                <a:spcPct val="150000"/>
              </a:lnSpc>
              <a:buFont typeface="Wingdings" pitchFamily="2" charset="2"/>
              <a:buChar char="n"/>
            </a:pPr>
            <a:r>
              <a:rPr lang="zh-CN" altLang="en-US" sz="2400" dirty="0" smtClean="0">
                <a:solidFill>
                  <a:srgbClr val="0000FF"/>
                </a:solidFill>
                <a:latin typeface="微软雅黑" pitchFamily="34" charset="-122"/>
                <a:ea typeface="微软雅黑" pitchFamily="34" charset="-122"/>
              </a:rPr>
              <a:t>只存放视图的定义，不存放视图对应的数据</a:t>
            </a:r>
          </a:p>
          <a:p>
            <a:pPr lvl="1">
              <a:lnSpc>
                <a:spcPct val="150000"/>
              </a:lnSpc>
              <a:buFont typeface="Wingdings" pitchFamily="2" charset="2"/>
              <a:buChar char="n"/>
            </a:pPr>
            <a:r>
              <a:rPr lang="zh-CN" altLang="en-US" sz="2400" dirty="0" smtClean="0">
                <a:solidFill>
                  <a:srgbClr val="0000FF"/>
                </a:solidFill>
                <a:latin typeface="微软雅黑" pitchFamily="34" charset="-122"/>
                <a:ea typeface="微软雅黑" pitchFamily="34" charset="-122"/>
              </a:rPr>
              <a:t>基表中的数据发生变化，从视图中查询出的数据也随之改变</a:t>
            </a:r>
          </a:p>
          <a:p>
            <a:pPr>
              <a:lnSpc>
                <a:spcPct val="150000"/>
              </a:lnSpc>
              <a:buFont typeface="Wingdings" pitchFamily="2" charset="2"/>
              <a:buChar char="Ø"/>
            </a:pPr>
            <a:r>
              <a:rPr lang="zh-CN" altLang="en-US" sz="2000" dirty="0" smtClean="0">
                <a:latin typeface="微软雅黑" pitchFamily="34" charset="-122"/>
                <a:ea typeface="微软雅黑" pitchFamily="34" charset="-122"/>
              </a:rPr>
              <a:t>对视图数据的更改，最终反映在对基本表的更改上。</a:t>
            </a:r>
            <a:endParaRPr lang="zh-CN"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additive="base">
                                        <p:cTn id="2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5"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6" name="Rectangle 3"/>
          <p:cNvSpPr txBox="1">
            <a:spLocks noChangeArrowheads="1"/>
          </p:cNvSpPr>
          <p:nvPr/>
        </p:nvSpPr>
        <p:spPr bwMode="auto">
          <a:xfrm>
            <a:off x="1433146" y="1710104"/>
            <a:ext cx="5706208" cy="32399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基于视图的操作</a:t>
            </a: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Ø"/>
              <a:tabLst/>
              <a:defRPr/>
            </a:pPr>
            <a:r>
              <a:rPr kumimoji="0" lang="zh-CN" altLang="en-US" sz="2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查询</a:t>
            </a: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Ø"/>
              <a:tabLst/>
              <a:defRPr/>
            </a:pPr>
            <a:r>
              <a:rPr kumimoji="0" lang="zh-CN" altLang="en-US" sz="2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删除</a:t>
            </a: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Ø"/>
              <a:tabLst/>
              <a:defRPr/>
            </a:pPr>
            <a:r>
              <a:rPr kumimoji="0" lang="zh-CN" altLang="en-US" sz="2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受限更新</a:t>
            </a:r>
          </a:p>
          <a:p>
            <a:pPr marL="228600" marR="0" lvl="0" indent="-228600" algn="l" defTabSz="914400" rtl="0" eaLnBrk="1" fontAlgn="base" latinLnBrk="0" hangingPunct="1">
              <a:lnSpc>
                <a:spcPct val="90000"/>
              </a:lnSpc>
              <a:spcBef>
                <a:spcPts val="1000"/>
              </a:spcBef>
              <a:spcAft>
                <a:spcPct val="0"/>
              </a:spcAft>
              <a:buClrTx/>
              <a:buSzTx/>
              <a:buFont typeface="Wingdings" pitchFamily="2" charset="2"/>
              <a:buChar char="Ø"/>
              <a:tabLst/>
              <a:defRPr/>
            </a:pPr>
            <a:r>
              <a:rPr kumimoji="0" lang="zh-CN" altLang="en-US" sz="2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定义基于该视图的新视图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43"/>
          <p:cNvSpPr>
            <a:spLocks noChangeArrowheads="1"/>
          </p:cNvSpPr>
          <p:nvPr/>
        </p:nvSpPr>
        <p:spPr bwMode="auto">
          <a:xfrm>
            <a:off x="123825" y="6472238"/>
            <a:ext cx="588963" cy="366712"/>
          </a:xfrm>
          <a:prstGeom prst="rect">
            <a:avLst/>
          </a:prstGeom>
          <a:noFill/>
          <a:ln w="9525">
            <a:noFill/>
            <a:miter lim="800000"/>
            <a:headEnd/>
            <a:tailEnd/>
          </a:ln>
        </p:spPr>
        <p:txBody>
          <a:bodyPr>
            <a:spAutoFit/>
          </a:bodyPr>
          <a:lstStyle/>
          <a:p>
            <a:pPr>
              <a:buFont typeface="Arial" pitchFamily="34" charset="0"/>
              <a:buNone/>
            </a:pPr>
            <a:r>
              <a:rPr lang="en-US" altLang="zh-CN">
                <a:solidFill>
                  <a:schemeClr val="bg1"/>
                </a:solidFill>
                <a:ea typeface="微软雅黑" pitchFamily="34" charset="-122"/>
                <a:sym typeface="微软雅黑" pitchFamily="34" charset="-122"/>
              </a:rPr>
              <a:t>-2-</a:t>
            </a:r>
          </a:p>
        </p:txBody>
      </p:sp>
      <p:grpSp>
        <p:nvGrpSpPr>
          <p:cNvPr id="17411" name="组合 44"/>
          <p:cNvGrpSpPr>
            <a:grpSpLocks/>
          </p:cNvGrpSpPr>
          <p:nvPr/>
        </p:nvGrpSpPr>
        <p:grpSpPr bwMode="auto">
          <a:xfrm>
            <a:off x="8664575" y="6507163"/>
            <a:ext cx="223838" cy="300037"/>
            <a:chOff x="0" y="0"/>
            <a:chExt cx="299785" cy="299785"/>
          </a:xfrm>
        </p:grpSpPr>
        <p:sp>
          <p:nvSpPr>
            <p:cNvPr id="17493" name="椭圆 45"/>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7494" name="右箭头 46"/>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grpSp>
        <p:nvGrpSpPr>
          <p:cNvPr id="17412" name="组合 47"/>
          <p:cNvGrpSpPr>
            <a:grpSpLocks/>
          </p:cNvGrpSpPr>
          <p:nvPr/>
        </p:nvGrpSpPr>
        <p:grpSpPr bwMode="auto">
          <a:xfrm flipH="1">
            <a:off x="8293100" y="6507163"/>
            <a:ext cx="225425" cy="300037"/>
            <a:chOff x="0" y="0"/>
            <a:chExt cx="299785" cy="299785"/>
          </a:xfrm>
        </p:grpSpPr>
        <p:sp>
          <p:nvSpPr>
            <p:cNvPr id="17491" name="椭圆 48"/>
            <p:cNvSpPr>
              <a:spLocks noChangeArrowheads="1"/>
            </p:cNvSpPr>
            <p:nvPr/>
          </p:nvSpPr>
          <p:spPr bwMode="auto">
            <a:xfrm>
              <a:off x="0" y="0"/>
              <a:ext cx="299785" cy="299785"/>
            </a:xfrm>
            <a:prstGeom prst="ellipse">
              <a:avLst/>
            </a:prstGeom>
            <a:solidFill>
              <a:srgbClr val="FCF8ED"/>
            </a:solidFill>
            <a:ln w="12700">
              <a:noFill/>
              <a:round/>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sp>
          <p:nvSpPr>
            <p:cNvPr id="17492" name="右箭头 49"/>
            <p:cNvSpPr>
              <a:spLocks noChangeArrowheads="1"/>
            </p:cNvSpPr>
            <p:nvPr/>
          </p:nvSpPr>
          <p:spPr bwMode="auto">
            <a:xfrm>
              <a:off x="89734" y="60159"/>
              <a:ext cx="144379" cy="168442"/>
            </a:xfrm>
            <a:prstGeom prst="rightArrow">
              <a:avLst>
                <a:gd name="adj1" fmla="val 50000"/>
                <a:gd name="adj2" fmla="val 50000"/>
              </a:avLst>
            </a:prstGeom>
            <a:solidFill>
              <a:srgbClr val="131426"/>
            </a:solidFill>
            <a:ln w="12700">
              <a:noFill/>
              <a:miter lim="800000"/>
              <a:headEnd/>
              <a:tailEnd/>
            </a:ln>
          </p:spPr>
          <p:txBody>
            <a:bodyPr anchor="ctr"/>
            <a:lstStyle/>
            <a:p>
              <a:pPr algn="ctr">
                <a:buFont typeface="Arial" pitchFamily="34" charset="0"/>
                <a:buNone/>
              </a:pPr>
              <a:endParaRPr lang="zh-CN" altLang="en-US">
                <a:solidFill>
                  <a:srgbClr val="CFE8CC"/>
                </a:solidFill>
                <a:latin typeface="宋体" pitchFamily="2" charset="-122"/>
                <a:sym typeface="宋体" pitchFamily="2" charset="-122"/>
              </a:endParaRPr>
            </a:p>
          </p:txBody>
        </p:sp>
      </p:grpSp>
      <p:sp>
        <p:nvSpPr>
          <p:cNvPr id="17413" name="任意多边形 24"/>
          <p:cNvSpPr>
            <a:spLocks noChangeArrowheads="1"/>
          </p:cNvSpPr>
          <p:nvPr/>
        </p:nvSpPr>
        <p:spPr bwMode="auto">
          <a:xfrm>
            <a:off x="0" y="0"/>
            <a:ext cx="3675185"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1 SQL</a:t>
            </a:r>
            <a:r>
              <a:rPr lang="zh-CN" altLang="en-US" sz="2800" dirty="0" smtClean="0">
                <a:latin typeface="微软雅黑" pitchFamily="34" charset="-122"/>
                <a:ea typeface="微软雅黑" pitchFamily="34" charset="-122"/>
                <a:sym typeface="微软雅黑" pitchFamily="34" charset="-122"/>
              </a:rPr>
              <a:t>之</a:t>
            </a:r>
            <a:r>
              <a:rPr lang="zh-CN" altLang="en-US" sz="2800" dirty="0">
                <a:latin typeface="微软雅黑" pitchFamily="34" charset="-122"/>
                <a:ea typeface="微软雅黑" pitchFamily="34" charset="-122"/>
                <a:sym typeface="微软雅黑" pitchFamily="34" charset="-122"/>
              </a:rPr>
              <a:t>数据</a:t>
            </a:r>
            <a:r>
              <a:rPr lang="zh-CN" altLang="en-US" sz="2800" dirty="0" smtClean="0">
                <a:latin typeface="微软雅黑" pitchFamily="34" charset="-122"/>
                <a:ea typeface="微软雅黑" pitchFamily="34" charset="-122"/>
                <a:sym typeface="微软雅黑" pitchFamily="34" charset="-122"/>
              </a:rPr>
              <a:t>更新操作</a:t>
            </a:r>
            <a:endParaRPr lang="zh-CN" altLang="en-US" sz="2800" dirty="0">
              <a:latin typeface="微软雅黑" pitchFamily="34" charset="-122"/>
              <a:ea typeface="微软雅黑" pitchFamily="34" charset="-122"/>
              <a:sym typeface="微软雅黑" pitchFamily="34" charset="-122"/>
            </a:endParaRPr>
          </a:p>
        </p:txBody>
      </p:sp>
      <p:sp>
        <p:nvSpPr>
          <p:cNvPr id="18" name="Rectangle 3"/>
          <p:cNvSpPr txBox="1">
            <a:spLocks noChangeArrowheads="1"/>
          </p:cNvSpPr>
          <p:nvPr/>
        </p:nvSpPr>
        <p:spPr>
          <a:xfrm>
            <a:off x="1169988" y="1289663"/>
            <a:ext cx="7068404" cy="4996838"/>
          </a:xfrm>
          <a:prstGeom prst="rect">
            <a:avLst/>
          </a:prstGeom>
        </p:spPr>
        <p:txBody>
          <a:bodyPr/>
          <a:lstStyle/>
          <a:p>
            <a:pPr marL="228600" lvl="0" indent="-228600">
              <a:lnSpc>
                <a:spcPct val="150000"/>
              </a:lnSpc>
              <a:spcBef>
                <a:spcPts val="0"/>
              </a:spcBef>
              <a:buFont typeface="Wingdings" pitchFamily="2" charset="2"/>
              <a:buChar char="Ø"/>
            </a:pP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新</a:t>
            </a:r>
            <a:r>
              <a:rPr kumimoji="0" lang="zh-CN" altLang="en-US" sz="24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sym typeface="Calibri" pitchFamily="34" charset="0"/>
              </a:rPr>
              <a:t>增</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数据</a:t>
            </a:r>
            <a:r>
              <a:rPr kumimoji="0" lang="en-US" altLang="zh-CN"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Insert</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新增一个或一些元组到</a:t>
            </a:r>
            <a:r>
              <a:rPr kumimoji="0" lang="en-US" altLang="zh-CN"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Table</a:t>
            </a: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中</a:t>
            </a:r>
          </a:p>
          <a:p>
            <a:pPr marL="228600" indent="-228600">
              <a:lnSpc>
                <a:spcPct val="150000"/>
              </a:lnSpc>
              <a:spcBef>
                <a:spcPts val="0"/>
              </a:spcBef>
              <a:buFont typeface="Wingdings" pitchFamily="2" charset="2"/>
              <a:buChar char="Ø"/>
            </a:pPr>
            <a:r>
              <a:rPr kumimoji="0" lang="zh-CN" altLang="en-US" sz="24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sym typeface="Calibri" pitchFamily="34" charset="0"/>
              </a:rPr>
              <a:t>删</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除数据 </a:t>
            </a:r>
            <a:r>
              <a:rPr kumimoji="0" lang="en-US" altLang="zh-CN"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Delete</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删除某些元组</a:t>
            </a:r>
            <a:endParaRPr kumimoji="0" lang="en-US" altLang="zh-CN"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修</a:t>
            </a:r>
            <a:r>
              <a:rPr kumimoji="0" lang="zh-CN" altLang="en-US" sz="24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sym typeface="Calibri" pitchFamily="34" charset="0"/>
              </a:rPr>
              <a:t>改</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数据</a:t>
            </a:r>
            <a:r>
              <a:rPr kumimoji="0" lang="en-US" altLang="zh-CN"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Update</a:t>
            </a:r>
            <a:r>
              <a:rPr kumimoji="0" lang="zh-CN" altLang="en-US" sz="24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r>
              <a:rPr lang="zh-CN" altLang="en-US" sz="2400" kern="0" dirty="0" smtClean="0">
                <a:latin typeface="微软雅黑" pitchFamily="34" charset="-122"/>
                <a:ea typeface="微软雅黑" pitchFamily="34" charset="-122"/>
                <a:sym typeface="Calibri" pitchFamily="34" charset="0"/>
              </a:rPr>
              <a:t>对某些元组中的某些属性进行重新设定</a:t>
            </a:r>
            <a:endPar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endParaRPr lang="en-US" altLang="zh-CN" sz="2400" kern="0" dirty="0">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en-US" altLang="zh-CN" sz="2400" b="0" i="0" u="none" strike="noStrike" kern="0" cap="none" spc="0" normalizeH="0" baseline="0" noProof="0" dirty="0" smtClean="0">
                <a:ln>
                  <a:noFill/>
                </a:ln>
                <a:solidFill>
                  <a:schemeClr val="accent5">
                    <a:lumMod val="50000"/>
                  </a:schemeClr>
                </a:solidFill>
                <a:effectLst/>
                <a:uLnTx/>
                <a:uFillTx/>
                <a:latin typeface="微软雅黑" pitchFamily="34" charset="-122"/>
                <a:ea typeface="微软雅黑" pitchFamily="34" charset="-122"/>
                <a:sym typeface="Calibri" pitchFamily="34" charset="0"/>
              </a:rPr>
              <a:t>SQL-DML</a:t>
            </a:r>
            <a:r>
              <a:rPr kumimoji="0" lang="zh-CN" altLang="en-US" sz="2400" b="0" i="0" u="none" strike="noStrike" kern="0" cap="none" spc="0" normalizeH="0" baseline="0" noProof="0" dirty="0" smtClean="0">
                <a:ln>
                  <a:noFill/>
                </a:ln>
                <a:solidFill>
                  <a:schemeClr val="accent5">
                    <a:lumMod val="50000"/>
                  </a:schemeClr>
                </a:solidFill>
                <a:effectLst/>
                <a:uLnTx/>
                <a:uFillTx/>
                <a:latin typeface="微软雅黑" pitchFamily="34" charset="-122"/>
                <a:ea typeface="微软雅黑" pitchFamily="34" charset="-122"/>
                <a:sym typeface="Calibri" pitchFamily="34" charset="0"/>
              </a:rPr>
              <a:t>既能对单一记录操作，也能对记录集合进行批更新操作</a:t>
            </a:r>
            <a:endParaRPr kumimoji="0" lang="en-US" altLang="zh-CN" sz="2400" b="0" i="0" u="none" strike="noStrike" kern="0" cap="none" spc="0" normalizeH="0" baseline="0" noProof="0" dirty="0" smtClean="0">
              <a:ln>
                <a:noFill/>
              </a:ln>
              <a:solidFill>
                <a:schemeClr val="accent5">
                  <a:lumMod val="50000"/>
                </a:schemeClr>
              </a:solidFill>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lang="zh-CN" altLang="en-US" sz="2400" kern="0" dirty="0" smtClean="0">
                <a:solidFill>
                  <a:schemeClr val="accent5">
                    <a:lumMod val="50000"/>
                  </a:schemeClr>
                </a:solidFill>
                <a:latin typeface="微软雅黑" pitchFamily="34" charset="-122"/>
                <a:ea typeface="微软雅黑" pitchFamily="34" charset="-122"/>
                <a:sym typeface="Calibri" pitchFamily="34" charset="0"/>
              </a:rPr>
              <a:t>其更新操作会用到前面介绍的子查询的概念，以便处理“一些”、“某些”元组等</a:t>
            </a:r>
            <a:endParaRPr kumimoji="0" lang="en-US" altLang="zh-CN" sz="2400" b="0" i="0" u="none" strike="noStrike" kern="0" cap="none" spc="0" normalizeH="0" baseline="0" noProof="0" dirty="0" smtClean="0">
              <a:ln>
                <a:noFill/>
              </a:ln>
              <a:solidFill>
                <a:schemeClr val="accent5">
                  <a:lumMod val="50000"/>
                </a:schemeClr>
              </a:solidFill>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endPar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p:txBody>
      </p:sp>
    </p:spTree>
  </p:cSld>
  <p:clrMapOvr>
    <a:masterClrMapping/>
  </p:clrMapOvr>
  <p:transition spd="slow" advClick="0" advTm="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5"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6" name="Rectangle 3"/>
          <p:cNvSpPr txBox="1">
            <a:spLocks noChangeArrowheads="1"/>
          </p:cNvSpPr>
          <p:nvPr/>
        </p:nvSpPr>
        <p:spPr bwMode="auto">
          <a:xfrm>
            <a:off x="2866292" y="1024305"/>
            <a:ext cx="5706208" cy="646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tabLst/>
              <a:defRPr/>
            </a:pPr>
            <a:endParaRPr kumimoji="0" lang="zh-CN" altLang="en-US" sz="28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4.1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定义视图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9" name="Rectangle 3"/>
          <p:cNvSpPr txBox="1">
            <a:spLocks noChangeArrowheads="1"/>
          </p:cNvSpPr>
          <p:nvPr/>
        </p:nvSpPr>
        <p:spPr bwMode="auto">
          <a:xfrm>
            <a:off x="596412" y="1652954"/>
            <a:ext cx="8195896" cy="46247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0"/>
              </a:spcBef>
              <a:buFont typeface="Wingdings" pitchFamily="2" charset="2"/>
              <a:buChar char="Ø"/>
            </a:pPr>
            <a:r>
              <a:rPr lang="zh-CN" altLang="en-US" sz="2000" kern="0" dirty="0" smtClean="0">
                <a:latin typeface="微软雅黑" pitchFamily="34" charset="-122"/>
                <a:ea typeface="微软雅黑" pitchFamily="34" charset="-122"/>
                <a:sym typeface="Calibri" pitchFamily="34" charset="0"/>
              </a:rPr>
              <a:t>视图需要“先定义，再使用”。</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定义视图</a:t>
            </a:r>
            <a:endPar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endParaRPr>
          </a:p>
          <a:p>
            <a:pPr marL="685800" marR="0" lvl="1" indent="-228600" algn="l" defTabSz="914400" rtl="0" eaLnBrk="1" fontAlgn="base" latinLnBrk="0" hangingPunct="1">
              <a:lnSpc>
                <a:spcPct val="150000"/>
              </a:lnSpc>
              <a:spcBef>
                <a:spcPts val="0"/>
              </a:spcBef>
              <a:spcAft>
                <a:spcPct val="0"/>
              </a:spcAft>
              <a:buClrTx/>
              <a:buSzTx/>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CREATE  VIEW</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视图名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列名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  [</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列名</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a:t>
            </a:r>
          </a:p>
          <a:p>
            <a:pPr marL="685800" marR="0" lvl="1" indent="-228600" algn="l" defTabSz="914400" rtl="0" eaLnBrk="1" fontAlgn="base" latinLnBrk="0" hangingPunct="1">
              <a:lnSpc>
                <a:spcPct val="150000"/>
              </a:lnSpc>
              <a:spcBef>
                <a:spcPts val="0"/>
              </a:spcBef>
              <a:spcAft>
                <a:spcPct val="0"/>
              </a:spcAft>
              <a:buClrTx/>
              <a:buSzTx/>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AS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&lt;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子查询</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WITH  CHECK  OPTION</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n"/>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如果视图的</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列名</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缺省，则默认为子查询中的属性名，或全部显示指定其所拥有的列名</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n"/>
            </a:pPr>
            <a:r>
              <a:rPr lang="en-US" altLang="zh-CN" sz="2000" kern="0" dirty="0" smtClean="0">
                <a:solidFill>
                  <a:srgbClr val="0000FF"/>
                </a:solidFill>
                <a:latin typeface="微软雅黑" pitchFamily="34" charset="-122"/>
                <a:ea typeface="微软雅黑" pitchFamily="34" charset="-122"/>
                <a:sym typeface="Calibri" pitchFamily="34" charset="0"/>
              </a:rPr>
              <a:t>WITH  CHECK  OPTION</a:t>
            </a:r>
            <a:r>
              <a:rPr lang="zh-CN" altLang="en-US" sz="2000" kern="0" dirty="0" smtClean="0">
                <a:latin typeface="微软雅黑" pitchFamily="34" charset="-122"/>
                <a:ea typeface="微软雅黑" pitchFamily="34" charset="-122"/>
                <a:sym typeface="Calibri" pitchFamily="34" charset="0"/>
              </a:rPr>
              <a:t>指明当对视图进行</a:t>
            </a:r>
            <a:r>
              <a:rPr lang="en-US" altLang="zh-CN" sz="2000" kern="0" dirty="0" err="1" smtClean="0">
                <a:latin typeface="微软雅黑" pitchFamily="34" charset="-122"/>
                <a:ea typeface="微软雅黑" pitchFamily="34" charset="-122"/>
                <a:sym typeface="Calibri" pitchFamily="34" charset="0"/>
              </a:rPr>
              <a:t>insert,update,delete</a:t>
            </a:r>
            <a:r>
              <a:rPr lang="zh-CN" altLang="en-US" sz="2000" kern="0" dirty="0" smtClean="0">
                <a:latin typeface="微软雅黑" pitchFamily="34" charset="-122"/>
                <a:ea typeface="微软雅黑" pitchFamily="34" charset="-122"/>
                <a:sym typeface="Calibri" pitchFamily="34" charset="0"/>
              </a:rPr>
              <a:t>时，要检查进行这些操作的元组是否满足子查询中定义的条件。</a:t>
            </a:r>
            <a:endPar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n"/>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子查询</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不允许含有</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ORDER BY</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子句和</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DISTINCT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短语</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eaLnBrk="1" hangingPunct="1">
              <a:lnSpc>
                <a:spcPct val="150000"/>
              </a:lnSpc>
              <a:spcBef>
                <a:spcPts val="0"/>
              </a:spcBef>
              <a:buFont typeface="Wingdings" pitchFamily="2" charset="2"/>
              <a:buChar char="Ø"/>
            </a:pPr>
            <a:r>
              <a:rPr lang="zh-CN" altLang="en-US" sz="2000" dirty="0" smtClean="0">
                <a:solidFill>
                  <a:srgbClr val="0000FF"/>
                </a:solidFill>
                <a:latin typeface="微软雅黑" pitchFamily="34" charset="-122"/>
                <a:ea typeface="微软雅黑" pitchFamily="34" charset="-122"/>
              </a:rPr>
              <a:t>执行</a:t>
            </a:r>
            <a:r>
              <a:rPr lang="en-US" altLang="zh-CN" sz="2000" dirty="0" smtClean="0">
                <a:solidFill>
                  <a:srgbClr val="0000FF"/>
                </a:solidFill>
                <a:latin typeface="微软雅黑" pitchFamily="34" charset="-122"/>
                <a:ea typeface="微软雅黑" pitchFamily="34" charset="-122"/>
              </a:rPr>
              <a:t>CREATE VIEW</a:t>
            </a:r>
            <a:r>
              <a:rPr lang="zh-CN" altLang="en-US" sz="2000" dirty="0" smtClean="0">
                <a:solidFill>
                  <a:srgbClr val="0000FF"/>
                </a:solidFill>
                <a:latin typeface="微软雅黑" pitchFamily="34" charset="-122"/>
                <a:ea typeface="微软雅黑" pitchFamily="34" charset="-122"/>
              </a:rPr>
              <a:t>语句</a:t>
            </a:r>
            <a:r>
              <a:rPr lang="zh-CN" altLang="en-US" sz="2000" dirty="0" smtClean="0">
                <a:latin typeface="微软雅黑" pitchFamily="34" charset="-122"/>
                <a:ea typeface="微软雅黑" pitchFamily="34" charset="-122"/>
              </a:rPr>
              <a:t>时只是把视图定义存入数据字典，并不执行查询。只有在</a:t>
            </a:r>
            <a:r>
              <a:rPr lang="zh-CN" altLang="en-US" sz="2000" dirty="0" smtClean="0">
                <a:solidFill>
                  <a:srgbClr val="0000FF"/>
                </a:solidFill>
                <a:latin typeface="微软雅黑" pitchFamily="34" charset="-122"/>
                <a:ea typeface="微软雅黑" pitchFamily="34" charset="-122"/>
              </a:rPr>
              <a:t>对视图查询操作时</a:t>
            </a:r>
            <a:r>
              <a:rPr lang="zh-CN" altLang="en-US" sz="2000" dirty="0" smtClean="0">
                <a:latin typeface="微软雅黑" pitchFamily="34" charset="-122"/>
                <a:ea typeface="微软雅黑" pitchFamily="34" charset="-122"/>
              </a:rPr>
              <a:t>，再按定义从基本表中将数据查出。</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anim calcmode="lin" valueType="num">
                                      <p:cBhvr additive="base">
                                        <p:cTn id="2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4788" y="6245225"/>
            <a:ext cx="2133600" cy="476250"/>
          </a:xfrm>
          <a:prstGeom prst="rect">
            <a:avLst/>
          </a:prstGeom>
          <a:noFill/>
          <a:ln w="9525">
            <a:noFill/>
            <a:miter lim="800000"/>
            <a:headEnd/>
            <a:tailEnd/>
          </a:ln>
        </p:spPr>
        <p:txBody>
          <a:bodyPr/>
          <a:lstStyle/>
          <a:p>
            <a:pPr algn="r">
              <a:buFont typeface="Wingdings" pitchFamily="2" charset="2"/>
              <a:buNone/>
            </a:pPr>
            <a:fld id="{73DEBFB0-2015-4002-BE28-0DA475C1DC0F}" type="slidenum">
              <a:rPr lang="en-US" altLang="zh-CN" sz="1400">
                <a:latin typeface="Times New Roman" pitchFamily="18" charset="0"/>
              </a:rPr>
              <a:pPr algn="r">
                <a:buFont typeface="Wingdings" pitchFamily="2" charset="2"/>
                <a:buNone/>
              </a:pPr>
              <a:t>31</a:t>
            </a:fld>
            <a:endParaRPr lang="en-US" altLang="zh-CN" sz="1400">
              <a:latin typeface="Times New Roman" pitchFamily="18" charset="0"/>
            </a:endParaRPr>
          </a:p>
        </p:txBody>
      </p:sp>
      <p:sp>
        <p:nvSpPr>
          <p:cNvPr id="23556"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23557"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11" name="Rectangle 3"/>
          <p:cNvSpPr txBox="1">
            <a:spLocks noChangeArrowheads="1"/>
          </p:cNvSpPr>
          <p:nvPr/>
        </p:nvSpPr>
        <p:spPr>
          <a:xfrm>
            <a:off x="440225" y="1641353"/>
            <a:ext cx="4008682" cy="4302247"/>
          </a:xfrm>
          <a:prstGeom prst="rect">
            <a:avLst/>
          </a:prstGeom>
        </p:spPr>
        <p:txBody>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建立信息系学生的视图。</a:t>
            </a:r>
            <a:r>
              <a:rPr lang="zh-CN" altLang="en-US" sz="2000" b="1" kern="0" dirty="0" smtClean="0">
                <a:latin typeface="微软雅黑" pitchFamily="34" charset="-122"/>
                <a:ea typeface="微软雅黑" pitchFamily="34" charset="-122"/>
                <a:sym typeface="Calibri" pitchFamily="34" charset="0"/>
              </a:rPr>
              <a:t>通过该视图可以讲</a:t>
            </a:r>
            <a:r>
              <a:rPr lang="en-US" altLang="zh-CN" sz="2000" b="1" kern="0" dirty="0" smtClean="0">
                <a:latin typeface="微软雅黑" pitchFamily="34" charset="-122"/>
                <a:ea typeface="微软雅黑" pitchFamily="34" charset="-122"/>
                <a:sym typeface="Calibri" pitchFamily="34" charset="0"/>
              </a:rPr>
              <a:t>Student</a:t>
            </a:r>
            <a:r>
              <a:rPr lang="zh-CN" altLang="en-US" sz="2000" b="1" kern="0" dirty="0" smtClean="0">
                <a:latin typeface="微软雅黑" pitchFamily="34" charset="-122"/>
                <a:ea typeface="微软雅黑" pitchFamily="34" charset="-122"/>
                <a:sym typeface="Calibri" pitchFamily="34" charset="0"/>
              </a:rPr>
              <a:t>表中其他系的学生屏蔽掉。</a:t>
            </a:r>
            <a:endParaRPr lang="en-US" altLang="zh-CN" sz="2000" b="1"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IS_Student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D</a:t>
            </a: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IN</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 </a:t>
            </a:r>
            <a:r>
              <a:rPr lang="en-US" altLang="zh-CN" sz="2000" kern="0" dirty="0" smtClean="0">
                <a:solidFill>
                  <a:srgbClr val="CC0066"/>
                </a:solidFill>
                <a:latin typeface="微软雅黑" pitchFamily="34" charset="-122"/>
                <a:ea typeface="微软雅黑" pitchFamily="34" charset="-122"/>
                <a:sym typeface="Calibri" pitchFamily="34" charset="0"/>
              </a:rPr>
              <a:t>D#</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smtClean="0">
                <a:solidFill>
                  <a:srgbClr val="CC0066"/>
                </a:solidFill>
                <a:latin typeface="微软雅黑" pitchFamily="34" charset="-122"/>
                <a:ea typeface="微软雅黑" pitchFamily="34" charset="-122"/>
                <a:sym typeface="Calibri" pitchFamily="34" charset="0"/>
              </a:rPr>
              <a:t>Dept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CC0066"/>
                </a:solidFill>
                <a:latin typeface="微软雅黑" pitchFamily="34" charset="-122"/>
                <a:ea typeface="微软雅黑" pitchFamily="34" charset="-122"/>
                <a:sym typeface="Calibri" pitchFamily="34" charset="0"/>
              </a:rPr>
              <a:t>Dname</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信息系</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
        <p:nvSpPr>
          <p:cNvPr id="12" name="Rectangle 3"/>
          <p:cNvSpPr txBox="1">
            <a:spLocks noChangeArrowheads="1"/>
          </p:cNvSpPr>
          <p:nvPr/>
        </p:nvSpPr>
        <p:spPr>
          <a:xfrm>
            <a:off x="4767019" y="1316038"/>
            <a:ext cx="4201134" cy="4917708"/>
          </a:xfrm>
          <a:prstGeom prst="rect">
            <a:avLst/>
          </a:prstGeom>
        </p:spPr>
        <p:txBody>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定义一个视图</a:t>
            </a:r>
            <a:r>
              <a:rPr lang="en-US" altLang="zh-CN" sz="2000" dirty="0" smtClean="0">
                <a:latin typeface="微软雅黑" pitchFamily="34" charset="-122"/>
                <a:ea typeface="微软雅黑" pitchFamily="34" charset="-122"/>
              </a:rPr>
              <a:t>Teach</a:t>
            </a:r>
            <a:r>
              <a:rPr lang="zh-CN" altLang="en-US" sz="2000" dirty="0" smtClean="0">
                <a:latin typeface="微软雅黑" pitchFamily="34" charset="-122"/>
                <a:ea typeface="微软雅黑" pitchFamily="34" charset="-122"/>
              </a:rPr>
              <a:t>为教师任课的情况，把</a:t>
            </a:r>
            <a:r>
              <a:rPr lang="en-US" altLang="zh-CN" sz="2000" dirty="0" smtClean="0">
                <a:latin typeface="微软雅黑" pitchFamily="34" charset="-122"/>
                <a:ea typeface="微软雅黑" pitchFamily="34" charset="-122"/>
              </a:rPr>
              <a:t>Teacher</a:t>
            </a:r>
            <a:r>
              <a:rPr lang="zh-CN" altLang="en-US" sz="2000" dirty="0" smtClean="0">
                <a:latin typeface="微软雅黑" pitchFamily="34" charset="-122"/>
                <a:ea typeface="微软雅黑" pitchFamily="34" charset="-122"/>
              </a:rPr>
              <a:t>表中的个人</a:t>
            </a:r>
            <a:r>
              <a:rPr lang="zh-CN" altLang="en-US" sz="2000" b="1" dirty="0" smtClean="0">
                <a:latin typeface="微软雅黑" pitchFamily="34" charset="-122"/>
                <a:ea typeface="微软雅黑" pitchFamily="34" charset="-122"/>
              </a:rPr>
              <a:t>隐私方面的信息</a:t>
            </a:r>
            <a:r>
              <a:rPr lang="zh-CN" altLang="en-US" sz="2000" dirty="0" smtClean="0">
                <a:latin typeface="微软雅黑" pitchFamily="34" charset="-122"/>
                <a:ea typeface="微软雅黑" pitchFamily="34" charset="-122"/>
              </a:rPr>
              <a:t>，如工资等</a:t>
            </a:r>
            <a:r>
              <a:rPr lang="zh-CN" altLang="en-US" sz="2000" b="1" dirty="0" smtClean="0">
                <a:latin typeface="微软雅黑" pitchFamily="34" charset="-122"/>
                <a:ea typeface="微软雅黑" pitchFamily="34" charset="-122"/>
              </a:rPr>
              <a:t>屏蔽掉</a:t>
            </a:r>
            <a:r>
              <a:rPr lang="zh-CN" altLang="en-US" sz="2000" dirty="0" smtClean="0">
                <a:latin typeface="微软雅黑" pitchFamily="34" charset="-122"/>
                <a:ea typeface="微软雅黑" pitchFamily="34" charset="-122"/>
              </a:rPr>
              <a:t>，仅反映其教哪门课及其学分等</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CREATE VIEW </a:t>
            </a:r>
            <a:r>
              <a:rPr lang="en-US" altLang="zh-CN" sz="2000" dirty="0" smtClean="0">
                <a:solidFill>
                  <a:srgbClr val="CC0066"/>
                </a:solidFill>
                <a:latin typeface="微软雅黑" pitchFamily="34" charset="-122"/>
                <a:ea typeface="微软雅黑" pitchFamily="34" charset="-122"/>
              </a:rPr>
              <a:t>Teach</a:t>
            </a:r>
            <a:r>
              <a:rPr lang="en-US" altLang="zh-CN" sz="2000" kern="0" dirty="0" smtClean="0">
                <a:latin typeface="微软雅黑" pitchFamily="34" charset="-122"/>
                <a:ea typeface="微软雅黑" pitchFamily="34" charset="-122"/>
                <a:sym typeface="Calibri" pitchFamily="34" charset="0"/>
              </a:rPr>
              <a:t>   </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AS</a:t>
            </a:r>
            <a:r>
              <a:rPr lang="en-US" altLang="zh-CN" sz="2000" kern="0" dirty="0" smtClean="0">
                <a:latin typeface="微软雅黑" pitchFamily="34" charset="-122"/>
                <a:ea typeface="微软雅黑" pitchFamily="34" charset="-122"/>
                <a:sym typeface="Calibri" pitchFamily="34" charset="0"/>
              </a:rPr>
              <a:t> </a:t>
            </a: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kern="0" dirty="0" err="1" smtClean="0">
                <a:solidFill>
                  <a:srgbClr val="CC0066"/>
                </a:solidFill>
                <a:latin typeface="微软雅黑" pitchFamily="34" charset="-122"/>
                <a:ea typeface="微软雅黑" pitchFamily="34" charset="-122"/>
                <a:sym typeface="Calibri" pitchFamily="34" charset="0"/>
              </a:rPr>
              <a:t>T.Tname,C.Cname,Credit</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Teacher </a:t>
            </a:r>
            <a:r>
              <a:rPr lang="en-US" altLang="zh-CN" sz="2000" kern="0" dirty="0" err="1" smtClean="0">
                <a:solidFill>
                  <a:srgbClr val="CC0066"/>
                </a:solidFill>
                <a:latin typeface="微软雅黑" pitchFamily="34" charset="-122"/>
                <a:ea typeface="微软雅黑" pitchFamily="34" charset="-122"/>
                <a:sym typeface="Calibri" pitchFamily="34" charset="0"/>
              </a:rPr>
              <a:t>T,Course</a:t>
            </a:r>
            <a:r>
              <a:rPr lang="en-US" altLang="zh-CN" sz="2000" kern="0" dirty="0" smtClean="0">
                <a:solidFill>
                  <a:srgbClr val="CC0066"/>
                </a:solidFill>
                <a:latin typeface="微软雅黑" pitchFamily="34" charset="-122"/>
                <a:ea typeface="微软雅黑" pitchFamily="34" charset="-122"/>
                <a:sym typeface="Calibri" pitchFamily="34" charset="0"/>
              </a:rPr>
              <a:t> C</a:t>
            </a:r>
          </a:p>
          <a:p>
            <a:pPr marL="228600" indent="-228600">
              <a:lnSpc>
                <a:spcPct val="150000"/>
              </a:lnSpc>
              <a:spcBef>
                <a:spcPts val="0"/>
              </a:spcBef>
            </a:pP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smtClean="0">
                <a:solidFill>
                  <a:srgbClr val="CC0066"/>
                </a:solidFill>
                <a:latin typeface="微软雅黑" pitchFamily="34" charset="-122"/>
                <a:ea typeface="微软雅黑" pitchFamily="34" charset="-122"/>
                <a:sym typeface="Calibri" pitchFamily="34" charset="0"/>
              </a:rPr>
              <a:t>T.T#=C.T#)</a:t>
            </a:r>
            <a:r>
              <a:rPr lang="zh-CN" altLang="en-US" sz="2000" kern="0" dirty="0" smtClean="0">
                <a:latin typeface="微软雅黑" pitchFamily="34" charset="-122"/>
                <a:ea typeface="微软雅黑" pitchFamily="34" charset="-122"/>
                <a:sym typeface="Calibri" pitchFamily="34" charset="0"/>
              </a:rPr>
              <a:t>；</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4788" y="6245225"/>
            <a:ext cx="2133600" cy="476250"/>
          </a:xfrm>
          <a:prstGeom prst="rect">
            <a:avLst/>
          </a:prstGeom>
          <a:noFill/>
          <a:ln w="9525">
            <a:noFill/>
            <a:miter lim="800000"/>
            <a:headEnd/>
            <a:tailEnd/>
          </a:ln>
        </p:spPr>
        <p:txBody>
          <a:bodyPr/>
          <a:lstStyle/>
          <a:p>
            <a:pPr algn="r">
              <a:buFont typeface="Wingdings" pitchFamily="2" charset="2"/>
              <a:buNone/>
            </a:pPr>
            <a:fld id="{73DEBFB0-2015-4002-BE28-0DA475C1DC0F}" type="slidenum">
              <a:rPr lang="en-US" altLang="zh-CN" sz="1400">
                <a:latin typeface="Times New Roman" pitchFamily="18" charset="0"/>
              </a:rPr>
              <a:pPr algn="r">
                <a:buFont typeface="Wingdings" pitchFamily="2" charset="2"/>
                <a:buNone/>
              </a:pPr>
              <a:t>32</a:t>
            </a:fld>
            <a:endParaRPr lang="en-US" altLang="zh-CN" sz="1400">
              <a:latin typeface="Times New Roman" pitchFamily="18" charset="0"/>
            </a:endParaRPr>
          </a:p>
        </p:txBody>
      </p:sp>
      <p:sp>
        <p:nvSpPr>
          <p:cNvPr id="23556"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23557"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12" name="Rectangle 3"/>
          <p:cNvSpPr txBox="1">
            <a:spLocks noChangeArrowheads="1"/>
          </p:cNvSpPr>
          <p:nvPr/>
        </p:nvSpPr>
        <p:spPr>
          <a:xfrm>
            <a:off x="1408967" y="911592"/>
            <a:ext cx="7567979" cy="4359275"/>
          </a:xfrm>
          <a:prstGeom prst="rect">
            <a:avLst/>
          </a:prstGeom>
        </p:spPr>
        <p:txBody>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建立信息系学生的视图，并要求进行修改和插入操作时仍需保证该视图只有信息系的学生 。</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CREATE VIEW </a:t>
            </a:r>
            <a:r>
              <a:rPr lang="en-US" altLang="zh-CN" sz="2000" kern="0" dirty="0" err="1" smtClean="0">
                <a:solidFill>
                  <a:srgbClr val="CC0066"/>
                </a:solidFill>
                <a:latin typeface="微软雅黑" pitchFamily="34" charset="-122"/>
                <a:ea typeface="微软雅黑" pitchFamily="34" charset="-122"/>
                <a:sym typeface="Calibri" pitchFamily="34" charset="0"/>
              </a:rPr>
              <a:t>IS_Student</a:t>
            </a:r>
            <a:r>
              <a:rPr lang="en-US" altLang="zh-CN" sz="2000" kern="0" dirty="0" smtClean="0">
                <a:latin typeface="微软雅黑" pitchFamily="34" charset="-122"/>
                <a:ea typeface="微软雅黑" pitchFamily="34" charset="-122"/>
                <a:sym typeface="Calibri" pitchFamily="34" charset="0"/>
              </a:rPr>
              <a:t>   </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AS</a:t>
            </a:r>
            <a:r>
              <a:rPr lang="en-US" altLang="zh-CN" sz="2000" kern="0" dirty="0" smtClean="0">
                <a:latin typeface="微软雅黑" pitchFamily="34" charset="-122"/>
                <a:ea typeface="微软雅黑" pitchFamily="34" charset="-122"/>
                <a:sym typeface="Calibri" pitchFamily="34" charset="0"/>
              </a:rPr>
              <a:t> </a:t>
            </a:r>
          </a:p>
          <a:p>
            <a:pPr marL="228600" lvl="0" indent="-228600">
              <a:lnSpc>
                <a:spcPct val="150000"/>
              </a:lnSpc>
              <a:spcBef>
                <a:spcPts val="0"/>
              </a:spcBef>
            </a:pPr>
            <a:r>
              <a:rPr lang="zh-CN" altLang="en-US"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zh-CN" altLang="en-US"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Student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D# </a:t>
            </a:r>
            <a:r>
              <a:rPr lang="en-US" altLang="zh-CN" sz="2000" kern="0" dirty="0" smtClean="0">
                <a:solidFill>
                  <a:srgbClr val="0000FF"/>
                </a:solidFill>
                <a:latin typeface="微软雅黑" pitchFamily="34" charset="-122"/>
                <a:ea typeface="微软雅黑" pitchFamily="34" charset="-122"/>
                <a:sym typeface="Calibri" pitchFamily="34" charset="0"/>
              </a:rPr>
              <a:t>IN</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 </a:t>
            </a:r>
            <a:r>
              <a:rPr lang="en-US" altLang="zh-CN" sz="2000" kern="0" dirty="0" smtClean="0">
                <a:solidFill>
                  <a:srgbClr val="CC0066"/>
                </a:solidFill>
                <a:latin typeface="微软雅黑" pitchFamily="34" charset="-122"/>
                <a:ea typeface="微软雅黑" pitchFamily="34" charset="-122"/>
                <a:sym typeface="Calibri" pitchFamily="34" charset="0"/>
              </a:rPr>
              <a:t>D#</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smtClean="0">
                <a:solidFill>
                  <a:srgbClr val="CC0066"/>
                </a:solidFill>
                <a:latin typeface="微软雅黑" pitchFamily="34" charset="-122"/>
                <a:ea typeface="微软雅黑" pitchFamily="34" charset="-122"/>
                <a:sym typeface="Calibri" pitchFamily="34" charset="0"/>
              </a:rPr>
              <a:t>Dept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 WHERE </a:t>
            </a:r>
            <a:r>
              <a:rPr lang="en-US" altLang="zh-CN" sz="2000" kern="0" dirty="0" err="1" smtClean="0">
                <a:solidFill>
                  <a:srgbClr val="CC0066"/>
                </a:solidFill>
                <a:latin typeface="微软雅黑" pitchFamily="34" charset="-122"/>
                <a:ea typeface="微软雅黑" pitchFamily="34" charset="-122"/>
                <a:sym typeface="Calibri" pitchFamily="34" charset="0"/>
              </a:rPr>
              <a:t>Dname</a:t>
            </a:r>
            <a:r>
              <a:rPr lang="en-US" altLang="zh-CN" sz="2000" kern="0" dirty="0" smtClean="0">
                <a:solidFill>
                  <a:srgbClr val="CC0066"/>
                </a:solidFill>
                <a:latin typeface="微软雅黑" pitchFamily="34" charset="-122"/>
                <a:ea typeface="微软雅黑" pitchFamily="34" charset="-122"/>
                <a:sym typeface="Calibri" pitchFamily="34" charset="0"/>
              </a:rPr>
              <a:t>= ‘</a:t>
            </a:r>
            <a:r>
              <a:rPr lang="zh-CN" altLang="en-US" sz="2000" kern="0" dirty="0" smtClean="0">
                <a:solidFill>
                  <a:srgbClr val="CC0066"/>
                </a:solidFill>
                <a:latin typeface="微软雅黑" pitchFamily="34" charset="-122"/>
                <a:ea typeface="微软雅黑" pitchFamily="34" charset="-122"/>
                <a:sym typeface="Calibri" pitchFamily="34" charset="0"/>
              </a:rPr>
              <a:t>信息系</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dirty="0" smtClean="0"/>
              <a:t> </a:t>
            </a:r>
          </a:p>
          <a:p>
            <a:pPr marL="228600" lvl="0" indent="-228600">
              <a:lnSpc>
                <a:spcPct val="150000"/>
              </a:lnSpc>
              <a:spcBef>
                <a:spcPts val="0"/>
              </a:spcBef>
            </a:pPr>
            <a:r>
              <a:rPr lang="en-US" altLang="zh-CN" sz="2000" b="1" dirty="0" smtClean="0">
                <a:solidFill>
                  <a:srgbClr val="0000FF"/>
                </a:solidFill>
              </a:rPr>
              <a:t>WITH CHECK OPTION </a:t>
            </a:r>
            <a:r>
              <a:rPr lang="zh-CN" altLang="en-US" sz="2000" kern="0" dirty="0" smtClean="0">
                <a:latin typeface="微软雅黑" pitchFamily="34" charset="-122"/>
                <a:ea typeface="微软雅黑" pitchFamily="34" charset="-122"/>
                <a:sym typeface="Calibri" pitchFamily="34" charset="0"/>
              </a:rPr>
              <a:t>；</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
        <p:nvSpPr>
          <p:cNvPr id="7" name="椭圆形标注 6"/>
          <p:cNvSpPr>
            <a:spLocks noChangeArrowheads="1"/>
          </p:cNvSpPr>
          <p:nvPr/>
        </p:nvSpPr>
        <p:spPr bwMode="auto">
          <a:xfrm>
            <a:off x="5426440" y="3698617"/>
            <a:ext cx="3392245" cy="3159383"/>
          </a:xfrm>
          <a:prstGeom prst="wedgeEllipseCallout">
            <a:avLst>
              <a:gd name="adj1" fmla="val -88794"/>
              <a:gd name="adj2" fmla="val -39682"/>
            </a:avLst>
          </a:prstGeom>
          <a:solidFill>
            <a:schemeClr val="tx1"/>
          </a:solidFill>
          <a:ln w="9525" algn="ctr">
            <a:noFill/>
            <a:round/>
            <a:headEnd/>
            <a:tailEnd/>
          </a:ln>
        </p:spPr>
        <p:txBody>
          <a:bodyPr wrap="square">
            <a:spAutoFit/>
          </a:bodyPr>
          <a:lstStyle/>
          <a:p>
            <a:pPr marL="0" lvl="1"/>
            <a:r>
              <a:rPr lang="zh-CN" altLang="en-US" sz="2000" kern="0" dirty="0" smtClean="0">
                <a:solidFill>
                  <a:srgbClr val="FFC000"/>
                </a:solidFill>
                <a:latin typeface="微软雅黑" pitchFamily="34" charset="-122"/>
                <a:ea typeface="微软雅黑" pitchFamily="34" charset="-122"/>
                <a:sym typeface="Calibri" pitchFamily="34" charset="0"/>
              </a:rPr>
              <a:t>当对视图进行</a:t>
            </a:r>
            <a:r>
              <a:rPr lang="en-US" altLang="zh-CN" sz="2000" kern="0" dirty="0" err="1" smtClean="0">
                <a:solidFill>
                  <a:srgbClr val="FFC000"/>
                </a:solidFill>
                <a:latin typeface="微软雅黑" pitchFamily="34" charset="-122"/>
                <a:ea typeface="微软雅黑" pitchFamily="34" charset="-122"/>
                <a:sym typeface="Calibri" pitchFamily="34" charset="0"/>
              </a:rPr>
              <a:t>update,delete</a:t>
            </a:r>
            <a:r>
              <a:rPr lang="zh-CN" altLang="en-US" sz="2000" kern="0" dirty="0" smtClean="0">
                <a:solidFill>
                  <a:srgbClr val="FFC000"/>
                </a:solidFill>
                <a:latin typeface="微软雅黑" pitchFamily="34" charset="-122"/>
                <a:ea typeface="微软雅黑" pitchFamily="34" charset="-122"/>
                <a:sym typeface="Calibri" pitchFamily="34" charset="0"/>
              </a:rPr>
              <a:t>时，</a:t>
            </a:r>
            <a:r>
              <a:rPr lang="zh-CN" altLang="en-US" sz="2000" dirty="0" smtClean="0">
                <a:solidFill>
                  <a:srgbClr val="FFC000"/>
                </a:solidFill>
                <a:latin typeface="微软雅黑" pitchFamily="34" charset="-122"/>
                <a:ea typeface="微软雅黑" pitchFamily="34" charset="-122"/>
              </a:rPr>
              <a:t>自动加上</a:t>
            </a:r>
            <a:r>
              <a:rPr lang="en-US" altLang="zh-CN" sz="2000" kern="0" dirty="0" err="1" smtClean="0">
                <a:solidFill>
                  <a:srgbClr val="FFC000"/>
                </a:solidFill>
                <a:latin typeface="微软雅黑" pitchFamily="34" charset="-122"/>
                <a:ea typeface="微软雅黑" pitchFamily="34" charset="-122"/>
                <a:sym typeface="Calibri" pitchFamily="34" charset="0"/>
              </a:rPr>
              <a:t>Dname</a:t>
            </a:r>
            <a:r>
              <a:rPr lang="en-US" altLang="zh-CN" sz="2000" kern="0" dirty="0" smtClean="0">
                <a:solidFill>
                  <a:srgbClr val="FFC000"/>
                </a:solidFill>
                <a:latin typeface="微软雅黑" pitchFamily="34" charset="-122"/>
                <a:ea typeface="微软雅黑" pitchFamily="34" charset="-122"/>
                <a:sym typeface="Calibri" pitchFamily="34" charset="0"/>
              </a:rPr>
              <a:t>= </a:t>
            </a:r>
            <a:r>
              <a:rPr lang="en-US" altLang="zh-CN" sz="2000" dirty="0" smtClean="0">
                <a:solidFill>
                  <a:srgbClr val="FFC000"/>
                </a:solidFill>
                <a:latin typeface="微软雅黑" pitchFamily="34" charset="-122"/>
                <a:ea typeface="微软雅黑" pitchFamily="34" charset="-122"/>
              </a:rPr>
              <a:t>‘</a:t>
            </a:r>
            <a:r>
              <a:rPr lang="zh-CN" altLang="en-US" sz="2000" kern="0" dirty="0" smtClean="0">
                <a:solidFill>
                  <a:srgbClr val="FFC000"/>
                </a:solidFill>
                <a:latin typeface="微软雅黑" pitchFamily="34" charset="-122"/>
                <a:ea typeface="微软雅黑" pitchFamily="34" charset="-122"/>
                <a:sym typeface="Calibri" pitchFamily="34" charset="0"/>
              </a:rPr>
              <a:t>信息系</a:t>
            </a:r>
            <a:r>
              <a:rPr lang="en-US" altLang="zh-CN" sz="2000" dirty="0" smtClean="0">
                <a:solidFill>
                  <a:srgbClr val="FFC000"/>
                </a:solidFill>
                <a:latin typeface="微软雅黑" pitchFamily="34" charset="-122"/>
                <a:ea typeface="微软雅黑" pitchFamily="34" charset="-122"/>
              </a:rPr>
              <a:t>’</a:t>
            </a:r>
            <a:r>
              <a:rPr lang="zh-CN" altLang="en-US" sz="2000" dirty="0" smtClean="0">
                <a:solidFill>
                  <a:srgbClr val="FFC000"/>
                </a:solidFill>
                <a:latin typeface="微软雅黑" pitchFamily="34" charset="-122"/>
                <a:ea typeface="微软雅黑" pitchFamily="34" charset="-122"/>
              </a:rPr>
              <a:t>的条件</a:t>
            </a:r>
            <a:r>
              <a:rPr lang="en-US" altLang="zh-CN" sz="2000" dirty="0" smtClean="0">
                <a:solidFill>
                  <a:srgbClr val="FFC000"/>
                </a:solidFill>
                <a:latin typeface="微软雅黑" pitchFamily="34" charset="-122"/>
                <a:ea typeface="微软雅黑" pitchFamily="34" charset="-122"/>
              </a:rPr>
              <a:t>,</a:t>
            </a:r>
            <a:r>
              <a:rPr lang="en-US" altLang="zh-CN" sz="2000" kern="0" dirty="0" smtClean="0">
                <a:solidFill>
                  <a:srgbClr val="FFC000"/>
                </a:solidFill>
                <a:latin typeface="微软雅黑" pitchFamily="34" charset="-122"/>
                <a:ea typeface="微软雅黑" pitchFamily="34" charset="-122"/>
                <a:sym typeface="Calibri" pitchFamily="34" charset="0"/>
              </a:rPr>
              <a:t> insert</a:t>
            </a:r>
            <a:r>
              <a:rPr lang="zh-CN" altLang="en-US" sz="2000" kern="0" dirty="0" smtClean="0">
                <a:solidFill>
                  <a:srgbClr val="FFC000"/>
                </a:solidFill>
                <a:latin typeface="微软雅黑" pitchFamily="34" charset="-122"/>
                <a:ea typeface="微软雅黑" pitchFamily="34" charset="-122"/>
                <a:sym typeface="Calibri" pitchFamily="34" charset="0"/>
              </a:rPr>
              <a:t>时自动</a:t>
            </a:r>
            <a:r>
              <a:rPr lang="zh-CN" altLang="en-US" sz="2000" dirty="0" smtClean="0">
                <a:solidFill>
                  <a:srgbClr val="FFC000"/>
                </a:solidFill>
                <a:latin typeface="微软雅黑" pitchFamily="34" charset="-122"/>
                <a:ea typeface="微软雅黑" pitchFamily="34" charset="-122"/>
              </a:rPr>
              <a:t>检查该条件</a:t>
            </a:r>
            <a:r>
              <a:rPr lang="en-US" altLang="zh-CN" sz="2000" kern="0" dirty="0" smtClean="0">
                <a:solidFill>
                  <a:srgbClr val="FFC000"/>
                </a:solidFill>
                <a:latin typeface="微软雅黑" pitchFamily="34" charset="-122"/>
                <a:ea typeface="微软雅黑" pitchFamily="34" charset="-122"/>
                <a:sym typeface="Calibri" pitchFamily="34" charset="0"/>
              </a:rPr>
              <a:t>,</a:t>
            </a:r>
            <a:r>
              <a:rPr lang="zh-CN" altLang="en-US" sz="2000" dirty="0" smtClean="0">
                <a:solidFill>
                  <a:srgbClr val="FFC000"/>
                </a:solidFill>
                <a:latin typeface="微软雅黑" pitchFamily="34" charset="-122"/>
                <a:ea typeface="微软雅黑" pitchFamily="34" charset="-122"/>
              </a:rPr>
              <a:t>如果不是，则拒绝该插入操作。</a:t>
            </a:r>
            <a:endParaRPr lang="zh-CN" altLang="en-US" sz="20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4788" y="6245225"/>
            <a:ext cx="2133600" cy="476250"/>
          </a:xfrm>
          <a:prstGeom prst="rect">
            <a:avLst/>
          </a:prstGeom>
          <a:noFill/>
          <a:ln w="9525">
            <a:noFill/>
            <a:miter lim="800000"/>
            <a:headEnd/>
            <a:tailEnd/>
          </a:ln>
        </p:spPr>
        <p:txBody>
          <a:bodyPr/>
          <a:lstStyle/>
          <a:p>
            <a:pPr algn="r">
              <a:buFont typeface="Wingdings" pitchFamily="2" charset="2"/>
              <a:buNone/>
            </a:pPr>
            <a:fld id="{73DEBFB0-2015-4002-BE28-0DA475C1DC0F}" type="slidenum">
              <a:rPr lang="en-US" altLang="zh-CN" sz="1400">
                <a:latin typeface="Times New Roman" pitchFamily="18" charset="0"/>
              </a:rPr>
              <a:pPr algn="r">
                <a:buFont typeface="Wingdings" pitchFamily="2" charset="2"/>
                <a:buNone/>
              </a:pPr>
              <a:t>33</a:t>
            </a:fld>
            <a:endParaRPr lang="en-US" altLang="zh-CN" sz="1400">
              <a:latin typeface="Times New Roman" pitchFamily="18" charset="0"/>
            </a:endParaRPr>
          </a:p>
        </p:txBody>
      </p:sp>
      <p:sp>
        <p:nvSpPr>
          <p:cNvPr id="23556"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23557"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8" name="Rectangle 3"/>
          <p:cNvSpPr txBox="1">
            <a:spLocks noChangeArrowheads="1"/>
          </p:cNvSpPr>
          <p:nvPr/>
        </p:nvSpPr>
        <p:spPr>
          <a:xfrm>
            <a:off x="167053" y="1556239"/>
            <a:ext cx="5424855" cy="4495800"/>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基于多个基表的视图</a:t>
            </a:r>
          </a:p>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建立信息系选修了</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1</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号课程的学生视图。</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IS_S1(S#</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Sname</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Grade)</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 </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Student.S</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Sname</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Grade</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FROM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Student</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SC</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Sdept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'IS' AND</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Student.S</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#=SC.S# AND</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SC.C#= '1'</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p>
        </p:txBody>
      </p:sp>
      <p:sp>
        <p:nvSpPr>
          <p:cNvPr id="9" name="Rectangle 3"/>
          <p:cNvSpPr txBox="1">
            <a:spLocks noChangeArrowheads="1"/>
          </p:cNvSpPr>
          <p:nvPr/>
        </p:nvSpPr>
        <p:spPr>
          <a:xfrm>
            <a:off x="5635870" y="1424354"/>
            <a:ext cx="3244362" cy="4495800"/>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基于视图的视图</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例</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4]  </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建立信息系选修了</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1</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号课程且成绩在</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90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分以上的学生的视图。</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IS_S2</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Sname</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Grade</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FROM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IS_S1</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WHERE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Grade&gt;=90</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p>
        </p:txBody>
      </p:sp>
      <p:sp>
        <p:nvSpPr>
          <p:cNvPr id="10" name="椭圆 9"/>
          <p:cNvSpPr>
            <a:spLocks noChangeArrowheads="1"/>
          </p:cNvSpPr>
          <p:nvPr/>
        </p:nvSpPr>
        <p:spPr bwMode="auto">
          <a:xfrm>
            <a:off x="6567609" y="5090502"/>
            <a:ext cx="923437" cy="519113"/>
          </a:xfrm>
          <a:prstGeom prst="ellipse">
            <a:avLst/>
          </a:prstGeom>
          <a:noFill/>
          <a:ln w="28575" algn="ctr">
            <a:solidFill>
              <a:srgbClr val="33CC33"/>
            </a:solidFill>
            <a:round/>
            <a:headEnd/>
            <a:tailEnd/>
          </a:ln>
        </p:spPr>
        <p:txBody>
          <a:bodyPr wrap="square">
            <a:spAutoFit/>
          </a:bodyPr>
          <a:lstStyle/>
          <a:p>
            <a:pPr>
              <a:buFont typeface="Arial" pitchFamily="34"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1" nodeType="clickEffect">
                                  <p:stCondLst>
                                    <p:cond delay="0"/>
                                  </p:stCondLst>
                                  <p:childTnLst>
                                    <p:animEffect transition="out" filter="fade">
                                      <p:cBhvr>
                                        <p:cTn id="18" dur="500" tmFilter="0, 0; .2, .5; .8, .5; 1, 0"/>
                                        <p:tgtEl>
                                          <p:spTgt spid="10"/>
                                        </p:tgtEl>
                                      </p:cBhvr>
                                    </p:animEffect>
                                    <p:animScale>
                                      <p:cBhvr>
                                        <p:cTn id="19"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4788" y="6245225"/>
            <a:ext cx="2133600" cy="476250"/>
          </a:xfrm>
          <a:prstGeom prst="rect">
            <a:avLst/>
          </a:prstGeom>
          <a:noFill/>
          <a:ln w="9525">
            <a:noFill/>
            <a:miter lim="800000"/>
            <a:headEnd/>
            <a:tailEnd/>
          </a:ln>
        </p:spPr>
        <p:txBody>
          <a:bodyPr/>
          <a:lstStyle/>
          <a:p>
            <a:pPr algn="r">
              <a:buFont typeface="Wingdings" pitchFamily="2" charset="2"/>
              <a:buNone/>
            </a:pPr>
            <a:fld id="{73DEBFB0-2015-4002-BE28-0DA475C1DC0F}" type="slidenum">
              <a:rPr lang="en-US" altLang="zh-CN" sz="1400">
                <a:latin typeface="Times New Roman" pitchFamily="18" charset="0"/>
              </a:rPr>
              <a:pPr algn="r">
                <a:buFont typeface="Wingdings" pitchFamily="2" charset="2"/>
                <a:buNone/>
              </a:pPr>
              <a:t>34</a:t>
            </a:fld>
            <a:endParaRPr lang="en-US" altLang="zh-CN" sz="1400">
              <a:latin typeface="Times New Roman" pitchFamily="18" charset="0"/>
            </a:endParaRPr>
          </a:p>
        </p:txBody>
      </p:sp>
      <p:sp>
        <p:nvSpPr>
          <p:cNvPr id="23556"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23557"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11" name="Rectangle 3"/>
          <p:cNvSpPr txBox="1">
            <a:spLocks noChangeArrowheads="1"/>
          </p:cNvSpPr>
          <p:nvPr/>
        </p:nvSpPr>
        <p:spPr>
          <a:xfrm>
            <a:off x="290930" y="1502875"/>
            <a:ext cx="8238653" cy="2417275"/>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带表达式的视图</a:t>
            </a:r>
          </a:p>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定义一个反映学生出生年份的视图。</a:t>
            </a:r>
          </a:p>
          <a:p>
            <a:pPr marL="228600" indent="-228600">
              <a:lnSpc>
                <a:spcPct val="150000"/>
              </a:lnSpc>
              <a:spcBef>
                <a:spcPts val="0"/>
              </a:spcBef>
              <a:buFont typeface="Wingdings" pitchFamily="2" charset="2"/>
              <a:buNone/>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BT_S(S#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Sname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Sbirth</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Sname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2000-Sage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
        <p:nvSpPr>
          <p:cNvPr id="12" name="Rectangle 3"/>
          <p:cNvSpPr txBox="1">
            <a:spLocks noChangeArrowheads="1"/>
          </p:cNvSpPr>
          <p:nvPr/>
        </p:nvSpPr>
        <p:spPr>
          <a:xfrm>
            <a:off x="290930" y="3567065"/>
            <a:ext cx="8436611" cy="2534972"/>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分组视图</a:t>
            </a:r>
            <a:endPar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将学生的学号及他的平均成绩定义为一个视图</a:t>
            </a:r>
            <a:r>
              <a:rPr lang="zh-CN" altLang="en-US" sz="2000" kern="0" noProof="0" dirty="0" smtClean="0">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假设</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SC</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表中“成绩”列</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Grade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为数字型</a:t>
            </a:r>
          </a:p>
          <a:p>
            <a:pPr marL="228600" indent="-228600">
              <a:lnSpc>
                <a:spcPct val="150000"/>
              </a:lnSpc>
              <a:spcBef>
                <a:spcPts val="0"/>
              </a:spcBef>
              <a:buFont typeface="Wingdings" pitchFamily="2" charset="2"/>
              <a:buNone/>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  VIEW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S_G(S#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Gavg</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AVG(Grade)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SC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GROUP BY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4788" y="6245225"/>
            <a:ext cx="2133600" cy="476250"/>
          </a:xfrm>
          <a:prstGeom prst="rect">
            <a:avLst/>
          </a:prstGeom>
          <a:noFill/>
          <a:ln w="9525">
            <a:noFill/>
            <a:miter lim="800000"/>
            <a:headEnd/>
            <a:tailEnd/>
          </a:ln>
        </p:spPr>
        <p:txBody>
          <a:bodyPr/>
          <a:lstStyle/>
          <a:p>
            <a:pPr algn="r">
              <a:buFont typeface="Wingdings" pitchFamily="2" charset="2"/>
              <a:buNone/>
            </a:pPr>
            <a:fld id="{73DEBFB0-2015-4002-BE28-0DA475C1DC0F}" type="slidenum">
              <a:rPr lang="en-US" altLang="zh-CN" sz="1400">
                <a:latin typeface="Times New Roman" pitchFamily="18" charset="0"/>
              </a:rPr>
              <a:pPr algn="r">
                <a:buFont typeface="Wingdings" pitchFamily="2" charset="2"/>
                <a:buNone/>
              </a:pPr>
              <a:t>35</a:t>
            </a:fld>
            <a:endParaRPr lang="en-US" altLang="zh-CN" sz="1400">
              <a:latin typeface="Times New Roman" pitchFamily="18" charset="0"/>
            </a:endParaRPr>
          </a:p>
        </p:txBody>
      </p:sp>
      <p:sp>
        <p:nvSpPr>
          <p:cNvPr id="23556"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23557"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7" name="Rectangle 3"/>
          <p:cNvSpPr txBox="1">
            <a:spLocks noChangeArrowheads="1"/>
          </p:cNvSpPr>
          <p:nvPr/>
        </p:nvSpPr>
        <p:spPr>
          <a:xfrm>
            <a:off x="827088" y="1773238"/>
            <a:ext cx="8141066" cy="4359275"/>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不指定属性列</a:t>
            </a:r>
          </a:p>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将</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表中所有女生记录定义为一个视图</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F_Student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F_Sno</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name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sex</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age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dept)</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AS</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Student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Ssex</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女’；</a:t>
            </a:r>
          </a:p>
          <a:p>
            <a:pPr marL="228600" marR="0" lvl="0"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缺点：</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修改基表</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的结构后，</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表与</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F_Student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视图的映象关系被破坏，导致该视图不能正确工作。</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5" name="Rectangle 3"/>
          <p:cNvSpPr txBox="1">
            <a:spLocks noChangeArrowheads="1"/>
          </p:cNvSpPr>
          <p:nvPr/>
        </p:nvSpPr>
        <p:spPr bwMode="auto">
          <a:xfrm>
            <a:off x="334719" y="1773238"/>
            <a:ext cx="4606558" cy="435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语句的格式：</a:t>
            </a:r>
          </a:p>
          <a:p>
            <a:pPr marL="228600" indent="-228600">
              <a:lnSpc>
                <a:spcPct val="150000"/>
              </a:lnSpc>
              <a:spcBef>
                <a:spcPts val="0"/>
              </a:spcBef>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DROP  VIEW  &lt;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视图名</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&gt;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p>
          <a:p>
            <a:pPr marL="228600" indent="-228600">
              <a:lnSpc>
                <a:spcPct val="150000"/>
              </a:lnSpc>
              <a:spcBef>
                <a:spcPts val="0"/>
              </a:spcBef>
              <a:buFont typeface="Wingdings" pitchFamily="2" charset="2"/>
              <a:buChar char="n"/>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该语句从数据字典中删除指定的视图定义</a:t>
            </a:r>
          </a:p>
          <a:p>
            <a:pPr marL="228600" indent="-228600">
              <a:lnSpc>
                <a:spcPct val="150000"/>
              </a:lnSpc>
              <a:spcBef>
                <a:spcPts val="0"/>
              </a:spcBef>
              <a:buFont typeface="Wingdings" pitchFamily="2" charset="2"/>
              <a:buChar char="n"/>
            </a:pPr>
            <a:r>
              <a:rPr lang="zh-CN" altLang="en-US" sz="2000" kern="0" dirty="0" smtClean="0">
                <a:solidFill>
                  <a:srgbClr val="CC0066"/>
                </a:solidFill>
                <a:latin typeface="微软雅黑" pitchFamily="34" charset="-122"/>
                <a:ea typeface="微软雅黑" pitchFamily="34" charset="-122"/>
                <a:sym typeface="Calibri" pitchFamily="34" charset="0"/>
              </a:rPr>
              <a:t>删除基表</a:t>
            </a:r>
            <a:r>
              <a:rPr lang="zh-CN" altLang="en-US" sz="2000" kern="0" dirty="0" smtClean="0">
                <a:latin typeface="微软雅黑" pitchFamily="34" charset="-122"/>
                <a:ea typeface="微软雅黑" pitchFamily="34" charset="-122"/>
                <a:sym typeface="Calibri" pitchFamily="34" charset="0"/>
              </a:rPr>
              <a:t>时，由该基表导出的所有视图定义都必须显式地使用</a:t>
            </a:r>
            <a:r>
              <a:rPr lang="en-US" altLang="zh-CN" sz="2000" kern="0" dirty="0" smtClean="0">
                <a:latin typeface="微软雅黑" pitchFamily="34" charset="-122"/>
                <a:ea typeface="微软雅黑" pitchFamily="34" charset="-122"/>
                <a:sym typeface="Calibri" pitchFamily="34" charset="0"/>
              </a:rPr>
              <a:t>DROP VIEW</a:t>
            </a:r>
            <a:r>
              <a:rPr lang="zh-CN" altLang="en-US" sz="2000" kern="0" dirty="0" smtClean="0">
                <a:latin typeface="微软雅黑" pitchFamily="34" charset="-122"/>
                <a:ea typeface="微软雅黑" pitchFamily="34" charset="-122"/>
                <a:sym typeface="Calibri" pitchFamily="34" charset="0"/>
              </a:rPr>
              <a:t>语句删除 </a:t>
            </a:r>
          </a:p>
          <a:p>
            <a:pPr marL="228600" indent="-228600">
              <a:lnSpc>
                <a:spcPct val="150000"/>
              </a:lnSpc>
              <a:spcBef>
                <a:spcPts val="0"/>
              </a:spcBef>
              <a:buFont typeface="Wingdings" pitchFamily="2" charset="2"/>
              <a:buChar char="n"/>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如果</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该视图上还导出了其他视图</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，使用</a:t>
            </a:r>
            <a:r>
              <a:rPr kumimoji="0" lang="en-US" altLang="zh-CN"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CASCADE</a:t>
            </a:r>
            <a:r>
              <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级联删除</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语句，把该视图和由它导出的所有视图一起删除 </a:t>
            </a: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4.2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删除视图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9" name="Rectangle 3"/>
          <p:cNvSpPr txBox="1">
            <a:spLocks noChangeArrowheads="1"/>
          </p:cNvSpPr>
          <p:nvPr/>
        </p:nvSpPr>
        <p:spPr bwMode="auto">
          <a:xfrm>
            <a:off x="4950068" y="1685315"/>
            <a:ext cx="3725619" cy="435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删除视图</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BT_S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DROP VIEW BT_S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endParaRPr lang="en-US" altLang="zh-CN" sz="2000"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indent="-228600">
              <a:lnSpc>
                <a:spcPct val="150000"/>
              </a:lnSpc>
              <a:spcBef>
                <a:spcPts val="0"/>
              </a:spcBef>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删除视图</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IS_S1</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DROP VIEW IS_S1</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685800" marR="0" lvl="1" indent="-228600" algn="l" defTabSz="914400" rtl="0" eaLnBrk="1" fontAlgn="base" latinLnBrk="0" hangingPunct="1">
              <a:lnSpc>
                <a:spcPct val="150000"/>
              </a:lnSpc>
              <a:spcBef>
                <a:spcPts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拒绝执行</a:t>
            </a:r>
          </a:p>
          <a:p>
            <a:pPr marL="685800" marR="0" lvl="1" indent="-228600" algn="l" defTabSz="914400" rtl="0" eaLnBrk="1" fontAlgn="base" latinLnBrk="0" hangingPunct="1">
              <a:lnSpc>
                <a:spcPct val="150000"/>
              </a:lnSpc>
              <a:spcBef>
                <a:spcPts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级联删除：</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DROP VIEW IS_S1 </a:t>
            </a:r>
            <a:r>
              <a:rPr kumimoji="0" lang="en-US" altLang="zh-CN" sz="200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sym typeface="Calibri" pitchFamily="34" charset="0"/>
              </a:rPr>
              <a:t>CASCADE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 calcmode="lin" valueType="num">
                                      <p:cBhvr additive="base">
                                        <p:cTn id="1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additive="base">
                                        <p:cTn id="1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 calcmode="lin" valueType="num">
                                      <p:cBhvr additive="base">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 calcmode="lin" valueType="num">
                                      <p:cBhvr additive="base">
                                        <p:cTn id="2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4.3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查询视图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0" name="TextBox 9"/>
          <p:cNvSpPr txBox="1"/>
          <p:nvPr/>
        </p:nvSpPr>
        <p:spPr>
          <a:xfrm>
            <a:off x="800099" y="1644162"/>
            <a:ext cx="8212016"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使用视图：</a:t>
            </a:r>
            <a:r>
              <a:rPr lang="zh-CN" altLang="en-US" sz="2000" dirty="0" smtClean="0">
                <a:latin typeface="微软雅黑" pitchFamily="34" charset="-122"/>
                <a:ea typeface="微软雅黑" pitchFamily="34" charset="-122"/>
              </a:rPr>
              <a:t>定义好的视图，可以像</a:t>
            </a:r>
            <a:r>
              <a:rPr lang="en-US" altLang="zh-CN" sz="2000" dirty="0" smtClean="0">
                <a:latin typeface="微软雅黑" pitchFamily="34" charset="-122"/>
                <a:ea typeface="微软雅黑" pitchFamily="34" charset="-122"/>
              </a:rPr>
              <a:t>Table</a:t>
            </a:r>
            <a:r>
              <a:rPr lang="zh-CN" altLang="en-US" sz="2000" dirty="0" smtClean="0">
                <a:latin typeface="微软雅黑" pitchFamily="34" charset="-122"/>
                <a:ea typeface="微软雅黑" pitchFamily="34" charset="-122"/>
              </a:rPr>
              <a:t>一样，在</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各种语句中使用</a:t>
            </a:r>
            <a:endParaRPr lang="zh-CN" altLang="en-US" sz="2000" dirty="0">
              <a:latin typeface="微软雅黑" pitchFamily="34" charset="-122"/>
              <a:ea typeface="微软雅黑" pitchFamily="34" charset="-122"/>
            </a:endParaRPr>
          </a:p>
        </p:txBody>
      </p:sp>
      <p:sp>
        <p:nvSpPr>
          <p:cNvPr id="13" name="Rectangle 3"/>
          <p:cNvSpPr txBox="1">
            <a:spLocks noChangeArrowheads="1"/>
          </p:cNvSpPr>
          <p:nvPr/>
        </p:nvSpPr>
        <p:spPr>
          <a:xfrm>
            <a:off x="371475" y="3742713"/>
            <a:ext cx="4008682" cy="2262432"/>
          </a:xfrm>
          <a:prstGeom prst="rect">
            <a:avLst/>
          </a:prstGeom>
          <a:ln w="19050">
            <a:solidFill>
              <a:schemeClr val="tx1"/>
            </a:solidFill>
          </a:ln>
        </p:spPr>
        <p:txBody>
          <a:bodyPr/>
          <a:lstStyle/>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IS_Student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D</a:t>
            </a: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IN</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 </a:t>
            </a:r>
            <a:r>
              <a:rPr lang="en-US" altLang="zh-CN" sz="2000" kern="0" dirty="0" smtClean="0">
                <a:solidFill>
                  <a:srgbClr val="CC0066"/>
                </a:solidFill>
                <a:latin typeface="微软雅黑" pitchFamily="34" charset="-122"/>
                <a:ea typeface="微软雅黑" pitchFamily="34" charset="-122"/>
                <a:sym typeface="Calibri" pitchFamily="34" charset="0"/>
              </a:rPr>
              <a:t>D#</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smtClean="0">
                <a:solidFill>
                  <a:srgbClr val="CC0066"/>
                </a:solidFill>
                <a:latin typeface="微软雅黑" pitchFamily="34" charset="-122"/>
                <a:ea typeface="微软雅黑" pitchFamily="34" charset="-122"/>
                <a:sym typeface="Calibri" pitchFamily="34" charset="0"/>
              </a:rPr>
              <a:t>Dept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CC0066"/>
                </a:solidFill>
                <a:latin typeface="微软雅黑" pitchFamily="34" charset="-122"/>
                <a:ea typeface="微软雅黑" pitchFamily="34" charset="-122"/>
                <a:sym typeface="Calibri" pitchFamily="34" charset="0"/>
              </a:rPr>
              <a:t>Dname</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信息系</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
        <p:nvSpPr>
          <p:cNvPr id="14" name="TextBox 13"/>
          <p:cNvSpPr txBox="1"/>
          <p:nvPr/>
        </p:nvSpPr>
        <p:spPr>
          <a:xfrm>
            <a:off x="501160" y="2162909"/>
            <a:ext cx="7280032" cy="1477328"/>
          </a:xfrm>
          <a:prstGeom prst="rect">
            <a:avLst/>
          </a:prstGeom>
          <a:noFill/>
        </p:spPr>
        <p:txBody>
          <a:bodyPr wrap="square" rtlCol="0">
            <a:spAutoFit/>
          </a:bodyPr>
          <a:lstStyle/>
          <a:p>
            <a:pPr>
              <a:lnSpc>
                <a:spcPct val="150000"/>
              </a:lnSpc>
              <a:buFont typeface="Wingdings" pitchFamily="2" charset="2"/>
              <a:buChar char="u"/>
            </a:pPr>
            <a:r>
              <a:rPr lang="zh-CN" altLang="en-US" sz="2000" dirty="0" smtClean="0">
                <a:latin typeface="微软雅黑" pitchFamily="34" charset="-122"/>
                <a:ea typeface="微软雅黑" pitchFamily="34" charset="-122"/>
              </a:rPr>
              <a:t>示例：检索信息系的所有学生，可使用</a:t>
            </a:r>
            <a:r>
              <a:rPr lang="en-US" altLang="zh-CN" sz="2000" dirty="0" err="1" smtClean="0">
                <a:latin typeface="微软雅黑" pitchFamily="34" charset="-122"/>
                <a:ea typeface="微软雅黑" pitchFamily="34" charset="-122"/>
              </a:rPr>
              <a:t>IS_Student</a:t>
            </a:r>
            <a:endParaRPr lang="en-US" altLang="zh-CN" sz="2000" dirty="0" smtClean="0">
              <a:latin typeface="微软雅黑" pitchFamily="34" charset="-122"/>
              <a:ea typeface="微软雅黑" pitchFamily="34" charset="-122"/>
            </a:endParaRP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err="1" smtClean="0">
                <a:solidFill>
                  <a:srgbClr val="CC0066"/>
                </a:solidFill>
                <a:latin typeface="微软雅黑" pitchFamily="34" charset="-122"/>
                <a:ea typeface="微软雅黑" pitchFamily="34" charset="-122"/>
                <a:sym typeface="Calibri" pitchFamily="34" charset="0"/>
              </a:rPr>
              <a:t>IS_Student</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a:lnSpc>
                <a:spcPct val="150000"/>
              </a:lnSpc>
            </a:pPr>
            <a:endParaRPr lang="zh-CN" altLang="en-US" sz="2000" dirty="0">
              <a:latin typeface="微软雅黑" pitchFamily="34" charset="-122"/>
              <a:ea typeface="微软雅黑" pitchFamily="34" charset="-122"/>
            </a:endParaRPr>
          </a:p>
        </p:txBody>
      </p:sp>
      <p:sp>
        <p:nvSpPr>
          <p:cNvPr id="15" name="TextBox 14"/>
          <p:cNvSpPr txBox="1"/>
          <p:nvPr/>
        </p:nvSpPr>
        <p:spPr>
          <a:xfrm>
            <a:off x="4651129" y="3771901"/>
            <a:ext cx="4193932" cy="2554545"/>
          </a:xfrm>
          <a:prstGeom prst="rect">
            <a:avLst/>
          </a:prstGeom>
          <a:noFill/>
        </p:spPr>
        <p:txBody>
          <a:bodyPr wrap="square" rtlCol="0">
            <a:spAutoFit/>
          </a:bodyPr>
          <a:lstStyle/>
          <a:p>
            <a:pPr eaLnBrk="1" hangingPunct="1">
              <a:buFont typeface="Wingdings" pitchFamily="2" charset="2"/>
              <a:buChar char="u"/>
            </a:pPr>
            <a:r>
              <a:rPr lang="zh-CN" altLang="en-US" sz="2000" dirty="0" smtClean="0">
                <a:latin typeface="微软雅黑" pitchFamily="34" charset="-122"/>
                <a:ea typeface="微软雅黑" pitchFamily="34" charset="-122"/>
              </a:rPr>
              <a:t>示例：检索信息系的年龄小于</a:t>
            </a:r>
            <a:r>
              <a:rPr lang="en-US" altLang="zh-CN"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岁的学生。</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dirty="0" err="1" smtClean="0">
                <a:solidFill>
                  <a:srgbClr val="CC0066"/>
                </a:solidFill>
                <a:latin typeface="微软雅黑" pitchFamily="34" charset="-122"/>
                <a:ea typeface="微软雅黑" pitchFamily="34" charset="-122"/>
              </a:rPr>
              <a:t>Sno</a:t>
            </a:r>
            <a:r>
              <a:rPr lang="zh-CN" altLang="en-US" sz="2000" dirty="0" smtClean="0">
                <a:solidFill>
                  <a:srgbClr val="CC0066"/>
                </a:solidFill>
                <a:latin typeface="微软雅黑" pitchFamily="34" charset="-122"/>
                <a:ea typeface="微软雅黑" pitchFamily="34" charset="-122"/>
              </a:rPr>
              <a:t>，</a:t>
            </a:r>
            <a:r>
              <a:rPr lang="en-US" altLang="zh-CN" sz="2000" dirty="0" smtClean="0">
                <a:solidFill>
                  <a:srgbClr val="CC0066"/>
                </a:solidFill>
                <a:latin typeface="微软雅黑" pitchFamily="34" charset="-122"/>
                <a:ea typeface="微软雅黑" pitchFamily="34" charset="-122"/>
              </a:rPr>
              <a:t>Sage</a:t>
            </a: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err="1" smtClean="0">
                <a:solidFill>
                  <a:srgbClr val="CC0066"/>
                </a:solidFill>
                <a:latin typeface="微软雅黑" pitchFamily="34" charset="-122"/>
                <a:ea typeface="微软雅黑" pitchFamily="34" charset="-122"/>
                <a:sym typeface="Calibri" pitchFamily="34" charset="0"/>
              </a:rPr>
              <a:t>IS_Student</a:t>
            </a:r>
            <a:r>
              <a:rPr lang="en-US" altLang="zh-CN" sz="2000" dirty="0" smtClean="0">
                <a:latin typeface="微软雅黑" pitchFamily="34" charset="-122"/>
                <a:ea typeface="微软雅黑" pitchFamily="34" charset="-122"/>
              </a:rPr>
              <a:t> </a:t>
            </a:r>
          </a:p>
          <a:p>
            <a:pPr marL="228600" indent="-228600">
              <a:lnSpc>
                <a:spcPct val="150000"/>
              </a:lnSpc>
              <a:spcBef>
                <a:spcPts val="0"/>
              </a:spcBef>
            </a:pPr>
            <a:r>
              <a:rPr lang="en-US" altLang="zh-CN" sz="2000" dirty="0" smtClean="0">
                <a:solidFill>
                  <a:srgbClr val="0000FF"/>
                </a:solidFill>
                <a:latin typeface="微软雅黑" pitchFamily="34" charset="-122"/>
                <a:ea typeface="微软雅黑" pitchFamily="34" charset="-122"/>
              </a:rPr>
              <a:t>WHERE</a:t>
            </a:r>
            <a:r>
              <a:rPr lang="en-US" altLang="zh-CN" sz="2000" dirty="0" smtClean="0">
                <a:latin typeface="微软雅黑" pitchFamily="34" charset="-122"/>
                <a:ea typeface="微软雅黑" pitchFamily="34" charset="-122"/>
              </a:rPr>
              <a:t>   </a:t>
            </a:r>
            <a:r>
              <a:rPr lang="en-US" altLang="zh-CN" sz="2000" dirty="0" smtClean="0">
                <a:solidFill>
                  <a:srgbClr val="CC0066"/>
                </a:solidFill>
                <a:latin typeface="微软雅黑" pitchFamily="34" charset="-122"/>
                <a:ea typeface="微软雅黑" pitchFamily="34" charset="-122"/>
              </a:rPr>
              <a:t>Sage&lt;20</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a:lnSpc>
                <a:spcPct val="150000"/>
              </a:lnSpc>
            </a:pPr>
            <a:endParaRPr lang="zh-CN" altLang="en-US" sz="2000" dirty="0">
              <a:latin typeface="微软雅黑" pitchFamily="34" charset="-122"/>
              <a:ea typeface="微软雅黑" pitchFamily="34" charset="-122"/>
            </a:endParaRPr>
          </a:p>
        </p:txBody>
      </p:sp>
      <p:sp>
        <p:nvSpPr>
          <p:cNvPr id="16" name="椭圆形标注 15"/>
          <p:cNvSpPr>
            <a:spLocks noChangeArrowheads="1"/>
          </p:cNvSpPr>
          <p:nvPr/>
        </p:nvSpPr>
        <p:spPr bwMode="auto">
          <a:xfrm>
            <a:off x="5090502" y="0"/>
            <a:ext cx="2805113" cy="1428214"/>
          </a:xfrm>
          <a:prstGeom prst="wedgeEllipseCallout">
            <a:avLst>
              <a:gd name="adj1" fmla="val 24590"/>
              <a:gd name="adj2" fmla="val 226619"/>
            </a:avLst>
          </a:prstGeom>
          <a:solidFill>
            <a:schemeClr val="tx1"/>
          </a:solidFill>
          <a:ln w="9525" algn="ctr">
            <a:noFill/>
            <a:round/>
            <a:headEnd/>
            <a:tailEnd/>
          </a:ln>
        </p:spPr>
        <p:txBody>
          <a:bodyPr>
            <a:spAutoFit/>
          </a:bodyPr>
          <a:lstStyle/>
          <a:p>
            <a:pPr>
              <a:lnSpc>
                <a:spcPct val="150000"/>
              </a:lnSpc>
              <a:buFont typeface="Wingdings" pitchFamily="2" charset="2"/>
              <a:buNone/>
            </a:pPr>
            <a:r>
              <a:rPr lang="zh-CN" altLang="en-US" sz="2000" dirty="0" smtClean="0">
                <a:solidFill>
                  <a:srgbClr val="FFC000"/>
                </a:solidFill>
                <a:latin typeface="微软雅黑" pitchFamily="34" charset="-122"/>
                <a:ea typeface="微软雅黑" pitchFamily="34" charset="-122"/>
                <a:cs typeface="Arial Unicode MS" pitchFamily="34" charset="-122"/>
              </a:rPr>
              <a:t>咋执行的呢？？</a:t>
            </a:r>
            <a:r>
              <a:rPr lang="en-US" altLang="zh-CN" sz="2000" dirty="0" smtClean="0">
                <a:solidFill>
                  <a:srgbClr val="FFC000"/>
                </a:solidFill>
                <a:latin typeface="微软雅黑" pitchFamily="34" charset="-122"/>
                <a:ea typeface="微软雅黑" pitchFamily="34" charset="-122"/>
                <a:cs typeface="Arial Unicode MS" pitchFamily="34" charset="-122"/>
              </a:rPr>
              <a:t>……</a:t>
            </a:r>
            <a:endParaRPr lang="zh-CN" altLang="en-US" sz="2000" dirty="0">
              <a:solidFill>
                <a:srgbClr val="FFC000"/>
              </a:solidFill>
              <a:latin typeface="微软雅黑" pitchFamily="34" charset="-122"/>
              <a:ea typeface="微软雅黑"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14"/>
                                        </p:tgtEl>
                                        <p:attrNameLst>
                                          <p:attrName>ppt_x</p:attrName>
                                        </p:attrNameLst>
                                      </p:cBhvr>
                                      <p:tavLst>
                                        <p:tav tm="0">
                                          <p:val>
                                            <p:strVal val="ppt_x"/>
                                          </p:val>
                                        </p:tav>
                                        <p:tav tm="100000">
                                          <p:val>
                                            <p:strVal val="ppt_x"/>
                                          </p:val>
                                        </p:tav>
                                      </p:tavLst>
                                    </p:anim>
                                    <p:anim calcmode="lin" valueType="num">
                                      <p:cBhvr additive="base">
                                        <p:cTn id="29" dur="500"/>
                                        <p:tgtEl>
                                          <p:spTgt spid="14"/>
                                        </p:tgtEl>
                                        <p:attrNameLst>
                                          <p:attrName>ppt_y</p:attrName>
                                        </p:attrNameLst>
                                      </p:cBhvr>
                                      <p:tavLst>
                                        <p:tav tm="0">
                                          <p:val>
                                            <p:strVal val="ppt_y"/>
                                          </p:val>
                                        </p:tav>
                                        <p:tav tm="100000">
                                          <p:val>
                                            <p:strVal val="1+ppt_h/2"/>
                                          </p:val>
                                        </p:tav>
                                      </p:tavLst>
                                    </p:anim>
                                    <p:set>
                                      <p:cBhvr>
                                        <p:cTn id="3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4" grpId="1"/>
      <p:bldP spid="15" grpId="0"/>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4.3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查询视图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3" name="Rectangle 3"/>
          <p:cNvSpPr txBox="1">
            <a:spLocks noChangeArrowheads="1"/>
          </p:cNvSpPr>
          <p:nvPr/>
        </p:nvSpPr>
        <p:spPr>
          <a:xfrm>
            <a:off x="380267" y="4129575"/>
            <a:ext cx="4008682" cy="2262432"/>
          </a:xfrm>
          <a:prstGeom prst="rect">
            <a:avLst/>
          </a:prstGeom>
          <a:ln w="19050">
            <a:solidFill>
              <a:schemeClr val="tx1"/>
            </a:solidFill>
          </a:ln>
        </p:spPr>
        <p:txBody>
          <a:bodyPr/>
          <a:lstStyle/>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CREATE VIEW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IS_Student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Student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D</a:t>
            </a: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IN</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 </a:t>
            </a:r>
            <a:r>
              <a:rPr lang="en-US" altLang="zh-CN" sz="2000" kern="0" dirty="0" smtClean="0">
                <a:solidFill>
                  <a:srgbClr val="CC0066"/>
                </a:solidFill>
                <a:latin typeface="微软雅黑" pitchFamily="34" charset="-122"/>
                <a:ea typeface="微软雅黑" pitchFamily="34" charset="-122"/>
                <a:sym typeface="Calibri" pitchFamily="34" charset="0"/>
              </a:rPr>
              <a:t>D#</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smtClean="0">
                <a:solidFill>
                  <a:srgbClr val="CC0066"/>
                </a:solidFill>
                <a:latin typeface="微软雅黑" pitchFamily="34" charset="-122"/>
                <a:ea typeface="微软雅黑" pitchFamily="34" charset="-122"/>
                <a:sym typeface="Calibri" pitchFamily="34" charset="0"/>
              </a:rPr>
              <a:t>Dept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CC0066"/>
                </a:solidFill>
                <a:latin typeface="微软雅黑" pitchFamily="34" charset="-122"/>
                <a:ea typeface="微软雅黑" pitchFamily="34" charset="-122"/>
                <a:sym typeface="Calibri" pitchFamily="34" charset="0"/>
              </a:rPr>
              <a:t>Dname</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信息系</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
        <p:nvSpPr>
          <p:cNvPr id="15" name="TextBox 14"/>
          <p:cNvSpPr txBox="1"/>
          <p:nvPr/>
        </p:nvSpPr>
        <p:spPr>
          <a:xfrm>
            <a:off x="5064368" y="4153986"/>
            <a:ext cx="4193932" cy="2554545"/>
          </a:xfrm>
          <a:prstGeom prst="rect">
            <a:avLst/>
          </a:prstGeom>
          <a:noFill/>
        </p:spPr>
        <p:txBody>
          <a:bodyPr wrap="square" rtlCol="0">
            <a:spAutoFit/>
          </a:bodyPr>
          <a:lstStyle/>
          <a:p>
            <a:pPr eaLnBrk="1" hangingPunct="1">
              <a:buFont typeface="Wingdings" pitchFamily="2" charset="2"/>
              <a:buChar char="u"/>
            </a:pPr>
            <a:r>
              <a:rPr lang="zh-CN" altLang="en-US" sz="2000" dirty="0" smtClean="0">
                <a:latin typeface="微软雅黑" pitchFamily="34" charset="-122"/>
                <a:ea typeface="微软雅黑" pitchFamily="34" charset="-122"/>
              </a:rPr>
              <a:t>示例：检索信息系的年龄小于</a:t>
            </a:r>
            <a:r>
              <a:rPr lang="en-US" altLang="zh-CN"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岁的学生。</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dirty="0" err="1" smtClean="0">
                <a:solidFill>
                  <a:srgbClr val="CC0066"/>
                </a:solidFill>
                <a:latin typeface="微软雅黑" pitchFamily="34" charset="-122"/>
                <a:ea typeface="微软雅黑" pitchFamily="34" charset="-122"/>
              </a:rPr>
              <a:t>Sno</a:t>
            </a:r>
            <a:r>
              <a:rPr lang="zh-CN" altLang="en-US" sz="2000" dirty="0" smtClean="0">
                <a:solidFill>
                  <a:srgbClr val="CC0066"/>
                </a:solidFill>
                <a:latin typeface="微软雅黑" pitchFamily="34" charset="-122"/>
                <a:ea typeface="微软雅黑" pitchFamily="34" charset="-122"/>
              </a:rPr>
              <a:t>，</a:t>
            </a:r>
            <a:r>
              <a:rPr lang="en-US" altLang="zh-CN" sz="2000" dirty="0" smtClean="0">
                <a:solidFill>
                  <a:srgbClr val="CC0066"/>
                </a:solidFill>
                <a:latin typeface="微软雅黑" pitchFamily="34" charset="-122"/>
                <a:ea typeface="微软雅黑" pitchFamily="34" charset="-122"/>
              </a:rPr>
              <a:t>Sage</a:t>
            </a: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err="1" smtClean="0">
                <a:solidFill>
                  <a:srgbClr val="CC0066"/>
                </a:solidFill>
                <a:latin typeface="微软雅黑" pitchFamily="34" charset="-122"/>
                <a:ea typeface="微软雅黑" pitchFamily="34" charset="-122"/>
                <a:sym typeface="Calibri" pitchFamily="34" charset="0"/>
              </a:rPr>
              <a:t>IS_Student</a:t>
            </a:r>
            <a:r>
              <a:rPr lang="en-US" altLang="zh-CN" sz="2000" dirty="0" smtClean="0">
                <a:latin typeface="微软雅黑" pitchFamily="34" charset="-122"/>
                <a:ea typeface="微软雅黑" pitchFamily="34" charset="-122"/>
              </a:rPr>
              <a:t> </a:t>
            </a:r>
          </a:p>
          <a:p>
            <a:pPr marL="228600" indent="-228600">
              <a:lnSpc>
                <a:spcPct val="150000"/>
              </a:lnSpc>
              <a:spcBef>
                <a:spcPts val="0"/>
              </a:spcBef>
            </a:pPr>
            <a:r>
              <a:rPr lang="en-US" altLang="zh-CN" sz="2000" dirty="0" smtClean="0">
                <a:solidFill>
                  <a:srgbClr val="0000FF"/>
                </a:solidFill>
                <a:latin typeface="微软雅黑" pitchFamily="34" charset="-122"/>
                <a:ea typeface="微软雅黑" pitchFamily="34" charset="-122"/>
              </a:rPr>
              <a:t>WHERE</a:t>
            </a:r>
            <a:r>
              <a:rPr lang="en-US" altLang="zh-CN" sz="2000" dirty="0" smtClean="0">
                <a:latin typeface="微软雅黑" pitchFamily="34" charset="-122"/>
                <a:ea typeface="微软雅黑" pitchFamily="34" charset="-122"/>
              </a:rPr>
              <a:t>   </a:t>
            </a:r>
            <a:r>
              <a:rPr lang="en-US" altLang="zh-CN" sz="2000" dirty="0" smtClean="0">
                <a:solidFill>
                  <a:srgbClr val="CC0066"/>
                </a:solidFill>
                <a:latin typeface="微软雅黑" pitchFamily="34" charset="-122"/>
                <a:ea typeface="微软雅黑" pitchFamily="34" charset="-122"/>
              </a:rPr>
              <a:t>Sage&lt;20</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a:lnSpc>
                <a:spcPct val="150000"/>
              </a:lnSpc>
            </a:pPr>
            <a:endParaRPr lang="zh-CN" altLang="en-US" sz="2000" dirty="0">
              <a:latin typeface="微软雅黑" pitchFamily="34" charset="-122"/>
              <a:ea typeface="微软雅黑" pitchFamily="34" charset="-122"/>
            </a:endParaRPr>
          </a:p>
        </p:txBody>
      </p:sp>
      <p:sp>
        <p:nvSpPr>
          <p:cNvPr id="11" name="Rectangle 3"/>
          <p:cNvSpPr txBox="1">
            <a:spLocks noChangeArrowheads="1"/>
          </p:cNvSpPr>
          <p:nvPr/>
        </p:nvSpPr>
        <p:spPr bwMode="auto">
          <a:xfrm>
            <a:off x="0" y="1726950"/>
            <a:ext cx="5184676" cy="23475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用户角度：查询视图与查询基本表相同</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DBMS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采用视图消解法（</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View Resolution</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1143000" marR="0" lvl="2" indent="-228600" algn="l" defTabSz="914400" rtl="0" eaLnBrk="1" fontAlgn="base" latinLnBrk="0" hangingPunct="1">
              <a:lnSpc>
                <a:spcPct val="150000"/>
              </a:lnSpc>
              <a:spcBef>
                <a:spcPts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进行有效性检查</a:t>
            </a:r>
          </a:p>
          <a:p>
            <a:pPr marL="1143000" marR="0" lvl="2" indent="-228600" algn="l" defTabSz="914400" rtl="0" eaLnBrk="1" fontAlgn="base" latinLnBrk="0" hangingPunct="1">
              <a:lnSpc>
                <a:spcPct val="150000"/>
              </a:lnSpc>
              <a:spcBef>
                <a:spcPts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转换成等价的对基本表的查询</a:t>
            </a:r>
          </a:p>
          <a:p>
            <a:pPr marL="1143000" marR="0" lvl="2" indent="-228600" algn="l" defTabSz="914400" rtl="0" eaLnBrk="1" fontAlgn="base" latinLnBrk="0" hangingPunct="1">
              <a:lnSpc>
                <a:spcPct val="150000"/>
              </a:lnSpc>
              <a:spcBef>
                <a:spcPts val="0"/>
              </a:spcBef>
              <a:spcAft>
                <a:spcPct val="0"/>
              </a:spcAft>
              <a:buClrTx/>
              <a:buSzTx/>
              <a:buFont typeface="Arial" pitchFamily="34" charset="0"/>
              <a:buChar char="•"/>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执行</a:t>
            </a:r>
            <a:r>
              <a:rPr kumimoji="0" lang="zh-CN" altLang="en-US"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修正</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后的查询</a:t>
            </a:r>
          </a:p>
        </p:txBody>
      </p:sp>
      <p:sp>
        <p:nvSpPr>
          <p:cNvPr id="12" name="椭圆形标注 11"/>
          <p:cNvSpPr>
            <a:spLocks noChangeArrowheads="1"/>
          </p:cNvSpPr>
          <p:nvPr/>
        </p:nvSpPr>
        <p:spPr bwMode="auto">
          <a:xfrm>
            <a:off x="4395910" y="0"/>
            <a:ext cx="2805113" cy="1428214"/>
          </a:xfrm>
          <a:prstGeom prst="wedgeEllipseCallout">
            <a:avLst>
              <a:gd name="adj1" fmla="val -89188"/>
              <a:gd name="adj2" fmla="val 74562"/>
            </a:avLst>
          </a:prstGeom>
          <a:solidFill>
            <a:schemeClr val="tx1"/>
          </a:solidFill>
          <a:ln w="9525" algn="ctr">
            <a:noFill/>
            <a:round/>
            <a:headEnd/>
            <a:tailEnd/>
          </a:ln>
        </p:spPr>
        <p:txBody>
          <a:bodyPr>
            <a:spAutoFit/>
          </a:bodyPr>
          <a:lstStyle/>
          <a:p>
            <a:pPr>
              <a:lnSpc>
                <a:spcPct val="150000"/>
              </a:lnSpc>
              <a:buFont typeface="Wingdings" pitchFamily="2" charset="2"/>
              <a:buNone/>
            </a:pPr>
            <a:r>
              <a:rPr lang="zh-CN" altLang="en-US" sz="2000" dirty="0" smtClean="0">
                <a:solidFill>
                  <a:srgbClr val="FFC000"/>
                </a:solidFill>
                <a:latin typeface="微软雅黑" pitchFamily="34" charset="-122"/>
                <a:ea typeface="微软雅黑" pitchFamily="34" charset="-122"/>
                <a:cs typeface="Arial Unicode MS" pitchFamily="34" charset="-122"/>
              </a:rPr>
              <a:t>咋执行的呢？？</a:t>
            </a:r>
            <a:r>
              <a:rPr lang="en-US" altLang="zh-CN" sz="2000" dirty="0" smtClean="0">
                <a:solidFill>
                  <a:srgbClr val="FFC000"/>
                </a:solidFill>
                <a:latin typeface="微软雅黑" pitchFamily="34" charset="-122"/>
                <a:ea typeface="微软雅黑" pitchFamily="34" charset="-122"/>
                <a:cs typeface="Arial Unicode MS" pitchFamily="34" charset="-122"/>
              </a:rPr>
              <a:t>……</a:t>
            </a:r>
            <a:endParaRPr lang="zh-CN" altLang="en-US" sz="2000" dirty="0">
              <a:solidFill>
                <a:srgbClr val="FFC000"/>
              </a:solidFill>
              <a:latin typeface="微软雅黑" pitchFamily="34" charset="-122"/>
              <a:ea typeface="微软雅黑" pitchFamily="34" charset="-122"/>
              <a:cs typeface="Arial Unicode MS" pitchFamily="34" charset="-122"/>
            </a:endParaRPr>
          </a:p>
        </p:txBody>
      </p:sp>
      <p:sp>
        <p:nvSpPr>
          <p:cNvPr id="17" name="Rectangle 3"/>
          <p:cNvSpPr txBox="1">
            <a:spLocks noChangeArrowheads="1"/>
          </p:cNvSpPr>
          <p:nvPr/>
        </p:nvSpPr>
        <p:spPr bwMode="auto">
          <a:xfrm>
            <a:off x="5206199" y="494894"/>
            <a:ext cx="3814709" cy="3443364"/>
          </a:xfrm>
          <a:prstGeom prst="rect">
            <a:avLst/>
          </a:prstGeom>
          <a:noFill/>
          <a:ln w="3810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视图消解转换后的查询语句为</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rgbClr val="CC0066"/>
                </a:solidFill>
                <a:effectLst/>
                <a:uLnTx/>
                <a:uFillTx/>
                <a:latin typeface="微软雅黑" pitchFamily="34" charset="-122"/>
                <a:ea typeface="微软雅黑" pitchFamily="34" charset="-122"/>
                <a:sym typeface="Calibri" pitchFamily="34" charset="0"/>
              </a:rPr>
              <a:t>Sno</a:t>
            </a:r>
            <a:r>
              <a:rPr kumimoji="0" lang="zh-CN" altLang="en-US"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Sage       </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FROM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Student</a:t>
            </a:r>
          </a:p>
          <a:p>
            <a:pPr marL="228600" lvl="0"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0000FF"/>
                </a:solidFill>
                <a:latin typeface="微软雅黑" pitchFamily="34" charset="-122"/>
                <a:ea typeface="微软雅黑" pitchFamily="34" charset="-122"/>
                <a:sym typeface="Calibri" pitchFamily="34" charset="0"/>
              </a:rPr>
              <a:t>WHERE</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D# </a:t>
            </a:r>
            <a:r>
              <a:rPr lang="en-US" altLang="zh-CN" sz="2000" kern="0" dirty="0" smtClean="0">
                <a:solidFill>
                  <a:srgbClr val="0000FF"/>
                </a:solidFill>
                <a:latin typeface="微软雅黑" pitchFamily="34" charset="-122"/>
                <a:ea typeface="微软雅黑" pitchFamily="34" charset="-122"/>
                <a:sym typeface="Calibri" pitchFamily="34" charset="0"/>
              </a:rPr>
              <a:t>IN</a:t>
            </a:r>
          </a:p>
          <a:p>
            <a:pPr marL="228600" lvl="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 </a:t>
            </a:r>
            <a:r>
              <a:rPr lang="en-US" altLang="zh-CN" sz="2000" kern="0" dirty="0" smtClean="0">
                <a:solidFill>
                  <a:srgbClr val="CC0066"/>
                </a:solidFill>
                <a:latin typeface="微软雅黑" pitchFamily="34" charset="-122"/>
                <a:ea typeface="微软雅黑" pitchFamily="34" charset="-122"/>
                <a:sym typeface="Calibri" pitchFamily="34" charset="0"/>
              </a:rPr>
              <a:t>D#</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 </a:t>
            </a:r>
            <a:r>
              <a:rPr lang="en-US" altLang="zh-CN" sz="2000" kern="0" dirty="0" smtClean="0">
                <a:solidFill>
                  <a:srgbClr val="CC0066"/>
                </a:solidFill>
                <a:latin typeface="微软雅黑" pitchFamily="34" charset="-122"/>
                <a:ea typeface="微软雅黑" pitchFamily="34" charset="-122"/>
                <a:sym typeface="Calibri" pitchFamily="34" charset="0"/>
              </a:rPr>
              <a:t>Dept</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CC0066"/>
                </a:solidFill>
                <a:latin typeface="微软雅黑" pitchFamily="34" charset="-122"/>
                <a:ea typeface="微软雅黑" pitchFamily="34" charset="-122"/>
                <a:sym typeface="Calibri" pitchFamily="34" charset="0"/>
              </a:rPr>
              <a:t>Dname</a:t>
            </a:r>
            <a:r>
              <a:rPr lang="en-US" altLang="zh-CN" sz="2000" kern="0" dirty="0" smtClean="0">
                <a:solidFill>
                  <a:srgbClr val="CC0066"/>
                </a:solidFill>
                <a:latin typeface="微软雅黑" pitchFamily="34" charset="-122"/>
                <a:ea typeface="微软雅黑" pitchFamily="34" charset="-122"/>
                <a:sym typeface="Calibri" pitchFamily="34" charset="0"/>
              </a:rPr>
              <a:t>= ‘</a:t>
            </a:r>
            <a:r>
              <a:rPr lang="zh-CN" altLang="en-US" sz="2000" kern="0" dirty="0" smtClean="0">
                <a:solidFill>
                  <a:srgbClr val="CC0066"/>
                </a:solidFill>
                <a:latin typeface="微软雅黑" pitchFamily="34" charset="-122"/>
                <a:ea typeface="微软雅黑" pitchFamily="34" charset="-122"/>
                <a:sym typeface="Calibri" pitchFamily="34" charset="0"/>
              </a:rPr>
              <a:t>信息系</a:t>
            </a:r>
            <a:r>
              <a:rPr lang="en-US" altLang="zh-CN" sz="2000" kern="0" dirty="0" smtClean="0">
                <a:solidFill>
                  <a:srgbClr val="CC0066"/>
                </a:solidFill>
                <a:latin typeface="微软雅黑" pitchFamily="34" charset="-122"/>
                <a:ea typeface="微软雅黑" pitchFamily="34" charset="-122"/>
                <a:sym typeface="Calibri" pitchFamily="34" charset="0"/>
              </a:rPr>
              <a:t>‘) </a:t>
            </a:r>
            <a:r>
              <a:rPr kumimoji="0" lang="en-US" altLang="zh-CN" sz="20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sym typeface="Calibri" pitchFamily="34" charset="0"/>
              </a:rPr>
              <a:t>AND</a:t>
            </a:r>
            <a:r>
              <a:rPr kumimoji="0" lang="en-US" altLang="zh-CN"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CC0066"/>
                </a:solidFill>
                <a:effectLst/>
                <a:uLnTx/>
                <a:uFillTx/>
                <a:latin typeface="微软雅黑" pitchFamily="34" charset="-122"/>
                <a:ea typeface="微软雅黑" pitchFamily="34" charset="-122"/>
                <a:sym typeface="Calibri" pitchFamily="34" charset="0"/>
              </a:rPr>
              <a:t>Sage&lt;20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228600" marR="0" lvl="0"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cxnSp>
        <p:nvCxnSpPr>
          <p:cNvPr id="18" name="直接箭头连接符 13"/>
          <p:cNvCxnSpPr>
            <a:cxnSpLocks noChangeShapeType="1"/>
          </p:cNvCxnSpPr>
          <p:nvPr/>
        </p:nvCxnSpPr>
        <p:spPr bwMode="auto">
          <a:xfrm flipV="1">
            <a:off x="3270737" y="3420208"/>
            <a:ext cx="2180494" cy="1714502"/>
          </a:xfrm>
          <a:prstGeom prst="straightConnector1">
            <a:avLst/>
          </a:prstGeom>
          <a:noFill/>
          <a:ln w="57150" algn="ctr">
            <a:solidFill>
              <a:schemeClr val="tx1"/>
            </a:solidFill>
            <a:round/>
            <a:headEnd/>
            <a:tailEnd type="arrow" w="med" len="med"/>
          </a:ln>
        </p:spPr>
      </p:cxnSp>
      <p:cxnSp>
        <p:nvCxnSpPr>
          <p:cNvPr id="19" name="直接箭头连接符 13"/>
          <p:cNvCxnSpPr>
            <a:cxnSpLocks noChangeShapeType="1"/>
          </p:cNvCxnSpPr>
          <p:nvPr/>
        </p:nvCxnSpPr>
        <p:spPr bwMode="auto">
          <a:xfrm rot="16200000" flipV="1">
            <a:off x="7730292" y="3611785"/>
            <a:ext cx="626758" cy="595295"/>
          </a:xfrm>
          <a:prstGeom prst="straightConnector1">
            <a:avLst/>
          </a:prstGeom>
          <a:noFill/>
          <a:ln w="57150"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par>
                                <p:cTn id="34" presetID="26" presetClass="emph" presetSubtype="0" fill="hold" nodeType="withEffect">
                                  <p:stCondLst>
                                    <p:cond delay="0"/>
                                  </p:stCondLst>
                                  <p:childTnLst>
                                    <p:animEffect transition="out" filter="fade">
                                      <p:cBhvr>
                                        <p:cTn id="35" dur="500" tmFilter="0, 0; .2, .5; .8, .5; 1, 0"/>
                                        <p:tgtEl>
                                          <p:spTgt spid="19"/>
                                        </p:tgtEl>
                                      </p:cBhvr>
                                    </p:animEffect>
                                    <p:animScale>
                                      <p:cBhvr>
                                        <p:cTn id="36"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11" name="TextBox 10"/>
          <p:cNvSpPr txBox="1"/>
          <p:nvPr/>
        </p:nvSpPr>
        <p:spPr>
          <a:xfrm>
            <a:off x="149470" y="1679332"/>
            <a:ext cx="4211516" cy="2246769"/>
          </a:xfrm>
          <a:prstGeom prst="rect">
            <a:avLst/>
          </a:prstGeom>
          <a:noFill/>
          <a:ln w="19050">
            <a:solidFill>
              <a:schemeClr val="tx1"/>
            </a:solidFill>
          </a:ln>
        </p:spPr>
        <p:txBody>
          <a:bodyPr wrap="square" rtlCol="0">
            <a:spAutoFit/>
          </a:bodyPr>
          <a:lstStyle/>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CREATE VIEW </a:t>
            </a:r>
            <a:r>
              <a:rPr lang="en-US" altLang="zh-CN" sz="2000" dirty="0" smtClean="0">
                <a:solidFill>
                  <a:srgbClr val="CC0066"/>
                </a:solidFill>
                <a:latin typeface="微软雅黑" pitchFamily="34" charset="-122"/>
                <a:ea typeface="微软雅黑" pitchFamily="34" charset="-122"/>
              </a:rPr>
              <a:t>Teach   </a:t>
            </a:r>
            <a:r>
              <a:rPr lang="en-US" altLang="zh-CN" sz="2000" kern="0" dirty="0" smtClean="0">
                <a:solidFill>
                  <a:srgbClr val="0000FF"/>
                </a:solidFill>
                <a:latin typeface="微软雅黑" pitchFamily="34" charset="-122"/>
                <a:ea typeface="微软雅黑" pitchFamily="34" charset="-122"/>
                <a:sym typeface="Calibri" pitchFamily="34" charset="0"/>
              </a:rPr>
              <a:t>AS</a:t>
            </a:r>
            <a:r>
              <a:rPr lang="en-US" altLang="zh-CN" sz="2000" kern="0" dirty="0" smtClean="0">
                <a:latin typeface="微软雅黑" pitchFamily="34" charset="-122"/>
                <a:ea typeface="微软雅黑" pitchFamily="34" charset="-122"/>
                <a:sym typeface="Calibri" pitchFamily="34" charset="0"/>
              </a:rPr>
              <a:t> </a:t>
            </a: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kern="0" dirty="0" err="1" smtClean="0">
                <a:solidFill>
                  <a:srgbClr val="CC0066"/>
                </a:solidFill>
                <a:latin typeface="微软雅黑" pitchFamily="34" charset="-122"/>
                <a:ea typeface="微软雅黑" pitchFamily="34" charset="-122"/>
                <a:sym typeface="Calibri" pitchFamily="34" charset="0"/>
              </a:rPr>
              <a:t>T.Tname,C.Cname,Credit</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Teacher </a:t>
            </a:r>
            <a:r>
              <a:rPr lang="en-US" altLang="zh-CN" sz="2000" kern="0" dirty="0" err="1" smtClean="0">
                <a:solidFill>
                  <a:srgbClr val="CC0066"/>
                </a:solidFill>
                <a:latin typeface="微软雅黑" pitchFamily="34" charset="-122"/>
                <a:ea typeface="微软雅黑" pitchFamily="34" charset="-122"/>
                <a:sym typeface="Calibri" pitchFamily="34" charset="0"/>
              </a:rPr>
              <a:t>T,Course</a:t>
            </a:r>
            <a:r>
              <a:rPr lang="en-US" altLang="zh-CN" sz="2000" kern="0" dirty="0" smtClean="0">
                <a:solidFill>
                  <a:srgbClr val="CC0066"/>
                </a:solidFill>
                <a:latin typeface="微软雅黑" pitchFamily="34" charset="-122"/>
                <a:ea typeface="微软雅黑" pitchFamily="34" charset="-122"/>
                <a:sym typeface="Calibri" pitchFamily="34" charset="0"/>
              </a:rPr>
              <a:t> C</a:t>
            </a:r>
          </a:p>
          <a:p>
            <a:pPr marL="228600" indent="-228600">
              <a:lnSpc>
                <a:spcPct val="150000"/>
              </a:lnSpc>
              <a:spcBef>
                <a:spcPts val="0"/>
              </a:spcBef>
            </a:pP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smtClean="0">
                <a:solidFill>
                  <a:srgbClr val="CC0066"/>
                </a:solidFill>
                <a:latin typeface="微软雅黑" pitchFamily="34" charset="-122"/>
                <a:ea typeface="微软雅黑" pitchFamily="34" charset="-122"/>
                <a:sym typeface="Calibri" pitchFamily="34" charset="0"/>
              </a:rPr>
              <a:t>T.T#=C.T#)</a:t>
            </a:r>
            <a:r>
              <a:rPr lang="zh-CN" altLang="en-US" sz="2000" kern="0" dirty="0" smtClean="0">
                <a:latin typeface="微软雅黑" pitchFamily="34" charset="-122"/>
                <a:ea typeface="微软雅黑" pitchFamily="34" charset="-122"/>
                <a:sym typeface="Calibri" pitchFamily="34" charset="0"/>
              </a:rPr>
              <a:t>；</a:t>
            </a:r>
          </a:p>
          <a:p>
            <a:endParaRPr lang="zh-CN" altLang="en-US" sz="2000" dirty="0"/>
          </a:p>
        </p:txBody>
      </p:sp>
      <p:sp>
        <p:nvSpPr>
          <p:cNvPr id="12" name="TextBox 11"/>
          <p:cNvSpPr txBox="1"/>
          <p:nvPr/>
        </p:nvSpPr>
        <p:spPr>
          <a:xfrm>
            <a:off x="4536830" y="835273"/>
            <a:ext cx="3921369" cy="2862322"/>
          </a:xfrm>
          <a:prstGeom prst="rect">
            <a:avLst/>
          </a:prstGeom>
          <a:noFill/>
        </p:spPr>
        <p:txBody>
          <a:bodyPr wrap="square" rtlCol="0">
            <a:spAutoFit/>
          </a:bodyPr>
          <a:lstStyle/>
          <a:p>
            <a:pPr>
              <a:lnSpc>
                <a:spcPct val="150000"/>
              </a:lnSpc>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检索主讲数据库课程的教师姓名，可使用</a:t>
            </a:r>
            <a:r>
              <a:rPr lang="en-US" altLang="zh-CN" sz="2000" dirty="0" smtClean="0">
                <a:latin typeface="微软雅黑" pitchFamily="34" charset="-122"/>
                <a:ea typeface="微软雅黑" pitchFamily="34" charset="-122"/>
              </a:rPr>
              <a:t>Teach</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kern="0" dirty="0" err="1" smtClean="0">
                <a:solidFill>
                  <a:srgbClr val="CC0066"/>
                </a:solidFill>
                <a:latin typeface="微软雅黑" pitchFamily="34" charset="-122"/>
                <a:ea typeface="微软雅黑" pitchFamily="34" charset="-122"/>
                <a:sym typeface="Calibri" pitchFamily="34" charset="0"/>
              </a:rPr>
              <a:t>T.Tname</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Teach T</a:t>
            </a:r>
          </a:p>
          <a:p>
            <a:pPr marL="228600" indent="-228600">
              <a:lnSpc>
                <a:spcPct val="150000"/>
              </a:lnSpc>
              <a:spcBef>
                <a:spcPts val="0"/>
              </a:spcBef>
            </a:pP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err="1" smtClean="0">
                <a:solidFill>
                  <a:srgbClr val="CC0066"/>
                </a:solidFill>
                <a:latin typeface="微软雅黑" pitchFamily="34" charset="-122"/>
                <a:ea typeface="微软雅黑" pitchFamily="34" charset="-122"/>
                <a:sym typeface="Calibri" pitchFamily="34" charset="0"/>
              </a:rPr>
              <a:t>T.Cname</a:t>
            </a:r>
            <a:r>
              <a:rPr lang="en-US" altLang="zh-CN" sz="2000" kern="0" dirty="0" smtClean="0">
                <a:solidFill>
                  <a:srgbClr val="CC0066"/>
                </a:solidFill>
                <a:latin typeface="微软雅黑" pitchFamily="34" charset="-122"/>
                <a:ea typeface="微软雅黑" pitchFamily="34" charset="-122"/>
                <a:sym typeface="Calibri" pitchFamily="34" charset="0"/>
              </a:rPr>
              <a:t>=‘</a:t>
            </a:r>
            <a:r>
              <a:rPr lang="zh-CN" altLang="en-US" sz="2000" kern="0" dirty="0" smtClean="0">
                <a:solidFill>
                  <a:srgbClr val="CC0066"/>
                </a:solidFill>
                <a:latin typeface="微软雅黑" pitchFamily="34" charset="-122"/>
                <a:ea typeface="微软雅黑" pitchFamily="34" charset="-122"/>
                <a:sym typeface="Calibri" pitchFamily="34" charset="0"/>
              </a:rPr>
              <a:t>数据库</a:t>
            </a:r>
            <a:r>
              <a:rPr lang="en-US" altLang="zh-CN" sz="2000" kern="0" dirty="0" smtClean="0">
                <a:solidFill>
                  <a:srgbClr val="CC0066"/>
                </a:solidFill>
                <a:latin typeface="微软雅黑" pitchFamily="34" charset="-122"/>
                <a:ea typeface="微软雅黑" pitchFamily="34" charset="-122"/>
                <a:sym typeface="Calibri" pitchFamily="34" charset="0"/>
              </a:rPr>
              <a:t>’</a:t>
            </a:r>
            <a:endParaRPr lang="en-US" altLang="zh-CN" sz="2000" dirty="0" smtClean="0">
              <a:latin typeface="微软雅黑" pitchFamily="34" charset="-122"/>
              <a:ea typeface="微软雅黑" pitchFamily="34" charset="-122"/>
            </a:endParaRPr>
          </a:p>
          <a:p>
            <a:pPr>
              <a:lnSpc>
                <a:spcPct val="150000"/>
              </a:lnSpc>
            </a:pPr>
            <a:endParaRPr lang="zh-CN" altLang="en-US" sz="2000" dirty="0">
              <a:latin typeface="微软雅黑" pitchFamily="34" charset="-122"/>
              <a:ea typeface="微软雅黑" pitchFamily="34" charset="-122"/>
            </a:endParaRPr>
          </a:p>
        </p:txBody>
      </p:sp>
      <p:sp>
        <p:nvSpPr>
          <p:cNvPr id="15" name="任意多边形 28"/>
          <p:cNvSpPr>
            <a:spLocks noChangeArrowheads="1"/>
          </p:cNvSpPr>
          <p:nvPr/>
        </p:nvSpPr>
        <p:spPr bwMode="auto">
          <a:xfrm>
            <a:off x="0" y="-31750"/>
            <a:ext cx="9155113" cy="781050"/>
          </a:xfrm>
          <a:custGeom>
            <a:avLst/>
            <a:gdLst>
              <a:gd name="T0" fmla="*/ 0 w 12204032"/>
              <a:gd name="T1" fmla="*/ 0 h 780346"/>
              <a:gd name="T2" fmla="*/ 57701 w 12204032"/>
              <a:gd name="T3" fmla="*/ 0 h 780346"/>
              <a:gd name="T4" fmla="*/ 147100 w 12204032"/>
              <a:gd name="T5" fmla="*/ 0 h 780346"/>
              <a:gd name="T6" fmla="*/ 1028056 w 12204032"/>
              <a:gd name="T7" fmla="*/ 0 h 780346"/>
              <a:gd name="T8" fmla="*/ 2899378 w 12204032"/>
              <a:gd name="T9" fmla="*/ 0 h 780346"/>
              <a:gd name="T10" fmla="*/ 2899378 w 12204032"/>
              <a:gd name="T11" fmla="*/ 783873 h 780346"/>
              <a:gd name="T12" fmla="*/ 2314632 w 12204032"/>
              <a:gd name="T13" fmla="*/ 783873 h 780346"/>
              <a:gd name="T14" fmla="*/ 1422998 w 12204032"/>
              <a:gd name="T15" fmla="*/ 783873 h 780346"/>
              <a:gd name="T16" fmla="*/ 1153487 w 12204032"/>
              <a:gd name="T17" fmla="*/ 783873 h 780346"/>
              <a:gd name="T18" fmla="*/ 1028056 w 12204032"/>
              <a:gd name="T19" fmla="*/ 783873 h 780346"/>
              <a:gd name="T20" fmla="*/ 452644 w 12204032"/>
              <a:gd name="T21" fmla="*/ 783873 h 780346"/>
              <a:gd name="T22" fmla="*/ 451875 w 12204032"/>
              <a:gd name="T23" fmla="*/ 762562 h 780346"/>
              <a:gd name="T24" fmla="*/ 317888 w 12204032"/>
              <a:gd name="T25" fmla="*/ 300833 h 780346"/>
              <a:gd name="T26" fmla="*/ 183902 w 12204032"/>
              <a:gd name="T27" fmla="*/ 762562 h 780346"/>
              <a:gd name="T28" fmla="*/ 183133 w 12204032"/>
              <a:gd name="T29" fmla="*/ 783873 h 780346"/>
              <a:gd name="T30" fmla="*/ 147100 w 12204032"/>
              <a:gd name="T31" fmla="*/ 783873 h 780346"/>
              <a:gd name="T32" fmla="*/ 57701 w 12204032"/>
              <a:gd name="T33" fmla="*/ 783873 h 780346"/>
              <a:gd name="T34" fmla="*/ 0 w 12204032"/>
              <a:gd name="T35" fmla="*/ 783873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16" name="任意多边形 12"/>
          <p:cNvSpPr>
            <a:spLocks noChangeArrowheads="1"/>
          </p:cNvSpPr>
          <p:nvPr/>
        </p:nvSpPr>
        <p:spPr bwMode="auto">
          <a:xfrm>
            <a:off x="501650" y="201613"/>
            <a:ext cx="1071563" cy="1358900"/>
          </a:xfrm>
          <a:custGeom>
            <a:avLst/>
            <a:gdLst>
              <a:gd name="T0" fmla="*/ 1673 w 1733006"/>
              <a:gd name="T1" fmla="*/ 0 h 1733006"/>
              <a:gd name="T2" fmla="*/ 3347 w 1733006"/>
              <a:gd name="T3" fmla="*/ 36712 h 1733006"/>
              <a:gd name="T4" fmla="*/ 1673 w 1733006"/>
              <a:gd name="T5" fmla="*/ 73424 h 1733006"/>
              <a:gd name="T6" fmla="*/ 0 w 1733006"/>
              <a:gd name="T7" fmla="*/ 36712 h 1733006"/>
              <a:gd name="T8" fmla="*/ 1673 w 1733006"/>
              <a:gd name="T9" fmla="*/ 0 h 1733006"/>
              <a:gd name="T10" fmla="*/ 1673 w 1733006"/>
              <a:gd name="T11" fmla="*/ 11959 h 1733006"/>
              <a:gd name="T12" fmla="*/ 545 w 1733006"/>
              <a:gd name="T13" fmla="*/ 36712 h 1733006"/>
              <a:gd name="T14" fmla="*/ 1673 w 1733006"/>
              <a:gd name="T15" fmla="*/ 61465 h 1733006"/>
              <a:gd name="T16" fmla="*/ 2802 w 1733006"/>
              <a:gd name="T17" fmla="*/ 36712 h 1733006"/>
              <a:gd name="T18" fmla="*/ 1673 w 1733006"/>
              <a:gd name="T19" fmla="*/ 11959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r>
              <a:rPr lang="zh-CN" altLang="en-US" sz="2400" b="1">
                <a:latin typeface="微软雅黑" pitchFamily="34" charset="-122"/>
                <a:ea typeface="微软雅黑" pitchFamily="34" charset="-122"/>
                <a:sym typeface="宋体" pitchFamily="2" charset="-122"/>
              </a:rPr>
              <a:t>示例</a:t>
            </a:r>
          </a:p>
        </p:txBody>
      </p:sp>
      <p:sp>
        <p:nvSpPr>
          <p:cNvPr id="17" name="Rectangle 3"/>
          <p:cNvSpPr txBox="1">
            <a:spLocks noChangeArrowheads="1"/>
          </p:cNvSpPr>
          <p:nvPr/>
        </p:nvSpPr>
        <p:spPr bwMode="auto">
          <a:xfrm>
            <a:off x="1995854" y="4548147"/>
            <a:ext cx="6506308" cy="1914199"/>
          </a:xfrm>
          <a:prstGeom prst="rect">
            <a:avLst/>
          </a:prstGeom>
          <a:noFill/>
          <a:ln w="3810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视图消解转换后的查询语句为</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228600" indent="-228600">
              <a:lnSpc>
                <a:spcPct val="150000"/>
              </a:lnSpc>
              <a:spcBef>
                <a:spcPts val="0"/>
              </a:spcBef>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a:t>
            </a:r>
            <a:r>
              <a:rPr lang="en-US" altLang="zh-CN" sz="2000" kern="0" dirty="0" err="1" smtClean="0">
                <a:solidFill>
                  <a:srgbClr val="CC0066"/>
                </a:solidFill>
                <a:latin typeface="微软雅黑" pitchFamily="34" charset="-122"/>
                <a:ea typeface="微软雅黑" pitchFamily="34" charset="-122"/>
                <a:sym typeface="Calibri" pitchFamily="34" charset="0"/>
              </a:rPr>
              <a:t>T.Tname,C.Cname,Credit</a:t>
            </a:r>
            <a:endParaRPr lang="en-US" altLang="zh-CN" sz="2000" kern="0" dirty="0" smtClean="0">
              <a:solidFill>
                <a:srgbClr val="CC0066"/>
              </a:solidFill>
              <a:latin typeface="微软雅黑" pitchFamily="34" charset="-122"/>
              <a:ea typeface="微软雅黑" pitchFamily="34" charset="-122"/>
              <a:sym typeface="Calibri" pitchFamily="34" charset="0"/>
            </a:endParaRPr>
          </a:p>
          <a:p>
            <a:pPr marL="228600" indent="-228600">
              <a:lnSpc>
                <a:spcPct val="150000"/>
              </a:lnSpc>
              <a:spcBef>
                <a:spcPts val="0"/>
              </a:spcBef>
            </a:pPr>
            <a:r>
              <a:rPr lang="en-US" altLang="zh-CN" sz="2000" kern="0" dirty="0" smtClean="0">
                <a:solidFill>
                  <a:srgbClr val="CC0066"/>
                </a:solidFill>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CC0066"/>
                </a:solidFill>
                <a:latin typeface="微软雅黑" pitchFamily="34" charset="-122"/>
                <a:ea typeface="微软雅黑" pitchFamily="34" charset="-122"/>
                <a:sym typeface="Calibri" pitchFamily="34" charset="0"/>
              </a:rPr>
              <a:t>Teacher </a:t>
            </a:r>
            <a:r>
              <a:rPr lang="en-US" altLang="zh-CN" sz="2000" kern="0" dirty="0" err="1" smtClean="0">
                <a:solidFill>
                  <a:srgbClr val="CC0066"/>
                </a:solidFill>
                <a:latin typeface="微软雅黑" pitchFamily="34" charset="-122"/>
                <a:ea typeface="微软雅黑" pitchFamily="34" charset="-122"/>
                <a:sym typeface="Calibri" pitchFamily="34" charset="0"/>
              </a:rPr>
              <a:t>T,Course</a:t>
            </a:r>
            <a:r>
              <a:rPr lang="en-US" altLang="zh-CN" sz="2000" kern="0" dirty="0" smtClean="0">
                <a:solidFill>
                  <a:srgbClr val="CC0066"/>
                </a:solidFill>
                <a:latin typeface="微软雅黑" pitchFamily="34" charset="-122"/>
                <a:ea typeface="微软雅黑" pitchFamily="34" charset="-122"/>
                <a:sym typeface="Calibri" pitchFamily="34" charset="0"/>
              </a:rPr>
              <a:t> C</a:t>
            </a:r>
          </a:p>
          <a:p>
            <a:pPr marL="228600" indent="-228600">
              <a:lnSpc>
                <a:spcPct val="150000"/>
              </a:lnSpc>
              <a:spcBef>
                <a:spcPts val="0"/>
              </a:spcBef>
            </a:pPr>
            <a:r>
              <a:rPr lang="en-US" altLang="zh-CN" sz="2000" kern="0" dirty="0" smtClean="0">
                <a:latin typeface="微软雅黑" pitchFamily="34" charset="-122"/>
                <a:ea typeface="微软雅黑" pitchFamily="34" charset="-122"/>
                <a:sym typeface="Calibri" pitchFamily="34" charset="0"/>
              </a:rPr>
              <a:t> </a:t>
            </a:r>
            <a:r>
              <a:rPr lang="en-US" altLang="zh-CN" sz="2000" kern="0" dirty="0" smtClean="0">
                <a:solidFill>
                  <a:srgbClr val="0000FF"/>
                </a:solidFill>
                <a:latin typeface="微软雅黑" pitchFamily="34" charset="-122"/>
                <a:ea typeface="微软雅黑" pitchFamily="34" charset="-122"/>
                <a:sym typeface="Calibri" pitchFamily="34" charset="0"/>
              </a:rPr>
              <a:t>WHERE </a:t>
            </a:r>
            <a:r>
              <a:rPr lang="en-US" altLang="zh-CN" sz="2000" kern="0" dirty="0" smtClean="0">
                <a:solidFill>
                  <a:srgbClr val="CC0066"/>
                </a:solidFill>
                <a:latin typeface="微软雅黑" pitchFamily="34" charset="-122"/>
                <a:ea typeface="微软雅黑" pitchFamily="34" charset="-122"/>
                <a:sym typeface="Calibri" pitchFamily="34" charset="0"/>
              </a:rPr>
              <a:t>T.T#=C.T# </a:t>
            </a:r>
            <a:r>
              <a:rPr kumimoji="0" lang="en-US" altLang="zh-CN" sz="20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sym typeface="Calibri" pitchFamily="34" charset="0"/>
              </a:rPr>
              <a:t>AND</a:t>
            </a:r>
            <a:r>
              <a:rPr kumimoji="0" lang="en-US" altLang="zh-CN" sz="20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lang="en-US" altLang="zh-CN" sz="2000" kern="0" noProof="0" dirty="0" smtClean="0">
                <a:solidFill>
                  <a:srgbClr val="CC0066"/>
                </a:solidFill>
                <a:latin typeface="微软雅黑" pitchFamily="34" charset="-122"/>
                <a:ea typeface="微软雅黑" pitchFamily="34" charset="-122"/>
                <a:sym typeface="Calibri" pitchFamily="34" charset="0"/>
              </a:rPr>
              <a:t>C</a:t>
            </a:r>
            <a:r>
              <a:rPr lang="en-US" altLang="zh-CN" sz="2000" kern="0" dirty="0" smtClean="0">
                <a:solidFill>
                  <a:srgbClr val="CC0066"/>
                </a:solidFill>
                <a:latin typeface="微软雅黑" pitchFamily="34" charset="-122"/>
                <a:ea typeface="微软雅黑" pitchFamily="34" charset="-122"/>
                <a:sym typeface="Calibri" pitchFamily="34" charset="0"/>
              </a:rPr>
              <a:t>.</a:t>
            </a:r>
            <a:r>
              <a:rPr lang="en-US" altLang="zh-CN" sz="2000" kern="0" dirty="0" err="1" smtClean="0">
                <a:solidFill>
                  <a:srgbClr val="CC0066"/>
                </a:solidFill>
                <a:latin typeface="微软雅黑" pitchFamily="34" charset="-122"/>
                <a:ea typeface="微软雅黑" pitchFamily="34" charset="-122"/>
                <a:sym typeface="Calibri" pitchFamily="34" charset="0"/>
              </a:rPr>
              <a:t>Cname</a:t>
            </a:r>
            <a:r>
              <a:rPr lang="en-US" altLang="zh-CN" sz="2000" kern="0" dirty="0" smtClean="0">
                <a:solidFill>
                  <a:srgbClr val="CC0066"/>
                </a:solidFill>
                <a:latin typeface="微软雅黑" pitchFamily="34" charset="-122"/>
                <a:ea typeface="微软雅黑" pitchFamily="34" charset="-122"/>
                <a:sym typeface="Calibri" pitchFamily="34" charset="0"/>
              </a:rPr>
              <a:t>=‘</a:t>
            </a:r>
            <a:r>
              <a:rPr lang="zh-CN" altLang="en-US" sz="2000" kern="0" dirty="0" smtClean="0">
                <a:solidFill>
                  <a:srgbClr val="CC0066"/>
                </a:solidFill>
                <a:latin typeface="微软雅黑" pitchFamily="34" charset="-122"/>
                <a:ea typeface="微软雅黑" pitchFamily="34" charset="-122"/>
                <a:sym typeface="Calibri" pitchFamily="34" charset="0"/>
              </a:rPr>
              <a:t>数据库</a:t>
            </a:r>
            <a:r>
              <a:rPr lang="en-US" altLang="zh-CN" sz="2000" kern="0" dirty="0" smtClean="0">
                <a:solidFill>
                  <a:srgbClr val="CC0066"/>
                </a:solidFill>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cxnSp>
        <p:nvCxnSpPr>
          <p:cNvPr id="18" name="直接箭头连接符 13"/>
          <p:cNvCxnSpPr>
            <a:cxnSpLocks noChangeShapeType="1"/>
          </p:cNvCxnSpPr>
          <p:nvPr/>
        </p:nvCxnSpPr>
        <p:spPr bwMode="auto">
          <a:xfrm>
            <a:off x="3587262" y="3349869"/>
            <a:ext cx="1213338" cy="1195754"/>
          </a:xfrm>
          <a:prstGeom prst="straightConnector1">
            <a:avLst/>
          </a:prstGeom>
          <a:noFill/>
          <a:ln w="57150" algn="ctr">
            <a:solidFill>
              <a:schemeClr val="tx1"/>
            </a:solidFill>
            <a:round/>
            <a:headEnd/>
            <a:tailEnd type="arrow" w="med" len="med"/>
          </a:ln>
        </p:spPr>
      </p:cxnSp>
      <p:cxnSp>
        <p:nvCxnSpPr>
          <p:cNvPr id="22" name="直接箭头连接符 13"/>
          <p:cNvCxnSpPr>
            <a:cxnSpLocks noChangeShapeType="1"/>
          </p:cNvCxnSpPr>
          <p:nvPr/>
        </p:nvCxnSpPr>
        <p:spPr bwMode="auto">
          <a:xfrm rot="10800000" flipV="1">
            <a:off x="4809392" y="3393831"/>
            <a:ext cx="1362808" cy="1134208"/>
          </a:xfrm>
          <a:prstGeom prst="straightConnector1">
            <a:avLst/>
          </a:prstGeom>
          <a:noFill/>
          <a:ln w="57150" algn="ctr">
            <a:solidFill>
              <a:schemeClr val="tx1"/>
            </a:solidFill>
            <a:round/>
            <a:headEnd/>
            <a:tailEnd type="arrow" w="med" len="med"/>
          </a:ln>
        </p:spPr>
      </p:cxnSp>
      <p:sp>
        <p:nvSpPr>
          <p:cNvPr id="26" name="椭圆形标注 25"/>
          <p:cNvSpPr>
            <a:spLocks noChangeArrowheads="1"/>
          </p:cNvSpPr>
          <p:nvPr/>
        </p:nvSpPr>
        <p:spPr bwMode="auto">
          <a:xfrm>
            <a:off x="6005146" y="3147646"/>
            <a:ext cx="3140443" cy="1428214"/>
          </a:xfrm>
          <a:prstGeom prst="wedgeEllipseCallout">
            <a:avLst>
              <a:gd name="adj1" fmla="val -67247"/>
              <a:gd name="adj2" fmla="val 67790"/>
            </a:avLst>
          </a:prstGeom>
          <a:solidFill>
            <a:schemeClr val="tx1"/>
          </a:solidFill>
          <a:ln w="9525" algn="ctr">
            <a:noFill/>
            <a:round/>
            <a:headEnd/>
            <a:tailEnd/>
          </a:ln>
        </p:spPr>
        <p:txBody>
          <a:bodyPr wrap="square">
            <a:spAutoFit/>
          </a:bodyPr>
          <a:lstStyle/>
          <a:p>
            <a:pPr>
              <a:lnSpc>
                <a:spcPct val="150000"/>
              </a:lnSpc>
              <a:buFont typeface="Wingdings" pitchFamily="2" charset="2"/>
              <a:buNone/>
            </a:pPr>
            <a:r>
              <a:rPr lang="en-US" altLang="zh-CN" sz="2000" dirty="0" smtClean="0">
                <a:solidFill>
                  <a:srgbClr val="FFC000"/>
                </a:solidFill>
                <a:latin typeface="微软雅黑" pitchFamily="34" charset="-122"/>
                <a:ea typeface="微软雅黑" pitchFamily="34" charset="-122"/>
                <a:cs typeface="Arial Unicode MS" pitchFamily="34" charset="-122"/>
              </a:rPr>
              <a:t>DBMS</a:t>
            </a:r>
            <a:r>
              <a:rPr lang="zh-CN" altLang="en-US" sz="2000" dirty="0" smtClean="0">
                <a:solidFill>
                  <a:srgbClr val="FFC000"/>
                </a:solidFill>
                <a:latin typeface="微软雅黑" pitchFamily="34" charset="-122"/>
                <a:ea typeface="微软雅黑" pitchFamily="34" charset="-122"/>
                <a:cs typeface="Arial Unicode MS" pitchFamily="34" charset="-122"/>
              </a:rPr>
              <a:t>最终转化为对基本表的操作</a:t>
            </a:r>
            <a:endParaRPr lang="zh-CN" altLang="en-US" sz="2000" dirty="0">
              <a:solidFill>
                <a:srgbClr val="FFC000"/>
              </a:solidFill>
              <a:latin typeface="微软雅黑" pitchFamily="34" charset="-122"/>
              <a:ea typeface="微软雅黑"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A5C9ABE7-B0CB-4EE2-95A3-7638208F69F8}" type="datetime1">
              <a:rPr lang="en-US" smtClean="0"/>
              <a:pPr>
                <a:defRPr/>
              </a:pPr>
              <a:t>4/15/2021</a:t>
            </a:fld>
            <a:endParaRPr lang="zh-CN" altLang="en-US" sz="1800">
              <a:solidFill>
                <a:schemeClr val="tx1"/>
              </a:solidFill>
            </a:endParaRPr>
          </a:p>
        </p:txBody>
      </p:sp>
      <p:sp>
        <p:nvSpPr>
          <p:cNvPr id="4"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5" name="TextBox 4"/>
          <p:cNvSpPr txBox="1"/>
          <p:nvPr/>
        </p:nvSpPr>
        <p:spPr>
          <a:xfrm>
            <a:off x="0" y="1055688"/>
            <a:ext cx="3455988" cy="461665"/>
          </a:xfrm>
          <a:prstGeom prst="rect">
            <a:avLst/>
          </a:prstGeom>
          <a:noFill/>
        </p:spPr>
        <p:txBody>
          <a:bodyPr>
            <a:spAutoFit/>
          </a:bodyPr>
          <a:lstStyle/>
          <a:p>
            <a:pPr>
              <a:defRPr/>
            </a:pPr>
            <a:r>
              <a:rPr lang="en-US" altLang="zh-CN"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1.1</a:t>
            </a:r>
            <a:r>
              <a:rPr lang="en-US" altLang="zh-CN" sz="2400" dirty="0">
                <a:latin typeface="微软雅黑" pitchFamily="34" charset="-122"/>
                <a:ea typeface="微软雅黑" pitchFamily="34" charset="-122"/>
              </a:rPr>
              <a:t>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新增</a:t>
            </a:r>
            <a:r>
              <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数据</a:t>
            </a: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INSERT</a:t>
            </a:r>
            <a:endParaRPr lang="zh-CN" altLang="en-US" sz="2400" b="1" dirty="0">
              <a:solidFill>
                <a:schemeClr val="bg1">
                  <a:lumMod val="25000"/>
                </a:schemeClr>
              </a:solidFill>
              <a:latin typeface="方正粗黑宋简体" pitchFamily="2" charset="-122"/>
              <a:ea typeface="方正粗黑宋简体" pitchFamily="2" charset="-122"/>
            </a:endParaRPr>
          </a:p>
        </p:txBody>
      </p:sp>
      <p:sp>
        <p:nvSpPr>
          <p:cNvPr id="7" name="Rectangle 3"/>
          <p:cNvSpPr txBox="1">
            <a:spLocks noChangeArrowheads="1"/>
          </p:cNvSpPr>
          <p:nvPr/>
        </p:nvSpPr>
        <p:spPr bwMode="auto">
          <a:xfrm>
            <a:off x="1409090" y="1853467"/>
            <a:ext cx="6890849"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5738" marR="0" lvl="0" indent="-185738"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新增数据的两种方式：</a:t>
            </a:r>
            <a:endPar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endParaRPr>
          </a:p>
          <a:p>
            <a:pPr marL="185738" marR="0" lvl="0" indent="-185738"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单一元组新增：</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插入一条指定元组值的元组</a:t>
            </a:r>
            <a:endPar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endParaRPr>
          </a:p>
          <a:p>
            <a:pPr marL="185738" lvl="0" indent="-185738">
              <a:lnSpc>
                <a:spcPct val="150000"/>
              </a:lnSpc>
              <a:spcBef>
                <a:spcPts val="0"/>
              </a:spcBef>
              <a:defRPr/>
            </a:pPr>
            <a:r>
              <a:rPr lang="en-US" altLang="zh-CN" sz="2000" kern="0" dirty="0" smtClean="0">
                <a:solidFill>
                  <a:srgbClr val="C00000"/>
                </a:solidFill>
                <a:latin typeface="微软雅黑" pitchFamily="34" charset="-122"/>
                <a:ea typeface="微软雅黑" pitchFamily="34" charset="-122"/>
                <a:cs typeface="Arial Unicode MS" pitchFamily="34" charset="-122"/>
                <a:sym typeface="Calibri" pitchFamily="34" charset="0"/>
              </a:rPr>
              <a:t>INSERT</a:t>
            </a:r>
            <a:r>
              <a:rPr lang="en-US" altLang="zh-CN" sz="2000" kern="0" dirty="0">
                <a:solidFill>
                  <a:srgbClr val="C00000"/>
                </a:solidFill>
                <a:latin typeface="微软雅黑" pitchFamily="34" charset="-122"/>
                <a:ea typeface="微软雅黑" pitchFamily="34" charset="-122"/>
                <a:cs typeface="Arial Unicode MS" pitchFamily="34" charset="-122"/>
                <a:sym typeface="Calibri" pitchFamily="34" charset="0"/>
              </a:rPr>
              <a:t>	   INTO &lt;</a:t>
            </a:r>
            <a:r>
              <a:rPr lang="zh-CN" altLang="en-US" sz="2000" kern="0" dirty="0">
                <a:solidFill>
                  <a:srgbClr val="C00000"/>
                </a:solidFill>
                <a:latin typeface="微软雅黑" pitchFamily="34" charset="-122"/>
                <a:ea typeface="微软雅黑" pitchFamily="34" charset="-122"/>
                <a:cs typeface="Arial Unicode MS" pitchFamily="34" charset="-122"/>
                <a:sym typeface="Calibri" pitchFamily="34" charset="0"/>
              </a:rPr>
              <a:t>表名</a:t>
            </a:r>
            <a:r>
              <a:rPr lang="en-US" altLang="zh-CN" sz="2000" kern="0" dirty="0">
                <a:solidFill>
                  <a:srgbClr val="C00000"/>
                </a:solidFill>
                <a:latin typeface="微软雅黑" pitchFamily="34" charset="-122"/>
                <a:ea typeface="微软雅黑" pitchFamily="34" charset="-122"/>
                <a:cs typeface="Arial Unicode MS" pitchFamily="34" charset="-122"/>
                <a:sym typeface="Calibri" pitchFamily="34" charset="0"/>
              </a:rPr>
              <a:t>&gt; [(&lt;</a:t>
            </a:r>
            <a:r>
              <a:rPr lang="zh-CN" altLang="en-US" sz="2000" kern="0" dirty="0">
                <a:solidFill>
                  <a:srgbClr val="C00000"/>
                </a:solidFill>
                <a:latin typeface="微软雅黑" pitchFamily="34" charset="-122"/>
                <a:ea typeface="微软雅黑" pitchFamily="34" charset="-122"/>
                <a:cs typeface="Arial Unicode MS" pitchFamily="34" charset="-122"/>
                <a:sym typeface="Calibri" pitchFamily="34" charset="0"/>
              </a:rPr>
              <a:t>属性列</a:t>
            </a:r>
            <a:r>
              <a:rPr lang="en-US" altLang="zh-CN" sz="2000" kern="0" dirty="0">
                <a:solidFill>
                  <a:srgbClr val="C00000"/>
                </a:solidFill>
                <a:latin typeface="微软雅黑" pitchFamily="34" charset="-122"/>
                <a:ea typeface="微软雅黑" pitchFamily="34" charset="-122"/>
                <a:cs typeface="Arial Unicode MS" pitchFamily="34" charset="-122"/>
                <a:sym typeface="Calibri" pitchFamily="34" charset="0"/>
              </a:rPr>
              <a:t>1&gt;[,&lt;</a:t>
            </a:r>
            <a:r>
              <a:rPr lang="zh-CN" altLang="en-US" sz="2000" kern="0" dirty="0">
                <a:solidFill>
                  <a:srgbClr val="C00000"/>
                </a:solidFill>
                <a:latin typeface="微软雅黑" pitchFamily="34" charset="-122"/>
                <a:ea typeface="微软雅黑" pitchFamily="34" charset="-122"/>
                <a:cs typeface="Arial Unicode MS" pitchFamily="34" charset="-122"/>
                <a:sym typeface="Calibri" pitchFamily="34" charset="0"/>
              </a:rPr>
              <a:t>属性列</a:t>
            </a:r>
            <a:r>
              <a:rPr lang="en-US" altLang="zh-CN" sz="2000" kern="0" dirty="0">
                <a:solidFill>
                  <a:srgbClr val="C00000"/>
                </a:solidFill>
                <a:latin typeface="微软雅黑" pitchFamily="34" charset="-122"/>
                <a:ea typeface="微软雅黑" pitchFamily="34" charset="-122"/>
                <a:cs typeface="Arial Unicode MS" pitchFamily="34" charset="-122"/>
                <a:sym typeface="Calibri" pitchFamily="34" charset="0"/>
              </a:rPr>
              <a:t>2 &gt;…)]</a:t>
            </a:r>
          </a:p>
          <a:p>
            <a:pPr marL="185738" lvl="0" indent="-185738">
              <a:lnSpc>
                <a:spcPct val="150000"/>
              </a:lnSpc>
              <a:spcBef>
                <a:spcPts val="0"/>
              </a:spcBef>
              <a:defRPr/>
            </a:pPr>
            <a:r>
              <a:rPr lang="en-US" altLang="zh-CN" sz="2000" kern="0" dirty="0" smtClean="0">
                <a:solidFill>
                  <a:srgbClr val="C00000"/>
                </a:solidFill>
                <a:latin typeface="微软雅黑" pitchFamily="34" charset="-122"/>
                <a:ea typeface="微软雅黑" pitchFamily="34" charset="-122"/>
                <a:cs typeface="Arial Unicode MS" pitchFamily="34" charset="-122"/>
                <a:sym typeface="Calibri" pitchFamily="34" charset="0"/>
              </a:rPr>
              <a:t> </a:t>
            </a:r>
            <a:r>
              <a:rPr lang="en-US" altLang="zh-CN" sz="2000" b="1" kern="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VALUES (&lt;</a:t>
            </a:r>
            <a:r>
              <a:rPr lang="zh-CN" altLang="en-US" sz="2000" b="1" kern="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常量</a:t>
            </a:r>
            <a:r>
              <a:rPr lang="en-US" altLang="zh-CN" sz="2000" b="1" kern="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1&gt; [,&lt;</a:t>
            </a:r>
            <a:r>
              <a:rPr lang="zh-CN" altLang="en-US" sz="2000" b="1" kern="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常量</a:t>
            </a:r>
            <a:r>
              <a:rPr lang="en-US" altLang="zh-CN" sz="2000" b="1" kern="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2&gt;] … </a:t>
            </a:r>
            <a:r>
              <a:rPr lang="en-US" altLang="zh-CN" sz="2000" b="1" kern="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sym typeface="Calibri" pitchFamily="34" charset="0"/>
              </a:rPr>
              <a:t>);</a:t>
            </a:r>
          </a:p>
          <a:p>
            <a:pPr marL="185738" lvl="0" indent="-185738">
              <a:lnSpc>
                <a:spcPct val="150000"/>
              </a:lnSpc>
              <a:spcBef>
                <a:spcPts val="0"/>
              </a:spcBef>
              <a:defRPr/>
            </a:pPr>
            <a:endParaRPr lang="en-US" altLang="zh-CN" sz="2000" kern="0" dirty="0" smtClean="0">
              <a:solidFill>
                <a:srgbClr val="CC0000"/>
              </a:solidFill>
              <a:latin typeface="微软雅黑" pitchFamily="34" charset="-122"/>
              <a:ea typeface="微软雅黑" pitchFamily="34" charset="-122"/>
              <a:cs typeface="Arial Unicode MS" pitchFamily="34" charset="-122"/>
              <a:sym typeface="Calibri" pitchFamily="34" charset="0"/>
            </a:endParaRPr>
          </a:p>
          <a:p>
            <a:pPr marL="185738" lvl="0" indent="-185738">
              <a:lnSpc>
                <a:spcPct val="150000"/>
              </a:lnSpc>
              <a:spcBef>
                <a:spcPts val="0"/>
              </a:spcBef>
              <a:buFont typeface="Wingdings" pitchFamily="2" charset="2"/>
              <a:buChar char="Ø"/>
              <a:defRPr/>
            </a:pPr>
            <a:r>
              <a:rPr kumimoji="0" lang="zh-CN" altLang="en-US"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批数据新增：</a:t>
            </a:r>
            <a:r>
              <a:rPr lang="zh-CN" altLang="en-US" sz="2000" dirty="0">
                <a:latin typeface="微软雅黑" pitchFamily="34" charset="-122"/>
                <a:ea typeface="微软雅黑" pitchFamily="34" charset="-122"/>
                <a:cs typeface="Arial Unicode MS" pitchFamily="34" charset="-122"/>
              </a:rPr>
              <a:t>将子查询结果插入指定表中。</a:t>
            </a:r>
            <a:endPar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endParaRPr>
          </a:p>
          <a:p>
            <a:pPr eaLnBrk="1" hangingPunct="1">
              <a:lnSpc>
                <a:spcPct val="150000"/>
              </a:lnSpc>
              <a:spcBef>
                <a:spcPts val="0"/>
              </a:spcBef>
              <a:buFont typeface="Wingdings" pitchFamily="2" charset="2"/>
              <a:buNone/>
              <a:defRPr/>
            </a:pPr>
            <a:r>
              <a:rPr lang="en-US" altLang="zh-CN" sz="2000" dirty="0">
                <a:solidFill>
                  <a:srgbClr val="CC0000"/>
                </a:solidFill>
                <a:latin typeface="微软雅黑" pitchFamily="34" charset="-122"/>
                <a:ea typeface="微软雅黑" pitchFamily="34" charset="-122"/>
                <a:cs typeface="Arial Unicode MS" pitchFamily="34" charset="-122"/>
              </a:rPr>
              <a:t>INSERT </a:t>
            </a:r>
            <a:r>
              <a:rPr lang="en-US" altLang="zh-CN" sz="2000" dirty="0" smtClean="0">
                <a:solidFill>
                  <a:srgbClr val="CC0000"/>
                </a:solidFill>
                <a:latin typeface="微软雅黑" pitchFamily="34" charset="-122"/>
                <a:ea typeface="微软雅黑" pitchFamily="34" charset="-122"/>
                <a:cs typeface="Arial Unicode MS" pitchFamily="34" charset="-122"/>
              </a:rPr>
              <a:t>    </a:t>
            </a:r>
            <a:r>
              <a:rPr lang="en-US" altLang="zh-CN" sz="2000" dirty="0">
                <a:solidFill>
                  <a:srgbClr val="CC0000"/>
                </a:solidFill>
                <a:latin typeface="微软雅黑" pitchFamily="34" charset="-122"/>
                <a:ea typeface="微软雅黑" pitchFamily="34" charset="-122"/>
                <a:cs typeface="Arial Unicode MS" pitchFamily="34" charset="-122"/>
              </a:rPr>
              <a:t>INTO &lt;</a:t>
            </a:r>
            <a:r>
              <a:rPr lang="zh-CN" altLang="en-US" sz="2000" dirty="0">
                <a:solidFill>
                  <a:srgbClr val="CC0000"/>
                </a:solidFill>
                <a:latin typeface="微软雅黑" pitchFamily="34" charset="-122"/>
                <a:ea typeface="微软雅黑" pitchFamily="34" charset="-122"/>
                <a:cs typeface="Arial Unicode MS" pitchFamily="34" charset="-122"/>
              </a:rPr>
              <a:t>表名</a:t>
            </a:r>
            <a:r>
              <a:rPr lang="en-US" altLang="zh-CN" sz="2000" dirty="0">
                <a:solidFill>
                  <a:srgbClr val="CC0000"/>
                </a:solidFill>
                <a:latin typeface="微软雅黑" pitchFamily="34" charset="-122"/>
                <a:ea typeface="微软雅黑" pitchFamily="34" charset="-122"/>
                <a:cs typeface="Arial Unicode MS" pitchFamily="34" charset="-122"/>
              </a:rPr>
              <a:t>&gt;[(&lt;</a:t>
            </a:r>
            <a:r>
              <a:rPr lang="zh-CN" altLang="en-US" sz="2000" dirty="0">
                <a:solidFill>
                  <a:srgbClr val="CC0000"/>
                </a:solidFill>
                <a:latin typeface="微软雅黑" pitchFamily="34" charset="-122"/>
                <a:ea typeface="微软雅黑" pitchFamily="34" charset="-122"/>
                <a:cs typeface="Arial Unicode MS" pitchFamily="34" charset="-122"/>
              </a:rPr>
              <a:t>属性列</a:t>
            </a:r>
            <a:r>
              <a:rPr lang="en-US" altLang="zh-CN" sz="2000" dirty="0">
                <a:solidFill>
                  <a:srgbClr val="CC0000"/>
                </a:solidFill>
                <a:latin typeface="微软雅黑" pitchFamily="34" charset="-122"/>
                <a:ea typeface="微软雅黑" pitchFamily="34" charset="-122"/>
                <a:cs typeface="Arial Unicode MS" pitchFamily="34" charset="-122"/>
              </a:rPr>
              <a:t>1&gt;[,&lt;</a:t>
            </a:r>
            <a:r>
              <a:rPr lang="zh-CN" altLang="en-US" sz="2000" dirty="0">
                <a:solidFill>
                  <a:srgbClr val="CC0000"/>
                </a:solidFill>
                <a:latin typeface="微软雅黑" pitchFamily="34" charset="-122"/>
                <a:ea typeface="微软雅黑" pitchFamily="34" charset="-122"/>
                <a:cs typeface="Arial Unicode MS" pitchFamily="34" charset="-122"/>
              </a:rPr>
              <a:t>属性列</a:t>
            </a:r>
            <a:r>
              <a:rPr lang="en-US" altLang="zh-CN" sz="2000" dirty="0">
                <a:solidFill>
                  <a:srgbClr val="CC0000"/>
                </a:solidFill>
                <a:latin typeface="微软雅黑" pitchFamily="34" charset="-122"/>
                <a:ea typeface="微软雅黑" pitchFamily="34" charset="-122"/>
                <a:cs typeface="Arial Unicode MS" pitchFamily="34" charset="-122"/>
              </a:rPr>
              <a:t>2&gt;… )]</a:t>
            </a:r>
          </a:p>
          <a:p>
            <a:pPr eaLnBrk="1" hangingPunct="1">
              <a:lnSpc>
                <a:spcPct val="150000"/>
              </a:lnSpc>
              <a:spcBef>
                <a:spcPts val="0"/>
              </a:spcBef>
              <a:buFont typeface="Wingdings" pitchFamily="2" charset="2"/>
              <a:buNone/>
              <a:defRPr/>
            </a:pPr>
            <a:r>
              <a:rPr lang="zh-CN" altLang="en-US" sz="2000" b="1"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子</a:t>
            </a:r>
            <a:r>
              <a:rPr lang="zh-CN" altLang="en-US" sz="2000" b="1" dirty="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查询</a:t>
            </a:r>
            <a:r>
              <a:rPr lang="en-US" altLang="zh-CN" sz="2000" b="1"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t>
            </a:r>
          </a:p>
          <a:p>
            <a:pPr marL="185738" lvl="0" indent="-185738">
              <a:lnSpc>
                <a:spcPct val="150000"/>
              </a:lnSpc>
              <a:spcBef>
                <a:spcPts val="0"/>
              </a:spcBef>
              <a:defRPr/>
            </a:pPr>
            <a:endParaRPr kumimoji="0" lang="zh-CN" altLang="en-US" sz="2000" b="0" i="0" u="none" strike="noStrike" kern="0" cap="none" spc="0" normalizeH="0" baseline="0" noProof="0" dirty="0" smtClean="0">
              <a:ln>
                <a:noFill/>
              </a:ln>
              <a:solidFill>
                <a:schemeClr val="tx2"/>
              </a:solidFill>
              <a:uLnTx/>
              <a:uFillTx/>
              <a:latin typeface="微软雅黑" pitchFamily="34" charset="-122"/>
              <a:ea typeface="微软雅黑" pitchFamily="34" charset="-122"/>
              <a:cs typeface="Arial Unicode MS" pitchFamily="34" charset="-122"/>
              <a:sym typeface="Calibri" pitchFamily="34" charset="0"/>
            </a:endParaRPr>
          </a:p>
        </p:txBody>
      </p:sp>
      <p:sp>
        <p:nvSpPr>
          <p:cNvPr id="8" name="任意多边形 24"/>
          <p:cNvSpPr>
            <a:spLocks noChangeArrowheads="1"/>
          </p:cNvSpPr>
          <p:nvPr/>
        </p:nvSpPr>
        <p:spPr bwMode="auto">
          <a:xfrm>
            <a:off x="0" y="0"/>
            <a:ext cx="3675185"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1 SQL</a:t>
            </a:r>
            <a:r>
              <a:rPr lang="zh-CN" altLang="en-US" sz="2800" dirty="0" smtClean="0">
                <a:latin typeface="微软雅黑" pitchFamily="34" charset="-122"/>
                <a:ea typeface="微软雅黑" pitchFamily="34" charset="-122"/>
                <a:sym typeface="微软雅黑" pitchFamily="34" charset="-122"/>
              </a:rPr>
              <a:t>之</a:t>
            </a:r>
            <a:r>
              <a:rPr lang="zh-CN" altLang="en-US" sz="2800" dirty="0">
                <a:latin typeface="微软雅黑" pitchFamily="34" charset="-122"/>
                <a:ea typeface="微软雅黑" pitchFamily="34" charset="-122"/>
                <a:sym typeface="微软雅黑" pitchFamily="34" charset="-122"/>
              </a:rPr>
              <a:t>数据</a:t>
            </a:r>
            <a:r>
              <a:rPr lang="zh-CN" altLang="en-US" sz="2800" dirty="0" smtClean="0">
                <a:latin typeface="微软雅黑" pitchFamily="34" charset="-122"/>
                <a:ea typeface="微软雅黑" pitchFamily="34" charset="-122"/>
                <a:sym typeface="微软雅黑" pitchFamily="34" charset="-122"/>
              </a:rPr>
              <a:t>更新操作</a:t>
            </a:r>
            <a:endParaRPr lang="zh-CN" altLang="en-US" sz="2800" dirty="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4.4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更新视图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0" name="Rectangle 3"/>
          <p:cNvSpPr txBox="1">
            <a:spLocks noChangeArrowheads="1"/>
          </p:cNvSpPr>
          <p:nvPr/>
        </p:nvSpPr>
        <p:spPr bwMode="auto">
          <a:xfrm>
            <a:off x="150079" y="1702899"/>
            <a:ext cx="4193321" cy="32911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将信息系学生视图</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IS_Student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中学号</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200215122</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的学生</a:t>
            </a:r>
            <a:r>
              <a:rPr kumimoji="0" lang="zh-CN" altLang="en-US" sz="20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姓名改</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为“刘辰”。</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685800" lvl="1"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UPDATE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IS_Student</a:t>
            </a:r>
            <a:endPar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endParaRPr>
          </a:p>
          <a:p>
            <a:pPr marL="685800" lvl="1"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Sname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刘辰</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685800" lvl="1" indent="-228600">
              <a:lnSpc>
                <a:spcPct val="150000"/>
              </a:lnSpc>
              <a:spcBef>
                <a:spcPts val="0"/>
              </a:spcBef>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WHERE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Sno</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 200215122 '</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
        <p:nvSpPr>
          <p:cNvPr id="11" name="TextBox 10"/>
          <p:cNvSpPr txBox="1"/>
          <p:nvPr/>
        </p:nvSpPr>
        <p:spPr>
          <a:xfrm>
            <a:off x="5372100" y="3362659"/>
            <a:ext cx="3516923" cy="2677656"/>
          </a:xfrm>
          <a:prstGeom prst="rect">
            <a:avLst/>
          </a:prstGeom>
          <a:noFill/>
          <a:ln w="38100">
            <a:solidFill>
              <a:schemeClr val="accent1"/>
            </a:solidFill>
          </a:ln>
        </p:spPr>
        <p:txBody>
          <a:bodyPr wrap="square" rtlCol="0">
            <a:spAutoFit/>
          </a:bodyPr>
          <a:lstStyle/>
          <a:p>
            <a:pPr marL="228600" lvl="0" indent="-228600">
              <a:lnSpc>
                <a:spcPct val="150000"/>
              </a:lnSpc>
              <a:spcBef>
                <a:spcPts val="0"/>
              </a:spcBef>
              <a:defRPr/>
            </a:pPr>
            <a:r>
              <a:rPr lang="zh-CN" altLang="en-US" sz="2000" kern="0" dirty="0" smtClean="0">
                <a:latin typeface="微软雅黑" pitchFamily="34" charset="-122"/>
                <a:ea typeface="微软雅黑" pitchFamily="34" charset="-122"/>
                <a:sym typeface="Calibri" pitchFamily="34" charset="0"/>
              </a:rPr>
              <a:t>转换为对基本表的更新：</a:t>
            </a:r>
          </a:p>
          <a:p>
            <a:pPr marL="228600"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UPDATE  </a:t>
            </a:r>
            <a:r>
              <a:rPr lang="en-US" altLang="zh-CN" sz="2000" kern="0" dirty="0" smtClean="0">
                <a:solidFill>
                  <a:srgbClr val="FF0066"/>
                </a:solidFill>
                <a:latin typeface="微软雅黑" pitchFamily="34" charset="-122"/>
                <a:ea typeface="微软雅黑" pitchFamily="34" charset="-122"/>
                <a:sym typeface="Calibri" pitchFamily="34" charset="0"/>
              </a:rPr>
              <a:t>Student</a:t>
            </a:r>
          </a:p>
          <a:p>
            <a:pPr marL="228600"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SET </a:t>
            </a:r>
            <a:r>
              <a:rPr lang="en-US" altLang="zh-CN" sz="2000" kern="0" dirty="0" err="1" smtClean="0">
                <a:latin typeface="微软雅黑" pitchFamily="34" charset="-122"/>
                <a:ea typeface="微软雅黑" pitchFamily="34" charset="-122"/>
                <a:sym typeface="Calibri" pitchFamily="34" charset="0"/>
              </a:rPr>
              <a:t>Sname</a:t>
            </a:r>
            <a:r>
              <a:rPr lang="en-US" altLang="zh-CN" sz="2000" kern="0" dirty="0" smtClean="0">
                <a:latin typeface="微软雅黑" pitchFamily="34" charset="-122"/>
                <a:ea typeface="微软雅黑" pitchFamily="34" charset="-122"/>
                <a:sym typeface="Calibri" pitchFamily="34" charset="0"/>
              </a:rPr>
              <a:t>= '</a:t>
            </a:r>
            <a:r>
              <a:rPr lang="zh-CN" altLang="en-US" sz="2000" kern="0" dirty="0" smtClean="0">
                <a:latin typeface="微软雅黑" pitchFamily="34" charset="-122"/>
                <a:ea typeface="微软雅黑" pitchFamily="34" charset="-122"/>
                <a:sym typeface="Calibri" pitchFamily="34" charset="0"/>
              </a:rPr>
              <a:t>刘辰</a:t>
            </a:r>
            <a:r>
              <a:rPr lang="en-US" altLang="zh-CN" sz="2000" kern="0" dirty="0" smtClean="0">
                <a:latin typeface="微软雅黑" pitchFamily="34" charset="-122"/>
                <a:ea typeface="微软雅黑" pitchFamily="34" charset="-122"/>
                <a:sym typeface="Calibri" pitchFamily="34" charset="0"/>
              </a:rPr>
              <a:t>'</a:t>
            </a:r>
          </a:p>
          <a:p>
            <a:pPr marL="228600"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WHERE </a:t>
            </a:r>
            <a:r>
              <a:rPr lang="en-US" altLang="zh-CN" sz="2000" kern="0" dirty="0" err="1" smtClean="0">
                <a:latin typeface="微软雅黑" pitchFamily="34" charset="-122"/>
                <a:ea typeface="微软雅黑" pitchFamily="34" charset="-122"/>
                <a:sym typeface="Calibri" pitchFamily="34" charset="0"/>
              </a:rPr>
              <a:t>Sno</a:t>
            </a:r>
            <a:r>
              <a:rPr lang="en-US" altLang="zh-CN" sz="2000" kern="0" dirty="0" smtClean="0">
                <a:latin typeface="微软雅黑" pitchFamily="34" charset="-122"/>
                <a:ea typeface="微软雅黑" pitchFamily="34" charset="-122"/>
                <a:sym typeface="Calibri" pitchFamily="34" charset="0"/>
              </a:rPr>
              <a:t>= ' 200215122 ' </a:t>
            </a:r>
          </a:p>
          <a:p>
            <a:pPr marL="228600"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             AND </a:t>
            </a:r>
            <a:r>
              <a:rPr lang="en-US" altLang="zh-CN" sz="2000" kern="0" dirty="0" err="1" smtClean="0">
                <a:solidFill>
                  <a:srgbClr val="FF0066"/>
                </a:solidFill>
                <a:latin typeface="微软雅黑" pitchFamily="34" charset="-122"/>
                <a:ea typeface="微软雅黑" pitchFamily="34" charset="-122"/>
                <a:sym typeface="Calibri" pitchFamily="34" charset="0"/>
              </a:rPr>
              <a:t>Sdept</a:t>
            </a:r>
            <a:r>
              <a:rPr lang="en-US" altLang="zh-CN" sz="2000" kern="0" dirty="0" smtClean="0">
                <a:solidFill>
                  <a:srgbClr val="FF0066"/>
                </a:solidFill>
                <a:latin typeface="微软雅黑" pitchFamily="34" charset="-122"/>
                <a:ea typeface="微软雅黑" pitchFamily="34" charset="-122"/>
                <a:sym typeface="Calibri" pitchFamily="34" charset="0"/>
              </a:rPr>
              <a:t>= 'IS'</a:t>
            </a:r>
            <a:r>
              <a:rPr lang="zh-CN" altLang="en-US" sz="2000" kern="0" dirty="0" smtClean="0">
                <a:latin typeface="微软雅黑" pitchFamily="34" charset="-122"/>
                <a:ea typeface="微软雅黑" pitchFamily="34" charset="-122"/>
                <a:sym typeface="Calibri" pitchFamily="34" charset="0"/>
              </a:rPr>
              <a:t>；</a:t>
            </a:r>
          </a:p>
          <a:p>
            <a:endParaRPr lang="zh-CN" altLang="en-US" dirty="0"/>
          </a:p>
        </p:txBody>
      </p:sp>
      <p:cxnSp>
        <p:nvCxnSpPr>
          <p:cNvPr id="12" name="直接箭头连接符 13"/>
          <p:cNvCxnSpPr>
            <a:cxnSpLocks noChangeShapeType="1"/>
          </p:cNvCxnSpPr>
          <p:nvPr/>
        </p:nvCxnSpPr>
        <p:spPr bwMode="auto">
          <a:xfrm>
            <a:off x="4114800" y="3807069"/>
            <a:ext cx="1213338" cy="369277"/>
          </a:xfrm>
          <a:prstGeom prst="straightConnector1">
            <a:avLst/>
          </a:prstGeom>
          <a:noFill/>
          <a:ln w="57150" algn="ctr">
            <a:solidFill>
              <a:schemeClr val="tx1"/>
            </a:solidFill>
            <a:round/>
            <a:headEnd/>
            <a:tailEnd type="arrow" w="med" len="med"/>
          </a:ln>
        </p:spPr>
      </p:cxnSp>
      <p:sp>
        <p:nvSpPr>
          <p:cNvPr id="15" name="TextBox 14"/>
          <p:cNvSpPr txBox="1"/>
          <p:nvPr/>
        </p:nvSpPr>
        <p:spPr>
          <a:xfrm>
            <a:off x="4563208" y="967154"/>
            <a:ext cx="4352192" cy="1938992"/>
          </a:xfrm>
          <a:prstGeom prst="rect">
            <a:avLst/>
          </a:prstGeom>
          <a:noFill/>
        </p:spPr>
        <p:txBody>
          <a:bodyPr wrap="square" rtlCol="0">
            <a:spAutoFit/>
          </a:bodyPr>
          <a:lstStyle/>
          <a:p>
            <a:pPr>
              <a:lnSpc>
                <a:spcPct val="150000"/>
              </a:lnSpc>
            </a:pPr>
            <a:r>
              <a:rPr lang="en-US" altLang="zh-CN" sz="2000" b="1" dirty="0" smtClean="0">
                <a:solidFill>
                  <a:srgbClr val="0000FF"/>
                </a:solidFill>
                <a:latin typeface="微软雅黑" pitchFamily="34" charset="-122"/>
                <a:ea typeface="微软雅黑" pitchFamily="34" charset="-122"/>
              </a:rPr>
              <a:t>SQL</a:t>
            </a:r>
            <a:r>
              <a:rPr lang="zh-CN" altLang="en-US" sz="2000" b="1" dirty="0" smtClean="0">
                <a:solidFill>
                  <a:srgbClr val="0000FF"/>
                </a:solidFill>
                <a:latin typeface="微软雅黑" pitchFamily="34" charset="-122"/>
                <a:ea typeface="微软雅黑" pitchFamily="34" charset="-122"/>
              </a:rPr>
              <a:t>视图更新：</a:t>
            </a:r>
            <a:r>
              <a:rPr lang="zh-CN" altLang="en-US" sz="2000" dirty="0" smtClean="0">
                <a:latin typeface="微软雅黑" pitchFamily="34" charset="-122"/>
                <a:ea typeface="微软雅黑" pitchFamily="34" charset="-122"/>
              </a:rPr>
              <a:t>是比较复杂的问题，因视图不保存数据，对视图的更新最终要反映到对基本表的更新上，而有时，视图定义的映射不是可逆的</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4.4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更新视图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1" name="TextBox 10"/>
          <p:cNvSpPr txBox="1"/>
          <p:nvPr/>
        </p:nvSpPr>
        <p:spPr>
          <a:xfrm>
            <a:off x="553913" y="4496867"/>
            <a:ext cx="7508631" cy="1477328"/>
          </a:xfrm>
          <a:prstGeom prst="rect">
            <a:avLst/>
          </a:prstGeom>
          <a:noFill/>
          <a:ln w="38100">
            <a:solidFill>
              <a:schemeClr val="accent1"/>
            </a:solidFill>
          </a:ln>
        </p:spPr>
        <p:txBody>
          <a:bodyPr wrap="square" rtlCol="0">
            <a:spAutoFit/>
          </a:bodyPr>
          <a:lstStyle/>
          <a:p>
            <a:pPr marL="228600" lvl="0" indent="-228600">
              <a:lnSpc>
                <a:spcPct val="150000"/>
              </a:lnSpc>
              <a:spcBef>
                <a:spcPts val="0"/>
              </a:spcBef>
              <a:defRPr/>
            </a:pPr>
            <a:r>
              <a:rPr lang="zh-CN" altLang="en-US" sz="2000" kern="0" dirty="0" smtClean="0">
                <a:latin typeface="微软雅黑" pitchFamily="34" charset="-122"/>
                <a:ea typeface="微软雅黑" pitchFamily="34" charset="-122"/>
                <a:sym typeface="Calibri" pitchFamily="34" charset="0"/>
              </a:rPr>
              <a:t>转换为对基本表的更新：</a:t>
            </a:r>
          </a:p>
          <a:p>
            <a:pPr marL="685800" lvl="1" indent="-228600">
              <a:lnSpc>
                <a:spcPct val="150000"/>
              </a:lnSpc>
              <a:spcBef>
                <a:spcPts val="0"/>
              </a:spcBef>
              <a:defRPr/>
            </a:pPr>
            <a:r>
              <a:rPr lang="en-US" altLang="zh-CN" sz="2000" kern="0" dirty="0" smtClean="0">
                <a:solidFill>
                  <a:srgbClr val="0000FF"/>
                </a:solidFill>
                <a:latin typeface="微软雅黑" pitchFamily="34" charset="-122"/>
                <a:ea typeface="微软雅黑" pitchFamily="34" charset="-122"/>
                <a:sym typeface="Calibri" pitchFamily="34" charset="0"/>
              </a:rPr>
              <a:t>INSERT   INTO   </a:t>
            </a:r>
            <a:r>
              <a:rPr lang="en-US" altLang="zh-CN" sz="2000" kern="0" dirty="0" smtClean="0">
                <a:solidFill>
                  <a:srgbClr val="FF0066"/>
                </a:solidFill>
                <a:latin typeface="微软雅黑" pitchFamily="34" charset="-122"/>
                <a:ea typeface="微软雅黑" pitchFamily="34" charset="-122"/>
                <a:sym typeface="Calibri" pitchFamily="34" charset="0"/>
              </a:rPr>
              <a:t>Student</a:t>
            </a:r>
            <a:r>
              <a:rPr lang="en-US" altLang="zh-CN" sz="2000" kern="0" dirty="0" smtClean="0">
                <a:latin typeface="微软雅黑" pitchFamily="34" charset="-122"/>
                <a:ea typeface="微软雅黑" pitchFamily="34" charset="-122"/>
                <a:sym typeface="Calibri" pitchFamily="34" charset="0"/>
              </a:rPr>
              <a:t>(</a:t>
            </a:r>
            <a:r>
              <a:rPr lang="en-US" altLang="zh-CN" sz="2000" kern="0" dirty="0" err="1" smtClean="0">
                <a:latin typeface="微软雅黑" pitchFamily="34" charset="-122"/>
                <a:ea typeface="微软雅黑" pitchFamily="34" charset="-122"/>
                <a:sym typeface="Calibri" pitchFamily="34" charset="0"/>
              </a:rPr>
              <a:t>Sno</a:t>
            </a:r>
            <a:r>
              <a:rPr lang="zh-CN" altLang="en-US" sz="2000" kern="0" dirty="0" smtClean="0">
                <a:latin typeface="微软雅黑" pitchFamily="34" charset="-122"/>
                <a:ea typeface="微软雅黑" pitchFamily="34" charset="-122"/>
                <a:sym typeface="Calibri" pitchFamily="34" charset="0"/>
              </a:rPr>
              <a:t>，</a:t>
            </a:r>
            <a:r>
              <a:rPr lang="en-US" altLang="zh-CN" sz="2000" kern="0" dirty="0" err="1" smtClean="0">
                <a:latin typeface="微软雅黑" pitchFamily="34" charset="-122"/>
                <a:ea typeface="微软雅黑" pitchFamily="34" charset="-122"/>
                <a:sym typeface="Calibri" pitchFamily="34" charset="0"/>
              </a:rPr>
              <a:t>Sname</a:t>
            </a:r>
            <a:r>
              <a:rPr lang="zh-CN" altLang="en-US" sz="2000" kern="0" dirty="0" smtClean="0">
                <a:latin typeface="微软雅黑" pitchFamily="34" charset="-122"/>
                <a:ea typeface="微软雅黑" pitchFamily="34" charset="-122"/>
                <a:sym typeface="Calibri" pitchFamily="34" charset="0"/>
              </a:rPr>
              <a:t>，</a:t>
            </a:r>
            <a:r>
              <a:rPr lang="en-US" altLang="zh-CN" sz="2000" kern="0" dirty="0" smtClean="0">
                <a:latin typeface="微软雅黑" pitchFamily="34" charset="-122"/>
                <a:ea typeface="微软雅黑" pitchFamily="34" charset="-122"/>
                <a:sym typeface="Calibri" pitchFamily="34" charset="0"/>
              </a:rPr>
              <a:t>Sage</a:t>
            </a:r>
            <a:r>
              <a:rPr lang="zh-CN" altLang="en-US" sz="2000" kern="0" dirty="0" smtClean="0">
                <a:latin typeface="微软雅黑" pitchFamily="34" charset="-122"/>
                <a:ea typeface="微软雅黑" pitchFamily="34" charset="-122"/>
                <a:sym typeface="Calibri" pitchFamily="34" charset="0"/>
              </a:rPr>
              <a:t>，</a:t>
            </a:r>
            <a:r>
              <a:rPr lang="en-US" altLang="zh-CN" sz="2000" kern="0" dirty="0" err="1" smtClean="0">
                <a:solidFill>
                  <a:srgbClr val="FF0066"/>
                </a:solidFill>
                <a:latin typeface="微软雅黑" pitchFamily="34" charset="-122"/>
                <a:ea typeface="微软雅黑" pitchFamily="34" charset="-122"/>
                <a:sym typeface="Calibri" pitchFamily="34" charset="0"/>
              </a:rPr>
              <a:t>Sdept</a:t>
            </a:r>
            <a:r>
              <a:rPr lang="en-US" altLang="zh-CN" sz="2000" kern="0" dirty="0" smtClean="0">
                <a:latin typeface="微软雅黑" pitchFamily="34" charset="-122"/>
                <a:ea typeface="微软雅黑" pitchFamily="34" charset="-122"/>
                <a:sym typeface="Calibri" pitchFamily="34" charset="0"/>
              </a:rPr>
              <a:t>)</a:t>
            </a:r>
          </a:p>
          <a:p>
            <a:pPr marL="685800" lvl="1" indent="-228600">
              <a:lnSpc>
                <a:spcPct val="150000"/>
              </a:lnSpc>
              <a:spcBef>
                <a:spcPts val="0"/>
              </a:spcBef>
              <a:defRPr/>
            </a:pPr>
            <a:r>
              <a:rPr lang="en-US" altLang="zh-CN" sz="2000" kern="0" dirty="0" smtClean="0">
                <a:solidFill>
                  <a:srgbClr val="0000FF"/>
                </a:solidFill>
                <a:latin typeface="微软雅黑" pitchFamily="34" charset="-122"/>
                <a:ea typeface="微软雅黑" pitchFamily="34" charset="-122"/>
                <a:sym typeface="Calibri" pitchFamily="34" charset="0"/>
              </a:rPr>
              <a:t>VALUES </a:t>
            </a:r>
            <a:r>
              <a:rPr lang="en-US" altLang="zh-CN" sz="2000" kern="0" dirty="0" smtClean="0">
                <a:latin typeface="微软雅黑" pitchFamily="34" charset="-122"/>
                <a:ea typeface="微软雅黑" pitchFamily="34" charset="-122"/>
                <a:sym typeface="Calibri" pitchFamily="34" charset="0"/>
              </a:rPr>
              <a:t>(‘200215129 '</a:t>
            </a:r>
            <a:r>
              <a:rPr lang="zh-CN" altLang="en-US" sz="2000" kern="0" dirty="0" smtClean="0">
                <a:latin typeface="微软雅黑" pitchFamily="34" charset="-122"/>
                <a:ea typeface="微软雅黑" pitchFamily="34" charset="-122"/>
                <a:sym typeface="Calibri" pitchFamily="34" charset="0"/>
              </a:rPr>
              <a:t>，</a:t>
            </a:r>
            <a:r>
              <a:rPr lang="en-US" altLang="zh-CN" sz="2000" kern="0" dirty="0" smtClean="0">
                <a:latin typeface="微软雅黑" pitchFamily="34" charset="-122"/>
                <a:ea typeface="微软雅黑" pitchFamily="34" charset="-122"/>
                <a:sym typeface="Calibri" pitchFamily="34" charset="0"/>
              </a:rPr>
              <a:t>'</a:t>
            </a:r>
            <a:r>
              <a:rPr lang="zh-CN" altLang="en-US" sz="2000" kern="0" dirty="0" smtClean="0">
                <a:latin typeface="微软雅黑" pitchFamily="34" charset="-122"/>
                <a:ea typeface="微软雅黑" pitchFamily="34" charset="-122"/>
                <a:sym typeface="Calibri" pitchFamily="34" charset="0"/>
              </a:rPr>
              <a:t>赵新</a:t>
            </a:r>
            <a:r>
              <a:rPr lang="en-US" altLang="zh-CN" sz="2000" kern="0" dirty="0" smtClean="0">
                <a:latin typeface="微软雅黑" pitchFamily="34" charset="-122"/>
                <a:ea typeface="微软雅黑" pitchFamily="34" charset="-122"/>
                <a:sym typeface="Calibri" pitchFamily="34" charset="0"/>
              </a:rPr>
              <a:t>'</a:t>
            </a:r>
            <a:r>
              <a:rPr lang="zh-CN" altLang="en-US" sz="2000" kern="0" dirty="0" smtClean="0">
                <a:latin typeface="微软雅黑" pitchFamily="34" charset="-122"/>
                <a:ea typeface="微软雅黑" pitchFamily="34" charset="-122"/>
                <a:sym typeface="Calibri" pitchFamily="34" charset="0"/>
              </a:rPr>
              <a:t>，</a:t>
            </a:r>
            <a:r>
              <a:rPr lang="en-US" altLang="zh-CN" sz="2000" kern="0" dirty="0" smtClean="0">
                <a:latin typeface="微软雅黑" pitchFamily="34" charset="-122"/>
                <a:ea typeface="微软雅黑" pitchFamily="34" charset="-122"/>
                <a:sym typeface="Calibri" pitchFamily="34" charset="0"/>
              </a:rPr>
              <a:t>20</a:t>
            </a:r>
            <a:r>
              <a:rPr lang="zh-CN" altLang="en-US" sz="2000" kern="0" dirty="0" smtClean="0">
                <a:latin typeface="微软雅黑" pitchFamily="34" charset="-122"/>
                <a:ea typeface="微软雅黑" pitchFamily="34" charset="-122"/>
                <a:sym typeface="Calibri" pitchFamily="34" charset="0"/>
              </a:rPr>
              <a:t>，</a:t>
            </a:r>
            <a:r>
              <a:rPr lang="en-US" altLang="zh-CN" sz="2000" kern="0" dirty="0" smtClean="0">
                <a:solidFill>
                  <a:srgbClr val="FF0066"/>
                </a:solidFill>
                <a:latin typeface="微软雅黑" pitchFamily="34" charset="-122"/>
                <a:ea typeface="微软雅黑" pitchFamily="34" charset="-122"/>
                <a:sym typeface="Calibri" pitchFamily="34" charset="0"/>
              </a:rPr>
              <a:t>'IS'</a:t>
            </a:r>
            <a:r>
              <a:rPr lang="en-US" altLang="zh-CN" sz="2000" kern="0" dirty="0" smtClean="0">
                <a:latin typeface="微软雅黑" pitchFamily="34" charset="-122"/>
                <a:ea typeface="微软雅黑" pitchFamily="34" charset="-122"/>
                <a:sym typeface="Calibri" pitchFamily="34" charset="0"/>
              </a:rPr>
              <a:t> )</a:t>
            </a:r>
            <a:r>
              <a:rPr lang="zh-CN" altLang="en-US" sz="2000" kern="0" dirty="0" smtClean="0">
                <a:latin typeface="微软雅黑" pitchFamily="34" charset="-122"/>
                <a:ea typeface="微软雅黑" pitchFamily="34" charset="-122"/>
                <a:sym typeface="Calibri" pitchFamily="34" charset="0"/>
              </a:rPr>
              <a:t>；</a:t>
            </a:r>
            <a:endParaRPr lang="zh-CN" altLang="en-US" dirty="0"/>
          </a:p>
        </p:txBody>
      </p:sp>
      <p:cxnSp>
        <p:nvCxnSpPr>
          <p:cNvPr id="12" name="直接箭头连接符 13"/>
          <p:cNvCxnSpPr>
            <a:cxnSpLocks noChangeShapeType="1"/>
          </p:cNvCxnSpPr>
          <p:nvPr/>
        </p:nvCxnSpPr>
        <p:spPr bwMode="auto">
          <a:xfrm rot="16200000" flipH="1">
            <a:off x="4765434" y="3991709"/>
            <a:ext cx="764930" cy="26375"/>
          </a:xfrm>
          <a:prstGeom prst="straightConnector1">
            <a:avLst/>
          </a:prstGeom>
          <a:noFill/>
          <a:ln w="57150" algn="ctr">
            <a:solidFill>
              <a:schemeClr val="tx1"/>
            </a:solidFill>
            <a:round/>
            <a:headEnd/>
            <a:tailEnd type="arrow" w="med" len="med"/>
          </a:ln>
        </p:spPr>
      </p:cxnSp>
      <p:sp>
        <p:nvSpPr>
          <p:cNvPr id="9" name="Rectangle 3"/>
          <p:cNvSpPr txBox="1">
            <a:spLocks noChangeArrowheads="1"/>
          </p:cNvSpPr>
          <p:nvPr/>
        </p:nvSpPr>
        <p:spPr bwMode="auto">
          <a:xfrm>
            <a:off x="238003" y="1650146"/>
            <a:ext cx="7848600" cy="1919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向信息系学生视图</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IS_S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中</a:t>
            </a:r>
            <a:r>
              <a:rPr kumimoji="0" lang="zh-CN" altLang="en-US" sz="2000" b="1"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插入</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一个新的学生记录：</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200215129</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，赵新，</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20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岁</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INSERT    INTO  </a:t>
            </a:r>
            <a:r>
              <a:rPr kumimoji="0" lang="en-US" altLang="zh-CN" sz="2000"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IS_Student</a:t>
            </a:r>
            <a:endPar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endParaRP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VALUES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(‘95029’</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，‘赵新’，</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20)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4.4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更新视图</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11" name="TextBox 10"/>
          <p:cNvSpPr txBox="1"/>
          <p:nvPr/>
        </p:nvSpPr>
        <p:spPr>
          <a:xfrm>
            <a:off x="1072663" y="3459375"/>
            <a:ext cx="6488722" cy="2400657"/>
          </a:xfrm>
          <a:prstGeom prst="rect">
            <a:avLst/>
          </a:prstGeom>
          <a:noFill/>
          <a:ln w="38100">
            <a:solidFill>
              <a:schemeClr val="accent1"/>
            </a:solidFill>
          </a:ln>
        </p:spPr>
        <p:txBody>
          <a:bodyPr wrap="square" rtlCol="0">
            <a:spAutoFit/>
          </a:bodyPr>
          <a:lstStyle/>
          <a:p>
            <a:pPr eaLnBrk="1" hangingPunct="1">
              <a:lnSpc>
                <a:spcPct val="150000"/>
              </a:lnSpc>
              <a:buFont typeface="Wingdings" pitchFamily="2" charset="2"/>
              <a:buNone/>
            </a:pPr>
            <a:r>
              <a:rPr lang="zh-CN" altLang="en-US" sz="2000" dirty="0" smtClean="0">
                <a:latin typeface="微软雅黑" pitchFamily="34" charset="-122"/>
                <a:ea typeface="微软雅黑" pitchFamily="34" charset="-122"/>
              </a:rPr>
              <a:t>转换为对基本表的更新：</a:t>
            </a: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DELETE</a:t>
            </a: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FROM </a:t>
            </a:r>
            <a:r>
              <a:rPr lang="en-US" altLang="zh-CN" sz="2000" dirty="0" smtClean="0">
                <a:solidFill>
                  <a:srgbClr val="FF0066"/>
                </a:solidFill>
                <a:latin typeface="微软雅黑" pitchFamily="34" charset="-122"/>
                <a:ea typeface="微软雅黑" pitchFamily="34" charset="-122"/>
              </a:rPr>
              <a:t>Student</a:t>
            </a: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WHERE </a:t>
            </a:r>
            <a:r>
              <a:rPr lang="en-US" altLang="zh-CN" sz="2000" dirty="0" err="1" smtClean="0">
                <a:latin typeface="微软雅黑" pitchFamily="34" charset="-122"/>
                <a:ea typeface="微软雅黑" pitchFamily="34" charset="-122"/>
              </a:rPr>
              <a:t>Sno</a:t>
            </a:r>
            <a:r>
              <a:rPr lang="en-US" altLang="zh-CN" sz="2000" dirty="0" smtClean="0">
                <a:latin typeface="微软雅黑" pitchFamily="34" charset="-122"/>
                <a:ea typeface="微软雅黑" pitchFamily="34" charset="-122"/>
              </a:rPr>
              <a:t>= ' 200215129 ' AND </a:t>
            </a:r>
            <a:r>
              <a:rPr lang="en-US" altLang="zh-CN" sz="2000" dirty="0" err="1" smtClean="0">
                <a:solidFill>
                  <a:srgbClr val="FF0066"/>
                </a:solidFill>
                <a:latin typeface="微软雅黑" pitchFamily="34" charset="-122"/>
                <a:ea typeface="微软雅黑" pitchFamily="34" charset="-122"/>
              </a:rPr>
              <a:t>Sdept</a:t>
            </a:r>
            <a:r>
              <a:rPr lang="en-US" altLang="zh-CN" sz="2000" dirty="0" smtClean="0">
                <a:solidFill>
                  <a:srgbClr val="FF0066"/>
                </a:solidFill>
                <a:latin typeface="微软雅黑" pitchFamily="34" charset="-122"/>
                <a:ea typeface="微软雅黑" pitchFamily="34" charset="-122"/>
              </a:rPr>
              <a:t>= 'IS'</a:t>
            </a:r>
            <a:r>
              <a:rPr lang="zh-CN" altLang="en-US" sz="2000" dirty="0" smtClean="0">
                <a:latin typeface="微软雅黑" pitchFamily="34" charset="-122"/>
                <a:ea typeface="微软雅黑" pitchFamily="34" charset="-122"/>
              </a:rPr>
              <a:t>；</a:t>
            </a:r>
          </a:p>
          <a:p>
            <a:pPr>
              <a:lnSpc>
                <a:spcPct val="150000"/>
              </a:lnSpc>
            </a:pPr>
            <a:endParaRPr lang="zh-CN" altLang="en-US" sz="2000" dirty="0">
              <a:latin typeface="微软雅黑" pitchFamily="34" charset="-122"/>
              <a:ea typeface="微软雅黑" pitchFamily="34" charset="-122"/>
            </a:endParaRPr>
          </a:p>
        </p:txBody>
      </p:sp>
      <p:cxnSp>
        <p:nvCxnSpPr>
          <p:cNvPr id="12" name="直接箭头连接符 13"/>
          <p:cNvCxnSpPr>
            <a:cxnSpLocks noChangeShapeType="1"/>
          </p:cNvCxnSpPr>
          <p:nvPr/>
        </p:nvCxnSpPr>
        <p:spPr bwMode="auto">
          <a:xfrm rot="10800000" flipV="1">
            <a:off x="2866292" y="2470637"/>
            <a:ext cx="1477108" cy="931985"/>
          </a:xfrm>
          <a:prstGeom prst="straightConnector1">
            <a:avLst/>
          </a:prstGeom>
          <a:noFill/>
          <a:ln w="57150" algn="ctr">
            <a:solidFill>
              <a:schemeClr val="tx1"/>
            </a:solidFill>
            <a:round/>
            <a:headEnd/>
            <a:tailEnd type="arrow" w="med" len="med"/>
          </a:ln>
        </p:spPr>
      </p:cxnSp>
      <p:sp>
        <p:nvSpPr>
          <p:cNvPr id="9" name="矩形 8"/>
          <p:cNvSpPr/>
          <p:nvPr/>
        </p:nvSpPr>
        <p:spPr>
          <a:xfrm>
            <a:off x="3894993" y="698682"/>
            <a:ext cx="4695091" cy="2400657"/>
          </a:xfrm>
          <a:prstGeom prst="rect">
            <a:avLst/>
          </a:prstGeom>
        </p:spPr>
        <p:txBody>
          <a:bodyPr wrap="square">
            <a:spAutoFit/>
          </a:bodyPr>
          <a:lstStyle/>
          <a:p>
            <a:pPr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删除</a:t>
            </a:r>
            <a:r>
              <a:rPr lang="zh-CN" altLang="en-US" sz="2000" dirty="0" smtClean="0">
                <a:latin typeface="微软雅黑" pitchFamily="34" charset="-122"/>
                <a:ea typeface="微软雅黑" pitchFamily="34" charset="-122"/>
              </a:rPr>
              <a:t>信息系学生视图</a:t>
            </a:r>
            <a:r>
              <a:rPr lang="en-US" altLang="zh-CN" sz="2000" dirty="0" err="1" smtClean="0">
                <a:latin typeface="微软雅黑" pitchFamily="34" charset="-122"/>
                <a:ea typeface="微软雅黑" pitchFamily="34" charset="-122"/>
              </a:rPr>
              <a:t>IS_Student</a:t>
            </a:r>
            <a:r>
              <a:rPr lang="zh-CN" altLang="en-US" sz="2000" dirty="0" smtClean="0">
                <a:latin typeface="微软雅黑" pitchFamily="34" charset="-122"/>
                <a:ea typeface="微软雅黑" pitchFamily="34" charset="-122"/>
              </a:rPr>
              <a:t>中学号为</a:t>
            </a:r>
            <a:r>
              <a:rPr lang="en-US" altLang="zh-CN" sz="2000" dirty="0" smtClean="0">
                <a:latin typeface="微软雅黑" pitchFamily="34" charset="-122"/>
                <a:ea typeface="微软雅黑" pitchFamily="34" charset="-122"/>
              </a:rPr>
              <a:t>200215129</a:t>
            </a:r>
            <a:r>
              <a:rPr lang="zh-CN" altLang="en-US" sz="2000" dirty="0" smtClean="0">
                <a:latin typeface="微软雅黑" pitchFamily="34" charset="-122"/>
                <a:ea typeface="微软雅黑" pitchFamily="34" charset="-122"/>
              </a:rPr>
              <a:t>的记录 </a:t>
            </a: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DELETE</a:t>
            </a: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FROM </a:t>
            </a:r>
            <a:r>
              <a:rPr lang="en-US" altLang="zh-CN" sz="2000" dirty="0" err="1" smtClean="0">
                <a:solidFill>
                  <a:srgbClr val="FF0066"/>
                </a:solidFill>
                <a:latin typeface="微软雅黑" pitchFamily="34" charset="-122"/>
                <a:ea typeface="微软雅黑" pitchFamily="34" charset="-122"/>
              </a:rPr>
              <a:t>IS_Student</a:t>
            </a:r>
            <a:endParaRPr lang="en-US" altLang="zh-CN" sz="2000" dirty="0" smtClean="0">
              <a:solidFill>
                <a:srgbClr val="FF0066"/>
              </a:solidFill>
              <a:latin typeface="微软雅黑" pitchFamily="34" charset="-122"/>
              <a:ea typeface="微软雅黑" pitchFamily="34" charset="-122"/>
            </a:endParaRPr>
          </a:p>
          <a:p>
            <a:pPr lvl="1" eaLnBrk="1" hangingPunct="1">
              <a:lnSpc>
                <a:spcPct val="150000"/>
              </a:lnSpc>
              <a:buFont typeface="Wingdings" pitchFamily="2" charset="2"/>
              <a:buNone/>
            </a:pPr>
            <a:r>
              <a:rPr lang="en-US" altLang="zh-CN" sz="2000" dirty="0" smtClean="0">
                <a:latin typeface="微软雅黑" pitchFamily="34" charset="-122"/>
                <a:ea typeface="微软雅黑" pitchFamily="34" charset="-122"/>
              </a:rPr>
              <a:t>WHERE </a:t>
            </a:r>
            <a:r>
              <a:rPr lang="en-US" altLang="zh-CN" sz="2000" dirty="0" err="1" smtClean="0">
                <a:latin typeface="微软雅黑" pitchFamily="34" charset="-122"/>
                <a:ea typeface="微软雅黑" pitchFamily="34" charset="-122"/>
              </a:rPr>
              <a:t>Sno</a:t>
            </a:r>
            <a:r>
              <a:rPr lang="en-US" altLang="zh-CN" sz="2000" dirty="0" smtClean="0">
                <a:latin typeface="微软雅黑" pitchFamily="34" charset="-122"/>
                <a:ea typeface="微软雅黑" pitchFamily="34" charset="-122"/>
              </a:rPr>
              <a:t>= ' 200215129 '</a:t>
            </a:r>
            <a:r>
              <a:rPr lang="zh-CN" altLang="en-US" sz="2000" dirty="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pic>
        <p:nvPicPr>
          <p:cNvPr id="5" name="图片 7" descr="300 (2).jpg"/>
          <p:cNvPicPr>
            <a:picLocks noChangeAspect="1"/>
          </p:cNvPicPr>
          <p:nvPr/>
        </p:nvPicPr>
        <p:blipFill>
          <a:blip r:embed="rId2" cstate="print"/>
          <a:srcRect/>
          <a:stretch>
            <a:fillRect/>
          </a:stretch>
        </p:blipFill>
        <p:spPr bwMode="auto">
          <a:xfrm>
            <a:off x="6024686" y="1099039"/>
            <a:ext cx="2338387" cy="1531938"/>
          </a:xfrm>
          <a:prstGeom prst="rect">
            <a:avLst/>
          </a:prstGeom>
          <a:noFill/>
          <a:ln w="9525">
            <a:noFill/>
            <a:miter lim="800000"/>
            <a:headEnd/>
            <a:tailEnd/>
          </a:ln>
        </p:spPr>
      </p:pic>
      <p:sp>
        <p:nvSpPr>
          <p:cNvPr id="6" name="椭圆形标注 5"/>
          <p:cNvSpPr>
            <a:spLocks noChangeArrowheads="1"/>
          </p:cNvSpPr>
          <p:nvPr/>
        </p:nvSpPr>
        <p:spPr bwMode="auto">
          <a:xfrm>
            <a:off x="0" y="0"/>
            <a:ext cx="5424853" cy="1428214"/>
          </a:xfrm>
          <a:prstGeom prst="wedgeEllipseCallout">
            <a:avLst>
              <a:gd name="adj1" fmla="val 63369"/>
              <a:gd name="adj2" fmla="val 79131"/>
            </a:avLst>
          </a:prstGeom>
          <a:solidFill>
            <a:schemeClr val="tx1"/>
          </a:solidFill>
          <a:ln w="9525" algn="ctr">
            <a:noFill/>
            <a:round/>
            <a:headEnd/>
            <a:tailEnd/>
          </a:ln>
        </p:spPr>
        <p:txBody>
          <a:bodyPr wrap="square">
            <a:spAutoFit/>
          </a:bodyPr>
          <a:lstStyle/>
          <a:p>
            <a:pPr>
              <a:lnSpc>
                <a:spcPct val="150000"/>
              </a:lnSpc>
              <a:buFont typeface="Wingdings" pitchFamily="2" charset="2"/>
              <a:buNone/>
            </a:pPr>
            <a:r>
              <a:rPr lang="zh-CN" altLang="en-US" sz="2000" dirty="0" smtClean="0">
                <a:solidFill>
                  <a:srgbClr val="FFC000"/>
                </a:solidFill>
                <a:latin typeface="微软雅黑" pitchFamily="34" charset="-122"/>
                <a:ea typeface="微软雅黑" pitchFamily="34" charset="-122"/>
                <a:cs typeface="Arial Unicode MS" pitchFamily="34" charset="-122"/>
              </a:rPr>
              <a:t>是否所有视图均可以正常消解转化为对基本表的操作呢？？</a:t>
            </a:r>
            <a:endParaRPr lang="zh-CN" altLang="en-US" sz="2000" dirty="0">
              <a:solidFill>
                <a:srgbClr val="FFC000"/>
              </a:solidFill>
              <a:latin typeface="微软雅黑" pitchFamily="34" charset="-122"/>
              <a:ea typeface="微软雅黑" pitchFamily="34" charset="-122"/>
              <a:cs typeface="Arial Unicode MS" pitchFamily="34" charset="-122"/>
            </a:endParaRPr>
          </a:p>
        </p:txBody>
      </p:sp>
      <p:sp>
        <p:nvSpPr>
          <p:cNvPr id="7" name="Rectangle 3"/>
          <p:cNvSpPr txBox="1">
            <a:spLocks noChangeArrowheads="1"/>
          </p:cNvSpPr>
          <p:nvPr/>
        </p:nvSpPr>
        <p:spPr>
          <a:xfrm>
            <a:off x="334892" y="2010826"/>
            <a:ext cx="8436611" cy="2534972"/>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分组视图</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前面讲的一个例子</a:t>
            </a:r>
            <a:endPar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将学生的学号及他的平均成绩定义为一个视图</a:t>
            </a:r>
            <a:r>
              <a:rPr lang="zh-CN" altLang="en-US" sz="2000" kern="0" noProof="0" dirty="0" smtClean="0">
                <a:latin typeface="微软雅黑" pitchFamily="34" charset="-122"/>
                <a:ea typeface="微软雅黑" pitchFamily="34" charset="-122"/>
                <a:sym typeface="Calibri" pitchFamily="34" charset="0"/>
              </a:rPr>
              <a:t>。</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假设</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SC</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表中“成绩”列</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Grade</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为数字型</a:t>
            </a:r>
          </a:p>
          <a:p>
            <a:pPr marL="228600" indent="-228600">
              <a:lnSpc>
                <a:spcPct val="150000"/>
              </a:lnSpc>
              <a:spcBef>
                <a:spcPts val="0"/>
              </a:spcBef>
              <a:buFont typeface="Wingdings" pitchFamily="2" charset="2"/>
              <a:buNone/>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  VIEW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S_G(S#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Gavg</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indent="-228600">
              <a:lnSpc>
                <a:spcPct val="150000"/>
              </a:lnSpc>
              <a:spcBef>
                <a:spcPts val="0"/>
              </a:spcBef>
              <a:buFont typeface="Wingdings" pitchFamily="2" charset="2"/>
              <a:buNone/>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AVG(Grade)</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SC   </a:t>
            </a: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GROUP BY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t>
            </a:r>
          </a:p>
        </p:txBody>
      </p:sp>
      <p:sp>
        <p:nvSpPr>
          <p:cNvPr id="8" name="Rectangle 3"/>
          <p:cNvSpPr txBox="1">
            <a:spLocks noChangeArrowheads="1"/>
          </p:cNvSpPr>
          <p:nvPr/>
        </p:nvSpPr>
        <p:spPr bwMode="auto">
          <a:xfrm>
            <a:off x="334892" y="4586653"/>
            <a:ext cx="8229600" cy="10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1000"/>
              </a:spcBef>
            </a:pPr>
            <a:r>
              <a:rPr lang="zh-CN" altLang="en-US" sz="2000" noProof="0" dirty="0" smtClean="0">
                <a:solidFill>
                  <a:srgbClr val="0000FF"/>
                </a:solidFill>
                <a:latin typeface="微软雅黑" pitchFamily="34" charset="-122"/>
                <a:ea typeface="微软雅黑" pitchFamily="34" charset="-122"/>
                <a:sym typeface="Calibri" pitchFamily="34" charset="0"/>
              </a:rPr>
              <a:t>新要求：</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在</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S_G</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视图中查询平均成绩在</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90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分以上的学生学号和平均成绩</a:t>
            </a:r>
          </a:p>
          <a:p>
            <a:pPr marL="685800" marR="0" lvl="1" indent="-228600" algn="l" defTabSz="914400" rtl="0" eaLnBrk="1" fontAlgn="base" latinLnBrk="0" hangingPunct="1">
              <a:lnSpc>
                <a:spcPct val="150000"/>
              </a:lnSpc>
              <a:spcBef>
                <a:spcPts val="50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SELECT *  FROM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S_G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WHERE  </a:t>
            </a:r>
            <a:r>
              <a:rPr kumimoji="0" lang="en-US" altLang="zh-CN" sz="20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Gavg</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&gt;=90</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7" name="Rectangle 3"/>
          <p:cNvSpPr txBox="1">
            <a:spLocks noChangeArrowheads="1"/>
          </p:cNvSpPr>
          <p:nvPr/>
        </p:nvSpPr>
        <p:spPr>
          <a:xfrm>
            <a:off x="203008" y="3039526"/>
            <a:ext cx="8436611" cy="2534972"/>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分组视图</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t>
            </a:r>
            <a:r>
              <a:rPr kumimoji="0" lang="zh-CN" altLang="en-US"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前面讲的一个例子</a:t>
            </a:r>
            <a:endPar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endParaRPr>
          </a:p>
          <a:p>
            <a:pPr marL="228600" lvl="0" indent="-228600">
              <a:lnSpc>
                <a:spcPct val="150000"/>
              </a:lnSpc>
              <a:spcBef>
                <a:spcPts val="0"/>
              </a:spcBef>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例</a:t>
            </a:r>
            <a:r>
              <a:rPr lang="en-US" altLang="zh-CN" dirty="0" smtClean="0">
                <a:latin typeface="微软雅黑" pitchFamily="34" charset="-122"/>
                <a:ea typeface="微软雅黑" pitchFamily="34" charset="-122"/>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将学生的学号及他的平均成绩定义为一个视图</a:t>
            </a:r>
            <a:r>
              <a:rPr lang="zh-CN" altLang="en-US" kern="0" noProof="0" dirty="0" smtClean="0">
                <a:latin typeface="微软雅黑" pitchFamily="34" charset="-122"/>
                <a:ea typeface="微软雅黑" pitchFamily="34" charset="-122"/>
                <a:sym typeface="Calibri" pitchFamily="34" charset="0"/>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假设</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SC</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表中“成绩”列</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Grade</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为数字型</a:t>
            </a:r>
          </a:p>
          <a:p>
            <a:pPr marL="228600" indent="-228600">
              <a:lnSpc>
                <a:spcPct val="150000"/>
              </a:lnSpc>
              <a:spcBef>
                <a:spcPts val="0"/>
              </a:spcBef>
              <a:buFont typeface="Wingdings" pitchFamily="2" charset="2"/>
              <a:buNone/>
            </a:pP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CREAT  VIEW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S_G(S#</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b="0" i="0" u="none" strike="noStrike" kern="0" cap="none" spc="0" normalizeH="0" baseline="0" noProof="0" dirty="0" err="1" smtClean="0">
                <a:ln>
                  <a:noFill/>
                </a:ln>
                <a:solidFill>
                  <a:srgbClr val="FF0066"/>
                </a:solidFill>
                <a:effectLst/>
                <a:uLnTx/>
                <a:uFillTx/>
                <a:latin typeface="微软雅黑" pitchFamily="34" charset="-122"/>
                <a:ea typeface="微软雅黑" pitchFamily="34" charset="-122"/>
                <a:sym typeface="Calibri" pitchFamily="34" charset="0"/>
              </a:rPr>
              <a:t>Gavg</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AS</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p>
          <a:p>
            <a:pPr marL="228600" indent="-228600">
              <a:lnSpc>
                <a:spcPct val="150000"/>
              </a:lnSpc>
              <a:spcBef>
                <a:spcPts val="0"/>
              </a:spcBef>
              <a:buFont typeface="Wingdings" pitchFamily="2" charset="2"/>
              <a:buNone/>
            </a:pP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AVG(Grade)</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SC   </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GROUP BY </a:t>
            </a:r>
            <a:r>
              <a:rPr kumimoji="0" lang="en-US" altLang="zh-CN"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S#</a:t>
            </a:r>
            <a:r>
              <a:rPr kumimoji="0" lang="zh-CN" altLang="en-US"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t>
            </a:r>
          </a:p>
        </p:txBody>
      </p:sp>
      <p:sp>
        <p:nvSpPr>
          <p:cNvPr id="8" name="Rectangle 3"/>
          <p:cNvSpPr txBox="1">
            <a:spLocks noChangeArrowheads="1"/>
          </p:cNvSpPr>
          <p:nvPr/>
        </p:nvSpPr>
        <p:spPr bwMode="auto">
          <a:xfrm>
            <a:off x="422816" y="5334000"/>
            <a:ext cx="8229600" cy="10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1000"/>
              </a:spcBef>
            </a:pPr>
            <a:r>
              <a:rPr lang="zh-CN" altLang="en-US" noProof="0" dirty="0" smtClean="0">
                <a:solidFill>
                  <a:srgbClr val="0000FF"/>
                </a:solidFill>
                <a:latin typeface="微软雅黑" pitchFamily="34" charset="-122"/>
                <a:ea typeface="微软雅黑" pitchFamily="34" charset="-122"/>
                <a:sym typeface="Calibri" pitchFamily="34" charset="0"/>
              </a:rPr>
              <a:t>新要求：</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在</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S_G</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视图中查询平均成绩在</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90</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分以上的学生学号和平均成绩</a:t>
            </a:r>
          </a:p>
          <a:p>
            <a:pPr marL="685800" marR="0" lvl="1" indent="-228600" algn="l" defTabSz="914400" rtl="0" eaLnBrk="1" fontAlgn="base" latinLnBrk="0" hangingPunct="1">
              <a:lnSpc>
                <a:spcPct val="150000"/>
              </a:lnSpc>
              <a:spcBef>
                <a:spcPts val="500"/>
              </a:spcBef>
              <a:spcAft>
                <a:spcPct val="0"/>
              </a:spcAft>
              <a:buClrTx/>
              <a:buSzTx/>
              <a:buFont typeface="Wingdings" pitchFamily="2" charset="2"/>
              <a:buNone/>
              <a:tabLst/>
              <a:defRPr/>
            </a:pP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     SELECT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S_G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WHERE  </a:t>
            </a:r>
            <a:r>
              <a:rPr kumimoji="0" lang="en-US" altLang="zh-CN"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sym typeface="Calibri" pitchFamily="34" charset="0"/>
              </a:rPr>
              <a:t>Gavg</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&gt;=90</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p>
        </p:txBody>
      </p:sp>
      <p:sp>
        <p:nvSpPr>
          <p:cNvPr id="9" name="Rectangle 3"/>
          <p:cNvSpPr txBox="1">
            <a:spLocks noChangeArrowheads="1"/>
          </p:cNvSpPr>
          <p:nvPr/>
        </p:nvSpPr>
        <p:spPr bwMode="auto">
          <a:xfrm>
            <a:off x="422030" y="281354"/>
            <a:ext cx="3930162" cy="2382716"/>
          </a:xfrm>
          <a:prstGeom prst="rect">
            <a:avLst/>
          </a:prstGeom>
          <a:noFill/>
          <a:ln w="2857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685800" lvl="1" indent="-228600">
              <a:lnSpc>
                <a:spcPct val="150000"/>
              </a:lnSpc>
              <a:spcBef>
                <a:spcPts val="0"/>
              </a:spcBef>
            </a:pPr>
            <a:r>
              <a:rPr lang="zh-CN" altLang="en-US" sz="2000" dirty="0" smtClean="0">
                <a:latin typeface="微软雅黑" pitchFamily="34" charset="-122"/>
                <a:ea typeface="微软雅黑" pitchFamily="34" charset="-122"/>
              </a:rPr>
              <a:t>转换为对基本表的更新：</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SELECT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AVG(Grade)</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FROM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SC</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WHERE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 </a:t>
            </a:r>
            <a:r>
              <a:rPr kumimoji="0" lang="en-US" altLang="zh-CN" sz="2000" b="0" i="0" u="none" strike="noStrike" kern="0" cap="none" spc="0" normalizeH="0" baseline="0" noProof="0" dirty="0" smtClean="0">
                <a:ln>
                  <a:noFill/>
                </a:ln>
                <a:solidFill>
                  <a:srgbClr val="FF0066"/>
                </a:solidFill>
                <a:effectLst/>
                <a:uLnTx/>
                <a:uFillTx/>
                <a:latin typeface="微软雅黑" pitchFamily="34" charset="-122"/>
                <a:ea typeface="微软雅黑" pitchFamily="34" charset="-122"/>
                <a:sym typeface="Calibri" pitchFamily="34" charset="0"/>
              </a:rPr>
              <a:t>AVG(Grade)&gt;=90</a:t>
            </a: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effectLst/>
                <a:uLnTx/>
                <a:uFillTx/>
                <a:latin typeface="微软雅黑" pitchFamily="34" charset="-122"/>
                <a:ea typeface="微软雅黑" pitchFamily="34" charset="-122"/>
                <a:sym typeface="Calibri" pitchFamily="34" charset="0"/>
              </a:rPr>
              <a:t>GROUP BY </a:t>
            </a:r>
            <a:r>
              <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S#</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a:t>
            </a:r>
            <a:endParaRPr kumimoji="0" lang="en-US" altLang="zh-CN"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
        <p:nvSpPr>
          <p:cNvPr id="10" name="TextBox 9"/>
          <p:cNvSpPr txBox="1"/>
          <p:nvPr/>
        </p:nvSpPr>
        <p:spPr>
          <a:xfrm>
            <a:off x="4808783" y="277783"/>
            <a:ext cx="4037257" cy="2354491"/>
          </a:xfrm>
          <a:prstGeom prst="rect">
            <a:avLst/>
          </a:prstGeom>
          <a:noFill/>
        </p:spPr>
        <p:txBody>
          <a:bodyPr wrap="square" rtlCol="0">
            <a:spAutoFit/>
          </a:bodyPr>
          <a:lstStyle/>
          <a:p>
            <a:pPr marL="228600" lvl="0" indent="-228600">
              <a:lnSpc>
                <a:spcPct val="150000"/>
              </a:lnSpc>
              <a:spcBef>
                <a:spcPts val="0"/>
              </a:spcBef>
              <a:defRPr/>
            </a:pPr>
            <a:r>
              <a:rPr lang="zh-CN" altLang="en-US" sz="2000" b="1" kern="0" dirty="0" smtClean="0">
                <a:solidFill>
                  <a:srgbClr val="FF0000"/>
                </a:solidFill>
                <a:latin typeface="微软雅黑" pitchFamily="34" charset="-122"/>
                <a:ea typeface="微软雅黑" pitchFamily="34" charset="-122"/>
                <a:sym typeface="Calibri" pitchFamily="34" charset="0"/>
              </a:rPr>
              <a:t>正确：</a:t>
            </a:r>
          </a:p>
          <a:p>
            <a:pPr marL="685800" lvl="1" indent="-228600">
              <a:lnSpc>
                <a:spcPct val="150000"/>
              </a:lnSpc>
              <a:spcBef>
                <a:spcPts val="0"/>
              </a:spcBef>
              <a:defRPr/>
            </a:pPr>
            <a:r>
              <a:rPr lang="en-US" altLang="zh-CN" sz="2000" kern="0" dirty="0" smtClean="0">
                <a:solidFill>
                  <a:srgbClr val="0000FF"/>
                </a:solidFill>
                <a:latin typeface="微软雅黑" pitchFamily="34" charset="-122"/>
                <a:ea typeface="微软雅黑" pitchFamily="34" charset="-122"/>
                <a:sym typeface="Calibri" pitchFamily="34" charset="0"/>
              </a:rPr>
              <a:t>SELECT</a:t>
            </a:r>
            <a:r>
              <a:rPr lang="en-US" altLang="zh-CN" sz="2000" kern="0" dirty="0" smtClean="0">
                <a:latin typeface="微软雅黑" pitchFamily="34" charset="-122"/>
                <a:ea typeface="微软雅黑" pitchFamily="34" charset="-122"/>
                <a:sym typeface="Calibri" pitchFamily="34" charset="0"/>
              </a:rPr>
              <a:t>  S#</a:t>
            </a:r>
            <a:r>
              <a:rPr lang="zh-CN" altLang="en-US" sz="2000" kern="0" dirty="0" smtClean="0">
                <a:latin typeface="微软雅黑" pitchFamily="34" charset="-122"/>
                <a:ea typeface="微软雅黑" pitchFamily="34" charset="-122"/>
                <a:sym typeface="Calibri" pitchFamily="34" charset="0"/>
              </a:rPr>
              <a:t>，</a:t>
            </a:r>
            <a:r>
              <a:rPr lang="en-US" altLang="zh-CN" sz="2000" kern="0" dirty="0" smtClean="0">
                <a:latin typeface="微软雅黑" pitchFamily="34" charset="-122"/>
                <a:ea typeface="微软雅黑" pitchFamily="34" charset="-122"/>
                <a:sym typeface="Calibri" pitchFamily="34" charset="0"/>
              </a:rPr>
              <a:t>AVG(Grade)</a:t>
            </a:r>
          </a:p>
          <a:p>
            <a:pPr marL="685800" lvl="1" indent="-228600">
              <a:lnSpc>
                <a:spcPct val="150000"/>
              </a:lnSpc>
              <a:spcBef>
                <a:spcPts val="0"/>
              </a:spcBef>
              <a:defRPr/>
            </a:pPr>
            <a:r>
              <a:rPr lang="en-US" altLang="zh-CN" sz="2000" kern="0" dirty="0" smtClean="0">
                <a:solidFill>
                  <a:srgbClr val="0000FF"/>
                </a:solidFill>
                <a:latin typeface="微软雅黑" pitchFamily="34" charset="-122"/>
                <a:ea typeface="微软雅黑" pitchFamily="34" charset="-122"/>
                <a:sym typeface="Calibri" pitchFamily="34" charset="0"/>
              </a:rPr>
              <a:t>FROM</a:t>
            </a:r>
            <a:r>
              <a:rPr lang="en-US" altLang="zh-CN" sz="2000" kern="0" dirty="0" smtClean="0">
                <a:latin typeface="微软雅黑" pitchFamily="34" charset="-122"/>
                <a:ea typeface="微软雅黑" pitchFamily="34" charset="-122"/>
                <a:sym typeface="Calibri" pitchFamily="34" charset="0"/>
              </a:rPr>
              <a:t>  SC</a:t>
            </a:r>
          </a:p>
          <a:p>
            <a:pPr marL="685800" lvl="1"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GROUP BY S# </a:t>
            </a:r>
            <a:r>
              <a:rPr lang="en-US" altLang="zh-CN" kern="0" dirty="0" smtClean="0">
                <a:solidFill>
                  <a:srgbClr val="FF0066"/>
                </a:solidFill>
                <a:latin typeface="微软雅黑" pitchFamily="34" charset="-122"/>
                <a:ea typeface="微软雅黑" pitchFamily="34" charset="-122"/>
                <a:sym typeface="Calibri" pitchFamily="34" charset="0"/>
              </a:rPr>
              <a:t>HAVING AVG(Grade)&gt;=90</a:t>
            </a:r>
            <a:r>
              <a:rPr lang="zh-CN" altLang="en-US" kern="0" dirty="0" smtClean="0">
                <a:solidFill>
                  <a:srgbClr val="FF0066"/>
                </a:solidFill>
                <a:latin typeface="微软雅黑" pitchFamily="34" charset="-122"/>
                <a:ea typeface="微软雅黑" pitchFamily="34" charset="-122"/>
                <a:sym typeface="Calibri" pitchFamily="34" charset="0"/>
              </a:rPr>
              <a:t>；</a:t>
            </a:r>
            <a:endParaRPr lang="zh-CN" altLang="en-US" dirty="0"/>
          </a:p>
        </p:txBody>
      </p:sp>
      <p:sp>
        <p:nvSpPr>
          <p:cNvPr id="11" name="椭圆形标注 10"/>
          <p:cNvSpPr>
            <a:spLocks noChangeArrowheads="1"/>
          </p:cNvSpPr>
          <p:nvPr/>
        </p:nvSpPr>
        <p:spPr bwMode="auto">
          <a:xfrm>
            <a:off x="4255477" y="712177"/>
            <a:ext cx="3140443" cy="702566"/>
          </a:xfrm>
          <a:prstGeom prst="wedgeEllipseCallout">
            <a:avLst>
              <a:gd name="adj1" fmla="val -67247"/>
              <a:gd name="adj2" fmla="val 67790"/>
            </a:avLst>
          </a:prstGeom>
          <a:solidFill>
            <a:schemeClr val="tx1"/>
          </a:solidFill>
          <a:ln w="9525" algn="ctr">
            <a:noFill/>
            <a:round/>
            <a:headEnd/>
            <a:tailEnd/>
          </a:ln>
        </p:spPr>
        <p:txBody>
          <a:bodyPr wrap="square">
            <a:spAutoFit/>
          </a:bodyPr>
          <a:lstStyle/>
          <a:p>
            <a:pPr>
              <a:lnSpc>
                <a:spcPct val="150000"/>
              </a:lnSpc>
              <a:buFont typeface="Wingdings" pitchFamily="2" charset="2"/>
              <a:buNone/>
            </a:pPr>
            <a:r>
              <a:rPr lang="zh-CN" altLang="en-US" sz="2000" dirty="0" smtClean="0">
                <a:solidFill>
                  <a:srgbClr val="FFC000"/>
                </a:solidFill>
                <a:latin typeface="微软雅黑" pitchFamily="34" charset="-122"/>
                <a:ea typeface="微软雅黑" pitchFamily="34" charset="-122"/>
                <a:cs typeface="Arial Unicode MS" pitchFamily="34" charset="-122"/>
              </a:rPr>
              <a:t>语义正确吗？？</a:t>
            </a:r>
            <a:endParaRPr lang="zh-CN" altLang="en-US" sz="2000" dirty="0">
              <a:solidFill>
                <a:srgbClr val="FFC000"/>
              </a:solidFill>
              <a:latin typeface="微软雅黑" pitchFamily="34" charset="-122"/>
              <a:ea typeface="微软雅黑" pitchFamily="34" charset="-122"/>
              <a:cs typeface="Arial Unicode MS" pitchFamily="34" charset="-122"/>
            </a:endParaRPr>
          </a:p>
        </p:txBody>
      </p:sp>
      <p:sp>
        <p:nvSpPr>
          <p:cNvPr id="13" name="直接连接符 21"/>
          <p:cNvSpPr>
            <a:spLocks noChangeShapeType="1"/>
          </p:cNvSpPr>
          <p:nvPr/>
        </p:nvSpPr>
        <p:spPr bwMode="auto">
          <a:xfrm flipH="1" flipV="1">
            <a:off x="325315" y="2971799"/>
            <a:ext cx="8115300" cy="35169"/>
          </a:xfrm>
          <a:prstGeom prst="line">
            <a:avLst/>
          </a:prstGeom>
          <a:noFill/>
          <a:ln w="6350">
            <a:solidFill>
              <a:srgbClr val="E74C2E"/>
            </a:solidFill>
            <a:bevel/>
            <a:headEnd/>
            <a:tailEnd/>
          </a:ln>
        </p:spPr>
        <p:txBody>
          <a:bodyPr/>
          <a:lstStyle/>
          <a:p>
            <a:endParaRPr lang="zh-CN" altLang="en-US"/>
          </a:p>
        </p:txBody>
      </p:sp>
      <p:pic>
        <p:nvPicPr>
          <p:cNvPr id="12" name="Picture 5" descr="592a6cf8a263fda6d1997694e5569557"/>
          <p:cNvPicPr>
            <a:picLocks noChangeAspect="1" noChangeArrowheads="1"/>
          </p:cNvPicPr>
          <p:nvPr/>
        </p:nvPicPr>
        <p:blipFill>
          <a:blip r:embed="rId2" cstate="print"/>
          <a:srcRect/>
          <a:stretch>
            <a:fillRect/>
          </a:stretch>
        </p:blipFill>
        <p:spPr bwMode="auto">
          <a:xfrm>
            <a:off x="3320806" y="2113085"/>
            <a:ext cx="121920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6" presetClass="entr" presetSubtype="4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filter="barn(out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13" name="直接连接符 21"/>
          <p:cNvSpPr>
            <a:spLocks noChangeShapeType="1"/>
          </p:cNvSpPr>
          <p:nvPr/>
        </p:nvSpPr>
        <p:spPr bwMode="auto">
          <a:xfrm flipH="1" flipV="1">
            <a:off x="298938" y="3112476"/>
            <a:ext cx="8115300" cy="35169"/>
          </a:xfrm>
          <a:prstGeom prst="line">
            <a:avLst/>
          </a:prstGeom>
          <a:noFill/>
          <a:ln w="6350">
            <a:solidFill>
              <a:srgbClr val="E74C2E"/>
            </a:solidFill>
            <a:bevel/>
            <a:headEnd/>
            <a:tailEnd/>
          </a:ln>
        </p:spPr>
        <p:txBody>
          <a:bodyPr/>
          <a:lstStyle/>
          <a:p>
            <a:endParaRPr lang="zh-CN" altLang="en-US"/>
          </a:p>
        </p:txBody>
      </p:sp>
      <p:sp>
        <p:nvSpPr>
          <p:cNvPr id="14" name="Rectangle 3"/>
          <p:cNvSpPr txBox="1">
            <a:spLocks noChangeArrowheads="1"/>
          </p:cNvSpPr>
          <p:nvPr/>
        </p:nvSpPr>
        <p:spPr bwMode="auto">
          <a:xfrm>
            <a:off x="183173" y="586275"/>
            <a:ext cx="3878873" cy="19547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nSpc>
                <a:spcPct val="150000"/>
              </a:lnSpc>
              <a:spcBef>
                <a:spcPts val="0"/>
              </a:spcBef>
              <a:buFont typeface="Wingdings" pitchFamily="2" charset="2"/>
              <a:buChar char="Ø"/>
            </a:pP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所以</a:t>
            </a:r>
            <a:r>
              <a:rPr lang="zh-CN" altLang="en-US" sz="2000" kern="0" dirty="0" smtClean="0">
                <a:solidFill>
                  <a:srgbClr val="0000FF"/>
                </a:solidFill>
                <a:latin typeface="微软雅黑" pitchFamily="34" charset="-122"/>
                <a:ea typeface="微软雅黑" pitchFamily="34" charset="-122"/>
                <a:sym typeface="Calibri" pitchFamily="34" charset="0"/>
              </a:rPr>
              <a:t>视图更新受限</a:t>
            </a:r>
            <a:r>
              <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rPr>
              <a:t>：一些视图是不可更新的，因为对这些视图的更新不能唯一地有意义地转换成对相应基本表的更新</a:t>
            </a:r>
          </a:p>
          <a:p>
            <a:pPr marL="685800" marR="0" lvl="1"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a:p>
            <a:pPr marL="2057400" marR="0" lvl="4" indent="-228600" algn="l" defTabSz="914400" rtl="0" eaLnBrk="1" fontAlgn="base" latinLnBrk="0" hangingPunct="1">
              <a:lnSpc>
                <a:spcPct val="150000"/>
              </a:lnSpc>
              <a:spcBef>
                <a:spcPts val="0"/>
              </a:spcBef>
              <a:spcAft>
                <a:spcPct val="0"/>
              </a:spcAft>
              <a:buClrTx/>
              <a:buSzTx/>
              <a:buFont typeface="Arial" pitchFamily="34" charset="0"/>
              <a:buChar char="•"/>
              <a:tabLst/>
              <a:defRPr/>
            </a:pPr>
            <a:endParaRPr kumimoji="0" lang="zh-CN" altLang="en-US" sz="20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sym typeface="Calibri" pitchFamily="34" charset="0"/>
            </a:endParaRPr>
          </a:p>
        </p:txBody>
      </p:sp>
      <p:sp>
        <p:nvSpPr>
          <p:cNvPr id="15" name="TextBox 14"/>
          <p:cNvSpPr txBox="1"/>
          <p:nvPr/>
        </p:nvSpPr>
        <p:spPr>
          <a:xfrm>
            <a:off x="4360984" y="140678"/>
            <a:ext cx="4325815" cy="2862322"/>
          </a:xfrm>
          <a:prstGeom prst="rect">
            <a:avLst/>
          </a:prstGeom>
          <a:noFill/>
        </p:spPr>
        <p:txBody>
          <a:bodyPr wrap="square" rtlCol="0">
            <a:spAutoFit/>
          </a:bodyPr>
          <a:lstStyle/>
          <a:p>
            <a:pPr marL="228600" lvl="1" indent="-228600">
              <a:lnSpc>
                <a:spcPct val="150000"/>
              </a:lnSpc>
              <a:spcBef>
                <a:spcPts val="0"/>
              </a:spcBef>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kern="0" dirty="0" smtClean="0">
                <a:latin typeface="微软雅黑" pitchFamily="34" charset="-122"/>
                <a:ea typeface="微软雅黑" pitchFamily="34" charset="-122"/>
                <a:sym typeface="Calibri" pitchFamily="34" charset="0"/>
              </a:rPr>
              <a:t>视图</a:t>
            </a:r>
            <a:r>
              <a:rPr lang="en-US" altLang="zh-CN" sz="2000" kern="0" dirty="0" smtClean="0">
                <a:latin typeface="微软雅黑" pitchFamily="34" charset="-122"/>
                <a:ea typeface="微软雅黑" pitchFamily="34" charset="-122"/>
                <a:sym typeface="Calibri" pitchFamily="34" charset="0"/>
              </a:rPr>
              <a:t>S_G</a:t>
            </a:r>
            <a:r>
              <a:rPr lang="zh-CN" altLang="en-US" sz="2000" kern="0" dirty="0" smtClean="0">
                <a:latin typeface="微软雅黑" pitchFamily="34" charset="-122"/>
                <a:ea typeface="微软雅黑" pitchFamily="34" charset="-122"/>
                <a:sym typeface="Calibri" pitchFamily="34" charset="0"/>
              </a:rPr>
              <a:t>为不可更新视图。</a:t>
            </a:r>
            <a:r>
              <a:rPr lang="zh-CN" altLang="en-US" sz="2000" kern="0" dirty="0" smtClean="0">
                <a:solidFill>
                  <a:srgbClr val="0000FF"/>
                </a:solidFill>
                <a:latin typeface="微软雅黑" pitchFamily="34" charset="-122"/>
                <a:ea typeface="微软雅黑" pitchFamily="34" charset="-122"/>
                <a:sym typeface="Calibri" pitchFamily="34" charset="0"/>
              </a:rPr>
              <a:t>这个对视图的更新无法转换成对基本表</a:t>
            </a:r>
            <a:r>
              <a:rPr lang="en-US" altLang="zh-CN" sz="2000" kern="0" dirty="0" smtClean="0">
                <a:solidFill>
                  <a:srgbClr val="0000FF"/>
                </a:solidFill>
                <a:latin typeface="微软雅黑" pitchFamily="34" charset="-122"/>
                <a:ea typeface="微软雅黑" pitchFamily="34" charset="-122"/>
                <a:sym typeface="Calibri" pitchFamily="34" charset="0"/>
              </a:rPr>
              <a:t>SC</a:t>
            </a:r>
            <a:r>
              <a:rPr lang="zh-CN" altLang="en-US" sz="2000" kern="0" dirty="0" smtClean="0">
                <a:solidFill>
                  <a:srgbClr val="0000FF"/>
                </a:solidFill>
                <a:latin typeface="微软雅黑" pitchFamily="34" charset="-122"/>
                <a:ea typeface="微软雅黑" pitchFamily="34" charset="-122"/>
                <a:sym typeface="Calibri" pitchFamily="34" charset="0"/>
              </a:rPr>
              <a:t>的更新</a:t>
            </a:r>
            <a:endParaRPr lang="zh-CN" altLang="en-US" dirty="0" smtClean="0"/>
          </a:p>
          <a:p>
            <a:pPr marL="685800" lvl="1"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UPDATE  S_G</a:t>
            </a:r>
          </a:p>
          <a:p>
            <a:pPr marL="685800" lvl="1"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SET          </a:t>
            </a:r>
            <a:r>
              <a:rPr lang="en-US" altLang="zh-CN" sz="2000" kern="0" dirty="0" err="1" smtClean="0">
                <a:solidFill>
                  <a:srgbClr val="FF0066"/>
                </a:solidFill>
                <a:latin typeface="微软雅黑" pitchFamily="34" charset="-122"/>
                <a:ea typeface="微软雅黑" pitchFamily="34" charset="-122"/>
                <a:sym typeface="Calibri" pitchFamily="34" charset="0"/>
              </a:rPr>
              <a:t>Gavg</a:t>
            </a:r>
            <a:r>
              <a:rPr lang="en-US" altLang="zh-CN" sz="2000" kern="0" dirty="0" smtClean="0">
                <a:solidFill>
                  <a:srgbClr val="FF0066"/>
                </a:solidFill>
                <a:latin typeface="微软雅黑" pitchFamily="34" charset="-122"/>
                <a:ea typeface="微软雅黑" pitchFamily="34" charset="-122"/>
                <a:sym typeface="Calibri" pitchFamily="34" charset="0"/>
              </a:rPr>
              <a:t>=90</a:t>
            </a:r>
          </a:p>
          <a:p>
            <a:pPr marL="685800" lvl="1" indent="-228600">
              <a:lnSpc>
                <a:spcPct val="150000"/>
              </a:lnSpc>
              <a:spcBef>
                <a:spcPts val="0"/>
              </a:spcBef>
              <a:defRPr/>
            </a:pPr>
            <a:r>
              <a:rPr lang="en-US" altLang="zh-CN" sz="2000" kern="0" dirty="0" smtClean="0">
                <a:latin typeface="微软雅黑" pitchFamily="34" charset="-122"/>
                <a:ea typeface="微软雅黑" pitchFamily="34" charset="-122"/>
                <a:sym typeface="Calibri" pitchFamily="34" charset="0"/>
              </a:rPr>
              <a:t>WHERE  </a:t>
            </a:r>
            <a:r>
              <a:rPr lang="en-US" altLang="zh-CN" sz="2000" kern="0" dirty="0" err="1" smtClean="0">
                <a:latin typeface="微软雅黑" pitchFamily="34" charset="-122"/>
                <a:ea typeface="微软雅黑" pitchFamily="34" charset="-122"/>
                <a:sym typeface="Calibri" pitchFamily="34" charset="0"/>
              </a:rPr>
              <a:t>Sno</a:t>
            </a:r>
            <a:r>
              <a:rPr lang="en-US" altLang="zh-CN" sz="2000" kern="0" dirty="0" smtClean="0">
                <a:latin typeface="微软雅黑" pitchFamily="34" charset="-122"/>
                <a:ea typeface="微软雅黑" pitchFamily="34" charset="-122"/>
                <a:sym typeface="Calibri" pitchFamily="34" charset="0"/>
              </a:rPr>
              <a:t>= ‘200215121’</a:t>
            </a:r>
            <a:r>
              <a:rPr lang="zh-CN" altLang="en-US" sz="2000" kern="0" dirty="0" smtClean="0">
                <a:latin typeface="微软雅黑" pitchFamily="34" charset="-122"/>
                <a:ea typeface="微软雅黑" pitchFamily="34" charset="-122"/>
                <a:sym typeface="Calibri" pitchFamily="34" charset="0"/>
              </a:rPr>
              <a:t>；</a:t>
            </a:r>
            <a:endParaRPr lang="en-US" altLang="zh-CN" sz="2000" kern="0" dirty="0" smtClean="0">
              <a:latin typeface="微软雅黑" pitchFamily="34" charset="-122"/>
              <a:ea typeface="微软雅黑" pitchFamily="34" charset="-122"/>
              <a:sym typeface="Calibri" pitchFamily="34" charset="0"/>
            </a:endParaRPr>
          </a:p>
        </p:txBody>
      </p:sp>
      <p:sp>
        <p:nvSpPr>
          <p:cNvPr id="16" name="Rectangle 3"/>
          <p:cNvSpPr txBox="1">
            <a:spLocks noChangeArrowheads="1"/>
          </p:cNvSpPr>
          <p:nvPr/>
        </p:nvSpPr>
        <p:spPr>
          <a:xfrm>
            <a:off x="844847" y="3232956"/>
            <a:ext cx="7639730" cy="3159051"/>
          </a:xfrm>
          <a:prstGeom prst="rect">
            <a:avLst/>
          </a:prstGeom>
        </p:spPr>
        <p:txBody>
          <a:bodyPr/>
          <a:lstStyle/>
          <a:p>
            <a:pPr marL="228600" marR="0" lvl="0" indent="-228600" algn="l" defTabSz="914400" rtl="0" eaLnBrk="1" fontAlgn="base" latinLnBrk="0" hangingPunct="1">
              <a:lnSpc>
                <a:spcPct val="150000"/>
              </a:lnSpc>
              <a:spcBef>
                <a:spcPts val="0"/>
              </a:spcBef>
              <a:spcAft>
                <a:spcPct val="0"/>
              </a:spcAft>
              <a:buClrTx/>
              <a:buSzTx/>
              <a:tabLst/>
              <a:defRPr/>
            </a:pPr>
            <a:r>
              <a:rPr kumimoji="0" lang="en-US" altLang="zh-CN"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SQL</a:t>
            </a:r>
            <a:r>
              <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视图更新受限的情况：</a:t>
            </a:r>
            <a:endParaRPr kumimoji="0" lang="en-US" altLang="zh-CN"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rPr>
              <a:t>如果</a:t>
            </a:r>
            <a:r>
              <a:rPr lang="zh-CN" altLang="en-US" sz="2000" kern="0" dirty="0" smtClean="0">
                <a:latin typeface="微软雅黑" pitchFamily="34" charset="-122"/>
                <a:ea typeface="微软雅黑" pitchFamily="34" charset="-122"/>
                <a:sym typeface="Calibri" pitchFamily="34" charset="0"/>
              </a:rPr>
              <a:t>视图的</a:t>
            </a:r>
            <a:r>
              <a:rPr lang="en-US" altLang="zh-CN" sz="2000" kern="0" dirty="0" smtClean="0">
                <a:solidFill>
                  <a:srgbClr val="CC0066"/>
                </a:solidFill>
                <a:latin typeface="微软雅黑" pitchFamily="34" charset="-122"/>
                <a:ea typeface="微软雅黑" pitchFamily="34" charset="-122"/>
                <a:sym typeface="Calibri" pitchFamily="34" charset="0"/>
              </a:rPr>
              <a:t>Select</a:t>
            </a:r>
            <a:r>
              <a:rPr lang="zh-CN" altLang="en-US" sz="2000" kern="0" dirty="0" smtClean="0">
                <a:solidFill>
                  <a:srgbClr val="CC0066"/>
                </a:solidFill>
                <a:latin typeface="微软雅黑" pitchFamily="34" charset="-122"/>
                <a:ea typeface="微软雅黑" pitchFamily="34" charset="-122"/>
                <a:sym typeface="Calibri" pitchFamily="34" charset="0"/>
              </a:rPr>
              <a:t>目标列包含聚集函数</a:t>
            </a:r>
            <a:r>
              <a:rPr lang="zh-CN" altLang="en-US" sz="2000" kern="0" dirty="0" smtClean="0">
                <a:latin typeface="微软雅黑" pitchFamily="34" charset="-122"/>
                <a:ea typeface="微软雅黑" pitchFamily="34" charset="-122"/>
                <a:sym typeface="Calibri" pitchFamily="34" charset="0"/>
              </a:rPr>
              <a:t>，则不能更新</a:t>
            </a:r>
            <a:endParaRPr lang="en-US" altLang="zh-CN" sz="2000"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latin typeface="微软雅黑" pitchFamily="34" charset="-122"/>
                <a:ea typeface="微软雅黑" pitchFamily="34" charset="-122"/>
                <a:sym typeface="Calibri" pitchFamily="34" charset="0"/>
              </a:rPr>
              <a:t>如果视图的</a:t>
            </a:r>
            <a:r>
              <a:rPr lang="en-US" altLang="zh-CN" sz="2000" kern="0" dirty="0" smtClean="0">
                <a:solidFill>
                  <a:srgbClr val="CC0066"/>
                </a:solidFill>
                <a:latin typeface="微软雅黑" pitchFamily="34" charset="-122"/>
                <a:ea typeface="微软雅黑" pitchFamily="34" charset="-122"/>
                <a:sym typeface="Calibri" pitchFamily="34" charset="0"/>
              </a:rPr>
              <a:t>Select</a:t>
            </a:r>
            <a:r>
              <a:rPr lang="zh-CN" altLang="en-US" sz="2000" kern="0" dirty="0" smtClean="0">
                <a:solidFill>
                  <a:srgbClr val="CC0066"/>
                </a:solidFill>
                <a:latin typeface="微软雅黑" pitchFamily="34" charset="-122"/>
                <a:ea typeface="微软雅黑" pitchFamily="34" charset="-122"/>
                <a:sym typeface="Calibri" pitchFamily="34" charset="0"/>
              </a:rPr>
              <a:t>子句使用了</a:t>
            </a:r>
            <a:r>
              <a:rPr lang="en-US" altLang="zh-CN" sz="2000" kern="0" dirty="0" smtClean="0">
                <a:solidFill>
                  <a:srgbClr val="CC0066"/>
                </a:solidFill>
                <a:latin typeface="微软雅黑" pitchFamily="34" charset="-122"/>
                <a:ea typeface="微软雅黑" pitchFamily="34" charset="-122"/>
                <a:sym typeface="Calibri" pitchFamily="34" charset="0"/>
              </a:rPr>
              <a:t>unique</a:t>
            </a:r>
            <a:r>
              <a:rPr lang="zh-CN" altLang="en-US" sz="2000" kern="0" dirty="0" smtClean="0">
                <a:solidFill>
                  <a:srgbClr val="CC0066"/>
                </a:solidFill>
                <a:latin typeface="微软雅黑" pitchFamily="34" charset="-122"/>
                <a:ea typeface="微软雅黑" pitchFamily="34" charset="-122"/>
                <a:sym typeface="Calibri" pitchFamily="34" charset="0"/>
              </a:rPr>
              <a:t>或</a:t>
            </a:r>
            <a:r>
              <a:rPr lang="en-US" altLang="zh-CN" sz="2000" kern="0" dirty="0" smtClean="0">
                <a:solidFill>
                  <a:srgbClr val="CC0066"/>
                </a:solidFill>
                <a:latin typeface="微软雅黑" pitchFamily="34" charset="-122"/>
                <a:ea typeface="微软雅黑" pitchFamily="34" charset="-122"/>
                <a:sym typeface="Calibri" pitchFamily="34" charset="0"/>
              </a:rPr>
              <a:t>distinct</a:t>
            </a:r>
            <a:r>
              <a:rPr lang="zh-CN" altLang="en-US" sz="2000" kern="0" dirty="0" smtClean="0">
                <a:latin typeface="微软雅黑" pitchFamily="34" charset="-122"/>
                <a:ea typeface="微软雅黑" pitchFamily="34" charset="-122"/>
                <a:sym typeface="Calibri" pitchFamily="34" charset="0"/>
              </a:rPr>
              <a:t>，则不能更新</a:t>
            </a:r>
            <a:endParaRPr lang="en-US" altLang="zh-CN" sz="2000"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latin typeface="微软雅黑" pitchFamily="34" charset="-122"/>
                <a:ea typeface="微软雅黑" pitchFamily="34" charset="-122"/>
                <a:sym typeface="Calibri" pitchFamily="34" charset="0"/>
              </a:rPr>
              <a:t>如果视图中</a:t>
            </a:r>
            <a:r>
              <a:rPr lang="zh-CN" altLang="en-US" sz="2000" kern="0" dirty="0" smtClean="0">
                <a:solidFill>
                  <a:srgbClr val="CC0066"/>
                </a:solidFill>
                <a:latin typeface="微软雅黑" pitchFamily="34" charset="-122"/>
                <a:ea typeface="微软雅黑" pitchFamily="34" charset="-122"/>
                <a:sym typeface="Calibri" pitchFamily="34" charset="0"/>
              </a:rPr>
              <a:t>包括了</a:t>
            </a:r>
            <a:r>
              <a:rPr lang="en-US" altLang="zh-CN" sz="2000" kern="0" dirty="0" smtClean="0">
                <a:solidFill>
                  <a:srgbClr val="CC0066"/>
                </a:solidFill>
                <a:latin typeface="微软雅黑" pitchFamily="34" charset="-122"/>
                <a:ea typeface="微软雅黑" pitchFamily="34" charset="-122"/>
                <a:sym typeface="Calibri" pitchFamily="34" charset="0"/>
              </a:rPr>
              <a:t>group by</a:t>
            </a:r>
            <a:r>
              <a:rPr lang="zh-CN" altLang="en-US" sz="2000" kern="0" dirty="0" smtClean="0">
                <a:solidFill>
                  <a:srgbClr val="CC0066"/>
                </a:solidFill>
                <a:latin typeface="微软雅黑" pitchFamily="34" charset="-122"/>
                <a:ea typeface="微软雅黑" pitchFamily="34" charset="-122"/>
                <a:sym typeface="Calibri" pitchFamily="34" charset="0"/>
              </a:rPr>
              <a:t>子句</a:t>
            </a:r>
            <a:r>
              <a:rPr lang="zh-CN" altLang="en-US" sz="2000" kern="0" dirty="0" smtClean="0">
                <a:latin typeface="微软雅黑" pitchFamily="34" charset="-122"/>
                <a:ea typeface="微软雅黑" pitchFamily="34" charset="-122"/>
                <a:sym typeface="Calibri" pitchFamily="34" charset="0"/>
              </a:rPr>
              <a:t>，则不能更新</a:t>
            </a:r>
            <a:endParaRPr lang="en-US" altLang="zh-CN" sz="2000"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latin typeface="微软雅黑" pitchFamily="34" charset="-122"/>
                <a:ea typeface="微软雅黑" pitchFamily="34" charset="-122"/>
                <a:sym typeface="Calibri" pitchFamily="34" charset="0"/>
              </a:rPr>
              <a:t>如果视图中</a:t>
            </a:r>
            <a:r>
              <a:rPr lang="zh-CN" altLang="en-US" sz="2000" kern="0" dirty="0" smtClean="0">
                <a:solidFill>
                  <a:srgbClr val="CC0066"/>
                </a:solidFill>
                <a:latin typeface="微软雅黑" pitchFamily="34" charset="-122"/>
                <a:ea typeface="微软雅黑" pitchFamily="34" charset="-122"/>
                <a:sym typeface="Calibri" pitchFamily="34" charset="0"/>
              </a:rPr>
              <a:t>包括经算数表达式计算出来的列</a:t>
            </a:r>
            <a:r>
              <a:rPr lang="zh-CN" altLang="en-US" sz="2000" kern="0" dirty="0" smtClean="0">
                <a:latin typeface="微软雅黑" pitchFamily="34" charset="-122"/>
                <a:ea typeface="微软雅黑" pitchFamily="34" charset="-122"/>
                <a:sym typeface="Calibri" pitchFamily="34" charset="0"/>
              </a:rPr>
              <a:t>，则不能更新</a:t>
            </a:r>
            <a:endParaRPr lang="en-US" altLang="zh-CN" sz="2000" kern="0" dirty="0" smtClean="0">
              <a:latin typeface="微软雅黑" pitchFamily="34" charset="-122"/>
              <a:ea typeface="微软雅黑" pitchFamily="34" charset="-122"/>
              <a:sym typeface="Calibri" pitchFamily="34" charset="0"/>
            </a:endParaRPr>
          </a:p>
          <a:p>
            <a:pPr marL="228600" lvl="0" indent="-228600">
              <a:lnSpc>
                <a:spcPct val="150000"/>
              </a:lnSpc>
              <a:spcBef>
                <a:spcPts val="0"/>
              </a:spcBef>
              <a:buFont typeface="Wingdings" pitchFamily="2" charset="2"/>
              <a:buChar char="Ø"/>
            </a:pPr>
            <a:r>
              <a:rPr lang="zh-CN" altLang="en-US" sz="2000" kern="0" dirty="0" smtClean="0">
                <a:latin typeface="微软雅黑" pitchFamily="34" charset="-122"/>
                <a:ea typeface="微软雅黑" pitchFamily="34" charset="-122"/>
                <a:sym typeface="Calibri" pitchFamily="34" charset="0"/>
              </a:rPr>
              <a:t>如果视图是由单个表的列构成，但</a:t>
            </a:r>
            <a:r>
              <a:rPr lang="zh-CN" altLang="en-US" sz="2000" kern="0" dirty="0" smtClean="0">
                <a:solidFill>
                  <a:srgbClr val="CC0066"/>
                </a:solidFill>
                <a:latin typeface="微软雅黑" pitchFamily="34" charset="-122"/>
                <a:ea typeface="微软雅黑" pitchFamily="34" charset="-122"/>
                <a:sym typeface="Calibri" pitchFamily="34" charset="0"/>
              </a:rPr>
              <a:t>并未包含主键</a:t>
            </a:r>
            <a:r>
              <a:rPr lang="zh-CN" altLang="en-US" sz="2000" kern="0" dirty="0" smtClean="0">
                <a:latin typeface="微软雅黑" pitchFamily="34" charset="-122"/>
                <a:ea typeface="微软雅黑" pitchFamily="34" charset="-122"/>
                <a:sym typeface="Calibri" pitchFamily="34" charset="0"/>
              </a:rPr>
              <a:t>，则不能更新</a:t>
            </a:r>
            <a:endParaRPr kumimoji="0" lang="zh-CN" altLang="en-US" sz="2000" b="0" i="0" u="none" strike="noStrike" kern="0" cap="none" spc="0" normalizeH="0" baseline="0" noProof="0" dirty="0" smtClean="0">
              <a:ln>
                <a:noFill/>
              </a:ln>
              <a:effectLst/>
              <a:uLnTx/>
              <a:uFillTx/>
              <a:latin typeface="微软雅黑" pitchFamily="34" charset="-122"/>
              <a:ea typeface="微软雅黑" pitchFamily="34" charset="-122"/>
              <a:sym typeface="Calibri" pitchFamily="34" charset="0"/>
            </a:endParaRPr>
          </a:p>
        </p:txBody>
      </p:sp>
      <p:sp>
        <p:nvSpPr>
          <p:cNvPr id="17" name="直接连接符 21"/>
          <p:cNvSpPr>
            <a:spLocks noChangeShapeType="1"/>
          </p:cNvSpPr>
          <p:nvPr/>
        </p:nvSpPr>
        <p:spPr bwMode="auto">
          <a:xfrm flipH="1" flipV="1">
            <a:off x="4290645" y="474785"/>
            <a:ext cx="0" cy="2672860"/>
          </a:xfrm>
          <a:prstGeom prst="line">
            <a:avLst/>
          </a:prstGeom>
          <a:noFill/>
          <a:ln w="6350">
            <a:solidFill>
              <a:srgbClr val="E74C2E"/>
            </a:solidFill>
            <a:bevel/>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additive="base">
                                        <p:cTn id="1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Principles and Applied of Database</a:t>
            </a:r>
          </a:p>
        </p:txBody>
      </p:sp>
      <p:sp>
        <p:nvSpPr>
          <p:cNvPr id="64516" name="Rectangle 3"/>
          <p:cNvSpPr>
            <a:spLocks noGrp="1" noChangeArrowheads="1"/>
          </p:cNvSpPr>
          <p:nvPr>
            <p:ph type="body" idx="1"/>
          </p:nvPr>
        </p:nvSpPr>
        <p:spPr>
          <a:xfrm>
            <a:off x="1084966" y="2265610"/>
            <a:ext cx="7549080" cy="4064852"/>
          </a:xfrm>
        </p:spPr>
        <p:txBody>
          <a:bodyPr/>
          <a:lstStyle/>
          <a:p>
            <a:pPr eaLnBrk="1" hangingPunct="1">
              <a:lnSpc>
                <a:spcPct val="150000"/>
              </a:lnSpc>
              <a:spcBef>
                <a:spcPts val="0"/>
              </a:spcBef>
              <a:buFont typeface="Wingdings" pitchFamily="2"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）视图能够简化用户的操作</a:t>
            </a:r>
          </a:p>
          <a:p>
            <a:pPr eaLnBrk="1" hangingPunct="1">
              <a:lnSpc>
                <a:spcPct val="150000"/>
              </a:lnSpc>
              <a:spcBef>
                <a:spcPts val="0"/>
              </a:spcBef>
              <a:buFont typeface="Wingdings" pitchFamily="2"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）视图使用户能以多种角度看待同一数据 </a:t>
            </a:r>
          </a:p>
          <a:p>
            <a:pPr eaLnBrk="1" hangingPunct="1">
              <a:lnSpc>
                <a:spcPct val="150000"/>
              </a:lnSpc>
              <a:spcBef>
                <a:spcPts val="0"/>
              </a:spcBef>
              <a:buFont typeface="Wingdings" pitchFamily="2"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）视图对重构数据库提供了一定程度的逻辑独立性 </a:t>
            </a:r>
          </a:p>
          <a:p>
            <a:pPr eaLnBrk="1" hangingPunct="1">
              <a:lnSpc>
                <a:spcPct val="150000"/>
              </a:lnSpc>
              <a:spcBef>
                <a:spcPts val="0"/>
              </a:spcBef>
              <a:buFont typeface="Wingdings" pitchFamily="2"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）视图能够对机密数据提供安全保护</a:t>
            </a:r>
          </a:p>
          <a:p>
            <a:pPr eaLnBrk="1" hangingPunct="1">
              <a:lnSpc>
                <a:spcPct val="150000"/>
              </a:lnSpc>
              <a:spcBef>
                <a:spcPts val="0"/>
              </a:spcBef>
              <a:buFont typeface="Wingdings" pitchFamily="2"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）适当的利用视图可以更清晰的表达查询</a:t>
            </a:r>
          </a:p>
          <a:p>
            <a:pPr eaLnBrk="1" hangingPunct="1">
              <a:lnSpc>
                <a:spcPct val="150000"/>
              </a:lnSpc>
              <a:spcBef>
                <a:spcPts val="0"/>
              </a:spcBef>
            </a:pPr>
            <a:endParaRPr lang="en-US" altLang="zh-CN" sz="2400" dirty="0" smtClean="0">
              <a:latin typeface="微软雅黑" pitchFamily="34" charset="-122"/>
              <a:ea typeface="微软雅黑" pitchFamily="34" charset="-122"/>
            </a:endParaRPr>
          </a:p>
        </p:txBody>
      </p:sp>
      <p:sp>
        <p:nvSpPr>
          <p:cNvPr id="6" name="任意多边形 24"/>
          <p:cNvSpPr>
            <a:spLocks noChangeArrowheads="1"/>
          </p:cNvSpPr>
          <p:nvPr/>
        </p:nvSpPr>
        <p:spPr bwMode="auto">
          <a:xfrm>
            <a:off x="0" y="217488"/>
            <a:ext cx="2883877" cy="758825"/>
          </a:xfrm>
          <a:custGeom>
            <a:avLst/>
            <a:gdLst>
              <a:gd name="T0" fmla="*/ 3270 w 4098963"/>
              <a:gd name="T1" fmla="*/ 0 h 340242"/>
              <a:gd name="T2" fmla="*/ 799472 w 4098963"/>
              <a:gd name="T3" fmla="*/ 0 h 340242"/>
              <a:gd name="T4" fmla="*/ 834087 w 4098963"/>
              <a:gd name="T5" fmla="*/ 2147483647 h 340242"/>
              <a:gd name="T6" fmla="*/ 799472 w 4098963"/>
              <a:gd name="T7" fmla="*/ 2147483647 h 340242"/>
              <a:gd name="T8" fmla="*/ 3270 w 4098963"/>
              <a:gd name="T9" fmla="*/ 2147483647 h 340242"/>
              <a:gd name="T10" fmla="*/ 0 w 4098963"/>
              <a:gd name="T11" fmla="*/ 2147483647 h 340242"/>
              <a:gd name="T12" fmla="*/ 0 w 4098963"/>
              <a:gd name="T13" fmla="*/ 1215098437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800" dirty="0" smtClean="0">
                <a:latin typeface="微软雅黑" pitchFamily="34" charset="-122"/>
                <a:ea typeface="微软雅黑" pitchFamily="34" charset="-122"/>
                <a:sym typeface="微软雅黑" pitchFamily="34" charset="-122"/>
              </a:rPr>
              <a:t>4 </a:t>
            </a:r>
            <a:r>
              <a:rPr lang="zh-CN" altLang="en-US" sz="2800" dirty="0" smtClean="0">
                <a:latin typeface="微软雅黑" pitchFamily="34" charset="-122"/>
                <a:ea typeface="微软雅黑" pitchFamily="34" charset="-122"/>
                <a:sym typeface="微软雅黑" pitchFamily="34" charset="-122"/>
              </a:rPr>
              <a:t>视图及其应用</a:t>
            </a:r>
            <a:endParaRPr lang="zh-CN" altLang="en-US" sz="2800" dirty="0">
              <a:latin typeface="微软雅黑" pitchFamily="34" charset="-122"/>
              <a:ea typeface="微软雅黑" pitchFamily="34" charset="-122"/>
              <a:sym typeface="微软雅黑" pitchFamily="34" charset="-122"/>
            </a:endParaRPr>
          </a:p>
        </p:txBody>
      </p:sp>
      <p:sp>
        <p:nvSpPr>
          <p:cNvPr id="7"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8" name="TextBox 7"/>
          <p:cNvSpPr txBox="1"/>
          <p:nvPr/>
        </p:nvSpPr>
        <p:spPr>
          <a:xfrm>
            <a:off x="0" y="1055688"/>
            <a:ext cx="3455988" cy="461962"/>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4.4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视图的作用</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C0D7E09F-399B-471E-B6B0-579143B4003F}" type="datetime1">
              <a:rPr lang="en-US" smtClean="0"/>
              <a:pPr>
                <a:defRPr/>
              </a:pPr>
              <a:t>4/15/2021</a:t>
            </a:fld>
            <a:endParaRPr lang="zh-CN" altLang="en-US" sz="1800">
              <a:solidFill>
                <a:schemeClr val="tx1"/>
              </a:solidFill>
            </a:endParaRPr>
          </a:p>
        </p:txBody>
      </p:sp>
      <p:sp>
        <p:nvSpPr>
          <p:cNvPr id="4" name="任意多边形 24"/>
          <p:cNvSpPr>
            <a:spLocks noChangeArrowheads="1"/>
          </p:cNvSpPr>
          <p:nvPr/>
        </p:nvSpPr>
        <p:spPr bwMode="auto">
          <a:xfrm>
            <a:off x="2" y="0"/>
            <a:ext cx="4053252" cy="466725"/>
          </a:xfrm>
          <a:custGeom>
            <a:avLst/>
            <a:gdLst>
              <a:gd name="T0" fmla="*/ 1253 w 4098963"/>
              <a:gd name="T1" fmla="*/ 0 h 340242"/>
              <a:gd name="T2" fmla="*/ 306519 w 4098963"/>
              <a:gd name="T3" fmla="*/ 0 h 340242"/>
              <a:gd name="T4" fmla="*/ 319793 w 4098963"/>
              <a:gd name="T5" fmla="*/ 2147483647 h 340242"/>
              <a:gd name="T6" fmla="*/ 306519 w 4098963"/>
              <a:gd name="T7" fmla="*/ 2147483647 h 340242"/>
              <a:gd name="T8" fmla="*/ 1253 w 4098963"/>
              <a:gd name="T9" fmla="*/ 2147483647 h 340242"/>
              <a:gd name="T10" fmla="*/ 0 w 4098963"/>
              <a:gd name="T11" fmla="*/ 2147483647 h 340242"/>
              <a:gd name="T12" fmla="*/ 0 w 4098963"/>
              <a:gd name="T13" fmla="*/ 118464051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400" dirty="0" smtClean="0">
                <a:latin typeface="微软雅黑" pitchFamily="34" charset="-122"/>
                <a:ea typeface="微软雅黑" pitchFamily="34" charset="-122"/>
              </a:rPr>
              <a:t>4.2.6 </a:t>
            </a:r>
            <a:r>
              <a:rPr lang="zh-CN" altLang="en-US" sz="2400" dirty="0" smtClean="0">
                <a:latin typeface="微软雅黑" pitchFamily="34" charset="-122"/>
                <a:ea typeface="微软雅黑" pitchFamily="34" charset="-122"/>
              </a:rPr>
              <a:t>索引的建立与删除</a:t>
            </a:r>
            <a:endParaRPr lang="zh-CN" altLang="en-US" sz="2400" dirty="0">
              <a:latin typeface="微软雅黑" pitchFamily="34" charset="-122"/>
              <a:ea typeface="微软雅黑" pitchFamily="34" charset="-122"/>
              <a:sym typeface="微软雅黑" pitchFamily="34" charset="-122"/>
            </a:endParaRPr>
          </a:p>
        </p:txBody>
      </p:sp>
      <p:cxnSp>
        <p:nvCxnSpPr>
          <p:cNvPr id="5" name="直接连接符 4"/>
          <p:cNvCxnSpPr/>
          <p:nvPr/>
        </p:nvCxnSpPr>
        <p:spPr bwMode="auto">
          <a:xfrm>
            <a:off x="0" y="473075"/>
            <a:ext cx="91455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756138" y="914400"/>
            <a:ext cx="7060224" cy="3785652"/>
          </a:xfrm>
          <a:prstGeom prst="rect">
            <a:avLst/>
          </a:prstGeom>
          <a:noFill/>
        </p:spPr>
        <p:txBody>
          <a:bodyPr wrap="square" rtlCol="0">
            <a:spAutoFit/>
          </a:bodyPr>
          <a:lstStyle/>
          <a:p>
            <a:pPr algn="just" eaLnBrk="1" hangingPunct="1"/>
            <a:r>
              <a:rPr lang="zh-CN" altLang="en-US" sz="2000" dirty="0">
                <a:latin typeface="微软雅黑" pitchFamily="34" charset="-122"/>
                <a:ea typeface="微软雅黑" pitchFamily="34" charset="-122"/>
              </a:rPr>
              <a:t>语句格式</a:t>
            </a:r>
          </a:p>
          <a:p>
            <a:pPr lvl="1" algn="just" eaLnBrk="1" hangingPunct="1">
              <a:lnSpc>
                <a:spcPct val="150000"/>
              </a:lnSpc>
              <a:buFont typeface="Wingdings" pitchFamily="2" charset="2"/>
              <a:buNone/>
            </a:pPr>
            <a:r>
              <a:rPr lang="en-US" altLang="zh-CN" sz="2000" dirty="0">
                <a:latin typeface="微软雅黑" pitchFamily="34" charset="-122"/>
                <a:ea typeface="微软雅黑" pitchFamily="34" charset="-122"/>
              </a:rPr>
              <a:t>CREATE </a:t>
            </a:r>
            <a:r>
              <a:rPr lang="en-US" altLang="zh-CN" sz="2000" dirty="0">
                <a:solidFill>
                  <a:srgbClr val="FF00FF"/>
                </a:solidFill>
                <a:latin typeface="微软雅黑" pitchFamily="34" charset="-122"/>
                <a:ea typeface="微软雅黑" pitchFamily="34" charset="-122"/>
              </a:rPr>
              <a:t>[UNIQUE] [CLUSTER]</a:t>
            </a:r>
            <a:r>
              <a:rPr lang="en-US" altLang="zh-CN" sz="2000" dirty="0">
                <a:latin typeface="微软雅黑" pitchFamily="34" charset="-122"/>
                <a:ea typeface="微软雅黑" pitchFamily="34" charset="-122"/>
              </a:rPr>
              <a:t> INDEX &lt;</a:t>
            </a:r>
            <a:r>
              <a:rPr lang="zh-CN" altLang="en-US" sz="2000" dirty="0">
                <a:latin typeface="微软雅黑" pitchFamily="34" charset="-122"/>
                <a:ea typeface="微软雅黑" pitchFamily="34" charset="-122"/>
              </a:rPr>
              <a:t>索引名</a:t>
            </a:r>
            <a:r>
              <a:rPr lang="en-US" altLang="zh-CN" sz="2000" dirty="0">
                <a:latin typeface="微软雅黑" pitchFamily="34" charset="-122"/>
                <a:ea typeface="微软雅黑" pitchFamily="34" charset="-122"/>
              </a:rPr>
              <a:t>&gt; </a:t>
            </a:r>
          </a:p>
          <a:p>
            <a:pPr lvl="1" algn="just" eaLnBrk="1" hangingPunct="1">
              <a:lnSpc>
                <a:spcPct val="150000"/>
              </a:lnSpc>
              <a:buFont typeface="Wingdings" pitchFamily="2" charset="2"/>
              <a:buNone/>
            </a:pPr>
            <a:r>
              <a:rPr lang="en-US" altLang="zh-CN" sz="2000" dirty="0">
                <a:latin typeface="微软雅黑" pitchFamily="34" charset="-122"/>
                <a:ea typeface="微软雅黑" pitchFamily="34" charset="-122"/>
              </a:rPr>
              <a:t>ON &lt;</a:t>
            </a:r>
            <a:r>
              <a:rPr lang="zh-CN" altLang="en-US" sz="2000" dirty="0">
                <a:latin typeface="微软雅黑" pitchFamily="34" charset="-122"/>
                <a:ea typeface="微软雅黑" pitchFamily="34" charset="-122"/>
              </a:rPr>
              <a:t>表名</a:t>
            </a:r>
            <a:r>
              <a:rPr lang="en-US" altLang="zh-CN" sz="2000" dirty="0">
                <a:latin typeface="微软雅黑" pitchFamily="34" charset="-122"/>
                <a:ea typeface="微软雅黑" pitchFamily="34" charset="-122"/>
              </a:rPr>
              <a:t>&gt;(&lt;</a:t>
            </a:r>
            <a:r>
              <a:rPr lang="zh-CN" altLang="en-US" sz="2000" dirty="0">
                <a:latin typeface="微软雅黑" pitchFamily="34" charset="-122"/>
                <a:ea typeface="微软雅黑" pitchFamily="34" charset="-122"/>
              </a:rPr>
              <a:t>列名</a:t>
            </a:r>
            <a:r>
              <a:rPr lang="en-US" altLang="zh-CN" sz="2000" dirty="0">
                <a:latin typeface="微软雅黑" pitchFamily="34" charset="-122"/>
                <a:ea typeface="微软雅黑" pitchFamily="34" charset="-122"/>
              </a:rPr>
              <a:t>&gt;[&lt;</a:t>
            </a:r>
            <a:r>
              <a:rPr lang="zh-CN" altLang="en-US" sz="2000" dirty="0">
                <a:latin typeface="微软雅黑" pitchFamily="34" charset="-122"/>
                <a:ea typeface="微软雅黑" pitchFamily="34" charset="-122"/>
              </a:rPr>
              <a:t>次序</a:t>
            </a:r>
            <a:r>
              <a:rPr lang="en-US" altLang="zh-CN" sz="2000" dirty="0">
                <a:latin typeface="微软雅黑" pitchFamily="34" charset="-122"/>
                <a:ea typeface="微软雅黑" pitchFamily="34" charset="-122"/>
              </a:rPr>
              <a:t>&gt;][,&lt;</a:t>
            </a:r>
            <a:r>
              <a:rPr lang="zh-CN" altLang="en-US" sz="2000" dirty="0">
                <a:latin typeface="微软雅黑" pitchFamily="34" charset="-122"/>
                <a:ea typeface="微软雅黑" pitchFamily="34" charset="-122"/>
              </a:rPr>
              <a:t>列名</a:t>
            </a:r>
            <a:r>
              <a:rPr lang="en-US" altLang="zh-CN" sz="2000" dirty="0">
                <a:latin typeface="微软雅黑" pitchFamily="34" charset="-122"/>
                <a:ea typeface="微软雅黑" pitchFamily="34" charset="-122"/>
              </a:rPr>
              <a:t>&gt;[&lt;</a:t>
            </a:r>
            <a:r>
              <a:rPr lang="zh-CN" altLang="en-US" sz="2000" dirty="0">
                <a:latin typeface="微软雅黑" pitchFamily="34" charset="-122"/>
                <a:ea typeface="微软雅黑" pitchFamily="34" charset="-122"/>
              </a:rPr>
              <a:t>次序</a:t>
            </a:r>
            <a:r>
              <a:rPr lang="en-US" altLang="zh-CN" sz="2000" dirty="0">
                <a:latin typeface="微软雅黑" pitchFamily="34" charset="-122"/>
                <a:ea typeface="微软雅黑" pitchFamily="34" charset="-122"/>
              </a:rPr>
              <a:t>&gt;] ]…);</a:t>
            </a:r>
          </a:p>
          <a:p>
            <a:pPr lvl="1" algn="just" eaLnBrk="1" hangingPunct="1">
              <a:buClr>
                <a:schemeClr val="tx1"/>
              </a:buClr>
            </a:pPr>
            <a:r>
              <a:rPr lang="en-US" altLang="zh-CN" sz="2000" dirty="0">
                <a:solidFill>
                  <a:srgbClr val="FF00FF"/>
                </a:solidFill>
                <a:latin typeface="微软雅黑" pitchFamily="34" charset="-122"/>
                <a:ea typeface="微软雅黑" pitchFamily="34" charset="-122"/>
              </a:rPr>
              <a:t>&lt;</a:t>
            </a:r>
            <a:r>
              <a:rPr lang="zh-CN" altLang="en-US" sz="2000" dirty="0">
                <a:solidFill>
                  <a:srgbClr val="FF00FF"/>
                </a:solidFill>
                <a:latin typeface="微软雅黑" pitchFamily="34" charset="-122"/>
                <a:ea typeface="微软雅黑" pitchFamily="34" charset="-122"/>
              </a:rPr>
              <a:t>表名</a:t>
            </a:r>
            <a:r>
              <a:rPr lang="en-US" altLang="zh-CN" sz="2000" dirty="0">
                <a:solidFill>
                  <a:srgbClr val="FF00FF"/>
                </a:solidFill>
                <a:latin typeface="微软雅黑" pitchFamily="34" charset="-122"/>
                <a:ea typeface="微软雅黑" pitchFamily="34" charset="-122"/>
              </a:rPr>
              <a:t>&gt;</a:t>
            </a:r>
            <a:r>
              <a:rPr lang="zh-CN" altLang="en-US" sz="2000" dirty="0">
                <a:solidFill>
                  <a:srgbClr val="FF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要建索引的基本表的名字</a:t>
            </a:r>
          </a:p>
          <a:p>
            <a:pPr lvl="1" algn="just" eaLnBrk="1" hangingPunct="1"/>
            <a:r>
              <a:rPr lang="zh-CN" altLang="en-US" sz="2000" dirty="0">
                <a:latin typeface="微软雅黑" pitchFamily="34" charset="-122"/>
                <a:ea typeface="微软雅黑" pitchFamily="34" charset="-122"/>
              </a:rPr>
              <a:t>索引：可以建立在该表的一</a:t>
            </a:r>
            <a:r>
              <a:rPr lang="zh-CN" altLang="en-US" sz="2000" dirty="0">
                <a:solidFill>
                  <a:srgbClr val="FF00FF"/>
                </a:solidFill>
                <a:latin typeface="微软雅黑" pitchFamily="34" charset="-122"/>
                <a:ea typeface="微软雅黑" pitchFamily="34" charset="-122"/>
              </a:rPr>
              <a:t>列</a:t>
            </a:r>
            <a:r>
              <a:rPr lang="zh-CN" altLang="en-US" sz="2000" dirty="0">
                <a:latin typeface="微软雅黑" pitchFamily="34" charset="-122"/>
                <a:ea typeface="微软雅黑" pitchFamily="34" charset="-122"/>
              </a:rPr>
              <a:t>或多列上，各列名之间用逗号分隔</a:t>
            </a:r>
          </a:p>
          <a:p>
            <a:pPr lvl="1" algn="just" eaLnBrk="1" hangingPunct="1">
              <a:buClr>
                <a:schemeClr val="tx1"/>
              </a:buClr>
            </a:pPr>
            <a:r>
              <a:rPr lang="en-US" altLang="zh-CN" sz="2000" dirty="0">
                <a:solidFill>
                  <a:srgbClr val="FF00FF"/>
                </a:solidFill>
                <a:latin typeface="微软雅黑" pitchFamily="34" charset="-122"/>
                <a:ea typeface="微软雅黑" pitchFamily="34" charset="-122"/>
              </a:rPr>
              <a:t>&lt;</a:t>
            </a:r>
            <a:r>
              <a:rPr lang="zh-CN" altLang="en-US" sz="2000" dirty="0">
                <a:solidFill>
                  <a:srgbClr val="FF00FF"/>
                </a:solidFill>
                <a:latin typeface="微软雅黑" pitchFamily="34" charset="-122"/>
                <a:ea typeface="微软雅黑" pitchFamily="34" charset="-122"/>
              </a:rPr>
              <a:t>次序</a:t>
            </a:r>
            <a:r>
              <a:rPr lang="en-US" altLang="zh-CN" sz="2000" dirty="0">
                <a:solidFill>
                  <a:srgbClr val="FF00FF"/>
                </a:solidFill>
                <a:latin typeface="微软雅黑" pitchFamily="34" charset="-122"/>
                <a:ea typeface="微软雅黑" pitchFamily="34" charset="-122"/>
              </a:rPr>
              <a:t>&gt;</a:t>
            </a:r>
            <a:r>
              <a:rPr lang="zh-CN" altLang="en-US" sz="2000" dirty="0">
                <a:solidFill>
                  <a:srgbClr val="FF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指定索引值的排列次序，升序：</a:t>
            </a:r>
            <a:r>
              <a:rPr lang="en-US" altLang="zh-CN" sz="2000" dirty="0">
                <a:latin typeface="微软雅黑" pitchFamily="34" charset="-122"/>
                <a:ea typeface="微软雅黑" pitchFamily="34" charset="-122"/>
              </a:rPr>
              <a:t>ASC</a:t>
            </a:r>
            <a:r>
              <a:rPr lang="zh-CN" altLang="en-US" sz="2000" dirty="0">
                <a:latin typeface="微软雅黑" pitchFamily="34" charset="-122"/>
                <a:ea typeface="微软雅黑" pitchFamily="34" charset="-122"/>
              </a:rPr>
              <a:t>，降序：</a:t>
            </a:r>
            <a:r>
              <a:rPr lang="en-US" altLang="zh-CN" sz="2000" dirty="0">
                <a:latin typeface="微软雅黑" pitchFamily="34" charset="-122"/>
                <a:ea typeface="微软雅黑" pitchFamily="34" charset="-122"/>
              </a:rPr>
              <a:t>DESC</a:t>
            </a:r>
            <a:r>
              <a:rPr lang="zh-CN" altLang="en-US" sz="2000" dirty="0">
                <a:latin typeface="微软雅黑" pitchFamily="34" charset="-122"/>
                <a:ea typeface="微软雅黑" pitchFamily="34" charset="-122"/>
              </a:rPr>
              <a:t>。缺省值：</a:t>
            </a:r>
            <a:r>
              <a:rPr lang="en-US" altLang="zh-CN" sz="2000" dirty="0">
                <a:latin typeface="微软雅黑" pitchFamily="34" charset="-122"/>
                <a:ea typeface="微软雅黑" pitchFamily="34" charset="-122"/>
              </a:rPr>
              <a:t>ASC</a:t>
            </a:r>
          </a:p>
          <a:p>
            <a:pPr lvl="1" algn="just" eaLnBrk="1" hangingPunct="1">
              <a:buClr>
                <a:schemeClr val="tx1"/>
              </a:buClr>
            </a:pPr>
            <a:r>
              <a:rPr lang="en-US" altLang="zh-CN" sz="2000" dirty="0">
                <a:solidFill>
                  <a:srgbClr val="FF00FF"/>
                </a:solidFill>
                <a:latin typeface="微软雅黑" pitchFamily="34" charset="-122"/>
                <a:ea typeface="微软雅黑" pitchFamily="34" charset="-122"/>
              </a:rPr>
              <a:t>UNIQUE</a:t>
            </a:r>
            <a:r>
              <a:rPr lang="zh-CN" altLang="en-US" sz="2000" dirty="0">
                <a:solidFill>
                  <a:srgbClr val="FF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此索引的每一个索引值只对应唯一的数据记录</a:t>
            </a:r>
          </a:p>
          <a:p>
            <a:pPr lvl="1" eaLnBrk="1" hangingPunct="1">
              <a:buClr>
                <a:schemeClr val="tx1"/>
              </a:buClr>
            </a:pPr>
            <a:r>
              <a:rPr lang="en-US" altLang="zh-CN" sz="2000" dirty="0">
                <a:solidFill>
                  <a:srgbClr val="FF00FF"/>
                </a:solidFill>
                <a:latin typeface="微软雅黑" pitchFamily="34" charset="-122"/>
                <a:ea typeface="微软雅黑" pitchFamily="34" charset="-122"/>
              </a:rPr>
              <a:t>CLUSTER</a:t>
            </a:r>
            <a:r>
              <a:rPr lang="zh-CN" altLang="en-US" sz="2000" dirty="0">
                <a:solidFill>
                  <a:srgbClr val="FF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表示要建立的索引是聚簇索引</a:t>
            </a:r>
          </a:p>
          <a:p>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DD586EAE-8B4A-4BE9-949F-AB539F9DD887}" type="slidenum">
              <a:rPr lang="en-US" altLang="zh-CN" sz="1400" b="0">
                <a:latin typeface="Times New Roman" pitchFamily="18" charset="0"/>
              </a:rPr>
              <a:pPr algn="r" eaLnBrk="1" hangingPunct="1">
                <a:buFont typeface="Wingdings" pitchFamily="2" charset="2"/>
                <a:buNone/>
              </a:pPr>
              <a:t>48</a:t>
            </a:fld>
            <a:endParaRPr lang="en-US" altLang="zh-CN" sz="1400" b="0">
              <a:latin typeface="Times New Roman" pitchFamily="18" charset="0"/>
            </a:endParaRPr>
          </a:p>
        </p:txBody>
      </p:sp>
      <p:sp>
        <p:nvSpPr>
          <p:cNvPr id="143364" name="Rectangle 3"/>
          <p:cNvSpPr>
            <a:spLocks noGrp="1" noChangeArrowheads="1"/>
          </p:cNvSpPr>
          <p:nvPr>
            <p:ph type="body" idx="4294967295"/>
          </p:nvPr>
        </p:nvSpPr>
        <p:spPr>
          <a:xfrm>
            <a:off x="635447" y="918796"/>
            <a:ext cx="7655699" cy="4495800"/>
          </a:xfrm>
        </p:spPr>
        <p:txBody>
          <a:bodyPr/>
          <a:lstStyle/>
          <a:p>
            <a:pPr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索引是关系数据库的内部实现技术</a:t>
            </a:r>
            <a:r>
              <a:rPr lang="en-US" altLang="zh-CN" sz="2000" dirty="0" smtClean="0">
                <a:latin typeface="微软雅黑" pitchFamily="34" charset="-122"/>
                <a:ea typeface="微软雅黑" pitchFamily="34" charset="-122"/>
                <a:cs typeface="Arial Unicode MS" pitchFamily="34" charset="-122"/>
              </a:rPr>
              <a:t>.</a:t>
            </a:r>
            <a:r>
              <a:rPr lang="zh-CN" altLang="en-US" sz="2000" dirty="0" smtClean="0">
                <a:latin typeface="微软雅黑" pitchFamily="34" charset="-122"/>
                <a:ea typeface="微软雅黑" pitchFamily="34" charset="-122"/>
                <a:cs typeface="Arial Unicode MS" pitchFamily="34" charset="-122"/>
              </a:rPr>
              <a:t>索引是独立于表的、物理的数据库结构，它仅仅是原表中很小的一个子集。</a:t>
            </a:r>
            <a:endParaRPr lang="en-US" altLang="zh-CN" sz="2000" dirty="0" smtClean="0">
              <a:latin typeface="微软雅黑" pitchFamily="34" charset="-122"/>
              <a:ea typeface="微软雅黑" pitchFamily="34" charset="-122"/>
              <a:cs typeface="Arial Unicode MS" pitchFamily="34" charset="-122"/>
            </a:endParaRPr>
          </a:p>
          <a:p>
            <a:pPr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由一列或多列值以及这些值联系原表相应数据行的逻辑指针组成的集合称为索引表。</a:t>
            </a:r>
            <a:endParaRPr lang="en-US" altLang="zh-CN" sz="2000" dirty="0" smtClean="0">
              <a:latin typeface="微软雅黑" pitchFamily="34" charset="-122"/>
              <a:ea typeface="微软雅黑" pitchFamily="34" charset="-122"/>
              <a:cs typeface="Arial Unicode MS" pitchFamily="34" charset="-122"/>
            </a:endParaRPr>
          </a:p>
          <a:p>
            <a:pPr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索引表比数据表占用的存储空间小得多，创建的速度也快得多。</a:t>
            </a:r>
          </a:p>
          <a:p>
            <a:pPr algn="just"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建立索引的目的：加快查询速度。</a:t>
            </a:r>
          </a:p>
          <a:p>
            <a:pPr algn="just"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谁建立索引：</a:t>
            </a:r>
            <a:r>
              <a:rPr lang="en-US" altLang="zh-CN" sz="2000" dirty="0" smtClean="0">
                <a:latin typeface="微软雅黑" pitchFamily="34" charset="-122"/>
                <a:ea typeface="微软雅黑" pitchFamily="34" charset="-122"/>
                <a:cs typeface="Arial Unicode MS" pitchFamily="34" charset="-122"/>
              </a:rPr>
              <a:t>DBA</a:t>
            </a:r>
            <a:r>
              <a:rPr lang="zh-CN" altLang="en-US" sz="2000" dirty="0" smtClean="0">
                <a:latin typeface="微软雅黑" pitchFamily="34" charset="-122"/>
                <a:ea typeface="微软雅黑" pitchFamily="34" charset="-122"/>
                <a:cs typeface="Arial Unicode MS" pitchFamily="34" charset="-122"/>
              </a:rPr>
              <a:t>或表的属主（即建立表的人）。</a:t>
            </a:r>
          </a:p>
          <a:p>
            <a:pPr algn="just" eaLnBrk="1" hangingPunct="1">
              <a:lnSpc>
                <a:spcPct val="120000"/>
              </a:lnSpc>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谁维护索引：</a:t>
            </a:r>
            <a:r>
              <a:rPr lang="en-US" altLang="zh-CN" sz="2000" dirty="0" smtClean="0">
                <a:latin typeface="微软雅黑" pitchFamily="34" charset="-122"/>
                <a:ea typeface="微软雅黑" pitchFamily="34" charset="-122"/>
                <a:cs typeface="Arial Unicode MS" pitchFamily="34" charset="-122"/>
              </a:rPr>
              <a:t>DBMS</a:t>
            </a:r>
            <a:r>
              <a:rPr lang="zh-CN" altLang="en-US" sz="2000" dirty="0" smtClean="0">
                <a:latin typeface="微软雅黑" pitchFamily="34" charset="-122"/>
                <a:ea typeface="微软雅黑" pitchFamily="34" charset="-122"/>
                <a:cs typeface="Arial Unicode MS" pitchFamily="34" charset="-122"/>
              </a:rPr>
              <a:t>自动完成。 </a:t>
            </a:r>
          </a:p>
          <a:p>
            <a:pPr eaLnBrk="1" hangingPunct="1">
              <a:lnSpc>
                <a:spcPct val="120000"/>
              </a:lnSpc>
              <a:buFont typeface="Wingdings" pitchFamily="2" charset="2"/>
              <a:buChar char="Ø"/>
              <a:defRPr/>
            </a:pPr>
            <a:r>
              <a:rPr lang="en-US" altLang="zh-CN" sz="2000" dirty="0" smtClean="0">
                <a:latin typeface="微软雅黑" pitchFamily="34" charset="-122"/>
                <a:ea typeface="微软雅黑" pitchFamily="34" charset="-122"/>
                <a:cs typeface="Arial Unicode MS" pitchFamily="34" charset="-122"/>
              </a:rPr>
              <a:t>CREATE INDEX</a:t>
            </a:r>
            <a:r>
              <a:rPr lang="zh-CN" altLang="en-US" sz="2000" dirty="0" smtClean="0">
                <a:latin typeface="微软雅黑" pitchFamily="34" charset="-122"/>
                <a:ea typeface="微软雅黑" pitchFamily="34" charset="-122"/>
                <a:cs typeface="Arial Unicode MS" pitchFamily="34" charset="-122"/>
              </a:rPr>
              <a:t>语句定义索引时，可以定义索引是唯一索引、聚簇索引。 </a:t>
            </a:r>
          </a:p>
        </p:txBody>
      </p:sp>
      <p:sp>
        <p:nvSpPr>
          <p:cNvPr id="5" name="任意多边形 24"/>
          <p:cNvSpPr>
            <a:spLocks noChangeArrowheads="1"/>
          </p:cNvSpPr>
          <p:nvPr/>
        </p:nvSpPr>
        <p:spPr bwMode="auto">
          <a:xfrm>
            <a:off x="2" y="0"/>
            <a:ext cx="4053252" cy="466725"/>
          </a:xfrm>
          <a:custGeom>
            <a:avLst/>
            <a:gdLst>
              <a:gd name="T0" fmla="*/ 1253 w 4098963"/>
              <a:gd name="T1" fmla="*/ 0 h 340242"/>
              <a:gd name="T2" fmla="*/ 306519 w 4098963"/>
              <a:gd name="T3" fmla="*/ 0 h 340242"/>
              <a:gd name="T4" fmla="*/ 319793 w 4098963"/>
              <a:gd name="T5" fmla="*/ 2147483647 h 340242"/>
              <a:gd name="T6" fmla="*/ 306519 w 4098963"/>
              <a:gd name="T7" fmla="*/ 2147483647 h 340242"/>
              <a:gd name="T8" fmla="*/ 1253 w 4098963"/>
              <a:gd name="T9" fmla="*/ 2147483647 h 340242"/>
              <a:gd name="T10" fmla="*/ 0 w 4098963"/>
              <a:gd name="T11" fmla="*/ 2147483647 h 340242"/>
              <a:gd name="T12" fmla="*/ 0 w 4098963"/>
              <a:gd name="T13" fmla="*/ 118464051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400" dirty="0" smtClean="0">
                <a:latin typeface="微软雅黑" pitchFamily="34" charset="-122"/>
                <a:ea typeface="微软雅黑" pitchFamily="34" charset="-122"/>
              </a:rPr>
              <a:t>4.2.6 </a:t>
            </a:r>
            <a:r>
              <a:rPr lang="zh-CN" altLang="en-US" sz="2400" dirty="0" smtClean="0">
                <a:latin typeface="微软雅黑" pitchFamily="34" charset="-122"/>
                <a:ea typeface="微软雅黑" pitchFamily="34" charset="-122"/>
              </a:rPr>
              <a:t>索引的建立与删除</a:t>
            </a:r>
            <a:endParaRPr lang="zh-CN" altLang="en-US" sz="2400" dirty="0">
              <a:latin typeface="微软雅黑" pitchFamily="34" charset="-122"/>
              <a:ea typeface="微软雅黑" pitchFamily="34" charset="-122"/>
              <a:sym typeface="微软雅黑" pitchFamily="34" charset="-122"/>
            </a:endParaRPr>
          </a:p>
        </p:txBody>
      </p:sp>
      <p:cxnSp>
        <p:nvCxnSpPr>
          <p:cNvPr id="6" name="直接连接符 5"/>
          <p:cNvCxnSpPr/>
          <p:nvPr/>
        </p:nvCxnSpPr>
        <p:spPr bwMode="auto">
          <a:xfrm>
            <a:off x="0" y="473075"/>
            <a:ext cx="91455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2226A4F2-6817-4D5C-B8A0-7C9EDDC3A0BD}" type="slidenum">
              <a:rPr lang="en-US" altLang="zh-CN" sz="1400" b="0">
                <a:latin typeface="Times New Roman" pitchFamily="18" charset="0"/>
              </a:rPr>
              <a:pPr algn="r" eaLnBrk="1" hangingPunct="1">
                <a:buFont typeface="Wingdings" pitchFamily="2" charset="2"/>
                <a:buNone/>
              </a:pPr>
              <a:t>49</a:t>
            </a:fld>
            <a:endParaRPr lang="en-US" altLang="zh-CN" sz="1400" b="0">
              <a:latin typeface="Times New Roman" pitchFamily="18" charset="0"/>
            </a:endParaRPr>
          </a:p>
        </p:txBody>
      </p:sp>
      <p:sp>
        <p:nvSpPr>
          <p:cNvPr id="144388" name="Rectangle 3"/>
          <p:cNvSpPr>
            <a:spLocks noGrp="1" noChangeArrowheads="1"/>
          </p:cNvSpPr>
          <p:nvPr>
            <p:ph type="body" idx="4294967295"/>
          </p:nvPr>
        </p:nvSpPr>
        <p:spPr>
          <a:xfrm>
            <a:off x="712177" y="689098"/>
            <a:ext cx="8053754" cy="5614986"/>
          </a:xfrm>
        </p:spPr>
        <p:txBody>
          <a:bodyPr/>
          <a:lstStyle/>
          <a:p>
            <a:pPr algn="just" eaLnBrk="1" hangingPunct="1">
              <a:lnSpc>
                <a:spcPct val="150000"/>
              </a:lnSpc>
              <a:buFont typeface="Wingdings" pitchFamily="2" charset="2"/>
              <a:buNone/>
              <a:defRPr/>
            </a:pPr>
            <a:r>
              <a:rPr lang="en-US" altLang="zh-CN" sz="2000" b="1"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1.</a:t>
            </a: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建立索引</a:t>
            </a:r>
          </a:p>
          <a:p>
            <a:pPr algn="just" eaLnBrk="1" hangingPunct="1">
              <a:lnSpc>
                <a:spcPct val="150000"/>
              </a:lnSpc>
              <a:buFont typeface="Wingdings" pitchFamily="2" charset="2"/>
              <a:buNone/>
              <a:defRPr/>
            </a:pPr>
            <a:r>
              <a:rPr lang="zh-CN" altLang="en-US" sz="2000"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语句格式：</a:t>
            </a:r>
          </a:p>
          <a:p>
            <a:pPr algn="just" eaLnBrk="1" hangingPunct="1">
              <a:lnSpc>
                <a:spcPct val="150000"/>
              </a:lnSpc>
              <a:buFont typeface="Wingdings" pitchFamily="2" charset="2"/>
              <a:buNone/>
              <a:defRPr/>
            </a:pPr>
            <a:r>
              <a:rPr lang="zh-CN" altLang="en-US" sz="2000"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CREATE [UNIQUE][CLUSTER] INDEX &lt;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索引名</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 </a:t>
            </a:r>
          </a:p>
          <a:p>
            <a:pPr algn="just" eaLnBrk="1" hangingPunct="1">
              <a:lnSpc>
                <a:spcPct val="150000"/>
              </a:lnSpc>
              <a:buFont typeface="Wingdings" pitchFamily="2" charset="2"/>
              <a:buNone/>
              <a:defRPr/>
            </a:pP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ON &lt;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表名</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 (&lt;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列名</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次序</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列名</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&gt;[&lt;</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次序</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 ]…</a:t>
            </a:r>
            <a:r>
              <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t>
            </a:r>
            <a:r>
              <a:rPr lang="en-US" altLang="zh-CN"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t>
            </a:r>
            <a:endParaRPr lang="zh-CN" altLang="en-US" sz="2000" dirty="0" smtClean="0">
              <a:solidFill>
                <a:srgbClr val="CC0000"/>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endParaRPr>
          </a:p>
          <a:p>
            <a:pPr algn="just" eaLnBrk="1" hangingPunct="1">
              <a:lnSpc>
                <a:spcPct val="150000"/>
              </a:lnSpc>
              <a:buFont typeface="Wingdings" pitchFamily="2" charset="2"/>
              <a:buNone/>
              <a:defRPr/>
            </a:pPr>
            <a:r>
              <a:rPr lang="zh-CN" altLang="en-US" sz="2000"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功能：为指定的基本表建立索引。</a:t>
            </a:r>
          </a:p>
          <a:p>
            <a:pPr algn="just" eaLnBrk="1" hangingPunct="1">
              <a:lnSpc>
                <a:spcPct val="150000"/>
              </a:lnSpc>
              <a:buFont typeface="Wingdings" pitchFamily="2" charset="2"/>
              <a:buNone/>
              <a:defRPr/>
            </a:pP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说明：①索引可建立在该表的一列或多列上，列名之间用逗</a:t>
            </a:r>
          </a:p>
          <a:p>
            <a:pPr lvl="1" algn="just" eaLnBrk="1" hangingPunct="1">
              <a:lnSpc>
                <a:spcPct val="150000"/>
              </a:lnSpc>
              <a:buFont typeface="Wingdings" pitchFamily="2" charset="2"/>
              <a:buNone/>
              <a:defRPr/>
            </a:pP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号隔开；</a:t>
            </a:r>
          </a:p>
          <a:p>
            <a:pPr lvl="1" algn="just" eaLnBrk="1" hangingPunct="1">
              <a:lnSpc>
                <a:spcPct val="150000"/>
              </a:lnSpc>
              <a:buFont typeface="Wingdings" pitchFamily="2" charset="2"/>
              <a:buNone/>
              <a:defRPr/>
            </a:pP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② </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&lt;</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次序</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&gt;</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可选择</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ASC</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（升序）或</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DESC</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（降序），缺省值为</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ASC;</a:t>
            </a:r>
          </a:p>
          <a:p>
            <a:pPr lvl="1" algn="just" eaLnBrk="1" hangingPunct="1">
              <a:lnSpc>
                <a:spcPct val="150000"/>
              </a:lnSpc>
              <a:buFont typeface="Wingdings" pitchFamily="2" charset="2"/>
              <a:buNone/>
              <a:defRPr/>
            </a:pP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③ UNIQUE</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建立唯一索引；</a:t>
            </a:r>
          </a:p>
          <a:p>
            <a:pPr lvl="1" algn="just" eaLnBrk="1" hangingPunct="1">
              <a:lnSpc>
                <a:spcPct val="150000"/>
              </a:lnSpc>
              <a:buFont typeface="Wingdings" pitchFamily="2" charset="2"/>
              <a:buNone/>
              <a:defRPr/>
            </a:pP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④ </a:t>
            </a:r>
            <a:r>
              <a:rPr lang="en-US" altLang="zh-CN"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CLUSTER</a:t>
            </a:r>
            <a:r>
              <a:rPr lang="zh-CN" altLang="en-US" sz="20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建立聚簇索引。</a:t>
            </a:r>
            <a:r>
              <a:rPr lang="zh-CN" altLang="en-US" sz="2000"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	</a:t>
            </a:r>
          </a:p>
        </p:txBody>
      </p:sp>
      <p:sp>
        <p:nvSpPr>
          <p:cNvPr id="5" name="任意多边形 24"/>
          <p:cNvSpPr>
            <a:spLocks noChangeArrowheads="1"/>
          </p:cNvSpPr>
          <p:nvPr/>
        </p:nvSpPr>
        <p:spPr bwMode="auto">
          <a:xfrm>
            <a:off x="2" y="0"/>
            <a:ext cx="4053252" cy="466725"/>
          </a:xfrm>
          <a:custGeom>
            <a:avLst/>
            <a:gdLst>
              <a:gd name="T0" fmla="*/ 1253 w 4098963"/>
              <a:gd name="T1" fmla="*/ 0 h 340242"/>
              <a:gd name="T2" fmla="*/ 306519 w 4098963"/>
              <a:gd name="T3" fmla="*/ 0 h 340242"/>
              <a:gd name="T4" fmla="*/ 319793 w 4098963"/>
              <a:gd name="T5" fmla="*/ 2147483647 h 340242"/>
              <a:gd name="T6" fmla="*/ 306519 w 4098963"/>
              <a:gd name="T7" fmla="*/ 2147483647 h 340242"/>
              <a:gd name="T8" fmla="*/ 1253 w 4098963"/>
              <a:gd name="T9" fmla="*/ 2147483647 h 340242"/>
              <a:gd name="T10" fmla="*/ 0 w 4098963"/>
              <a:gd name="T11" fmla="*/ 2147483647 h 340242"/>
              <a:gd name="T12" fmla="*/ 0 w 4098963"/>
              <a:gd name="T13" fmla="*/ 118464051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400" dirty="0" smtClean="0">
                <a:latin typeface="微软雅黑" pitchFamily="34" charset="-122"/>
                <a:ea typeface="微软雅黑" pitchFamily="34" charset="-122"/>
              </a:rPr>
              <a:t>4.2.6 </a:t>
            </a:r>
            <a:r>
              <a:rPr lang="zh-CN" altLang="en-US" sz="2400" dirty="0" smtClean="0">
                <a:latin typeface="微软雅黑" pitchFamily="34" charset="-122"/>
                <a:ea typeface="微软雅黑" pitchFamily="34" charset="-122"/>
              </a:rPr>
              <a:t>索引的建立与删除</a:t>
            </a:r>
            <a:endParaRPr lang="zh-CN" altLang="en-US" sz="2400" dirty="0">
              <a:latin typeface="微软雅黑" pitchFamily="34" charset="-122"/>
              <a:ea typeface="微软雅黑" pitchFamily="34" charset="-122"/>
              <a:sym typeface="微软雅黑" pitchFamily="34" charset="-122"/>
            </a:endParaRPr>
          </a:p>
        </p:txBody>
      </p:sp>
      <p:cxnSp>
        <p:nvCxnSpPr>
          <p:cNvPr id="6" name="直接连接符 5"/>
          <p:cNvCxnSpPr/>
          <p:nvPr/>
        </p:nvCxnSpPr>
        <p:spPr bwMode="auto">
          <a:xfrm>
            <a:off x="0" y="473075"/>
            <a:ext cx="91455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38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3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a:ln>
            <a:headEnd/>
            <a:tailEnd/>
          </a:ln>
        </p:spPr>
        <p:txBody>
          <a:bodyPr>
            <a:prstTxWarp prst="textNoShape">
              <a:avLst/>
            </a:prstTxWarp>
          </a:bodyPr>
          <a:lstStyle/>
          <a:p>
            <a:r>
              <a:rPr lang="en-US" altLang="zh-CN" smtClean="0"/>
              <a:t>Principles and Applied of Database</a:t>
            </a:r>
          </a:p>
        </p:txBody>
      </p:sp>
      <p:sp>
        <p:nvSpPr>
          <p:cNvPr id="39939"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39940"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6" name="Rectangle 8"/>
          <p:cNvSpPr txBox="1">
            <a:spLocks noChangeArrowheads="1"/>
          </p:cNvSpPr>
          <p:nvPr/>
        </p:nvSpPr>
        <p:spPr bwMode="auto">
          <a:xfrm>
            <a:off x="2278063" y="0"/>
            <a:ext cx="5872406" cy="900113"/>
          </a:xfrm>
          <a:prstGeom prst="rect">
            <a:avLst/>
          </a:prstGeom>
          <a:noFill/>
          <a:ln w="9525">
            <a:noFill/>
            <a:miter lim="800000"/>
            <a:headEnd/>
            <a:tailEnd/>
          </a:ln>
        </p:spPr>
        <p:txBody>
          <a:bodyPr anchor="ctr"/>
          <a:lstStyle/>
          <a:p>
            <a:pPr marL="914400" indent="-914400">
              <a:lnSpc>
                <a:spcPct val="90000"/>
              </a:lnSpc>
              <a:defRPr/>
            </a:pPr>
            <a:r>
              <a:rPr lang="zh-CN" altLang="en-US" sz="2800" kern="0" dirty="0">
                <a:solidFill>
                  <a:srgbClr val="FFC000"/>
                </a:solidFill>
                <a:latin typeface="微软雅黑" pitchFamily="34" charset="-122"/>
                <a:ea typeface="微软雅黑" pitchFamily="34" charset="-122"/>
                <a:cs typeface="Arial Unicode MS" pitchFamily="34" charset="-122"/>
                <a:sym typeface="Calibri" pitchFamily="34" charset="0"/>
              </a:rPr>
              <a:t>单一元组新增：</a:t>
            </a:r>
            <a:r>
              <a:rPr lang="zh-CN" altLang="en-US" sz="2400" kern="0" dirty="0" smtClean="0">
                <a:solidFill>
                  <a:srgbClr val="FFFFFF"/>
                </a:solidFill>
                <a:latin typeface="微软雅黑" pitchFamily="34" charset="-122"/>
                <a:ea typeface="微软雅黑" pitchFamily="34" charset="-122"/>
                <a:cs typeface="+mj-cs"/>
                <a:sym typeface="Calibri Light" pitchFamily="34" charset="0"/>
              </a:rPr>
              <a:t>追加</a:t>
            </a:r>
            <a:r>
              <a:rPr lang="zh-CN" altLang="en-US" sz="2400" kern="0" dirty="0">
                <a:solidFill>
                  <a:srgbClr val="FFFFFF"/>
                </a:solidFill>
                <a:latin typeface="微软雅黑" pitchFamily="34" charset="-122"/>
                <a:ea typeface="微软雅黑" pitchFamily="34" charset="-122"/>
                <a:cs typeface="+mj-cs"/>
                <a:sym typeface="Calibri Light" pitchFamily="34" charset="0"/>
              </a:rPr>
              <a:t>学生表中的元组</a:t>
            </a:r>
            <a:endParaRPr lang="en-US" altLang="zh-CN" sz="2400" kern="0" dirty="0">
              <a:solidFill>
                <a:srgbClr val="FFFFFF"/>
              </a:solidFill>
              <a:latin typeface="微软雅黑" pitchFamily="34" charset="-122"/>
              <a:ea typeface="微软雅黑" pitchFamily="34" charset="-122"/>
              <a:cs typeface="+mj-cs"/>
              <a:sym typeface="Calibri Light" pitchFamily="34" charset="0"/>
            </a:endParaRPr>
          </a:p>
        </p:txBody>
      </p:sp>
      <p:sp>
        <p:nvSpPr>
          <p:cNvPr id="12" name="Rectangle 3"/>
          <p:cNvSpPr txBox="1">
            <a:spLocks noChangeArrowheads="1"/>
          </p:cNvSpPr>
          <p:nvPr/>
        </p:nvSpPr>
        <p:spPr bwMode="auto">
          <a:xfrm>
            <a:off x="158750" y="2087563"/>
            <a:ext cx="8207375" cy="936625"/>
          </a:xfrm>
          <a:prstGeom prst="rect">
            <a:avLst/>
          </a:prstGeom>
          <a:noFill/>
          <a:ln w="9525">
            <a:noFill/>
            <a:miter lim="800000"/>
            <a:headEnd/>
            <a:tailEnd/>
          </a:ln>
        </p:spPr>
        <p:txBody>
          <a:bodyPr/>
          <a:lstStyle/>
          <a:p>
            <a:pPr marL="685800" lvl="1" indent="-228600">
              <a:lnSpc>
                <a:spcPct val="150000"/>
              </a:lnSpc>
              <a:spcBef>
                <a:spcPts val="0"/>
              </a:spcBef>
              <a:defRPr/>
            </a:pPr>
            <a:r>
              <a:rPr lang="zh-CN" altLang="en-US" sz="2000" b="1" kern="0" dirty="0" smtClean="0">
                <a:solidFill>
                  <a:srgbClr val="0000FF"/>
                </a:solidFill>
                <a:latin typeface="微软雅黑" pitchFamily="34" charset="-122"/>
                <a:ea typeface="微软雅黑" pitchFamily="34" charset="-122"/>
                <a:sym typeface="Calibri" pitchFamily="34" charset="0"/>
              </a:rPr>
              <a:t>方式一</a:t>
            </a:r>
            <a:r>
              <a:rPr lang="zh-CN" altLang="en-US" sz="2000" b="1" kern="0" dirty="0">
                <a:solidFill>
                  <a:srgbClr val="0000FF"/>
                </a:solidFill>
                <a:latin typeface="微软雅黑" pitchFamily="34" charset="-122"/>
                <a:ea typeface="微软雅黑" pitchFamily="34" charset="-122"/>
                <a:sym typeface="Calibri" pitchFamily="34" charset="0"/>
              </a:rPr>
              <a:t>：</a:t>
            </a:r>
            <a:r>
              <a:rPr lang="en-US" altLang="zh-CN" sz="2000" kern="0" dirty="0" smtClean="0">
                <a:latin typeface="微软雅黑" pitchFamily="34" charset="-122"/>
                <a:ea typeface="微软雅黑" pitchFamily="34" charset="-122"/>
                <a:sym typeface="Calibri" pitchFamily="34" charset="0"/>
              </a:rPr>
              <a:t>INSERT  </a:t>
            </a:r>
            <a:r>
              <a:rPr lang="en-US" altLang="zh-CN" sz="2000" kern="0" dirty="0">
                <a:latin typeface="微软雅黑" pitchFamily="34" charset="-122"/>
                <a:ea typeface="微软雅黑" pitchFamily="34" charset="-122"/>
                <a:sym typeface="Calibri" pitchFamily="34" charset="0"/>
              </a:rPr>
              <a:t>INTO  </a:t>
            </a:r>
            <a:r>
              <a:rPr lang="en-US" altLang="zh-CN" sz="2000" kern="0" dirty="0">
                <a:solidFill>
                  <a:srgbClr val="CC0066"/>
                </a:solidFill>
                <a:latin typeface="微软雅黑" pitchFamily="34" charset="-122"/>
                <a:ea typeface="微软雅黑" pitchFamily="34" charset="-122"/>
                <a:sym typeface="Calibri" pitchFamily="34" charset="0"/>
              </a:rPr>
              <a:t>Student</a:t>
            </a:r>
          </a:p>
          <a:p>
            <a:pPr marL="685800" lvl="1" indent="-228600">
              <a:lnSpc>
                <a:spcPct val="150000"/>
              </a:lnSpc>
              <a:spcBef>
                <a:spcPts val="0"/>
              </a:spcBef>
              <a:defRPr/>
            </a:pPr>
            <a:r>
              <a:rPr lang="en-US" altLang="zh-CN" sz="2000" kern="0" dirty="0">
                <a:latin typeface="微软雅黑" pitchFamily="34" charset="-122"/>
                <a:ea typeface="微软雅黑" pitchFamily="34" charset="-122"/>
                <a:sym typeface="Calibri" pitchFamily="34" charset="0"/>
              </a:rPr>
              <a:t>VALUES (’</a:t>
            </a:r>
            <a:r>
              <a:rPr lang="en-US" altLang="zh-CN" sz="2000" kern="100" dirty="0">
                <a:latin typeface="微软雅黑" pitchFamily="34" charset="-122"/>
                <a:ea typeface="微软雅黑" pitchFamily="34" charset="-122"/>
                <a:cs typeface="Times New Roman"/>
              </a:rPr>
              <a:t>18103022</a:t>
            </a:r>
            <a:r>
              <a:rPr lang="en-US" altLang="zh-CN" sz="2000" kern="0" dirty="0">
                <a:latin typeface="微软雅黑" pitchFamily="34" charset="-122"/>
                <a:ea typeface="微软雅黑" pitchFamily="34" charset="-122"/>
                <a:sym typeface="Calibri" pitchFamily="34" charset="0"/>
              </a:rPr>
              <a:t>’</a:t>
            </a:r>
            <a:r>
              <a:rPr lang="zh-CN" altLang="en-US" sz="2000" kern="0" dirty="0">
                <a:latin typeface="微软雅黑" pitchFamily="34" charset="-122"/>
                <a:ea typeface="微软雅黑" pitchFamily="34" charset="-122"/>
                <a:sym typeface="Calibri" pitchFamily="34" charset="0"/>
              </a:rPr>
              <a:t>， </a:t>
            </a:r>
            <a:r>
              <a:rPr lang="en-US" altLang="zh-CN" sz="2000" kern="0" dirty="0">
                <a:latin typeface="微软雅黑" pitchFamily="34" charset="-122"/>
                <a:ea typeface="微软雅黑" pitchFamily="34" charset="-122"/>
                <a:sym typeface="Calibri" pitchFamily="34" charset="0"/>
              </a:rPr>
              <a:t>’</a:t>
            </a:r>
            <a:r>
              <a:rPr lang="zh-CN" altLang="zh-CN" sz="2000" kern="100" dirty="0">
                <a:latin typeface="微软雅黑" pitchFamily="34" charset="-122"/>
                <a:ea typeface="微软雅黑" pitchFamily="34" charset="-122"/>
                <a:cs typeface="Times New Roman"/>
              </a:rPr>
              <a:t>王敏</a:t>
            </a:r>
            <a:r>
              <a:rPr lang="en-US" altLang="zh-CN" sz="2000" kern="0" dirty="0">
                <a:latin typeface="微软雅黑" pitchFamily="34" charset="-122"/>
                <a:ea typeface="微软雅黑" pitchFamily="34" charset="-122"/>
                <a:sym typeface="Calibri" pitchFamily="34" charset="0"/>
              </a:rPr>
              <a:t>’</a:t>
            </a:r>
            <a:r>
              <a:rPr lang="zh-CN" altLang="en-US" sz="2000" kern="0" dirty="0">
                <a:latin typeface="微软雅黑" pitchFamily="34" charset="-122"/>
                <a:ea typeface="微软雅黑" pitchFamily="34" charset="-122"/>
                <a:sym typeface="Calibri" pitchFamily="34" charset="0"/>
              </a:rPr>
              <a:t>， </a:t>
            </a:r>
            <a:r>
              <a:rPr lang="en-US" altLang="zh-CN" sz="2000" kern="0" dirty="0">
                <a:latin typeface="微软雅黑" pitchFamily="34" charset="-122"/>
                <a:ea typeface="微软雅黑" pitchFamily="34" charset="-122"/>
                <a:sym typeface="Calibri" pitchFamily="34" charset="0"/>
              </a:rPr>
              <a:t>’</a:t>
            </a:r>
            <a:r>
              <a:rPr lang="zh-CN" altLang="zh-CN" sz="2000" kern="100" dirty="0">
                <a:latin typeface="微软雅黑" pitchFamily="34" charset="-122"/>
                <a:ea typeface="微软雅黑" pitchFamily="34" charset="-122"/>
                <a:cs typeface="Times New Roman"/>
              </a:rPr>
              <a:t>女</a:t>
            </a:r>
            <a:r>
              <a:rPr lang="en-US" altLang="zh-CN" sz="2000" kern="100" dirty="0">
                <a:latin typeface="微软雅黑" pitchFamily="34" charset="-122"/>
                <a:ea typeface="微软雅黑" pitchFamily="34" charset="-122"/>
                <a:cs typeface="Times New Roman"/>
              </a:rPr>
              <a:t>’</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18</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’03'); </a:t>
            </a:r>
          </a:p>
        </p:txBody>
      </p:sp>
      <p:sp>
        <p:nvSpPr>
          <p:cNvPr id="7" name="Rectangle 3"/>
          <p:cNvSpPr txBox="1">
            <a:spLocks noChangeArrowheads="1"/>
          </p:cNvSpPr>
          <p:nvPr/>
        </p:nvSpPr>
        <p:spPr bwMode="auto">
          <a:xfrm>
            <a:off x="158750" y="3284538"/>
            <a:ext cx="8986838" cy="1249362"/>
          </a:xfrm>
          <a:prstGeom prst="rect">
            <a:avLst/>
          </a:prstGeom>
          <a:noFill/>
          <a:ln w="9525">
            <a:noFill/>
            <a:miter lim="800000"/>
            <a:headEnd/>
            <a:tailEnd/>
          </a:ln>
        </p:spPr>
        <p:txBody>
          <a:bodyPr/>
          <a:lstStyle/>
          <a:p>
            <a:pPr marL="685800" lvl="1" indent="-228600">
              <a:lnSpc>
                <a:spcPct val="150000"/>
              </a:lnSpc>
              <a:spcBef>
                <a:spcPts val="0"/>
              </a:spcBef>
              <a:defRPr/>
            </a:pPr>
            <a:r>
              <a:rPr lang="zh-CN" altLang="en-US" sz="2000" b="1" kern="0" dirty="0" smtClean="0">
                <a:solidFill>
                  <a:srgbClr val="0000FF"/>
                </a:solidFill>
                <a:latin typeface="微软雅黑" pitchFamily="34" charset="-122"/>
                <a:ea typeface="微软雅黑" pitchFamily="34" charset="-122"/>
                <a:sym typeface="Calibri" pitchFamily="34" charset="0"/>
              </a:rPr>
              <a:t>方式二：</a:t>
            </a:r>
            <a:r>
              <a:rPr lang="en-US" altLang="zh-CN" sz="2000" kern="0" dirty="0" smtClean="0">
                <a:latin typeface="微软雅黑" pitchFamily="34" charset="-122"/>
                <a:ea typeface="微软雅黑" pitchFamily="34" charset="-122"/>
                <a:sym typeface="Calibri" pitchFamily="34" charset="0"/>
              </a:rPr>
              <a:t>INSERT   </a:t>
            </a:r>
            <a:r>
              <a:rPr lang="en-US" altLang="zh-CN" sz="2000" kern="0" dirty="0">
                <a:latin typeface="微软雅黑" pitchFamily="34" charset="-122"/>
                <a:ea typeface="微软雅黑" pitchFamily="34" charset="-122"/>
                <a:sym typeface="Calibri" pitchFamily="34" charset="0"/>
              </a:rPr>
              <a:t>INTO  </a:t>
            </a:r>
            <a:r>
              <a:rPr lang="en-US" altLang="zh-CN" sz="2000" kern="0" dirty="0">
                <a:solidFill>
                  <a:srgbClr val="CC0066"/>
                </a:solidFill>
                <a:latin typeface="微软雅黑" pitchFamily="34" charset="-122"/>
                <a:ea typeface="微软雅黑" pitchFamily="34" charset="-122"/>
                <a:sym typeface="Calibri" pitchFamily="34" charset="0"/>
              </a:rPr>
              <a:t>Student (</a:t>
            </a:r>
            <a:r>
              <a:rPr lang="en-US" altLang="zh-CN" sz="2000" kern="0" dirty="0" err="1">
                <a:solidFill>
                  <a:srgbClr val="CC0066"/>
                </a:solidFill>
                <a:latin typeface="微软雅黑" pitchFamily="34" charset="-122"/>
                <a:ea typeface="微软雅黑" pitchFamily="34" charset="-122"/>
                <a:sym typeface="Calibri" pitchFamily="34" charset="0"/>
              </a:rPr>
              <a:t>Sno</a:t>
            </a:r>
            <a:r>
              <a:rPr lang="zh-CN" altLang="en-US" sz="2000" kern="0" dirty="0">
                <a:solidFill>
                  <a:srgbClr val="CC0066"/>
                </a:solidFill>
                <a:latin typeface="微软雅黑" pitchFamily="34" charset="-122"/>
                <a:ea typeface="微软雅黑" pitchFamily="34" charset="-122"/>
                <a:sym typeface="Calibri" pitchFamily="34" charset="0"/>
              </a:rPr>
              <a:t>，</a:t>
            </a:r>
            <a:r>
              <a:rPr lang="en-US" altLang="zh-CN" sz="2000" kern="0" dirty="0" err="1">
                <a:solidFill>
                  <a:srgbClr val="CC0066"/>
                </a:solidFill>
                <a:latin typeface="微软雅黑" pitchFamily="34" charset="-122"/>
                <a:ea typeface="微软雅黑" pitchFamily="34" charset="-122"/>
                <a:sym typeface="Calibri" pitchFamily="34" charset="0"/>
              </a:rPr>
              <a:t>Sname</a:t>
            </a:r>
            <a:r>
              <a:rPr lang="zh-CN" altLang="en-US" sz="2000" kern="0" dirty="0">
                <a:solidFill>
                  <a:srgbClr val="CC0066"/>
                </a:solidFill>
                <a:latin typeface="微软雅黑" pitchFamily="34" charset="-122"/>
                <a:ea typeface="微软雅黑" pitchFamily="34" charset="-122"/>
                <a:sym typeface="Calibri" pitchFamily="34" charset="0"/>
              </a:rPr>
              <a:t>，</a:t>
            </a:r>
            <a:r>
              <a:rPr lang="en-US" altLang="zh-CN" sz="2000" kern="0" dirty="0" err="1">
                <a:solidFill>
                  <a:srgbClr val="CC0066"/>
                </a:solidFill>
                <a:latin typeface="微软雅黑" pitchFamily="34" charset="-122"/>
                <a:ea typeface="微软雅黑" pitchFamily="34" charset="-122"/>
                <a:sym typeface="Calibri" pitchFamily="34" charset="0"/>
              </a:rPr>
              <a:t>Ssex</a:t>
            </a:r>
            <a:r>
              <a:rPr lang="zh-CN" altLang="en-US" sz="2000" kern="0" dirty="0">
                <a:solidFill>
                  <a:srgbClr val="CC0066"/>
                </a:solidFill>
                <a:latin typeface="微软雅黑" pitchFamily="34" charset="-122"/>
                <a:ea typeface="微软雅黑" pitchFamily="34" charset="-122"/>
                <a:sym typeface="Calibri" pitchFamily="34" charset="0"/>
              </a:rPr>
              <a:t>，</a:t>
            </a:r>
            <a:r>
              <a:rPr lang="en-US" altLang="zh-CN" sz="2000" kern="0" dirty="0" err="1">
                <a:solidFill>
                  <a:srgbClr val="CC0066"/>
                </a:solidFill>
                <a:latin typeface="微软雅黑" pitchFamily="34" charset="-122"/>
                <a:ea typeface="微软雅黑" pitchFamily="34" charset="-122"/>
                <a:sym typeface="Calibri" pitchFamily="34" charset="0"/>
              </a:rPr>
              <a:t>Sdept</a:t>
            </a:r>
            <a:r>
              <a:rPr lang="zh-CN" altLang="en-US" sz="2000" kern="0" dirty="0">
                <a:solidFill>
                  <a:srgbClr val="CC0066"/>
                </a:solidFill>
                <a:latin typeface="微软雅黑" pitchFamily="34" charset="-122"/>
                <a:ea typeface="微软雅黑" pitchFamily="34" charset="-122"/>
                <a:sym typeface="Calibri" pitchFamily="34" charset="0"/>
              </a:rPr>
              <a:t>，</a:t>
            </a:r>
            <a:r>
              <a:rPr lang="en-US" altLang="zh-CN" sz="2000" kern="0" dirty="0">
                <a:solidFill>
                  <a:srgbClr val="CC0066"/>
                </a:solidFill>
                <a:latin typeface="微软雅黑" pitchFamily="34" charset="-122"/>
                <a:ea typeface="微软雅黑" pitchFamily="34" charset="-122"/>
                <a:sym typeface="Calibri" pitchFamily="34" charset="0"/>
              </a:rPr>
              <a:t>Sage)</a:t>
            </a:r>
          </a:p>
          <a:p>
            <a:pPr marL="685800" lvl="1" indent="-228600">
              <a:lnSpc>
                <a:spcPct val="150000"/>
              </a:lnSpc>
              <a:spcBef>
                <a:spcPts val="0"/>
              </a:spcBef>
              <a:defRPr/>
            </a:pPr>
            <a:r>
              <a:rPr lang="en-US" altLang="zh-CN" sz="2000" kern="0" dirty="0">
                <a:latin typeface="微软雅黑" pitchFamily="34" charset="-122"/>
                <a:ea typeface="微软雅黑" pitchFamily="34" charset="-122"/>
                <a:sym typeface="Calibri" pitchFamily="34" charset="0"/>
              </a:rPr>
              <a:t>   VALUES (’</a:t>
            </a:r>
            <a:r>
              <a:rPr lang="en-US" altLang="zh-CN" sz="2000" kern="100" dirty="0">
                <a:latin typeface="微软雅黑" pitchFamily="34" charset="-122"/>
                <a:ea typeface="微软雅黑" pitchFamily="34" charset="-122"/>
                <a:cs typeface="Times New Roman"/>
              </a:rPr>
              <a:t>18050600</a:t>
            </a:r>
            <a:r>
              <a:rPr lang="en-US" altLang="zh-CN" sz="2000" kern="0" dirty="0">
                <a:latin typeface="微软雅黑" pitchFamily="34" charset="-122"/>
                <a:ea typeface="微软雅黑" pitchFamily="34" charset="-122"/>
                <a:sym typeface="Calibri" pitchFamily="34" charset="0"/>
              </a:rPr>
              <a:t>’</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a:t>
            </a:r>
            <a:r>
              <a:rPr lang="zh-CN" altLang="zh-CN" sz="2000" kern="100" dirty="0">
                <a:latin typeface="微软雅黑" pitchFamily="34" charset="-122"/>
                <a:ea typeface="微软雅黑" pitchFamily="34" charset="-122"/>
                <a:cs typeface="Times New Roman"/>
              </a:rPr>
              <a:t>王丹</a:t>
            </a:r>
            <a:r>
              <a:rPr lang="en-US" altLang="zh-CN" sz="2000" kern="0" dirty="0">
                <a:latin typeface="微软雅黑" pitchFamily="34" charset="-122"/>
                <a:ea typeface="微软雅黑" pitchFamily="34" charset="-122"/>
                <a:sym typeface="Calibri" pitchFamily="34" charset="0"/>
              </a:rPr>
              <a:t>’</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a:t>
            </a:r>
            <a:r>
              <a:rPr lang="zh-CN" altLang="zh-CN" sz="2000" kern="100" dirty="0">
                <a:latin typeface="微软雅黑" pitchFamily="34" charset="-122"/>
                <a:ea typeface="微软雅黑" pitchFamily="34" charset="-122"/>
                <a:cs typeface="Times New Roman"/>
              </a:rPr>
              <a:t>女</a:t>
            </a:r>
            <a:r>
              <a:rPr lang="en-US" altLang="zh-CN" sz="2000" kern="0" dirty="0">
                <a:latin typeface="微软雅黑" pitchFamily="34" charset="-122"/>
                <a:ea typeface="微软雅黑" pitchFamily="34" charset="-122"/>
                <a:sym typeface="Calibri" pitchFamily="34" charset="0"/>
              </a:rPr>
              <a:t>’</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19</a:t>
            </a:r>
            <a:r>
              <a:rPr lang="zh-CN" altLang="en-US" sz="2000" kern="0" dirty="0">
                <a:latin typeface="微软雅黑" pitchFamily="34" charset="-122"/>
                <a:ea typeface="微软雅黑" pitchFamily="34" charset="-122"/>
                <a:sym typeface="Calibri" pitchFamily="34" charset="0"/>
              </a:rPr>
              <a:t>，</a:t>
            </a:r>
            <a:r>
              <a:rPr lang="en-US" altLang="zh-CN" sz="2000" kern="0" dirty="0">
                <a:latin typeface="微软雅黑" pitchFamily="34" charset="-122"/>
                <a:ea typeface="微软雅黑" pitchFamily="34" charset="-122"/>
                <a:sym typeface="Calibri" pitchFamily="34" charset="0"/>
              </a:rPr>
              <a:t>’01’)</a:t>
            </a:r>
            <a:r>
              <a:rPr lang="zh-CN" altLang="en-US" sz="2000" kern="0" dirty="0">
                <a:latin typeface="微软雅黑" pitchFamily="34" charset="-122"/>
                <a:ea typeface="微软雅黑" pitchFamily="34" charset="-122"/>
                <a:sym typeface="Calibri" pitchFamily="34" charset="0"/>
              </a:rPr>
              <a:t>；</a:t>
            </a:r>
          </a:p>
          <a:p>
            <a:pPr marL="228600" indent="-228600">
              <a:lnSpc>
                <a:spcPct val="150000"/>
              </a:lnSpc>
              <a:spcBef>
                <a:spcPts val="0"/>
              </a:spcBef>
              <a:buFont typeface="Arial" charset="0"/>
              <a:buChar char="•"/>
              <a:defRPr/>
            </a:pPr>
            <a:endParaRPr lang="en-US" altLang="zh-CN" sz="2000" kern="0" dirty="0">
              <a:latin typeface="微软雅黑" pitchFamily="34" charset="-122"/>
              <a:ea typeface="微软雅黑" pitchFamily="34" charset="-122"/>
              <a:sym typeface="Calibri" pitchFamily="34" charset="0"/>
            </a:endParaRPr>
          </a:p>
        </p:txBody>
      </p:sp>
      <p:graphicFrame>
        <p:nvGraphicFramePr>
          <p:cNvPr id="8" name="表格 7"/>
          <p:cNvGraphicFramePr>
            <a:graphicFrameLocks noGrp="1"/>
          </p:cNvGraphicFramePr>
          <p:nvPr/>
        </p:nvGraphicFramePr>
        <p:xfrm>
          <a:off x="4557713" y="4246563"/>
          <a:ext cx="4464049" cy="2141412"/>
        </p:xfrm>
        <a:graphic>
          <a:graphicData uri="http://schemas.openxmlformats.org/drawingml/2006/table">
            <a:tbl>
              <a:tblPr/>
              <a:tblGrid>
                <a:gridCol w="1272222">
                  <a:extLst>
                    <a:ext uri="{9D8B030D-6E8A-4147-A177-3AD203B41FA5}">
                      <a16:colId xmlns:a16="http://schemas.microsoft.com/office/drawing/2014/main" val="20000"/>
                    </a:ext>
                  </a:extLst>
                </a:gridCol>
                <a:gridCol w="980122">
                  <a:extLst>
                    <a:ext uri="{9D8B030D-6E8A-4147-A177-3AD203B41FA5}">
                      <a16:colId xmlns:a16="http://schemas.microsoft.com/office/drawing/2014/main" val="20001"/>
                    </a:ext>
                  </a:extLst>
                </a:gridCol>
                <a:gridCol w="657860">
                  <a:extLst>
                    <a:ext uri="{9D8B030D-6E8A-4147-A177-3AD203B41FA5}">
                      <a16:colId xmlns:a16="http://schemas.microsoft.com/office/drawing/2014/main" val="20002"/>
                    </a:ext>
                  </a:extLst>
                </a:gridCol>
                <a:gridCol w="761048">
                  <a:extLst>
                    <a:ext uri="{9D8B030D-6E8A-4147-A177-3AD203B41FA5}">
                      <a16:colId xmlns:a16="http://schemas.microsoft.com/office/drawing/2014/main" val="20003"/>
                    </a:ext>
                  </a:extLst>
                </a:gridCol>
                <a:gridCol w="792797">
                  <a:extLst>
                    <a:ext uri="{9D8B030D-6E8A-4147-A177-3AD203B41FA5}">
                      <a16:colId xmlns:a16="http://schemas.microsoft.com/office/drawing/2014/main" val="20004"/>
                    </a:ext>
                  </a:extLst>
                </a:gridCol>
              </a:tblGrid>
              <a:tr h="305916">
                <a:tc gridSpan="5">
                  <a:txBody>
                    <a:bodyPr/>
                    <a:lstStyle/>
                    <a:p>
                      <a:pPr algn="just">
                        <a:spcAft>
                          <a:spcPts val="0"/>
                        </a:spcAft>
                      </a:pPr>
                      <a:r>
                        <a:rPr lang="en-US" altLang="zh-CN" sz="1800" b="1" kern="100" dirty="0" smtClean="0">
                          <a:latin typeface="微软雅黑" pitchFamily="34" charset="-122"/>
                          <a:ea typeface="微软雅黑" pitchFamily="34" charset="-122"/>
                          <a:cs typeface="Times New Roman"/>
                        </a:rPr>
                        <a:t>student</a:t>
                      </a:r>
                      <a:endParaRPr lang="zh-CN" sz="1800" b="1" kern="100" dirty="0">
                        <a:latin typeface="微软雅黑" pitchFamily="34" charset="-122"/>
                        <a:ea typeface="微软雅黑" pitchFamily="34" charset="-122"/>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5916">
                <a:tc>
                  <a:txBody>
                    <a:bodyPr/>
                    <a:lstStyle/>
                    <a:p>
                      <a:pPr algn="ctr">
                        <a:spcAft>
                          <a:spcPts val="0"/>
                        </a:spcAft>
                      </a:pPr>
                      <a:r>
                        <a:rPr lang="en-US" sz="1800" b="1" kern="100" dirty="0" smtClean="0">
                          <a:latin typeface="微软雅黑" pitchFamily="34" charset="-122"/>
                          <a:ea typeface="微软雅黑" pitchFamily="34" charset="-122"/>
                          <a:cs typeface="Times New Roman"/>
                        </a:rPr>
                        <a:t>S#</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a:latin typeface="微软雅黑" pitchFamily="34" charset="-122"/>
                          <a:ea typeface="微软雅黑" pitchFamily="34" charset="-122"/>
                          <a:cs typeface="Times New Roman"/>
                        </a:rPr>
                        <a:t>Sname</a:t>
                      </a:r>
                      <a:endParaRPr lang="zh-CN" sz="18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dirty="0" err="1">
                          <a:latin typeface="微软雅黑" pitchFamily="34" charset="-122"/>
                          <a:ea typeface="微软雅黑" pitchFamily="34" charset="-122"/>
                          <a:cs typeface="Times New Roman"/>
                        </a:rPr>
                        <a:t>Ssex</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a:latin typeface="微软雅黑" pitchFamily="34" charset="-122"/>
                          <a:ea typeface="微软雅黑" pitchFamily="34" charset="-122"/>
                          <a:cs typeface="Times New Roman"/>
                        </a:rPr>
                        <a:t>Sage</a:t>
                      </a:r>
                      <a:endParaRPr lang="zh-CN" sz="18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altLang="zh-CN" sz="1800" b="1" kern="100" dirty="0" smtClean="0">
                          <a:latin typeface="微软雅黑" pitchFamily="34" charset="-122"/>
                          <a:ea typeface="微软雅黑" pitchFamily="34" charset="-122"/>
                          <a:cs typeface="Times New Roman"/>
                        </a:rPr>
                        <a:t>D#</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1"/>
                  </a:ext>
                </a:extLst>
              </a:tr>
              <a:tr h="305916">
                <a:tc>
                  <a:txBody>
                    <a:bodyPr/>
                    <a:lstStyle/>
                    <a:p>
                      <a:pPr algn="ctr">
                        <a:spcAft>
                          <a:spcPts val="0"/>
                        </a:spcAft>
                      </a:pPr>
                      <a:r>
                        <a:rPr lang="en-US" sz="1800" kern="100" dirty="0">
                          <a:latin typeface="微软雅黑" pitchFamily="34" charset="-122"/>
                          <a:ea typeface="微软雅黑" pitchFamily="34" charset="-122"/>
                          <a:cs typeface="Times New Roman"/>
                        </a:rPr>
                        <a:t>18051001</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马彪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微软雅黑" pitchFamily="34" charset="-122"/>
                          <a:ea typeface="微软雅黑" pitchFamily="34" charset="-122"/>
                          <a:cs typeface="Times New Roman"/>
                        </a:rPr>
                        <a:t>20</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latin typeface="微软雅黑" pitchFamily="34" charset="-122"/>
                          <a:ea typeface="微软雅黑" pitchFamily="34" charset="-122"/>
                          <a:cs typeface="Times New Roman"/>
                        </a:rPr>
                        <a:t>02</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5916">
                <a:tc>
                  <a:txBody>
                    <a:bodyPr/>
                    <a:lstStyle/>
                    <a:p>
                      <a:pPr algn="ctr">
                        <a:spcAft>
                          <a:spcPts val="0"/>
                        </a:spcAft>
                      </a:pPr>
                      <a:r>
                        <a:rPr lang="en-US" sz="1800" kern="100">
                          <a:latin typeface="微软雅黑" pitchFamily="34" charset="-122"/>
                          <a:ea typeface="微软雅黑" pitchFamily="34" charset="-122"/>
                          <a:cs typeface="Times New Roman"/>
                        </a:rPr>
                        <a:t>18051002</a:t>
                      </a:r>
                      <a:endParaRPr lang="zh-CN" sz="18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张三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微软雅黑" pitchFamily="34" charset="-122"/>
                          <a:ea typeface="微软雅黑" pitchFamily="34" charset="-122"/>
                          <a:cs typeface="Times New Roman"/>
                        </a:rPr>
                        <a:t>18</a:t>
                      </a:r>
                      <a:endParaRPr lang="zh-CN" sz="18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微软雅黑" pitchFamily="34" charset="-122"/>
                          <a:ea typeface="微软雅黑" pitchFamily="34" charset="-122"/>
                          <a:cs typeface="Times New Roman"/>
                        </a:rPr>
                        <a:t>02</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5916">
                <a:tc>
                  <a:txBody>
                    <a:bodyPr/>
                    <a:lstStyle/>
                    <a:p>
                      <a:pPr algn="ctr">
                        <a:spcAft>
                          <a:spcPts val="0"/>
                        </a:spcAft>
                      </a:pPr>
                      <a:r>
                        <a:rPr lang="en-US" sz="1800" kern="100" dirty="0">
                          <a:latin typeface="微软雅黑" pitchFamily="34" charset="-122"/>
                          <a:ea typeface="微软雅黑" pitchFamily="34" charset="-122"/>
                          <a:cs typeface="Times New Roman"/>
                        </a:rPr>
                        <a:t>18103054</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微软雅黑" pitchFamily="34" charset="-122"/>
                          <a:ea typeface="微软雅黑" pitchFamily="34" charset="-122"/>
                          <a:cs typeface="Times New Roman"/>
                        </a:rPr>
                        <a:t>李云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微软雅黑" pitchFamily="34" charset="-122"/>
                          <a:ea typeface="微软雅黑" pitchFamily="34"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微软雅黑" pitchFamily="34" charset="-122"/>
                          <a:ea typeface="微软雅黑" pitchFamily="34" charset="-122"/>
                          <a:cs typeface="Times New Roman"/>
                        </a:rPr>
                        <a:t>18</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微软雅黑" pitchFamily="34" charset="-122"/>
                          <a:ea typeface="微软雅黑" pitchFamily="34" charset="-122"/>
                          <a:cs typeface="Times New Roman"/>
                        </a:rPr>
                        <a:t>03</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5916">
                <a:tc>
                  <a:txBody>
                    <a:bodyPr/>
                    <a:lstStyle/>
                    <a:p>
                      <a:pPr algn="ctr">
                        <a:spcAft>
                          <a:spcPts val="0"/>
                        </a:spcAft>
                      </a:pPr>
                      <a:r>
                        <a:rPr lang="en-US" sz="1800" kern="100" dirty="0">
                          <a:solidFill>
                            <a:srgbClr val="CC0066"/>
                          </a:solidFill>
                          <a:latin typeface="微软雅黑" pitchFamily="34" charset="-122"/>
                          <a:ea typeface="微软雅黑" pitchFamily="34" charset="-122"/>
                          <a:cs typeface="Times New Roman"/>
                        </a:rPr>
                        <a:t>18103022</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王敏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C0066"/>
                          </a:solidFill>
                          <a:latin typeface="微软雅黑" pitchFamily="34" charset="-122"/>
                          <a:ea typeface="微软雅黑" pitchFamily="34" charset="-122"/>
                          <a:cs typeface="Times New Roman"/>
                        </a:rPr>
                        <a:t>18</a:t>
                      </a:r>
                      <a:endParaRPr lang="zh-CN" sz="1800" kern="10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solidFill>
                            <a:srgbClr val="CC0066"/>
                          </a:solidFill>
                          <a:latin typeface="微软雅黑" pitchFamily="34" charset="-122"/>
                          <a:ea typeface="微软雅黑" pitchFamily="34" charset="-122"/>
                          <a:cs typeface="Times New Roman"/>
                        </a:rPr>
                        <a:t>03</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5916">
                <a:tc>
                  <a:txBody>
                    <a:bodyPr/>
                    <a:lstStyle/>
                    <a:p>
                      <a:pPr algn="ctr">
                        <a:spcAft>
                          <a:spcPts val="0"/>
                        </a:spcAft>
                      </a:pPr>
                      <a:r>
                        <a:rPr lang="en-US" sz="1800" kern="100" dirty="0" smtClean="0">
                          <a:solidFill>
                            <a:srgbClr val="CC0066"/>
                          </a:solidFill>
                          <a:latin typeface="微软雅黑" pitchFamily="34" charset="-122"/>
                          <a:ea typeface="微软雅黑" pitchFamily="34" charset="-122"/>
                          <a:cs typeface="Times New Roman"/>
                        </a:rPr>
                        <a:t>1</a:t>
                      </a:r>
                      <a:r>
                        <a:rPr lang="en-US" altLang="zh-CN" sz="1800" kern="100" dirty="0" smtClean="0">
                          <a:solidFill>
                            <a:srgbClr val="CC0066"/>
                          </a:solidFill>
                          <a:latin typeface="微软雅黑" pitchFamily="34" charset="-122"/>
                          <a:ea typeface="微软雅黑" pitchFamily="34" charset="-122"/>
                          <a:cs typeface="Times New Roman"/>
                        </a:rPr>
                        <a:t>8</a:t>
                      </a:r>
                      <a:r>
                        <a:rPr lang="en-US" sz="1800" kern="100" dirty="0" smtClean="0">
                          <a:solidFill>
                            <a:srgbClr val="CC0066"/>
                          </a:solidFill>
                          <a:latin typeface="微软雅黑" pitchFamily="34" charset="-122"/>
                          <a:ea typeface="微软雅黑" pitchFamily="34" charset="-122"/>
                          <a:cs typeface="Times New Roman"/>
                        </a:rPr>
                        <a:t>0</a:t>
                      </a:r>
                      <a:r>
                        <a:rPr lang="en-US" altLang="zh-CN" sz="1800" kern="100" dirty="0" smtClean="0">
                          <a:solidFill>
                            <a:srgbClr val="CC0066"/>
                          </a:solidFill>
                          <a:latin typeface="微软雅黑" pitchFamily="34" charset="-122"/>
                          <a:ea typeface="微软雅黑" pitchFamily="34" charset="-122"/>
                          <a:cs typeface="Times New Roman"/>
                        </a:rPr>
                        <a:t>5</a:t>
                      </a:r>
                      <a:r>
                        <a:rPr lang="en-US" sz="1800" kern="100" dirty="0" smtClean="0">
                          <a:solidFill>
                            <a:srgbClr val="CC0066"/>
                          </a:solidFill>
                          <a:latin typeface="微软雅黑" pitchFamily="34" charset="-122"/>
                          <a:ea typeface="微软雅黑" pitchFamily="34" charset="-122"/>
                          <a:cs typeface="Times New Roman"/>
                        </a:rPr>
                        <a:t>0600</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王丹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CC0066"/>
                          </a:solidFill>
                          <a:latin typeface="微软雅黑" pitchFamily="34" charset="-122"/>
                          <a:ea typeface="微软雅黑" pitchFamily="34" charset="-122"/>
                          <a:cs typeface="Times New Roman"/>
                        </a:rPr>
                        <a:t>19</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rgbClr val="CC0066"/>
                          </a:solidFill>
                          <a:latin typeface="微软雅黑" pitchFamily="34" charset="-122"/>
                          <a:ea typeface="微软雅黑" pitchFamily="34" charset="-122"/>
                          <a:cs typeface="Times New Roman"/>
                        </a:rPr>
                        <a:t>01</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9989" name="TextBox 13"/>
          <p:cNvSpPr txBox="1">
            <a:spLocks noChangeArrowheads="1"/>
          </p:cNvSpPr>
          <p:nvPr/>
        </p:nvSpPr>
        <p:spPr bwMode="auto">
          <a:xfrm>
            <a:off x="701675" y="1133475"/>
            <a:ext cx="8099425" cy="961289"/>
          </a:xfrm>
          <a:prstGeom prst="rect">
            <a:avLst/>
          </a:prstGeom>
          <a:noFill/>
          <a:ln w="9525">
            <a:noFill/>
            <a:miter lim="800000"/>
            <a:headEnd/>
            <a:tailEnd/>
          </a:ln>
        </p:spPr>
        <p:txBody>
          <a:bodyPr>
            <a:spAutoFit/>
          </a:bodyPr>
          <a:lstStyle/>
          <a:p>
            <a:pPr>
              <a:lnSpc>
                <a:spcPct val="150000"/>
              </a:lnSpc>
              <a:buFont typeface="Wingdings" pitchFamily="2" charset="2"/>
              <a:buChar char="Ø"/>
            </a:pPr>
            <a:r>
              <a:rPr lang="zh-CN" altLang="en-US" sz="2000" b="1" dirty="0">
                <a:solidFill>
                  <a:srgbClr val="0000FF"/>
                </a:solidFill>
                <a:latin typeface="微软雅黑" pitchFamily="34" charset="-122"/>
                <a:ea typeface="微软雅黑" pitchFamily="34" charset="-122"/>
              </a:rPr>
              <a:t>学生：</a:t>
            </a:r>
            <a:r>
              <a:rPr lang="en-US" altLang="zh-CN" sz="2000" b="1" dirty="0">
                <a:solidFill>
                  <a:srgbClr val="CC0066"/>
                </a:solidFill>
                <a:latin typeface="微软雅黑" pitchFamily="34" charset="-122"/>
                <a:ea typeface="微软雅黑" pitchFamily="34" charset="-122"/>
              </a:rPr>
              <a:t>student</a:t>
            </a:r>
            <a:r>
              <a:rPr lang="zh-CN" altLang="en-US" sz="2000" b="1" dirty="0">
                <a:latin typeface="微软雅黑" pitchFamily="34" charset="-122"/>
                <a:ea typeface="微软雅黑" pitchFamily="34" charset="-122"/>
              </a:rPr>
              <a:t>（</a:t>
            </a:r>
            <a:r>
              <a:rPr lang="en-US" altLang="zh-CN" sz="2000" b="1" dirty="0">
                <a:solidFill>
                  <a:srgbClr val="CC0066"/>
                </a:solidFill>
                <a:latin typeface="微软雅黑" pitchFamily="34" charset="-122"/>
                <a:ea typeface="微软雅黑" pitchFamily="34" charset="-122"/>
              </a:rPr>
              <a:t>S# </a:t>
            </a:r>
            <a:r>
              <a:rPr lang="en-US" altLang="zh-CN" sz="2000" b="1" dirty="0">
                <a:latin typeface="微软雅黑" pitchFamily="34" charset="-122"/>
                <a:ea typeface="微软雅黑" pitchFamily="34" charset="-122"/>
              </a:rPr>
              <a:t>char(8),    </a:t>
            </a:r>
            <a:r>
              <a:rPr lang="en-US" altLang="zh-CN" sz="2000" b="1" dirty="0" err="1">
                <a:solidFill>
                  <a:srgbClr val="CC0066"/>
                </a:solidFill>
                <a:latin typeface="微软雅黑" pitchFamily="34" charset="-122"/>
                <a:ea typeface="微软雅黑" pitchFamily="34" charset="-122"/>
              </a:rPr>
              <a:t>Sname</a:t>
            </a:r>
            <a:r>
              <a:rPr lang="en-US" altLang="zh-CN" sz="2000" b="1" dirty="0">
                <a:latin typeface="微软雅黑" pitchFamily="34" charset="-122"/>
                <a:ea typeface="微软雅黑" pitchFamily="34" charset="-122"/>
              </a:rPr>
              <a:t>  char(10)</a:t>
            </a:r>
            <a:r>
              <a:rPr lang="zh-CN" altLang="en-US" sz="2000" b="1" dirty="0">
                <a:latin typeface="微软雅黑" pitchFamily="34" charset="-122"/>
                <a:ea typeface="微软雅黑" pitchFamily="34" charset="-122"/>
              </a:rPr>
              <a:t> ，</a:t>
            </a:r>
            <a:r>
              <a:rPr lang="en-US" altLang="zh-CN" sz="2000" b="1" dirty="0" err="1">
                <a:solidFill>
                  <a:srgbClr val="CC0066"/>
                </a:solidFill>
                <a:latin typeface="微软雅黑" pitchFamily="34" charset="-122"/>
                <a:ea typeface="微软雅黑" pitchFamily="34" charset="-122"/>
              </a:rPr>
              <a:t>Ssex</a:t>
            </a:r>
            <a:r>
              <a:rPr lang="en-US" altLang="zh-CN" sz="2000" b="1" dirty="0">
                <a:latin typeface="微软雅黑" pitchFamily="34" charset="-122"/>
                <a:ea typeface="微软雅黑" pitchFamily="34" charset="-122"/>
              </a:rPr>
              <a:t>    char(2)</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a:t>
            </a:r>
            <a:r>
              <a:rPr lang="en-US" altLang="zh-CN" sz="2000" b="1" dirty="0">
                <a:solidFill>
                  <a:srgbClr val="CC0066"/>
                </a:solidFill>
                <a:latin typeface="微软雅黑" pitchFamily="34" charset="-122"/>
                <a:ea typeface="微软雅黑" pitchFamily="34" charset="-122"/>
              </a:rPr>
              <a:t> Sage </a:t>
            </a:r>
            <a:r>
              <a:rPr lang="en-US" altLang="zh-CN" sz="2000" b="1" dirty="0">
                <a:latin typeface="微软雅黑" pitchFamily="34" charset="-122"/>
                <a:ea typeface="微软雅黑" pitchFamily="34" charset="-122"/>
              </a:rPr>
              <a:t>integer,  </a:t>
            </a:r>
            <a:r>
              <a:rPr lang="en-US" altLang="zh-CN" sz="2000" b="1" dirty="0">
                <a:solidFill>
                  <a:srgbClr val="CC0066"/>
                </a:solidFill>
                <a:latin typeface="微软雅黑" pitchFamily="34" charset="-122"/>
                <a:ea typeface="微软雅黑" pitchFamily="34" charset="-122"/>
              </a:rPr>
              <a:t> D#  </a:t>
            </a:r>
            <a:r>
              <a:rPr lang="en-US" altLang="zh-CN" sz="2000" b="1" dirty="0">
                <a:latin typeface="微软雅黑" pitchFamily="34" charset="-122"/>
                <a:ea typeface="微软雅黑" pitchFamily="34" charset="-122"/>
              </a:rPr>
              <a:t>char(2)</a:t>
            </a:r>
            <a:r>
              <a:rPr lang="zh-CN" altLang="en-US" sz="2000" b="1" dirty="0">
                <a:latin typeface="微软雅黑" pitchFamily="34" charset="-122"/>
                <a:ea typeface="微软雅黑" pitchFamily="34" charset="-122"/>
              </a:rPr>
              <a:t>）</a:t>
            </a:r>
          </a:p>
        </p:txBody>
      </p:sp>
      <p:graphicFrame>
        <p:nvGraphicFramePr>
          <p:cNvPr id="10" name="表格 9"/>
          <p:cNvGraphicFramePr>
            <a:graphicFrameLocks noGrp="1"/>
          </p:cNvGraphicFramePr>
          <p:nvPr/>
        </p:nvGraphicFramePr>
        <p:xfrm>
          <a:off x="4506913" y="4425950"/>
          <a:ext cx="4464049" cy="1835496"/>
        </p:xfrm>
        <a:graphic>
          <a:graphicData uri="http://schemas.openxmlformats.org/drawingml/2006/table">
            <a:tbl>
              <a:tblPr/>
              <a:tblGrid>
                <a:gridCol w="1272222">
                  <a:extLst>
                    <a:ext uri="{9D8B030D-6E8A-4147-A177-3AD203B41FA5}">
                      <a16:colId xmlns:a16="http://schemas.microsoft.com/office/drawing/2014/main" val="20000"/>
                    </a:ext>
                  </a:extLst>
                </a:gridCol>
                <a:gridCol w="980122">
                  <a:extLst>
                    <a:ext uri="{9D8B030D-6E8A-4147-A177-3AD203B41FA5}">
                      <a16:colId xmlns:a16="http://schemas.microsoft.com/office/drawing/2014/main" val="20001"/>
                    </a:ext>
                  </a:extLst>
                </a:gridCol>
                <a:gridCol w="657860">
                  <a:extLst>
                    <a:ext uri="{9D8B030D-6E8A-4147-A177-3AD203B41FA5}">
                      <a16:colId xmlns:a16="http://schemas.microsoft.com/office/drawing/2014/main" val="20002"/>
                    </a:ext>
                  </a:extLst>
                </a:gridCol>
                <a:gridCol w="761048">
                  <a:extLst>
                    <a:ext uri="{9D8B030D-6E8A-4147-A177-3AD203B41FA5}">
                      <a16:colId xmlns:a16="http://schemas.microsoft.com/office/drawing/2014/main" val="20003"/>
                    </a:ext>
                  </a:extLst>
                </a:gridCol>
                <a:gridCol w="792797">
                  <a:extLst>
                    <a:ext uri="{9D8B030D-6E8A-4147-A177-3AD203B41FA5}">
                      <a16:colId xmlns:a16="http://schemas.microsoft.com/office/drawing/2014/main" val="20004"/>
                    </a:ext>
                  </a:extLst>
                </a:gridCol>
              </a:tblGrid>
              <a:tr h="305916">
                <a:tc gridSpan="5">
                  <a:txBody>
                    <a:bodyPr/>
                    <a:lstStyle/>
                    <a:p>
                      <a:pPr algn="just">
                        <a:spcAft>
                          <a:spcPts val="0"/>
                        </a:spcAft>
                      </a:pPr>
                      <a:r>
                        <a:rPr lang="en-US" altLang="zh-CN" sz="1800" b="1" kern="100" dirty="0" smtClean="0">
                          <a:latin typeface="微软雅黑" pitchFamily="34" charset="-122"/>
                          <a:ea typeface="微软雅黑" pitchFamily="34" charset="-122"/>
                          <a:cs typeface="Times New Roman"/>
                        </a:rPr>
                        <a:t>student</a:t>
                      </a:r>
                      <a:endParaRPr lang="zh-CN" sz="1800" b="1" kern="100" dirty="0">
                        <a:latin typeface="微软雅黑" pitchFamily="34" charset="-122"/>
                        <a:ea typeface="微软雅黑" pitchFamily="34" charset="-122"/>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5916">
                <a:tc>
                  <a:txBody>
                    <a:bodyPr/>
                    <a:lstStyle/>
                    <a:p>
                      <a:pPr algn="ctr">
                        <a:spcAft>
                          <a:spcPts val="0"/>
                        </a:spcAft>
                      </a:pPr>
                      <a:r>
                        <a:rPr lang="en-US" sz="1800" b="1" kern="100" dirty="0" smtClean="0">
                          <a:latin typeface="微软雅黑" pitchFamily="34" charset="-122"/>
                          <a:ea typeface="微软雅黑" pitchFamily="34" charset="-122"/>
                          <a:cs typeface="Times New Roman"/>
                        </a:rPr>
                        <a:t>S#</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dirty="0" err="1">
                          <a:latin typeface="微软雅黑" pitchFamily="34" charset="-122"/>
                          <a:ea typeface="微软雅黑" pitchFamily="34" charset="-122"/>
                          <a:cs typeface="Times New Roman"/>
                        </a:rPr>
                        <a:t>Sname</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dirty="0" err="1">
                          <a:latin typeface="微软雅黑" pitchFamily="34" charset="-122"/>
                          <a:ea typeface="微软雅黑" pitchFamily="34" charset="-122"/>
                          <a:cs typeface="Times New Roman"/>
                        </a:rPr>
                        <a:t>Ssex</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sz="1800" b="1" kern="100">
                          <a:latin typeface="微软雅黑" pitchFamily="34" charset="-122"/>
                          <a:ea typeface="微软雅黑" pitchFamily="34" charset="-122"/>
                          <a:cs typeface="Times New Roman"/>
                        </a:rPr>
                        <a:t>Sage</a:t>
                      </a:r>
                      <a:endParaRPr lang="zh-CN" sz="18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spcAft>
                          <a:spcPts val="0"/>
                        </a:spcAft>
                      </a:pPr>
                      <a:r>
                        <a:rPr lang="en-US" altLang="zh-CN" sz="1800" b="1" kern="100" dirty="0" smtClean="0">
                          <a:latin typeface="微软雅黑" pitchFamily="34" charset="-122"/>
                          <a:ea typeface="微软雅黑" pitchFamily="34" charset="-122"/>
                          <a:cs typeface="Times New Roman"/>
                        </a:rPr>
                        <a:t>D#</a:t>
                      </a:r>
                      <a:endParaRPr lang="zh-CN" sz="18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1"/>
                  </a:ext>
                </a:extLst>
              </a:tr>
              <a:tr h="305916">
                <a:tc>
                  <a:txBody>
                    <a:bodyPr/>
                    <a:lstStyle/>
                    <a:p>
                      <a:pPr algn="ctr">
                        <a:spcAft>
                          <a:spcPts val="0"/>
                        </a:spcAft>
                      </a:pPr>
                      <a:r>
                        <a:rPr lang="en-US" sz="1800" kern="100" dirty="0">
                          <a:latin typeface="微软雅黑" pitchFamily="34" charset="-122"/>
                          <a:ea typeface="微软雅黑" pitchFamily="34" charset="-122"/>
                          <a:cs typeface="Times New Roman"/>
                        </a:rPr>
                        <a:t>18051001</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马彪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微软雅黑" pitchFamily="34" charset="-122"/>
                          <a:ea typeface="微软雅黑" pitchFamily="34" charset="-122"/>
                          <a:cs typeface="Times New Roman"/>
                        </a:rPr>
                        <a:t>20</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latin typeface="微软雅黑" pitchFamily="34" charset="-122"/>
                          <a:ea typeface="微软雅黑" pitchFamily="34" charset="-122"/>
                          <a:cs typeface="Times New Roman"/>
                        </a:rPr>
                        <a:t>02</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5916">
                <a:tc>
                  <a:txBody>
                    <a:bodyPr/>
                    <a:lstStyle/>
                    <a:p>
                      <a:pPr algn="ctr">
                        <a:spcAft>
                          <a:spcPts val="0"/>
                        </a:spcAft>
                      </a:pPr>
                      <a:r>
                        <a:rPr lang="en-US" sz="1800" kern="100">
                          <a:latin typeface="微软雅黑" pitchFamily="34" charset="-122"/>
                          <a:ea typeface="微软雅黑" pitchFamily="34" charset="-122"/>
                          <a:cs typeface="Times New Roman"/>
                        </a:rPr>
                        <a:t>18051002</a:t>
                      </a:r>
                      <a:endParaRPr lang="zh-CN" sz="18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张三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微软雅黑" pitchFamily="34" charset="-122"/>
                          <a:ea typeface="微软雅黑" pitchFamily="34" charset="-122"/>
                          <a:cs typeface="Times New Roman"/>
                        </a:rPr>
                        <a:t>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微软雅黑" pitchFamily="34" charset="-122"/>
                          <a:ea typeface="微软雅黑" pitchFamily="34" charset="-122"/>
                          <a:cs typeface="Times New Roman"/>
                        </a:rPr>
                        <a:t>18</a:t>
                      </a:r>
                      <a:endParaRPr lang="zh-CN" sz="1800" kern="10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微软雅黑" pitchFamily="34" charset="-122"/>
                          <a:ea typeface="微软雅黑" pitchFamily="34" charset="-122"/>
                          <a:cs typeface="Times New Roman"/>
                        </a:rPr>
                        <a:t>02</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5916">
                <a:tc>
                  <a:txBody>
                    <a:bodyPr/>
                    <a:lstStyle/>
                    <a:p>
                      <a:pPr algn="ctr">
                        <a:spcAft>
                          <a:spcPts val="0"/>
                        </a:spcAft>
                      </a:pPr>
                      <a:r>
                        <a:rPr lang="en-US" sz="1800" kern="100" dirty="0">
                          <a:latin typeface="微软雅黑" pitchFamily="34" charset="-122"/>
                          <a:ea typeface="微软雅黑" pitchFamily="34" charset="-122"/>
                          <a:cs typeface="Times New Roman"/>
                        </a:rPr>
                        <a:t>18103054</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微软雅黑" pitchFamily="34" charset="-122"/>
                          <a:ea typeface="微软雅黑" pitchFamily="34" charset="-122"/>
                          <a:cs typeface="Times New Roman"/>
                        </a:rPr>
                        <a:t>李云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微软雅黑" pitchFamily="34" charset="-122"/>
                          <a:ea typeface="微软雅黑" pitchFamily="34"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微软雅黑" pitchFamily="34" charset="-122"/>
                          <a:ea typeface="微软雅黑" pitchFamily="34" charset="-122"/>
                          <a:cs typeface="Times New Roman"/>
                        </a:rPr>
                        <a:t>18</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微软雅黑" pitchFamily="34" charset="-122"/>
                          <a:ea typeface="微软雅黑" pitchFamily="34" charset="-122"/>
                          <a:cs typeface="Times New Roman"/>
                        </a:rPr>
                        <a:t>03</a:t>
                      </a:r>
                      <a:endParaRPr lang="zh-CN" sz="1800" kern="100" dirty="0">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5916">
                <a:tc>
                  <a:txBody>
                    <a:bodyPr/>
                    <a:lstStyle/>
                    <a:p>
                      <a:pPr algn="ctr">
                        <a:spcAft>
                          <a:spcPts val="0"/>
                        </a:spcAft>
                      </a:pPr>
                      <a:r>
                        <a:rPr lang="en-US" sz="1800" kern="100" dirty="0">
                          <a:solidFill>
                            <a:srgbClr val="CC0066"/>
                          </a:solidFill>
                          <a:latin typeface="微软雅黑" pitchFamily="34" charset="-122"/>
                          <a:ea typeface="微软雅黑" pitchFamily="34" charset="-122"/>
                          <a:cs typeface="Times New Roman"/>
                        </a:rPr>
                        <a:t>18103022</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王敏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CC0066"/>
                          </a:solidFill>
                          <a:latin typeface="微软雅黑" pitchFamily="34" charset="-122"/>
                          <a:ea typeface="微软雅黑" pitchFamily="34" charset="-122"/>
                          <a:cs typeface="Times New Roman"/>
                        </a:rPr>
                        <a:t>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C0066"/>
                          </a:solidFill>
                          <a:latin typeface="微软雅黑" pitchFamily="34" charset="-122"/>
                          <a:ea typeface="微软雅黑" pitchFamily="34" charset="-122"/>
                          <a:cs typeface="Times New Roman"/>
                        </a:rPr>
                        <a:t>18</a:t>
                      </a:r>
                      <a:endParaRPr lang="zh-CN" sz="1800" kern="10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solidFill>
                            <a:srgbClr val="CC0066"/>
                          </a:solidFill>
                          <a:latin typeface="微软雅黑" pitchFamily="34" charset="-122"/>
                          <a:ea typeface="微软雅黑" pitchFamily="34" charset="-122"/>
                          <a:cs typeface="Times New Roman"/>
                        </a:rPr>
                        <a:t>03</a:t>
                      </a:r>
                      <a:endParaRPr lang="zh-CN" sz="1800" kern="100" dirty="0">
                        <a:solidFill>
                          <a:srgbClr val="CC0066"/>
                        </a:solidFill>
                        <a:latin typeface="微软雅黑" pitchFamily="34" charset="-122"/>
                        <a:ea typeface="微软雅黑" pitchFamily="34"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1" name="图片 10" descr="300 (2).jpg"/>
          <p:cNvPicPr>
            <a:picLocks noChangeAspect="1"/>
          </p:cNvPicPr>
          <p:nvPr/>
        </p:nvPicPr>
        <p:blipFill>
          <a:blip r:embed="rId2" cstate="print"/>
          <a:srcRect/>
          <a:stretch>
            <a:fillRect/>
          </a:stretch>
        </p:blipFill>
        <p:spPr bwMode="auto">
          <a:xfrm>
            <a:off x="129244" y="4928342"/>
            <a:ext cx="1760126" cy="1153371"/>
          </a:xfrm>
          <a:prstGeom prst="rect">
            <a:avLst/>
          </a:prstGeom>
          <a:noFill/>
          <a:ln w="9525">
            <a:noFill/>
            <a:miter lim="800000"/>
            <a:headEnd/>
            <a:tailEnd/>
          </a:ln>
        </p:spPr>
      </p:pic>
      <p:sp>
        <p:nvSpPr>
          <p:cNvPr id="13" name="椭圆形标注 12"/>
          <p:cNvSpPr>
            <a:spLocks noChangeArrowheads="1"/>
          </p:cNvSpPr>
          <p:nvPr/>
        </p:nvSpPr>
        <p:spPr bwMode="auto">
          <a:xfrm>
            <a:off x="2277207" y="4308230"/>
            <a:ext cx="2170357" cy="779026"/>
          </a:xfrm>
          <a:prstGeom prst="wedgeEllipseCallout">
            <a:avLst>
              <a:gd name="adj1" fmla="val -76147"/>
              <a:gd name="adj2" fmla="val 85882"/>
            </a:avLst>
          </a:prstGeom>
          <a:solidFill>
            <a:schemeClr val="tx1"/>
          </a:solidFill>
          <a:ln w="9525" algn="ctr">
            <a:noFill/>
            <a:round/>
            <a:headEnd/>
            <a:tailEnd/>
          </a:ln>
        </p:spPr>
        <p:txBody>
          <a:bodyPr wrap="square">
            <a:spAutoFit/>
          </a:bodyPr>
          <a:lstStyle/>
          <a:p>
            <a:pPr>
              <a:lnSpc>
                <a:spcPct val="150000"/>
              </a:lnSpc>
              <a:buFont typeface="Wingdings" pitchFamily="2" charset="2"/>
              <a:buNone/>
            </a:pPr>
            <a:r>
              <a:rPr lang="zh-CN" altLang="en-US" sz="2000">
                <a:solidFill>
                  <a:srgbClr val="FFC000"/>
                </a:solidFill>
                <a:latin typeface="微软雅黑" pitchFamily="34" charset="-122"/>
                <a:ea typeface="微软雅黑" pitchFamily="34" charset="-122"/>
                <a:cs typeface="Arial Unicode MS" pitchFamily="34" charset="-122"/>
              </a:rPr>
              <a:t>似曾相识？？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C51D828E-6CC5-406A-8D0B-2AE0F7026791}" type="slidenum">
              <a:rPr lang="en-US" altLang="zh-CN" sz="1400" b="0">
                <a:latin typeface="Times New Roman" pitchFamily="18" charset="0"/>
              </a:rPr>
              <a:pPr algn="r" eaLnBrk="1" hangingPunct="1">
                <a:buFont typeface="Wingdings" pitchFamily="2" charset="2"/>
                <a:buNone/>
              </a:pPr>
              <a:t>50</a:t>
            </a:fld>
            <a:endParaRPr lang="en-US" altLang="zh-CN" sz="1400" b="0">
              <a:latin typeface="Times New Roman" pitchFamily="18" charset="0"/>
            </a:endParaRPr>
          </a:p>
        </p:txBody>
      </p:sp>
      <p:sp>
        <p:nvSpPr>
          <p:cNvPr id="145412" name="Rectangle 3"/>
          <p:cNvSpPr>
            <a:spLocks noGrp="1" noChangeArrowheads="1"/>
          </p:cNvSpPr>
          <p:nvPr>
            <p:ph type="body" idx="4294967295"/>
          </p:nvPr>
        </p:nvSpPr>
        <p:spPr>
          <a:xfrm>
            <a:off x="830873" y="497985"/>
            <a:ext cx="7855928" cy="5885229"/>
          </a:xfrm>
        </p:spPr>
        <p:txBody>
          <a:bodyPr/>
          <a:lstStyle/>
          <a:p>
            <a:pPr eaLnBrk="1" hangingPunct="1">
              <a:lnSpc>
                <a:spcPct val="140000"/>
              </a:lnSpc>
              <a:buNone/>
              <a:defRPr/>
            </a:pPr>
            <a:r>
              <a:rPr lang="en-US" altLang="zh-CN"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例</a:t>
            </a:r>
            <a:r>
              <a:rPr lang="en-US" altLang="zh-CN"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在</a:t>
            </a:r>
            <a:r>
              <a:rPr lang="en-US" altLang="zh-CN"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S</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表的</a:t>
            </a:r>
            <a:r>
              <a:rPr lang="en-US" altLang="zh-CN" sz="2000" dirty="0" err="1" smtClean="0">
                <a:effectLst>
                  <a:outerShdw blurRad="38100" dist="38100" dir="2700000" algn="tl">
                    <a:srgbClr val="C0C0C0"/>
                  </a:outerShdw>
                </a:effectLst>
                <a:latin typeface="微软雅黑" pitchFamily="34" charset="-122"/>
                <a:ea typeface="微软雅黑" pitchFamily="34" charset="-122"/>
                <a:cs typeface="Arial Unicode MS" pitchFamily="34" charset="-122"/>
              </a:rPr>
              <a:t>Sname</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（姓名）列上建立一个聚簇索引</a:t>
            </a:r>
          </a:p>
          <a:p>
            <a:pPr eaLnBrk="1" hangingPunct="1">
              <a:lnSpc>
                <a:spcPct val="140000"/>
              </a:lnSpc>
              <a:buFont typeface="Wingdings" pitchFamily="2" charset="2"/>
              <a:buNone/>
              <a:defRPr/>
            </a:pP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CREATE CLUSTER INDEX </a:t>
            </a:r>
            <a:r>
              <a:rPr lang="en-US" altLang="zh-CN" sz="2000" dirty="0" err="1"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Stusname</a:t>
            </a: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p>
          <a:p>
            <a:pPr eaLnBrk="1" hangingPunct="1">
              <a:lnSpc>
                <a:spcPct val="140000"/>
              </a:lnSpc>
              <a:buFont typeface="Wingdings" pitchFamily="2" charset="2"/>
              <a:buNone/>
              <a:defRPr/>
            </a:pP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ON S(</a:t>
            </a:r>
            <a:r>
              <a:rPr lang="en-US" altLang="zh-CN" sz="2000" dirty="0" err="1"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Sname</a:t>
            </a: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a:t>
            </a:r>
          </a:p>
          <a:p>
            <a:pPr eaLnBrk="1" hangingPunct="1">
              <a:lnSpc>
                <a:spcPct val="140000"/>
              </a:lnSpc>
              <a:buFont typeface="Wingdings" pitchFamily="2" charset="2"/>
              <a:buChar char="Ø"/>
              <a:defRPr/>
            </a:pP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在最经常查询的列上建立聚簇索引以提高查询效率； </a:t>
            </a:r>
          </a:p>
          <a:p>
            <a:pPr eaLnBrk="1" hangingPunct="1">
              <a:lnSpc>
                <a:spcPct val="140000"/>
              </a:lnSpc>
              <a:buFont typeface="Wingdings" pitchFamily="2" charset="2"/>
              <a:buChar char="Ø"/>
              <a:defRPr/>
            </a:pP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一个基本表上最多只能建立一个聚簇索引； </a:t>
            </a:r>
          </a:p>
          <a:p>
            <a:pPr eaLnBrk="1" hangingPunct="1">
              <a:lnSpc>
                <a:spcPct val="140000"/>
              </a:lnSpc>
              <a:buFont typeface="Wingdings" pitchFamily="2" charset="2"/>
              <a:buChar char="Ø"/>
              <a:defRPr/>
            </a:pP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经常更新的列不宜建立聚簇索引。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4"/>
          <p:cNvSpPr txBox="1">
            <a:spLocks noGrp="1" noChangeArrowheads="1"/>
          </p:cNvSpPr>
          <p:nvPr/>
        </p:nvSpPr>
        <p:spPr bwMode="auto">
          <a:xfrm>
            <a:off x="6554338" y="6245225"/>
            <a:ext cx="2133971" cy="476250"/>
          </a:xfrm>
          <a:prstGeom prst="rect">
            <a:avLst/>
          </a:prstGeom>
          <a:noFill/>
          <a:ln w="9525">
            <a:noFill/>
            <a:miter lim="800000"/>
            <a:headEnd/>
            <a:tailEnd/>
          </a:ln>
        </p:spPr>
        <p:txBody>
          <a:bodyPr/>
          <a:lstStyle/>
          <a:p>
            <a:pPr algn="r" eaLnBrk="1" hangingPunct="1">
              <a:buFont typeface="Wingdings" pitchFamily="2" charset="2"/>
              <a:buNone/>
            </a:pPr>
            <a:fld id="{4ED320E9-E85E-43BF-87F6-2071C2D5EC40}" type="slidenum">
              <a:rPr lang="en-US" altLang="zh-CN" sz="1400" b="0">
                <a:latin typeface="Times New Roman" pitchFamily="18" charset="0"/>
              </a:rPr>
              <a:pPr algn="r" eaLnBrk="1" hangingPunct="1">
                <a:buFont typeface="Wingdings" pitchFamily="2" charset="2"/>
                <a:buNone/>
              </a:pPr>
              <a:t>51</a:t>
            </a:fld>
            <a:endParaRPr lang="en-US" altLang="zh-CN" sz="1400" b="0">
              <a:latin typeface="Times New Roman" pitchFamily="18" charset="0"/>
            </a:endParaRPr>
          </a:p>
        </p:txBody>
      </p:sp>
      <p:sp>
        <p:nvSpPr>
          <p:cNvPr id="147460" name="Rectangle 3"/>
          <p:cNvSpPr>
            <a:spLocks noGrp="1" noChangeArrowheads="1"/>
          </p:cNvSpPr>
          <p:nvPr>
            <p:ph type="body" idx="4294967295"/>
          </p:nvPr>
        </p:nvSpPr>
        <p:spPr>
          <a:xfrm>
            <a:off x="734386" y="595068"/>
            <a:ext cx="6404968" cy="4114800"/>
          </a:xfrm>
        </p:spPr>
        <p:txBody>
          <a:bodyPr/>
          <a:lstStyle/>
          <a:p>
            <a:pPr marL="723900" indent="-723900" algn="just" eaLnBrk="1" hangingPunct="1">
              <a:lnSpc>
                <a:spcPct val="120000"/>
              </a:lnSpc>
              <a:buFont typeface="Wingdings" pitchFamily="2" charset="2"/>
              <a:buNone/>
              <a:defRPr/>
            </a:pPr>
            <a:r>
              <a:rPr lang="en-US" altLang="zh-CN" sz="2000" b="1" dirty="0" smtClean="0">
                <a:latin typeface="微软雅黑" pitchFamily="34" charset="-122"/>
                <a:ea typeface="微软雅黑" pitchFamily="34" charset="-122"/>
                <a:cs typeface="Arial Unicode MS" pitchFamily="34" charset="-122"/>
              </a:rPr>
              <a:t>2.</a:t>
            </a:r>
            <a:r>
              <a:rPr lang="zh-CN" altLang="en-US" sz="2000" b="1" dirty="0" smtClean="0">
                <a:latin typeface="微软雅黑" pitchFamily="34" charset="-122"/>
                <a:ea typeface="微软雅黑" pitchFamily="34" charset="-122"/>
                <a:cs typeface="Arial Unicode MS" pitchFamily="34" charset="-122"/>
              </a:rPr>
              <a:t>删除索引</a:t>
            </a:r>
          </a:p>
          <a:p>
            <a:pPr marL="723900" indent="-723900" algn="just" eaLnBrk="1" hangingPunct="1">
              <a:lnSpc>
                <a:spcPct val="120000"/>
              </a:lnSpc>
              <a:buFont typeface="Wingdings" pitchFamily="2" charset="2"/>
              <a:buNone/>
              <a:defRPr/>
            </a:pPr>
            <a:r>
              <a:rPr lang="zh-CN" altLang="en-US" sz="2000" dirty="0" smtClean="0">
                <a:latin typeface="微软雅黑" pitchFamily="34" charset="-122"/>
                <a:ea typeface="微软雅黑" pitchFamily="34" charset="-122"/>
                <a:cs typeface="Arial Unicode MS" pitchFamily="34" charset="-122"/>
              </a:rPr>
              <a:t>语句格式：</a:t>
            </a:r>
          </a:p>
          <a:p>
            <a:pPr marL="723900" indent="-723900" algn="just" eaLnBrk="1" hangingPunct="1">
              <a:lnSpc>
                <a:spcPct val="120000"/>
              </a:lnSpc>
              <a:buFont typeface="Wingdings" pitchFamily="2" charset="2"/>
              <a:buNone/>
              <a:defRPr/>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solidFill>
                  <a:srgbClr val="CC0000"/>
                </a:solidFill>
                <a:latin typeface="微软雅黑" pitchFamily="34" charset="-122"/>
                <a:ea typeface="微软雅黑" pitchFamily="34" charset="-122"/>
                <a:cs typeface="Arial Unicode MS" pitchFamily="34" charset="-122"/>
              </a:rPr>
              <a:t>DROP INDEX &lt;</a:t>
            </a:r>
            <a:r>
              <a:rPr lang="zh-CN" altLang="en-US" sz="2000" dirty="0" smtClean="0">
                <a:solidFill>
                  <a:srgbClr val="CC0000"/>
                </a:solidFill>
                <a:latin typeface="微软雅黑" pitchFamily="34" charset="-122"/>
                <a:ea typeface="微软雅黑" pitchFamily="34" charset="-122"/>
                <a:cs typeface="Arial Unicode MS" pitchFamily="34" charset="-122"/>
              </a:rPr>
              <a:t>索引名</a:t>
            </a:r>
            <a:r>
              <a:rPr lang="en-US" altLang="zh-CN" sz="2000" dirty="0" smtClean="0">
                <a:solidFill>
                  <a:srgbClr val="CC0000"/>
                </a:solidFill>
                <a:latin typeface="微软雅黑" pitchFamily="34" charset="-122"/>
                <a:ea typeface="微软雅黑" pitchFamily="34" charset="-122"/>
                <a:cs typeface="Arial Unicode MS" pitchFamily="34" charset="-122"/>
              </a:rPr>
              <a:t>&gt;;</a:t>
            </a:r>
            <a:endParaRPr lang="zh-CN" altLang="en-US" sz="2000" dirty="0" smtClean="0">
              <a:solidFill>
                <a:srgbClr val="CC0000"/>
              </a:solidFill>
              <a:latin typeface="微软雅黑" pitchFamily="34" charset="-122"/>
              <a:ea typeface="微软雅黑" pitchFamily="34" charset="-122"/>
              <a:cs typeface="Arial Unicode MS" pitchFamily="34" charset="-122"/>
            </a:endParaRPr>
          </a:p>
          <a:p>
            <a:pPr marL="723900" indent="-723900" algn="just" eaLnBrk="1" hangingPunct="1">
              <a:lnSpc>
                <a:spcPct val="120000"/>
              </a:lnSpc>
              <a:buFont typeface="Wingdings" pitchFamily="2" charset="2"/>
              <a:buNone/>
              <a:defRPr/>
            </a:pPr>
            <a:r>
              <a:rPr lang="zh-CN" altLang="en-US" sz="2000" dirty="0" smtClean="0">
                <a:latin typeface="微软雅黑" pitchFamily="34" charset="-122"/>
                <a:ea typeface="微软雅黑" pitchFamily="34" charset="-122"/>
                <a:cs typeface="Arial Unicode MS" pitchFamily="34" charset="-122"/>
              </a:rPr>
              <a:t>功能：删除指定的索引。删除索引时，系统会从数据字典中删去有关该索引的描述。</a:t>
            </a:r>
            <a:endParaRPr lang="en-US" altLang="zh-CN" sz="2000" dirty="0" smtClean="0">
              <a:latin typeface="微软雅黑" pitchFamily="34" charset="-122"/>
              <a:ea typeface="微软雅黑" pitchFamily="34" charset="-122"/>
              <a:cs typeface="Arial Unicode MS" pitchFamily="34" charset="-122"/>
            </a:endParaRPr>
          </a:p>
          <a:p>
            <a:pPr marL="723900" indent="-723900" algn="just" eaLnBrk="1" hangingPunct="1">
              <a:lnSpc>
                <a:spcPct val="120000"/>
              </a:lnSpc>
              <a:buFont typeface="Wingdings" pitchFamily="2" charset="2"/>
              <a:buNone/>
              <a:defRPr/>
            </a:pPr>
            <a:endParaRPr lang="zh-CN" altLang="en-US" sz="2000" dirty="0" smtClean="0">
              <a:latin typeface="微软雅黑" pitchFamily="34" charset="-122"/>
              <a:ea typeface="微软雅黑" pitchFamily="34" charset="-122"/>
              <a:cs typeface="Arial Unicode MS" pitchFamily="34" charset="-122"/>
            </a:endParaRPr>
          </a:p>
          <a:p>
            <a:pPr marL="723900" indent="-723900" algn="just" eaLnBrk="1" hangingPunct="1">
              <a:lnSpc>
                <a:spcPct val="120000"/>
              </a:lnSpc>
              <a:buFont typeface="Wingdings" pitchFamily="2" charset="2"/>
              <a:buNone/>
              <a:defRPr/>
            </a:pPr>
            <a:r>
              <a:rPr lang="en-US" altLang="zh-CN" sz="2000" dirty="0" smtClean="0">
                <a:latin typeface="微软雅黑" pitchFamily="34" charset="-122"/>
                <a:ea typeface="微软雅黑" pitchFamily="34" charset="-122"/>
                <a:cs typeface="Arial Unicode MS" pitchFamily="34" charset="-122"/>
              </a:rPr>
              <a:t>【</a:t>
            </a:r>
            <a:r>
              <a:rPr lang="zh-CN" altLang="en-US" sz="2000" dirty="0" smtClean="0">
                <a:latin typeface="微软雅黑" pitchFamily="34" charset="-122"/>
                <a:ea typeface="微软雅黑" pitchFamily="34" charset="-122"/>
                <a:cs typeface="Arial Unicode MS" pitchFamily="34" charset="-122"/>
              </a:rPr>
              <a:t>例</a:t>
            </a:r>
            <a:r>
              <a:rPr lang="en-US" altLang="zh-CN" sz="2000" dirty="0" smtClean="0">
                <a:latin typeface="微软雅黑" pitchFamily="34" charset="-122"/>
                <a:ea typeface="微软雅黑" pitchFamily="34" charset="-122"/>
                <a:cs typeface="Arial Unicode MS" pitchFamily="34" charset="-122"/>
              </a:rPr>
              <a:t>】</a:t>
            </a:r>
            <a:r>
              <a:rPr lang="zh-CN" altLang="en-US" sz="2000" dirty="0" smtClean="0">
                <a:latin typeface="微软雅黑" pitchFamily="34" charset="-122"/>
                <a:ea typeface="微软雅黑" pitchFamily="34" charset="-122"/>
                <a:cs typeface="Arial Unicode MS" pitchFamily="34" charset="-122"/>
              </a:rPr>
              <a:t>删除</a:t>
            </a:r>
            <a:r>
              <a:rPr lang="en-US" altLang="zh-CN" sz="2000" dirty="0" smtClean="0">
                <a:latin typeface="微软雅黑" pitchFamily="34" charset="-122"/>
                <a:ea typeface="微软雅黑" pitchFamily="34" charset="-122"/>
                <a:cs typeface="Arial Unicode MS" pitchFamily="34" charset="-122"/>
              </a:rPr>
              <a:t>S</a:t>
            </a:r>
            <a:r>
              <a:rPr lang="zh-CN" altLang="en-US" sz="2000" dirty="0" smtClean="0">
                <a:latin typeface="微软雅黑" pitchFamily="34" charset="-122"/>
                <a:ea typeface="微软雅黑" pitchFamily="34" charset="-122"/>
                <a:cs typeface="Arial Unicode MS" pitchFamily="34" charset="-122"/>
              </a:rPr>
              <a:t>表的</a:t>
            </a:r>
            <a:r>
              <a:rPr lang="en-US" altLang="zh-CN" sz="2000" dirty="0" err="1" smtClean="0">
                <a:latin typeface="微软雅黑" pitchFamily="34" charset="-122"/>
                <a:ea typeface="微软雅黑" pitchFamily="34" charset="-122"/>
                <a:cs typeface="Arial Unicode MS" pitchFamily="34" charset="-122"/>
              </a:rPr>
              <a:t>Stusname</a:t>
            </a:r>
            <a:r>
              <a:rPr lang="zh-CN" altLang="en-US" sz="2000" dirty="0" smtClean="0">
                <a:latin typeface="微软雅黑" pitchFamily="34" charset="-122"/>
                <a:ea typeface="微软雅黑" pitchFamily="34" charset="-122"/>
                <a:cs typeface="Arial Unicode MS" pitchFamily="34" charset="-122"/>
              </a:rPr>
              <a:t>索引</a:t>
            </a:r>
          </a:p>
          <a:p>
            <a:pPr marL="1189038" lvl="1" eaLnBrk="1" hangingPunct="1">
              <a:lnSpc>
                <a:spcPct val="120000"/>
              </a:lnSpc>
              <a:buFont typeface="Wingdings" pitchFamily="2" charset="2"/>
              <a:buNone/>
              <a:defRPr/>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solidFill>
                  <a:srgbClr val="CC0000"/>
                </a:solidFill>
                <a:latin typeface="微软雅黑" pitchFamily="34" charset="-122"/>
                <a:ea typeface="微软雅黑" pitchFamily="34" charset="-122"/>
                <a:cs typeface="Arial Unicode MS" pitchFamily="34" charset="-122"/>
              </a:rPr>
              <a:t>DROP INDEX </a:t>
            </a:r>
            <a:r>
              <a:rPr lang="en-US" altLang="zh-CN" sz="2000" dirty="0" err="1" smtClean="0">
                <a:solidFill>
                  <a:srgbClr val="CC0000"/>
                </a:solidFill>
                <a:latin typeface="微软雅黑" pitchFamily="34" charset="-122"/>
                <a:ea typeface="微软雅黑" pitchFamily="34" charset="-122"/>
                <a:cs typeface="Arial Unicode MS" pitchFamily="34" charset="-122"/>
              </a:rPr>
              <a:t>Stusname</a:t>
            </a:r>
            <a:r>
              <a:rPr lang="zh-CN" altLang="en-US" sz="2000" dirty="0" smtClean="0">
                <a:solidFill>
                  <a:srgbClr val="CC0000"/>
                </a:solidFill>
                <a:latin typeface="微软雅黑" pitchFamily="34" charset="-122"/>
                <a:ea typeface="微软雅黑" pitchFamily="34" charset="-122"/>
                <a:cs typeface="Arial Unicode MS" pitchFamily="34" charset="-122"/>
              </a:rPr>
              <a:t>；</a:t>
            </a:r>
          </a:p>
        </p:txBody>
      </p:sp>
      <p:sp>
        <p:nvSpPr>
          <p:cNvPr id="5" name="TextBox 4"/>
          <p:cNvSpPr txBox="1"/>
          <p:nvPr/>
        </p:nvSpPr>
        <p:spPr>
          <a:xfrm>
            <a:off x="1072661" y="4624753"/>
            <a:ext cx="7016262" cy="1015663"/>
          </a:xfrm>
          <a:prstGeom prst="rect">
            <a:avLst/>
          </a:prstGeom>
          <a:noFill/>
        </p:spPr>
        <p:txBody>
          <a:bodyPr wrap="square" rtlCol="0">
            <a:spAutoFit/>
          </a:bodyPr>
          <a:lstStyle/>
          <a:p>
            <a:pPr>
              <a:lnSpc>
                <a:spcPct val="150000"/>
              </a:lnSpc>
              <a:buFont typeface="Wingdings" pitchFamily="2" charset="2"/>
              <a:buChar char="Ø"/>
            </a:pPr>
            <a:r>
              <a:rPr lang="zh-CN" altLang="en-US" sz="2000" dirty="0" smtClean="0">
                <a:latin typeface="微软雅黑" pitchFamily="34" charset="-122"/>
                <a:ea typeface="微软雅黑" pitchFamily="34" charset="-122"/>
              </a:rPr>
              <a:t>数据表的索引是不能脱离数据表而独立使用的，它可以随着数据表的打开而打开，并随着数据表的关闭而关闭。</a:t>
            </a:r>
            <a:endParaRPr lang="zh-CN" altLang="en-US" sz="2000" dirty="0">
              <a:latin typeface="微软雅黑" pitchFamily="34" charset="-122"/>
              <a:ea typeface="微软雅黑" pitchFamily="34" charset="-122"/>
            </a:endParaRPr>
          </a:p>
        </p:txBody>
      </p:sp>
      <p:sp>
        <p:nvSpPr>
          <p:cNvPr id="6" name="任意多边形 24"/>
          <p:cNvSpPr>
            <a:spLocks noChangeArrowheads="1"/>
          </p:cNvSpPr>
          <p:nvPr/>
        </p:nvSpPr>
        <p:spPr bwMode="auto">
          <a:xfrm>
            <a:off x="2" y="0"/>
            <a:ext cx="4053252" cy="466725"/>
          </a:xfrm>
          <a:custGeom>
            <a:avLst/>
            <a:gdLst>
              <a:gd name="T0" fmla="*/ 1253 w 4098963"/>
              <a:gd name="T1" fmla="*/ 0 h 340242"/>
              <a:gd name="T2" fmla="*/ 306519 w 4098963"/>
              <a:gd name="T3" fmla="*/ 0 h 340242"/>
              <a:gd name="T4" fmla="*/ 319793 w 4098963"/>
              <a:gd name="T5" fmla="*/ 2147483647 h 340242"/>
              <a:gd name="T6" fmla="*/ 306519 w 4098963"/>
              <a:gd name="T7" fmla="*/ 2147483647 h 340242"/>
              <a:gd name="T8" fmla="*/ 1253 w 4098963"/>
              <a:gd name="T9" fmla="*/ 2147483647 h 340242"/>
              <a:gd name="T10" fmla="*/ 0 w 4098963"/>
              <a:gd name="T11" fmla="*/ 2147483647 h 340242"/>
              <a:gd name="T12" fmla="*/ 0 w 4098963"/>
              <a:gd name="T13" fmla="*/ 118464051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r>
              <a:rPr lang="en-US" altLang="zh-CN" sz="2400" dirty="0" smtClean="0">
                <a:latin typeface="微软雅黑" pitchFamily="34" charset="-122"/>
                <a:ea typeface="微软雅黑" pitchFamily="34" charset="-122"/>
              </a:rPr>
              <a:t>4.2.6 </a:t>
            </a:r>
            <a:r>
              <a:rPr lang="zh-CN" altLang="en-US" sz="2400" dirty="0" smtClean="0">
                <a:latin typeface="微软雅黑" pitchFamily="34" charset="-122"/>
                <a:ea typeface="微软雅黑" pitchFamily="34" charset="-122"/>
              </a:rPr>
              <a:t>索引的建立与删除</a:t>
            </a:r>
            <a:endParaRPr lang="zh-CN" altLang="en-US" sz="2400" dirty="0">
              <a:latin typeface="微软雅黑" pitchFamily="34" charset="-122"/>
              <a:ea typeface="微软雅黑" pitchFamily="34" charset="-122"/>
              <a:sym typeface="微软雅黑" pitchFamily="34" charset="-122"/>
            </a:endParaRPr>
          </a:p>
        </p:txBody>
      </p:sp>
      <p:cxnSp>
        <p:nvCxnSpPr>
          <p:cNvPr id="7" name="直接连接符 6"/>
          <p:cNvCxnSpPr/>
          <p:nvPr/>
        </p:nvCxnSpPr>
        <p:spPr bwMode="auto">
          <a:xfrm>
            <a:off x="0" y="473075"/>
            <a:ext cx="91455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任意多边形 1"/>
          <p:cNvSpPr>
            <a:spLocks noChangeArrowheads="1"/>
          </p:cNvSpPr>
          <p:nvPr/>
        </p:nvSpPr>
        <p:spPr bwMode="auto">
          <a:xfrm>
            <a:off x="0" y="0"/>
            <a:ext cx="9145588" cy="3101975"/>
          </a:xfrm>
          <a:custGeom>
            <a:avLst/>
            <a:gdLst>
              <a:gd name="T0" fmla="*/ 0 w 12192000"/>
              <a:gd name="T1" fmla="*/ 0 h 3101556"/>
              <a:gd name="T2" fmla="*/ 3860303 w 12192000"/>
              <a:gd name="T3" fmla="*/ 0 h 3101556"/>
              <a:gd name="T4" fmla="*/ 3860303 w 12192000"/>
              <a:gd name="T5" fmla="*/ 3103229 h 3101556"/>
              <a:gd name="T6" fmla="*/ 1314775 w 12192000"/>
              <a:gd name="T7" fmla="*/ 3103229 h 3101556"/>
              <a:gd name="T8" fmla="*/ 1307944 w 12192000"/>
              <a:gd name="T9" fmla="*/ 2889092 h 3101556"/>
              <a:gd name="T10" fmla="*/ 910473 w 12192000"/>
              <a:gd name="T11" fmla="*/ 1865416 h 3101556"/>
              <a:gd name="T12" fmla="*/ 513002 w 12192000"/>
              <a:gd name="T13" fmla="*/ 2889092 h 3101556"/>
              <a:gd name="T14" fmla="*/ 506171 w 12192000"/>
              <a:gd name="T15" fmla="*/ 3103229 h 3101556"/>
              <a:gd name="T16" fmla="*/ 0 w 12192000"/>
              <a:gd name="T17" fmla="*/ 3103229 h 31015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92000"/>
              <a:gd name="T28" fmla="*/ 0 h 3101556"/>
              <a:gd name="T29" fmla="*/ 12192000 w 12192000"/>
              <a:gd name="T30" fmla="*/ 3101556 h 31015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131426"/>
          </a:solidFill>
          <a:ln w="12700">
            <a:noFill/>
            <a:round/>
            <a:headEnd/>
            <a:tailEnd/>
          </a:ln>
        </p:spPr>
        <p:txBody>
          <a:bodyPr/>
          <a:lstStyle/>
          <a:p>
            <a:endParaRPr lang="zh-CN" altLang="en-US"/>
          </a:p>
        </p:txBody>
      </p:sp>
      <p:sp>
        <p:nvSpPr>
          <p:cNvPr id="46083" name="椭圆 2"/>
          <p:cNvSpPr>
            <a:spLocks noChangeArrowheads="1"/>
          </p:cNvSpPr>
          <p:nvPr/>
        </p:nvSpPr>
        <p:spPr bwMode="auto">
          <a:xfrm>
            <a:off x="1462088" y="2187575"/>
            <a:ext cx="1390650" cy="1852613"/>
          </a:xfrm>
          <a:prstGeom prst="ellipse">
            <a:avLst/>
          </a:prstGeom>
          <a:solidFill>
            <a:srgbClr val="E74C2E"/>
          </a:solidFill>
          <a:ln w="12700">
            <a:noFill/>
            <a:round/>
            <a:headEnd/>
            <a:tailEnd/>
          </a:ln>
        </p:spPr>
        <p:txBody>
          <a:bodyPr anchor="ctr"/>
          <a:lstStyle/>
          <a:p>
            <a:pPr algn="ctr">
              <a:buFont typeface="Arial" pitchFamily="34" charset="0"/>
              <a:buNone/>
            </a:pPr>
            <a:endParaRPr lang="zh-CN" altLang="en-US" sz="2200">
              <a:solidFill>
                <a:srgbClr val="CFE8CC"/>
              </a:solidFill>
              <a:latin typeface="微软雅黑" pitchFamily="34" charset="-122"/>
              <a:ea typeface="微软雅黑" pitchFamily="34" charset="-122"/>
              <a:sym typeface="微软雅黑" pitchFamily="34" charset="-122"/>
            </a:endParaRPr>
          </a:p>
        </p:txBody>
      </p:sp>
      <p:sp>
        <p:nvSpPr>
          <p:cNvPr id="46084" name="文本框 3"/>
          <p:cNvSpPr>
            <a:spLocks noChangeArrowheads="1"/>
          </p:cNvSpPr>
          <p:nvPr/>
        </p:nvSpPr>
        <p:spPr bwMode="auto">
          <a:xfrm>
            <a:off x="3836988" y="3371850"/>
            <a:ext cx="4311650" cy="854075"/>
          </a:xfrm>
          <a:prstGeom prst="rect">
            <a:avLst/>
          </a:prstGeom>
          <a:noFill/>
          <a:ln w="9525">
            <a:noFill/>
            <a:miter lim="800000"/>
            <a:headEnd/>
            <a:tailEnd/>
          </a:ln>
        </p:spPr>
        <p:txBody>
          <a:bodyPr>
            <a:spAutoFit/>
          </a:bodyPr>
          <a:lstStyle/>
          <a:p>
            <a:pPr algn="dist">
              <a:buFont typeface="Arial" pitchFamily="34" charset="0"/>
              <a:buNone/>
            </a:pPr>
            <a:r>
              <a:rPr lang="en-US" altLang="zh-CN" sz="5000" b="1">
                <a:solidFill>
                  <a:srgbClr val="E74C2E"/>
                </a:solidFill>
                <a:latin typeface="微软雅黑" pitchFamily="34" charset="-122"/>
                <a:ea typeface="微软雅黑" pitchFamily="34" charset="-122"/>
                <a:sym typeface="微软雅黑" pitchFamily="34" charset="-122"/>
              </a:rPr>
              <a:t>Thank you!</a:t>
            </a:r>
            <a:endParaRPr lang="zh-CN" altLang="en-US" sz="5000" b="1">
              <a:solidFill>
                <a:srgbClr val="E74C2E"/>
              </a:solidFill>
              <a:latin typeface="微软雅黑" pitchFamily="34" charset="-122"/>
              <a:ea typeface="微软雅黑" pitchFamily="34" charset="-122"/>
              <a:sym typeface="微软雅黑" pitchFamily="34" charset="-122"/>
            </a:endParaRPr>
          </a:p>
        </p:txBody>
      </p:sp>
    </p:spTree>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a:ln>
            <a:headEnd/>
            <a:tailEnd/>
          </a:ln>
        </p:spPr>
        <p:txBody>
          <a:bodyPr>
            <a:prstTxWarp prst="textNoShape">
              <a:avLst/>
            </a:prstTxWarp>
          </a:bodyPr>
          <a:lstStyle/>
          <a:p>
            <a:r>
              <a:rPr lang="en-US" altLang="zh-CN" smtClean="0"/>
              <a:t>Principles and Applied of Database</a:t>
            </a:r>
          </a:p>
        </p:txBody>
      </p:sp>
      <p:sp>
        <p:nvSpPr>
          <p:cNvPr id="39939"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39940"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6" name="Rectangle 8"/>
          <p:cNvSpPr txBox="1">
            <a:spLocks noChangeArrowheads="1"/>
          </p:cNvSpPr>
          <p:nvPr/>
        </p:nvSpPr>
        <p:spPr bwMode="auto">
          <a:xfrm>
            <a:off x="2278063" y="0"/>
            <a:ext cx="5872406" cy="900113"/>
          </a:xfrm>
          <a:prstGeom prst="rect">
            <a:avLst/>
          </a:prstGeom>
          <a:noFill/>
          <a:ln w="9525">
            <a:noFill/>
            <a:miter lim="800000"/>
            <a:headEnd/>
            <a:tailEnd/>
          </a:ln>
        </p:spPr>
        <p:txBody>
          <a:bodyPr anchor="ctr"/>
          <a:lstStyle/>
          <a:p>
            <a:pPr marL="914400" indent="-914400">
              <a:lnSpc>
                <a:spcPct val="90000"/>
              </a:lnSpc>
              <a:defRPr/>
            </a:pPr>
            <a:r>
              <a:rPr lang="zh-CN" altLang="en-US" sz="2800" kern="0" dirty="0">
                <a:solidFill>
                  <a:srgbClr val="FFC000"/>
                </a:solidFill>
                <a:latin typeface="微软雅黑" pitchFamily="34" charset="-122"/>
                <a:ea typeface="微软雅黑" pitchFamily="34" charset="-122"/>
                <a:cs typeface="Arial Unicode MS" pitchFamily="34" charset="-122"/>
                <a:sym typeface="Calibri" pitchFamily="34" charset="0"/>
              </a:rPr>
              <a:t>批数据</a:t>
            </a:r>
            <a:r>
              <a:rPr lang="zh-CN" altLang="en-US" sz="2800" kern="0" dirty="0" smtClean="0">
                <a:solidFill>
                  <a:srgbClr val="FFC000"/>
                </a:solidFill>
                <a:latin typeface="微软雅黑" pitchFamily="34" charset="-122"/>
                <a:ea typeface="微软雅黑" pitchFamily="34" charset="-122"/>
                <a:cs typeface="Arial Unicode MS" pitchFamily="34" charset="-122"/>
                <a:sym typeface="Calibri" pitchFamily="34" charset="0"/>
              </a:rPr>
              <a:t>新增</a:t>
            </a:r>
            <a:endParaRPr lang="en-US" altLang="zh-CN" sz="2800" kern="0" dirty="0">
              <a:solidFill>
                <a:srgbClr val="FFFFFF"/>
              </a:solidFill>
              <a:latin typeface="微软雅黑" pitchFamily="34" charset="-122"/>
              <a:ea typeface="微软雅黑" pitchFamily="34" charset="-122"/>
              <a:cs typeface="+mj-cs"/>
              <a:sym typeface="Calibri Light" pitchFamily="34" charset="0"/>
            </a:endParaRPr>
          </a:p>
        </p:txBody>
      </p:sp>
      <p:sp>
        <p:nvSpPr>
          <p:cNvPr id="14" name="Rectangle 3"/>
          <p:cNvSpPr txBox="1">
            <a:spLocks noChangeArrowheads="1"/>
          </p:cNvSpPr>
          <p:nvPr/>
        </p:nvSpPr>
        <p:spPr bwMode="auto">
          <a:xfrm>
            <a:off x="509955" y="1703999"/>
            <a:ext cx="5510456" cy="213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01700" marR="0" lvl="0" indent="-9017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第一步：建表</a:t>
            </a:r>
          </a:p>
          <a:p>
            <a:pPr marL="901700" marR="0" lvl="0" indent="-9017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CREATE TABLE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Dept_age</a:t>
            </a:r>
            <a:endPar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endParaRPr>
          </a:p>
          <a:p>
            <a:pPr marL="901700" marR="0" lvl="0" indent="-9017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Sdept</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  CHAR(15)</a:t>
            </a: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a:t>
            </a:r>
            <a:r>
              <a:rPr kumimoji="0" lang="zh-CN" altLang="en-US"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系名*</a:t>
            </a:r>
            <a:r>
              <a:rPr kumimoji="0" lang="en-US" altLang="zh-CN"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a:t>
            </a:r>
          </a:p>
          <a:p>
            <a:pPr marL="901700" marR="0" lvl="0" indent="-9017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Avg_age</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 SMALLINT);</a:t>
            </a: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a:t>
            </a:r>
            <a:r>
              <a:rPr kumimoji="0" lang="zh-CN" altLang="en-US"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学生平均年龄*</a:t>
            </a:r>
            <a:r>
              <a:rPr kumimoji="0" lang="en-US" altLang="zh-CN" sz="2000" b="0" i="0" u="none" strike="noStrike" kern="0" cap="none" spc="0" normalizeH="0" baseline="0" noProof="0" dirty="0" smtClean="0">
                <a:ln>
                  <a:noFill/>
                </a:ln>
                <a:solidFill>
                  <a:srgbClr val="0033CC"/>
                </a:solidFill>
                <a:uLnTx/>
                <a:uFillTx/>
                <a:latin typeface="微软雅黑" pitchFamily="34" charset="-122"/>
                <a:ea typeface="微软雅黑" pitchFamily="34" charset="-122"/>
                <a:cs typeface="Arial Unicode MS" pitchFamily="34" charset="-122"/>
                <a:sym typeface="Calibri" pitchFamily="34" charset="0"/>
              </a:rPr>
              <a:t>/</a:t>
            </a:r>
          </a:p>
          <a:p>
            <a:pPr marL="901700" marR="0" lvl="0" indent="-9017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p>
        </p:txBody>
      </p:sp>
      <p:sp>
        <p:nvSpPr>
          <p:cNvPr id="15" name="Rectangle 3"/>
          <p:cNvSpPr txBox="1">
            <a:spLocks noChangeArrowheads="1"/>
          </p:cNvSpPr>
          <p:nvPr/>
        </p:nvSpPr>
        <p:spPr bwMode="auto">
          <a:xfrm>
            <a:off x="509955" y="3533285"/>
            <a:ext cx="8916988" cy="16629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第二步：插入数据</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zh-CN" altLang="en-US" sz="20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INSERT   INTO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Dept_age</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Sdept,Avg_age</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a:t>
            </a:r>
          </a:p>
          <a:p>
            <a:pPr marL="228600" marR="0" lvl="0" indent="-228600" algn="l" defTabSz="914400" rtl="0" eaLnBrk="1" fontAlgn="base" latinLnBrk="0" hangingPunct="1">
              <a:lnSpc>
                <a:spcPct val="150000"/>
              </a:lnSpc>
              <a:spcBef>
                <a:spcPts val="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     SELECT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Sdept,AVG</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(Sage)     </a:t>
            </a:r>
            <a:r>
              <a:rPr kumimoji="0" lang="en-US" altLang="zh-CN"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FROM</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  S     </a:t>
            </a:r>
            <a:r>
              <a:rPr kumimoji="0" lang="en-US" altLang="zh-CN" sz="20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GROUP BY </a:t>
            </a:r>
            <a:r>
              <a:rPr kumimoji="0" lang="en-US" altLang="zh-CN" sz="2000" b="0" i="0" u="none" strike="noStrike" kern="0" cap="none" spc="0" normalizeH="0" baseline="0" noProof="0" dirty="0" err="1"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Sdept</a:t>
            </a:r>
            <a:r>
              <a:rPr kumimoji="0" lang="en-US" altLang="zh-CN"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a:t>
            </a:r>
            <a:endParaRPr kumimoji="0" lang="zh-CN" altLang="en-US" sz="20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endParaRPr>
          </a:p>
        </p:txBody>
      </p:sp>
      <p:sp>
        <p:nvSpPr>
          <p:cNvPr id="16" name="TextBox 15"/>
          <p:cNvSpPr txBox="1"/>
          <p:nvPr/>
        </p:nvSpPr>
        <p:spPr>
          <a:xfrm>
            <a:off x="1433146" y="888024"/>
            <a:ext cx="7543800" cy="830997"/>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对每一个系，求学生的平均年龄，并把结果存入数据库。</a:t>
            </a:r>
            <a:endParaRPr lang="zh-CN" altLang="en-US" sz="2400" dirty="0"/>
          </a:p>
        </p:txBody>
      </p:sp>
      <p:sp>
        <p:nvSpPr>
          <p:cNvPr id="17" name="TextBox 16"/>
          <p:cNvSpPr txBox="1"/>
          <p:nvPr/>
        </p:nvSpPr>
        <p:spPr>
          <a:xfrm>
            <a:off x="1090249" y="5117123"/>
            <a:ext cx="7165728" cy="1015663"/>
          </a:xfrm>
          <a:prstGeom prst="rect">
            <a:avLst/>
          </a:prstGeom>
          <a:noFill/>
        </p:spPr>
        <p:txBody>
          <a:bodyPr wrap="square" rtlCol="0">
            <a:spAutoFit/>
          </a:bodyPr>
          <a:lstStyle/>
          <a:p>
            <a:pPr eaLnBrk="1" hangingPunct="1">
              <a:lnSpc>
                <a:spcPct val="150000"/>
              </a:lnSpc>
              <a:buFont typeface="Wingdings" pitchFamily="2" charset="2"/>
              <a:buChar char="Ø"/>
              <a:defRPr/>
            </a:pPr>
            <a:r>
              <a:rPr lang="en-US" altLang="zh-CN" sz="2000" dirty="0" smtClean="0">
                <a:latin typeface="微软雅黑" pitchFamily="34" charset="-122"/>
                <a:ea typeface="微软雅黑" pitchFamily="34" charset="-122"/>
                <a:cs typeface="Arial Unicode MS" pitchFamily="34" charset="-122"/>
              </a:rPr>
              <a:t>RDBMS</a:t>
            </a:r>
            <a:r>
              <a:rPr lang="zh-CN" altLang="en-US" sz="2000" dirty="0">
                <a:latin typeface="微软雅黑" pitchFamily="34" charset="-122"/>
                <a:ea typeface="微软雅黑" pitchFamily="34" charset="-122"/>
                <a:cs typeface="Arial Unicode MS" pitchFamily="34" charset="-122"/>
              </a:rPr>
              <a:t>在执行插入语句时，系统会自动检查所插元组是否破坏了表上已定义的完整性</a:t>
            </a:r>
            <a:r>
              <a:rPr lang="zh-CN" altLang="en-US" sz="2000" dirty="0" smtClean="0">
                <a:latin typeface="微软雅黑" pitchFamily="34" charset="-122"/>
                <a:ea typeface="微软雅黑" pitchFamily="34" charset="-122"/>
                <a:cs typeface="Arial Unicode MS" pitchFamily="34" charset="-122"/>
              </a:rPr>
              <a:t>规则，若不符合，就不执行新增动作</a:t>
            </a:r>
            <a:endParaRPr lang="zh-CN" altLang="en-US" sz="2000" dirty="0">
              <a:latin typeface="微软雅黑" pitchFamily="34" charset="-122"/>
              <a:ea typeface="微软雅黑" pitchFamily="34" charset="-122"/>
            </a:endParaRPr>
          </a:p>
        </p:txBody>
      </p:sp>
      <p:sp>
        <p:nvSpPr>
          <p:cNvPr id="18" name="椭圆形标注 17"/>
          <p:cNvSpPr>
            <a:spLocks noChangeArrowheads="1"/>
          </p:cNvSpPr>
          <p:nvPr/>
        </p:nvSpPr>
        <p:spPr bwMode="auto">
          <a:xfrm>
            <a:off x="5917222" y="1521069"/>
            <a:ext cx="2927839" cy="2466915"/>
          </a:xfrm>
          <a:prstGeom prst="wedgeEllipseCallout">
            <a:avLst>
              <a:gd name="adj1" fmla="val -91463"/>
              <a:gd name="adj2" fmla="val 56300"/>
            </a:avLst>
          </a:prstGeom>
          <a:solidFill>
            <a:schemeClr val="tx1"/>
          </a:solidFill>
          <a:ln w="9525" algn="ctr">
            <a:noFill/>
            <a:round/>
            <a:headEnd/>
            <a:tailEnd/>
          </a:ln>
        </p:spPr>
        <p:txBody>
          <a:bodyPr wrap="square">
            <a:spAutoFit/>
          </a:bodyPr>
          <a:lstStyle/>
          <a:p>
            <a:pPr eaLnBrk="1" hangingPunct="1">
              <a:lnSpc>
                <a:spcPct val="90000"/>
              </a:lnSpc>
              <a:defRPr/>
            </a:pPr>
            <a:r>
              <a:rPr lang="zh-CN" altLang="en-US" sz="2000" dirty="0">
                <a:solidFill>
                  <a:srgbClr val="FFC000"/>
                </a:solidFill>
                <a:latin typeface="微软雅黑" pitchFamily="34" charset="-122"/>
                <a:ea typeface="微软雅黑" pitchFamily="34" charset="-122"/>
                <a:cs typeface="Arial Unicode MS" pitchFamily="34" charset="-122"/>
              </a:rPr>
              <a:t>子查询中</a:t>
            </a:r>
            <a:r>
              <a:rPr lang="en-US" altLang="zh-CN" sz="2000" dirty="0">
                <a:solidFill>
                  <a:srgbClr val="FFC000"/>
                </a:solidFill>
                <a:latin typeface="微软雅黑" pitchFamily="34" charset="-122"/>
                <a:ea typeface="微软雅黑" pitchFamily="34" charset="-122"/>
                <a:cs typeface="Arial Unicode MS" pitchFamily="34" charset="-122"/>
              </a:rPr>
              <a:t>SELECT</a:t>
            </a:r>
            <a:r>
              <a:rPr lang="zh-CN" altLang="en-US" sz="2000" dirty="0">
                <a:solidFill>
                  <a:srgbClr val="FFC000"/>
                </a:solidFill>
                <a:latin typeface="微软雅黑" pitchFamily="34" charset="-122"/>
                <a:ea typeface="微软雅黑" pitchFamily="34" charset="-122"/>
                <a:cs typeface="Arial Unicode MS" pitchFamily="34" charset="-122"/>
              </a:rPr>
              <a:t>子句目标列必须与</a:t>
            </a:r>
            <a:r>
              <a:rPr lang="en-US" altLang="zh-CN" sz="2000" dirty="0">
                <a:solidFill>
                  <a:srgbClr val="FFC000"/>
                </a:solidFill>
                <a:latin typeface="微软雅黑" pitchFamily="34" charset="-122"/>
                <a:ea typeface="微软雅黑" pitchFamily="34" charset="-122"/>
                <a:cs typeface="Arial Unicode MS" pitchFamily="34" charset="-122"/>
              </a:rPr>
              <a:t>INTO</a:t>
            </a:r>
            <a:r>
              <a:rPr lang="zh-CN" altLang="en-US" sz="2000" dirty="0">
                <a:solidFill>
                  <a:srgbClr val="FFC000"/>
                </a:solidFill>
                <a:latin typeface="微软雅黑" pitchFamily="34" charset="-122"/>
                <a:ea typeface="微软雅黑" pitchFamily="34" charset="-122"/>
                <a:cs typeface="Arial Unicode MS" pitchFamily="34" charset="-122"/>
              </a:rPr>
              <a:t>子句匹配</a:t>
            </a:r>
            <a:r>
              <a:rPr lang="en-US" altLang="zh-CN" sz="2000" dirty="0">
                <a:solidFill>
                  <a:srgbClr val="FFC000"/>
                </a:solidFill>
                <a:latin typeface="微软雅黑" pitchFamily="34" charset="-122"/>
                <a:ea typeface="微软雅黑" pitchFamily="34" charset="-122"/>
                <a:cs typeface="Arial Unicode MS" pitchFamily="34" charset="-122"/>
              </a:rPr>
              <a:t>,</a:t>
            </a:r>
            <a:r>
              <a:rPr lang="zh-CN" altLang="en-US" sz="2000" dirty="0">
                <a:solidFill>
                  <a:srgbClr val="FFC000"/>
                </a:solidFill>
                <a:latin typeface="微软雅黑" pitchFamily="34" charset="-122"/>
                <a:ea typeface="微软雅黑" pitchFamily="34" charset="-122"/>
                <a:cs typeface="Arial Unicode MS" pitchFamily="34" charset="-122"/>
              </a:rPr>
              <a:t>包括：值的个数，值的类型 </a:t>
            </a:r>
            <a:endParaRPr lang="en-US" altLang="zh-CN" sz="2000" dirty="0">
              <a:solidFill>
                <a:srgbClr val="FFC000"/>
              </a:solidFill>
              <a:latin typeface="微软雅黑" pitchFamily="34" charset="-122"/>
              <a:ea typeface="微软雅黑"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B25731DC-8D91-4E33-B8E6-31B644E9B7B1}" type="datetime1">
              <a:rPr lang="en-US" smtClean="0"/>
              <a:pPr>
                <a:defRPr/>
              </a:pPr>
              <a:t>4/15/2021</a:t>
            </a:fld>
            <a:endParaRPr lang="zh-CN" altLang="en-US" sz="1800">
              <a:solidFill>
                <a:schemeClr val="tx1"/>
              </a:solidFill>
            </a:endParaRPr>
          </a:p>
        </p:txBody>
      </p:sp>
      <p:sp>
        <p:nvSpPr>
          <p:cNvPr id="5"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6" name="TextBox 5"/>
          <p:cNvSpPr txBox="1"/>
          <p:nvPr/>
        </p:nvSpPr>
        <p:spPr>
          <a:xfrm>
            <a:off x="0" y="1055688"/>
            <a:ext cx="3455988" cy="461665"/>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1.2</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删除</a:t>
            </a:r>
            <a:r>
              <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数据 </a:t>
            </a:r>
            <a:r>
              <a:rPr lang="en-US" altLang="zh-CN"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Delete</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8" name="Rectangle 3"/>
          <p:cNvSpPr txBox="1">
            <a:spLocks noChangeArrowheads="1"/>
          </p:cNvSpPr>
          <p:nvPr/>
        </p:nvSpPr>
        <p:spPr bwMode="auto">
          <a:xfrm>
            <a:off x="941633" y="1628776"/>
            <a:ext cx="7455022" cy="449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8600" algn="just">
              <a:lnSpc>
                <a:spcPct val="150000"/>
              </a:lnSpc>
              <a:spcBef>
                <a:spcPts val="0"/>
              </a:spcBef>
              <a:buFont typeface="Wingdings" pitchFamily="2" charset="2"/>
              <a:buChar char="Ø"/>
              <a:defRPr/>
            </a:pPr>
            <a:r>
              <a:rPr lang="zh-CN" altLang="en-US" sz="2400" kern="0" dirty="0" smtClean="0">
                <a:latin typeface="微软雅黑" pitchFamily="34" charset="-122"/>
                <a:ea typeface="微软雅黑" pitchFamily="34" charset="-122"/>
                <a:cs typeface="Arial Unicode MS" pitchFamily="34" charset="-122"/>
                <a:sym typeface="Calibri" pitchFamily="34" charset="0"/>
              </a:rPr>
              <a:t>元组删除命令：删除</a:t>
            </a:r>
            <a:r>
              <a:rPr lang="zh-CN" altLang="en-US" sz="2400" kern="0" dirty="0">
                <a:latin typeface="微软雅黑" pitchFamily="34" charset="-122"/>
                <a:ea typeface="微软雅黑" pitchFamily="34" charset="-122"/>
                <a:cs typeface="Arial Unicode MS" pitchFamily="34" charset="-122"/>
                <a:sym typeface="Calibri" pitchFamily="34" charset="0"/>
              </a:rPr>
              <a:t>满足</a:t>
            </a:r>
            <a:r>
              <a:rPr lang="zh-CN" altLang="en-US" sz="2400" kern="0" dirty="0" smtClean="0">
                <a:latin typeface="微软雅黑" pitchFamily="34" charset="-122"/>
                <a:ea typeface="微软雅黑" pitchFamily="34" charset="-122"/>
                <a:cs typeface="Arial Unicode MS" pitchFamily="34" charset="-122"/>
                <a:sym typeface="Calibri" pitchFamily="34" charset="0"/>
              </a:rPr>
              <a:t>指定条件</a:t>
            </a:r>
            <a:r>
              <a:rPr lang="zh-CN" altLang="en-US" sz="2400" kern="0" dirty="0">
                <a:latin typeface="微软雅黑" pitchFamily="34" charset="-122"/>
                <a:ea typeface="微软雅黑" pitchFamily="34" charset="-122"/>
                <a:cs typeface="Arial Unicode MS" pitchFamily="34" charset="-122"/>
                <a:sym typeface="Calibri" pitchFamily="34" charset="0"/>
              </a:rPr>
              <a:t>的元组</a:t>
            </a:r>
            <a:endParaRPr lang="en-US" altLang="zh-CN" sz="2400" kern="0" dirty="0" smtClean="0">
              <a:latin typeface="微软雅黑" pitchFamily="34" charset="-122"/>
              <a:ea typeface="微软雅黑" pitchFamily="34" charset="-122"/>
              <a:cs typeface="Arial Unicode MS" pitchFamily="34" charset="-122"/>
              <a:sym typeface="Calibri" pitchFamily="34" charset="0"/>
            </a:endParaRPr>
          </a:p>
          <a:p>
            <a:pPr marL="228600" marR="0" lvl="0" indent="-228600" algn="just" defTabSz="914400" rtl="0" eaLnBrk="1" fontAlgn="base" latinLnBrk="0" hangingPunct="1">
              <a:lnSpc>
                <a:spcPct val="150000"/>
              </a:lnSpc>
              <a:spcBef>
                <a:spcPts val="0"/>
              </a:spcBef>
              <a:spcAft>
                <a:spcPct val="0"/>
              </a:spcAft>
              <a:buClrTx/>
              <a:buSzTx/>
              <a:tabLst/>
              <a:defRPr/>
            </a:pPr>
            <a:r>
              <a:rPr kumimoji="0" lang="zh-CN" altLang="en-US" sz="24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4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DELETE FROM</a:t>
            </a:r>
            <a:r>
              <a:rPr kumimoji="0" lang="en-US" altLang="zh-CN" sz="2400" b="0" i="0" u="none" strike="noStrike" kern="0" cap="none" spc="0" normalizeH="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&lt;</a:t>
            </a:r>
            <a:r>
              <a:rPr kumimoji="0" lang="zh-CN" altLang="en-US"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表名</a:t>
            </a:r>
            <a:r>
              <a:rPr kumimoji="0" lang="en-US" altLang="zh-CN"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&gt;[</a:t>
            </a:r>
            <a:r>
              <a:rPr kumimoji="0" lang="en-US" altLang="zh-CN" sz="2400" b="0" i="0" u="none" strike="noStrike" kern="0" cap="none" spc="0" normalizeH="0" baseline="0" noProof="0" dirty="0" smtClean="0">
                <a:ln>
                  <a:noFill/>
                </a:ln>
                <a:solidFill>
                  <a:srgbClr val="CC0000"/>
                </a:solidFill>
                <a:uLnTx/>
                <a:uFillTx/>
                <a:latin typeface="微软雅黑" pitchFamily="34" charset="-122"/>
                <a:ea typeface="微软雅黑" pitchFamily="34" charset="-122"/>
                <a:cs typeface="Arial Unicode MS" pitchFamily="34" charset="-122"/>
                <a:sym typeface="Calibri" pitchFamily="34" charset="0"/>
              </a:rPr>
              <a:t>WHERE </a:t>
            </a:r>
            <a:r>
              <a:rPr kumimoji="0" lang="en-US" altLang="zh-CN"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&lt;</a:t>
            </a:r>
            <a:r>
              <a:rPr kumimoji="0" lang="zh-CN" altLang="en-US"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条件</a:t>
            </a:r>
            <a:r>
              <a:rPr kumimoji="0" lang="en-US" altLang="zh-CN"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rPr>
              <a:t>&gt;];</a:t>
            </a:r>
            <a:endParaRPr kumimoji="0" lang="zh-CN" altLang="en-US" sz="2400" b="0" i="0" u="none" strike="noStrike" kern="0" cap="none" spc="0" normalizeH="0" baseline="0" noProof="0" dirty="0" smtClean="0">
              <a:ln>
                <a:noFill/>
              </a:ln>
              <a:uLnTx/>
              <a:uFillTx/>
              <a:latin typeface="微软雅黑" pitchFamily="34" charset="-122"/>
              <a:ea typeface="微软雅黑" pitchFamily="34" charset="-122"/>
              <a:cs typeface="Arial Unicode MS" pitchFamily="34" charset="-122"/>
              <a:sym typeface="Calibri" pitchFamily="34" charset="0"/>
            </a:endParaRPr>
          </a:p>
          <a:p>
            <a:pPr marL="228600" marR="0" lvl="0" indent="-228600" algn="just" defTabSz="914400" rtl="0" eaLnBrk="1" fontAlgn="base" latinLnBrk="0" hangingPunct="1">
              <a:lnSpc>
                <a:spcPct val="150000"/>
              </a:lnSpc>
              <a:spcBef>
                <a:spcPts val="0"/>
              </a:spcBef>
              <a:spcAft>
                <a:spcPct val="0"/>
              </a:spcAft>
              <a:buClrTx/>
              <a:buSzTx/>
              <a:buFont typeface="Wingdings" pitchFamily="2" charset="2"/>
              <a:buChar char="Ø"/>
              <a:tabLst/>
              <a:defRPr/>
            </a:pPr>
            <a:r>
              <a:rPr kumimoji="0" lang="zh-CN" altLang="en-US" sz="24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如果</a:t>
            </a:r>
            <a:r>
              <a:rPr kumimoji="0" lang="en-US" altLang="zh-CN" sz="24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WHERE</a:t>
            </a:r>
            <a:r>
              <a:rPr kumimoji="0" lang="zh-CN" altLang="en-US" sz="2400" b="0" i="0" u="none" strike="noStrike" kern="0" cap="none" spc="0" normalizeH="0" baseline="0" noProof="0" dirty="0" smtClean="0">
                <a:ln>
                  <a:noFill/>
                </a:ln>
                <a:solidFill>
                  <a:srgbClr val="0000FF"/>
                </a:solidFill>
                <a:uLnTx/>
                <a:uFillTx/>
                <a:latin typeface="微软雅黑" pitchFamily="34" charset="-122"/>
                <a:ea typeface="微软雅黑" pitchFamily="34" charset="-122"/>
                <a:cs typeface="Arial Unicode MS" pitchFamily="34" charset="-122"/>
                <a:sym typeface="Calibri" pitchFamily="34" charset="0"/>
              </a:rPr>
              <a:t>条件省略，则删除表中所有元组</a:t>
            </a:r>
            <a:r>
              <a:rPr kumimoji="0" lang="zh-CN" altLang="en-US" sz="24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rPr>
              <a:t>，表的定义仍在。</a:t>
            </a:r>
            <a:endParaRPr kumimoji="0" lang="en-US" altLang="zh-CN" sz="2400" b="0" i="0" u="none" strike="noStrike" kern="0" cap="none" spc="0" normalizeH="0" baseline="0" noProof="0" dirty="0" smtClean="0">
              <a:ln>
                <a:noFill/>
              </a:ln>
              <a:solidFill>
                <a:schemeClr val="tx1"/>
              </a:solidFill>
              <a:uLnTx/>
              <a:uFillTx/>
              <a:latin typeface="微软雅黑" pitchFamily="34" charset="-122"/>
              <a:ea typeface="微软雅黑" pitchFamily="34" charset="-122"/>
              <a:cs typeface="Arial Unicode MS" pitchFamily="34" charset="-122"/>
              <a:sym typeface="Calibri" pitchFamily="34" charset="0"/>
            </a:endParaRPr>
          </a:p>
          <a:p>
            <a:pPr marL="228600" lvl="0" indent="-228600">
              <a:lnSpc>
                <a:spcPct val="150000"/>
              </a:lnSpc>
              <a:spcBef>
                <a:spcPts val="0"/>
              </a:spcBef>
              <a:buFont typeface="Wingdings" pitchFamily="2" charset="2"/>
              <a:buChar char="Ø"/>
              <a:defRPr/>
            </a:pPr>
            <a:r>
              <a:rPr lang="zh-CN" altLang="en-US" sz="2400" kern="0" dirty="0" smtClean="0">
                <a:latin typeface="微软雅黑" pitchFamily="34" charset="-122"/>
                <a:ea typeface="微软雅黑" pitchFamily="34" charset="-122"/>
                <a:cs typeface="Arial Unicode MS" pitchFamily="34" charset="-122"/>
                <a:sym typeface="Calibri" pitchFamily="34" charset="0"/>
              </a:rPr>
              <a:t>有三</a:t>
            </a:r>
            <a:r>
              <a:rPr lang="zh-CN" altLang="en-US" sz="2400" kern="0" dirty="0">
                <a:latin typeface="微软雅黑" pitchFamily="34" charset="-122"/>
                <a:ea typeface="微软雅黑" pitchFamily="34" charset="-122"/>
                <a:cs typeface="Arial Unicode MS" pitchFamily="34" charset="-122"/>
                <a:sym typeface="Calibri" pitchFamily="34" charset="0"/>
              </a:rPr>
              <a:t>种</a:t>
            </a:r>
            <a:r>
              <a:rPr lang="zh-CN" altLang="en-US" sz="2400" kern="0" dirty="0" smtClean="0">
                <a:latin typeface="微软雅黑" pitchFamily="34" charset="-122"/>
                <a:ea typeface="微软雅黑" pitchFamily="34" charset="-122"/>
                <a:cs typeface="Arial Unicode MS" pitchFamily="34" charset="-122"/>
                <a:sym typeface="Calibri" pitchFamily="34" charset="0"/>
              </a:rPr>
              <a:t>删除情况</a:t>
            </a:r>
            <a:r>
              <a:rPr lang="en-US" altLang="zh-CN" sz="2400" kern="0" dirty="0" smtClean="0">
                <a:latin typeface="微软雅黑" pitchFamily="34" charset="-122"/>
                <a:ea typeface="微软雅黑" pitchFamily="34" charset="-122"/>
                <a:cs typeface="Arial Unicode MS" pitchFamily="34" charset="-122"/>
                <a:sym typeface="Calibri" pitchFamily="34" charset="0"/>
              </a:rPr>
              <a:t>:</a:t>
            </a:r>
            <a:endParaRPr lang="en-US" altLang="zh-CN" sz="2400" kern="0" dirty="0">
              <a:latin typeface="微软雅黑" pitchFamily="34" charset="-122"/>
              <a:ea typeface="微软雅黑" pitchFamily="34" charset="-122"/>
              <a:cs typeface="Arial Unicode MS" pitchFamily="34" charset="-122"/>
              <a:sym typeface="Calibri" pitchFamily="34" charset="0"/>
            </a:endParaRPr>
          </a:p>
          <a:p>
            <a:pPr marL="1143000" lvl="2" indent="-228600">
              <a:lnSpc>
                <a:spcPct val="150000"/>
              </a:lnSpc>
              <a:spcBef>
                <a:spcPts val="0"/>
              </a:spcBef>
              <a:defRPr/>
            </a:pPr>
            <a:r>
              <a:rPr lang="zh-CN" altLang="en-US" sz="2400" kern="0" dirty="0" smtClean="0">
                <a:latin typeface="微软雅黑" pitchFamily="34" charset="-122"/>
                <a:ea typeface="微软雅黑" pitchFamily="34" charset="-122"/>
                <a:cs typeface="Arial Unicode MS" pitchFamily="34" charset="-122"/>
                <a:sym typeface="Calibri" pitchFamily="34" charset="0"/>
              </a:rPr>
              <a:t>（</a:t>
            </a:r>
            <a:r>
              <a:rPr lang="en-US" altLang="zh-CN" sz="2400" kern="0" dirty="0" smtClean="0">
                <a:latin typeface="微软雅黑" pitchFamily="34" charset="-122"/>
                <a:ea typeface="微软雅黑" pitchFamily="34" charset="-122"/>
                <a:cs typeface="Arial Unicode MS" pitchFamily="34" charset="-122"/>
                <a:sym typeface="Calibri" pitchFamily="34" charset="0"/>
              </a:rPr>
              <a:t>1</a:t>
            </a:r>
            <a:r>
              <a:rPr lang="zh-CN" altLang="en-US" sz="2400" kern="0" dirty="0" smtClean="0">
                <a:latin typeface="微软雅黑" pitchFamily="34" charset="-122"/>
                <a:ea typeface="微软雅黑" pitchFamily="34" charset="-122"/>
                <a:cs typeface="Arial Unicode MS" pitchFamily="34" charset="-122"/>
                <a:sym typeface="Calibri" pitchFamily="34" charset="0"/>
              </a:rPr>
              <a:t>）删除</a:t>
            </a:r>
            <a:r>
              <a:rPr lang="zh-CN" altLang="en-US" sz="2400" kern="0" dirty="0">
                <a:latin typeface="微软雅黑" pitchFamily="34" charset="-122"/>
                <a:ea typeface="微软雅黑" pitchFamily="34" charset="-122"/>
                <a:cs typeface="Arial Unicode MS" pitchFamily="34" charset="-122"/>
                <a:sym typeface="Calibri" pitchFamily="34" charset="0"/>
              </a:rPr>
              <a:t>某一个元组的值</a:t>
            </a:r>
          </a:p>
          <a:p>
            <a:pPr marL="1143000" lvl="2" indent="-228600">
              <a:lnSpc>
                <a:spcPct val="150000"/>
              </a:lnSpc>
              <a:spcBef>
                <a:spcPts val="0"/>
              </a:spcBef>
              <a:defRPr/>
            </a:pPr>
            <a:r>
              <a:rPr lang="zh-CN" altLang="en-US" sz="2400" kern="0" dirty="0" smtClean="0">
                <a:latin typeface="微软雅黑" pitchFamily="34" charset="-122"/>
                <a:ea typeface="微软雅黑" pitchFamily="34" charset="-122"/>
                <a:cs typeface="Arial Unicode MS" pitchFamily="34" charset="-122"/>
                <a:sym typeface="Calibri" pitchFamily="34" charset="0"/>
              </a:rPr>
              <a:t>（</a:t>
            </a:r>
            <a:r>
              <a:rPr lang="en-US" altLang="zh-CN" sz="2400" kern="0" dirty="0" smtClean="0">
                <a:latin typeface="微软雅黑" pitchFamily="34" charset="-122"/>
                <a:ea typeface="微软雅黑" pitchFamily="34" charset="-122"/>
                <a:cs typeface="Arial Unicode MS" pitchFamily="34" charset="-122"/>
                <a:sym typeface="Calibri" pitchFamily="34" charset="0"/>
              </a:rPr>
              <a:t>2</a:t>
            </a:r>
            <a:r>
              <a:rPr lang="zh-CN" altLang="en-US" sz="2400" kern="0" dirty="0" smtClean="0">
                <a:latin typeface="微软雅黑" pitchFamily="34" charset="-122"/>
                <a:ea typeface="微软雅黑" pitchFamily="34" charset="-122"/>
                <a:cs typeface="Arial Unicode MS" pitchFamily="34" charset="-122"/>
                <a:sym typeface="Calibri" pitchFamily="34" charset="0"/>
              </a:rPr>
              <a:t>）删除</a:t>
            </a:r>
            <a:r>
              <a:rPr lang="zh-CN" altLang="en-US" sz="2400" kern="0" dirty="0">
                <a:latin typeface="微软雅黑" pitchFamily="34" charset="-122"/>
                <a:ea typeface="微软雅黑" pitchFamily="34" charset="-122"/>
                <a:cs typeface="Arial Unicode MS" pitchFamily="34" charset="-122"/>
                <a:sym typeface="Calibri" pitchFamily="34" charset="0"/>
              </a:rPr>
              <a:t>多个元组的值</a:t>
            </a:r>
          </a:p>
          <a:p>
            <a:pPr marL="1143000" lvl="2" indent="-228600">
              <a:lnSpc>
                <a:spcPct val="150000"/>
              </a:lnSpc>
              <a:spcBef>
                <a:spcPts val="0"/>
              </a:spcBef>
              <a:defRPr/>
            </a:pPr>
            <a:r>
              <a:rPr lang="zh-CN" altLang="en-US" sz="2400" kern="0" dirty="0" smtClean="0">
                <a:latin typeface="微软雅黑" pitchFamily="34" charset="-122"/>
                <a:ea typeface="微软雅黑" pitchFamily="34" charset="-122"/>
                <a:cs typeface="Arial Unicode MS" pitchFamily="34" charset="-122"/>
                <a:sym typeface="Calibri" pitchFamily="34" charset="0"/>
              </a:rPr>
              <a:t>（</a:t>
            </a:r>
            <a:r>
              <a:rPr lang="en-US" altLang="zh-CN" sz="2400" kern="0" dirty="0" smtClean="0">
                <a:latin typeface="微软雅黑" pitchFamily="34" charset="-122"/>
                <a:ea typeface="微软雅黑" pitchFamily="34" charset="-122"/>
                <a:cs typeface="Arial Unicode MS" pitchFamily="34" charset="-122"/>
                <a:sym typeface="Calibri" pitchFamily="34" charset="0"/>
              </a:rPr>
              <a:t>3</a:t>
            </a:r>
            <a:r>
              <a:rPr lang="zh-CN" altLang="en-US" sz="2400" kern="0" dirty="0" smtClean="0">
                <a:latin typeface="微软雅黑" pitchFamily="34" charset="-122"/>
                <a:ea typeface="微软雅黑" pitchFamily="34" charset="-122"/>
                <a:cs typeface="Arial Unicode MS" pitchFamily="34" charset="-122"/>
                <a:sym typeface="Calibri" pitchFamily="34" charset="0"/>
              </a:rPr>
              <a:t>）带子</a:t>
            </a:r>
            <a:r>
              <a:rPr lang="zh-CN" altLang="en-US" sz="2400" kern="0" dirty="0">
                <a:latin typeface="微软雅黑" pitchFamily="34" charset="-122"/>
                <a:ea typeface="微软雅黑" pitchFamily="34" charset="-122"/>
                <a:cs typeface="Arial Unicode MS" pitchFamily="34" charset="-122"/>
                <a:sym typeface="Calibri" pitchFamily="34" charset="0"/>
              </a:rPr>
              <a:t>查询的删除</a:t>
            </a:r>
            <a:r>
              <a:rPr lang="zh-CN" altLang="en-US" sz="2400" kern="0" dirty="0" smtClean="0">
                <a:latin typeface="微软雅黑" pitchFamily="34" charset="-122"/>
                <a:ea typeface="微软雅黑" pitchFamily="34" charset="-122"/>
                <a:cs typeface="Arial Unicode MS" pitchFamily="34" charset="-122"/>
                <a:sym typeface="Calibri" pitchFamily="34" charset="0"/>
              </a:rPr>
              <a:t>语句</a:t>
            </a:r>
            <a:endParaRPr lang="zh-CN" altLang="en-US" sz="2400" kern="0" dirty="0">
              <a:latin typeface="微软雅黑" pitchFamily="34" charset="-122"/>
              <a:ea typeface="微软雅黑" pitchFamily="34" charset="-122"/>
              <a:cs typeface="Arial Unicode MS" pitchFamily="34" charset="-122"/>
              <a:sym typeface="Calibri" pitchFamily="34" charset="0"/>
            </a:endParaRPr>
          </a:p>
        </p:txBody>
      </p:sp>
      <p:sp>
        <p:nvSpPr>
          <p:cNvPr id="11" name="任意多边形 24"/>
          <p:cNvSpPr>
            <a:spLocks noChangeArrowheads="1"/>
          </p:cNvSpPr>
          <p:nvPr/>
        </p:nvSpPr>
        <p:spPr bwMode="auto">
          <a:xfrm>
            <a:off x="0" y="0"/>
            <a:ext cx="3675185"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1 SQL</a:t>
            </a:r>
            <a:r>
              <a:rPr lang="zh-CN" altLang="en-US" sz="2800" dirty="0" smtClean="0">
                <a:latin typeface="微软雅黑" pitchFamily="34" charset="-122"/>
                <a:ea typeface="微软雅黑" pitchFamily="34" charset="-122"/>
                <a:sym typeface="微软雅黑" pitchFamily="34" charset="-122"/>
              </a:rPr>
              <a:t>之</a:t>
            </a:r>
            <a:r>
              <a:rPr lang="zh-CN" altLang="en-US" sz="2800" dirty="0">
                <a:latin typeface="微软雅黑" pitchFamily="34" charset="-122"/>
                <a:ea typeface="微软雅黑" pitchFamily="34" charset="-122"/>
                <a:sym typeface="微软雅黑" pitchFamily="34" charset="-122"/>
              </a:rPr>
              <a:t>数据</a:t>
            </a:r>
            <a:r>
              <a:rPr lang="zh-CN" altLang="en-US" sz="2800" dirty="0" smtClean="0">
                <a:latin typeface="微软雅黑" pitchFamily="34" charset="-122"/>
                <a:ea typeface="微软雅黑" pitchFamily="34" charset="-122"/>
                <a:sym typeface="微软雅黑" pitchFamily="34" charset="-122"/>
              </a:rPr>
              <a:t>更新操作</a:t>
            </a:r>
            <a:endParaRPr lang="zh-CN" altLang="en-US" sz="2800" dirty="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a:ln>
            <a:headEnd/>
            <a:tailEnd/>
          </a:ln>
        </p:spPr>
        <p:txBody>
          <a:bodyPr>
            <a:prstTxWarp prst="textNoShape">
              <a:avLst/>
            </a:prstTxWarp>
          </a:bodyPr>
          <a:lstStyle/>
          <a:p>
            <a:r>
              <a:rPr lang="en-US" altLang="zh-CN" smtClean="0"/>
              <a:t>Principles and Applied of Database</a:t>
            </a:r>
          </a:p>
        </p:txBody>
      </p:sp>
      <p:sp>
        <p:nvSpPr>
          <p:cNvPr id="39939" name="任意多边形 28"/>
          <p:cNvSpPr>
            <a:spLocks noChangeArrowheads="1"/>
          </p:cNvSpPr>
          <p:nvPr/>
        </p:nvSpPr>
        <p:spPr bwMode="auto">
          <a:xfrm>
            <a:off x="0" y="0"/>
            <a:ext cx="9155113" cy="781050"/>
          </a:xfrm>
          <a:custGeom>
            <a:avLst/>
            <a:gdLst>
              <a:gd name="T0" fmla="*/ 0 w 12204032"/>
              <a:gd name="T1" fmla="*/ 0 h 780346"/>
              <a:gd name="T2" fmla="*/ 76917 w 12204032"/>
              <a:gd name="T3" fmla="*/ 0 h 780346"/>
              <a:gd name="T4" fmla="*/ 196088 w 12204032"/>
              <a:gd name="T5" fmla="*/ 0 h 780346"/>
              <a:gd name="T6" fmla="*/ 1370428 w 12204032"/>
              <a:gd name="T7" fmla="*/ 0 h 780346"/>
              <a:gd name="T8" fmla="*/ 3864957 w 12204032"/>
              <a:gd name="T9" fmla="*/ 0 h 780346"/>
              <a:gd name="T10" fmla="*/ 3864957 w 12204032"/>
              <a:gd name="T11" fmla="*/ 783166 h 780346"/>
              <a:gd name="T12" fmla="*/ 3085473 w 12204032"/>
              <a:gd name="T13" fmla="*/ 783166 h 780346"/>
              <a:gd name="T14" fmla="*/ 1896898 w 12204032"/>
              <a:gd name="T15" fmla="*/ 783166 h 780346"/>
              <a:gd name="T16" fmla="*/ 1537632 w 12204032"/>
              <a:gd name="T17" fmla="*/ 783166 h 780346"/>
              <a:gd name="T18" fmla="*/ 1370428 w 12204032"/>
              <a:gd name="T19" fmla="*/ 783166 h 780346"/>
              <a:gd name="T20" fmla="*/ 603387 w 12204032"/>
              <a:gd name="T21" fmla="*/ 783166 h 780346"/>
              <a:gd name="T22" fmla="*/ 602362 w 12204032"/>
              <a:gd name="T23" fmla="*/ 761875 h 780346"/>
              <a:gd name="T24" fmla="*/ 423754 w 12204032"/>
              <a:gd name="T25" fmla="*/ 300562 h 780346"/>
              <a:gd name="T26" fmla="*/ 245147 w 12204032"/>
              <a:gd name="T27" fmla="*/ 761875 h 780346"/>
              <a:gd name="T28" fmla="*/ 244121 w 12204032"/>
              <a:gd name="T29" fmla="*/ 783166 h 780346"/>
              <a:gd name="T30" fmla="*/ 196088 w 12204032"/>
              <a:gd name="T31" fmla="*/ 783166 h 780346"/>
              <a:gd name="T32" fmla="*/ 76917 w 12204032"/>
              <a:gd name="T33" fmla="*/ 783166 h 780346"/>
              <a:gd name="T34" fmla="*/ 0 w 12204032"/>
              <a:gd name="T35" fmla="*/ 783166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131426"/>
          </a:solidFill>
          <a:ln w="12700">
            <a:noFill/>
            <a:round/>
            <a:headEnd/>
            <a:tailEnd/>
          </a:ln>
        </p:spPr>
        <p:txBody>
          <a:bodyPr/>
          <a:lstStyle/>
          <a:p>
            <a:endParaRPr lang="zh-CN" altLang="en-US"/>
          </a:p>
        </p:txBody>
      </p:sp>
      <p:sp>
        <p:nvSpPr>
          <p:cNvPr id="39940" name="任意多边形 12"/>
          <p:cNvSpPr>
            <a:spLocks noChangeArrowheads="1"/>
          </p:cNvSpPr>
          <p:nvPr/>
        </p:nvSpPr>
        <p:spPr bwMode="auto">
          <a:xfrm>
            <a:off x="561975" y="146050"/>
            <a:ext cx="925513" cy="1023938"/>
          </a:xfrm>
          <a:custGeom>
            <a:avLst/>
            <a:gdLst>
              <a:gd name="T0" fmla="*/ 1743 w 1733006"/>
              <a:gd name="T1" fmla="*/ 0 h 1733006"/>
              <a:gd name="T2" fmla="*/ 3485 w 1733006"/>
              <a:gd name="T3" fmla="*/ 20034 h 1733006"/>
              <a:gd name="T4" fmla="*/ 1743 w 1733006"/>
              <a:gd name="T5" fmla="*/ 40067 h 1733006"/>
              <a:gd name="T6" fmla="*/ 0 w 1733006"/>
              <a:gd name="T7" fmla="*/ 20034 h 1733006"/>
              <a:gd name="T8" fmla="*/ 1743 w 1733006"/>
              <a:gd name="T9" fmla="*/ 0 h 1733006"/>
              <a:gd name="T10" fmla="*/ 1743 w 1733006"/>
              <a:gd name="T11" fmla="*/ 6526 h 1733006"/>
              <a:gd name="T12" fmla="*/ 568 w 1733006"/>
              <a:gd name="T13" fmla="*/ 20034 h 1733006"/>
              <a:gd name="T14" fmla="*/ 1743 w 1733006"/>
              <a:gd name="T15" fmla="*/ 33541 h 1733006"/>
              <a:gd name="T16" fmla="*/ 2917 w 1733006"/>
              <a:gd name="T17" fmla="*/ 20034 h 1733006"/>
              <a:gd name="T18" fmla="*/ 1743 w 1733006"/>
              <a:gd name="T19" fmla="*/ 6526 h 1733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3006"/>
              <a:gd name="T31" fmla="*/ 0 h 1733006"/>
              <a:gd name="T32" fmla="*/ 1733006 w 1733006"/>
              <a:gd name="T33" fmla="*/ 1733006 h 1733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3006" h="1733006">
                <a:moveTo>
                  <a:pt x="866503" y="0"/>
                </a:moveTo>
                <a:cubicBezTo>
                  <a:pt x="1345059" y="0"/>
                  <a:pt x="1733006" y="387947"/>
                  <a:pt x="1733006" y="866503"/>
                </a:cubicBezTo>
                <a:cubicBezTo>
                  <a:pt x="1733006" y="1345059"/>
                  <a:pt x="1345059" y="1733006"/>
                  <a:pt x="866503" y="1733006"/>
                </a:cubicBezTo>
                <a:cubicBezTo>
                  <a:pt x="387947" y="1733006"/>
                  <a:pt x="0" y="1345059"/>
                  <a:pt x="0" y="866503"/>
                </a:cubicBezTo>
                <a:cubicBezTo>
                  <a:pt x="0" y="387947"/>
                  <a:pt x="387947" y="0"/>
                  <a:pt x="866503" y="0"/>
                </a:cubicBezTo>
                <a:close/>
                <a:moveTo>
                  <a:pt x="866503" y="282268"/>
                </a:moveTo>
                <a:cubicBezTo>
                  <a:pt x="543839" y="282268"/>
                  <a:pt x="282268" y="543839"/>
                  <a:pt x="282268" y="866503"/>
                </a:cubicBezTo>
                <a:cubicBezTo>
                  <a:pt x="282268" y="1189167"/>
                  <a:pt x="543839" y="1450738"/>
                  <a:pt x="866503" y="1450738"/>
                </a:cubicBezTo>
                <a:cubicBezTo>
                  <a:pt x="1189167" y="1450738"/>
                  <a:pt x="1450738" y="1189167"/>
                  <a:pt x="1450738" y="866503"/>
                </a:cubicBezTo>
                <a:cubicBezTo>
                  <a:pt x="1450738" y="543839"/>
                  <a:pt x="1189167" y="282268"/>
                  <a:pt x="866503" y="282268"/>
                </a:cubicBezTo>
                <a:close/>
              </a:path>
            </a:pathLst>
          </a:custGeom>
          <a:solidFill>
            <a:srgbClr val="E74C2E"/>
          </a:solidFill>
          <a:ln w="12700">
            <a:noFill/>
            <a:miter lim="800000"/>
            <a:headEnd/>
            <a:tailEnd/>
          </a:ln>
        </p:spPr>
        <p:txBody>
          <a:bodyPr anchor="ctr"/>
          <a:lstStyle/>
          <a:p>
            <a:pPr algn="ctr">
              <a:buFont typeface="Arial" pitchFamily="34" charset="0"/>
              <a:buNone/>
            </a:pPr>
            <a:r>
              <a:rPr lang="zh-CN" altLang="en-US" sz="2000" b="1">
                <a:latin typeface="微软雅黑" pitchFamily="34" charset="-122"/>
                <a:ea typeface="微软雅黑" pitchFamily="34" charset="-122"/>
              </a:rPr>
              <a:t>示例</a:t>
            </a:r>
            <a:endParaRPr lang="zh-CN" altLang="en-US" sz="2000" b="1">
              <a:latin typeface="微软雅黑" pitchFamily="34" charset="-122"/>
              <a:ea typeface="微软雅黑" pitchFamily="34" charset="-122"/>
              <a:sym typeface="宋体" pitchFamily="2" charset="-122"/>
            </a:endParaRPr>
          </a:p>
        </p:txBody>
      </p:sp>
      <p:sp>
        <p:nvSpPr>
          <p:cNvPr id="11" name="Rectangle 3"/>
          <p:cNvSpPr txBox="1">
            <a:spLocks noChangeArrowheads="1"/>
          </p:cNvSpPr>
          <p:nvPr/>
        </p:nvSpPr>
        <p:spPr bwMode="auto">
          <a:xfrm>
            <a:off x="723289" y="1334723"/>
            <a:ext cx="8218488" cy="995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indent="-228600">
              <a:lnSpc>
                <a:spcPct val="130000"/>
              </a:lnSpc>
              <a:spcBef>
                <a:spcPts val="1000"/>
              </a:spcBef>
              <a:defRPr/>
            </a:pP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a:latin typeface="微软雅黑" pitchFamily="34" charset="-122"/>
                <a:ea typeface="微软雅黑" pitchFamily="34" charset="-122"/>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删除学号为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1402010</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的学生记录。</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a:t>
            </a:r>
            <a:r>
              <a:rPr lang="zh-CN" altLang="en-US" sz="2000" kern="0" dirty="0" smtClean="0">
                <a:latin typeface="微软雅黑" pitchFamily="34" charset="-122"/>
                <a:ea typeface="微软雅黑" pitchFamily="34" charset="-122"/>
                <a:cs typeface="Arial Unicode MS" pitchFamily="34" charset="-122"/>
                <a:sym typeface="Calibri" pitchFamily="34" charset="0"/>
              </a:rPr>
              <a:t>删除</a:t>
            </a:r>
            <a:r>
              <a:rPr lang="zh-CN" altLang="en-US" sz="2000" kern="0" dirty="0">
                <a:latin typeface="微软雅黑" pitchFamily="34" charset="-122"/>
                <a:ea typeface="微软雅黑" pitchFamily="34" charset="-122"/>
                <a:cs typeface="Arial Unicode MS" pitchFamily="34" charset="-122"/>
                <a:sym typeface="Calibri" pitchFamily="34" charset="0"/>
              </a:rPr>
              <a:t>某一个元组</a:t>
            </a:r>
            <a:r>
              <a:rPr lang="zh-CN" altLang="en-US" sz="2000" kern="0" dirty="0" smtClean="0">
                <a:latin typeface="微软雅黑" pitchFamily="34" charset="-122"/>
                <a:ea typeface="微软雅黑" pitchFamily="34" charset="-122"/>
                <a:cs typeface="Arial Unicode MS" pitchFamily="34" charset="-122"/>
                <a:sym typeface="Calibri" pitchFamily="34" charset="0"/>
              </a:rPr>
              <a:t>的值</a:t>
            </a:r>
            <a:endParaRPr kumimoji="0" lang="zh-CN" altLang="en-US" sz="2000" b="0" i="0" u="none" strike="noStrike" kern="0" cap="none" spc="0" normalizeH="0" baseline="0" noProof="0" dirty="0" smtClean="0">
              <a:ln>
                <a:noFill/>
              </a:ln>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endParaRPr>
          </a:p>
          <a:p>
            <a:pPr marL="228600" indent="-228600">
              <a:lnSpc>
                <a:spcPct val="130000"/>
              </a:lnSpc>
              <a:spcBef>
                <a:spcPts val="1000"/>
              </a:spcBef>
              <a:buFont typeface="Wingdings"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DELETE   FROM  </a:t>
            </a:r>
            <a:r>
              <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S  </a:t>
            </a:r>
            <a:r>
              <a:rPr kumimoji="0" lang="en-US" altLang="zh-CN" sz="20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WHERE</a:t>
            </a:r>
            <a:r>
              <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 </a:t>
            </a:r>
            <a:r>
              <a:rPr kumimoji="0" lang="en-US" altLang="zh-CN" sz="2000" b="0" i="0" u="none" strike="noStrike" kern="0" cap="none" spc="0" normalizeH="0" baseline="0" noProof="0" dirty="0" err="1"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Sno</a:t>
            </a:r>
            <a:r>
              <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rPr>
              <a:t>=‘1402010’;</a:t>
            </a:r>
            <a:endParaRPr kumimoji="0" lang="zh-CN" altLang="en-US"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endParaRPr>
          </a:p>
          <a:p>
            <a:pPr marL="228600" marR="0" lvl="0" indent="-228600" algn="l" defTabSz="914400" rtl="0" eaLnBrk="1" fontAlgn="base" latinLnBrk="0" hangingPunct="1">
              <a:lnSpc>
                <a:spcPct val="130000"/>
              </a:lnSpc>
              <a:spcBef>
                <a:spcPts val="1000"/>
              </a:spcBef>
              <a:spcAft>
                <a:spcPct val="0"/>
              </a:spcAft>
              <a:buClrTx/>
              <a:buSzTx/>
              <a:buFont typeface="Wingdings" pitchFamily="2" charset="2"/>
              <a:buNone/>
              <a:tabLst/>
              <a:defRPr/>
            </a:pPr>
            <a:endPar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endParaRPr>
          </a:p>
        </p:txBody>
      </p:sp>
      <p:sp>
        <p:nvSpPr>
          <p:cNvPr id="12" name="TextBox 11"/>
          <p:cNvSpPr txBox="1"/>
          <p:nvPr/>
        </p:nvSpPr>
        <p:spPr>
          <a:xfrm>
            <a:off x="1433145" y="140676"/>
            <a:ext cx="7501427" cy="646331"/>
          </a:xfrm>
          <a:prstGeom prst="rect">
            <a:avLst/>
          </a:prstGeom>
          <a:noFill/>
        </p:spPr>
        <p:txBody>
          <a:bodyPr wrap="square" rtlCol="0">
            <a:spAutoFit/>
          </a:bodyPr>
          <a:lstStyle/>
          <a:p>
            <a:pPr>
              <a:lnSpc>
                <a:spcPct val="150000"/>
              </a:lnSpc>
            </a:pPr>
            <a:r>
              <a:rPr kumimoji="0" lang="zh-CN" altLang="en-US"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语法格式：</a:t>
            </a:r>
            <a:r>
              <a:rPr kumimoji="0" lang="en-US" altLang="zh-CN"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DELETE FROM</a:t>
            </a:r>
            <a:r>
              <a:rPr kumimoji="0" lang="en-US" altLang="zh-CN" sz="2400" b="0" i="0" u="none" strike="noStrike" kern="0" cap="none" spc="0" normalizeH="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 </a:t>
            </a:r>
            <a:r>
              <a:rPr kumimoji="0" lang="en-US" altLang="zh-CN"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&lt;</a:t>
            </a:r>
            <a:r>
              <a:rPr kumimoji="0" lang="zh-CN" altLang="en-US"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表名</a:t>
            </a:r>
            <a:r>
              <a:rPr kumimoji="0" lang="en-US" altLang="zh-CN"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&gt;[WHERE &lt;</a:t>
            </a:r>
            <a:r>
              <a:rPr kumimoji="0" lang="zh-CN" altLang="en-US"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条件</a:t>
            </a:r>
            <a:r>
              <a:rPr kumimoji="0" lang="en-US" altLang="zh-CN" sz="2400" b="0" i="0" u="none" strike="noStrike" kern="0" cap="none" spc="0" normalizeH="0" baseline="0" noProof="0" dirty="0" smtClean="0">
                <a:ln>
                  <a:noFill/>
                </a:ln>
                <a:solidFill>
                  <a:srgbClr val="FFC000"/>
                </a:solidFill>
                <a:uLnTx/>
                <a:uFillTx/>
                <a:latin typeface="微软雅黑" pitchFamily="34" charset="-122"/>
                <a:ea typeface="微软雅黑" pitchFamily="34" charset="-122"/>
                <a:cs typeface="Arial Unicode MS" pitchFamily="34" charset="-122"/>
                <a:sym typeface="Calibri" pitchFamily="34" charset="0"/>
              </a:rPr>
              <a:t>&gt;];</a:t>
            </a:r>
            <a:endParaRPr lang="zh-CN" altLang="en-US" sz="2400" dirty="0">
              <a:solidFill>
                <a:srgbClr val="FFC000"/>
              </a:solidFill>
            </a:endParaRPr>
          </a:p>
        </p:txBody>
      </p:sp>
      <p:sp>
        <p:nvSpPr>
          <p:cNvPr id="19" name="Rectangle 3"/>
          <p:cNvSpPr txBox="1">
            <a:spLocks noChangeArrowheads="1"/>
          </p:cNvSpPr>
          <p:nvPr/>
        </p:nvSpPr>
        <p:spPr bwMode="auto">
          <a:xfrm>
            <a:off x="723289" y="2504098"/>
            <a:ext cx="7963510" cy="1812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Arial Unicode MS" pitchFamily="34" charset="-122"/>
              </a:rPr>
              <a:t>删除</a:t>
            </a:r>
            <a:r>
              <a:rPr lang="en-US" altLang="zh-CN" sz="2000" dirty="0">
                <a:latin typeface="微软雅黑" pitchFamily="34" charset="-122"/>
                <a:ea typeface="微软雅黑" pitchFamily="34" charset="-122"/>
                <a:cs typeface="Arial Unicode MS" pitchFamily="34" charset="-122"/>
              </a:rPr>
              <a:t>102</a:t>
            </a:r>
            <a:r>
              <a:rPr lang="zh-CN" altLang="en-US" sz="2000" dirty="0">
                <a:latin typeface="微软雅黑" pitchFamily="34" charset="-122"/>
                <a:ea typeface="微软雅黑" pitchFamily="34" charset="-122"/>
                <a:cs typeface="Arial Unicode MS" pitchFamily="34" charset="-122"/>
              </a:rPr>
              <a:t>号课程的所有选课记录</a:t>
            </a:r>
            <a:r>
              <a:rPr lang="zh-CN" altLang="en-US" sz="2000" dirty="0" smtClean="0">
                <a:latin typeface="微软雅黑" pitchFamily="34" charset="-122"/>
                <a:ea typeface="微软雅黑" pitchFamily="34" charset="-122"/>
                <a:cs typeface="Arial Unicode MS" pitchFamily="34" charset="-122"/>
              </a:rPr>
              <a:t>。</a:t>
            </a:r>
            <a:r>
              <a:rPr lang="en-US" altLang="zh-CN" sz="2000" dirty="0" smtClean="0">
                <a:latin typeface="微软雅黑" pitchFamily="34" charset="-122"/>
                <a:ea typeface="微软雅黑" pitchFamily="34" charset="-122"/>
                <a:cs typeface="Arial Unicode MS" pitchFamily="34" charset="-122"/>
              </a:rPr>
              <a:t>——</a:t>
            </a:r>
            <a:r>
              <a:rPr lang="zh-CN" altLang="en-US" sz="2000" kern="0" dirty="0">
                <a:latin typeface="微软雅黑" pitchFamily="34" charset="-122"/>
                <a:ea typeface="微软雅黑" pitchFamily="34" charset="-122"/>
                <a:cs typeface="Arial Unicode MS" pitchFamily="34" charset="-122"/>
                <a:sym typeface="Calibri" pitchFamily="34" charset="0"/>
              </a:rPr>
              <a:t>删除多个元组</a:t>
            </a:r>
            <a:r>
              <a:rPr lang="zh-CN" altLang="en-US" sz="2000" kern="0" dirty="0" smtClean="0">
                <a:latin typeface="微软雅黑" pitchFamily="34" charset="-122"/>
                <a:ea typeface="微软雅黑" pitchFamily="34" charset="-122"/>
                <a:cs typeface="Arial Unicode MS" pitchFamily="34" charset="-122"/>
                <a:sym typeface="Calibri" pitchFamily="34" charset="0"/>
              </a:rPr>
              <a:t>的值</a:t>
            </a:r>
            <a:r>
              <a:rPr lang="zh-CN" altLang="en-US" sz="2000" dirty="0" smtClean="0">
                <a:latin typeface="微软雅黑" pitchFamily="34" charset="-122"/>
                <a:ea typeface="微软雅黑" pitchFamily="34" charset="-122"/>
                <a:cs typeface="Arial Unicode MS" pitchFamily="34" charset="-122"/>
                <a:sym typeface="Calibri" pitchFamily="34" charset="0"/>
              </a:rPr>
              <a:t>  </a:t>
            </a:r>
            <a:endParaRPr lang="en-US" altLang="zh-CN" sz="2000" dirty="0" smtClean="0">
              <a:latin typeface="微软雅黑" pitchFamily="34" charset="-122"/>
              <a:ea typeface="微软雅黑" pitchFamily="34" charset="-122"/>
              <a:cs typeface="Arial Unicode MS" pitchFamily="34" charset="-122"/>
              <a:sym typeface="Calibri" pitchFamily="34" charset="0"/>
            </a:endParaRPr>
          </a:p>
          <a:p>
            <a:pPr lvl="2">
              <a:lnSpc>
                <a:spcPct val="150000"/>
              </a:lnSpc>
              <a:spcBef>
                <a:spcPts val="0"/>
              </a:spcBef>
              <a:buFont typeface="Wingdings" pitchFamily="2" charset="2"/>
              <a:buNone/>
              <a:defRPr/>
            </a:pP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DELETE  FROM </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SC  </a:t>
            </a: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WHERE</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err="1"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Cno</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=‘102’;</a:t>
            </a:r>
          </a:p>
          <a:p>
            <a:pPr eaLnBrk="1" hangingPunct="1">
              <a:lnSpc>
                <a:spcPct val="150000"/>
              </a:lnSpc>
              <a:spcBef>
                <a:spcPts val="0"/>
              </a:spcBef>
              <a:buFont typeface="Wingdings" pitchFamily="2" charset="2"/>
              <a:buNone/>
              <a:defRPr/>
            </a:pP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en-US" altLang="zh-CN" sz="2000" dirty="0" err="1" smtClean="0">
                <a:effectLst>
                  <a:outerShdw blurRad="38100" dist="38100" dir="2700000" algn="tl">
                    <a:srgbClr val="C0C0C0"/>
                  </a:outerShdw>
                </a:effectLst>
                <a:latin typeface="微软雅黑" pitchFamily="34" charset="-122"/>
                <a:ea typeface="微软雅黑" pitchFamily="34" charset="-122"/>
                <a:cs typeface="Arial Unicode MS" pitchFamily="34" charset="-122"/>
              </a:rPr>
              <a:t>删除所有学生的选课记录</a:t>
            </a:r>
            <a:r>
              <a:rPr lang="en-US" altLang="zh-CN"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a:t>
            </a:r>
            <a:r>
              <a:rPr lang="zh-CN" altLang="en-US" sz="2000" kern="0" dirty="0" smtClean="0">
                <a:latin typeface="微软雅黑" pitchFamily="34" charset="-122"/>
                <a:ea typeface="微软雅黑" pitchFamily="34" charset="-122"/>
                <a:cs typeface="Arial Unicode MS" pitchFamily="34" charset="-122"/>
                <a:sym typeface="Calibri" pitchFamily="34" charset="0"/>
              </a:rPr>
              <a:t>删除所有元组</a:t>
            </a:r>
            <a:r>
              <a:rPr lang="zh-CN" altLang="en-US" sz="2000" kern="0" dirty="0">
                <a:latin typeface="微软雅黑" pitchFamily="34" charset="-122"/>
                <a:ea typeface="微软雅黑" pitchFamily="34" charset="-122"/>
                <a:cs typeface="Arial Unicode MS" pitchFamily="34" charset="-122"/>
                <a:sym typeface="Calibri" pitchFamily="34" charset="0"/>
              </a:rPr>
              <a:t>的值</a:t>
            </a:r>
            <a:endParaRPr lang="en-US" altLang="zh-CN" sz="2000" dirty="0">
              <a:effectLst>
                <a:outerShdw blurRad="38100" dist="38100" dir="2700000" algn="tl">
                  <a:srgbClr val="C0C0C0"/>
                </a:outerShdw>
              </a:effectLst>
              <a:latin typeface="微软雅黑" pitchFamily="34" charset="-122"/>
              <a:ea typeface="微软雅黑" pitchFamily="34" charset="-122"/>
              <a:cs typeface="Arial Unicode MS" pitchFamily="34" charset="-122"/>
            </a:endParaRPr>
          </a:p>
          <a:p>
            <a:pPr lvl="1">
              <a:lnSpc>
                <a:spcPct val="150000"/>
              </a:lnSpc>
              <a:spcBef>
                <a:spcPts val="0"/>
              </a:spcBef>
              <a:buFont typeface="Wingdings" pitchFamily="2" charset="2"/>
              <a:buNone/>
              <a:defRPr/>
            </a:pPr>
            <a:r>
              <a:rPr lang="en-US" altLang="zh-CN" sz="2000" dirty="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DELETE </a:t>
            </a:r>
            <a:r>
              <a:rPr lang="en-US" altLang="zh-CN" sz="2000" dirty="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FROM </a:t>
            </a:r>
            <a:r>
              <a:rPr lang="en-US" altLang="zh-CN" sz="2000" dirty="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SC</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a:t>
            </a:r>
            <a:endPar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endParaRPr>
          </a:p>
        </p:txBody>
      </p:sp>
      <p:sp>
        <p:nvSpPr>
          <p:cNvPr id="21" name="Rectangle 3"/>
          <p:cNvSpPr txBox="1">
            <a:spLocks noChangeArrowheads="1"/>
          </p:cNvSpPr>
          <p:nvPr/>
        </p:nvSpPr>
        <p:spPr bwMode="auto">
          <a:xfrm>
            <a:off x="723289" y="4774224"/>
            <a:ext cx="7956306" cy="14331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lnSpc>
                <a:spcPct val="150000"/>
              </a:lnSpc>
              <a:defRPr/>
            </a:pP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例</a:t>
            </a:r>
            <a:r>
              <a:rPr lang="en-US" altLang="zh-CN" sz="2000" dirty="0" smtClean="0">
                <a:latin typeface="微软雅黑" pitchFamily="34" charset="-122"/>
                <a:ea typeface="微软雅黑" pitchFamily="34" charset="-122"/>
              </a:rPr>
              <a:t>】</a:t>
            </a:r>
            <a:r>
              <a:rPr lang="zh-CN" altLang="en-US" sz="2000" dirty="0">
                <a:effectLst>
                  <a:outerShdw blurRad="38100" dist="38100" dir="2700000" algn="tl">
                    <a:srgbClr val="C0C0C0"/>
                  </a:outerShdw>
                </a:effectLst>
                <a:latin typeface="微软雅黑" pitchFamily="34" charset="-122"/>
                <a:ea typeface="微软雅黑" pitchFamily="34" charset="-122"/>
                <a:cs typeface="Arial Unicode MS" pitchFamily="34" charset="-122"/>
              </a:rPr>
              <a:t>删除计算机</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系</a:t>
            </a:r>
            <a:r>
              <a:rPr lang="zh-CN" altLang="en-US" sz="2000" dirty="0">
                <a:effectLst>
                  <a:outerShdw blurRad="38100" dist="38100" dir="2700000" algn="tl">
                    <a:srgbClr val="C0C0C0"/>
                  </a:outerShdw>
                </a:effectLst>
                <a:latin typeface="微软雅黑" pitchFamily="34" charset="-122"/>
                <a:ea typeface="微软雅黑" pitchFamily="34" charset="-122"/>
                <a:cs typeface="Arial Unicode MS" pitchFamily="34" charset="-122"/>
              </a:rPr>
              <a:t>的</a:t>
            </a:r>
            <a:r>
              <a:rPr lang="zh-CN" altLang="en-US"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所有同学。</a:t>
            </a:r>
            <a:r>
              <a:rPr lang="en-US" altLang="zh-CN" sz="2000" dirty="0" smtClean="0">
                <a:effectLst>
                  <a:outerShdw blurRad="38100" dist="38100" dir="2700000" algn="tl">
                    <a:srgbClr val="C0C0C0"/>
                  </a:outerShdw>
                </a:effectLst>
                <a:latin typeface="微软雅黑" pitchFamily="34" charset="-122"/>
                <a:ea typeface="微软雅黑" pitchFamily="34" charset="-122"/>
                <a:cs typeface="Arial Unicode MS" pitchFamily="34" charset="-122"/>
              </a:rPr>
              <a:t>——</a:t>
            </a:r>
            <a:r>
              <a:rPr lang="zh-CN" altLang="en-US" sz="2000" kern="0" dirty="0">
                <a:latin typeface="微软雅黑" pitchFamily="34" charset="-122"/>
                <a:ea typeface="微软雅黑" pitchFamily="34" charset="-122"/>
                <a:cs typeface="Arial Unicode MS" pitchFamily="34" charset="-122"/>
                <a:sym typeface="Calibri" pitchFamily="34" charset="0"/>
              </a:rPr>
              <a:t>带子查询的删除</a:t>
            </a:r>
            <a:r>
              <a:rPr lang="zh-CN" altLang="en-US" sz="2000" kern="0" dirty="0" smtClean="0">
                <a:latin typeface="微软雅黑" pitchFamily="34" charset="-122"/>
                <a:ea typeface="微软雅黑" pitchFamily="34" charset="-122"/>
                <a:cs typeface="Arial Unicode MS" pitchFamily="34" charset="-122"/>
                <a:sym typeface="Calibri" pitchFamily="34" charset="0"/>
              </a:rPr>
              <a:t>语句</a:t>
            </a:r>
            <a:endParaRPr lang="zh-CN" altLang="en-US" sz="2000" dirty="0">
              <a:effectLst>
                <a:outerShdw blurRad="38100" dist="38100" dir="2700000" algn="tl">
                  <a:srgbClr val="C0C0C0"/>
                </a:outerShdw>
              </a:effectLst>
              <a:latin typeface="微软雅黑" pitchFamily="34" charset="-122"/>
              <a:ea typeface="微软雅黑" pitchFamily="34" charset="-122"/>
              <a:cs typeface="Arial Unicode MS" pitchFamily="34" charset="-122"/>
            </a:endParaRPr>
          </a:p>
          <a:p>
            <a:pPr lvl="2">
              <a:lnSpc>
                <a:spcPct val="150000"/>
              </a:lnSpc>
              <a:buFont typeface="Wingdings" pitchFamily="2" charset="2"/>
              <a:buNone/>
              <a:defRPr/>
            </a:pP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DELETE  FROM  </a:t>
            </a: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Student   </a:t>
            </a:r>
            <a:r>
              <a:rPr lang="en-US" altLang="zh-CN" sz="2000" dirty="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WHERE</a:t>
            </a:r>
            <a:r>
              <a:rPr lang="en-US" altLang="zh-CN" sz="2000" dirty="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  </a:t>
            </a: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IN</a:t>
            </a:r>
            <a:r>
              <a:rPr lang="en-US" altLang="zh-CN" sz="2000"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p>
          <a:p>
            <a:pPr lvl="2">
              <a:lnSpc>
                <a:spcPct val="150000"/>
              </a:lnSpc>
              <a:buFont typeface="Wingdings" pitchFamily="2" charset="2"/>
              <a:buNone/>
              <a:defRPr/>
            </a:pP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a:t>
            </a:r>
            <a:r>
              <a:rPr lang="en-US" altLang="zh-CN" sz="2000" dirty="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SELECT</a:t>
            </a:r>
            <a:r>
              <a:rPr lang="en-US" altLang="zh-CN" sz="2000" dirty="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   </a:t>
            </a:r>
            <a:r>
              <a:rPr lang="en-US" altLang="zh-CN" sz="2000" dirty="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FROM</a:t>
            </a:r>
            <a:r>
              <a:rPr lang="en-US" altLang="zh-CN" sz="2000" dirty="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Dept  </a:t>
            </a:r>
            <a:r>
              <a:rPr lang="en-US" altLang="zh-CN" sz="2000" dirty="0" smtClean="0">
                <a:solidFill>
                  <a:srgbClr val="0000FF"/>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WHERE</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en-US" altLang="zh-CN" sz="2000" dirty="0" err="1"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Dname</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 =‘</a:t>
            </a:r>
            <a:r>
              <a:rPr lang="zh-CN" altLang="en-US" sz="2000" dirty="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计算机</a:t>
            </a:r>
            <a:r>
              <a:rPr lang="en-US" altLang="zh-CN" sz="2000" dirty="0" smtClean="0">
                <a:solidFill>
                  <a:srgbClr val="C00000"/>
                </a:solidFill>
                <a:effectLst>
                  <a:outerShdw blurRad="38100" dist="38100" dir="2700000" algn="tl">
                    <a:srgbClr val="C0C0C0"/>
                  </a:outerShdw>
                </a:effectLst>
                <a:latin typeface="微软雅黑" pitchFamily="34" charset="-122"/>
                <a:ea typeface="微软雅黑" pitchFamily="34" charset="-122"/>
                <a:cs typeface="Arial Unicode MS" pitchFamily="34" charset="-122"/>
              </a:rPr>
              <a:t>’);</a:t>
            </a:r>
            <a:endParaRPr kumimoji="0" lang="en-US" altLang="zh-CN" sz="2000" b="0"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微软雅黑" pitchFamily="34" charset="-122"/>
              <a:ea typeface="微软雅黑" pitchFamily="34" charset="-122"/>
              <a:cs typeface="Arial Unicode MS" pitchFamily="34" charset="-122"/>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 calcmode="lin" valueType="num">
                                      <p:cBhvr additive="base">
                                        <p:cTn id="1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1" end="1"/>
                                            </p:txEl>
                                          </p:spTgt>
                                        </p:tgtEl>
                                        <p:attrNameLst>
                                          <p:attrName>style.visibility</p:attrName>
                                        </p:attrNameLst>
                                      </p:cBhvr>
                                      <p:to>
                                        <p:strVal val="visible"/>
                                      </p:to>
                                    </p:set>
                                    <p:anim calcmode="lin" valueType="num">
                                      <p:cBhvr additive="base">
                                        <p:cTn id="25"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xEl>
                                              <p:pRg st="2" end="2"/>
                                            </p:txEl>
                                          </p:spTgt>
                                        </p:tgtEl>
                                        <p:attrNameLst>
                                          <p:attrName>style.visibility</p:attrName>
                                        </p:attrNameLst>
                                      </p:cBhvr>
                                      <p:to>
                                        <p:strVal val="visible"/>
                                      </p:to>
                                    </p:set>
                                    <p:anim calcmode="lin" valueType="num">
                                      <p:cBhvr additive="base">
                                        <p:cTn id="31"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
                                            <p:txEl>
                                              <p:pRg st="3" end="3"/>
                                            </p:txEl>
                                          </p:spTgt>
                                        </p:tgtEl>
                                        <p:attrNameLst>
                                          <p:attrName>style.visibility</p:attrName>
                                        </p:attrNameLst>
                                      </p:cBhvr>
                                      <p:to>
                                        <p:strVal val="visible"/>
                                      </p:to>
                                    </p:set>
                                    <p:anim calcmode="lin" valueType="num">
                                      <p:cBhvr additive="base">
                                        <p:cTn id="3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A5C9ABE7-B0CB-4EE2-95A3-7638208F69F8}" type="datetime1">
              <a:rPr lang="en-US" smtClean="0"/>
              <a:pPr>
                <a:defRPr/>
              </a:pPr>
              <a:t>4/15/2021</a:t>
            </a:fld>
            <a:endParaRPr lang="zh-CN" altLang="en-US" sz="1800">
              <a:solidFill>
                <a:schemeClr val="tx1"/>
              </a:solidFill>
            </a:endParaRPr>
          </a:p>
        </p:txBody>
      </p:sp>
      <p:sp>
        <p:nvSpPr>
          <p:cNvPr id="4" name="矩形 29"/>
          <p:cNvSpPr>
            <a:spLocks noChangeArrowheads="1"/>
          </p:cNvSpPr>
          <p:nvPr/>
        </p:nvSpPr>
        <p:spPr bwMode="auto">
          <a:xfrm>
            <a:off x="0" y="1517650"/>
            <a:ext cx="2376488" cy="71438"/>
          </a:xfrm>
          <a:prstGeom prst="rect">
            <a:avLst/>
          </a:prstGeom>
          <a:solidFill>
            <a:srgbClr val="CC5300"/>
          </a:solidFill>
          <a:ln w="9525">
            <a:noFill/>
            <a:miter lim="800000"/>
            <a:headEnd/>
            <a:tailEnd/>
          </a:ln>
        </p:spPr>
        <p:txBody>
          <a:bodyPr>
            <a:spAutoFit/>
          </a:bodyPr>
          <a:lstStyle/>
          <a:p>
            <a:endParaRPr lang="zh-CN" altLang="en-US"/>
          </a:p>
        </p:txBody>
      </p:sp>
      <p:sp>
        <p:nvSpPr>
          <p:cNvPr id="5" name="TextBox 4"/>
          <p:cNvSpPr txBox="1"/>
          <p:nvPr/>
        </p:nvSpPr>
        <p:spPr>
          <a:xfrm>
            <a:off x="0" y="1055688"/>
            <a:ext cx="3455988" cy="461665"/>
          </a:xfrm>
          <a:prstGeom prst="rect">
            <a:avLst/>
          </a:prstGeom>
          <a:noFill/>
        </p:spPr>
        <p:txBody>
          <a:bodyPr>
            <a:spAutoFit/>
          </a:bodyPr>
          <a:lstStyle/>
          <a:p>
            <a:pPr>
              <a:defRPr/>
            </a:pPr>
            <a:r>
              <a:rPr lang="en-US" altLang="zh-CN"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rPr>
              <a:t>1.3 </a:t>
            </a:r>
            <a:r>
              <a:rPr lang="zh-CN" altLang="en-US" sz="2400" b="1" dirty="0" smtClean="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修改</a:t>
            </a:r>
            <a:r>
              <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数据</a:t>
            </a:r>
            <a:r>
              <a:rPr lang="en-US" altLang="zh-CN"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sym typeface="Calibri" pitchFamily="34" charset="0"/>
              </a:rPr>
              <a:t>Update</a:t>
            </a:r>
            <a:endParaRPr lang="zh-CN" altLang="en-US" sz="2400" b="1" dirty="0">
              <a:solidFill>
                <a:schemeClr val="bg1">
                  <a:lumMod val="25000"/>
                </a:schemeClr>
              </a:solidFill>
              <a:effectLst>
                <a:outerShdw blurRad="38100" dist="38100" dir="2700000" algn="tl">
                  <a:srgbClr val="C0C0C0"/>
                </a:outerShdw>
              </a:effectLst>
              <a:latin typeface="方正粗黑宋简体" pitchFamily="2" charset="-122"/>
              <a:ea typeface="方正粗黑宋简体" pitchFamily="2" charset="-122"/>
              <a:cs typeface="Arial Unicode MS" pitchFamily="34" charset="-122"/>
            </a:endParaRPr>
          </a:p>
        </p:txBody>
      </p:sp>
      <p:sp>
        <p:nvSpPr>
          <p:cNvPr id="8" name="Rectangle 3"/>
          <p:cNvSpPr txBox="1">
            <a:spLocks noChangeArrowheads="1"/>
          </p:cNvSpPr>
          <p:nvPr/>
        </p:nvSpPr>
        <p:spPr>
          <a:xfrm>
            <a:off x="677618" y="1579807"/>
            <a:ext cx="7947635" cy="5084762"/>
          </a:xfrm>
          <a:prstGeom prst="rect">
            <a:avLst/>
          </a:prstGeom>
        </p:spPr>
        <p:txBody>
          <a:bodyPr/>
          <a:lstStyle/>
          <a:p>
            <a:pPr marL="228600" indent="-228600">
              <a:lnSpc>
                <a:spcPct val="150000"/>
              </a:lnSpc>
              <a:spcBef>
                <a:spcPts val="0"/>
              </a:spcBef>
              <a:buFont typeface="Wingdings" pitchFamily="2" charset="2"/>
              <a:buChar char="Ø"/>
            </a:pPr>
            <a:r>
              <a:rPr lang="en-US" altLang="zh-CN" sz="2000" dirty="0" smtClean="0">
                <a:latin typeface="微软雅黑" pitchFamily="34" charset="-122"/>
                <a:ea typeface="微软雅黑" pitchFamily="34" charset="-122"/>
                <a:cs typeface="Arial Unicode MS" pitchFamily="34" charset="-122"/>
                <a:sym typeface="Calibri" pitchFamily="34" charset="0"/>
              </a:rPr>
              <a:t>Update</a:t>
            </a:r>
            <a:r>
              <a:rPr lang="zh-CN" altLang="en-US" sz="2000" dirty="0" smtClean="0">
                <a:latin typeface="微软雅黑" pitchFamily="34" charset="-122"/>
                <a:ea typeface="微软雅黑" pitchFamily="34" charset="-122"/>
                <a:cs typeface="Arial Unicode MS" pitchFamily="34" charset="-122"/>
                <a:sym typeface="Calibri" pitchFamily="34" charset="0"/>
              </a:rPr>
              <a:t>命令：</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修改指定表中满足</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WHERE</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条件的元组</a:t>
            </a:r>
          </a:p>
          <a:p>
            <a:pPr marL="228600" marR="0" lvl="0" indent="-228600" algn="l" defTabSz="914400" rtl="0" eaLnBrk="1" fontAlgn="base" latinLnBrk="0" hangingPunct="1">
              <a:lnSpc>
                <a:spcPct val="150000"/>
              </a:lnSpc>
              <a:spcBef>
                <a:spcPts val="0"/>
              </a:spcBef>
              <a:spcAft>
                <a:spcPct val="0"/>
              </a:spcAft>
              <a:buClrTx/>
              <a:buSzTx/>
              <a:tabLst/>
              <a:defRPr/>
            </a:pP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a:t>
            </a: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UPDATE </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表名</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a:t>
            </a:r>
          </a:p>
          <a:p>
            <a:pPr marL="685800" marR="0" lvl="1" indent="-228600" algn="l" defTabSz="914400" rtl="0" eaLnBrk="1" fontAlgn="base" latinLnBrk="0" hangingPunct="1">
              <a:lnSpc>
                <a:spcPct val="150000"/>
              </a:lnSpc>
              <a:spcBef>
                <a:spcPts val="0"/>
              </a:spcBef>
              <a:spcAft>
                <a:spcPct val="0"/>
              </a:spcAft>
              <a:buClrTx/>
              <a:buSzTx/>
              <a:tabLst/>
              <a:defRPr/>
            </a:pP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    SET  </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列名</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表达式</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列名</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表达式</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a:t>
            </a:r>
          </a:p>
          <a:p>
            <a:pPr marL="685800" marR="0" lvl="1" indent="-228600" algn="l" defTabSz="914400" rtl="0" eaLnBrk="1" fontAlgn="base" latinLnBrk="0" hangingPunct="1">
              <a:lnSpc>
                <a:spcPct val="150000"/>
              </a:lnSpc>
              <a:spcBef>
                <a:spcPts val="0"/>
              </a:spcBef>
              <a:spcAft>
                <a:spcPct val="0"/>
              </a:spcAft>
              <a:buClrTx/>
              <a:buSzTx/>
              <a:tabLst/>
              <a:defRPr/>
            </a:pP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a:t>
            </a:r>
            <a:r>
              <a:rPr kumimoji="0" lang="en-US" altLang="zh-CN" sz="2000" i="0" u="none" strike="noStrike" kern="0" cap="none" spc="0" normalizeH="0" baseline="0" noProof="0" dirty="0" smtClean="0">
                <a:ln>
                  <a:noFill/>
                </a:ln>
                <a:solidFill>
                  <a:srgbClr val="C00000"/>
                </a:solidFill>
                <a:uLnTx/>
                <a:uFillTx/>
                <a:latin typeface="微软雅黑" pitchFamily="34" charset="-122"/>
                <a:ea typeface="微软雅黑" pitchFamily="34" charset="-122"/>
                <a:sym typeface="Calibri" pitchFamily="34" charset="0"/>
              </a:rPr>
              <a:t>WHERE</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 &lt;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条件</a:t>
            </a:r>
            <a:r>
              <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&gt;]</a:t>
            </a:r>
            <a:r>
              <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rPr>
              <a:t>；</a:t>
            </a:r>
            <a:endParaRPr kumimoji="0" lang="en-US" altLang="zh-CN"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a:p>
            <a:pPr lvl="1" eaLnBrk="1" hangingPunct="1">
              <a:lnSpc>
                <a:spcPct val="150000"/>
              </a:lnSpc>
              <a:spcBef>
                <a:spcPts val="0"/>
              </a:spcBef>
              <a:buFont typeface="Wingdings" pitchFamily="2" charset="2"/>
              <a:buChar char="n"/>
            </a:pPr>
            <a:r>
              <a:rPr lang="en-US" altLang="zh-CN" sz="2000" dirty="0" smtClean="0">
                <a:latin typeface="微软雅黑" pitchFamily="34" charset="-122"/>
                <a:ea typeface="微软雅黑" pitchFamily="34" charset="-122"/>
              </a:rPr>
              <a:t>SET</a:t>
            </a:r>
            <a:r>
              <a:rPr lang="zh-CN" altLang="en-US" sz="2000" dirty="0" smtClean="0">
                <a:latin typeface="微软雅黑" pitchFamily="34" charset="-122"/>
                <a:ea typeface="微软雅黑" pitchFamily="34" charset="-122"/>
              </a:rPr>
              <a:t>子句：指定修改方式，要修改的列，修改后取值</a:t>
            </a:r>
          </a:p>
          <a:p>
            <a:pPr lvl="1" eaLnBrk="1" hangingPunct="1">
              <a:lnSpc>
                <a:spcPct val="150000"/>
              </a:lnSpc>
              <a:spcBef>
                <a:spcPts val="0"/>
              </a:spcBef>
              <a:buFont typeface="Wingdings" pitchFamily="2" charset="2"/>
              <a:buChar char="n"/>
            </a:pPr>
            <a:r>
              <a:rPr lang="en-US" altLang="zh-CN" sz="2000" dirty="0" smtClean="0">
                <a:latin typeface="微软雅黑" pitchFamily="34" charset="-122"/>
                <a:ea typeface="微软雅黑" pitchFamily="34" charset="-122"/>
              </a:rPr>
              <a:t>WHERE</a:t>
            </a:r>
            <a:r>
              <a:rPr lang="zh-CN" altLang="en-US" sz="2000" dirty="0" smtClean="0">
                <a:latin typeface="微软雅黑" pitchFamily="34" charset="-122"/>
                <a:ea typeface="微软雅黑" pitchFamily="34" charset="-122"/>
              </a:rPr>
              <a:t>子句：指定元组修改的条件，</a:t>
            </a:r>
            <a:r>
              <a:rPr lang="zh-CN" altLang="en-US" sz="2000" dirty="0" smtClean="0">
                <a:solidFill>
                  <a:srgbClr val="0000FF"/>
                </a:solidFill>
                <a:latin typeface="微软雅黑" pitchFamily="34" charset="-122"/>
                <a:ea typeface="微软雅黑" pitchFamily="34" charset="-122"/>
              </a:rPr>
              <a:t>若缺省表示更新所有元组</a:t>
            </a:r>
            <a:endParaRPr lang="en-US" altLang="zh-CN" sz="2000" dirty="0" smtClean="0">
              <a:solidFill>
                <a:srgbClr val="0000FF"/>
              </a:solidFill>
              <a:latin typeface="微软雅黑" pitchFamily="34" charset="-122"/>
              <a:ea typeface="微软雅黑" pitchFamily="34" charset="-122"/>
            </a:endParaRPr>
          </a:p>
          <a:p>
            <a:pPr eaLnBrk="1" hangingPunct="1">
              <a:lnSpc>
                <a:spcPct val="150000"/>
              </a:lnSpc>
              <a:spcBef>
                <a:spcPts val="0"/>
              </a:spcBef>
              <a:buFont typeface="Wingdings" pitchFamily="2" charset="2"/>
              <a:buChar char="Ø"/>
              <a:defRPr/>
            </a:pPr>
            <a:r>
              <a:rPr lang="zh-CN" altLang="en-US" sz="2000" dirty="0" smtClean="0">
                <a:latin typeface="微软雅黑" pitchFamily="34" charset="-122"/>
                <a:ea typeface="微软雅黑" pitchFamily="34" charset="-122"/>
                <a:cs typeface="Arial Unicode MS" pitchFamily="34" charset="-122"/>
              </a:rPr>
              <a:t>有三</a:t>
            </a:r>
            <a:r>
              <a:rPr lang="zh-CN" altLang="en-US" sz="2000" dirty="0">
                <a:latin typeface="微软雅黑" pitchFamily="34" charset="-122"/>
                <a:ea typeface="微软雅黑" pitchFamily="34" charset="-122"/>
                <a:cs typeface="Arial Unicode MS" pitchFamily="34" charset="-122"/>
              </a:rPr>
              <a:t>种</a:t>
            </a:r>
            <a:r>
              <a:rPr lang="zh-CN" altLang="en-US" sz="2000" dirty="0" smtClean="0">
                <a:latin typeface="微软雅黑" pitchFamily="34" charset="-122"/>
                <a:ea typeface="微软雅黑" pitchFamily="34" charset="-122"/>
                <a:cs typeface="Arial Unicode MS" pitchFamily="34" charset="-122"/>
              </a:rPr>
              <a:t>修改情况：</a:t>
            </a:r>
            <a:endParaRPr lang="zh-CN" altLang="en-US" sz="2000" dirty="0">
              <a:latin typeface="微软雅黑" pitchFamily="34" charset="-122"/>
              <a:ea typeface="微软雅黑" pitchFamily="34" charset="-122"/>
              <a:cs typeface="Arial Unicode MS" pitchFamily="34" charset="-122"/>
            </a:endParaRPr>
          </a:p>
          <a:p>
            <a:pPr lvl="2">
              <a:lnSpc>
                <a:spcPct val="150000"/>
              </a:lnSpc>
              <a:spcBef>
                <a:spcPts val="0"/>
              </a:spcBef>
              <a:defRPr/>
            </a:pPr>
            <a:r>
              <a:rPr lang="en-US" altLang="zh-CN" sz="2000" dirty="0" smtClean="0">
                <a:latin typeface="微软雅黑" pitchFamily="34" charset="-122"/>
                <a:ea typeface="微软雅黑" pitchFamily="34" charset="-122"/>
                <a:cs typeface="Arial Unicode MS" pitchFamily="34" charset="-122"/>
              </a:rPr>
              <a:t>(1)</a:t>
            </a:r>
            <a:r>
              <a:rPr lang="zh-CN" altLang="en-US" sz="2000" dirty="0" smtClean="0">
                <a:latin typeface="微软雅黑" pitchFamily="34" charset="-122"/>
                <a:ea typeface="微软雅黑" pitchFamily="34" charset="-122"/>
                <a:cs typeface="Arial Unicode MS" pitchFamily="34" charset="-122"/>
              </a:rPr>
              <a:t>修改</a:t>
            </a:r>
            <a:r>
              <a:rPr lang="zh-CN" altLang="en-US" sz="2000" dirty="0">
                <a:latin typeface="微软雅黑" pitchFamily="34" charset="-122"/>
                <a:ea typeface="微软雅黑" pitchFamily="34" charset="-122"/>
                <a:cs typeface="Arial Unicode MS" pitchFamily="34" charset="-122"/>
              </a:rPr>
              <a:t>某一个元组的值</a:t>
            </a:r>
          </a:p>
          <a:p>
            <a:pPr lvl="2">
              <a:lnSpc>
                <a:spcPct val="150000"/>
              </a:lnSpc>
              <a:spcBef>
                <a:spcPts val="0"/>
              </a:spcBef>
              <a:defRPr/>
            </a:pPr>
            <a:r>
              <a:rPr lang="en-US" altLang="zh-CN" sz="2000" dirty="0" smtClean="0">
                <a:latin typeface="微软雅黑" pitchFamily="34" charset="-122"/>
                <a:ea typeface="微软雅黑" pitchFamily="34" charset="-122"/>
                <a:cs typeface="Arial Unicode MS" pitchFamily="34" charset="-122"/>
              </a:rPr>
              <a:t>(2)</a:t>
            </a:r>
            <a:r>
              <a:rPr lang="zh-CN" altLang="en-US" sz="2000" dirty="0" smtClean="0">
                <a:latin typeface="微软雅黑" pitchFamily="34" charset="-122"/>
                <a:ea typeface="微软雅黑" pitchFamily="34" charset="-122"/>
                <a:cs typeface="Arial Unicode MS" pitchFamily="34" charset="-122"/>
              </a:rPr>
              <a:t>修改</a:t>
            </a:r>
            <a:r>
              <a:rPr lang="zh-CN" altLang="en-US" sz="2000" dirty="0">
                <a:latin typeface="微软雅黑" pitchFamily="34" charset="-122"/>
                <a:ea typeface="微软雅黑" pitchFamily="34" charset="-122"/>
                <a:cs typeface="Arial Unicode MS" pitchFamily="34" charset="-122"/>
              </a:rPr>
              <a:t>多个元组的值</a:t>
            </a:r>
          </a:p>
          <a:p>
            <a:pPr lvl="2">
              <a:lnSpc>
                <a:spcPct val="150000"/>
              </a:lnSpc>
              <a:spcBef>
                <a:spcPts val="0"/>
              </a:spcBef>
              <a:defRPr/>
            </a:pPr>
            <a:r>
              <a:rPr lang="en-US" altLang="zh-CN" sz="2000" dirty="0" smtClean="0">
                <a:latin typeface="微软雅黑" pitchFamily="34" charset="-122"/>
                <a:ea typeface="微软雅黑" pitchFamily="34" charset="-122"/>
                <a:cs typeface="Arial Unicode MS" pitchFamily="34" charset="-122"/>
              </a:rPr>
              <a:t>(3)</a:t>
            </a:r>
            <a:r>
              <a:rPr lang="zh-CN" altLang="en-US" sz="2000" dirty="0" smtClean="0">
                <a:latin typeface="微软雅黑" pitchFamily="34" charset="-122"/>
                <a:ea typeface="微软雅黑" pitchFamily="34" charset="-122"/>
                <a:cs typeface="Arial Unicode MS" pitchFamily="34" charset="-122"/>
              </a:rPr>
              <a:t>带子</a:t>
            </a:r>
            <a:r>
              <a:rPr lang="zh-CN" altLang="en-US" sz="2000" dirty="0">
                <a:latin typeface="微软雅黑" pitchFamily="34" charset="-122"/>
                <a:ea typeface="微软雅黑" pitchFamily="34" charset="-122"/>
                <a:cs typeface="Arial Unicode MS" pitchFamily="34" charset="-122"/>
              </a:rPr>
              <a:t>查询的修改语句</a:t>
            </a:r>
          </a:p>
          <a:p>
            <a:pPr lvl="1" eaLnBrk="1" hangingPunct="1">
              <a:lnSpc>
                <a:spcPct val="150000"/>
              </a:lnSpc>
              <a:spcBef>
                <a:spcPts val="0"/>
              </a:spcBef>
              <a:buFont typeface="Wingdings" pitchFamily="2" charset="2"/>
              <a:buChar char="Ø"/>
            </a:pPr>
            <a:endParaRPr lang="zh-CN" altLang="en-US" sz="2000" dirty="0" smtClean="0">
              <a:latin typeface="微软雅黑" pitchFamily="34" charset="-122"/>
              <a:ea typeface="微软雅黑" pitchFamily="34" charset="-122"/>
            </a:endParaRPr>
          </a:p>
          <a:p>
            <a:pPr marL="685800" marR="0" lvl="1" indent="-228600" algn="l" defTabSz="914400" rtl="0" eaLnBrk="1" fontAlgn="base" latinLnBrk="0" hangingPunct="1">
              <a:lnSpc>
                <a:spcPct val="150000"/>
              </a:lnSpc>
              <a:spcBef>
                <a:spcPts val="0"/>
              </a:spcBef>
              <a:spcAft>
                <a:spcPct val="0"/>
              </a:spcAft>
              <a:buClrTx/>
              <a:buSzTx/>
              <a:buFont typeface="Wingdings" pitchFamily="2" charset="2"/>
              <a:buChar char="Ø"/>
              <a:tabLst/>
              <a:defRPr/>
            </a:pPr>
            <a:endParaRPr kumimoji="0" lang="zh-CN" altLang="en-US" sz="2000" i="0" u="none" strike="noStrike" kern="0" cap="none" spc="0" normalizeH="0" baseline="0" noProof="0" dirty="0" smtClean="0">
              <a:ln>
                <a:noFill/>
              </a:ln>
              <a:uLnTx/>
              <a:uFillTx/>
              <a:latin typeface="微软雅黑" pitchFamily="34" charset="-122"/>
              <a:ea typeface="微软雅黑" pitchFamily="34" charset="-122"/>
              <a:sym typeface="Calibri" pitchFamily="34" charset="0"/>
            </a:endParaRPr>
          </a:p>
        </p:txBody>
      </p:sp>
      <p:sp>
        <p:nvSpPr>
          <p:cNvPr id="10" name="任意多边形 24"/>
          <p:cNvSpPr>
            <a:spLocks noChangeArrowheads="1"/>
          </p:cNvSpPr>
          <p:nvPr/>
        </p:nvSpPr>
        <p:spPr bwMode="auto">
          <a:xfrm>
            <a:off x="0" y="0"/>
            <a:ext cx="3675185" cy="758825"/>
          </a:xfrm>
          <a:custGeom>
            <a:avLst/>
            <a:gdLst>
              <a:gd name="T0" fmla="*/ 23502 w 4098963"/>
              <a:gd name="T1" fmla="*/ 0 h 340242"/>
              <a:gd name="T2" fmla="*/ 5749024 w 4098963"/>
              <a:gd name="T3" fmla="*/ 0 h 340242"/>
              <a:gd name="T4" fmla="*/ 5997955 w 4098963"/>
              <a:gd name="T5" fmla="*/ 2147483647 h 340242"/>
              <a:gd name="T6" fmla="*/ 5749024 w 4098963"/>
              <a:gd name="T7" fmla="*/ 2147483647 h 340242"/>
              <a:gd name="T8" fmla="*/ 23502 w 4098963"/>
              <a:gd name="T9" fmla="*/ 2147483647 h 340242"/>
              <a:gd name="T10" fmla="*/ 0 w 4098963"/>
              <a:gd name="T11" fmla="*/ 2147483647 h 340242"/>
              <a:gd name="T12" fmla="*/ 0 w 4098963"/>
              <a:gd name="T13" fmla="*/ 49113085 h 340242"/>
              <a:gd name="T14" fmla="*/ 0 60000 65536"/>
              <a:gd name="T15" fmla="*/ 0 60000 65536"/>
              <a:gd name="T16" fmla="*/ 0 60000 65536"/>
              <a:gd name="T17" fmla="*/ 0 60000 65536"/>
              <a:gd name="T18" fmla="*/ 0 60000 65536"/>
              <a:gd name="T19" fmla="*/ 0 60000 65536"/>
              <a:gd name="T20" fmla="*/ 0 60000 65536"/>
              <a:gd name="T21" fmla="*/ 0 w 4098963"/>
              <a:gd name="T22" fmla="*/ 0 h 340242"/>
              <a:gd name="T23" fmla="*/ 4098963 w 4098963"/>
              <a:gd name="T24" fmla="*/ 340242 h 3402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rgbClr val="E74C2E"/>
          </a:solidFill>
          <a:ln w="12700">
            <a:noFill/>
            <a:miter lim="800000"/>
            <a:headEnd/>
            <a:tailEnd/>
          </a:ln>
        </p:spPr>
        <p:txBody>
          <a:bodyPr anchor="ctr"/>
          <a:lstStyle/>
          <a:p>
            <a:pPr algn="ctr">
              <a:buFont typeface="Arial" pitchFamily="34" charset="0"/>
              <a:buNone/>
            </a:pPr>
            <a:r>
              <a:rPr lang="en-US" altLang="zh-CN" sz="2800" dirty="0" smtClean="0">
                <a:latin typeface="微软雅黑" pitchFamily="34" charset="-122"/>
                <a:ea typeface="微软雅黑" pitchFamily="34" charset="-122"/>
                <a:sym typeface="微软雅黑" pitchFamily="34" charset="-122"/>
              </a:rPr>
              <a:t>1 SQL</a:t>
            </a:r>
            <a:r>
              <a:rPr lang="zh-CN" altLang="en-US" sz="2800" dirty="0" smtClean="0">
                <a:latin typeface="微软雅黑" pitchFamily="34" charset="-122"/>
                <a:ea typeface="微软雅黑" pitchFamily="34" charset="-122"/>
                <a:sym typeface="微软雅黑" pitchFamily="34" charset="-122"/>
              </a:rPr>
              <a:t>之</a:t>
            </a:r>
            <a:r>
              <a:rPr lang="zh-CN" altLang="en-US" sz="2800" dirty="0">
                <a:latin typeface="微软雅黑" pitchFamily="34" charset="-122"/>
                <a:ea typeface="微软雅黑" pitchFamily="34" charset="-122"/>
                <a:sym typeface="微软雅黑" pitchFamily="34" charset="-122"/>
              </a:rPr>
              <a:t>数据</a:t>
            </a:r>
            <a:r>
              <a:rPr lang="zh-CN" altLang="en-US" sz="2800" dirty="0" smtClean="0">
                <a:latin typeface="微软雅黑" pitchFamily="34" charset="-122"/>
                <a:ea typeface="微软雅黑" pitchFamily="34" charset="-122"/>
                <a:sym typeface="微软雅黑" pitchFamily="34" charset="-122"/>
              </a:rPr>
              <a:t>更新操作</a:t>
            </a:r>
            <a:endParaRPr lang="zh-CN" altLang="en-US" sz="2800" dirty="0">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 calcmode="lin" valueType="num">
                                      <p:cBhvr additive="base">
                                        <p:cTn id="1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 calcmode="lin" valueType="num">
                                      <p:cBhvr additive="base">
                                        <p:cTn id="1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 calcmode="lin" valueType="num">
                                      <p:cBhvr additive="base">
                                        <p:cTn id="1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CFE8CC"/>
      </a:lt1>
      <a:dk2>
        <a:srgbClr val="44546A"/>
      </a:dk2>
      <a:lt2>
        <a:srgbClr val="E7E6E6"/>
      </a:lt2>
      <a:accent1>
        <a:srgbClr val="5B9BD5"/>
      </a:accent1>
      <a:accent2>
        <a:srgbClr val="ED7D31"/>
      </a:accent2>
      <a:accent3>
        <a:srgbClr val="E4F2E2"/>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CFE8CC"/>
      </a:lt1>
      <a:dk2>
        <a:srgbClr val="44546A"/>
      </a:dk2>
      <a:lt2>
        <a:srgbClr val="E7E6E6"/>
      </a:lt2>
      <a:accent1>
        <a:srgbClr val="5B9BD5"/>
      </a:accent1>
      <a:accent2>
        <a:srgbClr val="ED7D31"/>
      </a:accent2>
      <a:accent3>
        <a:srgbClr val="E4F2E2"/>
      </a:accent3>
      <a:accent4>
        <a:srgbClr val="000000"/>
      </a:accent4>
      <a:accent5>
        <a:srgbClr val="B5CBE7"/>
      </a:accent5>
      <a:accent6>
        <a:srgbClr val="D7712B"/>
      </a:accent6>
      <a:hlink>
        <a:srgbClr val="00B0F0"/>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TotalTime>
  <Pages>0</Pages>
  <Words>4370</Words>
  <Characters>0</Characters>
  <Application>Microsoft Office PowerPoint</Application>
  <DocSecurity>0</DocSecurity>
  <PresentationFormat>自定义</PresentationFormat>
  <Lines>0</Lines>
  <Paragraphs>595</Paragraphs>
  <Slides>52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 Unicode MS</vt:lpstr>
      <vt:lpstr>方正粗黑宋简体</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SQL Server中创建数据库的方法：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ASUS</cp:lastModifiedBy>
  <cp:revision>333</cp:revision>
  <dcterms:created xsi:type="dcterms:W3CDTF">2013-10-25T14:41:00Z</dcterms:created>
  <dcterms:modified xsi:type="dcterms:W3CDTF">2021-04-15T04:13:58Z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