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82"/>
  </p:handoutMasterIdLst>
  <p:sldIdLst>
    <p:sldId id="461" r:id="rId3"/>
    <p:sldId id="522" r:id="rId4"/>
    <p:sldId id="396" r:id="rId5"/>
    <p:sldId id="397" r:id="rId6"/>
    <p:sldId id="407" r:id="rId7"/>
    <p:sldId id="256" r:id="rId8"/>
    <p:sldId id="258" r:id="rId9"/>
    <p:sldId id="657" r:id="rId10"/>
    <p:sldId id="658" r:id="rId11"/>
    <p:sldId id="659" r:id="rId12"/>
    <p:sldId id="660" r:id="rId13"/>
    <p:sldId id="661" r:id="rId14"/>
    <p:sldId id="524" r:id="rId15"/>
    <p:sldId id="647" r:id="rId16"/>
    <p:sldId id="648" r:id="rId17"/>
    <p:sldId id="649" r:id="rId18"/>
    <p:sldId id="650" r:id="rId19"/>
    <p:sldId id="651" r:id="rId20"/>
    <p:sldId id="652" r:id="rId21"/>
    <p:sldId id="653" r:id="rId22"/>
    <p:sldId id="654" r:id="rId23"/>
    <p:sldId id="655" r:id="rId24"/>
    <p:sldId id="656" r:id="rId25"/>
    <p:sldId id="526" r:id="rId26"/>
    <p:sldId id="527" r:id="rId27"/>
    <p:sldId id="528" r:id="rId28"/>
    <p:sldId id="575" r:id="rId29"/>
    <p:sldId id="667" r:id="rId30"/>
    <p:sldId id="668" r:id="rId31"/>
    <p:sldId id="664" r:id="rId32"/>
    <p:sldId id="665" r:id="rId33"/>
    <p:sldId id="666" r:id="rId34"/>
    <p:sldId id="662" r:id="rId35"/>
    <p:sldId id="419" r:id="rId36"/>
    <p:sldId id="420" r:id="rId37"/>
    <p:sldId id="421" r:id="rId38"/>
    <p:sldId id="422" r:id="rId39"/>
    <p:sldId id="423" r:id="rId40"/>
    <p:sldId id="576" r:id="rId41"/>
    <p:sldId id="577" r:id="rId42"/>
    <p:sldId id="578" r:id="rId43"/>
    <p:sldId id="579" r:id="rId44"/>
    <p:sldId id="580" r:id="rId45"/>
    <p:sldId id="581" r:id="rId46"/>
    <p:sldId id="582" r:id="rId48"/>
    <p:sldId id="583" r:id="rId49"/>
    <p:sldId id="584" r:id="rId50"/>
    <p:sldId id="585" r:id="rId51"/>
    <p:sldId id="586" r:id="rId52"/>
    <p:sldId id="587" r:id="rId53"/>
    <p:sldId id="588" r:id="rId54"/>
    <p:sldId id="589" r:id="rId55"/>
    <p:sldId id="590" r:id="rId56"/>
    <p:sldId id="424" r:id="rId57"/>
    <p:sldId id="425" r:id="rId58"/>
    <p:sldId id="426" r:id="rId59"/>
    <p:sldId id="669" r:id="rId60"/>
    <p:sldId id="670" r:id="rId61"/>
    <p:sldId id="671" r:id="rId62"/>
    <p:sldId id="672" r:id="rId63"/>
    <p:sldId id="673" r:id="rId64"/>
    <p:sldId id="675" r:id="rId65"/>
    <p:sldId id="676" r:id="rId66"/>
    <p:sldId id="677" r:id="rId67"/>
    <p:sldId id="678" r:id="rId68"/>
    <p:sldId id="679" r:id="rId69"/>
    <p:sldId id="443" r:id="rId70"/>
    <p:sldId id="444" r:id="rId71"/>
    <p:sldId id="445" r:id="rId72"/>
    <p:sldId id="446" r:id="rId73"/>
    <p:sldId id="447" r:id="rId74"/>
    <p:sldId id="448" r:id="rId75"/>
    <p:sldId id="449" r:id="rId76"/>
    <p:sldId id="450" r:id="rId77"/>
    <p:sldId id="451" r:id="rId78"/>
    <p:sldId id="452" r:id="rId79"/>
    <p:sldId id="453" r:id="rId80"/>
    <p:sldId id="521" r:id="rId81"/>
  </p:sldIdLst>
  <p:sldSz cx="9144000" cy="6858000" type="screen4x3"/>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35" autoAdjust="0"/>
  </p:normalViewPr>
  <p:slideViewPr>
    <p:cSldViewPr>
      <p:cViewPr varScale="1">
        <p:scale>
          <a:sx n="66" d="100"/>
          <a:sy n="66" d="100"/>
        </p:scale>
        <p:origin x="-636" y="-114"/>
      </p:cViewPr>
      <p:guideLst>
        <p:guide orient="horz" pos="2061"/>
        <p:guide pos="31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gs" Target="tags/tag1.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EEB669-2A96-49F7-8244-9B4CFDEF1861}" type="doc">
      <dgm:prSet loTypeId="urn:microsoft.com/office/officeart/2005/8/layout/chevron1" loCatId="process" qsTypeId="urn:microsoft.com/office/officeart/2005/8/quickstyle/simple1" qsCatId="simple" csTypeId="urn:microsoft.com/office/officeart/2005/8/colors/colorful3" csCatId="colorful" phldr="1"/>
      <dgm:spPr/>
    </dgm:pt>
    <dgm:pt modelId="{EACC6E19-5A75-4500-94E3-DDCBDDCC7900}">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第一代计算机网络</a:t>
          </a:r>
          <a:endParaRPr lang="zh-CN" altLang="en-US" sz="2000" b="1" dirty="0">
            <a:latin typeface="微软雅黑" panose="020B0503020204020204" pitchFamily="34" charset="-122"/>
            <a:ea typeface="微软雅黑" panose="020B0503020204020204" pitchFamily="34" charset="-122"/>
          </a:endParaRPr>
        </a:p>
      </dgm:t>
    </dgm:pt>
    <dgm:pt modelId="{772BF016-35E8-430A-BA49-79953A393C93}" cxnId="{AA320368-1DE1-41E7-9C64-9618969CA7AB}"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DC54777-B9B1-4AA7-BB4F-4BFFCB982D80}" cxnId="{AA320368-1DE1-41E7-9C64-9618969CA7AB}"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7191EB3-26C8-476A-BB81-3B3943B99D2A}">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第三代计算机网络</a:t>
          </a:r>
          <a:endParaRPr lang="zh-CN" altLang="en-US" sz="2000" b="1" dirty="0">
            <a:latin typeface="微软雅黑" panose="020B0503020204020204" pitchFamily="34" charset="-122"/>
            <a:ea typeface="微软雅黑" panose="020B0503020204020204" pitchFamily="34" charset="-122"/>
          </a:endParaRPr>
        </a:p>
      </dgm:t>
    </dgm:pt>
    <dgm:pt modelId="{871514CA-CC5A-4BA2-B18C-AC435576B3E7}" cxnId="{EEFFC14A-100C-419A-A61C-13811D194CBC}"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71B5CA59-57F6-480F-A951-1292D710FFEB}" cxnId="{EEFFC14A-100C-419A-A61C-13811D194CBC}"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6A6F1AC-B56D-4CA6-8FCC-D9F8E9D585DF}">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第四代计算机网络</a:t>
          </a:r>
          <a:endParaRPr lang="zh-CN" altLang="en-US" sz="2000" b="1" dirty="0">
            <a:latin typeface="微软雅黑" panose="020B0503020204020204" pitchFamily="34" charset="-122"/>
            <a:ea typeface="微软雅黑" panose="020B0503020204020204" pitchFamily="34" charset="-122"/>
          </a:endParaRPr>
        </a:p>
      </dgm:t>
    </dgm:pt>
    <dgm:pt modelId="{7AE92AFB-2478-46E6-AE29-5061A7C9588F}" cxnId="{25BEE339-E89F-48D8-93CF-A5FC27B9AC44}"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24BE057-E543-41F6-9A55-676BD18280DD}" cxnId="{25BEE339-E89F-48D8-93CF-A5FC27B9AC44}"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5DB4F09-2B3A-44EF-ABFF-68067BEBED0C}">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第二代计算机网络</a:t>
          </a:r>
          <a:endParaRPr lang="zh-CN" altLang="en-US" sz="2000" b="1" dirty="0">
            <a:latin typeface="微软雅黑" panose="020B0503020204020204" pitchFamily="34" charset="-122"/>
            <a:ea typeface="微软雅黑" panose="020B0503020204020204" pitchFamily="34" charset="-122"/>
          </a:endParaRPr>
        </a:p>
      </dgm:t>
    </dgm:pt>
    <dgm:pt modelId="{AB39D902-13B7-4358-B949-08D53CA638E5}" cxnId="{C79F783B-32A1-4939-BC2C-A99AA6C7DC06}"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FEC98AA-00E7-4A02-86DF-0BD997186859}" cxnId="{C79F783B-32A1-4939-BC2C-A99AA6C7DC06}"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143677-35F5-4BF9-B669-641F1409B5AE}" type="pres">
      <dgm:prSet presAssocID="{59EEB669-2A96-49F7-8244-9B4CFDEF1861}" presName="Name0" presStyleCnt="0">
        <dgm:presLayoutVars>
          <dgm:dir/>
          <dgm:animLvl val="lvl"/>
          <dgm:resizeHandles val="exact"/>
        </dgm:presLayoutVars>
      </dgm:prSet>
      <dgm:spPr/>
    </dgm:pt>
    <dgm:pt modelId="{6169F9CE-3F36-42F1-8C66-0F42C12613D1}" type="pres">
      <dgm:prSet presAssocID="{EACC6E19-5A75-4500-94E3-DDCBDDCC7900}" presName="parTxOnly" presStyleLbl="node1" presStyleIdx="0" presStyleCnt="4">
        <dgm:presLayoutVars>
          <dgm:chMax val="0"/>
          <dgm:chPref val="0"/>
          <dgm:bulletEnabled val="1"/>
        </dgm:presLayoutVars>
      </dgm:prSet>
      <dgm:spPr/>
      <dgm:t>
        <a:bodyPr/>
        <a:lstStyle/>
        <a:p>
          <a:endParaRPr lang="zh-CN" altLang="en-US"/>
        </a:p>
      </dgm:t>
    </dgm:pt>
    <dgm:pt modelId="{C5EE5DA3-B9DA-4DDD-B895-872D9602995E}" type="pres">
      <dgm:prSet presAssocID="{2DC54777-B9B1-4AA7-BB4F-4BFFCB982D80}" presName="parTxOnlySpace" presStyleCnt="0"/>
      <dgm:spPr/>
    </dgm:pt>
    <dgm:pt modelId="{44D13335-46BD-4C39-AC21-5301B9211088}" type="pres">
      <dgm:prSet presAssocID="{55DB4F09-2B3A-44EF-ABFF-68067BEBED0C}" presName="parTxOnly" presStyleLbl="node1" presStyleIdx="1" presStyleCnt="4">
        <dgm:presLayoutVars>
          <dgm:chMax val="0"/>
          <dgm:chPref val="0"/>
          <dgm:bulletEnabled val="1"/>
        </dgm:presLayoutVars>
      </dgm:prSet>
      <dgm:spPr/>
      <dgm:t>
        <a:bodyPr/>
        <a:lstStyle/>
        <a:p>
          <a:endParaRPr lang="zh-CN" altLang="en-US"/>
        </a:p>
      </dgm:t>
    </dgm:pt>
    <dgm:pt modelId="{2EA56D53-5A6F-49FC-8957-658DAAE4FD85}" type="pres">
      <dgm:prSet presAssocID="{DFEC98AA-00E7-4A02-86DF-0BD997186859}" presName="parTxOnlySpace" presStyleCnt="0"/>
      <dgm:spPr/>
    </dgm:pt>
    <dgm:pt modelId="{A331DC5E-8413-40BB-A08F-D9329E61DEDA}" type="pres">
      <dgm:prSet presAssocID="{37191EB3-26C8-476A-BB81-3B3943B99D2A}" presName="parTxOnly" presStyleLbl="node1" presStyleIdx="2" presStyleCnt="4">
        <dgm:presLayoutVars>
          <dgm:chMax val="0"/>
          <dgm:chPref val="0"/>
          <dgm:bulletEnabled val="1"/>
        </dgm:presLayoutVars>
      </dgm:prSet>
      <dgm:spPr/>
      <dgm:t>
        <a:bodyPr/>
        <a:lstStyle/>
        <a:p>
          <a:endParaRPr lang="zh-CN" altLang="en-US"/>
        </a:p>
      </dgm:t>
    </dgm:pt>
    <dgm:pt modelId="{2641F7A3-E2CB-47F0-9E74-115CC9DAE590}" type="pres">
      <dgm:prSet presAssocID="{71B5CA59-57F6-480F-A951-1292D710FFEB}" presName="parTxOnlySpace" presStyleCnt="0"/>
      <dgm:spPr/>
    </dgm:pt>
    <dgm:pt modelId="{CDF517F2-AB37-4B56-8429-71B3F6D24341}" type="pres">
      <dgm:prSet presAssocID="{46A6F1AC-B56D-4CA6-8FCC-D9F8E9D585DF}" presName="parTxOnly" presStyleLbl="node1" presStyleIdx="3" presStyleCnt="4">
        <dgm:presLayoutVars>
          <dgm:chMax val="0"/>
          <dgm:chPref val="0"/>
          <dgm:bulletEnabled val="1"/>
        </dgm:presLayoutVars>
      </dgm:prSet>
      <dgm:spPr/>
      <dgm:t>
        <a:bodyPr/>
        <a:lstStyle/>
        <a:p>
          <a:endParaRPr lang="zh-CN" altLang="en-US"/>
        </a:p>
      </dgm:t>
    </dgm:pt>
  </dgm:ptLst>
  <dgm:cxnLst>
    <dgm:cxn modelId="{AA320368-1DE1-41E7-9C64-9618969CA7AB}" srcId="{59EEB669-2A96-49F7-8244-9B4CFDEF1861}" destId="{EACC6E19-5A75-4500-94E3-DDCBDDCC7900}" srcOrd="0" destOrd="0" parTransId="{772BF016-35E8-430A-BA49-79953A393C93}" sibTransId="{2DC54777-B9B1-4AA7-BB4F-4BFFCB982D80}"/>
    <dgm:cxn modelId="{C79F783B-32A1-4939-BC2C-A99AA6C7DC06}" srcId="{59EEB669-2A96-49F7-8244-9B4CFDEF1861}" destId="{55DB4F09-2B3A-44EF-ABFF-68067BEBED0C}" srcOrd="1" destOrd="0" parTransId="{AB39D902-13B7-4358-B949-08D53CA638E5}" sibTransId="{DFEC98AA-00E7-4A02-86DF-0BD997186859}"/>
    <dgm:cxn modelId="{2002A245-5948-46F6-B78D-FFAC3A7FD94B}" type="presOf" srcId="{59EEB669-2A96-49F7-8244-9B4CFDEF1861}" destId="{E3143677-35F5-4BF9-B669-641F1409B5AE}" srcOrd="0" destOrd="0" presId="urn:microsoft.com/office/officeart/2005/8/layout/chevron1"/>
    <dgm:cxn modelId="{EEFFC14A-100C-419A-A61C-13811D194CBC}" srcId="{59EEB669-2A96-49F7-8244-9B4CFDEF1861}" destId="{37191EB3-26C8-476A-BB81-3B3943B99D2A}" srcOrd="2" destOrd="0" parTransId="{871514CA-CC5A-4BA2-B18C-AC435576B3E7}" sibTransId="{71B5CA59-57F6-480F-A951-1292D710FFEB}"/>
    <dgm:cxn modelId="{9EE95137-8894-4EE3-B409-2EC28FD77CE6}" type="presOf" srcId="{EACC6E19-5A75-4500-94E3-DDCBDDCC7900}" destId="{6169F9CE-3F36-42F1-8C66-0F42C12613D1}" srcOrd="0" destOrd="0" presId="urn:microsoft.com/office/officeart/2005/8/layout/chevron1"/>
    <dgm:cxn modelId="{8475F304-1151-42F0-8BF8-F7CC3E240ECB}" type="presOf" srcId="{46A6F1AC-B56D-4CA6-8FCC-D9F8E9D585DF}" destId="{CDF517F2-AB37-4B56-8429-71B3F6D24341}" srcOrd="0" destOrd="0" presId="urn:microsoft.com/office/officeart/2005/8/layout/chevron1"/>
    <dgm:cxn modelId="{25BEE339-E89F-48D8-93CF-A5FC27B9AC44}" srcId="{59EEB669-2A96-49F7-8244-9B4CFDEF1861}" destId="{46A6F1AC-B56D-4CA6-8FCC-D9F8E9D585DF}" srcOrd="3" destOrd="0" parTransId="{7AE92AFB-2478-46E6-AE29-5061A7C9588F}" sibTransId="{424BE057-E543-41F6-9A55-676BD18280DD}"/>
    <dgm:cxn modelId="{9B73B1CD-08F4-4E67-977C-D392E3144E64}" type="presOf" srcId="{55DB4F09-2B3A-44EF-ABFF-68067BEBED0C}" destId="{44D13335-46BD-4C39-AC21-5301B9211088}" srcOrd="0" destOrd="0" presId="urn:microsoft.com/office/officeart/2005/8/layout/chevron1"/>
    <dgm:cxn modelId="{8EF977A8-388F-4785-AB45-3C5601FEC5D0}" type="presOf" srcId="{37191EB3-26C8-476A-BB81-3B3943B99D2A}" destId="{A331DC5E-8413-40BB-A08F-D9329E61DEDA}" srcOrd="0" destOrd="0" presId="urn:microsoft.com/office/officeart/2005/8/layout/chevron1"/>
    <dgm:cxn modelId="{236A2426-81FA-4BC3-AD88-D65B2CF9E871}" type="presParOf" srcId="{E3143677-35F5-4BF9-B669-641F1409B5AE}" destId="{6169F9CE-3F36-42F1-8C66-0F42C12613D1}" srcOrd="0" destOrd="0" presId="urn:microsoft.com/office/officeart/2005/8/layout/chevron1"/>
    <dgm:cxn modelId="{36AC0BE1-A1BF-4168-9232-3A081CBF24FE}" type="presParOf" srcId="{E3143677-35F5-4BF9-B669-641F1409B5AE}" destId="{C5EE5DA3-B9DA-4DDD-B895-872D9602995E}" srcOrd="1" destOrd="0" presId="urn:microsoft.com/office/officeart/2005/8/layout/chevron1"/>
    <dgm:cxn modelId="{7BBA5BCD-93FD-458B-9715-69A3911E3498}" type="presParOf" srcId="{E3143677-35F5-4BF9-B669-641F1409B5AE}" destId="{44D13335-46BD-4C39-AC21-5301B9211088}" srcOrd="2" destOrd="0" presId="urn:microsoft.com/office/officeart/2005/8/layout/chevron1"/>
    <dgm:cxn modelId="{5B1D751E-ECF0-490F-A35D-3BD2B479DF53}" type="presParOf" srcId="{E3143677-35F5-4BF9-B669-641F1409B5AE}" destId="{2EA56D53-5A6F-49FC-8957-658DAAE4FD85}" srcOrd="3" destOrd="0" presId="urn:microsoft.com/office/officeart/2005/8/layout/chevron1"/>
    <dgm:cxn modelId="{1BFD0814-933A-41ED-A01A-15F00C5EE3F6}" type="presParOf" srcId="{E3143677-35F5-4BF9-B669-641F1409B5AE}" destId="{A331DC5E-8413-40BB-A08F-D9329E61DEDA}" srcOrd="4" destOrd="0" presId="urn:microsoft.com/office/officeart/2005/8/layout/chevron1"/>
    <dgm:cxn modelId="{671496CC-7100-4246-B1E4-AA21B920FB4C}" type="presParOf" srcId="{E3143677-35F5-4BF9-B669-641F1409B5AE}" destId="{2641F7A3-E2CB-47F0-9E74-115CC9DAE590}" srcOrd="5" destOrd="0" presId="urn:microsoft.com/office/officeart/2005/8/layout/chevron1"/>
    <dgm:cxn modelId="{3D8C072F-C346-436B-8EE5-2C556F90706C}" type="presParOf" srcId="{E3143677-35F5-4BF9-B669-641F1409B5AE}" destId="{CDF517F2-AB37-4B56-8429-71B3F6D24341}" srcOrd="6"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5DB1C-4E7D-4278-A8DD-8A64ECC6245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zh-CN" altLang="en-US"/>
        </a:p>
      </dgm:t>
    </dgm:pt>
    <dgm:pt modelId="{77D27ABA-3E80-4AD1-988E-A86FF610538E}">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无线网</a:t>
          </a:r>
          <a:endParaRPr lang="zh-CN" altLang="en-US" sz="2000" dirty="0">
            <a:latin typeface="微软雅黑" panose="020B0503020204020204" pitchFamily="34" charset="-122"/>
            <a:ea typeface="微软雅黑" panose="020B0503020204020204" pitchFamily="34" charset="-122"/>
          </a:endParaRPr>
        </a:p>
      </dgm:t>
    </dgm:pt>
    <dgm:pt modelId="{DEA313A5-20B1-446B-8B2B-8094DCCA7616}" cxnId="{BB9E95B2-4400-4D20-BE6D-427BDD64022F}"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593F872-75E4-4FA1-A192-E9E096CF321A}" cxnId="{BB9E95B2-4400-4D20-BE6D-427BDD64022F}"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F9157E2-6234-4E10-AAE8-3403F03E9496}">
      <dgm:prSet phldrT="[文本]" phldr="1" custT="1"/>
      <dgm:spPr/>
      <dgm:t>
        <a:bodyPr/>
        <a:lstStyle/>
        <a:p>
          <a:endParaRPr lang="zh-CN" altLang="en-US" sz="2000">
            <a:latin typeface="微软雅黑" panose="020B0503020204020204" pitchFamily="34" charset="-122"/>
            <a:ea typeface="微软雅黑" panose="020B0503020204020204" pitchFamily="34" charset="-122"/>
          </a:endParaRPr>
        </a:p>
      </dgm:t>
    </dgm:pt>
    <dgm:pt modelId="{9A1AC9E6-A94B-4C39-9472-A75C2E704E06}" cxnId="{ED9813B8-7E77-4DBE-8F4D-2DB78F3B372B}"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442E2C0-D2EB-4B00-AD1F-37FFDD9A878A}" cxnId="{ED9813B8-7E77-4DBE-8F4D-2DB78F3B372B}"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0F63061-E0A5-4D8A-B160-ABBDEA63E7E3}">
      <dgm:prSet phldrT="[文本]" custT="1"/>
      <dgm:spPr/>
      <dgm:t>
        <a:bodyPr/>
        <a:lstStyle/>
        <a:p>
          <a:endParaRPr lang="zh-CN" altLang="en-US"/>
        </a:p>
      </dgm:t>
    </dgm:pt>
    <dgm:pt modelId="{6B20E99E-3F08-430E-A6F8-712C0C8DBE2A}" cxnId="{C391F830-7209-45C0-8C58-3F9E89C1D897}"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AF15784-ACFE-4EEF-A5A6-C48A1EE2180C}" cxnId="{C391F830-7209-45C0-8C58-3F9E89C1D897}"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DAE6A42-4940-417B-A057-DB18A4F8B160}">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有线网</a:t>
          </a:r>
          <a:endParaRPr lang="zh-CN" altLang="en-US" sz="2000" dirty="0">
            <a:latin typeface="微软雅黑" panose="020B0503020204020204" pitchFamily="34" charset="-122"/>
            <a:ea typeface="微软雅黑" panose="020B0503020204020204" pitchFamily="34" charset="-122"/>
          </a:endParaRPr>
        </a:p>
      </dgm:t>
    </dgm:pt>
    <dgm:pt modelId="{888FAAC6-DEAA-46DE-81FA-5428CB6471EF}" cxnId="{3BACF514-4F06-4D95-939B-FD4D2B08C653}" type="sib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D72AA37-87EC-49E0-8B67-53FB3E5C551B}" cxnId="{3BACF514-4F06-4D95-939B-FD4D2B08C653}" type="parTrans">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D2998E4-A4F4-477D-9334-BA114499E8C7}" type="pres">
      <dgm:prSet presAssocID="{7EE5DB1C-4E7D-4278-A8DD-8A64ECC62453}" presName="compositeShape" presStyleCnt="0">
        <dgm:presLayoutVars>
          <dgm:chMax val="2"/>
          <dgm:dir/>
          <dgm:resizeHandles val="exact"/>
        </dgm:presLayoutVars>
      </dgm:prSet>
      <dgm:spPr/>
      <dgm:t>
        <a:bodyPr/>
        <a:lstStyle/>
        <a:p>
          <a:endParaRPr lang="zh-CN" altLang="en-US"/>
        </a:p>
      </dgm:t>
    </dgm:pt>
    <dgm:pt modelId="{73AEB254-B51D-4A33-99E3-761E7808E768}" type="pres">
      <dgm:prSet presAssocID="{7EE5DB1C-4E7D-4278-A8DD-8A64ECC62453}" presName="ribbon" presStyleLbl="node1" presStyleIdx="0" presStyleCnt="1"/>
      <dgm:spPr/>
    </dgm:pt>
    <dgm:pt modelId="{E2CFE62A-4295-4182-BFD8-074A3FC02A1B}" type="pres">
      <dgm:prSet presAssocID="{7EE5DB1C-4E7D-4278-A8DD-8A64ECC62453}" presName="leftArrowText" presStyleLbl="node1" presStyleIdx="0" presStyleCnt="1">
        <dgm:presLayoutVars>
          <dgm:chMax val="0"/>
          <dgm:bulletEnabled val="1"/>
        </dgm:presLayoutVars>
      </dgm:prSet>
      <dgm:spPr/>
      <dgm:t>
        <a:bodyPr/>
        <a:lstStyle/>
        <a:p>
          <a:endParaRPr lang="zh-CN" altLang="en-US"/>
        </a:p>
      </dgm:t>
    </dgm:pt>
    <dgm:pt modelId="{7C586BEE-6E18-40D2-81EB-1F6B98159165}" type="pres">
      <dgm:prSet presAssocID="{7EE5DB1C-4E7D-4278-A8DD-8A64ECC62453}" presName="rightArrowText" presStyleLbl="node1" presStyleIdx="0" presStyleCnt="1">
        <dgm:presLayoutVars>
          <dgm:chMax val="0"/>
          <dgm:bulletEnabled val="1"/>
        </dgm:presLayoutVars>
      </dgm:prSet>
      <dgm:spPr/>
      <dgm:t>
        <a:bodyPr/>
        <a:lstStyle/>
        <a:p>
          <a:endParaRPr lang="zh-CN" altLang="en-US"/>
        </a:p>
      </dgm:t>
    </dgm:pt>
  </dgm:ptLst>
  <dgm:cxnLst>
    <dgm:cxn modelId="{C391F830-7209-45C0-8C58-3F9E89C1D897}" srcId="{7EE5DB1C-4E7D-4278-A8DD-8A64ECC62453}" destId="{00F63061-E0A5-4D8A-B160-ABBDEA63E7E3}" srcOrd="3" destOrd="0" parTransId="{6B20E99E-3F08-430E-A6F8-712C0C8DBE2A}" sibTransId="{AAF15784-ACFE-4EEF-A5A6-C48A1EE2180C}"/>
    <dgm:cxn modelId="{6C22FAD9-7221-4B27-9E30-25BBB74A032D}" type="presOf" srcId="{7EE5DB1C-4E7D-4278-A8DD-8A64ECC62453}" destId="{1D2998E4-A4F4-477D-9334-BA114499E8C7}" srcOrd="0" destOrd="0" presId="urn:microsoft.com/office/officeart/2005/8/layout/arrow6"/>
    <dgm:cxn modelId="{ED9813B8-7E77-4DBE-8F4D-2DB78F3B372B}" srcId="{7EE5DB1C-4E7D-4278-A8DD-8A64ECC62453}" destId="{1F9157E2-6234-4E10-AAE8-3403F03E9496}" srcOrd="2" destOrd="0" parTransId="{9A1AC9E6-A94B-4C39-9472-A75C2E704E06}" sibTransId="{5442E2C0-D2EB-4B00-AD1F-37FFDD9A878A}"/>
    <dgm:cxn modelId="{3BACF514-4F06-4D95-939B-FD4D2B08C653}" srcId="{7EE5DB1C-4E7D-4278-A8DD-8A64ECC62453}" destId="{6DAE6A42-4940-417B-A057-DB18A4F8B160}" srcOrd="0" destOrd="0" parTransId="{1D72AA37-87EC-49E0-8B67-53FB3E5C551B}" sibTransId="{888FAAC6-DEAA-46DE-81FA-5428CB6471EF}"/>
    <dgm:cxn modelId="{BB9E95B2-4400-4D20-BE6D-427BDD64022F}" srcId="{7EE5DB1C-4E7D-4278-A8DD-8A64ECC62453}" destId="{77D27ABA-3E80-4AD1-988E-A86FF610538E}" srcOrd="1" destOrd="0" parTransId="{DEA313A5-20B1-446B-8B2B-8094DCCA7616}" sibTransId="{3593F872-75E4-4FA1-A192-E9E096CF321A}"/>
    <dgm:cxn modelId="{0610BA32-6AF3-4520-AAB1-7185BFAD83DD}" type="presOf" srcId="{6DAE6A42-4940-417B-A057-DB18A4F8B160}" destId="{E2CFE62A-4295-4182-BFD8-074A3FC02A1B}" srcOrd="0" destOrd="0" presId="urn:microsoft.com/office/officeart/2005/8/layout/arrow6"/>
    <dgm:cxn modelId="{46017981-4D7A-4F2E-85DF-4D6A40486617}" type="presOf" srcId="{77D27ABA-3E80-4AD1-988E-A86FF610538E}" destId="{7C586BEE-6E18-40D2-81EB-1F6B98159165}" srcOrd="0" destOrd="0" presId="urn:microsoft.com/office/officeart/2005/8/layout/arrow6"/>
    <dgm:cxn modelId="{29D5F420-2D19-46B5-9659-9F9450CDBF2D}" type="presParOf" srcId="{1D2998E4-A4F4-477D-9334-BA114499E8C7}" destId="{73AEB254-B51D-4A33-99E3-761E7808E768}" srcOrd="0" destOrd="0" presId="urn:microsoft.com/office/officeart/2005/8/layout/arrow6"/>
    <dgm:cxn modelId="{562D2CCD-8385-40F7-AD12-E37DEF19E87A}" type="presParOf" srcId="{1D2998E4-A4F4-477D-9334-BA114499E8C7}" destId="{E2CFE62A-4295-4182-BFD8-074A3FC02A1B}" srcOrd="1" destOrd="0" presId="urn:microsoft.com/office/officeart/2005/8/layout/arrow6"/>
    <dgm:cxn modelId="{89347BB0-FDE5-442B-9391-6BBB4B336764}" type="presParOf" srcId="{1D2998E4-A4F4-477D-9334-BA114499E8C7}" destId="{7C586BEE-6E18-40D2-81EB-1F6B9815916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8246" cy="4064000"/>
        <a:chOff x="0" y="0"/>
        <a:chExt cx="8358246" cy="4064000"/>
      </a:xfrm>
    </dsp:grpSpPr>
    <dsp:sp modelId="{6169F9CE-3F36-42F1-8C66-0F42C12613D1}">
      <dsp:nvSpPr>
        <dsp:cNvPr id="3" name="燕尾形 2"/>
        <dsp:cNvSpPr/>
      </dsp:nvSpPr>
      <dsp:spPr bwMode="white">
        <a:xfrm>
          <a:off x="0" y="1580203"/>
          <a:ext cx="2258985" cy="903594"/>
        </a:xfrm>
        <a:prstGeom prst="chevron">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第一代计算机网络</a:t>
          </a:r>
          <a:endParaRPr lang="zh-CN" altLang="en-US" sz="2000" b="1" dirty="0">
            <a:latin typeface="微软雅黑" panose="020B0503020204020204" pitchFamily="34" charset="-122"/>
            <a:ea typeface="微软雅黑" panose="020B0503020204020204" pitchFamily="34" charset="-122"/>
          </a:endParaRPr>
        </a:p>
      </dsp:txBody>
      <dsp:txXfrm>
        <a:off x="0" y="1580203"/>
        <a:ext cx="2258985" cy="903594"/>
      </dsp:txXfrm>
    </dsp:sp>
    <dsp:sp modelId="{44D13335-46BD-4C39-AC21-5301B9211088}">
      <dsp:nvSpPr>
        <dsp:cNvPr id="4" name="燕尾形 3"/>
        <dsp:cNvSpPr/>
      </dsp:nvSpPr>
      <dsp:spPr bwMode="white">
        <a:xfrm>
          <a:off x="2033087" y="1580203"/>
          <a:ext cx="2258985" cy="903594"/>
        </a:xfrm>
        <a:prstGeom prst="chevron">
          <a:avLst/>
        </a:prstGeom>
      </dsp:spPr>
      <dsp:style>
        <a:lnRef idx="2">
          <a:schemeClr val="lt1"/>
        </a:lnRef>
        <a:fillRef idx="1">
          <a:schemeClr val="accent3">
            <a:hueOff val="2659999"/>
            <a:satOff val="-1829"/>
            <a:lumOff val="-914"/>
            <a:alpha val="100000"/>
          </a:schemeClr>
        </a:fillRef>
        <a:effectRef idx="0">
          <a:scrgbClr r="0" g="0" b="0"/>
        </a:effectRef>
        <a:fontRef idx="minor">
          <a:schemeClr val="lt1"/>
        </a:fontRef>
      </dsp:style>
      <dsp:txBody>
        <a:bodyPr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第二代计算机网络</a:t>
          </a:r>
          <a:endParaRPr lang="zh-CN" altLang="en-US" sz="2000" b="1" dirty="0">
            <a:latin typeface="微软雅黑" panose="020B0503020204020204" pitchFamily="34" charset="-122"/>
            <a:ea typeface="微软雅黑" panose="020B0503020204020204" pitchFamily="34" charset="-122"/>
          </a:endParaRPr>
        </a:p>
      </dsp:txBody>
      <dsp:txXfrm>
        <a:off x="2033087" y="1580203"/>
        <a:ext cx="2258985" cy="903594"/>
      </dsp:txXfrm>
    </dsp:sp>
    <dsp:sp modelId="{A331DC5E-8413-40BB-A08F-D9329E61DEDA}">
      <dsp:nvSpPr>
        <dsp:cNvPr id="5" name="燕尾形 4"/>
        <dsp:cNvSpPr/>
      </dsp:nvSpPr>
      <dsp:spPr bwMode="white">
        <a:xfrm>
          <a:off x="4066174" y="1580203"/>
          <a:ext cx="2258985" cy="903594"/>
        </a:xfrm>
        <a:prstGeom prst="chevron">
          <a:avLst/>
        </a:prstGeom>
      </dsp:spPr>
      <dsp:style>
        <a:lnRef idx="2">
          <a:schemeClr val="lt1"/>
        </a:lnRef>
        <a:fillRef idx="1">
          <a:schemeClr val="accent3">
            <a:hueOff val="5319999"/>
            <a:satOff val="-3659"/>
            <a:lumOff val="-1829"/>
            <a:alpha val="100000"/>
          </a:schemeClr>
        </a:fillRef>
        <a:effectRef idx="0">
          <a:scrgbClr r="0" g="0" b="0"/>
        </a:effectRef>
        <a:fontRef idx="minor">
          <a:schemeClr val="lt1"/>
        </a:fontRef>
      </dsp:style>
      <dsp:txBody>
        <a:bodyPr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第三代计算机网络</a:t>
          </a:r>
          <a:endParaRPr lang="zh-CN" altLang="en-US" sz="2000" b="1" dirty="0">
            <a:latin typeface="微软雅黑" panose="020B0503020204020204" pitchFamily="34" charset="-122"/>
            <a:ea typeface="微软雅黑" panose="020B0503020204020204" pitchFamily="34" charset="-122"/>
          </a:endParaRPr>
        </a:p>
      </dsp:txBody>
      <dsp:txXfrm>
        <a:off x="4066174" y="1580203"/>
        <a:ext cx="2258985" cy="903594"/>
      </dsp:txXfrm>
    </dsp:sp>
    <dsp:sp modelId="{CDF517F2-AB37-4B56-8429-71B3F6D24341}">
      <dsp:nvSpPr>
        <dsp:cNvPr id="6" name="燕尾形 5"/>
        <dsp:cNvSpPr/>
      </dsp:nvSpPr>
      <dsp:spPr bwMode="white">
        <a:xfrm>
          <a:off x="6099261" y="1580203"/>
          <a:ext cx="2258985" cy="903594"/>
        </a:xfrm>
        <a:prstGeom prst="chevron">
          <a:avLst/>
        </a:prstGeom>
      </dsp:spPr>
      <dsp:style>
        <a:lnRef idx="2">
          <a:schemeClr val="lt1"/>
        </a:lnRef>
        <a:fillRef idx="1">
          <a:schemeClr val="accent3">
            <a:hueOff val="7980000"/>
            <a:satOff val="-5489"/>
            <a:lumOff val="-2744"/>
            <a:alpha val="100000"/>
          </a:schemeClr>
        </a:fillRef>
        <a:effectRef idx="0">
          <a:scrgbClr r="0" g="0" b="0"/>
        </a:effectRef>
        <a:fontRef idx="minor">
          <a:schemeClr val="lt1"/>
        </a:fontRef>
      </dsp:style>
      <dsp:txBody>
        <a:bodyPr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第四代计算机网络</a:t>
          </a:r>
          <a:endParaRPr lang="zh-CN" altLang="en-US" sz="2000" b="1" dirty="0">
            <a:latin typeface="微软雅黑" panose="020B0503020204020204" pitchFamily="34" charset="-122"/>
            <a:ea typeface="微软雅黑" panose="020B0503020204020204" pitchFamily="34" charset="-122"/>
          </a:endParaRPr>
        </a:p>
      </dsp:txBody>
      <dsp:txXfrm>
        <a:off x="6099261" y="1580203"/>
        <a:ext cx="2258985" cy="903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55967" cy="1982387"/>
        <a:chOff x="0" y="0"/>
        <a:chExt cx="4955967" cy="1982387"/>
      </a:xfrm>
    </dsp:grpSpPr>
    <dsp:sp modelId="{73AEB254-B51D-4A33-99E3-761E7808E768}">
      <dsp:nvSpPr>
        <dsp:cNvPr id="3" name="形状 2"/>
        <dsp:cNvSpPr/>
      </dsp:nvSpPr>
      <dsp:spPr bwMode="white">
        <a:xfrm>
          <a:off x="40206" y="0"/>
          <a:ext cx="4955967" cy="1982387"/>
        </a:xfrm>
        <a:prstGeom prst="leftRightRibbon">
          <a:avLst/>
        </a:prstGeom>
      </dsp:spPr>
      <dsp:style>
        <a:lnRef idx="2">
          <a:schemeClr val="lt1"/>
        </a:lnRef>
        <a:fillRef idx="1">
          <a:schemeClr val="accent1"/>
        </a:fillRef>
        <a:effectRef idx="0">
          <a:scrgbClr r="0" g="0" b="0"/>
        </a:effectRef>
        <a:fontRef idx="minor">
          <a:schemeClr val="lt1"/>
        </a:fontRef>
      </dsp:style>
      <dsp:txXfrm>
        <a:off x="40206" y="0"/>
        <a:ext cx="4955967" cy="1982387"/>
      </dsp:txXfrm>
    </dsp:sp>
    <dsp:sp modelId="{E2CFE62A-4295-4182-BFD8-074A3FC02A1B}">
      <dsp:nvSpPr>
        <dsp:cNvPr id="4" name="矩形 3"/>
        <dsp:cNvSpPr/>
      </dsp:nvSpPr>
      <dsp:spPr bwMode="white">
        <a:xfrm>
          <a:off x="634922" y="346918"/>
          <a:ext cx="1635469" cy="971370"/>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lIns="0" tIns="71120" rIns="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rPr>
            <a:t>有线网</a:t>
          </a:r>
          <a:endParaRPr lang="zh-CN" altLang="en-US" sz="2000" dirty="0">
            <a:latin typeface="微软雅黑" panose="020B0503020204020204" pitchFamily="34" charset="-122"/>
            <a:ea typeface="微软雅黑" panose="020B0503020204020204" pitchFamily="34" charset="-122"/>
          </a:endParaRPr>
        </a:p>
      </dsp:txBody>
      <dsp:txXfrm>
        <a:off x="634922" y="346918"/>
        <a:ext cx="1635469" cy="971370"/>
      </dsp:txXfrm>
    </dsp:sp>
    <dsp:sp modelId="{7C586BEE-6E18-40D2-81EB-1F6B98159165}">
      <dsp:nvSpPr>
        <dsp:cNvPr id="5" name="矩形 4"/>
        <dsp:cNvSpPr/>
      </dsp:nvSpPr>
      <dsp:spPr bwMode="white">
        <a:xfrm>
          <a:off x="2518190" y="664100"/>
          <a:ext cx="1932827" cy="971370"/>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lIns="0" tIns="71120" rIns="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rPr>
            <a:t>无线网</a:t>
          </a:r>
          <a:endParaRPr lang="zh-CN" altLang="en-US" sz="2000" dirty="0">
            <a:latin typeface="微软雅黑" panose="020B0503020204020204" pitchFamily="34" charset="-122"/>
            <a:ea typeface="微软雅黑" panose="020B0503020204020204" pitchFamily="34" charset="-122"/>
          </a:endParaRPr>
        </a:p>
      </dsp:txBody>
      <dsp:txXfrm>
        <a:off x="2518190" y="664100"/>
        <a:ext cx="1932827" cy="9713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3FB75-F1C1-4782-9E47-9563B57E73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B968C9-8742-43C3-92A5-20FD3581AD6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DB968C9-8742-43C3-92A5-20FD3581AD6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3" name="KSO_CT2"/>
          <p:cNvSpPr>
            <a:spLocks noGrp="1"/>
          </p:cNvSpPr>
          <p:nvPr>
            <p:ph type="subTitle" idx="1" hasCustomPrompt="1"/>
          </p:nvPr>
        </p:nvSpPr>
        <p:spPr>
          <a:xfrm>
            <a:off x="1828801" y="3648922"/>
            <a:ext cx="5170486" cy="467211"/>
          </a:xfrm>
          <a:noFill/>
        </p:spPr>
        <p:txBody>
          <a:bodyPr>
            <a:noAutofit/>
          </a:bodyPr>
          <a:lstStyle>
            <a:lvl1pPr marL="0" indent="0" algn="ctr">
              <a:buNone/>
              <a:defRPr sz="1800" b="1">
                <a:solidFill>
                  <a:srgbClr val="002060"/>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1828800" y="2614868"/>
            <a:ext cx="5170486" cy="879025"/>
          </a:xfrm>
        </p:spPr>
        <p:txBody>
          <a:bodyPr>
            <a:noAutofit/>
          </a:bodyPr>
          <a:lstStyle>
            <a:lvl1pPr algn="ctr">
              <a:lnSpc>
                <a:spcPct val="110000"/>
              </a:lnSpc>
              <a:defRPr sz="3200" b="1" baseline="0">
                <a:solidFill>
                  <a:srgbClr val="002060"/>
                </a:solidFill>
                <a:effectLst/>
                <a:latin typeface="+mj-ea"/>
                <a:ea typeface="+mj-ea"/>
              </a:defRPr>
            </a:lvl1pPr>
          </a:lstStyle>
          <a:p>
            <a:r>
              <a:rPr lang="zh-CN" altLang="en-US" dirty="0" smtClean="0"/>
              <a:t>单击此处添加您的标题文字</a:t>
            </a:r>
            <a:endParaRPr lang="zh-CN" altLang="en-US" dirty="0"/>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2">
                    <a:lumMod val="75000"/>
                  </a:schemeClr>
                </a:solidFill>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33375"/>
            <a:ext cx="8507413" cy="61198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6516688" y="0"/>
            <a:ext cx="2514600" cy="260350"/>
          </a:xfrm>
        </p:spPr>
        <p:txBody>
          <a:bodyPr/>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1438"/>
            <a:ext cx="40386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386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p>
            <a:pPr marL="0" marR="0" lvl="0" indent="0" algn="l" defTabSz="914400" rtl="0" eaLnBrk="1" fontAlgn="base" latinLnBrk="0" hangingPunct="1">
              <a:spcBef>
                <a:spcPct val="0"/>
              </a:spcBef>
              <a:spcAft>
                <a:spcPct val="0"/>
              </a:spcAft>
              <a:buClrTx/>
              <a:buSzTx/>
              <a:buFontTx/>
              <a:buNone/>
              <a:defRPr/>
            </a:pPr>
            <a:fld id="{4C91368E-0E8A-4D18-9310-8A1DE0783537}" type="datetime2">
              <a:rPr kumimoji="0" lang="zh-CN" altLang="en-US" sz="16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en-US" sz="16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a:xfrm>
            <a:off x="5795963" y="6237288"/>
            <a:ext cx="2895600" cy="457200"/>
          </a:xfrm>
        </p:spPr>
        <p:txBody>
          <a:bodyPr/>
          <a:lstStyle/>
          <a:p>
            <a:pPr lvl="0" algn="r" eaLnBrk="1" hangingPunct="1"/>
            <a:fld id="{9A0DB2DC-4C9A-4742-B13C-FB6460FD3503}" type="slidenum">
              <a:rPr lang="en-US" altLang="zh-CN" sz="1600" dirty="0">
                <a:latin typeface="Garamond" panose="02020404030301010803" pitchFamily="18" charset="0"/>
              </a:rPr>
            </a:fld>
            <a:endParaRPr lang="en-US" altLang="zh-CN" sz="1600" dirty="0">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6"/>
          <p:cNvSpPr/>
          <p:nvPr/>
        </p:nvSpPr>
        <p:spPr>
          <a:xfrm>
            <a:off x="0" y="0"/>
            <a:ext cx="9144000" cy="6872737"/>
          </a:xfrm>
          <a:prstGeom prst="rect">
            <a:avLst/>
          </a:prstGeom>
          <a:gradFill flip="none" rotWithShape="1">
            <a:gsLst>
              <a:gs pos="0">
                <a:schemeClr val="bg1"/>
              </a:gs>
              <a:gs pos="57000">
                <a:srgbClr val="ECE8E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fr-FR"/>
          </a:p>
        </p:txBody>
      </p:sp>
      <p:sp>
        <p:nvSpPr>
          <p:cNvPr id="2" name="KSO_BT1"/>
          <p:cNvSpPr>
            <a:spLocks noGrp="1"/>
          </p:cNvSpPr>
          <p:nvPr>
            <p:ph type="title"/>
          </p:nvPr>
        </p:nvSpPr>
        <p:spPr>
          <a:xfrm>
            <a:off x="495300" y="200657"/>
            <a:ext cx="8215843" cy="92855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95300" y="1329873"/>
            <a:ext cx="8215843" cy="5139694"/>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70000"/>
        <a:buFont typeface="Wingdings 2" panose="05020102010507070707" pitchFamily="18" charset="2"/>
        <a:buChar char=""/>
        <a:defRPr lang="zh-CN" altLang="en-US" sz="2400" kern="1200" baseline="0" dirty="0" smtClean="0">
          <a:solidFill>
            <a:schemeClr val="accent2">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4.xml"/><Relationship Id="rId3" Type="http://schemas.openxmlformats.org/officeDocument/2006/relationships/image" Target="../media/image17.emf"/><Relationship Id="rId2" Type="http://schemas.openxmlformats.org/officeDocument/2006/relationships/oleObject" Target="../embeddings/oleObject6.bin"/><Relationship Id="rId1"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image" Target="../media/image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image" Target="../media/image16.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3.jpeg"/><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26.png"/></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xml"/><Relationship Id="rId3" Type="http://schemas.openxmlformats.org/officeDocument/2006/relationships/image" Target="../media/image2.jpeg"/><Relationship Id="rId2" Type="http://schemas.openxmlformats.org/officeDocument/2006/relationships/image" Target="../media/image27.emf"/><Relationship Id="rId1"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4.xml"/><Relationship Id="rId3" Type="http://schemas.openxmlformats.org/officeDocument/2006/relationships/image" Target="../media/image2.jpeg"/><Relationship Id="rId2" Type="http://schemas.openxmlformats.org/officeDocument/2006/relationships/image" Target="../media/image28.emf"/><Relationship Id="rId1" Type="http://schemas.openxmlformats.org/officeDocument/2006/relationships/oleObject" Target="../embeddings/oleObject9.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8.xml"/><Relationship Id="rId2" Type="http://schemas.openxmlformats.org/officeDocument/2006/relationships/image" Target="../media/image30.wmf"/><Relationship Id="rId1" Type="http://schemas.openxmlformats.org/officeDocument/2006/relationships/oleObject" Target="../embeddings/oleObject10.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3715" y="104140"/>
            <a:ext cx="8424545" cy="6651625"/>
          </a:xfrm>
        </p:spPr>
        <p:txBody>
          <a:bodyPr>
            <a:noAutofit/>
          </a:bodyPr>
          <a:lstStyle/>
          <a:p>
            <a:pPr marL="0" indent="0" algn="ctr">
              <a:lnSpc>
                <a:spcPct val="150000"/>
              </a:lnSpc>
              <a:buNone/>
            </a:pPr>
            <a:r>
              <a:rPr lang="zh-CN" altLang="en-US" sz="3600" b="1">
                <a:solidFill>
                  <a:srgbClr val="FF0000"/>
                </a:solidFill>
              </a:rPr>
              <a:t>第一章</a:t>
            </a:r>
            <a:r>
              <a:rPr lang="en-US" altLang="zh-CN" sz="3600" b="1">
                <a:solidFill>
                  <a:srgbClr val="FF0000"/>
                </a:solidFill>
              </a:rPr>
              <a:t>	</a:t>
            </a:r>
            <a:r>
              <a:rPr lang="zh-CN" altLang="en-US" sz="3600" b="1">
                <a:solidFill>
                  <a:srgbClr val="FF0000"/>
                </a:solidFill>
              </a:rPr>
              <a:t>计算机网络概述</a:t>
            </a:r>
            <a:endParaRPr lang="en-US" altLang="zh-CN" sz="3600" b="1">
              <a:solidFill>
                <a:srgbClr val="FF0000"/>
              </a:solidFill>
            </a:endParaRPr>
          </a:p>
          <a:p>
            <a:pPr marL="0" indent="0">
              <a:lnSpc>
                <a:spcPct val="150000"/>
              </a:lnSpc>
              <a:buNone/>
            </a:pPr>
            <a:r>
              <a:rPr lang="zh-CN" altLang="en-US" b="1">
                <a:solidFill>
                  <a:schemeClr val="tx1">
                    <a:lumMod val="50000"/>
                  </a:schemeClr>
                </a:solidFill>
              </a:rPr>
              <a:t>　　通过本节课程的学习，使学生对因特网的发展、标准化、组成，计算机网络的性能、计算机网络体系结构等有一个比较全面的了解，懂得在计算机网络实际应用中，如何提高网络的利用率？如何衡量计算机网络的性能？从而可以提高其应用计算机网络知识分析和解决实际网络问题的能力，培养学生分析网络实际问题的自主性和独立精神。  </a:t>
            </a:r>
            <a:endParaRPr lang="zh-CN" altLang="en-US" b="1">
              <a:solidFill>
                <a:schemeClr val="tx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矩形 5"/>
          <p:cNvSpPr/>
          <p:nvPr/>
        </p:nvSpPr>
        <p:spPr>
          <a:xfrm>
            <a:off x="1250133" y="2518166"/>
            <a:ext cx="6804470" cy="37973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所谓资源共享就是共享网络上的硬件资源、软件资源和信息资源。</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27" name="矩形 26"/>
          <p:cNvSpPr/>
          <p:nvPr/>
        </p:nvSpPr>
        <p:spPr>
          <a:xfrm>
            <a:off x="982241" y="3643842"/>
            <a:ext cx="7715304" cy="211074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的许多硬件设备是十分昂贵的，例如可以进行复杂运算的巨型计算机，海量存储器，高速激光打印机，大型绘图仪和一些特殊的外设等。这些硬件设备不可能为每个用户所独自拥有。因此，共享硬件资源就是让连接在网络上的用户可以共享使用网络上各种不同类型的硬件设备。</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共享硬件资源的好处是显而易见的。网上一个低性能的计算机，可以通过网络使用不同类型的设备，既解决了部分资源贫乏的问题，同时也有效地利用了现有的资源，充分提高了资源利用率。</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8" name="组合 27"/>
          <p:cNvGrpSpPr/>
          <p:nvPr/>
        </p:nvGrpSpPr>
        <p:grpSpPr>
          <a:xfrm>
            <a:off x="875084" y="1768067"/>
            <a:ext cx="1686640" cy="567001"/>
            <a:chOff x="5595934" y="4572008"/>
            <a:chExt cx="2248853" cy="756002"/>
          </a:xfrm>
        </p:grpSpPr>
        <p:sp>
          <p:nvSpPr>
            <p:cNvPr id="29" name="îṣļîḑé-Rectangle 70"/>
            <p:cNvSpPr/>
            <p:nvPr/>
          </p:nvSpPr>
          <p:spPr>
            <a:xfrm>
              <a:off x="6337720" y="4766153"/>
              <a:ext cx="1507067" cy="369147"/>
            </a:xfrm>
            <a:prstGeom prst="rect">
              <a:avLst/>
            </a:prstGeom>
          </p:spPr>
          <p:txBody>
            <a:bodyPr wrap="none" lIns="108000" tIns="0" rIns="108000" bIns="0">
              <a:spAutoFit/>
            </a:bodyPr>
            <a:lstStyle/>
            <a:p>
              <a:r>
                <a:rPr lang="zh-CN" altLang="en-US" b="1" dirty="0" smtClean="0">
                  <a:latin typeface="微软雅黑" panose="020B0503020204020204" pitchFamily="34" charset="-122"/>
                  <a:ea typeface="微软雅黑" panose="020B0503020204020204" pitchFamily="34" charset="-122"/>
                </a:rPr>
                <a:t>资源共享</a:t>
              </a:r>
              <a:endParaRPr lang="zh-CN" altLang="en-US" b="1" dirty="0">
                <a:latin typeface="微软雅黑" panose="020B0503020204020204" pitchFamily="34" charset="-122"/>
                <a:ea typeface="微软雅黑" panose="020B0503020204020204" pitchFamily="34" charset="-122"/>
              </a:endParaRPr>
            </a:p>
          </p:txBody>
        </p:sp>
        <p:grpSp>
          <p:nvGrpSpPr>
            <p:cNvPr id="30" name="组合 7"/>
            <p:cNvGrpSpPr>
              <a:grpSpLocks noChangeAspect="1"/>
            </p:cNvGrpSpPr>
            <p:nvPr/>
          </p:nvGrpSpPr>
          <p:grpSpPr>
            <a:xfrm>
              <a:off x="5595934" y="4572008"/>
              <a:ext cx="756000" cy="756002"/>
              <a:chOff x="2804323" y="3859118"/>
              <a:chExt cx="900000" cy="900002"/>
            </a:xfrm>
          </p:grpSpPr>
          <p:sp>
            <p:nvSpPr>
              <p:cNvPr id="31" name="椭圆 30"/>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32"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grpSp>
      <p:grpSp>
        <p:nvGrpSpPr>
          <p:cNvPr id="33" name="组合 32"/>
          <p:cNvGrpSpPr/>
          <p:nvPr/>
        </p:nvGrpSpPr>
        <p:grpSpPr>
          <a:xfrm>
            <a:off x="928662" y="3053951"/>
            <a:ext cx="1860751" cy="444604"/>
            <a:chOff x="1326748" y="1446650"/>
            <a:chExt cx="2481002" cy="592805"/>
          </a:xfrm>
        </p:grpSpPr>
        <p:sp>
          <p:nvSpPr>
            <p:cNvPr id="3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5" name="矩形 34"/>
            <p:cNvSpPr/>
            <p:nvPr/>
          </p:nvSpPr>
          <p:spPr>
            <a:xfrm>
              <a:off x="2166910" y="1500174"/>
              <a:ext cx="1640840" cy="429260"/>
            </a:xfrm>
            <a:prstGeom prst="rect">
              <a:avLst/>
            </a:prstGeom>
          </p:spPr>
          <p:txBody>
            <a:bodyPr wrap="none">
              <a:spAutoFit/>
            </a:bodyPr>
            <a:lstStyle/>
            <a:p>
              <a:r>
                <a:rPr lang="en-US" sz="15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）硬件资源</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rPr>
              <a:t>1.1</a:t>
            </a:r>
            <a:r>
              <a:rPr lang="zh-CN" altLang="en-US" sz="3200" b="1" dirty="0" smtClean="0">
                <a:solidFill>
                  <a:srgbClr val="002060"/>
                </a:solidFill>
                <a:effectLst/>
                <a:latin typeface="黑体" panose="02010609060101010101" pitchFamily="49" charset="-122"/>
                <a:ea typeface="黑体" panose="02010609060101010101" pitchFamily="49" charset="-122"/>
              </a:rPr>
              <a:t>　 计算机网络的定义与功能</a:t>
            </a: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Bottom)">
                                      <p:cBhvr>
                                        <p:cTn id="7" dur="500"/>
                                        <p:tgtEl>
                                          <p:spTgt spid="2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Bottom)">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矩形 27"/>
          <p:cNvSpPr/>
          <p:nvPr/>
        </p:nvSpPr>
        <p:spPr>
          <a:xfrm>
            <a:off x="1035819" y="2399255"/>
            <a:ext cx="7500990"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互联网上有极为丰富的软件资源，如网络操作系统、应用软件、工具软件、数据库管理软件等。共享软件功能允许多个用户同时调用服务器的各种软件资源，并且保持数据的完整性和统一性。要实现这一功能，用户可以使用各种网络应用软件共享远程服务器上的软件资源；也可以通过一些网络应用程序，将共享软件下载到本机使用。例如，匿名</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FTP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就是一种专门提供共享软件的信息服务。</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38" name="矩形 37"/>
          <p:cNvSpPr/>
          <p:nvPr/>
        </p:nvSpPr>
        <p:spPr>
          <a:xfrm>
            <a:off x="1035819" y="4690847"/>
            <a:ext cx="7715304" cy="95694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信息资源是一种非常重要和宝贵的资源。互联网就是一个巨大的信息资源宝库，其信息资源涉及各个领域，内容极为丰富。每个接入互联网的用户都可以在任何时间以任何形式去搜索、访问、浏览及获取这些信息资源。</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9" name="组合 38"/>
          <p:cNvGrpSpPr/>
          <p:nvPr/>
        </p:nvGrpSpPr>
        <p:grpSpPr>
          <a:xfrm>
            <a:off x="1035819" y="1875224"/>
            <a:ext cx="1860751" cy="444604"/>
            <a:chOff x="1326748" y="1446650"/>
            <a:chExt cx="2481002" cy="592805"/>
          </a:xfrm>
        </p:grpSpPr>
        <p:sp>
          <p:nvSpPr>
            <p:cNvPr id="40"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41" name="矩形 40"/>
            <p:cNvSpPr/>
            <p:nvPr/>
          </p:nvSpPr>
          <p:spPr>
            <a:xfrm>
              <a:off x="2166910" y="1500174"/>
              <a:ext cx="1640840" cy="429260"/>
            </a:xfrm>
            <a:prstGeom prst="rect">
              <a:avLst/>
            </a:prstGeom>
          </p:spPr>
          <p:txBody>
            <a:bodyPr wrap="none">
              <a:spAutoFit/>
            </a:bodyPr>
            <a:lstStyle/>
            <a:p>
              <a:r>
                <a:rPr lang="en-US"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）软件资源</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p:cNvGrpSpPr/>
          <p:nvPr/>
        </p:nvGrpSpPr>
        <p:grpSpPr>
          <a:xfrm>
            <a:off x="1035819" y="4071942"/>
            <a:ext cx="1860751" cy="444604"/>
            <a:chOff x="1326748" y="1446650"/>
            <a:chExt cx="2481002" cy="592805"/>
          </a:xfrm>
        </p:grpSpPr>
        <p:sp>
          <p:nvSpPr>
            <p:cNvPr id="4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44" name="矩形 43"/>
            <p:cNvSpPr/>
            <p:nvPr/>
          </p:nvSpPr>
          <p:spPr>
            <a:xfrm>
              <a:off x="2166910" y="1500174"/>
              <a:ext cx="1640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）信息资源</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rPr>
              <a:t>1.1</a:t>
            </a:r>
            <a:r>
              <a:rPr lang="zh-CN" altLang="en-US" sz="3200" b="1" dirty="0" smtClean="0">
                <a:solidFill>
                  <a:srgbClr val="002060"/>
                </a:solidFill>
                <a:effectLst/>
                <a:latin typeface="黑体" panose="02010609060101010101" pitchFamily="49" charset="-122"/>
                <a:ea typeface="黑体" panose="02010609060101010101" pitchFamily="49" charset="-122"/>
              </a:rPr>
              <a:t>　 计算机网络的定义与功能</a:t>
            </a: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slide(fromBottom)">
                                      <p:cBhvr>
                                        <p:cTn id="11" dur="500"/>
                                        <p:tgtEl>
                                          <p:spTgt spid="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slide(fromBottom)">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矩形 5"/>
          <p:cNvSpPr/>
          <p:nvPr/>
        </p:nvSpPr>
        <p:spPr>
          <a:xfrm>
            <a:off x="928662" y="2452014"/>
            <a:ext cx="7715304" cy="124523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在某些对实时性和可靠性要求较高的场合，通过计算机网络的</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备份技术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可以</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提高计算机系统的可靠性</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。当网络中的某一台计算机出现故障时，可以立即由另一台计算机代替其完成所承担的任务。这种技术在许多领域得到广泛应用，如铁路、工业控制、空中交通、电力供应等。</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10" name="矩形 9"/>
          <p:cNvSpPr/>
          <p:nvPr/>
        </p:nvSpPr>
        <p:spPr>
          <a:xfrm>
            <a:off x="982241" y="4268069"/>
            <a:ext cx="7715304" cy="124523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当网络中某台主机负荷过重时，通过网络和一些应用程序的管理，可以将任务传送给网络中其他计算机进行处理，</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以均衡工作负荷，减少网络延迟，充分发挥网络系统上各主机的作用，提高整个网络的工作效率</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。这种处理方式称为</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分布式处理</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，既可以处理大型任务，减轻计算机负荷，又提高了系统的可用性。</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组合 10"/>
          <p:cNvGrpSpPr/>
          <p:nvPr/>
        </p:nvGrpSpPr>
        <p:grpSpPr>
          <a:xfrm>
            <a:off x="767927" y="3719255"/>
            <a:ext cx="3026096" cy="567001"/>
            <a:chOff x="5667372" y="5500702"/>
            <a:chExt cx="4034795" cy="756002"/>
          </a:xfrm>
        </p:grpSpPr>
        <p:sp>
          <p:nvSpPr>
            <p:cNvPr id="12" name="îṣļîḑé-Rectangle 39"/>
            <p:cNvSpPr/>
            <p:nvPr/>
          </p:nvSpPr>
          <p:spPr>
            <a:xfrm>
              <a:off x="6366300" y="5694847"/>
              <a:ext cx="3335867" cy="369147"/>
            </a:xfrm>
            <a:prstGeom prst="rect">
              <a:avLst/>
            </a:prstGeom>
          </p:spPr>
          <p:txBody>
            <a:bodyPr wrap="none" lIns="108000" tIns="0" rIns="108000" bIns="0">
              <a:spAutoFit/>
            </a:bodyPr>
            <a:lstStyle/>
            <a:p>
              <a:r>
                <a:rPr lang="zh-CN" altLang="en-US" b="1" dirty="0" smtClean="0">
                  <a:latin typeface="微软雅黑" panose="020B0503020204020204" pitchFamily="34" charset="-122"/>
                  <a:ea typeface="微软雅黑" panose="020B0503020204020204" pitchFamily="34" charset="-122"/>
                </a:rPr>
                <a:t>均衡负荷与分布式处理</a:t>
              </a:r>
              <a:endParaRPr lang="zh-CN" altLang="en-US" b="1" dirty="0">
                <a:latin typeface="微软雅黑" panose="020B0503020204020204" pitchFamily="34" charset="-122"/>
                <a:ea typeface="微软雅黑" panose="020B0503020204020204" pitchFamily="34" charset="-122"/>
              </a:endParaRPr>
            </a:p>
          </p:txBody>
        </p:sp>
        <p:grpSp>
          <p:nvGrpSpPr>
            <p:cNvPr id="13" name="组合 7"/>
            <p:cNvGrpSpPr>
              <a:grpSpLocks noChangeAspect="1"/>
            </p:cNvGrpSpPr>
            <p:nvPr/>
          </p:nvGrpSpPr>
          <p:grpSpPr>
            <a:xfrm>
              <a:off x="5667372" y="5500702"/>
              <a:ext cx="756000" cy="756002"/>
              <a:chOff x="2804323" y="3859118"/>
              <a:chExt cx="900000" cy="900002"/>
            </a:xfrm>
          </p:grpSpPr>
          <p:sp>
            <p:nvSpPr>
              <p:cNvPr id="14" name="椭圆 13"/>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5"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4</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grpSp>
      <p:grpSp>
        <p:nvGrpSpPr>
          <p:cNvPr id="16" name="组合 15"/>
          <p:cNvGrpSpPr/>
          <p:nvPr/>
        </p:nvGrpSpPr>
        <p:grpSpPr>
          <a:xfrm>
            <a:off x="767927" y="1768067"/>
            <a:ext cx="2647681" cy="567001"/>
            <a:chOff x="1738282" y="5357826"/>
            <a:chExt cx="3530241" cy="756002"/>
          </a:xfrm>
        </p:grpSpPr>
        <p:sp>
          <p:nvSpPr>
            <p:cNvPr id="17" name="îṣļîḑé-Rectangle 72"/>
            <p:cNvSpPr/>
            <p:nvPr/>
          </p:nvSpPr>
          <p:spPr>
            <a:xfrm>
              <a:off x="2542256" y="5551971"/>
              <a:ext cx="2726267" cy="369147"/>
            </a:xfrm>
            <a:prstGeom prst="rect">
              <a:avLst/>
            </a:prstGeom>
          </p:spPr>
          <p:txBody>
            <a:bodyPr wrap="none" lIns="108000" tIns="0" rIns="108000" bIns="0">
              <a:spAutoFit/>
            </a:bodyPr>
            <a:lstStyle/>
            <a:p>
              <a:r>
                <a:rPr lang="zh-CN" altLang="en-US" b="1" dirty="0" smtClean="0">
                  <a:latin typeface="微软雅黑" panose="020B0503020204020204" pitchFamily="34" charset="-122"/>
                  <a:ea typeface="微软雅黑" panose="020B0503020204020204" pitchFamily="34" charset="-122"/>
                </a:rPr>
                <a:t>提高系统的可靠性</a:t>
              </a:r>
              <a:endParaRPr lang="zh-CN" altLang="en-US" b="1" dirty="0">
                <a:latin typeface="微软雅黑" panose="020B0503020204020204" pitchFamily="34" charset="-122"/>
                <a:ea typeface="微软雅黑" panose="020B0503020204020204" pitchFamily="34" charset="-122"/>
              </a:endParaRPr>
            </a:p>
          </p:txBody>
        </p:sp>
        <p:grpSp>
          <p:nvGrpSpPr>
            <p:cNvPr id="18" name="组合 7"/>
            <p:cNvGrpSpPr>
              <a:grpSpLocks noChangeAspect="1"/>
            </p:cNvGrpSpPr>
            <p:nvPr/>
          </p:nvGrpSpPr>
          <p:grpSpPr>
            <a:xfrm>
              <a:off x="1738282" y="5357826"/>
              <a:ext cx="756000" cy="756002"/>
              <a:chOff x="2804323" y="3859118"/>
              <a:chExt cx="900000" cy="900002"/>
            </a:xfrm>
          </p:grpSpPr>
          <p:sp>
            <p:nvSpPr>
              <p:cNvPr id="19" name="椭圆 18"/>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20"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3</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grpSp>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rPr>
              <a:t>1.1</a:t>
            </a:r>
            <a:r>
              <a:rPr lang="zh-CN" altLang="en-US" sz="3200" b="1" dirty="0" smtClean="0">
                <a:solidFill>
                  <a:srgbClr val="002060"/>
                </a:solidFill>
                <a:effectLst/>
                <a:latin typeface="黑体" panose="02010609060101010101" pitchFamily="49" charset="-122"/>
                <a:ea typeface="黑体" panose="02010609060101010101" pitchFamily="49" charset="-122"/>
              </a:rPr>
              <a:t>　 计算机网络的定义与功能</a:t>
            </a: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Bottom)">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328" y="405109"/>
            <a:ext cx="6984076" cy="717022"/>
          </a:xfrm>
        </p:spPr>
        <p:txBody>
          <a:bodyPr>
            <a:normAutofit fontScale="90000"/>
          </a:bodyPr>
          <a:lstStyle/>
          <a:p>
            <a:pPr algn="ctr"/>
            <a:r>
              <a:rPr lang="en-US" altLang="zh-CN" b="1" dirty="0" smtClean="0">
                <a:solidFill>
                  <a:srgbClr val="002060"/>
                </a:solidFill>
                <a:latin typeface="黑体" panose="02010609060101010101" pitchFamily="49" charset="-122"/>
                <a:ea typeface="黑体" panose="02010609060101010101" pitchFamily="49" charset="-122"/>
                <a:sym typeface="+mn-ea"/>
              </a:rPr>
              <a:t>1.1</a:t>
            </a:r>
            <a:r>
              <a:rPr lang="zh-CN" altLang="en-US" b="1" dirty="0" smtClean="0">
                <a:solidFill>
                  <a:srgbClr val="002060"/>
                </a:solidFill>
                <a:latin typeface="黑体" panose="02010609060101010101" pitchFamily="49" charset="-122"/>
                <a:ea typeface="黑体" panose="02010609060101010101" pitchFamily="49" charset="-122"/>
                <a:sym typeface="+mn-ea"/>
              </a:rPr>
              <a:t>　 计算机网络的定义与功能</a:t>
            </a:r>
            <a:br>
              <a:rPr lang="zh-CN" altLang="en-US" b="1" dirty="0" smtClean="0">
                <a:solidFill>
                  <a:srgbClr val="002060"/>
                </a:solidFill>
                <a:effectLst/>
                <a:latin typeface="黑体" panose="02010609060101010101" pitchFamily="49" charset="-122"/>
                <a:ea typeface="黑体" panose="02010609060101010101" pitchFamily="49" charset="-122"/>
              </a:rPr>
            </a:br>
            <a:endParaRPr lang="zh-CN" altLang="en-US" b="1" dirty="0" smtClean="0">
              <a:solidFill>
                <a:srgbClr val="002060"/>
              </a:solidFill>
              <a:effectLst/>
              <a:latin typeface="黑体" panose="02010609060101010101" pitchFamily="49" charset="-122"/>
              <a:ea typeface="黑体" panose="02010609060101010101" pitchFamily="49" charset="-122"/>
            </a:endParaRPr>
          </a:p>
        </p:txBody>
      </p:sp>
      <p:sp>
        <p:nvSpPr>
          <p:cNvPr id="7" name="AutoShape 3"/>
          <p:cNvSpPr>
            <a:spLocks noChangeArrowheads="1"/>
          </p:cNvSpPr>
          <p:nvPr/>
        </p:nvSpPr>
        <p:spPr bwMode="auto">
          <a:xfrm>
            <a:off x="428596" y="2667000"/>
            <a:ext cx="3076604" cy="3733800"/>
          </a:xfrm>
          <a:prstGeom prst="roundRect">
            <a:avLst>
              <a:gd name="adj" fmla="val 16667"/>
            </a:avLst>
          </a:prstGeom>
          <a:noFill/>
          <a:ln w="38100">
            <a:solidFill>
              <a:schemeClr val="tx1"/>
            </a:solidFill>
            <a:round/>
          </a:ln>
        </p:spPr>
        <p:txBody>
          <a:bodyPr wrap="none" anchor="ctr"/>
          <a:lstStyle/>
          <a:p>
            <a:pPr algn="ctr"/>
            <a:endParaRPr lang="zh-CN" altLang="en-US" b="1">
              <a:solidFill>
                <a:srgbClr val="002060"/>
              </a:solidFill>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500034" y="3071810"/>
            <a:ext cx="2928958" cy="338554"/>
          </a:xfrm>
          <a:prstGeom prst="rect">
            <a:avLst/>
          </a:prstGeom>
          <a:noFill/>
          <a:ln w="9525">
            <a:noFill/>
            <a:miter lim="800000"/>
          </a:ln>
        </p:spPr>
        <p:txBody>
          <a:bodyPr wrap="square">
            <a:spAutoFit/>
          </a:bodyPr>
          <a:lstStyle/>
          <a:p>
            <a:r>
              <a:rPr lang="zh-CN" altLang="en-US" sz="1600" b="1" dirty="0">
                <a:solidFill>
                  <a:srgbClr val="002060"/>
                </a:solidFill>
                <a:latin typeface="黑体" panose="02010609060101010101" pitchFamily="49" charset="-122"/>
                <a:ea typeface="黑体" panose="02010609060101010101" pitchFamily="49" charset="-122"/>
              </a:rPr>
              <a:t>网络把许多计算机连接在</a:t>
            </a:r>
            <a:r>
              <a:rPr lang="zh-CN" altLang="en-US" sz="1600" b="1" dirty="0" smtClean="0">
                <a:solidFill>
                  <a:srgbClr val="002060"/>
                </a:solidFill>
                <a:latin typeface="黑体" panose="02010609060101010101" pitchFamily="49" charset="-122"/>
                <a:ea typeface="黑体" panose="02010609060101010101" pitchFamily="49" charset="-122"/>
              </a:rPr>
              <a:t>一起</a:t>
            </a:r>
            <a:endParaRPr lang="en-US" altLang="zh-CN" sz="1600" b="1" dirty="0">
              <a:solidFill>
                <a:srgbClr val="002060"/>
              </a:solidFill>
              <a:latin typeface="黑体" panose="02010609060101010101" pitchFamily="49" charset="-122"/>
              <a:ea typeface="黑体" panose="02010609060101010101" pitchFamily="49" charset="-122"/>
            </a:endParaRPr>
          </a:p>
        </p:txBody>
      </p:sp>
      <p:sp>
        <p:nvSpPr>
          <p:cNvPr id="9" name="未知" descr="ef2477e1bfd74eb4b0024eac506e3716# #未知"/>
          <p:cNvSpPr/>
          <p:nvPr/>
        </p:nvSpPr>
        <p:spPr bwMode="auto">
          <a:xfrm>
            <a:off x="3500430" y="3143248"/>
            <a:ext cx="903288" cy="1571636"/>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9525">
            <a:noFill/>
            <a:round/>
          </a:ln>
        </p:spPr>
        <p:txBody>
          <a:bodyPr/>
          <a:lstStyle/>
          <a:p>
            <a:pPr>
              <a:defRPr/>
            </a:pPr>
            <a:endParaRPr lang="zh-CN" altLang="en-US" b="1">
              <a:solidFill>
                <a:srgbClr val="002060"/>
              </a:solidFill>
              <a:latin typeface="黑体" panose="02010609060101010101" pitchFamily="49" charset="-122"/>
              <a:ea typeface="黑体" panose="02010609060101010101" pitchFamily="49" charset="-122"/>
            </a:endParaRPr>
          </a:p>
        </p:txBody>
      </p:sp>
      <p:sp>
        <p:nvSpPr>
          <p:cNvPr id="10" name="AutoShape 6" descr="f72fd4c9fd1a45ee99f1af1e9bc4fdd5# #图片框 89"/>
          <p:cNvSpPr>
            <a:spLocks noChangeAspect="1" noChangeArrowheads="1" noTextEdit="1"/>
          </p:cNvSpPr>
          <p:nvPr/>
        </p:nvSpPr>
        <p:spPr bwMode="auto">
          <a:xfrm flipH="1">
            <a:off x="4876800" y="3048000"/>
            <a:ext cx="909638" cy="1244600"/>
          </a:xfrm>
          <a:prstGeom prst="rect">
            <a:avLst/>
          </a:prstGeom>
          <a:noFill/>
          <a:ln w="9525">
            <a:noFill/>
            <a:miter lim="800000"/>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grpSp>
        <p:nvGrpSpPr>
          <p:cNvPr id="11" name="Group 7"/>
          <p:cNvGrpSpPr/>
          <p:nvPr/>
        </p:nvGrpSpPr>
        <p:grpSpPr bwMode="auto">
          <a:xfrm>
            <a:off x="3048000" y="1590675"/>
            <a:ext cx="2998788" cy="1458913"/>
            <a:chOff x="0" y="0"/>
            <a:chExt cx="1926" cy="937"/>
          </a:xfrm>
        </p:grpSpPr>
        <p:sp>
          <p:nvSpPr>
            <p:cNvPr id="12" name="Oval 8"/>
            <p:cNvSpPr>
              <a:spLocks noChangeArrowheads="1"/>
            </p:cNvSpPr>
            <p:nvPr/>
          </p:nvSpPr>
          <p:spPr bwMode="auto">
            <a:xfrm>
              <a:off x="21" y="30"/>
              <a:ext cx="1905" cy="907"/>
            </a:xfrm>
            <a:prstGeom prst="ellipse">
              <a:avLst/>
            </a:prstGeom>
            <a:gradFill rotWithShape="1">
              <a:gsLst>
                <a:gs pos="0">
                  <a:schemeClr val="accent1"/>
                </a:gs>
                <a:gs pos="100000">
                  <a:schemeClr val="accent1">
                    <a:gamma/>
                    <a:shade val="48627"/>
                    <a:invGamma/>
                  </a:schemeClr>
                </a:gs>
              </a:gsLst>
              <a:lin ang="2700000" scaled="1"/>
            </a:gradFill>
            <a:ln w="9525">
              <a:noFill/>
              <a:round/>
            </a:ln>
            <a:effectLst/>
          </p:spPr>
          <p:txBody>
            <a:bodyPr wrap="none" anchor="ctr"/>
            <a:lstStyle/>
            <a:p>
              <a:pPr>
                <a:defRPr/>
              </a:pPr>
              <a:endParaRPr lang="zh-CN" altLang="en-US" b="1">
                <a:solidFill>
                  <a:srgbClr val="002060"/>
                </a:solidFill>
                <a:latin typeface="黑体" panose="02010609060101010101" pitchFamily="49" charset="-122"/>
                <a:ea typeface="黑体" panose="02010609060101010101" pitchFamily="49" charset="-122"/>
              </a:endParaRPr>
            </a:p>
          </p:txBody>
        </p:sp>
        <p:sp>
          <p:nvSpPr>
            <p:cNvPr id="13" name="Oval 9"/>
            <p:cNvSpPr>
              <a:spLocks noChangeArrowheads="1"/>
            </p:cNvSpPr>
            <p:nvPr/>
          </p:nvSpPr>
          <p:spPr bwMode="auto">
            <a:xfrm>
              <a:off x="0" y="0"/>
              <a:ext cx="1905" cy="907"/>
            </a:xfrm>
            <a:prstGeom prst="ellipse">
              <a:avLst/>
            </a:prstGeom>
            <a:gradFill rotWithShape="1">
              <a:gsLst>
                <a:gs pos="0">
                  <a:schemeClr val="accent1">
                    <a:gamma/>
                    <a:tint val="44314"/>
                    <a:invGamma/>
                  </a:schemeClr>
                </a:gs>
                <a:gs pos="100000">
                  <a:schemeClr val="accent1"/>
                </a:gs>
              </a:gsLst>
              <a:lin ang="2700000" scaled="1"/>
            </a:gradFill>
            <a:ln w="9525">
              <a:noFill/>
              <a:round/>
            </a:ln>
            <a:effectLst/>
          </p:spPr>
          <p:txBody>
            <a:bodyPr wrap="none" anchor="ctr"/>
            <a:lstStyle/>
            <a:p>
              <a:pPr>
                <a:defRPr/>
              </a:pPr>
              <a:endParaRPr lang="zh-CN" altLang="en-US" b="1">
                <a:solidFill>
                  <a:srgbClr val="002060"/>
                </a:solidFill>
                <a:latin typeface="黑体" panose="02010609060101010101" pitchFamily="49" charset="-122"/>
                <a:ea typeface="黑体" panose="02010609060101010101" pitchFamily="49" charset="-122"/>
              </a:endParaRPr>
            </a:p>
          </p:txBody>
        </p:sp>
      </p:grpSp>
      <p:sp>
        <p:nvSpPr>
          <p:cNvPr id="14" name="Oval 12"/>
          <p:cNvSpPr>
            <a:spLocks noChangeArrowheads="1"/>
          </p:cNvSpPr>
          <p:nvPr/>
        </p:nvSpPr>
        <p:spPr bwMode="auto">
          <a:xfrm>
            <a:off x="3251200" y="1468438"/>
            <a:ext cx="2492375" cy="1222375"/>
          </a:xfrm>
          <a:prstGeom prst="ellipse">
            <a:avLst/>
          </a:prstGeom>
          <a:gradFill rotWithShape="1">
            <a:gsLst>
              <a:gs pos="0">
                <a:schemeClr val="hlink">
                  <a:gamma/>
                  <a:shade val="79216"/>
                  <a:invGamma/>
                </a:schemeClr>
              </a:gs>
              <a:gs pos="100000">
                <a:schemeClr val="hlink">
                  <a:alpha val="48000"/>
                </a:schemeClr>
              </a:gs>
            </a:gsLst>
            <a:lin ang="2700000" scaled="1"/>
          </a:gradFill>
          <a:ln w="9525">
            <a:noFill/>
            <a:round/>
          </a:ln>
          <a:effectLst/>
        </p:spPr>
        <p:txBody>
          <a:bodyPr vert="eaVert" wrap="none" anchor="ctr"/>
          <a:lstStyle/>
          <a:p>
            <a:pPr>
              <a:defRPr/>
            </a:pPr>
            <a:endParaRPr lang="zh-CN" altLang="en-US" sz="1000" b="1">
              <a:solidFill>
                <a:srgbClr val="002060"/>
              </a:solidFill>
              <a:latin typeface="黑体" panose="02010609060101010101" pitchFamily="49" charset="-122"/>
              <a:ea typeface="黑体" panose="02010609060101010101" pitchFamily="49" charset="-122"/>
            </a:endParaRPr>
          </a:p>
        </p:txBody>
      </p:sp>
      <p:sp>
        <p:nvSpPr>
          <p:cNvPr id="15" name="Oval 13"/>
          <p:cNvSpPr>
            <a:spLocks noChangeArrowheads="1"/>
          </p:cNvSpPr>
          <p:nvPr/>
        </p:nvSpPr>
        <p:spPr bwMode="auto">
          <a:xfrm>
            <a:off x="3382963" y="1524000"/>
            <a:ext cx="2193925" cy="990600"/>
          </a:xfrm>
          <a:prstGeom prst="ellipse">
            <a:avLst/>
          </a:prstGeom>
          <a:gradFill rotWithShape="1">
            <a:gsLst>
              <a:gs pos="0">
                <a:schemeClr val="hlink">
                  <a:gamma/>
                  <a:tint val="0"/>
                  <a:invGamma/>
                </a:schemeClr>
              </a:gs>
              <a:gs pos="100000">
                <a:schemeClr val="hlink">
                  <a:alpha val="37999"/>
                </a:schemeClr>
              </a:gs>
            </a:gsLst>
            <a:lin ang="2700000" scaled="1"/>
          </a:gradFill>
          <a:ln w="9525">
            <a:noFill/>
            <a:round/>
          </a:ln>
          <a:effectLst/>
        </p:spPr>
        <p:txBody>
          <a:bodyPr vert="eaVert" wrap="none" anchor="ctr"/>
          <a:lstStyle/>
          <a:p>
            <a:pPr>
              <a:defRPr/>
            </a:pPr>
            <a:endParaRPr lang="zh-CN" altLang="en-US" sz="1600" b="1">
              <a:solidFill>
                <a:srgbClr val="002060"/>
              </a:solidFill>
              <a:latin typeface="黑体" panose="02010609060101010101" pitchFamily="49" charset="-122"/>
              <a:ea typeface="黑体" panose="02010609060101010101" pitchFamily="49" charset="-122"/>
            </a:endParaRPr>
          </a:p>
        </p:txBody>
      </p:sp>
      <p:sp>
        <p:nvSpPr>
          <p:cNvPr id="16" name="Text Box 14"/>
          <p:cNvSpPr txBox="1">
            <a:spLocks noChangeArrowheads="1"/>
          </p:cNvSpPr>
          <p:nvPr/>
        </p:nvSpPr>
        <p:spPr bwMode="auto">
          <a:xfrm>
            <a:off x="3491884" y="1701154"/>
            <a:ext cx="2011680" cy="822960"/>
          </a:xfrm>
          <a:prstGeom prst="rect">
            <a:avLst/>
          </a:prstGeom>
          <a:noFill/>
          <a:ln w="9525">
            <a:noFill/>
            <a:miter lim="800000"/>
          </a:ln>
        </p:spPr>
        <p:txBody>
          <a:bodyPr wrap="none">
            <a:spAutoFit/>
          </a:bodyPr>
          <a:lstStyle/>
          <a:p>
            <a:pPr algn="ctr" eaLnBrk="1" hangingPunct="1"/>
            <a:r>
              <a:rPr lang="zh-CN" altLang="en-US" sz="2400" b="1" dirty="0">
                <a:solidFill>
                  <a:srgbClr val="002060"/>
                </a:solidFill>
                <a:latin typeface="黑体" panose="02010609060101010101" pitchFamily="49" charset="-122"/>
                <a:ea typeface="黑体" panose="02010609060101010101" pitchFamily="49" charset="-122"/>
              </a:rPr>
              <a:t>网络与因特网</a:t>
            </a:r>
            <a:endParaRPr lang="zh-CN" altLang="en-US" sz="2400" b="1" dirty="0">
              <a:solidFill>
                <a:srgbClr val="002060"/>
              </a:solidFill>
              <a:latin typeface="黑体" panose="02010609060101010101" pitchFamily="49" charset="-122"/>
              <a:ea typeface="黑体" panose="02010609060101010101" pitchFamily="49" charset="-122"/>
            </a:endParaRPr>
          </a:p>
          <a:p>
            <a:pPr algn="ctr" eaLnBrk="1" hangingPunct="1"/>
            <a:r>
              <a:rPr lang="zh-CN" altLang="en-US" sz="2400" b="1" dirty="0">
                <a:solidFill>
                  <a:srgbClr val="002060"/>
                </a:solidFill>
                <a:latin typeface="黑体" panose="02010609060101010101" pitchFamily="49" charset="-122"/>
                <a:ea typeface="黑体" panose="02010609060101010101" pitchFamily="49" charset="-122"/>
              </a:rPr>
              <a:t>有什么区别</a:t>
            </a:r>
            <a:endParaRPr lang="en-US" altLang="zh-CN" sz="2400" b="1" dirty="0">
              <a:solidFill>
                <a:srgbClr val="002060"/>
              </a:solidFill>
              <a:latin typeface="黑体" panose="02010609060101010101" pitchFamily="49" charset="-122"/>
              <a:ea typeface="黑体" panose="02010609060101010101" pitchFamily="49" charset="-122"/>
            </a:endParaRPr>
          </a:p>
        </p:txBody>
      </p:sp>
      <p:sp>
        <p:nvSpPr>
          <p:cNvPr id="17" name="AutoShape 15"/>
          <p:cNvSpPr>
            <a:spLocks noChangeArrowheads="1"/>
          </p:cNvSpPr>
          <p:nvPr/>
        </p:nvSpPr>
        <p:spPr bwMode="auto">
          <a:xfrm>
            <a:off x="5562600" y="2667000"/>
            <a:ext cx="3124200" cy="3619520"/>
          </a:xfrm>
          <a:prstGeom prst="roundRect">
            <a:avLst>
              <a:gd name="adj" fmla="val 16667"/>
            </a:avLst>
          </a:prstGeom>
          <a:noFill/>
          <a:ln w="38100">
            <a:solidFill>
              <a:schemeClr val="tx1"/>
            </a:solidFill>
            <a:round/>
          </a:ln>
        </p:spPr>
        <p:txBody>
          <a:bodyPr wrap="none" anchor="ctr"/>
          <a:lstStyle/>
          <a:p>
            <a:pPr algn="ctr"/>
            <a:endParaRPr lang="zh-CN" altLang="en-US" b="1">
              <a:solidFill>
                <a:srgbClr val="002060"/>
              </a:solidFill>
              <a:latin typeface="黑体" panose="02010609060101010101" pitchFamily="49" charset="-122"/>
              <a:ea typeface="黑体" panose="02010609060101010101" pitchFamily="49" charset="-122"/>
            </a:endParaRPr>
          </a:p>
        </p:txBody>
      </p:sp>
      <p:sp>
        <p:nvSpPr>
          <p:cNvPr id="18" name="Text Box 16"/>
          <p:cNvSpPr txBox="1">
            <a:spLocks noChangeArrowheads="1"/>
          </p:cNvSpPr>
          <p:nvPr/>
        </p:nvSpPr>
        <p:spPr bwMode="auto">
          <a:xfrm>
            <a:off x="5572132" y="3000372"/>
            <a:ext cx="3143272" cy="338554"/>
          </a:xfrm>
          <a:prstGeom prst="rect">
            <a:avLst/>
          </a:prstGeom>
          <a:noFill/>
          <a:ln w="9525">
            <a:noFill/>
            <a:miter lim="800000"/>
          </a:ln>
        </p:spPr>
        <p:txBody>
          <a:bodyPr wrap="square">
            <a:spAutoFit/>
          </a:bodyPr>
          <a:lstStyle/>
          <a:p>
            <a:r>
              <a:rPr lang="zh-CN" altLang="en-US" sz="1600" b="1" dirty="0" smtClean="0">
                <a:solidFill>
                  <a:srgbClr val="002060"/>
                </a:solidFill>
                <a:latin typeface="黑体" panose="02010609060101010101" pitchFamily="49" charset="-122"/>
                <a:ea typeface="黑体" panose="02010609060101010101" pitchFamily="49" charset="-122"/>
              </a:rPr>
              <a:t>因特网把</a:t>
            </a:r>
            <a:r>
              <a:rPr lang="zh-CN" altLang="en-US" sz="1600" b="1" dirty="0">
                <a:solidFill>
                  <a:srgbClr val="002060"/>
                </a:solidFill>
                <a:latin typeface="黑体" panose="02010609060101010101" pitchFamily="49" charset="-122"/>
                <a:ea typeface="黑体" panose="02010609060101010101" pitchFamily="49" charset="-122"/>
              </a:rPr>
              <a:t>许多网络连接在一起</a:t>
            </a:r>
            <a:endParaRPr lang="en-US" altLang="zh-CN" sz="1600" b="1" dirty="0">
              <a:solidFill>
                <a:srgbClr val="002060"/>
              </a:solidFill>
              <a:latin typeface="黑体" panose="02010609060101010101" pitchFamily="49" charset="-122"/>
              <a:ea typeface="黑体" panose="02010609060101010101" pitchFamily="49" charset="-122"/>
            </a:endParaRPr>
          </a:p>
        </p:txBody>
      </p:sp>
      <p:sp>
        <p:nvSpPr>
          <p:cNvPr id="19" name="未知" descr="e9105a67c7c2408c8bda91ac4747ea8d# #未知"/>
          <p:cNvSpPr/>
          <p:nvPr/>
        </p:nvSpPr>
        <p:spPr bwMode="auto">
          <a:xfrm flipH="1">
            <a:off x="4571999" y="3071810"/>
            <a:ext cx="928694" cy="142876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9525">
            <a:noFill/>
            <a:round/>
          </a:ln>
        </p:spPr>
        <p:txBody>
          <a:bodyPr/>
          <a:lstStyle/>
          <a:p>
            <a:pPr>
              <a:defRPr/>
            </a:pPr>
            <a:endParaRPr lang="zh-CN" altLang="en-US" b="1">
              <a:solidFill>
                <a:srgbClr val="002060"/>
              </a:solidFill>
              <a:latin typeface="黑体" panose="02010609060101010101" pitchFamily="49" charset="-122"/>
              <a:ea typeface="黑体" panose="02010609060101010101" pitchFamily="49" charset="-122"/>
            </a:endParaRPr>
          </a:p>
        </p:txBody>
      </p:sp>
      <p:grpSp>
        <p:nvGrpSpPr>
          <p:cNvPr id="20" name="Group 34"/>
          <p:cNvGrpSpPr/>
          <p:nvPr/>
        </p:nvGrpSpPr>
        <p:grpSpPr bwMode="auto">
          <a:xfrm>
            <a:off x="800792" y="4205290"/>
            <a:ext cx="2585318" cy="1919288"/>
            <a:chOff x="704" y="2658"/>
            <a:chExt cx="1310" cy="1209"/>
          </a:xfrm>
        </p:grpSpPr>
        <p:sp>
          <p:nvSpPr>
            <p:cNvPr id="21" name="Line 30"/>
            <p:cNvSpPr>
              <a:spLocks noChangeShapeType="1"/>
            </p:cNvSpPr>
            <p:nvPr/>
          </p:nvSpPr>
          <p:spPr bwMode="auto">
            <a:xfrm flipH="1" flipV="1">
              <a:off x="1415" y="2907"/>
              <a:ext cx="428" cy="627"/>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 name="Line 118"/>
            <p:cNvSpPr>
              <a:spLocks noChangeShapeType="1"/>
            </p:cNvSpPr>
            <p:nvPr/>
          </p:nvSpPr>
          <p:spPr bwMode="auto">
            <a:xfrm flipV="1">
              <a:off x="841" y="2907"/>
              <a:ext cx="447" cy="612"/>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 name="Line 119"/>
            <p:cNvSpPr>
              <a:spLocks noChangeShapeType="1"/>
            </p:cNvSpPr>
            <p:nvPr/>
          </p:nvSpPr>
          <p:spPr bwMode="auto">
            <a:xfrm flipV="1">
              <a:off x="1107" y="2970"/>
              <a:ext cx="181" cy="679"/>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pic>
          <p:nvPicPr>
            <p:cNvPr id="25" name="Picture 120"/>
            <p:cNvPicPr>
              <a:picLocks noChangeArrowheads="1"/>
            </p:cNvPicPr>
            <p:nvPr/>
          </p:nvPicPr>
          <p:blipFill>
            <a:blip r:embed="rId1" cstate="print"/>
            <a:srcRect/>
            <a:stretch>
              <a:fillRect/>
            </a:stretch>
          </p:blipFill>
          <p:spPr bwMode="auto">
            <a:xfrm>
              <a:off x="733" y="3474"/>
              <a:ext cx="182" cy="208"/>
            </a:xfrm>
            <a:prstGeom prst="rect">
              <a:avLst/>
            </a:prstGeom>
            <a:noFill/>
            <a:ln w="9525">
              <a:noFill/>
              <a:miter lim="800000"/>
              <a:headEnd/>
              <a:tailEnd/>
            </a:ln>
          </p:spPr>
        </p:pic>
        <p:pic>
          <p:nvPicPr>
            <p:cNvPr id="26" name="Picture 139"/>
            <p:cNvPicPr>
              <a:picLocks noChangeArrowheads="1"/>
            </p:cNvPicPr>
            <p:nvPr/>
          </p:nvPicPr>
          <p:blipFill>
            <a:blip r:embed="rId1" cstate="print"/>
            <a:srcRect/>
            <a:stretch>
              <a:fillRect/>
            </a:stretch>
          </p:blipFill>
          <p:spPr bwMode="auto">
            <a:xfrm>
              <a:off x="1077" y="3582"/>
              <a:ext cx="182" cy="207"/>
            </a:xfrm>
            <a:prstGeom prst="rect">
              <a:avLst/>
            </a:prstGeom>
            <a:noFill/>
            <a:ln w="9525">
              <a:noFill/>
              <a:miter lim="800000"/>
              <a:headEnd/>
              <a:tailEnd/>
            </a:ln>
          </p:spPr>
        </p:pic>
        <p:pic>
          <p:nvPicPr>
            <p:cNvPr id="27" name="Picture 140"/>
            <p:cNvPicPr>
              <a:picLocks noChangeArrowheads="1"/>
            </p:cNvPicPr>
            <p:nvPr/>
          </p:nvPicPr>
          <p:blipFill>
            <a:blip r:embed="rId1" cstate="print"/>
            <a:srcRect/>
            <a:stretch>
              <a:fillRect/>
            </a:stretch>
          </p:blipFill>
          <p:spPr bwMode="auto">
            <a:xfrm>
              <a:off x="1797" y="3486"/>
              <a:ext cx="182" cy="208"/>
            </a:xfrm>
            <a:prstGeom prst="rect">
              <a:avLst/>
            </a:prstGeom>
            <a:noFill/>
            <a:ln w="9525">
              <a:noFill/>
              <a:miter lim="800000"/>
              <a:headEnd/>
              <a:tailEnd/>
            </a:ln>
          </p:spPr>
        </p:pic>
        <p:pic>
          <p:nvPicPr>
            <p:cNvPr id="28" name="Picture 141"/>
            <p:cNvPicPr>
              <a:picLocks noChangeAspect="1" noChangeArrowheads="1"/>
            </p:cNvPicPr>
            <p:nvPr/>
          </p:nvPicPr>
          <p:blipFill>
            <a:blip r:embed="rId2" cstate="print"/>
            <a:srcRect/>
            <a:stretch>
              <a:fillRect/>
            </a:stretch>
          </p:blipFill>
          <p:spPr bwMode="auto">
            <a:xfrm rot="-959483">
              <a:off x="1213" y="2840"/>
              <a:ext cx="255" cy="171"/>
            </a:xfrm>
            <a:prstGeom prst="rect">
              <a:avLst/>
            </a:prstGeom>
            <a:noFill/>
            <a:ln w="12700">
              <a:noFill/>
              <a:miter lim="800000"/>
              <a:headEnd/>
              <a:tailEnd/>
            </a:ln>
          </p:spPr>
        </p:pic>
        <p:sp>
          <p:nvSpPr>
            <p:cNvPr id="29" name="Oval 142"/>
            <p:cNvSpPr>
              <a:spLocks noChangeArrowheads="1"/>
            </p:cNvSpPr>
            <p:nvPr/>
          </p:nvSpPr>
          <p:spPr bwMode="auto">
            <a:xfrm>
              <a:off x="1760" y="3440"/>
              <a:ext cx="254" cy="289"/>
            </a:xfrm>
            <a:prstGeom prst="ellipse">
              <a:avLst/>
            </a:prstGeom>
            <a:no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 name="Text Box 143"/>
            <p:cNvSpPr txBox="1">
              <a:spLocks noChangeArrowheads="1"/>
            </p:cNvSpPr>
            <p:nvPr/>
          </p:nvSpPr>
          <p:spPr bwMode="auto">
            <a:xfrm>
              <a:off x="1458" y="2658"/>
              <a:ext cx="329" cy="23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结点</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31" name="Text Box 144"/>
            <p:cNvSpPr txBox="1">
              <a:spLocks noChangeArrowheads="1"/>
            </p:cNvSpPr>
            <p:nvPr/>
          </p:nvSpPr>
          <p:spPr bwMode="auto">
            <a:xfrm>
              <a:off x="1619" y="2994"/>
              <a:ext cx="329" cy="23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链路</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32" name="Oval 145"/>
            <p:cNvSpPr>
              <a:spLocks noChangeArrowheads="1"/>
            </p:cNvSpPr>
            <p:nvPr/>
          </p:nvSpPr>
          <p:spPr bwMode="auto">
            <a:xfrm>
              <a:off x="1215" y="2790"/>
              <a:ext cx="253" cy="289"/>
            </a:xfrm>
            <a:prstGeom prst="ellipse">
              <a:avLst/>
            </a:prstGeom>
            <a:no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 name="Oval 146"/>
            <p:cNvSpPr>
              <a:spLocks noChangeArrowheads="1"/>
            </p:cNvSpPr>
            <p:nvPr/>
          </p:nvSpPr>
          <p:spPr bwMode="auto">
            <a:xfrm>
              <a:off x="704" y="3448"/>
              <a:ext cx="254" cy="289"/>
            </a:xfrm>
            <a:prstGeom prst="ellipse">
              <a:avLst/>
            </a:prstGeom>
            <a:no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4" name="Oval 147"/>
            <p:cNvSpPr>
              <a:spLocks noChangeArrowheads="1"/>
            </p:cNvSpPr>
            <p:nvPr/>
          </p:nvSpPr>
          <p:spPr bwMode="auto">
            <a:xfrm>
              <a:off x="1043" y="3551"/>
              <a:ext cx="254" cy="289"/>
            </a:xfrm>
            <a:prstGeom prst="ellipse">
              <a:avLst/>
            </a:prstGeom>
            <a:no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43" name="Line 118"/>
            <p:cNvSpPr>
              <a:spLocks noChangeShapeType="1"/>
            </p:cNvSpPr>
            <p:nvPr/>
          </p:nvSpPr>
          <p:spPr bwMode="auto">
            <a:xfrm flipH="1" flipV="1">
              <a:off x="1396" y="2970"/>
              <a:ext cx="109" cy="630"/>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pic>
          <p:nvPicPr>
            <p:cNvPr id="144" name="Picture 139"/>
            <p:cNvPicPr>
              <a:picLocks noChangeArrowheads="1"/>
            </p:cNvPicPr>
            <p:nvPr/>
          </p:nvPicPr>
          <p:blipFill>
            <a:blip r:embed="rId1" cstate="print"/>
            <a:srcRect/>
            <a:stretch>
              <a:fillRect/>
            </a:stretch>
          </p:blipFill>
          <p:spPr bwMode="auto">
            <a:xfrm>
              <a:off x="1457" y="3609"/>
              <a:ext cx="182" cy="207"/>
            </a:xfrm>
            <a:prstGeom prst="rect">
              <a:avLst/>
            </a:prstGeom>
            <a:noFill/>
            <a:ln w="9525">
              <a:noFill/>
              <a:miter lim="800000"/>
              <a:headEnd/>
              <a:tailEnd/>
            </a:ln>
          </p:spPr>
        </p:pic>
        <p:sp>
          <p:nvSpPr>
            <p:cNvPr id="145" name="Oval 147"/>
            <p:cNvSpPr>
              <a:spLocks noChangeArrowheads="1"/>
            </p:cNvSpPr>
            <p:nvPr/>
          </p:nvSpPr>
          <p:spPr bwMode="auto">
            <a:xfrm>
              <a:off x="1423" y="3578"/>
              <a:ext cx="254" cy="289"/>
            </a:xfrm>
            <a:prstGeom prst="ellipse">
              <a:avLst/>
            </a:prstGeom>
            <a:no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grpSp>
        <p:nvGrpSpPr>
          <p:cNvPr id="273" name="组合 272"/>
          <p:cNvGrpSpPr/>
          <p:nvPr/>
        </p:nvGrpSpPr>
        <p:grpSpPr>
          <a:xfrm>
            <a:off x="6072199" y="3714752"/>
            <a:ext cx="2127925" cy="2381973"/>
            <a:chOff x="6072199" y="3714752"/>
            <a:chExt cx="2127925" cy="2381973"/>
          </a:xfrm>
        </p:grpSpPr>
        <p:grpSp>
          <p:nvGrpSpPr>
            <p:cNvPr id="35" name="Group 248"/>
            <p:cNvGrpSpPr/>
            <p:nvPr/>
          </p:nvGrpSpPr>
          <p:grpSpPr bwMode="auto">
            <a:xfrm>
              <a:off x="6072199" y="3714752"/>
              <a:ext cx="2127925" cy="2381973"/>
              <a:chOff x="2942" y="1169"/>
              <a:chExt cx="2587" cy="2326"/>
            </a:xfrm>
          </p:grpSpPr>
          <p:sp>
            <p:nvSpPr>
              <p:cNvPr id="36" name="Line 16"/>
              <p:cNvSpPr>
                <a:spLocks noChangeShapeType="1"/>
              </p:cNvSpPr>
              <p:nvPr/>
            </p:nvSpPr>
            <p:spPr bwMode="auto">
              <a:xfrm flipH="1">
                <a:off x="4053" y="2091"/>
                <a:ext cx="0" cy="39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7" name="Line 17"/>
              <p:cNvSpPr>
                <a:spLocks noChangeShapeType="1"/>
              </p:cNvSpPr>
              <p:nvPr/>
            </p:nvSpPr>
            <p:spPr bwMode="auto">
              <a:xfrm flipH="1" flipV="1">
                <a:off x="3803" y="1828"/>
                <a:ext cx="187" cy="198"/>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8" name="Text Box 19"/>
              <p:cNvSpPr txBox="1">
                <a:spLocks noChangeArrowheads="1"/>
              </p:cNvSpPr>
              <p:nvPr/>
            </p:nvSpPr>
            <p:spPr bwMode="auto">
              <a:xfrm>
                <a:off x="4063" y="2984"/>
                <a:ext cx="225" cy="511"/>
              </a:xfrm>
              <a:prstGeom prst="rect">
                <a:avLst/>
              </a:prstGeom>
              <a:noFill/>
              <a:ln w="9525">
                <a:noFill/>
                <a:miter lim="800000"/>
              </a:ln>
            </p:spPr>
            <p:txBody>
              <a:bodyPr wrap="none">
                <a:spAutoFit/>
              </a:bodyPr>
              <a:lstStyle/>
              <a:p>
                <a:pPr eaLnBrk="1" hangingPunct="1"/>
                <a:endParaRPr kumimoji="1" lang="en-US" altLang="zh-CN" sz="2800" b="1">
                  <a:solidFill>
                    <a:srgbClr val="002060"/>
                  </a:solidFill>
                  <a:latin typeface="黑体" panose="02010609060101010101" pitchFamily="49" charset="-122"/>
                  <a:ea typeface="黑体" panose="02010609060101010101" pitchFamily="49" charset="-122"/>
                </a:endParaRPr>
              </a:p>
            </p:txBody>
          </p:sp>
          <p:sp>
            <p:nvSpPr>
              <p:cNvPr id="39" name="Line 32"/>
              <p:cNvSpPr>
                <a:spLocks noChangeShapeType="1"/>
              </p:cNvSpPr>
              <p:nvPr/>
            </p:nvSpPr>
            <p:spPr bwMode="auto">
              <a:xfrm flipH="1" flipV="1">
                <a:off x="3615" y="2486"/>
                <a:ext cx="1002" cy="132"/>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0" name="Line 33"/>
              <p:cNvSpPr>
                <a:spLocks noChangeShapeType="1"/>
              </p:cNvSpPr>
              <p:nvPr/>
            </p:nvSpPr>
            <p:spPr bwMode="auto">
              <a:xfrm flipV="1">
                <a:off x="3615" y="1301"/>
                <a:ext cx="312" cy="66"/>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 name="Line 35"/>
              <p:cNvSpPr>
                <a:spLocks noChangeShapeType="1"/>
              </p:cNvSpPr>
              <p:nvPr/>
            </p:nvSpPr>
            <p:spPr bwMode="auto">
              <a:xfrm flipH="1">
                <a:off x="3239" y="1828"/>
                <a:ext cx="564" cy="66"/>
              </a:xfrm>
              <a:prstGeom prst="line">
                <a:avLst/>
              </a:prstGeom>
              <a:noFill/>
              <a:ln w="9525">
                <a:solidFill>
                  <a:schemeClr val="tx1"/>
                </a:solidFill>
                <a:round/>
              </a:ln>
            </p:spPr>
            <p:txBody>
              <a:bodyPr wrap="none" anchor="ct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 name="Line 36"/>
              <p:cNvSpPr>
                <a:spLocks noChangeShapeType="1"/>
              </p:cNvSpPr>
              <p:nvPr/>
            </p:nvSpPr>
            <p:spPr bwMode="auto">
              <a:xfrm>
                <a:off x="4178" y="1301"/>
                <a:ext cx="376" cy="131"/>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 name="Line 37"/>
              <p:cNvSpPr>
                <a:spLocks noChangeShapeType="1"/>
              </p:cNvSpPr>
              <p:nvPr/>
            </p:nvSpPr>
            <p:spPr bwMode="auto">
              <a:xfrm>
                <a:off x="4679" y="1499"/>
                <a:ext cx="564" cy="59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5" name="Line 38"/>
              <p:cNvSpPr>
                <a:spLocks noChangeShapeType="1"/>
              </p:cNvSpPr>
              <p:nvPr/>
            </p:nvSpPr>
            <p:spPr bwMode="auto">
              <a:xfrm flipH="1">
                <a:off x="4554" y="1564"/>
                <a:ext cx="63" cy="39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6" name="Line 39"/>
              <p:cNvSpPr>
                <a:spLocks noChangeShapeType="1"/>
              </p:cNvSpPr>
              <p:nvPr/>
            </p:nvSpPr>
            <p:spPr bwMode="auto">
              <a:xfrm flipV="1">
                <a:off x="3803" y="1499"/>
                <a:ext cx="626" cy="26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7" name="Line 40"/>
              <p:cNvSpPr>
                <a:spLocks noChangeShapeType="1"/>
              </p:cNvSpPr>
              <p:nvPr/>
            </p:nvSpPr>
            <p:spPr bwMode="auto">
              <a:xfrm>
                <a:off x="3551" y="1367"/>
                <a:ext cx="126" cy="39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8" name="Line 41"/>
              <p:cNvSpPr>
                <a:spLocks noChangeShapeType="1"/>
              </p:cNvSpPr>
              <p:nvPr/>
            </p:nvSpPr>
            <p:spPr bwMode="auto">
              <a:xfrm flipV="1">
                <a:off x="4054" y="2026"/>
                <a:ext cx="438" cy="13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9" name="Line 42"/>
              <p:cNvSpPr>
                <a:spLocks noChangeShapeType="1"/>
              </p:cNvSpPr>
              <p:nvPr/>
            </p:nvSpPr>
            <p:spPr bwMode="auto">
              <a:xfrm>
                <a:off x="4617" y="2026"/>
                <a:ext cx="563" cy="6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0" name="Line 43"/>
              <p:cNvSpPr>
                <a:spLocks noChangeShapeType="1"/>
              </p:cNvSpPr>
              <p:nvPr/>
            </p:nvSpPr>
            <p:spPr bwMode="auto">
              <a:xfrm flipH="1">
                <a:off x="3489" y="1894"/>
                <a:ext cx="188" cy="46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1" name="Line 44"/>
              <p:cNvSpPr>
                <a:spLocks noChangeShapeType="1"/>
              </p:cNvSpPr>
              <p:nvPr/>
            </p:nvSpPr>
            <p:spPr bwMode="auto">
              <a:xfrm>
                <a:off x="4554" y="2091"/>
                <a:ext cx="0" cy="46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grpSp>
            <p:nvGrpSpPr>
              <p:cNvPr id="52" name="Group 45"/>
              <p:cNvGrpSpPr/>
              <p:nvPr/>
            </p:nvGrpSpPr>
            <p:grpSpPr bwMode="auto">
              <a:xfrm>
                <a:off x="3304" y="1235"/>
                <a:ext cx="377" cy="328"/>
                <a:chOff x="2949" y="196"/>
                <a:chExt cx="941" cy="598"/>
              </a:xfrm>
            </p:grpSpPr>
            <p:sp>
              <p:nvSpPr>
                <p:cNvPr id="132" name="Oval 46"/>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3" name="Oval 47"/>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4" name="Oval 48"/>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5" name="Oval 49"/>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6" name="Oval 50"/>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7" name="Oval 51"/>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8" name="Oval 52"/>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9" name="Oval 53"/>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40" name="Freeform 5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41" name="Freeform 5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42" name="Freeform 5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grpSp>
            <p:nvGrpSpPr>
              <p:cNvPr id="53" name="Group 57"/>
              <p:cNvGrpSpPr/>
              <p:nvPr/>
            </p:nvGrpSpPr>
            <p:grpSpPr bwMode="auto">
              <a:xfrm>
                <a:off x="3811" y="1235"/>
                <a:ext cx="1718" cy="2197"/>
                <a:chOff x="2017" y="196"/>
                <a:chExt cx="2866" cy="2857"/>
              </a:xfrm>
            </p:grpSpPr>
            <p:sp>
              <p:nvSpPr>
                <p:cNvPr id="121" name="Oval 58"/>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2" name="Oval 59"/>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3" name="Oval 60"/>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4" name="Oval 61"/>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5" name="Oval 62"/>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6" name="Oval 63"/>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7" name="Oval 64"/>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8" name="Oval 65"/>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9" name="Freeform 6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0" name="Freeform 6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1" name="Freeform 6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46" name="Freeform 66"/>
                <p:cNvSpPr/>
                <p:nvPr/>
              </p:nvSpPr>
              <p:spPr bwMode="auto">
                <a:xfrm>
                  <a:off x="4145" y="2006"/>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1" name="Oval 62"/>
                <p:cNvSpPr>
                  <a:spLocks noChangeArrowheads="1"/>
                </p:cNvSpPr>
                <p:nvPr/>
              </p:nvSpPr>
              <p:spPr bwMode="auto">
                <a:xfrm>
                  <a:off x="2182" y="2814"/>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2" name="Freeform 66"/>
                <p:cNvSpPr/>
                <p:nvPr/>
              </p:nvSpPr>
              <p:spPr bwMode="auto">
                <a:xfrm>
                  <a:off x="2017" y="2559"/>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grpSp>
            <p:nvGrpSpPr>
              <p:cNvPr id="54" name="Group 69"/>
              <p:cNvGrpSpPr/>
              <p:nvPr/>
            </p:nvGrpSpPr>
            <p:grpSpPr bwMode="auto">
              <a:xfrm rot="-1072061">
                <a:off x="2942" y="1712"/>
                <a:ext cx="440" cy="390"/>
                <a:chOff x="2949" y="196"/>
                <a:chExt cx="941" cy="598"/>
              </a:xfrm>
            </p:grpSpPr>
            <p:sp>
              <p:nvSpPr>
                <p:cNvPr id="110" name="Oval 7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1" name="Oval 7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2" name="Oval 7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3" name="Oval 7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4" name="Oval 7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5" name="Oval 7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6" name="Oval 7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7" name="Oval 7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vert="eaVert"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8" name="Freeform 7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9" name="Freeform 7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0" name="Freeform 8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grpSp>
            <p:nvGrpSpPr>
              <p:cNvPr id="55" name="Group 81"/>
              <p:cNvGrpSpPr/>
              <p:nvPr/>
            </p:nvGrpSpPr>
            <p:grpSpPr bwMode="auto">
              <a:xfrm rot="-854928">
                <a:off x="3176" y="2207"/>
                <a:ext cx="500" cy="460"/>
                <a:chOff x="2949" y="196"/>
                <a:chExt cx="941" cy="598"/>
              </a:xfrm>
            </p:grpSpPr>
            <p:sp>
              <p:nvSpPr>
                <p:cNvPr id="99" name="Oval 82"/>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0" name="Oval 83"/>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1" name="Oval 84"/>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2" name="Oval 85"/>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3" name="Oval 86"/>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4" name="Oval 87"/>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5" name="Oval 88"/>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6" name="Oval 89"/>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vert="eaVert"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7" name="Freeform 9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8" name="Freeform 9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9" name="Freeform 9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56" name="Line 93"/>
              <p:cNvSpPr>
                <a:spLocks noChangeShapeType="1"/>
              </p:cNvSpPr>
              <p:nvPr/>
            </p:nvSpPr>
            <p:spPr bwMode="auto">
              <a:xfrm flipH="1">
                <a:off x="4617" y="2156"/>
                <a:ext cx="626" cy="46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grpSp>
            <p:nvGrpSpPr>
              <p:cNvPr id="57" name="Group 94"/>
              <p:cNvGrpSpPr/>
              <p:nvPr/>
            </p:nvGrpSpPr>
            <p:grpSpPr bwMode="auto">
              <a:xfrm rot="-666782">
                <a:off x="4363" y="2421"/>
                <a:ext cx="374" cy="328"/>
                <a:chOff x="2949" y="196"/>
                <a:chExt cx="941" cy="598"/>
              </a:xfrm>
            </p:grpSpPr>
            <p:sp>
              <p:nvSpPr>
                <p:cNvPr id="88" name="Oval 95"/>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9" name="Oval 96"/>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0" name="Oval 97"/>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1" name="Oval 98"/>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2" name="Oval 99"/>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3" name="Oval 100"/>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4" name="Oval 101"/>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5" name="Oval 102"/>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6" name="Freeform 10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7" name="Freeform 10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8" name="Freeform 10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grpSp>
            <p:nvGrpSpPr>
              <p:cNvPr id="58" name="Group 106"/>
              <p:cNvGrpSpPr/>
              <p:nvPr/>
            </p:nvGrpSpPr>
            <p:grpSpPr bwMode="auto">
              <a:xfrm rot="282232">
                <a:off x="5052" y="1960"/>
                <a:ext cx="374" cy="328"/>
                <a:chOff x="2949" y="196"/>
                <a:chExt cx="941" cy="598"/>
              </a:xfrm>
            </p:grpSpPr>
            <p:sp>
              <p:nvSpPr>
                <p:cNvPr id="77" name="Oval 107"/>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8" name="Oval 108"/>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9" name="Oval 109"/>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0" name="Oval 110"/>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1" name="Oval 111"/>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2" name="Oval 112"/>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3" name="Oval 113"/>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4" name="Oval 114"/>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5" name="Freeform 11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6" name="Freeform 11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7" name="Freeform 11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pic>
            <p:nvPicPr>
              <p:cNvPr id="59" name="Picture 121"/>
              <p:cNvPicPr>
                <a:picLocks noChangeArrowheads="1"/>
              </p:cNvPicPr>
              <p:nvPr/>
            </p:nvPicPr>
            <p:blipFill>
              <a:blip r:embed="rId3" cstate="print"/>
              <a:srcRect/>
              <a:stretch>
                <a:fillRect/>
              </a:stretch>
            </p:blipFill>
            <p:spPr bwMode="auto">
              <a:xfrm>
                <a:off x="3551" y="1696"/>
                <a:ext cx="365" cy="241"/>
              </a:xfrm>
              <a:prstGeom prst="rect">
                <a:avLst/>
              </a:prstGeom>
              <a:noFill/>
              <a:ln w="12699">
                <a:noFill/>
                <a:miter lim="800000"/>
                <a:headEnd/>
                <a:tailEnd/>
              </a:ln>
            </p:spPr>
          </p:pic>
          <p:pic>
            <p:nvPicPr>
              <p:cNvPr id="60" name="Picture 122"/>
              <p:cNvPicPr>
                <a:picLocks noChangeArrowheads="1"/>
              </p:cNvPicPr>
              <p:nvPr/>
            </p:nvPicPr>
            <p:blipFill>
              <a:blip r:embed="rId3" cstate="print"/>
              <a:srcRect/>
              <a:stretch>
                <a:fillRect/>
              </a:stretch>
            </p:blipFill>
            <p:spPr bwMode="auto">
              <a:xfrm>
                <a:off x="3865" y="2421"/>
                <a:ext cx="364" cy="241"/>
              </a:xfrm>
              <a:prstGeom prst="rect">
                <a:avLst/>
              </a:prstGeom>
              <a:noFill/>
              <a:ln w="12699">
                <a:noFill/>
                <a:miter lim="800000"/>
                <a:headEnd/>
                <a:tailEnd/>
              </a:ln>
            </p:spPr>
          </p:pic>
          <p:pic>
            <p:nvPicPr>
              <p:cNvPr id="61" name="Picture 123"/>
              <p:cNvPicPr>
                <a:picLocks noChangeArrowheads="1"/>
              </p:cNvPicPr>
              <p:nvPr/>
            </p:nvPicPr>
            <p:blipFill>
              <a:blip r:embed="rId3" cstate="print"/>
              <a:srcRect/>
              <a:stretch>
                <a:fillRect/>
              </a:stretch>
            </p:blipFill>
            <p:spPr bwMode="auto">
              <a:xfrm>
                <a:off x="4366" y="1894"/>
                <a:ext cx="364" cy="241"/>
              </a:xfrm>
              <a:prstGeom prst="rect">
                <a:avLst/>
              </a:prstGeom>
              <a:noFill/>
              <a:ln w="12699">
                <a:noFill/>
                <a:miter lim="800000"/>
                <a:headEnd/>
                <a:tailEnd/>
              </a:ln>
            </p:spPr>
          </p:pic>
          <p:pic>
            <p:nvPicPr>
              <p:cNvPr id="62" name="Picture 124"/>
              <p:cNvPicPr>
                <a:picLocks noChangeArrowheads="1"/>
              </p:cNvPicPr>
              <p:nvPr/>
            </p:nvPicPr>
            <p:blipFill>
              <a:blip r:embed="rId3" cstate="print"/>
              <a:srcRect/>
              <a:stretch>
                <a:fillRect/>
              </a:stretch>
            </p:blipFill>
            <p:spPr bwMode="auto">
              <a:xfrm>
                <a:off x="4805" y="1696"/>
                <a:ext cx="364" cy="241"/>
              </a:xfrm>
              <a:prstGeom prst="rect">
                <a:avLst/>
              </a:prstGeom>
              <a:noFill/>
              <a:ln w="12699">
                <a:noFill/>
                <a:miter lim="800000"/>
                <a:headEnd/>
                <a:tailEnd/>
              </a:ln>
            </p:spPr>
          </p:pic>
          <p:pic>
            <p:nvPicPr>
              <p:cNvPr id="63" name="Picture 125"/>
              <p:cNvPicPr>
                <a:picLocks noChangeArrowheads="1"/>
              </p:cNvPicPr>
              <p:nvPr/>
            </p:nvPicPr>
            <p:blipFill>
              <a:blip r:embed="rId3" cstate="print"/>
              <a:srcRect/>
              <a:stretch>
                <a:fillRect/>
              </a:stretch>
            </p:blipFill>
            <p:spPr bwMode="auto">
              <a:xfrm>
                <a:off x="3865" y="1169"/>
                <a:ext cx="364" cy="241"/>
              </a:xfrm>
              <a:prstGeom prst="rect">
                <a:avLst/>
              </a:prstGeom>
              <a:noFill/>
              <a:ln w="12699">
                <a:noFill/>
                <a:miter lim="800000"/>
                <a:headEnd/>
                <a:tailEnd/>
              </a:ln>
            </p:spPr>
          </p:pic>
          <p:pic>
            <p:nvPicPr>
              <p:cNvPr id="64" name="Picture 126"/>
              <p:cNvPicPr>
                <a:picLocks noChangeArrowheads="1"/>
              </p:cNvPicPr>
              <p:nvPr/>
            </p:nvPicPr>
            <p:blipFill>
              <a:blip r:embed="rId3" cstate="print"/>
              <a:srcRect/>
              <a:stretch>
                <a:fillRect/>
              </a:stretch>
            </p:blipFill>
            <p:spPr bwMode="auto">
              <a:xfrm>
                <a:off x="4741" y="2289"/>
                <a:ext cx="365" cy="241"/>
              </a:xfrm>
              <a:prstGeom prst="rect">
                <a:avLst/>
              </a:prstGeom>
              <a:noFill/>
              <a:ln w="12699">
                <a:noFill/>
                <a:miter lim="800000"/>
                <a:headEnd/>
                <a:tailEnd/>
              </a:ln>
            </p:spPr>
          </p:pic>
          <p:grpSp>
            <p:nvGrpSpPr>
              <p:cNvPr id="65" name="Group 127"/>
              <p:cNvGrpSpPr/>
              <p:nvPr/>
            </p:nvGrpSpPr>
            <p:grpSpPr bwMode="auto">
              <a:xfrm rot="-666782">
                <a:off x="3862" y="1959"/>
                <a:ext cx="374" cy="328"/>
                <a:chOff x="2949" y="196"/>
                <a:chExt cx="941" cy="598"/>
              </a:xfrm>
            </p:grpSpPr>
            <p:sp>
              <p:nvSpPr>
                <p:cNvPr id="66" name="Oval 128"/>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7" name="Oval 129"/>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8" name="Oval 130"/>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9" name="Oval 131"/>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0" name="Oval 132"/>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1" name="Oval 133"/>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2" name="Oval 134"/>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3" name="Oval 135"/>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4"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5"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6"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pic>
            <p:nvPicPr>
              <p:cNvPr id="150" name="Picture 126"/>
              <p:cNvPicPr>
                <a:picLocks noChangeArrowheads="1"/>
              </p:cNvPicPr>
              <p:nvPr/>
            </p:nvPicPr>
            <p:blipFill>
              <a:blip r:embed="rId3" cstate="print"/>
              <a:srcRect/>
              <a:stretch>
                <a:fillRect/>
              </a:stretch>
            </p:blipFill>
            <p:spPr bwMode="auto">
              <a:xfrm>
                <a:off x="4478" y="2837"/>
                <a:ext cx="365" cy="241"/>
              </a:xfrm>
              <a:prstGeom prst="rect">
                <a:avLst/>
              </a:prstGeom>
              <a:noFill/>
              <a:ln w="12699">
                <a:noFill/>
                <a:miter lim="800000"/>
                <a:headEnd/>
                <a:tailEnd/>
              </a:ln>
            </p:spPr>
          </p:pic>
        </p:grpSp>
        <p:cxnSp>
          <p:nvCxnSpPr>
            <p:cNvPr id="148" name="直接连接符 147"/>
            <p:cNvCxnSpPr>
              <a:endCxn id="146" idx="5"/>
            </p:cNvCxnSpPr>
            <p:nvPr/>
          </p:nvCxnSpPr>
          <p:spPr>
            <a:xfrm rot="16200000" flipH="1">
              <a:off x="7798520" y="5102641"/>
              <a:ext cx="175171" cy="100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50" idx="1"/>
              <a:endCxn id="262" idx="21"/>
            </p:cNvCxnSpPr>
            <p:nvPr/>
          </p:nvCxnSpPr>
          <p:spPr>
            <a:xfrm rot="10800000" flipV="1">
              <a:off x="7116063" y="5546291"/>
              <a:ext cx="219565" cy="1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150" idx="3"/>
              <a:endCxn id="146" idx="42"/>
            </p:cNvCxnSpPr>
            <p:nvPr/>
          </p:nvCxnSpPr>
          <p:spPr>
            <a:xfrm flipV="1">
              <a:off x="7635856" y="5527426"/>
              <a:ext cx="351767" cy="18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92" idx="4"/>
              <a:endCxn id="150" idx="0"/>
            </p:cNvCxnSpPr>
            <p:nvPr/>
          </p:nvCxnSpPr>
          <p:spPr>
            <a:xfrm rot="16200000" flipH="1">
              <a:off x="7413973" y="5351122"/>
              <a:ext cx="95284" cy="4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60" idx="2"/>
              <a:endCxn id="262" idx="11"/>
            </p:cNvCxnSpPr>
            <p:nvPr/>
          </p:nvCxnSpPr>
          <p:spPr>
            <a:xfrm rot="5400000">
              <a:off x="6753734" y="5420131"/>
              <a:ext cx="403828" cy="50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4" name="TextBox 273"/>
          <p:cNvSpPr txBox="1"/>
          <p:nvPr/>
        </p:nvSpPr>
        <p:spPr>
          <a:xfrm>
            <a:off x="3357554" y="6357958"/>
            <a:ext cx="2500330" cy="370840"/>
          </a:xfrm>
          <a:prstGeom prst="rect">
            <a:avLst/>
          </a:prstGeom>
          <a:noFill/>
        </p:spPr>
        <p:txBody>
          <a:bodyPr wrap="square" rtlCol="0">
            <a:spAutoFit/>
          </a:bodyPr>
          <a:lstStyle/>
          <a:p>
            <a:pPr>
              <a:lnSpc>
                <a:spcPct val="130000"/>
              </a:lnSpc>
            </a:pPr>
            <a:r>
              <a:rPr lang="zh-CN" altLang="en-US" sz="1400" b="1" dirty="0" smtClean="0">
                <a:solidFill>
                  <a:srgbClr val="002060"/>
                </a:solidFill>
                <a:latin typeface="黑体" panose="02010609060101010101" pitchFamily="49" charset="-122"/>
                <a:ea typeface="黑体" panose="02010609060101010101" pitchFamily="49" charset="-122"/>
              </a:rPr>
              <a:t>图</a:t>
            </a:r>
            <a:r>
              <a:rPr lang="en-US" altLang="zh-CN" sz="1400" b="1" dirty="0" smtClean="0">
                <a:solidFill>
                  <a:srgbClr val="002060"/>
                </a:solidFill>
                <a:latin typeface="黑体" panose="02010609060101010101" pitchFamily="49" charset="-122"/>
                <a:ea typeface="黑体" panose="02010609060101010101" pitchFamily="49" charset="-122"/>
              </a:rPr>
              <a:t>1.1  </a:t>
            </a:r>
            <a:r>
              <a:rPr lang="zh-CN" altLang="en-US" sz="1400" b="1" dirty="0" smtClean="0">
                <a:solidFill>
                  <a:srgbClr val="002060"/>
                </a:solidFill>
                <a:latin typeface="黑体" panose="02010609060101010101" pitchFamily="49" charset="-122"/>
                <a:ea typeface="黑体" panose="02010609060101010101" pitchFamily="49" charset="-122"/>
              </a:rPr>
              <a:t>网络与因特网的区别</a:t>
            </a:r>
            <a:endParaRPr lang="zh-CN" altLang="en-US" sz="1400" b="1" dirty="0" smtClean="0">
              <a:solidFill>
                <a:srgbClr val="002060"/>
              </a:solidFill>
              <a:latin typeface="黑体" panose="02010609060101010101" pitchFamily="49" charset="-122"/>
              <a:ea typeface="黑体" panose="02010609060101010101" pitchFamily="49" charset="-122"/>
            </a:endParaRPr>
          </a:p>
        </p:txBody>
      </p:sp>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4"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from="(-#ppt_w/2)" to="(#ppt_x)" calcmode="lin" valueType="num">
                                      <p:cBhvr>
                                        <p:cTn id="37" dur="600" fill="hold">
                                          <p:stCondLst>
                                            <p:cond delay="0"/>
                                          </p:stCondLst>
                                        </p:cTn>
                                        <p:tgtEl>
                                          <p:spTgt spid="7"/>
                                        </p:tgtEl>
                                        <p:attrNameLst>
                                          <p:attrName>ppt_x</p:attrName>
                                        </p:attrNameLst>
                                      </p:cBhvr>
                                    </p:anim>
                                    <p:anim from="0" to="-1.0" calcmode="lin" valueType="num">
                                      <p:cBhvr>
                                        <p:cTn id="38" dur="200" decel="50000" autoRev="1" fill="hold">
                                          <p:stCondLst>
                                            <p:cond delay="600"/>
                                          </p:stCondLst>
                                        </p:cTn>
                                        <p:tgtEl>
                                          <p:spTgt spid="7"/>
                                        </p:tgtEl>
                                        <p:attrNameLst>
                                          <p:attrName>xshear</p:attrName>
                                        </p:attrNameLst>
                                      </p:cBhvr>
                                    </p:anim>
                                    <p:animScale>
                                      <p:cBhvr>
                                        <p:cTn id="39" dur="200" decel="100000" autoRev="1" fill="hold">
                                          <p:stCondLst>
                                            <p:cond delay="600"/>
                                          </p:stCondLst>
                                        </p:cTn>
                                        <p:tgtEl>
                                          <p:spTgt spid="7"/>
                                        </p:tgtEl>
                                      </p:cBhvr>
                                      <p:from x="100000" y="100000"/>
                                      <p:to x="80000" y="100000"/>
                                    </p:animScale>
                                    <p:anim by="(#ppt_h/3+#ppt_w*0.1)" calcmode="lin" valueType="num">
                                      <p:cBhvr additive="sum">
                                        <p:cTn id="40" dur="200" decel="100000" autoRev="1" fill="hold">
                                          <p:stCondLst>
                                            <p:cond delay="600"/>
                                          </p:stCondLst>
                                        </p:cTn>
                                        <p:tgtEl>
                                          <p:spTgt spid="7"/>
                                        </p:tgtEl>
                                        <p:attrNameLst>
                                          <p:attrName>ppt_x</p:attrName>
                                        </p:attrNameLst>
                                      </p:cBhvr>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fltVal val="0"/>
                                          </p:val>
                                        </p:tav>
                                        <p:tav tm="100000">
                                          <p:val>
                                            <p:strVal val="#ppt_w"/>
                                          </p:val>
                                        </p:tav>
                                      </p:tavLst>
                                    </p:anim>
                                    <p:anim calcmode="lin" valueType="num">
                                      <p:cBhvr>
                                        <p:cTn id="51" dur="1000" fill="hold"/>
                                        <p:tgtEl>
                                          <p:spTgt spid="20"/>
                                        </p:tgtEl>
                                        <p:attrNameLst>
                                          <p:attrName>ppt_h</p:attrName>
                                        </p:attrNameLst>
                                      </p:cBhvr>
                                      <p:tavLst>
                                        <p:tav tm="0">
                                          <p:val>
                                            <p:fltVal val="0"/>
                                          </p:val>
                                        </p:tav>
                                        <p:tav tm="100000">
                                          <p:val>
                                            <p:strVal val="#ppt_h"/>
                                          </p:val>
                                        </p:tav>
                                      </p:tavLst>
                                    </p:anim>
                                    <p:anim calcmode="lin" valueType="num">
                                      <p:cBhvr>
                                        <p:cTn id="52"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4" fill="hold">
                      <p:stCondLst>
                        <p:cond delay="indefinite"/>
                      </p:stCondLst>
                      <p:childTnLst>
                        <p:par>
                          <p:cTn id="55" fill="hold">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diamond(in)">
                                      <p:cBhvr>
                                        <p:cTn id="58" dur="20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35"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000"/>
                                        <p:tgtEl>
                                          <p:spTgt spid="17"/>
                                        </p:tgtEl>
                                      </p:cBhvr>
                                    </p:animEffect>
                                    <p:anim calcmode="lin" valueType="num">
                                      <p:cBhvr>
                                        <p:cTn id="64" dur="2000" fill="hold"/>
                                        <p:tgtEl>
                                          <p:spTgt spid="17"/>
                                        </p:tgtEl>
                                        <p:attrNameLst>
                                          <p:attrName>style.rotation</p:attrName>
                                        </p:attrNameLst>
                                      </p:cBhvr>
                                      <p:tavLst>
                                        <p:tav tm="0">
                                          <p:val>
                                            <p:fltVal val="720"/>
                                          </p:val>
                                        </p:tav>
                                        <p:tav tm="100000">
                                          <p:val>
                                            <p:fltVal val="0"/>
                                          </p:val>
                                        </p:tav>
                                      </p:tavLst>
                                    </p:anim>
                                    <p:anim calcmode="lin" valueType="num">
                                      <p:cBhvr>
                                        <p:cTn id="65" dur="2000" fill="hold"/>
                                        <p:tgtEl>
                                          <p:spTgt spid="17"/>
                                        </p:tgtEl>
                                        <p:attrNameLst>
                                          <p:attrName>ppt_h</p:attrName>
                                        </p:attrNameLst>
                                      </p:cBhvr>
                                      <p:tavLst>
                                        <p:tav tm="0">
                                          <p:val>
                                            <p:fltVal val="0"/>
                                          </p:val>
                                        </p:tav>
                                        <p:tav tm="100000">
                                          <p:val>
                                            <p:strVal val="#ppt_h"/>
                                          </p:val>
                                        </p:tav>
                                      </p:tavLst>
                                    </p:anim>
                                    <p:anim calcmode="lin" valueType="num">
                                      <p:cBhvr>
                                        <p:cTn id="66" dur="20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73"/>
                                        </p:tgtEl>
                                        <p:attrNameLst>
                                          <p:attrName>style.visibility</p:attrName>
                                        </p:attrNameLst>
                                      </p:cBhvr>
                                      <p:to>
                                        <p:strVal val="visible"/>
                                      </p:to>
                                    </p:set>
                                    <p:anim calcmode="lin" valueType="num">
                                      <p:cBhvr additive="base">
                                        <p:cTn id="77" dur="500" fill="hold"/>
                                        <p:tgtEl>
                                          <p:spTgt spid="273"/>
                                        </p:tgtEl>
                                        <p:attrNameLst>
                                          <p:attrName>ppt_x</p:attrName>
                                        </p:attrNameLst>
                                      </p:cBhvr>
                                      <p:tavLst>
                                        <p:tav tm="0">
                                          <p:val>
                                            <p:strVal val="#ppt_x"/>
                                          </p:val>
                                        </p:tav>
                                        <p:tav tm="100000">
                                          <p:val>
                                            <p:strVal val="#ppt_x"/>
                                          </p:val>
                                        </p:tav>
                                      </p:tavLst>
                                    </p:anim>
                                    <p:anim calcmode="lin" valueType="num">
                                      <p:cBhvr additive="base">
                                        <p:cTn id="78"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bldLvl="0" animBg="1"/>
      <p:bldP spid="14" grpId="0" bldLvl="0" animBg="1"/>
      <p:bldP spid="15" grpId="0" bldLvl="0" animBg="1"/>
      <p:bldP spid="16" grpId="0"/>
      <p:bldP spid="17" grpId="0" bldLvl="0" animBg="1"/>
      <p:bldP spid="18" grpId="0"/>
      <p:bldP spid="1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 useBgFill="1">
        <p:nvSpPr>
          <p:cNvPr id="42" name="矩形 41"/>
          <p:cNvSpPr/>
          <p:nvPr/>
        </p:nvSpPr>
        <p:spPr>
          <a:xfrm>
            <a:off x="714348" y="1714488"/>
            <a:ext cx="7768883" cy="1245235"/>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计算机网络是</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计算机技术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通信技术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相结合的产物。纵观计算机网络的发展历史可以发现，计算机网络和其他事物的发展一样，也经历了从简单到复杂，从低级到高级的过程。在这一过程中，计算机技术与通信技术紧密结合，相互促进，共同发展，最终产生了计算机网络。</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714348" y="3000372"/>
            <a:ext cx="7447412" cy="66802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1946</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年世界上第一台计算机</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ENIAC</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的诞生到现在网络的全面普及，计算机网络的发展大体可以分为以下</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个阶段。</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图示 6"/>
          <p:cNvGraphicFramePr/>
          <p:nvPr/>
        </p:nvGraphicFramePr>
        <p:xfrm>
          <a:off x="500034" y="2311817"/>
          <a:ext cx="835824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p:nvPr/>
        </p:nvSpPr>
        <p:spPr>
          <a:xfrm>
            <a:off x="714348" y="5094804"/>
            <a:ext cx="1339463" cy="553085"/>
          </a:xfrm>
          <a:prstGeom prst="rect">
            <a:avLst/>
          </a:prstGeom>
          <a:noFill/>
        </p:spPr>
        <p:txBody>
          <a:bodyPr wrap="square" rtlCol="0">
            <a:spAutoFit/>
          </a:bodyPr>
          <a:lstStyle/>
          <a:p>
            <a:pPr algn="just"/>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面向终端的计算机网络</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p:cNvSpPr txBox="1"/>
          <p:nvPr/>
        </p:nvSpPr>
        <p:spPr>
          <a:xfrm>
            <a:off x="2845582" y="5094804"/>
            <a:ext cx="1375182" cy="553085"/>
          </a:xfrm>
          <a:prstGeom prst="rect">
            <a:avLst/>
          </a:prstGeom>
          <a:noFill/>
        </p:spPr>
        <p:txBody>
          <a:bodyPr wrap="square" rtlCol="0">
            <a:spAutoFit/>
          </a:bodyPr>
          <a:lstStyle/>
          <a:p>
            <a:pPr algn="just"/>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以通信子网为中心的网络</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p:cNvSpPr txBox="1"/>
          <p:nvPr/>
        </p:nvSpPr>
        <p:spPr>
          <a:xfrm>
            <a:off x="5012535" y="5094804"/>
            <a:ext cx="1125149" cy="553085"/>
          </a:xfrm>
          <a:prstGeom prst="rect">
            <a:avLst/>
          </a:prstGeom>
          <a:noFill/>
        </p:spPr>
        <p:txBody>
          <a:bodyPr wrap="square" rtlCol="0">
            <a:spAutoFit/>
          </a:bodyPr>
          <a:lstStyle/>
          <a:p>
            <a:pPr algn="just"/>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标准化网络</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0"/>
          <p:cNvSpPr txBox="1"/>
          <p:nvPr/>
        </p:nvSpPr>
        <p:spPr>
          <a:xfrm>
            <a:off x="6929454" y="5094804"/>
            <a:ext cx="1714512" cy="783590"/>
          </a:xfrm>
          <a:prstGeom prst="rect">
            <a:avLst/>
          </a:prstGeom>
          <a:noFill/>
        </p:spPr>
        <p:txBody>
          <a:bodyPr wrap="square" rtlCol="0">
            <a:spAutoFit/>
          </a:bodyPr>
          <a:lstStyle/>
          <a:p>
            <a:pPr algn="just"/>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以下一代</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为中心的新一代网络</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slide(fromBottom)">
                                      <p:cBhvr>
                                        <p:cTn id="11" dur="500"/>
                                        <p:tgtEl>
                                          <p:spTgt spid="43"/>
                                        </p:tgtEl>
                                      </p:cBhvr>
                                    </p:animEffect>
                                  </p:childTnLst>
                                </p:cTn>
                              </p:par>
                            </p:childTnLst>
                          </p:cTn>
                        </p:par>
                        <p:par>
                          <p:cTn id="12" fill="hold">
                            <p:stCondLst>
                              <p:cond delay="1000"/>
                            </p:stCondLst>
                            <p:childTnLst>
                              <p:par>
                                <p:cTn id="13" presetID="2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7" dur="500"/>
                                        <p:tgtEl>
                                          <p:spTgt spid="7"/>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Bottom)">
                                      <p:cBhvr>
                                        <p:cTn id="21" dur="500"/>
                                        <p:tgtEl>
                                          <p:spTgt spid="8"/>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par>
                          <p:cTn id="26" fill="hold">
                            <p:stCondLst>
                              <p:cond delay="2500"/>
                            </p:stCondLst>
                            <p:childTnLst>
                              <p:par>
                                <p:cTn id="27" presetID="12" presetClass="entr" presetSubtype="4"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Bottom)">
                                      <p:cBhvr>
                                        <p:cTn id="29" dur="500"/>
                                        <p:tgtEl>
                                          <p:spTgt spid="10"/>
                                        </p:tgtEl>
                                      </p:cBhvr>
                                    </p:animEffect>
                                  </p:childTnLst>
                                </p:cTn>
                              </p:par>
                            </p:childTnLst>
                          </p:cTn>
                        </p:par>
                        <p:par>
                          <p:cTn id="30" fill="hold">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p:bldGraphic spid="7" grpId="0">
        <p:bldAsOne/>
      </p:bldGraphic>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035819" y="1897586"/>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第一代计算机网络</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面向终端的计算机网络</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1303712" y="2893215"/>
            <a:ext cx="2786082" cy="211074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第一代计算机网络也称面向终端的计算机网络，是以单机为中心的通信系统。这样的系统中除了一台中心计算机（主机），其余终端均不具备自主处理功能。面向终端的计算机网络在结构上有三种形式。</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767927" y="1790429"/>
            <a:ext cx="567000" cy="567002"/>
            <a:chOff x="2804323" y="3859118"/>
            <a:chExt cx="900000" cy="900002"/>
          </a:xfrm>
        </p:grpSpPr>
        <p:sp>
          <p:nvSpPr>
            <p:cNvPr id="9" name="椭圆 8"/>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a:solidFill>
                    <a:schemeClr val="bg1"/>
                  </a:solidFill>
                  <a:latin typeface="Impact" panose="020B0806030902050204" pitchFamily="34" charset="0"/>
                  <a:ea typeface="Adobe Gothic Std B" panose="020B0800000000000000" pitchFamily="34" charset="-128"/>
                  <a:cs typeface="+mn-ea"/>
                  <a:sym typeface="+mn-lt"/>
                </a:rPr>
                <a:t>1</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pic>
        <p:nvPicPr>
          <p:cNvPr id="13" name="图片 12" descr="第一代计算机网络.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357686" y="2893215"/>
            <a:ext cx="4377547" cy="2268000"/>
          </a:xfrm>
          <a:prstGeom prst="rect">
            <a:avLst/>
          </a:prstGeom>
        </p:spPr>
      </p:pic>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
        <p:nvSpPr>
          <p:cNvPr id="5" name="文本框 4"/>
          <p:cNvSpPr txBox="1"/>
          <p:nvPr/>
        </p:nvSpPr>
        <p:spPr>
          <a:xfrm>
            <a:off x="5825490" y="5292090"/>
            <a:ext cx="2386330" cy="650240"/>
          </a:xfrm>
          <a:prstGeom prst="rect">
            <a:avLst/>
          </a:prstGeom>
          <a:noFill/>
        </p:spPr>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1.2</a:t>
            </a:r>
            <a:r>
              <a:rPr lang="zh-CN" altLang="en-US" sz="1400" dirty="0" smtClean="0">
                <a:latin typeface="Arial" panose="020B0604020202020204" pitchFamily="34" charset="0"/>
                <a:ea typeface="微软雅黑" panose="020B0503020204020204" pitchFamily="34" charset="-122"/>
              </a:rPr>
              <a:t>　</a:t>
            </a:r>
            <a:r>
              <a:rPr lang="zh-CN" altLang="en-US" sz="14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面向终端的计算机网络</a:t>
            </a:r>
            <a:endParaRPr lang="zh-CN" altLang="en-US" sz="1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30000"/>
              </a:lnSpc>
            </a:pPr>
            <a:r>
              <a:rPr lang="zh-CN" altLang="en-US" sz="1400" dirty="0" smtClean="0">
                <a:latin typeface="Arial" panose="020B0604020202020204" pitchFamily="34" charset="0"/>
                <a:ea typeface="微软雅黑" panose="020B0503020204020204" pitchFamily="34" charset="-122"/>
              </a:rPr>
              <a:t>　</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809123" y="2451252"/>
            <a:ext cx="3817085" cy="2238099"/>
            <a:chOff x="1077992" y="1321257"/>
            <a:chExt cx="10036017" cy="4700031"/>
          </a:xfrm>
        </p:grpSpPr>
        <p:grpSp>
          <p:nvGrpSpPr>
            <p:cNvPr id="2" name="组合 1"/>
            <p:cNvGrpSpPr/>
            <p:nvPr/>
          </p:nvGrpSpPr>
          <p:grpSpPr>
            <a:xfrm>
              <a:off x="1077992" y="1556792"/>
              <a:ext cx="10036017" cy="4464496"/>
              <a:chOff x="1077992" y="1556792"/>
              <a:chExt cx="10036017" cy="4464496"/>
            </a:xfrm>
          </p:grpSpPr>
          <p:sp>
            <p:nvSpPr>
              <p:cNvPr id="3" name="矩形 2"/>
              <p:cNvSpPr/>
              <p:nvPr/>
            </p:nvSpPr>
            <p:spPr bwMode="auto">
              <a:xfrm>
                <a:off x="1321830" y="1556792"/>
                <a:ext cx="9548340"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44" tIns="34272" rIns="68544" bIns="34272"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350" dirty="0">
                  <a:solidFill>
                    <a:srgbClr val="302A28"/>
                  </a:solidFill>
                  <a:ea typeface="宋体" panose="02010600030101010101" pitchFamily="2" charset="-122"/>
                </a:endParaRPr>
              </a:p>
            </p:txBody>
          </p:sp>
          <p:grpSp>
            <p:nvGrpSpPr>
              <p:cNvPr id="4" name="组合 2"/>
              <p:cNvGrpSpPr/>
              <p:nvPr/>
            </p:nvGrpSpPr>
            <p:grpSpPr>
              <a:xfrm>
                <a:off x="1077992" y="5717702"/>
                <a:ext cx="10036017" cy="303586"/>
                <a:chOff x="1077992" y="5800118"/>
                <a:chExt cx="10036017" cy="188544"/>
              </a:xfrm>
            </p:grpSpPr>
            <p:sp>
              <p:nvSpPr>
                <p:cNvPr id="7" name="直角三角形 6"/>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8" name="直角三角形 7"/>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sp>
            <p:nvSpPr>
              <p:cNvPr id="6" name="圆角矩形 5"/>
              <p:cNvSpPr/>
              <p:nvPr/>
            </p:nvSpPr>
            <p:spPr>
              <a:xfrm>
                <a:off x="1883140" y="2013851"/>
                <a:ext cx="8424625" cy="317641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150000"/>
                  </a:lnSpc>
                </a:pP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）第一种结构是计算机与终端直接相连，如右图所示。</a:t>
                </a:r>
                <a:endPar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六边形 9"/>
            <p:cNvSpPr/>
            <p:nvPr/>
          </p:nvSpPr>
          <p:spPr>
            <a:xfrm>
              <a:off x="1675683" y="1321257"/>
              <a:ext cx="2520281" cy="5058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80"/>
            </a:p>
          </p:txBody>
        </p:sp>
      </p:grpSp>
      <p:grpSp>
        <p:nvGrpSpPr>
          <p:cNvPr id="14" name="组合 13"/>
          <p:cNvGrpSpPr/>
          <p:nvPr/>
        </p:nvGrpSpPr>
        <p:grpSpPr>
          <a:xfrm>
            <a:off x="5322099" y="2250273"/>
            <a:ext cx="3408183" cy="3085167"/>
            <a:chOff x="4810114" y="357165"/>
            <a:chExt cx="4544244" cy="4113556"/>
          </a:xfrm>
        </p:grpSpPr>
        <p:graphicFrame>
          <p:nvGraphicFramePr>
            <p:cNvPr id="15" name="Object 1"/>
            <p:cNvGraphicFramePr>
              <a:graphicFrameLocks noChangeAspect="1"/>
            </p:cNvGraphicFramePr>
            <p:nvPr/>
          </p:nvGraphicFramePr>
          <p:xfrm>
            <a:off x="4810114" y="357165"/>
            <a:ext cx="4544244" cy="3960000"/>
          </p:xfrm>
          <a:graphic>
            <a:graphicData uri="http://schemas.openxmlformats.org/presentationml/2006/ole">
              <mc:AlternateContent xmlns:mc="http://schemas.openxmlformats.org/markup-compatibility/2006">
                <mc:Choice xmlns:v="urn:schemas-microsoft-com:vml" Requires="v">
                  <p:oleObj spid="_x0000_s1025" name="" r:id="rId1" imgW="5359400" imgH="4660900" progId="Visio.Drawing.11">
                    <p:embed/>
                  </p:oleObj>
                </mc:Choice>
                <mc:Fallback>
                  <p:oleObj name="" r:id="rId1" imgW="5359400" imgH="4660900" progId="Visio.Drawing.11">
                    <p:embed/>
                    <p:pic>
                      <p:nvPicPr>
                        <p:cNvPr id="0" name="图片 1024"/>
                        <p:cNvPicPr>
                          <a:picLocks noChangeAspect="1"/>
                        </p:cNvPicPr>
                        <p:nvPr/>
                      </p:nvPicPr>
                      <p:blipFill>
                        <a:blip r:embed="rId2">
                          <a:grayscl/>
                        </a:blip>
                        <a:stretch>
                          <a:fillRect/>
                        </a:stretch>
                      </p:blipFill>
                      <p:spPr>
                        <a:xfrm>
                          <a:off x="4810114" y="357165"/>
                          <a:ext cx="4544244" cy="3960000"/>
                        </a:xfrm>
                        <a:prstGeom prst="rect">
                          <a:avLst/>
                        </a:prstGeom>
                        <a:noFill/>
                        <a:ln w="9525">
                          <a:noFill/>
                        </a:ln>
                      </p:spPr>
                    </p:pic>
                  </p:oleObj>
                </mc:Fallback>
              </mc:AlternateContent>
            </a:graphicData>
          </a:graphic>
        </p:graphicFrame>
        <p:sp>
          <p:nvSpPr>
            <p:cNvPr id="16" name="矩形 15"/>
            <p:cNvSpPr/>
            <p:nvPr/>
          </p:nvSpPr>
          <p:spPr>
            <a:xfrm>
              <a:off x="5810246" y="4071941"/>
              <a:ext cx="3102187" cy="398780"/>
            </a:xfrm>
            <a:prstGeom prst="rect">
              <a:avLst/>
            </a:prstGeom>
          </p:spPr>
          <p:txBody>
            <a:bodyPr wrap="none">
              <a:spAutoFit/>
            </a:bodyPr>
            <a:lstStyle/>
            <a:p>
              <a:r>
                <a:rPr lang="en-US" sz="1350" dirty="0" smtClean="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计算机与终端直接相连</a:t>
              </a:r>
              <a:r>
                <a:rPr lang="en-US" sz="135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3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2"/>
          <p:cNvGrpSpPr>
            <a:grpSpLocks noChangeAspect="1"/>
          </p:cNvGrpSpPr>
          <p:nvPr/>
        </p:nvGrpSpPr>
        <p:grpSpPr>
          <a:xfrm>
            <a:off x="821505" y="2196695"/>
            <a:ext cx="3817085" cy="2839661"/>
            <a:chOff x="1077992" y="1321257"/>
            <a:chExt cx="10036017" cy="4700031"/>
          </a:xfrm>
        </p:grpSpPr>
        <p:grpSp>
          <p:nvGrpSpPr>
            <p:cNvPr id="4" name="组合 1"/>
            <p:cNvGrpSpPr/>
            <p:nvPr/>
          </p:nvGrpSpPr>
          <p:grpSpPr>
            <a:xfrm>
              <a:off x="1077992" y="1556792"/>
              <a:ext cx="10036017" cy="4464496"/>
              <a:chOff x="1077992" y="1556792"/>
              <a:chExt cx="10036017" cy="4464496"/>
            </a:xfrm>
          </p:grpSpPr>
          <p:sp>
            <p:nvSpPr>
              <p:cNvPr id="3" name="矩形 2"/>
              <p:cNvSpPr/>
              <p:nvPr/>
            </p:nvSpPr>
            <p:spPr bwMode="auto">
              <a:xfrm>
                <a:off x="1321830" y="1556792"/>
                <a:ext cx="9548340"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44" tIns="34272" rIns="68544" bIns="34272"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350" dirty="0">
                  <a:solidFill>
                    <a:srgbClr val="302A28"/>
                  </a:solidFill>
                  <a:ea typeface="宋体" panose="02010600030101010101" pitchFamily="2" charset="-122"/>
                </a:endParaRPr>
              </a:p>
            </p:txBody>
          </p:sp>
          <p:grpSp>
            <p:nvGrpSpPr>
              <p:cNvPr id="5" name="组合 2"/>
              <p:cNvGrpSpPr/>
              <p:nvPr/>
            </p:nvGrpSpPr>
            <p:grpSpPr>
              <a:xfrm>
                <a:off x="1077992" y="5717702"/>
                <a:ext cx="10036017" cy="303586"/>
                <a:chOff x="1077992" y="5800118"/>
                <a:chExt cx="10036017" cy="188544"/>
              </a:xfrm>
            </p:grpSpPr>
            <p:sp>
              <p:nvSpPr>
                <p:cNvPr id="7" name="直角三角形 6"/>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8" name="直角三角形 7"/>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sp>
            <p:nvSpPr>
              <p:cNvPr id="6" name="圆角矩形 5"/>
              <p:cNvSpPr/>
              <p:nvPr/>
            </p:nvSpPr>
            <p:spPr>
              <a:xfrm>
                <a:off x="1883140" y="1942251"/>
                <a:ext cx="8424625" cy="311677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50000"/>
                  </a:lnSpc>
                </a:pP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）第二种结构是终端共享通信线路，如右图所示。</a:t>
                </a:r>
                <a:endPar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六边形 9"/>
            <p:cNvSpPr/>
            <p:nvPr/>
          </p:nvSpPr>
          <p:spPr>
            <a:xfrm>
              <a:off x="1675683" y="1321257"/>
              <a:ext cx="2520281" cy="5058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80"/>
            </a:p>
          </p:txBody>
        </p:sp>
      </p:grpSp>
      <p:grpSp>
        <p:nvGrpSpPr>
          <p:cNvPr id="14" name="组合 21"/>
          <p:cNvGrpSpPr/>
          <p:nvPr/>
        </p:nvGrpSpPr>
        <p:grpSpPr>
          <a:xfrm>
            <a:off x="4786314" y="2089538"/>
            <a:ext cx="4021200" cy="3513795"/>
            <a:chOff x="7239008" y="2928934"/>
            <a:chExt cx="5361600" cy="4685060"/>
          </a:xfrm>
        </p:grpSpPr>
        <p:graphicFrame>
          <p:nvGraphicFramePr>
            <p:cNvPr id="17" name="Object 5"/>
            <p:cNvGraphicFramePr>
              <a:graphicFrameLocks noChangeAspect="1"/>
            </p:cNvGraphicFramePr>
            <p:nvPr/>
          </p:nvGraphicFramePr>
          <p:xfrm>
            <a:off x="7239008" y="2928934"/>
            <a:ext cx="5361600" cy="3960000"/>
          </p:xfrm>
          <a:graphic>
            <a:graphicData uri="http://schemas.openxmlformats.org/presentationml/2006/ole">
              <mc:AlternateContent xmlns:mc="http://schemas.openxmlformats.org/markup-compatibility/2006">
                <mc:Choice xmlns:v="urn:schemas-microsoft-com:vml" Requires="v">
                  <p:oleObj spid="_x0000_s2049" name="" r:id="rId1" imgW="4600575" imgH="3400425" progId="Visio.Drawing.11">
                    <p:embed/>
                  </p:oleObj>
                </mc:Choice>
                <mc:Fallback>
                  <p:oleObj name="" r:id="rId1" imgW="4600575" imgH="3400425" progId="Visio.Drawing.11">
                    <p:embed/>
                    <p:pic>
                      <p:nvPicPr>
                        <p:cNvPr id="0" name="Object 5"/>
                        <p:cNvPicPr>
                          <a:picLocks noChangeAspect="1"/>
                        </p:cNvPicPr>
                        <p:nvPr/>
                      </p:nvPicPr>
                      <p:blipFill>
                        <a:blip r:embed="rId2">
                          <a:grayscl/>
                        </a:blip>
                        <a:stretch>
                          <a:fillRect/>
                        </a:stretch>
                      </p:blipFill>
                      <p:spPr>
                        <a:xfrm>
                          <a:off x="7239008" y="2928934"/>
                          <a:ext cx="5361600" cy="3960000"/>
                        </a:xfrm>
                        <a:prstGeom prst="rect">
                          <a:avLst/>
                        </a:prstGeom>
                        <a:noFill/>
                        <a:ln w="9525">
                          <a:noFill/>
                        </a:ln>
                      </p:spPr>
                    </p:pic>
                  </p:oleObj>
                </mc:Fallback>
              </mc:AlternateContent>
            </a:graphicData>
          </a:graphic>
        </p:graphicFrame>
        <p:sp>
          <p:nvSpPr>
            <p:cNvPr id="18" name="矩形 17"/>
            <p:cNvSpPr/>
            <p:nvPr/>
          </p:nvSpPr>
          <p:spPr>
            <a:xfrm>
              <a:off x="8953520" y="7215214"/>
              <a:ext cx="2377440" cy="398780"/>
            </a:xfrm>
            <a:prstGeom prst="rect">
              <a:avLst/>
            </a:prstGeom>
          </p:spPr>
          <p:txBody>
            <a:bodyPr wrap="none">
              <a:spAutoFit/>
            </a:bodyPr>
            <a:lstStyle/>
            <a:p>
              <a:r>
                <a:rPr lang="en-US" sz="1200" dirty="0" smtClean="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1200" dirty="0" smtClean="0">
                  <a:latin typeface="Times New Roman" panose="02020603050405020304" pitchFamily="18" charset="0"/>
                  <a:ea typeface="微软雅黑" panose="020B0503020204020204" pitchFamily="34" charset="-122"/>
                  <a:cs typeface="Times New Roman" panose="02020603050405020304" pitchFamily="18" charset="0"/>
                </a:rPr>
                <a:t>　终端</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共享</a:t>
              </a:r>
              <a:r>
                <a:rPr lang="zh-CN" altLang="en-US" sz="1200" dirty="0" smtClean="0">
                  <a:latin typeface="Times New Roman" panose="02020603050405020304" pitchFamily="18" charset="0"/>
                  <a:ea typeface="微软雅黑" panose="020B0503020204020204" pitchFamily="34" charset="-122"/>
                  <a:cs typeface="Times New Roman" panose="02020603050405020304" pitchFamily="18" charset="0"/>
                </a:rPr>
                <a:t>通信线路</a:t>
              </a:r>
              <a:endParaRPr lang="zh-CN" altLang="en-US" sz="12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2"/>
          <p:cNvGrpSpPr>
            <a:grpSpLocks noChangeAspect="1"/>
          </p:cNvGrpSpPr>
          <p:nvPr/>
        </p:nvGrpSpPr>
        <p:grpSpPr>
          <a:xfrm>
            <a:off x="446456" y="1714488"/>
            <a:ext cx="3589760" cy="3964809"/>
            <a:chOff x="1077992" y="1383924"/>
            <a:chExt cx="10506455" cy="4637364"/>
          </a:xfrm>
        </p:grpSpPr>
        <p:grpSp>
          <p:nvGrpSpPr>
            <p:cNvPr id="4" name="组合 1"/>
            <p:cNvGrpSpPr/>
            <p:nvPr/>
          </p:nvGrpSpPr>
          <p:grpSpPr>
            <a:xfrm>
              <a:off x="1077992" y="1556792"/>
              <a:ext cx="10506455" cy="4464496"/>
              <a:chOff x="1077992" y="1556792"/>
              <a:chExt cx="10506455" cy="4464496"/>
            </a:xfrm>
          </p:grpSpPr>
          <p:sp>
            <p:nvSpPr>
              <p:cNvPr id="3" name="矩形 2"/>
              <p:cNvSpPr/>
              <p:nvPr/>
            </p:nvSpPr>
            <p:spPr bwMode="auto">
              <a:xfrm>
                <a:off x="1321829" y="1556792"/>
                <a:ext cx="10262618"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44" tIns="34272" rIns="68544" bIns="34272"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350" dirty="0">
                  <a:solidFill>
                    <a:srgbClr val="302A28"/>
                  </a:solidFill>
                  <a:ea typeface="宋体" panose="02010600030101010101" pitchFamily="2" charset="-122"/>
                </a:endParaRPr>
              </a:p>
            </p:txBody>
          </p:sp>
          <p:grpSp>
            <p:nvGrpSpPr>
              <p:cNvPr id="5" name="组合 2"/>
              <p:cNvGrpSpPr/>
              <p:nvPr/>
            </p:nvGrpSpPr>
            <p:grpSpPr>
              <a:xfrm>
                <a:off x="1077992" y="5717702"/>
                <a:ext cx="10036017" cy="303586"/>
                <a:chOff x="1077992" y="5800118"/>
                <a:chExt cx="10036017" cy="188544"/>
              </a:xfrm>
            </p:grpSpPr>
            <p:sp>
              <p:nvSpPr>
                <p:cNvPr id="7" name="直角三角形 6"/>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8" name="直角三角形 7"/>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sp>
            <p:nvSpPr>
              <p:cNvPr id="6" name="圆角矩形 5"/>
              <p:cNvSpPr/>
              <p:nvPr/>
            </p:nvSpPr>
            <p:spPr>
              <a:xfrm>
                <a:off x="1883533" y="1885260"/>
                <a:ext cx="9230476" cy="394802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a:lnSpc>
                    <a:spcPct val="125000"/>
                  </a:lnSpc>
                </a:pP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）为了减轻主机负荷，在主机前增加（</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Communication Control Processor</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）或前端机（</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Front End Processor</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FEP</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），在终端云集的地方增加集中器或多路器，这就是第三种结构，如图</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endPar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l">
                  <a:lnSpc>
                    <a:spcPct val="125000"/>
                  </a:lnSpc>
                </a:pP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FEP</a:t>
                </a:r>
                <a:r>
                  <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专门负责通信控制，而主机专门进行数据处理。集中器或多路器实际上是设在远程终端的通信处理机，其作用是实现多个终端共享同一通信线路。</a:t>
                </a:r>
                <a:endParaRPr lang="zh-CN" altLang="en-US" sz="15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六边形 9"/>
            <p:cNvSpPr/>
            <p:nvPr/>
          </p:nvSpPr>
          <p:spPr>
            <a:xfrm>
              <a:off x="1675684" y="1383924"/>
              <a:ext cx="2520280" cy="376002"/>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80"/>
            </a:p>
          </p:txBody>
        </p:sp>
      </p:grpSp>
      <p:grpSp>
        <p:nvGrpSpPr>
          <p:cNvPr id="14" name="组合 13"/>
          <p:cNvGrpSpPr/>
          <p:nvPr/>
        </p:nvGrpSpPr>
        <p:grpSpPr>
          <a:xfrm>
            <a:off x="4143372" y="2144120"/>
            <a:ext cx="4860000" cy="3158488"/>
            <a:chOff x="5238744" y="1728904"/>
            <a:chExt cx="6480000" cy="4211317"/>
          </a:xfrm>
        </p:grpSpPr>
        <p:sp>
          <p:nvSpPr>
            <p:cNvPr id="15" name="矩形 14"/>
            <p:cNvSpPr/>
            <p:nvPr/>
          </p:nvSpPr>
          <p:spPr>
            <a:xfrm>
              <a:off x="5973729" y="4572008"/>
              <a:ext cx="5641340" cy="1368213"/>
            </a:xfrm>
            <a:prstGeom prst="rect">
              <a:avLst/>
            </a:prstGeom>
          </p:spPr>
          <p:txBody>
            <a:bodyPr wrap="none">
              <a:spAutoFit/>
            </a:bodyPr>
            <a:lstStyle/>
            <a:p>
              <a:pPr algn="ctr">
                <a:lnSpc>
                  <a:spcPct val="150000"/>
                </a:lnSpc>
              </a:pP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主机前增加</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FEP</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，终端前增加集中器或多路器</a:t>
              </a:r>
              <a:endPar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面向终端的计算机网络</a:t>
              </a: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Object 4"/>
            <p:cNvGraphicFramePr>
              <a:graphicFrameLocks noChangeAspect="1"/>
            </p:cNvGraphicFramePr>
            <p:nvPr/>
          </p:nvGraphicFramePr>
          <p:xfrm>
            <a:off x="5238744" y="1728904"/>
            <a:ext cx="6480000" cy="2713306"/>
          </p:xfrm>
          <a:graphic>
            <a:graphicData uri="http://schemas.openxmlformats.org/presentationml/2006/ole">
              <mc:AlternateContent xmlns:mc="http://schemas.openxmlformats.org/markup-compatibility/2006">
                <mc:Choice xmlns:v="urn:schemas-microsoft-com:vml" Requires="v">
                  <p:oleObj spid="_x0000_s3073" name="" r:id="rId1" imgW="7696200" imgH="3238500" progId="Visio.Drawing.11">
                    <p:embed/>
                  </p:oleObj>
                </mc:Choice>
                <mc:Fallback>
                  <p:oleObj name="" r:id="rId1" imgW="7696200" imgH="3238500" progId="Visio.Drawing.11">
                    <p:embed/>
                    <p:pic>
                      <p:nvPicPr>
                        <p:cNvPr id="0" name="图片 3072"/>
                        <p:cNvPicPr>
                          <a:picLocks noChangeAspect="1"/>
                        </p:cNvPicPr>
                        <p:nvPr/>
                      </p:nvPicPr>
                      <p:blipFill>
                        <a:blip r:embed="rId2">
                          <a:grayscl/>
                        </a:blip>
                        <a:stretch>
                          <a:fillRect/>
                        </a:stretch>
                      </p:blipFill>
                      <p:spPr>
                        <a:xfrm>
                          <a:off x="5238744" y="1728904"/>
                          <a:ext cx="6480000" cy="2713306"/>
                        </a:xfrm>
                        <a:prstGeom prst="rect">
                          <a:avLst/>
                        </a:prstGeom>
                        <a:noFill/>
                        <a:ln w="9525">
                          <a:noFill/>
                        </a:ln>
                      </p:spPr>
                    </p:pic>
                  </p:oleObj>
                </mc:Fallback>
              </mc:AlternateContent>
            </a:graphicData>
          </a:graphic>
        </p:graphicFrame>
      </p:grpSp>
      <p:sp>
        <p:nvSpPr>
          <p:cNvPr id="9"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sp>
        <p:nvSpPr>
          <p:cNvPr id="3078" name="Rectangle 6"/>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sp>
        <p:nvSpPr>
          <p:cNvPr id="52229" name="Rectangle 5"/>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sp>
        <p:nvSpPr>
          <p:cNvPr id="16" name="圆角矩形 15"/>
          <p:cNvSpPr/>
          <p:nvPr/>
        </p:nvSpPr>
        <p:spPr>
          <a:xfrm>
            <a:off x="928662" y="2196695"/>
            <a:ext cx="3589760" cy="297626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0A6CB5"/>
            </a:solidFill>
          </a:ln>
        </p:spPr>
        <p:txBody>
          <a:bodyPr wrap="square">
            <a:spAutoFit/>
          </a:bodyPr>
          <a:lstStyle/>
          <a:p>
            <a:pPr indent="457200" algn="just">
              <a:lnSpc>
                <a:spcPct val="125000"/>
              </a:lnSpc>
            </a:pP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年代初美国航空公司与</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公司联合研制的</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预订飞机票系统</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个主机和</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多个终端组成，是一个典型的面向终端的计算机网络。但这种网络系统存在着一些缺点：如果主机的负荷较重，会导致系统响应时间过长；而且单机系统的可靠性一般较低，一旦主机发生故障，将导致整个网络系统的瘫痪。</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descr="美国航空公司.jpg"/>
          <p:cNvPicPr>
            <a:picLocks noChangeAspect="1"/>
          </p:cNvPicPr>
          <p:nvPr/>
        </p:nvPicPr>
        <p:blipFill>
          <a:blip r:embed="rId1" cstate="print"/>
          <a:stretch>
            <a:fillRect/>
          </a:stretch>
        </p:blipFill>
        <p:spPr>
          <a:xfrm>
            <a:off x="4518422" y="2303852"/>
            <a:ext cx="4411265" cy="2484000"/>
          </a:xfrm>
          <a:prstGeom prst="ellipse">
            <a:avLst/>
          </a:prstGeom>
          <a:ln>
            <a:noFill/>
          </a:ln>
          <a:effectLst>
            <a:softEdge rad="112500"/>
          </a:effectLst>
        </p:spPr>
      </p:pic>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500"/>
                                        <p:tgtEl>
                                          <p:spTgt spid="1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sz="4000" b="1">
                <a:solidFill>
                  <a:schemeClr val="tx1">
                    <a:lumMod val="75000"/>
                  </a:schemeClr>
                </a:solidFill>
                <a:effectLst>
                  <a:outerShdw blurRad="38100" dist="19050" dir="2700000" algn="tl" rotWithShape="0">
                    <a:schemeClr val="dk1">
                      <a:alpha val="40000"/>
                    </a:schemeClr>
                  </a:outerShdw>
                </a:effectLst>
                <a:sym typeface="+mn-ea"/>
              </a:rPr>
              <a:t>授课内容</a:t>
            </a:r>
            <a:br>
              <a:rPr lang="zh-CN" altLang="en-US" b="1">
                <a:solidFill>
                  <a:schemeClr val="tx1">
                    <a:lumMod val="75000"/>
                  </a:schemeClr>
                </a:solidFill>
                <a:effectLst>
                  <a:outerShdw blurRad="38100" dist="19050" dir="2700000" algn="tl" rotWithShape="0">
                    <a:schemeClr val="dk1">
                      <a:alpha val="40000"/>
                    </a:schemeClr>
                  </a:outerShdw>
                </a:effectLst>
              </a:rPr>
            </a:br>
            <a:endParaRPr lang="zh-CN" altLang="en-US"/>
          </a:p>
        </p:txBody>
      </p:sp>
      <p:sp>
        <p:nvSpPr>
          <p:cNvPr id="3" name="内容占位符 2"/>
          <p:cNvSpPr>
            <a:spLocks noGrp="1"/>
          </p:cNvSpPr>
          <p:nvPr>
            <p:ph idx="1"/>
          </p:nvPr>
        </p:nvSpPr>
        <p:spPr/>
        <p:txBody>
          <a:bodyPr>
            <a:normAutofit lnSpcReduction="10000"/>
          </a:bodyPr>
          <a:lstStyle/>
          <a:p>
            <a:pPr marL="0" indent="0">
              <a:lnSpc>
                <a:spcPct val="150000"/>
              </a:lnSpc>
              <a:buNone/>
            </a:pPr>
            <a:r>
              <a:rPr b="1">
                <a:solidFill>
                  <a:srgbClr val="FF0000"/>
                </a:solidFill>
                <a:sym typeface="+mn-ea"/>
              </a:rPr>
              <a:t>教学手段</a:t>
            </a:r>
            <a:r>
              <a:rPr lang="en-US" altLang="zh-CN" b="1">
                <a:solidFill>
                  <a:srgbClr val="FF0000"/>
                </a:solidFill>
                <a:sym typeface="+mn-ea"/>
              </a:rPr>
              <a:t>:</a:t>
            </a:r>
            <a:endParaRPr lang="en-US" altLang="zh-CN" b="1">
              <a:solidFill>
                <a:srgbClr val="FF0000"/>
              </a:solidFill>
              <a:sym typeface="+mn-ea"/>
            </a:endParaRPr>
          </a:p>
          <a:p>
            <a:pPr marL="0" indent="0">
              <a:lnSpc>
                <a:spcPct val="150000"/>
              </a:lnSpc>
              <a:buNone/>
            </a:pPr>
            <a:r>
              <a:rPr b="1">
                <a:solidFill>
                  <a:schemeClr val="tx1">
                    <a:lumMod val="50000"/>
                  </a:schemeClr>
                </a:solidFill>
                <a:sym typeface="+mn-ea"/>
              </a:rPr>
              <a:t>课外预习、课堂讲授和讨论、课外作业等。利用计算机网络精品课平台培养学生课外自主学习能力，课堂实行教师精讲和师生互动相结合的方式，逐步培养学生分析解决问题的能力。</a:t>
            </a:r>
            <a:endParaRPr lang="zh-CN" altLang="en-US" b="1">
              <a:solidFill>
                <a:schemeClr val="tx1">
                  <a:lumMod val="50000"/>
                </a:schemeClr>
              </a:solidFill>
            </a:endParaRPr>
          </a:p>
          <a:p>
            <a:pPr marL="0" indent="0">
              <a:lnSpc>
                <a:spcPct val="150000"/>
              </a:lnSpc>
              <a:buNone/>
            </a:pPr>
            <a:r>
              <a:rPr b="1">
                <a:solidFill>
                  <a:srgbClr val="FF0000"/>
                </a:solidFill>
                <a:sym typeface="+mn-ea"/>
              </a:rPr>
              <a:t>重点和难点：</a:t>
            </a:r>
            <a:endParaRPr lang="zh-CN" altLang="en-US" b="1">
              <a:solidFill>
                <a:srgbClr val="FF0000"/>
              </a:solidFill>
            </a:endParaRPr>
          </a:p>
          <a:p>
            <a:pPr marL="0" indent="0">
              <a:lnSpc>
                <a:spcPct val="150000"/>
              </a:lnSpc>
              <a:buNone/>
            </a:pPr>
            <a:r>
              <a:rPr b="1">
                <a:solidFill>
                  <a:schemeClr val="tx1">
                    <a:lumMod val="50000"/>
                  </a:schemeClr>
                </a:solidFill>
                <a:sym typeface="+mn-ea"/>
              </a:rPr>
              <a:t>1、重点：1)掌握因特网的组成；2)分析计算机网络的性能；</a:t>
            </a:r>
            <a:endParaRPr lang="zh-CN" altLang="en-US" b="1">
              <a:solidFill>
                <a:schemeClr val="tx1">
                  <a:lumMod val="50000"/>
                </a:schemeClr>
              </a:solidFill>
            </a:endParaRPr>
          </a:p>
          <a:p>
            <a:pPr marL="0" indent="0">
              <a:lnSpc>
                <a:spcPct val="150000"/>
              </a:lnSpc>
              <a:buNone/>
            </a:pPr>
            <a:r>
              <a:rPr b="1">
                <a:solidFill>
                  <a:schemeClr val="tx1">
                    <a:lumMod val="50000"/>
                  </a:schemeClr>
                </a:solidFill>
                <a:sym typeface="+mn-ea"/>
              </a:rPr>
              <a:t>2、难点：1)解释电路交换、分组交换和报文交换的区别；2)计算计算机网络的性能的时延和网络利用率等指标。</a:t>
            </a:r>
            <a:endParaRPr lang="zh-CN" altLang="en-US" b="1">
              <a:solidFill>
                <a:schemeClr val="tx1">
                  <a:lumMod val="50000"/>
                </a:schemeClr>
              </a:solidFill>
            </a:endParaRP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875084" y="1875224"/>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第二代计算机网络</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以通信子网为中心的网络</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928662" y="2464587"/>
            <a:ext cx="4500594" cy="2861310"/>
          </a:xfrm>
          <a:prstGeom prst="rect">
            <a:avLst/>
          </a:prstGeom>
        </p:spPr>
        <p:txBody>
          <a:bodyPr wrap="square">
            <a:spAutoFit/>
          </a:bodyPr>
          <a:lstStyle/>
          <a:p>
            <a:pPr indent="457200" algn="just">
              <a:lnSpc>
                <a:spcPct val="150000"/>
              </a:lnSpc>
            </a:pP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1969</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月，美国国防部高级研究计划署（</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Defense Advanced Research Projects Agency</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DARPA</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）的计算机分组交换网</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ARPANET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投入运行，它成功地连接了美国加州大学洛杉矶分校、加州大学圣巴巴拉分校、斯坦福大学和犹他大学</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四个节点</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的计算机。</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ARPANET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的诞生，标志着计算机网络的发展进入了一个新纪元，也使计算机网络的概念发生了根本性的变化。</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607191" y="1768067"/>
            <a:ext cx="567000" cy="567002"/>
            <a:chOff x="2804323" y="3859118"/>
            <a:chExt cx="900000" cy="900002"/>
          </a:xfrm>
        </p:grpSpPr>
        <p:sp>
          <p:nvSpPr>
            <p:cNvPr id="9" name="椭圆 8"/>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pic>
        <p:nvPicPr>
          <p:cNvPr id="13" name="图片 12" descr="timg (1).jpg"/>
          <p:cNvPicPr>
            <a:picLocks noChangeAspect="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tretch>
            <a:fillRect/>
          </a:stretch>
        </p:blipFill>
        <p:spPr>
          <a:xfrm>
            <a:off x="5482835" y="2946794"/>
            <a:ext cx="3186000" cy="2594536"/>
          </a:xfrm>
          <a:prstGeom prst="rect">
            <a:avLst/>
          </a:prstGeom>
        </p:spPr>
      </p:pic>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
        <p:nvSpPr>
          <p:cNvPr id="5" name="文本框 4"/>
          <p:cNvSpPr txBox="1"/>
          <p:nvPr/>
        </p:nvSpPr>
        <p:spPr>
          <a:xfrm>
            <a:off x="5723890" y="5661660"/>
            <a:ext cx="2564130" cy="650240"/>
          </a:xfrm>
          <a:prstGeom prst="rect">
            <a:avLst/>
          </a:prstGeom>
          <a:noFill/>
        </p:spPr>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1.6</a:t>
            </a:r>
            <a:r>
              <a:rPr lang="zh-CN" altLang="en-US" sz="1400" dirty="0" smtClean="0">
                <a:latin typeface="Arial" panose="020B0604020202020204" pitchFamily="34" charset="0"/>
                <a:ea typeface="微软雅黑" panose="020B0503020204020204" pitchFamily="34" charset="-122"/>
              </a:rPr>
              <a:t>　</a:t>
            </a:r>
            <a:r>
              <a:rPr lang="zh-CN" altLang="en-US" sz="14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以通信子网为中心的网络</a:t>
            </a:r>
            <a:endParaRPr lang="zh-CN" altLang="en-US" sz="1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553613" y="1928802"/>
            <a:ext cx="3107553" cy="390017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p:spPr>
        <p:txBody>
          <a:bodyPr wrap="square">
            <a:spAutoFit/>
          </a:bodyPr>
          <a:lstStyle/>
          <a:p>
            <a:pPr indent="457200" algn="just">
              <a:lnSpc>
                <a:spcPct val="150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分组交换网则以由接口信息处理机（</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Interface Message Processor</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IMP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）构成的通信子网为中心，主机和终端都处在网络的边缘，构成了用户资源子网，如图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50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用户不仅共享通信子网的资源，而且还可共享用户资源子网中丰富的硬件和软件资源。这种以通信子网为中心的计算机网络通常被称为第二代计算机网络。</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0" name="Rectangle 2"/>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grpSp>
        <p:nvGrpSpPr>
          <p:cNvPr id="15" name="组合 14"/>
          <p:cNvGrpSpPr>
            <a:grpSpLocks noChangeAspect="1"/>
          </p:cNvGrpSpPr>
          <p:nvPr/>
        </p:nvGrpSpPr>
        <p:grpSpPr>
          <a:xfrm>
            <a:off x="3890701" y="2165683"/>
            <a:ext cx="4914000" cy="3267808"/>
            <a:chOff x="4791602" y="1977396"/>
            <a:chExt cx="6948000" cy="4620422"/>
          </a:xfrm>
        </p:grpSpPr>
        <p:graphicFrame>
          <p:nvGraphicFramePr>
            <p:cNvPr id="53249" name="Object 1"/>
            <p:cNvGraphicFramePr>
              <a:graphicFrameLocks noChangeAspect="1"/>
            </p:cNvGraphicFramePr>
            <p:nvPr/>
          </p:nvGraphicFramePr>
          <p:xfrm>
            <a:off x="4791602" y="1977396"/>
            <a:ext cx="6948000" cy="4023372"/>
          </p:xfrm>
          <a:graphic>
            <a:graphicData uri="http://schemas.openxmlformats.org/presentationml/2006/ole">
              <mc:AlternateContent xmlns:mc="http://schemas.openxmlformats.org/markup-compatibility/2006">
                <mc:Choice xmlns:v="urn:schemas-microsoft-com:vml" Requires="v">
                  <p:oleObj spid="_x0000_s4097" name="" r:id="rId1" imgW="8172450" imgH="4714875" progId="Visio.Drawing.11">
                    <p:embed/>
                  </p:oleObj>
                </mc:Choice>
                <mc:Fallback>
                  <p:oleObj name="" r:id="rId1" imgW="8172450" imgH="4714875" progId="Visio.Drawing.11">
                    <p:embed/>
                    <p:pic>
                      <p:nvPicPr>
                        <p:cNvPr id="0" name="图片 4096"/>
                        <p:cNvPicPr>
                          <a:picLocks noChangeAspect="1"/>
                        </p:cNvPicPr>
                        <p:nvPr/>
                      </p:nvPicPr>
                      <p:blipFill>
                        <a:blip r:embed="rId2">
                          <a:grayscl/>
                        </a:blip>
                        <a:stretch>
                          <a:fillRect/>
                        </a:stretch>
                      </p:blipFill>
                      <p:spPr>
                        <a:xfrm>
                          <a:off x="4791602" y="1977396"/>
                          <a:ext cx="6948000" cy="4023372"/>
                        </a:xfrm>
                        <a:prstGeom prst="rect">
                          <a:avLst/>
                        </a:prstGeom>
                        <a:noFill/>
                        <a:ln w="9525">
                          <a:noFill/>
                        </a:ln>
                      </p:spPr>
                    </p:pic>
                  </p:oleObj>
                </mc:Fallback>
              </mc:AlternateContent>
            </a:graphicData>
          </a:graphic>
        </p:graphicFrame>
        <p:sp>
          <p:nvSpPr>
            <p:cNvPr id="14" name="矩形 13"/>
            <p:cNvSpPr/>
            <p:nvPr/>
          </p:nvSpPr>
          <p:spPr>
            <a:xfrm>
              <a:off x="5376125" y="6174935"/>
              <a:ext cx="5774899" cy="422883"/>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sz="1350" dirty="0" smtClean="0">
                  <a:latin typeface="Times New Roman" panose="02020603050405020304" pitchFamily="18" charset="0"/>
                  <a:ea typeface="微软雅黑" panose="020B0503020204020204" pitchFamily="34" charset="-122"/>
                  <a:cs typeface="Times New Roman" panose="02020603050405020304" pitchFamily="18" charset="0"/>
                </a:rPr>
                <a:t>1.7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采用资源子网与通信子网组成的两级网络结构</a:t>
              </a:r>
              <a:endParaRPr lang="zh-CN" altLang="en-US" sz="13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875084" y="1821645"/>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第三代计算机网络</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标准化网络</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821505" y="2283731"/>
            <a:ext cx="7715304"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国际标准化组织（</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International Standard Organization</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ISO</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）于</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1977</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年设立专门的机构研究解决不同公司之间的网络不能互连互通的问题，并于不久后提出了一个使各种计算机能够互连的标准框架</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开放式系统互连参考模型（</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Open System Interconnection/Reference</a:t>
            </a:r>
            <a:b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b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Model</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OSI/RM</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OSI</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OSI</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模型是一个开放体系结构，它将网络分为</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层，并规定每层的功能。</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OSI</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参考模型的出现，意味着计算机网络发展到第三代，即标准化网络。</a:t>
            </a:r>
            <a:endPar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7"/>
          <p:cNvGrpSpPr>
            <a:grpSpLocks noChangeAspect="1"/>
          </p:cNvGrpSpPr>
          <p:nvPr/>
        </p:nvGrpSpPr>
        <p:grpSpPr>
          <a:xfrm>
            <a:off x="607191" y="1768067"/>
            <a:ext cx="567000" cy="567002"/>
            <a:chOff x="2804323" y="3859118"/>
            <a:chExt cx="900000" cy="900002"/>
          </a:xfrm>
        </p:grpSpPr>
        <p:sp>
          <p:nvSpPr>
            <p:cNvPr id="9" name="椭圆 8"/>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3</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2" name="矩形 11"/>
          <p:cNvSpPr/>
          <p:nvPr/>
        </p:nvSpPr>
        <p:spPr>
          <a:xfrm>
            <a:off x="875084" y="4022654"/>
            <a:ext cx="6054371"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OSI</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参考模型推出后，计算机网络就走上了标准化道路。在开放式环境下，所有计算机设备和通信设备只要遵循共同制定的国际标准，就可以实现不同产品在同一网络中的顺利通信。目前主要有</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两种网络体系结构，即开放式系统互连体系结构和用于</a:t>
            </a:r>
            <a:r>
              <a:rPr lang="en-US" altLang="zh-CN"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TCP/IP</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体系结构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descr="u=1235415536,3913941282&amp;fm=200&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768719" y="4500570"/>
            <a:ext cx="2511000" cy="1812942"/>
          </a:xfrm>
          <a:prstGeom prst="rect">
            <a:avLst/>
          </a:prstGeom>
        </p:spPr>
      </p:pic>
      <p:sp>
        <p:nvSpPr>
          <p:cNvPr id="4"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Bottom)">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875084" y="1875224"/>
            <a:ext cx="6697313" cy="783590"/>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第四代计算机网络</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以下一代</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为中心的新一代网络</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821505" y="2357430"/>
            <a:ext cx="7715304"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第四代计算机网络是从</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年代末开始出现的。当时局域网技术已经逐步发展成熟，光纤、高速网络技术及多媒体、智能网络等技术相继出现，整个网络就像一个对用户透明的大的计算机系统，发展为以</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为代表的互联网。</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90</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年代，微电子技术、大规模集成电路技术、光通信技术和计算机技术不断发展，为网络的发展提供了进一步有力的支持。</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7"/>
          <p:cNvGrpSpPr>
            <a:grpSpLocks noChangeAspect="1"/>
          </p:cNvGrpSpPr>
          <p:nvPr/>
        </p:nvGrpSpPr>
        <p:grpSpPr>
          <a:xfrm>
            <a:off x="607191" y="1768067"/>
            <a:ext cx="567000" cy="567002"/>
            <a:chOff x="2804323" y="3859118"/>
            <a:chExt cx="900000" cy="900002"/>
          </a:xfrm>
        </p:grpSpPr>
        <p:sp>
          <p:nvSpPr>
            <p:cNvPr id="9" name="椭圆 8"/>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4</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2" name="矩形 11"/>
          <p:cNvSpPr/>
          <p:nvPr/>
        </p:nvSpPr>
        <p:spPr>
          <a:xfrm>
            <a:off x="928662" y="3878804"/>
            <a:ext cx="6000792" cy="182245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第四代计算机网络的特点是：</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互连、高速、智能与更为广泛的应用。</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现在的计算机网络成为将多个具有独立工作能力的计算机系统通过通信设备和线路相连，并由功能完善的网络软件实现资源共享和数据通信的系统。计算机网络正迅速朝着高速化、实时化、智能化、集成化和多媒体化的方向不断深入，它的快速发展和广泛应用对全球的经济、教育、科技、文化的发展已经产生并且仍将发挥重要影响。</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descr="u=1235415536,3913941282&amp;fm=200&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695751" y="4207320"/>
            <a:ext cx="2484000" cy="1793448"/>
          </a:xfrm>
          <a:prstGeom prst="rect">
            <a:avLst/>
          </a:prstGeom>
        </p:spPr>
      </p:pic>
      <p:sp>
        <p:nvSpPr>
          <p:cNvPr id="4"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00206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002060"/>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Bottom)">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4"/>
          <p:cNvSpPr>
            <a:spLocks noChangeShapeType="1"/>
          </p:cNvSpPr>
          <p:nvPr/>
        </p:nvSpPr>
        <p:spPr bwMode="auto">
          <a:xfrm flipV="1">
            <a:off x="2992438" y="4524375"/>
            <a:ext cx="1579562" cy="32861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8" name="Line 5"/>
          <p:cNvSpPr>
            <a:spLocks noChangeShapeType="1"/>
          </p:cNvSpPr>
          <p:nvPr/>
        </p:nvSpPr>
        <p:spPr bwMode="auto">
          <a:xfrm flipV="1">
            <a:off x="4967288" y="3540125"/>
            <a:ext cx="2528887" cy="984250"/>
          </a:xfrm>
          <a:prstGeom prst="line">
            <a:avLst/>
          </a:prstGeom>
          <a:noFill/>
          <a:ln w="38100">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9" name="Line 6"/>
          <p:cNvSpPr>
            <a:spLocks noChangeShapeType="1"/>
          </p:cNvSpPr>
          <p:nvPr/>
        </p:nvSpPr>
        <p:spPr bwMode="auto">
          <a:xfrm>
            <a:off x="1201738" y="2119313"/>
            <a:ext cx="2106612" cy="76517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0" name="Line 7"/>
          <p:cNvSpPr>
            <a:spLocks noChangeShapeType="1"/>
          </p:cNvSpPr>
          <p:nvPr/>
        </p:nvSpPr>
        <p:spPr bwMode="auto">
          <a:xfrm flipV="1">
            <a:off x="1306513" y="3105150"/>
            <a:ext cx="1897062" cy="10795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1" name="Line 8"/>
          <p:cNvSpPr>
            <a:spLocks noChangeShapeType="1"/>
          </p:cNvSpPr>
          <p:nvPr/>
        </p:nvSpPr>
        <p:spPr bwMode="auto">
          <a:xfrm flipV="1">
            <a:off x="1624013" y="3321050"/>
            <a:ext cx="1684337" cy="9874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 name="Line 9"/>
          <p:cNvSpPr>
            <a:spLocks noChangeShapeType="1"/>
          </p:cNvSpPr>
          <p:nvPr/>
        </p:nvSpPr>
        <p:spPr bwMode="auto">
          <a:xfrm>
            <a:off x="4102100" y="3105150"/>
            <a:ext cx="2420938" cy="0"/>
          </a:xfrm>
          <a:prstGeom prst="line">
            <a:avLst/>
          </a:prstGeom>
          <a:noFill/>
          <a:ln w="38100">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graphicFrame>
        <p:nvGraphicFramePr>
          <p:cNvPr id="13" name="Object 10"/>
          <p:cNvGraphicFramePr>
            <a:graphicFrameLocks noChangeAspect="1"/>
          </p:cNvGraphicFramePr>
          <p:nvPr/>
        </p:nvGraphicFramePr>
        <p:xfrm>
          <a:off x="5126038" y="1951038"/>
          <a:ext cx="3446490" cy="2682875"/>
        </p:xfrm>
        <a:graphic>
          <a:graphicData uri="http://schemas.openxmlformats.org/presentationml/2006/ole">
            <mc:AlternateContent xmlns:mc="http://schemas.openxmlformats.org/markup-compatibility/2006">
              <mc:Choice xmlns:v="urn:schemas-microsoft-com:vml" Requires="v">
                <p:oleObj spid="_x0000_s1025" name="VISIO" r:id="rId1" imgW="3514725" imgH="2009775" progId="">
                  <p:embed/>
                </p:oleObj>
              </mc:Choice>
              <mc:Fallback>
                <p:oleObj name="VISIO" r:id="rId1" imgW="3514725" imgH="2009775" progId="">
                  <p:embed/>
                  <p:pic>
                    <p:nvPicPr>
                      <p:cNvPr id="0" name="Object 10" descr="image6"/>
                      <p:cNvPicPr>
                        <a:picLocks noChangeAspect="1"/>
                      </p:cNvPicPr>
                      <p:nvPr/>
                    </p:nvPicPr>
                    <p:blipFill>
                      <a:blip r:embed="rId2"/>
                      <a:stretch>
                        <a:fillRect/>
                      </a:stretch>
                    </p:blipFill>
                    <p:spPr>
                      <a:xfrm>
                        <a:off x="5126038" y="1951038"/>
                        <a:ext cx="3446490" cy="2682875"/>
                      </a:xfrm>
                      <a:prstGeom prst="rect">
                        <a:avLst/>
                      </a:prstGeom>
                      <a:noFill/>
                      <a:ln w="9525">
                        <a:noFill/>
                      </a:ln>
                    </p:spPr>
                  </p:pic>
                </p:oleObj>
              </mc:Fallback>
            </mc:AlternateContent>
          </a:graphicData>
        </a:graphic>
      </p:graphicFrame>
      <p:sp>
        <p:nvSpPr>
          <p:cNvPr id="14" name="Freeform 12"/>
          <p:cNvSpPr/>
          <p:nvPr/>
        </p:nvSpPr>
        <p:spPr bwMode="auto">
          <a:xfrm flipH="1">
            <a:off x="930275" y="2236788"/>
            <a:ext cx="276225" cy="206375"/>
          </a:xfrm>
          <a:custGeom>
            <a:avLst/>
            <a:gdLst>
              <a:gd name="T0" fmla="*/ 0 w 1188"/>
              <a:gd name="T1" fmla="*/ 2147483647 h 738"/>
              <a:gd name="T2" fmla="*/ 0 w 1188"/>
              <a:gd name="T3" fmla="*/ 2147483647 h 738"/>
              <a:gd name="T4" fmla="*/ 2147483647 w 1188"/>
              <a:gd name="T5" fmla="*/ 2147483647 h 738"/>
              <a:gd name="T6" fmla="*/ 2147483647 w 1188"/>
              <a:gd name="T7" fmla="*/ 0 h 738"/>
              <a:gd name="T8" fmla="*/ 0 w 1188"/>
              <a:gd name="T9" fmla="*/ 2147483647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 name="Freeform 13"/>
          <p:cNvSpPr/>
          <p:nvPr/>
        </p:nvSpPr>
        <p:spPr bwMode="auto">
          <a:xfrm flipH="1">
            <a:off x="1206500" y="2286000"/>
            <a:ext cx="206375" cy="157163"/>
          </a:xfrm>
          <a:custGeom>
            <a:avLst/>
            <a:gdLst>
              <a:gd name="T0" fmla="*/ 2147483647 w 882"/>
              <a:gd name="T1" fmla="*/ 1087694503 h 563"/>
              <a:gd name="T2" fmla="*/ 2147483647 w 882"/>
              <a:gd name="T3" fmla="*/ 2147483647 h 563"/>
              <a:gd name="T4" fmla="*/ 0 w 882"/>
              <a:gd name="T5" fmla="*/ 2147483647 h 563"/>
              <a:gd name="T6" fmla="*/ 0 w 882"/>
              <a:gd name="T7" fmla="*/ 0 h 563"/>
              <a:gd name="T8" fmla="*/ 2147483647 w 882"/>
              <a:gd name="T9" fmla="*/ 1087694503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 name="Freeform 14"/>
          <p:cNvSpPr/>
          <p:nvPr/>
        </p:nvSpPr>
        <p:spPr bwMode="auto">
          <a:xfrm flipH="1">
            <a:off x="930275" y="2236788"/>
            <a:ext cx="482600" cy="63500"/>
          </a:xfrm>
          <a:custGeom>
            <a:avLst/>
            <a:gdLst>
              <a:gd name="T0" fmla="*/ 0 w 2070"/>
              <a:gd name="T1" fmla="*/ 2147483647 h 225"/>
              <a:gd name="T2" fmla="*/ 2147483647 w 2070"/>
              <a:gd name="T3" fmla="*/ 2147483647 h 225"/>
              <a:gd name="T4" fmla="*/ 2147483647 w 2070"/>
              <a:gd name="T5" fmla="*/ 0 h 225"/>
              <a:gd name="T6" fmla="*/ 2147483647 w 2070"/>
              <a:gd name="T7" fmla="*/ 0 h 225"/>
              <a:gd name="T8" fmla="*/ 0 w 2070"/>
              <a:gd name="T9" fmla="*/ 2147483647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 name="Freeform 15"/>
          <p:cNvSpPr/>
          <p:nvPr/>
        </p:nvSpPr>
        <p:spPr bwMode="auto">
          <a:xfrm flipH="1">
            <a:off x="1079500" y="2220913"/>
            <a:ext cx="176213" cy="57150"/>
          </a:xfrm>
          <a:custGeom>
            <a:avLst/>
            <a:gdLst>
              <a:gd name="T0" fmla="*/ 0 w 751"/>
              <a:gd name="T1" fmla="*/ 2147483647 h 210"/>
              <a:gd name="T2" fmla="*/ 0 w 751"/>
              <a:gd name="T3" fmla="*/ 2147483647 h 210"/>
              <a:gd name="T4" fmla="*/ 2147483647 w 751"/>
              <a:gd name="T5" fmla="*/ 2147483647 h 210"/>
              <a:gd name="T6" fmla="*/ 2147483647 w 751"/>
              <a:gd name="T7" fmla="*/ 2147483647 h 210"/>
              <a:gd name="T8" fmla="*/ 2147483647 w 751"/>
              <a:gd name="T9" fmla="*/ 0 h 210"/>
              <a:gd name="T10" fmla="*/ 0 w 751"/>
              <a:gd name="T11" fmla="*/ 2147483647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 name="Freeform 16"/>
          <p:cNvSpPr/>
          <p:nvPr/>
        </p:nvSpPr>
        <p:spPr bwMode="auto">
          <a:xfrm flipH="1">
            <a:off x="984250" y="1971675"/>
            <a:ext cx="223838" cy="284163"/>
          </a:xfrm>
          <a:custGeom>
            <a:avLst/>
            <a:gdLst>
              <a:gd name="T0" fmla="*/ 1711269521 w 960"/>
              <a:gd name="T1" fmla="*/ 2147483647 h 1031"/>
              <a:gd name="T2" fmla="*/ 0 w 960"/>
              <a:gd name="T3" fmla="*/ 690907968 h 1031"/>
              <a:gd name="T4" fmla="*/ 2147483647 w 960"/>
              <a:gd name="T5" fmla="*/ 0 h 1031"/>
              <a:gd name="T6" fmla="*/ 2147483647 w 960"/>
              <a:gd name="T7" fmla="*/ 2147483647 h 1031"/>
              <a:gd name="T8" fmla="*/ 1711269521 w 960"/>
              <a:gd name="T9" fmla="*/ 214748364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 name="Freeform 17"/>
          <p:cNvSpPr/>
          <p:nvPr/>
        </p:nvSpPr>
        <p:spPr bwMode="auto">
          <a:xfrm flipH="1">
            <a:off x="1179513" y="1979613"/>
            <a:ext cx="195262" cy="282575"/>
          </a:xfrm>
          <a:custGeom>
            <a:avLst/>
            <a:gdLst>
              <a:gd name="T0" fmla="*/ 2147483647 w 850"/>
              <a:gd name="T1" fmla="*/ 0 h 1026"/>
              <a:gd name="T2" fmla="*/ 0 w 850"/>
              <a:gd name="T3" fmla="*/ 2147483647 h 1026"/>
              <a:gd name="T4" fmla="*/ 1236483625 w 850"/>
              <a:gd name="T5" fmla="*/ 2147483647 h 1026"/>
              <a:gd name="T6" fmla="*/ 2147483647 w 850"/>
              <a:gd name="T7" fmla="*/ 2147483647 h 1026"/>
              <a:gd name="T8" fmla="*/ 2147483647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 name="Freeform 18"/>
          <p:cNvSpPr/>
          <p:nvPr/>
        </p:nvSpPr>
        <p:spPr bwMode="auto">
          <a:xfrm flipH="1">
            <a:off x="1009650" y="2000250"/>
            <a:ext cx="163513" cy="212725"/>
          </a:xfrm>
          <a:custGeom>
            <a:avLst/>
            <a:gdLst>
              <a:gd name="T0" fmla="*/ 0 w 689"/>
              <a:gd name="T1" fmla="*/ 735877065 h 778"/>
              <a:gd name="T2" fmla="*/ 1309844036 w 689"/>
              <a:gd name="T3" fmla="*/ 2147483647 h 778"/>
              <a:gd name="T4" fmla="*/ 2147483647 w 689"/>
              <a:gd name="T5" fmla="*/ 2147483647 h 778"/>
              <a:gd name="T6" fmla="*/ 2147483647 w 689"/>
              <a:gd name="T7" fmla="*/ 0 h 778"/>
              <a:gd name="T8" fmla="*/ 0 w 689"/>
              <a:gd name="T9" fmla="*/ 735877065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 name="Freeform 19"/>
          <p:cNvSpPr/>
          <p:nvPr/>
        </p:nvSpPr>
        <p:spPr bwMode="auto">
          <a:xfrm flipH="1">
            <a:off x="949325" y="2259013"/>
            <a:ext cx="158750" cy="133350"/>
          </a:xfrm>
          <a:custGeom>
            <a:avLst/>
            <a:gdLst>
              <a:gd name="T0" fmla="*/ 2147483647 w 674"/>
              <a:gd name="T1" fmla="*/ 0 h 482"/>
              <a:gd name="T2" fmla="*/ 0 w 674"/>
              <a:gd name="T3" fmla="*/ 2147483647 h 482"/>
              <a:gd name="T4" fmla="*/ 0 w 674"/>
              <a:gd name="T5" fmla="*/ 2147483647 h 482"/>
              <a:gd name="T6" fmla="*/ 2147483647 w 674"/>
              <a:gd name="T7" fmla="*/ 2147483647 h 482"/>
              <a:gd name="T8" fmla="*/ 2147483647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 name="Line 20"/>
          <p:cNvSpPr>
            <a:spLocks noChangeShapeType="1"/>
          </p:cNvSpPr>
          <p:nvPr/>
        </p:nvSpPr>
        <p:spPr bwMode="auto">
          <a:xfrm flipH="1" flipV="1">
            <a:off x="962025" y="2292350"/>
            <a:ext cx="41275" cy="9525"/>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 name="Line 21"/>
          <p:cNvSpPr>
            <a:spLocks noChangeShapeType="1"/>
          </p:cNvSpPr>
          <p:nvPr/>
        </p:nvSpPr>
        <p:spPr bwMode="auto">
          <a:xfrm>
            <a:off x="1027113" y="2306638"/>
            <a:ext cx="52387" cy="15875"/>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 name="Line 22"/>
          <p:cNvSpPr>
            <a:spLocks noChangeShapeType="1"/>
          </p:cNvSpPr>
          <p:nvPr/>
        </p:nvSpPr>
        <p:spPr bwMode="auto">
          <a:xfrm flipH="1">
            <a:off x="1014413" y="2276475"/>
            <a:ext cx="0" cy="85725"/>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5" name="Line 23"/>
          <p:cNvSpPr>
            <a:spLocks noChangeShapeType="1"/>
          </p:cNvSpPr>
          <p:nvPr/>
        </p:nvSpPr>
        <p:spPr bwMode="auto">
          <a:xfrm flipH="1">
            <a:off x="1089025" y="2293938"/>
            <a:ext cx="1588" cy="9525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6" name="Line 24"/>
          <p:cNvSpPr>
            <a:spLocks noChangeShapeType="1"/>
          </p:cNvSpPr>
          <p:nvPr/>
        </p:nvSpPr>
        <p:spPr bwMode="auto">
          <a:xfrm>
            <a:off x="947738" y="2292350"/>
            <a:ext cx="142875" cy="42863"/>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7" name="Line 25"/>
          <p:cNvSpPr>
            <a:spLocks noChangeShapeType="1"/>
          </p:cNvSpPr>
          <p:nvPr/>
        </p:nvSpPr>
        <p:spPr bwMode="auto">
          <a:xfrm flipH="1" flipV="1">
            <a:off x="947738" y="2279650"/>
            <a:ext cx="142875" cy="39688"/>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8" name="Freeform 26"/>
          <p:cNvSpPr/>
          <p:nvPr/>
        </p:nvSpPr>
        <p:spPr bwMode="auto">
          <a:xfrm flipH="1">
            <a:off x="1122363" y="2386013"/>
            <a:ext cx="17462" cy="53975"/>
          </a:xfrm>
          <a:custGeom>
            <a:avLst/>
            <a:gdLst>
              <a:gd name="T0" fmla="*/ 290285260 w 75"/>
              <a:gd name="T1" fmla="*/ 0 h 194"/>
              <a:gd name="T2" fmla="*/ 0 w 75"/>
              <a:gd name="T3" fmla="*/ 2147483647 h 194"/>
              <a:gd name="T4" fmla="*/ 694136336 w 75"/>
              <a:gd name="T5" fmla="*/ 2147483647 h 194"/>
              <a:gd name="T6" fmla="*/ 946584135 w 75"/>
              <a:gd name="T7" fmla="*/ 172308526 h 194"/>
              <a:gd name="T8" fmla="*/ 29028526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 name="Freeform 27"/>
          <p:cNvSpPr/>
          <p:nvPr/>
        </p:nvSpPr>
        <p:spPr bwMode="auto">
          <a:xfrm flipH="1">
            <a:off x="1079500" y="2392363"/>
            <a:ext cx="49213" cy="47625"/>
          </a:xfrm>
          <a:custGeom>
            <a:avLst/>
            <a:gdLst>
              <a:gd name="T0" fmla="*/ 231770526 w 206"/>
              <a:gd name="T1" fmla="*/ 113873070 h 168"/>
              <a:gd name="T2" fmla="*/ 0 w 206"/>
              <a:gd name="T3" fmla="*/ 2147483647 h 168"/>
              <a:gd name="T4" fmla="*/ 2147483647 w 206"/>
              <a:gd name="T5" fmla="*/ 1913663086 h 168"/>
              <a:gd name="T6" fmla="*/ 1717932151 w 206"/>
              <a:gd name="T7" fmla="*/ 1321313757 h 168"/>
              <a:gd name="T8" fmla="*/ 709008853 w 206"/>
              <a:gd name="T9" fmla="*/ 2147483647 h 168"/>
              <a:gd name="T10" fmla="*/ 1022564134 w 206"/>
              <a:gd name="T11" fmla="*/ 0 h 168"/>
              <a:gd name="T12" fmla="*/ 231770526 w 206"/>
              <a:gd name="T13" fmla="*/ 11387307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 name="Freeform 28"/>
          <p:cNvSpPr/>
          <p:nvPr/>
        </p:nvSpPr>
        <p:spPr bwMode="auto">
          <a:xfrm flipH="1">
            <a:off x="788988" y="2262188"/>
            <a:ext cx="369887" cy="201612"/>
          </a:xfrm>
          <a:custGeom>
            <a:avLst/>
            <a:gdLst>
              <a:gd name="T0" fmla="*/ 0 w 1583"/>
              <a:gd name="T1" fmla="*/ 2147483647 h 729"/>
              <a:gd name="T2" fmla="*/ 2147483647 w 1583"/>
              <a:gd name="T3" fmla="*/ 2147483647 h 729"/>
              <a:gd name="T4" fmla="*/ 2147483647 w 1583"/>
              <a:gd name="T5" fmla="*/ 2147483647 h 729"/>
              <a:gd name="T6" fmla="*/ 2147483647 w 1583"/>
              <a:gd name="T7" fmla="*/ 0 h 729"/>
              <a:gd name="T8" fmla="*/ 0 w 1583"/>
              <a:gd name="T9" fmla="*/ 2147483647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 name="Freeform 29"/>
          <p:cNvSpPr/>
          <p:nvPr/>
        </p:nvSpPr>
        <p:spPr bwMode="auto">
          <a:xfrm flipH="1">
            <a:off x="981075" y="2346325"/>
            <a:ext cx="184150" cy="144463"/>
          </a:xfrm>
          <a:custGeom>
            <a:avLst/>
            <a:gdLst>
              <a:gd name="T0" fmla="*/ 351944372 w 792"/>
              <a:gd name="T1" fmla="*/ 0 h 516"/>
              <a:gd name="T2" fmla="*/ 2147483647 w 792"/>
              <a:gd name="T3" fmla="*/ 2147483647 h 516"/>
              <a:gd name="T4" fmla="*/ 2147483647 w 792"/>
              <a:gd name="T5" fmla="*/ 2147483647 h 516"/>
              <a:gd name="T6" fmla="*/ 0 w 792"/>
              <a:gd name="T7" fmla="*/ 1799403960 h 516"/>
              <a:gd name="T8" fmla="*/ 351944372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2" name="Freeform 30"/>
          <p:cNvSpPr/>
          <p:nvPr/>
        </p:nvSpPr>
        <p:spPr bwMode="auto">
          <a:xfrm flipH="1">
            <a:off x="787400" y="2351088"/>
            <a:ext cx="196850" cy="139700"/>
          </a:xfrm>
          <a:custGeom>
            <a:avLst/>
            <a:gdLst>
              <a:gd name="T0" fmla="*/ 0 w 846"/>
              <a:gd name="T1" fmla="*/ 2147483647 h 507"/>
              <a:gd name="T2" fmla="*/ 314940945 w 846"/>
              <a:gd name="T3" fmla="*/ 2147483647 h 507"/>
              <a:gd name="T4" fmla="*/ 2147483647 w 846"/>
              <a:gd name="T5" fmla="*/ 0 h 507"/>
              <a:gd name="T6" fmla="*/ 2147483647 w 846"/>
              <a:gd name="T7" fmla="*/ 1589916224 h 507"/>
              <a:gd name="T8" fmla="*/ 0 w 846"/>
              <a:gd name="T9" fmla="*/ 2147483647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 name="Freeform 31"/>
          <p:cNvSpPr/>
          <p:nvPr/>
        </p:nvSpPr>
        <p:spPr bwMode="auto">
          <a:xfrm flipH="1">
            <a:off x="936625" y="2354263"/>
            <a:ext cx="150813" cy="92075"/>
          </a:xfrm>
          <a:custGeom>
            <a:avLst/>
            <a:gdLst>
              <a:gd name="T0" fmla="*/ 0 w 637"/>
              <a:gd name="T1" fmla="*/ 1958826899 h 321"/>
              <a:gd name="T2" fmla="*/ 2147483647 w 637"/>
              <a:gd name="T3" fmla="*/ 0 h 321"/>
              <a:gd name="T4" fmla="*/ 2147483647 w 637"/>
              <a:gd name="T5" fmla="*/ 2147483647 h 321"/>
              <a:gd name="T6" fmla="*/ 2147483647 w 637"/>
              <a:gd name="T7" fmla="*/ 2147483647 h 321"/>
              <a:gd name="T8" fmla="*/ 0 w 637"/>
              <a:gd name="T9" fmla="*/ 1958826899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4" name="Freeform 32"/>
          <p:cNvSpPr/>
          <p:nvPr/>
        </p:nvSpPr>
        <p:spPr bwMode="auto">
          <a:xfrm flipH="1">
            <a:off x="804863" y="2293938"/>
            <a:ext cx="222250" cy="120650"/>
          </a:xfrm>
          <a:custGeom>
            <a:avLst/>
            <a:gdLst>
              <a:gd name="T0" fmla="*/ 0 w 938"/>
              <a:gd name="T1" fmla="*/ 2147483647 h 434"/>
              <a:gd name="T2" fmla="*/ 2147483647 w 938"/>
              <a:gd name="T3" fmla="*/ 2147483647 h 434"/>
              <a:gd name="T4" fmla="*/ 2147483647 w 938"/>
              <a:gd name="T5" fmla="*/ 2147483647 h 434"/>
              <a:gd name="T6" fmla="*/ 2147483647 w 938"/>
              <a:gd name="T7" fmla="*/ 0 h 434"/>
              <a:gd name="T8" fmla="*/ 0 w 938"/>
              <a:gd name="T9" fmla="*/ 2147483647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 name="Freeform 33"/>
          <p:cNvSpPr/>
          <p:nvPr/>
        </p:nvSpPr>
        <p:spPr bwMode="auto">
          <a:xfrm flipH="1">
            <a:off x="898525" y="2268538"/>
            <a:ext cx="241300" cy="107950"/>
          </a:xfrm>
          <a:custGeom>
            <a:avLst/>
            <a:gdLst>
              <a:gd name="T0" fmla="*/ 2147483647 w 1034"/>
              <a:gd name="T1" fmla="*/ 2147483647 h 395"/>
              <a:gd name="T2" fmla="*/ 0 w 1034"/>
              <a:gd name="T3" fmla="*/ 2147483647 h 395"/>
              <a:gd name="T4" fmla="*/ 2147483647 w 1034"/>
              <a:gd name="T5" fmla="*/ 0 h 395"/>
              <a:gd name="T6" fmla="*/ 2147483647 w 1034"/>
              <a:gd name="T7" fmla="*/ 1673758494 h 395"/>
              <a:gd name="T8" fmla="*/ 2147483647 w 1034"/>
              <a:gd name="T9" fmla="*/ 2147483647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 name="Line 34"/>
          <p:cNvSpPr>
            <a:spLocks noChangeShapeType="1"/>
          </p:cNvSpPr>
          <p:nvPr/>
        </p:nvSpPr>
        <p:spPr bwMode="auto">
          <a:xfrm flipH="1" flipV="1">
            <a:off x="927100" y="2273300"/>
            <a:ext cx="206375" cy="8413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7" name="Line 35"/>
          <p:cNvSpPr>
            <a:spLocks noChangeShapeType="1"/>
          </p:cNvSpPr>
          <p:nvPr/>
        </p:nvSpPr>
        <p:spPr bwMode="auto">
          <a:xfrm flipH="1" flipV="1">
            <a:off x="914400" y="2278063"/>
            <a:ext cx="201613" cy="857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8" name="Line 36"/>
          <p:cNvSpPr>
            <a:spLocks noChangeShapeType="1"/>
          </p:cNvSpPr>
          <p:nvPr/>
        </p:nvSpPr>
        <p:spPr bwMode="auto">
          <a:xfrm flipH="1" flipV="1">
            <a:off x="904875" y="2286000"/>
            <a:ext cx="196850"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9" name="Line 37"/>
          <p:cNvSpPr>
            <a:spLocks noChangeShapeType="1"/>
          </p:cNvSpPr>
          <p:nvPr/>
        </p:nvSpPr>
        <p:spPr bwMode="auto">
          <a:xfrm flipH="1" flipV="1">
            <a:off x="881063" y="2300288"/>
            <a:ext cx="193675" cy="920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0" name="Line 38"/>
          <p:cNvSpPr>
            <a:spLocks noChangeShapeType="1"/>
          </p:cNvSpPr>
          <p:nvPr/>
        </p:nvSpPr>
        <p:spPr bwMode="auto">
          <a:xfrm flipH="1" flipV="1">
            <a:off x="865188" y="2308225"/>
            <a:ext cx="192087" cy="9525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1" name="Line 39"/>
          <p:cNvSpPr>
            <a:spLocks noChangeShapeType="1"/>
          </p:cNvSpPr>
          <p:nvPr/>
        </p:nvSpPr>
        <p:spPr bwMode="auto">
          <a:xfrm flipH="1" flipV="1">
            <a:off x="863600" y="2322513"/>
            <a:ext cx="173038"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 name="Line 40"/>
          <p:cNvSpPr>
            <a:spLocks noChangeShapeType="1"/>
          </p:cNvSpPr>
          <p:nvPr/>
        </p:nvSpPr>
        <p:spPr bwMode="auto">
          <a:xfrm flipH="1" flipV="1">
            <a:off x="850900" y="2330450"/>
            <a:ext cx="168275" cy="9048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 name="Line 41"/>
          <p:cNvSpPr>
            <a:spLocks noChangeShapeType="1"/>
          </p:cNvSpPr>
          <p:nvPr/>
        </p:nvSpPr>
        <p:spPr bwMode="auto">
          <a:xfrm flipH="1" flipV="1">
            <a:off x="836613" y="2343150"/>
            <a:ext cx="158750" cy="857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 name="Line 42"/>
          <p:cNvSpPr>
            <a:spLocks noChangeShapeType="1"/>
          </p:cNvSpPr>
          <p:nvPr/>
        </p:nvSpPr>
        <p:spPr bwMode="auto">
          <a:xfrm flipH="1">
            <a:off x="968375" y="2371725"/>
            <a:ext cx="100013" cy="682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5" name="Line 43"/>
          <p:cNvSpPr>
            <a:spLocks noChangeShapeType="1"/>
          </p:cNvSpPr>
          <p:nvPr/>
        </p:nvSpPr>
        <p:spPr bwMode="auto">
          <a:xfrm flipH="1">
            <a:off x="949325" y="2363788"/>
            <a:ext cx="98425" cy="635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6" name="Line 44"/>
          <p:cNvSpPr>
            <a:spLocks noChangeShapeType="1"/>
          </p:cNvSpPr>
          <p:nvPr/>
        </p:nvSpPr>
        <p:spPr bwMode="auto">
          <a:xfrm flipH="1">
            <a:off x="908050" y="2343150"/>
            <a:ext cx="96838"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7" name="Line 45"/>
          <p:cNvSpPr>
            <a:spLocks noChangeShapeType="1"/>
          </p:cNvSpPr>
          <p:nvPr/>
        </p:nvSpPr>
        <p:spPr bwMode="auto">
          <a:xfrm flipH="1">
            <a:off x="887413" y="2333625"/>
            <a:ext cx="95250" cy="5873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8" name="Line 46"/>
          <p:cNvSpPr>
            <a:spLocks noChangeShapeType="1"/>
          </p:cNvSpPr>
          <p:nvPr/>
        </p:nvSpPr>
        <p:spPr bwMode="auto">
          <a:xfrm flipH="1">
            <a:off x="865188" y="2322513"/>
            <a:ext cx="92075"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9" name="Line 47"/>
          <p:cNvSpPr>
            <a:spLocks noChangeShapeType="1"/>
          </p:cNvSpPr>
          <p:nvPr/>
        </p:nvSpPr>
        <p:spPr bwMode="auto">
          <a:xfrm flipH="1">
            <a:off x="847725" y="2314575"/>
            <a:ext cx="88900" cy="5715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0" name="Line 48"/>
          <p:cNvSpPr>
            <a:spLocks noChangeShapeType="1"/>
          </p:cNvSpPr>
          <p:nvPr/>
        </p:nvSpPr>
        <p:spPr bwMode="auto">
          <a:xfrm flipH="1">
            <a:off x="828675" y="2305050"/>
            <a:ext cx="90488" cy="555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1" name="Line 49"/>
          <p:cNvSpPr>
            <a:spLocks noChangeShapeType="1"/>
          </p:cNvSpPr>
          <p:nvPr/>
        </p:nvSpPr>
        <p:spPr bwMode="auto">
          <a:xfrm flipH="1">
            <a:off x="1060450" y="2333625"/>
            <a:ext cx="49213" cy="301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2" name="Line 50"/>
          <p:cNvSpPr>
            <a:spLocks noChangeShapeType="1"/>
          </p:cNvSpPr>
          <p:nvPr/>
        </p:nvSpPr>
        <p:spPr bwMode="auto">
          <a:xfrm flipH="1">
            <a:off x="1033463" y="2322513"/>
            <a:ext cx="46037" cy="285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3" name="Line 51"/>
          <p:cNvSpPr>
            <a:spLocks noChangeShapeType="1"/>
          </p:cNvSpPr>
          <p:nvPr/>
        </p:nvSpPr>
        <p:spPr bwMode="auto">
          <a:xfrm flipH="1">
            <a:off x="1004888" y="2311400"/>
            <a:ext cx="46037" cy="285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4" name="Line 52"/>
          <p:cNvSpPr>
            <a:spLocks noChangeShapeType="1"/>
          </p:cNvSpPr>
          <p:nvPr/>
        </p:nvSpPr>
        <p:spPr bwMode="auto">
          <a:xfrm flipH="1">
            <a:off x="976313" y="2301875"/>
            <a:ext cx="46037" cy="2381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5" name="Line 53"/>
          <p:cNvSpPr>
            <a:spLocks noChangeShapeType="1"/>
          </p:cNvSpPr>
          <p:nvPr/>
        </p:nvSpPr>
        <p:spPr bwMode="auto">
          <a:xfrm flipH="1">
            <a:off x="950913" y="2290763"/>
            <a:ext cx="42862" cy="254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6" name="Line 54"/>
          <p:cNvSpPr>
            <a:spLocks noChangeShapeType="1"/>
          </p:cNvSpPr>
          <p:nvPr/>
        </p:nvSpPr>
        <p:spPr bwMode="auto">
          <a:xfrm flipH="1">
            <a:off x="922338" y="2278063"/>
            <a:ext cx="39687" cy="2381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7" name="Freeform 55"/>
          <p:cNvSpPr/>
          <p:nvPr/>
        </p:nvSpPr>
        <p:spPr bwMode="auto">
          <a:xfrm flipH="1">
            <a:off x="544513" y="2563813"/>
            <a:ext cx="485775" cy="257175"/>
          </a:xfrm>
          <a:custGeom>
            <a:avLst/>
            <a:gdLst>
              <a:gd name="T0" fmla="*/ 2147483647 w 2091"/>
              <a:gd name="T1" fmla="*/ 2147483647 h 931"/>
              <a:gd name="T2" fmla="*/ 62714458 w 2091"/>
              <a:gd name="T3" fmla="*/ 2147483647 h 931"/>
              <a:gd name="T4" fmla="*/ 0 w 2091"/>
              <a:gd name="T5" fmla="*/ 2147483647 h 931"/>
              <a:gd name="T6" fmla="*/ 112853803 w 2091"/>
              <a:gd name="T7" fmla="*/ 2147483647 h 931"/>
              <a:gd name="T8" fmla="*/ 1253858799 w 2091"/>
              <a:gd name="T9" fmla="*/ 2147483647 h 931"/>
              <a:gd name="T10" fmla="*/ 2147483647 w 2091"/>
              <a:gd name="T11" fmla="*/ 2147483647 h 931"/>
              <a:gd name="T12" fmla="*/ 2147483647 w 2091"/>
              <a:gd name="T13" fmla="*/ 2147483647 h 931"/>
              <a:gd name="T14" fmla="*/ 2147483647 w 2091"/>
              <a:gd name="T15" fmla="*/ 2147483647 h 931"/>
              <a:gd name="T16" fmla="*/ 2147483647 w 2091"/>
              <a:gd name="T17" fmla="*/ 2147483647 h 931"/>
              <a:gd name="T18" fmla="*/ 2147483647 w 2091"/>
              <a:gd name="T19" fmla="*/ 2147483647 h 931"/>
              <a:gd name="T20" fmla="*/ 2147483647 w 2091"/>
              <a:gd name="T21" fmla="*/ 2147483647 h 931"/>
              <a:gd name="T22" fmla="*/ 2147483647 w 2091"/>
              <a:gd name="T23" fmla="*/ 2147483647 h 931"/>
              <a:gd name="T24" fmla="*/ 2147483647 w 2091"/>
              <a:gd name="T25" fmla="*/ 2147483647 h 931"/>
              <a:gd name="T26" fmla="*/ 2147483647 w 2091"/>
              <a:gd name="T27" fmla="*/ 2147483647 h 931"/>
              <a:gd name="T28" fmla="*/ 2147483647 w 2091"/>
              <a:gd name="T29" fmla="*/ 2147483647 h 931"/>
              <a:gd name="T30" fmla="*/ 2147483647 w 2091"/>
              <a:gd name="T31" fmla="*/ 2147483647 h 931"/>
              <a:gd name="T32" fmla="*/ 2147483647 w 2091"/>
              <a:gd name="T33" fmla="*/ 2147483647 h 931"/>
              <a:gd name="T34" fmla="*/ 2147483647 w 2091"/>
              <a:gd name="T35" fmla="*/ 2147483647 h 931"/>
              <a:gd name="T36" fmla="*/ 2147483647 w 2091"/>
              <a:gd name="T37" fmla="*/ 1728405044 h 931"/>
              <a:gd name="T38" fmla="*/ 2147483647 w 2091"/>
              <a:gd name="T39" fmla="*/ 0 h 931"/>
              <a:gd name="T40" fmla="*/ 2147483647 w 2091"/>
              <a:gd name="T41" fmla="*/ 463711126 h 931"/>
              <a:gd name="T42" fmla="*/ 2147483647 w 2091"/>
              <a:gd name="T43" fmla="*/ 2147483647 h 931"/>
              <a:gd name="T44" fmla="*/ 2147483647 w 2091"/>
              <a:gd name="T45" fmla="*/ 2147483647 h 931"/>
              <a:gd name="T46" fmla="*/ 2147483647 w 2091"/>
              <a:gd name="T47" fmla="*/ 2147483647 h 931"/>
              <a:gd name="T48" fmla="*/ 2147483647 w 2091"/>
              <a:gd name="T49" fmla="*/ 2147483647 h 931"/>
              <a:gd name="T50" fmla="*/ 2147483647 w 2091"/>
              <a:gd name="T51" fmla="*/ 2147483647 h 931"/>
              <a:gd name="T52" fmla="*/ 2147483647 w 2091"/>
              <a:gd name="T53" fmla="*/ 2147483647 h 931"/>
              <a:gd name="T54" fmla="*/ 2147483647 w 2091"/>
              <a:gd name="T55" fmla="*/ 2147483647 h 931"/>
              <a:gd name="T56" fmla="*/ 2147483647 w 2091"/>
              <a:gd name="T57" fmla="*/ 2147483647 h 931"/>
              <a:gd name="T58" fmla="*/ 2147483647 w 2091"/>
              <a:gd name="T59" fmla="*/ 2147483647 h 931"/>
              <a:gd name="T60" fmla="*/ 2147483647 w 2091"/>
              <a:gd name="T61" fmla="*/ 2147483647 h 931"/>
              <a:gd name="T62" fmla="*/ 2147483647 w 2091"/>
              <a:gd name="T63" fmla="*/ 2147483647 h 931"/>
              <a:gd name="T64" fmla="*/ 2147483647 w 2091"/>
              <a:gd name="T65" fmla="*/ 2147483647 h 931"/>
              <a:gd name="T66" fmla="*/ 2147483647 w 2091"/>
              <a:gd name="T67" fmla="*/ 2147483647 h 931"/>
              <a:gd name="T68" fmla="*/ 2147483647 w 2091"/>
              <a:gd name="T69" fmla="*/ 2147483647 h 931"/>
              <a:gd name="T70" fmla="*/ 2147483647 w 2091"/>
              <a:gd name="T71" fmla="*/ 2147483647 h 931"/>
              <a:gd name="T72" fmla="*/ 2147483647 w 2091"/>
              <a:gd name="T73" fmla="*/ 2147483647 h 931"/>
              <a:gd name="T74" fmla="*/ 2147483647 w 2091"/>
              <a:gd name="T75" fmla="*/ 2147483647 h 931"/>
              <a:gd name="T76" fmla="*/ 2147483647 w 2091"/>
              <a:gd name="T77" fmla="*/ 2147483647 h 931"/>
              <a:gd name="T78" fmla="*/ 2147483647 w 2091"/>
              <a:gd name="T79" fmla="*/ 2147483647 h 931"/>
              <a:gd name="T80" fmla="*/ 2147483647 w 2091"/>
              <a:gd name="T81" fmla="*/ 2147483647 h 931"/>
              <a:gd name="T82" fmla="*/ 2147483647 w 2091"/>
              <a:gd name="T83" fmla="*/ 2147483647 h 931"/>
              <a:gd name="T84" fmla="*/ 2147483647 w 2091"/>
              <a:gd name="T85" fmla="*/ 2147483647 h 931"/>
              <a:gd name="T86" fmla="*/ 2147483647 w 2091"/>
              <a:gd name="T87" fmla="*/ 2147483647 h 931"/>
              <a:gd name="T88" fmla="*/ 2147483647 w 2091"/>
              <a:gd name="T89" fmla="*/ 214748364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8" name="Freeform 56"/>
          <p:cNvSpPr/>
          <p:nvPr/>
        </p:nvSpPr>
        <p:spPr bwMode="auto">
          <a:xfrm flipH="1">
            <a:off x="547688" y="2587625"/>
            <a:ext cx="481012" cy="228600"/>
          </a:xfrm>
          <a:custGeom>
            <a:avLst/>
            <a:gdLst>
              <a:gd name="T0" fmla="*/ 2147483647 w 2049"/>
              <a:gd name="T1" fmla="*/ 1887166071 h 829"/>
              <a:gd name="T2" fmla="*/ 2147483647 w 2049"/>
              <a:gd name="T3" fmla="*/ 2147483647 h 829"/>
              <a:gd name="T4" fmla="*/ 2147483647 w 2049"/>
              <a:gd name="T5" fmla="*/ 2147483647 h 829"/>
              <a:gd name="T6" fmla="*/ 2147483647 w 2049"/>
              <a:gd name="T7" fmla="*/ 2147483647 h 829"/>
              <a:gd name="T8" fmla="*/ 2147483647 w 2049"/>
              <a:gd name="T9" fmla="*/ 2147483647 h 829"/>
              <a:gd name="T10" fmla="*/ 2147483647 w 2049"/>
              <a:gd name="T11" fmla="*/ 2147483647 h 829"/>
              <a:gd name="T12" fmla="*/ 2147483647 w 2049"/>
              <a:gd name="T13" fmla="*/ 2147483647 h 829"/>
              <a:gd name="T14" fmla="*/ 2147483647 w 2049"/>
              <a:gd name="T15" fmla="*/ 2147483647 h 829"/>
              <a:gd name="T16" fmla="*/ 2147483647 w 2049"/>
              <a:gd name="T17" fmla="*/ 2147483647 h 829"/>
              <a:gd name="T18" fmla="*/ 2147483647 w 2049"/>
              <a:gd name="T19" fmla="*/ 2147483647 h 829"/>
              <a:gd name="T20" fmla="*/ 2147483647 w 2049"/>
              <a:gd name="T21" fmla="*/ 2147483647 h 829"/>
              <a:gd name="T22" fmla="*/ 2147483647 w 2049"/>
              <a:gd name="T23" fmla="*/ 2147483647 h 829"/>
              <a:gd name="T24" fmla="*/ 2147483647 w 2049"/>
              <a:gd name="T25" fmla="*/ 2147483647 h 829"/>
              <a:gd name="T26" fmla="*/ 2147483647 w 2049"/>
              <a:gd name="T27" fmla="*/ 2147483647 h 829"/>
              <a:gd name="T28" fmla="*/ 2147483647 w 2049"/>
              <a:gd name="T29" fmla="*/ 2147483647 h 829"/>
              <a:gd name="T30" fmla="*/ 2147483647 w 2049"/>
              <a:gd name="T31" fmla="*/ 2147483647 h 829"/>
              <a:gd name="T32" fmla="*/ 2147483647 w 2049"/>
              <a:gd name="T33" fmla="*/ 2147483647 h 829"/>
              <a:gd name="T34" fmla="*/ 2147483647 w 2049"/>
              <a:gd name="T35" fmla="*/ 2147483647 h 829"/>
              <a:gd name="T36" fmla="*/ 2147483647 w 2049"/>
              <a:gd name="T37" fmla="*/ 2147483647 h 829"/>
              <a:gd name="T38" fmla="*/ 2147483647 w 2049"/>
              <a:gd name="T39" fmla="*/ 2147483647 h 829"/>
              <a:gd name="T40" fmla="*/ 763323894 w 2049"/>
              <a:gd name="T41" fmla="*/ 2147483647 h 829"/>
              <a:gd name="T42" fmla="*/ 0 w 2049"/>
              <a:gd name="T43" fmla="*/ 2147483647 h 829"/>
              <a:gd name="T44" fmla="*/ 517479693 w 2049"/>
              <a:gd name="T45" fmla="*/ 2147483647 h 829"/>
              <a:gd name="T46" fmla="*/ 2147483647 w 2049"/>
              <a:gd name="T47" fmla="*/ 2147483647 h 829"/>
              <a:gd name="T48" fmla="*/ 2147483647 w 2049"/>
              <a:gd name="T49" fmla="*/ 2147483647 h 829"/>
              <a:gd name="T50" fmla="*/ 2147483647 w 2049"/>
              <a:gd name="T51" fmla="*/ 2147483647 h 829"/>
              <a:gd name="T52" fmla="*/ 2147483647 w 2049"/>
              <a:gd name="T53" fmla="*/ 2147483647 h 829"/>
              <a:gd name="T54" fmla="*/ 2147483647 w 2049"/>
              <a:gd name="T55" fmla="*/ 2147483647 h 829"/>
              <a:gd name="T56" fmla="*/ 2147483647 w 2049"/>
              <a:gd name="T57" fmla="*/ 2147483647 h 829"/>
              <a:gd name="T58" fmla="*/ 2147483647 w 2049"/>
              <a:gd name="T59" fmla="*/ 2147483647 h 829"/>
              <a:gd name="T60" fmla="*/ 2147483647 w 2049"/>
              <a:gd name="T61" fmla="*/ 2147483647 h 829"/>
              <a:gd name="T62" fmla="*/ 2147483647 w 2049"/>
              <a:gd name="T63" fmla="*/ 1404918932 h 829"/>
              <a:gd name="T64" fmla="*/ 2147483647 w 2049"/>
              <a:gd name="T65" fmla="*/ 2147483647 h 829"/>
              <a:gd name="T66" fmla="*/ 2147483647 w 2049"/>
              <a:gd name="T67" fmla="*/ 1320970640 h 829"/>
              <a:gd name="T68" fmla="*/ 2147483647 w 2049"/>
              <a:gd name="T69" fmla="*/ 0 h 829"/>
              <a:gd name="T70" fmla="*/ 2147483647 w 2049"/>
              <a:gd name="T71" fmla="*/ 1132314478 h 829"/>
              <a:gd name="T72" fmla="*/ 2147483647 w 2049"/>
              <a:gd name="T73" fmla="*/ 2147483647 h 829"/>
              <a:gd name="T74" fmla="*/ 2147483647 w 2049"/>
              <a:gd name="T75" fmla="*/ 733863968 h 829"/>
              <a:gd name="T76" fmla="*/ 2147483647 w 2049"/>
              <a:gd name="T77" fmla="*/ 2147483647 h 829"/>
              <a:gd name="T78" fmla="*/ 2147483647 w 2049"/>
              <a:gd name="T79" fmla="*/ 1320970640 h 829"/>
              <a:gd name="T80" fmla="*/ 2147483647 w 2049"/>
              <a:gd name="T81" fmla="*/ 2147483647 h 829"/>
              <a:gd name="T82" fmla="*/ 2147483647 w 2049"/>
              <a:gd name="T83" fmla="*/ 2147483647 h 829"/>
              <a:gd name="T84" fmla="*/ 2147483647 w 2049"/>
              <a:gd name="T85" fmla="*/ 649991783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9" name="Freeform 57"/>
          <p:cNvSpPr/>
          <p:nvPr/>
        </p:nvSpPr>
        <p:spPr bwMode="auto">
          <a:xfrm flipH="1">
            <a:off x="615950" y="2668588"/>
            <a:ext cx="66675" cy="14287"/>
          </a:xfrm>
          <a:custGeom>
            <a:avLst/>
            <a:gdLst>
              <a:gd name="T0" fmla="*/ 2147483647 w 280"/>
              <a:gd name="T1" fmla="*/ 0 h 48"/>
              <a:gd name="T2" fmla="*/ 2011897245 w 280"/>
              <a:gd name="T3" fmla="*/ 1265728384 h 48"/>
              <a:gd name="T4" fmla="*/ 0 w 280"/>
              <a:gd name="T5" fmla="*/ 922962230 h 48"/>
              <a:gd name="T6" fmla="*/ 2147483647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0" name="Freeform 58"/>
          <p:cNvSpPr/>
          <p:nvPr/>
        </p:nvSpPr>
        <p:spPr bwMode="auto">
          <a:xfrm flipH="1">
            <a:off x="550863" y="2647950"/>
            <a:ext cx="39687" cy="15875"/>
          </a:xfrm>
          <a:custGeom>
            <a:avLst/>
            <a:gdLst>
              <a:gd name="T0" fmla="*/ 2147483647 w 170"/>
              <a:gd name="T1" fmla="*/ 0 h 57"/>
              <a:gd name="T2" fmla="*/ 1590426072 w 170"/>
              <a:gd name="T3" fmla="*/ 756124655 h 57"/>
              <a:gd name="T4" fmla="*/ 0 w 170"/>
              <a:gd name="T5" fmla="*/ 1144968472 h 57"/>
              <a:gd name="T6" fmla="*/ 1654027968 w 170"/>
              <a:gd name="T7" fmla="*/ 1231377745 h 57"/>
              <a:gd name="T8" fmla="*/ 2147483647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1" name="Freeform 59"/>
          <p:cNvSpPr/>
          <p:nvPr/>
        </p:nvSpPr>
        <p:spPr bwMode="auto">
          <a:xfrm flipH="1">
            <a:off x="717550" y="2633663"/>
            <a:ext cx="61913" cy="42862"/>
          </a:xfrm>
          <a:custGeom>
            <a:avLst/>
            <a:gdLst>
              <a:gd name="T0" fmla="*/ 2147483647 w 263"/>
              <a:gd name="T1" fmla="*/ 0 h 143"/>
              <a:gd name="T2" fmla="*/ 1891698340 w 263"/>
              <a:gd name="T3" fmla="*/ 350108806 h 143"/>
              <a:gd name="T4" fmla="*/ 1591609229 w 263"/>
              <a:gd name="T5" fmla="*/ 834798839 h 143"/>
              <a:gd name="T6" fmla="*/ 1591609229 w 263"/>
              <a:gd name="T7" fmla="*/ 2046568507 h 143"/>
              <a:gd name="T8" fmla="*/ 1474177978 w 263"/>
              <a:gd name="T9" fmla="*/ 2147483647 h 143"/>
              <a:gd name="T10" fmla="*/ 0 w 263"/>
              <a:gd name="T11" fmla="*/ 2147483647 h 143"/>
              <a:gd name="T12" fmla="*/ 1774267090 w 263"/>
              <a:gd name="T13" fmla="*/ 2147483647 h 143"/>
              <a:gd name="T14" fmla="*/ 2074301115 w 263"/>
              <a:gd name="T15" fmla="*/ 1292536928 h 143"/>
              <a:gd name="T16" fmla="*/ 214748364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2" name="Freeform 60"/>
          <p:cNvSpPr/>
          <p:nvPr/>
        </p:nvSpPr>
        <p:spPr bwMode="auto">
          <a:xfrm flipH="1">
            <a:off x="779463" y="2725738"/>
            <a:ext cx="201612" cy="58737"/>
          </a:xfrm>
          <a:custGeom>
            <a:avLst/>
            <a:gdLst>
              <a:gd name="T0" fmla="*/ 2147483647 w 853"/>
              <a:gd name="T1" fmla="*/ 0 h 212"/>
              <a:gd name="T2" fmla="*/ 2147483647 w 853"/>
              <a:gd name="T3" fmla="*/ 212710235 h 212"/>
              <a:gd name="T4" fmla="*/ 2147483647 w 853"/>
              <a:gd name="T5" fmla="*/ 1339897530 h 212"/>
              <a:gd name="T6" fmla="*/ 2147483647 w 853"/>
              <a:gd name="T7" fmla="*/ 1510004266 h 212"/>
              <a:gd name="T8" fmla="*/ 1505264069 w 853"/>
              <a:gd name="T9" fmla="*/ 2105530780 h 212"/>
              <a:gd name="T10" fmla="*/ 845059647 w 853"/>
              <a:gd name="T11" fmla="*/ 2147483647 h 212"/>
              <a:gd name="T12" fmla="*/ 0 w 853"/>
              <a:gd name="T13" fmla="*/ 2147483647 h 212"/>
              <a:gd name="T14" fmla="*/ 845059647 w 853"/>
              <a:gd name="T15" fmla="*/ 2147483647 h 212"/>
              <a:gd name="T16" fmla="*/ 1624087956 w 853"/>
              <a:gd name="T17" fmla="*/ 2147483647 h 212"/>
              <a:gd name="T18" fmla="*/ 2147483647 w 853"/>
              <a:gd name="T19" fmla="*/ 1722714155 h 212"/>
              <a:gd name="T20" fmla="*/ 2147483647 w 853"/>
              <a:gd name="T21" fmla="*/ 1722714155 h 212"/>
              <a:gd name="T22" fmla="*/ 2147483647 w 853"/>
              <a:gd name="T23" fmla="*/ 1339897530 h 212"/>
              <a:gd name="T24" fmla="*/ 2147483647 w 853"/>
              <a:gd name="T25" fmla="*/ 489133751 h 212"/>
              <a:gd name="T26" fmla="*/ 2147483647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3" name="Freeform 61"/>
          <p:cNvSpPr/>
          <p:nvPr/>
        </p:nvSpPr>
        <p:spPr bwMode="auto">
          <a:xfrm flipH="1">
            <a:off x="773113" y="2279650"/>
            <a:ext cx="174625" cy="106363"/>
          </a:xfrm>
          <a:custGeom>
            <a:avLst/>
            <a:gdLst>
              <a:gd name="T0" fmla="*/ 2147483647 w 751"/>
              <a:gd name="T1" fmla="*/ 2147483647 h 379"/>
              <a:gd name="T2" fmla="*/ 2147483647 w 751"/>
              <a:gd name="T3" fmla="*/ 2147483647 h 379"/>
              <a:gd name="T4" fmla="*/ 2147483647 w 751"/>
              <a:gd name="T5" fmla="*/ 2147483647 h 379"/>
              <a:gd name="T6" fmla="*/ 2147483647 w 751"/>
              <a:gd name="T7" fmla="*/ 2147483647 h 379"/>
              <a:gd name="T8" fmla="*/ 2147483647 w 751"/>
              <a:gd name="T9" fmla="*/ 2147483647 h 379"/>
              <a:gd name="T10" fmla="*/ 2147483647 w 751"/>
              <a:gd name="T11" fmla="*/ 2147483647 h 379"/>
              <a:gd name="T12" fmla="*/ 2147483647 w 751"/>
              <a:gd name="T13" fmla="*/ 2147483647 h 379"/>
              <a:gd name="T14" fmla="*/ 2147483647 w 751"/>
              <a:gd name="T15" fmla="*/ 2147483647 h 379"/>
              <a:gd name="T16" fmla="*/ 2147483647 w 751"/>
              <a:gd name="T17" fmla="*/ 2147483647 h 379"/>
              <a:gd name="T18" fmla="*/ 2147483647 w 751"/>
              <a:gd name="T19" fmla="*/ 2147483647 h 379"/>
              <a:gd name="T20" fmla="*/ 2147483647 w 751"/>
              <a:gd name="T21" fmla="*/ 2147483647 h 379"/>
              <a:gd name="T22" fmla="*/ 2147483647 w 751"/>
              <a:gd name="T23" fmla="*/ 2147483647 h 379"/>
              <a:gd name="T24" fmla="*/ 2147483647 w 751"/>
              <a:gd name="T25" fmla="*/ 2147483647 h 379"/>
              <a:gd name="T26" fmla="*/ 2147483647 w 751"/>
              <a:gd name="T27" fmla="*/ 2147483647 h 379"/>
              <a:gd name="T28" fmla="*/ 2147483647 w 751"/>
              <a:gd name="T29" fmla="*/ 2147483647 h 379"/>
              <a:gd name="T30" fmla="*/ 2147483647 w 751"/>
              <a:gd name="T31" fmla="*/ 2147483647 h 379"/>
              <a:gd name="T32" fmla="*/ 2147483647 w 751"/>
              <a:gd name="T33" fmla="*/ 2147483647 h 379"/>
              <a:gd name="T34" fmla="*/ 2147483647 w 751"/>
              <a:gd name="T35" fmla="*/ 2147483647 h 379"/>
              <a:gd name="T36" fmla="*/ 2147483647 w 751"/>
              <a:gd name="T37" fmla="*/ 2147483647 h 379"/>
              <a:gd name="T38" fmla="*/ 2147483647 w 751"/>
              <a:gd name="T39" fmla="*/ 2147483647 h 379"/>
              <a:gd name="T40" fmla="*/ 2147483647 w 751"/>
              <a:gd name="T41" fmla="*/ 2147483647 h 379"/>
              <a:gd name="T42" fmla="*/ 2147483647 w 751"/>
              <a:gd name="T43" fmla="*/ 2147483647 h 379"/>
              <a:gd name="T44" fmla="*/ 2147483647 w 751"/>
              <a:gd name="T45" fmla="*/ 2147483647 h 379"/>
              <a:gd name="T46" fmla="*/ 2147483647 w 751"/>
              <a:gd name="T47" fmla="*/ 2147483647 h 379"/>
              <a:gd name="T48" fmla="*/ 2112076365 w 751"/>
              <a:gd name="T49" fmla="*/ 2147483647 h 379"/>
              <a:gd name="T50" fmla="*/ 1521176715 w 751"/>
              <a:gd name="T51" fmla="*/ 2147483647 h 379"/>
              <a:gd name="T52" fmla="*/ 1169200726 w 751"/>
              <a:gd name="T53" fmla="*/ 2147483647 h 379"/>
              <a:gd name="T54" fmla="*/ 678866209 w 751"/>
              <a:gd name="T55" fmla="*/ 2147483647 h 379"/>
              <a:gd name="T56" fmla="*/ 528019091 w 751"/>
              <a:gd name="T57" fmla="*/ 2147483647 h 379"/>
              <a:gd name="T58" fmla="*/ 490280571 w 751"/>
              <a:gd name="T59" fmla="*/ 2147483647 h 379"/>
              <a:gd name="T60" fmla="*/ 226270735 w 751"/>
              <a:gd name="T61" fmla="*/ 2147483647 h 379"/>
              <a:gd name="T62" fmla="*/ 75423588 w 751"/>
              <a:gd name="T63" fmla="*/ 2147483647 h 379"/>
              <a:gd name="T64" fmla="*/ 0 w 751"/>
              <a:gd name="T65" fmla="*/ 1922990221 h 379"/>
              <a:gd name="T66" fmla="*/ 50282465 w 751"/>
              <a:gd name="T67" fmla="*/ 1635596927 h 379"/>
              <a:gd name="T68" fmla="*/ 188585928 w 751"/>
              <a:gd name="T69" fmla="*/ 1503045659 h 379"/>
              <a:gd name="T70" fmla="*/ 452595648 w 751"/>
              <a:gd name="T71" fmla="*/ 1237783719 h 379"/>
              <a:gd name="T72" fmla="*/ 653724868 w 751"/>
              <a:gd name="T73" fmla="*/ 972521498 h 379"/>
              <a:gd name="T74" fmla="*/ 892593653 w 751"/>
              <a:gd name="T75" fmla="*/ 751522829 h 379"/>
              <a:gd name="T76" fmla="*/ 1169200726 w 751"/>
              <a:gd name="T77" fmla="*/ 596760505 h 379"/>
              <a:gd name="T78" fmla="*/ 1408069047 w 751"/>
              <a:gd name="T79" fmla="*/ 596760505 h 379"/>
              <a:gd name="T80" fmla="*/ 2147483647 w 751"/>
              <a:gd name="T81" fmla="*/ 198946525 h 379"/>
              <a:gd name="T82" fmla="*/ 2147483647 w 751"/>
              <a:gd name="T83" fmla="*/ 88446875 h 379"/>
              <a:gd name="T84" fmla="*/ 2147483647 w 751"/>
              <a:gd name="T85" fmla="*/ 0 h 379"/>
              <a:gd name="T86" fmla="*/ 2147483647 w 751"/>
              <a:gd name="T87" fmla="*/ 88446875 h 379"/>
              <a:gd name="T88" fmla="*/ 2147483647 w 751"/>
              <a:gd name="T89" fmla="*/ 287314505 h 379"/>
              <a:gd name="T90" fmla="*/ 2147483647 w 751"/>
              <a:gd name="T91" fmla="*/ 1237783719 h 379"/>
              <a:gd name="T92" fmla="*/ 2147483647 w 751"/>
              <a:gd name="T93" fmla="*/ 1414598819 h 379"/>
              <a:gd name="T94" fmla="*/ 2147483647 w 751"/>
              <a:gd name="T95" fmla="*/ 1569361144 h 379"/>
              <a:gd name="T96" fmla="*/ 2147483647 w 751"/>
              <a:gd name="T97" fmla="*/ 1922990221 h 379"/>
              <a:gd name="T98" fmla="*/ 2147483647 w 751"/>
              <a:gd name="T99" fmla="*/ 2147483647 h 379"/>
              <a:gd name="T100" fmla="*/ 2147483647 w 751"/>
              <a:gd name="T101" fmla="*/ 2147483647 h 379"/>
              <a:gd name="T102" fmla="*/ 2147483647 w 751"/>
              <a:gd name="T103" fmla="*/ 2147483647 h 379"/>
              <a:gd name="T104" fmla="*/ 2147483647 w 751"/>
              <a:gd name="T105" fmla="*/ 2147483647 h 379"/>
              <a:gd name="T106" fmla="*/ 2147483647 w 751"/>
              <a:gd name="T107" fmla="*/ 2147483647 h 379"/>
              <a:gd name="T108" fmla="*/ 2147483647 w 751"/>
              <a:gd name="T109" fmla="*/ 2147483647 h 379"/>
              <a:gd name="T110" fmla="*/ 2147483647 w 751"/>
              <a:gd name="T111" fmla="*/ 2147483647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4" name="Freeform 62"/>
          <p:cNvSpPr/>
          <p:nvPr/>
        </p:nvSpPr>
        <p:spPr bwMode="auto">
          <a:xfrm flipH="1">
            <a:off x="838200" y="2328863"/>
            <a:ext cx="42863" cy="11112"/>
          </a:xfrm>
          <a:custGeom>
            <a:avLst/>
            <a:gdLst>
              <a:gd name="T0" fmla="*/ 0 w 179"/>
              <a:gd name="T1" fmla="*/ 0 h 43"/>
              <a:gd name="T2" fmla="*/ 82397774 w 179"/>
              <a:gd name="T3" fmla="*/ 189856011 h 43"/>
              <a:gd name="T4" fmla="*/ 521738076 w 179"/>
              <a:gd name="T5" fmla="*/ 172560060 h 43"/>
              <a:gd name="T6" fmla="*/ 686534042 w 179"/>
              <a:gd name="T7" fmla="*/ 276136074 h 43"/>
              <a:gd name="T8" fmla="*/ 1043533622 w 179"/>
              <a:gd name="T9" fmla="*/ 500450579 h 43"/>
              <a:gd name="T10" fmla="*/ 1537805623 w 179"/>
              <a:gd name="T11" fmla="*/ 638485215 h 43"/>
              <a:gd name="T12" fmla="*/ 2059602366 w 179"/>
              <a:gd name="T13" fmla="*/ 655781166 h 43"/>
              <a:gd name="T14" fmla="*/ 2147483647 w 179"/>
              <a:gd name="T15" fmla="*/ 742061422 h 43"/>
              <a:gd name="T16" fmla="*/ 2128238697 w 179"/>
              <a:gd name="T17" fmla="*/ 586730706 h 43"/>
              <a:gd name="T18" fmla="*/ 1716305293 w 179"/>
              <a:gd name="T19" fmla="*/ 500450579 h 43"/>
              <a:gd name="T20" fmla="*/ 1441703458 w 179"/>
              <a:gd name="T21" fmla="*/ 500450579 h 43"/>
              <a:gd name="T22" fmla="*/ 1043533622 w 179"/>
              <a:gd name="T23" fmla="*/ 362416072 h 43"/>
              <a:gd name="T24" fmla="*/ 727704060 w 179"/>
              <a:gd name="T25" fmla="*/ 138034572 h 43"/>
              <a:gd name="T26" fmla="*/ 590431877 w 179"/>
              <a:gd name="T27" fmla="*/ 34525246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5" name="Freeform 63"/>
          <p:cNvSpPr/>
          <p:nvPr/>
        </p:nvSpPr>
        <p:spPr bwMode="auto">
          <a:xfrm flipH="1">
            <a:off x="890588" y="2338388"/>
            <a:ext cx="6350" cy="7937"/>
          </a:xfrm>
          <a:custGeom>
            <a:avLst/>
            <a:gdLst>
              <a:gd name="T0" fmla="*/ 128023928 w 20"/>
              <a:gd name="T1" fmla="*/ 0 h 24"/>
              <a:gd name="T2" fmla="*/ 384071825 w 20"/>
              <a:gd name="T3" fmla="*/ 216986019 h 24"/>
              <a:gd name="T4" fmla="*/ 288104232 w 20"/>
              <a:gd name="T5" fmla="*/ 542574636 h 24"/>
              <a:gd name="T6" fmla="*/ 0 w 20"/>
              <a:gd name="T7" fmla="*/ 868053871 h 24"/>
              <a:gd name="T8" fmla="*/ 544152089 w 20"/>
              <a:gd name="T9" fmla="*/ 651067769 h 24"/>
              <a:gd name="T10" fmla="*/ 640119602 w 20"/>
              <a:gd name="T11" fmla="*/ 289387641 h 24"/>
              <a:gd name="T12" fmla="*/ 12802392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6" name="Freeform 64"/>
          <p:cNvSpPr/>
          <p:nvPr/>
        </p:nvSpPr>
        <p:spPr bwMode="auto">
          <a:xfrm flipH="1">
            <a:off x="914400" y="2297113"/>
            <a:ext cx="26988" cy="11112"/>
          </a:xfrm>
          <a:custGeom>
            <a:avLst/>
            <a:gdLst>
              <a:gd name="T0" fmla="*/ 0 w 104"/>
              <a:gd name="T1" fmla="*/ 558323883 h 48"/>
              <a:gd name="T2" fmla="*/ 192256552 w 104"/>
              <a:gd name="T3" fmla="*/ 595517124 h 48"/>
              <a:gd name="T4" fmla="*/ 436903544 w 104"/>
              <a:gd name="T5" fmla="*/ 409444776 h 48"/>
              <a:gd name="T6" fmla="*/ 803840718 w 104"/>
              <a:gd name="T7" fmla="*/ 310138484 h 48"/>
              <a:gd name="T8" fmla="*/ 978588485 w 104"/>
              <a:gd name="T9" fmla="*/ 173692369 h 48"/>
              <a:gd name="T10" fmla="*/ 1153336513 w 104"/>
              <a:gd name="T11" fmla="*/ 111686242 h 48"/>
              <a:gd name="T12" fmla="*/ 1555290477 w 104"/>
              <a:gd name="T13" fmla="*/ 49626422 h 48"/>
              <a:gd name="T14" fmla="*/ 1817378134 w 104"/>
              <a:gd name="T15" fmla="*/ 12433402 h 48"/>
              <a:gd name="T16" fmla="*/ 1467882598 w 104"/>
              <a:gd name="T17" fmla="*/ 0 h 48"/>
              <a:gd name="T18" fmla="*/ 1013537935 w 104"/>
              <a:gd name="T19" fmla="*/ 49626422 h 48"/>
              <a:gd name="T20" fmla="*/ 856298627 w 104"/>
              <a:gd name="T21" fmla="*/ 148879281 h 48"/>
              <a:gd name="T22" fmla="*/ 646600891 w 104"/>
              <a:gd name="T23" fmla="*/ 248132154 h 48"/>
              <a:gd name="T24" fmla="*/ 0 w 104"/>
              <a:gd name="T25" fmla="*/ 558323883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7" name="Freeform 65"/>
          <p:cNvSpPr/>
          <p:nvPr/>
        </p:nvSpPr>
        <p:spPr bwMode="auto">
          <a:xfrm flipH="1">
            <a:off x="865188" y="2292350"/>
            <a:ext cx="38100" cy="9525"/>
          </a:xfrm>
          <a:custGeom>
            <a:avLst/>
            <a:gdLst>
              <a:gd name="T0" fmla="*/ 0 w 166"/>
              <a:gd name="T1" fmla="*/ 116647218 h 42"/>
              <a:gd name="T2" fmla="*/ 423166560 w 166"/>
              <a:gd name="T3" fmla="*/ 69998548 h 42"/>
              <a:gd name="T4" fmla="*/ 664961121 w 166"/>
              <a:gd name="T5" fmla="*/ 0 h 42"/>
              <a:gd name="T6" fmla="*/ 761731413 w 166"/>
              <a:gd name="T7" fmla="*/ 0 h 42"/>
              <a:gd name="T8" fmla="*/ 1027705809 w 166"/>
              <a:gd name="T9" fmla="*/ 58323609 h 42"/>
              <a:gd name="T10" fmla="*/ 1136539566 w 166"/>
              <a:gd name="T11" fmla="*/ 163295917 h 42"/>
              <a:gd name="T12" fmla="*/ 1342091286 w 166"/>
              <a:gd name="T13" fmla="*/ 268268012 h 42"/>
              <a:gd name="T14" fmla="*/ 1728962216 w 166"/>
              <a:gd name="T15" fmla="*/ 419888722 h 42"/>
              <a:gd name="T16" fmla="*/ 2007051260 w 166"/>
              <a:gd name="T17" fmla="*/ 419888722 h 42"/>
              <a:gd name="T18" fmla="*/ 1716898751 w 166"/>
              <a:gd name="T19" fmla="*/ 489887581 h 42"/>
              <a:gd name="T20" fmla="*/ 1523410496 w 166"/>
              <a:gd name="T21" fmla="*/ 454913948 h 42"/>
              <a:gd name="T22" fmla="*/ 1100243592 w 166"/>
              <a:gd name="T23" fmla="*/ 256593088 h 42"/>
              <a:gd name="T24" fmla="*/ 955167337 w 166"/>
              <a:gd name="T25" fmla="*/ 116647218 h 42"/>
              <a:gd name="T26" fmla="*/ 664961121 w 166"/>
              <a:gd name="T27" fmla="*/ 93297143 h 42"/>
              <a:gd name="T28" fmla="*/ 423166560 w 166"/>
              <a:gd name="T29" fmla="*/ 116647218 h 42"/>
              <a:gd name="T30" fmla="*/ 0 w 166"/>
              <a:gd name="T31" fmla="*/ 116647218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8" name="Freeform 66"/>
          <p:cNvSpPr/>
          <p:nvPr/>
        </p:nvSpPr>
        <p:spPr bwMode="auto">
          <a:xfrm flipH="1">
            <a:off x="927100" y="2305050"/>
            <a:ext cx="6350" cy="6350"/>
          </a:xfrm>
          <a:custGeom>
            <a:avLst/>
            <a:gdLst>
              <a:gd name="T0" fmla="*/ 178137285 w 33"/>
              <a:gd name="T1" fmla="*/ 0 h 30"/>
              <a:gd name="T2" fmla="*/ 235122015 w 33"/>
              <a:gd name="T3" fmla="*/ 104300867 h 30"/>
              <a:gd name="T4" fmla="*/ 163881927 w 33"/>
              <a:gd name="T5" fmla="*/ 227598230 h 30"/>
              <a:gd name="T6" fmla="*/ 0 w 33"/>
              <a:gd name="T7" fmla="*/ 284497602 h 30"/>
              <a:gd name="T8" fmla="*/ 178137285 w 33"/>
              <a:gd name="T9" fmla="*/ 142248907 h 30"/>
              <a:gd name="T10" fmla="*/ 178137285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9" name="Freeform 67"/>
          <p:cNvSpPr/>
          <p:nvPr/>
        </p:nvSpPr>
        <p:spPr bwMode="auto">
          <a:xfrm flipH="1">
            <a:off x="933450" y="2297113"/>
            <a:ext cx="9525" cy="7937"/>
          </a:xfrm>
          <a:custGeom>
            <a:avLst/>
            <a:gdLst>
              <a:gd name="T0" fmla="*/ 793536331 w 33"/>
              <a:gd name="T1" fmla="*/ 364396500 h 28"/>
              <a:gd name="T2" fmla="*/ 601171685 w 33"/>
              <a:gd name="T3" fmla="*/ 0 h 28"/>
              <a:gd name="T4" fmla="*/ 577094805 w 33"/>
              <a:gd name="T5" fmla="*/ 296097145 h 28"/>
              <a:gd name="T6" fmla="*/ 0 w 33"/>
              <a:gd name="T7" fmla="*/ 592194291 h 28"/>
              <a:gd name="T8" fmla="*/ 72147241 w 33"/>
              <a:gd name="T9" fmla="*/ 637753934 h 28"/>
              <a:gd name="T10" fmla="*/ 793536331 w 33"/>
              <a:gd name="T11" fmla="*/ 36439650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0" name="Freeform 68"/>
          <p:cNvSpPr/>
          <p:nvPr/>
        </p:nvSpPr>
        <p:spPr bwMode="auto">
          <a:xfrm flipH="1">
            <a:off x="836613" y="2306638"/>
            <a:ext cx="7937" cy="12700"/>
          </a:xfrm>
          <a:custGeom>
            <a:avLst/>
            <a:gdLst>
              <a:gd name="T0" fmla="*/ 0 w 37"/>
              <a:gd name="T1" fmla="*/ 0 h 42"/>
              <a:gd name="T2" fmla="*/ 78963491 w 37"/>
              <a:gd name="T3" fmla="*/ 580607352 h 42"/>
              <a:gd name="T4" fmla="*/ 227043261 w 37"/>
              <a:gd name="T5" fmla="*/ 1078283734 h 42"/>
              <a:gd name="T6" fmla="*/ 365229163 w 37"/>
              <a:gd name="T7" fmla="*/ 116121470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1" name="Freeform 69"/>
          <p:cNvSpPr/>
          <p:nvPr/>
        </p:nvSpPr>
        <p:spPr bwMode="auto">
          <a:xfrm flipH="1">
            <a:off x="803275" y="2360613"/>
            <a:ext cx="12700" cy="7937"/>
          </a:xfrm>
          <a:custGeom>
            <a:avLst/>
            <a:gdLst>
              <a:gd name="T0" fmla="*/ 819353204 w 50"/>
              <a:gd name="T1" fmla="*/ 0 h 39"/>
              <a:gd name="T2" fmla="*/ 278580130 w 50"/>
              <a:gd name="T3" fmla="*/ 117998366 h 39"/>
              <a:gd name="T4" fmla="*/ 0 w 50"/>
              <a:gd name="T5" fmla="*/ 328730365 h 39"/>
              <a:gd name="T6" fmla="*/ 819353204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2" name="Freeform 70"/>
          <p:cNvSpPr/>
          <p:nvPr/>
        </p:nvSpPr>
        <p:spPr bwMode="auto">
          <a:xfrm flipH="1">
            <a:off x="744538" y="2338388"/>
            <a:ext cx="53975" cy="74612"/>
          </a:xfrm>
          <a:custGeom>
            <a:avLst/>
            <a:gdLst>
              <a:gd name="T0" fmla="*/ 1152782941 w 219"/>
              <a:gd name="T1" fmla="*/ 371004926 h 267"/>
              <a:gd name="T2" fmla="*/ 628752135 w 219"/>
              <a:gd name="T3" fmla="*/ 1200240499 h 267"/>
              <a:gd name="T4" fmla="*/ 389241836 w 219"/>
              <a:gd name="T5" fmla="*/ 1898520195 h 267"/>
              <a:gd name="T6" fmla="*/ 164674537 w 219"/>
              <a:gd name="T7" fmla="*/ 2147483647 h 267"/>
              <a:gd name="T8" fmla="*/ 164674537 w 219"/>
              <a:gd name="T9" fmla="*/ 2147483647 h 267"/>
              <a:gd name="T10" fmla="*/ 0 w 219"/>
              <a:gd name="T11" fmla="*/ 2147483647 h 267"/>
              <a:gd name="T12" fmla="*/ 2147483647 w 219"/>
              <a:gd name="T13" fmla="*/ 2147483647 h 267"/>
              <a:gd name="T14" fmla="*/ 2147483647 w 219"/>
              <a:gd name="T15" fmla="*/ 0 h 267"/>
              <a:gd name="T16" fmla="*/ 2147483647 w 219"/>
              <a:gd name="T17" fmla="*/ 371004926 h 267"/>
              <a:gd name="T18" fmla="*/ 1152782941 w 219"/>
              <a:gd name="T19" fmla="*/ 37100492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3" name="Freeform 71"/>
          <p:cNvSpPr/>
          <p:nvPr/>
        </p:nvSpPr>
        <p:spPr bwMode="auto">
          <a:xfrm flipH="1">
            <a:off x="752475" y="2346325"/>
            <a:ext cx="39688" cy="60325"/>
          </a:xfrm>
          <a:custGeom>
            <a:avLst/>
            <a:gdLst>
              <a:gd name="T0" fmla="*/ 804824053 w 175"/>
              <a:gd name="T1" fmla="*/ 144286186 h 220"/>
              <a:gd name="T2" fmla="*/ 443250057 w 175"/>
              <a:gd name="T3" fmla="*/ 865941827 h 220"/>
              <a:gd name="T4" fmla="*/ 139949421 w 175"/>
              <a:gd name="T5" fmla="*/ 1896770480 h 220"/>
              <a:gd name="T6" fmla="*/ 70000338 w 175"/>
              <a:gd name="T7" fmla="*/ 2147483647 h 220"/>
              <a:gd name="T8" fmla="*/ 0 w 175"/>
              <a:gd name="T9" fmla="*/ 2147483647 h 220"/>
              <a:gd name="T10" fmla="*/ 1632999157 w 175"/>
              <a:gd name="T11" fmla="*/ 2147483647 h 220"/>
              <a:gd name="T12" fmla="*/ 2041275140 w 175"/>
              <a:gd name="T13" fmla="*/ 0 h 220"/>
              <a:gd name="T14" fmla="*/ 1423049257 w 175"/>
              <a:gd name="T15" fmla="*/ 206165909 h 220"/>
              <a:gd name="T16" fmla="*/ 804824053 w 175"/>
              <a:gd name="T17" fmla="*/ 144286186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4" name="Freeform 72"/>
          <p:cNvSpPr/>
          <p:nvPr/>
        </p:nvSpPr>
        <p:spPr bwMode="auto">
          <a:xfrm flipH="1">
            <a:off x="577850" y="1933575"/>
            <a:ext cx="174625" cy="223838"/>
          </a:xfrm>
          <a:custGeom>
            <a:avLst/>
            <a:gdLst>
              <a:gd name="T0" fmla="*/ 2147483647 w 741"/>
              <a:gd name="T1" fmla="*/ 554850826 h 807"/>
              <a:gd name="T2" fmla="*/ 2147483647 w 741"/>
              <a:gd name="T3" fmla="*/ 1579078146 h 807"/>
              <a:gd name="T4" fmla="*/ 1884621663 w 741"/>
              <a:gd name="T5" fmla="*/ 2147483647 h 807"/>
              <a:gd name="T6" fmla="*/ 1465822505 w 741"/>
              <a:gd name="T7" fmla="*/ 2147483647 h 807"/>
              <a:gd name="T8" fmla="*/ 1204081162 w 741"/>
              <a:gd name="T9" fmla="*/ 2147483647 h 807"/>
              <a:gd name="T10" fmla="*/ 1204081162 w 741"/>
              <a:gd name="T11" fmla="*/ 2147483647 h 807"/>
              <a:gd name="T12" fmla="*/ 1426558523 w 741"/>
              <a:gd name="T13" fmla="*/ 2147483647 h 807"/>
              <a:gd name="T14" fmla="*/ 1007760307 w 741"/>
              <a:gd name="T15" fmla="*/ 2147483647 h 807"/>
              <a:gd name="T16" fmla="*/ 340270604 w 741"/>
              <a:gd name="T17" fmla="*/ 2147483647 h 807"/>
              <a:gd name="T18" fmla="*/ 0 w 741"/>
              <a:gd name="T19" fmla="*/ 2147483647 h 807"/>
              <a:gd name="T20" fmla="*/ 0 w 741"/>
              <a:gd name="T21" fmla="*/ 2147483647 h 807"/>
              <a:gd name="T22" fmla="*/ 78528230 w 741"/>
              <a:gd name="T23" fmla="*/ 2147483647 h 807"/>
              <a:gd name="T24" fmla="*/ 366483670 w 741"/>
              <a:gd name="T25" fmla="*/ 2147483647 h 807"/>
              <a:gd name="T26" fmla="*/ 785282239 w 741"/>
              <a:gd name="T27" fmla="*/ 2147483647 h 807"/>
              <a:gd name="T28" fmla="*/ 1033917757 w 741"/>
              <a:gd name="T29" fmla="*/ 2147483647 h 807"/>
              <a:gd name="T30" fmla="*/ 1007760307 w 741"/>
              <a:gd name="T31" fmla="*/ 2147483647 h 807"/>
              <a:gd name="T32" fmla="*/ 876861121 w 741"/>
              <a:gd name="T33" fmla="*/ 2147483647 h 807"/>
              <a:gd name="T34" fmla="*/ 1125552254 w 741"/>
              <a:gd name="T35" fmla="*/ 2147483647 h 807"/>
              <a:gd name="T36" fmla="*/ 1047024290 w 741"/>
              <a:gd name="T37" fmla="*/ 2147483647 h 807"/>
              <a:gd name="T38" fmla="*/ 1243345144 w 741"/>
              <a:gd name="T39" fmla="*/ 2147483647 h 807"/>
              <a:gd name="T40" fmla="*/ 1439665056 w 741"/>
              <a:gd name="T41" fmla="*/ 2147483647 h 807"/>
              <a:gd name="T42" fmla="*/ 1740671324 w 741"/>
              <a:gd name="T43" fmla="*/ 2147483647 h 807"/>
              <a:gd name="T44" fmla="*/ 2147483647 w 741"/>
              <a:gd name="T45" fmla="*/ 2147483647 h 807"/>
              <a:gd name="T46" fmla="*/ 2147483647 w 741"/>
              <a:gd name="T47" fmla="*/ 2147483647 h 807"/>
              <a:gd name="T48" fmla="*/ 2147483647 w 741"/>
              <a:gd name="T49" fmla="*/ 2147483647 h 807"/>
              <a:gd name="T50" fmla="*/ 2147483647 w 741"/>
              <a:gd name="T51" fmla="*/ 2147483647 h 807"/>
              <a:gd name="T52" fmla="*/ 2147483647 w 741"/>
              <a:gd name="T53" fmla="*/ 2147483647 h 807"/>
              <a:gd name="T54" fmla="*/ 2147483647 w 741"/>
              <a:gd name="T55" fmla="*/ 2147483647 h 807"/>
              <a:gd name="T56" fmla="*/ 2147483647 w 741"/>
              <a:gd name="T57" fmla="*/ 2147483647 h 807"/>
              <a:gd name="T58" fmla="*/ 2147483647 w 741"/>
              <a:gd name="T59" fmla="*/ 2147483647 h 807"/>
              <a:gd name="T60" fmla="*/ 2147483647 w 741"/>
              <a:gd name="T61" fmla="*/ 2147483647 h 807"/>
              <a:gd name="T62" fmla="*/ 2147483647 w 741"/>
              <a:gd name="T63" fmla="*/ 1643165137 h 807"/>
              <a:gd name="T64" fmla="*/ 2147483647 w 741"/>
              <a:gd name="T65" fmla="*/ 746878947 h 807"/>
              <a:gd name="T66" fmla="*/ 2147483647 w 741"/>
              <a:gd name="T67" fmla="*/ 0 h 807"/>
              <a:gd name="T68" fmla="*/ 2147483647 w 741"/>
              <a:gd name="T69" fmla="*/ 384133490 h 807"/>
              <a:gd name="T70" fmla="*/ 2147483647 w 741"/>
              <a:gd name="T71" fmla="*/ 55485082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5" name="Freeform 73"/>
          <p:cNvSpPr/>
          <p:nvPr/>
        </p:nvSpPr>
        <p:spPr bwMode="auto">
          <a:xfrm flipH="1">
            <a:off x="733425" y="2068513"/>
            <a:ext cx="9525" cy="3175"/>
          </a:xfrm>
          <a:custGeom>
            <a:avLst/>
            <a:gdLst>
              <a:gd name="T0" fmla="*/ 0 w 42"/>
              <a:gd name="T1" fmla="*/ 131670413 h 9"/>
              <a:gd name="T2" fmla="*/ 104972294 w 42"/>
              <a:gd name="T3" fmla="*/ 351203975 h 9"/>
              <a:gd name="T4" fmla="*/ 349941683 w 42"/>
              <a:gd name="T5" fmla="*/ 263465357 h 9"/>
              <a:gd name="T6" fmla="*/ 454913948 w 42"/>
              <a:gd name="T7" fmla="*/ 395135462 h 9"/>
              <a:gd name="T8" fmla="*/ 489887581 w 42"/>
              <a:gd name="T9" fmla="*/ 87863171 h 9"/>
              <a:gd name="T10" fmla="*/ 338266758 w 42"/>
              <a:gd name="T11" fmla="*/ 0 h 9"/>
              <a:gd name="T12" fmla="*/ 0 w 42"/>
              <a:gd name="T13" fmla="*/ 131670413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6" name="Freeform 74"/>
          <p:cNvSpPr/>
          <p:nvPr/>
        </p:nvSpPr>
        <p:spPr bwMode="auto">
          <a:xfrm flipH="1">
            <a:off x="730250" y="2060575"/>
            <a:ext cx="3175" cy="7938"/>
          </a:xfrm>
          <a:custGeom>
            <a:avLst/>
            <a:gdLst>
              <a:gd name="T0" fmla="*/ 0 w 17"/>
              <a:gd name="T1" fmla="*/ 0 h 31"/>
              <a:gd name="T2" fmla="*/ 71645734 w 17"/>
              <a:gd name="T3" fmla="*/ 117499815 h 31"/>
              <a:gd name="T4" fmla="*/ 71645734 w 17"/>
              <a:gd name="T5" fmla="*/ 268636578 h 31"/>
              <a:gd name="T6" fmla="*/ 84691243 w 17"/>
              <a:gd name="T7" fmla="*/ 520486978 h 31"/>
              <a:gd name="T8" fmla="*/ 110747359 w 17"/>
              <a:gd name="T9" fmla="*/ 201493597 h 31"/>
              <a:gd name="T10" fmla="*/ 110747359 w 17"/>
              <a:gd name="T11" fmla="*/ 16785801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7" name="Freeform 75"/>
          <p:cNvSpPr/>
          <p:nvPr/>
        </p:nvSpPr>
        <p:spPr bwMode="auto">
          <a:xfrm flipH="1">
            <a:off x="722313" y="2032000"/>
            <a:ext cx="3175" cy="17463"/>
          </a:xfrm>
          <a:custGeom>
            <a:avLst/>
            <a:gdLst>
              <a:gd name="T0" fmla="*/ 88659207 w 19"/>
              <a:gd name="T1" fmla="*/ 0 h 60"/>
              <a:gd name="T2" fmla="*/ 23344606 w 19"/>
              <a:gd name="T3" fmla="*/ 838291019 h 60"/>
              <a:gd name="T4" fmla="*/ 0 w 19"/>
              <a:gd name="T5" fmla="*/ 1479292100 h 60"/>
              <a:gd name="T6" fmla="*/ 41997891 w 19"/>
              <a:gd name="T7" fmla="*/ 1060146736 h 60"/>
              <a:gd name="T8" fmla="*/ 88659207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8" name="Freeform 76"/>
          <p:cNvSpPr/>
          <p:nvPr/>
        </p:nvSpPr>
        <p:spPr bwMode="auto">
          <a:xfrm flipH="1">
            <a:off x="704850" y="2016125"/>
            <a:ext cx="19050" cy="12700"/>
          </a:xfrm>
          <a:custGeom>
            <a:avLst/>
            <a:gdLst>
              <a:gd name="T0" fmla="*/ 0 w 80"/>
              <a:gd name="T1" fmla="*/ 0 h 51"/>
              <a:gd name="T2" fmla="*/ 229535803 w 80"/>
              <a:gd name="T3" fmla="*/ 432401128 h 51"/>
              <a:gd name="T4" fmla="*/ 175554077 w 80"/>
              <a:gd name="T5" fmla="*/ 540485691 h 51"/>
              <a:gd name="T6" fmla="*/ 175554077 w 80"/>
              <a:gd name="T7" fmla="*/ 617689217 h 51"/>
              <a:gd name="T8" fmla="*/ 121515647 w 80"/>
              <a:gd name="T9" fmla="*/ 787536476 h 51"/>
              <a:gd name="T10" fmla="*/ 270078772 w 80"/>
              <a:gd name="T11" fmla="*/ 525044986 h 51"/>
              <a:gd name="T12" fmla="*/ 472567098 w 80"/>
              <a:gd name="T13" fmla="*/ 525044986 h 51"/>
              <a:gd name="T14" fmla="*/ 702102960 w 80"/>
              <a:gd name="T15" fmla="*/ 432401128 h 51"/>
              <a:gd name="T16" fmla="*/ 1080201739 w 80"/>
              <a:gd name="T17" fmla="*/ 401519718 h 51"/>
              <a:gd name="T18" fmla="*/ 702102960 w 80"/>
              <a:gd name="T19" fmla="*/ 13896616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9" name="Freeform 77"/>
          <p:cNvSpPr/>
          <p:nvPr/>
        </p:nvSpPr>
        <p:spPr bwMode="auto">
          <a:xfrm flipH="1">
            <a:off x="696913" y="1995488"/>
            <a:ext cx="33337" cy="12700"/>
          </a:xfrm>
          <a:custGeom>
            <a:avLst/>
            <a:gdLst>
              <a:gd name="T0" fmla="*/ 0 w 135"/>
              <a:gd name="T1" fmla="*/ 463078762 h 48"/>
              <a:gd name="T2" fmla="*/ 90371905 w 135"/>
              <a:gd name="T3" fmla="*/ 777958096 h 48"/>
              <a:gd name="T4" fmla="*/ 301178792 w 135"/>
              <a:gd name="T5" fmla="*/ 889055015 h 48"/>
              <a:gd name="T6" fmla="*/ 632481378 w 135"/>
              <a:gd name="T7" fmla="*/ 629759198 h 48"/>
              <a:gd name="T8" fmla="*/ 1039032824 w 135"/>
              <a:gd name="T9" fmla="*/ 463078762 h 48"/>
              <a:gd name="T10" fmla="*/ 1701577495 w 135"/>
              <a:gd name="T11" fmla="*/ 444527508 h 48"/>
              <a:gd name="T12" fmla="*/ 2032880945 w 135"/>
              <a:gd name="T13" fmla="*/ 500110892 h 48"/>
              <a:gd name="T14" fmla="*/ 1520894988 w 135"/>
              <a:gd name="T15" fmla="*/ 222263754 h 48"/>
              <a:gd name="T16" fmla="*/ 1159467744 w 135"/>
              <a:gd name="T17" fmla="*/ 111166802 h 48"/>
              <a:gd name="T18" fmla="*/ 1204653928 w 135"/>
              <a:gd name="T19" fmla="*/ 0 h 48"/>
              <a:gd name="T20" fmla="*/ 858350069 w 135"/>
              <a:gd name="T21" fmla="*/ 166680369 h 48"/>
              <a:gd name="T22" fmla="*/ 888474357 w 135"/>
              <a:gd name="T23" fmla="*/ 55583401 h 48"/>
              <a:gd name="T24" fmla="*/ 602357585 w 135"/>
              <a:gd name="T25" fmla="*/ 222263754 h 48"/>
              <a:gd name="T26" fmla="*/ 346364729 w 135"/>
              <a:gd name="T27" fmla="*/ 222263754 h 48"/>
              <a:gd name="T28" fmla="*/ 0 w 135"/>
              <a:gd name="T29" fmla="*/ 46307876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0" name="Freeform 78"/>
          <p:cNvSpPr/>
          <p:nvPr/>
        </p:nvSpPr>
        <p:spPr bwMode="auto">
          <a:xfrm flipH="1">
            <a:off x="638175" y="2012950"/>
            <a:ext cx="19050" cy="42863"/>
          </a:xfrm>
          <a:custGeom>
            <a:avLst/>
            <a:gdLst>
              <a:gd name="T0" fmla="*/ 0 w 78"/>
              <a:gd name="T1" fmla="*/ 587703533 h 159"/>
              <a:gd name="T2" fmla="*/ 349660537 w 78"/>
              <a:gd name="T3" fmla="*/ 195925417 h 159"/>
              <a:gd name="T4" fmla="*/ 757537852 w 78"/>
              <a:gd name="T5" fmla="*/ 293888160 h 159"/>
              <a:gd name="T6" fmla="*/ 990644795 w 78"/>
              <a:gd name="T7" fmla="*/ 803250425 h 159"/>
              <a:gd name="T8" fmla="*/ 1034307622 w 78"/>
              <a:gd name="T9" fmla="*/ 1508538174 h 159"/>
              <a:gd name="T10" fmla="*/ 990644795 w 78"/>
              <a:gd name="T11" fmla="*/ 2057070062 h 159"/>
              <a:gd name="T12" fmla="*/ 859536885 w 78"/>
              <a:gd name="T13" fmla="*/ 2147483647 h 159"/>
              <a:gd name="T14" fmla="*/ 640984624 w 78"/>
              <a:gd name="T15" fmla="*/ 1821974955 h 159"/>
              <a:gd name="T16" fmla="*/ 451599978 w 78"/>
              <a:gd name="T17" fmla="*/ 1430124255 h 159"/>
              <a:gd name="T18" fmla="*/ 72831083 w 78"/>
              <a:gd name="T19" fmla="*/ 1175479313 h 159"/>
              <a:gd name="T20" fmla="*/ 364214732 w 78"/>
              <a:gd name="T21" fmla="*/ 1743561035 h 159"/>
              <a:gd name="T22" fmla="*/ 684706799 w 78"/>
              <a:gd name="T23" fmla="*/ 2147483647 h 159"/>
              <a:gd name="T24" fmla="*/ 713815188 w 78"/>
              <a:gd name="T25" fmla="*/ 2147483647 h 159"/>
              <a:gd name="T26" fmla="*/ 582707766 w 78"/>
              <a:gd name="T27" fmla="*/ 2147483647 h 159"/>
              <a:gd name="T28" fmla="*/ 407877559 w 78"/>
              <a:gd name="T29" fmla="*/ 2147483647 h 159"/>
              <a:gd name="T30" fmla="*/ 888645762 w 78"/>
              <a:gd name="T31" fmla="*/ 2147483647 h 159"/>
              <a:gd name="T32" fmla="*/ 1121752950 w 78"/>
              <a:gd name="T33" fmla="*/ 2147483647 h 159"/>
              <a:gd name="T34" fmla="*/ 1136307144 w 78"/>
              <a:gd name="T35" fmla="*/ 1430124255 h 159"/>
              <a:gd name="T36" fmla="*/ 1121752950 w 78"/>
              <a:gd name="T37" fmla="*/ 646495911 h 159"/>
              <a:gd name="T38" fmla="*/ 859536885 w 78"/>
              <a:gd name="T39" fmla="*/ 137133275 h 159"/>
              <a:gd name="T40" fmla="*/ 495322398 w 78"/>
              <a:gd name="T41" fmla="*/ 0 h 159"/>
              <a:gd name="T42" fmla="*/ 145662166 w 78"/>
              <a:gd name="T43" fmla="*/ 78341167 h 159"/>
              <a:gd name="T44" fmla="*/ 0 w 78"/>
              <a:gd name="T45" fmla="*/ 587703533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1" name="Freeform 79"/>
          <p:cNvSpPr/>
          <p:nvPr/>
        </p:nvSpPr>
        <p:spPr bwMode="auto">
          <a:xfrm flipH="1">
            <a:off x="631825" y="2005013"/>
            <a:ext cx="30163" cy="60325"/>
          </a:xfrm>
          <a:custGeom>
            <a:avLst/>
            <a:gdLst>
              <a:gd name="T0" fmla="*/ 0 w 129"/>
              <a:gd name="T1" fmla="*/ 1170733115 h 215"/>
              <a:gd name="T2" fmla="*/ 255648958 w 129"/>
              <a:gd name="T3" fmla="*/ 419688061 h 215"/>
              <a:gd name="T4" fmla="*/ 690295828 w 129"/>
              <a:gd name="T5" fmla="*/ 198782954 h 215"/>
              <a:gd name="T6" fmla="*/ 1214441772 w 129"/>
              <a:gd name="T7" fmla="*/ 353400725 h 215"/>
              <a:gd name="T8" fmla="*/ 1393439686 w 129"/>
              <a:gd name="T9" fmla="*/ 773088786 h 215"/>
              <a:gd name="T10" fmla="*/ 1534057187 w 129"/>
              <a:gd name="T11" fmla="*/ 1479968237 h 215"/>
              <a:gd name="T12" fmla="*/ 1534057187 w 129"/>
              <a:gd name="T13" fmla="*/ 2054273297 h 215"/>
              <a:gd name="T14" fmla="*/ 1457351545 w 129"/>
              <a:gd name="T15" fmla="*/ 2147483647 h 215"/>
              <a:gd name="T16" fmla="*/ 1457351545 w 129"/>
              <a:gd name="T17" fmla="*/ 2147483647 h 215"/>
              <a:gd name="T18" fmla="*/ 1367853056 w 129"/>
              <a:gd name="T19" fmla="*/ 2147483647 h 215"/>
              <a:gd name="T20" fmla="*/ 1022705259 w 129"/>
              <a:gd name="T21" fmla="*/ 2147483647 h 215"/>
              <a:gd name="T22" fmla="*/ 805381414 w 129"/>
              <a:gd name="T23" fmla="*/ 2147483647 h 215"/>
              <a:gd name="T24" fmla="*/ 511352629 w 129"/>
              <a:gd name="T25" fmla="*/ 2147483647 h 215"/>
              <a:gd name="T26" fmla="*/ 511352629 w 129"/>
              <a:gd name="T27" fmla="*/ 2147483647 h 215"/>
              <a:gd name="T28" fmla="*/ 728675772 w 129"/>
              <a:gd name="T29" fmla="*/ 2147483647 h 215"/>
              <a:gd name="T30" fmla="*/ 971531766 w 129"/>
              <a:gd name="T31" fmla="*/ 2147483647 h 215"/>
              <a:gd name="T32" fmla="*/ 1291147414 w 129"/>
              <a:gd name="T33" fmla="*/ 2147483647 h 215"/>
              <a:gd name="T34" fmla="*/ 1546795787 w 129"/>
              <a:gd name="T35" fmla="*/ 2147483647 h 215"/>
              <a:gd name="T36" fmla="*/ 1572382417 w 129"/>
              <a:gd name="T37" fmla="*/ 2147483647 h 215"/>
              <a:gd name="T38" fmla="*/ 1649088059 w 129"/>
              <a:gd name="T39" fmla="*/ 1921778310 h 215"/>
              <a:gd name="T40" fmla="*/ 1649088059 w 129"/>
              <a:gd name="T41" fmla="*/ 1281185353 h 215"/>
              <a:gd name="T42" fmla="*/ 1495676775 w 129"/>
              <a:gd name="T43" fmla="*/ 706880012 h 215"/>
              <a:gd name="T44" fmla="*/ 1316734044 w 129"/>
              <a:gd name="T45" fmla="*/ 198782954 h 215"/>
              <a:gd name="T46" fmla="*/ 882087056 w 129"/>
              <a:gd name="T47" fmla="*/ 0 h 215"/>
              <a:gd name="T48" fmla="*/ 255648958 w 129"/>
              <a:gd name="T49" fmla="*/ 132495583 h 215"/>
              <a:gd name="T50" fmla="*/ 38325478 w 129"/>
              <a:gd name="T51" fmla="*/ 419688061 h 215"/>
              <a:gd name="T52" fmla="*/ 0 w 129"/>
              <a:gd name="T53" fmla="*/ 1170733115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2" name="Freeform 80"/>
          <p:cNvSpPr/>
          <p:nvPr/>
        </p:nvSpPr>
        <p:spPr bwMode="auto">
          <a:xfrm flipH="1">
            <a:off x="650875" y="2071688"/>
            <a:ext cx="26988" cy="46037"/>
          </a:xfrm>
          <a:custGeom>
            <a:avLst/>
            <a:gdLst>
              <a:gd name="T0" fmla="*/ 1411718586 w 118"/>
              <a:gd name="T1" fmla="*/ 0 h 179"/>
              <a:gd name="T2" fmla="*/ 1220318825 w 118"/>
              <a:gd name="T3" fmla="*/ 663450812 h 179"/>
              <a:gd name="T4" fmla="*/ 921215701 w 118"/>
              <a:gd name="T5" fmla="*/ 1360966934 h 179"/>
              <a:gd name="T6" fmla="*/ 622112349 w 118"/>
              <a:gd name="T7" fmla="*/ 1973419312 h 179"/>
              <a:gd name="T8" fmla="*/ 203377913 w 118"/>
              <a:gd name="T9" fmla="*/ 2147483647 h 179"/>
              <a:gd name="T10" fmla="*/ 0 w 118"/>
              <a:gd name="T11" fmla="*/ 2147483647 h 179"/>
              <a:gd name="T12" fmla="*/ 466597355 w 118"/>
              <a:gd name="T13" fmla="*/ 2147483647 h 179"/>
              <a:gd name="T14" fmla="*/ 837468757 w 118"/>
              <a:gd name="T15" fmla="*/ 1956419062 h 179"/>
              <a:gd name="T16" fmla="*/ 1184382711 w 118"/>
              <a:gd name="T17" fmla="*/ 1139839210 h 179"/>
              <a:gd name="T18" fmla="*/ 141171858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3" name="Freeform 81"/>
          <p:cNvSpPr/>
          <p:nvPr/>
        </p:nvSpPr>
        <p:spPr bwMode="auto">
          <a:xfrm flipH="1">
            <a:off x="566738" y="1901825"/>
            <a:ext cx="157162" cy="185738"/>
          </a:xfrm>
          <a:custGeom>
            <a:avLst/>
            <a:gdLst>
              <a:gd name="T0" fmla="*/ 693860140 w 671"/>
              <a:gd name="T1" fmla="*/ 2147483647 h 670"/>
              <a:gd name="T2" fmla="*/ 1991611415 w 671"/>
              <a:gd name="T3" fmla="*/ 2147483647 h 670"/>
              <a:gd name="T4" fmla="*/ 2147483647 w 671"/>
              <a:gd name="T5" fmla="*/ 2147483647 h 670"/>
              <a:gd name="T6" fmla="*/ 2147483647 w 671"/>
              <a:gd name="T7" fmla="*/ 2147483647 h 670"/>
              <a:gd name="T8" fmla="*/ 2147483647 w 671"/>
              <a:gd name="T9" fmla="*/ 2147483647 h 670"/>
              <a:gd name="T10" fmla="*/ 2147483647 w 671"/>
              <a:gd name="T11" fmla="*/ 2147483647 h 670"/>
              <a:gd name="T12" fmla="*/ 2147483647 w 671"/>
              <a:gd name="T13" fmla="*/ 2147483647 h 670"/>
              <a:gd name="T14" fmla="*/ 2147483647 w 671"/>
              <a:gd name="T15" fmla="*/ 2147483647 h 670"/>
              <a:gd name="T16" fmla="*/ 2147483647 w 671"/>
              <a:gd name="T17" fmla="*/ 2147483647 h 670"/>
              <a:gd name="T18" fmla="*/ 2147483647 w 671"/>
              <a:gd name="T19" fmla="*/ 2147483647 h 670"/>
              <a:gd name="T20" fmla="*/ 2147483647 w 671"/>
              <a:gd name="T21" fmla="*/ 2147483647 h 670"/>
              <a:gd name="T22" fmla="*/ 2147483647 w 671"/>
              <a:gd name="T23" fmla="*/ 2147483647 h 670"/>
              <a:gd name="T24" fmla="*/ 2147483647 w 671"/>
              <a:gd name="T25" fmla="*/ 2147483647 h 670"/>
              <a:gd name="T26" fmla="*/ 2147483647 w 671"/>
              <a:gd name="T27" fmla="*/ 2147483647 h 670"/>
              <a:gd name="T28" fmla="*/ 2147483647 w 671"/>
              <a:gd name="T29" fmla="*/ 2147483647 h 670"/>
              <a:gd name="T30" fmla="*/ 2147483647 w 671"/>
              <a:gd name="T31" fmla="*/ 2147483647 h 670"/>
              <a:gd name="T32" fmla="*/ 2147483647 w 671"/>
              <a:gd name="T33" fmla="*/ 2147483647 h 670"/>
              <a:gd name="T34" fmla="*/ 2147483647 w 671"/>
              <a:gd name="T35" fmla="*/ 2147483647 h 670"/>
              <a:gd name="T36" fmla="*/ 2147483647 w 671"/>
              <a:gd name="T37" fmla="*/ 2147483647 h 670"/>
              <a:gd name="T38" fmla="*/ 2147483647 w 671"/>
              <a:gd name="T39" fmla="*/ 2147483647 h 670"/>
              <a:gd name="T40" fmla="*/ 2147483647 w 671"/>
              <a:gd name="T41" fmla="*/ 2147483647 h 670"/>
              <a:gd name="T42" fmla="*/ 2147483647 w 671"/>
              <a:gd name="T43" fmla="*/ 2147483647 h 670"/>
              <a:gd name="T44" fmla="*/ 2147483647 w 671"/>
              <a:gd name="T45" fmla="*/ 2147483647 h 670"/>
              <a:gd name="T46" fmla="*/ 2147483647 w 671"/>
              <a:gd name="T47" fmla="*/ 2147483647 h 670"/>
              <a:gd name="T48" fmla="*/ 2147483647 w 671"/>
              <a:gd name="T49" fmla="*/ 2147483647 h 670"/>
              <a:gd name="T50" fmla="*/ 2147483647 w 671"/>
              <a:gd name="T51" fmla="*/ 2147483647 h 670"/>
              <a:gd name="T52" fmla="*/ 2147483647 w 671"/>
              <a:gd name="T53" fmla="*/ 2147483647 h 670"/>
              <a:gd name="T54" fmla="*/ 2147483647 w 671"/>
              <a:gd name="T55" fmla="*/ 1256981734 h 670"/>
              <a:gd name="T56" fmla="*/ 2147483647 w 671"/>
              <a:gd name="T57" fmla="*/ 447428957 h 670"/>
              <a:gd name="T58" fmla="*/ 2147483647 w 671"/>
              <a:gd name="T59" fmla="*/ 170456483 h 670"/>
              <a:gd name="T60" fmla="*/ 2147483647 w 671"/>
              <a:gd name="T61" fmla="*/ 0 h 670"/>
              <a:gd name="T62" fmla="*/ 2147483647 w 671"/>
              <a:gd name="T63" fmla="*/ 106516026 h 670"/>
              <a:gd name="T64" fmla="*/ 1657516979 w 671"/>
              <a:gd name="T65" fmla="*/ 639173293 h 670"/>
              <a:gd name="T66" fmla="*/ 822340380 w 671"/>
              <a:gd name="T67" fmla="*/ 1320922156 h 670"/>
              <a:gd name="T68" fmla="*/ 411170190 w 671"/>
              <a:gd name="T69" fmla="*/ 2002670187 h 670"/>
              <a:gd name="T70" fmla="*/ 0 w 671"/>
              <a:gd name="T71" fmla="*/ 2147483647 h 670"/>
              <a:gd name="T72" fmla="*/ 77077305 w 671"/>
              <a:gd name="T73" fmla="*/ 2147483647 h 670"/>
              <a:gd name="T74" fmla="*/ 693860140 w 671"/>
              <a:gd name="T75" fmla="*/ 214748364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4" name="Freeform 82"/>
          <p:cNvSpPr/>
          <p:nvPr/>
        </p:nvSpPr>
        <p:spPr bwMode="auto">
          <a:xfrm flipH="1">
            <a:off x="569913" y="1905000"/>
            <a:ext cx="149225" cy="176213"/>
          </a:xfrm>
          <a:custGeom>
            <a:avLst/>
            <a:gdLst>
              <a:gd name="T0" fmla="*/ 322931809 w 636"/>
              <a:gd name="T1" fmla="*/ 2017025312 h 643"/>
              <a:gd name="T2" fmla="*/ 167906979 w 636"/>
              <a:gd name="T3" fmla="*/ 2147483647 h 643"/>
              <a:gd name="T4" fmla="*/ 2066687559 w 636"/>
              <a:gd name="T5" fmla="*/ 2147483647 h 643"/>
              <a:gd name="T6" fmla="*/ 2147483647 w 636"/>
              <a:gd name="T7" fmla="*/ 2147483647 h 643"/>
              <a:gd name="T8" fmla="*/ 2147483647 w 636"/>
              <a:gd name="T9" fmla="*/ 2147483647 h 643"/>
              <a:gd name="T10" fmla="*/ 2147483647 w 636"/>
              <a:gd name="T11" fmla="*/ 2147483647 h 643"/>
              <a:gd name="T12" fmla="*/ 2147483647 w 636"/>
              <a:gd name="T13" fmla="*/ 2147483647 h 643"/>
              <a:gd name="T14" fmla="*/ 2147483647 w 636"/>
              <a:gd name="T15" fmla="*/ 2147483647 h 643"/>
              <a:gd name="T16" fmla="*/ 2147483647 w 636"/>
              <a:gd name="T17" fmla="*/ 2147483647 h 643"/>
              <a:gd name="T18" fmla="*/ 2147483647 w 636"/>
              <a:gd name="T19" fmla="*/ 2147483647 h 643"/>
              <a:gd name="T20" fmla="*/ 2147483647 w 636"/>
              <a:gd name="T21" fmla="*/ 2147483647 h 643"/>
              <a:gd name="T22" fmla="*/ 2147483647 w 636"/>
              <a:gd name="T23" fmla="*/ 2147483647 h 643"/>
              <a:gd name="T24" fmla="*/ 2147483647 w 636"/>
              <a:gd name="T25" fmla="*/ 2147483647 h 643"/>
              <a:gd name="T26" fmla="*/ 2147483647 w 636"/>
              <a:gd name="T27" fmla="*/ 2147483647 h 643"/>
              <a:gd name="T28" fmla="*/ 2147483647 w 636"/>
              <a:gd name="T29" fmla="*/ 2147483647 h 643"/>
              <a:gd name="T30" fmla="*/ 2147483647 w 636"/>
              <a:gd name="T31" fmla="*/ 2147483647 h 643"/>
              <a:gd name="T32" fmla="*/ 2147483647 w 636"/>
              <a:gd name="T33" fmla="*/ 2147483647 h 643"/>
              <a:gd name="T34" fmla="*/ 2147483647 w 636"/>
              <a:gd name="T35" fmla="*/ 2147483647 h 643"/>
              <a:gd name="T36" fmla="*/ 2147483647 w 636"/>
              <a:gd name="T37" fmla="*/ 2147483647 h 643"/>
              <a:gd name="T38" fmla="*/ 2147483647 w 636"/>
              <a:gd name="T39" fmla="*/ 2147483647 h 643"/>
              <a:gd name="T40" fmla="*/ 2147483647 w 636"/>
              <a:gd name="T41" fmla="*/ 2147483647 h 643"/>
              <a:gd name="T42" fmla="*/ 2147483647 w 636"/>
              <a:gd name="T43" fmla="*/ 2147483647 h 643"/>
              <a:gd name="T44" fmla="*/ 2147483647 w 636"/>
              <a:gd name="T45" fmla="*/ 2147483647 h 643"/>
              <a:gd name="T46" fmla="*/ 2147483647 w 636"/>
              <a:gd name="T47" fmla="*/ 2147483647 h 643"/>
              <a:gd name="T48" fmla="*/ 2147483647 w 636"/>
              <a:gd name="T49" fmla="*/ 2147483647 h 643"/>
              <a:gd name="T50" fmla="*/ 2147483647 w 636"/>
              <a:gd name="T51" fmla="*/ 2147483647 h 643"/>
              <a:gd name="T52" fmla="*/ 2147483647 w 636"/>
              <a:gd name="T53" fmla="*/ 2147483647 h 643"/>
              <a:gd name="T54" fmla="*/ 2147483647 w 636"/>
              <a:gd name="T55" fmla="*/ 2147483647 h 643"/>
              <a:gd name="T56" fmla="*/ 2147483647 w 636"/>
              <a:gd name="T57" fmla="*/ 2147483647 h 643"/>
              <a:gd name="T58" fmla="*/ 2147483647 w 636"/>
              <a:gd name="T59" fmla="*/ 2147483647 h 643"/>
              <a:gd name="T60" fmla="*/ 2147483647 w 636"/>
              <a:gd name="T61" fmla="*/ 2147483647 h 643"/>
              <a:gd name="T62" fmla="*/ 2147483647 w 636"/>
              <a:gd name="T63" fmla="*/ 2147483647 h 643"/>
              <a:gd name="T64" fmla="*/ 2147483647 w 636"/>
              <a:gd name="T65" fmla="*/ 2147483647 h 643"/>
              <a:gd name="T66" fmla="*/ 2147483647 w 636"/>
              <a:gd name="T67" fmla="*/ 2147483647 h 643"/>
              <a:gd name="T68" fmla="*/ 2147483647 w 636"/>
              <a:gd name="T69" fmla="*/ 2147483647 h 643"/>
              <a:gd name="T70" fmla="*/ 2147483647 w 636"/>
              <a:gd name="T71" fmla="*/ 2147483647 h 643"/>
              <a:gd name="T72" fmla="*/ 2147483647 w 636"/>
              <a:gd name="T73" fmla="*/ 1420111264 h 643"/>
              <a:gd name="T74" fmla="*/ 2147483647 w 636"/>
              <a:gd name="T75" fmla="*/ 843850851 h 643"/>
              <a:gd name="T76" fmla="*/ 2147483647 w 636"/>
              <a:gd name="T77" fmla="*/ 329324022 h 643"/>
              <a:gd name="T78" fmla="*/ 2147483647 w 636"/>
              <a:gd name="T79" fmla="*/ 267589958 h 643"/>
              <a:gd name="T80" fmla="*/ 2147483647 w 636"/>
              <a:gd name="T81" fmla="*/ 658648044 h 643"/>
              <a:gd name="T82" fmla="*/ 2147483647 w 636"/>
              <a:gd name="T83" fmla="*/ 61734286 h 643"/>
              <a:gd name="T84" fmla="*/ 2105442872 w 636"/>
              <a:gd name="T85" fmla="*/ 1111440192 h 643"/>
              <a:gd name="T86" fmla="*/ 2147483647 w 636"/>
              <a:gd name="T87" fmla="*/ 329324022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5" name="Freeform 83"/>
          <p:cNvSpPr/>
          <p:nvPr/>
        </p:nvSpPr>
        <p:spPr bwMode="auto">
          <a:xfrm flipH="1">
            <a:off x="869950" y="2354263"/>
            <a:ext cx="163513" cy="119062"/>
          </a:xfrm>
          <a:custGeom>
            <a:avLst/>
            <a:gdLst>
              <a:gd name="T0" fmla="*/ 2147483647 w 698"/>
              <a:gd name="T1" fmla="*/ 2147483647 h 425"/>
              <a:gd name="T2" fmla="*/ 2147483647 w 698"/>
              <a:gd name="T3" fmla="*/ 2147483647 h 425"/>
              <a:gd name="T4" fmla="*/ 2147483647 w 698"/>
              <a:gd name="T5" fmla="*/ 2147483647 h 425"/>
              <a:gd name="T6" fmla="*/ 2147483647 w 698"/>
              <a:gd name="T7" fmla="*/ 2147483647 h 425"/>
              <a:gd name="T8" fmla="*/ 2147483647 w 698"/>
              <a:gd name="T9" fmla="*/ 2147483647 h 425"/>
              <a:gd name="T10" fmla="*/ 2147483647 w 698"/>
              <a:gd name="T11" fmla="*/ 2147483647 h 425"/>
              <a:gd name="T12" fmla="*/ 2147483647 w 698"/>
              <a:gd name="T13" fmla="*/ 1736957199 h 425"/>
              <a:gd name="T14" fmla="*/ 2147483647 w 698"/>
              <a:gd name="T15" fmla="*/ 1275170462 h 425"/>
              <a:gd name="T16" fmla="*/ 2147483647 w 698"/>
              <a:gd name="T17" fmla="*/ 835516084 h 425"/>
              <a:gd name="T18" fmla="*/ 2147483647 w 698"/>
              <a:gd name="T19" fmla="*/ 703588703 h 425"/>
              <a:gd name="T20" fmla="*/ 2147483647 w 698"/>
              <a:gd name="T21" fmla="*/ 241880757 h 425"/>
              <a:gd name="T22" fmla="*/ 2147483647 w 698"/>
              <a:gd name="T23" fmla="*/ 0 h 425"/>
              <a:gd name="T24" fmla="*/ 2082597354 w 698"/>
              <a:gd name="T25" fmla="*/ 307805297 h 425"/>
              <a:gd name="T26" fmla="*/ 1889758436 w 698"/>
              <a:gd name="T27" fmla="*/ 593635398 h 425"/>
              <a:gd name="T28" fmla="*/ 964141417 w 698"/>
              <a:gd name="T29" fmla="*/ 1143321242 h 425"/>
              <a:gd name="T30" fmla="*/ 617041858 w 698"/>
              <a:gd name="T31" fmla="*/ 1363148571 h 425"/>
              <a:gd name="T32" fmla="*/ 475677540 w 698"/>
              <a:gd name="T33" fmla="*/ 1605029818 h 425"/>
              <a:gd name="T34" fmla="*/ 308520929 w 698"/>
              <a:gd name="T35" fmla="*/ 2147483647 h 425"/>
              <a:gd name="T36" fmla="*/ 205680600 w 698"/>
              <a:gd name="T37" fmla="*/ 2147483647 h 425"/>
              <a:gd name="T38" fmla="*/ 115681688 w 698"/>
              <a:gd name="T39" fmla="*/ 2147483647 h 425"/>
              <a:gd name="T40" fmla="*/ 0 w 698"/>
              <a:gd name="T41" fmla="*/ 2147483647 h 425"/>
              <a:gd name="T42" fmla="*/ 0 w 698"/>
              <a:gd name="T43" fmla="*/ 2147483647 h 425"/>
              <a:gd name="T44" fmla="*/ 192839212 w 698"/>
              <a:gd name="T45" fmla="*/ 2147483647 h 425"/>
              <a:gd name="T46" fmla="*/ 552780335 w 698"/>
              <a:gd name="T47" fmla="*/ 2147483647 h 425"/>
              <a:gd name="T48" fmla="*/ 1144139416 w 698"/>
              <a:gd name="T49" fmla="*/ 2147483647 h 425"/>
              <a:gd name="T50" fmla="*/ 1889758436 w 698"/>
              <a:gd name="T51" fmla="*/ 2147483647 h 425"/>
              <a:gd name="T52" fmla="*/ 2147483647 w 698"/>
              <a:gd name="T53" fmla="*/ 2147483647 h 425"/>
              <a:gd name="T54" fmla="*/ 1851179688 w 698"/>
              <a:gd name="T55" fmla="*/ 2147483647 h 425"/>
              <a:gd name="T56" fmla="*/ 1349819958 w 698"/>
              <a:gd name="T57" fmla="*/ 2147483647 h 425"/>
              <a:gd name="T58" fmla="*/ 784198001 w 698"/>
              <a:gd name="T59" fmla="*/ 2147483647 h 425"/>
              <a:gd name="T60" fmla="*/ 655620605 w 698"/>
              <a:gd name="T61" fmla="*/ 2147483647 h 425"/>
              <a:gd name="T62" fmla="*/ 655620605 w 698"/>
              <a:gd name="T63" fmla="*/ 2147483647 h 425"/>
              <a:gd name="T64" fmla="*/ 861301147 w 698"/>
              <a:gd name="T65" fmla="*/ 2147483647 h 425"/>
              <a:gd name="T66" fmla="*/ 1118456171 w 698"/>
              <a:gd name="T67" fmla="*/ 2147483647 h 425"/>
              <a:gd name="T68" fmla="*/ 1928337183 w 698"/>
              <a:gd name="T69" fmla="*/ 2147483647 h 425"/>
              <a:gd name="T70" fmla="*/ 2147483647 w 698"/>
              <a:gd name="T71" fmla="*/ 2147483647 h 425"/>
              <a:gd name="T72" fmla="*/ 2147483647 w 698"/>
              <a:gd name="T73" fmla="*/ 2147483647 h 425"/>
              <a:gd name="T74" fmla="*/ 2147483647 w 698"/>
              <a:gd name="T75" fmla="*/ 2147483647 h 425"/>
              <a:gd name="T76" fmla="*/ 2147483647 w 698"/>
              <a:gd name="T77" fmla="*/ 2147483647 h 425"/>
              <a:gd name="T78" fmla="*/ 2147483647 w 698"/>
              <a:gd name="T79" fmla="*/ 2147483647 h 425"/>
              <a:gd name="T80" fmla="*/ 2147483647 w 698"/>
              <a:gd name="T81" fmla="*/ 2147483647 h 425"/>
              <a:gd name="T82" fmla="*/ 2147483647 w 698"/>
              <a:gd name="T83" fmla="*/ 2147483647 h 425"/>
              <a:gd name="T84" fmla="*/ 2147483647 w 698"/>
              <a:gd name="T85" fmla="*/ 2147483647 h 425"/>
              <a:gd name="T86" fmla="*/ 2147483647 w 698"/>
              <a:gd name="T87" fmla="*/ 2147483647 h 425"/>
              <a:gd name="T88" fmla="*/ 2147483647 w 698"/>
              <a:gd name="T89" fmla="*/ 2147483647 h 425"/>
              <a:gd name="T90" fmla="*/ 2147483647 w 698"/>
              <a:gd name="T91" fmla="*/ 2147483647 h 425"/>
              <a:gd name="T92" fmla="*/ 2147483647 w 698"/>
              <a:gd name="T93" fmla="*/ 2147483647 h 425"/>
              <a:gd name="T94" fmla="*/ 2147483647 w 698"/>
              <a:gd name="T95" fmla="*/ 2147483647 h 425"/>
              <a:gd name="T96" fmla="*/ 2147483647 w 698"/>
              <a:gd name="T97" fmla="*/ 2147483647 h 425"/>
              <a:gd name="T98" fmla="*/ 2147483647 w 698"/>
              <a:gd name="T99" fmla="*/ 214748364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6" name="Freeform 84"/>
          <p:cNvSpPr/>
          <p:nvPr/>
        </p:nvSpPr>
        <p:spPr bwMode="auto">
          <a:xfrm flipH="1">
            <a:off x="974725" y="2374900"/>
            <a:ext cx="52388" cy="14288"/>
          </a:xfrm>
          <a:custGeom>
            <a:avLst/>
            <a:gdLst>
              <a:gd name="T0" fmla="*/ 0 w 223"/>
              <a:gd name="T1" fmla="*/ 1078717031 h 52"/>
              <a:gd name="T2" fmla="*/ 492673767 w 223"/>
              <a:gd name="T3" fmla="*/ 746827771 h 52"/>
              <a:gd name="T4" fmla="*/ 894616475 w 223"/>
              <a:gd name="T5" fmla="*/ 622330968 h 52"/>
              <a:gd name="T6" fmla="*/ 1387289772 w 223"/>
              <a:gd name="T7" fmla="*/ 373413885 h 52"/>
              <a:gd name="T8" fmla="*/ 1802147177 w 223"/>
              <a:gd name="T9" fmla="*/ 228155457 h 52"/>
              <a:gd name="T10" fmla="*/ 2147483647 w 223"/>
              <a:gd name="T11" fmla="*/ 311203402 h 52"/>
              <a:gd name="T12" fmla="*/ 2147483647 w 223"/>
              <a:gd name="T13" fmla="*/ 373413885 h 52"/>
              <a:gd name="T14" fmla="*/ 2147483647 w 223"/>
              <a:gd name="T15" fmla="*/ 165944974 h 52"/>
              <a:gd name="T16" fmla="*/ 1646568485 w 223"/>
              <a:gd name="T17" fmla="*/ 0 h 52"/>
              <a:gd name="T18" fmla="*/ 894616475 w 223"/>
              <a:gd name="T19" fmla="*/ 497834577 h 52"/>
              <a:gd name="T20" fmla="*/ 492673767 w 223"/>
              <a:gd name="T21" fmla="*/ 580882591 h 52"/>
              <a:gd name="T22" fmla="*/ 38908313 w 223"/>
              <a:gd name="T23" fmla="*/ 933534507 h 52"/>
              <a:gd name="T24" fmla="*/ 0 w 223"/>
              <a:gd name="T25" fmla="*/ 1078717031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7" name="Freeform 85"/>
          <p:cNvSpPr/>
          <p:nvPr/>
        </p:nvSpPr>
        <p:spPr bwMode="auto">
          <a:xfrm flipH="1">
            <a:off x="954088" y="2360613"/>
            <a:ext cx="42862" cy="7937"/>
          </a:xfrm>
          <a:custGeom>
            <a:avLst/>
            <a:gdLst>
              <a:gd name="T0" fmla="*/ 604361527 w 188"/>
              <a:gd name="T1" fmla="*/ 0 h 36"/>
              <a:gd name="T2" fmla="*/ 343686214 w 188"/>
              <a:gd name="T3" fmla="*/ 10693784 h 36"/>
              <a:gd name="T4" fmla="*/ 0 w 188"/>
              <a:gd name="T5" fmla="*/ 117874376 h 36"/>
              <a:gd name="T6" fmla="*/ 225173677 w 188"/>
              <a:gd name="T7" fmla="*/ 96438285 h 36"/>
              <a:gd name="T8" fmla="*/ 568807966 w 188"/>
              <a:gd name="T9" fmla="*/ 42872142 h 36"/>
              <a:gd name="T10" fmla="*/ 1291733955 w 188"/>
              <a:gd name="T11" fmla="*/ 214312634 h 36"/>
              <a:gd name="T12" fmla="*/ 1694623856 w 188"/>
              <a:gd name="T13" fmla="*/ 321493230 h 36"/>
              <a:gd name="T14" fmla="*/ 2144971552 w 188"/>
              <a:gd name="T15" fmla="*/ 385801643 h 36"/>
              <a:gd name="T16" fmla="*/ 2147483647 w 188"/>
              <a:gd name="T17" fmla="*/ 321493230 h 36"/>
              <a:gd name="T18" fmla="*/ 1730177418 w 188"/>
              <a:gd name="T19" fmla="*/ 235748753 h 36"/>
              <a:gd name="T20" fmla="*/ 1149518797 w 188"/>
              <a:gd name="T21" fmla="*/ 117874376 h 36"/>
              <a:gd name="T22" fmla="*/ 604361527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8" name="Freeform 86"/>
          <p:cNvSpPr/>
          <p:nvPr/>
        </p:nvSpPr>
        <p:spPr bwMode="auto">
          <a:xfrm flipH="1">
            <a:off x="973138" y="2395538"/>
            <a:ext cx="17462" cy="4762"/>
          </a:xfrm>
          <a:custGeom>
            <a:avLst/>
            <a:gdLst>
              <a:gd name="T0" fmla="*/ 0 w 76"/>
              <a:gd name="T1" fmla="*/ 175842163 h 17"/>
              <a:gd name="T2" fmla="*/ 97030120 w 76"/>
              <a:gd name="T3" fmla="*/ 373654504 h 17"/>
              <a:gd name="T4" fmla="*/ 436635182 w 76"/>
              <a:gd name="T5" fmla="*/ 263723713 h 17"/>
              <a:gd name="T6" fmla="*/ 812666219 w 76"/>
              <a:gd name="T7" fmla="*/ 263723713 h 17"/>
              <a:gd name="T8" fmla="*/ 921838140 w 76"/>
              <a:gd name="T9" fmla="*/ 0 h 17"/>
              <a:gd name="T10" fmla="*/ 667120967 w 76"/>
              <a:gd name="T11" fmla="*/ 87881865 h 17"/>
              <a:gd name="T12" fmla="*/ 0 w 76"/>
              <a:gd name="T13" fmla="*/ 175842163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9" name="Freeform 87"/>
          <p:cNvSpPr/>
          <p:nvPr/>
        </p:nvSpPr>
        <p:spPr bwMode="auto">
          <a:xfrm flipH="1">
            <a:off x="1023938" y="2392363"/>
            <a:ext cx="4762" cy="7937"/>
          </a:xfrm>
          <a:custGeom>
            <a:avLst/>
            <a:gdLst>
              <a:gd name="T0" fmla="*/ 299130800 w 19"/>
              <a:gd name="T1" fmla="*/ 0 h 32"/>
              <a:gd name="T2" fmla="*/ 299130800 w 19"/>
              <a:gd name="T3" fmla="*/ 137311585 h 32"/>
              <a:gd name="T4" fmla="*/ 220421926 w 19"/>
              <a:gd name="T5" fmla="*/ 366225531 h 32"/>
              <a:gd name="T6" fmla="*/ 0 w 19"/>
              <a:gd name="T7" fmla="*/ 488280163 h 32"/>
              <a:gd name="T8" fmla="*/ 29913080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0" name="Freeform 88"/>
          <p:cNvSpPr/>
          <p:nvPr/>
        </p:nvSpPr>
        <p:spPr bwMode="auto">
          <a:xfrm flipH="1">
            <a:off x="947738" y="2382838"/>
            <a:ext cx="7937" cy="9525"/>
          </a:xfrm>
          <a:custGeom>
            <a:avLst/>
            <a:gdLst>
              <a:gd name="T0" fmla="*/ 0 w 35"/>
              <a:gd name="T1" fmla="*/ 0 h 43"/>
              <a:gd name="T2" fmla="*/ 81611855 w 35"/>
              <a:gd name="T3" fmla="*/ 152158111 h 43"/>
              <a:gd name="T4" fmla="*/ 81611855 w 35"/>
              <a:gd name="T5" fmla="*/ 260842365 h 43"/>
              <a:gd name="T6" fmla="*/ 408162201 w 35"/>
              <a:gd name="T7" fmla="*/ 467366996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1" name="Freeform 89"/>
          <p:cNvSpPr/>
          <p:nvPr/>
        </p:nvSpPr>
        <p:spPr bwMode="auto">
          <a:xfrm flipH="1">
            <a:off x="914400" y="2382838"/>
            <a:ext cx="26988" cy="31750"/>
          </a:xfrm>
          <a:custGeom>
            <a:avLst/>
            <a:gdLst>
              <a:gd name="T0" fmla="*/ 0 w 114"/>
              <a:gd name="T1" fmla="*/ 0 h 114"/>
              <a:gd name="T2" fmla="*/ 278596458 w 114"/>
              <a:gd name="T3" fmla="*/ 756124655 h 114"/>
              <a:gd name="T4" fmla="*/ 570531139 w 114"/>
              <a:gd name="T5" fmla="*/ 1360993465 h 114"/>
              <a:gd name="T6" fmla="*/ 1512524063 w 114"/>
              <a:gd name="T7" fmla="*/ 2147483647 h 114"/>
              <a:gd name="T8" fmla="*/ 623605157 w 114"/>
              <a:gd name="T9" fmla="*/ 1144968472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2" name="Freeform 90"/>
          <p:cNvSpPr/>
          <p:nvPr/>
        </p:nvSpPr>
        <p:spPr bwMode="auto">
          <a:xfrm flipH="1">
            <a:off x="901700" y="2427288"/>
            <a:ext cx="6350" cy="22225"/>
          </a:xfrm>
          <a:custGeom>
            <a:avLst/>
            <a:gdLst>
              <a:gd name="T0" fmla="*/ 351231689 w 27"/>
              <a:gd name="T1" fmla="*/ 0 h 82"/>
              <a:gd name="T2" fmla="*/ 117095643 w 27"/>
              <a:gd name="T3" fmla="*/ 577401762 h 82"/>
              <a:gd name="T4" fmla="*/ 52048598 w 27"/>
              <a:gd name="T5" fmla="*/ 1134896165 h 82"/>
              <a:gd name="T6" fmla="*/ 39050387 w 27"/>
              <a:gd name="T7" fmla="*/ 1632666865 h 82"/>
              <a:gd name="T8" fmla="*/ 0 w 27"/>
              <a:gd name="T9" fmla="*/ 935817156 h 82"/>
              <a:gd name="T10" fmla="*/ 39050387 w 27"/>
              <a:gd name="T11" fmla="*/ 418138962 h 82"/>
              <a:gd name="T12" fmla="*/ 351231689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3" name="Freeform 91"/>
          <p:cNvSpPr/>
          <p:nvPr/>
        </p:nvSpPr>
        <p:spPr bwMode="auto">
          <a:xfrm flipH="1">
            <a:off x="963613" y="2403475"/>
            <a:ext cx="1587" cy="9525"/>
          </a:xfrm>
          <a:custGeom>
            <a:avLst/>
            <a:gdLst>
              <a:gd name="T0" fmla="*/ 13029376 w 15"/>
              <a:gd name="T1" fmla="*/ 0 h 30"/>
              <a:gd name="T2" fmla="*/ 17764351 w 15"/>
              <a:gd name="T3" fmla="*/ 384071874 h 30"/>
              <a:gd name="T4" fmla="*/ 0 w 15"/>
              <a:gd name="T5" fmla="*/ 960179763 h 30"/>
              <a:gd name="T6" fmla="*/ 13029376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4" name="Freeform 92"/>
          <p:cNvSpPr/>
          <p:nvPr/>
        </p:nvSpPr>
        <p:spPr bwMode="auto">
          <a:xfrm flipH="1">
            <a:off x="723900" y="2095500"/>
            <a:ext cx="12700" cy="9525"/>
          </a:xfrm>
          <a:custGeom>
            <a:avLst/>
            <a:gdLst>
              <a:gd name="T0" fmla="*/ 0 w 51"/>
              <a:gd name="T1" fmla="*/ 0 h 36"/>
              <a:gd name="T2" fmla="*/ 216169437 w 51"/>
              <a:gd name="T3" fmla="*/ 185231340 h 36"/>
              <a:gd name="T4" fmla="*/ 447841834 w 51"/>
              <a:gd name="T5" fmla="*/ 277847175 h 36"/>
              <a:gd name="T6" fmla="*/ 664011333 w 51"/>
              <a:gd name="T7" fmla="*/ 425976208 h 36"/>
              <a:gd name="T8" fmla="*/ 787536476 w 51"/>
              <a:gd name="T9" fmla="*/ 666791257 h 36"/>
              <a:gd name="T10" fmla="*/ 602248512 w 51"/>
              <a:gd name="T11" fmla="*/ 592726476 h 36"/>
              <a:gd name="T12" fmla="*/ 216169437 w 51"/>
              <a:gd name="T13" fmla="*/ 444527461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5" name="Freeform 93"/>
          <p:cNvSpPr/>
          <p:nvPr/>
        </p:nvSpPr>
        <p:spPr bwMode="auto">
          <a:xfrm flipH="1">
            <a:off x="730250" y="2111375"/>
            <a:ext cx="1588" cy="6350"/>
          </a:xfrm>
          <a:custGeom>
            <a:avLst/>
            <a:gdLst>
              <a:gd name="T0" fmla="*/ 0 w 14"/>
              <a:gd name="T1" fmla="*/ 0 h 24"/>
              <a:gd name="T2" fmla="*/ 20431323 w 14"/>
              <a:gd name="T3" fmla="*/ 0 h 24"/>
              <a:gd name="T4" fmla="*/ 20431323 w 14"/>
              <a:gd name="T5" fmla="*/ 444527508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6" name="Freeform 94"/>
          <p:cNvSpPr/>
          <p:nvPr/>
        </p:nvSpPr>
        <p:spPr bwMode="auto">
          <a:xfrm flipH="1">
            <a:off x="682625" y="2163763"/>
            <a:ext cx="96838" cy="296862"/>
          </a:xfrm>
          <a:custGeom>
            <a:avLst/>
            <a:gdLst>
              <a:gd name="T0" fmla="*/ 2147483647 w 431"/>
              <a:gd name="T1" fmla="*/ 0 h 1076"/>
              <a:gd name="T2" fmla="*/ 2147483647 w 431"/>
              <a:gd name="T3" fmla="*/ 923990005 h 1076"/>
              <a:gd name="T4" fmla="*/ 2147483647 w 431"/>
              <a:gd name="T5" fmla="*/ 2147483647 h 1076"/>
              <a:gd name="T6" fmla="*/ 2147483647 w 431"/>
              <a:gd name="T7" fmla="*/ 2147483647 h 1076"/>
              <a:gd name="T8" fmla="*/ 1429146483 w 431"/>
              <a:gd name="T9" fmla="*/ 2147483647 h 1076"/>
              <a:gd name="T10" fmla="*/ 646523783 w 431"/>
              <a:gd name="T11" fmla="*/ 2147483647 h 1076"/>
              <a:gd name="T12" fmla="*/ 0 w 431"/>
              <a:gd name="T13" fmla="*/ 2147483647 h 1076"/>
              <a:gd name="T14" fmla="*/ 2018929280 w 431"/>
              <a:gd name="T15" fmla="*/ 2147483647 h 1076"/>
              <a:gd name="T16" fmla="*/ 2147483647 w 431"/>
              <a:gd name="T17" fmla="*/ 2147483647 h 1076"/>
              <a:gd name="T18" fmla="*/ 2147483647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7" name="Freeform 95"/>
          <p:cNvSpPr/>
          <p:nvPr/>
        </p:nvSpPr>
        <p:spPr bwMode="auto">
          <a:xfrm flipH="1">
            <a:off x="520700" y="2105025"/>
            <a:ext cx="376238" cy="498475"/>
          </a:xfrm>
          <a:custGeom>
            <a:avLst/>
            <a:gdLst>
              <a:gd name="T0" fmla="*/ 2147483647 w 1606"/>
              <a:gd name="T1" fmla="*/ 2023247721 h 1792"/>
              <a:gd name="T2" fmla="*/ 2147483647 w 1606"/>
              <a:gd name="T3" fmla="*/ 0 h 1792"/>
              <a:gd name="T4" fmla="*/ 2147483647 w 1606"/>
              <a:gd name="T5" fmla="*/ 2147483647 h 1792"/>
              <a:gd name="T6" fmla="*/ 2147483647 w 1606"/>
              <a:gd name="T7" fmla="*/ 2147483647 h 1792"/>
              <a:gd name="T8" fmla="*/ 2147483647 w 1606"/>
              <a:gd name="T9" fmla="*/ 2147483647 h 1792"/>
              <a:gd name="T10" fmla="*/ 2147483647 w 1606"/>
              <a:gd name="T11" fmla="*/ 2147483647 h 1792"/>
              <a:gd name="T12" fmla="*/ 2147483647 w 1606"/>
              <a:gd name="T13" fmla="*/ 2147483647 h 1792"/>
              <a:gd name="T14" fmla="*/ 2147483647 w 1606"/>
              <a:gd name="T15" fmla="*/ 2147483647 h 1792"/>
              <a:gd name="T16" fmla="*/ 2147483647 w 1606"/>
              <a:gd name="T17" fmla="*/ 2147483647 h 1792"/>
              <a:gd name="T18" fmla="*/ 2147483647 w 1606"/>
              <a:gd name="T19" fmla="*/ 2147483647 h 1792"/>
              <a:gd name="T20" fmla="*/ 2147483647 w 1606"/>
              <a:gd name="T21" fmla="*/ 2147483647 h 1792"/>
              <a:gd name="T22" fmla="*/ 2147483647 w 1606"/>
              <a:gd name="T23" fmla="*/ 2147483647 h 1792"/>
              <a:gd name="T24" fmla="*/ 604311839 w 1606"/>
              <a:gd name="T25" fmla="*/ 2147483647 h 1792"/>
              <a:gd name="T26" fmla="*/ 90007330 w 1606"/>
              <a:gd name="T27" fmla="*/ 2147483647 h 1792"/>
              <a:gd name="T28" fmla="*/ 0 w 1606"/>
              <a:gd name="T29" fmla="*/ 2147483647 h 1792"/>
              <a:gd name="T30" fmla="*/ 192857350 w 1606"/>
              <a:gd name="T31" fmla="*/ 2147483647 h 1792"/>
              <a:gd name="T32" fmla="*/ 1902887062 w 1606"/>
              <a:gd name="T33" fmla="*/ 2147483647 h 1792"/>
              <a:gd name="T34" fmla="*/ 2147483647 w 1606"/>
              <a:gd name="T35" fmla="*/ 2147483647 h 1792"/>
              <a:gd name="T36" fmla="*/ 2147483647 w 1606"/>
              <a:gd name="T37" fmla="*/ 2147483647 h 1792"/>
              <a:gd name="T38" fmla="*/ 2147483647 w 1606"/>
              <a:gd name="T39" fmla="*/ 2147483647 h 1792"/>
              <a:gd name="T40" fmla="*/ 2147483647 w 1606"/>
              <a:gd name="T41" fmla="*/ 2147483647 h 1792"/>
              <a:gd name="T42" fmla="*/ 2147483647 w 1606"/>
              <a:gd name="T43" fmla="*/ 2147483647 h 1792"/>
              <a:gd name="T44" fmla="*/ 2147483647 w 1606"/>
              <a:gd name="T45" fmla="*/ 2147483647 h 1792"/>
              <a:gd name="T46" fmla="*/ 2147483647 w 1606"/>
              <a:gd name="T47" fmla="*/ 2147483647 h 1792"/>
              <a:gd name="T48" fmla="*/ 2147483647 w 1606"/>
              <a:gd name="T49" fmla="*/ 2147483647 h 1792"/>
              <a:gd name="T50" fmla="*/ 2147483647 w 1606"/>
              <a:gd name="T51" fmla="*/ 2147483647 h 1792"/>
              <a:gd name="T52" fmla="*/ 2147483647 w 1606"/>
              <a:gd name="T53" fmla="*/ 2147483647 h 1792"/>
              <a:gd name="T54" fmla="*/ 2147483647 w 1606"/>
              <a:gd name="T55" fmla="*/ 2147483647 h 1792"/>
              <a:gd name="T56" fmla="*/ 2147483647 w 1606"/>
              <a:gd name="T57" fmla="*/ 2147483647 h 1792"/>
              <a:gd name="T58" fmla="*/ 2147483647 w 1606"/>
              <a:gd name="T59" fmla="*/ 2147483647 h 1792"/>
              <a:gd name="T60" fmla="*/ 2147483647 w 1606"/>
              <a:gd name="T61" fmla="*/ 2147483647 h 1792"/>
              <a:gd name="T62" fmla="*/ 2147483647 w 1606"/>
              <a:gd name="T63" fmla="*/ 2147483647 h 1792"/>
              <a:gd name="T64" fmla="*/ 2147483647 w 1606"/>
              <a:gd name="T65" fmla="*/ 2147483647 h 1792"/>
              <a:gd name="T66" fmla="*/ 2147483647 w 1606"/>
              <a:gd name="T67" fmla="*/ 2147483647 h 1792"/>
              <a:gd name="T68" fmla="*/ 2147483647 w 1606"/>
              <a:gd name="T69" fmla="*/ 2147483647 h 1792"/>
              <a:gd name="T70" fmla="*/ 2147483647 w 1606"/>
              <a:gd name="T71" fmla="*/ 2147483647 h 1792"/>
              <a:gd name="T72" fmla="*/ 2147483647 w 1606"/>
              <a:gd name="T73" fmla="*/ 2147483647 h 1792"/>
              <a:gd name="T74" fmla="*/ 2147483647 w 1606"/>
              <a:gd name="T75" fmla="*/ 2147483647 h 1792"/>
              <a:gd name="T76" fmla="*/ 2147483647 w 1606"/>
              <a:gd name="T77" fmla="*/ 2147483647 h 1792"/>
              <a:gd name="T78" fmla="*/ 2147483647 w 1606"/>
              <a:gd name="T79" fmla="*/ 2147483647 h 1792"/>
              <a:gd name="T80" fmla="*/ 2147483647 w 1606"/>
              <a:gd name="T81" fmla="*/ 2147483647 h 1792"/>
              <a:gd name="T82" fmla="*/ 2147483647 w 1606"/>
              <a:gd name="T83" fmla="*/ 2147483647 h 1792"/>
              <a:gd name="T84" fmla="*/ 2147483647 w 1606"/>
              <a:gd name="T85" fmla="*/ 2147483647 h 1792"/>
              <a:gd name="T86" fmla="*/ 2147483647 w 1606"/>
              <a:gd name="T87" fmla="*/ 2147483647 h 1792"/>
              <a:gd name="T88" fmla="*/ 2147483647 w 1606"/>
              <a:gd name="T89" fmla="*/ 2147483647 h 1792"/>
              <a:gd name="T90" fmla="*/ 2147483647 w 1606"/>
              <a:gd name="T91" fmla="*/ 202324772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8" name="Freeform 96"/>
          <p:cNvSpPr/>
          <p:nvPr/>
        </p:nvSpPr>
        <p:spPr bwMode="auto">
          <a:xfrm flipH="1">
            <a:off x="527050" y="2135188"/>
            <a:ext cx="236538" cy="461962"/>
          </a:xfrm>
          <a:custGeom>
            <a:avLst/>
            <a:gdLst>
              <a:gd name="T0" fmla="*/ 1675574604 w 1014"/>
              <a:gd name="T1" fmla="*/ 2147483647 h 1671"/>
              <a:gd name="T2" fmla="*/ 2147483647 w 1014"/>
              <a:gd name="T3" fmla="*/ 2147483647 h 1671"/>
              <a:gd name="T4" fmla="*/ 2147483647 w 1014"/>
              <a:gd name="T5" fmla="*/ 2147483647 h 1671"/>
              <a:gd name="T6" fmla="*/ 2147483647 w 1014"/>
              <a:gd name="T7" fmla="*/ 2147483647 h 1671"/>
              <a:gd name="T8" fmla="*/ 2147483647 w 1014"/>
              <a:gd name="T9" fmla="*/ 2147483647 h 1671"/>
              <a:gd name="T10" fmla="*/ 2147483647 w 1014"/>
              <a:gd name="T11" fmla="*/ 2147483647 h 1671"/>
              <a:gd name="T12" fmla="*/ 2147483647 w 1014"/>
              <a:gd name="T13" fmla="*/ 2147483647 h 1671"/>
              <a:gd name="T14" fmla="*/ 2147483647 w 1014"/>
              <a:gd name="T15" fmla="*/ 2147483647 h 1671"/>
              <a:gd name="T16" fmla="*/ 2147483647 w 1014"/>
              <a:gd name="T17" fmla="*/ 2147483647 h 1671"/>
              <a:gd name="T18" fmla="*/ 2147483647 w 1014"/>
              <a:gd name="T19" fmla="*/ 2147483647 h 1671"/>
              <a:gd name="T20" fmla="*/ 2147483647 w 1014"/>
              <a:gd name="T21" fmla="*/ 2147483647 h 1671"/>
              <a:gd name="T22" fmla="*/ 2147483647 w 1014"/>
              <a:gd name="T23" fmla="*/ 2147483647 h 1671"/>
              <a:gd name="T24" fmla="*/ 2147483647 w 1014"/>
              <a:gd name="T25" fmla="*/ 2147483647 h 1671"/>
              <a:gd name="T26" fmla="*/ 2147483647 w 1014"/>
              <a:gd name="T27" fmla="*/ 2147483647 h 1671"/>
              <a:gd name="T28" fmla="*/ 2147483647 w 1014"/>
              <a:gd name="T29" fmla="*/ 2147483647 h 1671"/>
              <a:gd name="T30" fmla="*/ 2147483647 w 1014"/>
              <a:gd name="T31" fmla="*/ 2147483647 h 1671"/>
              <a:gd name="T32" fmla="*/ 2147483647 w 1014"/>
              <a:gd name="T33" fmla="*/ 1732651145 h 1671"/>
              <a:gd name="T34" fmla="*/ 2147483647 w 1014"/>
              <a:gd name="T35" fmla="*/ 929685398 h 1671"/>
              <a:gd name="T36" fmla="*/ 2147483647 w 1014"/>
              <a:gd name="T37" fmla="*/ 0 h 1671"/>
              <a:gd name="T38" fmla="*/ 2147483647 w 1014"/>
              <a:gd name="T39" fmla="*/ 1986166749 h 1671"/>
              <a:gd name="T40" fmla="*/ 2147483647 w 1014"/>
              <a:gd name="T41" fmla="*/ 2147483647 h 1671"/>
              <a:gd name="T42" fmla="*/ 2147483647 w 1014"/>
              <a:gd name="T43" fmla="*/ 2147483647 h 1671"/>
              <a:gd name="T44" fmla="*/ 2147483647 w 1014"/>
              <a:gd name="T45" fmla="*/ 2147483647 h 1671"/>
              <a:gd name="T46" fmla="*/ 2147483647 w 1014"/>
              <a:gd name="T47" fmla="*/ 2147483647 h 1671"/>
              <a:gd name="T48" fmla="*/ 2147483647 w 1014"/>
              <a:gd name="T49" fmla="*/ 2147483647 h 1671"/>
              <a:gd name="T50" fmla="*/ 2147483647 w 1014"/>
              <a:gd name="T51" fmla="*/ 2147483647 h 1671"/>
              <a:gd name="T52" fmla="*/ 2147483647 w 1014"/>
              <a:gd name="T53" fmla="*/ 2147483647 h 1671"/>
              <a:gd name="T54" fmla="*/ 2147483647 w 1014"/>
              <a:gd name="T55" fmla="*/ 2147483647 h 1671"/>
              <a:gd name="T56" fmla="*/ 2147483647 w 1014"/>
              <a:gd name="T57" fmla="*/ 2147483647 h 1671"/>
              <a:gd name="T58" fmla="*/ 2147483647 w 1014"/>
              <a:gd name="T59" fmla="*/ 2147483647 h 1671"/>
              <a:gd name="T60" fmla="*/ 2147483647 w 1014"/>
              <a:gd name="T61" fmla="*/ 2147483647 h 1671"/>
              <a:gd name="T62" fmla="*/ 2147483647 w 1014"/>
              <a:gd name="T63" fmla="*/ 2147483647 h 1671"/>
              <a:gd name="T64" fmla="*/ 2147483647 w 1014"/>
              <a:gd name="T65" fmla="*/ 2147483647 h 1671"/>
              <a:gd name="T66" fmla="*/ 2147483647 w 1014"/>
              <a:gd name="T67" fmla="*/ 2147483647 h 1671"/>
              <a:gd name="T68" fmla="*/ 2147483647 w 1014"/>
              <a:gd name="T69" fmla="*/ 2147483647 h 1671"/>
              <a:gd name="T70" fmla="*/ 2147483647 w 1014"/>
              <a:gd name="T71" fmla="*/ 2147483647 h 1671"/>
              <a:gd name="T72" fmla="*/ 2147483647 w 1014"/>
              <a:gd name="T73" fmla="*/ 2147483647 h 1671"/>
              <a:gd name="T74" fmla="*/ 406214844 w 1014"/>
              <a:gd name="T75" fmla="*/ 2147483647 h 1671"/>
              <a:gd name="T76" fmla="*/ 0 w 1014"/>
              <a:gd name="T77" fmla="*/ 2147483647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9" name="Freeform 97"/>
          <p:cNvSpPr/>
          <p:nvPr/>
        </p:nvSpPr>
        <p:spPr bwMode="auto">
          <a:xfrm flipH="1">
            <a:off x="544513" y="2363788"/>
            <a:ext cx="71437" cy="215900"/>
          </a:xfrm>
          <a:custGeom>
            <a:avLst/>
            <a:gdLst>
              <a:gd name="T0" fmla="*/ 0 w 295"/>
              <a:gd name="T1" fmla="*/ 2147483647 h 774"/>
              <a:gd name="T2" fmla="*/ 724217593 w 295"/>
              <a:gd name="T3" fmla="*/ 2147483647 h 774"/>
              <a:gd name="T4" fmla="*/ 1519449832 w 295"/>
              <a:gd name="T5" fmla="*/ 2147483647 h 774"/>
              <a:gd name="T6" fmla="*/ 2147483647 w 295"/>
              <a:gd name="T7" fmla="*/ 2147483647 h 774"/>
              <a:gd name="T8" fmla="*/ 2147483647 w 295"/>
              <a:gd name="T9" fmla="*/ 2147483647 h 774"/>
              <a:gd name="T10" fmla="*/ 2147483647 w 295"/>
              <a:gd name="T11" fmla="*/ 2147483647 h 774"/>
              <a:gd name="T12" fmla="*/ 2147483647 w 295"/>
              <a:gd name="T13" fmla="*/ 2147483647 h 774"/>
              <a:gd name="T14" fmla="*/ 2147483647 w 295"/>
              <a:gd name="T15" fmla="*/ 2147483647 h 774"/>
              <a:gd name="T16" fmla="*/ 2147483647 w 295"/>
              <a:gd name="T17" fmla="*/ 0 h 774"/>
              <a:gd name="T18" fmla="*/ 2147483647 w 295"/>
              <a:gd name="T19" fmla="*/ 2147483647 h 774"/>
              <a:gd name="T20" fmla="*/ 2147483647 w 295"/>
              <a:gd name="T21" fmla="*/ 2147483647 h 774"/>
              <a:gd name="T22" fmla="*/ 1789257825 w 295"/>
              <a:gd name="T23" fmla="*/ 2147483647 h 774"/>
              <a:gd name="T24" fmla="*/ 539615744 w 295"/>
              <a:gd name="T25" fmla="*/ 2147483647 h 774"/>
              <a:gd name="T26" fmla="*/ 0 w 295"/>
              <a:gd name="T27" fmla="*/ 2147483647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0" name="Freeform 98"/>
          <p:cNvSpPr/>
          <p:nvPr/>
        </p:nvSpPr>
        <p:spPr bwMode="auto">
          <a:xfrm flipH="1">
            <a:off x="615950" y="2192338"/>
            <a:ext cx="273050" cy="320675"/>
          </a:xfrm>
          <a:custGeom>
            <a:avLst/>
            <a:gdLst>
              <a:gd name="T0" fmla="*/ 2147483647 w 1172"/>
              <a:gd name="T1" fmla="*/ 903771882 h 1162"/>
              <a:gd name="T2" fmla="*/ 2147483647 w 1172"/>
              <a:gd name="T3" fmla="*/ 2147483647 h 1162"/>
              <a:gd name="T4" fmla="*/ 2147483647 w 1172"/>
              <a:gd name="T5" fmla="*/ 2147483647 h 1162"/>
              <a:gd name="T6" fmla="*/ 2147483647 w 1172"/>
              <a:gd name="T7" fmla="*/ 2147483647 h 1162"/>
              <a:gd name="T8" fmla="*/ 2147483647 w 1172"/>
              <a:gd name="T9" fmla="*/ 2147483647 h 1162"/>
              <a:gd name="T10" fmla="*/ 2147483647 w 1172"/>
              <a:gd name="T11" fmla="*/ 2147483647 h 1162"/>
              <a:gd name="T12" fmla="*/ 2147483647 w 1172"/>
              <a:gd name="T13" fmla="*/ 2147483647 h 1162"/>
              <a:gd name="T14" fmla="*/ 2147483647 w 1172"/>
              <a:gd name="T15" fmla="*/ 2147483647 h 1162"/>
              <a:gd name="T16" fmla="*/ 2147483647 w 1172"/>
              <a:gd name="T17" fmla="*/ 2147483647 h 1162"/>
              <a:gd name="T18" fmla="*/ 2147483647 w 1172"/>
              <a:gd name="T19" fmla="*/ 2147483647 h 1162"/>
              <a:gd name="T20" fmla="*/ 2147483647 w 1172"/>
              <a:gd name="T21" fmla="*/ 2147483647 h 1162"/>
              <a:gd name="T22" fmla="*/ 0 w 1172"/>
              <a:gd name="T23" fmla="*/ 2147483647 h 1162"/>
              <a:gd name="T24" fmla="*/ 75881571 w 1172"/>
              <a:gd name="T25" fmla="*/ 2147483647 h 1162"/>
              <a:gd name="T26" fmla="*/ 1378405683 w 1172"/>
              <a:gd name="T27" fmla="*/ 2147483647 h 1162"/>
              <a:gd name="T28" fmla="*/ 1681877800 w 1172"/>
              <a:gd name="T29" fmla="*/ 2147483647 h 1162"/>
              <a:gd name="T30" fmla="*/ 1858935274 w 1172"/>
              <a:gd name="T31" fmla="*/ 2147483647 h 1162"/>
              <a:gd name="T32" fmla="*/ 2147483647 w 1172"/>
              <a:gd name="T33" fmla="*/ 2147483647 h 1162"/>
              <a:gd name="T34" fmla="*/ 2147483647 w 1172"/>
              <a:gd name="T35" fmla="*/ 2147483647 h 1162"/>
              <a:gd name="T36" fmla="*/ 2147483647 w 1172"/>
              <a:gd name="T37" fmla="*/ 2147483647 h 1162"/>
              <a:gd name="T38" fmla="*/ 2147483647 w 1172"/>
              <a:gd name="T39" fmla="*/ 2147483647 h 1162"/>
              <a:gd name="T40" fmla="*/ 2147483647 w 1172"/>
              <a:gd name="T41" fmla="*/ 2147483647 h 1162"/>
              <a:gd name="T42" fmla="*/ 2147483647 w 1172"/>
              <a:gd name="T43" fmla="*/ 2147483647 h 1162"/>
              <a:gd name="T44" fmla="*/ 2147483647 w 1172"/>
              <a:gd name="T45" fmla="*/ 2147483647 h 1162"/>
              <a:gd name="T46" fmla="*/ 2147483647 w 1172"/>
              <a:gd name="T47" fmla="*/ 2147483647 h 1162"/>
              <a:gd name="T48" fmla="*/ 2147483647 w 1172"/>
              <a:gd name="T49" fmla="*/ 2147483647 h 1162"/>
              <a:gd name="T50" fmla="*/ 2147483647 w 1172"/>
              <a:gd name="T51" fmla="*/ 2147483647 h 1162"/>
              <a:gd name="T52" fmla="*/ 2147483647 w 1172"/>
              <a:gd name="T53" fmla="*/ 2147483647 h 1162"/>
              <a:gd name="T54" fmla="*/ 2147483647 w 1172"/>
              <a:gd name="T55" fmla="*/ 2147483647 h 1162"/>
              <a:gd name="T56" fmla="*/ 2147483647 w 1172"/>
              <a:gd name="T57" fmla="*/ 2147483647 h 1162"/>
              <a:gd name="T58" fmla="*/ 2147483647 w 1172"/>
              <a:gd name="T59" fmla="*/ 2147483647 h 1162"/>
              <a:gd name="T60" fmla="*/ 2147483647 w 1172"/>
              <a:gd name="T61" fmla="*/ 2147483647 h 1162"/>
              <a:gd name="T62" fmla="*/ 2147483647 w 1172"/>
              <a:gd name="T63" fmla="*/ 2147483647 h 1162"/>
              <a:gd name="T64" fmla="*/ 2147483647 w 1172"/>
              <a:gd name="T65" fmla="*/ 2147483647 h 1162"/>
              <a:gd name="T66" fmla="*/ 2147483647 w 1172"/>
              <a:gd name="T67" fmla="*/ 2147483647 h 1162"/>
              <a:gd name="T68" fmla="*/ 2147483647 w 1172"/>
              <a:gd name="T69" fmla="*/ 2147483647 h 1162"/>
              <a:gd name="T70" fmla="*/ 2147483647 w 1172"/>
              <a:gd name="T71" fmla="*/ 2147483647 h 1162"/>
              <a:gd name="T72" fmla="*/ 2147483647 w 1172"/>
              <a:gd name="T73" fmla="*/ 2147483647 h 1162"/>
              <a:gd name="T74" fmla="*/ 2147483647 w 1172"/>
              <a:gd name="T75" fmla="*/ 2147483647 h 1162"/>
              <a:gd name="T76" fmla="*/ 2147483647 w 1172"/>
              <a:gd name="T77" fmla="*/ 2147483647 h 1162"/>
              <a:gd name="T78" fmla="*/ 2147483647 w 1172"/>
              <a:gd name="T79" fmla="*/ 2147483647 h 1162"/>
              <a:gd name="T80" fmla="*/ 2147483647 w 1172"/>
              <a:gd name="T81" fmla="*/ 2147483647 h 1162"/>
              <a:gd name="T82" fmla="*/ 2147483647 w 1172"/>
              <a:gd name="T83" fmla="*/ 2147483647 h 1162"/>
              <a:gd name="T84" fmla="*/ 2147483647 w 1172"/>
              <a:gd name="T85" fmla="*/ 2147483647 h 1162"/>
              <a:gd name="T86" fmla="*/ 2147483647 w 1172"/>
              <a:gd name="T87" fmla="*/ 2147483647 h 1162"/>
              <a:gd name="T88" fmla="*/ 2147483647 w 1172"/>
              <a:gd name="T89" fmla="*/ 2147483647 h 1162"/>
              <a:gd name="T90" fmla="*/ 2147483647 w 1172"/>
              <a:gd name="T91" fmla="*/ 2147483647 h 1162"/>
              <a:gd name="T92" fmla="*/ 2147483647 w 1172"/>
              <a:gd name="T93" fmla="*/ 2147483647 h 1162"/>
              <a:gd name="T94" fmla="*/ 2147483647 w 1172"/>
              <a:gd name="T95" fmla="*/ 2147483647 h 1162"/>
              <a:gd name="T96" fmla="*/ 2147483647 w 1172"/>
              <a:gd name="T97" fmla="*/ 2147483647 h 1162"/>
              <a:gd name="T98" fmla="*/ 2147483647 w 1172"/>
              <a:gd name="T99" fmla="*/ 2147483647 h 1162"/>
              <a:gd name="T100" fmla="*/ 2147483647 w 1172"/>
              <a:gd name="T101" fmla="*/ 2147483647 h 1162"/>
              <a:gd name="T102" fmla="*/ 2147483647 w 1172"/>
              <a:gd name="T103" fmla="*/ 2147483647 h 1162"/>
              <a:gd name="T104" fmla="*/ 2147483647 w 1172"/>
              <a:gd name="T105" fmla="*/ 2147483647 h 1162"/>
              <a:gd name="T106" fmla="*/ 2147483647 w 1172"/>
              <a:gd name="T107" fmla="*/ 2147483647 h 1162"/>
              <a:gd name="T108" fmla="*/ 2147483647 w 1172"/>
              <a:gd name="T109" fmla="*/ 1429188265 h 1162"/>
              <a:gd name="T110" fmla="*/ 214748364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1" name="Freeform 99"/>
          <p:cNvSpPr/>
          <p:nvPr/>
        </p:nvSpPr>
        <p:spPr bwMode="auto">
          <a:xfrm flipH="1">
            <a:off x="633413" y="2311400"/>
            <a:ext cx="69850" cy="71438"/>
          </a:xfrm>
          <a:custGeom>
            <a:avLst/>
            <a:gdLst>
              <a:gd name="T0" fmla="*/ 0 w 295"/>
              <a:gd name="T1" fmla="*/ 0 h 263"/>
              <a:gd name="T2" fmla="*/ 0 w 295"/>
              <a:gd name="T3" fmla="*/ 420849076 h 263"/>
              <a:gd name="T4" fmla="*/ 504469041 w 295"/>
              <a:gd name="T5" fmla="*/ 1422948143 h 263"/>
              <a:gd name="T6" fmla="*/ 995595079 w 295"/>
              <a:gd name="T7" fmla="*/ 1984055074 h 263"/>
              <a:gd name="T8" fmla="*/ 2017821229 w 295"/>
              <a:gd name="T9" fmla="*/ 2147483647 h 263"/>
              <a:gd name="T10" fmla="*/ 2147483647 w 295"/>
              <a:gd name="T11" fmla="*/ 2147483647 h 263"/>
              <a:gd name="T12" fmla="*/ 2147483647 w 295"/>
              <a:gd name="T13" fmla="*/ 2147483647 h 263"/>
              <a:gd name="T14" fmla="*/ 2147483647 w 295"/>
              <a:gd name="T15" fmla="*/ 2147483647 h 263"/>
              <a:gd name="T16" fmla="*/ 1287691084 w 295"/>
              <a:gd name="T17" fmla="*/ 2147483647 h 263"/>
              <a:gd name="T18" fmla="*/ 212372622 w 295"/>
              <a:gd name="T19" fmla="*/ 2147483647 h 263"/>
              <a:gd name="T20" fmla="*/ 292040480 w 295"/>
              <a:gd name="T21" fmla="*/ 2147483647 h 263"/>
              <a:gd name="T22" fmla="*/ 2017821229 w 295"/>
              <a:gd name="T23" fmla="*/ 2147483647 h 263"/>
              <a:gd name="T24" fmla="*/ 2147483647 w 295"/>
              <a:gd name="T25" fmla="*/ 2147483647 h 263"/>
              <a:gd name="T26" fmla="*/ 2147483647 w 295"/>
              <a:gd name="T27" fmla="*/ 2147483647 h 263"/>
              <a:gd name="T28" fmla="*/ 2147483647 w 295"/>
              <a:gd name="T29" fmla="*/ 2147483647 h 263"/>
              <a:gd name="T30" fmla="*/ 2147483647 w 295"/>
              <a:gd name="T31" fmla="*/ 2147483647 h 263"/>
              <a:gd name="T32" fmla="*/ 2147483647 w 295"/>
              <a:gd name="T33" fmla="*/ 2147483647 h 263"/>
              <a:gd name="T34" fmla="*/ 2147483647 w 295"/>
              <a:gd name="T35" fmla="*/ 2147483647 h 263"/>
              <a:gd name="T36" fmla="*/ 2147483647 w 295"/>
              <a:gd name="T37" fmla="*/ 2147483647 h 263"/>
              <a:gd name="T38" fmla="*/ 1911578713 w 295"/>
              <a:gd name="T39" fmla="*/ 1122288558 h 263"/>
              <a:gd name="T40" fmla="*/ 1208023285 w 295"/>
              <a:gd name="T41" fmla="*/ 340722568 h 263"/>
              <a:gd name="T42" fmla="*/ 464607320 w 295"/>
              <a:gd name="T43" fmla="*/ 60131771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2" name="Freeform 100"/>
          <p:cNvSpPr/>
          <p:nvPr/>
        </p:nvSpPr>
        <p:spPr bwMode="auto">
          <a:xfrm flipH="1">
            <a:off x="636588" y="2251075"/>
            <a:ext cx="61912" cy="95250"/>
          </a:xfrm>
          <a:custGeom>
            <a:avLst/>
            <a:gdLst>
              <a:gd name="T0" fmla="*/ 614872330 w 270"/>
              <a:gd name="T1" fmla="*/ 0 h 345"/>
              <a:gd name="T2" fmla="*/ 156741450 w 270"/>
              <a:gd name="T3" fmla="*/ 147340999 h 345"/>
              <a:gd name="T4" fmla="*/ 0 w 270"/>
              <a:gd name="T5" fmla="*/ 820703803 h 345"/>
              <a:gd name="T6" fmla="*/ 36175180 w 270"/>
              <a:gd name="T7" fmla="*/ 1367915964 h 345"/>
              <a:gd name="T8" fmla="*/ 313483130 w 270"/>
              <a:gd name="T9" fmla="*/ 2125506035 h 345"/>
              <a:gd name="T10" fmla="*/ 687222660 w 270"/>
              <a:gd name="T11" fmla="*/ 2147483647 h 345"/>
              <a:gd name="T12" fmla="*/ 1398579982 w 270"/>
              <a:gd name="T13" fmla="*/ 2147483647 h 345"/>
              <a:gd name="T14" fmla="*/ 2073762140 w 270"/>
              <a:gd name="T15" fmla="*/ 2147483647 h 345"/>
              <a:gd name="T16" fmla="*/ 2147483647 w 270"/>
              <a:gd name="T17" fmla="*/ 2147483647 h 345"/>
              <a:gd name="T18" fmla="*/ 2147483647 w 270"/>
              <a:gd name="T19" fmla="*/ 2147483647 h 345"/>
              <a:gd name="T20" fmla="*/ 2147483647 w 270"/>
              <a:gd name="T21" fmla="*/ 2147483647 h 345"/>
              <a:gd name="T22" fmla="*/ 2147483647 w 270"/>
              <a:gd name="T23" fmla="*/ 2147483647 h 345"/>
              <a:gd name="T24" fmla="*/ 2147483647 w 270"/>
              <a:gd name="T25" fmla="*/ 2147483647 h 345"/>
              <a:gd name="T26" fmla="*/ 2147483647 w 270"/>
              <a:gd name="T27" fmla="*/ 2147483647 h 345"/>
              <a:gd name="T28" fmla="*/ 2147483647 w 270"/>
              <a:gd name="T29" fmla="*/ 1809786355 h 345"/>
              <a:gd name="T30" fmla="*/ 1085097196 w 270"/>
              <a:gd name="T31" fmla="*/ 210454455 h 345"/>
              <a:gd name="T32" fmla="*/ 61487233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3" name="Freeform 101"/>
          <p:cNvSpPr/>
          <p:nvPr/>
        </p:nvSpPr>
        <p:spPr bwMode="auto">
          <a:xfrm flipH="1">
            <a:off x="642938" y="2157413"/>
            <a:ext cx="68262" cy="55562"/>
          </a:xfrm>
          <a:custGeom>
            <a:avLst/>
            <a:gdLst>
              <a:gd name="T0" fmla="*/ 0 w 287"/>
              <a:gd name="T1" fmla="*/ 2147483647 h 199"/>
              <a:gd name="T2" fmla="*/ 659278635 w 287"/>
              <a:gd name="T3" fmla="*/ 2147483647 h 199"/>
              <a:gd name="T4" fmla="*/ 1749175664 w 287"/>
              <a:gd name="T5" fmla="*/ 2147483647 h 199"/>
              <a:gd name="T6" fmla="*/ 2147483647 w 287"/>
              <a:gd name="T7" fmla="*/ 2147483647 h 199"/>
              <a:gd name="T8" fmla="*/ 2147483647 w 287"/>
              <a:gd name="T9" fmla="*/ 0 h 199"/>
              <a:gd name="T10" fmla="*/ 2147483647 w 287"/>
              <a:gd name="T11" fmla="*/ 957689512 h 199"/>
              <a:gd name="T12" fmla="*/ 1910629734 w 287"/>
              <a:gd name="T13" fmla="*/ 1610649190 h 199"/>
              <a:gd name="T14" fmla="*/ 1251351337 w 287"/>
              <a:gd name="T15" fmla="*/ 2147483647 h 199"/>
              <a:gd name="T16" fmla="*/ 914979891 w 287"/>
              <a:gd name="T17" fmla="*/ 2147483647 h 199"/>
              <a:gd name="T18" fmla="*/ 0 w 287"/>
              <a:gd name="T19" fmla="*/ 2147483647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4" name="Freeform 102"/>
          <p:cNvSpPr/>
          <p:nvPr/>
        </p:nvSpPr>
        <p:spPr bwMode="auto">
          <a:xfrm flipH="1">
            <a:off x="723900" y="2259013"/>
            <a:ext cx="38100" cy="141287"/>
          </a:xfrm>
          <a:custGeom>
            <a:avLst/>
            <a:gdLst>
              <a:gd name="T0" fmla="*/ 0 w 162"/>
              <a:gd name="T1" fmla="*/ 2147483647 h 514"/>
              <a:gd name="T2" fmla="*/ 1053694614 w 162"/>
              <a:gd name="T3" fmla="*/ 2147483647 h 514"/>
              <a:gd name="T4" fmla="*/ 1378929262 w 162"/>
              <a:gd name="T5" fmla="*/ 2147483647 h 514"/>
              <a:gd name="T6" fmla="*/ 1378929262 w 162"/>
              <a:gd name="T7" fmla="*/ 2147483647 h 514"/>
              <a:gd name="T8" fmla="*/ 1613065433 w 162"/>
              <a:gd name="T9" fmla="*/ 2147483647 h 514"/>
              <a:gd name="T10" fmla="*/ 1951299231 w 162"/>
              <a:gd name="T11" fmla="*/ 2147483647 h 514"/>
              <a:gd name="T12" fmla="*/ 1782154110 w 162"/>
              <a:gd name="T13" fmla="*/ 2147483647 h 514"/>
              <a:gd name="T14" fmla="*/ 1782154110 w 162"/>
              <a:gd name="T15" fmla="*/ 2147483647 h 514"/>
              <a:gd name="T16" fmla="*/ 2029343524 w 162"/>
              <a:gd name="T17" fmla="*/ 2147483647 h 514"/>
              <a:gd name="T18" fmla="*/ 2029343524 w 162"/>
              <a:gd name="T19" fmla="*/ 2147483647 h 514"/>
              <a:gd name="T20" fmla="*/ 1873253528 w 162"/>
              <a:gd name="T21" fmla="*/ 2147483647 h 514"/>
              <a:gd name="T22" fmla="*/ 1873253528 w 162"/>
              <a:gd name="T23" fmla="*/ 2147483647 h 514"/>
              <a:gd name="T24" fmla="*/ 2107389228 w 162"/>
              <a:gd name="T25" fmla="*/ 2147483647 h 514"/>
              <a:gd name="T26" fmla="*/ 2029343524 w 162"/>
              <a:gd name="T27" fmla="*/ 1952256110 h 514"/>
              <a:gd name="T28" fmla="*/ 2029343524 w 162"/>
              <a:gd name="T29" fmla="*/ 0 h 514"/>
              <a:gd name="T30" fmla="*/ 1378929262 w 162"/>
              <a:gd name="T31" fmla="*/ 2147483647 h 514"/>
              <a:gd name="T32" fmla="*/ 806504965 w 162"/>
              <a:gd name="T33" fmla="*/ 2147483647 h 514"/>
              <a:gd name="T34" fmla="*/ 416278444 w 162"/>
              <a:gd name="T35" fmla="*/ 2147483647 h 514"/>
              <a:gd name="T36" fmla="*/ 0 w 162"/>
              <a:gd name="T37" fmla="*/ 2147483647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5" name="Freeform 103"/>
          <p:cNvSpPr/>
          <p:nvPr/>
        </p:nvSpPr>
        <p:spPr bwMode="auto">
          <a:xfrm flipH="1">
            <a:off x="638175" y="2413000"/>
            <a:ext cx="66675" cy="26988"/>
          </a:xfrm>
          <a:custGeom>
            <a:avLst/>
            <a:gdLst>
              <a:gd name="T0" fmla="*/ 2147483647 w 289"/>
              <a:gd name="T1" fmla="*/ 1012292574 h 97"/>
              <a:gd name="T2" fmla="*/ 2063015912 w 289"/>
              <a:gd name="T3" fmla="*/ 409190119 h 97"/>
              <a:gd name="T4" fmla="*/ 1350789249 w 289"/>
              <a:gd name="T5" fmla="*/ 86157389 h 97"/>
              <a:gd name="T6" fmla="*/ 392973402 w 289"/>
              <a:gd name="T7" fmla="*/ 0 h 97"/>
              <a:gd name="T8" fmla="*/ 0 w 289"/>
              <a:gd name="T9" fmla="*/ 129197671 h 97"/>
              <a:gd name="T10" fmla="*/ 184217929 w 289"/>
              <a:gd name="T11" fmla="*/ 796859958 h 97"/>
              <a:gd name="T12" fmla="*/ 552600552 w 289"/>
              <a:gd name="T13" fmla="*/ 1313804919 h 97"/>
              <a:gd name="T14" fmla="*/ 1387622441 w 289"/>
              <a:gd name="T15" fmla="*/ 1701474897 h 97"/>
              <a:gd name="T16" fmla="*/ 2147483647 w 289"/>
              <a:gd name="T17" fmla="*/ 2089144874 h 97"/>
              <a:gd name="T18" fmla="*/ 2147483647 w 289"/>
              <a:gd name="T19" fmla="*/ 1959947516 h 97"/>
              <a:gd name="T20" fmla="*/ 2147483647 w 289"/>
              <a:gd name="T21" fmla="*/ 101229257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6" name="Freeform 104"/>
          <p:cNvSpPr/>
          <p:nvPr/>
        </p:nvSpPr>
        <p:spPr bwMode="auto">
          <a:xfrm flipH="1">
            <a:off x="719138" y="2424113"/>
            <a:ext cx="42862" cy="60325"/>
          </a:xfrm>
          <a:custGeom>
            <a:avLst/>
            <a:gdLst>
              <a:gd name="T0" fmla="*/ 1169926164 w 176"/>
              <a:gd name="T1" fmla="*/ 1285262303 h 216"/>
              <a:gd name="T2" fmla="*/ 852208534 w 176"/>
              <a:gd name="T3" fmla="*/ 304974767 h 216"/>
              <a:gd name="T4" fmla="*/ 375543685 w 176"/>
              <a:gd name="T5" fmla="*/ 0 h 216"/>
              <a:gd name="T6" fmla="*/ 43354670 w 176"/>
              <a:gd name="T7" fmla="*/ 239612019 h 216"/>
              <a:gd name="T8" fmla="*/ 0 w 176"/>
              <a:gd name="T9" fmla="*/ 762437126 h 216"/>
              <a:gd name="T10" fmla="*/ 216655219 w 176"/>
              <a:gd name="T11" fmla="*/ 1655521408 h 216"/>
              <a:gd name="T12" fmla="*/ 577727687 w 176"/>
              <a:gd name="T13" fmla="*/ 2147483647 h 216"/>
              <a:gd name="T14" fmla="*/ 1025509524 w 176"/>
              <a:gd name="T15" fmla="*/ 2147483647 h 216"/>
              <a:gd name="T16" fmla="*/ 1632119614 w 176"/>
              <a:gd name="T17" fmla="*/ 2147483647 h 216"/>
              <a:gd name="T18" fmla="*/ 2147483647 w 176"/>
              <a:gd name="T19" fmla="*/ 2147483647 h 216"/>
              <a:gd name="T20" fmla="*/ 1718829410 w 176"/>
              <a:gd name="T21" fmla="*/ 2147483647 h 216"/>
              <a:gd name="T22" fmla="*/ 1444348076 w 176"/>
              <a:gd name="T23" fmla="*/ 2147483647 h 216"/>
              <a:gd name="T24" fmla="*/ 1169926164 w 176"/>
              <a:gd name="T25" fmla="*/ 1285262303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7" name="Freeform 105"/>
          <p:cNvSpPr/>
          <p:nvPr/>
        </p:nvSpPr>
        <p:spPr bwMode="auto">
          <a:xfrm flipH="1">
            <a:off x="596900" y="2109788"/>
            <a:ext cx="98425" cy="74612"/>
          </a:xfrm>
          <a:custGeom>
            <a:avLst/>
            <a:gdLst>
              <a:gd name="T0" fmla="*/ 0 w 418"/>
              <a:gd name="T1" fmla="*/ 2147483647 h 260"/>
              <a:gd name="T2" fmla="*/ 169715555 w 418"/>
              <a:gd name="T3" fmla="*/ 2147483647 h 260"/>
              <a:gd name="T4" fmla="*/ 1318580503 w 418"/>
              <a:gd name="T5" fmla="*/ 2147483647 h 260"/>
              <a:gd name="T6" fmla="*/ 2147483647 w 418"/>
              <a:gd name="T7" fmla="*/ 1630638181 h 260"/>
              <a:gd name="T8" fmla="*/ 2147483647 w 418"/>
              <a:gd name="T9" fmla="*/ 827136478 h 260"/>
              <a:gd name="T10" fmla="*/ 2147483647 w 418"/>
              <a:gd name="T11" fmla="*/ 0 h 260"/>
              <a:gd name="T12" fmla="*/ 2147483647 w 418"/>
              <a:gd name="T13" fmla="*/ 1796081604 h 260"/>
              <a:gd name="T14" fmla="*/ 2147483647 w 418"/>
              <a:gd name="T15" fmla="*/ 2147483647 h 260"/>
              <a:gd name="T16" fmla="*/ 2147483647 w 418"/>
              <a:gd name="T17" fmla="*/ 2147483647 h 260"/>
              <a:gd name="T18" fmla="*/ 2147483647 w 418"/>
              <a:gd name="T19" fmla="*/ 2147483647 h 260"/>
              <a:gd name="T20" fmla="*/ 1279436562 w 418"/>
              <a:gd name="T21" fmla="*/ 2147483647 h 260"/>
              <a:gd name="T22" fmla="*/ 0 w 418"/>
              <a:gd name="T23" fmla="*/ 214748364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8" name="Freeform 106"/>
          <p:cNvSpPr/>
          <p:nvPr/>
        </p:nvSpPr>
        <p:spPr bwMode="auto">
          <a:xfrm flipH="1">
            <a:off x="485775" y="2446338"/>
            <a:ext cx="201613" cy="323850"/>
          </a:xfrm>
          <a:custGeom>
            <a:avLst/>
            <a:gdLst>
              <a:gd name="T0" fmla="*/ 2147483647 w 863"/>
              <a:gd name="T1" fmla="*/ 2147483647 h 1164"/>
              <a:gd name="T2" fmla="*/ 2147483647 w 863"/>
              <a:gd name="T3" fmla="*/ 2147483647 h 1164"/>
              <a:gd name="T4" fmla="*/ 2147483647 w 863"/>
              <a:gd name="T5" fmla="*/ 2147483647 h 1164"/>
              <a:gd name="T6" fmla="*/ 2147483647 w 863"/>
              <a:gd name="T7" fmla="*/ 1938277606 h 1164"/>
              <a:gd name="T8" fmla="*/ 2147483647 w 863"/>
              <a:gd name="T9" fmla="*/ 1119928196 h 1164"/>
              <a:gd name="T10" fmla="*/ 2147483647 w 863"/>
              <a:gd name="T11" fmla="*/ 430694027 h 1164"/>
              <a:gd name="T12" fmla="*/ 2147483647 w 863"/>
              <a:gd name="T13" fmla="*/ 0 h 1164"/>
              <a:gd name="T14" fmla="*/ 2147483647 w 863"/>
              <a:gd name="T15" fmla="*/ 150789463 h 1164"/>
              <a:gd name="T16" fmla="*/ 2147483647 w 863"/>
              <a:gd name="T17" fmla="*/ 2147483647 h 1164"/>
              <a:gd name="T18" fmla="*/ 2147483647 w 863"/>
              <a:gd name="T19" fmla="*/ 2147483647 h 1164"/>
              <a:gd name="T20" fmla="*/ 2147483647 w 863"/>
              <a:gd name="T21" fmla="*/ 2147483647 h 1164"/>
              <a:gd name="T22" fmla="*/ 2147483647 w 863"/>
              <a:gd name="T23" fmla="*/ 2147483647 h 1164"/>
              <a:gd name="T24" fmla="*/ 2147483647 w 863"/>
              <a:gd name="T25" fmla="*/ 2147483647 h 1164"/>
              <a:gd name="T26" fmla="*/ 1759530586 w 863"/>
              <a:gd name="T27" fmla="*/ 2147483647 h 1164"/>
              <a:gd name="T28" fmla="*/ 318734060 w 863"/>
              <a:gd name="T29" fmla="*/ 2147483647 h 1164"/>
              <a:gd name="T30" fmla="*/ 0 w 863"/>
              <a:gd name="T31" fmla="*/ 2147483647 h 1164"/>
              <a:gd name="T32" fmla="*/ 165752530 w 863"/>
              <a:gd name="T33" fmla="*/ 2147483647 h 1164"/>
              <a:gd name="T34" fmla="*/ 1211297570 w 863"/>
              <a:gd name="T35" fmla="*/ 2147483647 h 1164"/>
              <a:gd name="T36" fmla="*/ 2078319664 w 863"/>
              <a:gd name="T37" fmla="*/ 2147483647 h 1164"/>
              <a:gd name="T38" fmla="*/ 2147483647 w 863"/>
              <a:gd name="T39" fmla="*/ 2147483647 h 1164"/>
              <a:gd name="T40" fmla="*/ 2147483647 w 863"/>
              <a:gd name="T41" fmla="*/ 2147483647 h 1164"/>
              <a:gd name="T42" fmla="*/ 2147483647 w 863"/>
              <a:gd name="T43" fmla="*/ 2147483647 h 1164"/>
              <a:gd name="T44" fmla="*/ 2147483647 w 863"/>
              <a:gd name="T45" fmla="*/ 2147483647 h 1164"/>
              <a:gd name="T46" fmla="*/ 2147483647 w 863"/>
              <a:gd name="T47" fmla="*/ 2147483647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09" name="Freeform 107"/>
          <p:cNvSpPr/>
          <p:nvPr/>
        </p:nvSpPr>
        <p:spPr bwMode="auto">
          <a:xfrm flipH="1">
            <a:off x="490538" y="2463800"/>
            <a:ext cx="173037" cy="293688"/>
          </a:xfrm>
          <a:custGeom>
            <a:avLst/>
            <a:gdLst>
              <a:gd name="T0" fmla="*/ 2147483647 w 743"/>
              <a:gd name="T1" fmla="*/ 2147483647 h 1068"/>
              <a:gd name="T2" fmla="*/ 2147483647 w 743"/>
              <a:gd name="T3" fmla="*/ 2147483647 h 1068"/>
              <a:gd name="T4" fmla="*/ 2147483647 w 743"/>
              <a:gd name="T5" fmla="*/ 2147483647 h 1068"/>
              <a:gd name="T6" fmla="*/ 2147483647 w 743"/>
              <a:gd name="T7" fmla="*/ 2147483647 h 1068"/>
              <a:gd name="T8" fmla="*/ 2147483647 w 743"/>
              <a:gd name="T9" fmla="*/ 2079440434 h 1068"/>
              <a:gd name="T10" fmla="*/ 2147483647 w 743"/>
              <a:gd name="T11" fmla="*/ 0 h 1068"/>
              <a:gd name="T12" fmla="*/ 2147483647 w 743"/>
              <a:gd name="T13" fmla="*/ 2147483647 h 1068"/>
              <a:gd name="T14" fmla="*/ 2147483647 w 743"/>
              <a:gd name="T15" fmla="*/ 2147483647 h 1068"/>
              <a:gd name="T16" fmla="*/ 2147483647 w 743"/>
              <a:gd name="T17" fmla="*/ 2147483647 h 1068"/>
              <a:gd name="T18" fmla="*/ 2147483647 w 743"/>
              <a:gd name="T19" fmla="*/ 2147483647 h 1068"/>
              <a:gd name="T20" fmla="*/ 2147483647 w 743"/>
              <a:gd name="T21" fmla="*/ 2147483647 h 1068"/>
              <a:gd name="T22" fmla="*/ 2147483647 w 743"/>
              <a:gd name="T23" fmla="*/ 2147483647 h 1068"/>
              <a:gd name="T24" fmla="*/ 2147319063 w 743"/>
              <a:gd name="T25" fmla="*/ 2147483647 h 1068"/>
              <a:gd name="T26" fmla="*/ 871543299 w 743"/>
              <a:gd name="T27" fmla="*/ 2147483647 h 1068"/>
              <a:gd name="T28" fmla="*/ 303133826 w 743"/>
              <a:gd name="T29" fmla="*/ 2147483647 h 1068"/>
              <a:gd name="T30" fmla="*/ 0 w 743"/>
              <a:gd name="T31" fmla="*/ 2147483647 h 1068"/>
              <a:gd name="T32" fmla="*/ 138956642 w 743"/>
              <a:gd name="T33" fmla="*/ 2147483647 h 1068"/>
              <a:gd name="T34" fmla="*/ 947367948 w 743"/>
              <a:gd name="T35" fmla="*/ 2147483647 h 1068"/>
              <a:gd name="T36" fmla="*/ 2147483647 w 743"/>
              <a:gd name="T37" fmla="*/ 2147483647 h 1068"/>
              <a:gd name="T38" fmla="*/ 2147483647 w 743"/>
              <a:gd name="T39" fmla="*/ 2147483647 h 1068"/>
              <a:gd name="T40" fmla="*/ 2147483647 w 743"/>
              <a:gd name="T41" fmla="*/ 2147483647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0" name="Text Box 108"/>
          <p:cNvSpPr txBox="1">
            <a:spLocks noChangeArrowheads="1"/>
          </p:cNvSpPr>
          <p:nvPr/>
        </p:nvSpPr>
        <p:spPr bwMode="auto">
          <a:xfrm>
            <a:off x="466725" y="1298575"/>
            <a:ext cx="643125" cy="307777"/>
          </a:xfrm>
          <a:prstGeom prst="rect">
            <a:avLst/>
          </a:prstGeom>
          <a:noFill/>
          <a:ln w="9525">
            <a:noFill/>
            <a:miter lim="800000"/>
          </a:ln>
        </p:spPr>
        <p:txBody>
          <a:bodyPr wrap="none">
            <a:spAutoFit/>
          </a:bodyPr>
          <a:lstStyle/>
          <a:p>
            <a:pPr eaLnBrk="1" hangingPunct="1"/>
            <a:r>
              <a:rPr lang="zh-CN" altLang="en-US" sz="1400" b="1" dirty="0" smtClean="0">
                <a:solidFill>
                  <a:srgbClr val="002060"/>
                </a:solidFill>
                <a:latin typeface="黑体" panose="02010609060101010101" pitchFamily="49" charset="-122"/>
                <a:ea typeface="黑体" panose="02010609060101010101" pitchFamily="49" charset="-122"/>
              </a:rPr>
              <a:t>用户</a:t>
            </a:r>
            <a:r>
              <a:rPr lang="en-US" altLang="zh-CN" sz="1400" b="1" dirty="0" smtClean="0">
                <a:solidFill>
                  <a:srgbClr val="002060"/>
                </a:solidFill>
                <a:latin typeface="黑体" panose="02010609060101010101" pitchFamily="49" charset="-122"/>
                <a:ea typeface="黑体" panose="02010609060101010101" pitchFamily="49" charset="-122"/>
              </a:rPr>
              <a:t>1</a:t>
            </a:r>
            <a:endParaRPr lang="zh-CN" altLang="en-US" sz="1400" b="1" dirty="0">
              <a:solidFill>
                <a:srgbClr val="002060"/>
              </a:solidFill>
              <a:latin typeface="黑体" panose="02010609060101010101" pitchFamily="49" charset="-122"/>
              <a:ea typeface="黑体" panose="02010609060101010101" pitchFamily="49" charset="-122"/>
            </a:endParaRPr>
          </a:p>
        </p:txBody>
      </p:sp>
      <p:sp>
        <p:nvSpPr>
          <p:cNvPr id="111" name="Freeform 110"/>
          <p:cNvSpPr/>
          <p:nvPr/>
        </p:nvSpPr>
        <p:spPr bwMode="auto">
          <a:xfrm flipH="1">
            <a:off x="1120775" y="3328988"/>
            <a:ext cx="276225" cy="204787"/>
          </a:xfrm>
          <a:custGeom>
            <a:avLst/>
            <a:gdLst>
              <a:gd name="T0" fmla="*/ 0 w 1188"/>
              <a:gd name="T1" fmla="*/ 2147483647 h 738"/>
              <a:gd name="T2" fmla="*/ 0 w 1188"/>
              <a:gd name="T3" fmla="*/ 2147483647 h 738"/>
              <a:gd name="T4" fmla="*/ 2147483647 w 1188"/>
              <a:gd name="T5" fmla="*/ 2147483647 h 738"/>
              <a:gd name="T6" fmla="*/ 2147483647 w 1188"/>
              <a:gd name="T7" fmla="*/ 0 h 738"/>
              <a:gd name="T8" fmla="*/ 0 w 1188"/>
              <a:gd name="T9" fmla="*/ 2147483647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2" name="Freeform 111"/>
          <p:cNvSpPr/>
          <p:nvPr/>
        </p:nvSpPr>
        <p:spPr bwMode="auto">
          <a:xfrm flipH="1">
            <a:off x="1397000" y="3378200"/>
            <a:ext cx="206375" cy="155575"/>
          </a:xfrm>
          <a:custGeom>
            <a:avLst/>
            <a:gdLst>
              <a:gd name="T0" fmla="*/ 2147483647 w 882"/>
              <a:gd name="T1" fmla="*/ 1055058071 h 563"/>
              <a:gd name="T2" fmla="*/ 2147483647 w 882"/>
              <a:gd name="T3" fmla="*/ 2147483647 h 563"/>
              <a:gd name="T4" fmla="*/ 0 w 882"/>
              <a:gd name="T5" fmla="*/ 2147483647 h 563"/>
              <a:gd name="T6" fmla="*/ 0 w 882"/>
              <a:gd name="T7" fmla="*/ 0 h 563"/>
              <a:gd name="T8" fmla="*/ 2147483647 w 882"/>
              <a:gd name="T9" fmla="*/ 1055058071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3" name="Freeform 112"/>
          <p:cNvSpPr/>
          <p:nvPr/>
        </p:nvSpPr>
        <p:spPr bwMode="auto">
          <a:xfrm flipH="1">
            <a:off x="1120775" y="3328988"/>
            <a:ext cx="482600" cy="63500"/>
          </a:xfrm>
          <a:custGeom>
            <a:avLst/>
            <a:gdLst>
              <a:gd name="T0" fmla="*/ 0 w 2070"/>
              <a:gd name="T1" fmla="*/ 2147483647 h 225"/>
              <a:gd name="T2" fmla="*/ 2147483647 w 2070"/>
              <a:gd name="T3" fmla="*/ 2147483647 h 225"/>
              <a:gd name="T4" fmla="*/ 2147483647 w 2070"/>
              <a:gd name="T5" fmla="*/ 0 h 225"/>
              <a:gd name="T6" fmla="*/ 2147483647 w 2070"/>
              <a:gd name="T7" fmla="*/ 0 h 225"/>
              <a:gd name="T8" fmla="*/ 0 w 2070"/>
              <a:gd name="T9" fmla="*/ 2147483647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4" name="Freeform 113"/>
          <p:cNvSpPr/>
          <p:nvPr/>
        </p:nvSpPr>
        <p:spPr bwMode="auto">
          <a:xfrm flipH="1">
            <a:off x="1270000" y="3311525"/>
            <a:ext cx="176213" cy="57150"/>
          </a:xfrm>
          <a:custGeom>
            <a:avLst/>
            <a:gdLst>
              <a:gd name="T0" fmla="*/ 0 w 751"/>
              <a:gd name="T1" fmla="*/ 2147483647 h 210"/>
              <a:gd name="T2" fmla="*/ 0 w 751"/>
              <a:gd name="T3" fmla="*/ 2147483647 h 210"/>
              <a:gd name="T4" fmla="*/ 2147483647 w 751"/>
              <a:gd name="T5" fmla="*/ 2147483647 h 210"/>
              <a:gd name="T6" fmla="*/ 2147483647 w 751"/>
              <a:gd name="T7" fmla="*/ 2147483647 h 210"/>
              <a:gd name="T8" fmla="*/ 2147483647 w 751"/>
              <a:gd name="T9" fmla="*/ 0 h 210"/>
              <a:gd name="T10" fmla="*/ 0 w 751"/>
              <a:gd name="T11" fmla="*/ 2147483647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5" name="Freeform 114"/>
          <p:cNvSpPr/>
          <p:nvPr/>
        </p:nvSpPr>
        <p:spPr bwMode="auto">
          <a:xfrm flipH="1">
            <a:off x="1174750" y="3063875"/>
            <a:ext cx="225425" cy="284163"/>
          </a:xfrm>
          <a:custGeom>
            <a:avLst/>
            <a:gdLst>
              <a:gd name="T0" fmla="*/ 1747917297 w 960"/>
              <a:gd name="T1" fmla="*/ 2147483647 h 1031"/>
              <a:gd name="T2" fmla="*/ 0 w 960"/>
              <a:gd name="T3" fmla="*/ 690907968 h 1031"/>
              <a:gd name="T4" fmla="*/ 2147483647 w 960"/>
              <a:gd name="T5" fmla="*/ 0 h 1031"/>
              <a:gd name="T6" fmla="*/ 2147483647 w 960"/>
              <a:gd name="T7" fmla="*/ 2147483647 h 1031"/>
              <a:gd name="T8" fmla="*/ 1747917297 w 960"/>
              <a:gd name="T9" fmla="*/ 214748364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6" name="Freeform 115"/>
          <p:cNvSpPr/>
          <p:nvPr/>
        </p:nvSpPr>
        <p:spPr bwMode="auto">
          <a:xfrm flipH="1">
            <a:off x="1370013" y="3071813"/>
            <a:ext cx="196850" cy="282575"/>
          </a:xfrm>
          <a:custGeom>
            <a:avLst/>
            <a:gdLst>
              <a:gd name="T0" fmla="*/ 2147483647 w 850"/>
              <a:gd name="T1" fmla="*/ 0 h 1026"/>
              <a:gd name="T2" fmla="*/ 0 w 850"/>
              <a:gd name="T3" fmla="*/ 2147483647 h 1026"/>
              <a:gd name="T4" fmla="*/ 1266921141 w 850"/>
              <a:gd name="T5" fmla="*/ 2147483647 h 1026"/>
              <a:gd name="T6" fmla="*/ 2147483647 w 850"/>
              <a:gd name="T7" fmla="*/ 2147483647 h 1026"/>
              <a:gd name="T8" fmla="*/ 2147483647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7" name="Freeform 116"/>
          <p:cNvSpPr/>
          <p:nvPr/>
        </p:nvSpPr>
        <p:spPr bwMode="auto">
          <a:xfrm flipH="1">
            <a:off x="1200150" y="3092450"/>
            <a:ext cx="163513" cy="212725"/>
          </a:xfrm>
          <a:custGeom>
            <a:avLst/>
            <a:gdLst>
              <a:gd name="T0" fmla="*/ 0 w 689"/>
              <a:gd name="T1" fmla="*/ 735877065 h 778"/>
              <a:gd name="T2" fmla="*/ 1309844036 w 689"/>
              <a:gd name="T3" fmla="*/ 2147483647 h 778"/>
              <a:gd name="T4" fmla="*/ 2147483647 w 689"/>
              <a:gd name="T5" fmla="*/ 2147483647 h 778"/>
              <a:gd name="T6" fmla="*/ 2147483647 w 689"/>
              <a:gd name="T7" fmla="*/ 0 h 778"/>
              <a:gd name="T8" fmla="*/ 0 w 689"/>
              <a:gd name="T9" fmla="*/ 735877065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8" name="Freeform 117"/>
          <p:cNvSpPr/>
          <p:nvPr/>
        </p:nvSpPr>
        <p:spPr bwMode="auto">
          <a:xfrm flipH="1">
            <a:off x="1139825" y="3351213"/>
            <a:ext cx="158750" cy="131762"/>
          </a:xfrm>
          <a:custGeom>
            <a:avLst/>
            <a:gdLst>
              <a:gd name="T0" fmla="*/ 2147483647 w 674"/>
              <a:gd name="T1" fmla="*/ 0 h 482"/>
              <a:gd name="T2" fmla="*/ 0 w 674"/>
              <a:gd name="T3" fmla="*/ 2147483647 h 482"/>
              <a:gd name="T4" fmla="*/ 0 w 674"/>
              <a:gd name="T5" fmla="*/ 2147483647 h 482"/>
              <a:gd name="T6" fmla="*/ 2147483647 w 674"/>
              <a:gd name="T7" fmla="*/ 2147483647 h 482"/>
              <a:gd name="T8" fmla="*/ 2147483647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9" name="Line 118"/>
          <p:cNvSpPr>
            <a:spLocks noChangeShapeType="1"/>
          </p:cNvSpPr>
          <p:nvPr/>
        </p:nvSpPr>
        <p:spPr bwMode="auto">
          <a:xfrm flipH="1" flipV="1">
            <a:off x="1152525" y="3384550"/>
            <a:ext cx="41275" cy="9525"/>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0" name="Line 119"/>
          <p:cNvSpPr>
            <a:spLocks noChangeShapeType="1"/>
          </p:cNvSpPr>
          <p:nvPr/>
        </p:nvSpPr>
        <p:spPr bwMode="auto">
          <a:xfrm>
            <a:off x="1217613" y="3398838"/>
            <a:ext cx="52387" cy="15875"/>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1" name="Line 120"/>
          <p:cNvSpPr>
            <a:spLocks noChangeShapeType="1"/>
          </p:cNvSpPr>
          <p:nvPr/>
        </p:nvSpPr>
        <p:spPr bwMode="auto">
          <a:xfrm flipH="1">
            <a:off x="1204913" y="3368675"/>
            <a:ext cx="0" cy="85725"/>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2" name="Line 121"/>
          <p:cNvSpPr>
            <a:spLocks noChangeShapeType="1"/>
          </p:cNvSpPr>
          <p:nvPr/>
        </p:nvSpPr>
        <p:spPr bwMode="auto">
          <a:xfrm flipH="1">
            <a:off x="1279525" y="3386138"/>
            <a:ext cx="1588" cy="9525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3" name="Line 122"/>
          <p:cNvSpPr>
            <a:spLocks noChangeShapeType="1"/>
          </p:cNvSpPr>
          <p:nvPr/>
        </p:nvSpPr>
        <p:spPr bwMode="auto">
          <a:xfrm>
            <a:off x="1138238" y="3384550"/>
            <a:ext cx="142875" cy="42863"/>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4" name="Line 123"/>
          <p:cNvSpPr>
            <a:spLocks noChangeShapeType="1"/>
          </p:cNvSpPr>
          <p:nvPr/>
        </p:nvSpPr>
        <p:spPr bwMode="auto">
          <a:xfrm flipH="1" flipV="1">
            <a:off x="1138238" y="3371850"/>
            <a:ext cx="142875" cy="39688"/>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5" name="Freeform 124"/>
          <p:cNvSpPr/>
          <p:nvPr/>
        </p:nvSpPr>
        <p:spPr bwMode="auto">
          <a:xfrm flipH="1">
            <a:off x="1312863" y="3478213"/>
            <a:ext cx="17462" cy="53975"/>
          </a:xfrm>
          <a:custGeom>
            <a:avLst/>
            <a:gdLst>
              <a:gd name="T0" fmla="*/ 290285260 w 75"/>
              <a:gd name="T1" fmla="*/ 0 h 194"/>
              <a:gd name="T2" fmla="*/ 0 w 75"/>
              <a:gd name="T3" fmla="*/ 2147483647 h 194"/>
              <a:gd name="T4" fmla="*/ 694136336 w 75"/>
              <a:gd name="T5" fmla="*/ 2147483647 h 194"/>
              <a:gd name="T6" fmla="*/ 946584135 w 75"/>
              <a:gd name="T7" fmla="*/ 172308526 h 194"/>
              <a:gd name="T8" fmla="*/ 29028526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6" name="Freeform 125"/>
          <p:cNvSpPr/>
          <p:nvPr/>
        </p:nvSpPr>
        <p:spPr bwMode="auto">
          <a:xfrm flipH="1">
            <a:off x="1270000" y="3484563"/>
            <a:ext cx="49213" cy="47625"/>
          </a:xfrm>
          <a:custGeom>
            <a:avLst/>
            <a:gdLst>
              <a:gd name="T0" fmla="*/ 231770526 w 206"/>
              <a:gd name="T1" fmla="*/ 113873070 h 168"/>
              <a:gd name="T2" fmla="*/ 0 w 206"/>
              <a:gd name="T3" fmla="*/ 2147483647 h 168"/>
              <a:gd name="T4" fmla="*/ 2147483647 w 206"/>
              <a:gd name="T5" fmla="*/ 1913663086 h 168"/>
              <a:gd name="T6" fmla="*/ 1717932151 w 206"/>
              <a:gd name="T7" fmla="*/ 1321313757 h 168"/>
              <a:gd name="T8" fmla="*/ 709008853 w 206"/>
              <a:gd name="T9" fmla="*/ 2147483647 h 168"/>
              <a:gd name="T10" fmla="*/ 1022564134 w 206"/>
              <a:gd name="T11" fmla="*/ 0 h 168"/>
              <a:gd name="T12" fmla="*/ 231770526 w 206"/>
              <a:gd name="T13" fmla="*/ 11387307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7" name="Freeform 126"/>
          <p:cNvSpPr/>
          <p:nvPr/>
        </p:nvSpPr>
        <p:spPr bwMode="auto">
          <a:xfrm flipH="1">
            <a:off x="981075" y="3352800"/>
            <a:ext cx="368300" cy="203200"/>
          </a:xfrm>
          <a:custGeom>
            <a:avLst/>
            <a:gdLst>
              <a:gd name="T0" fmla="*/ 0 w 1583"/>
              <a:gd name="T1" fmla="*/ 2147483647 h 729"/>
              <a:gd name="T2" fmla="*/ 2147483647 w 1583"/>
              <a:gd name="T3" fmla="*/ 2147483647 h 729"/>
              <a:gd name="T4" fmla="*/ 2147483647 w 1583"/>
              <a:gd name="T5" fmla="*/ 2147483647 h 729"/>
              <a:gd name="T6" fmla="*/ 2147483647 w 1583"/>
              <a:gd name="T7" fmla="*/ 0 h 729"/>
              <a:gd name="T8" fmla="*/ 0 w 1583"/>
              <a:gd name="T9" fmla="*/ 2147483647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8" name="Freeform 127"/>
          <p:cNvSpPr/>
          <p:nvPr/>
        </p:nvSpPr>
        <p:spPr bwMode="auto">
          <a:xfrm flipH="1">
            <a:off x="1171575" y="3438525"/>
            <a:ext cx="185738" cy="144463"/>
          </a:xfrm>
          <a:custGeom>
            <a:avLst/>
            <a:gdLst>
              <a:gd name="T0" fmla="*/ 361120409 w 792"/>
              <a:gd name="T1" fmla="*/ 0 h 516"/>
              <a:gd name="T2" fmla="*/ 2147483647 w 792"/>
              <a:gd name="T3" fmla="*/ 2147483647 h 516"/>
              <a:gd name="T4" fmla="*/ 2147483647 w 792"/>
              <a:gd name="T5" fmla="*/ 2147483647 h 516"/>
              <a:gd name="T6" fmla="*/ 0 w 792"/>
              <a:gd name="T7" fmla="*/ 1799403960 h 516"/>
              <a:gd name="T8" fmla="*/ 361120409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29" name="Freeform 128"/>
          <p:cNvSpPr/>
          <p:nvPr/>
        </p:nvSpPr>
        <p:spPr bwMode="auto">
          <a:xfrm flipH="1">
            <a:off x="977900" y="3441700"/>
            <a:ext cx="196850" cy="141288"/>
          </a:xfrm>
          <a:custGeom>
            <a:avLst/>
            <a:gdLst>
              <a:gd name="T0" fmla="*/ 0 w 846"/>
              <a:gd name="T1" fmla="*/ 2147483647 h 507"/>
              <a:gd name="T2" fmla="*/ 314940945 w 846"/>
              <a:gd name="T3" fmla="*/ 2147483647 h 507"/>
              <a:gd name="T4" fmla="*/ 2147483647 w 846"/>
              <a:gd name="T5" fmla="*/ 0 h 507"/>
              <a:gd name="T6" fmla="*/ 2147483647 w 846"/>
              <a:gd name="T7" fmla="*/ 1644750768 h 507"/>
              <a:gd name="T8" fmla="*/ 0 w 846"/>
              <a:gd name="T9" fmla="*/ 2147483647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0" name="Freeform 129"/>
          <p:cNvSpPr/>
          <p:nvPr/>
        </p:nvSpPr>
        <p:spPr bwMode="auto">
          <a:xfrm flipH="1">
            <a:off x="1128713" y="3446463"/>
            <a:ext cx="149225" cy="92075"/>
          </a:xfrm>
          <a:custGeom>
            <a:avLst/>
            <a:gdLst>
              <a:gd name="T0" fmla="*/ 0 w 637"/>
              <a:gd name="T1" fmla="*/ 1958826899 h 321"/>
              <a:gd name="T2" fmla="*/ 2147483647 w 637"/>
              <a:gd name="T3" fmla="*/ 0 h 321"/>
              <a:gd name="T4" fmla="*/ 2147483647 w 637"/>
              <a:gd name="T5" fmla="*/ 2147483647 h 321"/>
              <a:gd name="T6" fmla="*/ 2147483647 w 637"/>
              <a:gd name="T7" fmla="*/ 2147483647 h 321"/>
              <a:gd name="T8" fmla="*/ 0 w 637"/>
              <a:gd name="T9" fmla="*/ 1958826899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1" name="Freeform 130"/>
          <p:cNvSpPr/>
          <p:nvPr/>
        </p:nvSpPr>
        <p:spPr bwMode="auto">
          <a:xfrm flipH="1">
            <a:off x="995363" y="3386138"/>
            <a:ext cx="222250" cy="120650"/>
          </a:xfrm>
          <a:custGeom>
            <a:avLst/>
            <a:gdLst>
              <a:gd name="T0" fmla="*/ 0 w 938"/>
              <a:gd name="T1" fmla="*/ 2147483647 h 434"/>
              <a:gd name="T2" fmla="*/ 2147483647 w 938"/>
              <a:gd name="T3" fmla="*/ 2147483647 h 434"/>
              <a:gd name="T4" fmla="*/ 2147483647 w 938"/>
              <a:gd name="T5" fmla="*/ 2147483647 h 434"/>
              <a:gd name="T6" fmla="*/ 2147483647 w 938"/>
              <a:gd name="T7" fmla="*/ 0 h 434"/>
              <a:gd name="T8" fmla="*/ 0 w 938"/>
              <a:gd name="T9" fmla="*/ 2147483647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2" name="Freeform 131"/>
          <p:cNvSpPr/>
          <p:nvPr/>
        </p:nvSpPr>
        <p:spPr bwMode="auto">
          <a:xfrm flipH="1">
            <a:off x="1089025" y="3360738"/>
            <a:ext cx="241300" cy="107950"/>
          </a:xfrm>
          <a:custGeom>
            <a:avLst/>
            <a:gdLst>
              <a:gd name="T0" fmla="*/ 2147483647 w 1034"/>
              <a:gd name="T1" fmla="*/ 2147483647 h 395"/>
              <a:gd name="T2" fmla="*/ 0 w 1034"/>
              <a:gd name="T3" fmla="*/ 2147483647 h 395"/>
              <a:gd name="T4" fmla="*/ 2147483647 w 1034"/>
              <a:gd name="T5" fmla="*/ 0 h 395"/>
              <a:gd name="T6" fmla="*/ 2147483647 w 1034"/>
              <a:gd name="T7" fmla="*/ 1673758494 h 395"/>
              <a:gd name="T8" fmla="*/ 2147483647 w 1034"/>
              <a:gd name="T9" fmla="*/ 2147483647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33" name="Line 132"/>
          <p:cNvSpPr>
            <a:spLocks noChangeShapeType="1"/>
          </p:cNvSpPr>
          <p:nvPr/>
        </p:nvSpPr>
        <p:spPr bwMode="auto">
          <a:xfrm flipH="1" flipV="1">
            <a:off x="1117600" y="3365500"/>
            <a:ext cx="206375" cy="8413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4" name="Line 133"/>
          <p:cNvSpPr>
            <a:spLocks noChangeShapeType="1"/>
          </p:cNvSpPr>
          <p:nvPr/>
        </p:nvSpPr>
        <p:spPr bwMode="auto">
          <a:xfrm flipH="1" flipV="1">
            <a:off x="1106488" y="3368675"/>
            <a:ext cx="200025" cy="8731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5" name="Line 134"/>
          <p:cNvSpPr>
            <a:spLocks noChangeShapeType="1"/>
          </p:cNvSpPr>
          <p:nvPr/>
        </p:nvSpPr>
        <p:spPr bwMode="auto">
          <a:xfrm flipH="1" flipV="1">
            <a:off x="1095375" y="3378200"/>
            <a:ext cx="196850"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6" name="Line 135"/>
          <p:cNvSpPr>
            <a:spLocks noChangeShapeType="1"/>
          </p:cNvSpPr>
          <p:nvPr/>
        </p:nvSpPr>
        <p:spPr bwMode="auto">
          <a:xfrm flipH="1" flipV="1">
            <a:off x="1071563" y="3392488"/>
            <a:ext cx="193675" cy="9048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7" name="Line 136"/>
          <p:cNvSpPr>
            <a:spLocks noChangeShapeType="1"/>
          </p:cNvSpPr>
          <p:nvPr/>
        </p:nvSpPr>
        <p:spPr bwMode="auto">
          <a:xfrm flipH="1" flipV="1">
            <a:off x="1055688" y="3400425"/>
            <a:ext cx="192087" cy="9525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8" name="Line 137"/>
          <p:cNvSpPr>
            <a:spLocks noChangeShapeType="1"/>
          </p:cNvSpPr>
          <p:nvPr/>
        </p:nvSpPr>
        <p:spPr bwMode="auto">
          <a:xfrm flipH="1" flipV="1">
            <a:off x="1054100" y="3414713"/>
            <a:ext cx="173038"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9" name="Line 138"/>
          <p:cNvSpPr>
            <a:spLocks noChangeShapeType="1"/>
          </p:cNvSpPr>
          <p:nvPr/>
        </p:nvSpPr>
        <p:spPr bwMode="auto">
          <a:xfrm flipH="1" flipV="1">
            <a:off x="1042988" y="3422650"/>
            <a:ext cx="168275"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0" name="Line 139"/>
          <p:cNvSpPr>
            <a:spLocks noChangeShapeType="1"/>
          </p:cNvSpPr>
          <p:nvPr/>
        </p:nvSpPr>
        <p:spPr bwMode="auto">
          <a:xfrm flipH="1" flipV="1">
            <a:off x="1027113" y="3435350"/>
            <a:ext cx="158750" cy="857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1" name="Line 140"/>
          <p:cNvSpPr>
            <a:spLocks noChangeShapeType="1"/>
          </p:cNvSpPr>
          <p:nvPr/>
        </p:nvSpPr>
        <p:spPr bwMode="auto">
          <a:xfrm flipH="1">
            <a:off x="1158875" y="3463925"/>
            <a:ext cx="100013" cy="682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2" name="Line 141"/>
          <p:cNvSpPr>
            <a:spLocks noChangeShapeType="1"/>
          </p:cNvSpPr>
          <p:nvPr/>
        </p:nvSpPr>
        <p:spPr bwMode="auto">
          <a:xfrm flipH="1">
            <a:off x="1139825" y="3455988"/>
            <a:ext cx="98425" cy="635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3" name="Line 142"/>
          <p:cNvSpPr>
            <a:spLocks noChangeShapeType="1"/>
          </p:cNvSpPr>
          <p:nvPr/>
        </p:nvSpPr>
        <p:spPr bwMode="auto">
          <a:xfrm flipH="1">
            <a:off x="1098550" y="3435350"/>
            <a:ext cx="96838"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4" name="Line 143"/>
          <p:cNvSpPr>
            <a:spLocks noChangeShapeType="1"/>
          </p:cNvSpPr>
          <p:nvPr/>
        </p:nvSpPr>
        <p:spPr bwMode="auto">
          <a:xfrm flipH="1">
            <a:off x="1077913" y="3425825"/>
            <a:ext cx="95250" cy="5873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5" name="Line 144"/>
          <p:cNvSpPr>
            <a:spLocks noChangeShapeType="1"/>
          </p:cNvSpPr>
          <p:nvPr/>
        </p:nvSpPr>
        <p:spPr bwMode="auto">
          <a:xfrm flipH="1">
            <a:off x="1055688" y="3414713"/>
            <a:ext cx="93662"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6" name="Line 145"/>
          <p:cNvSpPr>
            <a:spLocks noChangeShapeType="1"/>
          </p:cNvSpPr>
          <p:nvPr/>
        </p:nvSpPr>
        <p:spPr bwMode="auto">
          <a:xfrm flipH="1">
            <a:off x="1038225" y="3406775"/>
            <a:ext cx="90488" cy="5715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7" name="Line 146"/>
          <p:cNvSpPr>
            <a:spLocks noChangeShapeType="1"/>
          </p:cNvSpPr>
          <p:nvPr/>
        </p:nvSpPr>
        <p:spPr bwMode="auto">
          <a:xfrm flipH="1">
            <a:off x="1019175" y="3397250"/>
            <a:ext cx="90488" cy="555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8" name="Line 147"/>
          <p:cNvSpPr>
            <a:spLocks noChangeShapeType="1"/>
          </p:cNvSpPr>
          <p:nvPr/>
        </p:nvSpPr>
        <p:spPr bwMode="auto">
          <a:xfrm flipH="1">
            <a:off x="1252538" y="3425825"/>
            <a:ext cx="47625" cy="301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9" name="Line 148"/>
          <p:cNvSpPr>
            <a:spLocks noChangeShapeType="1"/>
          </p:cNvSpPr>
          <p:nvPr/>
        </p:nvSpPr>
        <p:spPr bwMode="auto">
          <a:xfrm flipH="1">
            <a:off x="1223963" y="3414713"/>
            <a:ext cx="46037" cy="2698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0" name="Line 149"/>
          <p:cNvSpPr>
            <a:spLocks noChangeShapeType="1"/>
          </p:cNvSpPr>
          <p:nvPr/>
        </p:nvSpPr>
        <p:spPr bwMode="auto">
          <a:xfrm flipH="1">
            <a:off x="1195388" y="3403600"/>
            <a:ext cx="46037" cy="285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1" name="Line 150"/>
          <p:cNvSpPr>
            <a:spLocks noChangeShapeType="1"/>
          </p:cNvSpPr>
          <p:nvPr/>
        </p:nvSpPr>
        <p:spPr bwMode="auto">
          <a:xfrm flipH="1">
            <a:off x="1166813" y="3394075"/>
            <a:ext cx="46037" cy="2381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2" name="Line 151"/>
          <p:cNvSpPr>
            <a:spLocks noChangeShapeType="1"/>
          </p:cNvSpPr>
          <p:nvPr/>
        </p:nvSpPr>
        <p:spPr bwMode="auto">
          <a:xfrm flipH="1">
            <a:off x="1141413" y="3381375"/>
            <a:ext cx="42862" cy="2698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3" name="Line 152"/>
          <p:cNvSpPr>
            <a:spLocks noChangeShapeType="1"/>
          </p:cNvSpPr>
          <p:nvPr/>
        </p:nvSpPr>
        <p:spPr bwMode="auto">
          <a:xfrm flipH="1">
            <a:off x="1112838" y="3368675"/>
            <a:ext cx="39687" cy="254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4" name="Freeform 153"/>
          <p:cNvSpPr/>
          <p:nvPr/>
        </p:nvSpPr>
        <p:spPr bwMode="auto">
          <a:xfrm flipH="1">
            <a:off x="735013" y="3654425"/>
            <a:ext cx="485775" cy="258763"/>
          </a:xfrm>
          <a:custGeom>
            <a:avLst/>
            <a:gdLst>
              <a:gd name="T0" fmla="*/ 2147483647 w 2091"/>
              <a:gd name="T1" fmla="*/ 2147483647 h 931"/>
              <a:gd name="T2" fmla="*/ 62714458 w 2091"/>
              <a:gd name="T3" fmla="*/ 2147483647 h 931"/>
              <a:gd name="T4" fmla="*/ 0 w 2091"/>
              <a:gd name="T5" fmla="*/ 2147483647 h 931"/>
              <a:gd name="T6" fmla="*/ 112853803 w 2091"/>
              <a:gd name="T7" fmla="*/ 2147483647 h 931"/>
              <a:gd name="T8" fmla="*/ 1253858799 w 2091"/>
              <a:gd name="T9" fmla="*/ 2147483647 h 931"/>
              <a:gd name="T10" fmla="*/ 2147483647 w 2091"/>
              <a:gd name="T11" fmla="*/ 2147483647 h 931"/>
              <a:gd name="T12" fmla="*/ 2147483647 w 2091"/>
              <a:gd name="T13" fmla="*/ 2147483647 h 931"/>
              <a:gd name="T14" fmla="*/ 2147483647 w 2091"/>
              <a:gd name="T15" fmla="*/ 2147483647 h 931"/>
              <a:gd name="T16" fmla="*/ 2147483647 w 2091"/>
              <a:gd name="T17" fmla="*/ 2147483647 h 931"/>
              <a:gd name="T18" fmla="*/ 2147483647 w 2091"/>
              <a:gd name="T19" fmla="*/ 2147483647 h 931"/>
              <a:gd name="T20" fmla="*/ 2147483647 w 2091"/>
              <a:gd name="T21" fmla="*/ 2147483647 h 931"/>
              <a:gd name="T22" fmla="*/ 2147483647 w 2091"/>
              <a:gd name="T23" fmla="*/ 2147483647 h 931"/>
              <a:gd name="T24" fmla="*/ 2147483647 w 2091"/>
              <a:gd name="T25" fmla="*/ 2147483647 h 931"/>
              <a:gd name="T26" fmla="*/ 2147483647 w 2091"/>
              <a:gd name="T27" fmla="*/ 2147483647 h 931"/>
              <a:gd name="T28" fmla="*/ 2147483647 w 2091"/>
              <a:gd name="T29" fmla="*/ 2147483647 h 931"/>
              <a:gd name="T30" fmla="*/ 2147483647 w 2091"/>
              <a:gd name="T31" fmla="*/ 2147483647 h 931"/>
              <a:gd name="T32" fmla="*/ 2147483647 w 2091"/>
              <a:gd name="T33" fmla="*/ 2147483647 h 931"/>
              <a:gd name="T34" fmla="*/ 2147483647 w 2091"/>
              <a:gd name="T35" fmla="*/ 2147483647 h 931"/>
              <a:gd name="T36" fmla="*/ 2147483647 w 2091"/>
              <a:gd name="T37" fmla="*/ 1760631329 h 931"/>
              <a:gd name="T38" fmla="*/ 2147483647 w 2091"/>
              <a:gd name="T39" fmla="*/ 0 h 931"/>
              <a:gd name="T40" fmla="*/ 2147483647 w 2091"/>
              <a:gd name="T41" fmla="*/ 472390911 h 931"/>
              <a:gd name="T42" fmla="*/ 2147483647 w 2091"/>
              <a:gd name="T43" fmla="*/ 2147483647 h 931"/>
              <a:gd name="T44" fmla="*/ 2147483647 w 2091"/>
              <a:gd name="T45" fmla="*/ 2147483647 h 931"/>
              <a:gd name="T46" fmla="*/ 2147483647 w 2091"/>
              <a:gd name="T47" fmla="*/ 2147483647 h 931"/>
              <a:gd name="T48" fmla="*/ 2147483647 w 2091"/>
              <a:gd name="T49" fmla="*/ 2147483647 h 931"/>
              <a:gd name="T50" fmla="*/ 2147483647 w 2091"/>
              <a:gd name="T51" fmla="*/ 2147483647 h 931"/>
              <a:gd name="T52" fmla="*/ 2147483647 w 2091"/>
              <a:gd name="T53" fmla="*/ 2147483647 h 931"/>
              <a:gd name="T54" fmla="*/ 2147483647 w 2091"/>
              <a:gd name="T55" fmla="*/ 2147483647 h 931"/>
              <a:gd name="T56" fmla="*/ 2147483647 w 2091"/>
              <a:gd name="T57" fmla="*/ 2147483647 h 931"/>
              <a:gd name="T58" fmla="*/ 2147483647 w 2091"/>
              <a:gd name="T59" fmla="*/ 2147483647 h 931"/>
              <a:gd name="T60" fmla="*/ 2147483647 w 2091"/>
              <a:gd name="T61" fmla="*/ 2147483647 h 931"/>
              <a:gd name="T62" fmla="*/ 2147483647 w 2091"/>
              <a:gd name="T63" fmla="*/ 2147483647 h 931"/>
              <a:gd name="T64" fmla="*/ 2147483647 w 2091"/>
              <a:gd name="T65" fmla="*/ 2147483647 h 931"/>
              <a:gd name="T66" fmla="*/ 2147483647 w 2091"/>
              <a:gd name="T67" fmla="*/ 2147483647 h 931"/>
              <a:gd name="T68" fmla="*/ 2147483647 w 2091"/>
              <a:gd name="T69" fmla="*/ 2147483647 h 931"/>
              <a:gd name="T70" fmla="*/ 2147483647 w 2091"/>
              <a:gd name="T71" fmla="*/ 2147483647 h 931"/>
              <a:gd name="T72" fmla="*/ 2147483647 w 2091"/>
              <a:gd name="T73" fmla="*/ 2147483647 h 931"/>
              <a:gd name="T74" fmla="*/ 2147483647 w 2091"/>
              <a:gd name="T75" fmla="*/ 2147483647 h 931"/>
              <a:gd name="T76" fmla="*/ 2147483647 w 2091"/>
              <a:gd name="T77" fmla="*/ 2147483647 h 931"/>
              <a:gd name="T78" fmla="*/ 2147483647 w 2091"/>
              <a:gd name="T79" fmla="*/ 2147483647 h 931"/>
              <a:gd name="T80" fmla="*/ 2147483647 w 2091"/>
              <a:gd name="T81" fmla="*/ 2147483647 h 931"/>
              <a:gd name="T82" fmla="*/ 2147483647 w 2091"/>
              <a:gd name="T83" fmla="*/ 2147483647 h 931"/>
              <a:gd name="T84" fmla="*/ 2147483647 w 2091"/>
              <a:gd name="T85" fmla="*/ 2147483647 h 931"/>
              <a:gd name="T86" fmla="*/ 2147483647 w 2091"/>
              <a:gd name="T87" fmla="*/ 2147483647 h 931"/>
              <a:gd name="T88" fmla="*/ 2147483647 w 2091"/>
              <a:gd name="T89" fmla="*/ 214748364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5" name="Freeform 154"/>
          <p:cNvSpPr/>
          <p:nvPr/>
        </p:nvSpPr>
        <p:spPr bwMode="auto">
          <a:xfrm flipH="1">
            <a:off x="738188" y="3679825"/>
            <a:ext cx="481012" cy="228600"/>
          </a:xfrm>
          <a:custGeom>
            <a:avLst/>
            <a:gdLst>
              <a:gd name="T0" fmla="*/ 2147483647 w 2049"/>
              <a:gd name="T1" fmla="*/ 1887166071 h 829"/>
              <a:gd name="T2" fmla="*/ 2147483647 w 2049"/>
              <a:gd name="T3" fmla="*/ 2147483647 h 829"/>
              <a:gd name="T4" fmla="*/ 2147483647 w 2049"/>
              <a:gd name="T5" fmla="*/ 2147483647 h 829"/>
              <a:gd name="T6" fmla="*/ 2147483647 w 2049"/>
              <a:gd name="T7" fmla="*/ 2147483647 h 829"/>
              <a:gd name="T8" fmla="*/ 2147483647 w 2049"/>
              <a:gd name="T9" fmla="*/ 2147483647 h 829"/>
              <a:gd name="T10" fmla="*/ 2147483647 w 2049"/>
              <a:gd name="T11" fmla="*/ 2147483647 h 829"/>
              <a:gd name="T12" fmla="*/ 2147483647 w 2049"/>
              <a:gd name="T13" fmla="*/ 2147483647 h 829"/>
              <a:gd name="T14" fmla="*/ 2147483647 w 2049"/>
              <a:gd name="T15" fmla="*/ 2147483647 h 829"/>
              <a:gd name="T16" fmla="*/ 2147483647 w 2049"/>
              <a:gd name="T17" fmla="*/ 2147483647 h 829"/>
              <a:gd name="T18" fmla="*/ 2147483647 w 2049"/>
              <a:gd name="T19" fmla="*/ 2147483647 h 829"/>
              <a:gd name="T20" fmla="*/ 2147483647 w 2049"/>
              <a:gd name="T21" fmla="*/ 2147483647 h 829"/>
              <a:gd name="T22" fmla="*/ 2147483647 w 2049"/>
              <a:gd name="T23" fmla="*/ 2147483647 h 829"/>
              <a:gd name="T24" fmla="*/ 2147483647 w 2049"/>
              <a:gd name="T25" fmla="*/ 2147483647 h 829"/>
              <a:gd name="T26" fmla="*/ 2147483647 w 2049"/>
              <a:gd name="T27" fmla="*/ 2147483647 h 829"/>
              <a:gd name="T28" fmla="*/ 2147483647 w 2049"/>
              <a:gd name="T29" fmla="*/ 2147483647 h 829"/>
              <a:gd name="T30" fmla="*/ 2147483647 w 2049"/>
              <a:gd name="T31" fmla="*/ 2147483647 h 829"/>
              <a:gd name="T32" fmla="*/ 2147483647 w 2049"/>
              <a:gd name="T33" fmla="*/ 2147483647 h 829"/>
              <a:gd name="T34" fmla="*/ 2147483647 w 2049"/>
              <a:gd name="T35" fmla="*/ 2147483647 h 829"/>
              <a:gd name="T36" fmla="*/ 2147483647 w 2049"/>
              <a:gd name="T37" fmla="*/ 2147483647 h 829"/>
              <a:gd name="T38" fmla="*/ 2147483647 w 2049"/>
              <a:gd name="T39" fmla="*/ 2147483647 h 829"/>
              <a:gd name="T40" fmla="*/ 763323894 w 2049"/>
              <a:gd name="T41" fmla="*/ 2147483647 h 829"/>
              <a:gd name="T42" fmla="*/ 0 w 2049"/>
              <a:gd name="T43" fmla="*/ 2147483647 h 829"/>
              <a:gd name="T44" fmla="*/ 517479693 w 2049"/>
              <a:gd name="T45" fmla="*/ 2147483647 h 829"/>
              <a:gd name="T46" fmla="*/ 2147483647 w 2049"/>
              <a:gd name="T47" fmla="*/ 2147483647 h 829"/>
              <a:gd name="T48" fmla="*/ 2147483647 w 2049"/>
              <a:gd name="T49" fmla="*/ 2147483647 h 829"/>
              <a:gd name="T50" fmla="*/ 2147483647 w 2049"/>
              <a:gd name="T51" fmla="*/ 2147483647 h 829"/>
              <a:gd name="T52" fmla="*/ 2147483647 w 2049"/>
              <a:gd name="T53" fmla="*/ 2147483647 h 829"/>
              <a:gd name="T54" fmla="*/ 2147483647 w 2049"/>
              <a:gd name="T55" fmla="*/ 2147483647 h 829"/>
              <a:gd name="T56" fmla="*/ 2147483647 w 2049"/>
              <a:gd name="T57" fmla="*/ 2147483647 h 829"/>
              <a:gd name="T58" fmla="*/ 2147483647 w 2049"/>
              <a:gd name="T59" fmla="*/ 2147483647 h 829"/>
              <a:gd name="T60" fmla="*/ 2147483647 w 2049"/>
              <a:gd name="T61" fmla="*/ 2147483647 h 829"/>
              <a:gd name="T62" fmla="*/ 2147483647 w 2049"/>
              <a:gd name="T63" fmla="*/ 1404918932 h 829"/>
              <a:gd name="T64" fmla="*/ 2147483647 w 2049"/>
              <a:gd name="T65" fmla="*/ 2147483647 h 829"/>
              <a:gd name="T66" fmla="*/ 2147483647 w 2049"/>
              <a:gd name="T67" fmla="*/ 1320970640 h 829"/>
              <a:gd name="T68" fmla="*/ 2147483647 w 2049"/>
              <a:gd name="T69" fmla="*/ 0 h 829"/>
              <a:gd name="T70" fmla="*/ 2147483647 w 2049"/>
              <a:gd name="T71" fmla="*/ 1132314478 h 829"/>
              <a:gd name="T72" fmla="*/ 2147483647 w 2049"/>
              <a:gd name="T73" fmla="*/ 2147483647 h 829"/>
              <a:gd name="T74" fmla="*/ 2147483647 w 2049"/>
              <a:gd name="T75" fmla="*/ 733863968 h 829"/>
              <a:gd name="T76" fmla="*/ 2147483647 w 2049"/>
              <a:gd name="T77" fmla="*/ 2147483647 h 829"/>
              <a:gd name="T78" fmla="*/ 2147483647 w 2049"/>
              <a:gd name="T79" fmla="*/ 1320970640 h 829"/>
              <a:gd name="T80" fmla="*/ 2147483647 w 2049"/>
              <a:gd name="T81" fmla="*/ 2147483647 h 829"/>
              <a:gd name="T82" fmla="*/ 2147483647 w 2049"/>
              <a:gd name="T83" fmla="*/ 2147483647 h 829"/>
              <a:gd name="T84" fmla="*/ 2147483647 w 2049"/>
              <a:gd name="T85" fmla="*/ 649991783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6" name="Freeform 155"/>
          <p:cNvSpPr/>
          <p:nvPr/>
        </p:nvSpPr>
        <p:spPr bwMode="auto">
          <a:xfrm flipH="1">
            <a:off x="806450" y="3760788"/>
            <a:ext cx="66675" cy="14287"/>
          </a:xfrm>
          <a:custGeom>
            <a:avLst/>
            <a:gdLst>
              <a:gd name="T0" fmla="*/ 2147483647 w 280"/>
              <a:gd name="T1" fmla="*/ 0 h 48"/>
              <a:gd name="T2" fmla="*/ 2011897245 w 280"/>
              <a:gd name="T3" fmla="*/ 1265728384 h 48"/>
              <a:gd name="T4" fmla="*/ 0 w 280"/>
              <a:gd name="T5" fmla="*/ 922962230 h 48"/>
              <a:gd name="T6" fmla="*/ 2147483647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7" name="Freeform 156"/>
          <p:cNvSpPr/>
          <p:nvPr/>
        </p:nvSpPr>
        <p:spPr bwMode="auto">
          <a:xfrm flipH="1">
            <a:off x="741363" y="3740150"/>
            <a:ext cx="39687" cy="15875"/>
          </a:xfrm>
          <a:custGeom>
            <a:avLst/>
            <a:gdLst>
              <a:gd name="T0" fmla="*/ 2147483647 w 170"/>
              <a:gd name="T1" fmla="*/ 0 h 57"/>
              <a:gd name="T2" fmla="*/ 1590426072 w 170"/>
              <a:gd name="T3" fmla="*/ 756124655 h 57"/>
              <a:gd name="T4" fmla="*/ 0 w 170"/>
              <a:gd name="T5" fmla="*/ 1144968472 h 57"/>
              <a:gd name="T6" fmla="*/ 1654027968 w 170"/>
              <a:gd name="T7" fmla="*/ 1231377745 h 57"/>
              <a:gd name="T8" fmla="*/ 2147483647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8" name="Freeform 157"/>
          <p:cNvSpPr/>
          <p:nvPr/>
        </p:nvSpPr>
        <p:spPr bwMode="auto">
          <a:xfrm flipH="1">
            <a:off x="908050" y="3725863"/>
            <a:ext cx="61913" cy="42862"/>
          </a:xfrm>
          <a:custGeom>
            <a:avLst/>
            <a:gdLst>
              <a:gd name="T0" fmla="*/ 2147483647 w 263"/>
              <a:gd name="T1" fmla="*/ 0 h 143"/>
              <a:gd name="T2" fmla="*/ 1891698340 w 263"/>
              <a:gd name="T3" fmla="*/ 350108806 h 143"/>
              <a:gd name="T4" fmla="*/ 1591609229 w 263"/>
              <a:gd name="T5" fmla="*/ 834798839 h 143"/>
              <a:gd name="T6" fmla="*/ 1591609229 w 263"/>
              <a:gd name="T7" fmla="*/ 2046568507 h 143"/>
              <a:gd name="T8" fmla="*/ 1474177978 w 263"/>
              <a:gd name="T9" fmla="*/ 2147483647 h 143"/>
              <a:gd name="T10" fmla="*/ 0 w 263"/>
              <a:gd name="T11" fmla="*/ 2147483647 h 143"/>
              <a:gd name="T12" fmla="*/ 1774267090 w 263"/>
              <a:gd name="T13" fmla="*/ 2147483647 h 143"/>
              <a:gd name="T14" fmla="*/ 2074301115 w 263"/>
              <a:gd name="T15" fmla="*/ 1292536928 h 143"/>
              <a:gd name="T16" fmla="*/ 214748364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59" name="Freeform 158"/>
          <p:cNvSpPr/>
          <p:nvPr/>
        </p:nvSpPr>
        <p:spPr bwMode="auto">
          <a:xfrm flipH="1">
            <a:off x="969963" y="3817938"/>
            <a:ext cx="201612" cy="58737"/>
          </a:xfrm>
          <a:custGeom>
            <a:avLst/>
            <a:gdLst>
              <a:gd name="T0" fmla="*/ 2147483647 w 853"/>
              <a:gd name="T1" fmla="*/ 0 h 212"/>
              <a:gd name="T2" fmla="*/ 2147483647 w 853"/>
              <a:gd name="T3" fmla="*/ 212710235 h 212"/>
              <a:gd name="T4" fmla="*/ 2147483647 w 853"/>
              <a:gd name="T5" fmla="*/ 1339897530 h 212"/>
              <a:gd name="T6" fmla="*/ 2147483647 w 853"/>
              <a:gd name="T7" fmla="*/ 1510004266 h 212"/>
              <a:gd name="T8" fmla="*/ 1505264069 w 853"/>
              <a:gd name="T9" fmla="*/ 2105530780 h 212"/>
              <a:gd name="T10" fmla="*/ 845059647 w 853"/>
              <a:gd name="T11" fmla="*/ 2147483647 h 212"/>
              <a:gd name="T12" fmla="*/ 0 w 853"/>
              <a:gd name="T13" fmla="*/ 2147483647 h 212"/>
              <a:gd name="T14" fmla="*/ 845059647 w 853"/>
              <a:gd name="T15" fmla="*/ 2147483647 h 212"/>
              <a:gd name="T16" fmla="*/ 1624087956 w 853"/>
              <a:gd name="T17" fmla="*/ 2147483647 h 212"/>
              <a:gd name="T18" fmla="*/ 2147483647 w 853"/>
              <a:gd name="T19" fmla="*/ 1722714155 h 212"/>
              <a:gd name="T20" fmla="*/ 2147483647 w 853"/>
              <a:gd name="T21" fmla="*/ 1722714155 h 212"/>
              <a:gd name="T22" fmla="*/ 2147483647 w 853"/>
              <a:gd name="T23" fmla="*/ 1339897530 h 212"/>
              <a:gd name="T24" fmla="*/ 2147483647 w 853"/>
              <a:gd name="T25" fmla="*/ 489133751 h 212"/>
              <a:gd name="T26" fmla="*/ 2147483647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0" name="Freeform 159"/>
          <p:cNvSpPr/>
          <p:nvPr/>
        </p:nvSpPr>
        <p:spPr bwMode="auto">
          <a:xfrm flipH="1">
            <a:off x="963613" y="3371850"/>
            <a:ext cx="174625" cy="106363"/>
          </a:xfrm>
          <a:custGeom>
            <a:avLst/>
            <a:gdLst>
              <a:gd name="T0" fmla="*/ 2147483647 w 751"/>
              <a:gd name="T1" fmla="*/ 2147483647 h 379"/>
              <a:gd name="T2" fmla="*/ 2147483647 w 751"/>
              <a:gd name="T3" fmla="*/ 2147483647 h 379"/>
              <a:gd name="T4" fmla="*/ 2147483647 w 751"/>
              <a:gd name="T5" fmla="*/ 2147483647 h 379"/>
              <a:gd name="T6" fmla="*/ 2147483647 w 751"/>
              <a:gd name="T7" fmla="*/ 2147483647 h 379"/>
              <a:gd name="T8" fmla="*/ 2147483647 w 751"/>
              <a:gd name="T9" fmla="*/ 2147483647 h 379"/>
              <a:gd name="T10" fmla="*/ 2147483647 w 751"/>
              <a:gd name="T11" fmla="*/ 2147483647 h 379"/>
              <a:gd name="T12" fmla="*/ 2147483647 w 751"/>
              <a:gd name="T13" fmla="*/ 2147483647 h 379"/>
              <a:gd name="T14" fmla="*/ 2147483647 w 751"/>
              <a:gd name="T15" fmla="*/ 2147483647 h 379"/>
              <a:gd name="T16" fmla="*/ 2147483647 w 751"/>
              <a:gd name="T17" fmla="*/ 2147483647 h 379"/>
              <a:gd name="T18" fmla="*/ 2147483647 w 751"/>
              <a:gd name="T19" fmla="*/ 2147483647 h 379"/>
              <a:gd name="T20" fmla="*/ 2147483647 w 751"/>
              <a:gd name="T21" fmla="*/ 2147483647 h 379"/>
              <a:gd name="T22" fmla="*/ 2147483647 w 751"/>
              <a:gd name="T23" fmla="*/ 2147483647 h 379"/>
              <a:gd name="T24" fmla="*/ 2147483647 w 751"/>
              <a:gd name="T25" fmla="*/ 2147483647 h 379"/>
              <a:gd name="T26" fmla="*/ 2147483647 w 751"/>
              <a:gd name="T27" fmla="*/ 2147483647 h 379"/>
              <a:gd name="T28" fmla="*/ 2147483647 w 751"/>
              <a:gd name="T29" fmla="*/ 2147483647 h 379"/>
              <a:gd name="T30" fmla="*/ 2147483647 w 751"/>
              <a:gd name="T31" fmla="*/ 2147483647 h 379"/>
              <a:gd name="T32" fmla="*/ 2147483647 w 751"/>
              <a:gd name="T33" fmla="*/ 2147483647 h 379"/>
              <a:gd name="T34" fmla="*/ 2147483647 w 751"/>
              <a:gd name="T35" fmla="*/ 2147483647 h 379"/>
              <a:gd name="T36" fmla="*/ 2147483647 w 751"/>
              <a:gd name="T37" fmla="*/ 2147483647 h 379"/>
              <a:gd name="T38" fmla="*/ 2147483647 w 751"/>
              <a:gd name="T39" fmla="*/ 2147483647 h 379"/>
              <a:gd name="T40" fmla="*/ 2147483647 w 751"/>
              <a:gd name="T41" fmla="*/ 2147483647 h 379"/>
              <a:gd name="T42" fmla="*/ 2147483647 w 751"/>
              <a:gd name="T43" fmla="*/ 2147483647 h 379"/>
              <a:gd name="T44" fmla="*/ 2147483647 w 751"/>
              <a:gd name="T45" fmla="*/ 2147483647 h 379"/>
              <a:gd name="T46" fmla="*/ 2147483647 w 751"/>
              <a:gd name="T47" fmla="*/ 2147483647 h 379"/>
              <a:gd name="T48" fmla="*/ 2112076365 w 751"/>
              <a:gd name="T49" fmla="*/ 2147483647 h 379"/>
              <a:gd name="T50" fmla="*/ 1521176715 w 751"/>
              <a:gd name="T51" fmla="*/ 2147483647 h 379"/>
              <a:gd name="T52" fmla="*/ 1169200726 w 751"/>
              <a:gd name="T53" fmla="*/ 2147483647 h 379"/>
              <a:gd name="T54" fmla="*/ 678866209 w 751"/>
              <a:gd name="T55" fmla="*/ 2147483647 h 379"/>
              <a:gd name="T56" fmla="*/ 528019091 w 751"/>
              <a:gd name="T57" fmla="*/ 2147483647 h 379"/>
              <a:gd name="T58" fmla="*/ 490280571 w 751"/>
              <a:gd name="T59" fmla="*/ 2147483647 h 379"/>
              <a:gd name="T60" fmla="*/ 226270735 w 751"/>
              <a:gd name="T61" fmla="*/ 2147483647 h 379"/>
              <a:gd name="T62" fmla="*/ 75423588 w 751"/>
              <a:gd name="T63" fmla="*/ 2147483647 h 379"/>
              <a:gd name="T64" fmla="*/ 0 w 751"/>
              <a:gd name="T65" fmla="*/ 1922990221 h 379"/>
              <a:gd name="T66" fmla="*/ 50282465 w 751"/>
              <a:gd name="T67" fmla="*/ 1635596927 h 379"/>
              <a:gd name="T68" fmla="*/ 188585928 w 751"/>
              <a:gd name="T69" fmla="*/ 1503045659 h 379"/>
              <a:gd name="T70" fmla="*/ 452595648 w 751"/>
              <a:gd name="T71" fmla="*/ 1237783719 h 379"/>
              <a:gd name="T72" fmla="*/ 653724868 w 751"/>
              <a:gd name="T73" fmla="*/ 972521498 h 379"/>
              <a:gd name="T74" fmla="*/ 892593653 w 751"/>
              <a:gd name="T75" fmla="*/ 751522829 h 379"/>
              <a:gd name="T76" fmla="*/ 1169200726 w 751"/>
              <a:gd name="T77" fmla="*/ 596760505 h 379"/>
              <a:gd name="T78" fmla="*/ 1408069047 w 751"/>
              <a:gd name="T79" fmla="*/ 596760505 h 379"/>
              <a:gd name="T80" fmla="*/ 2147483647 w 751"/>
              <a:gd name="T81" fmla="*/ 198946525 h 379"/>
              <a:gd name="T82" fmla="*/ 2147483647 w 751"/>
              <a:gd name="T83" fmla="*/ 88446875 h 379"/>
              <a:gd name="T84" fmla="*/ 2147483647 w 751"/>
              <a:gd name="T85" fmla="*/ 0 h 379"/>
              <a:gd name="T86" fmla="*/ 2147483647 w 751"/>
              <a:gd name="T87" fmla="*/ 88446875 h 379"/>
              <a:gd name="T88" fmla="*/ 2147483647 w 751"/>
              <a:gd name="T89" fmla="*/ 287314505 h 379"/>
              <a:gd name="T90" fmla="*/ 2147483647 w 751"/>
              <a:gd name="T91" fmla="*/ 1237783719 h 379"/>
              <a:gd name="T92" fmla="*/ 2147483647 w 751"/>
              <a:gd name="T93" fmla="*/ 1414598819 h 379"/>
              <a:gd name="T94" fmla="*/ 2147483647 w 751"/>
              <a:gd name="T95" fmla="*/ 1569361144 h 379"/>
              <a:gd name="T96" fmla="*/ 2147483647 w 751"/>
              <a:gd name="T97" fmla="*/ 1922990221 h 379"/>
              <a:gd name="T98" fmla="*/ 2147483647 w 751"/>
              <a:gd name="T99" fmla="*/ 2147483647 h 379"/>
              <a:gd name="T100" fmla="*/ 2147483647 w 751"/>
              <a:gd name="T101" fmla="*/ 2147483647 h 379"/>
              <a:gd name="T102" fmla="*/ 2147483647 w 751"/>
              <a:gd name="T103" fmla="*/ 2147483647 h 379"/>
              <a:gd name="T104" fmla="*/ 2147483647 w 751"/>
              <a:gd name="T105" fmla="*/ 2147483647 h 379"/>
              <a:gd name="T106" fmla="*/ 2147483647 w 751"/>
              <a:gd name="T107" fmla="*/ 2147483647 h 379"/>
              <a:gd name="T108" fmla="*/ 2147483647 w 751"/>
              <a:gd name="T109" fmla="*/ 2147483647 h 379"/>
              <a:gd name="T110" fmla="*/ 2147483647 w 751"/>
              <a:gd name="T111" fmla="*/ 2147483647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1" name="Freeform 160"/>
          <p:cNvSpPr/>
          <p:nvPr/>
        </p:nvSpPr>
        <p:spPr bwMode="auto">
          <a:xfrm flipH="1">
            <a:off x="1028700" y="3421063"/>
            <a:ext cx="42863" cy="11112"/>
          </a:xfrm>
          <a:custGeom>
            <a:avLst/>
            <a:gdLst>
              <a:gd name="T0" fmla="*/ 0 w 179"/>
              <a:gd name="T1" fmla="*/ 0 h 43"/>
              <a:gd name="T2" fmla="*/ 82397774 w 179"/>
              <a:gd name="T3" fmla="*/ 189856011 h 43"/>
              <a:gd name="T4" fmla="*/ 521738076 w 179"/>
              <a:gd name="T5" fmla="*/ 172560060 h 43"/>
              <a:gd name="T6" fmla="*/ 686534042 w 179"/>
              <a:gd name="T7" fmla="*/ 276136074 h 43"/>
              <a:gd name="T8" fmla="*/ 1043533622 w 179"/>
              <a:gd name="T9" fmla="*/ 500450579 h 43"/>
              <a:gd name="T10" fmla="*/ 1537805623 w 179"/>
              <a:gd name="T11" fmla="*/ 638485215 h 43"/>
              <a:gd name="T12" fmla="*/ 2059602366 w 179"/>
              <a:gd name="T13" fmla="*/ 655781166 h 43"/>
              <a:gd name="T14" fmla="*/ 2147483647 w 179"/>
              <a:gd name="T15" fmla="*/ 742061422 h 43"/>
              <a:gd name="T16" fmla="*/ 2128238697 w 179"/>
              <a:gd name="T17" fmla="*/ 586730706 h 43"/>
              <a:gd name="T18" fmla="*/ 1716305293 w 179"/>
              <a:gd name="T19" fmla="*/ 500450579 h 43"/>
              <a:gd name="T20" fmla="*/ 1441703458 w 179"/>
              <a:gd name="T21" fmla="*/ 500450579 h 43"/>
              <a:gd name="T22" fmla="*/ 1043533622 w 179"/>
              <a:gd name="T23" fmla="*/ 362416072 h 43"/>
              <a:gd name="T24" fmla="*/ 727704060 w 179"/>
              <a:gd name="T25" fmla="*/ 138034572 h 43"/>
              <a:gd name="T26" fmla="*/ 590431877 w 179"/>
              <a:gd name="T27" fmla="*/ 34525246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2" name="Freeform 161"/>
          <p:cNvSpPr/>
          <p:nvPr/>
        </p:nvSpPr>
        <p:spPr bwMode="auto">
          <a:xfrm flipH="1">
            <a:off x="1081088" y="3430588"/>
            <a:ext cx="6350" cy="7937"/>
          </a:xfrm>
          <a:custGeom>
            <a:avLst/>
            <a:gdLst>
              <a:gd name="T0" fmla="*/ 128023928 w 20"/>
              <a:gd name="T1" fmla="*/ 0 h 24"/>
              <a:gd name="T2" fmla="*/ 384071825 w 20"/>
              <a:gd name="T3" fmla="*/ 216986019 h 24"/>
              <a:gd name="T4" fmla="*/ 288104232 w 20"/>
              <a:gd name="T5" fmla="*/ 542574636 h 24"/>
              <a:gd name="T6" fmla="*/ 0 w 20"/>
              <a:gd name="T7" fmla="*/ 868053871 h 24"/>
              <a:gd name="T8" fmla="*/ 544152089 w 20"/>
              <a:gd name="T9" fmla="*/ 651067769 h 24"/>
              <a:gd name="T10" fmla="*/ 640119602 w 20"/>
              <a:gd name="T11" fmla="*/ 289387641 h 24"/>
              <a:gd name="T12" fmla="*/ 12802392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3" name="Freeform 162"/>
          <p:cNvSpPr/>
          <p:nvPr/>
        </p:nvSpPr>
        <p:spPr bwMode="auto">
          <a:xfrm flipH="1">
            <a:off x="1106488" y="3389313"/>
            <a:ext cx="25400" cy="11112"/>
          </a:xfrm>
          <a:custGeom>
            <a:avLst/>
            <a:gdLst>
              <a:gd name="T0" fmla="*/ 0 w 104"/>
              <a:gd name="T1" fmla="*/ 558323883 h 48"/>
              <a:gd name="T2" fmla="*/ 160275968 w 104"/>
              <a:gd name="T3" fmla="*/ 595517124 h 48"/>
              <a:gd name="T4" fmla="*/ 364214767 w 104"/>
              <a:gd name="T5" fmla="*/ 409444776 h 48"/>
              <a:gd name="T6" fmla="*/ 670152671 w 104"/>
              <a:gd name="T7" fmla="*/ 310138484 h 48"/>
              <a:gd name="T8" fmla="*/ 815814789 w 104"/>
              <a:gd name="T9" fmla="*/ 173692369 h 48"/>
              <a:gd name="T10" fmla="*/ 961476908 w 104"/>
              <a:gd name="T11" fmla="*/ 111686242 h 48"/>
              <a:gd name="T12" fmla="*/ 1296583162 w 104"/>
              <a:gd name="T13" fmla="*/ 49626422 h 48"/>
              <a:gd name="T14" fmla="*/ 1515075852 w 104"/>
              <a:gd name="T15" fmla="*/ 12433402 h 48"/>
              <a:gd name="T16" fmla="*/ 1223692022 w 104"/>
              <a:gd name="T17" fmla="*/ 0 h 48"/>
              <a:gd name="T18" fmla="*/ 844923181 w 104"/>
              <a:gd name="T19" fmla="*/ 49626422 h 48"/>
              <a:gd name="T20" fmla="*/ 713815746 w 104"/>
              <a:gd name="T21" fmla="*/ 148879281 h 48"/>
              <a:gd name="T22" fmla="*/ 539045236 w 104"/>
              <a:gd name="T23" fmla="*/ 248132154 h 48"/>
              <a:gd name="T24" fmla="*/ 0 w 104"/>
              <a:gd name="T25" fmla="*/ 558323883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4" name="Freeform 163"/>
          <p:cNvSpPr/>
          <p:nvPr/>
        </p:nvSpPr>
        <p:spPr bwMode="auto">
          <a:xfrm flipH="1">
            <a:off x="1055688" y="3384550"/>
            <a:ext cx="38100" cy="9525"/>
          </a:xfrm>
          <a:custGeom>
            <a:avLst/>
            <a:gdLst>
              <a:gd name="T0" fmla="*/ 0 w 166"/>
              <a:gd name="T1" fmla="*/ 116647218 h 42"/>
              <a:gd name="T2" fmla="*/ 423166560 w 166"/>
              <a:gd name="T3" fmla="*/ 69998548 h 42"/>
              <a:gd name="T4" fmla="*/ 664961121 w 166"/>
              <a:gd name="T5" fmla="*/ 0 h 42"/>
              <a:gd name="T6" fmla="*/ 761731413 w 166"/>
              <a:gd name="T7" fmla="*/ 0 h 42"/>
              <a:gd name="T8" fmla="*/ 1027705809 w 166"/>
              <a:gd name="T9" fmla="*/ 58323609 h 42"/>
              <a:gd name="T10" fmla="*/ 1136539566 w 166"/>
              <a:gd name="T11" fmla="*/ 163295917 h 42"/>
              <a:gd name="T12" fmla="*/ 1342091286 w 166"/>
              <a:gd name="T13" fmla="*/ 268268012 h 42"/>
              <a:gd name="T14" fmla="*/ 1728962216 w 166"/>
              <a:gd name="T15" fmla="*/ 419888722 h 42"/>
              <a:gd name="T16" fmla="*/ 2007051260 w 166"/>
              <a:gd name="T17" fmla="*/ 419888722 h 42"/>
              <a:gd name="T18" fmla="*/ 1716898751 w 166"/>
              <a:gd name="T19" fmla="*/ 489887581 h 42"/>
              <a:gd name="T20" fmla="*/ 1523410496 w 166"/>
              <a:gd name="T21" fmla="*/ 454913948 h 42"/>
              <a:gd name="T22" fmla="*/ 1100243592 w 166"/>
              <a:gd name="T23" fmla="*/ 256593088 h 42"/>
              <a:gd name="T24" fmla="*/ 955167337 w 166"/>
              <a:gd name="T25" fmla="*/ 116647218 h 42"/>
              <a:gd name="T26" fmla="*/ 664961121 w 166"/>
              <a:gd name="T27" fmla="*/ 93297143 h 42"/>
              <a:gd name="T28" fmla="*/ 423166560 w 166"/>
              <a:gd name="T29" fmla="*/ 116647218 h 42"/>
              <a:gd name="T30" fmla="*/ 0 w 166"/>
              <a:gd name="T31" fmla="*/ 116647218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5" name="Freeform 164"/>
          <p:cNvSpPr/>
          <p:nvPr/>
        </p:nvSpPr>
        <p:spPr bwMode="auto">
          <a:xfrm flipH="1">
            <a:off x="1117600" y="3397250"/>
            <a:ext cx="6350" cy="6350"/>
          </a:xfrm>
          <a:custGeom>
            <a:avLst/>
            <a:gdLst>
              <a:gd name="T0" fmla="*/ 178137285 w 33"/>
              <a:gd name="T1" fmla="*/ 0 h 30"/>
              <a:gd name="T2" fmla="*/ 235122015 w 33"/>
              <a:gd name="T3" fmla="*/ 104300867 h 30"/>
              <a:gd name="T4" fmla="*/ 163881927 w 33"/>
              <a:gd name="T5" fmla="*/ 227598230 h 30"/>
              <a:gd name="T6" fmla="*/ 0 w 33"/>
              <a:gd name="T7" fmla="*/ 284497602 h 30"/>
              <a:gd name="T8" fmla="*/ 178137285 w 33"/>
              <a:gd name="T9" fmla="*/ 142248907 h 30"/>
              <a:gd name="T10" fmla="*/ 178137285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6" name="Freeform 165"/>
          <p:cNvSpPr/>
          <p:nvPr/>
        </p:nvSpPr>
        <p:spPr bwMode="auto">
          <a:xfrm flipH="1">
            <a:off x="1123950" y="3389313"/>
            <a:ext cx="9525" cy="7937"/>
          </a:xfrm>
          <a:custGeom>
            <a:avLst/>
            <a:gdLst>
              <a:gd name="T0" fmla="*/ 793536331 w 33"/>
              <a:gd name="T1" fmla="*/ 364396500 h 28"/>
              <a:gd name="T2" fmla="*/ 601171685 w 33"/>
              <a:gd name="T3" fmla="*/ 0 h 28"/>
              <a:gd name="T4" fmla="*/ 577094805 w 33"/>
              <a:gd name="T5" fmla="*/ 296097145 h 28"/>
              <a:gd name="T6" fmla="*/ 0 w 33"/>
              <a:gd name="T7" fmla="*/ 592194291 h 28"/>
              <a:gd name="T8" fmla="*/ 72147241 w 33"/>
              <a:gd name="T9" fmla="*/ 637753934 h 28"/>
              <a:gd name="T10" fmla="*/ 793536331 w 33"/>
              <a:gd name="T11" fmla="*/ 36439650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7" name="Freeform 166"/>
          <p:cNvSpPr/>
          <p:nvPr/>
        </p:nvSpPr>
        <p:spPr bwMode="auto">
          <a:xfrm flipH="1">
            <a:off x="1027113" y="3398838"/>
            <a:ext cx="7937" cy="12700"/>
          </a:xfrm>
          <a:custGeom>
            <a:avLst/>
            <a:gdLst>
              <a:gd name="T0" fmla="*/ 0 w 37"/>
              <a:gd name="T1" fmla="*/ 0 h 42"/>
              <a:gd name="T2" fmla="*/ 78963491 w 37"/>
              <a:gd name="T3" fmla="*/ 580607352 h 42"/>
              <a:gd name="T4" fmla="*/ 227043261 w 37"/>
              <a:gd name="T5" fmla="*/ 1078283734 h 42"/>
              <a:gd name="T6" fmla="*/ 365229163 w 37"/>
              <a:gd name="T7" fmla="*/ 116121470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8" name="Freeform 167"/>
          <p:cNvSpPr/>
          <p:nvPr/>
        </p:nvSpPr>
        <p:spPr bwMode="auto">
          <a:xfrm flipH="1">
            <a:off x="993775" y="3452813"/>
            <a:ext cx="12700" cy="7937"/>
          </a:xfrm>
          <a:custGeom>
            <a:avLst/>
            <a:gdLst>
              <a:gd name="T0" fmla="*/ 819353204 w 50"/>
              <a:gd name="T1" fmla="*/ 0 h 39"/>
              <a:gd name="T2" fmla="*/ 278580130 w 50"/>
              <a:gd name="T3" fmla="*/ 117998366 h 39"/>
              <a:gd name="T4" fmla="*/ 0 w 50"/>
              <a:gd name="T5" fmla="*/ 328730365 h 39"/>
              <a:gd name="T6" fmla="*/ 819353204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69" name="Freeform 168"/>
          <p:cNvSpPr/>
          <p:nvPr/>
        </p:nvSpPr>
        <p:spPr bwMode="auto">
          <a:xfrm flipH="1">
            <a:off x="935038" y="3430588"/>
            <a:ext cx="53975" cy="74612"/>
          </a:xfrm>
          <a:custGeom>
            <a:avLst/>
            <a:gdLst>
              <a:gd name="T0" fmla="*/ 1152782941 w 219"/>
              <a:gd name="T1" fmla="*/ 371004926 h 267"/>
              <a:gd name="T2" fmla="*/ 628752135 w 219"/>
              <a:gd name="T3" fmla="*/ 1200240499 h 267"/>
              <a:gd name="T4" fmla="*/ 389241836 w 219"/>
              <a:gd name="T5" fmla="*/ 1898520195 h 267"/>
              <a:gd name="T6" fmla="*/ 164674537 w 219"/>
              <a:gd name="T7" fmla="*/ 2147483647 h 267"/>
              <a:gd name="T8" fmla="*/ 164674537 w 219"/>
              <a:gd name="T9" fmla="*/ 2147483647 h 267"/>
              <a:gd name="T10" fmla="*/ 0 w 219"/>
              <a:gd name="T11" fmla="*/ 2147483647 h 267"/>
              <a:gd name="T12" fmla="*/ 2147483647 w 219"/>
              <a:gd name="T13" fmla="*/ 2147483647 h 267"/>
              <a:gd name="T14" fmla="*/ 2147483647 w 219"/>
              <a:gd name="T15" fmla="*/ 0 h 267"/>
              <a:gd name="T16" fmla="*/ 2147483647 w 219"/>
              <a:gd name="T17" fmla="*/ 371004926 h 267"/>
              <a:gd name="T18" fmla="*/ 1152782941 w 219"/>
              <a:gd name="T19" fmla="*/ 37100492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0" name="Freeform 169"/>
          <p:cNvSpPr/>
          <p:nvPr/>
        </p:nvSpPr>
        <p:spPr bwMode="auto">
          <a:xfrm flipH="1">
            <a:off x="942975" y="3438525"/>
            <a:ext cx="39688" cy="60325"/>
          </a:xfrm>
          <a:custGeom>
            <a:avLst/>
            <a:gdLst>
              <a:gd name="T0" fmla="*/ 804824053 w 175"/>
              <a:gd name="T1" fmla="*/ 144286186 h 220"/>
              <a:gd name="T2" fmla="*/ 443250057 w 175"/>
              <a:gd name="T3" fmla="*/ 865941827 h 220"/>
              <a:gd name="T4" fmla="*/ 139949421 w 175"/>
              <a:gd name="T5" fmla="*/ 1896770480 h 220"/>
              <a:gd name="T6" fmla="*/ 70000338 w 175"/>
              <a:gd name="T7" fmla="*/ 2147483647 h 220"/>
              <a:gd name="T8" fmla="*/ 0 w 175"/>
              <a:gd name="T9" fmla="*/ 2147483647 h 220"/>
              <a:gd name="T10" fmla="*/ 1632999157 w 175"/>
              <a:gd name="T11" fmla="*/ 2147483647 h 220"/>
              <a:gd name="T12" fmla="*/ 2041275140 w 175"/>
              <a:gd name="T13" fmla="*/ 0 h 220"/>
              <a:gd name="T14" fmla="*/ 1423049257 w 175"/>
              <a:gd name="T15" fmla="*/ 206165909 h 220"/>
              <a:gd name="T16" fmla="*/ 804824053 w 175"/>
              <a:gd name="T17" fmla="*/ 144286186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1" name="Freeform 170"/>
          <p:cNvSpPr/>
          <p:nvPr/>
        </p:nvSpPr>
        <p:spPr bwMode="auto">
          <a:xfrm flipH="1">
            <a:off x="768350" y="3024188"/>
            <a:ext cx="174625" cy="225425"/>
          </a:xfrm>
          <a:custGeom>
            <a:avLst/>
            <a:gdLst>
              <a:gd name="T0" fmla="*/ 2147483647 w 741"/>
              <a:gd name="T1" fmla="*/ 566725960 h 807"/>
              <a:gd name="T2" fmla="*/ 2147483647 w 741"/>
              <a:gd name="T3" fmla="*/ 1612941365 h 807"/>
              <a:gd name="T4" fmla="*/ 1884621663 w 741"/>
              <a:gd name="T5" fmla="*/ 2147483647 h 807"/>
              <a:gd name="T6" fmla="*/ 1465822505 w 741"/>
              <a:gd name="T7" fmla="*/ 2147483647 h 807"/>
              <a:gd name="T8" fmla="*/ 1204081162 w 741"/>
              <a:gd name="T9" fmla="*/ 2147483647 h 807"/>
              <a:gd name="T10" fmla="*/ 1204081162 w 741"/>
              <a:gd name="T11" fmla="*/ 2147483647 h 807"/>
              <a:gd name="T12" fmla="*/ 1426558523 w 741"/>
              <a:gd name="T13" fmla="*/ 2147483647 h 807"/>
              <a:gd name="T14" fmla="*/ 1007760307 w 741"/>
              <a:gd name="T15" fmla="*/ 2147483647 h 807"/>
              <a:gd name="T16" fmla="*/ 340270604 w 741"/>
              <a:gd name="T17" fmla="*/ 2147483647 h 807"/>
              <a:gd name="T18" fmla="*/ 0 w 741"/>
              <a:gd name="T19" fmla="*/ 2147483647 h 807"/>
              <a:gd name="T20" fmla="*/ 0 w 741"/>
              <a:gd name="T21" fmla="*/ 2147483647 h 807"/>
              <a:gd name="T22" fmla="*/ 78528230 w 741"/>
              <a:gd name="T23" fmla="*/ 2147483647 h 807"/>
              <a:gd name="T24" fmla="*/ 366483670 w 741"/>
              <a:gd name="T25" fmla="*/ 2147483647 h 807"/>
              <a:gd name="T26" fmla="*/ 785282239 w 741"/>
              <a:gd name="T27" fmla="*/ 2147483647 h 807"/>
              <a:gd name="T28" fmla="*/ 1033917757 w 741"/>
              <a:gd name="T29" fmla="*/ 2147483647 h 807"/>
              <a:gd name="T30" fmla="*/ 1007760307 w 741"/>
              <a:gd name="T31" fmla="*/ 2147483647 h 807"/>
              <a:gd name="T32" fmla="*/ 876861121 w 741"/>
              <a:gd name="T33" fmla="*/ 2147483647 h 807"/>
              <a:gd name="T34" fmla="*/ 1125552254 w 741"/>
              <a:gd name="T35" fmla="*/ 2147483647 h 807"/>
              <a:gd name="T36" fmla="*/ 1047024290 w 741"/>
              <a:gd name="T37" fmla="*/ 2147483647 h 807"/>
              <a:gd name="T38" fmla="*/ 1243345144 w 741"/>
              <a:gd name="T39" fmla="*/ 2147483647 h 807"/>
              <a:gd name="T40" fmla="*/ 1439665056 w 741"/>
              <a:gd name="T41" fmla="*/ 2147483647 h 807"/>
              <a:gd name="T42" fmla="*/ 1740671324 w 741"/>
              <a:gd name="T43" fmla="*/ 2147483647 h 807"/>
              <a:gd name="T44" fmla="*/ 2147483647 w 741"/>
              <a:gd name="T45" fmla="*/ 2147483647 h 807"/>
              <a:gd name="T46" fmla="*/ 2147483647 w 741"/>
              <a:gd name="T47" fmla="*/ 2147483647 h 807"/>
              <a:gd name="T48" fmla="*/ 2147483647 w 741"/>
              <a:gd name="T49" fmla="*/ 2147483647 h 807"/>
              <a:gd name="T50" fmla="*/ 2147483647 w 741"/>
              <a:gd name="T51" fmla="*/ 2147483647 h 807"/>
              <a:gd name="T52" fmla="*/ 2147483647 w 741"/>
              <a:gd name="T53" fmla="*/ 2147483647 h 807"/>
              <a:gd name="T54" fmla="*/ 2147483647 w 741"/>
              <a:gd name="T55" fmla="*/ 2147483647 h 807"/>
              <a:gd name="T56" fmla="*/ 2147483647 w 741"/>
              <a:gd name="T57" fmla="*/ 2147483647 h 807"/>
              <a:gd name="T58" fmla="*/ 2147483647 w 741"/>
              <a:gd name="T59" fmla="*/ 2147483647 h 807"/>
              <a:gd name="T60" fmla="*/ 2147483647 w 741"/>
              <a:gd name="T61" fmla="*/ 2147483647 h 807"/>
              <a:gd name="T62" fmla="*/ 2147483647 w 741"/>
              <a:gd name="T63" fmla="*/ 1678329680 h 807"/>
              <a:gd name="T64" fmla="*/ 2147483647 w 741"/>
              <a:gd name="T65" fmla="*/ 762891323 h 807"/>
              <a:gd name="T66" fmla="*/ 2147483647 w 741"/>
              <a:gd name="T67" fmla="*/ 0 h 807"/>
              <a:gd name="T68" fmla="*/ 2147483647 w 741"/>
              <a:gd name="T69" fmla="*/ 392330864 h 807"/>
              <a:gd name="T70" fmla="*/ 2147483647 w 741"/>
              <a:gd name="T71" fmla="*/ 56672596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2" name="Freeform 171"/>
          <p:cNvSpPr/>
          <p:nvPr/>
        </p:nvSpPr>
        <p:spPr bwMode="auto">
          <a:xfrm flipH="1">
            <a:off x="923925" y="3160713"/>
            <a:ext cx="9525" cy="3175"/>
          </a:xfrm>
          <a:custGeom>
            <a:avLst/>
            <a:gdLst>
              <a:gd name="T0" fmla="*/ 0 w 42"/>
              <a:gd name="T1" fmla="*/ 131670413 h 9"/>
              <a:gd name="T2" fmla="*/ 104972294 w 42"/>
              <a:gd name="T3" fmla="*/ 351203975 h 9"/>
              <a:gd name="T4" fmla="*/ 349941683 w 42"/>
              <a:gd name="T5" fmla="*/ 263465357 h 9"/>
              <a:gd name="T6" fmla="*/ 454913948 w 42"/>
              <a:gd name="T7" fmla="*/ 395135462 h 9"/>
              <a:gd name="T8" fmla="*/ 489887581 w 42"/>
              <a:gd name="T9" fmla="*/ 87863171 h 9"/>
              <a:gd name="T10" fmla="*/ 338266758 w 42"/>
              <a:gd name="T11" fmla="*/ 0 h 9"/>
              <a:gd name="T12" fmla="*/ 0 w 42"/>
              <a:gd name="T13" fmla="*/ 131670413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3" name="Freeform 172"/>
          <p:cNvSpPr/>
          <p:nvPr/>
        </p:nvSpPr>
        <p:spPr bwMode="auto">
          <a:xfrm flipH="1">
            <a:off x="920750" y="3152775"/>
            <a:ext cx="3175" cy="7938"/>
          </a:xfrm>
          <a:custGeom>
            <a:avLst/>
            <a:gdLst>
              <a:gd name="T0" fmla="*/ 0 w 17"/>
              <a:gd name="T1" fmla="*/ 0 h 31"/>
              <a:gd name="T2" fmla="*/ 71645734 w 17"/>
              <a:gd name="T3" fmla="*/ 117499815 h 31"/>
              <a:gd name="T4" fmla="*/ 71645734 w 17"/>
              <a:gd name="T5" fmla="*/ 268636578 h 31"/>
              <a:gd name="T6" fmla="*/ 84691243 w 17"/>
              <a:gd name="T7" fmla="*/ 520486978 h 31"/>
              <a:gd name="T8" fmla="*/ 110747359 w 17"/>
              <a:gd name="T9" fmla="*/ 201493597 h 31"/>
              <a:gd name="T10" fmla="*/ 110747359 w 17"/>
              <a:gd name="T11" fmla="*/ 16785801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4" name="Freeform 173"/>
          <p:cNvSpPr/>
          <p:nvPr/>
        </p:nvSpPr>
        <p:spPr bwMode="auto">
          <a:xfrm flipH="1">
            <a:off x="912813" y="3124200"/>
            <a:ext cx="4762" cy="15875"/>
          </a:xfrm>
          <a:custGeom>
            <a:avLst/>
            <a:gdLst>
              <a:gd name="T0" fmla="*/ 299130800 w 19"/>
              <a:gd name="T1" fmla="*/ 0 h 60"/>
              <a:gd name="T2" fmla="*/ 78708591 w 19"/>
              <a:gd name="T3" fmla="*/ 629759238 h 60"/>
              <a:gd name="T4" fmla="*/ 0 w 19"/>
              <a:gd name="T5" fmla="*/ 1111319038 h 60"/>
              <a:gd name="T6" fmla="*/ 141713366 w 19"/>
              <a:gd name="T7" fmla="*/ 796439287 h 60"/>
              <a:gd name="T8" fmla="*/ 29913080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5" name="Freeform 174"/>
          <p:cNvSpPr/>
          <p:nvPr/>
        </p:nvSpPr>
        <p:spPr bwMode="auto">
          <a:xfrm flipH="1">
            <a:off x="896938" y="3108325"/>
            <a:ext cx="17462" cy="12700"/>
          </a:xfrm>
          <a:custGeom>
            <a:avLst/>
            <a:gdLst>
              <a:gd name="T0" fmla="*/ 0 w 80"/>
              <a:gd name="T1" fmla="*/ 0 h 51"/>
              <a:gd name="T2" fmla="*/ 176806666 w 80"/>
              <a:gd name="T3" fmla="*/ 432401128 h 51"/>
              <a:gd name="T4" fmla="*/ 135213508 w 80"/>
              <a:gd name="T5" fmla="*/ 540485691 h 51"/>
              <a:gd name="T6" fmla="*/ 135213508 w 80"/>
              <a:gd name="T7" fmla="*/ 617689217 h 51"/>
              <a:gd name="T8" fmla="*/ 93572738 w 80"/>
              <a:gd name="T9" fmla="*/ 787536476 h 51"/>
              <a:gd name="T10" fmla="*/ 208013649 w 80"/>
              <a:gd name="T11" fmla="*/ 525044986 h 51"/>
              <a:gd name="T12" fmla="*/ 363999944 w 80"/>
              <a:gd name="T13" fmla="*/ 525044986 h 51"/>
              <a:gd name="T14" fmla="*/ 540758862 w 80"/>
              <a:gd name="T15" fmla="*/ 432401128 h 51"/>
              <a:gd name="T16" fmla="*/ 831958992 w 80"/>
              <a:gd name="T17" fmla="*/ 401519718 h 51"/>
              <a:gd name="T18" fmla="*/ 540758862 w 80"/>
              <a:gd name="T19" fmla="*/ 13896616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6" name="Freeform 175"/>
          <p:cNvSpPr/>
          <p:nvPr/>
        </p:nvSpPr>
        <p:spPr bwMode="auto">
          <a:xfrm flipH="1">
            <a:off x="887413" y="3087688"/>
            <a:ext cx="33337" cy="12700"/>
          </a:xfrm>
          <a:custGeom>
            <a:avLst/>
            <a:gdLst>
              <a:gd name="T0" fmla="*/ 0 w 135"/>
              <a:gd name="T1" fmla="*/ 463078762 h 48"/>
              <a:gd name="T2" fmla="*/ 90371905 w 135"/>
              <a:gd name="T3" fmla="*/ 777958096 h 48"/>
              <a:gd name="T4" fmla="*/ 301178792 w 135"/>
              <a:gd name="T5" fmla="*/ 889055015 h 48"/>
              <a:gd name="T6" fmla="*/ 632481378 w 135"/>
              <a:gd name="T7" fmla="*/ 629759198 h 48"/>
              <a:gd name="T8" fmla="*/ 1039032824 w 135"/>
              <a:gd name="T9" fmla="*/ 463078762 h 48"/>
              <a:gd name="T10" fmla="*/ 1701577495 w 135"/>
              <a:gd name="T11" fmla="*/ 444527508 h 48"/>
              <a:gd name="T12" fmla="*/ 2032880945 w 135"/>
              <a:gd name="T13" fmla="*/ 500110892 h 48"/>
              <a:gd name="T14" fmla="*/ 1520894988 w 135"/>
              <a:gd name="T15" fmla="*/ 222263754 h 48"/>
              <a:gd name="T16" fmla="*/ 1159467744 w 135"/>
              <a:gd name="T17" fmla="*/ 111166802 h 48"/>
              <a:gd name="T18" fmla="*/ 1204653928 w 135"/>
              <a:gd name="T19" fmla="*/ 0 h 48"/>
              <a:gd name="T20" fmla="*/ 858350069 w 135"/>
              <a:gd name="T21" fmla="*/ 166680369 h 48"/>
              <a:gd name="T22" fmla="*/ 888474357 w 135"/>
              <a:gd name="T23" fmla="*/ 55583401 h 48"/>
              <a:gd name="T24" fmla="*/ 602357585 w 135"/>
              <a:gd name="T25" fmla="*/ 222263754 h 48"/>
              <a:gd name="T26" fmla="*/ 346364729 w 135"/>
              <a:gd name="T27" fmla="*/ 222263754 h 48"/>
              <a:gd name="T28" fmla="*/ 0 w 135"/>
              <a:gd name="T29" fmla="*/ 46307876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7" name="Freeform 176"/>
          <p:cNvSpPr/>
          <p:nvPr/>
        </p:nvSpPr>
        <p:spPr bwMode="auto">
          <a:xfrm flipH="1">
            <a:off x="828675" y="3105150"/>
            <a:ext cx="19050" cy="42863"/>
          </a:xfrm>
          <a:custGeom>
            <a:avLst/>
            <a:gdLst>
              <a:gd name="T0" fmla="*/ 0 w 78"/>
              <a:gd name="T1" fmla="*/ 587703533 h 159"/>
              <a:gd name="T2" fmla="*/ 349660537 w 78"/>
              <a:gd name="T3" fmla="*/ 195925417 h 159"/>
              <a:gd name="T4" fmla="*/ 757537852 w 78"/>
              <a:gd name="T5" fmla="*/ 293888160 h 159"/>
              <a:gd name="T6" fmla="*/ 990644795 w 78"/>
              <a:gd name="T7" fmla="*/ 803250425 h 159"/>
              <a:gd name="T8" fmla="*/ 1034307622 w 78"/>
              <a:gd name="T9" fmla="*/ 1508538174 h 159"/>
              <a:gd name="T10" fmla="*/ 990644795 w 78"/>
              <a:gd name="T11" fmla="*/ 2057070062 h 159"/>
              <a:gd name="T12" fmla="*/ 859536885 w 78"/>
              <a:gd name="T13" fmla="*/ 2147483647 h 159"/>
              <a:gd name="T14" fmla="*/ 640984624 w 78"/>
              <a:gd name="T15" fmla="*/ 1821974955 h 159"/>
              <a:gd name="T16" fmla="*/ 451599978 w 78"/>
              <a:gd name="T17" fmla="*/ 1430124255 h 159"/>
              <a:gd name="T18" fmla="*/ 72831083 w 78"/>
              <a:gd name="T19" fmla="*/ 1175479313 h 159"/>
              <a:gd name="T20" fmla="*/ 364214732 w 78"/>
              <a:gd name="T21" fmla="*/ 1743561035 h 159"/>
              <a:gd name="T22" fmla="*/ 684706799 w 78"/>
              <a:gd name="T23" fmla="*/ 2147483647 h 159"/>
              <a:gd name="T24" fmla="*/ 713815188 w 78"/>
              <a:gd name="T25" fmla="*/ 2147483647 h 159"/>
              <a:gd name="T26" fmla="*/ 582707766 w 78"/>
              <a:gd name="T27" fmla="*/ 2147483647 h 159"/>
              <a:gd name="T28" fmla="*/ 407877559 w 78"/>
              <a:gd name="T29" fmla="*/ 2147483647 h 159"/>
              <a:gd name="T30" fmla="*/ 888645762 w 78"/>
              <a:gd name="T31" fmla="*/ 2147483647 h 159"/>
              <a:gd name="T32" fmla="*/ 1121752950 w 78"/>
              <a:gd name="T33" fmla="*/ 2147483647 h 159"/>
              <a:gd name="T34" fmla="*/ 1136307144 w 78"/>
              <a:gd name="T35" fmla="*/ 1430124255 h 159"/>
              <a:gd name="T36" fmla="*/ 1121752950 w 78"/>
              <a:gd name="T37" fmla="*/ 646495911 h 159"/>
              <a:gd name="T38" fmla="*/ 859536885 w 78"/>
              <a:gd name="T39" fmla="*/ 137133275 h 159"/>
              <a:gd name="T40" fmla="*/ 495322398 w 78"/>
              <a:gd name="T41" fmla="*/ 0 h 159"/>
              <a:gd name="T42" fmla="*/ 145662166 w 78"/>
              <a:gd name="T43" fmla="*/ 78341167 h 159"/>
              <a:gd name="T44" fmla="*/ 0 w 78"/>
              <a:gd name="T45" fmla="*/ 587703533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8" name="Freeform 177"/>
          <p:cNvSpPr/>
          <p:nvPr/>
        </p:nvSpPr>
        <p:spPr bwMode="auto">
          <a:xfrm flipH="1">
            <a:off x="822325" y="3097213"/>
            <a:ext cx="30163" cy="60325"/>
          </a:xfrm>
          <a:custGeom>
            <a:avLst/>
            <a:gdLst>
              <a:gd name="T0" fmla="*/ 0 w 129"/>
              <a:gd name="T1" fmla="*/ 1170733115 h 215"/>
              <a:gd name="T2" fmla="*/ 255648958 w 129"/>
              <a:gd name="T3" fmla="*/ 419688061 h 215"/>
              <a:gd name="T4" fmla="*/ 690295828 w 129"/>
              <a:gd name="T5" fmla="*/ 198782954 h 215"/>
              <a:gd name="T6" fmla="*/ 1214441772 w 129"/>
              <a:gd name="T7" fmla="*/ 353400725 h 215"/>
              <a:gd name="T8" fmla="*/ 1393439686 w 129"/>
              <a:gd name="T9" fmla="*/ 773088786 h 215"/>
              <a:gd name="T10" fmla="*/ 1534057187 w 129"/>
              <a:gd name="T11" fmla="*/ 1479968237 h 215"/>
              <a:gd name="T12" fmla="*/ 1534057187 w 129"/>
              <a:gd name="T13" fmla="*/ 2054273297 h 215"/>
              <a:gd name="T14" fmla="*/ 1457351545 w 129"/>
              <a:gd name="T15" fmla="*/ 2147483647 h 215"/>
              <a:gd name="T16" fmla="*/ 1457351545 w 129"/>
              <a:gd name="T17" fmla="*/ 2147483647 h 215"/>
              <a:gd name="T18" fmla="*/ 1367853056 w 129"/>
              <a:gd name="T19" fmla="*/ 2147483647 h 215"/>
              <a:gd name="T20" fmla="*/ 1022705259 w 129"/>
              <a:gd name="T21" fmla="*/ 2147483647 h 215"/>
              <a:gd name="T22" fmla="*/ 805381414 w 129"/>
              <a:gd name="T23" fmla="*/ 2147483647 h 215"/>
              <a:gd name="T24" fmla="*/ 511352629 w 129"/>
              <a:gd name="T25" fmla="*/ 2147483647 h 215"/>
              <a:gd name="T26" fmla="*/ 511352629 w 129"/>
              <a:gd name="T27" fmla="*/ 2147483647 h 215"/>
              <a:gd name="T28" fmla="*/ 728675772 w 129"/>
              <a:gd name="T29" fmla="*/ 2147483647 h 215"/>
              <a:gd name="T30" fmla="*/ 971531766 w 129"/>
              <a:gd name="T31" fmla="*/ 2147483647 h 215"/>
              <a:gd name="T32" fmla="*/ 1291147414 w 129"/>
              <a:gd name="T33" fmla="*/ 2147483647 h 215"/>
              <a:gd name="T34" fmla="*/ 1546795787 w 129"/>
              <a:gd name="T35" fmla="*/ 2147483647 h 215"/>
              <a:gd name="T36" fmla="*/ 1572382417 w 129"/>
              <a:gd name="T37" fmla="*/ 2147483647 h 215"/>
              <a:gd name="T38" fmla="*/ 1649088059 w 129"/>
              <a:gd name="T39" fmla="*/ 1921778310 h 215"/>
              <a:gd name="T40" fmla="*/ 1649088059 w 129"/>
              <a:gd name="T41" fmla="*/ 1281185353 h 215"/>
              <a:gd name="T42" fmla="*/ 1495676775 w 129"/>
              <a:gd name="T43" fmla="*/ 706880012 h 215"/>
              <a:gd name="T44" fmla="*/ 1316734044 w 129"/>
              <a:gd name="T45" fmla="*/ 198782954 h 215"/>
              <a:gd name="T46" fmla="*/ 882087056 w 129"/>
              <a:gd name="T47" fmla="*/ 0 h 215"/>
              <a:gd name="T48" fmla="*/ 255648958 w 129"/>
              <a:gd name="T49" fmla="*/ 132495583 h 215"/>
              <a:gd name="T50" fmla="*/ 38325478 w 129"/>
              <a:gd name="T51" fmla="*/ 419688061 h 215"/>
              <a:gd name="T52" fmla="*/ 0 w 129"/>
              <a:gd name="T53" fmla="*/ 1170733115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79" name="Freeform 178"/>
          <p:cNvSpPr/>
          <p:nvPr/>
        </p:nvSpPr>
        <p:spPr bwMode="auto">
          <a:xfrm flipH="1">
            <a:off x="841375" y="3163888"/>
            <a:ext cx="26988" cy="46037"/>
          </a:xfrm>
          <a:custGeom>
            <a:avLst/>
            <a:gdLst>
              <a:gd name="T0" fmla="*/ 1411718586 w 118"/>
              <a:gd name="T1" fmla="*/ 0 h 179"/>
              <a:gd name="T2" fmla="*/ 1220318825 w 118"/>
              <a:gd name="T3" fmla="*/ 663450812 h 179"/>
              <a:gd name="T4" fmla="*/ 921215701 w 118"/>
              <a:gd name="T5" fmla="*/ 1360966934 h 179"/>
              <a:gd name="T6" fmla="*/ 622112349 w 118"/>
              <a:gd name="T7" fmla="*/ 1973419312 h 179"/>
              <a:gd name="T8" fmla="*/ 203377913 w 118"/>
              <a:gd name="T9" fmla="*/ 2147483647 h 179"/>
              <a:gd name="T10" fmla="*/ 0 w 118"/>
              <a:gd name="T11" fmla="*/ 2147483647 h 179"/>
              <a:gd name="T12" fmla="*/ 466597355 w 118"/>
              <a:gd name="T13" fmla="*/ 2147483647 h 179"/>
              <a:gd name="T14" fmla="*/ 837468757 w 118"/>
              <a:gd name="T15" fmla="*/ 1956419062 h 179"/>
              <a:gd name="T16" fmla="*/ 1184382711 w 118"/>
              <a:gd name="T17" fmla="*/ 1139839210 h 179"/>
              <a:gd name="T18" fmla="*/ 141171858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0" name="Freeform 179"/>
          <p:cNvSpPr/>
          <p:nvPr/>
        </p:nvSpPr>
        <p:spPr bwMode="auto">
          <a:xfrm flipH="1">
            <a:off x="757238" y="2994025"/>
            <a:ext cx="157162" cy="185738"/>
          </a:xfrm>
          <a:custGeom>
            <a:avLst/>
            <a:gdLst>
              <a:gd name="T0" fmla="*/ 693860140 w 671"/>
              <a:gd name="T1" fmla="*/ 2147483647 h 670"/>
              <a:gd name="T2" fmla="*/ 1991611415 w 671"/>
              <a:gd name="T3" fmla="*/ 2147483647 h 670"/>
              <a:gd name="T4" fmla="*/ 2147483647 w 671"/>
              <a:gd name="T5" fmla="*/ 2147483647 h 670"/>
              <a:gd name="T6" fmla="*/ 2147483647 w 671"/>
              <a:gd name="T7" fmla="*/ 2147483647 h 670"/>
              <a:gd name="T8" fmla="*/ 2147483647 w 671"/>
              <a:gd name="T9" fmla="*/ 2147483647 h 670"/>
              <a:gd name="T10" fmla="*/ 2147483647 w 671"/>
              <a:gd name="T11" fmla="*/ 2147483647 h 670"/>
              <a:gd name="T12" fmla="*/ 2147483647 w 671"/>
              <a:gd name="T13" fmla="*/ 2147483647 h 670"/>
              <a:gd name="T14" fmla="*/ 2147483647 w 671"/>
              <a:gd name="T15" fmla="*/ 2147483647 h 670"/>
              <a:gd name="T16" fmla="*/ 2147483647 w 671"/>
              <a:gd name="T17" fmla="*/ 2147483647 h 670"/>
              <a:gd name="T18" fmla="*/ 2147483647 w 671"/>
              <a:gd name="T19" fmla="*/ 2147483647 h 670"/>
              <a:gd name="T20" fmla="*/ 2147483647 w 671"/>
              <a:gd name="T21" fmla="*/ 2147483647 h 670"/>
              <a:gd name="T22" fmla="*/ 2147483647 w 671"/>
              <a:gd name="T23" fmla="*/ 2147483647 h 670"/>
              <a:gd name="T24" fmla="*/ 2147483647 w 671"/>
              <a:gd name="T25" fmla="*/ 2147483647 h 670"/>
              <a:gd name="T26" fmla="*/ 2147483647 w 671"/>
              <a:gd name="T27" fmla="*/ 2147483647 h 670"/>
              <a:gd name="T28" fmla="*/ 2147483647 w 671"/>
              <a:gd name="T29" fmla="*/ 2147483647 h 670"/>
              <a:gd name="T30" fmla="*/ 2147483647 w 671"/>
              <a:gd name="T31" fmla="*/ 2147483647 h 670"/>
              <a:gd name="T32" fmla="*/ 2147483647 w 671"/>
              <a:gd name="T33" fmla="*/ 2147483647 h 670"/>
              <a:gd name="T34" fmla="*/ 2147483647 w 671"/>
              <a:gd name="T35" fmla="*/ 2147483647 h 670"/>
              <a:gd name="T36" fmla="*/ 2147483647 w 671"/>
              <a:gd name="T37" fmla="*/ 2147483647 h 670"/>
              <a:gd name="T38" fmla="*/ 2147483647 w 671"/>
              <a:gd name="T39" fmla="*/ 2147483647 h 670"/>
              <a:gd name="T40" fmla="*/ 2147483647 w 671"/>
              <a:gd name="T41" fmla="*/ 2147483647 h 670"/>
              <a:gd name="T42" fmla="*/ 2147483647 w 671"/>
              <a:gd name="T43" fmla="*/ 2147483647 h 670"/>
              <a:gd name="T44" fmla="*/ 2147483647 w 671"/>
              <a:gd name="T45" fmla="*/ 2147483647 h 670"/>
              <a:gd name="T46" fmla="*/ 2147483647 w 671"/>
              <a:gd name="T47" fmla="*/ 2147483647 h 670"/>
              <a:gd name="T48" fmla="*/ 2147483647 w 671"/>
              <a:gd name="T49" fmla="*/ 2147483647 h 670"/>
              <a:gd name="T50" fmla="*/ 2147483647 w 671"/>
              <a:gd name="T51" fmla="*/ 2147483647 h 670"/>
              <a:gd name="T52" fmla="*/ 2147483647 w 671"/>
              <a:gd name="T53" fmla="*/ 2147483647 h 670"/>
              <a:gd name="T54" fmla="*/ 2147483647 w 671"/>
              <a:gd name="T55" fmla="*/ 1256981734 h 670"/>
              <a:gd name="T56" fmla="*/ 2147483647 w 671"/>
              <a:gd name="T57" fmla="*/ 447428957 h 670"/>
              <a:gd name="T58" fmla="*/ 2147483647 w 671"/>
              <a:gd name="T59" fmla="*/ 170456483 h 670"/>
              <a:gd name="T60" fmla="*/ 2147483647 w 671"/>
              <a:gd name="T61" fmla="*/ 0 h 670"/>
              <a:gd name="T62" fmla="*/ 2147483647 w 671"/>
              <a:gd name="T63" fmla="*/ 106516026 h 670"/>
              <a:gd name="T64" fmla="*/ 1657516979 w 671"/>
              <a:gd name="T65" fmla="*/ 639173293 h 670"/>
              <a:gd name="T66" fmla="*/ 822340380 w 671"/>
              <a:gd name="T67" fmla="*/ 1320922156 h 670"/>
              <a:gd name="T68" fmla="*/ 411170190 w 671"/>
              <a:gd name="T69" fmla="*/ 2002670187 h 670"/>
              <a:gd name="T70" fmla="*/ 0 w 671"/>
              <a:gd name="T71" fmla="*/ 2147483647 h 670"/>
              <a:gd name="T72" fmla="*/ 77077305 w 671"/>
              <a:gd name="T73" fmla="*/ 2147483647 h 670"/>
              <a:gd name="T74" fmla="*/ 693860140 w 671"/>
              <a:gd name="T75" fmla="*/ 214748364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1" name="Freeform 180"/>
          <p:cNvSpPr/>
          <p:nvPr/>
        </p:nvSpPr>
        <p:spPr bwMode="auto">
          <a:xfrm flipH="1">
            <a:off x="760413" y="2995613"/>
            <a:ext cx="149225" cy="177800"/>
          </a:xfrm>
          <a:custGeom>
            <a:avLst/>
            <a:gdLst>
              <a:gd name="T0" fmla="*/ 322931809 w 636"/>
              <a:gd name="T1" fmla="*/ 2072022898 h 643"/>
              <a:gd name="T2" fmla="*/ 167906979 w 636"/>
              <a:gd name="T3" fmla="*/ 2147483647 h 643"/>
              <a:gd name="T4" fmla="*/ 2066687559 w 636"/>
              <a:gd name="T5" fmla="*/ 2147483647 h 643"/>
              <a:gd name="T6" fmla="*/ 2147483647 w 636"/>
              <a:gd name="T7" fmla="*/ 2147483647 h 643"/>
              <a:gd name="T8" fmla="*/ 2147483647 w 636"/>
              <a:gd name="T9" fmla="*/ 2147483647 h 643"/>
              <a:gd name="T10" fmla="*/ 2147483647 w 636"/>
              <a:gd name="T11" fmla="*/ 2147483647 h 643"/>
              <a:gd name="T12" fmla="*/ 2147483647 w 636"/>
              <a:gd name="T13" fmla="*/ 2147483647 h 643"/>
              <a:gd name="T14" fmla="*/ 2147483647 w 636"/>
              <a:gd name="T15" fmla="*/ 2147483647 h 643"/>
              <a:gd name="T16" fmla="*/ 2147483647 w 636"/>
              <a:gd name="T17" fmla="*/ 2147483647 h 643"/>
              <a:gd name="T18" fmla="*/ 2147483647 w 636"/>
              <a:gd name="T19" fmla="*/ 2147483647 h 643"/>
              <a:gd name="T20" fmla="*/ 2147483647 w 636"/>
              <a:gd name="T21" fmla="*/ 2147483647 h 643"/>
              <a:gd name="T22" fmla="*/ 2147483647 w 636"/>
              <a:gd name="T23" fmla="*/ 2147483647 h 643"/>
              <a:gd name="T24" fmla="*/ 2147483647 w 636"/>
              <a:gd name="T25" fmla="*/ 2147483647 h 643"/>
              <a:gd name="T26" fmla="*/ 2147483647 w 636"/>
              <a:gd name="T27" fmla="*/ 2147483647 h 643"/>
              <a:gd name="T28" fmla="*/ 2147483647 w 636"/>
              <a:gd name="T29" fmla="*/ 2147483647 h 643"/>
              <a:gd name="T30" fmla="*/ 2147483647 w 636"/>
              <a:gd name="T31" fmla="*/ 2147483647 h 643"/>
              <a:gd name="T32" fmla="*/ 2147483647 w 636"/>
              <a:gd name="T33" fmla="*/ 2147483647 h 643"/>
              <a:gd name="T34" fmla="*/ 2147483647 w 636"/>
              <a:gd name="T35" fmla="*/ 2147483647 h 643"/>
              <a:gd name="T36" fmla="*/ 2147483647 w 636"/>
              <a:gd name="T37" fmla="*/ 2147483647 h 643"/>
              <a:gd name="T38" fmla="*/ 2147483647 w 636"/>
              <a:gd name="T39" fmla="*/ 2147483647 h 643"/>
              <a:gd name="T40" fmla="*/ 2147483647 w 636"/>
              <a:gd name="T41" fmla="*/ 2147483647 h 643"/>
              <a:gd name="T42" fmla="*/ 2147483647 w 636"/>
              <a:gd name="T43" fmla="*/ 2147483647 h 643"/>
              <a:gd name="T44" fmla="*/ 2147483647 w 636"/>
              <a:gd name="T45" fmla="*/ 2147483647 h 643"/>
              <a:gd name="T46" fmla="*/ 2147483647 w 636"/>
              <a:gd name="T47" fmla="*/ 2147483647 h 643"/>
              <a:gd name="T48" fmla="*/ 2147483647 w 636"/>
              <a:gd name="T49" fmla="*/ 2147483647 h 643"/>
              <a:gd name="T50" fmla="*/ 2147483647 w 636"/>
              <a:gd name="T51" fmla="*/ 2147483647 h 643"/>
              <a:gd name="T52" fmla="*/ 2147483647 w 636"/>
              <a:gd name="T53" fmla="*/ 2147483647 h 643"/>
              <a:gd name="T54" fmla="*/ 2147483647 w 636"/>
              <a:gd name="T55" fmla="*/ 2147483647 h 643"/>
              <a:gd name="T56" fmla="*/ 2147483647 w 636"/>
              <a:gd name="T57" fmla="*/ 2147483647 h 643"/>
              <a:gd name="T58" fmla="*/ 2147483647 w 636"/>
              <a:gd name="T59" fmla="*/ 2147483647 h 643"/>
              <a:gd name="T60" fmla="*/ 2147483647 w 636"/>
              <a:gd name="T61" fmla="*/ 2147483647 h 643"/>
              <a:gd name="T62" fmla="*/ 2147483647 w 636"/>
              <a:gd name="T63" fmla="*/ 2147483647 h 643"/>
              <a:gd name="T64" fmla="*/ 2147483647 w 636"/>
              <a:gd name="T65" fmla="*/ 2147483647 h 643"/>
              <a:gd name="T66" fmla="*/ 2147483647 w 636"/>
              <a:gd name="T67" fmla="*/ 2147483647 h 643"/>
              <a:gd name="T68" fmla="*/ 2147483647 w 636"/>
              <a:gd name="T69" fmla="*/ 2147483647 h 643"/>
              <a:gd name="T70" fmla="*/ 2147483647 w 636"/>
              <a:gd name="T71" fmla="*/ 2147483647 h 643"/>
              <a:gd name="T72" fmla="*/ 2147483647 w 636"/>
              <a:gd name="T73" fmla="*/ 1458881352 h 643"/>
              <a:gd name="T74" fmla="*/ 2147483647 w 636"/>
              <a:gd name="T75" fmla="*/ 866841588 h 643"/>
              <a:gd name="T76" fmla="*/ 2147483647 w 636"/>
              <a:gd name="T77" fmla="*/ 338264648 h 643"/>
              <a:gd name="T78" fmla="*/ 2147483647 w 636"/>
              <a:gd name="T79" fmla="*/ 274878212 h 643"/>
              <a:gd name="T80" fmla="*/ 2147483647 w 636"/>
              <a:gd name="T81" fmla="*/ 676605615 h 643"/>
              <a:gd name="T82" fmla="*/ 2147483647 w 636"/>
              <a:gd name="T83" fmla="*/ 63462980 h 643"/>
              <a:gd name="T84" fmla="*/ 2105442872 w 636"/>
              <a:gd name="T85" fmla="*/ 1141719177 h 643"/>
              <a:gd name="T86" fmla="*/ 2147483647 w 636"/>
              <a:gd name="T87" fmla="*/ 33826464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2" name="Freeform 181"/>
          <p:cNvSpPr/>
          <p:nvPr/>
        </p:nvSpPr>
        <p:spPr bwMode="auto">
          <a:xfrm flipH="1">
            <a:off x="1060450" y="3446463"/>
            <a:ext cx="163513" cy="119062"/>
          </a:xfrm>
          <a:custGeom>
            <a:avLst/>
            <a:gdLst>
              <a:gd name="T0" fmla="*/ 2147483647 w 698"/>
              <a:gd name="T1" fmla="*/ 2147483647 h 425"/>
              <a:gd name="T2" fmla="*/ 2147483647 w 698"/>
              <a:gd name="T3" fmla="*/ 2147483647 h 425"/>
              <a:gd name="T4" fmla="*/ 2147483647 w 698"/>
              <a:gd name="T5" fmla="*/ 2147483647 h 425"/>
              <a:gd name="T6" fmla="*/ 2147483647 w 698"/>
              <a:gd name="T7" fmla="*/ 2147483647 h 425"/>
              <a:gd name="T8" fmla="*/ 2147483647 w 698"/>
              <a:gd name="T9" fmla="*/ 2147483647 h 425"/>
              <a:gd name="T10" fmla="*/ 2147483647 w 698"/>
              <a:gd name="T11" fmla="*/ 2147483647 h 425"/>
              <a:gd name="T12" fmla="*/ 2147483647 w 698"/>
              <a:gd name="T13" fmla="*/ 1736957199 h 425"/>
              <a:gd name="T14" fmla="*/ 2147483647 w 698"/>
              <a:gd name="T15" fmla="*/ 1275170462 h 425"/>
              <a:gd name="T16" fmla="*/ 2147483647 w 698"/>
              <a:gd name="T17" fmla="*/ 835516084 h 425"/>
              <a:gd name="T18" fmla="*/ 2147483647 w 698"/>
              <a:gd name="T19" fmla="*/ 703588703 h 425"/>
              <a:gd name="T20" fmla="*/ 2147483647 w 698"/>
              <a:gd name="T21" fmla="*/ 241880757 h 425"/>
              <a:gd name="T22" fmla="*/ 2147483647 w 698"/>
              <a:gd name="T23" fmla="*/ 0 h 425"/>
              <a:gd name="T24" fmla="*/ 2082597354 w 698"/>
              <a:gd name="T25" fmla="*/ 307805297 h 425"/>
              <a:gd name="T26" fmla="*/ 1889758436 w 698"/>
              <a:gd name="T27" fmla="*/ 593635398 h 425"/>
              <a:gd name="T28" fmla="*/ 964141417 w 698"/>
              <a:gd name="T29" fmla="*/ 1143321242 h 425"/>
              <a:gd name="T30" fmla="*/ 617041858 w 698"/>
              <a:gd name="T31" fmla="*/ 1363148571 h 425"/>
              <a:gd name="T32" fmla="*/ 475677540 w 698"/>
              <a:gd name="T33" fmla="*/ 1605029818 h 425"/>
              <a:gd name="T34" fmla="*/ 308520929 w 698"/>
              <a:gd name="T35" fmla="*/ 2147483647 h 425"/>
              <a:gd name="T36" fmla="*/ 205680600 w 698"/>
              <a:gd name="T37" fmla="*/ 2147483647 h 425"/>
              <a:gd name="T38" fmla="*/ 115681688 w 698"/>
              <a:gd name="T39" fmla="*/ 2147483647 h 425"/>
              <a:gd name="T40" fmla="*/ 0 w 698"/>
              <a:gd name="T41" fmla="*/ 2147483647 h 425"/>
              <a:gd name="T42" fmla="*/ 0 w 698"/>
              <a:gd name="T43" fmla="*/ 2147483647 h 425"/>
              <a:gd name="T44" fmla="*/ 192839212 w 698"/>
              <a:gd name="T45" fmla="*/ 2147483647 h 425"/>
              <a:gd name="T46" fmla="*/ 552780335 w 698"/>
              <a:gd name="T47" fmla="*/ 2147483647 h 425"/>
              <a:gd name="T48" fmla="*/ 1144139416 w 698"/>
              <a:gd name="T49" fmla="*/ 2147483647 h 425"/>
              <a:gd name="T50" fmla="*/ 1889758436 w 698"/>
              <a:gd name="T51" fmla="*/ 2147483647 h 425"/>
              <a:gd name="T52" fmla="*/ 2147483647 w 698"/>
              <a:gd name="T53" fmla="*/ 2147483647 h 425"/>
              <a:gd name="T54" fmla="*/ 1851179688 w 698"/>
              <a:gd name="T55" fmla="*/ 2147483647 h 425"/>
              <a:gd name="T56" fmla="*/ 1349819958 w 698"/>
              <a:gd name="T57" fmla="*/ 2147483647 h 425"/>
              <a:gd name="T58" fmla="*/ 784198001 w 698"/>
              <a:gd name="T59" fmla="*/ 2147483647 h 425"/>
              <a:gd name="T60" fmla="*/ 655620605 w 698"/>
              <a:gd name="T61" fmla="*/ 2147483647 h 425"/>
              <a:gd name="T62" fmla="*/ 655620605 w 698"/>
              <a:gd name="T63" fmla="*/ 2147483647 h 425"/>
              <a:gd name="T64" fmla="*/ 861301147 w 698"/>
              <a:gd name="T65" fmla="*/ 2147483647 h 425"/>
              <a:gd name="T66" fmla="*/ 1118456171 w 698"/>
              <a:gd name="T67" fmla="*/ 2147483647 h 425"/>
              <a:gd name="T68" fmla="*/ 1928337183 w 698"/>
              <a:gd name="T69" fmla="*/ 2147483647 h 425"/>
              <a:gd name="T70" fmla="*/ 2147483647 w 698"/>
              <a:gd name="T71" fmla="*/ 2147483647 h 425"/>
              <a:gd name="T72" fmla="*/ 2147483647 w 698"/>
              <a:gd name="T73" fmla="*/ 2147483647 h 425"/>
              <a:gd name="T74" fmla="*/ 2147483647 w 698"/>
              <a:gd name="T75" fmla="*/ 2147483647 h 425"/>
              <a:gd name="T76" fmla="*/ 2147483647 w 698"/>
              <a:gd name="T77" fmla="*/ 2147483647 h 425"/>
              <a:gd name="T78" fmla="*/ 2147483647 w 698"/>
              <a:gd name="T79" fmla="*/ 2147483647 h 425"/>
              <a:gd name="T80" fmla="*/ 2147483647 w 698"/>
              <a:gd name="T81" fmla="*/ 2147483647 h 425"/>
              <a:gd name="T82" fmla="*/ 2147483647 w 698"/>
              <a:gd name="T83" fmla="*/ 2147483647 h 425"/>
              <a:gd name="T84" fmla="*/ 2147483647 w 698"/>
              <a:gd name="T85" fmla="*/ 2147483647 h 425"/>
              <a:gd name="T86" fmla="*/ 2147483647 w 698"/>
              <a:gd name="T87" fmla="*/ 2147483647 h 425"/>
              <a:gd name="T88" fmla="*/ 2147483647 w 698"/>
              <a:gd name="T89" fmla="*/ 2147483647 h 425"/>
              <a:gd name="T90" fmla="*/ 2147483647 w 698"/>
              <a:gd name="T91" fmla="*/ 2147483647 h 425"/>
              <a:gd name="T92" fmla="*/ 2147483647 w 698"/>
              <a:gd name="T93" fmla="*/ 2147483647 h 425"/>
              <a:gd name="T94" fmla="*/ 2147483647 w 698"/>
              <a:gd name="T95" fmla="*/ 2147483647 h 425"/>
              <a:gd name="T96" fmla="*/ 2147483647 w 698"/>
              <a:gd name="T97" fmla="*/ 2147483647 h 425"/>
              <a:gd name="T98" fmla="*/ 2147483647 w 698"/>
              <a:gd name="T99" fmla="*/ 214748364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3" name="Freeform 182"/>
          <p:cNvSpPr/>
          <p:nvPr/>
        </p:nvSpPr>
        <p:spPr bwMode="auto">
          <a:xfrm flipH="1">
            <a:off x="1165225" y="3467100"/>
            <a:ext cx="52388" cy="14288"/>
          </a:xfrm>
          <a:custGeom>
            <a:avLst/>
            <a:gdLst>
              <a:gd name="T0" fmla="*/ 0 w 223"/>
              <a:gd name="T1" fmla="*/ 1078717031 h 52"/>
              <a:gd name="T2" fmla="*/ 492673767 w 223"/>
              <a:gd name="T3" fmla="*/ 746827771 h 52"/>
              <a:gd name="T4" fmla="*/ 894616475 w 223"/>
              <a:gd name="T5" fmla="*/ 622330968 h 52"/>
              <a:gd name="T6" fmla="*/ 1387289772 w 223"/>
              <a:gd name="T7" fmla="*/ 373413885 h 52"/>
              <a:gd name="T8" fmla="*/ 1802147177 w 223"/>
              <a:gd name="T9" fmla="*/ 228155457 h 52"/>
              <a:gd name="T10" fmla="*/ 2147483647 w 223"/>
              <a:gd name="T11" fmla="*/ 311203402 h 52"/>
              <a:gd name="T12" fmla="*/ 2147483647 w 223"/>
              <a:gd name="T13" fmla="*/ 373413885 h 52"/>
              <a:gd name="T14" fmla="*/ 2147483647 w 223"/>
              <a:gd name="T15" fmla="*/ 165944974 h 52"/>
              <a:gd name="T16" fmla="*/ 1646568485 w 223"/>
              <a:gd name="T17" fmla="*/ 0 h 52"/>
              <a:gd name="T18" fmla="*/ 894616475 w 223"/>
              <a:gd name="T19" fmla="*/ 497834577 h 52"/>
              <a:gd name="T20" fmla="*/ 492673767 w 223"/>
              <a:gd name="T21" fmla="*/ 580882591 h 52"/>
              <a:gd name="T22" fmla="*/ 38908313 w 223"/>
              <a:gd name="T23" fmla="*/ 933534507 h 52"/>
              <a:gd name="T24" fmla="*/ 0 w 223"/>
              <a:gd name="T25" fmla="*/ 1078717031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4" name="Freeform 183"/>
          <p:cNvSpPr/>
          <p:nvPr/>
        </p:nvSpPr>
        <p:spPr bwMode="auto">
          <a:xfrm flipH="1">
            <a:off x="1144588" y="3452813"/>
            <a:ext cx="42862" cy="7937"/>
          </a:xfrm>
          <a:custGeom>
            <a:avLst/>
            <a:gdLst>
              <a:gd name="T0" fmla="*/ 604361527 w 188"/>
              <a:gd name="T1" fmla="*/ 0 h 36"/>
              <a:gd name="T2" fmla="*/ 343686214 w 188"/>
              <a:gd name="T3" fmla="*/ 10693784 h 36"/>
              <a:gd name="T4" fmla="*/ 0 w 188"/>
              <a:gd name="T5" fmla="*/ 117874376 h 36"/>
              <a:gd name="T6" fmla="*/ 225173677 w 188"/>
              <a:gd name="T7" fmla="*/ 96438285 h 36"/>
              <a:gd name="T8" fmla="*/ 568807966 w 188"/>
              <a:gd name="T9" fmla="*/ 42872142 h 36"/>
              <a:gd name="T10" fmla="*/ 1291733955 w 188"/>
              <a:gd name="T11" fmla="*/ 214312634 h 36"/>
              <a:gd name="T12" fmla="*/ 1694623856 w 188"/>
              <a:gd name="T13" fmla="*/ 321493230 h 36"/>
              <a:gd name="T14" fmla="*/ 2144971552 w 188"/>
              <a:gd name="T15" fmla="*/ 385801643 h 36"/>
              <a:gd name="T16" fmla="*/ 2147483647 w 188"/>
              <a:gd name="T17" fmla="*/ 321493230 h 36"/>
              <a:gd name="T18" fmla="*/ 1730177418 w 188"/>
              <a:gd name="T19" fmla="*/ 235748753 h 36"/>
              <a:gd name="T20" fmla="*/ 1149518797 w 188"/>
              <a:gd name="T21" fmla="*/ 117874376 h 36"/>
              <a:gd name="T22" fmla="*/ 604361527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5" name="Freeform 184"/>
          <p:cNvSpPr/>
          <p:nvPr/>
        </p:nvSpPr>
        <p:spPr bwMode="auto">
          <a:xfrm flipH="1">
            <a:off x="1163638" y="3487738"/>
            <a:ext cx="17462" cy="4762"/>
          </a:xfrm>
          <a:custGeom>
            <a:avLst/>
            <a:gdLst>
              <a:gd name="T0" fmla="*/ 0 w 76"/>
              <a:gd name="T1" fmla="*/ 175842163 h 17"/>
              <a:gd name="T2" fmla="*/ 97030120 w 76"/>
              <a:gd name="T3" fmla="*/ 373654504 h 17"/>
              <a:gd name="T4" fmla="*/ 436635182 w 76"/>
              <a:gd name="T5" fmla="*/ 263723713 h 17"/>
              <a:gd name="T6" fmla="*/ 812666219 w 76"/>
              <a:gd name="T7" fmla="*/ 263723713 h 17"/>
              <a:gd name="T8" fmla="*/ 921838140 w 76"/>
              <a:gd name="T9" fmla="*/ 0 h 17"/>
              <a:gd name="T10" fmla="*/ 667120967 w 76"/>
              <a:gd name="T11" fmla="*/ 87881865 h 17"/>
              <a:gd name="T12" fmla="*/ 0 w 76"/>
              <a:gd name="T13" fmla="*/ 175842163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6" name="Freeform 185"/>
          <p:cNvSpPr/>
          <p:nvPr/>
        </p:nvSpPr>
        <p:spPr bwMode="auto">
          <a:xfrm flipH="1">
            <a:off x="1214438" y="3482975"/>
            <a:ext cx="4762" cy="9525"/>
          </a:xfrm>
          <a:custGeom>
            <a:avLst/>
            <a:gdLst>
              <a:gd name="T0" fmla="*/ 299130800 w 19"/>
              <a:gd name="T1" fmla="*/ 0 h 32"/>
              <a:gd name="T2" fmla="*/ 299130800 w 19"/>
              <a:gd name="T3" fmla="*/ 237357306 h 32"/>
              <a:gd name="T4" fmla="*/ 220421926 w 19"/>
              <a:gd name="T5" fmla="*/ 632952915 h 32"/>
              <a:gd name="T6" fmla="*/ 0 w 19"/>
              <a:gd name="T7" fmla="*/ 843907751 h 32"/>
              <a:gd name="T8" fmla="*/ 29913080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7" name="Freeform 186"/>
          <p:cNvSpPr/>
          <p:nvPr/>
        </p:nvSpPr>
        <p:spPr bwMode="auto">
          <a:xfrm flipH="1">
            <a:off x="1138238" y="3473450"/>
            <a:ext cx="9525" cy="11113"/>
          </a:xfrm>
          <a:custGeom>
            <a:avLst/>
            <a:gdLst>
              <a:gd name="T0" fmla="*/ 0 w 35"/>
              <a:gd name="T1" fmla="*/ 0 h 43"/>
              <a:gd name="T2" fmla="*/ 141087538 w 35"/>
              <a:gd name="T3" fmla="*/ 241654231 h 43"/>
              <a:gd name="T4" fmla="*/ 141087538 w 35"/>
              <a:gd name="T5" fmla="*/ 414312005 h 43"/>
              <a:gd name="T6" fmla="*/ 705437793 w 35"/>
              <a:gd name="T7" fmla="*/ 742261559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8" name="Freeform 187"/>
          <p:cNvSpPr/>
          <p:nvPr/>
        </p:nvSpPr>
        <p:spPr bwMode="auto">
          <a:xfrm flipH="1">
            <a:off x="1106488" y="3473450"/>
            <a:ext cx="25400" cy="33338"/>
          </a:xfrm>
          <a:custGeom>
            <a:avLst/>
            <a:gdLst>
              <a:gd name="T0" fmla="*/ 0 w 114"/>
              <a:gd name="T1" fmla="*/ 0 h 114"/>
              <a:gd name="T2" fmla="*/ 232279429 w 114"/>
              <a:gd name="T3" fmla="*/ 875300361 h 114"/>
              <a:gd name="T4" fmla="*/ 475629355 w 114"/>
              <a:gd name="T5" fmla="*/ 1575626568 h 114"/>
              <a:gd name="T6" fmla="*/ 1260930971 w 114"/>
              <a:gd name="T7" fmla="*/ 2147483647 h 114"/>
              <a:gd name="T8" fmla="*/ 519860992 w 114"/>
              <a:gd name="T9" fmla="*/ 1325479338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89" name="Freeform 188"/>
          <p:cNvSpPr/>
          <p:nvPr/>
        </p:nvSpPr>
        <p:spPr bwMode="auto">
          <a:xfrm flipH="1">
            <a:off x="1092200" y="3519488"/>
            <a:ext cx="6350" cy="20637"/>
          </a:xfrm>
          <a:custGeom>
            <a:avLst/>
            <a:gdLst>
              <a:gd name="T0" fmla="*/ 351231689 w 27"/>
              <a:gd name="T1" fmla="*/ 0 h 82"/>
              <a:gd name="T2" fmla="*/ 117095643 w 27"/>
              <a:gd name="T3" fmla="*/ 462241825 h 82"/>
              <a:gd name="T4" fmla="*/ 52048598 w 27"/>
              <a:gd name="T5" fmla="*/ 908585616 h 82"/>
              <a:gd name="T6" fmla="*/ 39050387 w 27"/>
              <a:gd name="T7" fmla="*/ 1307109343 h 82"/>
              <a:gd name="T8" fmla="*/ 0 w 27"/>
              <a:gd name="T9" fmla="*/ 749226761 h 82"/>
              <a:gd name="T10" fmla="*/ 39050387 w 27"/>
              <a:gd name="T11" fmla="*/ 334742208 h 82"/>
              <a:gd name="T12" fmla="*/ 351231689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0" name="Freeform 189"/>
          <p:cNvSpPr/>
          <p:nvPr/>
        </p:nvSpPr>
        <p:spPr bwMode="auto">
          <a:xfrm flipH="1">
            <a:off x="1154113" y="3495675"/>
            <a:ext cx="1587" cy="9525"/>
          </a:xfrm>
          <a:custGeom>
            <a:avLst/>
            <a:gdLst>
              <a:gd name="T0" fmla="*/ 13029376 w 15"/>
              <a:gd name="T1" fmla="*/ 0 h 30"/>
              <a:gd name="T2" fmla="*/ 17764351 w 15"/>
              <a:gd name="T3" fmla="*/ 384071874 h 30"/>
              <a:gd name="T4" fmla="*/ 0 w 15"/>
              <a:gd name="T5" fmla="*/ 960179763 h 30"/>
              <a:gd name="T6" fmla="*/ 13029376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1" name="Freeform 190"/>
          <p:cNvSpPr/>
          <p:nvPr/>
        </p:nvSpPr>
        <p:spPr bwMode="auto">
          <a:xfrm flipH="1">
            <a:off x="914400" y="3187700"/>
            <a:ext cx="12700" cy="9525"/>
          </a:xfrm>
          <a:custGeom>
            <a:avLst/>
            <a:gdLst>
              <a:gd name="T0" fmla="*/ 0 w 51"/>
              <a:gd name="T1" fmla="*/ 0 h 36"/>
              <a:gd name="T2" fmla="*/ 216169437 w 51"/>
              <a:gd name="T3" fmla="*/ 185231340 h 36"/>
              <a:gd name="T4" fmla="*/ 447841834 w 51"/>
              <a:gd name="T5" fmla="*/ 277847175 h 36"/>
              <a:gd name="T6" fmla="*/ 664011333 w 51"/>
              <a:gd name="T7" fmla="*/ 425976208 h 36"/>
              <a:gd name="T8" fmla="*/ 787536476 w 51"/>
              <a:gd name="T9" fmla="*/ 666791257 h 36"/>
              <a:gd name="T10" fmla="*/ 602248512 w 51"/>
              <a:gd name="T11" fmla="*/ 592726476 h 36"/>
              <a:gd name="T12" fmla="*/ 216169437 w 51"/>
              <a:gd name="T13" fmla="*/ 444527461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2" name="Freeform 191"/>
          <p:cNvSpPr/>
          <p:nvPr/>
        </p:nvSpPr>
        <p:spPr bwMode="auto">
          <a:xfrm flipH="1">
            <a:off x="920750" y="3201988"/>
            <a:ext cx="1588" cy="7937"/>
          </a:xfrm>
          <a:custGeom>
            <a:avLst/>
            <a:gdLst>
              <a:gd name="T0" fmla="*/ 0 w 14"/>
              <a:gd name="T1" fmla="*/ 0 h 24"/>
              <a:gd name="T2" fmla="*/ 20431323 w 14"/>
              <a:gd name="T3" fmla="*/ 0 h 24"/>
              <a:gd name="T4" fmla="*/ 20431323 w 14"/>
              <a:gd name="T5" fmla="*/ 868053871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3" name="Freeform 192"/>
          <p:cNvSpPr/>
          <p:nvPr/>
        </p:nvSpPr>
        <p:spPr bwMode="auto">
          <a:xfrm flipH="1">
            <a:off x="873125" y="3254375"/>
            <a:ext cx="96838" cy="298450"/>
          </a:xfrm>
          <a:custGeom>
            <a:avLst/>
            <a:gdLst>
              <a:gd name="T0" fmla="*/ 2147483647 w 431"/>
              <a:gd name="T1" fmla="*/ 0 h 1076"/>
              <a:gd name="T2" fmla="*/ 2147483647 w 431"/>
              <a:gd name="T3" fmla="*/ 938903026 h 1076"/>
              <a:gd name="T4" fmla="*/ 2147483647 w 431"/>
              <a:gd name="T5" fmla="*/ 2147483647 h 1076"/>
              <a:gd name="T6" fmla="*/ 2147483647 w 431"/>
              <a:gd name="T7" fmla="*/ 2147483647 h 1076"/>
              <a:gd name="T8" fmla="*/ 1429146483 w 431"/>
              <a:gd name="T9" fmla="*/ 2147483647 h 1076"/>
              <a:gd name="T10" fmla="*/ 646523783 w 431"/>
              <a:gd name="T11" fmla="*/ 2147483647 h 1076"/>
              <a:gd name="T12" fmla="*/ 0 w 431"/>
              <a:gd name="T13" fmla="*/ 2147483647 h 1076"/>
              <a:gd name="T14" fmla="*/ 2018929280 w 431"/>
              <a:gd name="T15" fmla="*/ 2147483647 h 1076"/>
              <a:gd name="T16" fmla="*/ 2147483647 w 431"/>
              <a:gd name="T17" fmla="*/ 2147483647 h 1076"/>
              <a:gd name="T18" fmla="*/ 2147483647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4" name="Freeform 193"/>
          <p:cNvSpPr/>
          <p:nvPr/>
        </p:nvSpPr>
        <p:spPr bwMode="auto">
          <a:xfrm flipH="1">
            <a:off x="711200" y="3197225"/>
            <a:ext cx="376238" cy="498475"/>
          </a:xfrm>
          <a:custGeom>
            <a:avLst/>
            <a:gdLst>
              <a:gd name="T0" fmla="*/ 2147483647 w 1606"/>
              <a:gd name="T1" fmla="*/ 2023247721 h 1792"/>
              <a:gd name="T2" fmla="*/ 2147483647 w 1606"/>
              <a:gd name="T3" fmla="*/ 0 h 1792"/>
              <a:gd name="T4" fmla="*/ 2147483647 w 1606"/>
              <a:gd name="T5" fmla="*/ 2147483647 h 1792"/>
              <a:gd name="T6" fmla="*/ 2147483647 w 1606"/>
              <a:gd name="T7" fmla="*/ 2147483647 h 1792"/>
              <a:gd name="T8" fmla="*/ 2147483647 w 1606"/>
              <a:gd name="T9" fmla="*/ 2147483647 h 1792"/>
              <a:gd name="T10" fmla="*/ 2147483647 w 1606"/>
              <a:gd name="T11" fmla="*/ 2147483647 h 1792"/>
              <a:gd name="T12" fmla="*/ 2147483647 w 1606"/>
              <a:gd name="T13" fmla="*/ 2147483647 h 1792"/>
              <a:gd name="T14" fmla="*/ 2147483647 w 1606"/>
              <a:gd name="T15" fmla="*/ 2147483647 h 1792"/>
              <a:gd name="T16" fmla="*/ 2147483647 w 1606"/>
              <a:gd name="T17" fmla="*/ 2147483647 h 1792"/>
              <a:gd name="T18" fmla="*/ 2147483647 w 1606"/>
              <a:gd name="T19" fmla="*/ 2147483647 h 1792"/>
              <a:gd name="T20" fmla="*/ 2147483647 w 1606"/>
              <a:gd name="T21" fmla="*/ 2147483647 h 1792"/>
              <a:gd name="T22" fmla="*/ 2147483647 w 1606"/>
              <a:gd name="T23" fmla="*/ 2147483647 h 1792"/>
              <a:gd name="T24" fmla="*/ 604311839 w 1606"/>
              <a:gd name="T25" fmla="*/ 2147483647 h 1792"/>
              <a:gd name="T26" fmla="*/ 90007330 w 1606"/>
              <a:gd name="T27" fmla="*/ 2147483647 h 1792"/>
              <a:gd name="T28" fmla="*/ 0 w 1606"/>
              <a:gd name="T29" fmla="*/ 2147483647 h 1792"/>
              <a:gd name="T30" fmla="*/ 192857350 w 1606"/>
              <a:gd name="T31" fmla="*/ 2147483647 h 1792"/>
              <a:gd name="T32" fmla="*/ 1902887062 w 1606"/>
              <a:gd name="T33" fmla="*/ 2147483647 h 1792"/>
              <a:gd name="T34" fmla="*/ 2147483647 w 1606"/>
              <a:gd name="T35" fmla="*/ 2147483647 h 1792"/>
              <a:gd name="T36" fmla="*/ 2147483647 w 1606"/>
              <a:gd name="T37" fmla="*/ 2147483647 h 1792"/>
              <a:gd name="T38" fmla="*/ 2147483647 w 1606"/>
              <a:gd name="T39" fmla="*/ 2147483647 h 1792"/>
              <a:gd name="T40" fmla="*/ 2147483647 w 1606"/>
              <a:gd name="T41" fmla="*/ 2147483647 h 1792"/>
              <a:gd name="T42" fmla="*/ 2147483647 w 1606"/>
              <a:gd name="T43" fmla="*/ 2147483647 h 1792"/>
              <a:gd name="T44" fmla="*/ 2147483647 w 1606"/>
              <a:gd name="T45" fmla="*/ 2147483647 h 1792"/>
              <a:gd name="T46" fmla="*/ 2147483647 w 1606"/>
              <a:gd name="T47" fmla="*/ 2147483647 h 1792"/>
              <a:gd name="T48" fmla="*/ 2147483647 w 1606"/>
              <a:gd name="T49" fmla="*/ 2147483647 h 1792"/>
              <a:gd name="T50" fmla="*/ 2147483647 w 1606"/>
              <a:gd name="T51" fmla="*/ 2147483647 h 1792"/>
              <a:gd name="T52" fmla="*/ 2147483647 w 1606"/>
              <a:gd name="T53" fmla="*/ 2147483647 h 1792"/>
              <a:gd name="T54" fmla="*/ 2147483647 w 1606"/>
              <a:gd name="T55" fmla="*/ 2147483647 h 1792"/>
              <a:gd name="T56" fmla="*/ 2147483647 w 1606"/>
              <a:gd name="T57" fmla="*/ 2147483647 h 1792"/>
              <a:gd name="T58" fmla="*/ 2147483647 w 1606"/>
              <a:gd name="T59" fmla="*/ 2147483647 h 1792"/>
              <a:gd name="T60" fmla="*/ 2147483647 w 1606"/>
              <a:gd name="T61" fmla="*/ 2147483647 h 1792"/>
              <a:gd name="T62" fmla="*/ 2147483647 w 1606"/>
              <a:gd name="T63" fmla="*/ 2147483647 h 1792"/>
              <a:gd name="T64" fmla="*/ 2147483647 w 1606"/>
              <a:gd name="T65" fmla="*/ 2147483647 h 1792"/>
              <a:gd name="T66" fmla="*/ 2147483647 w 1606"/>
              <a:gd name="T67" fmla="*/ 2147483647 h 1792"/>
              <a:gd name="T68" fmla="*/ 2147483647 w 1606"/>
              <a:gd name="T69" fmla="*/ 2147483647 h 1792"/>
              <a:gd name="T70" fmla="*/ 2147483647 w 1606"/>
              <a:gd name="T71" fmla="*/ 2147483647 h 1792"/>
              <a:gd name="T72" fmla="*/ 2147483647 w 1606"/>
              <a:gd name="T73" fmla="*/ 2147483647 h 1792"/>
              <a:gd name="T74" fmla="*/ 2147483647 w 1606"/>
              <a:gd name="T75" fmla="*/ 2147483647 h 1792"/>
              <a:gd name="T76" fmla="*/ 2147483647 w 1606"/>
              <a:gd name="T77" fmla="*/ 2147483647 h 1792"/>
              <a:gd name="T78" fmla="*/ 2147483647 w 1606"/>
              <a:gd name="T79" fmla="*/ 2147483647 h 1792"/>
              <a:gd name="T80" fmla="*/ 2147483647 w 1606"/>
              <a:gd name="T81" fmla="*/ 2147483647 h 1792"/>
              <a:gd name="T82" fmla="*/ 2147483647 w 1606"/>
              <a:gd name="T83" fmla="*/ 2147483647 h 1792"/>
              <a:gd name="T84" fmla="*/ 2147483647 w 1606"/>
              <a:gd name="T85" fmla="*/ 2147483647 h 1792"/>
              <a:gd name="T86" fmla="*/ 2147483647 w 1606"/>
              <a:gd name="T87" fmla="*/ 2147483647 h 1792"/>
              <a:gd name="T88" fmla="*/ 2147483647 w 1606"/>
              <a:gd name="T89" fmla="*/ 2147483647 h 1792"/>
              <a:gd name="T90" fmla="*/ 2147483647 w 1606"/>
              <a:gd name="T91" fmla="*/ 202324772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5" name="Freeform 194"/>
          <p:cNvSpPr/>
          <p:nvPr/>
        </p:nvSpPr>
        <p:spPr bwMode="auto">
          <a:xfrm flipH="1">
            <a:off x="717550" y="3227388"/>
            <a:ext cx="236538" cy="461962"/>
          </a:xfrm>
          <a:custGeom>
            <a:avLst/>
            <a:gdLst>
              <a:gd name="T0" fmla="*/ 1675574604 w 1014"/>
              <a:gd name="T1" fmla="*/ 2147483647 h 1671"/>
              <a:gd name="T2" fmla="*/ 2147483647 w 1014"/>
              <a:gd name="T3" fmla="*/ 2147483647 h 1671"/>
              <a:gd name="T4" fmla="*/ 2147483647 w 1014"/>
              <a:gd name="T5" fmla="*/ 2147483647 h 1671"/>
              <a:gd name="T6" fmla="*/ 2147483647 w 1014"/>
              <a:gd name="T7" fmla="*/ 2147483647 h 1671"/>
              <a:gd name="T8" fmla="*/ 2147483647 w 1014"/>
              <a:gd name="T9" fmla="*/ 2147483647 h 1671"/>
              <a:gd name="T10" fmla="*/ 2147483647 w 1014"/>
              <a:gd name="T11" fmla="*/ 2147483647 h 1671"/>
              <a:gd name="T12" fmla="*/ 2147483647 w 1014"/>
              <a:gd name="T13" fmla="*/ 2147483647 h 1671"/>
              <a:gd name="T14" fmla="*/ 2147483647 w 1014"/>
              <a:gd name="T15" fmla="*/ 2147483647 h 1671"/>
              <a:gd name="T16" fmla="*/ 2147483647 w 1014"/>
              <a:gd name="T17" fmla="*/ 2147483647 h 1671"/>
              <a:gd name="T18" fmla="*/ 2147483647 w 1014"/>
              <a:gd name="T19" fmla="*/ 2147483647 h 1671"/>
              <a:gd name="T20" fmla="*/ 2147483647 w 1014"/>
              <a:gd name="T21" fmla="*/ 2147483647 h 1671"/>
              <a:gd name="T22" fmla="*/ 2147483647 w 1014"/>
              <a:gd name="T23" fmla="*/ 2147483647 h 1671"/>
              <a:gd name="T24" fmla="*/ 2147483647 w 1014"/>
              <a:gd name="T25" fmla="*/ 2147483647 h 1671"/>
              <a:gd name="T26" fmla="*/ 2147483647 w 1014"/>
              <a:gd name="T27" fmla="*/ 2147483647 h 1671"/>
              <a:gd name="T28" fmla="*/ 2147483647 w 1014"/>
              <a:gd name="T29" fmla="*/ 2147483647 h 1671"/>
              <a:gd name="T30" fmla="*/ 2147483647 w 1014"/>
              <a:gd name="T31" fmla="*/ 2147483647 h 1671"/>
              <a:gd name="T32" fmla="*/ 2147483647 w 1014"/>
              <a:gd name="T33" fmla="*/ 1732651145 h 1671"/>
              <a:gd name="T34" fmla="*/ 2147483647 w 1014"/>
              <a:gd name="T35" fmla="*/ 929685398 h 1671"/>
              <a:gd name="T36" fmla="*/ 2147483647 w 1014"/>
              <a:gd name="T37" fmla="*/ 0 h 1671"/>
              <a:gd name="T38" fmla="*/ 2147483647 w 1014"/>
              <a:gd name="T39" fmla="*/ 1986166749 h 1671"/>
              <a:gd name="T40" fmla="*/ 2147483647 w 1014"/>
              <a:gd name="T41" fmla="*/ 2147483647 h 1671"/>
              <a:gd name="T42" fmla="*/ 2147483647 w 1014"/>
              <a:gd name="T43" fmla="*/ 2147483647 h 1671"/>
              <a:gd name="T44" fmla="*/ 2147483647 w 1014"/>
              <a:gd name="T45" fmla="*/ 2147483647 h 1671"/>
              <a:gd name="T46" fmla="*/ 2147483647 w 1014"/>
              <a:gd name="T47" fmla="*/ 2147483647 h 1671"/>
              <a:gd name="T48" fmla="*/ 2147483647 w 1014"/>
              <a:gd name="T49" fmla="*/ 2147483647 h 1671"/>
              <a:gd name="T50" fmla="*/ 2147483647 w 1014"/>
              <a:gd name="T51" fmla="*/ 2147483647 h 1671"/>
              <a:gd name="T52" fmla="*/ 2147483647 w 1014"/>
              <a:gd name="T53" fmla="*/ 2147483647 h 1671"/>
              <a:gd name="T54" fmla="*/ 2147483647 w 1014"/>
              <a:gd name="T55" fmla="*/ 2147483647 h 1671"/>
              <a:gd name="T56" fmla="*/ 2147483647 w 1014"/>
              <a:gd name="T57" fmla="*/ 2147483647 h 1671"/>
              <a:gd name="T58" fmla="*/ 2147483647 w 1014"/>
              <a:gd name="T59" fmla="*/ 2147483647 h 1671"/>
              <a:gd name="T60" fmla="*/ 2147483647 w 1014"/>
              <a:gd name="T61" fmla="*/ 2147483647 h 1671"/>
              <a:gd name="T62" fmla="*/ 2147483647 w 1014"/>
              <a:gd name="T63" fmla="*/ 2147483647 h 1671"/>
              <a:gd name="T64" fmla="*/ 2147483647 w 1014"/>
              <a:gd name="T65" fmla="*/ 2147483647 h 1671"/>
              <a:gd name="T66" fmla="*/ 2147483647 w 1014"/>
              <a:gd name="T67" fmla="*/ 2147483647 h 1671"/>
              <a:gd name="T68" fmla="*/ 2147483647 w 1014"/>
              <a:gd name="T69" fmla="*/ 2147483647 h 1671"/>
              <a:gd name="T70" fmla="*/ 2147483647 w 1014"/>
              <a:gd name="T71" fmla="*/ 2147483647 h 1671"/>
              <a:gd name="T72" fmla="*/ 2147483647 w 1014"/>
              <a:gd name="T73" fmla="*/ 2147483647 h 1671"/>
              <a:gd name="T74" fmla="*/ 406214844 w 1014"/>
              <a:gd name="T75" fmla="*/ 2147483647 h 1671"/>
              <a:gd name="T76" fmla="*/ 0 w 1014"/>
              <a:gd name="T77" fmla="*/ 2147483647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6" name="Freeform 195"/>
          <p:cNvSpPr/>
          <p:nvPr/>
        </p:nvSpPr>
        <p:spPr bwMode="auto">
          <a:xfrm flipH="1">
            <a:off x="735013" y="3455988"/>
            <a:ext cx="71437" cy="215900"/>
          </a:xfrm>
          <a:custGeom>
            <a:avLst/>
            <a:gdLst>
              <a:gd name="T0" fmla="*/ 0 w 295"/>
              <a:gd name="T1" fmla="*/ 2147483647 h 774"/>
              <a:gd name="T2" fmla="*/ 724217593 w 295"/>
              <a:gd name="T3" fmla="*/ 2147483647 h 774"/>
              <a:gd name="T4" fmla="*/ 1519449832 w 295"/>
              <a:gd name="T5" fmla="*/ 2147483647 h 774"/>
              <a:gd name="T6" fmla="*/ 2147483647 w 295"/>
              <a:gd name="T7" fmla="*/ 2147483647 h 774"/>
              <a:gd name="T8" fmla="*/ 2147483647 w 295"/>
              <a:gd name="T9" fmla="*/ 2147483647 h 774"/>
              <a:gd name="T10" fmla="*/ 2147483647 w 295"/>
              <a:gd name="T11" fmla="*/ 2147483647 h 774"/>
              <a:gd name="T12" fmla="*/ 2147483647 w 295"/>
              <a:gd name="T13" fmla="*/ 2147483647 h 774"/>
              <a:gd name="T14" fmla="*/ 2147483647 w 295"/>
              <a:gd name="T15" fmla="*/ 2147483647 h 774"/>
              <a:gd name="T16" fmla="*/ 2147483647 w 295"/>
              <a:gd name="T17" fmla="*/ 0 h 774"/>
              <a:gd name="T18" fmla="*/ 2147483647 w 295"/>
              <a:gd name="T19" fmla="*/ 2147483647 h 774"/>
              <a:gd name="T20" fmla="*/ 2147483647 w 295"/>
              <a:gd name="T21" fmla="*/ 2147483647 h 774"/>
              <a:gd name="T22" fmla="*/ 1789257825 w 295"/>
              <a:gd name="T23" fmla="*/ 2147483647 h 774"/>
              <a:gd name="T24" fmla="*/ 539615744 w 295"/>
              <a:gd name="T25" fmla="*/ 2147483647 h 774"/>
              <a:gd name="T26" fmla="*/ 0 w 295"/>
              <a:gd name="T27" fmla="*/ 2147483647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7" name="Freeform 196"/>
          <p:cNvSpPr/>
          <p:nvPr/>
        </p:nvSpPr>
        <p:spPr bwMode="auto">
          <a:xfrm flipH="1">
            <a:off x="806450" y="3282950"/>
            <a:ext cx="273050" cy="322263"/>
          </a:xfrm>
          <a:custGeom>
            <a:avLst/>
            <a:gdLst>
              <a:gd name="T0" fmla="*/ 2147483647 w 1172"/>
              <a:gd name="T1" fmla="*/ 917205873 h 1162"/>
              <a:gd name="T2" fmla="*/ 2147483647 w 1172"/>
              <a:gd name="T3" fmla="*/ 2147483647 h 1162"/>
              <a:gd name="T4" fmla="*/ 2147483647 w 1172"/>
              <a:gd name="T5" fmla="*/ 2147483647 h 1162"/>
              <a:gd name="T6" fmla="*/ 2147483647 w 1172"/>
              <a:gd name="T7" fmla="*/ 2147483647 h 1162"/>
              <a:gd name="T8" fmla="*/ 2147483647 w 1172"/>
              <a:gd name="T9" fmla="*/ 2147483647 h 1162"/>
              <a:gd name="T10" fmla="*/ 2147483647 w 1172"/>
              <a:gd name="T11" fmla="*/ 2147483647 h 1162"/>
              <a:gd name="T12" fmla="*/ 2147483647 w 1172"/>
              <a:gd name="T13" fmla="*/ 2147483647 h 1162"/>
              <a:gd name="T14" fmla="*/ 2147483647 w 1172"/>
              <a:gd name="T15" fmla="*/ 2147483647 h 1162"/>
              <a:gd name="T16" fmla="*/ 2147483647 w 1172"/>
              <a:gd name="T17" fmla="*/ 2147483647 h 1162"/>
              <a:gd name="T18" fmla="*/ 2147483647 w 1172"/>
              <a:gd name="T19" fmla="*/ 2147483647 h 1162"/>
              <a:gd name="T20" fmla="*/ 2147483647 w 1172"/>
              <a:gd name="T21" fmla="*/ 2147483647 h 1162"/>
              <a:gd name="T22" fmla="*/ 0 w 1172"/>
              <a:gd name="T23" fmla="*/ 2147483647 h 1162"/>
              <a:gd name="T24" fmla="*/ 75881571 w 1172"/>
              <a:gd name="T25" fmla="*/ 2147483647 h 1162"/>
              <a:gd name="T26" fmla="*/ 1378405683 w 1172"/>
              <a:gd name="T27" fmla="*/ 2147483647 h 1162"/>
              <a:gd name="T28" fmla="*/ 1681877800 w 1172"/>
              <a:gd name="T29" fmla="*/ 2147483647 h 1162"/>
              <a:gd name="T30" fmla="*/ 1858935274 w 1172"/>
              <a:gd name="T31" fmla="*/ 2147483647 h 1162"/>
              <a:gd name="T32" fmla="*/ 2147483647 w 1172"/>
              <a:gd name="T33" fmla="*/ 2147483647 h 1162"/>
              <a:gd name="T34" fmla="*/ 2147483647 w 1172"/>
              <a:gd name="T35" fmla="*/ 2147483647 h 1162"/>
              <a:gd name="T36" fmla="*/ 2147483647 w 1172"/>
              <a:gd name="T37" fmla="*/ 2147483647 h 1162"/>
              <a:gd name="T38" fmla="*/ 2147483647 w 1172"/>
              <a:gd name="T39" fmla="*/ 2147483647 h 1162"/>
              <a:gd name="T40" fmla="*/ 2147483647 w 1172"/>
              <a:gd name="T41" fmla="*/ 2147483647 h 1162"/>
              <a:gd name="T42" fmla="*/ 2147483647 w 1172"/>
              <a:gd name="T43" fmla="*/ 2147483647 h 1162"/>
              <a:gd name="T44" fmla="*/ 2147483647 w 1172"/>
              <a:gd name="T45" fmla="*/ 2147483647 h 1162"/>
              <a:gd name="T46" fmla="*/ 2147483647 w 1172"/>
              <a:gd name="T47" fmla="*/ 2147483647 h 1162"/>
              <a:gd name="T48" fmla="*/ 2147483647 w 1172"/>
              <a:gd name="T49" fmla="*/ 2147483647 h 1162"/>
              <a:gd name="T50" fmla="*/ 2147483647 w 1172"/>
              <a:gd name="T51" fmla="*/ 2147483647 h 1162"/>
              <a:gd name="T52" fmla="*/ 2147483647 w 1172"/>
              <a:gd name="T53" fmla="*/ 2147483647 h 1162"/>
              <a:gd name="T54" fmla="*/ 2147483647 w 1172"/>
              <a:gd name="T55" fmla="*/ 2147483647 h 1162"/>
              <a:gd name="T56" fmla="*/ 2147483647 w 1172"/>
              <a:gd name="T57" fmla="*/ 2147483647 h 1162"/>
              <a:gd name="T58" fmla="*/ 2147483647 w 1172"/>
              <a:gd name="T59" fmla="*/ 2147483647 h 1162"/>
              <a:gd name="T60" fmla="*/ 2147483647 w 1172"/>
              <a:gd name="T61" fmla="*/ 2147483647 h 1162"/>
              <a:gd name="T62" fmla="*/ 2147483647 w 1172"/>
              <a:gd name="T63" fmla="*/ 2147483647 h 1162"/>
              <a:gd name="T64" fmla="*/ 2147483647 w 1172"/>
              <a:gd name="T65" fmla="*/ 2147483647 h 1162"/>
              <a:gd name="T66" fmla="*/ 2147483647 w 1172"/>
              <a:gd name="T67" fmla="*/ 2147483647 h 1162"/>
              <a:gd name="T68" fmla="*/ 2147483647 w 1172"/>
              <a:gd name="T69" fmla="*/ 2147483647 h 1162"/>
              <a:gd name="T70" fmla="*/ 2147483647 w 1172"/>
              <a:gd name="T71" fmla="*/ 2147483647 h 1162"/>
              <a:gd name="T72" fmla="*/ 2147483647 w 1172"/>
              <a:gd name="T73" fmla="*/ 2147483647 h 1162"/>
              <a:gd name="T74" fmla="*/ 2147483647 w 1172"/>
              <a:gd name="T75" fmla="*/ 2147483647 h 1162"/>
              <a:gd name="T76" fmla="*/ 2147483647 w 1172"/>
              <a:gd name="T77" fmla="*/ 2147483647 h 1162"/>
              <a:gd name="T78" fmla="*/ 2147483647 w 1172"/>
              <a:gd name="T79" fmla="*/ 2147483647 h 1162"/>
              <a:gd name="T80" fmla="*/ 2147483647 w 1172"/>
              <a:gd name="T81" fmla="*/ 2147483647 h 1162"/>
              <a:gd name="T82" fmla="*/ 2147483647 w 1172"/>
              <a:gd name="T83" fmla="*/ 2147483647 h 1162"/>
              <a:gd name="T84" fmla="*/ 2147483647 w 1172"/>
              <a:gd name="T85" fmla="*/ 2147483647 h 1162"/>
              <a:gd name="T86" fmla="*/ 2147483647 w 1172"/>
              <a:gd name="T87" fmla="*/ 2147483647 h 1162"/>
              <a:gd name="T88" fmla="*/ 2147483647 w 1172"/>
              <a:gd name="T89" fmla="*/ 2147483647 h 1162"/>
              <a:gd name="T90" fmla="*/ 2147483647 w 1172"/>
              <a:gd name="T91" fmla="*/ 2147483647 h 1162"/>
              <a:gd name="T92" fmla="*/ 2147483647 w 1172"/>
              <a:gd name="T93" fmla="*/ 2147483647 h 1162"/>
              <a:gd name="T94" fmla="*/ 2147483647 w 1172"/>
              <a:gd name="T95" fmla="*/ 2147483647 h 1162"/>
              <a:gd name="T96" fmla="*/ 2147483647 w 1172"/>
              <a:gd name="T97" fmla="*/ 2147483647 h 1162"/>
              <a:gd name="T98" fmla="*/ 2147483647 w 1172"/>
              <a:gd name="T99" fmla="*/ 2147483647 h 1162"/>
              <a:gd name="T100" fmla="*/ 2147483647 w 1172"/>
              <a:gd name="T101" fmla="*/ 2147483647 h 1162"/>
              <a:gd name="T102" fmla="*/ 2147483647 w 1172"/>
              <a:gd name="T103" fmla="*/ 2147483647 h 1162"/>
              <a:gd name="T104" fmla="*/ 2147483647 w 1172"/>
              <a:gd name="T105" fmla="*/ 2147483647 h 1162"/>
              <a:gd name="T106" fmla="*/ 2147483647 w 1172"/>
              <a:gd name="T107" fmla="*/ 2147483647 h 1162"/>
              <a:gd name="T108" fmla="*/ 2147483647 w 1172"/>
              <a:gd name="T109" fmla="*/ 1450531778 h 1162"/>
              <a:gd name="T110" fmla="*/ 214748364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8" name="Freeform 197"/>
          <p:cNvSpPr/>
          <p:nvPr/>
        </p:nvSpPr>
        <p:spPr bwMode="auto">
          <a:xfrm flipH="1">
            <a:off x="823913" y="3403600"/>
            <a:ext cx="69850" cy="71438"/>
          </a:xfrm>
          <a:custGeom>
            <a:avLst/>
            <a:gdLst>
              <a:gd name="T0" fmla="*/ 0 w 295"/>
              <a:gd name="T1" fmla="*/ 0 h 263"/>
              <a:gd name="T2" fmla="*/ 0 w 295"/>
              <a:gd name="T3" fmla="*/ 420849076 h 263"/>
              <a:gd name="T4" fmla="*/ 504469041 w 295"/>
              <a:gd name="T5" fmla="*/ 1422948143 h 263"/>
              <a:gd name="T6" fmla="*/ 995595079 w 295"/>
              <a:gd name="T7" fmla="*/ 1984055074 h 263"/>
              <a:gd name="T8" fmla="*/ 2017821229 w 295"/>
              <a:gd name="T9" fmla="*/ 2147483647 h 263"/>
              <a:gd name="T10" fmla="*/ 2147483647 w 295"/>
              <a:gd name="T11" fmla="*/ 2147483647 h 263"/>
              <a:gd name="T12" fmla="*/ 2147483647 w 295"/>
              <a:gd name="T13" fmla="*/ 2147483647 h 263"/>
              <a:gd name="T14" fmla="*/ 2147483647 w 295"/>
              <a:gd name="T15" fmla="*/ 2147483647 h 263"/>
              <a:gd name="T16" fmla="*/ 1287691084 w 295"/>
              <a:gd name="T17" fmla="*/ 2147483647 h 263"/>
              <a:gd name="T18" fmla="*/ 212372622 w 295"/>
              <a:gd name="T19" fmla="*/ 2147483647 h 263"/>
              <a:gd name="T20" fmla="*/ 292040480 w 295"/>
              <a:gd name="T21" fmla="*/ 2147483647 h 263"/>
              <a:gd name="T22" fmla="*/ 2017821229 w 295"/>
              <a:gd name="T23" fmla="*/ 2147483647 h 263"/>
              <a:gd name="T24" fmla="*/ 2147483647 w 295"/>
              <a:gd name="T25" fmla="*/ 2147483647 h 263"/>
              <a:gd name="T26" fmla="*/ 2147483647 w 295"/>
              <a:gd name="T27" fmla="*/ 2147483647 h 263"/>
              <a:gd name="T28" fmla="*/ 2147483647 w 295"/>
              <a:gd name="T29" fmla="*/ 2147483647 h 263"/>
              <a:gd name="T30" fmla="*/ 2147483647 w 295"/>
              <a:gd name="T31" fmla="*/ 2147483647 h 263"/>
              <a:gd name="T32" fmla="*/ 2147483647 w 295"/>
              <a:gd name="T33" fmla="*/ 2147483647 h 263"/>
              <a:gd name="T34" fmla="*/ 2147483647 w 295"/>
              <a:gd name="T35" fmla="*/ 2147483647 h 263"/>
              <a:gd name="T36" fmla="*/ 2147483647 w 295"/>
              <a:gd name="T37" fmla="*/ 2147483647 h 263"/>
              <a:gd name="T38" fmla="*/ 1911578713 w 295"/>
              <a:gd name="T39" fmla="*/ 1122288558 h 263"/>
              <a:gd name="T40" fmla="*/ 1208023285 w 295"/>
              <a:gd name="T41" fmla="*/ 340722568 h 263"/>
              <a:gd name="T42" fmla="*/ 464607320 w 295"/>
              <a:gd name="T43" fmla="*/ 60131771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99" name="Freeform 198"/>
          <p:cNvSpPr/>
          <p:nvPr/>
        </p:nvSpPr>
        <p:spPr bwMode="auto">
          <a:xfrm flipH="1">
            <a:off x="827088" y="3343275"/>
            <a:ext cx="61912" cy="95250"/>
          </a:xfrm>
          <a:custGeom>
            <a:avLst/>
            <a:gdLst>
              <a:gd name="T0" fmla="*/ 614872330 w 270"/>
              <a:gd name="T1" fmla="*/ 0 h 345"/>
              <a:gd name="T2" fmla="*/ 156741450 w 270"/>
              <a:gd name="T3" fmla="*/ 147340999 h 345"/>
              <a:gd name="T4" fmla="*/ 0 w 270"/>
              <a:gd name="T5" fmla="*/ 820703803 h 345"/>
              <a:gd name="T6" fmla="*/ 36175180 w 270"/>
              <a:gd name="T7" fmla="*/ 1367915964 h 345"/>
              <a:gd name="T8" fmla="*/ 313483130 w 270"/>
              <a:gd name="T9" fmla="*/ 2125506035 h 345"/>
              <a:gd name="T10" fmla="*/ 687222660 w 270"/>
              <a:gd name="T11" fmla="*/ 2147483647 h 345"/>
              <a:gd name="T12" fmla="*/ 1398579982 w 270"/>
              <a:gd name="T13" fmla="*/ 2147483647 h 345"/>
              <a:gd name="T14" fmla="*/ 2073762140 w 270"/>
              <a:gd name="T15" fmla="*/ 2147483647 h 345"/>
              <a:gd name="T16" fmla="*/ 2147483647 w 270"/>
              <a:gd name="T17" fmla="*/ 2147483647 h 345"/>
              <a:gd name="T18" fmla="*/ 2147483647 w 270"/>
              <a:gd name="T19" fmla="*/ 2147483647 h 345"/>
              <a:gd name="T20" fmla="*/ 2147483647 w 270"/>
              <a:gd name="T21" fmla="*/ 2147483647 h 345"/>
              <a:gd name="T22" fmla="*/ 2147483647 w 270"/>
              <a:gd name="T23" fmla="*/ 2147483647 h 345"/>
              <a:gd name="T24" fmla="*/ 2147483647 w 270"/>
              <a:gd name="T25" fmla="*/ 2147483647 h 345"/>
              <a:gd name="T26" fmla="*/ 2147483647 w 270"/>
              <a:gd name="T27" fmla="*/ 2147483647 h 345"/>
              <a:gd name="T28" fmla="*/ 2147483647 w 270"/>
              <a:gd name="T29" fmla="*/ 1809786355 h 345"/>
              <a:gd name="T30" fmla="*/ 1085097196 w 270"/>
              <a:gd name="T31" fmla="*/ 210454455 h 345"/>
              <a:gd name="T32" fmla="*/ 61487233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0" name="Freeform 199"/>
          <p:cNvSpPr/>
          <p:nvPr/>
        </p:nvSpPr>
        <p:spPr bwMode="auto">
          <a:xfrm flipH="1">
            <a:off x="835025" y="3249613"/>
            <a:ext cx="66675" cy="55562"/>
          </a:xfrm>
          <a:custGeom>
            <a:avLst/>
            <a:gdLst>
              <a:gd name="T0" fmla="*/ 0 w 287"/>
              <a:gd name="T1" fmla="*/ 2147483647 h 199"/>
              <a:gd name="T2" fmla="*/ 614408005 w 287"/>
              <a:gd name="T3" fmla="*/ 2147483647 h 199"/>
              <a:gd name="T4" fmla="*/ 1629983749 w 287"/>
              <a:gd name="T5" fmla="*/ 2147483647 h 199"/>
              <a:gd name="T6" fmla="*/ 2147483647 w 287"/>
              <a:gd name="T7" fmla="*/ 2147483647 h 199"/>
              <a:gd name="T8" fmla="*/ 2147483647 w 287"/>
              <a:gd name="T9" fmla="*/ 0 h 199"/>
              <a:gd name="T10" fmla="*/ 2147483647 w 287"/>
              <a:gd name="T11" fmla="*/ 957689512 h 199"/>
              <a:gd name="T12" fmla="*/ 1780456383 w 287"/>
              <a:gd name="T13" fmla="*/ 1610649190 h 199"/>
              <a:gd name="T14" fmla="*/ 1166047681 w 287"/>
              <a:gd name="T15" fmla="*/ 2147483647 h 199"/>
              <a:gd name="T16" fmla="*/ 852636982 w 287"/>
              <a:gd name="T17" fmla="*/ 2147483647 h 199"/>
              <a:gd name="T18" fmla="*/ 0 w 287"/>
              <a:gd name="T19" fmla="*/ 2147483647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1" name="Freeform 200"/>
          <p:cNvSpPr/>
          <p:nvPr/>
        </p:nvSpPr>
        <p:spPr bwMode="auto">
          <a:xfrm flipH="1">
            <a:off x="914400" y="3351213"/>
            <a:ext cx="38100" cy="141287"/>
          </a:xfrm>
          <a:custGeom>
            <a:avLst/>
            <a:gdLst>
              <a:gd name="T0" fmla="*/ 0 w 162"/>
              <a:gd name="T1" fmla="*/ 2147483647 h 514"/>
              <a:gd name="T2" fmla="*/ 1053694614 w 162"/>
              <a:gd name="T3" fmla="*/ 2147483647 h 514"/>
              <a:gd name="T4" fmla="*/ 1378929262 w 162"/>
              <a:gd name="T5" fmla="*/ 2147483647 h 514"/>
              <a:gd name="T6" fmla="*/ 1378929262 w 162"/>
              <a:gd name="T7" fmla="*/ 2147483647 h 514"/>
              <a:gd name="T8" fmla="*/ 1613065433 w 162"/>
              <a:gd name="T9" fmla="*/ 2147483647 h 514"/>
              <a:gd name="T10" fmla="*/ 1951299231 w 162"/>
              <a:gd name="T11" fmla="*/ 2147483647 h 514"/>
              <a:gd name="T12" fmla="*/ 1782154110 w 162"/>
              <a:gd name="T13" fmla="*/ 2147483647 h 514"/>
              <a:gd name="T14" fmla="*/ 1782154110 w 162"/>
              <a:gd name="T15" fmla="*/ 2147483647 h 514"/>
              <a:gd name="T16" fmla="*/ 2029343524 w 162"/>
              <a:gd name="T17" fmla="*/ 2147483647 h 514"/>
              <a:gd name="T18" fmla="*/ 2029343524 w 162"/>
              <a:gd name="T19" fmla="*/ 2147483647 h 514"/>
              <a:gd name="T20" fmla="*/ 1873253528 w 162"/>
              <a:gd name="T21" fmla="*/ 2147483647 h 514"/>
              <a:gd name="T22" fmla="*/ 1873253528 w 162"/>
              <a:gd name="T23" fmla="*/ 2147483647 h 514"/>
              <a:gd name="T24" fmla="*/ 2107389228 w 162"/>
              <a:gd name="T25" fmla="*/ 2147483647 h 514"/>
              <a:gd name="T26" fmla="*/ 2029343524 w 162"/>
              <a:gd name="T27" fmla="*/ 1952256110 h 514"/>
              <a:gd name="T28" fmla="*/ 2029343524 w 162"/>
              <a:gd name="T29" fmla="*/ 0 h 514"/>
              <a:gd name="T30" fmla="*/ 1378929262 w 162"/>
              <a:gd name="T31" fmla="*/ 2147483647 h 514"/>
              <a:gd name="T32" fmla="*/ 806504965 w 162"/>
              <a:gd name="T33" fmla="*/ 2147483647 h 514"/>
              <a:gd name="T34" fmla="*/ 416278444 w 162"/>
              <a:gd name="T35" fmla="*/ 2147483647 h 514"/>
              <a:gd name="T36" fmla="*/ 0 w 162"/>
              <a:gd name="T37" fmla="*/ 2147483647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2" name="Freeform 201"/>
          <p:cNvSpPr/>
          <p:nvPr/>
        </p:nvSpPr>
        <p:spPr bwMode="auto">
          <a:xfrm flipH="1">
            <a:off x="828675" y="3505200"/>
            <a:ext cx="68263" cy="26988"/>
          </a:xfrm>
          <a:custGeom>
            <a:avLst/>
            <a:gdLst>
              <a:gd name="T0" fmla="*/ 2147483647 w 289"/>
              <a:gd name="T1" fmla="*/ 1012292574 h 97"/>
              <a:gd name="T2" fmla="*/ 2147483647 w 289"/>
              <a:gd name="T3" fmla="*/ 409190119 h 97"/>
              <a:gd name="T4" fmla="*/ 1449597970 w 289"/>
              <a:gd name="T5" fmla="*/ 86157389 h 97"/>
              <a:gd name="T6" fmla="*/ 421734659 w 289"/>
              <a:gd name="T7" fmla="*/ 0 h 97"/>
              <a:gd name="T8" fmla="*/ 0 w 289"/>
              <a:gd name="T9" fmla="*/ 129197671 h 97"/>
              <a:gd name="T10" fmla="*/ 197672381 w 289"/>
              <a:gd name="T11" fmla="*/ 796859958 h 97"/>
              <a:gd name="T12" fmla="*/ 593017437 w 289"/>
              <a:gd name="T13" fmla="*/ 1313804919 h 97"/>
              <a:gd name="T14" fmla="*/ 1489154590 w 289"/>
              <a:gd name="T15" fmla="*/ 1701474897 h 97"/>
              <a:gd name="T16" fmla="*/ 2147483647 w 289"/>
              <a:gd name="T17" fmla="*/ 2089144874 h 97"/>
              <a:gd name="T18" fmla="*/ 2147483647 w 289"/>
              <a:gd name="T19" fmla="*/ 1959947516 h 97"/>
              <a:gd name="T20" fmla="*/ 2147483647 w 289"/>
              <a:gd name="T21" fmla="*/ 101229257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3" name="Freeform 202"/>
          <p:cNvSpPr/>
          <p:nvPr/>
        </p:nvSpPr>
        <p:spPr bwMode="auto">
          <a:xfrm flipH="1">
            <a:off x="909638" y="3516313"/>
            <a:ext cx="42862" cy="60325"/>
          </a:xfrm>
          <a:custGeom>
            <a:avLst/>
            <a:gdLst>
              <a:gd name="T0" fmla="*/ 1169926164 w 176"/>
              <a:gd name="T1" fmla="*/ 1285262303 h 216"/>
              <a:gd name="T2" fmla="*/ 852208534 w 176"/>
              <a:gd name="T3" fmla="*/ 304974767 h 216"/>
              <a:gd name="T4" fmla="*/ 375543685 w 176"/>
              <a:gd name="T5" fmla="*/ 0 h 216"/>
              <a:gd name="T6" fmla="*/ 43354670 w 176"/>
              <a:gd name="T7" fmla="*/ 239612019 h 216"/>
              <a:gd name="T8" fmla="*/ 0 w 176"/>
              <a:gd name="T9" fmla="*/ 762437126 h 216"/>
              <a:gd name="T10" fmla="*/ 216655219 w 176"/>
              <a:gd name="T11" fmla="*/ 1655521408 h 216"/>
              <a:gd name="T12" fmla="*/ 577727687 w 176"/>
              <a:gd name="T13" fmla="*/ 2147483647 h 216"/>
              <a:gd name="T14" fmla="*/ 1025509524 w 176"/>
              <a:gd name="T15" fmla="*/ 2147483647 h 216"/>
              <a:gd name="T16" fmla="*/ 1632119614 w 176"/>
              <a:gd name="T17" fmla="*/ 2147483647 h 216"/>
              <a:gd name="T18" fmla="*/ 2147483647 w 176"/>
              <a:gd name="T19" fmla="*/ 2147483647 h 216"/>
              <a:gd name="T20" fmla="*/ 1718829410 w 176"/>
              <a:gd name="T21" fmla="*/ 2147483647 h 216"/>
              <a:gd name="T22" fmla="*/ 1444348076 w 176"/>
              <a:gd name="T23" fmla="*/ 2147483647 h 216"/>
              <a:gd name="T24" fmla="*/ 1169926164 w 176"/>
              <a:gd name="T25" fmla="*/ 1285262303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4" name="Freeform 203"/>
          <p:cNvSpPr/>
          <p:nvPr/>
        </p:nvSpPr>
        <p:spPr bwMode="auto">
          <a:xfrm flipH="1">
            <a:off x="787400" y="3200400"/>
            <a:ext cx="98425" cy="76200"/>
          </a:xfrm>
          <a:custGeom>
            <a:avLst/>
            <a:gdLst>
              <a:gd name="T0" fmla="*/ 0 w 418"/>
              <a:gd name="T1" fmla="*/ 2147483647 h 260"/>
              <a:gd name="T2" fmla="*/ 169715555 w 418"/>
              <a:gd name="T3" fmla="*/ 2147483647 h 260"/>
              <a:gd name="T4" fmla="*/ 1318580503 w 418"/>
              <a:gd name="T5" fmla="*/ 2147483647 h 260"/>
              <a:gd name="T6" fmla="*/ 2147483647 w 418"/>
              <a:gd name="T7" fmla="*/ 1736949463 h 260"/>
              <a:gd name="T8" fmla="*/ 2147483647 w 418"/>
              <a:gd name="T9" fmla="*/ 881101066 h 260"/>
              <a:gd name="T10" fmla="*/ 2147483647 w 418"/>
              <a:gd name="T11" fmla="*/ 0 h 260"/>
              <a:gd name="T12" fmla="*/ 2147483647 w 418"/>
              <a:gd name="T13" fmla="*/ 1913203497 h 260"/>
              <a:gd name="T14" fmla="*/ 2147483647 w 418"/>
              <a:gd name="T15" fmla="*/ 2147483647 h 260"/>
              <a:gd name="T16" fmla="*/ 2147483647 w 418"/>
              <a:gd name="T17" fmla="*/ 2147483647 h 260"/>
              <a:gd name="T18" fmla="*/ 2147483647 w 418"/>
              <a:gd name="T19" fmla="*/ 2147483647 h 260"/>
              <a:gd name="T20" fmla="*/ 1279436562 w 418"/>
              <a:gd name="T21" fmla="*/ 2147483647 h 260"/>
              <a:gd name="T22" fmla="*/ 0 w 418"/>
              <a:gd name="T23" fmla="*/ 214748364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5" name="Freeform 204"/>
          <p:cNvSpPr/>
          <p:nvPr/>
        </p:nvSpPr>
        <p:spPr bwMode="auto">
          <a:xfrm flipH="1">
            <a:off x="676275" y="3538538"/>
            <a:ext cx="201613" cy="323850"/>
          </a:xfrm>
          <a:custGeom>
            <a:avLst/>
            <a:gdLst>
              <a:gd name="T0" fmla="*/ 2147483647 w 863"/>
              <a:gd name="T1" fmla="*/ 2147483647 h 1164"/>
              <a:gd name="T2" fmla="*/ 2147483647 w 863"/>
              <a:gd name="T3" fmla="*/ 2147483647 h 1164"/>
              <a:gd name="T4" fmla="*/ 2147483647 w 863"/>
              <a:gd name="T5" fmla="*/ 2147483647 h 1164"/>
              <a:gd name="T6" fmla="*/ 2147483647 w 863"/>
              <a:gd name="T7" fmla="*/ 1938277606 h 1164"/>
              <a:gd name="T8" fmla="*/ 2147483647 w 863"/>
              <a:gd name="T9" fmla="*/ 1119928196 h 1164"/>
              <a:gd name="T10" fmla="*/ 2147483647 w 863"/>
              <a:gd name="T11" fmla="*/ 430694027 h 1164"/>
              <a:gd name="T12" fmla="*/ 2147483647 w 863"/>
              <a:gd name="T13" fmla="*/ 0 h 1164"/>
              <a:gd name="T14" fmla="*/ 2147483647 w 863"/>
              <a:gd name="T15" fmla="*/ 150789463 h 1164"/>
              <a:gd name="T16" fmla="*/ 2147483647 w 863"/>
              <a:gd name="T17" fmla="*/ 2147483647 h 1164"/>
              <a:gd name="T18" fmla="*/ 2147483647 w 863"/>
              <a:gd name="T19" fmla="*/ 2147483647 h 1164"/>
              <a:gd name="T20" fmla="*/ 2147483647 w 863"/>
              <a:gd name="T21" fmla="*/ 2147483647 h 1164"/>
              <a:gd name="T22" fmla="*/ 2147483647 w 863"/>
              <a:gd name="T23" fmla="*/ 2147483647 h 1164"/>
              <a:gd name="T24" fmla="*/ 2147483647 w 863"/>
              <a:gd name="T25" fmla="*/ 2147483647 h 1164"/>
              <a:gd name="T26" fmla="*/ 1759530586 w 863"/>
              <a:gd name="T27" fmla="*/ 2147483647 h 1164"/>
              <a:gd name="T28" fmla="*/ 318734060 w 863"/>
              <a:gd name="T29" fmla="*/ 2147483647 h 1164"/>
              <a:gd name="T30" fmla="*/ 0 w 863"/>
              <a:gd name="T31" fmla="*/ 2147483647 h 1164"/>
              <a:gd name="T32" fmla="*/ 165752530 w 863"/>
              <a:gd name="T33" fmla="*/ 2147483647 h 1164"/>
              <a:gd name="T34" fmla="*/ 1211297570 w 863"/>
              <a:gd name="T35" fmla="*/ 2147483647 h 1164"/>
              <a:gd name="T36" fmla="*/ 2078319664 w 863"/>
              <a:gd name="T37" fmla="*/ 2147483647 h 1164"/>
              <a:gd name="T38" fmla="*/ 2147483647 w 863"/>
              <a:gd name="T39" fmla="*/ 2147483647 h 1164"/>
              <a:gd name="T40" fmla="*/ 2147483647 w 863"/>
              <a:gd name="T41" fmla="*/ 2147483647 h 1164"/>
              <a:gd name="T42" fmla="*/ 2147483647 w 863"/>
              <a:gd name="T43" fmla="*/ 2147483647 h 1164"/>
              <a:gd name="T44" fmla="*/ 2147483647 w 863"/>
              <a:gd name="T45" fmla="*/ 2147483647 h 1164"/>
              <a:gd name="T46" fmla="*/ 2147483647 w 863"/>
              <a:gd name="T47" fmla="*/ 2147483647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6" name="Freeform 205"/>
          <p:cNvSpPr/>
          <p:nvPr/>
        </p:nvSpPr>
        <p:spPr bwMode="auto">
          <a:xfrm flipH="1">
            <a:off x="681038" y="3556000"/>
            <a:ext cx="174625" cy="293688"/>
          </a:xfrm>
          <a:custGeom>
            <a:avLst/>
            <a:gdLst>
              <a:gd name="T0" fmla="*/ 2147483647 w 743"/>
              <a:gd name="T1" fmla="*/ 2147483647 h 1068"/>
              <a:gd name="T2" fmla="*/ 2147483647 w 743"/>
              <a:gd name="T3" fmla="*/ 2147483647 h 1068"/>
              <a:gd name="T4" fmla="*/ 2147483647 w 743"/>
              <a:gd name="T5" fmla="*/ 2147483647 h 1068"/>
              <a:gd name="T6" fmla="*/ 2147483647 w 743"/>
              <a:gd name="T7" fmla="*/ 2147483647 h 1068"/>
              <a:gd name="T8" fmla="*/ 2147483647 w 743"/>
              <a:gd name="T9" fmla="*/ 2079440434 h 1068"/>
              <a:gd name="T10" fmla="*/ 2147483647 w 743"/>
              <a:gd name="T11" fmla="*/ 0 h 1068"/>
              <a:gd name="T12" fmla="*/ 2147483647 w 743"/>
              <a:gd name="T13" fmla="*/ 2147483647 h 1068"/>
              <a:gd name="T14" fmla="*/ 2147483647 w 743"/>
              <a:gd name="T15" fmla="*/ 2147483647 h 1068"/>
              <a:gd name="T16" fmla="*/ 2147483647 w 743"/>
              <a:gd name="T17" fmla="*/ 2147483647 h 1068"/>
              <a:gd name="T18" fmla="*/ 2147483647 w 743"/>
              <a:gd name="T19" fmla="*/ 2147483647 h 1068"/>
              <a:gd name="T20" fmla="*/ 2147483647 w 743"/>
              <a:gd name="T21" fmla="*/ 2147483647 h 1068"/>
              <a:gd name="T22" fmla="*/ 2147483647 w 743"/>
              <a:gd name="T23" fmla="*/ 2147483647 h 1068"/>
              <a:gd name="T24" fmla="*/ 2147483647 w 743"/>
              <a:gd name="T25" fmla="*/ 2147483647 h 1068"/>
              <a:gd name="T26" fmla="*/ 895788586 w 743"/>
              <a:gd name="T27" fmla="*/ 2147483647 h 1068"/>
              <a:gd name="T28" fmla="*/ 311595648 w 743"/>
              <a:gd name="T29" fmla="*/ 2147483647 h 1068"/>
              <a:gd name="T30" fmla="*/ 0 w 743"/>
              <a:gd name="T31" fmla="*/ 2147483647 h 1068"/>
              <a:gd name="T32" fmla="*/ 142789441 w 743"/>
              <a:gd name="T33" fmla="*/ 2147483647 h 1068"/>
              <a:gd name="T34" fmla="*/ 973674131 w 743"/>
              <a:gd name="T35" fmla="*/ 2147483647 h 1068"/>
              <a:gd name="T36" fmla="*/ 2147483647 w 743"/>
              <a:gd name="T37" fmla="*/ 2147483647 h 1068"/>
              <a:gd name="T38" fmla="*/ 2147483647 w 743"/>
              <a:gd name="T39" fmla="*/ 2147483647 h 1068"/>
              <a:gd name="T40" fmla="*/ 2147483647 w 743"/>
              <a:gd name="T41" fmla="*/ 2147483647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7" name="Freeform 207"/>
          <p:cNvSpPr/>
          <p:nvPr/>
        </p:nvSpPr>
        <p:spPr bwMode="auto">
          <a:xfrm flipH="1">
            <a:off x="1436688" y="4422775"/>
            <a:ext cx="277812" cy="204788"/>
          </a:xfrm>
          <a:custGeom>
            <a:avLst/>
            <a:gdLst>
              <a:gd name="T0" fmla="*/ 0 w 1188"/>
              <a:gd name="T1" fmla="*/ 2147483647 h 738"/>
              <a:gd name="T2" fmla="*/ 0 w 1188"/>
              <a:gd name="T3" fmla="*/ 2147483647 h 738"/>
              <a:gd name="T4" fmla="*/ 2147483647 w 1188"/>
              <a:gd name="T5" fmla="*/ 2147483647 h 738"/>
              <a:gd name="T6" fmla="*/ 2147483647 w 1188"/>
              <a:gd name="T7" fmla="*/ 0 h 738"/>
              <a:gd name="T8" fmla="*/ 0 w 1188"/>
              <a:gd name="T9" fmla="*/ 2147483647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8" name="Freeform 208"/>
          <p:cNvSpPr/>
          <p:nvPr/>
        </p:nvSpPr>
        <p:spPr bwMode="auto">
          <a:xfrm flipH="1">
            <a:off x="1714500" y="4471988"/>
            <a:ext cx="204788" cy="155575"/>
          </a:xfrm>
          <a:custGeom>
            <a:avLst/>
            <a:gdLst>
              <a:gd name="T0" fmla="*/ 2147483647 w 882"/>
              <a:gd name="T1" fmla="*/ 1055058071 h 563"/>
              <a:gd name="T2" fmla="*/ 2147483647 w 882"/>
              <a:gd name="T3" fmla="*/ 2147483647 h 563"/>
              <a:gd name="T4" fmla="*/ 0 w 882"/>
              <a:gd name="T5" fmla="*/ 2147483647 h 563"/>
              <a:gd name="T6" fmla="*/ 0 w 882"/>
              <a:gd name="T7" fmla="*/ 0 h 563"/>
              <a:gd name="T8" fmla="*/ 2147483647 w 882"/>
              <a:gd name="T9" fmla="*/ 1055058071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09" name="Freeform 209"/>
          <p:cNvSpPr/>
          <p:nvPr/>
        </p:nvSpPr>
        <p:spPr bwMode="auto">
          <a:xfrm flipH="1">
            <a:off x="1436688" y="4422775"/>
            <a:ext cx="482600" cy="63500"/>
          </a:xfrm>
          <a:custGeom>
            <a:avLst/>
            <a:gdLst>
              <a:gd name="T0" fmla="*/ 0 w 2070"/>
              <a:gd name="T1" fmla="*/ 2147483647 h 225"/>
              <a:gd name="T2" fmla="*/ 2147483647 w 2070"/>
              <a:gd name="T3" fmla="*/ 2147483647 h 225"/>
              <a:gd name="T4" fmla="*/ 2147483647 w 2070"/>
              <a:gd name="T5" fmla="*/ 0 h 225"/>
              <a:gd name="T6" fmla="*/ 2147483647 w 2070"/>
              <a:gd name="T7" fmla="*/ 0 h 225"/>
              <a:gd name="T8" fmla="*/ 0 w 2070"/>
              <a:gd name="T9" fmla="*/ 2147483647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0" name="Freeform 210"/>
          <p:cNvSpPr/>
          <p:nvPr/>
        </p:nvSpPr>
        <p:spPr bwMode="auto">
          <a:xfrm flipH="1">
            <a:off x="1584325" y="4406900"/>
            <a:ext cx="177800" cy="57150"/>
          </a:xfrm>
          <a:custGeom>
            <a:avLst/>
            <a:gdLst>
              <a:gd name="T0" fmla="*/ 0 w 751"/>
              <a:gd name="T1" fmla="*/ 2147483647 h 210"/>
              <a:gd name="T2" fmla="*/ 0 w 751"/>
              <a:gd name="T3" fmla="*/ 2147483647 h 210"/>
              <a:gd name="T4" fmla="*/ 2147483647 w 751"/>
              <a:gd name="T5" fmla="*/ 2147483647 h 210"/>
              <a:gd name="T6" fmla="*/ 2147483647 w 751"/>
              <a:gd name="T7" fmla="*/ 2147483647 h 210"/>
              <a:gd name="T8" fmla="*/ 2147483647 w 751"/>
              <a:gd name="T9" fmla="*/ 0 h 210"/>
              <a:gd name="T10" fmla="*/ 0 w 751"/>
              <a:gd name="T11" fmla="*/ 2147483647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1" name="Freeform 211"/>
          <p:cNvSpPr/>
          <p:nvPr/>
        </p:nvSpPr>
        <p:spPr bwMode="auto">
          <a:xfrm flipH="1">
            <a:off x="1490663" y="4159250"/>
            <a:ext cx="225425" cy="282575"/>
          </a:xfrm>
          <a:custGeom>
            <a:avLst/>
            <a:gdLst>
              <a:gd name="T0" fmla="*/ 1747917297 w 960"/>
              <a:gd name="T1" fmla="*/ 2147483647 h 1031"/>
              <a:gd name="T2" fmla="*/ 0 w 960"/>
              <a:gd name="T3" fmla="*/ 679451677 h 1031"/>
              <a:gd name="T4" fmla="*/ 2147483647 w 960"/>
              <a:gd name="T5" fmla="*/ 0 h 1031"/>
              <a:gd name="T6" fmla="*/ 2147483647 w 960"/>
              <a:gd name="T7" fmla="*/ 2147483647 h 1031"/>
              <a:gd name="T8" fmla="*/ 1747917297 w 960"/>
              <a:gd name="T9" fmla="*/ 214748364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2" name="Freeform 212"/>
          <p:cNvSpPr/>
          <p:nvPr/>
        </p:nvSpPr>
        <p:spPr bwMode="auto">
          <a:xfrm flipH="1">
            <a:off x="1684338" y="4167188"/>
            <a:ext cx="198437" cy="282575"/>
          </a:xfrm>
          <a:custGeom>
            <a:avLst/>
            <a:gdLst>
              <a:gd name="T0" fmla="*/ 2147483647 w 850"/>
              <a:gd name="T1" fmla="*/ 0 h 1026"/>
              <a:gd name="T2" fmla="*/ 0 w 850"/>
              <a:gd name="T3" fmla="*/ 2147483647 h 1026"/>
              <a:gd name="T4" fmla="*/ 1297786479 w 850"/>
              <a:gd name="T5" fmla="*/ 2147483647 h 1026"/>
              <a:gd name="T6" fmla="*/ 2147483647 w 850"/>
              <a:gd name="T7" fmla="*/ 2147483647 h 1026"/>
              <a:gd name="T8" fmla="*/ 2147483647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3" name="Freeform 213"/>
          <p:cNvSpPr/>
          <p:nvPr/>
        </p:nvSpPr>
        <p:spPr bwMode="auto">
          <a:xfrm flipH="1">
            <a:off x="1516063" y="4187825"/>
            <a:ext cx="161925" cy="212725"/>
          </a:xfrm>
          <a:custGeom>
            <a:avLst/>
            <a:gdLst>
              <a:gd name="T0" fmla="*/ 0 w 689"/>
              <a:gd name="T1" fmla="*/ 735877065 h 778"/>
              <a:gd name="T2" fmla="*/ 1272043337 w 689"/>
              <a:gd name="T3" fmla="*/ 2147483647 h 778"/>
              <a:gd name="T4" fmla="*/ 2147483647 w 689"/>
              <a:gd name="T5" fmla="*/ 2147483647 h 778"/>
              <a:gd name="T6" fmla="*/ 2147483647 w 689"/>
              <a:gd name="T7" fmla="*/ 0 h 778"/>
              <a:gd name="T8" fmla="*/ 0 w 689"/>
              <a:gd name="T9" fmla="*/ 735877065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4" name="Freeform 214"/>
          <p:cNvSpPr/>
          <p:nvPr/>
        </p:nvSpPr>
        <p:spPr bwMode="auto">
          <a:xfrm flipH="1">
            <a:off x="1455738" y="4445000"/>
            <a:ext cx="157162" cy="131763"/>
          </a:xfrm>
          <a:custGeom>
            <a:avLst/>
            <a:gdLst>
              <a:gd name="T0" fmla="*/ 2147483647 w 674"/>
              <a:gd name="T1" fmla="*/ 0 h 482"/>
              <a:gd name="T2" fmla="*/ 0 w 674"/>
              <a:gd name="T3" fmla="*/ 2147483647 h 482"/>
              <a:gd name="T4" fmla="*/ 0 w 674"/>
              <a:gd name="T5" fmla="*/ 2147483647 h 482"/>
              <a:gd name="T6" fmla="*/ 2147483647 w 674"/>
              <a:gd name="T7" fmla="*/ 2147483647 h 482"/>
              <a:gd name="T8" fmla="*/ 2147483647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15" name="Line 215"/>
          <p:cNvSpPr>
            <a:spLocks noChangeShapeType="1"/>
          </p:cNvSpPr>
          <p:nvPr/>
        </p:nvSpPr>
        <p:spPr bwMode="auto">
          <a:xfrm flipH="1" flipV="1">
            <a:off x="1466850" y="4478338"/>
            <a:ext cx="42863" cy="9525"/>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16" name="Line 216"/>
          <p:cNvSpPr>
            <a:spLocks noChangeShapeType="1"/>
          </p:cNvSpPr>
          <p:nvPr/>
        </p:nvSpPr>
        <p:spPr bwMode="auto">
          <a:xfrm>
            <a:off x="1531938" y="4492625"/>
            <a:ext cx="52387" cy="17463"/>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17" name="Line 217"/>
          <p:cNvSpPr>
            <a:spLocks noChangeShapeType="1"/>
          </p:cNvSpPr>
          <p:nvPr/>
        </p:nvSpPr>
        <p:spPr bwMode="auto">
          <a:xfrm flipH="1">
            <a:off x="1519238" y="4460875"/>
            <a:ext cx="0" cy="87313"/>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18" name="Line 218"/>
          <p:cNvSpPr>
            <a:spLocks noChangeShapeType="1"/>
          </p:cNvSpPr>
          <p:nvPr/>
        </p:nvSpPr>
        <p:spPr bwMode="auto">
          <a:xfrm flipH="1">
            <a:off x="1595438" y="4481513"/>
            <a:ext cx="1587" cy="92075"/>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19" name="Line 219"/>
          <p:cNvSpPr>
            <a:spLocks noChangeShapeType="1"/>
          </p:cNvSpPr>
          <p:nvPr/>
        </p:nvSpPr>
        <p:spPr bwMode="auto">
          <a:xfrm>
            <a:off x="1452563" y="4478338"/>
            <a:ext cx="144462" cy="42862"/>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20" name="Line 220"/>
          <p:cNvSpPr>
            <a:spLocks noChangeShapeType="1"/>
          </p:cNvSpPr>
          <p:nvPr/>
        </p:nvSpPr>
        <p:spPr bwMode="auto">
          <a:xfrm flipH="1" flipV="1">
            <a:off x="1452563" y="4467225"/>
            <a:ext cx="144462" cy="3810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21" name="Freeform 221"/>
          <p:cNvSpPr/>
          <p:nvPr/>
        </p:nvSpPr>
        <p:spPr bwMode="auto">
          <a:xfrm flipH="1">
            <a:off x="1630363" y="4573588"/>
            <a:ext cx="14287" cy="52387"/>
          </a:xfrm>
          <a:custGeom>
            <a:avLst/>
            <a:gdLst>
              <a:gd name="T0" fmla="*/ 158976385 w 75"/>
              <a:gd name="T1" fmla="*/ 0 h 194"/>
              <a:gd name="T2" fmla="*/ 0 w 75"/>
              <a:gd name="T3" fmla="*/ 2147483647 h 194"/>
              <a:gd name="T4" fmla="*/ 380186345 w 75"/>
              <a:gd name="T5" fmla="*/ 2147483647 h 194"/>
              <a:gd name="T6" fmla="*/ 518442445 w 75"/>
              <a:gd name="T7" fmla="*/ 157506124 h 194"/>
              <a:gd name="T8" fmla="*/ 158976385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2" name="Freeform 222"/>
          <p:cNvSpPr/>
          <p:nvPr/>
        </p:nvSpPr>
        <p:spPr bwMode="auto">
          <a:xfrm flipH="1">
            <a:off x="1584325" y="4579938"/>
            <a:ext cx="50800" cy="46037"/>
          </a:xfrm>
          <a:custGeom>
            <a:avLst/>
            <a:gdLst>
              <a:gd name="T0" fmla="*/ 254926223 w 206"/>
              <a:gd name="T1" fmla="*/ 102876524 h 168"/>
              <a:gd name="T2" fmla="*/ 0 w 206"/>
              <a:gd name="T3" fmla="*/ 2147483647 h 168"/>
              <a:gd name="T4" fmla="*/ 2147483647 w 206"/>
              <a:gd name="T5" fmla="*/ 1728474431 h 168"/>
              <a:gd name="T6" fmla="*/ 1889565611 w 206"/>
              <a:gd name="T7" fmla="*/ 1193517012 h 168"/>
              <a:gd name="T8" fmla="*/ 779798757 w 206"/>
              <a:gd name="T9" fmla="*/ 1996028224 h 168"/>
              <a:gd name="T10" fmla="*/ 1124726956 w 206"/>
              <a:gd name="T11" fmla="*/ 0 h 168"/>
              <a:gd name="T12" fmla="*/ 254926223 w 206"/>
              <a:gd name="T13" fmla="*/ 102876524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3" name="Freeform 223"/>
          <p:cNvSpPr/>
          <p:nvPr/>
        </p:nvSpPr>
        <p:spPr bwMode="auto">
          <a:xfrm flipH="1">
            <a:off x="1295400" y="4446588"/>
            <a:ext cx="368300" cy="203200"/>
          </a:xfrm>
          <a:custGeom>
            <a:avLst/>
            <a:gdLst>
              <a:gd name="T0" fmla="*/ 0 w 1583"/>
              <a:gd name="T1" fmla="*/ 2147483647 h 729"/>
              <a:gd name="T2" fmla="*/ 2147483647 w 1583"/>
              <a:gd name="T3" fmla="*/ 2147483647 h 729"/>
              <a:gd name="T4" fmla="*/ 2147483647 w 1583"/>
              <a:gd name="T5" fmla="*/ 2147483647 h 729"/>
              <a:gd name="T6" fmla="*/ 2147483647 w 1583"/>
              <a:gd name="T7" fmla="*/ 0 h 729"/>
              <a:gd name="T8" fmla="*/ 0 w 1583"/>
              <a:gd name="T9" fmla="*/ 2147483647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4" name="Freeform 224"/>
          <p:cNvSpPr/>
          <p:nvPr/>
        </p:nvSpPr>
        <p:spPr bwMode="auto">
          <a:xfrm flipH="1">
            <a:off x="1485900" y="4532313"/>
            <a:ext cx="185738" cy="144462"/>
          </a:xfrm>
          <a:custGeom>
            <a:avLst/>
            <a:gdLst>
              <a:gd name="T0" fmla="*/ 361120409 w 792"/>
              <a:gd name="T1" fmla="*/ 0 h 516"/>
              <a:gd name="T2" fmla="*/ 2147483647 w 792"/>
              <a:gd name="T3" fmla="*/ 2147483647 h 516"/>
              <a:gd name="T4" fmla="*/ 2147483647 w 792"/>
              <a:gd name="T5" fmla="*/ 2147483647 h 516"/>
              <a:gd name="T6" fmla="*/ 0 w 792"/>
              <a:gd name="T7" fmla="*/ 1799379185 h 516"/>
              <a:gd name="T8" fmla="*/ 361120409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5" name="Freeform 225"/>
          <p:cNvSpPr/>
          <p:nvPr/>
        </p:nvSpPr>
        <p:spPr bwMode="auto">
          <a:xfrm flipH="1">
            <a:off x="1292225" y="4535488"/>
            <a:ext cx="198438" cy="141287"/>
          </a:xfrm>
          <a:custGeom>
            <a:avLst/>
            <a:gdLst>
              <a:gd name="T0" fmla="*/ 0 w 846"/>
              <a:gd name="T1" fmla="*/ 2147483647 h 507"/>
              <a:gd name="T2" fmla="*/ 322628781 w 846"/>
              <a:gd name="T3" fmla="*/ 2147483647 h 507"/>
              <a:gd name="T4" fmla="*/ 2147483647 w 846"/>
              <a:gd name="T5" fmla="*/ 0 h 507"/>
              <a:gd name="T6" fmla="*/ 2147483647 w 846"/>
              <a:gd name="T7" fmla="*/ 1644726866 h 507"/>
              <a:gd name="T8" fmla="*/ 0 w 846"/>
              <a:gd name="T9" fmla="*/ 2147483647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6" name="Freeform 226"/>
          <p:cNvSpPr/>
          <p:nvPr/>
        </p:nvSpPr>
        <p:spPr bwMode="auto">
          <a:xfrm flipH="1">
            <a:off x="1444625" y="4541838"/>
            <a:ext cx="147638" cy="90487"/>
          </a:xfrm>
          <a:custGeom>
            <a:avLst/>
            <a:gdLst>
              <a:gd name="T0" fmla="*/ 0 w 637"/>
              <a:gd name="T1" fmla="*/ 1859183532 h 321"/>
              <a:gd name="T2" fmla="*/ 2147483647 w 637"/>
              <a:gd name="T3" fmla="*/ 0 h 321"/>
              <a:gd name="T4" fmla="*/ 2147483647 w 637"/>
              <a:gd name="T5" fmla="*/ 2147483647 h 321"/>
              <a:gd name="T6" fmla="*/ 2147483647 w 637"/>
              <a:gd name="T7" fmla="*/ 2147483647 h 321"/>
              <a:gd name="T8" fmla="*/ 0 w 637"/>
              <a:gd name="T9" fmla="*/ 1859183532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7" name="Freeform 227"/>
          <p:cNvSpPr/>
          <p:nvPr/>
        </p:nvSpPr>
        <p:spPr bwMode="auto">
          <a:xfrm flipH="1">
            <a:off x="1311275" y="4481513"/>
            <a:ext cx="220663" cy="120650"/>
          </a:xfrm>
          <a:custGeom>
            <a:avLst/>
            <a:gdLst>
              <a:gd name="T0" fmla="*/ 0 w 938"/>
              <a:gd name="T1" fmla="*/ 2147483647 h 434"/>
              <a:gd name="T2" fmla="*/ 2147483647 w 938"/>
              <a:gd name="T3" fmla="*/ 2147483647 h 434"/>
              <a:gd name="T4" fmla="*/ 2147483647 w 938"/>
              <a:gd name="T5" fmla="*/ 2147483647 h 434"/>
              <a:gd name="T6" fmla="*/ 2147483647 w 938"/>
              <a:gd name="T7" fmla="*/ 0 h 434"/>
              <a:gd name="T8" fmla="*/ 0 w 938"/>
              <a:gd name="T9" fmla="*/ 2147483647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8" name="Freeform 228"/>
          <p:cNvSpPr/>
          <p:nvPr/>
        </p:nvSpPr>
        <p:spPr bwMode="auto">
          <a:xfrm flipH="1">
            <a:off x="1404938" y="4454525"/>
            <a:ext cx="239712" cy="107950"/>
          </a:xfrm>
          <a:custGeom>
            <a:avLst/>
            <a:gdLst>
              <a:gd name="T0" fmla="*/ 2147483647 w 1034"/>
              <a:gd name="T1" fmla="*/ 2147483647 h 395"/>
              <a:gd name="T2" fmla="*/ 0 w 1034"/>
              <a:gd name="T3" fmla="*/ 2147483647 h 395"/>
              <a:gd name="T4" fmla="*/ 2147483647 w 1034"/>
              <a:gd name="T5" fmla="*/ 0 h 395"/>
              <a:gd name="T6" fmla="*/ 2147483647 w 1034"/>
              <a:gd name="T7" fmla="*/ 1673758494 h 395"/>
              <a:gd name="T8" fmla="*/ 2147483647 w 1034"/>
              <a:gd name="T9" fmla="*/ 2147483647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29" name="Line 229"/>
          <p:cNvSpPr>
            <a:spLocks noChangeShapeType="1"/>
          </p:cNvSpPr>
          <p:nvPr/>
        </p:nvSpPr>
        <p:spPr bwMode="auto">
          <a:xfrm flipH="1" flipV="1">
            <a:off x="1431925" y="4459288"/>
            <a:ext cx="206375" cy="8413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0" name="Line 230"/>
          <p:cNvSpPr>
            <a:spLocks noChangeShapeType="1"/>
          </p:cNvSpPr>
          <p:nvPr/>
        </p:nvSpPr>
        <p:spPr bwMode="auto">
          <a:xfrm flipH="1" flipV="1">
            <a:off x="1420813" y="4464050"/>
            <a:ext cx="201612" cy="8731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1" name="Line 231"/>
          <p:cNvSpPr>
            <a:spLocks noChangeShapeType="1"/>
          </p:cNvSpPr>
          <p:nvPr/>
        </p:nvSpPr>
        <p:spPr bwMode="auto">
          <a:xfrm flipH="1" flipV="1">
            <a:off x="1411288" y="4471988"/>
            <a:ext cx="198437"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2" name="Line 232"/>
          <p:cNvSpPr>
            <a:spLocks noChangeShapeType="1"/>
          </p:cNvSpPr>
          <p:nvPr/>
        </p:nvSpPr>
        <p:spPr bwMode="auto">
          <a:xfrm flipH="1" flipV="1">
            <a:off x="1385888" y="4486275"/>
            <a:ext cx="195262" cy="9048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3" name="Line 233"/>
          <p:cNvSpPr>
            <a:spLocks noChangeShapeType="1"/>
          </p:cNvSpPr>
          <p:nvPr/>
        </p:nvSpPr>
        <p:spPr bwMode="auto">
          <a:xfrm flipH="1" flipV="1">
            <a:off x="1371600" y="4495800"/>
            <a:ext cx="192088" cy="936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4" name="Line 234"/>
          <p:cNvSpPr>
            <a:spLocks noChangeShapeType="1"/>
          </p:cNvSpPr>
          <p:nvPr/>
        </p:nvSpPr>
        <p:spPr bwMode="auto">
          <a:xfrm flipH="1" flipV="1">
            <a:off x="1368425" y="4510088"/>
            <a:ext cx="174625" cy="857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5" name="Line 235"/>
          <p:cNvSpPr>
            <a:spLocks noChangeShapeType="1"/>
          </p:cNvSpPr>
          <p:nvPr/>
        </p:nvSpPr>
        <p:spPr bwMode="auto">
          <a:xfrm flipH="1" flipV="1">
            <a:off x="1358900" y="4516438"/>
            <a:ext cx="166688" cy="889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6" name="Line 236"/>
          <p:cNvSpPr>
            <a:spLocks noChangeShapeType="1"/>
          </p:cNvSpPr>
          <p:nvPr/>
        </p:nvSpPr>
        <p:spPr bwMode="auto">
          <a:xfrm flipH="1" flipV="1">
            <a:off x="1341438" y="4529138"/>
            <a:ext cx="161925" cy="8731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7" name="Line 237"/>
          <p:cNvSpPr>
            <a:spLocks noChangeShapeType="1"/>
          </p:cNvSpPr>
          <p:nvPr/>
        </p:nvSpPr>
        <p:spPr bwMode="auto">
          <a:xfrm flipH="1">
            <a:off x="1473200" y="4559300"/>
            <a:ext cx="100013" cy="666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8" name="Line 238"/>
          <p:cNvSpPr>
            <a:spLocks noChangeShapeType="1"/>
          </p:cNvSpPr>
          <p:nvPr/>
        </p:nvSpPr>
        <p:spPr bwMode="auto">
          <a:xfrm flipH="1">
            <a:off x="1455738" y="4551363"/>
            <a:ext cx="96837" cy="6191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9" name="Line 239"/>
          <p:cNvSpPr>
            <a:spLocks noChangeShapeType="1"/>
          </p:cNvSpPr>
          <p:nvPr/>
        </p:nvSpPr>
        <p:spPr bwMode="auto">
          <a:xfrm flipH="1">
            <a:off x="1412875" y="4529138"/>
            <a:ext cx="98425"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0" name="Line 240"/>
          <p:cNvSpPr>
            <a:spLocks noChangeShapeType="1"/>
          </p:cNvSpPr>
          <p:nvPr/>
        </p:nvSpPr>
        <p:spPr bwMode="auto">
          <a:xfrm flipH="1">
            <a:off x="1392238" y="4519613"/>
            <a:ext cx="95250"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1" name="Line 241"/>
          <p:cNvSpPr>
            <a:spLocks noChangeShapeType="1"/>
          </p:cNvSpPr>
          <p:nvPr/>
        </p:nvSpPr>
        <p:spPr bwMode="auto">
          <a:xfrm flipH="1">
            <a:off x="1371600" y="4510088"/>
            <a:ext cx="93663" cy="6032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2" name="Line 242"/>
          <p:cNvSpPr>
            <a:spLocks noChangeShapeType="1"/>
          </p:cNvSpPr>
          <p:nvPr/>
        </p:nvSpPr>
        <p:spPr bwMode="auto">
          <a:xfrm flipH="1">
            <a:off x="1352550" y="4500563"/>
            <a:ext cx="92075" cy="5873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3" name="Line 243"/>
          <p:cNvSpPr>
            <a:spLocks noChangeShapeType="1"/>
          </p:cNvSpPr>
          <p:nvPr/>
        </p:nvSpPr>
        <p:spPr bwMode="auto">
          <a:xfrm flipH="1">
            <a:off x="1333500" y="4491038"/>
            <a:ext cx="92075" cy="539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4" name="Line 244"/>
          <p:cNvSpPr>
            <a:spLocks noChangeShapeType="1"/>
          </p:cNvSpPr>
          <p:nvPr/>
        </p:nvSpPr>
        <p:spPr bwMode="auto">
          <a:xfrm flipH="1">
            <a:off x="1566863" y="4519613"/>
            <a:ext cx="49212" cy="3175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5" name="Line 245"/>
          <p:cNvSpPr>
            <a:spLocks noChangeShapeType="1"/>
          </p:cNvSpPr>
          <p:nvPr/>
        </p:nvSpPr>
        <p:spPr bwMode="auto">
          <a:xfrm flipH="1">
            <a:off x="1538288" y="4510088"/>
            <a:ext cx="46037" cy="254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6" name="Line 246"/>
          <p:cNvSpPr>
            <a:spLocks noChangeShapeType="1"/>
          </p:cNvSpPr>
          <p:nvPr/>
        </p:nvSpPr>
        <p:spPr bwMode="auto">
          <a:xfrm flipH="1">
            <a:off x="1511300" y="4498975"/>
            <a:ext cx="46038" cy="28575"/>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7" name="Line 247"/>
          <p:cNvSpPr>
            <a:spLocks noChangeShapeType="1"/>
          </p:cNvSpPr>
          <p:nvPr/>
        </p:nvSpPr>
        <p:spPr bwMode="auto">
          <a:xfrm flipH="1">
            <a:off x="1484313" y="4487863"/>
            <a:ext cx="42862" cy="2540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8" name="Line 248"/>
          <p:cNvSpPr>
            <a:spLocks noChangeShapeType="1"/>
          </p:cNvSpPr>
          <p:nvPr/>
        </p:nvSpPr>
        <p:spPr bwMode="auto">
          <a:xfrm flipH="1">
            <a:off x="1457325" y="4475163"/>
            <a:ext cx="41275" cy="2698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9" name="Line 249"/>
          <p:cNvSpPr>
            <a:spLocks noChangeShapeType="1"/>
          </p:cNvSpPr>
          <p:nvPr/>
        </p:nvSpPr>
        <p:spPr bwMode="auto">
          <a:xfrm flipH="1">
            <a:off x="1427163" y="4464050"/>
            <a:ext cx="39687" cy="2381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50" name="Freeform 250"/>
          <p:cNvSpPr/>
          <p:nvPr/>
        </p:nvSpPr>
        <p:spPr bwMode="auto">
          <a:xfrm flipH="1">
            <a:off x="1049338" y="4746625"/>
            <a:ext cx="487362" cy="258763"/>
          </a:xfrm>
          <a:custGeom>
            <a:avLst/>
            <a:gdLst>
              <a:gd name="T0" fmla="*/ 2147483647 w 2091"/>
              <a:gd name="T1" fmla="*/ 2147483647 h 931"/>
              <a:gd name="T2" fmla="*/ 63288069 w 2091"/>
              <a:gd name="T3" fmla="*/ 2147483647 h 931"/>
              <a:gd name="T4" fmla="*/ 0 w 2091"/>
              <a:gd name="T5" fmla="*/ 2147483647 h 931"/>
              <a:gd name="T6" fmla="*/ 113972761 w 2091"/>
              <a:gd name="T7" fmla="*/ 2147483647 h 931"/>
              <a:gd name="T8" fmla="*/ 1266193854 w 2091"/>
              <a:gd name="T9" fmla="*/ 2147483647 h 931"/>
              <a:gd name="T10" fmla="*/ 2147483647 w 2091"/>
              <a:gd name="T11" fmla="*/ 2147483647 h 931"/>
              <a:gd name="T12" fmla="*/ 2147483647 w 2091"/>
              <a:gd name="T13" fmla="*/ 2147483647 h 931"/>
              <a:gd name="T14" fmla="*/ 2147483647 w 2091"/>
              <a:gd name="T15" fmla="*/ 2147483647 h 931"/>
              <a:gd name="T16" fmla="*/ 2147483647 w 2091"/>
              <a:gd name="T17" fmla="*/ 2147483647 h 931"/>
              <a:gd name="T18" fmla="*/ 2147483647 w 2091"/>
              <a:gd name="T19" fmla="*/ 2147483647 h 931"/>
              <a:gd name="T20" fmla="*/ 2147483647 w 2091"/>
              <a:gd name="T21" fmla="*/ 2147483647 h 931"/>
              <a:gd name="T22" fmla="*/ 2147483647 w 2091"/>
              <a:gd name="T23" fmla="*/ 2147483647 h 931"/>
              <a:gd name="T24" fmla="*/ 2147483647 w 2091"/>
              <a:gd name="T25" fmla="*/ 2147483647 h 931"/>
              <a:gd name="T26" fmla="*/ 2147483647 w 2091"/>
              <a:gd name="T27" fmla="*/ 2147483647 h 931"/>
              <a:gd name="T28" fmla="*/ 2147483647 w 2091"/>
              <a:gd name="T29" fmla="*/ 2147483647 h 931"/>
              <a:gd name="T30" fmla="*/ 2147483647 w 2091"/>
              <a:gd name="T31" fmla="*/ 2147483647 h 931"/>
              <a:gd name="T32" fmla="*/ 2147483647 w 2091"/>
              <a:gd name="T33" fmla="*/ 2147483647 h 931"/>
              <a:gd name="T34" fmla="*/ 2147483647 w 2091"/>
              <a:gd name="T35" fmla="*/ 2147483647 h 931"/>
              <a:gd name="T36" fmla="*/ 2147483647 w 2091"/>
              <a:gd name="T37" fmla="*/ 1760631329 h 931"/>
              <a:gd name="T38" fmla="*/ 2147483647 w 2091"/>
              <a:gd name="T39" fmla="*/ 0 h 931"/>
              <a:gd name="T40" fmla="*/ 2147483647 w 2091"/>
              <a:gd name="T41" fmla="*/ 472390911 h 931"/>
              <a:gd name="T42" fmla="*/ 2147483647 w 2091"/>
              <a:gd name="T43" fmla="*/ 2147483647 h 931"/>
              <a:gd name="T44" fmla="*/ 2147483647 w 2091"/>
              <a:gd name="T45" fmla="*/ 2147483647 h 931"/>
              <a:gd name="T46" fmla="*/ 2147483647 w 2091"/>
              <a:gd name="T47" fmla="*/ 2147483647 h 931"/>
              <a:gd name="T48" fmla="*/ 2147483647 w 2091"/>
              <a:gd name="T49" fmla="*/ 2147483647 h 931"/>
              <a:gd name="T50" fmla="*/ 2147483647 w 2091"/>
              <a:gd name="T51" fmla="*/ 2147483647 h 931"/>
              <a:gd name="T52" fmla="*/ 2147483647 w 2091"/>
              <a:gd name="T53" fmla="*/ 2147483647 h 931"/>
              <a:gd name="T54" fmla="*/ 2147483647 w 2091"/>
              <a:gd name="T55" fmla="*/ 2147483647 h 931"/>
              <a:gd name="T56" fmla="*/ 2147483647 w 2091"/>
              <a:gd name="T57" fmla="*/ 2147483647 h 931"/>
              <a:gd name="T58" fmla="*/ 2147483647 w 2091"/>
              <a:gd name="T59" fmla="*/ 2147483647 h 931"/>
              <a:gd name="T60" fmla="*/ 2147483647 w 2091"/>
              <a:gd name="T61" fmla="*/ 2147483647 h 931"/>
              <a:gd name="T62" fmla="*/ 2147483647 w 2091"/>
              <a:gd name="T63" fmla="*/ 2147483647 h 931"/>
              <a:gd name="T64" fmla="*/ 2147483647 w 2091"/>
              <a:gd name="T65" fmla="*/ 2147483647 h 931"/>
              <a:gd name="T66" fmla="*/ 2147483647 w 2091"/>
              <a:gd name="T67" fmla="*/ 2147483647 h 931"/>
              <a:gd name="T68" fmla="*/ 2147483647 w 2091"/>
              <a:gd name="T69" fmla="*/ 2147483647 h 931"/>
              <a:gd name="T70" fmla="*/ 2147483647 w 2091"/>
              <a:gd name="T71" fmla="*/ 2147483647 h 931"/>
              <a:gd name="T72" fmla="*/ 2147483647 w 2091"/>
              <a:gd name="T73" fmla="*/ 2147483647 h 931"/>
              <a:gd name="T74" fmla="*/ 2147483647 w 2091"/>
              <a:gd name="T75" fmla="*/ 2147483647 h 931"/>
              <a:gd name="T76" fmla="*/ 2147483647 w 2091"/>
              <a:gd name="T77" fmla="*/ 2147483647 h 931"/>
              <a:gd name="T78" fmla="*/ 2147483647 w 2091"/>
              <a:gd name="T79" fmla="*/ 2147483647 h 931"/>
              <a:gd name="T80" fmla="*/ 2147483647 w 2091"/>
              <a:gd name="T81" fmla="*/ 2147483647 h 931"/>
              <a:gd name="T82" fmla="*/ 2147483647 w 2091"/>
              <a:gd name="T83" fmla="*/ 2147483647 h 931"/>
              <a:gd name="T84" fmla="*/ 2147483647 w 2091"/>
              <a:gd name="T85" fmla="*/ 2147483647 h 931"/>
              <a:gd name="T86" fmla="*/ 2147483647 w 2091"/>
              <a:gd name="T87" fmla="*/ 2147483647 h 931"/>
              <a:gd name="T88" fmla="*/ 2147483647 w 2091"/>
              <a:gd name="T89" fmla="*/ 214748364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1" name="Freeform 251"/>
          <p:cNvSpPr/>
          <p:nvPr/>
        </p:nvSpPr>
        <p:spPr bwMode="auto">
          <a:xfrm flipH="1">
            <a:off x="1054100" y="4773613"/>
            <a:ext cx="479425" cy="228600"/>
          </a:xfrm>
          <a:custGeom>
            <a:avLst/>
            <a:gdLst>
              <a:gd name="T0" fmla="*/ 2147483647 w 2049"/>
              <a:gd name="T1" fmla="*/ 1887166071 h 829"/>
              <a:gd name="T2" fmla="*/ 2147483647 w 2049"/>
              <a:gd name="T3" fmla="*/ 2147483647 h 829"/>
              <a:gd name="T4" fmla="*/ 2147483647 w 2049"/>
              <a:gd name="T5" fmla="*/ 2147483647 h 829"/>
              <a:gd name="T6" fmla="*/ 2147483647 w 2049"/>
              <a:gd name="T7" fmla="*/ 2147483647 h 829"/>
              <a:gd name="T8" fmla="*/ 2147483647 w 2049"/>
              <a:gd name="T9" fmla="*/ 2147483647 h 829"/>
              <a:gd name="T10" fmla="*/ 2147483647 w 2049"/>
              <a:gd name="T11" fmla="*/ 2147483647 h 829"/>
              <a:gd name="T12" fmla="*/ 2147483647 w 2049"/>
              <a:gd name="T13" fmla="*/ 2147483647 h 829"/>
              <a:gd name="T14" fmla="*/ 2147483647 w 2049"/>
              <a:gd name="T15" fmla="*/ 2147483647 h 829"/>
              <a:gd name="T16" fmla="*/ 2147483647 w 2049"/>
              <a:gd name="T17" fmla="*/ 2147483647 h 829"/>
              <a:gd name="T18" fmla="*/ 2147483647 w 2049"/>
              <a:gd name="T19" fmla="*/ 2147483647 h 829"/>
              <a:gd name="T20" fmla="*/ 2147483647 w 2049"/>
              <a:gd name="T21" fmla="*/ 2147483647 h 829"/>
              <a:gd name="T22" fmla="*/ 2147483647 w 2049"/>
              <a:gd name="T23" fmla="*/ 2147483647 h 829"/>
              <a:gd name="T24" fmla="*/ 2147483647 w 2049"/>
              <a:gd name="T25" fmla="*/ 2147483647 h 829"/>
              <a:gd name="T26" fmla="*/ 2147483647 w 2049"/>
              <a:gd name="T27" fmla="*/ 2147483647 h 829"/>
              <a:gd name="T28" fmla="*/ 2147483647 w 2049"/>
              <a:gd name="T29" fmla="*/ 2147483647 h 829"/>
              <a:gd name="T30" fmla="*/ 2147483647 w 2049"/>
              <a:gd name="T31" fmla="*/ 2147483647 h 829"/>
              <a:gd name="T32" fmla="*/ 2147483647 w 2049"/>
              <a:gd name="T33" fmla="*/ 2147483647 h 829"/>
              <a:gd name="T34" fmla="*/ 2147483647 w 2049"/>
              <a:gd name="T35" fmla="*/ 2147483647 h 829"/>
              <a:gd name="T36" fmla="*/ 2147483647 w 2049"/>
              <a:gd name="T37" fmla="*/ 2147483647 h 829"/>
              <a:gd name="T38" fmla="*/ 2147483647 w 2049"/>
              <a:gd name="T39" fmla="*/ 2147483647 h 829"/>
              <a:gd name="T40" fmla="*/ 755776768 w 2049"/>
              <a:gd name="T41" fmla="*/ 2147483647 h 829"/>
              <a:gd name="T42" fmla="*/ 0 w 2049"/>
              <a:gd name="T43" fmla="*/ 2147483647 h 829"/>
              <a:gd name="T44" fmla="*/ 512373584 w 2049"/>
              <a:gd name="T45" fmla="*/ 2147483647 h 829"/>
              <a:gd name="T46" fmla="*/ 2147483647 w 2049"/>
              <a:gd name="T47" fmla="*/ 2147483647 h 829"/>
              <a:gd name="T48" fmla="*/ 2147483647 w 2049"/>
              <a:gd name="T49" fmla="*/ 2147483647 h 829"/>
              <a:gd name="T50" fmla="*/ 2147483647 w 2049"/>
              <a:gd name="T51" fmla="*/ 2147483647 h 829"/>
              <a:gd name="T52" fmla="*/ 2147483647 w 2049"/>
              <a:gd name="T53" fmla="*/ 2147483647 h 829"/>
              <a:gd name="T54" fmla="*/ 2147483647 w 2049"/>
              <a:gd name="T55" fmla="*/ 2147483647 h 829"/>
              <a:gd name="T56" fmla="*/ 2147483647 w 2049"/>
              <a:gd name="T57" fmla="*/ 2147483647 h 829"/>
              <a:gd name="T58" fmla="*/ 2147483647 w 2049"/>
              <a:gd name="T59" fmla="*/ 2147483647 h 829"/>
              <a:gd name="T60" fmla="*/ 2147483647 w 2049"/>
              <a:gd name="T61" fmla="*/ 2147483647 h 829"/>
              <a:gd name="T62" fmla="*/ 2147483647 w 2049"/>
              <a:gd name="T63" fmla="*/ 1404918932 h 829"/>
              <a:gd name="T64" fmla="*/ 2147483647 w 2049"/>
              <a:gd name="T65" fmla="*/ 2147483647 h 829"/>
              <a:gd name="T66" fmla="*/ 2147483647 w 2049"/>
              <a:gd name="T67" fmla="*/ 1320970640 h 829"/>
              <a:gd name="T68" fmla="*/ 2147483647 w 2049"/>
              <a:gd name="T69" fmla="*/ 0 h 829"/>
              <a:gd name="T70" fmla="*/ 2147483647 w 2049"/>
              <a:gd name="T71" fmla="*/ 1132314478 h 829"/>
              <a:gd name="T72" fmla="*/ 2147483647 w 2049"/>
              <a:gd name="T73" fmla="*/ 2147483647 h 829"/>
              <a:gd name="T74" fmla="*/ 2147483647 w 2049"/>
              <a:gd name="T75" fmla="*/ 733863968 h 829"/>
              <a:gd name="T76" fmla="*/ 2147483647 w 2049"/>
              <a:gd name="T77" fmla="*/ 2147483647 h 829"/>
              <a:gd name="T78" fmla="*/ 2147483647 w 2049"/>
              <a:gd name="T79" fmla="*/ 1320970640 h 829"/>
              <a:gd name="T80" fmla="*/ 2147483647 w 2049"/>
              <a:gd name="T81" fmla="*/ 2147483647 h 829"/>
              <a:gd name="T82" fmla="*/ 2147483647 w 2049"/>
              <a:gd name="T83" fmla="*/ 2147483647 h 829"/>
              <a:gd name="T84" fmla="*/ 2147483647 w 2049"/>
              <a:gd name="T85" fmla="*/ 649991783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2" name="Freeform 252"/>
          <p:cNvSpPr/>
          <p:nvPr/>
        </p:nvSpPr>
        <p:spPr bwMode="auto">
          <a:xfrm flipH="1">
            <a:off x="1120775" y="4854575"/>
            <a:ext cx="66675" cy="12700"/>
          </a:xfrm>
          <a:custGeom>
            <a:avLst/>
            <a:gdLst>
              <a:gd name="T0" fmla="*/ 2147483647 w 280"/>
              <a:gd name="T1" fmla="*/ 0 h 48"/>
              <a:gd name="T2" fmla="*/ 2011897245 w 280"/>
              <a:gd name="T3" fmla="*/ 889055015 h 48"/>
              <a:gd name="T4" fmla="*/ 0 w 280"/>
              <a:gd name="T5" fmla="*/ 648240338 h 48"/>
              <a:gd name="T6" fmla="*/ 2147483647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3" name="Freeform 253"/>
          <p:cNvSpPr/>
          <p:nvPr/>
        </p:nvSpPr>
        <p:spPr bwMode="auto">
          <a:xfrm flipH="1">
            <a:off x="1055688" y="4832350"/>
            <a:ext cx="39687" cy="17463"/>
          </a:xfrm>
          <a:custGeom>
            <a:avLst/>
            <a:gdLst>
              <a:gd name="T0" fmla="*/ 2147483647 w 170"/>
              <a:gd name="T1" fmla="*/ 0 h 57"/>
              <a:gd name="T2" fmla="*/ 1590426072 w 170"/>
              <a:gd name="T3" fmla="*/ 1006477897 h 57"/>
              <a:gd name="T4" fmla="*/ 0 w 170"/>
              <a:gd name="T5" fmla="*/ 1524124277 h 57"/>
              <a:gd name="T6" fmla="*/ 1654027968 w 170"/>
              <a:gd name="T7" fmla="*/ 1639105540 h 57"/>
              <a:gd name="T8" fmla="*/ 2147483647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4" name="Freeform 254"/>
          <p:cNvSpPr/>
          <p:nvPr/>
        </p:nvSpPr>
        <p:spPr bwMode="auto">
          <a:xfrm flipH="1">
            <a:off x="1222375" y="4821238"/>
            <a:ext cx="63500" cy="39687"/>
          </a:xfrm>
          <a:custGeom>
            <a:avLst/>
            <a:gdLst>
              <a:gd name="T0" fmla="*/ 2147483647 w 263"/>
              <a:gd name="T1" fmla="*/ 0 h 143"/>
              <a:gd name="T2" fmla="*/ 2040929615 w 263"/>
              <a:gd name="T3" fmla="*/ 277901369 h 143"/>
              <a:gd name="T4" fmla="*/ 1717154614 w 263"/>
              <a:gd name="T5" fmla="*/ 662634684 h 143"/>
              <a:gd name="T6" fmla="*/ 1717154614 w 263"/>
              <a:gd name="T7" fmla="*/ 1624583599 h 143"/>
              <a:gd name="T8" fmla="*/ 1590478209 w 263"/>
              <a:gd name="T9" fmla="*/ 2147483647 h 143"/>
              <a:gd name="T10" fmla="*/ 0 w 263"/>
              <a:gd name="T11" fmla="*/ 2147483647 h 143"/>
              <a:gd name="T12" fmla="*/ 1914252727 w 263"/>
              <a:gd name="T13" fmla="*/ 2147483647 h 143"/>
              <a:gd name="T14" fmla="*/ 2147483647 w 263"/>
              <a:gd name="T15" fmla="*/ 1026109722 h 143"/>
              <a:gd name="T16" fmla="*/ 214748364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5" name="Freeform 255"/>
          <p:cNvSpPr/>
          <p:nvPr/>
        </p:nvSpPr>
        <p:spPr bwMode="auto">
          <a:xfrm flipH="1">
            <a:off x="1285875" y="4911725"/>
            <a:ext cx="200025" cy="58738"/>
          </a:xfrm>
          <a:custGeom>
            <a:avLst/>
            <a:gdLst>
              <a:gd name="T0" fmla="*/ 2147483647 w 853"/>
              <a:gd name="T1" fmla="*/ 0 h 212"/>
              <a:gd name="T2" fmla="*/ 2147483647 w 853"/>
              <a:gd name="T3" fmla="*/ 212717458 h 212"/>
              <a:gd name="T4" fmla="*/ 2147483647 w 853"/>
              <a:gd name="T5" fmla="*/ 1339943615 h 212"/>
              <a:gd name="T6" fmla="*/ 2147483647 w 853"/>
              <a:gd name="T7" fmla="*/ 1510133042 h 212"/>
              <a:gd name="T8" fmla="*/ 1470002298 w 853"/>
              <a:gd name="T9" fmla="*/ 2105679669 h 212"/>
              <a:gd name="T10" fmla="*/ 825264691 w 853"/>
              <a:gd name="T11" fmla="*/ 2147483647 h 212"/>
              <a:gd name="T12" fmla="*/ 0 w 853"/>
              <a:gd name="T13" fmla="*/ 2147483647 h 212"/>
              <a:gd name="T14" fmla="*/ 825264691 w 853"/>
              <a:gd name="T15" fmla="*/ 2147483647 h 212"/>
              <a:gd name="T16" fmla="*/ 1586028021 w 853"/>
              <a:gd name="T17" fmla="*/ 2147483647 h 212"/>
              <a:gd name="T18" fmla="*/ 2147483647 w 853"/>
              <a:gd name="T19" fmla="*/ 1722773407 h 212"/>
              <a:gd name="T20" fmla="*/ 2147483647 w 853"/>
              <a:gd name="T21" fmla="*/ 1722773407 h 212"/>
              <a:gd name="T22" fmla="*/ 2147483647 w 853"/>
              <a:gd name="T23" fmla="*/ 1339943615 h 212"/>
              <a:gd name="T24" fmla="*/ 2147483647 w 853"/>
              <a:gd name="T25" fmla="*/ 489227137 h 212"/>
              <a:gd name="T26" fmla="*/ 2147483647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6" name="Freeform 256"/>
          <p:cNvSpPr/>
          <p:nvPr/>
        </p:nvSpPr>
        <p:spPr bwMode="auto">
          <a:xfrm flipH="1">
            <a:off x="1279525" y="4467225"/>
            <a:ext cx="173038" cy="106363"/>
          </a:xfrm>
          <a:custGeom>
            <a:avLst/>
            <a:gdLst>
              <a:gd name="T0" fmla="*/ 2147483647 w 751"/>
              <a:gd name="T1" fmla="*/ 2147483647 h 379"/>
              <a:gd name="T2" fmla="*/ 2147483647 w 751"/>
              <a:gd name="T3" fmla="*/ 2147483647 h 379"/>
              <a:gd name="T4" fmla="*/ 2147483647 w 751"/>
              <a:gd name="T5" fmla="*/ 2147483647 h 379"/>
              <a:gd name="T6" fmla="*/ 2147483647 w 751"/>
              <a:gd name="T7" fmla="*/ 2147483647 h 379"/>
              <a:gd name="T8" fmla="*/ 2147483647 w 751"/>
              <a:gd name="T9" fmla="*/ 2147483647 h 379"/>
              <a:gd name="T10" fmla="*/ 2147483647 w 751"/>
              <a:gd name="T11" fmla="*/ 2147483647 h 379"/>
              <a:gd name="T12" fmla="*/ 2147483647 w 751"/>
              <a:gd name="T13" fmla="*/ 2147483647 h 379"/>
              <a:gd name="T14" fmla="*/ 2147483647 w 751"/>
              <a:gd name="T15" fmla="*/ 2147483647 h 379"/>
              <a:gd name="T16" fmla="*/ 2147483647 w 751"/>
              <a:gd name="T17" fmla="*/ 2147483647 h 379"/>
              <a:gd name="T18" fmla="*/ 2147483647 w 751"/>
              <a:gd name="T19" fmla="*/ 2147483647 h 379"/>
              <a:gd name="T20" fmla="*/ 2147483647 w 751"/>
              <a:gd name="T21" fmla="*/ 2147483647 h 379"/>
              <a:gd name="T22" fmla="*/ 2147483647 w 751"/>
              <a:gd name="T23" fmla="*/ 2147483647 h 379"/>
              <a:gd name="T24" fmla="*/ 2147483647 w 751"/>
              <a:gd name="T25" fmla="*/ 2147483647 h 379"/>
              <a:gd name="T26" fmla="*/ 2147483647 w 751"/>
              <a:gd name="T27" fmla="*/ 2147483647 h 379"/>
              <a:gd name="T28" fmla="*/ 2147483647 w 751"/>
              <a:gd name="T29" fmla="*/ 2147483647 h 379"/>
              <a:gd name="T30" fmla="*/ 2147483647 w 751"/>
              <a:gd name="T31" fmla="*/ 2147483647 h 379"/>
              <a:gd name="T32" fmla="*/ 2147483647 w 751"/>
              <a:gd name="T33" fmla="*/ 2147483647 h 379"/>
              <a:gd name="T34" fmla="*/ 2147483647 w 751"/>
              <a:gd name="T35" fmla="*/ 2147483647 h 379"/>
              <a:gd name="T36" fmla="*/ 2147483647 w 751"/>
              <a:gd name="T37" fmla="*/ 2147483647 h 379"/>
              <a:gd name="T38" fmla="*/ 2147483647 w 751"/>
              <a:gd name="T39" fmla="*/ 2147483647 h 379"/>
              <a:gd name="T40" fmla="*/ 2147483647 w 751"/>
              <a:gd name="T41" fmla="*/ 2147483647 h 379"/>
              <a:gd name="T42" fmla="*/ 2147483647 w 751"/>
              <a:gd name="T43" fmla="*/ 2147483647 h 379"/>
              <a:gd name="T44" fmla="*/ 2147483647 w 751"/>
              <a:gd name="T45" fmla="*/ 2147483647 h 379"/>
              <a:gd name="T46" fmla="*/ 2147483647 w 751"/>
              <a:gd name="T47" fmla="*/ 2147483647 h 379"/>
              <a:gd name="T48" fmla="*/ 2055015209 w 751"/>
              <a:gd name="T49" fmla="*/ 2147483647 h 379"/>
              <a:gd name="T50" fmla="*/ 1480115881 w 751"/>
              <a:gd name="T51" fmla="*/ 2147483647 h 379"/>
              <a:gd name="T52" fmla="*/ 1137587386 w 751"/>
              <a:gd name="T53" fmla="*/ 2147483647 h 379"/>
              <a:gd name="T54" fmla="*/ 660530992 w 751"/>
              <a:gd name="T55" fmla="*/ 2147483647 h 379"/>
              <a:gd name="T56" fmla="*/ 513740439 w 751"/>
              <a:gd name="T57" fmla="*/ 2147483647 h 379"/>
              <a:gd name="T58" fmla="*/ 477056279 w 751"/>
              <a:gd name="T59" fmla="*/ 2147483647 h 379"/>
              <a:gd name="T60" fmla="*/ 220159390 w 751"/>
              <a:gd name="T61" fmla="*/ 2147483647 h 379"/>
              <a:gd name="T62" fmla="*/ 73368808 w 751"/>
              <a:gd name="T63" fmla="*/ 2147483647 h 379"/>
              <a:gd name="T64" fmla="*/ 0 w 751"/>
              <a:gd name="T65" fmla="*/ 1922990221 h 379"/>
              <a:gd name="T66" fmla="*/ 48947864 w 751"/>
              <a:gd name="T67" fmla="*/ 1635596927 h 379"/>
              <a:gd name="T68" fmla="*/ 183474885 w 751"/>
              <a:gd name="T69" fmla="*/ 1503045659 h 379"/>
              <a:gd name="T70" fmla="*/ 440371774 w 751"/>
              <a:gd name="T71" fmla="*/ 1237783719 h 379"/>
              <a:gd name="T72" fmla="*/ 636057298 w 751"/>
              <a:gd name="T73" fmla="*/ 972521498 h 379"/>
              <a:gd name="T74" fmla="*/ 868479744 w 751"/>
              <a:gd name="T75" fmla="*/ 751522829 h 379"/>
              <a:gd name="T76" fmla="*/ 1137587386 w 751"/>
              <a:gd name="T77" fmla="*/ 596760505 h 379"/>
              <a:gd name="T78" fmla="*/ 1370009372 w 751"/>
              <a:gd name="T79" fmla="*/ 596760505 h 379"/>
              <a:gd name="T80" fmla="*/ 2147483647 w 751"/>
              <a:gd name="T81" fmla="*/ 198946525 h 379"/>
              <a:gd name="T82" fmla="*/ 2147483647 w 751"/>
              <a:gd name="T83" fmla="*/ 88446875 h 379"/>
              <a:gd name="T84" fmla="*/ 2147483647 w 751"/>
              <a:gd name="T85" fmla="*/ 0 h 379"/>
              <a:gd name="T86" fmla="*/ 2147483647 w 751"/>
              <a:gd name="T87" fmla="*/ 88446875 h 379"/>
              <a:gd name="T88" fmla="*/ 2147483647 w 751"/>
              <a:gd name="T89" fmla="*/ 287314505 h 379"/>
              <a:gd name="T90" fmla="*/ 2147483647 w 751"/>
              <a:gd name="T91" fmla="*/ 1237783719 h 379"/>
              <a:gd name="T92" fmla="*/ 2147483647 w 751"/>
              <a:gd name="T93" fmla="*/ 1414598819 h 379"/>
              <a:gd name="T94" fmla="*/ 2147483647 w 751"/>
              <a:gd name="T95" fmla="*/ 1569361144 h 379"/>
              <a:gd name="T96" fmla="*/ 2147483647 w 751"/>
              <a:gd name="T97" fmla="*/ 1922990221 h 379"/>
              <a:gd name="T98" fmla="*/ 2147483647 w 751"/>
              <a:gd name="T99" fmla="*/ 2147483647 h 379"/>
              <a:gd name="T100" fmla="*/ 2147483647 w 751"/>
              <a:gd name="T101" fmla="*/ 2147483647 h 379"/>
              <a:gd name="T102" fmla="*/ 2147483647 w 751"/>
              <a:gd name="T103" fmla="*/ 2147483647 h 379"/>
              <a:gd name="T104" fmla="*/ 2147483647 w 751"/>
              <a:gd name="T105" fmla="*/ 2147483647 h 379"/>
              <a:gd name="T106" fmla="*/ 2147483647 w 751"/>
              <a:gd name="T107" fmla="*/ 2147483647 h 379"/>
              <a:gd name="T108" fmla="*/ 2147483647 w 751"/>
              <a:gd name="T109" fmla="*/ 2147483647 h 379"/>
              <a:gd name="T110" fmla="*/ 2147483647 w 751"/>
              <a:gd name="T111" fmla="*/ 2147483647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7" name="Freeform 257"/>
          <p:cNvSpPr/>
          <p:nvPr/>
        </p:nvSpPr>
        <p:spPr bwMode="auto">
          <a:xfrm flipH="1">
            <a:off x="1344613" y="4514850"/>
            <a:ext cx="41275" cy="12700"/>
          </a:xfrm>
          <a:custGeom>
            <a:avLst/>
            <a:gdLst>
              <a:gd name="T0" fmla="*/ 0 w 179"/>
              <a:gd name="T1" fmla="*/ 0 h 43"/>
              <a:gd name="T2" fmla="*/ 73587564 w 179"/>
              <a:gd name="T3" fmla="*/ 283413173 h 43"/>
              <a:gd name="T4" fmla="*/ 465877107 w 179"/>
              <a:gd name="T5" fmla="*/ 257592901 h 43"/>
              <a:gd name="T6" fmla="*/ 612998797 w 179"/>
              <a:gd name="T7" fmla="*/ 412253520 h 43"/>
              <a:gd name="T8" fmla="*/ 931807249 w 179"/>
              <a:gd name="T9" fmla="*/ 747132760 h 43"/>
              <a:gd name="T10" fmla="*/ 1373172664 w 179"/>
              <a:gd name="T11" fmla="*/ 953259594 h 43"/>
              <a:gd name="T12" fmla="*/ 1839049656 w 179"/>
              <a:gd name="T13" fmla="*/ 978992739 h 43"/>
              <a:gd name="T14" fmla="*/ 2147483647 w 179"/>
              <a:gd name="T15" fmla="*/ 1107832716 h 43"/>
              <a:gd name="T16" fmla="*/ 1900355232 w 179"/>
              <a:gd name="T17" fmla="*/ 875972738 h 43"/>
              <a:gd name="T18" fmla="*/ 1532523625 w 179"/>
              <a:gd name="T19" fmla="*/ 747132760 h 43"/>
              <a:gd name="T20" fmla="*/ 1287355743 w 179"/>
              <a:gd name="T21" fmla="*/ 747132760 h 43"/>
              <a:gd name="T22" fmla="*/ 931807249 w 179"/>
              <a:gd name="T23" fmla="*/ 541006074 h 43"/>
              <a:gd name="T24" fmla="*/ 649792565 w 179"/>
              <a:gd name="T25" fmla="*/ 206126612 h 43"/>
              <a:gd name="T26" fmla="*/ 527182337 w 179"/>
              <a:gd name="T27" fmla="*/ 51553435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8" name="Freeform 258"/>
          <p:cNvSpPr/>
          <p:nvPr/>
        </p:nvSpPr>
        <p:spPr bwMode="auto">
          <a:xfrm flipH="1">
            <a:off x="1397000" y="4524375"/>
            <a:ext cx="4763" cy="7938"/>
          </a:xfrm>
          <a:custGeom>
            <a:avLst/>
            <a:gdLst>
              <a:gd name="T0" fmla="*/ 54049804 w 20"/>
              <a:gd name="T1" fmla="*/ 0 h 24"/>
              <a:gd name="T2" fmla="*/ 162092747 w 20"/>
              <a:gd name="T3" fmla="*/ 217150288 h 24"/>
              <a:gd name="T4" fmla="*/ 121541027 w 20"/>
              <a:gd name="T5" fmla="*/ 542711461 h 24"/>
              <a:gd name="T6" fmla="*/ 0 w 20"/>
              <a:gd name="T7" fmla="*/ 868381534 h 24"/>
              <a:gd name="T8" fmla="*/ 229640634 w 20"/>
              <a:gd name="T9" fmla="*/ 651341303 h 24"/>
              <a:gd name="T10" fmla="*/ 270135466 w 20"/>
              <a:gd name="T11" fmla="*/ 289460814 h 24"/>
              <a:gd name="T12" fmla="*/ 54049804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59" name="Freeform 259"/>
          <p:cNvSpPr/>
          <p:nvPr/>
        </p:nvSpPr>
        <p:spPr bwMode="auto">
          <a:xfrm flipH="1">
            <a:off x="1420813" y="4483100"/>
            <a:ext cx="25400" cy="12700"/>
          </a:xfrm>
          <a:custGeom>
            <a:avLst/>
            <a:gdLst>
              <a:gd name="T0" fmla="*/ 0 w 104"/>
              <a:gd name="T1" fmla="*/ 833471366 h 48"/>
              <a:gd name="T2" fmla="*/ 160275968 w 104"/>
              <a:gd name="T3" fmla="*/ 889055015 h 48"/>
              <a:gd name="T4" fmla="*/ 364214767 w 104"/>
              <a:gd name="T5" fmla="*/ 611207679 h 48"/>
              <a:gd name="T6" fmla="*/ 670152671 w 104"/>
              <a:gd name="T7" fmla="*/ 463078762 h 48"/>
              <a:gd name="T8" fmla="*/ 815814789 w 104"/>
              <a:gd name="T9" fmla="*/ 259296148 h 48"/>
              <a:gd name="T10" fmla="*/ 961476908 w 104"/>
              <a:gd name="T11" fmla="*/ 166680369 h 48"/>
              <a:gd name="T12" fmla="*/ 1296583162 w 104"/>
              <a:gd name="T13" fmla="*/ 74064557 h 48"/>
              <a:gd name="T14" fmla="*/ 1515075852 w 104"/>
              <a:gd name="T15" fmla="*/ 18551263 h 48"/>
              <a:gd name="T16" fmla="*/ 1223692022 w 104"/>
              <a:gd name="T17" fmla="*/ 0 h 48"/>
              <a:gd name="T18" fmla="*/ 844923181 w 104"/>
              <a:gd name="T19" fmla="*/ 74064557 h 48"/>
              <a:gd name="T20" fmla="*/ 713815746 w 104"/>
              <a:gd name="T21" fmla="*/ 222263754 h 48"/>
              <a:gd name="T22" fmla="*/ 539045236 w 104"/>
              <a:gd name="T23" fmla="*/ 370462983 h 48"/>
              <a:gd name="T24" fmla="*/ 0 w 104"/>
              <a:gd name="T25" fmla="*/ 833471366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0" name="Freeform 260"/>
          <p:cNvSpPr/>
          <p:nvPr/>
        </p:nvSpPr>
        <p:spPr bwMode="auto">
          <a:xfrm flipH="1">
            <a:off x="1371600" y="4478338"/>
            <a:ext cx="36513" cy="9525"/>
          </a:xfrm>
          <a:custGeom>
            <a:avLst/>
            <a:gdLst>
              <a:gd name="T0" fmla="*/ 0 w 166"/>
              <a:gd name="T1" fmla="*/ 116647218 h 42"/>
              <a:gd name="T2" fmla="*/ 372488662 w 166"/>
              <a:gd name="T3" fmla="*/ 69998548 h 42"/>
              <a:gd name="T4" fmla="*/ 585318792 w 166"/>
              <a:gd name="T5" fmla="*/ 0 h 42"/>
              <a:gd name="T6" fmla="*/ 670421325 w 166"/>
              <a:gd name="T7" fmla="*/ 0 h 42"/>
              <a:gd name="T8" fmla="*/ 904539516 w 166"/>
              <a:gd name="T9" fmla="*/ 58323609 h 42"/>
              <a:gd name="T10" fmla="*/ 1000334855 w 166"/>
              <a:gd name="T11" fmla="*/ 163295917 h 42"/>
              <a:gd name="T12" fmla="*/ 1181232509 w 166"/>
              <a:gd name="T13" fmla="*/ 268268012 h 42"/>
              <a:gd name="T14" fmla="*/ 1521789574 w 166"/>
              <a:gd name="T15" fmla="*/ 419888722 h 42"/>
              <a:gd name="T16" fmla="*/ 1766551520 w 166"/>
              <a:gd name="T17" fmla="*/ 419888722 h 42"/>
              <a:gd name="T18" fmla="*/ 1511145379 w 166"/>
              <a:gd name="T19" fmla="*/ 489887581 h 42"/>
              <a:gd name="T20" fmla="*/ 1340891041 w 166"/>
              <a:gd name="T21" fmla="*/ 454913948 h 42"/>
              <a:gd name="T22" fmla="*/ 968403149 w 166"/>
              <a:gd name="T23" fmla="*/ 256593088 h 42"/>
              <a:gd name="T24" fmla="*/ 840724493 w 166"/>
              <a:gd name="T25" fmla="*/ 116647218 h 42"/>
              <a:gd name="T26" fmla="*/ 585318792 w 166"/>
              <a:gd name="T27" fmla="*/ 93297143 h 42"/>
              <a:gd name="T28" fmla="*/ 372488662 w 166"/>
              <a:gd name="T29" fmla="*/ 116647218 h 42"/>
              <a:gd name="T30" fmla="*/ 0 w 166"/>
              <a:gd name="T31" fmla="*/ 116647218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1" name="Freeform 261"/>
          <p:cNvSpPr/>
          <p:nvPr/>
        </p:nvSpPr>
        <p:spPr bwMode="auto">
          <a:xfrm flipH="1">
            <a:off x="1431925" y="4491038"/>
            <a:ext cx="6350" cy="7937"/>
          </a:xfrm>
          <a:custGeom>
            <a:avLst/>
            <a:gdLst>
              <a:gd name="T0" fmla="*/ 178137285 w 33"/>
              <a:gd name="T1" fmla="*/ 0 h 30"/>
              <a:gd name="T2" fmla="*/ 235122015 w 33"/>
              <a:gd name="T3" fmla="*/ 203686981 h 30"/>
              <a:gd name="T4" fmla="*/ 163881927 w 33"/>
              <a:gd name="T5" fmla="*/ 444471490 h 30"/>
              <a:gd name="T6" fmla="*/ 0 w 33"/>
              <a:gd name="T7" fmla="*/ 555554671 h 30"/>
              <a:gd name="T8" fmla="*/ 178137285 w 33"/>
              <a:gd name="T9" fmla="*/ 277742413 h 30"/>
              <a:gd name="T10" fmla="*/ 178137285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2" name="Freeform 262"/>
          <p:cNvSpPr/>
          <p:nvPr/>
        </p:nvSpPr>
        <p:spPr bwMode="auto">
          <a:xfrm flipH="1">
            <a:off x="1438275" y="4483100"/>
            <a:ext cx="9525" cy="7938"/>
          </a:xfrm>
          <a:custGeom>
            <a:avLst/>
            <a:gdLst>
              <a:gd name="T0" fmla="*/ 793536331 w 33"/>
              <a:gd name="T1" fmla="*/ 364568568 h 28"/>
              <a:gd name="T2" fmla="*/ 601171685 w 33"/>
              <a:gd name="T3" fmla="*/ 0 h 28"/>
              <a:gd name="T4" fmla="*/ 577094805 w 33"/>
              <a:gd name="T5" fmla="*/ 296252104 h 28"/>
              <a:gd name="T6" fmla="*/ 0 w 33"/>
              <a:gd name="T7" fmla="*/ 592423693 h 28"/>
              <a:gd name="T8" fmla="*/ 72147241 w 33"/>
              <a:gd name="T9" fmla="*/ 637994747 h 28"/>
              <a:gd name="T10" fmla="*/ 793536331 w 33"/>
              <a:gd name="T11" fmla="*/ 364568568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3" name="Freeform 263"/>
          <p:cNvSpPr/>
          <p:nvPr/>
        </p:nvSpPr>
        <p:spPr bwMode="auto">
          <a:xfrm flipH="1">
            <a:off x="1341438" y="4492625"/>
            <a:ext cx="9525" cy="12700"/>
          </a:xfrm>
          <a:custGeom>
            <a:avLst/>
            <a:gdLst>
              <a:gd name="T0" fmla="*/ 0 w 37"/>
              <a:gd name="T1" fmla="*/ 0 h 42"/>
              <a:gd name="T2" fmla="*/ 136452841 w 37"/>
              <a:gd name="T3" fmla="*/ 580607352 h 42"/>
              <a:gd name="T4" fmla="*/ 392393154 w 37"/>
              <a:gd name="T5" fmla="*/ 1078283734 h 42"/>
              <a:gd name="T6" fmla="*/ 631235648 w 37"/>
              <a:gd name="T7" fmla="*/ 116121470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4" name="Freeform 264"/>
          <p:cNvSpPr/>
          <p:nvPr/>
        </p:nvSpPr>
        <p:spPr bwMode="auto">
          <a:xfrm flipH="1">
            <a:off x="1308100" y="4545013"/>
            <a:ext cx="12700" cy="11112"/>
          </a:xfrm>
          <a:custGeom>
            <a:avLst/>
            <a:gdLst>
              <a:gd name="T0" fmla="*/ 819353204 w 50"/>
              <a:gd name="T1" fmla="*/ 0 h 39"/>
              <a:gd name="T2" fmla="*/ 278580130 w 50"/>
              <a:gd name="T3" fmla="*/ 323831618 h 39"/>
              <a:gd name="T4" fmla="*/ 0 w 50"/>
              <a:gd name="T5" fmla="*/ 902084629 h 39"/>
              <a:gd name="T6" fmla="*/ 819353204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5" name="Freeform 265"/>
          <p:cNvSpPr/>
          <p:nvPr/>
        </p:nvSpPr>
        <p:spPr bwMode="auto">
          <a:xfrm flipH="1">
            <a:off x="1249363" y="4524375"/>
            <a:ext cx="55562" cy="74613"/>
          </a:xfrm>
          <a:custGeom>
            <a:avLst/>
            <a:gdLst>
              <a:gd name="T0" fmla="*/ 1257485430 w 219"/>
              <a:gd name="T1" fmla="*/ 371014929 h 267"/>
              <a:gd name="T2" fmla="*/ 685901536 w 219"/>
              <a:gd name="T3" fmla="*/ 1200273352 h 267"/>
              <a:gd name="T4" fmla="*/ 424568786 w 219"/>
              <a:gd name="T5" fmla="*/ 1898571349 h 267"/>
              <a:gd name="T6" fmla="*/ 179649973 w 219"/>
              <a:gd name="T7" fmla="*/ 2147483647 h 267"/>
              <a:gd name="T8" fmla="*/ 179649973 w 219"/>
              <a:gd name="T9" fmla="*/ 2147483647 h 267"/>
              <a:gd name="T10" fmla="*/ 0 w 219"/>
              <a:gd name="T11" fmla="*/ 2147483647 h 267"/>
              <a:gd name="T12" fmla="*/ 2147483647 w 219"/>
              <a:gd name="T13" fmla="*/ 2147483647 h 267"/>
              <a:gd name="T14" fmla="*/ 2147483647 w 219"/>
              <a:gd name="T15" fmla="*/ 0 h 267"/>
              <a:gd name="T16" fmla="*/ 2147483647 w 219"/>
              <a:gd name="T17" fmla="*/ 371014929 h 267"/>
              <a:gd name="T18" fmla="*/ 1257485430 w 219"/>
              <a:gd name="T19" fmla="*/ 371014929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6" name="Freeform 266"/>
          <p:cNvSpPr/>
          <p:nvPr/>
        </p:nvSpPr>
        <p:spPr bwMode="auto">
          <a:xfrm flipH="1">
            <a:off x="1258888" y="4532313"/>
            <a:ext cx="39687" cy="60325"/>
          </a:xfrm>
          <a:custGeom>
            <a:avLst/>
            <a:gdLst>
              <a:gd name="T0" fmla="*/ 804783818 w 175"/>
              <a:gd name="T1" fmla="*/ 144286186 h 220"/>
              <a:gd name="T2" fmla="*/ 443227777 w 175"/>
              <a:gd name="T3" fmla="*/ 865941827 h 220"/>
              <a:gd name="T4" fmla="*/ 139942266 w 175"/>
              <a:gd name="T5" fmla="*/ 1896770480 h 220"/>
              <a:gd name="T6" fmla="*/ 69996760 w 175"/>
              <a:gd name="T7" fmla="*/ 2147483647 h 220"/>
              <a:gd name="T8" fmla="*/ 0 w 175"/>
              <a:gd name="T9" fmla="*/ 2147483647 h 220"/>
              <a:gd name="T10" fmla="*/ 1632916283 w 175"/>
              <a:gd name="T11" fmla="*/ 2147483647 h 220"/>
              <a:gd name="T12" fmla="*/ 2041120294 w 175"/>
              <a:gd name="T13" fmla="*/ 0 h 220"/>
              <a:gd name="T14" fmla="*/ 1422978023 w 175"/>
              <a:gd name="T15" fmla="*/ 206165909 h 220"/>
              <a:gd name="T16" fmla="*/ 804783818 w 175"/>
              <a:gd name="T17" fmla="*/ 144286186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7" name="Freeform 267"/>
          <p:cNvSpPr/>
          <p:nvPr/>
        </p:nvSpPr>
        <p:spPr bwMode="auto">
          <a:xfrm flipH="1">
            <a:off x="1082675" y="4119563"/>
            <a:ext cx="176213" cy="225425"/>
          </a:xfrm>
          <a:custGeom>
            <a:avLst/>
            <a:gdLst>
              <a:gd name="T0" fmla="*/ 2147483647 w 741"/>
              <a:gd name="T1" fmla="*/ 566725960 h 807"/>
              <a:gd name="T2" fmla="*/ 2147483647 w 741"/>
              <a:gd name="T3" fmla="*/ 1612941365 h 807"/>
              <a:gd name="T4" fmla="*/ 1936528866 w 741"/>
              <a:gd name="T5" fmla="*/ 2147483647 h 807"/>
              <a:gd name="T6" fmla="*/ 1506176435 w 741"/>
              <a:gd name="T7" fmla="*/ 2147483647 h 807"/>
              <a:gd name="T8" fmla="*/ 1237219840 w 741"/>
              <a:gd name="T9" fmla="*/ 2147483647 h 807"/>
              <a:gd name="T10" fmla="*/ 1237219840 w 741"/>
              <a:gd name="T11" fmla="*/ 2147483647 h 807"/>
              <a:gd name="T12" fmla="*/ 1465855300 w 741"/>
              <a:gd name="T13" fmla="*/ 2147483647 h 807"/>
              <a:gd name="T14" fmla="*/ 1035502869 w 741"/>
              <a:gd name="T15" fmla="*/ 2147483647 h 807"/>
              <a:gd name="T16" fmla="*/ 349654157 w 741"/>
              <a:gd name="T17" fmla="*/ 2147483647 h 807"/>
              <a:gd name="T18" fmla="*/ 0 w 741"/>
              <a:gd name="T19" fmla="*/ 2147483647 h 807"/>
              <a:gd name="T20" fmla="*/ 0 w 741"/>
              <a:gd name="T21" fmla="*/ 2147483647 h 807"/>
              <a:gd name="T22" fmla="*/ 80698185 w 741"/>
              <a:gd name="T23" fmla="*/ 2147483647 h 807"/>
              <a:gd name="T24" fmla="*/ 376572408 w 741"/>
              <a:gd name="T25" fmla="*/ 2147483647 h 807"/>
              <a:gd name="T26" fmla="*/ 806868122 w 741"/>
              <a:gd name="T27" fmla="*/ 2147483647 h 807"/>
              <a:gd name="T28" fmla="*/ 1062421357 w 741"/>
              <a:gd name="T29" fmla="*/ 2147483647 h 807"/>
              <a:gd name="T30" fmla="*/ 1035502869 w 741"/>
              <a:gd name="T31" fmla="*/ 2147483647 h 807"/>
              <a:gd name="T32" fmla="*/ 901025284 w 741"/>
              <a:gd name="T33" fmla="*/ 2147483647 h 807"/>
              <a:gd name="T34" fmla="*/ 1156522398 w 741"/>
              <a:gd name="T35" fmla="*/ 2147483647 h 807"/>
              <a:gd name="T36" fmla="*/ 1075824004 w 741"/>
              <a:gd name="T37" fmla="*/ 2147483647 h 807"/>
              <a:gd name="T38" fmla="*/ 1277540975 w 741"/>
              <a:gd name="T39" fmla="*/ 2147483647 h 807"/>
              <a:gd name="T40" fmla="*/ 1479257947 w 741"/>
              <a:gd name="T41" fmla="*/ 2147483647 h 807"/>
              <a:gd name="T42" fmla="*/ 1788590848 w 741"/>
              <a:gd name="T43" fmla="*/ 2147483647 h 807"/>
              <a:gd name="T44" fmla="*/ 2147483647 w 741"/>
              <a:gd name="T45" fmla="*/ 2147483647 h 807"/>
              <a:gd name="T46" fmla="*/ 2147483647 w 741"/>
              <a:gd name="T47" fmla="*/ 2147483647 h 807"/>
              <a:gd name="T48" fmla="*/ 2147483647 w 741"/>
              <a:gd name="T49" fmla="*/ 2147483647 h 807"/>
              <a:gd name="T50" fmla="*/ 2147483647 w 741"/>
              <a:gd name="T51" fmla="*/ 2147483647 h 807"/>
              <a:gd name="T52" fmla="*/ 2147483647 w 741"/>
              <a:gd name="T53" fmla="*/ 2147483647 h 807"/>
              <a:gd name="T54" fmla="*/ 2147483647 w 741"/>
              <a:gd name="T55" fmla="*/ 2147483647 h 807"/>
              <a:gd name="T56" fmla="*/ 2147483647 w 741"/>
              <a:gd name="T57" fmla="*/ 2147483647 h 807"/>
              <a:gd name="T58" fmla="*/ 2147483647 w 741"/>
              <a:gd name="T59" fmla="*/ 2147483647 h 807"/>
              <a:gd name="T60" fmla="*/ 2147483647 w 741"/>
              <a:gd name="T61" fmla="*/ 2147483647 h 807"/>
              <a:gd name="T62" fmla="*/ 2147483647 w 741"/>
              <a:gd name="T63" fmla="*/ 1678329680 h 807"/>
              <a:gd name="T64" fmla="*/ 2147483647 w 741"/>
              <a:gd name="T65" fmla="*/ 762891323 h 807"/>
              <a:gd name="T66" fmla="*/ 2147483647 w 741"/>
              <a:gd name="T67" fmla="*/ 0 h 807"/>
              <a:gd name="T68" fmla="*/ 2147483647 w 741"/>
              <a:gd name="T69" fmla="*/ 392330864 h 807"/>
              <a:gd name="T70" fmla="*/ 2147483647 w 741"/>
              <a:gd name="T71" fmla="*/ 56672596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8" name="Freeform 268"/>
          <p:cNvSpPr/>
          <p:nvPr/>
        </p:nvSpPr>
        <p:spPr bwMode="auto">
          <a:xfrm flipH="1">
            <a:off x="1239838" y="4256088"/>
            <a:ext cx="7937" cy="3175"/>
          </a:xfrm>
          <a:custGeom>
            <a:avLst/>
            <a:gdLst>
              <a:gd name="T0" fmla="*/ 0 w 42"/>
              <a:gd name="T1" fmla="*/ 131670413 h 9"/>
              <a:gd name="T2" fmla="*/ 60746020 w 42"/>
              <a:gd name="T3" fmla="*/ 351203975 h 9"/>
              <a:gd name="T4" fmla="*/ 202451348 w 42"/>
              <a:gd name="T5" fmla="*/ 263465357 h 9"/>
              <a:gd name="T6" fmla="*/ 263197344 w 42"/>
              <a:gd name="T7" fmla="*/ 395135462 h 9"/>
              <a:gd name="T8" fmla="*/ 283446136 w 42"/>
              <a:gd name="T9" fmla="*/ 87863171 h 9"/>
              <a:gd name="T10" fmla="*/ 195701829 w 42"/>
              <a:gd name="T11" fmla="*/ 0 h 9"/>
              <a:gd name="T12" fmla="*/ 0 w 42"/>
              <a:gd name="T13" fmla="*/ 131670413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69" name="Freeform 269"/>
          <p:cNvSpPr/>
          <p:nvPr/>
        </p:nvSpPr>
        <p:spPr bwMode="auto">
          <a:xfrm flipH="1">
            <a:off x="1235075" y="4248150"/>
            <a:ext cx="4763" cy="7938"/>
          </a:xfrm>
          <a:custGeom>
            <a:avLst/>
            <a:gdLst>
              <a:gd name="T0" fmla="*/ 0 w 17"/>
              <a:gd name="T1" fmla="*/ 0 h 31"/>
              <a:gd name="T2" fmla="*/ 241933465 w 17"/>
              <a:gd name="T3" fmla="*/ 117499815 h 31"/>
              <a:gd name="T4" fmla="*/ 241933465 w 17"/>
              <a:gd name="T5" fmla="*/ 268636578 h 31"/>
              <a:gd name="T6" fmla="*/ 285892853 w 17"/>
              <a:gd name="T7" fmla="*/ 520486978 h 31"/>
              <a:gd name="T8" fmla="*/ 373889869 w 17"/>
              <a:gd name="T9" fmla="*/ 201493597 h 31"/>
              <a:gd name="T10" fmla="*/ 373889869 w 17"/>
              <a:gd name="T11" fmla="*/ 16785801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0" name="Freeform 270"/>
          <p:cNvSpPr/>
          <p:nvPr/>
        </p:nvSpPr>
        <p:spPr bwMode="auto">
          <a:xfrm flipH="1">
            <a:off x="1227138" y="4219575"/>
            <a:ext cx="6350" cy="14288"/>
          </a:xfrm>
          <a:custGeom>
            <a:avLst/>
            <a:gdLst>
              <a:gd name="T0" fmla="*/ 709273660 w 19"/>
              <a:gd name="T1" fmla="*/ 0 h 60"/>
              <a:gd name="T2" fmla="*/ 186645224 w 19"/>
              <a:gd name="T3" fmla="*/ 459160599 h 60"/>
              <a:gd name="T4" fmla="*/ 0 w 19"/>
              <a:gd name="T5" fmla="*/ 810236316 h 60"/>
              <a:gd name="T6" fmla="*/ 335983462 w 19"/>
              <a:gd name="T7" fmla="*/ 580684890 h 60"/>
              <a:gd name="T8" fmla="*/ 70927366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1" name="Freeform 271"/>
          <p:cNvSpPr/>
          <p:nvPr/>
        </p:nvSpPr>
        <p:spPr bwMode="auto">
          <a:xfrm flipH="1">
            <a:off x="1211263" y="4200525"/>
            <a:ext cx="17462" cy="15875"/>
          </a:xfrm>
          <a:custGeom>
            <a:avLst/>
            <a:gdLst>
              <a:gd name="T0" fmla="*/ 0 w 80"/>
              <a:gd name="T1" fmla="*/ 0 h 51"/>
              <a:gd name="T2" fmla="*/ 176806666 w 80"/>
              <a:gd name="T3" fmla="*/ 844508970 h 51"/>
              <a:gd name="T4" fmla="*/ 135213508 w 80"/>
              <a:gd name="T5" fmla="*/ 1055636446 h 51"/>
              <a:gd name="T6" fmla="*/ 135213508 w 80"/>
              <a:gd name="T7" fmla="*/ 1206399720 h 51"/>
              <a:gd name="T8" fmla="*/ 93572738 w 80"/>
              <a:gd name="T9" fmla="*/ 1538156927 h 51"/>
              <a:gd name="T10" fmla="*/ 208013649 w 80"/>
              <a:gd name="T11" fmla="*/ 1025406098 h 51"/>
              <a:gd name="T12" fmla="*/ 363999944 w 80"/>
              <a:gd name="T13" fmla="*/ 1025406098 h 51"/>
              <a:gd name="T14" fmla="*/ 540758862 w 80"/>
              <a:gd name="T15" fmla="*/ 844508970 h 51"/>
              <a:gd name="T16" fmla="*/ 831958992 w 80"/>
              <a:gd name="T17" fmla="*/ 784145390 h 51"/>
              <a:gd name="T18" fmla="*/ 540758862 w 80"/>
              <a:gd name="T19" fmla="*/ 27139401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2" name="Freeform 272"/>
          <p:cNvSpPr/>
          <p:nvPr/>
        </p:nvSpPr>
        <p:spPr bwMode="auto">
          <a:xfrm flipH="1">
            <a:off x="1201738" y="4183063"/>
            <a:ext cx="33337" cy="12700"/>
          </a:xfrm>
          <a:custGeom>
            <a:avLst/>
            <a:gdLst>
              <a:gd name="T0" fmla="*/ 0 w 135"/>
              <a:gd name="T1" fmla="*/ 463078762 h 48"/>
              <a:gd name="T2" fmla="*/ 90371905 w 135"/>
              <a:gd name="T3" fmla="*/ 777958096 h 48"/>
              <a:gd name="T4" fmla="*/ 301178792 w 135"/>
              <a:gd name="T5" fmla="*/ 889055015 h 48"/>
              <a:gd name="T6" fmla="*/ 632481378 w 135"/>
              <a:gd name="T7" fmla="*/ 629759198 h 48"/>
              <a:gd name="T8" fmla="*/ 1039032824 w 135"/>
              <a:gd name="T9" fmla="*/ 463078762 h 48"/>
              <a:gd name="T10" fmla="*/ 1701577495 w 135"/>
              <a:gd name="T11" fmla="*/ 444527508 h 48"/>
              <a:gd name="T12" fmla="*/ 2032880945 w 135"/>
              <a:gd name="T13" fmla="*/ 500110892 h 48"/>
              <a:gd name="T14" fmla="*/ 1520894988 w 135"/>
              <a:gd name="T15" fmla="*/ 222263754 h 48"/>
              <a:gd name="T16" fmla="*/ 1159467744 w 135"/>
              <a:gd name="T17" fmla="*/ 111166802 h 48"/>
              <a:gd name="T18" fmla="*/ 1204653928 w 135"/>
              <a:gd name="T19" fmla="*/ 0 h 48"/>
              <a:gd name="T20" fmla="*/ 858350069 w 135"/>
              <a:gd name="T21" fmla="*/ 166680369 h 48"/>
              <a:gd name="T22" fmla="*/ 888474357 w 135"/>
              <a:gd name="T23" fmla="*/ 55583401 h 48"/>
              <a:gd name="T24" fmla="*/ 602357585 w 135"/>
              <a:gd name="T25" fmla="*/ 222263754 h 48"/>
              <a:gd name="T26" fmla="*/ 346364729 w 135"/>
              <a:gd name="T27" fmla="*/ 222263754 h 48"/>
              <a:gd name="T28" fmla="*/ 0 w 135"/>
              <a:gd name="T29" fmla="*/ 46307876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3" name="Freeform 273"/>
          <p:cNvSpPr/>
          <p:nvPr/>
        </p:nvSpPr>
        <p:spPr bwMode="auto">
          <a:xfrm flipH="1">
            <a:off x="1143000" y="4198938"/>
            <a:ext cx="19050" cy="44450"/>
          </a:xfrm>
          <a:custGeom>
            <a:avLst/>
            <a:gdLst>
              <a:gd name="T0" fmla="*/ 0 w 78"/>
              <a:gd name="T1" fmla="*/ 655474824 h 159"/>
              <a:gd name="T2" fmla="*/ 349660537 w 78"/>
              <a:gd name="T3" fmla="*/ 218517584 h 159"/>
              <a:gd name="T4" fmla="*/ 757537852 w 78"/>
              <a:gd name="T5" fmla="*/ 327698274 h 159"/>
              <a:gd name="T6" fmla="*/ 990644795 w 78"/>
              <a:gd name="T7" fmla="*/ 895797151 h 159"/>
              <a:gd name="T8" fmla="*/ 1034307622 w 78"/>
              <a:gd name="T9" fmla="*/ 1682334567 h 159"/>
              <a:gd name="T10" fmla="*/ 990644795 w 78"/>
              <a:gd name="T11" fmla="*/ 2147483647 h 159"/>
              <a:gd name="T12" fmla="*/ 859536885 w 78"/>
              <a:gd name="T13" fmla="*/ 2147483647 h 159"/>
              <a:gd name="T14" fmla="*/ 640984624 w 78"/>
              <a:gd name="T15" fmla="*/ 2031916071 h 159"/>
              <a:gd name="T16" fmla="*/ 451599978 w 78"/>
              <a:gd name="T17" fmla="*/ 1594958761 h 159"/>
              <a:gd name="T18" fmla="*/ 72831083 w 78"/>
              <a:gd name="T19" fmla="*/ 1310949648 h 159"/>
              <a:gd name="T20" fmla="*/ 364214732 w 78"/>
              <a:gd name="T21" fmla="*/ 1944540264 h 159"/>
              <a:gd name="T22" fmla="*/ 684706799 w 78"/>
              <a:gd name="T23" fmla="*/ 2147483647 h 159"/>
              <a:gd name="T24" fmla="*/ 713815188 w 78"/>
              <a:gd name="T25" fmla="*/ 2147483647 h 159"/>
              <a:gd name="T26" fmla="*/ 582707766 w 78"/>
              <a:gd name="T27" fmla="*/ 2147483647 h 159"/>
              <a:gd name="T28" fmla="*/ 407877559 w 78"/>
              <a:gd name="T29" fmla="*/ 2147483647 h 159"/>
              <a:gd name="T30" fmla="*/ 888645762 w 78"/>
              <a:gd name="T31" fmla="*/ 2147483647 h 159"/>
              <a:gd name="T32" fmla="*/ 1121752950 w 78"/>
              <a:gd name="T33" fmla="*/ 2147483647 h 159"/>
              <a:gd name="T34" fmla="*/ 1136307144 w 78"/>
              <a:gd name="T35" fmla="*/ 1594958761 h 159"/>
              <a:gd name="T36" fmla="*/ 1121752950 w 78"/>
              <a:gd name="T37" fmla="*/ 720967261 h 159"/>
              <a:gd name="T38" fmla="*/ 859536885 w 78"/>
              <a:gd name="T39" fmla="*/ 152946590 h 159"/>
              <a:gd name="T40" fmla="*/ 495322398 w 78"/>
              <a:gd name="T41" fmla="*/ 0 h 159"/>
              <a:gd name="T42" fmla="*/ 145662166 w 78"/>
              <a:gd name="T43" fmla="*/ 87375842 h 159"/>
              <a:gd name="T44" fmla="*/ 0 w 78"/>
              <a:gd name="T45" fmla="*/ 655474824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4" name="Freeform 274"/>
          <p:cNvSpPr/>
          <p:nvPr/>
        </p:nvSpPr>
        <p:spPr bwMode="auto">
          <a:xfrm flipH="1">
            <a:off x="1136650" y="4192588"/>
            <a:ext cx="30163" cy="60325"/>
          </a:xfrm>
          <a:custGeom>
            <a:avLst/>
            <a:gdLst>
              <a:gd name="T0" fmla="*/ 0 w 129"/>
              <a:gd name="T1" fmla="*/ 1170733115 h 215"/>
              <a:gd name="T2" fmla="*/ 255648958 w 129"/>
              <a:gd name="T3" fmla="*/ 419688061 h 215"/>
              <a:gd name="T4" fmla="*/ 690295828 w 129"/>
              <a:gd name="T5" fmla="*/ 198782954 h 215"/>
              <a:gd name="T6" fmla="*/ 1214441772 w 129"/>
              <a:gd name="T7" fmla="*/ 353400725 h 215"/>
              <a:gd name="T8" fmla="*/ 1393439686 w 129"/>
              <a:gd name="T9" fmla="*/ 773088786 h 215"/>
              <a:gd name="T10" fmla="*/ 1534057187 w 129"/>
              <a:gd name="T11" fmla="*/ 1479968237 h 215"/>
              <a:gd name="T12" fmla="*/ 1534057187 w 129"/>
              <a:gd name="T13" fmla="*/ 2054273297 h 215"/>
              <a:gd name="T14" fmla="*/ 1457351545 w 129"/>
              <a:gd name="T15" fmla="*/ 2147483647 h 215"/>
              <a:gd name="T16" fmla="*/ 1457351545 w 129"/>
              <a:gd name="T17" fmla="*/ 2147483647 h 215"/>
              <a:gd name="T18" fmla="*/ 1367853056 w 129"/>
              <a:gd name="T19" fmla="*/ 2147483647 h 215"/>
              <a:gd name="T20" fmla="*/ 1022705259 w 129"/>
              <a:gd name="T21" fmla="*/ 2147483647 h 215"/>
              <a:gd name="T22" fmla="*/ 805381414 w 129"/>
              <a:gd name="T23" fmla="*/ 2147483647 h 215"/>
              <a:gd name="T24" fmla="*/ 511352629 w 129"/>
              <a:gd name="T25" fmla="*/ 2147483647 h 215"/>
              <a:gd name="T26" fmla="*/ 511352629 w 129"/>
              <a:gd name="T27" fmla="*/ 2147483647 h 215"/>
              <a:gd name="T28" fmla="*/ 728675772 w 129"/>
              <a:gd name="T29" fmla="*/ 2147483647 h 215"/>
              <a:gd name="T30" fmla="*/ 971531766 w 129"/>
              <a:gd name="T31" fmla="*/ 2147483647 h 215"/>
              <a:gd name="T32" fmla="*/ 1291147414 w 129"/>
              <a:gd name="T33" fmla="*/ 2147483647 h 215"/>
              <a:gd name="T34" fmla="*/ 1546795787 w 129"/>
              <a:gd name="T35" fmla="*/ 2147483647 h 215"/>
              <a:gd name="T36" fmla="*/ 1572382417 w 129"/>
              <a:gd name="T37" fmla="*/ 2147483647 h 215"/>
              <a:gd name="T38" fmla="*/ 1649088059 w 129"/>
              <a:gd name="T39" fmla="*/ 1921778310 h 215"/>
              <a:gd name="T40" fmla="*/ 1649088059 w 129"/>
              <a:gd name="T41" fmla="*/ 1281185353 h 215"/>
              <a:gd name="T42" fmla="*/ 1495676775 w 129"/>
              <a:gd name="T43" fmla="*/ 706880012 h 215"/>
              <a:gd name="T44" fmla="*/ 1316734044 w 129"/>
              <a:gd name="T45" fmla="*/ 198782954 h 215"/>
              <a:gd name="T46" fmla="*/ 882087056 w 129"/>
              <a:gd name="T47" fmla="*/ 0 h 215"/>
              <a:gd name="T48" fmla="*/ 255648958 w 129"/>
              <a:gd name="T49" fmla="*/ 132495583 h 215"/>
              <a:gd name="T50" fmla="*/ 38325478 w 129"/>
              <a:gd name="T51" fmla="*/ 419688061 h 215"/>
              <a:gd name="T52" fmla="*/ 0 w 129"/>
              <a:gd name="T53" fmla="*/ 1170733115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5" name="Freeform 275"/>
          <p:cNvSpPr/>
          <p:nvPr/>
        </p:nvSpPr>
        <p:spPr bwMode="auto">
          <a:xfrm flipH="1">
            <a:off x="1155700" y="4259263"/>
            <a:ext cx="26988" cy="46037"/>
          </a:xfrm>
          <a:custGeom>
            <a:avLst/>
            <a:gdLst>
              <a:gd name="T0" fmla="*/ 1411718586 w 118"/>
              <a:gd name="T1" fmla="*/ 0 h 179"/>
              <a:gd name="T2" fmla="*/ 1220318825 w 118"/>
              <a:gd name="T3" fmla="*/ 663450812 h 179"/>
              <a:gd name="T4" fmla="*/ 921215701 w 118"/>
              <a:gd name="T5" fmla="*/ 1360966934 h 179"/>
              <a:gd name="T6" fmla="*/ 622112349 w 118"/>
              <a:gd name="T7" fmla="*/ 1973419312 h 179"/>
              <a:gd name="T8" fmla="*/ 203377913 w 118"/>
              <a:gd name="T9" fmla="*/ 2147483647 h 179"/>
              <a:gd name="T10" fmla="*/ 0 w 118"/>
              <a:gd name="T11" fmla="*/ 2147483647 h 179"/>
              <a:gd name="T12" fmla="*/ 466597355 w 118"/>
              <a:gd name="T13" fmla="*/ 2147483647 h 179"/>
              <a:gd name="T14" fmla="*/ 837468757 w 118"/>
              <a:gd name="T15" fmla="*/ 1956419062 h 179"/>
              <a:gd name="T16" fmla="*/ 1184382711 w 118"/>
              <a:gd name="T17" fmla="*/ 1139839210 h 179"/>
              <a:gd name="T18" fmla="*/ 141171858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6" name="Freeform 276"/>
          <p:cNvSpPr/>
          <p:nvPr/>
        </p:nvSpPr>
        <p:spPr bwMode="auto">
          <a:xfrm flipH="1">
            <a:off x="1071563" y="4087813"/>
            <a:ext cx="157162" cy="185737"/>
          </a:xfrm>
          <a:custGeom>
            <a:avLst/>
            <a:gdLst>
              <a:gd name="T0" fmla="*/ 693860140 w 671"/>
              <a:gd name="T1" fmla="*/ 2147483647 h 670"/>
              <a:gd name="T2" fmla="*/ 1991611415 w 671"/>
              <a:gd name="T3" fmla="*/ 2147483647 h 670"/>
              <a:gd name="T4" fmla="*/ 2147483647 w 671"/>
              <a:gd name="T5" fmla="*/ 2147483647 h 670"/>
              <a:gd name="T6" fmla="*/ 2147483647 w 671"/>
              <a:gd name="T7" fmla="*/ 2147483647 h 670"/>
              <a:gd name="T8" fmla="*/ 2147483647 w 671"/>
              <a:gd name="T9" fmla="*/ 2147483647 h 670"/>
              <a:gd name="T10" fmla="*/ 2147483647 w 671"/>
              <a:gd name="T11" fmla="*/ 2147483647 h 670"/>
              <a:gd name="T12" fmla="*/ 2147483647 w 671"/>
              <a:gd name="T13" fmla="*/ 2147483647 h 670"/>
              <a:gd name="T14" fmla="*/ 2147483647 w 671"/>
              <a:gd name="T15" fmla="*/ 2147483647 h 670"/>
              <a:gd name="T16" fmla="*/ 2147483647 w 671"/>
              <a:gd name="T17" fmla="*/ 2147483647 h 670"/>
              <a:gd name="T18" fmla="*/ 2147483647 w 671"/>
              <a:gd name="T19" fmla="*/ 2147483647 h 670"/>
              <a:gd name="T20" fmla="*/ 2147483647 w 671"/>
              <a:gd name="T21" fmla="*/ 2147483647 h 670"/>
              <a:gd name="T22" fmla="*/ 2147483647 w 671"/>
              <a:gd name="T23" fmla="*/ 2147483647 h 670"/>
              <a:gd name="T24" fmla="*/ 2147483647 w 671"/>
              <a:gd name="T25" fmla="*/ 2147483647 h 670"/>
              <a:gd name="T26" fmla="*/ 2147483647 w 671"/>
              <a:gd name="T27" fmla="*/ 2147483647 h 670"/>
              <a:gd name="T28" fmla="*/ 2147483647 w 671"/>
              <a:gd name="T29" fmla="*/ 2147483647 h 670"/>
              <a:gd name="T30" fmla="*/ 2147483647 w 671"/>
              <a:gd name="T31" fmla="*/ 2147483647 h 670"/>
              <a:gd name="T32" fmla="*/ 2147483647 w 671"/>
              <a:gd name="T33" fmla="*/ 2147483647 h 670"/>
              <a:gd name="T34" fmla="*/ 2147483647 w 671"/>
              <a:gd name="T35" fmla="*/ 2147483647 h 670"/>
              <a:gd name="T36" fmla="*/ 2147483647 w 671"/>
              <a:gd name="T37" fmla="*/ 2147483647 h 670"/>
              <a:gd name="T38" fmla="*/ 2147483647 w 671"/>
              <a:gd name="T39" fmla="*/ 2147483647 h 670"/>
              <a:gd name="T40" fmla="*/ 2147483647 w 671"/>
              <a:gd name="T41" fmla="*/ 2147483647 h 670"/>
              <a:gd name="T42" fmla="*/ 2147483647 w 671"/>
              <a:gd name="T43" fmla="*/ 2147483647 h 670"/>
              <a:gd name="T44" fmla="*/ 2147483647 w 671"/>
              <a:gd name="T45" fmla="*/ 2147483647 h 670"/>
              <a:gd name="T46" fmla="*/ 2147483647 w 671"/>
              <a:gd name="T47" fmla="*/ 2147483647 h 670"/>
              <a:gd name="T48" fmla="*/ 2147483647 w 671"/>
              <a:gd name="T49" fmla="*/ 2147483647 h 670"/>
              <a:gd name="T50" fmla="*/ 2147483647 w 671"/>
              <a:gd name="T51" fmla="*/ 2147483647 h 670"/>
              <a:gd name="T52" fmla="*/ 2147483647 w 671"/>
              <a:gd name="T53" fmla="*/ 2147483647 h 670"/>
              <a:gd name="T54" fmla="*/ 2147483647 w 671"/>
              <a:gd name="T55" fmla="*/ 1256968313 h 670"/>
              <a:gd name="T56" fmla="*/ 2147483647 w 671"/>
              <a:gd name="T57" fmla="*/ 447424053 h 670"/>
              <a:gd name="T58" fmla="*/ 2147483647 w 671"/>
              <a:gd name="T59" fmla="*/ 170454733 h 670"/>
              <a:gd name="T60" fmla="*/ 2147483647 w 671"/>
              <a:gd name="T61" fmla="*/ 0 h 670"/>
              <a:gd name="T62" fmla="*/ 2147483647 w 671"/>
              <a:gd name="T63" fmla="*/ 106514898 h 670"/>
              <a:gd name="T64" fmla="*/ 1657516979 w 671"/>
              <a:gd name="T65" fmla="*/ 639166525 h 670"/>
              <a:gd name="T66" fmla="*/ 822340380 w 671"/>
              <a:gd name="T67" fmla="*/ 1320908391 h 670"/>
              <a:gd name="T68" fmla="*/ 411170190 w 671"/>
              <a:gd name="T69" fmla="*/ 2002649425 h 670"/>
              <a:gd name="T70" fmla="*/ 0 w 671"/>
              <a:gd name="T71" fmla="*/ 2147483647 h 670"/>
              <a:gd name="T72" fmla="*/ 77077305 w 671"/>
              <a:gd name="T73" fmla="*/ 2147483647 h 670"/>
              <a:gd name="T74" fmla="*/ 693860140 w 671"/>
              <a:gd name="T75" fmla="*/ 214748364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7" name="Freeform 277"/>
          <p:cNvSpPr/>
          <p:nvPr/>
        </p:nvSpPr>
        <p:spPr bwMode="auto">
          <a:xfrm flipH="1">
            <a:off x="1074738" y="4090988"/>
            <a:ext cx="150812" cy="177800"/>
          </a:xfrm>
          <a:custGeom>
            <a:avLst/>
            <a:gdLst>
              <a:gd name="T0" fmla="*/ 333323440 w 636"/>
              <a:gd name="T1" fmla="*/ 2072022898 h 643"/>
              <a:gd name="T2" fmla="*/ 173352933 w 636"/>
              <a:gd name="T3" fmla="*/ 2147483647 h 643"/>
              <a:gd name="T4" fmla="*/ 2133314595 w 636"/>
              <a:gd name="T5" fmla="*/ 2147483647 h 643"/>
              <a:gd name="T6" fmla="*/ 2147483647 w 636"/>
              <a:gd name="T7" fmla="*/ 2147483647 h 643"/>
              <a:gd name="T8" fmla="*/ 2147483647 w 636"/>
              <a:gd name="T9" fmla="*/ 2147483647 h 643"/>
              <a:gd name="T10" fmla="*/ 2147483647 w 636"/>
              <a:gd name="T11" fmla="*/ 2147483647 h 643"/>
              <a:gd name="T12" fmla="*/ 2147483647 w 636"/>
              <a:gd name="T13" fmla="*/ 2147483647 h 643"/>
              <a:gd name="T14" fmla="*/ 2147483647 w 636"/>
              <a:gd name="T15" fmla="*/ 2147483647 h 643"/>
              <a:gd name="T16" fmla="*/ 2147483647 w 636"/>
              <a:gd name="T17" fmla="*/ 2147483647 h 643"/>
              <a:gd name="T18" fmla="*/ 2147483647 w 636"/>
              <a:gd name="T19" fmla="*/ 2147483647 h 643"/>
              <a:gd name="T20" fmla="*/ 2147483647 w 636"/>
              <a:gd name="T21" fmla="*/ 2147483647 h 643"/>
              <a:gd name="T22" fmla="*/ 2147483647 w 636"/>
              <a:gd name="T23" fmla="*/ 2147483647 h 643"/>
              <a:gd name="T24" fmla="*/ 2147483647 w 636"/>
              <a:gd name="T25" fmla="*/ 2147483647 h 643"/>
              <a:gd name="T26" fmla="*/ 2147483647 w 636"/>
              <a:gd name="T27" fmla="*/ 2147483647 h 643"/>
              <a:gd name="T28" fmla="*/ 2147483647 w 636"/>
              <a:gd name="T29" fmla="*/ 2147483647 h 643"/>
              <a:gd name="T30" fmla="*/ 2147483647 w 636"/>
              <a:gd name="T31" fmla="*/ 2147483647 h 643"/>
              <a:gd name="T32" fmla="*/ 2147483647 w 636"/>
              <a:gd name="T33" fmla="*/ 2147483647 h 643"/>
              <a:gd name="T34" fmla="*/ 2147483647 w 636"/>
              <a:gd name="T35" fmla="*/ 2147483647 h 643"/>
              <a:gd name="T36" fmla="*/ 2147483647 w 636"/>
              <a:gd name="T37" fmla="*/ 2147483647 h 643"/>
              <a:gd name="T38" fmla="*/ 2147483647 w 636"/>
              <a:gd name="T39" fmla="*/ 2147483647 h 643"/>
              <a:gd name="T40" fmla="*/ 2147483647 w 636"/>
              <a:gd name="T41" fmla="*/ 2147483647 h 643"/>
              <a:gd name="T42" fmla="*/ 2147483647 w 636"/>
              <a:gd name="T43" fmla="*/ 2147483647 h 643"/>
              <a:gd name="T44" fmla="*/ 2147483647 w 636"/>
              <a:gd name="T45" fmla="*/ 2147483647 h 643"/>
              <a:gd name="T46" fmla="*/ 2147483647 w 636"/>
              <a:gd name="T47" fmla="*/ 2147483647 h 643"/>
              <a:gd name="T48" fmla="*/ 2147483647 w 636"/>
              <a:gd name="T49" fmla="*/ 2147483647 h 643"/>
              <a:gd name="T50" fmla="*/ 2147483647 w 636"/>
              <a:gd name="T51" fmla="*/ 2147483647 h 643"/>
              <a:gd name="T52" fmla="*/ 2147483647 w 636"/>
              <a:gd name="T53" fmla="*/ 2147483647 h 643"/>
              <a:gd name="T54" fmla="*/ 2147483647 w 636"/>
              <a:gd name="T55" fmla="*/ 2147483647 h 643"/>
              <a:gd name="T56" fmla="*/ 2147483647 w 636"/>
              <a:gd name="T57" fmla="*/ 2147483647 h 643"/>
              <a:gd name="T58" fmla="*/ 2147483647 w 636"/>
              <a:gd name="T59" fmla="*/ 2147483647 h 643"/>
              <a:gd name="T60" fmla="*/ 2147483647 w 636"/>
              <a:gd name="T61" fmla="*/ 2147483647 h 643"/>
              <a:gd name="T62" fmla="*/ 2147483647 w 636"/>
              <a:gd name="T63" fmla="*/ 2147483647 h 643"/>
              <a:gd name="T64" fmla="*/ 2147483647 w 636"/>
              <a:gd name="T65" fmla="*/ 2147483647 h 643"/>
              <a:gd name="T66" fmla="*/ 2147483647 w 636"/>
              <a:gd name="T67" fmla="*/ 2147483647 h 643"/>
              <a:gd name="T68" fmla="*/ 2147483647 w 636"/>
              <a:gd name="T69" fmla="*/ 2147483647 h 643"/>
              <a:gd name="T70" fmla="*/ 2147483647 w 636"/>
              <a:gd name="T71" fmla="*/ 2147483647 h 643"/>
              <a:gd name="T72" fmla="*/ 2147483647 w 636"/>
              <a:gd name="T73" fmla="*/ 1458881352 h 643"/>
              <a:gd name="T74" fmla="*/ 2147483647 w 636"/>
              <a:gd name="T75" fmla="*/ 866841588 h 643"/>
              <a:gd name="T76" fmla="*/ 2147483647 w 636"/>
              <a:gd name="T77" fmla="*/ 338264648 h 643"/>
              <a:gd name="T78" fmla="*/ 2147483647 w 636"/>
              <a:gd name="T79" fmla="*/ 274878212 h 643"/>
              <a:gd name="T80" fmla="*/ 2147483647 w 636"/>
              <a:gd name="T81" fmla="*/ 676605615 h 643"/>
              <a:gd name="T82" fmla="*/ 2147483647 w 636"/>
              <a:gd name="T83" fmla="*/ 63462980 h 643"/>
              <a:gd name="T84" fmla="*/ 2147483647 w 636"/>
              <a:gd name="T85" fmla="*/ 1141719177 h 643"/>
              <a:gd name="T86" fmla="*/ 2147483647 w 636"/>
              <a:gd name="T87" fmla="*/ 33826464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8" name="Freeform 278"/>
          <p:cNvSpPr/>
          <p:nvPr/>
        </p:nvSpPr>
        <p:spPr bwMode="auto">
          <a:xfrm flipH="1">
            <a:off x="1377950" y="4541838"/>
            <a:ext cx="160338" cy="117475"/>
          </a:xfrm>
          <a:custGeom>
            <a:avLst/>
            <a:gdLst>
              <a:gd name="T0" fmla="*/ 2147483647 w 698"/>
              <a:gd name="T1" fmla="*/ 2147483647 h 425"/>
              <a:gd name="T2" fmla="*/ 2147483647 w 698"/>
              <a:gd name="T3" fmla="*/ 2147483647 h 425"/>
              <a:gd name="T4" fmla="*/ 2147483647 w 698"/>
              <a:gd name="T5" fmla="*/ 2147483647 h 425"/>
              <a:gd name="T6" fmla="*/ 2147483647 w 698"/>
              <a:gd name="T7" fmla="*/ 2147483647 h 425"/>
              <a:gd name="T8" fmla="*/ 2147483647 w 698"/>
              <a:gd name="T9" fmla="*/ 2147483647 h 425"/>
              <a:gd name="T10" fmla="*/ 2147483647 w 698"/>
              <a:gd name="T11" fmla="*/ 2147483647 h 425"/>
              <a:gd name="T12" fmla="*/ 2147483647 w 698"/>
              <a:gd name="T13" fmla="*/ 1668422591 h 425"/>
              <a:gd name="T14" fmla="*/ 2147483647 w 698"/>
              <a:gd name="T15" fmla="*/ 1224900140 h 425"/>
              <a:gd name="T16" fmla="*/ 2147483647 w 698"/>
              <a:gd name="T17" fmla="*/ 802541703 h 425"/>
              <a:gd name="T18" fmla="*/ 2147483647 w 698"/>
              <a:gd name="T19" fmla="*/ 675788702 h 425"/>
              <a:gd name="T20" fmla="*/ 2147483647 w 698"/>
              <a:gd name="T21" fmla="*/ 232342887 h 425"/>
              <a:gd name="T22" fmla="*/ 2147483647 w 698"/>
              <a:gd name="T23" fmla="*/ 0 h 425"/>
              <a:gd name="T24" fmla="*/ 1963616073 w 698"/>
              <a:gd name="T25" fmla="*/ 295681311 h 425"/>
              <a:gd name="T26" fmla="*/ 1781781359 w 698"/>
              <a:gd name="T27" fmla="*/ 570199024 h 425"/>
              <a:gd name="T28" fmla="*/ 909069051 w 698"/>
              <a:gd name="T29" fmla="*/ 1098146863 h 425"/>
              <a:gd name="T30" fmla="*/ 581808282 w 698"/>
              <a:gd name="T31" fmla="*/ 1309402509 h 425"/>
              <a:gd name="T32" fmla="*/ 448466493 w 698"/>
              <a:gd name="T33" fmla="*/ 1541669037 h 425"/>
              <a:gd name="T34" fmla="*/ 290904371 w 698"/>
              <a:gd name="T35" fmla="*/ 2147483647 h 425"/>
              <a:gd name="T36" fmla="*/ 193918464 w 698"/>
              <a:gd name="T37" fmla="*/ 2147483647 h 425"/>
              <a:gd name="T38" fmla="*/ 109069341 w 698"/>
              <a:gd name="T39" fmla="*/ 2147483647 h 425"/>
              <a:gd name="T40" fmla="*/ 0 w 698"/>
              <a:gd name="T41" fmla="*/ 2147483647 h 425"/>
              <a:gd name="T42" fmla="*/ 0 w 698"/>
              <a:gd name="T43" fmla="*/ 2147483647 h 425"/>
              <a:gd name="T44" fmla="*/ 181835001 w 698"/>
              <a:gd name="T45" fmla="*/ 2147483647 h 425"/>
              <a:gd name="T46" fmla="*/ 521231780 w 698"/>
              <a:gd name="T47" fmla="*/ 2147483647 h 425"/>
              <a:gd name="T48" fmla="*/ 1078767929 w 698"/>
              <a:gd name="T49" fmla="*/ 2147483647 h 425"/>
              <a:gd name="T50" fmla="*/ 1781781359 w 698"/>
              <a:gd name="T51" fmla="*/ 2147483647 h 425"/>
              <a:gd name="T52" fmla="*/ 2147483647 w 698"/>
              <a:gd name="T53" fmla="*/ 2147483647 h 425"/>
              <a:gd name="T54" fmla="*/ 1745425534 w 698"/>
              <a:gd name="T55" fmla="*/ 2147483647 h 425"/>
              <a:gd name="T56" fmla="*/ 1272739168 w 698"/>
              <a:gd name="T57" fmla="*/ 2147483647 h 425"/>
              <a:gd name="T58" fmla="*/ 739370404 w 698"/>
              <a:gd name="T59" fmla="*/ 2147483647 h 425"/>
              <a:gd name="T60" fmla="*/ 618165025 w 698"/>
              <a:gd name="T61" fmla="*/ 2147483647 h 425"/>
              <a:gd name="T62" fmla="*/ 618165025 w 698"/>
              <a:gd name="T63" fmla="*/ 2147483647 h 425"/>
              <a:gd name="T64" fmla="*/ 812136265 w 698"/>
              <a:gd name="T65" fmla="*/ 2147483647 h 425"/>
              <a:gd name="T66" fmla="*/ 1054547251 w 698"/>
              <a:gd name="T67" fmla="*/ 2147483647 h 425"/>
              <a:gd name="T68" fmla="*/ 1818190477 w 698"/>
              <a:gd name="T69" fmla="*/ 2147483647 h 425"/>
              <a:gd name="T70" fmla="*/ 2147483647 w 698"/>
              <a:gd name="T71" fmla="*/ 2147483647 h 425"/>
              <a:gd name="T72" fmla="*/ 2147483647 w 698"/>
              <a:gd name="T73" fmla="*/ 2147483647 h 425"/>
              <a:gd name="T74" fmla="*/ 2147483647 w 698"/>
              <a:gd name="T75" fmla="*/ 2147483647 h 425"/>
              <a:gd name="T76" fmla="*/ 2147483647 w 698"/>
              <a:gd name="T77" fmla="*/ 2147483647 h 425"/>
              <a:gd name="T78" fmla="*/ 2147483647 w 698"/>
              <a:gd name="T79" fmla="*/ 2147483647 h 425"/>
              <a:gd name="T80" fmla="*/ 2147483647 w 698"/>
              <a:gd name="T81" fmla="*/ 2147483647 h 425"/>
              <a:gd name="T82" fmla="*/ 2147483647 w 698"/>
              <a:gd name="T83" fmla="*/ 2147483647 h 425"/>
              <a:gd name="T84" fmla="*/ 2147483647 w 698"/>
              <a:gd name="T85" fmla="*/ 2147483647 h 425"/>
              <a:gd name="T86" fmla="*/ 2147483647 w 698"/>
              <a:gd name="T87" fmla="*/ 2147483647 h 425"/>
              <a:gd name="T88" fmla="*/ 2147483647 w 698"/>
              <a:gd name="T89" fmla="*/ 2147483647 h 425"/>
              <a:gd name="T90" fmla="*/ 2147483647 w 698"/>
              <a:gd name="T91" fmla="*/ 2147483647 h 425"/>
              <a:gd name="T92" fmla="*/ 2147483647 w 698"/>
              <a:gd name="T93" fmla="*/ 2147483647 h 425"/>
              <a:gd name="T94" fmla="*/ 2147483647 w 698"/>
              <a:gd name="T95" fmla="*/ 2147483647 h 425"/>
              <a:gd name="T96" fmla="*/ 2147483647 w 698"/>
              <a:gd name="T97" fmla="*/ 2147483647 h 425"/>
              <a:gd name="T98" fmla="*/ 2147483647 w 698"/>
              <a:gd name="T99" fmla="*/ 214748364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79" name="Freeform 279"/>
          <p:cNvSpPr/>
          <p:nvPr/>
        </p:nvSpPr>
        <p:spPr bwMode="auto">
          <a:xfrm flipH="1">
            <a:off x="1479550" y="4560888"/>
            <a:ext cx="52388" cy="12700"/>
          </a:xfrm>
          <a:custGeom>
            <a:avLst/>
            <a:gdLst>
              <a:gd name="T0" fmla="*/ 0 w 223"/>
              <a:gd name="T1" fmla="*/ 757537926 h 52"/>
              <a:gd name="T2" fmla="*/ 492673767 w 223"/>
              <a:gd name="T3" fmla="*/ 524430960 h 52"/>
              <a:gd name="T4" fmla="*/ 894616475 w 223"/>
              <a:gd name="T5" fmla="*/ 437045827 h 52"/>
              <a:gd name="T6" fmla="*/ 1387289772 w 223"/>
              <a:gd name="T7" fmla="*/ 262215724 h 52"/>
              <a:gd name="T8" fmla="*/ 1802147177 w 223"/>
              <a:gd name="T9" fmla="*/ 160275968 h 52"/>
              <a:gd name="T10" fmla="*/ 2147483647 w 223"/>
              <a:gd name="T11" fmla="*/ 218492995 h 52"/>
              <a:gd name="T12" fmla="*/ 2147483647 w 223"/>
              <a:gd name="T13" fmla="*/ 262215724 h 52"/>
              <a:gd name="T14" fmla="*/ 2147483647 w 223"/>
              <a:gd name="T15" fmla="*/ 116553514 h 52"/>
              <a:gd name="T16" fmla="*/ 1646568485 w 223"/>
              <a:gd name="T17" fmla="*/ 0 h 52"/>
              <a:gd name="T18" fmla="*/ 894616475 w 223"/>
              <a:gd name="T19" fmla="*/ 349660571 h 52"/>
              <a:gd name="T20" fmla="*/ 492673767 w 223"/>
              <a:gd name="T21" fmla="*/ 407877599 h 52"/>
              <a:gd name="T22" fmla="*/ 38908313 w 223"/>
              <a:gd name="T23" fmla="*/ 655538883 h 52"/>
              <a:gd name="T24" fmla="*/ 0 w 223"/>
              <a:gd name="T25" fmla="*/ 757537926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0" name="Freeform 280"/>
          <p:cNvSpPr/>
          <p:nvPr/>
        </p:nvSpPr>
        <p:spPr bwMode="auto">
          <a:xfrm flipH="1">
            <a:off x="1458913" y="4545013"/>
            <a:ext cx="46037" cy="11112"/>
          </a:xfrm>
          <a:custGeom>
            <a:avLst/>
            <a:gdLst>
              <a:gd name="T0" fmla="*/ 748903471 w 188"/>
              <a:gd name="T1" fmla="*/ 0 h 36"/>
              <a:gd name="T2" fmla="*/ 425811869 w 188"/>
              <a:gd name="T3" fmla="*/ 29440007 h 36"/>
              <a:gd name="T4" fmla="*/ 0 w 188"/>
              <a:gd name="T5" fmla="*/ 323458839 h 36"/>
              <a:gd name="T6" fmla="*/ 279017555 w 188"/>
              <a:gd name="T7" fmla="*/ 264674224 h 36"/>
              <a:gd name="T8" fmla="*/ 704829425 w 188"/>
              <a:gd name="T9" fmla="*/ 117664648 h 36"/>
              <a:gd name="T10" fmla="*/ 1600586960 w 188"/>
              <a:gd name="T11" fmla="*/ 588133063 h 36"/>
              <a:gd name="T12" fmla="*/ 2099855614 w 188"/>
              <a:gd name="T13" fmla="*/ 882247052 h 36"/>
              <a:gd name="T14" fmla="*/ 2147483647 w 188"/>
              <a:gd name="T15" fmla="*/ 1058696895 h 36"/>
              <a:gd name="T16" fmla="*/ 2147483647 w 188"/>
              <a:gd name="T17" fmla="*/ 882247052 h 36"/>
              <a:gd name="T18" fmla="*/ 2143870890 w 188"/>
              <a:gd name="T19" fmla="*/ 647013057 h 36"/>
              <a:gd name="T20" fmla="*/ 1424349545 w 188"/>
              <a:gd name="T21" fmla="*/ 323458839 h 36"/>
              <a:gd name="T22" fmla="*/ 748903471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1" name="Freeform 281"/>
          <p:cNvSpPr/>
          <p:nvPr/>
        </p:nvSpPr>
        <p:spPr bwMode="auto">
          <a:xfrm flipH="1">
            <a:off x="1477963" y="4581525"/>
            <a:ext cx="19050" cy="6350"/>
          </a:xfrm>
          <a:custGeom>
            <a:avLst/>
            <a:gdLst>
              <a:gd name="T0" fmla="*/ 0 w 76"/>
              <a:gd name="T1" fmla="*/ 416898417 h 17"/>
              <a:gd name="T2" fmla="*/ 125972868 w 76"/>
              <a:gd name="T3" fmla="*/ 885978123 h 17"/>
              <a:gd name="T4" fmla="*/ 566972139 w 76"/>
              <a:gd name="T5" fmla="*/ 625347533 h 17"/>
              <a:gd name="T6" fmla="*/ 1055156517 w 76"/>
              <a:gd name="T7" fmla="*/ 625347533 h 17"/>
              <a:gd name="T8" fmla="*/ 1196899489 w 76"/>
              <a:gd name="T9" fmla="*/ 0 h 17"/>
              <a:gd name="T10" fmla="*/ 866165303 w 76"/>
              <a:gd name="T11" fmla="*/ 208449209 h 17"/>
              <a:gd name="T12" fmla="*/ 0 w 76"/>
              <a:gd name="T13" fmla="*/ 416898417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2" name="Freeform 282"/>
          <p:cNvSpPr/>
          <p:nvPr/>
        </p:nvSpPr>
        <p:spPr bwMode="auto">
          <a:xfrm flipH="1">
            <a:off x="1530350" y="4576763"/>
            <a:ext cx="3175" cy="11112"/>
          </a:xfrm>
          <a:custGeom>
            <a:avLst/>
            <a:gdLst>
              <a:gd name="T0" fmla="*/ 88659207 w 19"/>
              <a:gd name="T1" fmla="*/ 0 h 32"/>
              <a:gd name="T2" fmla="*/ 88659207 w 19"/>
              <a:gd name="T3" fmla="*/ 376820415 h 32"/>
              <a:gd name="T4" fmla="*/ 65314591 w 19"/>
              <a:gd name="T5" fmla="*/ 1004934423 h 32"/>
              <a:gd name="T6" fmla="*/ 0 w 19"/>
              <a:gd name="T7" fmla="*/ 1339913143 h 32"/>
              <a:gd name="T8" fmla="*/ 88659207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3" name="Freeform 283"/>
          <p:cNvSpPr/>
          <p:nvPr/>
        </p:nvSpPr>
        <p:spPr bwMode="auto">
          <a:xfrm flipH="1">
            <a:off x="1452563" y="4567238"/>
            <a:ext cx="11112" cy="12700"/>
          </a:xfrm>
          <a:custGeom>
            <a:avLst/>
            <a:gdLst>
              <a:gd name="T0" fmla="*/ 0 w 35"/>
              <a:gd name="T1" fmla="*/ 0 h 43"/>
              <a:gd name="T2" fmla="*/ 223971231 w 35"/>
              <a:gd name="T3" fmla="*/ 360700103 h 43"/>
              <a:gd name="T4" fmla="*/ 223971231 w 35"/>
              <a:gd name="T5" fmla="*/ 618292635 h 43"/>
              <a:gd name="T6" fmla="*/ 1120057681 w 35"/>
              <a:gd name="T7" fmla="*/ 1107832716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4" name="Freeform 284"/>
          <p:cNvSpPr/>
          <p:nvPr/>
        </p:nvSpPr>
        <p:spPr bwMode="auto">
          <a:xfrm flipH="1">
            <a:off x="1420813" y="4567238"/>
            <a:ext cx="25400" cy="34925"/>
          </a:xfrm>
          <a:custGeom>
            <a:avLst/>
            <a:gdLst>
              <a:gd name="T0" fmla="*/ 0 w 114"/>
              <a:gd name="T1" fmla="*/ 0 h 114"/>
              <a:gd name="T2" fmla="*/ 232279429 w 114"/>
              <a:gd name="T3" fmla="*/ 1006420282 h 114"/>
              <a:gd name="T4" fmla="*/ 475629355 w 114"/>
              <a:gd name="T5" fmla="*/ 1811519438 h 114"/>
              <a:gd name="T6" fmla="*/ 1260930971 w 114"/>
              <a:gd name="T7" fmla="*/ 2147483647 h 114"/>
              <a:gd name="T8" fmla="*/ 519860992 w 114"/>
              <a:gd name="T9" fmla="*/ 1523943389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5" name="Freeform 285"/>
          <p:cNvSpPr/>
          <p:nvPr/>
        </p:nvSpPr>
        <p:spPr bwMode="auto">
          <a:xfrm flipH="1">
            <a:off x="1406525" y="4613275"/>
            <a:ext cx="6350" cy="20638"/>
          </a:xfrm>
          <a:custGeom>
            <a:avLst/>
            <a:gdLst>
              <a:gd name="T0" fmla="*/ 351231689 w 27"/>
              <a:gd name="T1" fmla="*/ 0 h 82"/>
              <a:gd name="T2" fmla="*/ 117095643 w 27"/>
              <a:gd name="T3" fmla="*/ 462349796 h 82"/>
              <a:gd name="T4" fmla="*/ 52048598 w 27"/>
              <a:gd name="T5" fmla="*/ 908736860 h 82"/>
              <a:gd name="T6" fmla="*/ 39050387 w 27"/>
              <a:gd name="T7" fmla="*/ 1307299529 h 82"/>
              <a:gd name="T8" fmla="*/ 0 w 27"/>
              <a:gd name="T9" fmla="*/ 749299309 h 82"/>
              <a:gd name="T10" fmla="*/ 39050387 w 27"/>
              <a:gd name="T11" fmla="*/ 334774536 h 82"/>
              <a:gd name="T12" fmla="*/ 351231689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6" name="Freeform 286"/>
          <p:cNvSpPr/>
          <p:nvPr/>
        </p:nvSpPr>
        <p:spPr bwMode="auto">
          <a:xfrm flipH="1">
            <a:off x="1470025" y="4589463"/>
            <a:ext cx="1588" cy="9525"/>
          </a:xfrm>
          <a:custGeom>
            <a:avLst/>
            <a:gdLst>
              <a:gd name="T0" fmla="*/ 13057065 w 15"/>
              <a:gd name="T1" fmla="*/ 0 h 30"/>
              <a:gd name="T2" fmla="*/ 17797883 w 15"/>
              <a:gd name="T3" fmla="*/ 384071874 h 30"/>
              <a:gd name="T4" fmla="*/ 0 w 15"/>
              <a:gd name="T5" fmla="*/ 960179763 h 30"/>
              <a:gd name="T6" fmla="*/ 13057065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7" name="Freeform 287"/>
          <p:cNvSpPr/>
          <p:nvPr/>
        </p:nvSpPr>
        <p:spPr bwMode="auto">
          <a:xfrm flipH="1">
            <a:off x="1228725" y="4281488"/>
            <a:ext cx="12700" cy="7937"/>
          </a:xfrm>
          <a:custGeom>
            <a:avLst/>
            <a:gdLst>
              <a:gd name="T0" fmla="*/ 0 w 51"/>
              <a:gd name="T1" fmla="*/ 0 h 36"/>
              <a:gd name="T2" fmla="*/ 216169437 w 51"/>
              <a:gd name="T3" fmla="*/ 107180569 h 36"/>
              <a:gd name="T4" fmla="*/ 447841834 w 51"/>
              <a:gd name="T5" fmla="*/ 160746725 h 36"/>
              <a:gd name="T6" fmla="*/ 664011333 w 51"/>
              <a:gd name="T7" fmla="*/ 246491257 h 36"/>
              <a:gd name="T8" fmla="*/ 787536476 w 51"/>
              <a:gd name="T9" fmla="*/ 385801643 h 36"/>
              <a:gd name="T10" fmla="*/ 602248512 w 51"/>
              <a:gd name="T11" fmla="*/ 342929294 h 36"/>
              <a:gd name="T12" fmla="*/ 216169437 w 51"/>
              <a:gd name="T13" fmla="*/ 257184817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8" name="Freeform 288"/>
          <p:cNvSpPr/>
          <p:nvPr/>
        </p:nvSpPr>
        <p:spPr bwMode="auto">
          <a:xfrm flipH="1">
            <a:off x="1235075" y="4297363"/>
            <a:ext cx="1588" cy="7937"/>
          </a:xfrm>
          <a:custGeom>
            <a:avLst/>
            <a:gdLst>
              <a:gd name="T0" fmla="*/ 0 w 14"/>
              <a:gd name="T1" fmla="*/ 0 h 24"/>
              <a:gd name="T2" fmla="*/ 20431323 w 14"/>
              <a:gd name="T3" fmla="*/ 0 h 24"/>
              <a:gd name="T4" fmla="*/ 20431323 w 14"/>
              <a:gd name="T5" fmla="*/ 868053871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89" name="Freeform 289"/>
          <p:cNvSpPr/>
          <p:nvPr/>
        </p:nvSpPr>
        <p:spPr bwMode="auto">
          <a:xfrm flipH="1">
            <a:off x="1187450" y="4348163"/>
            <a:ext cx="98425" cy="300037"/>
          </a:xfrm>
          <a:custGeom>
            <a:avLst/>
            <a:gdLst>
              <a:gd name="T0" fmla="*/ 2147483647 w 431"/>
              <a:gd name="T1" fmla="*/ 0 h 1076"/>
              <a:gd name="T2" fmla="*/ 2147483647 w 431"/>
              <a:gd name="T3" fmla="*/ 953968603 h 1076"/>
              <a:gd name="T4" fmla="*/ 2147483647 w 431"/>
              <a:gd name="T5" fmla="*/ 2147483647 h 1076"/>
              <a:gd name="T6" fmla="*/ 2147483647 w 431"/>
              <a:gd name="T7" fmla="*/ 2147483647 h 1076"/>
              <a:gd name="T8" fmla="*/ 1500570683 w 431"/>
              <a:gd name="T9" fmla="*/ 2147483647 h 1076"/>
              <a:gd name="T10" fmla="*/ 678839773 w 431"/>
              <a:gd name="T11" fmla="*/ 2147483647 h 1076"/>
              <a:gd name="T12" fmla="*/ 0 w 431"/>
              <a:gd name="T13" fmla="*/ 2147483647 h 1076"/>
              <a:gd name="T14" fmla="*/ 2119854670 w 431"/>
              <a:gd name="T15" fmla="*/ 2147483647 h 1076"/>
              <a:gd name="T16" fmla="*/ 2147483647 w 431"/>
              <a:gd name="T17" fmla="*/ 2147483647 h 1076"/>
              <a:gd name="T18" fmla="*/ 2147483647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0" name="Freeform 290"/>
          <p:cNvSpPr/>
          <p:nvPr/>
        </p:nvSpPr>
        <p:spPr bwMode="auto">
          <a:xfrm flipH="1">
            <a:off x="1025525" y="4289425"/>
            <a:ext cx="376238" cy="500063"/>
          </a:xfrm>
          <a:custGeom>
            <a:avLst/>
            <a:gdLst>
              <a:gd name="T0" fmla="*/ 2147483647 w 1606"/>
              <a:gd name="T1" fmla="*/ 2042623411 h 1792"/>
              <a:gd name="T2" fmla="*/ 2147483647 w 1606"/>
              <a:gd name="T3" fmla="*/ 0 h 1792"/>
              <a:gd name="T4" fmla="*/ 2147483647 w 1606"/>
              <a:gd name="T5" fmla="*/ 2147483647 h 1792"/>
              <a:gd name="T6" fmla="*/ 2147483647 w 1606"/>
              <a:gd name="T7" fmla="*/ 2147483647 h 1792"/>
              <a:gd name="T8" fmla="*/ 2147483647 w 1606"/>
              <a:gd name="T9" fmla="*/ 2147483647 h 1792"/>
              <a:gd name="T10" fmla="*/ 2147483647 w 1606"/>
              <a:gd name="T11" fmla="*/ 2147483647 h 1792"/>
              <a:gd name="T12" fmla="*/ 2147483647 w 1606"/>
              <a:gd name="T13" fmla="*/ 2147483647 h 1792"/>
              <a:gd name="T14" fmla="*/ 2147483647 w 1606"/>
              <a:gd name="T15" fmla="*/ 2147483647 h 1792"/>
              <a:gd name="T16" fmla="*/ 2147483647 w 1606"/>
              <a:gd name="T17" fmla="*/ 2147483647 h 1792"/>
              <a:gd name="T18" fmla="*/ 2147483647 w 1606"/>
              <a:gd name="T19" fmla="*/ 2147483647 h 1792"/>
              <a:gd name="T20" fmla="*/ 2147483647 w 1606"/>
              <a:gd name="T21" fmla="*/ 2147483647 h 1792"/>
              <a:gd name="T22" fmla="*/ 2147483647 w 1606"/>
              <a:gd name="T23" fmla="*/ 2147483647 h 1792"/>
              <a:gd name="T24" fmla="*/ 604311839 w 1606"/>
              <a:gd name="T25" fmla="*/ 2147483647 h 1792"/>
              <a:gd name="T26" fmla="*/ 90007330 w 1606"/>
              <a:gd name="T27" fmla="*/ 2147483647 h 1792"/>
              <a:gd name="T28" fmla="*/ 0 w 1606"/>
              <a:gd name="T29" fmla="*/ 2147483647 h 1792"/>
              <a:gd name="T30" fmla="*/ 192857350 w 1606"/>
              <a:gd name="T31" fmla="*/ 2147483647 h 1792"/>
              <a:gd name="T32" fmla="*/ 1902887062 w 1606"/>
              <a:gd name="T33" fmla="*/ 2147483647 h 1792"/>
              <a:gd name="T34" fmla="*/ 2147483647 w 1606"/>
              <a:gd name="T35" fmla="*/ 2147483647 h 1792"/>
              <a:gd name="T36" fmla="*/ 2147483647 w 1606"/>
              <a:gd name="T37" fmla="*/ 2147483647 h 1792"/>
              <a:gd name="T38" fmla="*/ 2147483647 w 1606"/>
              <a:gd name="T39" fmla="*/ 2147483647 h 1792"/>
              <a:gd name="T40" fmla="*/ 2147483647 w 1606"/>
              <a:gd name="T41" fmla="*/ 2147483647 h 1792"/>
              <a:gd name="T42" fmla="*/ 2147483647 w 1606"/>
              <a:gd name="T43" fmla="*/ 2147483647 h 1792"/>
              <a:gd name="T44" fmla="*/ 2147483647 w 1606"/>
              <a:gd name="T45" fmla="*/ 2147483647 h 1792"/>
              <a:gd name="T46" fmla="*/ 2147483647 w 1606"/>
              <a:gd name="T47" fmla="*/ 2147483647 h 1792"/>
              <a:gd name="T48" fmla="*/ 2147483647 w 1606"/>
              <a:gd name="T49" fmla="*/ 2147483647 h 1792"/>
              <a:gd name="T50" fmla="*/ 2147483647 w 1606"/>
              <a:gd name="T51" fmla="*/ 2147483647 h 1792"/>
              <a:gd name="T52" fmla="*/ 2147483647 w 1606"/>
              <a:gd name="T53" fmla="*/ 2147483647 h 1792"/>
              <a:gd name="T54" fmla="*/ 2147483647 w 1606"/>
              <a:gd name="T55" fmla="*/ 2147483647 h 1792"/>
              <a:gd name="T56" fmla="*/ 2147483647 w 1606"/>
              <a:gd name="T57" fmla="*/ 2147483647 h 1792"/>
              <a:gd name="T58" fmla="*/ 2147483647 w 1606"/>
              <a:gd name="T59" fmla="*/ 2147483647 h 1792"/>
              <a:gd name="T60" fmla="*/ 2147483647 w 1606"/>
              <a:gd name="T61" fmla="*/ 2147483647 h 1792"/>
              <a:gd name="T62" fmla="*/ 2147483647 w 1606"/>
              <a:gd name="T63" fmla="*/ 2147483647 h 1792"/>
              <a:gd name="T64" fmla="*/ 2147483647 w 1606"/>
              <a:gd name="T65" fmla="*/ 2147483647 h 1792"/>
              <a:gd name="T66" fmla="*/ 2147483647 w 1606"/>
              <a:gd name="T67" fmla="*/ 2147483647 h 1792"/>
              <a:gd name="T68" fmla="*/ 2147483647 w 1606"/>
              <a:gd name="T69" fmla="*/ 2147483647 h 1792"/>
              <a:gd name="T70" fmla="*/ 2147483647 w 1606"/>
              <a:gd name="T71" fmla="*/ 2147483647 h 1792"/>
              <a:gd name="T72" fmla="*/ 2147483647 w 1606"/>
              <a:gd name="T73" fmla="*/ 2147483647 h 1792"/>
              <a:gd name="T74" fmla="*/ 2147483647 w 1606"/>
              <a:gd name="T75" fmla="*/ 2147483647 h 1792"/>
              <a:gd name="T76" fmla="*/ 2147483647 w 1606"/>
              <a:gd name="T77" fmla="*/ 2147483647 h 1792"/>
              <a:gd name="T78" fmla="*/ 2147483647 w 1606"/>
              <a:gd name="T79" fmla="*/ 2147483647 h 1792"/>
              <a:gd name="T80" fmla="*/ 2147483647 w 1606"/>
              <a:gd name="T81" fmla="*/ 2147483647 h 1792"/>
              <a:gd name="T82" fmla="*/ 2147483647 w 1606"/>
              <a:gd name="T83" fmla="*/ 2147483647 h 1792"/>
              <a:gd name="T84" fmla="*/ 2147483647 w 1606"/>
              <a:gd name="T85" fmla="*/ 2147483647 h 1792"/>
              <a:gd name="T86" fmla="*/ 2147483647 w 1606"/>
              <a:gd name="T87" fmla="*/ 2147483647 h 1792"/>
              <a:gd name="T88" fmla="*/ 2147483647 w 1606"/>
              <a:gd name="T89" fmla="*/ 2147483647 h 1792"/>
              <a:gd name="T90" fmla="*/ 2147483647 w 1606"/>
              <a:gd name="T91" fmla="*/ 204262341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1" name="Freeform 291"/>
          <p:cNvSpPr/>
          <p:nvPr/>
        </p:nvSpPr>
        <p:spPr bwMode="auto">
          <a:xfrm flipH="1">
            <a:off x="1031875" y="4321175"/>
            <a:ext cx="236538" cy="461963"/>
          </a:xfrm>
          <a:custGeom>
            <a:avLst/>
            <a:gdLst>
              <a:gd name="T0" fmla="*/ 1675574604 w 1014"/>
              <a:gd name="T1" fmla="*/ 2147483647 h 1671"/>
              <a:gd name="T2" fmla="*/ 2147483647 w 1014"/>
              <a:gd name="T3" fmla="*/ 2147483647 h 1671"/>
              <a:gd name="T4" fmla="*/ 2147483647 w 1014"/>
              <a:gd name="T5" fmla="*/ 2147483647 h 1671"/>
              <a:gd name="T6" fmla="*/ 2147483647 w 1014"/>
              <a:gd name="T7" fmla="*/ 2147483647 h 1671"/>
              <a:gd name="T8" fmla="*/ 2147483647 w 1014"/>
              <a:gd name="T9" fmla="*/ 2147483647 h 1671"/>
              <a:gd name="T10" fmla="*/ 2147483647 w 1014"/>
              <a:gd name="T11" fmla="*/ 2147483647 h 1671"/>
              <a:gd name="T12" fmla="*/ 2147483647 w 1014"/>
              <a:gd name="T13" fmla="*/ 2147483647 h 1671"/>
              <a:gd name="T14" fmla="*/ 2147483647 w 1014"/>
              <a:gd name="T15" fmla="*/ 2147483647 h 1671"/>
              <a:gd name="T16" fmla="*/ 2147483647 w 1014"/>
              <a:gd name="T17" fmla="*/ 2147483647 h 1671"/>
              <a:gd name="T18" fmla="*/ 2147483647 w 1014"/>
              <a:gd name="T19" fmla="*/ 2147483647 h 1671"/>
              <a:gd name="T20" fmla="*/ 2147483647 w 1014"/>
              <a:gd name="T21" fmla="*/ 2147483647 h 1671"/>
              <a:gd name="T22" fmla="*/ 2147483647 w 1014"/>
              <a:gd name="T23" fmla="*/ 2147483647 h 1671"/>
              <a:gd name="T24" fmla="*/ 2147483647 w 1014"/>
              <a:gd name="T25" fmla="*/ 2147483647 h 1671"/>
              <a:gd name="T26" fmla="*/ 2147483647 w 1014"/>
              <a:gd name="T27" fmla="*/ 2147483647 h 1671"/>
              <a:gd name="T28" fmla="*/ 2147483647 w 1014"/>
              <a:gd name="T29" fmla="*/ 2147483647 h 1671"/>
              <a:gd name="T30" fmla="*/ 2147483647 w 1014"/>
              <a:gd name="T31" fmla="*/ 2147483647 h 1671"/>
              <a:gd name="T32" fmla="*/ 2147483647 w 1014"/>
              <a:gd name="T33" fmla="*/ 1732658214 h 1671"/>
              <a:gd name="T34" fmla="*/ 2147483647 w 1014"/>
              <a:gd name="T35" fmla="*/ 929689069 h 1671"/>
              <a:gd name="T36" fmla="*/ 2147483647 w 1014"/>
              <a:gd name="T37" fmla="*/ 0 h 1671"/>
              <a:gd name="T38" fmla="*/ 2147483647 w 1014"/>
              <a:gd name="T39" fmla="*/ 1986175472 h 1671"/>
              <a:gd name="T40" fmla="*/ 2147483647 w 1014"/>
              <a:gd name="T41" fmla="*/ 2147483647 h 1671"/>
              <a:gd name="T42" fmla="*/ 2147483647 w 1014"/>
              <a:gd name="T43" fmla="*/ 2147483647 h 1671"/>
              <a:gd name="T44" fmla="*/ 2147483647 w 1014"/>
              <a:gd name="T45" fmla="*/ 2147483647 h 1671"/>
              <a:gd name="T46" fmla="*/ 2147483647 w 1014"/>
              <a:gd name="T47" fmla="*/ 2147483647 h 1671"/>
              <a:gd name="T48" fmla="*/ 2147483647 w 1014"/>
              <a:gd name="T49" fmla="*/ 2147483647 h 1671"/>
              <a:gd name="T50" fmla="*/ 2147483647 w 1014"/>
              <a:gd name="T51" fmla="*/ 2147483647 h 1671"/>
              <a:gd name="T52" fmla="*/ 2147483647 w 1014"/>
              <a:gd name="T53" fmla="*/ 2147483647 h 1671"/>
              <a:gd name="T54" fmla="*/ 2147483647 w 1014"/>
              <a:gd name="T55" fmla="*/ 2147483647 h 1671"/>
              <a:gd name="T56" fmla="*/ 2147483647 w 1014"/>
              <a:gd name="T57" fmla="*/ 2147483647 h 1671"/>
              <a:gd name="T58" fmla="*/ 2147483647 w 1014"/>
              <a:gd name="T59" fmla="*/ 2147483647 h 1671"/>
              <a:gd name="T60" fmla="*/ 2147483647 w 1014"/>
              <a:gd name="T61" fmla="*/ 2147483647 h 1671"/>
              <a:gd name="T62" fmla="*/ 2147483647 w 1014"/>
              <a:gd name="T63" fmla="*/ 2147483647 h 1671"/>
              <a:gd name="T64" fmla="*/ 2147483647 w 1014"/>
              <a:gd name="T65" fmla="*/ 2147483647 h 1671"/>
              <a:gd name="T66" fmla="*/ 2147483647 w 1014"/>
              <a:gd name="T67" fmla="*/ 2147483647 h 1671"/>
              <a:gd name="T68" fmla="*/ 2147483647 w 1014"/>
              <a:gd name="T69" fmla="*/ 2147483647 h 1671"/>
              <a:gd name="T70" fmla="*/ 2147483647 w 1014"/>
              <a:gd name="T71" fmla="*/ 2147483647 h 1671"/>
              <a:gd name="T72" fmla="*/ 2147483647 w 1014"/>
              <a:gd name="T73" fmla="*/ 2147483647 h 1671"/>
              <a:gd name="T74" fmla="*/ 406214844 w 1014"/>
              <a:gd name="T75" fmla="*/ 2147483647 h 1671"/>
              <a:gd name="T76" fmla="*/ 0 w 1014"/>
              <a:gd name="T77" fmla="*/ 2147483647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2" name="Freeform 292"/>
          <p:cNvSpPr/>
          <p:nvPr/>
        </p:nvSpPr>
        <p:spPr bwMode="auto">
          <a:xfrm flipH="1">
            <a:off x="1049338" y="4551363"/>
            <a:ext cx="71437" cy="214312"/>
          </a:xfrm>
          <a:custGeom>
            <a:avLst/>
            <a:gdLst>
              <a:gd name="T0" fmla="*/ 0 w 295"/>
              <a:gd name="T1" fmla="*/ 2147483647 h 774"/>
              <a:gd name="T2" fmla="*/ 724217593 w 295"/>
              <a:gd name="T3" fmla="*/ 2147483647 h 774"/>
              <a:gd name="T4" fmla="*/ 1519449832 w 295"/>
              <a:gd name="T5" fmla="*/ 2147483647 h 774"/>
              <a:gd name="T6" fmla="*/ 2147483647 w 295"/>
              <a:gd name="T7" fmla="*/ 2147483647 h 774"/>
              <a:gd name="T8" fmla="*/ 2147483647 w 295"/>
              <a:gd name="T9" fmla="*/ 2147483647 h 774"/>
              <a:gd name="T10" fmla="*/ 2147483647 w 295"/>
              <a:gd name="T11" fmla="*/ 2147483647 h 774"/>
              <a:gd name="T12" fmla="*/ 2147483647 w 295"/>
              <a:gd name="T13" fmla="*/ 2147483647 h 774"/>
              <a:gd name="T14" fmla="*/ 2147483647 w 295"/>
              <a:gd name="T15" fmla="*/ 2147483647 h 774"/>
              <a:gd name="T16" fmla="*/ 2147483647 w 295"/>
              <a:gd name="T17" fmla="*/ 0 h 774"/>
              <a:gd name="T18" fmla="*/ 2147483647 w 295"/>
              <a:gd name="T19" fmla="*/ 2147483647 h 774"/>
              <a:gd name="T20" fmla="*/ 2147483647 w 295"/>
              <a:gd name="T21" fmla="*/ 2147483647 h 774"/>
              <a:gd name="T22" fmla="*/ 1789257825 w 295"/>
              <a:gd name="T23" fmla="*/ 2147483647 h 774"/>
              <a:gd name="T24" fmla="*/ 539615744 w 295"/>
              <a:gd name="T25" fmla="*/ 2147483647 h 774"/>
              <a:gd name="T26" fmla="*/ 0 w 295"/>
              <a:gd name="T27" fmla="*/ 2147483647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3" name="Freeform 293"/>
          <p:cNvSpPr/>
          <p:nvPr/>
        </p:nvSpPr>
        <p:spPr bwMode="auto">
          <a:xfrm flipH="1">
            <a:off x="1120775" y="4378325"/>
            <a:ext cx="273050" cy="322263"/>
          </a:xfrm>
          <a:custGeom>
            <a:avLst/>
            <a:gdLst>
              <a:gd name="T0" fmla="*/ 2147483647 w 1172"/>
              <a:gd name="T1" fmla="*/ 917205873 h 1162"/>
              <a:gd name="T2" fmla="*/ 2147483647 w 1172"/>
              <a:gd name="T3" fmla="*/ 2147483647 h 1162"/>
              <a:gd name="T4" fmla="*/ 2147483647 w 1172"/>
              <a:gd name="T5" fmla="*/ 2147483647 h 1162"/>
              <a:gd name="T6" fmla="*/ 2147483647 w 1172"/>
              <a:gd name="T7" fmla="*/ 2147483647 h 1162"/>
              <a:gd name="T8" fmla="*/ 2147483647 w 1172"/>
              <a:gd name="T9" fmla="*/ 2147483647 h 1162"/>
              <a:gd name="T10" fmla="*/ 2147483647 w 1172"/>
              <a:gd name="T11" fmla="*/ 2147483647 h 1162"/>
              <a:gd name="T12" fmla="*/ 2147483647 w 1172"/>
              <a:gd name="T13" fmla="*/ 2147483647 h 1162"/>
              <a:gd name="T14" fmla="*/ 2147483647 w 1172"/>
              <a:gd name="T15" fmla="*/ 2147483647 h 1162"/>
              <a:gd name="T16" fmla="*/ 2147483647 w 1172"/>
              <a:gd name="T17" fmla="*/ 2147483647 h 1162"/>
              <a:gd name="T18" fmla="*/ 2147483647 w 1172"/>
              <a:gd name="T19" fmla="*/ 2147483647 h 1162"/>
              <a:gd name="T20" fmla="*/ 2147483647 w 1172"/>
              <a:gd name="T21" fmla="*/ 2147483647 h 1162"/>
              <a:gd name="T22" fmla="*/ 0 w 1172"/>
              <a:gd name="T23" fmla="*/ 2147483647 h 1162"/>
              <a:gd name="T24" fmla="*/ 75881571 w 1172"/>
              <a:gd name="T25" fmla="*/ 2147483647 h 1162"/>
              <a:gd name="T26" fmla="*/ 1378405683 w 1172"/>
              <a:gd name="T27" fmla="*/ 2147483647 h 1162"/>
              <a:gd name="T28" fmla="*/ 1681877800 w 1172"/>
              <a:gd name="T29" fmla="*/ 2147483647 h 1162"/>
              <a:gd name="T30" fmla="*/ 1858935274 w 1172"/>
              <a:gd name="T31" fmla="*/ 2147483647 h 1162"/>
              <a:gd name="T32" fmla="*/ 2147483647 w 1172"/>
              <a:gd name="T33" fmla="*/ 2147483647 h 1162"/>
              <a:gd name="T34" fmla="*/ 2147483647 w 1172"/>
              <a:gd name="T35" fmla="*/ 2147483647 h 1162"/>
              <a:gd name="T36" fmla="*/ 2147483647 w 1172"/>
              <a:gd name="T37" fmla="*/ 2147483647 h 1162"/>
              <a:gd name="T38" fmla="*/ 2147483647 w 1172"/>
              <a:gd name="T39" fmla="*/ 2147483647 h 1162"/>
              <a:gd name="T40" fmla="*/ 2147483647 w 1172"/>
              <a:gd name="T41" fmla="*/ 2147483647 h 1162"/>
              <a:gd name="T42" fmla="*/ 2147483647 w 1172"/>
              <a:gd name="T43" fmla="*/ 2147483647 h 1162"/>
              <a:gd name="T44" fmla="*/ 2147483647 w 1172"/>
              <a:gd name="T45" fmla="*/ 2147483647 h 1162"/>
              <a:gd name="T46" fmla="*/ 2147483647 w 1172"/>
              <a:gd name="T47" fmla="*/ 2147483647 h 1162"/>
              <a:gd name="T48" fmla="*/ 2147483647 w 1172"/>
              <a:gd name="T49" fmla="*/ 2147483647 h 1162"/>
              <a:gd name="T50" fmla="*/ 2147483647 w 1172"/>
              <a:gd name="T51" fmla="*/ 2147483647 h 1162"/>
              <a:gd name="T52" fmla="*/ 2147483647 w 1172"/>
              <a:gd name="T53" fmla="*/ 2147483647 h 1162"/>
              <a:gd name="T54" fmla="*/ 2147483647 w 1172"/>
              <a:gd name="T55" fmla="*/ 2147483647 h 1162"/>
              <a:gd name="T56" fmla="*/ 2147483647 w 1172"/>
              <a:gd name="T57" fmla="*/ 2147483647 h 1162"/>
              <a:gd name="T58" fmla="*/ 2147483647 w 1172"/>
              <a:gd name="T59" fmla="*/ 2147483647 h 1162"/>
              <a:gd name="T60" fmla="*/ 2147483647 w 1172"/>
              <a:gd name="T61" fmla="*/ 2147483647 h 1162"/>
              <a:gd name="T62" fmla="*/ 2147483647 w 1172"/>
              <a:gd name="T63" fmla="*/ 2147483647 h 1162"/>
              <a:gd name="T64" fmla="*/ 2147483647 w 1172"/>
              <a:gd name="T65" fmla="*/ 2147483647 h 1162"/>
              <a:gd name="T66" fmla="*/ 2147483647 w 1172"/>
              <a:gd name="T67" fmla="*/ 2147483647 h 1162"/>
              <a:gd name="T68" fmla="*/ 2147483647 w 1172"/>
              <a:gd name="T69" fmla="*/ 2147483647 h 1162"/>
              <a:gd name="T70" fmla="*/ 2147483647 w 1172"/>
              <a:gd name="T71" fmla="*/ 2147483647 h 1162"/>
              <a:gd name="T72" fmla="*/ 2147483647 w 1172"/>
              <a:gd name="T73" fmla="*/ 2147483647 h 1162"/>
              <a:gd name="T74" fmla="*/ 2147483647 w 1172"/>
              <a:gd name="T75" fmla="*/ 2147483647 h 1162"/>
              <a:gd name="T76" fmla="*/ 2147483647 w 1172"/>
              <a:gd name="T77" fmla="*/ 2147483647 h 1162"/>
              <a:gd name="T78" fmla="*/ 2147483647 w 1172"/>
              <a:gd name="T79" fmla="*/ 2147483647 h 1162"/>
              <a:gd name="T80" fmla="*/ 2147483647 w 1172"/>
              <a:gd name="T81" fmla="*/ 2147483647 h 1162"/>
              <a:gd name="T82" fmla="*/ 2147483647 w 1172"/>
              <a:gd name="T83" fmla="*/ 2147483647 h 1162"/>
              <a:gd name="T84" fmla="*/ 2147483647 w 1172"/>
              <a:gd name="T85" fmla="*/ 2147483647 h 1162"/>
              <a:gd name="T86" fmla="*/ 2147483647 w 1172"/>
              <a:gd name="T87" fmla="*/ 2147483647 h 1162"/>
              <a:gd name="T88" fmla="*/ 2147483647 w 1172"/>
              <a:gd name="T89" fmla="*/ 2147483647 h 1162"/>
              <a:gd name="T90" fmla="*/ 2147483647 w 1172"/>
              <a:gd name="T91" fmla="*/ 2147483647 h 1162"/>
              <a:gd name="T92" fmla="*/ 2147483647 w 1172"/>
              <a:gd name="T93" fmla="*/ 2147483647 h 1162"/>
              <a:gd name="T94" fmla="*/ 2147483647 w 1172"/>
              <a:gd name="T95" fmla="*/ 2147483647 h 1162"/>
              <a:gd name="T96" fmla="*/ 2147483647 w 1172"/>
              <a:gd name="T97" fmla="*/ 2147483647 h 1162"/>
              <a:gd name="T98" fmla="*/ 2147483647 w 1172"/>
              <a:gd name="T99" fmla="*/ 2147483647 h 1162"/>
              <a:gd name="T100" fmla="*/ 2147483647 w 1172"/>
              <a:gd name="T101" fmla="*/ 2147483647 h 1162"/>
              <a:gd name="T102" fmla="*/ 2147483647 w 1172"/>
              <a:gd name="T103" fmla="*/ 2147483647 h 1162"/>
              <a:gd name="T104" fmla="*/ 2147483647 w 1172"/>
              <a:gd name="T105" fmla="*/ 2147483647 h 1162"/>
              <a:gd name="T106" fmla="*/ 2147483647 w 1172"/>
              <a:gd name="T107" fmla="*/ 2147483647 h 1162"/>
              <a:gd name="T108" fmla="*/ 2147483647 w 1172"/>
              <a:gd name="T109" fmla="*/ 1450531778 h 1162"/>
              <a:gd name="T110" fmla="*/ 214748364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4" name="Freeform 294"/>
          <p:cNvSpPr/>
          <p:nvPr/>
        </p:nvSpPr>
        <p:spPr bwMode="auto">
          <a:xfrm flipH="1">
            <a:off x="1139825" y="4498975"/>
            <a:ext cx="68263" cy="71438"/>
          </a:xfrm>
          <a:custGeom>
            <a:avLst/>
            <a:gdLst>
              <a:gd name="T0" fmla="*/ 0 w 295"/>
              <a:gd name="T1" fmla="*/ 0 h 263"/>
              <a:gd name="T2" fmla="*/ 0 w 295"/>
              <a:gd name="T3" fmla="*/ 420849076 h 263"/>
              <a:gd name="T4" fmla="*/ 470829501 w 295"/>
              <a:gd name="T5" fmla="*/ 1422948143 h 263"/>
              <a:gd name="T6" fmla="*/ 929289751 w 295"/>
              <a:gd name="T7" fmla="*/ 1984055074 h 263"/>
              <a:gd name="T8" fmla="*/ 1883371688 w 295"/>
              <a:gd name="T9" fmla="*/ 2147483647 h 263"/>
              <a:gd name="T10" fmla="*/ 2147483647 w 295"/>
              <a:gd name="T11" fmla="*/ 2147483647 h 263"/>
              <a:gd name="T12" fmla="*/ 2147483647 w 295"/>
              <a:gd name="T13" fmla="*/ 2147483647 h 263"/>
              <a:gd name="T14" fmla="*/ 2147483647 w 295"/>
              <a:gd name="T15" fmla="*/ 2147483647 h 263"/>
              <a:gd name="T16" fmla="*/ 1201892491 w 295"/>
              <a:gd name="T17" fmla="*/ 2147483647 h 263"/>
              <a:gd name="T18" fmla="*/ 198227166 w 295"/>
              <a:gd name="T19" fmla="*/ 2147483647 h 263"/>
              <a:gd name="T20" fmla="*/ 272602393 w 295"/>
              <a:gd name="T21" fmla="*/ 2147483647 h 263"/>
              <a:gd name="T22" fmla="*/ 1883371688 w 295"/>
              <a:gd name="T23" fmla="*/ 2147483647 h 263"/>
              <a:gd name="T24" fmla="*/ 2147483647 w 295"/>
              <a:gd name="T25" fmla="*/ 2147483647 h 263"/>
              <a:gd name="T26" fmla="*/ 2147483647 w 295"/>
              <a:gd name="T27" fmla="*/ 2147483647 h 263"/>
              <a:gd name="T28" fmla="*/ 2147483647 w 295"/>
              <a:gd name="T29" fmla="*/ 2147483647 h 263"/>
              <a:gd name="T30" fmla="*/ 2147483647 w 295"/>
              <a:gd name="T31" fmla="*/ 2147483647 h 263"/>
              <a:gd name="T32" fmla="*/ 2147483647 w 295"/>
              <a:gd name="T33" fmla="*/ 2147483647 h 263"/>
              <a:gd name="T34" fmla="*/ 2147483647 w 295"/>
              <a:gd name="T35" fmla="*/ 2147483647 h 263"/>
              <a:gd name="T36" fmla="*/ 2147483647 w 295"/>
              <a:gd name="T37" fmla="*/ 2147483647 h 263"/>
              <a:gd name="T38" fmla="*/ 1784257556 w 295"/>
              <a:gd name="T39" fmla="*/ 1122288558 h 263"/>
              <a:gd name="T40" fmla="*/ 1127516859 w 295"/>
              <a:gd name="T41" fmla="*/ 340722568 h 263"/>
              <a:gd name="T42" fmla="*/ 433668527 w 295"/>
              <a:gd name="T43" fmla="*/ 60131771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5" name="Freeform 295"/>
          <p:cNvSpPr/>
          <p:nvPr/>
        </p:nvSpPr>
        <p:spPr bwMode="auto">
          <a:xfrm flipH="1">
            <a:off x="1141413" y="4438650"/>
            <a:ext cx="61912" cy="93663"/>
          </a:xfrm>
          <a:custGeom>
            <a:avLst/>
            <a:gdLst>
              <a:gd name="T0" fmla="*/ 614872330 w 270"/>
              <a:gd name="T1" fmla="*/ 0 h 345"/>
              <a:gd name="T2" fmla="*/ 156741450 w 270"/>
              <a:gd name="T3" fmla="*/ 140039744 h 345"/>
              <a:gd name="T4" fmla="*/ 0 w 270"/>
              <a:gd name="T5" fmla="*/ 780390338 h 345"/>
              <a:gd name="T6" fmla="*/ 36175180 w 270"/>
              <a:gd name="T7" fmla="*/ 1300674544 h 345"/>
              <a:gd name="T8" fmla="*/ 313483130 w 270"/>
              <a:gd name="T9" fmla="*/ 2020995428 h 345"/>
              <a:gd name="T10" fmla="*/ 687222660 w 270"/>
              <a:gd name="T11" fmla="*/ 2147483647 h 345"/>
              <a:gd name="T12" fmla="*/ 1398579982 w 270"/>
              <a:gd name="T13" fmla="*/ 2147483647 h 345"/>
              <a:gd name="T14" fmla="*/ 2073762140 w 270"/>
              <a:gd name="T15" fmla="*/ 2147483647 h 345"/>
              <a:gd name="T16" fmla="*/ 2147483647 w 270"/>
              <a:gd name="T17" fmla="*/ 2147483647 h 345"/>
              <a:gd name="T18" fmla="*/ 2147483647 w 270"/>
              <a:gd name="T19" fmla="*/ 2147483647 h 345"/>
              <a:gd name="T20" fmla="*/ 2147483647 w 270"/>
              <a:gd name="T21" fmla="*/ 2147483647 h 345"/>
              <a:gd name="T22" fmla="*/ 2147483647 w 270"/>
              <a:gd name="T23" fmla="*/ 2147483647 h 345"/>
              <a:gd name="T24" fmla="*/ 2147483647 w 270"/>
              <a:gd name="T25" fmla="*/ 2147483647 h 345"/>
              <a:gd name="T26" fmla="*/ 2147483647 w 270"/>
              <a:gd name="T27" fmla="*/ 2147483647 h 345"/>
              <a:gd name="T28" fmla="*/ 2147483647 w 270"/>
              <a:gd name="T29" fmla="*/ 1720867790 h 345"/>
              <a:gd name="T30" fmla="*/ 1085097196 w 270"/>
              <a:gd name="T31" fmla="*/ 200109503 h 345"/>
              <a:gd name="T32" fmla="*/ 61487233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6" name="Freeform 296"/>
          <p:cNvSpPr/>
          <p:nvPr/>
        </p:nvSpPr>
        <p:spPr bwMode="auto">
          <a:xfrm flipH="1">
            <a:off x="1149350" y="4344988"/>
            <a:ext cx="66675" cy="55562"/>
          </a:xfrm>
          <a:custGeom>
            <a:avLst/>
            <a:gdLst>
              <a:gd name="T0" fmla="*/ 0 w 287"/>
              <a:gd name="T1" fmla="*/ 2147483647 h 199"/>
              <a:gd name="T2" fmla="*/ 614408005 w 287"/>
              <a:gd name="T3" fmla="*/ 2147483647 h 199"/>
              <a:gd name="T4" fmla="*/ 1629983749 w 287"/>
              <a:gd name="T5" fmla="*/ 2147483647 h 199"/>
              <a:gd name="T6" fmla="*/ 2147483647 w 287"/>
              <a:gd name="T7" fmla="*/ 2147483647 h 199"/>
              <a:gd name="T8" fmla="*/ 2147483647 w 287"/>
              <a:gd name="T9" fmla="*/ 0 h 199"/>
              <a:gd name="T10" fmla="*/ 2147483647 w 287"/>
              <a:gd name="T11" fmla="*/ 957689512 h 199"/>
              <a:gd name="T12" fmla="*/ 1780456383 w 287"/>
              <a:gd name="T13" fmla="*/ 1610649190 h 199"/>
              <a:gd name="T14" fmla="*/ 1166047681 w 287"/>
              <a:gd name="T15" fmla="*/ 2147483647 h 199"/>
              <a:gd name="T16" fmla="*/ 852636982 w 287"/>
              <a:gd name="T17" fmla="*/ 2147483647 h 199"/>
              <a:gd name="T18" fmla="*/ 0 w 287"/>
              <a:gd name="T19" fmla="*/ 2147483647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7" name="Freeform 297"/>
          <p:cNvSpPr/>
          <p:nvPr/>
        </p:nvSpPr>
        <p:spPr bwMode="auto">
          <a:xfrm flipH="1">
            <a:off x="1228725" y="4445000"/>
            <a:ext cx="38100" cy="142875"/>
          </a:xfrm>
          <a:custGeom>
            <a:avLst/>
            <a:gdLst>
              <a:gd name="T0" fmla="*/ 0 w 162"/>
              <a:gd name="T1" fmla="*/ 2147483647 h 514"/>
              <a:gd name="T2" fmla="*/ 1053694614 w 162"/>
              <a:gd name="T3" fmla="*/ 2147483647 h 514"/>
              <a:gd name="T4" fmla="*/ 1378929262 w 162"/>
              <a:gd name="T5" fmla="*/ 2147483647 h 514"/>
              <a:gd name="T6" fmla="*/ 1378929262 w 162"/>
              <a:gd name="T7" fmla="*/ 2147483647 h 514"/>
              <a:gd name="T8" fmla="*/ 1613065433 w 162"/>
              <a:gd name="T9" fmla="*/ 2147483647 h 514"/>
              <a:gd name="T10" fmla="*/ 1951299231 w 162"/>
              <a:gd name="T11" fmla="*/ 2147483647 h 514"/>
              <a:gd name="T12" fmla="*/ 1782154110 w 162"/>
              <a:gd name="T13" fmla="*/ 2147483647 h 514"/>
              <a:gd name="T14" fmla="*/ 1782154110 w 162"/>
              <a:gd name="T15" fmla="*/ 2147483647 h 514"/>
              <a:gd name="T16" fmla="*/ 2029343524 w 162"/>
              <a:gd name="T17" fmla="*/ 2147483647 h 514"/>
              <a:gd name="T18" fmla="*/ 2029343524 w 162"/>
              <a:gd name="T19" fmla="*/ 2147483647 h 514"/>
              <a:gd name="T20" fmla="*/ 1873253528 w 162"/>
              <a:gd name="T21" fmla="*/ 2147483647 h 514"/>
              <a:gd name="T22" fmla="*/ 1873253528 w 162"/>
              <a:gd name="T23" fmla="*/ 2147483647 h 514"/>
              <a:gd name="T24" fmla="*/ 2107389228 w 162"/>
              <a:gd name="T25" fmla="*/ 2147483647 h 514"/>
              <a:gd name="T26" fmla="*/ 2029343524 w 162"/>
              <a:gd name="T27" fmla="*/ 2018872269 h 514"/>
              <a:gd name="T28" fmla="*/ 2029343524 w 162"/>
              <a:gd name="T29" fmla="*/ 0 h 514"/>
              <a:gd name="T30" fmla="*/ 1378929262 w 162"/>
              <a:gd name="T31" fmla="*/ 2147483647 h 514"/>
              <a:gd name="T32" fmla="*/ 806504965 w 162"/>
              <a:gd name="T33" fmla="*/ 2147483647 h 514"/>
              <a:gd name="T34" fmla="*/ 416278444 w 162"/>
              <a:gd name="T35" fmla="*/ 2147483647 h 514"/>
              <a:gd name="T36" fmla="*/ 0 w 162"/>
              <a:gd name="T37" fmla="*/ 2147483647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8" name="Freeform 298"/>
          <p:cNvSpPr/>
          <p:nvPr/>
        </p:nvSpPr>
        <p:spPr bwMode="auto">
          <a:xfrm flipH="1">
            <a:off x="1143000" y="4598988"/>
            <a:ext cx="68263" cy="26987"/>
          </a:xfrm>
          <a:custGeom>
            <a:avLst/>
            <a:gdLst>
              <a:gd name="T0" fmla="*/ 2147483647 w 289"/>
              <a:gd name="T1" fmla="*/ 1012139883 h 97"/>
              <a:gd name="T2" fmla="*/ 2147483647 w 289"/>
              <a:gd name="T3" fmla="*/ 409159655 h 97"/>
              <a:gd name="T4" fmla="*/ 1449597970 w 289"/>
              <a:gd name="T5" fmla="*/ 86151136 h 97"/>
              <a:gd name="T6" fmla="*/ 421734659 w 289"/>
              <a:gd name="T7" fmla="*/ 0 h 97"/>
              <a:gd name="T8" fmla="*/ 0 w 289"/>
              <a:gd name="T9" fmla="*/ 129187876 h 97"/>
              <a:gd name="T10" fmla="*/ 197672381 w 289"/>
              <a:gd name="T11" fmla="*/ 796800940 h 97"/>
              <a:gd name="T12" fmla="*/ 593017437 w 289"/>
              <a:gd name="T13" fmla="*/ 1313630484 h 97"/>
              <a:gd name="T14" fmla="*/ 1489154590 w 289"/>
              <a:gd name="T15" fmla="*/ 1701271630 h 97"/>
              <a:gd name="T16" fmla="*/ 2147483647 w 289"/>
              <a:gd name="T17" fmla="*/ 2088912776 h 97"/>
              <a:gd name="T18" fmla="*/ 2147483647 w 289"/>
              <a:gd name="T19" fmla="*/ 1959724656 h 97"/>
              <a:gd name="T20" fmla="*/ 2147483647 w 289"/>
              <a:gd name="T21" fmla="*/ 1012139883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299" name="Freeform 299"/>
          <p:cNvSpPr/>
          <p:nvPr/>
        </p:nvSpPr>
        <p:spPr bwMode="auto">
          <a:xfrm flipH="1">
            <a:off x="1225550" y="4611688"/>
            <a:ext cx="41275" cy="60325"/>
          </a:xfrm>
          <a:custGeom>
            <a:avLst/>
            <a:gdLst>
              <a:gd name="T0" fmla="*/ 1044746340 w 176"/>
              <a:gd name="T1" fmla="*/ 1285262303 h 216"/>
              <a:gd name="T2" fmla="*/ 761010597 w 176"/>
              <a:gd name="T3" fmla="*/ 304974767 h 216"/>
              <a:gd name="T4" fmla="*/ 335324198 w 176"/>
              <a:gd name="T5" fmla="*/ 0 h 216"/>
              <a:gd name="T6" fmla="*/ 38718765 w 176"/>
              <a:gd name="T7" fmla="*/ 239612019 h 216"/>
              <a:gd name="T8" fmla="*/ 0 w 176"/>
              <a:gd name="T9" fmla="*/ 762437126 h 216"/>
              <a:gd name="T10" fmla="*/ 193483824 w 176"/>
              <a:gd name="T11" fmla="*/ 1655521408 h 216"/>
              <a:gd name="T12" fmla="*/ 515938494 w 176"/>
              <a:gd name="T13" fmla="*/ 2147483647 h 216"/>
              <a:gd name="T14" fmla="*/ 915775846 w 176"/>
              <a:gd name="T15" fmla="*/ 2147483647 h 216"/>
              <a:gd name="T16" fmla="*/ 1457453046 w 176"/>
              <a:gd name="T17" fmla="*/ 2147483647 h 216"/>
              <a:gd name="T18" fmla="*/ 2147483647 w 176"/>
              <a:gd name="T19" fmla="*/ 2147483647 h 216"/>
              <a:gd name="T20" fmla="*/ 1534890548 w 176"/>
              <a:gd name="T21" fmla="*/ 2147483647 h 216"/>
              <a:gd name="T22" fmla="*/ 1289818444 w 176"/>
              <a:gd name="T23" fmla="*/ 2147483647 h 216"/>
              <a:gd name="T24" fmla="*/ 1044746340 w 176"/>
              <a:gd name="T25" fmla="*/ 1285262303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0" name="Freeform 300"/>
          <p:cNvSpPr/>
          <p:nvPr/>
        </p:nvSpPr>
        <p:spPr bwMode="auto">
          <a:xfrm flipH="1">
            <a:off x="1101725" y="4294188"/>
            <a:ext cx="98425" cy="77787"/>
          </a:xfrm>
          <a:custGeom>
            <a:avLst/>
            <a:gdLst>
              <a:gd name="T0" fmla="*/ 0 w 418"/>
              <a:gd name="T1" fmla="*/ 2147483647 h 260"/>
              <a:gd name="T2" fmla="*/ 169715555 w 418"/>
              <a:gd name="T3" fmla="*/ 2147483647 h 260"/>
              <a:gd name="T4" fmla="*/ 1318580503 w 418"/>
              <a:gd name="T5" fmla="*/ 2147483647 h 260"/>
              <a:gd name="T6" fmla="*/ 2147483647 w 418"/>
              <a:gd name="T7" fmla="*/ 1847736571 h 260"/>
              <a:gd name="T8" fmla="*/ 2147483647 w 418"/>
              <a:gd name="T9" fmla="*/ 937250037 h 260"/>
              <a:gd name="T10" fmla="*/ 2147483647 w 418"/>
              <a:gd name="T11" fmla="*/ 0 h 260"/>
              <a:gd name="T12" fmla="*/ 2147483647 w 418"/>
              <a:gd name="T13" fmla="*/ 2035257006 h 260"/>
              <a:gd name="T14" fmla="*/ 2147483647 w 418"/>
              <a:gd name="T15" fmla="*/ 2147483647 h 260"/>
              <a:gd name="T16" fmla="*/ 2147483647 w 418"/>
              <a:gd name="T17" fmla="*/ 2147483647 h 260"/>
              <a:gd name="T18" fmla="*/ 2147483647 w 418"/>
              <a:gd name="T19" fmla="*/ 2147483647 h 260"/>
              <a:gd name="T20" fmla="*/ 1279436562 w 418"/>
              <a:gd name="T21" fmla="*/ 2147483647 h 260"/>
              <a:gd name="T22" fmla="*/ 0 w 418"/>
              <a:gd name="T23" fmla="*/ 214748364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1" name="Freeform 301"/>
          <p:cNvSpPr/>
          <p:nvPr/>
        </p:nvSpPr>
        <p:spPr bwMode="auto">
          <a:xfrm flipH="1">
            <a:off x="990600" y="4632325"/>
            <a:ext cx="203200" cy="323850"/>
          </a:xfrm>
          <a:custGeom>
            <a:avLst/>
            <a:gdLst>
              <a:gd name="T0" fmla="*/ 2147483647 w 863"/>
              <a:gd name="T1" fmla="*/ 2147483647 h 1164"/>
              <a:gd name="T2" fmla="*/ 2147483647 w 863"/>
              <a:gd name="T3" fmla="*/ 2147483647 h 1164"/>
              <a:gd name="T4" fmla="*/ 2147483647 w 863"/>
              <a:gd name="T5" fmla="*/ 2147483647 h 1164"/>
              <a:gd name="T6" fmla="*/ 2147483647 w 863"/>
              <a:gd name="T7" fmla="*/ 1938277606 h 1164"/>
              <a:gd name="T8" fmla="*/ 2147483647 w 863"/>
              <a:gd name="T9" fmla="*/ 1119928196 h 1164"/>
              <a:gd name="T10" fmla="*/ 2147483647 w 863"/>
              <a:gd name="T11" fmla="*/ 430694027 h 1164"/>
              <a:gd name="T12" fmla="*/ 2147483647 w 863"/>
              <a:gd name="T13" fmla="*/ 0 h 1164"/>
              <a:gd name="T14" fmla="*/ 2147483647 w 863"/>
              <a:gd name="T15" fmla="*/ 150789463 h 1164"/>
              <a:gd name="T16" fmla="*/ 2147483647 w 863"/>
              <a:gd name="T17" fmla="*/ 2147483647 h 1164"/>
              <a:gd name="T18" fmla="*/ 2147483647 w 863"/>
              <a:gd name="T19" fmla="*/ 2147483647 h 1164"/>
              <a:gd name="T20" fmla="*/ 2147483647 w 863"/>
              <a:gd name="T21" fmla="*/ 2147483647 h 1164"/>
              <a:gd name="T22" fmla="*/ 2147483647 w 863"/>
              <a:gd name="T23" fmla="*/ 2147483647 h 1164"/>
              <a:gd name="T24" fmla="*/ 2147483647 w 863"/>
              <a:gd name="T25" fmla="*/ 2147483647 h 1164"/>
              <a:gd name="T26" fmla="*/ 1801421881 w 863"/>
              <a:gd name="T27" fmla="*/ 2147483647 h 1164"/>
              <a:gd name="T28" fmla="*/ 326321802 w 863"/>
              <a:gd name="T29" fmla="*/ 2147483647 h 1164"/>
              <a:gd name="T30" fmla="*/ 0 w 863"/>
              <a:gd name="T31" fmla="*/ 2147483647 h 1164"/>
              <a:gd name="T32" fmla="*/ 169702856 w 863"/>
              <a:gd name="T33" fmla="*/ 2147483647 h 1164"/>
              <a:gd name="T34" fmla="*/ 1240088986 w 863"/>
              <a:gd name="T35" fmla="*/ 2147483647 h 1164"/>
              <a:gd name="T36" fmla="*/ 2127799604 w 863"/>
              <a:gd name="T37" fmla="*/ 2147483647 h 1164"/>
              <a:gd name="T38" fmla="*/ 2147483647 w 863"/>
              <a:gd name="T39" fmla="*/ 2147483647 h 1164"/>
              <a:gd name="T40" fmla="*/ 2147483647 w 863"/>
              <a:gd name="T41" fmla="*/ 2147483647 h 1164"/>
              <a:gd name="T42" fmla="*/ 2147483647 w 863"/>
              <a:gd name="T43" fmla="*/ 2147483647 h 1164"/>
              <a:gd name="T44" fmla="*/ 2147483647 w 863"/>
              <a:gd name="T45" fmla="*/ 2147483647 h 1164"/>
              <a:gd name="T46" fmla="*/ 2147483647 w 863"/>
              <a:gd name="T47" fmla="*/ 2147483647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2" name="Freeform 302"/>
          <p:cNvSpPr/>
          <p:nvPr/>
        </p:nvSpPr>
        <p:spPr bwMode="auto">
          <a:xfrm flipH="1">
            <a:off x="995363" y="4649788"/>
            <a:ext cx="174625" cy="293687"/>
          </a:xfrm>
          <a:custGeom>
            <a:avLst/>
            <a:gdLst>
              <a:gd name="T0" fmla="*/ 2147483647 w 743"/>
              <a:gd name="T1" fmla="*/ 2147483647 h 1068"/>
              <a:gd name="T2" fmla="*/ 2147483647 w 743"/>
              <a:gd name="T3" fmla="*/ 2147483647 h 1068"/>
              <a:gd name="T4" fmla="*/ 2147483647 w 743"/>
              <a:gd name="T5" fmla="*/ 2147483647 h 1068"/>
              <a:gd name="T6" fmla="*/ 2147483647 w 743"/>
              <a:gd name="T7" fmla="*/ 2147483647 h 1068"/>
              <a:gd name="T8" fmla="*/ 2147483647 w 743"/>
              <a:gd name="T9" fmla="*/ 2079426754 h 1068"/>
              <a:gd name="T10" fmla="*/ 2147483647 w 743"/>
              <a:gd name="T11" fmla="*/ 0 h 1068"/>
              <a:gd name="T12" fmla="*/ 2147483647 w 743"/>
              <a:gd name="T13" fmla="*/ 2147483647 h 1068"/>
              <a:gd name="T14" fmla="*/ 2147483647 w 743"/>
              <a:gd name="T15" fmla="*/ 2147483647 h 1068"/>
              <a:gd name="T16" fmla="*/ 2147483647 w 743"/>
              <a:gd name="T17" fmla="*/ 2147483647 h 1068"/>
              <a:gd name="T18" fmla="*/ 2147483647 w 743"/>
              <a:gd name="T19" fmla="*/ 2147483647 h 1068"/>
              <a:gd name="T20" fmla="*/ 2147483647 w 743"/>
              <a:gd name="T21" fmla="*/ 2147483647 h 1068"/>
              <a:gd name="T22" fmla="*/ 2147483647 w 743"/>
              <a:gd name="T23" fmla="*/ 2147483647 h 1068"/>
              <a:gd name="T24" fmla="*/ 2147483647 w 743"/>
              <a:gd name="T25" fmla="*/ 2147483647 h 1068"/>
              <a:gd name="T26" fmla="*/ 895788586 w 743"/>
              <a:gd name="T27" fmla="*/ 2147483647 h 1068"/>
              <a:gd name="T28" fmla="*/ 311595648 w 743"/>
              <a:gd name="T29" fmla="*/ 2147483647 h 1068"/>
              <a:gd name="T30" fmla="*/ 0 w 743"/>
              <a:gd name="T31" fmla="*/ 2147483647 h 1068"/>
              <a:gd name="T32" fmla="*/ 142789441 w 743"/>
              <a:gd name="T33" fmla="*/ 2147483647 h 1068"/>
              <a:gd name="T34" fmla="*/ 973674131 w 743"/>
              <a:gd name="T35" fmla="*/ 2147483647 h 1068"/>
              <a:gd name="T36" fmla="*/ 2147483647 w 743"/>
              <a:gd name="T37" fmla="*/ 2147483647 h 1068"/>
              <a:gd name="T38" fmla="*/ 2147483647 w 743"/>
              <a:gd name="T39" fmla="*/ 2147483647 h 1068"/>
              <a:gd name="T40" fmla="*/ 2147483647 w 743"/>
              <a:gd name="T41" fmla="*/ 2147483647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3" name="Text Box 303"/>
          <p:cNvSpPr txBox="1">
            <a:spLocks noChangeArrowheads="1"/>
          </p:cNvSpPr>
          <p:nvPr/>
        </p:nvSpPr>
        <p:spPr bwMode="auto">
          <a:xfrm>
            <a:off x="6715140" y="2500306"/>
            <a:ext cx="754080" cy="1569660"/>
          </a:xfrm>
          <a:prstGeom prst="rect">
            <a:avLst/>
          </a:prstGeom>
          <a:noFill/>
          <a:ln w="9525">
            <a:noFill/>
            <a:miter lim="800000"/>
          </a:ln>
        </p:spPr>
        <p:txBody>
          <a:bodyPr wrap="square">
            <a:spAutoFit/>
          </a:bodyPr>
          <a:lstStyle/>
          <a:p>
            <a:pPr eaLnBrk="1" hangingPunct="1"/>
            <a:r>
              <a:rPr lang="zh-CN" altLang="en-US" sz="3200" b="1" dirty="0">
                <a:solidFill>
                  <a:srgbClr val="002060"/>
                </a:solidFill>
                <a:latin typeface="黑体" panose="02010609060101010101" pitchFamily="49" charset="-122"/>
                <a:ea typeface="黑体" panose="02010609060101010101" pitchFamily="49" charset="-122"/>
              </a:rPr>
              <a:t>因特网</a:t>
            </a:r>
            <a:endParaRPr lang="zh-CN" altLang="en-US" sz="3200" b="1" dirty="0">
              <a:solidFill>
                <a:srgbClr val="002060"/>
              </a:solidFill>
              <a:latin typeface="黑体" panose="02010609060101010101" pitchFamily="49" charset="-122"/>
              <a:ea typeface="黑体" panose="02010609060101010101" pitchFamily="49" charset="-122"/>
            </a:endParaRPr>
          </a:p>
        </p:txBody>
      </p:sp>
      <p:sp>
        <p:nvSpPr>
          <p:cNvPr id="305" name="Line 305"/>
          <p:cNvSpPr>
            <a:spLocks noChangeShapeType="1"/>
          </p:cNvSpPr>
          <p:nvPr/>
        </p:nvSpPr>
        <p:spPr bwMode="auto">
          <a:xfrm flipH="1">
            <a:off x="2697163" y="3321050"/>
            <a:ext cx="104775" cy="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06" name="Oval 307"/>
          <p:cNvSpPr>
            <a:spLocks noChangeArrowheads="1"/>
          </p:cNvSpPr>
          <p:nvPr/>
        </p:nvSpPr>
        <p:spPr bwMode="auto">
          <a:xfrm>
            <a:off x="2592388" y="2559050"/>
            <a:ext cx="1893887" cy="981075"/>
          </a:xfrm>
          <a:prstGeom prst="ellipse">
            <a:avLst/>
          </a:prstGeom>
          <a:solidFill>
            <a:schemeClr val="bg1"/>
          </a:solidFill>
          <a:ln w="9525">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7" name="Text Box 308"/>
          <p:cNvSpPr txBox="1">
            <a:spLocks noChangeArrowheads="1"/>
          </p:cNvSpPr>
          <p:nvPr/>
        </p:nvSpPr>
        <p:spPr bwMode="auto">
          <a:xfrm>
            <a:off x="3124200" y="2813050"/>
            <a:ext cx="755335" cy="461665"/>
          </a:xfrm>
          <a:prstGeom prst="rect">
            <a:avLst/>
          </a:prstGeom>
          <a:noFill/>
          <a:ln w="9525">
            <a:noFill/>
            <a:miter lim="800000"/>
          </a:ln>
        </p:spPr>
        <p:txBody>
          <a:bodyPr wrap="none">
            <a:spAutoFit/>
          </a:bodyPr>
          <a:lstStyle/>
          <a:p>
            <a:pPr eaLnBrk="1" hangingPunct="1"/>
            <a:r>
              <a:rPr lang="en-US" altLang="zh-CN" sz="2400" b="1" dirty="0">
                <a:solidFill>
                  <a:srgbClr val="002060"/>
                </a:solidFill>
                <a:latin typeface="黑体" panose="02010609060101010101" pitchFamily="49" charset="-122"/>
                <a:ea typeface="黑体" panose="02010609060101010101" pitchFamily="49" charset="-122"/>
              </a:rPr>
              <a:t>ISP</a:t>
            </a:r>
            <a:r>
              <a:rPr lang="en-US" altLang="zh-CN" sz="2400" b="1" baseline="-25000" dirty="0">
                <a:solidFill>
                  <a:srgbClr val="002060"/>
                </a:solidFill>
                <a:latin typeface="黑体" panose="02010609060101010101" pitchFamily="49" charset="-122"/>
                <a:ea typeface="黑体" panose="02010609060101010101" pitchFamily="49" charset="-122"/>
              </a:rPr>
              <a:t>1</a:t>
            </a:r>
            <a:endParaRPr lang="en-US" altLang="zh-CN" sz="2400" b="1" baseline="-25000" dirty="0">
              <a:solidFill>
                <a:srgbClr val="002060"/>
              </a:solidFill>
              <a:latin typeface="黑体" panose="02010609060101010101" pitchFamily="49" charset="-122"/>
              <a:ea typeface="黑体" panose="02010609060101010101" pitchFamily="49" charset="-122"/>
            </a:endParaRPr>
          </a:p>
        </p:txBody>
      </p:sp>
      <p:sp>
        <p:nvSpPr>
          <p:cNvPr id="308" name="Oval 310"/>
          <p:cNvSpPr>
            <a:spLocks noChangeArrowheads="1"/>
          </p:cNvSpPr>
          <p:nvPr/>
        </p:nvSpPr>
        <p:spPr bwMode="auto">
          <a:xfrm>
            <a:off x="3743325" y="4078288"/>
            <a:ext cx="1893888" cy="982662"/>
          </a:xfrm>
          <a:prstGeom prst="ellipse">
            <a:avLst/>
          </a:prstGeom>
          <a:solidFill>
            <a:schemeClr val="bg1"/>
          </a:solidFill>
          <a:ln w="9525">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09" name="Text Box 311"/>
          <p:cNvSpPr txBox="1">
            <a:spLocks noChangeArrowheads="1"/>
          </p:cNvSpPr>
          <p:nvPr/>
        </p:nvSpPr>
        <p:spPr bwMode="auto">
          <a:xfrm>
            <a:off x="4276725" y="4333875"/>
            <a:ext cx="755335" cy="461665"/>
          </a:xfrm>
          <a:prstGeom prst="rect">
            <a:avLst/>
          </a:prstGeom>
          <a:noFill/>
          <a:ln w="9525">
            <a:noFill/>
            <a:miter lim="800000"/>
          </a:ln>
        </p:spPr>
        <p:txBody>
          <a:bodyPr wrap="none">
            <a:spAutoFit/>
          </a:bodyPr>
          <a:lstStyle/>
          <a:p>
            <a:pPr eaLnBrk="1" hangingPunct="1"/>
            <a:r>
              <a:rPr lang="en-US" altLang="zh-CN" sz="2400" b="1" dirty="0">
                <a:solidFill>
                  <a:srgbClr val="002060"/>
                </a:solidFill>
                <a:latin typeface="黑体" panose="02010609060101010101" pitchFamily="49" charset="-122"/>
                <a:ea typeface="黑体" panose="02010609060101010101" pitchFamily="49" charset="-122"/>
              </a:rPr>
              <a:t>ISP</a:t>
            </a:r>
            <a:r>
              <a:rPr lang="en-US" altLang="zh-CN" sz="2400" b="1" baseline="-25000" dirty="0">
                <a:solidFill>
                  <a:srgbClr val="002060"/>
                </a:solidFill>
                <a:latin typeface="黑体" panose="02010609060101010101" pitchFamily="49" charset="-122"/>
                <a:ea typeface="黑体" panose="02010609060101010101" pitchFamily="49" charset="-122"/>
              </a:rPr>
              <a:t>2</a:t>
            </a:r>
            <a:endParaRPr lang="en-US" altLang="zh-CN" sz="2400" b="1" baseline="-25000" dirty="0">
              <a:solidFill>
                <a:srgbClr val="002060"/>
              </a:solidFill>
              <a:latin typeface="黑体" panose="02010609060101010101" pitchFamily="49" charset="-122"/>
              <a:ea typeface="黑体" panose="02010609060101010101" pitchFamily="49" charset="-122"/>
            </a:endParaRPr>
          </a:p>
        </p:txBody>
      </p:sp>
      <p:grpSp>
        <p:nvGrpSpPr>
          <p:cNvPr id="310" name="Group 411"/>
          <p:cNvGrpSpPr/>
          <p:nvPr/>
        </p:nvGrpSpPr>
        <p:grpSpPr bwMode="auto">
          <a:xfrm>
            <a:off x="2170113" y="4414838"/>
            <a:ext cx="928687" cy="919162"/>
            <a:chOff x="992" y="2426"/>
            <a:chExt cx="540" cy="641"/>
          </a:xfrm>
        </p:grpSpPr>
        <p:sp>
          <p:nvSpPr>
            <p:cNvPr id="311" name="Freeform 313"/>
            <p:cNvSpPr/>
            <p:nvPr/>
          </p:nvSpPr>
          <p:spPr bwMode="auto">
            <a:xfrm flipH="1">
              <a:off x="1251" y="2660"/>
              <a:ext cx="161" cy="143"/>
            </a:xfrm>
            <a:custGeom>
              <a:avLst/>
              <a:gdLst>
                <a:gd name="T0" fmla="*/ 0 w 1188"/>
                <a:gd name="T1" fmla="*/ 2 h 738"/>
                <a:gd name="T2" fmla="*/ 0 w 1188"/>
                <a:gd name="T3" fmla="*/ 5 h 738"/>
                <a:gd name="T4" fmla="*/ 3 w 1188"/>
                <a:gd name="T5" fmla="*/ 3 h 738"/>
                <a:gd name="T6" fmla="*/ 3 w 1188"/>
                <a:gd name="T7" fmla="*/ 0 h 738"/>
                <a:gd name="T8" fmla="*/ 0 w 1188"/>
                <a:gd name="T9" fmla="*/ 2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2" name="Freeform 314"/>
            <p:cNvSpPr/>
            <p:nvPr/>
          </p:nvSpPr>
          <p:spPr bwMode="auto">
            <a:xfrm flipH="1">
              <a:off x="1412" y="2694"/>
              <a:ext cx="120" cy="109"/>
            </a:xfrm>
            <a:custGeom>
              <a:avLst/>
              <a:gdLst>
                <a:gd name="T0" fmla="*/ 2 w 882"/>
                <a:gd name="T1" fmla="*/ 0 h 563"/>
                <a:gd name="T2" fmla="*/ 2 w 882"/>
                <a:gd name="T3" fmla="*/ 4 h 563"/>
                <a:gd name="T4" fmla="*/ 0 w 882"/>
                <a:gd name="T5" fmla="*/ 3 h 563"/>
                <a:gd name="T6" fmla="*/ 0 w 882"/>
                <a:gd name="T7" fmla="*/ 0 h 563"/>
                <a:gd name="T8" fmla="*/ 2 w 882"/>
                <a:gd name="T9" fmla="*/ 0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3" name="Freeform 315"/>
            <p:cNvSpPr/>
            <p:nvPr/>
          </p:nvSpPr>
          <p:spPr bwMode="auto">
            <a:xfrm flipH="1">
              <a:off x="1251" y="2660"/>
              <a:ext cx="281" cy="44"/>
            </a:xfrm>
            <a:custGeom>
              <a:avLst/>
              <a:gdLst>
                <a:gd name="T0" fmla="*/ 0 w 2070"/>
                <a:gd name="T1" fmla="*/ 1 h 225"/>
                <a:gd name="T2" fmla="*/ 2 w 2070"/>
                <a:gd name="T3" fmla="*/ 2 h 225"/>
                <a:gd name="T4" fmla="*/ 5 w 2070"/>
                <a:gd name="T5" fmla="*/ 0 h 225"/>
                <a:gd name="T6" fmla="*/ 3 w 2070"/>
                <a:gd name="T7" fmla="*/ 0 h 225"/>
                <a:gd name="T8" fmla="*/ 0 w 2070"/>
                <a:gd name="T9" fmla="*/ 1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4" name="Freeform 316"/>
            <p:cNvSpPr/>
            <p:nvPr/>
          </p:nvSpPr>
          <p:spPr bwMode="auto">
            <a:xfrm flipH="1">
              <a:off x="1338" y="2648"/>
              <a:ext cx="102" cy="40"/>
            </a:xfrm>
            <a:custGeom>
              <a:avLst/>
              <a:gdLst>
                <a:gd name="T0" fmla="*/ 0 w 751"/>
                <a:gd name="T1" fmla="*/ 1 h 210"/>
                <a:gd name="T2" fmla="*/ 0 w 751"/>
                <a:gd name="T3" fmla="*/ 1 h 210"/>
                <a:gd name="T4" fmla="*/ 1 w 751"/>
                <a:gd name="T5" fmla="*/ 2 h 210"/>
                <a:gd name="T6" fmla="*/ 2 w 751"/>
                <a:gd name="T7" fmla="*/ 1 h 210"/>
                <a:gd name="T8" fmla="*/ 2 w 751"/>
                <a:gd name="T9" fmla="*/ 0 h 210"/>
                <a:gd name="T10" fmla="*/ 0 w 751"/>
                <a:gd name="T11" fmla="*/ 1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5" name="Freeform 317"/>
            <p:cNvSpPr/>
            <p:nvPr/>
          </p:nvSpPr>
          <p:spPr bwMode="auto">
            <a:xfrm flipH="1">
              <a:off x="1282" y="2475"/>
              <a:ext cx="131" cy="198"/>
            </a:xfrm>
            <a:custGeom>
              <a:avLst/>
              <a:gdLst>
                <a:gd name="T0" fmla="*/ 0 w 960"/>
                <a:gd name="T1" fmla="*/ 7 h 1031"/>
                <a:gd name="T2" fmla="*/ 0 w 960"/>
                <a:gd name="T3" fmla="*/ 0 h 1031"/>
                <a:gd name="T4" fmla="*/ 2 w 960"/>
                <a:gd name="T5" fmla="*/ 0 h 1031"/>
                <a:gd name="T6" fmla="*/ 2 w 960"/>
                <a:gd name="T7" fmla="*/ 6 h 1031"/>
                <a:gd name="T8" fmla="*/ 0 w 960"/>
                <a:gd name="T9" fmla="*/ 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6" name="Freeform 318"/>
            <p:cNvSpPr/>
            <p:nvPr/>
          </p:nvSpPr>
          <p:spPr bwMode="auto">
            <a:xfrm flipH="1">
              <a:off x="1396" y="2480"/>
              <a:ext cx="114" cy="198"/>
            </a:xfrm>
            <a:custGeom>
              <a:avLst/>
              <a:gdLst>
                <a:gd name="T0" fmla="*/ 2 w 850"/>
                <a:gd name="T1" fmla="*/ 0 h 1026"/>
                <a:gd name="T2" fmla="*/ 0 w 850"/>
                <a:gd name="T3" fmla="*/ 2 h 1026"/>
                <a:gd name="T4" fmla="*/ 0 w 850"/>
                <a:gd name="T5" fmla="*/ 7 h 1026"/>
                <a:gd name="T6" fmla="*/ 2 w 850"/>
                <a:gd name="T7" fmla="*/ 7 h 1026"/>
                <a:gd name="T8" fmla="*/ 2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7" name="Freeform 319"/>
            <p:cNvSpPr/>
            <p:nvPr/>
          </p:nvSpPr>
          <p:spPr bwMode="auto">
            <a:xfrm flipH="1">
              <a:off x="1297" y="2495"/>
              <a:ext cx="95" cy="148"/>
            </a:xfrm>
            <a:custGeom>
              <a:avLst/>
              <a:gdLst>
                <a:gd name="T0" fmla="*/ 0 w 689"/>
                <a:gd name="T1" fmla="*/ 0 h 778"/>
                <a:gd name="T2" fmla="*/ 0 w 689"/>
                <a:gd name="T3" fmla="*/ 5 h 778"/>
                <a:gd name="T4" fmla="*/ 2 w 689"/>
                <a:gd name="T5" fmla="*/ 5 h 778"/>
                <a:gd name="T6" fmla="*/ 2 w 689"/>
                <a:gd name="T7" fmla="*/ 0 h 778"/>
                <a:gd name="T8" fmla="*/ 0 w 689"/>
                <a:gd name="T9" fmla="*/ 0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8" name="Freeform 320"/>
            <p:cNvSpPr/>
            <p:nvPr/>
          </p:nvSpPr>
          <p:spPr bwMode="auto">
            <a:xfrm flipH="1">
              <a:off x="1262" y="2675"/>
              <a:ext cx="92" cy="93"/>
            </a:xfrm>
            <a:custGeom>
              <a:avLst/>
              <a:gdLst>
                <a:gd name="T0" fmla="*/ 2 w 674"/>
                <a:gd name="T1" fmla="*/ 0 h 482"/>
                <a:gd name="T2" fmla="*/ 0 w 674"/>
                <a:gd name="T3" fmla="*/ 1 h 482"/>
                <a:gd name="T4" fmla="*/ 0 w 674"/>
                <a:gd name="T5" fmla="*/ 3 h 482"/>
                <a:gd name="T6" fmla="*/ 2 w 674"/>
                <a:gd name="T7" fmla="*/ 2 h 482"/>
                <a:gd name="T8" fmla="*/ 2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19" name="Line 321"/>
            <p:cNvSpPr>
              <a:spLocks noChangeShapeType="1"/>
            </p:cNvSpPr>
            <p:nvPr/>
          </p:nvSpPr>
          <p:spPr bwMode="auto">
            <a:xfrm flipH="1" flipV="1">
              <a:off x="1269" y="2699"/>
              <a:ext cx="24" cy="6"/>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0" name="Line 322"/>
            <p:cNvSpPr>
              <a:spLocks noChangeShapeType="1"/>
            </p:cNvSpPr>
            <p:nvPr/>
          </p:nvSpPr>
          <p:spPr bwMode="auto">
            <a:xfrm>
              <a:off x="1307" y="2709"/>
              <a:ext cx="31" cy="11"/>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1" name="Line 323"/>
            <p:cNvSpPr>
              <a:spLocks noChangeShapeType="1"/>
            </p:cNvSpPr>
            <p:nvPr/>
          </p:nvSpPr>
          <p:spPr bwMode="auto">
            <a:xfrm flipH="1">
              <a:off x="1300" y="2687"/>
              <a:ext cx="0" cy="6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2" name="Line 324"/>
            <p:cNvSpPr>
              <a:spLocks noChangeShapeType="1"/>
            </p:cNvSpPr>
            <p:nvPr/>
          </p:nvSpPr>
          <p:spPr bwMode="auto">
            <a:xfrm flipH="1">
              <a:off x="1343" y="2700"/>
              <a:ext cx="1" cy="66"/>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3" name="Line 325"/>
            <p:cNvSpPr>
              <a:spLocks noChangeShapeType="1"/>
            </p:cNvSpPr>
            <p:nvPr/>
          </p:nvSpPr>
          <p:spPr bwMode="auto">
            <a:xfrm>
              <a:off x="1261" y="2699"/>
              <a:ext cx="83" cy="3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4" name="Line 326"/>
            <p:cNvSpPr>
              <a:spLocks noChangeShapeType="1"/>
            </p:cNvSpPr>
            <p:nvPr/>
          </p:nvSpPr>
          <p:spPr bwMode="auto">
            <a:xfrm flipH="1" flipV="1">
              <a:off x="1261" y="2690"/>
              <a:ext cx="83" cy="27"/>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5" name="Freeform 327"/>
            <p:cNvSpPr/>
            <p:nvPr/>
          </p:nvSpPr>
          <p:spPr bwMode="auto">
            <a:xfrm flipH="1">
              <a:off x="1363" y="2764"/>
              <a:ext cx="10" cy="37"/>
            </a:xfrm>
            <a:custGeom>
              <a:avLst/>
              <a:gdLst>
                <a:gd name="T0" fmla="*/ 0 w 75"/>
                <a:gd name="T1" fmla="*/ 0 h 194"/>
                <a:gd name="T2" fmla="*/ 0 w 75"/>
                <a:gd name="T3" fmla="*/ 1 h 194"/>
                <a:gd name="T4" fmla="*/ 0 w 75"/>
                <a:gd name="T5" fmla="*/ 1 h 194"/>
                <a:gd name="T6" fmla="*/ 0 w 75"/>
                <a:gd name="T7" fmla="*/ 0 h 194"/>
                <a:gd name="T8" fmla="*/ 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26" name="Freeform 328"/>
            <p:cNvSpPr/>
            <p:nvPr/>
          </p:nvSpPr>
          <p:spPr bwMode="auto">
            <a:xfrm flipH="1">
              <a:off x="1338" y="2769"/>
              <a:ext cx="28" cy="32"/>
            </a:xfrm>
            <a:custGeom>
              <a:avLst/>
              <a:gdLst>
                <a:gd name="T0" fmla="*/ 0 w 206"/>
                <a:gd name="T1" fmla="*/ 0 h 168"/>
                <a:gd name="T2" fmla="*/ 0 w 206"/>
                <a:gd name="T3" fmla="*/ 1 h 168"/>
                <a:gd name="T4" fmla="*/ 1 w 206"/>
                <a:gd name="T5" fmla="*/ 1 h 168"/>
                <a:gd name="T6" fmla="*/ 0 w 206"/>
                <a:gd name="T7" fmla="*/ 0 h 168"/>
                <a:gd name="T8" fmla="*/ 0 w 206"/>
                <a:gd name="T9" fmla="*/ 1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27" name="Freeform 329"/>
            <p:cNvSpPr/>
            <p:nvPr/>
          </p:nvSpPr>
          <p:spPr bwMode="auto">
            <a:xfrm flipH="1">
              <a:off x="1169" y="2677"/>
              <a:ext cx="215" cy="141"/>
            </a:xfrm>
            <a:custGeom>
              <a:avLst/>
              <a:gdLst>
                <a:gd name="T0" fmla="*/ 0 w 1583"/>
                <a:gd name="T1" fmla="*/ 2 h 729"/>
                <a:gd name="T2" fmla="*/ 2 w 1583"/>
                <a:gd name="T3" fmla="*/ 5 h 729"/>
                <a:gd name="T4" fmla="*/ 4 w 1583"/>
                <a:gd name="T5" fmla="*/ 2 h 729"/>
                <a:gd name="T6" fmla="*/ 2 w 1583"/>
                <a:gd name="T7" fmla="*/ 0 h 729"/>
                <a:gd name="T8" fmla="*/ 0 w 1583"/>
                <a:gd name="T9" fmla="*/ 2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28" name="Freeform 330"/>
            <p:cNvSpPr/>
            <p:nvPr/>
          </p:nvSpPr>
          <p:spPr bwMode="auto">
            <a:xfrm flipH="1">
              <a:off x="1280" y="2736"/>
              <a:ext cx="108" cy="101"/>
            </a:xfrm>
            <a:custGeom>
              <a:avLst/>
              <a:gdLst>
                <a:gd name="T0" fmla="*/ 0 w 792"/>
                <a:gd name="T1" fmla="*/ 0 h 516"/>
                <a:gd name="T2" fmla="*/ 2 w 792"/>
                <a:gd name="T3" fmla="*/ 3 h 516"/>
                <a:gd name="T4" fmla="*/ 2 w 792"/>
                <a:gd name="T5" fmla="*/ 4 h 516"/>
                <a:gd name="T6" fmla="*/ 0 w 792"/>
                <a:gd name="T7" fmla="*/ 1 h 516"/>
                <a:gd name="T8" fmla="*/ 0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29" name="Freeform 331"/>
            <p:cNvSpPr/>
            <p:nvPr/>
          </p:nvSpPr>
          <p:spPr bwMode="auto">
            <a:xfrm flipH="1">
              <a:off x="1168" y="2739"/>
              <a:ext cx="114" cy="98"/>
            </a:xfrm>
            <a:custGeom>
              <a:avLst/>
              <a:gdLst>
                <a:gd name="T0" fmla="*/ 0 w 846"/>
                <a:gd name="T1" fmla="*/ 4 h 507"/>
                <a:gd name="T2" fmla="*/ 0 w 846"/>
                <a:gd name="T3" fmla="*/ 3 h 507"/>
                <a:gd name="T4" fmla="*/ 2 w 846"/>
                <a:gd name="T5" fmla="*/ 0 h 507"/>
                <a:gd name="T6" fmla="*/ 2 w 846"/>
                <a:gd name="T7" fmla="*/ 1 h 507"/>
                <a:gd name="T8" fmla="*/ 0 w 846"/>
                <a:gd name="T9" fmla="*/ 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0" name="Freeform 332"/>
            <p:cNvSpPr/>
            <p:nvPr/>
          </p:nvSpPr>
          <p:spPr bwMode="auto">
            <a:xfrm flipH="1">
              <a:off x="1255" y="2742"/>
              <a:ext cx="87" cy="64"/>
            </a:xfrm>
            <a:custGeom>
              <a:avLst/>
              <a:gdLst>
                <a:gd name="T0" fmla="*/ 0 w 637"/>
                <a:gd name="T1" fmla="*/ 1 h 321"/>
                <a:gd name="T2" fmla="*/ 1 w 637"/>
                <a:gd name="T3" fmla="*/ 0 h 321"/>
                <a:gd name="T4" fmla="*/ 2 w 637"/>
                <a:gd name="T5" fmla="*/ 2 h 321"/>
                <a:gd name="T6" fmla="*/ 1 w 637"/>
                <a:gd name="T7" fmla="*/ 3 h 321"/>
                <a:gd name="T8" fmla="*/ 0 w 637"/>
                <a:gd name="T9" fmla="*/ 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1" name="Freeform 333"/>
            <p:cNvSpPr/>
            <p:nvPr/>
          </p:nvSpPr>
          <p:spPr bwMode="auto">
            <a:xfrm flipH="1">
              <a:off x="1178" y="2700"/>
              <a:ext cx="129" cy="84"/>
            </a:xfrm>
            <a:custGeom>
              <a:avLst/>
              <a:gdLst>
                <a:gd name="T0" fmla="*/ 0 w 938"/>
                <a:gd name="T1" fmla="*/ 2 h 434"/>
                <a:gd name="T2" fmla="*/ 1 w 938"/>
                <a:gd name="T3" fmla="*/ 3 h 434"/>
                <a:gd name="T4" fmla="*/ 2 w 938"/>
                <a:gd name="T5" fmla="*/ 1 h 434"/>
                <a:gd name="T6" fmla="*/ 1 w 938"/>
                <a:gd name="T7" fmla="*/ 0 h 434"/>
                <a:gd name="T8" fmla="*/ 0 w 938"/>
                <a:gd name="T9" fmla="*/ 2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2" name="Freeform 334"/>
            <p:cNvSpPr/>
            <p:nvPr/>
          </p:nvSpPr>
          <p:spPr bwMode="auto">
            <a:xfrm flipH="1">
              <a:off x="1232" y="2682"/>
              <a:ext cx="141" cy="75"/>
            </a:xfrm>
            <a:custGeom>
              <a:avLst/>
              <a:gdLst>
                <a:gd name="T0" fmla="*/ 1 w 1034"/>
                <a:gd name="T1" fmla="*/ 3 h 395"/>
                <a:gd name="T2" fmla="*/ 0 w 1034"/>
                <a:gd name="T3" fmla="*/ 2 h 395"/>
                <a:gd name="T4" fmla="*/ 2 w 1034"/>
                <a:gd name="T5" fmla="*/ 0 h 395"/>
                <a:gd name="T6" fmla="*/ 3 w 1034"/>
                <a:gd name="T7" fmla="*/ 1 h 395"/>
                <a:gd name="T8" fmla="*/ 1 w 1034"/>
                <a:gd name="T9" fmla="*/ 3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33" name="Line 335"/>
            <p:cNvSpPr>
              <a:spLocks noChangeShapeType="1"/>
            </p:cNvSpPr>
            <p:nvPr/>
          </p:nvSpPr>
          <p:spPr bwMode="auto">
            <a:xfrm flipH="1" flipV="1">
              <a:off x="1249" y="2685"/>
              <a:ext cx="120" cy="5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4" name="Line 336"/>
            <p:cNvSpPr>
              <a:spLocks noChangeShapeType="1"/>
            </p:cNvSpPr>
            <p:nvPr/>
          </p:nvSpPr>
          <p:spPr bwMode="auto">
            <a:xfrm flipH="1" flipV="1">
              <a:off x="1242" y="2688"/>
              <a:ext cx="117" cy="61"/>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5" name="Line 337"/>
            <p:cNvSpPr>
              <a:spLocks noChangeShapeType="1"/>
            </p:cNvSpPr>
            <p:nvPr/>
          </p:nvSpPr>
          <p:spPr bwMode="auto">
            <a:xfrm flipH="1" flipV="1">
              <a:off x="1236" y="2694"/>
              <a:ext cx="115" cy="6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6" name="Line 338"/>
            <p:cNvSpPr>
              <a:spLocks noChangeShapeType="1"/>
            </p:cNvSpPr>
            <p:nvPr/>
          </p:nvSpPr>
          <p:spPr bwMode="auto">
            <a:xfrm flipH="1" flipV="1">
              <a:off x="1222" y="2704"/>
              <a:ext cx="113" cy="64"/>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7" name="Line 339"/>
            <p:cNvSpPr>
              <a:spLocks noChangeShapeType="1"/>
            </p:cNvSpPr>
            <p:nvPr/>
          </p:nvSpPr>
          <p:spPr bwMode="auto">
            <a:xfrm flipH="1" flipV="1">
              <a:off x="1213" y="2710"/>
              <a:ext cx="112" cy="66"/>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8" name="Line 340"/>
            <p:cNvSpPr>
              <a:spLocks noChangeShapeType="1"/>
            </p:cNvSpPr>
            <p:nvPr/>
          </p:nvSpPr>
          <p:spPr bwMode="auto">
            <a:xfrm flipH="1" flipV="1">
              <a:off x="1212" y="2720"/>
              <a:ext cx="101" cy="61"/>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9" name="Line 341"/>
            <p:cNvSpPr>
              <a:spLocks noChangeShapeType="1"/>
            </p:cNvSpPr>
            <p:nvPr/>
          </p:nvSpPr>
          <p:spPr bwMode="auto">
            <a:xfrm flipH="1" flipV="1">
              <a:off x="1205" y="2725"/>
              <a:ext cx="98" cy="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0" name="Line 342"/>
            <p:cNvSpPr>
              <a:spLocks noChangeShapeType="1"/>
            </p:cNvSpPr>
            <p:nvPr/>
          </p:nvSpPr>
          <p:spPr bwMode="auto">
            <a:xfrm flipH="1" flipV="1">
              <a:off x="1196" y="2734"/>
              <a:ext cx="93" cy="6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1" name="Line 343"/>
            <p:cNvSpPr>
              <a:spLocks noChangeShapeType="1"/>
            </p:cNvSpPr>
            <p:nvPr/>
          </p:nvSpPr>
          <p:spPr bwMode="auto">
            <a:xfrm flipH="1">
              <a:off x="1273" y="2754"/>
              <a:ext cx="58" cy="4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2" name="Line 344"/>
            <p:cNvSpPr>
              <a:spLocks noChangeShapeType="1"/>
            </p:cNvSpPr>
            <p:nvPr/>
          </p:nvSpPr>
          <p:spPr bwMode="auto">
            <a:xfrm flipH="1">
              <a:off x="1262" y="2749"/>
              <a:ext cx="57" cy="44"/>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3" name="Line 345"/>
            <p:cNvSpPr>
              <a:spLocks noChangeShapeType="1"/>
            </p:cNvSpPr>
            <p:nvPr/>
          </p:nvSpPr>
          <p:spPr bwMode="auto">
            <a:xfrm flipH="1">
              <a:off x="1238" y="2734"/>
              <a:ext cx="56"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4" name="Line 346"/>
            <p:cNvSpPr>
              <a:spLocks noChangeShapeType="1"/>
            </p:cNvSpPr>
            <p:nvPr/>
          </p:nvSpPr>
          <p:spPr bwMode="auto">
            <a:xfrm flipH="1">
              <a:off x="1226" y="2727"/>
              <a:ext cx="55"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5" name="Line 347"/>
            <p:cNvSpPr>
              <a:spLocks noChangeShapeType="1"/>
            </p:cNvSpPr>
            <p:nvPr/>
          </p:nvSpPr>
          <p:spPr bwMode="auto">
            <a:xfrm flipH="1">
              <a:off x="1213" y="2720"/>
              <a:ext cx="54"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6" name="Line 348"/>
            <p:cNvSpPr>
              <a:spLocks noChangeShapeType="1"/>
            </p:cNvSpPr>
            <p:nvPr/>
          </p:nvSpPr>
          <p:spPr bwMode="auto">
            <a:xfrm flipH="1">
              <a:off x="1203" y="2714"/>
              <a:ext cx="52" cy="4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7" name="Line 349"/>
            <p:cNvSpPr>
              <a:spLocks noChangeShapeType="1"/>
            </p:cNvSpPr>
            <p:nvPr/>
          </p:nvSpPr>
          <p:spPr bwMode="auto">
            <a:xfrm flipH="1">
              <a:off x="1192" y="2707"/>
              <a:ext cx="52" cy="3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8" name="Line 350"/>
            <p:cNvSpPr>
              <a:spLocks noChangeShapeType="1"/>
            </p:cNvSpPr>
            <p:nvPr/>
          </p:nvSpPr>
          <p:spPr bwMode="auto">
            <a:xfrm flipH="1">
              <a:off x="1327" y="2727"/>
              <a:ext cx="28" cy="2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49" name="Line 351"/>
            <p:cNvSpPr>
              <a:spLocks noChangeShapeType="1"/>
            </p:cNvSpPr>
            <p:nvPr/>
          </p:nvSpPr>
          <p:spPr bwMode="auto">
            <a:xfrm flipH="1">
              <a:off x="1311" y="2720"/>
              <a:ext cx="27" cy="1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50" name="Line 352"/>
            <p:cNvSpPr>
              <a:spLocks noChangeShapeType="1"/>
            </p:cNvSpPr>
            <p:nvPr/>
          </p:nvSpPr>
          <p:spPr bwMode="auto">
            <a:xfrm flipH="1">
              <a:off x="1294" y="2712"/>
              <a:ext cx="27" cy="2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51" name="Line 353"/>
            <p:cNvSpPr>
              <a:spLocks noChangeShapeType="1"/>
            </p:cNvSpPr>
            <p:nvPr/>
          </p:nvSpPr>
          <p:spPr bwMode="auto">
            <a:xfrm flipH="1">
              <a:off x="1278" y="2705"/>
              <a:ext cx="26" cy="1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52" name="Line 354"/>
            <p:cNvSpPr>
              <a:spLocks noChangeShapeType="1"/>
            </p:cNvSpPr>
            <p:nvPr/>
          </p:nvSpPr>
          <p:spPr bwMode="auto">
            <a:xfrm flipH="1">
              <a:off x="1263" y="2697"/>
              <a:ext cx="25" cy="1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53" name="Line 355"/>
            <p:cNvSpPr>
              <a:spLocks noChangeShapeType="1"/>
            </p:cNvSpPr>
            <p:nvPr/>
          </p:nvSpPr>
          <p:spPr bwMode="auto">
            <a:xfrm flipH="1">
              <a:off x="1246" y="2688"/>
              <a:ext cx="23" cy="1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54" name="Freeform 356"/>
            <p:cNvSpPr/>
            <p:nvPr/>
          </p:nvSpPr>
          <p:spPr bwMode="auto">
            <a:xfrm flipH="1">
              <a:off x="1026" y="2887"/>
              <a:ext cx="283" cy="180"/>
            </a:xfrm>
            <a:custGeom>
              <a:avLst/>
              <a:gdLst>
                <a:gd name="T0" fmla="*/ 0 w 2091"/>
                <a:gd name="T1" fmla="*/ 7 h 931"/>
                <a:gd name="T2" fmla="*/ 0 w 2091"/>
                <a:gd name="T3" fmla="*/ 7 h 931"/>
                <a:gd name="T4" fmla="*/ 0 w 2091"/>
                <a:gd name="T5" fmla="*/ 5 h 931"/>
                <a:gd name="T6" fmla="*/ 0 w 2091"/>
                <a:gd name="T7" fmla="*/ 4 h 931"/>
                <a:gd name="T8" fmla="*/ 0 w 2091"/>
                <a:gd name="T9" fmla="*/ 3 h 931"/>
                <a:gd name="T10" fmla="*/ 1 w 2091"/>
                <a:gd name="T11" fmla="*/ 3 h 931"/>
                <a:gd name="T12" fmla="*/ 1 w 2091"/>
                <a:gd name="T13" fmla="*/ 2 h 931"/>
                <a:gd name="T14" fmla="*/ 2 w 2091"/>
                <a:gd name="T15" fmla="*/ 2 h 931"/>
                <a:gd name="T16" fmla="*/ 2 w 2091"/>
                <a:gd name="T17" fmla="*/ 2 h 931"/>
                <a:gd name="T18" fmla="*/ 2 w 2091"/>
                <a:gd name="T19" fmla="*/ 2 h 931"/>
                <a:gd name="T20" fmla="*/ 2 w 2091"/>
                <a:gd name="T21" fmla="*/ 1 h 931"/>
                <a:gd name="T22" fmla="*/ 2 w 2091"/>
                <a:gd name="T23" fmla="*/ 1 h 931"/>
                <a:gd name="T24" fmla="*/ 2 w 2091"/>
                <a:gd name="T25" fmla="*/ 1 h 931"/>
                <a:gd name="T26" fmla="*/ 3 w 2091"/>
                <a:gd name="T27" fmla="*/ 1 h 931"/>
                <a:gd name="T28" fmla="*/ 3 w 2091"/>
                <a:gd name="T29" fmla="*/ 1 h 931"/>
                <a:gd name="T30" fmla="*/ 3 w 2091"/>
                <a:gd name="T31" fmla="*/ 1 h 931"/>
                <a:gd name="T32" fmla="*/ 3 w 2091"/>
                <a:gd name="T33" fmla="*/ 1 h 931"/>
                <a:gd name="T34" fmla="*/ 3 w 2091"/>
                <a:gd name="T35" fmla="*/ 1 h 931"/>
                <a:gd name="T36" fmla="*/ 3 w 2091"/>
                <a:gd name="T37" fmla="*/ 1 h 931"/>
                <a:gd name="T38" fmla="*/ 3 w 2091"/>
                <a:gd name="T39" fmla="*/ 0 h 931"/>
                <a:gd name="T40" fmla="*/ 5 w 2091"/>
                <a:gd name="T41" fmla="*/ 0 h 931"/>
                <a:gd name="T42" fmla="*/ 5 w 2091"/>
                <a:gd name="T43" fmla="*/ 1 h 931"/>
                <a:gd name="T44" fmla="*/ 5 w 2091"/>
                <a:gd name="T45" fmla="*/ 1 h 931"/>
                <a:gd name="T46" fmla="*/ 5 w 2091"/>
                <a:gd name="T47" fmla="*/ 2 h 931"/>
                <a:gd name="T48" fmla="*/ 5 w 2091"/>
                <a:gd name="T49" fmla="*/ 2 h 931"/>
                <a:gd name="T50" fmla="*/ 5 w 2091"/>
                <a:gd name="T51" fmla="*/ 3 h 931"/>
                <a:gd name="T52" fmla="*/ 5 w 2091"/>
                <a:gd name="T53" fmla="*/ 4 h 931"/>
                <a:gd name="T54" fmla="*/ 5 w 2091"/>
                <a:gd name="T55" fmla="*/ 4 h 931"/>
                <a:gd name="T56" fmla="*/ 5 w 2091"/>
                <a:gd name="T57" fmla="*/ 4 h 931"/>
                <a:gd name="T58" fmla="*/ 5 w 2091"/>
                <a:gd name="T59" fmla="*/ 5 h 931"/>
                <a:gd name="T60" fmla="*/ 5 w 2091"/>
                <a:gd name="T61" fmla="*/ 5 h 931"/>
                <a:gd name="T62" fmla="*/ 5 w 2091"/>
                <a:gd name="T63" fmla="*/ 5 h 931"/>
                <a:gd name="T64" fmla="*/ 4 w 2091"/>
                <a:gd name="T65" fmla="*/ 5 h 931"/>
                <a:gd name="T66" fmla="*/ 4 w 2091"/>
                <a:gd name="T67" fmla="*/ 5 h 931"/>
                <a:gd name="T68" fmla="*/ 4 w 2091"/>
                <a:gd name="T69" fmla="*/ 6 h 931"/>
                <a:gd name="T70" fmla="*/ 4 w 2091"/>
                <a:gd name="T71" fmla="*/ 6 h 931"/>
                <a:gd name="T72" fmla="*/ 4 w 2091"/>
                <a:gd name="T73" fmla="*/ 6 h 931"/>
                <a:gd name="T74" fmla="*/ 3 w 2091"/>
                <a:gd name="T75" fmla="*/ 6 h 931"/>
                <a:gd name="T76" fmla="*/ 3 w 2091"/>
                <a:gd name="T77" fmla="*/ 6 h 931"/>
                <a:gd name="T78" fmla="*/ 3 w 2091"/>
                <a:gd name="T79" fmla="*/ 6 h 931"/>
                <a:gd name="T80" fmla="*/ 3 w 2091"/>
                <a:gd name="T81" fmla="*/ 6 h 931"/>
                <a:gd name="T82" fmla="*/ 3 w 2091"/>
                <a:gd name="T83" fmla="*/ 6 h 931"/>
                <a:gd name="T84" fmla="*/ 1 w 2091"/>
                <a:gd name="T85" fmla="*/ 7 h 931"/>
                <a:gd name="T86" fmla="*/ 1 w 2091"/>
                <a:gd name="T87" fmla="*/ 7 h 931"/>
                <a:gd name="T88" fmla="*/ 0 w 2091"/>
                <a:gd name="T89" fmla="*/ 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5" name="Freeform 357"/>
            <p:cNvSpPr/>
            <p:nvPr/>
          </p:nvSpPr>
          <p:spPr bwMode="auto">
            <a:xfrm flipH="1">
              <a:off x="1028" y="2904"/>
              <a:ext cx="280" cy="160"/>
            </a:xfrm>
            <a:custGeom>
              <a:avLst/>
              <a:gdLst>
                <a:gd name="T0" fmla="*/ 5 w 2049"/>
                <a:gd name="T1" fmla="*/ 1 h 829"/>
                <a:gd name="T2" fmla="*/ 5 w 2049"/>
                <a:gd name="T3" fmla="*/ 1 h 829"/>
                <a:gd name="T4" fmla="*/ 5 w 2049"/>
                <a:gd name="T5" fmla="*/ 4 h 829"/>
                <a:gd name="T6" fmla="*/ 5 w 2049"/>
                <a:gd name="T7" fmla="*/ 4 h 829"/>
                <a:gd name="T8" fmla="*/ 5 w 2049"/>
                <a:gd name="T9" fmla="*/ 4 h 829"/>
                <a:gd name="T10" fmla="*/ 4 w 2049"/>
                <a:gd name="T11" fmla="*/ 5 h 829"/>
                <a:gd name="T12" fmla="*/ 3 w 2049"/>
                <a:gd name="T13" fmla="*/ 5 h 829"/>
                <a:gd name="T14" fmla="*/ 3 w 2049"/>
                <a:gd name="T15" fmla="*/ 4 h 829"/>
                <a:gd name="T16" fmla="*/ 3 w 2049"/>
                <a:gd name="T17" fmla="*/ 5 h 829"/>
                <a:gd name="T18" fmla="*/ 3 w 2049"/>
                <a:gd name="T19" fmla="*/ 5 h 829"/>
                <a:gd name="T20" fmla="*/ 3 w 2049"/>
                <a:gd name="T21" fmla="*/ 5 h 829"/>
                <a:gd name="T22" fmla="*/ 2 w 2049"/>
                <a:gd name="T23" fmla="*/ 5 h 829"/>
                <a:gd name="T24" fmla="*/ 1 w 2049"/>
                <a:gd name="T25" fmla="*/ 6 h 829"/>
                <a:gd name="T26" fmla="*/ 1 w 2049"/>
                <a:gd name="T27" fmla="*/ 5 h 829"/>
                <a:gd name="T28" fmla="*/ 1 w 2049"/>
                <a:gd name="T29" fmla="*/ 5 h 829"/>
                <a:gd name="T30" fmla="*/ 1 w 2049"/>
                <a:gd name="T31" fmla="*/ 6 h 829"/>
                <a:gd name="T32" fmla="*/ 1 w 2049"/>
                <a:gd name="T33" fmla="*/ 5 h 829"/>
                <a:gd name="T34" fmla="*/ 1 w 2049"/>
                <a:gd name="T35" fmla="*/ 6 h 829"/>
                <a:gd name="T36" fmla="*/ 1 w 2049"/>
                <a:gd name="T37" fmla="*/ 5 h 829"/>
                <a:gd name="T38" fmla="*/ 0 w 2049"/>
                <a:gd name="T39" fmla="*/ 5 h 829"/>
                <a:gd name="T40" fmla="*/ 0 w 2049"/>
                <a:gd name="T41" fmla="*/ 6 h 829"/>
                <a:gd name="T42" fmla="*/ 0 w 2049"/>
                <a:gd name="T43" fmla="*/ 5 h 829"/>
                <a:gd name="T44" fmla="*/ 0 w 2049"/>
                <a:gd name="T45" fmla="*/ 3 h 829"/>
                <a:gd name="T46" fmla="*/ 1 w 2049"/>
                <a:gd name="T47" fmla="*/ 2 h 829"/>
                <a:gd name="T48" fmla="*/ 2 w 2049"/>
                <a:gd name="T49" fmla="*/ 1 h 829"/>
                <a:gd name="T50" fmla="*/ 2 w 2049"/>
                <a:gd name="T51" fmla="*/ 2 h 829"/>
                <a:gd name="T52" fmla="*/ 3 w 2049"/>
                <a:gd name="T53" fmla="*/ 2 h 829"/>
                <a:gd name="T54" fmla="*/ 2 w 2049"/>
                <a:gd name="T55" fmla="*/ 1 h 829"/>
                <a:gd name="T56" fmla="*/ 3 w 2049"/>
                <a:gd name="T57" fmla="*/ 1 h 829"/>
                <a:gd name="T58" fmla="*/ 3 w 2049"/>
                <a:gd name="T59" fmla="*/ 1 h 829"/>
                <a:gd name="T60" fmla="*/ 3 w 2049"/>
                <a:gd name="T61" fmla="*/ 1 h 829"/>
                <a:gd name="T62" fmla="*/ 3 w 2049"/>
                <a:gd name="T63" fmla="*/ 1 h 829"/>
                <a:gd name="T64" fmla="*/ 3 w 2049"/>
                <a:gd name="T65" fmla="*/ 1 h 829"/>
                <a:gd name="T66" fmla="*/ 3 w 2049"/>
                <a:gd name="T67" fmla="*/ 0 h 829"/>
                <a:gd name="T68" fmla="*/ 3 w 2049"/>
                <a:gd name="T69" fmla="*/ 0 h 829"/>
                <a:gd name="T70" fmla="*/ 3 w 2049"/>
                <a:gd name="T71" fmla="*/ 0 h 829"/>
                <a:gd name="T72" fmla="*/ 4 w 2049"/>
                <a:gd name="T73" fmla="*/ 1 h 829"/>
                <a:gd name="T74" fmla="*/ 4 w 2049"/>
                <a:gd name="T75" fmla="*/ 0 h 829"/>
                <a:gd name="T76" fmla="*/ 4 w 2049"/>
                <a:gd name="T77" fmla="*/ 1 h 829"/>
                <a:gd name="T78" fmla="*/ 5 w 2049"/>
                <a:gd name="T79" fmla="*/ 0 h 829"/>
                <a:gd name="T80" fmla="*/ 5 w 2049"/>
                <a:gd name="T81" fmla="*/ 1 h 829"/>
                <a:gd name="T82" fmla="*/ 5 w 2049"/>
                <a:gd name="T83" fmla="*/ 1 h 829"/>
                <a:gd name="T84" fmla="*/ 5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6" name="Freeform 358"/>
            <p:cNvSpPr/>
            <p:nvPr/>
          </p:nvSpPr>
          <p:spPr bwMode="auto">
            <a:xfrm flipH="1">
              <a:off x="1068" y="2961"/>
              <a:ext cx="39" cy="10"/>
            </a:xfrm>
            <a:custGeom>
              <a:avLst/>
              <a:gdLst>
                <a:gd name="T0" fmla="*/ 1 w 280"/>
                <a:gd name="T1" fmla="*/ 0 h 48"/>
                <a:gd name="T2" fmla="*/ 0 w 280"/>
                <a:gd name="T3" fmla="*/ 0 h 48"/>
                <a:gd name="T4" fmla="*/ 0 w 280"/>
                <a:gd name="T5" fmla="*/ 0 h 48"/>
                <a:gd name="T6" fmla="*/ 1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7" name="Freeform 359"/>
            <p:cNvSpPr/>
            <p:nvPr/>
          </p:nvSpPr>
          <p:spPr bwMode="auto">
            <a:xfrm flipH="1">
              <a:off x="1030" y="2946"/>
              <a:ext cx="23" cy="12"/>
            </a:xfrm>
            <a:custGeom>
              <a:avLst/>
              <a:gdLst>
                <a:gd name="T0" fmla="*/ 0 w 170"/>
                <a:gd name="T1" fmla="*/ 0 h 57"/>
                <a:gd name="T2" fmla="*/ 0 w 170"/>
                <a:gd name="T3" fmla="*/ 0 h 57"/>
                <a:gd name="T4" fmla="*/ 0 w 170"/>
                <a:gd name="T5" fmla="*/ 0 h 57"/>
                <a:gd name="T6" fmla="*/ 0 w 170"/>
                <a:gd name="T7" fmla="*/ 1 h 57"/>
                <a:gd name="T8" fmla="*/ 0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8" name="Freeform 360"/>
            <p:cNvSpPr/>
            <p:nvPr/>
          </p:nvSpPr>
          <p:spPr bwMode="auto">
            <a:xfrm flipH="1">
              <a:off x="1127" y="2937"/>
              <a:ext cx="36" cy="29"/>
            </a:xfrm>
            <a:custGeom>
              <a:avLst/>
              <a:gdLst>
                <a:gd name="T0" fmla="*/ 1 w 263"/>
                <a:gd name="T1" fmla="*/ 0 h 143"/>
                <a:gd name="T2" fmla="*/ 0 w 263"/>
                <a:gd name="T3" fmla="*/ 0 h 143"/>
                <a:gd name="T4" fmla="*/ 0 w 263"/>
                <a:gd name="T5" fmla="*/ 0 h 143"/>
                <a:gd name="T6" fmla="*/ 0 w 263"/>
                <a:gd name="T7" fmla="*/ 1 h 143"/>
                <a:gd name="T8" fmla="*/ 0 w 263"/>
                <a:gd name="T9" fmla="*/ 1 h 143"/>
                <a:gd name="T10" fmla="*/ 0 w 263"/>
                <a:gd name="T11" fmla="*/ 1 h 143"/>
                <a:gd name="T12" fmla="*/ 0 w 263"/>
                <a:gd name="T13" fmla="*/ 1 h 143"/>
                <a:gd name="T14" fmla="*/ 0 w 263"/>
                <a:gd name="T15" fmla="*/ 0 h 143"/>
                <a:gd name="T16" fmla="*/ 1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59" name="Freeform 361"/>
            <p:cNvSpPr/>
            <p:nvPr/>
          </p:nvSpPr>
          <p:spPr bwMode="auto">
            <a:xfrm flipH="1">
              <a:off x="1163" y="3001"/>
              <a:ext cx="117" cy="41"/>
            </a:xfrm>
            <a:custGeom>
              <a:avLst/>
              <a:gdLst>
                <a:gd name="T0" fmla="*/ 2 w 853"/>
                <a:gd name="T1" fmla="*/ 0 h 212"/>
                <a:gd name="T2" fmla="*/ 2 w 853"/>
                <a:gd name="T3" fmla="*/ 0 h 212"/>
                <a:gd name="T4" fmla="*/ 1 w 853"/>
                <a:gd name="T5" fmla="*/ 0 h 212"/>
                <a:gd name="T6" fmla="*/ 1 w 853"/>
                <a:gd name="T7" fmla="*/ 1 h 212"/>
                <a:gd name="T8" fmla="*/ 0 w 853"/>
                <a:gd name="T9" fmla="*/ 1 h 212"/>
                <a:gd name="T10" fmla="*/ 0 w 853"/>
                <a:gd name="T11" fmla="*/ 1 h 212"/>
                <a:gd name="T12" fmla="*/ 0 w 853"/>
                <a:gd name="T13" fmla="*/ 2 h 212"/>
                <a:gd name="T14" fmla="*/ 0 w 853"/>
                <a:gd name="T15" fmla="*/ 1 h 212"/>
                <a:gd name="T16" fmla="*/ 0 w 853"/>
                <a:gd name="T17" fmla="*/ 1 h 212"/>
                <a:gd name="T18" fmla="*/ 1 w 853"/>
                <a:gd name="T19" fmla="*/ 1 h 212"/>
                <a:gd name="T20" fmla="*/ 1 w 853"/>
                <a:gd name="T21" fmla="*/ 1 h 212"/>
                <a:gd name="T22" fmla="*/ 1 w 853"/>
                <a:gd name="T23" fmla="*/ 0 h 212"/>
                <a:gd name="T24" fmla="*/ 2 w 853"/>
                <a:gd name="T25" fmla="*/ 0 h 212"/>
                <a:gd name="T26" fmla="*/ 2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0" name="Freeform 362"/>
            <p:cNvSpPr/>
            <p:nvPr/>
          </p:nvSpPr>
          <p:spPr bwMode="auto">
            <a:xfrm flipH="1">
              <a:off x="1159" y="2690"/>
              <a:ext cx="102" cy="74"/>
            </a:xfrm>
            <a:custGeom>
              <a:avLst/>
              <a:gdLst>
                <a:gd name="T0" fmla="*/ 2 w 751"/>
                <a:gd name="T1" fmla="*/ 3 h 379"/>
                <a:gd name="T2" fmla="*/ 2 w 751"/>
                <a:gd name="T3" fmla="*/ 3 h 379"/>
                <a:gd name="T4" fmla="*/ 1 w 751"/>
                <a:gd name="T5" fmla="*/ 3 h 379"/>
                <a:gd name="T6" fmla="*/ 1 w 751"/>
                <a:gd name="T7" fmla="*/ 3 h 379"/>
                <a:gd name="T8" fmla="*/ 1 w 751"/>
                <a:gd name="T9" fmla="*/ 3 h 379"/>
                <a:gd name="T10" fmla="*/ 1 w 751"/>
                <a:gd name="T11" fmla="*/ 3 h 379"/>
                <a:gd name="T12" fmla="*/ 1 w 751"/>
                <a:gd name="T13" fmla="*/ 3 h 379"/>
                <a:gd name="T14" fmla="*/ 1 w 751"/>
                <a:gd name="T15" fmla="*/ 3 h 379"/>
                <a:gd name="T16" fmla="*/ 1 w 751"/>
                <a:gd name="T17" fmla="*/ 2 h 379"/>
                <a:gd name="T18" fmla="*/ 1 w 751"/>
                <a:gd name="T19" fmla="*/ 2 h 379"/>
                <a:gd name="T20" fmla="*/ 1 w 751"/>
                <a:gd name="T21" fmla="*/ 2 h 379"/>
                <a:gd name="T22" fmla="*/ 1 w 751"/>
                <a:gd name="T23" fmla="*/ 2 h 379"/>
                <a:gd name="T24" fmla="*/ 1 w 751"/>
                <a:gd name="T25" fmla="*/ 2 h 379"/>
                <a:gd name="T26" fmla="*/ 1 w 751"/>
                <a:gd name="T27" fmla="*/ 2 h 379"/>
                <a:gd name="T28" fmla="*/ 1 w 751"/>
                <a:gd name="T29" fmla="*/ 2 h 379"/>
                <a:gd name="T30" fmla="*/ 0 w 751"/>
                <a:gd name="T31" fmla="*/ 2 h 379"/>
                <a:gd name="T32" fmla="*/ 0 w 751"/>
                <a:gd name="T33" fmla="*/ 2 h 379"/>
                <a:gd name="T34" fmla="*/ 0 w 751"/>
                <a:gd name="T35" fmla="*/ 2 h 379"/>
                <a:gd name="T36" fmla="*/ 1 w 751"/>
                <a:gd name="T37" fmla="*/ 2 h 379"/>
                <a:gd name="T38" fmla="*/ 1 w 751"/>
                <a:gd name="T39" fmla="*/ 1 h 379"/>
                <a:gd name="T40" fmla="*/ 1 w 751"/>
                <a:gd name="T41" fmla="*/ 1 h 379"/>
                <a:gd name="T42" fmla="*/ 1 w 751"/>
                <a:gd name="T43" fmla="*/ 1 h 379"/>
                <a:gd name="T44" fmla="*/ 1 w 751"/>
                <a:gd name="T45" fmla="*/ 1 h 379"/>
                <a:gd name="T46" fmla="*/ 1 w 751"/>
                <a:gd name="T47" fmla="*/ 1 h 379"/>
                <a:gd name="T48" fmla="*/ 0 w 751"/>
                <a:gd name="T49" fmla="*/ 1 h 379"/>
                <a:gd name="T50" fmla="*/ 0 w 751"/>
                <a:gd name="T51" fmla="*/ 1 h 379"/>
                <a:gd name="T52" fmla="*/ 0 w 751"/>
                <a:gd name="T53" fmla="*/ 1 h 379"/>
                <a:gd name="T54" fmla="*/ 0 w 751"/>
                <a:gd name="T55" fmla="*/ 1 h 379"/>
                <a:gd name="T56" fmla="*/ 0 w 751"/>
                <a:gd name="T57" fmla="*/ 1 h 379"/>
                <a:gd name="T58" fmla="*/ 0 w 751"/>
                <a:gd name="T59" fmla="*/ 1 h 379"/>
                <a:gd name="T60" fmla="*/ 0 w 751"/>
                <a:gd name="T61" fmla="*/ 1 h 379"/>
                <a:gd name="T62" fmla="*/ 0 w 751"/>
                <a:gd name="T63" fmla="*/ 1 h 379"/>
                <a:gd name="T64" fmla="*/ 0 w 751"/>
                <a:gd name="T65" fmla="*/ 1 h 379"/>
                <a:gd name="T66" fmla="*/ 0 w 751"/>
                <a:gd name="T67" fmla="*/ 1 h 379"/>
                <a:gd name="T68" fmla="*/ 0 w 751"/>
                <a:gd name="T69" fmla="*/ 1 h 379"/>
                <a:gd name="T70" fmla="*/ 0 w 751"/>
                <a:gd name="T71" fmla="*/ 0 h 379"/>
                <a:gd name="T72" fmla="*/ 0 w 751"/>
                <a:gd name="T73" fmla="*/ 0 h 379"/>
                <a:gd name="T74" fmla="*/ 0 w 751"/>
                <a:gd name="T75" fmla="*/ 0 h 379"/>
                <a:gd name="T76" fmla="*/ 0 w 751"/>
                <a:gd name="T77" fmla="*/ 0 h 379"/>
                <a:gd name="T78" fmla="*/ 0 w 751"/>
                <a:gd name="T79" fmla="*/ 0 h 379"/>
                <a:gd name="T80" fmla="*/ 1 w 751"/>
                <a:gd name="T81" fmla="*/ 0 h 379"/>
                <a:gd name="T82" fmla="*/ 1 w 751"/>
                <a:gd name="T83" fmla="*/ 0 h 379"/>
                <a:gd name="T84" fmla="*/ 1 w 751"/>
                <a:gd name="T85" fmla="*/ 0 h 379"/>
                <a:gd name="T86" fmla="*/ 1 w 751"/>
                <a:gd name="T87" fmla="*/ 0 h 379"/>
                <a:gd name="T88" fmla="*/ 1 w 751"/>
                <a:gd name="T89" fmla="*/ 0 h 379"/>
                <a:gd name="T90" fmla="*/ 1 w 751"/>
                <a:gd name="T91" fmla="*/ 0 h 379"/>
                <a:gd name="T92" fmla="*/ 1 w 751"/>
                <a:gd name="T93" fmla="*/ 0 h 379"/>
                <a:gd name="T94" fmla="*/ 1 w 751"/>
                <a:gd name="T95" fmla="*/ 1 h 379"/>
                <a:gd name="T96" fmla="*/ 1 w 751"/>
                <a:gd name="T97" fmla="*/ 1 h 379"/>
                <a:gd name="T98" fmla="*/ 1 w 751"/>
                <a:gd name="T99" fmla="*/ 1 h 379"/>
                <a:gd name="T100" fmla="*/ 1 w 751"/>
                <a:gd name="T101" fmla="*/ 1 h 379"/>
                <a:gd name="T102" fmla="*/ 1 w 751"/>
                <a:gd name="T103" fmla="*/ 1 h 379"/>
                <a:gd name="T104" fmla="*/ 1 w 751"/>
                <a:gd name="T105" fmla="*/ 2 h 379"/>
                <a:gd name="T106" fmla="*/ 2 w 751"/>
                <a:gd name="T107" fmla="*/ 2 h 379"/>
                <a:gd name="T108" fmla="*/ 2 w 751"/>
                <a:gd name="T109" fmla="*/ 2 h 379"/>
                <a:gd name="T110" fmla="*/ 2 w 751"/>
                <a:gd name="T111" fmla="*/ 3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1" name="Freeform 363"/>
            <p:cNvSpPr/>
            <p:nvPr/>
          </p:nvSpPr>
          <p:spPr bwMode="auto">
            <a:xfrm flipH="1">
              <a:off x="1197" y="2724"/>
              <a:ext cx="25" cy="8"/>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2" name="Freeform 364"/>
            <p:cNvSpPr/>
            <p:nvPr/>
          </p:nvSpPr>
          <p:spPr bwMode="auto">
            <a:xfrm flipH="1">
              <a:off x="1228" y="2731"/>
              <a:ext cx="3" cy="5"/>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3" name="Freeform 365"/>
            <p:cNvSpPr/>
            <p:nvPr/>
          </p:nvSpPr>
          <p:spPr bwMode="auto">
            <a:xfrm flipH="1">
              <a:off x="1242" y="2702"/>
              <a:ext cx="15"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4" name="Freeform 366"/>
            <p:cNvSpPr/>
            <p:nvPr/>
          </p:nvSpPr>
          <p:spPr bwMode="auto">
            <a:xfrm flipH="1">
              <a:off x="1213" y="2699"/>
              <a:ext cx="22" cy="6"/>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5" name="Freeform 367"/>
            <p:cNvSpPr/>
            <p:nvPr/>
          </p:nvSpPr>
          <p:spPr bwMode="auto">
            <a:xfrm flipH="1">
              <a:off x="1249" y="2707"/>
              <a:ext cx="4"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6" name="Freeform 368"/>
            <p:cNvSpPr/>
            <p:nvPr/>
          </p:nvSpPr>
          <p:spPr bwMode="auto">
            <a:xfrm flipH="1">
              <a:off x="1253" y="2702"/>
              <a:ext cx="5" cy="5"/>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7" name="Freeform 369"/>
            <p:cNvSpPr/>
            <p:nvPr/>
          </p:nvSpPr>
          <p:spPr bwMode="auto">
            <a:xfrm flipH="1">
              <a:off x="1196" y="2709"/>
              <a:ext cx="5" cy="8"/>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8" name="Freeform 370"/>
            <p:cNvSpPr/>
            <p:nvPr/>
          </p:nvSpPr>
          <p:spPr bwMode="auto">
            <a:xfrm flipH="1">
              <a:off x="1177" y="2746"/>
              <a:ext cx="7"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69" name="Freeform 371"/>
            <p:cNvSpPr/>
            <p:nvPr/>
          </p:nvSpPr>
          <p:spPr bwMode="auto">
            <a:xfrm flipH="1">
              <a:off x="1143" y="2731"/>
              <a:ext cx="31" cy="52"/>
            </a:xfrm>
            <a:custGeom>
              <a:avLst/>
              <a:gdLst>
                <a:gd name="T0" fmla="*/ 0 w 219"/>
                <a:gd name="T1" fmla="*/ 0 h 267"/>
                <a:gd name="T2" fmla="*/ 0 w 219"/>
                <a:gd name="T3" fmla="*/ 0 h 267"/>
                <a:gd name="T4" fmla="*/ 0 w 219"/>
                <a:gd name="T5" fmla="*/ 1 h 267"/>
                <a:gd name="T6" fmla="*/ 0 w 219"/>
                <a:gd name="T7" fmla="*/ 1 h 267"/>
                <a:gd name="T8" fmla="*/ 0 w 219"/>
                <a:gd name="T9" fmla="*/ 1 h 267"/>
                <a:gd name="T10" fmla="*/ 0 w 219"/>
                <a:gd name="T11" fmla="*/ 2 h 267"/>
                <a:gd name="T12" fmla="*/ 1 w 219"/>
                <a:gd name="T13" fmla="*/ 2 h 267"/>
                <a:gd name="T14" fmla="*/ 1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0" name="Freeform 372"/>
            <p:cNvSpPr/>
            <p:nvPr/>
          </p:nvSpPr>
          <p:spPr bwMode="auto">
            <a:xfrm flipH="1">
              <a:off x="1147" y="2736"/>
              <a:ext cx="23" cy="42"/>
            </a:xfrm>
            <a:custGeom>
              <a:avLst/>
              <a:gdLst>
                <a:gd name="T0" fmla="*/ 0 w 175"/>
                <a:gd name="T1" fmla="*/ 0 h 220"/>
                <a:gd name="T2" fmla="*/ 0 w 175"/>
                <a:gd name="T3" fmla="*/ 0 h 220"/>
                <a:gd name="T4" fmla="*/ 0 w 175"/>
                <a:gd name="T5" fmla="*/ 1 h 220"/>
                <a:gd name="T6" fmla="*/ 0 w 175"/>
                <a:gd name="T7" fmla="*/ 1 h 220"/>
                <a:gd name="T8" fmla="*/ 0 w 175"/>
                <a:gd name="T9" fmla="*/ 1 h 220"/>
                <a:gd name="T10" fmla="*/ 0 w 175"/>
                <a:gd name="T11" fmla="*/ 2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1" name="Freeform 373"/>
            <p:cNvSpPr/>
            <p:nvPr/>
          </p:nvSpPr>
          <p:spPr bwMode="auto">
            <a:xfrm flipH="1">
              <a:off x="1046" y="2448"/>
              <a:ext cx="101" cy="156"/>
            </a:xfrm>
            <a:custGeom>
              <a:avLst/>
              <a:gdLst>
                <a:gd name="T0" fmla="*/ 1 w 741"/>
                <a:gd name="T1" fmla="*/ 0 h 807"/>
                <a:gd name="T2" fmla="*/ 0 w 741"/>
                <a:gd name="T3" fmla="*/ 1 h 807"/>
                <a:gd name="T4" fmla="*/ 0 w 741"/>
                <a:gd name="T5" fmla="*/ 1 h 807"/>
                <a:gd name="T6" fmla="*/ 0 w 741"/>
                <a:gd name="T7" fmla="*/ 1 h 807"/>
                <a:gd name="T8" fmla="*/ 0 w 741"/>
                <a:gd name="T9" fmla="*/ 2 h 807"/>
                <a:gd name="T10" fmla="*/ 0 w 741"/>
                <a:gd name="T11" fmla="*/ 2 h 807"/>
                <a:gd name="T12" fmla="*/ 0 w 741"/>
                <a:gd name="T13" fmla="*/ 2 h 807"/>
                <a:gd name="T14" fmla="*/ 0 w 741"/>
                <a:gd name="T15" fmla="*/ 2 h 807"/>
                <a:gd name="T16" fmla="*/ 0 w 741"/>
                <a:gd name="T17" fmla="*/ 3 h 807"/>
                <a:gd name="T18" fmla="*/ 0 w 741"/>
                <a:gd name="T19" fmla="*/ 3 h 807"/>
                <a:gd name="T20" fmla="*/ 0 w 741"/>
                <a:gd name="T21" fmla="*/ 3 h 807"/>
                <a:gd name="T22" fmla="*/ 0 w 741"/>
                <a:gd name="T23" fmla="*/ 4 h 807"/>
                <a:gd name="T24" fmla="*/ 0 w 741"/>
                <a:gd name="T25" fmla="*/ 4 h 807"/>
                <a:gd name="T26" fmla="*/ 0 w 741"/>
                <a:gd name="T27" fmla="*/ 4 h 807"/>
                <a:gd name="T28" fmla="*/ 0 w 741"/>
                <a:gd name="T29" fmla="*/ 4 h 807"/>
                <a:gd name="T30" fmla="*/ 0 w 741"/>
                <a:gd name="T31" fmla="*/ 4 h 807"/>
                <a:gd name="T32" fmla="*/ 0 w 741"/>
                <a:gd name="T33" fmla="*/ 4 h 807"/>
                <a:gd name="T34" fmla="*/ 0 w 741"/>
                <a:gd name="T35" fmla="*/ 4 h 807"/>
                <a:gd name="T36" fmla="*/ 0 w 741"/>
                <a:gd name="T37" fmla="*/ 5 h 807"/>
                <a:gd name="T38" fmla="*/ 0 w 741"/>
                <a:gd name="T39" fmla="*/ 5 h 807"/>
                <a:gd name="T40" fmla="*/ 0 w 741"/>
                <a:gd name="T41" fmla="*/ 5 h 807"/>
                <a:gd name="T42" fmla="*/ 0 w 741"/>
                <a:gd name="T43" fmla="*/ 5 h 807"/>
                <a:gd name="T44" fmla="*/ 0 w 741"/>
                <a:gd name="T45" fmla="*/ 5 h 807"/>
                <a:gd name="T46" fmla="*/ 1 w 741"/>
                <a:gd name="T47" fmla="*/ 5 h 807"/>
                <a:gd name="T48" fmla="*/ 1 w 741"/>
                <a:gd name="T49" fmla="*/ 5 h 807"/>
                <a:gd name="T50" fmla="*/ 1 w 741"/>
                <a:gd name="T51" fmla="*/ 6 h 807"/>
                <a:gd name="T52" fmla="*/ 2 w 741"/>
                <a:gd name="T53" fmla="*/ 5 h 807"/>
                <a:gd name="T54" fmla="*/ 2 w 741"/>
                <a:gd name="T55" fmla="*/ 4 h 807"/>
                <a:gd name="T56" fmla="*/ 2 w 741"/>
                <a:gd name="T57" fmla="*/ 4 h 807"/>
                <a:gd name="T58" fmla="*/ 2 w 741"/>
                <a:gd name="T59" fmla="*/ 3 h 807"/>
                <a:gd name="T60" fmla="*/ 2 w 741"/>
                <a:gd name="T61" fmla="*/ 1 h 807"/>
                <a:gd name="T62" fmla="*/ 2 w 741"/>
                <a:gd name="T63" fmla="*/ 1 h 807"/>
                <a:gd name="T64" fmla="*/ 1 w 741"/>
                <a:gd name="T65" fmla="*/ 0 h 807"/>
                <a:gd name="T66" fmla="*/ 1 w 741"/>
                <a:gd name="T67" fmla="*/ 0 h 807"/>
                <a:gd name="T68" fmla="*/ 1 w 741"/>
                <a:gd name="T69" fmla="*/ 0 h 807"/>
                <a:gd name="T70" fmla="*/ 1 w 741"/>
                <a:gd name="T71" fmla="*/ 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2" name="Freeform 374"/>
            <p:cNvSpPr/>
            <p:nvPr/>
          </p:nvSpPr>
          <p:spPr bwMode="auto">
            <a:xfrm flipH="1">
              <a:off x="1136" y="2542"/>
              <a:ext cx="6" cy="2"/>
            </a:xfrm>
            <a:custGeom>
              <a:avLst/>
              <a:gdLst>
                <a:gd name="T0" fmla="*/ 0 w 42"/>
                <a:gd name="T1" fmla="*/ 0 h 9"/>
                <a:gd name="T2" fmla="*/ 0 w 42"/>
                <a:gd name="T3" fmla="*/ 0 h 9"/>
                <a:gd name="T4" fmla="*/ 0 w 42"/>
                <a:gd name="T5" fmla="*/ 0 h 9"/>
                <a:gd name="T6" fmla="*/ 0 w 42"/>
                <a:gd name="T7" fmla="*/ 0 h 9"/>
                <a:gd name="T8" fmla="*/ 0 w 42"/>
                <a:gd name="T9" fmla="*/ 0 h 9"/>
                <a:gd name="T10" fmla="*/ 0 w 42"/>
                <a:gd name="T11" fmla="*/ 0 h 9"/>
                <a:gd name="T12" fmla="*/ 0 w 42"/>
                <a:gd name="T13" fmla="*/ 0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3" name="Freeform 375"/>
            <p:cNvSpPr/>
            <p:nvPr/>
          </p:nvSpPr>
          <p:spPr bwMode="auto">
            <a:xfrm flipH="1">
              <a:off x="1134" y="2537"/>
              <a:ext cx="2" cy="5"/>
            </a:xfrm>
            <a:custGeom>
              <a:avLst/>
              <a:gdLst>
                <a:gd name="T0" fmla="*/ 0 w 17"/>
                <a:gd name="T1" fmla="*/ 0 h 31"/>
                <a:gd name="T2" fmla="*/ 0 w 17"/>
                <a:gd name="T3" fmla="*/ 0 h 31"/>
                <a:gd name="T4" fmla="*/ 0 w 17"/>
                <a:gd name="T5" fmla="*/ 0 h 31"/>
                <a:gd name="T6" fmla="*/ 0 w 17"/>
                <a:gd name="T7" fmla="*/ 0 h 31"/>
                <a:gd name="T8" fmla="*/ 0 w 17"/>
                <a:gd name="T9" fmla="*/ 0 h 31"/>
                <a:gd name="T10" fmla="*/ 0 w 17"/>
                <a:gd name="T11" fmla="*/ 0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4" name="Freeform 376"/>
            <p:cNvSpPr/>
            <p:nvPr/>
          </p:nvSpPr>
          <p:spPr bwMode="auto">
            <a:xfrm flipH="1">
              <a:off x="1130" y="2517"/>
              <a:ext cx="2" cy="12"/>
            </a:xfrm>
            <a:custGeom>
              <a:avLst/>
              <a:gdLst>
                <a:gd name="T0" fmla="*/ 0 w 19"/>
                <a:gd name="T1" fmla="*/ 0 h 60"/>
                <a:gd name="T2" fmla="*/ 0 w 19"/>
                <a:gd name="T3" fmla="*/ 0 h 60"/>
                <a:gd name="T4" fmla="*/ 0 w 19"/>
                <a:gd name="T5" fmla="*/ 0 h 60"/>
                <a:gd name="T6" fmla="*/ 0 w 19"/>
                <a:gd name="T7" fmla="*/ 0 h 60"/>
                <a:gd name="T8" fmla="*/ 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5" name="Freeform 377"/>
            <p:cNvSpPr/>
            <p:nvPr/>
          </p:nvSpPr>
          <p:spPr bwMode="auto">
            <a:xfrm flipH="1">
              <a:off x="1120" y="2505"/>
              <a:ext cx="11" cy="10"/>
            </a:xfrm>
            <a:custGeom>
              <a:avLst/>
              <a:gdLst>
                <a:gd name="T0" fmla="*/ 0 w 80"/>
                <a:gd name="T1" fmla="*/ 0 h 51"/>
                <a:gd name="T2" fmla="*/ 0 w 80"/>
                <a:gd name="T3" fmla="*/ 0 h 51"/>
                <a:gd name="T4" fmla="*/ 0 w 80"/>
                <a:gd name="T5" fmla="*/ 0 h 51"/>
                <a:gd name="T6" fmla="*/ 0 w 80"/>
                <a:gd name="T7" fmla="*/ 0 h 51"/>
                <a:gd name="T8" fmla="*/ 0 w 80"/>
                <a:gd name="T9" fmla="*/ 0 h 51"/>
                <a:gd name="T10" fmla="*/ 0 w 80"/>
                <a:gd name="T11" fmla="*/ 0 h 51"/>
                <a:gd name="T12" fmla="*/ 0 w 80"/>
                <a:gd name="T13" fmla="*/ 0 h 51"/>
                <a:gd name="T14" fmla="*/ 0 w 80"/>
                <a:gd name="T15" fmla="*/ 0 h 51"/>
                <a:gd name="T16" fmla="*/ 0 w 80"/>
                <a:gd name="T17" fmla="*/ 0 h 51"/>
                <a:gd name="T18" fmla="*/ 0 w 80"/>
                <a:gd name="T19" fmla="*/ 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6" name="Freeform 378"/>
            <p:cNvSpPr/>
            <p:nvPr/>
          </p:nvSpPr>
          <p:spPr bwMode="auto">
            <a:xfrm flipH="1">
              <a:off x="1115" y="2492"/>
              <a:ext cx="19" cy="8"/>
            </a:xfrm>
            <a:custGeom>
              <a:avLst/>
              <a:gdLst>
                <a:gd name="T0" fmla="*/ 0 w 135"/>
                <a:gd name="T1" fmla="*/ 0 h 48"/>
                <a:gd name="T2" fmla="*/ 0 w 135"/>
                <a:gd name="T3" fmla="*/ 0 h 48"/>
                <a:gd name="T4" fmla="*/ 0 w 135"/>
                <a:gd name="T5" fmla="*/ 0 h 48"/>
                <a:gd name="T6" fmla="*/ 0 w 135"/>
                <a:gd name="T7" fmla="*/ 0 h 48"/>
                <a:gd name="T8" fmla="*/ 0 w 135"/>
                <a:gd name="T9" fmla="*/ 0 h 48"/>
                <a:gd name="T10" fmla="*/ 0 w 135"/>
                <a:gd name="T11" fmla="*/ 0 h 48"/>
                <a:gd name="T12" fmla="*/ 0 w 135"/>
                <a:gd name="T13" fmla="*/ 0 h 48"/>
                <a:gd name="T14" fmla="*/ 0 w 135"/>
                <a:gd name="T15" fmla="*/ 0 h 48"/>
                <a:gd name="T16" fmla="*/ 0 w 135"/>
                <a:gd name="T17" fmla="*/ 0 h 48"/>
                <a:gd name="T18" fmla="*/ 0 w 135"/>
                <a:gd name="T19" fmla="*/ 0 h 48"/>
                <a:gd name="T20" fmla="*/ 0 w 135"/>
                <a:gd name="T21" fmla="*/ 0 h 48"/>
                <a:gd name="T22" fmla="*/ 0 w 135"/>
                <a:gd name="T23" fmla="*/ 0 h 48"/>
                <a:gd name="T24" fmla="*/ 0 w 135"/>
                <a:gd name="T25" fmla="*/ 0 h 48"/>
                <a:gd name="T26" fmla="*/ 0 w 135"/>
                <a:gd name="T27" fmla="*/ 0 h 48"/>
                <a:gd name="T28" fmla="*/ 0 w 13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7" name="Freeform 379"/>
            <p:cNvSpPr/>
            <p:nvPr/>
          </p:nvSpPr>
          <p:spPr bwMode="auto">
            <a:xfrm flipH="1">
              <a:off x="1081" y="2503"/>
              <a:ext cx="11" cy="31"/>
            </a:xfrm>
            <a:custGeom>
              <a:avLst/>
              <a:gdLst>
                <a:gd name="T0" fmla="*/ 0 w 78"/>
                <a:gd name="T1" fmla="*/ 0 h 159"/>
                <a:gd name="T2" fmla="*/ 0 w 78"/>
                <a:gd name="T3" fmla="*/ 0 h 159"/>
                <a:gd name="T4" fmla="*/ 0 w 78"/>
                <a:gd name="T5" fmla="*/ 0 h 159"/>
                <a:gd name="T6" fmla="*/ 0 w 78"/>
                <a:gd name="T7" fmla="*/ 0 h 159"/>
                <a:gd name="T8" fmla="*/ 0 w 78"/>
                <a:gd name="T9" fmla="*/ 1 h 159"/>
                <a:gd name="T10" fmla="*/ 0 w 78"/>
                <a:gd name="T11" fmla="*/ 1 h 159"/>
                <a:gd name="T12" fmla="*/ 0 w 78"/>
                <a:gd name="T13" fmla="*/ 1 h 159"/>
                <a:gd name="T14" fmla="*/ 0 w 78"/>
                <a:gd name="T15" fmla="*/ 1 h 159"/>
                <a:gd name="T16" fmla="*/ 0 w 78"/>
                <a:gd name="T17" fmla="*/ 1 h 159"/>
                <a:gd name="T18" fmla="*/ 0 w 78"/>
                <a:gd name="T19" fmla="*/ 0 h 159"/>
                <a:gd name="T20" fmla="*/ 0 w 78"/>
                <a:gd name="T21" fmla="*/ 1 h 159"/>
                <a:gd name="T22" fmla="*/ 0 w 78"/>
                <a:gd name="T23" fmla="*/ 1 h 159"/>
                <a:gd name="T24" fmla="*/ 0 w 78"/>
                <a:gd name="T25" fmla="*/ 1 h 159"/>
                <a:gd name="T26" fmla="*/ 0 w 78"/>
                <a:gd name="T27" fmla="*/ 1 h 159"/>
                <a:gd name="T28" fmla="*/ 0 w 78"/>
                <a:gd name="T29" fmla="*/ 1 h 159"/>
                <a:gd name="T30" fmla="*/ 0 w 78"/>
                <a:gd name="T31" fmla="*/ 1 h 159"/>
                <a:gd name="T32" fmla="*/ 0 w 78"/>
                <a:gd name="T33" fmla="*/ 1 h 159"/>
                <a:gd name="T34" fmla="*/ 0 w 78"/>
                <a:gd name="T35" fmla="*/ 1 h 159"/>
                <a:gd name="T36" fmla="*/ 0 w 78"/>
                <a:gd name="T37" fmla="*/ 0 h 159"/>
                <a:gd name="T38" fmla="*/ 0 w 78"/>
                <a:gd name="T39" fmla="*/ 0 h 159"/>
                <a:gd name="T40" fmla="*/ 0 w 78"/>
                <a:gd name="T41" fmla="*/ 0 h 159"/>
                <a:gd name="T42" fmla="*/ 0 w 78"/>
                <a:gd name="T43" fmla="*/ 0 h 159"/>
                <a:gd name="T44" fmla="*/ 0 w 78"/>
                <a:gd name="T45" fmla="*/ 0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8" name="Freeform 380"/>
            <p:cNvSpPr/>
            <p:nvPr/>
          </p:nvSpPr>
          <p:spPr bwMode="auto">
            <a:xfrm flipH="1">
              <a:off x="1077" y="2498"/>
              <a:ext cx="18" cy="42"/>
            </a:xfrm>
            <a:custGeom>
              <a:avLst/>
              <a:gdLst>
                <a:gd name="T0" fmla="*/ 0 w 129"/>
                <a:gd name="T1" fmla="*/ 0 h 215"/>
                <a:gd name="T2" fmla="*/ 0 w 129"/>
                <a:gd name="T3" fmla="*/ 0 h 215"/>
                <a:gd name="T4" fmla="*/ 0 w 129"/>
                <a:gd name="T5" fmla="*/ 0 h 215"/>
                <a:gd name="T6" fmla="*/ 0 w 129"/>
                <a:gd name="T7" fmla="*/ 0 h 215"/>
                <a:gd name="T8" fmla="*/ 0 w 129"/>
                <a:gd name="T9" fmla="*/ 0 h 215"/>
                <a:gd name="T10" fmla="*/ 0 w 129"/>
                <a:gd name="T11" fmla="*/ 1 h 215"/>
                <a:gd name="T12" fmla="*/ 0 w 129"/>
                <a:gd name="T13" fmla="*/ 1 h 215"/>
                <a:gd name="T14" fmla="*/ 0 w 129"/>
                <a:gd name="T15" fmla="*/ 1 h 215"/>
                <a:gd name="T16" fmla="*/ 0 w 129"/>
                <a:gd name="T17" fmla="*/ 1 h 215"/>
                <a:gd name="T18" fmla="*/ 0 w 129"/>
                <a:gd name="T19" fmla="*/ 1 h 215"/>
                <a:gd name="T20" fmla="*/ 0 w 129"/>
                <a:gd name="T21" fmla="*/ 2 h 215"/>
                <a:gd name="T22" fmla="*/ 0 w 129"/>
                <a:gd name="T23" fmla="*/ 2 h 215"/>
                <a:gd name="T24" fmla="*/ 0 w 129"/>
                <a:gd name="T25" fmla="*/ 2 h 215"/>
                <a:gd name="T26" fmla="*/ 0 w 129"/>
                <a:gd name="T27" fmla="*/ 2 h 215"/>
                <a:gd name="T28" fmla="*/ 0 w 129"/>
                <a:gd name="T29" fmla="*/ 2 h 215"/>
                <a:gd name="T30" fmla="*/ 0 w 129"/>
                <a:gd name="T31" fmla="*/ 2 h 215"/>
                <a:gd name="T32" fmla="*/ 0 w 129"/>
                <a:gd name="T33" fmla="*/ 2 h 215"/>
                <a:gd name="T34" fmla="*/ 0 w 129"/>
                <a:gd name="T35" fmla="*/ 1 h 215"/>
                <a:gd name="T36" fmla="*/ 0 w 129"/>
                <a:gd name="T37" fmla="*/ 1 h 215"/>
                <a:gd name="T38" fmla="*/ 0 w 129"/>
                <a:gd name="T39" fmla="*/ 1 h 215"/>
                <a:gd name="T40" fmla="*/ 0 w 129"/>
                <a:gd name="T41" fmla="*/ 0 h 215"/>
                <a:gd name="T42" fmla="*/ 0 w 129"/>
                <a:gd name="T43" fmla="*/ 0 h 215"/>
                <a:gd name="T44" fmla="*/ 0 w 129"/>
                <a:gd name="T45" fmla="*/ 0 h 215"/>
                <a:gd name="T46" fmla="*/ 0 w 129"/>
                <a:gd name="T47" fmla="*/ 0 h 215"/>
                <a:gd name="T48" fmla="*/ 0 w 129"/>
                <a:gd name="T49" fmla="*/ 0 h 215"/>
                <a:gd name="T50" fmla="*/ 0 w 129"/>
                <a:gd name="T51" fmla="*/ 0 h 215"/>
                <a:gd name="T52" fmla="*/ 0 w 129"/>
                <a:gd name="T53" fmla="*/ 0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79" name="Freeform 381"/>
            <p:cNvSpPr/>
            <p:nvPr/>
          </p:nvSpPr>
          <p:spPr bwMode="auto">
            <a:xfrm flipH="1">
              <a:off x="1088" y="2544"/>
              <a:ext cx="16" cy="33"/>
            </a:xfrm>
            <a:custGeom>
              <a:avLst/>
              <a:gdLst>
                <a:gd name="T0" fmla="*/ 0 w 118"/>
                <a:gd name="T1" fmla="*/ 0 h 179"/>
                <a:gd name="T2" fmla="*/ 0 w 118"/>
                <a:gd name="T3" fmla="*/ 0 h 179"/>
                <a:gd name="T4" fmla="*/ 0 w 118"/>
                <a:gd name="T5" fmla="*/ 1 h 179"/>
                <a:gd name="T6" fmla="*/ 0 w 118"/>
                <a:gd name="T7" fmla="*/ 1 h 179"/>
                <a:gd name="T8" fmla="*/ 0 w 118"/>
                <a:gd name="T9" fmla="*/ 1 h 179"/>
                <a:gd name="T10" fmla="*/ 0 w 118"/>
                <a:gd name="T11" fmla="*/ 1 h 179"/>
                <a:gd name="T12" fmla="*/ 0 w 118"/>
                <a:gd name="T13" fmla="*/ 1 h 179"/>
                <a:gd name="T14" fmla="*/ 0 w 118"/>
                <a:gd name="T15" fmla="*/ 1 h 179"/>
                <a:gd name="T16" fmla="*/ 0 w 118"/>
                <a:gd name="T17" fmla="*/ 0 h 179"/>
                <a:gd name="T18" fmla="*/ 0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0" name="Freeform 382"/>
            <p:cNvSpPr/>
            <p:nvPr/>
          </p:nvSpPr>
          <p:spPr bwMode="auto">
            <a:xfrm flipH="1">
              <a:off x="1039" y="2426"/>
              <a:ext cx="92" cy="130"/>
            </a:xfrm>
            <a:custGeom>
              <a:avLst/>
              <a:gdLst>
                <a:gd name="T0" fmla="*/ 0 w 671"/>
                <a:gd name="T1" fmla="*/ 1 h 670"/>
                <a:gd name="T2" fmla="*/ 0 w 671"/>
                <a:gd name="T3" fmla="*/ 1 h 670"/>
                <a:gd name="T4" fmla="*/ 1 w 671"/>
                <a:gd name="T5" fmla="*/ 1 h 670"/>
                <a:gd name="T6" fmla="*/ 1 w 671"/>
                <a:gd name="T7" fmla="*/ 2 h 670"/>
                <a:gd name="T8" fmla="*/ 1 w 671"/>
                <a:gd name="T9" fmla="*/ 2 h 670"/>
                <a:gd name="T10" fmla="*/ 1 w 671"/>
                <a:gd name="T11" fmla="*/ 2 h 670"/>
                <a:gd name="T12" fmla="*/ 1 w 671"/>
                <a:gd name="T13" fmla="*/ 3 h 670"/>
                <a:gd name="T14" fmla="*/ 1 w 671"/>
                <a:gd name="T15" fmla="*/ 3 h 670"/>
                <a:gd name="T16" fmla="*/ 1 w 671"/>
                <a:gd name="T17" fmla="*/ 3 h 670"/>
                <a:gd name="T18" fmla="*/ 1 w 671"/>
                <a:gd name="T19" fmla="*/ 3 h 670"/>
                <a:gd name="T20" fmla="*/ 1 w 671"/>
                <a:gd name="T21" fmla="*/ 3 h 670"/>
                <a:gd name="T22" fmla="*/ 1 w 671"/>
                <a:gd name="T23" fmla="*/ 3 h 670"/>
                <a:gd name="T24" fmla="*/ 1 w 671"/>
                <a:gd name="T25" fmla="*/ 3 h 670"/>
                <a:gd name="T26" fmla="*/ 1 w 671"/>
                <a:gd name="T27" fmla="*/ 3 h 670"/>
                <a:gd name="T28" fmla="*/ 1 w 671"/>
                <a:gd name="T29" fmla="*/ 3 h 670"/>
                <a:gd name="T30" fmla="*/ 1 w 671"/>
                <a:gd name="T31" fmla="*/ 3 h 670"/>
                <a:gd name="T32" fmla="*/ 1 w 671"/>
                <a:gd name="T33" fmla="*/ 4 h 670"/>
                <a:gd name="T34" fmla="*/ 1 w 671"/>
                <a:gd name="T35" fmla="*/ 4 h 670"/>
                <a:gd name="T36" fmla="*/ 1 w 671"/>
                <a:gd name="T37" fmla="*/ 4 h 670"/>
                <a:gd name="T38" fmla="*/ 1 w 671"/>
                <a:gd name="T39" fmla="*/ 4 h 670"/>
                <a:gd name="T40" fmla="*/ 1 w 671"/>
                <a:gd name="T41" fmla="*/ 5 h 670"/>
                <a:gd name="T42" fmla="*/ 1 w 671"/>
                <a:gd name="T43" fmla="*/ 5 h 670"/>
                <a:gd name="T44" fmla="*/ 2 w 671"/>
                <a:gd name="T45" fmla="*/ 4 h 670"/>
                <a:gd name="T46" fmla="*/ 2 w 671"/>
                <a:gd name="T47" fmla="*/ 3 h 670"/>
                <a:gd name="T48" fmla="*/ 2 w 671"/>
                <a:gd name="T49" fmla="*/ 2 h 670"/>
                <a:gd name="T50" fmla="*/ 2 w 671"/>
                <a:gd name="T51" fmla="*/ 2 h 670"/>
                <a:gd name="T52" fmla="*/ 2 w 671"/>
                <a:gd name="T53" fmla="*/ 1 h 670"/>
                <a:gd name="T54" fmla="*/ 2 w 671"/>
                <a:gd name="T55" fmla="*/ 0 h 670"/>
                <a:gd name="T56" fmla="*/ 2 w 671"/>
                <a:gd name="T57" fmla="*/ 0 h 670"/>
                <a:gd name="T58" fmla="*/ 1 w 671"/>
                <a:gd name="T59" fmla="*/ 0 h 670"/>
                <a:gd name="T60" fmla="*/ 1 w 671"/>
                <a:gd name="T61" fmla="*/ 0 h 670"/>
                <a:gd name="T62" fmla="*/ 1 w 671"/>
                <a:gd name="T63" fmla="*/ 0 h 670"/>
                <a:gd name="T64" fmla="*/ 0 w 671"/>
                <a:gd name="T65" fmla="*/ 0 h 670"/>
                <a:gd name="T66" fmla="*/ 0 w 671"/>
                <a:gd name="T67" fmla="*/ 0 h 670"/>
                <a:gd name="T68" fmla="*/ 0 w 671"/>
                <a:gd name="T69" fmla="*/ 1 h 670"/>
                <a:gd name="T70" fmla="*/ 0 w 671"/>
                <a:gd name="T71" fmla="*/ 1 h 670"/>
                <a:gd name="T72" fmla="*/ 0 w 671"/>
                <a:gd name="T73" fmla="*/ 1 h 670"/>
                <a:gd name="T74" fmla="*/ 0 w 671"/>
                <a:gd name="T75" fmla="*/ 1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1" name="Freeform 383"/>
            <p:cNvSpPr/>
            <p:nvPr/>
          </p:nvSpPr>
          <p:spPr bwMode="auto">
            <a:xfrm flipH="1">
              <a:off x="1041" y="2428"/>
              <a:ext cx="87" cy="124"/>
            </a:xfrm>
            <a:custGeom>
              <a:avLst/>
              <a:gdLst>
                <a:gd name="T0" fmla="*/ 0 w 636"/>
                <a:gd name="T1" fmla="*/ 1 h 643"/>
                <a:gd name="T2" fmla="*/ 0 w 636"/>
                <a:gd name="T3" fmla="*/ 1 h 643"/>
                <a:gd name="T4" fmla="*/ 0 w 636"/>
                <a:gd name="T5" fmla="*/ 1 h 643"/>
                <a:gd name="T6" fmla="*/ 1 w 636"/>
                <a:gd name="T7" fmla="*/ 1 h 643"/>
                <a:gd name="T8" fmla="*/ 1 w 636"/>
                <a:gd name="T9" fmla="*/ 1 h 643"/>
                <a:gd name="T10" fmla="*/ 1 w 636"/>
                <a:gd name="T11" fmla="*/ 1 h 643"/>
                <a:gd name="T12" fmla="*/ 1 w 636"/>
                <a:gd name="T13" fmla="*/ 1 h 643"/>
                <a:gd name="T14" fmla="*/ 1 w 636"/>
                <a:gd name="T15" fmla="*/ 1 h 643"/>
                <a:gd name="T16" fmla="*/ 1 w 636"/>
                <a:gd name="T17" fmla="*/ 2 h 643"/>
                <a:gd name="T18" fmla="*/ 1 w 636"/>
                <a:gd name="T19" fmla="*/ 2 h 643"/>
                <a:gd name="T20" fmla="*/ 1 w 636"/>
                <a:gd name="T21" fmla="*/ 2 h 643"/>
                <a:gd name="T22" fmla="*/ 1 w 636"/>
                <a:gd name="T23" fmla="*/ 2 h 643"/>
                <a:gd name="T24" fmla="*/ 1 w 636"/>
                <a:gd name="T25" fmla="*/ 2 h 643"/>
                <a:gd name="T26" fmla="*/ 1 w 636"/>
                <a:gd name="T27" fmla="*/ 2 h 643"/>
                <a:gd name="T28" fmla="*/ 1 w 636"/>
                <a:gd name="T29" fmla="*/ 3 h 643"/>
                <a:gd name="T30" fmla="*/ 1 w 636"/>
                <a:gd name="T31" fmla="*/ 3 h 643"/>
                <a:gd name="T32" fmla="*/ 1 w 636"/>
                <a:gd name="T33" fmla="*/ 3 h 643"/>
                <a:gd name="T34" fmla="*/ 1 w 636"/>
                <a:gd name="T35" fmla="*/ 3 h 643"/>
                <a:gd name="T36" fmla="*/ 1 w 636"/>
                <a:gd name="T37" fmla="*/ 3 h 643"/>
                <a:gd name="T38" fmla="*/ 1 w 636"/>
                <a:gd name="T39" fmla="*/ 3 h 643"/>
                <a:gd name="T40" fmla="*/ 1 w 636"/>
                <a:gd name="T41" fmla="*/ 3 h 643"/>
                <a:gd name="T42" fmla="*/ 1 w 636"/>
                <a:gd name="T43" fmla="*/ 3 h 643"/>
                <a:gd name="T44" fmla="*/ 1 w 636"/>
                <a:gd name="T45" fmla="*/ 4 h 643"/>
                <a:gd name="T46" fmla="*/ 1 w 636"/>
                <a:gd name="T47" fmla="*/ 4 h 643"/>
                <a:gd name="T48" fmla="*/ 1 w 636"/>
                <a:gd name="T49" fmla="*/ 4 h 643"/>
                <a:gd name="T50" fmla="*/ 1 w 636"/>
                <a:gd name="T51" fmla="*/ 3 h 643"/>
                <a:gd name="T52" fmla="*/ 1 w 636"/>
                <a:gd name="T53" fmla="*/ 4 h 643"/>
                <a:gd name="T54" fmla="*/ 1 w 636"/>
                <a:gd name="T55" fmla="*/ 4 h 643"/>
                <a:gd name="T56" fmla="*/ 1 w 636"/>
                <a:gd name="T57" fmla="*/ 4 h 643"/>
                <a:gd name="T58" fmla="*/ 1 w 636"/>
                <a:gd name="T59" fmla="*/ 4 h 643"/>
                <a:gd name="T60" fmla="*/ 2 w 636"/>
                <a:gd name="T61" fmla="*/ 3 h 643"/>
                <a:gd name="T62" fmla="*/ 2 w 636"/>
                <a:gd name="T63" fmla="*/ 2 h 643"/>
                <a:gd name="T64" fmla="*/ 1 w 636"/>
                <a:gd name="T65" fmla="*/ 2 h 643"/>
                <a:gd name="T66" fmla="*/ 2 w 636"/>
                <a:gd name="T67" fmla="*/ 2 h 643"/>
                <a:gd name="T68" fmla="*/ 1 w 636"/>
                <a:gd name="T69" fmla="*/ 1 h 643"/>
                <a:gd name="T70" fmla="*/ 1 w 636"/>
                <a:gd name="T71" fmla="*/ 1 h 643"/>
                <a:gd name="T72" fmla="*/ 2 w 636"/>
                <a:gd name="T73" fmla="*/ 1 h 643"/>
                <a:gd name="T74" fmla="*/ 1 w 636"/>
                <a:gd name="T75" fmla="*/ 0 h 643"/>
                <a:gd name="T76" fmla="*/ 1 w 636"/>
                <a:gd name="T77" fmla="*/ 0 h 643"/>
                <a:gd name="T78" fmla="*/ 1 w 636"/>
                <a:gd name="T79" fmla="*/ 0 h 643"/>
                <a:gd name="T80" fmla="*/ 1 w 636"/>
                <a:gd name="T81" fmla="*/ 0 h 643"/>
                <a:gd name="T82" fmla="*/ 1 w 636"/>
                <a:gd name="T83" fmla="*/ 0 h 643"/>
                <a:gd name="T84" fmla="*/ 0 w 636"/>
                <a:gd name="T85" fmla="*/ 0 h 643"/>
                <a:gd name="T86" fmla="*/ 0 w 636"/>
                <a:gd name="T87" fmla="*/ 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2" name="Freeform 384"/>
            <p:cNvSpPr/>
            <p:nvPr/>
          </p:nvSpPr>
          <p:spPr bwMode="auto">
            <a:xfrm flipH="1">
              <a:off x="1216" y="2742"/>
              <a:ext cx="95" cy="83"/>
            </a:xfrm>
            <a:custGeom>
              <a:avLst/>
              <a:gdLst>
                <a:gd name="T0" fmla="*/ 2 w 698"/>
                <a:gd name="T1" fmla="*/ 2 h 425"/>
                <a:gd name="T2" fmla="*/ 1 w 698"/>
                <a:gd name="T3" fmla="*/ 2 h 425"/>
                <a:gd name="T4" fmla="*/ 1 w 698"/>
                <a:gd name="T5" fmla="*/ 2 h 425"/>
                <a:gd name="T6" fmla="*/ 1 w 698"/>
                <a:gd name="T7" fmla="*/ 2 h 425"/>
                <a:gd name="T8" fmla="*/ 1 w 698"/>
                <a:gd name="T9" fmla="*/ 1 h 425"/>
                <a:gd name="T10" fmla="*/ 1 w 698"/>
                <a:gd name="T11" fmla="*/ 1 h 425"/>
                <a:gd name="T12" fmla="*/ 1 w 698"/>
                <a:gd name="T13" fmla="*/ 1 h 425"/>
                <a:gd name="T14" fmla="*/ 1 w 698"/>
                <a:gd name="T15" fmla="*/ 0 h 425"/>
                <a:gd name="T16" fmla="*/ 1 w 698"/>
                <a:gd name="T17" fmla="*/ 0 h 425"/>
                <a:gd name="T18" fmla="*/ 1 w 698"/>
                <a:gd name="T19" fmla="*/ 0 h 425"/>
                <a:gd name="T20" fmla="*/ 1 w 698"/>
                <a:gd name="T21" fmla="*/ 0 h 425"/>
                <a:gd name="T22" fmla="*/ 1 w 698"/>
                <a:gd name="T23" fmla="*/ 0 h 425"/>
                <a:gd name="T24" fmla="*/ 0 w 698"/>
                <a:gd name="T25" fmla="*/ 0 h 425"/>
                <a:gd name="T26" fmla="*/ 0 w 698"/>
                <a:gd name="T27" fmla="*/ 0 h 425"/>
                <a:gd name="T28" fmla="*/ 0 w 698"/>
                <a:gd name="T29" fmla="*/ 0 h 425"/>
                <a:gd name="T30" fmla="*/ 0 w 698"/>
                <a:gd name="T31" fmla="*/ 0 h 425"/>
                <a:gd name="T32" fmla="*/ 0 w 698"/>
                <a:gd name="T33" fmla="*/ 1 h 425"/>
                <a:gd name="T34" fmla="*/ 0 w 698"/>
                <a:gd name="T35" fmla="*/ 1 h 425"/>
                <a:gd name="T36" fmla="*/ 0 w 698"/>
                <a:gd name="T37" fmla="*/ 1 h 425"/>
                <a:gd name="T38" fmla="*/ 0 w 698"/>
                <a:gd name="T39" fmla="*/ 1 h 425"/>
                <a:gd name="T40" fmla="*/ 0 w 698"/>
                <a:gd name="T41" fmla="*/ 1 h 425"/>
                <a:gd name="T42" fmla="*/ 0 w 698"/>
                <a:gd name="T43" fmla="*/ 1 h 425"/>
                <a:gd name="T44" fmla="*/ 0 w 698"/>
                <a:gd name="T45" fmla="*/ 1 h 425"/>
                <a:gd name="T46" fmla="*/ 0 w 698"/>
                <a:gd name="T47" fmla="*/ 1 h 425"/>
                <a:gd name="T48" fmla="*/ 0 w 698"/>
                <a:gd name="T49" fmla="*/ 1 h 425"/>
                <a:gd name="T50" fmla="*/ 0 w 698"/>
                <a:gd name="T51" fmla="*/ 1 h 425"/>
                <a:gd name="T52" fmla="*/ 1 w 698"/>
                <a:gd name="T53" fmla="*/ 1 h 425"/>
                <a:gd name="T54" fmla="*/ 0 w 698"/>
                <a:gd name="T55" fmla="*/ 1 h 425"/>
                <a:gd name="T56" fmla="*/ 0 w 698"/>
                <a:gd name="T57" fmla="*/ 1 h 425"/>
                <a:gd name="T58" fmla="*/ 0 w 698"/>
                <a:gd name="T59" fmla="*/ 2 h 425"/>
                <a:gd name="T60" fmla="*/ 0 w 698"/>
                <a:gd name="T61" fmla="*/ 2 h 425"/>
                <a:gd name="T62" fmla="*/ 0 w 698"/>
                <a:gd name="T63" fmla="*/ 2 h 425"/>
                <a:gd name="T64" fmla="*/ 0 w 698"/>
                <a:gd name="T65" fmla="*/ 2 h 425"/>
                <a:gd name="T66" fmla="*/ 0 w 698"/>
                <a:gd name="T67" fmla="*/ 2 h 425"/>
                <a:gd name="T68" fmla="*/ 0 w 698"/>
                <a:gd name="T69" fmla="*/ 2 h 425"/>
                <a:gd name="T70" fmla="*/ 1 w 698"/>
                <a:gd name="T71" fmla="*/ 2 h 425"/>
                <a:gd name="T72" fmla="*/ 1 w 698"/>
                <a:gd name="T73" fmla="*/ 2 h 425"/>
                <a:gd name="T74" fmla="*/ 1 w 698"/>
                <a:gd name="T75" fmla="*/ 2 h 425"/>
                <a:gd name="T76" fmla="*/ 1 w 698"/>
                <a:gd name="T77" fmla="*/ 2 h 425"/>
                <a:gd name="T78" fmla="*/ 1 w 698"/>
                <a:gd name="T79" fmla="*/ 2 h 425"/>
                <a:gd name="T80" fmla="*/ 1 w 698"/>
                <a:gd name="T81" fmla="*/ 3 h 425"/>
                <a:gd name="T82" fmla="*/ 1 w 698"/>
                <a:gd name="T83" fmla="*/ 3 h 425"/>
                <a:gd name="T84" fmla="*/ 1 w 698"/>
                <a:gd name="T85" fmla="*/ 3 h 425"/>
                <a:gd name="T86" fmla="*/ 1 w 698"/>
                <a:gd name="T87" fmla="*/ 3 h 425"/>
                <a:gd name="T88" fmla="*/ 1 w 698"/>
                <a:gd name="T89" fmla="*/ 3 h 425"/>
                <a:gd name="T90" fmla="*/ 1 w 698"/>
                <a:gd name="T91" fmla="*/ 3 h 425"/>
                <a:gd name="T92" fmla="*/ 1 w 698"/>
                <a:gd name="T93" fmla="*/ 3 h 425"/>
                <a:gd name="T94" fmla="*/ 1 w 698"/>
                <a:gd name="T95" fmla="*/ 3 h 425"/>
                <a:gd name="T96" fmla="*/ 2 w 698"/>
                <a:gd name="T97" fmla="*/ 3 h 425"/>
                <a:gd name="T98" fmla="*/ 2 w 698"/>
                <a:gd name="T99" fmla="*/ 2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3" name="Freeform 385"/>
            <p:cNvSpPr/>
            <p:nvPr/>
          </p:nvSpPr>
          <p:spPr bwMode="auto">
            <a:xfrm flipH="1">
              <a:off x="1277" y="2756"/>
              <a:ext cx="30" cy="10"/>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1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4" name="Freeform 386"/>
            <p:cNvSpPr/>
            <p:nvPr/>
          </p:nvSpPr>
          <p:spPr bwMode="auto">
            <a:xfrm flipH="1">
              <a:off x="1265" y="2746"/>
              <a:ext cx="25"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5" name="Freeform 387"/>
            <p:cNvSpPr/>
            <p:nvPr/>
          </p:nvSpPr>
          <p:spPr bwMode="auto">
            <a:xfrm flipH="1">
              <a:off x="1276" y="2771"/>
              <a:ext cx="10"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6" name="Freeform 388"/>
            <p:cNvSpPr/>
            <p:nvPr/>
          </p:nvSpPr>
          <p:spPr bwMode="auto">
            <a:xfrm flipH="1">
              <a:off x="1305" y="2768"/>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7" name="Freeform 389"/>
            <p:cNvSpPr/>
            <p:nvPr/>
          </p:nvSpPr>
          <p:spPr bwMode="auto">
            <a:xfrm flipH="1">
              <a:off x="1261" y="2761"/>
              <a:ext cx="5" cy="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8" name="Freeform 390"/>
            <p:cNvSpPr/>
            <p:nvPr/>
          </p:nvSpPr>
          <p:spPr bwMode="auto">
            <a:xfrm flipH="1">
              <a:off x="1242" y="2761"/>
              <a:ext cx="15" cy="23"/>
            </a:xfrm>
            <a:custGeom>
              <a:avLst/>
              <a:gdLst>
                <a:gd name="T0" fmla="*/ 0 w 114"/>
                <a:gd name="T1" fmla="*/ 0 h 114"/>
                <a:gd name="T2" fmla="*/ 0 w 114"/>
                <a:gd name="T3" fmla="*/ 0 h 114"/>
                <a:gd name="T4" fmla="*/ 0 w 114"/>
                <a:gd name="T5" fmla="*/ 1 h 114"/>
                <a:gd name="T6" fmla="*/ 0 w 114"/>
                <a:gd name="T7" fmla="*/ 1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89" name="Freeform 391"/>
            <p:cNvSpPr/>
            <p:nvPr/>
          </p:nvSpPr>
          <p:spPr bwMode="auto">
            <a:xfrm flipH="1">
              <a:off x="1234" y="2793"/>
              <a:ext cx="4" cy="15"/>
            </a:xfrm>
            <a:custGeom>
              <a:avLst/>
              <a:gdLst>
                <a:gd name="T0" fmla="*/ 0 w 27"/>
                <a:gd name="T1" fmla="*/ 0 h 82"/>
                <a:gd name="T2" fmla="*/ 0 w 27"/>
                <a:gd name="T3" fmla="*/ 0 h 82"/>
                <a:gd name="T4" fmla="*/ 0 w 27"/>
                <a:gd name="T5" fmla="*/ 0 h 82"/>
                <a:gd name="T6" fmla="*/ 0 w 27"/>
                <a:gd name="T7" fmla="*/ 1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0" name="Freeform 392"/>
            <p:cNvSpPr/>
            <p:nvPr/>
          </p:nvSpPr>
          <p:spPr bwMode="auto">
            <a:xfrm flipH="1">
              <a:off x="1270" y="2776"/>
              <a:ext cx="1" cy="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1" name="Freeform 393"/>
            <p:cNvSpPr/>
            <p:nvPr/>
          </p:nvSpPr>
          <p:spPr bwMode="auto">
            <a:xfrm flipH="1">
              <a:off x="1131" y="2561"/>
              <a:ext cx="7"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2" name="Freeform 394"/>
            <p:cNvSpPr/>
            <p:nvPr/>
          </p:nvSpPr>
          <p:spPr bwMode="auto">
            <a:xfrm flipH="1">
              <a:off x="1134" y="2572"/>
              <a:ext cx="1" cy="5"/>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3" name="Freeform 395"/>
            <p:cNvSpPr/>
            <p:nvPr/>
          </p:nvSpPr>
          <p:spPr bwMode="auto">
            <a:xfrm flipH="1">
              <a:off x="1107" y="2608"/>
              <a:ext cx="56" cy="208"/>
            </a:xfrm>
            <a:custGeom>
              <a:avLst/>
              <a:gdLst>
                <a:gd name="T0" fmla="*/ 1 w 431"/>
                <a:gd name="T1" fmla="*/ 0 h 1076"/>
                <a:gd name="T2" fmla="*/ 1 w 431"/>
                <a:gd name="T3" fmla="*/ 0 h 1076"/>
                <a:gd name="T4" fmla="*/ 1 w 431"/>
                <a:gd name="T5" fmla="*/ 1 h 1076"/>
                <a:gd name="T6" fmla="*/ 1 w 431"/>
                <a:gd name="T7" fmla="*/ 1 h 1076"/>
                <a:gd name="T8" fmla="*/ 0 w 431"/>
                <a:gd name="T9" fmla="*/ 3 h 1076"/>
                <a:gd name="T10" fmla="*/ 0 w 431"/>
                <a:gd name="T11" fmla="*/ 5 h 1076"/>
                <a:gd name="T12" fmla="*/ 0 w 431"/>
                <a:gd name="T13" fmla="*/ 8 h 1076"/>
                <a:gd name="T14" fmla="*/ 0 w 431"/>
                <a:gd name="T15" fmla="*/ 7 h 1076"/>
                <a:gd name="T16" fmla="*/ 1 w 431"/>
                <a:gd name="T17" fmla="*/ 1 h 1076"/>
                <a:gd name="T18" fmla="*/ 1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4" name="Freeform 396"/>
            <p:cNvSpPr/>
            <p:nvPr/>
          </p:nvSpPr>
          <p:spPr bwMode="auto">
            <a:xfrm flipH="1">
              <a:off x="1012" y="2567"/>
              <a:ext cx="219" cy="349"/>
            </a:xfrm>
            <a:custGeom>
              <a:avLst/>
              <a:gdLst>
                <a:gd name="T0" fmla="*/ 3 w 1606"/>
                <a:gd name="T1" fmla="*/ 1 h 1792"/>
                <a:gd name="T2" fmla="*/ 3 w 1606"/>
                <a:gd name="T3" fmla="*/ 0 h 1792"/>
                <a:gd name="T4" fmla="*/ 2 w 1606"/>
                <a:gd name="T5" fmla="*/ 1 h 1792"/>
                <a:gd name="T6" fmla="*/ 2 w 1606"/>
                <a:gd name="T7" fmla="*/ 2 h 1792"/>
                <a:gd name="T8" fmla="*/ 2 w 1606"/>
                <a:gd name="T9" fmla="*/ 3 h 1792"/>
                <a:gd name="T10" fmla="*/ 2 w 1606"/>
                <a:gd name="T11" fmla="*/ 3 h 1792"/>
                <a:gd name="T12" fmla="*/ 2 w 1606"/>
                <a:gd name="T13" fmla="*/ 4 h 1792"/>
                <a:gd name="T14" fmla="*/ 2 w 1606"/>
                <a:gd name="T15" fmla="*/ 5 h 1792"/>
                <a:gd name="T16" fmla="*/ 2 w 1606"/>
                <a:gd name="T17" fmla="*/ 7 h 1792"/>
                <a:gd name="T18" fmla="*/ 1 w 1606"/>
                <a:gd name="T19" fmla="*/ 8 h 1792"/>
                <a:gd name="T20" fmla="*/ 1 w 1606"/>
                <a:gd name="T21" fmla="*/ 8 h 1792"/>
                <a:gd name="T22" fmla="*/ 1 w 1606"/>
                <a:gd name="T23" fmla="*/ 8 h 1792"/>
                <a:gd name="T24" fmla="*/ 0 w 1606"/>
                <a:gd name="T25" fmla="*/ 8 h 1792"/>
                <a:gd name="T26" fmla="*/ 0 w 1606"/>
                <a:gd name="T27" fmla="*/ 9 h 1792"/>
                <a:gd name="T28" fmla="*/ 0 w 1606"/>
                <a:gd name="T29" fmla="*/ 9 h 1792"/>
                <a:gd name="T30" fmla="*/ 0 w 1606"/>
                <a:gd name="T31" fmla="*/ 10 h 1792"/>
                <a:gd name="T32" fmla="*/ 0 w 1606"/>
                <a:gd name="T33" fmla="*/ 10 h 1792"/>
                <a:gd name="T34" fmla="*/ 1 w 1606"/>
                <a:gd name="T35" fmla="*/ 11 h 1792"/>
                <a:gd name="T36" fmla="*/ 1 w 1606"/>
                <a:gd name="T37" fmla="*/ 11 h 1792"/>
                <a:gd name="T38" fmla="*/ 1 w 1606"/>
                <a:gd name="T39" fmla="*/ 11 h 1792"/>
                <a:gd name="T40" fmla="*/ 1 w 1606"/>
                <a:gd name="T41" fmla="*/ 11 h 1792"/>
                <a:gd name="T42" fmla="*/ 1 w 1606"/>
                <a:gd name="T43" fmla="*/ 11 h 1792"/>
                <a:gd name="T44" fmla="*/ 1 w 1606"/>
                <a:gd name="T45" fmla="*/ 12 h 1792"/>
                <a:gd name="T46" fmla="*/ 1 w 1606"/>
                <a:gd name="T47" fmla="*/ 13 h 1792"/>
                <a:gd name="T48" fmla="*/ 2 w 1606"/>
                <a:gd name="T49" fmla="*/ 13 h 1792"/>
                <a:gd name="T50" fmla="*/ 2 w 1606"/>
                <a:gd name="T51" fmla="*/ 13 h 1792"/>
                <a:gd name="T52" fmla="*/ 2 w 1606"/>
                <a:gd name="T53" fmla="*/ 13 h 1792"/>
                <a:gd name="T54" fmla="*/ 2 w 1606"/>
                <a:gd name="T55" fmla="*/ 13 h 1792"/>
                <a:gd name="T56" fmla="*/ 2 w 1606"/>
                <a:gd name="T57" fmla="*/ 13 h 1792"/>
                <a:gd name="T58" fmla="*/ 3 w 1606"/>
                <a:gd name="T59" fmla="*/ 13 h 1792"/>
                <a:gd name="T60" fmla="*/ 3 w 1606"/>
                <a:gd name="T61" fmla="*/ 13 h 1792"/>
                <a:gd name="T62" fmla="*/ 3 w 1606"/>
                <a:gd name="T63" fmla="*/ 13 h 1792"/>
                <a:gd name="T64" fmla="*/ 4 w 1606"/>
                <a:gd name="T65" fmla="*/ 13 h 1792"/>
                <a:gd name="T66" fmla="*/ 4 w 1606"/>
                <a:gd name="T67" fmla="*/ 12 h 1792"/>
                <a:gd name="T68" fmla="*/ 4 w 1606"/>
                <a:gd name="T69" fmla="*/ 12 h 1792"/>
                <a:gd name="T70" fmla="*/ 4 w 1606"/>
                <a:gd name="T71" fmla="*/ 11 h 1792"/>
                <a:gd name="T72" fmla="*/ 4 w 1606"/>
                <a:gd name="T73" fmla="*/ 10 h 1792"/>
                <a:gd name="T74" fmla="*/ 4 w 1606"/>
                <a:gd name="T75" fmla="*/ 8 h 1792"/>
                <a:gd name="T76" fmla="*/ 4 w 1606"/>
                <a:gd name="T77" fmla="*/ 7 h 1792"/>
                <a:gd name="T78" fmla="*/ 4 w 1606"/>
                <a:gd name="T79" fmla="*/ 5 h 1792"/>
                <a:gd name="T80" fmla="*/ 4 w 1606"/>
                <a:gd name="T81" fmla="*/ 4 h 1792"/>
                <a:gd name="T82" fmla="*/ 4 w 1606"/>
                <a:gd name="T83" fmla="*/ 3 h 1792"/>
                <a:gd name="T84" fmla="*/ 4 w 1606"/>
                <a:gd name="T85" fmla="*/ 2 h 1792"/>
                <a:gd name="T86" fmla="*/ 4 w 1606"/>
                <a:gd name="T87" fmla="*/ 2 h 1792"/>
                <a:gd name="T88" fmla="*/ 4 w 1606"/>
                <a:gd name="T89" fmla="*/ 1 h 1792"/>
                <a:gd name="T90" fmla="*/ 3 w 1606"/>
                <a:gd name="T91" fmla="*/ 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5" name="Freeform 397"/>
            <p:cNvSpPr/>
            <p:nvPr/>
          </p:nvSpPr>
          <p:spPr bwMode="auto">
            <a:xfrm flipH="1">
              <a:off x="1016" y="2589"/>
              <a:ext cx="138" cy="323"/>
            </a:xfrm>
            <a:custGeom>
              <a:avLst/>
              <a:gdLst>
                <a:gd name="T0" fmla="*/ 0 w 1014"/>
                <a:gd name="T1" fmla="*/ 10 h 1671"/>
                <a:gd name="T2" fmla="*/ 1 w 1014"/>
                <a:gd name="T3" fmla="*/ 10 h 1671"/>
                <a:gd name="T4" fmla="*/ 1 w 1014"/>
                <a:gd name="T5" fmla="*/ 9 h 1671"/>
                <a:gd name="T6" fmla="*/ 2 w 1014"/>
                <a:gd name="T7" fmla="*/ 8 h 1671"/>
                <a:gd name="T8" fmla="*/ 2 w 1014"/>
                <a:gd name="T9" fmla="*/ 8 h 1671"/>
                <a:gd name="T10" fmla="*/ 2 w 1014"/>
                <a:gd name="T11" fmla="*/ 6 h 1671"/>
                <a:gd name="T12" fmla="*/ 2 w 1014"/>
                <a:gd name="T13" fmla="*/ 7 h 1671"/>
                <a:gd name="T14" fmla="*/ 2 w 1014"/>
                <a:gd name="T15" fmla="*/ 5 h 1671"/>
                <a:gd name="T16" fmla="*/ 2 w 1014"/>
                <a:gd name="T17" fmla="*/ 4 h 1671"/>
                <a:gd name="T18" fmla="*/ 2 w 1014"/>
                <a:gd name="T19" fmla="*/ 5 h 1671"/>
                <a:gd name="T20" fmla="*/ 2 w 1014"/>
                <a:gd name="T21" fmla="*/ 3 h 1671"/>
                <a:gd name="T22" fmla="*/ 1 w 1014"/>
                <a:gd name="T23" fmla="*/ 2 h 1671"/>
                <a:gd name="T24" fmla="*/ 1 w 1014"/>
                <a:gd name="T25" fmla="*/ 2 h 1671"/>
                <a:gd name="T26" fmla="*/ 2 w 1014"/>
                <a:gd name="T27" fmla="*/ 1 h 1671"/>
                <a:gd name="T28" fmla="*/ 2 w 1014"/>
                <a:gd name="T29" fmla="*/ 2 h 1671"/>
                <a:gd name="T30" fmla="*/ 2 w 1014"/>
                <a:gd name="T31" fmla="*/ 1 h 1671"/>
                <a:gd name="T32" fmla="*/ 1 w 1014"/>
                <a:gd name="T33" fmla="*/ 1 h 1671"/>
                <a:gd name="T34" fmla="*/ 2 w 1014"/>
                <a:gd name="T35" fmla="*/ 0 h 1671"/>
                <a:gd name="T36" fmla="*/ 2 w 1014"/>
                <a:gd name="T37" fmla="*/ 0 h 1671"/>
                <a:gd name="T38" fmla="*/ 2 w 1014"/>
                <a:gd name="T39" fmla="*/ 1 h 1671"/>
                <a:gd name="T40" fmla="*/ 2 w 1014"/>
                <a:gd name="T41" fmla="*/ 1 h 1671"/>
                <a:gd name="T42" fmla="*/ 3 w 1014"/>
                <a:gd name="T43" fmla="*/ 3 h 1671"/>
                <a:gd name="T44" fmla="*/ 3 w 1014"/>
                <a:gd name="T45" fmla="*/ 4 h 1671"/>
                <a:gd name="T46" fmla="*/ 2 w 1014"/>
                <a:gd name="T47" fmla="*/ 7 h 1671"/>
                <a:gd name="T48" fmla="*/ 2 w 1014"/>
                <a:gd name="T49" fmla="*/ 9 h 1671"/>
                <a:gd name="T50" fmla="*/ 2 w 1014"/>
                <a:gd name="T51" fmla="*/ 11 h 1671"/>
                <a:gd name="T52" fmla="*/ 2 w 1014"/>
                <a:gd name="T53" fmla="*/ 12 h 1671"/>
                <a:gd name="T54" fmla="*/ 2 w 1014"/>
                <a:gd name="T55" fmla="*/ 12 h 1671"/>
                <a:gd name="T56" fmla="*/ 1 w 1014"/>
                <a:gd name="T57" fmla="*/ 12 h 1671"/>
                <a:gd name="T58" fmla="*/ 1 w 1014"/>
                <a:gd name="T59" fmla="*/ 11 h 1671"/>
                <a:gd name="T60" fmla="*/ 1 w 1014"/>
                <a:gd name="T61" fmla="*/ 11 h 1671"/>
                <a:gd name="T62" fmla="*/ 1 w 1014"/>
                <a:gd name="T63" fmla="*/ 12 h 1671"/>
                <a:gd name="T64" fmla="*/ 1 w 1014"/>
                <a:gd name="T65" fmla="*/ 12 h 1671"/>
                <a:gd name="T66" fmla="*/ 0 w 1014"/>
                <a:gd name="T67" fmla="*/ 12 h 1671"/>
                <a:gd name="T68" fmla="*/ 1 w 1014"/>
                <a:gd name="T69" fmla="*/ 11 h 1671"/>
                <a:gd name="T70" fmla="*/ 1 w 1014"/>
                <a:gd name="T71" fmla="*/ 10 h 1671"/>
                <a:gd name="T72" fmla="*/ 0 w 1014"/>
                <a:gd name="T73" fmla="*/ 11 h 1671"/>
                <a:gd name="T74" fmla="*/ 0 w 1014"/>
                <a:gd name="T75" fmla="*/ 11 h 1671"/>
                <a:gd name="T76" fmla="*/ 0 w 1014"/>
                <a:gd name="T77" fmla="*/ 11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6" name="Freeform 398"/>
            <p:cNvSpPr/>
            <p:nvPr/>
          </p:nvSpPr>
          <p:spPr bwMode="auto">
            <a:xfrm flipH="1">
              <a:off x="1026" y="2749"/>
              <a:ext cx="42" cy="150"/>
            </a:xfrm>
            <a:custGeom>
              <a:avLst/>
              <a:gdLst>
                <a:gd name="T0" fmla="*/ 0 w 295"/>
                <a:gd name="T1" fmla="*/ 6 h 774"/>
                <a:gd name="T2" fmla="*/ 0 w 295"/>
                <a:gd name="T3" fmla="*/ 5 h 774"/>
                <a:gd name="T4" fmla="*/ 0 w 295"/>
                <a:gd name="T5" fmla="*/ 5 h 774"/>
                <a:gd name="T6" fmla="*/ 0 w 295"/>
                <a:gd name="T7" fmla="*/ 4 h 774"/>
                <a:gd name="T8" fmla="*/ 1 w 295"/>
                <a:gd name="T9" fmla="*/ 3 h 774"/>
                <a:gd name="T10" fmla="*/ 1 w 295"/>
                <a:gd name="T11" fmla="*/ 3 h 774"/>
                <a:gd name="T12" fmla="*/ 1 w 295"/>
                <a:gd name="T13" fmla="*/ 2 h 774"/>
                <a:gd name="T14" fmla="*/ 1 w 295"/>
                <a:gd name="T15" fmla="*/ 1 h 774"/>
                <a:gd name="T16" fmla="*/ 1 w 295"/>
                <a:gd name="T17" fmla="*/ 0 h 774"/>
                <a:gd name="T18" fmla="*/ 1 w 295"/>
                <a:gd name="T19" fmla="*/ 2 h 774"/>
                <a:gd name="T20" fmla="*/ 1 w 295"/>
                <a:gd name="T21" fmla="*/ 3 h 774"/>
                <a:gd name="T22" fmla="*/ 0 w 295"/>
                <a:gd name="T23" fmla="*/ 4 h 774"/>
                <a:gd name="T24" fmla="*/ 0 w 295"/>
                <a:gd name="T25" fmla="*/ 5 h 774"/>
                <a:gd name="T26" fmla="*/ 0 w 295"/>
                <a:gd name="T27" fmla="*/ 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7" name="Freeform 399"/>
            <p:cNvSpPr/>
            <p:nvPr/>
          </p:nvSpPr>
          <p:spPr bwMode="auto">
            <a:xfrm flipH="1">
              <a:off x="1068" y="2628"/>
              <a:ext cx="159" cy="225"/>
            </a:xfrm>
            <a:custGeom>
              <a:avLst/>
              <a:gdLst>
                <a:gd name="T0" fmla="*/ 2 w 1172"/>
                <a:gd name="T1" fmla="*/ 0 h 1162"/>
                <a:gd name="T2" fmla="*/ 2 w 1172"/>
                <a:gd name="T3" fmla="*/ 2 h 1162"/>
                <a:gd name="T4" fmla="*/ 2 w 1172"/>
                <a:gd name="T5" fmla="*/ 3 h 1162"/>
                <a:gd name="T6" fmla="*/ 2 w 1172"/>
                <a:gd name="T7" fmla="*/ 4 h 1162"/>
                <a:gd name="T8" fmla="*/ 2 w 1172"/>
                <a:gd name="T9" fmla="*/ 4 h 1162"/>
                <a:gd name="T10" fmla="*/ 2 w 1172"/>
                <a:gd name="T11" fmla="*/ 5 h 1162"/>
                <a:gd name="T12" fmla="*/ 2 w 1172"/>
                <a:gd name="T13" fmla="*/ 5 h 1162"/>
                <a:gd name="T14" fmla="*/ 2 w 1172"/>
                <a:gd name="T15" fmla="*/ 6 h 1162"/>
                <a:gd name="T16" fmla="*/ 1 w 1172"/>
                <a:gd name="T17" fmla="*/ 6 h 1162"/>
                <a:gd name="T18" fmla="*/ 1 w 1172"/>
                <a:gd name="T19" fmla="*/ 6 h 1162"/>
                <a:gd name="T20" fmla="*/ 0 w 1172"/>
                <a:gd name="T21" fmla="*/ 6 h 1162"/>
                <a:gd name="T22" fmla="*/ 0 w 1172"/>
                <a:gd name="T23" fmla="*/ 6 h 1162"/>
                <a:gd name="T24" fmla="*/ 0 w 1172"/>
                <a:gd name="T25" fmla="*/ 7 h 1162"/>
                <a:gd name="T26" fmla="*/ 0 w 1172"/>
                <a:gd name="T27" fmla="*/ 7 h 1162"/>
                <a:gd name="T28" fmla="*/ 0 w 1172"/>
                <a:gd name="T29" fmla="*/ 7 h 1162"/>
                <a:gd name="T30" fmla="*/ 0 w 1172"/>
                <a:gd name="T31" fmla="*/ 8 h 1162"/>
                <a:gd name="T32" fmla="*/ 1 w 1172"/>
                <a:gd name="T33" fmla="*/ 8 h 1162"/>
                <a:gd name="T34" fmla="*/ 1 w 1172"/>
                <a:gd name="T35" fmla="*/ 8 h 1162"/>
                <a:gd name="T36" fmla="*/ 1 w 1172"/>
                <a:gd name="T37" fmla="*/ 8 h 1162"/>
                <a:gd name="T38" fmla="*/ 1 w 1172"/>
                <a:gd name="T39" fmla="*/ 7 h 1162"/>
                <a:gd name="T40" fmla="*/ 1 w 1172"/>
                <a:gd name="T41" fmla="*/ 7 h 1162"/>
                <a:gd name="T42" fmla="*/ 1 w 1172"/>
                <a:gd name="T43" fmla="*/ 8 h 1162"/>
                <a:gd name="T44" fmla="*/ 1 w 1172"/>
                <a:gd name="T45" fmla="*/ 8 h 1162"/>
                <a:gd name="T46" fmla="*/ 2 w 1172"/>
                <a:gd name="T47" fmla="*/ 8 h 1162"/>
                <a:gd name="T48" fmla="*/ 1 w 1172"/>
                <a:gd name="T49" fmla="*/ 7 h 1162"/>
                <a:gd name="T50" fmla="*/ 1 w 1172"/>
                <a:gd name="T51" fmla="*/ 7 h 1162"/>
                <a:gd name="T52" fmla="*/ 1 w 1172"/>
                <a:gd name="T53" fmla="*/ 6 h 1162"/>
                <a:gd name="T54" fmla="*/ 1 w 1172"/>
                <a:gd name="T55" fmla="*/ 7 h 1162"/>
                <a:gd name="T56" fmla="*/ 2 w 1172"/>
                <a:gd name="T57" fmla="*/ 8 h 1162"/>
                <a:gd name="T58" fmla="*/ 2 w 1172"/>
                <a:gd name="T59" fmla="*/ 8 h 1162"/>
                <a:gd name="T60" fmla="*/ 2 w 1172"/>
                <a:gd name="T61" fmla="*/ 8 h 1162"/>
                <a:gd name="T62" fmla="*/ 2 w 1172"/>
                <a:gd name="T63" fmla="*/ 8 h 1162"/>
                <a:gd name="T64" fmla="*/ 2 w 1172"/>
                <a:gd name="T65" fmla="*/ 7 h 1162"/>
                <a:gd name="T66" fmla="*/ 2 w 1172"/>
                <a:gd name="T67" fmla="*/ 7 h 1162"/>
                <a:gd name="T68" fmla="*/ 2 w 1172"/>
                <a:gd name="T69" fmla="*/ 7 h 1162"/>
                <a:gd name="T70" fmla="*/ 2 w 1172"/>
                <a:gd name="T71" fmla="*/ 8 h 1162"/>
                <a:gd name="T72" fmla="*/ 3 w 1172"/>
                <a:gd name="T73" fmla="*/ 8 h 1162"/>
                <a:gd name="T74" fmla="*/ 3 w 1172"/>
                <a:gd name="T75" fmla="*/ 7 h 1162"/>
                <a:gd name="T76" fmla="*/ 2 w 1172"/>
                <a:gd name="T77" fmla="*/ 7 h 1162"/>
                <a:gd name="T78" fmla="*/ 2 w 1172"/>
                <a:gd name="T79" fmla="*/ 6 h 1162"/>
                <a:gd name="T80" fmla="*/ 2 w 1172"/>
                <a:gd name="T81" fmla="*/ 6 h 1162"/>
                <a:gd name="T82" fmla="*/ 2 w 1172"/>
                <a:gd name="T83" fmla="*/ 6 h 1162"/>
                <a:gd name="T84" fmla="*/ 2 w 1172"/>
                <a:gd name="T85" fmla="*/ 7 h 1162"/>
                <a:gd name="T86" fmla="*/ 3 w 1172"/>
                <a:gd name="T87" fmla="*/ 7 h 1162"/>
                <a:gd name="T88" fmla="*/ 3 w 1172"/>
                <a:gd name="T89" fmla="*/ 6 h 1162"/>
                <a:gd name="T90" fmla="*/ 3 w 1172"/>
                <a:gd name="T91" fmla="*/ 5 h 1162"/>
                <a:gd name="T92" fmla="*/ 2 w 1172"/>
                <a:gd name="T93" fmla="*/ 5 h 1162"/>
                <a:gd name="T94" fmla="*/ 2 w 1172"/>
                <a:gd name="T95" fmla="*/ 5 h 1162"/>
                <a:gd name="T96" fmla="*/ 2 w 1172"/>
                <a:gd name="T97" fmla="*/ 5 h 1162"/>
                <a:gd name="T98" fmla="*/ 3 w 1172"/>
                <a:gd name="T99" fmla="*/ 5 h 1162"/>
                <a:gd name="T100" fmla="*/ 3 w 1172"/>
                <a:gd name="T101" fmla="*/ 3 h 1162"/>
                <a:gd name="T102" fmla="*/ 3 w 1172"/>
                <a:gd name="T103" fmla="*/ 2 h 1162"/>
                <a:gd name="T104" fmla="*/ 3 w 1172"/>
                <a:gd name="T105" fmla="*/ 1 h 1162"/>
                <a:gd name="T106" fmla="*/ 3 w 1172"/>
                <a:gd name="T107" fmla="*/ 2 h 1162"/>
                <a:gd name="T108" fmla="*/ 3 w 1172"/>
                <a:gd name="T109" fmla="*/ 1 h 1162"/>
                <a:gd name="T110" fmla="*/ 2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8" name="Freeform 400"/>
            <p:cNvSpPr/>
            <p:nvPr/>
          </p:nvSpPr>
          <p:spPr bwMode="auto">
            <a:xfrm flipH="1">
              <a:off x="1078" y="2712"/>
              <a:ext cx="41" cy="50"/>
            </a:xfrm>
            <a:custGeom>
              <a:avLst/>
              <a:gdLst>
                <a:gd name="T0" fmla="*/ 0 w 295"/>
                <a:gd name="T1" fmla="*/ 0 h 263"/>
                <a:gd name="T2" fmla="*/ 0 w 295"/>
                <a:gd name="T3" fmla="*/ 0 h 263"/>
                <a:gd name="T4" fmla="*/ 0 w 295"/>
                <a:gd name="T5" fmla="*/ 0 h 263"/>
                <a:gd name="T6" fmla="*/ 0 w 295"/>
                <a:gd name="T7" fmla="*/ 1 h 263"/>
                <a:gd name="T8" fmla="*/ 0 w 295"/>
                <a:gd name="T9" fmla="*/ 1 h 263"/>
                <a:gd name="T10" fmla="*/ 1 w 295"/>
                <a:gd name="T11" fmla="*/ 1 h 263"/>
                <a:gd name="T12" fmla="*/ 1 w 295"/>
                <a:gd name="T13" fmla="*/ 2 h 263"/>
                <a:gd name="T14" fmla="*/ 0 w 295"/>
                <a:gd name="T15" fmla="*/ 2 h 263"/>
                <a:gd name="T16" fmla="*/ 0 w 295"/>
                <a:gd name="T17" fmla="*/ 1 h 263"/>
                <a:gd name="T18" fmla="*/ 0 w 295"/>
                <a:gd name="T19" fmla="*/ 1 h 263"/>
                <a:gd name="T20" fmla="*/ 0 w 295"/>
                <a:gd name="T21" fmla="*/ 1 h 263"/>
                <a:gd name="T22" fmla="*/ 0 w 295"/>
                <a:gd name="T23" fmla="*/ 2 h 263"/>
                <a:gd name="T24" fmla="*/ 1 w 295"/>
                <a:gd name="T25" fmla="*/ 2 h 263"/>
                <a:gd name="T26" fmla="*/ 1 w 295"/>
                <a:gd name="T27" fmla="*/ 2 h 263"/>
                <a:gd name="T28" fmla="*/ 1 w 295"/>
                <a:gd name="T29" fmla="*/ 2 h 263"/>
                <a:gd name="T30" fmla="*/ 1 w 295"/>
                <a:gd name="T31" fmla="*/ 2 h 263"/>
                <a:gd name="T32" fmla="*/ 1 w 295"/>
                <a:gd name="T33" fmla="*/ 1 h 263"/>
                <a:gd name="T34" fmla="*/ 1 w 295"/>
                <a:gd name="T35" fmla="*/ 1 h 263"/>
                <a:gd name="T36" fmla="*/ 1 w 295"/>
                <a:gd name="T37" fmla="*/ 1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399" name="Freeform 401"/>
            <p:cNvSpPr/>
            <p:nvPr/>
          </p:nvSpPr>
          <p:spPr bwMode="auto">
            <a:xfrm flipH="1">
              <a:off x="1080" y="2670"/>
              <a:ext cx="36" cy="66"/>
            </a:xfrm>
            <a:custGeom>
              <a:avLst/>
              <a:gdLst>
                <a:gd name="T0" fmla="*/ 0 w 270"/>
                <a:gd name="T1" fmla="*/ 0 h 345"/>
                <a:gd name="T2" fmla="*/ 0 w 270"/>
                <a:gd name="T3" fmla="*/ 0 h 345"/>
                <a:gd name="T4" fmla="*/ 0 w 270"/>
                <a:gd name="T5" fmla="*/ 0 h 345"/>
                <a:gd name="T6" fmla="*/ 0 w 270"/>
                <a:gd name="T7" fmla="*/ 0 h 345"/>
                <a:gd name="T8" fmla="*/ 0 w 270"/>
                <a:gd name="T9" fmla="*/ 1 h 345"/>
                <a:gd name="T10" fmla="*/ 0 w 270"/>
                <a:gd name="T11" fmla="*/ 1 h 345"/>
                <a:gd name="T12" fmla="*/ 0 w 270"/>
                <a:gd name="T13" fmla="*/ 1 h 345"/>
                <a:gd name="T14" fmla="*/ 0 w 270"/>
                <a:gd name="T15" fmla="*/ 1 h 345"/>
                <a:gd name="T16" fmla="*/ 1 w 270"/>
                <a:gd name="T17" fmla="*/ 2 h 345"/>
                <a:gd name="T18" fmla="*/ 1 w 270"/>
                <a:gd name="T19" fmla="*/ 2 h 345"/>
                <a:gd name="T20" fmla="*/ 1 w 270"/>
                <a:gd name="T21" fmla="*/ 2 h 345"/>
                <a:gd name="T22" fmla="*/ 1 w 270"/>
                <a:gd name="T23" fmla="*/ 2 h 345"/>
                <a:gd name="T24" fmla="*/ 1 w 270"/>
                <a:gd name="T25" fmla="*/ 1 h 345"/>
                <a:gd name="T26" fmla="*/ 1 w 270"/>
                <a:gd name="T27" fmla="*/ 1 h 345"/>
                <a:gd name="T28" fmla="*/ 0 w 270"/>
                <a:gd name="T29" fmla="*/ 1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0" name="Freeform 402"/>
            <p:cNvSpPr/>
            <p:nvPr/>
          </p:nvSpPr>
          <p:spPr bwMode="auto">
            <a:xfrm flipH="1">
              <a:off x="1084" y="2604"/>
              <a:ext cx="39" cy="39"/>
            </a:xfrm>
            <a:custGeom>
              <a:avLst/>
              <a:gdLst>
                <a:gd name="T0" fmla="*/ 0 w 287"/>
                <a:gd name="T1" fmla="*/ 2 h 199"/>
                <a:gd name="T2" fmla="*/ 0 w 287"/>
                <a:gd name="T3" fmla="*/ 1 h 199"/>
                <a:gd name="T4" fmla="*/ 0 w 287"/>
                <a:gd name="T5" fmla="*/ 1 h 199"/>
                <a:gd name="T6" fmla="*/ 0 w 287"/>
                <a:gd name="T7" fmla="*/ 1 h 199"/>
                <a:gd name="T8" fmla="*/ 1 w 287"/>
                <a:gd name="T9" fmla="*/ 0 h 199"/>
                <a:gd name="T10" fmla="*/ 1 w 287"/>
                <a:gd name="T11" fmla="*/ 0 h 199"/>
                <a:gd name="T12" fmla="*/ 0 w 287"/>
                <a:gd name="T13" fmla="*/ 1 h 199"/>
                <a:gd name="T14" fmla="*/ 0 w 287"/>
                <a:gd name="T15" fmla="*/ 1 h 199"/>
                <a:gd name="T16" fmla="*/ 0 w 287"/>
                <a:gd name="T17" fmla="*/ 1 h 199"/>
                <a:gd name="T18" fmla="*/ 0 w 287"/>
                <a:gd name="T19" fmla="*/ 2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1" name="Freeform 403"/>
            <p:cNvSpPr/>
            <p:nvPr/>
          </p:nvSpPr>
          <p:spPr bwMode="auto">
            <a:xfrm flipH="1">
              <a:off x="1131" y="2675"/>
              <a:ext cx="22" cy="99"/>
            </a:xfrm>
            <a:custGeom>
              <a:avLst/>
              <a:gdLst>
                <a:gd name="T0" fmla="*/ 0 w 162"/>
                <a:gd name="T1" fmla="*/ 4 h 514"/>
                <a:gd name="T2" fmla="*/ 0 w 162"/>
                <a:gd name="T3" fmla="*/ 4 h 514"/>
                <a:gd name="T4" fmla="*/ 0 w 162"/>
                <a:gd name="T5" fmla="*/ 4 h 514"/>
                <a:gd name="T6" fmla="*/ 0 w 162"/>
                <a:gd name="T7" fmla="*/ 3 h 514"/>
                <a:gd name="T8" fmla="*/ 0 w 162"/>
                <a:gd name="T9" fmla="*/ 3 h 514"/>
                <a:gd name="T10" fmla="*/ 0 w 162"/>
                <a:gd name="T11" fmla="*/ 3 h 514"/>
                <a:gd name="T12" fmla="*/ 0 w 162"/>
                <a:gd name="T13" fmla="*/ 3 h 514"/>
                <a:gd name="T14" fmla="*/ 0 w 162"/>
                <a:gd name="T15" fmla="*/ 3 h 514"/>
                <a:gd name="T16" fmla="*/ 0 w 162"/>
                <a:gd name="T17" fmla="*/ 3 h 514"/>
                <a:gd name="T18" fmla="*/ 0 w 162"/>
                <a:gd name="T19" fmla="*/ 3 h 514"/>
                <a:gd name="T20" fmla="*/ 0 w 162"/>
                <a:gd name="T21" fmla="*/ 2 h 514"/>
                <a:gd name="T22" fmla="*/ 0 w 162"/>
                <a:gd name="T23" fmla="*/ 2 h 514"/>
                <a:gd name="T24" fmla="*/ 0 w 162"/>
                <a:gd name="T25" fmla="*/ 1 h 514"/>
                <a:gd name="T26" fmla="*/ 0 w 162"/>
                <a:gd name="T27" fmla="*/ 1 h 514"/>
                <a:gd name="T28" fmla="*/ 0 w 162"/>
                <a:gd name="T29" fmla="*/ 0 h 514"/>
                <a:gd name="T30" fmla="*/ 0 w 162"/>
                <a:gd name="T31" fmla="*/ 1 h 514"/>
                <a:gd name="T32" fmla="*/ 0 w 162"/>
                <a:gd name="T33" fmla="*/ 2 h 514"/>
                <a:gd name="T34" fmla="*/ 0 w 162"/>
                <a:gd name="T35" fmla="*/ 3 h 514"/>
                <a:gd name="T36" fmla="*/ 0 w 162"/>
                <a:gd name="T37" fmla="*/ 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2" name="Freeform 404"/>
            <p:cNvSpPr/>
            <p:nvPr/>
          </p:nvSpPr>
          <p:spPr bwMode="auto">
            <a:xfrm flipH="1">
              <a:off x="1081" y="2783"/>
              <a:ext cx="39" cy="18"/>
            </a:xfrm>
            <a:custGeom>
              <a:avLst/>
              <a:gdLst>
                <a:gd name="T0" fmla="*/ 1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1 h 97"/>
                <a:gd name="T16" fmla="*/ 1 w 289"/>
                <a:gd name="T17" fmla="*/ 1 h 97"/>
                <a:gd name="T18" fmla="*/ 1 w 289"/>
                <a:gd name="T19" fmla="*/ 1 h 97"/>
                <a:gd name="T20" fmla="*/ 1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3" name="Freeform 405"/>
            <p:cNvSpPr/>
            <p:nvPr/>
          </p:nvSpPr>
          <p:spPr bwMode="auto">
            <a:xfrm flipH="1">
              <a:off x="1128" y="2791"/>
              <a:ext cx="25" cy="42"/>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1 h 216"/>
                <a:gd name="T12" fmla="*/ 0 w 176"/>
                <a:gd name="T13" fmla="*/ 1 h 216"/>
                <a:gd name="T14" fmla="*/ 0 w 176"/>
                <a:gd name="T15" fmla="*/ 1 h 216"/>
                <a:gd name="T16" fmla="*/ 0 w 176"/>
                <a:gd name="T17" fmla="*/ 1 h 216"/>
                <a:gd name="T18" fmla="*/ 1 w 176"/>
                <a:gd name="T19" fmla="*/ 2 h 216"/>
                <a:gd name="T20" fmla="*/ 0 w 176"/>
                <a:gd name="T21" fmla="*/ 1 h 216"/>
                <a:gd name="T22" fmla="*/ 0 w 176"/>
                <a:gd name="T23" fmla="*/ 1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4" name="Freeform 406"/>
            <p:cNvSpPr/>
            <p:nvPr/>
          </p:nvSpPr>
          <p:spPr bwMode="auto">
            <a:xfrm flipH="1">
              <a:off x="1057" y="2571"/>
              <a:ext cx="57" cy="52"/>
            </a:xfrm>
            <a:custGeom>
              <a:avLst/>
              <a:gdLst>
                <a:gd name="T0" fmla="*/ 0 w 418"/>
                <a:gd name="T1" fmla="*/ 2 h 260"/>
                <a:gd name="T2" fmla="*/ 0 w 418"/>
                <a:gd name="T3" fmla="*/ 1 h 260"/>
                <a:gd name="T4" fmla="*/ 0 w 418"/>
                <a:gd name="T5" fmla="*/ 1 h 260"/>
                <a:gd name="T6" fmla="*/ 1 w 418"/>
                <a:gd name="T7" fmla="*/ 1 h 260"/>
                <a:gd name="T8" fmla="*/ 1 w 418"/>
                <a:gd name="T9" fmla="*/ 0 h 260"/>
                <a:gd name="T10" fmla="*/ 1 w 418"/>
                <a:gd name="T11" fmla="*/ 0 h 260"/>
                <a:gd name="T12" fmla="*/ 1 w 418"/>
                <a:gd name="T13" fmla="*/ 1 h 260"/>
                <a:gd name="T14" fmla="*/ 1 w 418"/>
                <a:gd name="T15" fmla="*/ 1 h 260"/>
                <a:gd name="T16" fmla="*/ 1 w 418"/>
                <a:gd name="T17" fmla="*/ 1 h 260"/>
                <a:gd name="T18" fmla="*/ 0 w 418"/>
                <a:gd name="T19" fmla="*/ 1 h 260"/>
                <a:gd name="T20" fmla="*/ 0 w 418"/>
                <a:gd name="T21" fmla="*/ 2 h 260"/>
                <a:gd name="T22" fmla="*/ 0 w 418"/>
                <a:gd name="T23" fmla="*/ 2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5" name="Freeform 407"/>
            <p:cNvSpPr/>
            <p:nvPr/>
          </p:nvSpPr>
          <p:spPr bwMode="auto">
            <a:xfrm flipH="1">
              <a:off x="992" y="2806"/>
              <a:ext cx="117" cy="226"/>
            </a:xfrm>
            <a:custGeom>
              <a:avLst/>
              <a:gdLst>
                <a:gd name="T0" fmla="*/ 1 w 863"/>
                <a:gd name="T1" fmla="*/ 1 h 1164"/>
                <a:gd name="T2" fmla="*/ 1 w 863"/>
                <a:gd name="T3" fmla="*/ 1 h 1164"/>
                <a:gd name="T4" fmla="*/ 2 w 863"/>
                <a:gd name="T5" fmla="*/ 1 h 1164"/>
                <a:gd name="T6" fmla="*/ 2 w 863"/>
                <a:gd name="T7" fmla="*/ 1 h 1164"/>
                <a:gd name="T8" fmla="*/ 2 w 863"/>
                <a:gd name="T9" fmla="*/ 0 h 1164"/>
                <a:gd name="T10" fmla="*/ 2 w 863"/>
                <a:gd name="T11" fmla="*/ 0 h 1164"/>
                <a:gd name="T12" fmla="*/ 2 w 863"/>
                <a:gd name="T13" fmla="*/ 0 h 1164"/>
                <a:gd name="T14" fmla="*/ 2 w 863"/>
                <a:gd name="T15" fmla="*/ 0 h 1164"/>
                <a:gd name="T16" fmla="*/ 2 w 863"/>
                <a:gd name="T17" fmla="*/ 7 h 1164"/>
                <a:gd name="T18" fmla="*/ 2 w 863"/>
                <a:gd name="T19" fmla="*/ 7 h 1164"/>
                <a:gd name="T20" fmla="*/ 1 w 863"/>
                <a:gd name="T21" fmla="*/ 8 h 1164"/>
                <a:gd name="T22" fmla="*/ 1 w 863"/>
                <a:gd name="T23" fmla="*/ 8 h 1164"/>
                <a:gd name="T24" fmla="*/ 1 w 863"/>
                <a:gd name="T25" fmla="*/ 8 h 1164"/>
                <a:gd name="T26" fmla="*/ 0 w 863"/>
                <a:gd name="T27" fmla="*/ 9 h 1164"/>
                <a:gd name="T28" fmla="*/ 0 w 863"/>
                <a:gd name="T29" fmla="*/ 8 h 1164"/>
                <a:gd name="T30" fmla="*/ 0 w 863"/>
                <a:gd name="T31" fmla="*/ 8 h 1164"/>
                <a:gd name="T32" fmla="*/ 0 w 863"/>
                <a:gd name="T33" fmla="*/ 7 h 1164"/>
                <a:gd name="T34" fmla="*/ 0 w 863"/>
                <a:gd name="T35" fmla="*/ 5 h 1164"/>
                <a:gd name="T36" fmla="*/ 0 w 863"/>
                <a:gd name="T37" fmla="*/ 4 h 1164"/>
                <a:gd name="T38" fmla="*/ 1 w 863"/>
                <a:gd name="T39" fmla="*/ 2 h 1164"/>
                <a:gd name="T40" fmla="*/ 1 w 863"/>
                <a:gd name="T41" fmla="*/ 2 h 1164"/>
                <a:gd name="T42" fmla="*/ 1 w 863"/>
                <a:gd name="T43" fmla="*/ 1 h 1164"/>
                <a:gd name="T44" fmla="*/ 1 w 863"/>
                <a:gd name="T45" fmla="*/ 1 h 1164"/>
                <a:gd name="T46" fmla="*/ 1 w 863"/>
                <a:gd name="T47" fmla="*/ 1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06" name="Freeform 408"/>
            <p:cNvSpPr/>
            <p:nvPr/>
          </p:nvSpPr>
          <p:spPr bwMode="auto">
            <a:xfrm flipH="1">
              <a:off x="995" y="2818"/>
              <a:ext cx="101" cy="205"/>
            </a:xfrm>
            <a:custGeom>
              <a:avLst/>
              <a:gdLst>
                <a:gd name="T0" fmla="*/ 1 w 743"/>
                <a:gd name="T1" fmla="*/ 2 h 1068"/>
                <a:gd name="T2" fmla="*/ 1 w 743"/>
                <a:gd name="T3" fmla="*/ 2 h 1068"/>
                <a:gd name="T4" fmla="*/ 1 w 743"/>
                <a:gd name="T5" fmla="*/ 1 h 1068"/>
                <a:gd name="T6" fmla="*/ 2 w 743"/>
                <a:gd name="T7" fmla="*/ 1 h 1068"/>
                <a:gd name="T8" fmla="*/ 2 w 743"/>
                <a:gd name="T9" fmla="*/ 1 h 1068"/>
                <a:gd name="T10" fmla="*/ 2 w 743"/>
                <a:gd name="T11" fmla="*/ 0 h 1068"/>
                <a:gd name="T12" fmla="*/ 2 w 743"/>
                <a:gd name="T13" fmla="*/ 6 h 1068"/>
                <a:gd name="T14" fmla="*/ 1 w 743"/>
                <a:gd name="T15" fmla="*/ 6 h 1068"/>
                <a:gd name="T16" fmla="*/ 1 w 743"/>
                <a:gd name="T17" fmla="*/ 7 h 1068"/>
                <a:gd name="T18" fmla="*/ 1 w 743"/>
                <a:gd name="T19" fmla="*/ 7 h 1068"/>
                <a:gd name="T20" fmla="*/ 1 w 743"/>
                <a:gd name="T21" fmla="*/ 7 h 1068"/>
                <a:gd name="T22" fmla="*/ 1 w 743"/>
                <a:gd name="T23" fmla="*/ 7 h 1068"/>
                <a:gd name="T24" fmla="*/ 0 w 743"/>
                <a:gd name="T25" fmla="*/ 7 h 1068"/>
                <a:gd name="T26" fmla="*/ 0 w 743"/>
                <a:gd name="T27" fmla="*/ 7 h 1068"/>
                <a:gd name="T28" fmla="*/ 0 w 743"/>
                <a:gd name="T29" fmla="*/ 7 h 1068"/>
                <a:gd name="T30" fmla="*/ 0 w 743"/>
                <a:gd name="T31" fmla="*/ 7 h 1068"/>
                <a:gd name="T32" fmla="*/ 0 w 743"/>
                <a:gd name="T33" fmla="*/ 7 h 1068"/>
                <a:gd name="T34" fmla="*/ 0 w 743"/>
                <a:gd name="T35" fmla="*/ 6 h 1068"/>
                <a:gd name="T36" fmla="*/ 0 w 743"/>
                <a:gd name="T37" fmla="*/ 2 h 1068"/>
                <a:gd name="T38" fmla="*/ 1 w 743"/>
                <a:gd name="T39" fmla="*/ 2 h 1068"/>
                <a:gd name="T40" fmla="*/ 1 w 743"/>
                <a:gd name="T41" fmla="*/ 2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407" name="Text Box 409"/>
          <p:cNvSpPr txBox="1">
            <a:spLocks noChangeArrowheads="1"/>
          </p:cNvSpPr>
          <p:nvPr/>
        </p:nvSpPr>
        <p:spPr bwMode="auto">
          <a:xfrm>
            <a:off x="2714612" y="2071678"/>
            <a:ext cx="2143140" cy="369332"/>
          </a:xfrm>
          <a:prstGeom prst="rect">
            <a:avLst/>
          </a:prstGeom>
          <a:noFill/>
          <a:ln w="9525">
            <a:noFill/>
            <a:miter lim="800000"/>
          </a:ln>
        </p:spPr>
        <p:txBody>
          <a:bodyPr wrap="square">
            <a:spAutoFit/>
          </a:bodyPr>
          <a:lstStyle/>
          <a:p>
            <a:pPr eaLnBrk="1" hangingPunct="1"/>
            <a:r>
              <a:rPr lang="zh-CN" altLang="en-US" b="1" dirty="0" smtClean="0">
                <a:solidFill>
                  <a:srgbClr val="002060"/>
                </a:solidFill>
                <a:latin typeface="黑体" panose="02010609060101010101" pitchFamily="49" charset="-122"/>
                <a:ea typeface="黑体" panose="02010609060101010101" pitchFamily="49" charset="-122"/>
              </a:rPr>
              <a:t>因特网服务提供商</a:t>
            </a:r>
            <a:endParaRPr lang="zh-CN" altLang="en-US" b="1" dirty="0">
              <a:solidFill>
                <a:srgbClr val="002060"/>
              </a:solidFill>
              <a:latin typeface="黑体" panose="02010609060101010101" pitchFamily="49" charset="-122"/>
              <a:ea typeface="黑体" panose="02010609060101010101" pitchFamily="49" charset="-122"/>
            </a:endParaRPr>
          </a:p>
        </p:txBody>
      </p:sp>
      <p:grpSp>
        <p:nvGrpSpPr>
          <p:cNvPr id="408" name="Group 411"/>
          <p:cNvGrpSpPr/>
          <p:nvPr/>
        </p:nvGrpSpPr>
        <p:grpSpPr bwMode="auto">
          <a:xfrm>
            <a:off x="3500430" y="5357826"/>
            <a:ext cx="928687" cy="919162"/>
            <a:chOff x="992" y="2426"/>
            <a:chExt cx="540" cy="641"/>
          </a:xfrm>
        </p:grpSpPr>
        <p:sp>
          <p:nvSpPr>
            <p:cNvPr id="409" name="Freeform 313"/>
            <p:cNvSpPr/>
            <p:nvPr/>
          </p:nvSpPr>
          <p:spPr bwMode="auto">
            <a:xfrm flipH="1">
              <a:off x="1251" y="2660"/>
              <a:ext cx="161" cy="143"/>
            </a:xfrm>
            <a:custGeom>
              <a:avLst/>
              <a:gdLst>
                <a:gd name="T0" fmla="*/ 0 w 1188"/>
                <a:gd name="T1" fmla="*/ 2 h 738"/>
                <a:gd name="T2" fmla="*/ 0 w 1188"/>
                <a:gd name="T3" fmla="*/ 5 h 738"/>
                <a:gd name="T4" fmla="*/ 3 w 1188"/>
                <a:gd name="T5" fmla="*/ 3 h 738"/>
                <a:gd name="T6" fmla="*/ 3 w 1188"/>
                <a:gd name="T7" fmla="*/ 0 h 738"/>
                <a:gd name="T8" fmla="*/ 0 w 1188"/>
                <a:gd name="T9" fmla="*/ 2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0" name="Freeform 314"/>
            <p:cNvSpPr/>
            <p:nvPr/>
          </p:nvSpPr>
          <p:spPr bwMode="auto">
            <a:xfrm flipH="1">
              <a:off x="1412" y="2694"/>
              <a:ext cx="120" cy="109"/>
            </a:xfrm>
            <a:custGeom>
              <a:avLst/>
              <a:gdLst>
                <a:gd name="T0" fmla="*/ 2 w 882"/>
                <a:gd name="T1" fmla="*/ 0 h 563"/>
                <a:gd name="T2" fmla="*/ 2 w 882"/>
                <a:gd name="T3" fmla="*/ 4 h 563"/>
                <a:gd name="T4" fmla="*/ 0 w 882"/>
                <a:gd name="T5" fmla="*/ 3 h 563"/>
                <a:gd name="T6" fmla="*/ 0 w 882"/>
                <a:gd name="T7" fmla="*/ 0 h 563"/>
                <a:gd name="T8" fmla="*/ 2 w 882"/>
                <a:gd name="T9" fmla="*/ 0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1" name="Freeform 315"/>
            <p:cNvSpPr/>
            <p:nvPr/>
          </p:nvSpPr>
          <p:spPr bwMode="auto">
            <a:xfrm flipH="1">
              <a:off x="1251" y="2660"/>
              <a:ext cx="281" cy="44"/>
            </a:xfrm>
            <a:custGeom>
              <a:avLst/>
              <a:gdLst>
                <a:gd name="T0" fmla="*/ 0 w 2070"/>
                <a:gd name="T1" fmla="*/ 1 h 225"/>
                <a:gd name="T2" fmla="*/ 2 w 2070"/>
                <a:gd name="T3" fmla="*/ 2 h 225"/>
                <a:gd name="T4" fmla="*/ 5 w 2070"/>
                <a:gd name="T5" fmla="*/ 0 h 225"/>
                <a:gd name="T6" fmla="*/ 3 w 2070"/>
                <a:gd name="T7" fmla="*/ 0 h 225"/>
                <a:gd name="T8" fmla="*/ 0 w 2070"/>
                <a:gd name="T9" fmla="*/ 1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2" name="Freeform 316"/>
            <p:cNvSpPr/>
            <p:nvPr/>
          </p:nvSpPr>
          <p:spPr bwMode="auto">
            <a:xfrm flipH="1">
              <a:off x="1338" y="2648"/>
              <a:ext cx="102" cy="40"/>
            </a:xfrm>
            <a:custGeom>
              <a:avLst/>
              <a:gdLst>
                <a:gd name="T0" fmla="*/ 0 w 751"/>
                <a:gd name="T1" fmla="*/ 1 h 210"/>
                <a:gd name="T2" fmla="*/ 0 w 751"/>
                <a:gd name="T3" fmla="*/ 1 h 210"/>
                <a:gd name="T4" fmla="*/ 1 w 751"/>
                <a:gd name="T5" fmla="*/ 2 h 210"/>
                <a:gd name="T6" fmla="*/ 2 w 751"/>
                <a:gd name="T7" fmla="*/ 1 h 210"/>
                <a:gd name="T8" fmla="*/ 2 w 751"/>
                <a:gd name="T9" fmla="*/ 0 h 210"/>
                <a:gd name="T10" fmla="*/ 0 w 751"/>
                <a:gd name="T11" fmla="*/ 1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3" name="Freeform 317"/>
            <p:cNvSpPr/>
            <p:nvPr/>
          </p:nvSpPr>
          <p:spPr bwMode="auto">
            <a:xfrm flipH="1">
              <a:off x="1282" y="2475"/>
              <a:ext cx="131" cy="198"/>
            </a:xfrm>
            <a:custGeom>
              <a:avLst/>
              <a:gdLst>
                <a:gd name="T0" fmla="*/ 0 w 960"/>
                <a:gd name="T1" fmla="*/ 7 h 1031"/>
                <a:gd name="T2" fmla="*/ 0 w 960"/>
                <a:gd name="T3" fmla="*/ 0 h 1031"/>
                <a:gd name="T4" fmla="*/ 2 w 960"/>
                <a:gd name="T5" fmla="*/ 0 h 1031"/>
                <a:gd name="T6" fmla="*/ 2 w 960"/>
                <a:gd name="T7" fmla="*/ 6 h 1031"/>
                <a:gd name="T8" fmla="*/ 0 w 960"/>
                <a:gd name="T9" fmla="*/ 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4" name="Freeform 318"/>
            <p:cNvSpPr/>
            <p:nvPr/>
          </p:nvSpPr>
          <p:spPr bwMode="auto">
            <a:xfrm flipH="1">
              <a:off x="1396" y="2480"/>
              <a:ext cx="114" cy="198"/>
            </a:xfrm>
            <a:custGeom>
              <a:avLst/>
              <a:gdLst>
                <a:gd name="T0" fmla="*/ 2 w 850"/>
                <a:gd name="T1" fmla="*/ 0 h 1026"/>
                <a:gd name="T2" fmla="*/ 0 w 850"/>
                <a:gd name="T3" fmla="*/ 2 h 1026"/>
                <a:gd name="T4" fmla="*/ 0 w 850"/>
                <a:gd name="T5" fmla="*/ 7 h 1026"/>
                <a:gd name="T6" fmla="*/ 2 w 850"/>
                <a:gd name="T7" fmla="*/ 7 h 1026"/>
                <a:gd name="T8" fmla="*/ 2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5" name="Freeform 319"/>
            <p:cNvSpPr/>
            <p:nvPr/>
          </p:nvSpPr>
          <p:spPr bwMode="auto">
            <a:xfrm flipH="1">
              <a:off x="1297" y="2495"/>
              <a:ext cx="95" cy="148"/>
            </a:xfrm>
            <a:custGeom>
              <a:avLst/>
              <a:gdLst>
                <a:gd name="T0" fmla="*/ 0 w 689"/>
                <a:gd name="T1" fmla="*/ 0 h 778"/>
                <a:gd name="T2" fmla="*/ 0 w 689"/>
                <a:gd name="T3" fmla="*/ 5 h 778"/>
                <a:gd name="T4" fmla="*/ 2 w 689"/>
                <a:gd name="T5" fmla="*/ 5 h 778"/>
                <a:gd name="T6" fmla="*/ 2 w 689"/>
                <a:gd name="T7" fmla="*/ 0 h 778"/>
                <a:gd name="T8" fmla="*/ 0 w 689"/>
                <a:gd name="T9" fmla="*/ 0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6" name="Freeform 320"/>
            <p:cNvSpPr/>
            <p:nvPr/>
          </p:nvSpPr>
          <p:spPr bwMode="auto">
            <a:xfrm flipH="1">
              <a:off x="1262" y="2675"/>
              <a:ext cx="92" cy="93"/>
            </a:xfrm>
            <a:custGeom>
              <a:avLst/>
              <a:gdLst>
                <a:gd name="T0" fmla="*/ 2 w 674"/>
                <a:gd name="T1" fmla="*/ 0 h 482"/>
                <a:gd name="T2" fmla="*/ 0 w 674"/>
                <a:gd name="T3" fmla="*/ 1 h 482"/>
                <a:gd name="T4" fmla="*/ 0 w 674"/>
                <a:gd name="T5" fmla="*/ 3 h 482"/>
                <a:gd name="T6" fmla="*/ 2 w 674"/>
                <a:gd name="T7" fmla="*/ 2 h 482"/>
                <a:gd name="T8" fmla="*/ 2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17" name="Line 321"/>
            <p:cNvSpPr>
              <a:spLocks noChangeShapeType="1"/>
            </p:cNvSpPr>
            <p:nvPr/>
          </p:nvSpPr>
          <p:spPr bwMode="auto">
            <a:xfrm flipH="1" flipV="1">
              <a:off x="1269" y="2699"/>
              <a:ext cx="24" cy="6"/>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18" name="Line 322"/>
            <p:cNvSpPr>
              <a:spLocks noChangeShapeType="1"/>
            </p:cNvSpPr>
            <p:nvPr/>
          </p:nvSpPr>
          <p:spPr bwMode="auto">
            <a:xfrm>
              <a:off x="1307" y="2709"/>
              <a:ext cx="31" cy="11"/>
            </a:xfrm>
            <a:prstGeom prst="line">
              <a:avLst/>
            </a:prstGeom>
            <a:noFill/>
            <a:ln w="9525">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19" name="Line 323"/>
            <p:cNvSpPr>
              <a:spLocks noChangeShapeType="1"/>
            </p:cNvSpPr>
            <p:nvPr/>
          </p:nvSpPr>
          <p:spPr bwMode="auto">
            <a:xfrm flipH="1">
              <a:off x="1300" y="2687"/>
              <a:ext cx="0" cy="6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0" name="Line 324"/>
            <p:cNvSpPr>
              <a:spLocks noChangeShapeType="1"/>
            </p:cNvSpPr>
            <p:nvPr/>
          </p:nvSpPr>
          <p:spPr bwMode="auto">
            <a:xfrm flipH="1">
              <a:off x="1343" y="2700"/>
              <a:ext cx="1" cy="66"/>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1" name="Line 325"/>
            <p:cNvSpPr>
              <a:spLocks noChangeShapeType="1"/>
            </p:cNvSpPr>
            <p:nvPr/>
          </p:nvSpPr>
          <p:spPr bwMode="auto">
            <a:xfrm>
              <a:off x="1261" y="2699"/>
              <a:ext cx="83" cy="30"/>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2" name="Line 326"/>
            <p:cNvSpPr>
              <a:spLocks noChangeShapeType="1"/>
            </p:cNvSpPr>
            <p:nvPr/>
          </p:nvSpPr>
          <p:spPr bwMode="auto">
            <a:xfrm flipH="1" flipV="1">
              <a:off x="1261" y="2690"/>
              <a:ext cx="83" cy="27"/>
            </a:xfrm>
            <a:prstGeom prst="line">
              <a:avLst/>
            </a:prstGeom>
            <a:noFill/>
            <a:ln w="1588">
              <a:solidFill>
                <a:srgbClr val="00000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23" name="Freeform 327"/>
            <p:cNvSpPr/>
            <p:nvPr/>
          </p:nvSpPr>
          <p:spPr bwMode="auto">
            <a:xfrm flipH="1">
              <a:off x="1363" y="2764"/>
              <a:ext cx="10" cy="37"/>
            </a:xfrm>
            <a:custGeom>
              <a:avLst/>
              <a:gdLst>
                <a:gd name="T0" fmla="*/ 0 w 75"/>
                <a:gd name="T1" fmla="*/ 0 h 194"/>
                <a:gd name="T2" fmla="*/ 0 w 75"/>
                <a:gd name="T3" fmla="*/ 1 h 194"/>
                <a:gd name="T4" fmla="*/ 0 w 75"/>
                <a:gd name="T5" fmla="*/ 1 h 194"/>
                <a:gd name="T6" fmla="*/ 0 w 75"/>
                <a:gd name="T7" fmla="*/ 0 h 194"/>
                <a:gd name="T8" fmla="*/ 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4" name="Freeform 328"/>
            <p:cNvSpPr/>
            <p:nvPr/>
          </p:nvSpPr>
          <p:spPr bwMode="auto">
            <a:xfrm flipH="1">
              <a:off x="1338" y="2769"/>
              <a:ext cx="28" cy="32"/>
            </a:xfrm>
            <a:custGeom>
              <a:avLst/>
              <a:gdLst>
                <a:gd name="T0" fmla="*/ 0 w 206"/>
                <a:gd name="T1" fmla="*/ 0 h 168"/>
                <a:gd name="T2" fmla="*/ 0 w 206"/>
                <a:gd name="T3" fmla="*/ 1 h 168"/>
                <a:gd name="T4" fmla="*/ 1 w 206"/>
                <a:gd name="T5" fmla="*/ 1 h 168"/>
                <a:gd name="T6" fmla="*/ 0 w 206"/>
                <a:gd name="T7" fmla="*/ 0 h 168"/>
                <a:gd name="T8" fmla="*/ 0 w 206"/>
                <a:gd name="T9" fmla="*/ 1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5" name="Freeform 329"/>
            <p:cNvSpPr/>
            <p:nvPr/>
          </p:nvSpPr>
          <p:spPr bwMode="auto">
            <a:xfrm flipH="1">
              <a:off x="1169" y="2677"/>
              <a:ext cx="215" cy="141"/>
            </a:xfrm>
            <a:custGeom>
              <a:avLst/>
              <a:gdLst>
                <a:gd name="T0" fmla="*/ 0 w 1583"/>
                <a:gd name="T1" fmla="*/ 2 h 729"/>
                <a:gd name="T2" fmla="*/ 2 w 1583"/>
                <a:gd name="T3" fmla="*/ 5 h 729"/>
                <a:gd name="T4" fmla="*/ 4 w 1583"/>
                <a:gd name="T5" fmla="*/ 2 h 729"/>
                <a:gd name="T6" fmla="*/ 2 w 1583"/>
                <a:gd name="T7" fmla="*/ 0 h 729"/>
                <a:gd name="T8" fmla="*/ 0 w 1583"/>
                <a:gd name="T9" fmla="*/ 2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6" name="Freeform 330"/>
            <p:cNvSpPr/>
            <p:nvPr/>
          </p:nvSpPr>
          <p:spPr bwMode="auto">
            <a:xfrm flipH="1">
              <a:off x="1280" y="2736"/>
              <a:ext cx="108" cy="101"/>
            </a:xfrm>
            <a:custGeom>
              <a:avLst/>
              <a:gdLst>
                <a:gd name="T0" fmla="*/ 0 w 792"/>
                <a:gd name="T1" fmla="*/ 0 h 516"/>
                <a:gd name="T2" fmla="*/ 2 w 792"/>
                <a:gd name="T3" fmla="*/ 3 h 516"/>
                <a:gd name="T4" fmla="*/ 2 w 792"/>
                <a:gd name="T5" fmla="*/ 4 h 516"/>
                <a:gd name="T6" fmla="*/ 0 w 792"/>
                <a:gd name="T7" fmla="*/ 1 h 516"/>
                <a:gd name="T8" fmla="*/ 0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7" name="Freeform 331"/>
            <p:cNvSpPr/>
            <p:nvPr/>
          </p:nvSpPr>
          <p:spPr bwMode="auto">
            <a:xfrm flipH="1">
              <a:off x="1168" y="2739"/>
              <a:ext cx="114" cy="98"/>
            </a:xfrm>
            <a:custGeom>
              <a:avLst/>
              <a:gdLst>
                <a:gd name="T0" fmla="*/ 0 w 846"/>
                <a:gd name="T1" fmla="*/ 4 h 507"/>
                <a:gd name="T2" fmla="*/ 0 w 846"/>
                <a:gd name="T3" fmla="*/ 3 h 507"/>
                <a:gd name="T4" fmla="*/ 2 w 846"/>
                <a:gd name="T5" fmla="*/ 0 h 507"/>
                <a:gd name="T6" fmla="*/ 2 w 846"/>
                <a:gd name="T7" fmla="*/ 1 h 507"/>
                <a:gd name="T8" fmla="*/ 0 w 846"/>
                <a:gd name="T9" fmla="*/ 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8" name="Freeform 332"/>
            <p:cNvSpPr/>
            <p:nvPr/>
          </p:nvSpPr>
          <p:spPr bwMode="auto">
            <a:xfrm flipH="1">
              <a:off x="1255" y="2742"/>
              <a:ext cx="87" cy="64"/>
            </a:xfrm>
            <a:custGeom>
              <a:avLst/>
              <a:gdLst>
                <a:gd name="T0" fmla="*/ 0 w 637"/>
                <a:gd name="T1" fmla="*/ 1 h 321"/>
                <a:gd name="T2" fmla="*/ 1 w 637"/>
                <a:gd name="T3" fmla="*/ 0 h 321"/>
                <a:gd name="T4" fmla="*/ 2 w 637"/>
                <a:gd name="T5" fmla="*/ 2 h 321"/>
                <a:gd name="T6" fmla="*/ 1 w 637"/>
                <a:gd name="T7" fmla="*/ 3 h 321"/>
                <a:gd name="T8" fmla="*/ 0 w 637"/>
                <a:gd name="T9" fmla="*/ 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29" name="Freeform 333"/>
            <p:cNvSpPr/>
            <p:nvPr/>
          </p:nvSpPr>
          <p:spPr bwMode="auto">
            <a:xfrm flipH="1">
              <a:off x="1178" y="2700"/>
              <a:ext cx="129" cy="84"/>
            </a:xfrm>
            <a:custGeom>
              <a:avLst/>
              <a:gdLst>
                <a:gd name="T0" fmla="*/ 0 w 938"/>
                <a:gd name="T1" fmla="*/ 2 h 434"/>
                <a:gd name="T2" fmla="*/ 1 w 938"/>
                <a:gd name="T3" fmla="*/ 3 h 434"/>
                <a:gd name="T4" fmla="*/ 2 w 938"/>
                <a:gd name="T5" fmla="*/ 1 h 434"/>
                <a:gd name="T6" fmla="*/ 1 w 938"/>
                <a:gd name="T7" fmla="*/ 0 h 434"/>
                <a:gd name="T8" fmla="*/ 0 w 938"/>
                <a:gd name="T9" fmla="*/ 2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30" name="Freeform 334"/>
            <p:cNvSpPr/>
            <p:nvPr/>
          </p:nvSpPr>
          <p:spPr bwMode="auto">
            <a:xfrm flipH="1">
              <a:off x="1232" y="2682"/>
              <a:ext cx="141" cy="75"/>
            </a:xfrm>
            <a:custGeom>
              <a:avLst/>
              <a:gdLst>
                <a:gd name="T0" fmla="*/ 1 w 1034"/>
                <a:gd name="T1" fmla="*/ 3 h 395"/>
                <a:gd name="T2" fmla="*/ 0 w 1034"/>
                <a:gd name="T3" fmla="*/ 2 h 395"/>
                <a:gd name="T4" fmla="*/ 2 w 1034"/>
                <a:gd name="T5" fmla="*/ 0 h 395"/>
                <a:gd name="T6" fmla="*/ 3 w 1034"/>
                <a:gd name="T7" fmla="*/ 1 h 395"/>
                <a:gd name="T8" fmla="*/ 1 w 1034"/>
                <a:gd name="T9" fmla="*/ 3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31" name="Line 335"/>
            <p:cNvSpPr>
              <a:spLocks noChangeShapeType="1"/>
            </p:cNvSpPr>
            <p:nvPr/>
          </p:nvSpPr>
          <p:spPr bwMode="auto">
            <a:xfrm flipH="1" flipV="1">
              <a:off x="1249" y="2685"/>
              <a:ext cx="120" cy="5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2" name="Line 336"/>
            <p:cNvSpPr>
              <a:spLocks noChangeShapeType="1"/>
            </p:cNvSpPr>
            <p:nvPr/>
          </p:nvSpPr>
          <p:spPr bwMode="auto">
            <a:xfrm flipH="1" flipV="1">
              <a:off x="1242" y="2688"/>
              <a:ext cx="117" cy="61"/>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3" name="Line 337"/>
            <p:cNvSpPr>
              <a:spLocks noChangeShapeType="1"/>
            </p:cNvSpPr>
            <p:nvPr/>
          </p:nvSpPr>
          <p:spPr bwMode="auto">
            <a:xfrm flipH="1" flipV="1">
              <a:off x="1236" y="2694"/>
              <a:ext cx="115" cy="6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4" name="Line 338"/>
            <p:cNvSpPr>
              <a:spLocks noChangeShapeType="1"/>
            </p:cNvSpPr>
            <p:nvPr/>
          </p:nvSpPr>
          <p:spPr bwMode="auto">
            <a:xfrm flipH="1" flipV="1">
              <a:off x="1222" y="2704"/>
              <a:ext cx="113" cy="64"/>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5" name="Line 339"/>
            <p:cNvSpPr>
              <a:spLocks noChangeShapeType="1"/>
            </p:cNvSpPr>
            <p:nvPr/>
          </p:nvSpPr>
          <p:spPr bwMode="auto">
            <a:xfrm flipH="1" flipV="1">
              <a:off x="1213" y="2710"/>
              <a:ext cx="112" cy="66"/>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6" name="Line 340"/>
            <p:cNvSpPr>
              <a:spLocks noChangeShapeType="1"/>
            </p:cNvSpPr>
            <p:nvPr/>
          </p:nvSpPr>
          <p:spPr bwMode="auto">
            <a:xfrm flipH="1" flipV="1">
              <a:off x="1212" y="2720"/>
              <a:ext cx="101" cy="61"/>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7" name="Line 341"/>
            <p:cNvSpPr>
              <a:spLocks noChangeShapeType="1"/>
            </p:cNvSpPr>
            <p:nvPr/>
          </p:nvSpPr>
          <p:spPr bwMode="auto">
            <a:xfrm flipH="1" flipV="1">
              <a:off x="1205" y="2725"/>
              <a:ext cx="98" cy="63"/>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8" name="Line 342"/>
            <p:cNvSpPr>
              <a:spLocks noChangeShapeType="1"/>
            </p:cNvSpPr>
            <p:nvPr/>
          </p:nvSpPr>
          <p:spPr bwMode="auto">
            <a:xfrm flipH="1" flipV="1">
              <a:off x="1196" y="2734"/>
              <a:ext cx="93" cy="6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39" name="Line 343"/>
            <p:cNvSpPr>
              <a:spLocks noChangeShapeType="1"/>
            </p:cNvSpPr>
            <p:nvPr/>
          </p:nvSpPr>
          <p:spPr bwMode="auto">
            <a:xfrm flipH="1">
              <a:off x="1273" y="2754"/>
              <a:ext cx="58" cy="4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0" name="Line 344"/>
            <p:cNvSpPr>
              <a:spLocks noChangeShapeType="1"/>
            </p:cNvSpPr>
            <p:nvPr/>
          </p:nvSpPr>
          <p:spPr bwMode="auto">
            <a:xfrm flipH="1">
              <a:off x="1262" y="2749"/>
              <a:ext cx="57" cy="44"/>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1" name="Line 345"/>
            <p:cNvSpPr>
              <a:spLocks noChangeShapeType="1"/>
            </p:cNvSpPr>
            <p:nvPr/>
          </p:nvSpPr>
          <p:spPr bwMode="auto">
            <a:xfrm flipH="1">
              <a:off x="1238" y="2734"/>
              <a:ext cx="56"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2" name="Line 346"/>
            <p:cNvSpPr>
              <a:spLocks noChangeShapeType="1"/>
            </p:cNvSpPr>
            <p:nvPr/>
          </p:nvSpPr>
          <p:spPr bwMode="auto">
            <a:xfrm flipH="1">
              <a:off x="1226" y="2727"/>
              <a:ext cx="55"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3" name="Line 347"/>
            <p:cNvSpPr>
              <a:spLocks noChangeShapeType="1"/>
            </p:cNvSpPr>
            <p:nvPr/>
          </p:nvSpPr>
          <p:spPr bwMode="auto">
            <a:xfrm flipH="1">
              <a:off x="1213" y="2720"/>
              <a:ext cx="54" cy="4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4" name="Line 348"/>
            <p:cNvSpPr>
              <a:spLocks noChangeShapeType="1"/>
            </p:cNvSpPr>
            <p:nvPr/>
          </p:nvSpPr>
          <p:spPr bwMode="auto">
            <a:xfrm flipH="1">
              <a:off x="1203" y="2714"/>
              <a:ext cx="52" cy="4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5" name="Line 349"/>
            <p:cNvSpPr>
              <a:spLocks noChangeShapeType="1"/>
            </p:cNvSpPr>
            <p:nvPr/>
          </p:nvSpPr>
          <p:spPr bwMode="auto">
            <a:xfrm flipH="1">
              <a:off x="1192" y="2707"/>
              <a:ext cx="52" cy="3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6" name="Line 350"/>
            <p:cNvSpPr>
              <a:spLocks noChangeShapeType="1"/>
            </p:cNvSpPr>
            <p:nvPr/>
          </p:nvSpPr>
          <p:spPr bwMode="auto">
            <a:xfrm flipH="1">
              <a:off x="1327" y="2727"/>
              <a:ext cx="28" cy="22"/>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7" name="Line 351"/>
            <p:cNvSpPr>
              <a:spLocks noChangeShapeType="1"/>
            </p:cNvSpPr>
            <p:nvPr/>
          </p:nvSpPr>
          <p:spPr bwMode="auto">
            <a:xfrm flipH="1">
              <a:off x="1311" y="2720"/>
              <a:ext cx="27" cy="19"/>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8" name="Line 352"/>
            <p:cNvSpPr>
              <a:spLocks noChangeShapeType="1"/>
            </p:cNvSpPr>
            <p:nvPr/>
          </p:nvSpPr>
          <p:spPr bwMode="auto">
            <a:xfrm flipH="1">
              <a:off x="1294" y="2712"/>
              <a:ext cx="27" cy="20"/>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49" name="Line 353"/>
            <p:cNvSpPr>
              <a:spLocks noChangeShapeType="1"/>
            </p:cNvSpPr>
            <p:nvPr/>
          </p:nvSpPr>
          <p:spPr bwMode="auto">
            <a:xfrm flipH="1">
              <a:off x="1278" y="2705"/>
              <a:ext cx="26" cy="1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50" name="Line 354"/>
            <p:cNvSpPr>
              <a:spLocks noChangeShapeType="1"/>
            </p:cNvSpPr>
            <p:nvPr/>
          </p:nvSpPr>
          <p:spPr bwMode="auto">
            <a:xfrm flipH="1">
              <a:off x="1263" y="2697"/>
              <a:ext cx="25" cy="18"/>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51" name="Line 355"/>
            <p:cNvSpPr>
              <a:spLocks noChangeShapeType="1"/>
            </p:cNvSpPr>
            <p:nvPr/>
          </p:nvSpPr>
          <p:spPr bwMode="auto">
            <a:xfrm flipH="1">
              <a:off x="1246" y="2688"/>
              <a:ext cx="23" cy="17"/>
            </a:xfrm>
            <a:prstGeom prst="line">
              <a:avLst/>
            </a:prstGeom>
            <a:noFill/>
            <a:ln w="4763">
              <a:solidFill>
                <a:srgbClr val="808080"/>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452" name="Freeform 356"/>
            <p:cNvSpPr/>
            <p:nvPr/>
          </p:nvSpPr>
          <p:spPr bwMode="auto">
            <a:xfrm flipH="1">
              <a:off x="1026" y="2887"/>
              <a:ext cx="283" cy="180"/>
            </a:xfrm>
            <a:custGeom>
              <a:avLst/>
              <a:gdLst>
                <a:gd name="T0" fmla="*/ 0 w 2091"/>
                <a:gd name="T1" fmla="*/ 7 h 931"/>
                <a:gd name="T2" fmla="*/ 0 w 2091"/>
                <a:gd name="T3" fmla="*/ 7 h 931"/>
                <a:gd name="T4" fmla="*/ 0 w 2091"/>
                <a:gd name="T5" fmla="*/ 5 h 931"/>
                <a:gd name="T6" fmla="*/ 0 w 2091"/>
                <a:gd name="T7" fmla="*/ 4 h 931"/>
                <a:gd name="T8" fmla="*/ 0 w 2091"/>
                <a:gd name="T9" fmla="*/ 3 h 931"/>
                <a:gd name="T10" fmla="*/ 1 w 2091"/>
                <a:gd name="T11" fmla="*/ 3 h 931"/>
                <a:gd name="T12" fmla="*/ 1 w 2091"/>
                <a:gd name="T13" fmla="*/ 2 h 931"/>
                <a:gd name="T14" fmla="*/ 2 w 2091"/>
                <a:gd name="T15" fmla="*/ 2 h 931"/>
                <a:gd name="T16" fmla="*/ 2 w 2091"/>
                <a:gd name="T17" fmla="*/ 2 h 931"/>
                <a:gd name="T18" fmla="*/ 2 w 2091"/>
                <a:gd name="T19" fmla="*/ 2 h 931"/>
                <a:gd name="T20" fmla="*/ 2 w 2091"/>
                <a:gd name="T21" fmla="*/ 1 h 931"/>
                <a:gd name="T22" fmla="*/ 2 w 2091"/>
                <a:gd name="T23" fmla="*/ 1 h 931"/>
                <a:gd name="T24" fmla="*/ 2 w 2091"/>
                <a:gd name="T25" fmla="*/ 1 h 931"/>
                <a:gd name="T26" fmla="*/ 3 w 2091"/>
                <a:gd name="T27" fmla="*/ 1 h 931"/>
                <a:gd name="T28" fmla="*/ 3 w 2091"/>
                <a:gd name="T29" fmla="*/ 1 h 931"/>
                <a:gd name="T30" fmla="*/ 3 w 2091"/>
                <a:gd name="T31" fmla="*/ 1 h 931"/>
                <a:gd name="T32" fmla="*/ 3 w 2091"/>
                <a:gd name="T33" fmla="*/ 1 h 931"/>
                <a:gd name="T34" fmla="*/ 3 w 2091"/>
                <a:gd name="T35" fmla="*/ 1 h 931"/>
                <a:gd name="T36" fmla="*/ 3 w 2091"/>
                <a:gd name="T37" fmla="*/ 1 h 931"/>
                <a:gd name="T38" fmla="*/ 3 w 2091"/>
                <a:gd name="T39" fmla="*/ 0 h 931"/>
                <a:gd name="T40" fmla="*/ 5 w 2091"/>
                <a:gd name="T41" fmla="*/ 0 h 931"/>
                <a:gd name="T42" fmla="*/ 5 w 2091"/>
                <a:gd name="T43" fmla="*/ 1 h 931"/>
                <a:gd name="T44" fmla="*/ 5 w 2091"/>
                <a:gd name="T45" fmla="*/ 1 h 931"/>
                <a:gd name="T46" fmla="*/ 5 w 2091"/>
                <a:gd name="T47" fmla="*/ 2 h 931"/>
                <a:gd name="T48" fmla="*/ 5 w 2091"/>
                <a:gd name="T49" fmla="*/ 2 h 931"/>
                <a:gd name="T50" fmla="*/ 5 w 2091"/>
                <a:gd name="T51" fmla="*/ 3 h 931"/>
                <a:gd name="T52" fmla="*/ 5 w 2091"/>
                <a:gd name="T53" fmla="*/ 4 h 931"/>
                <a:gd name="T54" fmla="*/ 5 w 2091"/>
                <a:gd name="T55" fmla="*/ 4 h 931"/>
                <a:gd name="T56" fmla="*/ 5 w 2091"/>
                <a:gd name="T57" fmla="*/ 4 h 931"/>
                <a:gd name="T58" fmla="*/ 5 w 2091"/>
                <a:gd name="T59" fmla="*/ 5 h 931"/>
                <a:gd name="T60" fmla="*/ 5 w 2091"/>
                <a:gd name="T61" fmla="*/ 5 h 931"/>
                <a:gd name="T62" fmla="*/ 5 w 2091"/>
                <a:gd name="T63" fmla="*/ 5 h 931"/>
                <a:gd name="T64" fmla="*/ 4 w 2091"/>
                <a:gd name="T65" fmla="*/ 5 h 931"/>
                <a:gd name="T66" fmla="*/ 4 w 2091"/>
                <a:gd name="T67" fmla="*/ 5 h 931"/>
                <a:gd name="T68" fmla="*/ 4 w 2091"/>
                <a:gd name="T69" fmla="*/ 6 h 931"/>
                <a:gd name="T70" fmla="*/ 4 w 2091"/>
                <a:gd name="T71" fmla="*/ 6 h 931"/>
                <a:gd name="T72" fmla="*/ 4 w 2091"/>
                <a:gd name="T73" fmla="*/ 6 h 931"/>
                <a:gd name="T74" fmla="*/ 3 w 2091"/>
                <a:gd name="T75" fmla="*/ 6 h 931"/>
                <a:gd name="T76" fmla="*/ 3 w 2091"/>
                <a:gd name="T77" fmla="*/ 6 h 931"/>
                <a:gd name="T78" fmla="*/ 3 w 2091"/>
                <a:gd name="T79" fmla="*/ 6 h 931"/>
                <a:gd name="T80" fmla="*/ 3 w 2091"/>
                <a:gd name="T81" fmla="*/ 6 h 931"/>
                <a:gd name="T82" fmla="*/ 3 w 2091"/>
                <a:gd name="T83" fmla="*/ 6 h 931"/>
                <a:gd name="T84" fmla="*/ 1 w 2091"/>
                <a:gd name="T85" fmla="*/ 7 h 931"/>
                <a:gd name="T86" fmla="*/ 1 w 2091"/>
                <a:gd name="T87" fmla="*/ 7 h 931"/>
                <a:gd name="T88" fmla="*/ 0 w 2091"/>
                <a:gd name="T89" fmla="*/ 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3" name="Freeform 357"/>
            <p:cNvSpPr/>
            <p:nvPr/>
          </p:nvSpPr>
          <p:spPr bwMode="auto">
            <a:xfrm flipH="1">
              <a:off x="1028" y="2904"/>
              <a:ext cx="280" cy="160"/>
            </a:xfrm>
            <a:custGeom>
              <a:avLst/>
              <a:gdLst>
                <a:gd name="T0" fmla="*/ 5 w 2049"/>
                <a:gd name="T1" fmla="*/ 1 h 829"/>
                <a:gd name="T2" fmla="*/ 5 w 2049"/>
                <a:gd name="T3" fmla="*/ 1 h 829"/>
                <a:gd name="T4" fmla="*/ 5 w 2049"/>
                <a:gd name="T5" fmla="*/ 4 h 829"/>
                <a:gd name="T6" fmla="*/ 5 w 2049"/>
                <a:gd name="T7" fmla="*/ 4 h 829"/>
                <a:gd name="T8" fmla="*/ 5 w 2049"/>
                <a:gd name="T9" fmla="*/ 4 h 829"/>
                <a:gd name="T10" fmla="*/ 4 w 2049"/>
                <a:gd name="T11" fmla="*/ 5 h 829"/>
                <a:gd name="T12" fmla="*/ 3 w 2049"/>
                <a:gd name="T13" fmla="*/ 5 h 829"/>
                <a:gd name="T14" fmla="*/ 3 w 2049"/>
                <a:gd name="T15" fmla="*/ 4 h 829"/>
                <a:gd name="T16" fmla="*/ 3 w 2049"/>
                <a:gd name="T17" fmla="*/ 5 h 829"/>
                <a:gd name="T18" fmla="*/ 3 w 2049"/>
                <a:gd name="T19" fmla="*/ 5 h 829"/>
                <a:gd name="T20" fmla="*/ 3 w 2049"/>
                <a:gd name="T21" fmla="*/ 5 h 829"/>
                <a:gd name="T22" fmla="*/ 2 w 2049"/>
                <a:gd name="T23" fmla="*/ 5 h 829"/>
                <a:gd name="T24" fmla="*/ 1 w 2049"/>
                <a:gd name="T25" fmla="*/ 6 h 829"/>
                <a:gd name="T26" fmla="*/ 1 w 2049"/>
                <a:gd name="T27" fmla="*/ 5 h 829"/>
                <a:gd name="T28" fmla="*/ 1 w 2049"/>
                <a:gd name="T29" fmla="*/ 5 h 829"/>
                <a:gd name="T30" fmla="*/ 1 w 2049"/>
                <a:gd name="T31" fmla="*/ 6 h 829"/>
                <a:gd name="T32" fmla="*/ 1 w 2049"/>
                <a:gd name="T33" fmla="*/ 5 h 829"/>
                <a:gd name="T34" fmla="*/ 1 w 2049"/>
                <a:gd name="T35" fmla="*/ 6 h 829"/>
                <a:gd name="T36" fmla="*/ 1 w 2049"/>
                <a:gd name="T37" fmla="*/ 5 h 829"/>
                <a:gd name="T38" fmla="*/ 0 w 2049"/>
                <a:gd name="T39" fmla="*/ 5 h 829"/>
                <a:gd name="T40" fmla="*/ 0 w 2049"/>
                <a:gd name="T41" fmla="*/ 6 h 829"/>
                <a:gd name="T42" fmla="*/ 0 w 2049"/>
                <a:gd name="T43" fmla="*/ 5 h 829"/>
                <a:gd name="T44" fmla="*/ 0 w 2049"/>
                <a:gd name="T45" fmla="*/ 3 h 829"/>
                <a:gd name="T46" fmla="*/ 1 w 2049"/>
                <a:gd name="T47" fmla="*/ 2 h 829"/>
                <a:gd name="T48" fmla="*/ 2 w 2049"/>
                <a:gd name="T49" fmla="*/ 1 h 829"/>
                <a:gd name="T50" fmla="*/ 2 w 2049"/>
                <a:gd name="T51" fmla="*/ 2 h 829"/>
                <a:gd name="T52" fmla="*/ 3 w 2049"/>
                <a:gd name="T53" fmla="*/ 2 h 829"/>
                <a:gd name="T54" fmla="*/ 2 w 2049"/>
                <a:gd name="T55" fmla="*/ 1 h 829"/>
                <a:gd name="T56" fmla="*/ 3 w 2049"/>
                <a:gd name="T57" fmla="*/ 1 h 829"/>
                <a:gd name="T58" fmla="*/ 3 w 2049"/>
                <a:gd name="T59" fmla="*/ 1 h 829"/>
                <a:gd name="T60" fmla="*/ 3 w 2049"/>
                <a:gd name="T61" fmla="*/ 1 h 829"/>
                <a:gd name="T62" fmla="*/ 3 w 2049"/>
                <a:gd name="T63" fmla="*/ 1 h 829"/>
                <a:gd name="T64" fmla="*/ 3 w 2049"/>
                <a:gd name="T65" fmla="*/ 1 h 829"/>
                <a:gd name="T66" fmla="*/ 3 w 2049"/>
                <a:gd name="T67" fmla="*/ 0 h 829"/>
                <a:gd name="T68" fmla="*/ 3 w 2049"/>
                <a:gd name="T69" fmla="*/ 0 h 829"/>
                <a:gd name="T70" fmla="*/ 3 w 2049"/>
                <a:gd name="T71" fmla="*/ 0 h 829"/>
                <a:gd name="T72" fmla="*/ 4 w 2049"/>
                <a:gd name="T73" fmla="*/ 1 h 829"/>
                <a:gd name="T74" fmla="*/ 4 w 2049"/>
                <a:gd name="T75" fmla="*/ 0 h 829"/>
                <a:gd name="T76" fmla="*/ 4 w 2049"/>
                <a:gd name="T77" fmla="*/ 1 h 829"/>
                <a:gd name="T78" fmla="*/ 5 w 2049"/>
                <a:gd name="T79" fmla="*/ 0 h 829"/>
                <a:gd name="T80" fmla="*/ 5 w 2049"/>
                <a:gd name="T81" fmla="*/ 1 h 829"/>
                <a:gd name="T82" fmla="*/ 5 w 2049"/>
                <a:gd name="T83" fmla="*/ 1 h 829"/>
                <a:gd name="T84" fmla="*/ 5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4" name="Freeform 358"/>
            <p:cNvSpPr/>
            <p:nvPr/>
          </p:nvSpPr>
          <p:spPr bwMode="auto">
            <a:xfrm flipH="1">
              <a:off x="1068" y="2961"/>
              <a:ext cx="39" cy="10"/>
            </a:xfrm>
            <a:custGeom>
              <a:avLst/>
              <a:gdLst>
                <a:gd name="T0" fmla="*/ 1 w 280"/>
                <a:gd name="T1" fmla="*/ 0 h 48"/>
                <a:gd name="T2" fmla="*/ 0 w 280"/>
                <a:gd name="T3" fmla="*/ 0 h 48"/>
                <a:gd name="T4" fmla="*/ 0 w 280"/>
                <a:gd name="T5" fmla="*/ 0 h 48"/>
                <a:gd name="T6" fmla="*/ 1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5" name="Freeform 359"/>
            <p:cNvSpPr/>
            <p:nvPr/>
          </p:nvSpPr>
          <p:spPr bwMode="auto">
            <a:xfrm flipH="1">
              <a:off x="1030" y="2946"/>
              <a:ext cx="23" cy="12"/>
            </a:xfrm>
            <a:custGeom>
              <a:avLst/>
              <a:gdLst>
                <a:gd name="T0" fmla="*/ 0 w 170"/>
                <a:gd name="T1" fmla="*/ 0 h 57"/>
                <a:gd name="T2" fmla="*/ 0 w 170"/>
                <a:gd name="T3" fmla="*/ 0 h 57"/>
                <a:gd name="T4" fmla="*/ 0 w 170"/>
                <a:gd name="T5" fmla="*/ 0 h 57"/>
                <a:gd name="T6" fmla="*/ 0 w 170"/>
                <a:gd name="T7" fmla="*/ 1 h 57"/>
                <a:gd name="T8" fmla="*/ 0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6" name="Freeform 360"/>
            <p:cNvSpPr/>
            <p:nvPr/>
          </p:nvSpPr>
          <p:spPr bwMode="auto">
            <a:xfrm flipH="1">
              <a:off x="1127" y="2937"/>
              <a:ext cx="36" cy="29"/>
            </a:xfrm>
            <a:custGeom>
              <a:avLst/>
              <a:gdLst>
                <a:gd name="T0" fmla="*/ 1 w 263"/>
                <a:gd name="T1" fmla="*/ 0 h 143"/>
                <a:gd name="T2" fmla="*/ 0 w 263"/>
                <a:gd name="T3" fmla="*/ 0 h 143"/>
                <a:gd name="T4" fmla="*/ 0 w 263"/>
                <a:gd name="T5" fmla="*/ 0 h 143"/>
                <a:gd name="T6" fmla="*/ 0 w 263"/>
                <a:gd name="T7" fmla="*/ 1 h 143"/>
                <a:gd name="T8" fmla="*/ 0 w 263"/>
                <a:gd name="T9" fmla="*/ 1 h 143"/>
                <a:gd name="T10" fmla="*/ 0 w 263"/>
                <a:gd name="T11" fmla="*/ 1 h 143"/>
                <a:gd name="T12" fmla="*/ 0 w 263"/>
                <a:gd name="T13" fmla="*/ 1 h 143"/>
                <a:gd name="T14" fmla="*/ 0 w 263"/>
                <a:gd name="T15" fmla="*/ 0 h 143"/>
                <a:gd name="T16" fmla="*/ 1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7" name="Freeform 361"/>
            <p:cNvSpPr/>
            <p:nvPr/>
          </p:nvSpPr>
          <p:spPr bwMode="auto">
            <a:xfrm flipH="1">
              <a:off x="1163" y="3001"/>
              <a:ext cx="117" cy="41"/>
            </a:xfrm>
            <a:custGeom>
              <a:avLst/>
              <a:gdLst>
                <a:gd name="T0" fmla="*/ 2 w 853"/>
                <a:gd name="T1" fmla="*/ 0 h 212"/>
                <a:gd name="T2" fmla="*/ 2 w 853"/>
                <a:gd name="T3" fmla="*/ 0 h 212"/>
                <a:gd name="T4" fmla="*/ 1 w 853"/>
                <a:gd name="T5" fmla="*/ 0 h 212"/>
                <a:gd name="T6" fmla="*/ 1 w 853"/>
                <a:gd name="T7" fmla="*/ 1 h 212"/>
                <a:gd name="T8" fmla="*/ 0 w 853"/>
                <a:gd name="T9" fmla="*/ 1 h 212"/>
                <a:gd name="T10" fmla="*/ 0 w 853"/>
                <a:gd name="T11" fmla="*/ 1 h 212"/>
                <a:gd name="T12" fmla="*/ 0 w 853"/>
                <a:gd name="T13" fmla="*/ 2 h 212"/>
                <a:gd name="T14" fmla="*/ 0 w 853"/>
                <a:gd name="T15" fmla="*/ 1 h 212"/>
                <a:gd name="T16" fmla="*/ 0 w 853"/>
                <a:gd name="T17" fmla="*/ 1 h 212"/>
                <a:gd name="T18" fmla="*/ 1 w 853"/>
                <a:gd name="T19" fmla="*/ 1 h 212"/>
                <a:gd name="T20" fmla="*/ 1 w 853"/>
                <a:gd name="T21" fmla="*/ 1 h 212"/>
                <a:gd name="T22" fmla="*/ 1 w 853"/>
                <a:gd name="T23" fmla="*/ 0 h 212"/>
                <a:gd name="T24" fmla="*/ 2 w 853"/>
                <a:gd name="T25" fmla="*/ 0 h 212"/>
                <a:gd name="T26" fmla="*/ 2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8" name="Freeform 362"/>
            <p:cNvSpPr/>
            <p:nvPr/>
          </p:nvSpPr>
          <p:spPr bwMode="auto">
            <a:xfrm flipH="1">
              <a:off x="1159" y="2690"/>
              <a:ext cx="102" cy="74"/>
            </a:xfrm>
            <a:custGeom>
              <a:avLst/>
              <a:gdLst>
                <a:gd name="T0" fmla="*/ 2 w 751"/>
                <a:gd name="T1" fmla="*/ 3 h 379"/>
                <a:gd name="T2" fmla="*/ 2 w 751"/>
                <a:gd name="T3" fmla="*/ 3 h 379"/>
                <a:gd name="T4" fmla="*/ 1 w 751"/>
                <a:gd name="T5" fmla="*/ 3 h 379"/>
                <a:gd name="T6" fmla="*/ 1 w 751"/>
                <a:gd name="T7" fmla="*/ 3 h 379"/>
                <a:gd name="T8" fmla="*/ 1 w 751"/>
                <a:gd name="T9" fmla="*/ 3 h 379"/>
                <a:gd name="T10" fmla="*/ 1 w 751"/>
                <a:gd name="T11" fmla="*/ 3 h 379"/>
                <a:gd name="T12" fmla="*/ 1 w 751"/>
                <a:gd name="T13" fmla="*/ 3 h 379"/>
                <a:gd name="T14" fmla="*/ 1 w 751"/>
                <a:gd name="T15" fmla="*/ 3 h 379"/>
                <a:gd name="T16" fmla="*/ 1 w 751"/>
                <a:gd name="T17" fmla="*/ 2 h 379"/>
                <a:gd name="T18" fmla="*/ 1 w 751"/>
                <a:gd name="T19" fmla="*/ 2 h 379"/>
                <a:gd name="T20" fmla="*/ 1 w 751"/>
                <a:gd name="T21" fmla="*/ 2 h 379"/>
                <a:gd name="T22" fmla="*/ 1 w 751"/>
                <a:gd name="T23" fmla="*/ 2 h 379"/>
                <a:gd name="T24" fmla="*/ 1 w 751"/>
                <a:gd name="T25" fmla="*/ 2 h 379"/>
                <a:gd name="T26" fmla="*/ 1 w 751"/>
                <a:gd name="T27" fmla="*/ 2 h 379"/>
                <a:gd name="T28" fmla="*/ 1 w 751"/>
                <a:gd name="T29" fmla="*/ 2 h 379"/>
                <a:gd name="T30" fmla="*/ 0 w 751"/>
                <a:gd name="T31" fmla="*/ 2 h 379"/>
                <a:gd name="T32" fmla="*/ 0 w 751"/>
                <a:gd name="T33" fmla="*/ 2 h 379"/>
                <a:gd name="T34" fmla="*/ 0 w 751"/>
                <a:gd name="T35" fmla="*/ 2 h 379"/>
                <a:gd name="T36" fmla="*/ 1 w 751"/>
                <a:gd name="T37" fmla="*/ 2 h 379"/>
                <a:gd name="T38" fmla="*/ 1 w 751"/>
                <a:gd name="T39" fmla="*/ 1 h 379"/>
                <a:gd name="T40" fmla="*/ 1 w 751"/>
                <a:gd name="T41" fmla="*/ 1 h 379"/>
                <a:gd name="T42" fmla="*/ 1 w 751"/>
                <a:gd name="T43" fmla="*/ 1 h 379"/>
                <a:gd name="T44" fmla="*/ 1 w 751"/>
                <a:gd name="T45" fmla="*/ 1 h 379"/>
                <a:gd name="T46" fmla="*/ 1 w 751"/>
                <a:gd name="T47" fmla="*/ 1 h 379"/>
                <a:gd name="T48" fmla="*/ 0 w 751"/>
                <a:gd name="T49" fmla="*/ 1 h 379"/>
                <a:gd name="T50" fmla="*/ 0 w 751"/>
                <a:gd name="T51" fmla="*/ 1 h 379"/>
                <a:gd name="T52" fmla="*/ 0 w 751"/>
                <a:gd name="T53" fmla="*/ 1 h 379"/>
                <a:gd name="T54" fmla="*/ 0 w 751"/>
                <a:gd name="T55" fmla="*/ 1 h 379"/>
                <a:gd name="T56" fmla="*/ 0 w 751"/>
                <a:gd name="T57" fmla="*/ 1 h 379"/>
                <a:gd name="T58" fmla="*/ 0 w 751"/>
                <a:gd name="T59" fmla="*/ 1 h 379"/>
                <a:gd name="T60" fmla="*/ 0 w 751"/>
                <a:gd name="T61" fmla="*/ 1 h 379"/>
                <a:gd name="T62" fmla="*/ 0 w 751"/>
                <a:gd name="T63" fmla="*/ 1 h 379"/>
                <a:gd name="T64" fmla="*/ 0 w 751"/>
                <a:gd name="T65" fmla="*/ 1 h 379"/>
                <a:gd name="T66" fmla="*/ 0 w 751"/>
                <a:gd name="T67" fmla="*/ 1 h 379"/>
                <a:gd name="T68" fmla="*/ 0 w 751"/>
                <a:gd name="T69" fmla="*/ 1 h 379"/>
                <a:gd name="T70" fmla="*/ 0 w 751"/>
                <a:gd name="T71" fmla="*/ 0 h 379"/>
                <a:gd name="T72" fmla="*/ 0 w 751"/>
                <a:gd name="T73" fmla="*/ 0 h 379"/>
                <a:gd name="T74" fmla="*/ 0 w 751"/>
                <a:gd name="T75" fmla="*/ 0 h 379"/>
                <a:gd name="T76" fmla="*/ 0 w 751"/>
                <a:gd name="T77" fmla="*/ 0 h 379"/>
                <a:gd name="T78" fmla="*/ 0 w 751"/>
                <a:gd name="T79" fmla="*/ 0 h 379"/>
                <a:gd name="T80" fmla="*/ 1 w 751"/>
                <a:gd name="T81" fmla="*/ 0 h 379"/>
                <a:gd name="T82" fmla="*/ 1 w 751"/>
                <a:gd name="T83" fmla="*/ 0 h 379"/>
                <a:gd name="T84" fmla="*/ 1 w 751"/>
                <a:gd name="T85" fmla="*/ 0 h 379"/>
                <a:gd name="T86" fmla="*/ 1 w 751"/>
                <a:gd name="T87" fmla="*/ 0 h 379"/>
                <a:gd name="T88" fmla="*/ 1 w 751"/>
                <a:gd name="T89" fmla="*/ 0 h 379"/>
                <a:gd name="T90" fmla="*/ 1 w 751"/>
                <a:gd name="T91" fmla="*/ 0 h 379"/>
                <a:gd name="T92" fmla="*/ 1 w 751"/>
                <a:gd name="T93" fmla="*/ 0 h 379"/>
                <a:gd name="T94" fmla="*/ 1 w 751"/>
                <a:gd name="T95" fmla="*/ 1 h 379"/>
                <a:gd name="T96" fmla="*/ 1 w 751"/>
                <a:gd name="T97" fmla="*/ 1 h 379"/>
                <a:gd name="T98" fmla="*/ 1 w 751"/>
                <a:gd name="T99" fmla="*/ 1 h 379"/>
                <a:gd name="T100" fmla="*/ 1 w 751"/>
                <a:gd name="T101" fmla="*/ 1 h 379"/>
                <a:gd name="T102" fmla="*/ 1 w 751"/>
                <a:gd name="T103" fmla="*/ 1 h 379"/>
                <a:gd name="T104" fmla="*/ 1 w 751"/>
                <a:gd name="T105" fmla="*/ 2 h 379"/>
                <a:gd name="T106" fmla="*/ 2 w 751"/>
                <a:gd name="T107" fmla="*/ 2 h 379"/>
                <a:gd name="T108" fmla="*/ 2 w 751"/>
                <a:gd name="T109" fmla="*/ 2 h 379"/>
                <a:gd name="T110" fmla="*/ 2 w 751"/>
                <a:gd name="T111" fmla="*/ 3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59" name="Freeform 363"/>
            <p:cNvSpPr/>
            <p:nvPr/>
          </p:nvSpPr>
          <p:spPr bwMode="auto">
            <a:xfrm flipH="1">
              <a:off x="1197" y="2724"/>
              <a:ext cx="25" cy="8"/>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0" name="Freeform 364"/>
            <p:cNvSpPr/>
            <p:nvPr/>
          </p:nvSpPr>
          <p:spPr bwMode="auto">
            <a:xfrm flipH="1">
              <a:off x="1228" y="2731"/>
              <a:ext cx="3" cy="5"/>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1" name="Freeform 365"/>
            <p:cNvSpPr/>
            <p:nvPr/>
          </p:nvSpPr>
          <p:spPr bwMode="auto">
            <a:xfrm flipH="1">
              <a:off x="1242" y="2702"/>
              <a:ext cx="15"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2" name="Freeform 366"/>
            <p:cNvSpPr/>
            <p:nvPr/>
          </p:nvSpPr>
          <p:spPr bwMode="auto">
            <a:xfrm flipH="1">
              <a:off x="1213" y="2699"/>
              <a:ext cx="22" cy="6"/>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3" name="Freeform 367"/>
            <p:cNvSpPr/>
            <p:nvPr/>
          </p:nvSpPr>
          <p:spPr bwMode="auto">
            <a:xfrm flipH="1">
              <a:off x="1249" y="2707"/>
              <a:ext cx="4"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4" name="Freeform 368"/>
            <p:cNvSpPr/>
            <p:nvPr/>
          </p:nvSpPr>
          <p:spPr bwMode="auto">
            <a:xfrm flipH="1">
              <a:off x="1253" y="2702"/>
              <a:ext cx="5" cy="5"/>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5" name="Freeform 369"/>
            <p:cNvSpPr/>
            <p:nvPr/>
          </p:nvSpPr>
          <p:spPr bwMode="auto">
            <a:xfrm flipH="1">
              <a:off x="1196" y="2709"/>
              <a:ext cx="5" cy="8"/>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6" name="Freeform 370"/>
            <p:cNvSpPr/>
            <p:nvPr/>
          </p:nvSpPr>
          <p:spPr bwMode="auto">
            <a:xfrm flipH="1">
              <a:off x="1177" y="2746"/>
              <a:ext cx="7"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7" name="Freeform 371"/>
            <p:cNvSpPr/>
            <p:nvPr/>
          </p:nvSpPr>
          <p:spPr bwMode="auto">
            <a:xfrm flipH="1">
              <a:off x="1143" y="2731"/>
              <a:ext cx="31" cy="52"/>
            </a:xfrm>
            <a:custGeom>
              <a:avLst/>
              <a:gdLst>
                <a:gd name="T0" fmla="*/ 0 w 219"/>
                <a:gd name="T1" fmla="*/ 0 h 267"/>
                <a:gd name="T2" fmla="*/ 0 w 219"/>
                <a:gd name="T3" fmla="*/ 0 h 267"/>
                <a:gd name="T4" fmla="*/ 0 w 219"/>
                <a:gd name="T5" fmla="*/ 1 h 267"/>
                <a:gd name="T6" fmla="*/ 0 w 219"/>
                <a:gd name="T7" fmla="*/ 1 h 267"/>
                <a:gd name="T8" fmla="*/ 0 w 219"/>
                <a:gd name="T9" fmla="*/ 1 h 267"/>
                <a:gd name="T10" fmla="*/ 0 w 219"/>
                <a:gd name="T11" fmla="*/ 2 h 267"/>
                <a:gd name="T12" fmla="*/ 1 w 219"/>
                <a:gd name="T13" fmla="*/ 2 h 267"/>
                <a:gd name="T14" fmla="*/ 1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8" name="Freeform 372"/>
            <p:cNvSpPr/>
            <p:nvPr/>
          </p:nvSpPr>
          <p:spPr bwMode="auto">
            <a:xfrm flipH="1">
              <a:off x="1147" y="2736"/>
              <a:ext cx="23" cy="42"/>
            </a:xfrm>
            <a:custGeom>
              <a:avLst/>
              <a:gdLst>
                <a:gd name="T0" fmla="*/ 0 w 175"/>
                <a:gd name="T1" fmla="*/ 0 h 220"/>
                <a:gd name="T2" fmla="*/ 0 w 175"/>
                <a:gd name="T3" fmla="*/ 0 h 220"/>
                <a:gd name="T4" fmla="*/ 0 w 175"/>
                <a:gd name="T5" fmla="*/ 1 h 220"/>
                <a:gd name="T6" fmla="*/ 0 w 175"/>
                <a:gd name="T7" fmla="*/ 1 h 220"/>
                <a:gd name="T8" fmla="*/ 0 w 175"/>
                <a:gd name="T9" fmla="*/ 1 h 220"/>
                <a:gd name="T10" fmla="*/ 0 w 175"/>
                <a:gd name="T11" fmla="*/ 2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9" name="Freeform 373"/>
            <p:cNvSpPr/>
            <p:nvPr/>
          </p:nvSpPr>
          <p:spPr bwMode="auto">
            <a:xfrm flipH="1">
              <a:off x="1046" y="2448"/>
              <a:ext cx="101" cy="156"/>
            </a:xfrm>
            <a:custGeom>
              <a:avLst/>
              <a:gdLst>
                <a:gd name="T0" fmla="*/ 1 w 741"/>
                <a:gd name="T1" fmla="*/ 0 h 807"/>
                <a:gd name="T2" fmla="*/ 0 w 741"/>
                <a:gd name="T3" fmla="*/ 1 h 807"/>
                <a:gd name="T4" fmla="*/ 0 w 741"/>
                <a:gd name="T5" fmla="*/ 1 h 807"/>
                <a:gd name="T6" fmla="*/ 0 w 741"/>
                <a:gd name="T7" fmla="*/ 1 h 807"/>
                <a:gd name="T8" fmla="*/ 0 w 741"/>
                <a:gd name="T9" fmla="*/ 2 h 807"/>
                <a:gd name="T10" fmla="*/ 0 w 741"/>
                <a:gd name="T11" fmla="*/ 2 h 807"/>
                <a:gd name="T12" fmla="*/ 0 w 741"/>
                <a:gd name="T13" fmla="*/ 2 h 807"/>
                <a:gd name="T14" fmla="*/ 0 w 741"/>
                <a:gd name="T15" fmla="*/ 2 h 807"/>
                <a:gd name="T16" fmla="*/ 0 w 741"/>
                <a:gd name="T17" fmla="*/ 3 h 807"/>
                <a:gd name="T18" fmla="*/ 0 w 741"/>
                <a:gd name="T19" fmla="*/ 3 h 807"/>
                <a:gd name="T20" fmla="*/ 0 w 741"/>
                <a:gd name="T21" fmla="*/ 3 h 807"/>
                <a:gd name="T22" fmla="*/ 0 w 741"/>
                <a:gd name="T23" fmla="*/ 4 h 807"/>
                <a:gd name="T24" fmla="*/ 0 w 741"/>
                <a:gd name="T25" fmla="*/ 4 h 807"/>
                <a:gd name="T26" fmla="*/ 0 w 741"/>
                <a:gd name="T27" fmla="*/ 4 h 807"/>
                <a:gd name="T28" fmla="*/ 0 w 741"/>
                <a:gd name="T29" fmla="*/ 4 h 807"/>
                <a:gd name="T30" fmla="*/ 0 w 741"/>
                <a:gd name="T31" fmla="*/ 4 h 807"/>
                <a:gd name="T32" fmla="*/ 0 w 741"/>
                <a:gd name="T33" fmla="*/ 4 h 807"/>
                <a:gd name="T34" fmla="*/ 0 w 741"/>
                <a:gd name="T35" fmla="*/ 4 h 807"/>
                <a:gd name="T36" fmla="*/ 0 w 741"/>
                <a:gd name="T37" fmla="*/ 5 h 807"/>
                <a:gd name="T38" fmla="*/ 0 w 741"/>
                <a:gd name="T39" fmla="*/ 5 h 807"/>
                <a:gd name="T40" fmla="*/ 0 w 741"/>
                <a:gd name="T41" fmla="*/ 5 h 807"/>
                <a:gd name="T42" fmla="*/ 0 w 741"/>
                <a:gd name="T43" fmla="*/ 5 h 807"/>
                <a:gd name="T44" fmla="*/ 0 w 741"/>
                <a:gd name="T45" fmla="*/ 5 h 807"/>
                <a:gd name="T46" fmla="*/ 1 w 741"/>
                <a:gd name="T47" fmla="*/ 5 h 807"/>
                <a:gd name="T48" fmla="*/ 1 w 741"/>
                <a:gd name="T49" fmla="*/ 5 h 807"/>
                <a:gd name="T50" fmla="*/ 1 w 741"/>
                <a:gd name="T51" fmla="*/ 6 h 807"/>
                <a:gd name="T52" fmla="*/ 2 w 741"/>
                <a:gd name="T53" fmla="*/ 5 h 807"/>
                <a:gd name="T54" fmla="*/ 2 w 741"/>
                <a:gd name="T55" fmla="*/ 4 h 807"/>
                <a:gd name="T56" fmla="*/ 2 w 741"/>
                <a:gd name="T57" fmla="*/ 4 h 807"/>
                <a:gd name="T58" fmla="*/ 2 w 741"/>
                <a:gd name="T59" fmla="*/ 3 h 807"/>
                <a:gd name="T60" fmla="*/ 2 w 741"/>
                <a:gd name="T61" fmla="*/ 1 h 807"/>
                <a:gd name="T62" fmla="*/ 2 w 741"/>
                <a:gd name="T63" fmla="*/ 1 h 807"/>
                <a:gd name="T64" fmla="*/ 1 w 741"/>
                <a:gd name="T65" fmla="*/ 0 h 807"/>
                <a:gd name="T66" fmla="*/ 1 w 741"/>
                <a:gd name="T67" fmla="*/ 0 h 807"/>
                <a:gd name="T68" fmla="*/ 1 w 741"/>
                <a:gd name="T69" fmla="*/ 0 h 807"/>
                <a:gd name="T70" fmla="*/ 1 w 741"/>
                <a:gd name="T71" fmla="*/ 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0" name="Freeform 374"/>
            <p:cNvSpPr/>
            <p:nvPr/>
          </p:nvSpPr>
          <p:spPr bwMode="auto">
            <a:xfrm flipH="1">
              <a:off x="1136" y="2542"/>
              <a:ext cx="6" cy="2"/>
            </a:xfrm>
            <a:custGeom>
              <a:avLst/>
              <a:gdLst>
                <a:gd name="T0" fmla="*/ 0 w 42"/>
                <a:gd name="T1" fmla="*/ 0 h 9"/>
                <a:gd name="T2" fmla="*/ 0 w 42"/>
                <a:gd name="T3" fmla="*/ 0 h 9"/>
                <a:gd name="T4" fmla="*/ 0 w 42"/>
                <a:gd name="T5" fmla="*/ 0 h 9"/>
                <a:gd name="T6" fmla="*/ 0 w 42"/>
                <a:gd name="T7" fmla="*/ 0 h 9"/>
                <a:gd name="T8" fmla="*/ 0 w 42"/>
                <a:gd name="T9" fmla="*/ 0 h 9"/>
                <a:gd name="T10" fmla="*/ 0 w 42"/>
                <a:gd name="T11" fmla="*/ 0 h 9"/>
                <a:gd name="T12" fmla="*/ 0 w 42"/>
                <a:gd name="T13" fmla="*/ 0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1" name="Freeform 375"/>
            <p:cNvSpPr/>
            <p:nvPr/>
          </p:nvSpPr>
          <p:spPr bwMode="auto">
            <a:xfrm flipH="1">
              <a:off x="1134" y="2537"/>
              <a:ext cx="2" cy="5"/>
            </a:xfrm>
            <a:custGeom>
              <a:avLst/>
              <a:gdLst>
                <a:gd name="T0" fmla="*/ 0 w 17"/>
                <a:gd name="T1" fmla="*/ 0 h 31"/>
                <a:gd name="T2" fmla="*/ 0 w 17"/>
                <a:gd name="T3" fmla="*/ 0 h 31"/>
                <a:gd name="T4" fmla="*/ 0 w 17"/>
                <a:gd name="T5" fmla="*/ 0 h 31"/>
                <a:gd name="T6" fmla="*/ 0 w 17"/>
                <a:gd name="T7" fmla="*/ 0 h 31"/>
                <a:gd name="T8" fmla="*/ 0 w 17"/>
                <a:gd name="T9" fmla="*/ 0 h 31"/>
                <a:gd name="T10" fmla="*/ 0 w 17"/>
                <a:gd name="T11" fmla="*/ 0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2" name="Freeform 376"/>
            <p:cNvSpPr/>
            <p:nvPr/>
          </p:nvSpPr>
          <p:spPr bwMode="auto">
            <a:xfrm flipH="1">
              <a:off x="1130" y="2517"/>
              <a:ext cx="2" cy="12"/>
            </a:xfrm>
            <a:custGeom>
              <a:avLst/>
              <a:gdLst>
                <a:gd name="T0" fmla="*/ 0 w 19"/>
                <a:gd name="T1" fmla="*/ 0 h 60"/>
                <a:gd name="T2" fmla="*/ 0 w 19"/>
                <a:gd name="T3" fmla="*/ 0 h 60"/>
                <a:gd name="T4" fmla="*/ 0 w 19"/>
                <a:gd name="T5" fmla="*/ 0 h 60"/>
                <a:gd name="T6" fmla="*/ 0 w 19"/>
                <a:gd name="T7" fmla="*/ 0 h 60"/>
                <a:gd name="T8" fmla="*/ 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3" name="Freeform 377"/>
            <p:cNvSpPr/>
            <p:nvPr/>
          </p:nvSpPr>
          <p:spPr bwMode="auto">
            <a:xfrm flipH="1">
              <a:off x="1120" y="2505"/>
              <a:ext cx="11" cy="10"/>
            </a:xfrm>
            <a:custGeom>
              <a:avLst/>
              <a:gdLst>
                <a:gd name="T0" fmla="*/ 0 w 80"/>
                <a:gd name="T1" fmla="*/ 0 h 51"/>
                <a:gd name="T2" fmla="*/ 0 w 80"/>
                <a:gd name="T3" fmla="*/ 0 h 51"/>
                <a:gd name="T4" fmla="*/ 0 w 80"/>
                <a:gd name="T5" fmla="*/ 0 h 51"/>
                <a:gd name="T6" fmla="*/ 0 w 80"/>
                <a:gd name="T7" fmla="*/ 0 h 51"/>
                <a:gd name="T8" fmla="*/ 0 w 80"/>
                <a:gd name="T9" fmla="*/ 0 h 51"/>
                <a:gd name="T10" fmla="*/ 0 w 80"/>
                <a:gd name="T11" fmla="*/ 0 h 51"/>
                <a:gd name="T12" fmla="*/ 0 w 80"/>
                <a:gd name="T13" fmla="*/ 0 h 51"/>
                <a:gd name="T14" fmla="*/ 0 w 80"/>
                <a:gd name="T15" fmla="*/ 0 h 51"/>
                <a:gd name="T16" fmla="*/ 0 w 80"/>
                <a:gd name="T17" fmla="*/ 0 h 51"/>
                <a:gd name="T18" fmla="*/ 0 w 80"/>
                <a:gd name="T19" fmla="*/ 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4" name="Freeform 378"/>
            <p:cNvSpPr/>
            <p:nvPr/>
          </p:nvSpPr>
          <p:spPr bwMode="auto">
            <a:xfrm flipH="1">
              <a:off x="1115" y="2492"/>
              <a:ext cx="19" cy="8"/>
            </a:xfrm>
            <a:custGeom>
              <a:avLst/>
              <a:gdLst>
                <a:gd name="T0" fmla="*/ 0 w 135"/>
                <a:gd name="T1" fmla="*/ 0 h 48"/>
                <a:gd name="T2" fmla="*/ 0 w 135"/>
                <a:gd name="T3" fmla="*/ 0 h 48"/>
                <a:gd name="T4" fmla="*/ 0 w 135"/>
                <a:gd name="T5" fmla="*/ 0 h 48"/>
                <a:gd name="T6" fmla="*/ 0 w 135"/>
                <a:gd name="T7" fmla="*/ 0 h 48"/>
                <a:gd name="T8" fmla="*/ 0 w 135"/>
                <a:gd name="T9" fmla="*/ 0 h 48"/>
                <a:gd name="T10" fmla="*/ 0 w 135"/>
                <a:gd name="T11" fmla="*/ 0 h 48"/>
                <a:gd name="T12" fmla="*/ 0 w 135"/>
                <a:gd name="T13" fmla="*/ 0 h 48"/>
                <a:gd name="T14" fmla="*/ 0 w 135"/>
                <a:gd name="T15" fmla="*/ 0 h 48"/>
                <a:gd name="T16" fmla="*/ 0 w 135"/>
                <a:gd name="T17" fmla="*/ 0 h 48"/>
                <a:gd name="T18" fmla="*/ 0 w 135"/>
                <a:gd name="T19" fmla="*/ 0 h 48"/>
                <a:gd name="T20" fmla="*/ 0 w 135"/>
                <a:gd name="T21" fmla="*/ 0 h 48"/>
                <a:gd name="T22" fmla="*/ 0 w 135"/>
                <a:gd name="T23" fmla="*/ 0 h 48"/>
                <a:gd name="T24" fmla="*/ 0 w 135"/>
                <a:gd name="T25" fmla="*/ 0 h 48"/>
                <a:gd name="T26" fmla="*/ 0 w 135"/>
                <a:gd name="T27" fmla="*/ 0 h 48"/>
                <a:gd name="T28" fmla="*/ 0 w 13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5" name="Freeform 379"/>
            <p:cNvSpPr/>
            <p:nvPr/>
          </p:nvSpPr>
          <p:spPr bwMode="auto">
            <a:xfrm flipH="1">
              <a:off x="1081" y="2503"/>
              <a:ext cx="11" cy="31"/>
            </a:xfrm>
            <a:custGeom>
              <a:avLst/>
              <a:gdLst>
                <a:gd name="T0" fmla="*/ 0 w 78"/>
                <a:gd name="T1" fmla="*/ 0 h 159"/>
                <a:gd name="T2" fmla="*/ 0 w 78"/>
                <a:gd name="T3" fmla="*/ 0 h 159"/>
                <a:gd name="T4" fmla="*/ 0 w 78"/>
                <a:gd name="T5" fmla="*/ 0 h 159"/>
                <a:gd name="T6" fmla="*/ 0 w 78"/>
                <a:gd name="T7" fmla="*/ 0 h 159"/>
                <a:gd name="T8" fmla="*/ 0 w 78"/>
                <a:gd name="T9" fmla="*/ 1 h 159"/>
                <a:gd name="T10" fmla="*/ 0 w 78"/>
                <a:gd name="T11" fmla="*/ 1 h 159"/>
                <a:gd name="T12" fmla="*/ 0 w 78"/>
                <a:gd name="T13" fmla="*/ 1 h 159"/>
                <a:gd name="T14" fmla="*/ 0 w 78"/>
                <a:gd name="T15" fmla="*/ 1 h 159"/>
                <a:gd name="T16" fmla="*/ 0 w 78"/>
                <a:gd name="T17" fmla="*/ 1 h 159"/>
                <a:gd name="T18" fmla="*/ 0 w 78"/>
                <a:gd name="T19" fmla="*/ 0 h 159"/>
                <a:gd name="T20" fmla="*/ 0 w 78"/>
                <a:gd name="T21" fmla="*/ 1 h 159"/>
                <a:gd name="T22" fmla="*/ 0 w 78"/>
                <a:gd name="T23" fmla="*/ 1 h 159"/>
                <a:gd name="T24" fmla="*/ 0 w 78"/>
                <a:gd name="T25" fmla="*/ 1 h 159"/>
                <a:gd name="T26" fmla="*/ 0 w 78"/>
                <a:gd name="T27" fmla="*/ 1 h 159"/>
                <a:gd name="T28" fmla="*/ 0 w 78"/>
                <a:gd name="T29" fmla="*/ 1 h 159"/>
                <a:gd name="T30" fmla="*/ 0 w 78"/>
                <a:gd name="T31" fmla="*/ 1 h 159"/>
                <a:gd name="T32" fmla="*/ 0 w 78"/>
                <a:gd name="T33" fmla="*/ 1 h 159"/>
                <a:gd name="T34" fmla="*/ 0 w 78"/>
                <a:gd name="T35" fmla="*/ 1 h 159"/>
                <a:gd name="T36" fmla="*/ 0 w 78"/>
                <a:gd name="T37" fmla="*/ 0 h 159"/>
                <a:gd name="T38" fmla="*/ 0 w 78"/>
                <a:gd name="T39" fmla="*/ 0 h 159"/>
                <a:gd name="T40" fmla="*/ 0 w 78"/>
                <a:gd name="T41" fmla="*/ 0 h 159"/>
                <a:gd name="T42" fmla="*/ 0 w 78"/>
                <a:gd name="T43" fmla="*/ 0 h 159"/>
                <a:gd name="T44" fmla="*/ 0 w 78"/>
                <a:gd name="T45" fmla="*/ 0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6" name="Freeform 380"/>
            <p:cNvSpPr/>
            <p:nvPr/>
          </p:nvSpPr>
          <p:spPr bwMode="auto">
            <a:xfrm flipH="1">
              <a:off x="1077" y="2498"/>
              <a:ext cx="18" cy="42"/>
            </a:xfrm>
            <a:custGeom>
              <a:avLst/>
              <a:gdLst>
                <a:gd name="T0" fmla="*/ 0 w 129"/>
                <a:gd name="T1" fmla="*/ 0 h 215"/>
                <a:gd name="T2" fmla="*/ 0 w 129"/>
                <a:gd name="T3" fmla="*/ 0 h 215"/>
                <a:gd name="T4" fmla="*/ 0 w 129"/>
                <a:gd name="T5" fmla="*/ 0 h 215"/>
                <a:gd name="T6" fmla="*/ 0 w 129"/>
                <a:gd name="T7" fmla="*/ 0 h 215"/>
                <a:gd name="T8" fmla="*/ 0 w 129"/>
                <a:gd name="T9" fmla="*/ 0 h 215"/>
                <a:gd name="T10" fmla="*/ 0 w 129"/>
                <a:gd name="T11" fmla="*/ 1 h 215"/>
                <a:gd name="T12" fmla="*/ 0 w 129"/>
                <a:gd name="T13" fmla="*/ 1 h 215"/>
                <a:gd name="T14" fmla="*/ 0 w 129"/>
                <a:gd name="T15" fmla="*/ 1 h 215"/>
                <a:gd name="T16" fmla="*/ 0 w 129"/>
                <a:gd name="T17" fmla="*/ 1 h 215"/>
                <a:gd name="T18" fmla="*/ 0 w 129"/>
                <a:gd name="T19" fmla="*/ 1 h 215"/>
                <a:gd name="T20" fmla="*/ 0 w 129"/>
                <a:gd name="T21" fmla="*/ 2 h 215"/>
                <a:gd name="T22" fmla="*/ 0 w 129"/>
                <a:gd name="T23" fmla="*/ 2 h 215"/>
                <a:gd name="T24" fmla="*/ 0 w 129"/>
                <a:gd name="T25" fmla="*/ 2 h 215"/>
                <a:gd name="T26" fmla="*/ 0 w 129"/>
                <a:gd name="T27" fmla="*/ 2 h 215"/>
                <a:gd name="T28" fmla="*/ 0 w 129"/>
                <a:gd name="T29" fmla="*/ 2 h 215"/>
                <a:gd name="T30" fmla="*/ 0 w 129"/>
                <a:gd name="T31" fmla="*/ 2 h 215"/>
                <a:gd name="T32" fmla="*/ 0 w 129"/>
                <a:gd name="T33" fmla="*/ 2 h 215"/>
                <a:gd name="T34" fmla="*/ 0 w 129"/>
                <a:gd name="T35" fmla="*/ 1 h 215"/>
                <a:gd name="T36" fmla="*/ 0 w 129"/>
                <a:gd name="T37" fmla="*/ 1 h 215"/>
                <a:gd name="T38" fmla="*/ 0 w 129"/>
                <a:gd name="T39" fmla="*/ 1 h 215"/>
                <a:gd name="T40" fmla="*/ 0 w 129"/>
                <a:gd name="T41" fmla="*/ 0 h 215"/>
                <a:gd name="T42" fmla="*/ 0 w 129"/>
                <a:gd name="T43" fmla="*/ 0 h 215"/>
                <a:gd name="T44" fmla="*/ 0 w 129"/>
                <a:gd name="T45" fmla="*/ 0 h 215"/>
                <a:gd name="T46" fmla="*/ 0 w 129"/>
                <a:gd name="T47" fmla="*/ 0 h 215"/>
                <a:gd name="T48" fmla="*/ 0 w 129"/>
                <a:gd name="T49" fmla="*/ 0 h 215"/>
                <a:gd name="T50" fmla="*/ 0 w 129"/>
                <a:gd name="T51" fmla="*/ 0 h 215"/>
                <a:gd name="T52" fmla="*/ 0 w 129"/>
                <a:gd name="T53" fmla="*/ 0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7" name="Freeform 381"/>
            <p:cNvSpPr/>
            <p:nvPr/>
          </p:nvSpPr>
          <p:spPr bwMode="auto">
            <a:xfrm flipH="1">
              <a:off x="1088" y="2544"/>
              <a:ext cx="16" cy="33"/>
            </a:xfrm>
            <a:custGeom>
              <a:avLst/>
              <a:gdLst>
                <a:gd name="T0" fmla="*/ 0 w 118"/>
                <a:gd name="T1" fmla="*/ 0 h 179"/>
                <a:gd name="T2" fmla="*/ 0 w 118"/>
                <a:gd name="T3" fmla="*/ 0 h 179"/>
                <a:gd name="T4" fmla="*/ 0 w 118"/>
                <a:gd name="T5" fmla="*/ 1 h 179"/>
                <a:gd name="T6" fmla="*/ 0 w 118"/>
                <a:gd name="T7" fmla="*/ 1 h 179"/>
                <a:gd name="T8" fmla="*/ 0 w 118"/>
                <a:gd name="T9" fmla="*/ 1 h 179"/>
                <a:gd name="T10" fmla="*/ 0 w 118"/>
                <a:gd name="T11" fmla="*/ 1 h 179"/>
                <a:gd name="T12" fmla="*/ 0 w 118"/>
                <a:gd name="T13" fmla="*/ 1 h 179"/>
                <a:gd name="T14" fmla="*/ 0 w 118"/>
                <a:gd name="T15" fmla="*/ 1 h 179"/>
                <a:gd name="T16" fmla="*/ 0 w 118"/>
                <a:gd name="T17" fmla="*/ 0 h 179"/>
                <a:gd name="T18" fmla="*/ 0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8" name="Freeform 382"/>
            <p:cNvSpPr/>
            <p:nvPr/>
          </p:nvSpPr>
          <p:spPr bwMode="auto">
            <a:xfrm flipH="1">
              <a:off x="1039" y="2426"/>
              <a:ext cx="92" cy="130"/>
            </a:xfrm>
            <a:custGeom>
              <a:avLst/>
              <a:gdLst>
                <a:gd name="T0" fmla="*/ 0 w 671"/>
                <a:gd name="T1" fmla="*/ 1 h 670"/>
                <a:gd name="T2" fmla="*/ 0 w 671"/>
                <a:gd name="T3" fmla="*/ 1 h 670"/>
                <a:gd name="T4" fmla="*/ 1 w 671"/>
                <a:gd name="T5" fmla="*/ 1 h 670"/>
                <a:gd name="T6" fmla="*/ 1 w 671"/>
                <a:gd name="T7" fmla="*/ 2 h 670"/>
                <a:gd name="T8" fmla="*/ 1 w 671"/>
                <a:gd name="T9" fmla="*/ 2 h 670"/>
                <a:gd name="T10" fmla="*/ 1 w 671"/>
                <a:gd name="T11" fmla="*/ 2 h 670"/>
                <a:gd name="T12" fmla="*/ 1 w 671"/>
                <a:gd name="T13" fmla="*/ 3 h 670"/>
                <a:gd name="T14" fmla="*/ 1 w 671"/>
                <a:gd name="T15" fmla="*/ 3 h 670"/>
                <a:gd name="T16" fmla="*/ 1 w 671"/>
                <a:gd name="T17" fmla="*/ 3 h 670"/>
                <a:gd name="T18" fmla="*/ 1 w 671"/>
                <a:gd name="T19" fmla="*/ 3 h 670"/>
                <a:gd name="T20" fmla="*/ 1 w 671"/>
                <a:gd name="T21" fmla="*/ 3 h 670"/>
                <a:gd name="T22" fmla="*/ 1 w 671"/>
                <a:gd name="T23" fmla="*/ 3 h 670"/>
                <a:gd name="T24" fmla="*/ 1 w 671"/>
                <a:gd name="T25" fmla="*/ 3 h 670"/>
                <a:gd name="T26" fmla="*/ 1 w 671"/>
                <a:gd name="T27" fmla="*/ 3 h 670"/>
                <a:gd name="T28" fmla="*/ 1 w 671"/>
                <a:gd name="T29" fmla="*/ 3 h 670"/>
                <a:gd name="T30" fmla="*/ 1 w 671"/>
                <a:gd name="T31" fmla="*/ 3 h 670"/>
                <a:gd name="T32" fmla="*/ 1 w 671"/>
                <a:gd name="T33" fmla="*/ 4 h 670"/>
                <a:gd name="T34" fmla="*/ 1 w 671"/>
                <a:gd name="T35" fmla="*/ 4 h 670"/>
                <a:gd name="T36" fmla="*/ 1 w 671"/>
                <a:gd name="T37" fmla="*/ 4 h 670"/>
                <a:gd name="T38" fmla="*/ 1 w 671"/>
                <a:gd name="T39" fmla="*/ 4 h 670"/>
                <a:gd name="T40" fmla="*/ 1 w 671"/>
                <a:gd name="T41" fmla="*/ 5 h 670"/>
                <a:gd name="T42" fmla="*/ 1 w 671"/>
                <a:gd name="T43" fmla="*/ 5 h 670"/>
                <a:gd name="T44" fmla="*/ 2 w 671"/>
                <a:gd name="T45" fmla="*/ 4 h 670"/>
                <a:gd name="T46" fmla="*/ 2 w 671"/>
                <a:gd name="T47" fmla="*/ 3 h 670"/>
                <a:gd name="T48" fmla="*/ 2 w 671"/>
                <a:gd name="T49" fmla="*/ 2 h 670"/>
                <a:gd name="T50" fmla="*/ 2 w 671"/>
                <a:gd name="T51" fmla="*/ 2 h 670"/>
                <a:gd name="T52" fmla="*/ 2 w 671"/>
                <a:gd name="T53" fmla="*/ 1 h 670"/>
                <a:gd name="T54" fmla="*/ 2 w 671"/>
                <a:gd name="T55" fmla="*/ 0 h 670"/>
                <a:gd name="T56" fmla="*/ 2 w 671"/>
                <a:gd name="T57" fmla="*/ 0 h 670"/>
                <a:gd name="T58" fmla="*/ 1 w 671"/>
                <a:gd name="T59" fmla="*/ 0 h 670"/>
                <a:gd name="T60" fmla="*/ 1 w 671"/>
                <a:gd name="T61" fmla="*/ 0 h 670"/>
                <a:gd name="T62" fmla="*/ 1 w 671"/>
                <a:gd name="T63" fmla="*/ 0 h 670"/>
                <a:gd name="T64" fmla="*/ 0 w 671"/>
                <a:gd name="T65" fmla="*/ 0 h 670"/>
                <a:gd name="T66" fmla="*/ 0 w 671"/>
                <a:gd name="T67" fmla="*/ 0 h 670"/>
                <a:gd name="T68" fmla="*/ 0 w 671"/>
                <a:gd name="T69" fmla="*/ 1 h 670"/>
                <a:gd name="T70" fmla="*/ 0 w 671"/>
                <a:gd name="T71" fmla="*/ 1 h 670"/>
                <a:gd name="T72" fmla="*/ 0 w 671"/>
                <a:gd name="T73" fmla="*/ 1 h 670"/>
                <a:gd name="T74" fmla="*/ 0 w 671"/>
                <a:gd name="T75" fmla="*/ 1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9" name="Freeform 383"/>
            <p:cNvSpPr/>
            <p:nvPr/>
          </p:nvSpPr>
          <p:spPr bwMode="auto">
            <a:xfrm flipH="1">
              <a:off x="1041" y="2428"/>
              <a:ext cx="87" cy="124"/>
            </a:xfrm>
            <a:custGeom>
              <a:avLst/>
              <a:gdLst>
                <a:gd name="T0" fmla="*/ 0 w 636"/>
                <a:gd name="T1" fmla="*/ 1 h 643"/>
                <a:gd name="T2" fmla="*/ 0 w 636"/>
                <a:gd name="T3" fmla="*/ 1 h 643"/>
                <a:gd name="T4" fmla="*/ 0 w 636"/>
                <a:gd name="T5" fmla="*/ 1 h 643"/>
                <a:gd name="T6" fmla="*/ 1 w 636"/>
                <a:gd name="T7" fmla="*/ 1 h 643"/>
                <a:gd name="T8" fmla="*/ 1 w 636"/>
                <a:gd name="T9" fmla="*/ 1 h 643"/>
                <a:gd name="T10" fmla="*/ 1 w 636"/>
                <a:gd name="T11" fmla="*/ 1 h 643"/>
                <a:gd name="T12" fmla="*/ 1 w 636"/>
                <a:gd name="T13" fmla="*/ 1 h 643"/>
                <a:gd name="T14" fmla="*/ 1 w 636"/>
                <a:gd name="T15" fmla="*/ 1 h 643"/>
                <a:gd name="T16" fmla="*/ 1 w 636"/>
                <a:gd name="T17" fmla="*/ 2 h 643"/>
                <a:gd name="T18" fmla="*/ 1 w 636"/>
                <a:gd name="T19" fmla="*/ 2 h 643"/>
                <a:gd name="T20" fmla="*/ 1 w 636"/>
                <a:gd name="T21" fmla="*/ 2 h 643"/>
                <a:gd name="T22" fmla="*/ 1 w 636"/>
                <a:gd name="T23" fmla="*/ 2 h 643"/>
                <a:gd name="T24" fmla="*/ 1 w 636"/>
                <a:gd name="T25" fmla="*/ 2 h 643"/>
                <a:gd name="T26" fmla="*/ 1 w 636"/>
                <a:gd name="T27" fmla="*/ 2 h 643"/>
                <a:gd name="T28" fmla="*/ 1 w 636"/>
                <a:gd name="T29" fmla="*/ 3 h 643"/>
                <a:gd name="T30" fmla="*/ 1 w 636"/>
                <a:gd name="T31" fmla="*/ 3 h 643"/>
                <a:gd name="T32" fmla="*/ 1 w 636"/>
                <a:gd name="T33" fmla="*/ 3 h 643"/>
                <a:gd name="T34" fmla="*/ 1 w 636"/>
                <a:gd name="T35" fmla="*/ 3 h 643"/>
                <a:gd name="T36" fmla="*/ 1 w 636"/>
                <a:gd name="T37" fmla="*/ 3 h 643"/>
                <a:gd name="T38" fmla="*/ 1 w 636"/>
                <a:gd name="T39" fmla="*/ 3 h 643"/>
                <a:gd name="T40" fmla="*/ 1 w 636"/>
                <a:gd name="T41" fmla="*/ 3 h 643"/>
                <a:gd name="T42" fmla="*/ 1 w 636"/>
                <a:gd name="T43" fmla="*/ 3 h 643"/>
                <a:gd name="T44" fmla="*/ 1 w 636"/>
                <a:gd name="T45" fmla="*/ 4 h 643"/>
                <a:gd name="T46" fmla="*/ 1 w 636"/>
                <a:gd name="T47" fmla="*/ 4 h 643"/>
                <a:gd name="T48" fmla="*/ 1 w 636"/>
                <a:gd name="T49" fmla="*/ 4 h 643"/>
                <a:gd name="T50" fmla="*/ 1 w 636"/>
                <a:gd name="T51" fmla="*/ 3 h 643"/>
                <a:gd name="T52" fmla="*/ 1 w 636"/>
                <a:gd name="T53" fmla="*/ 4 h 643"/>
                <a:gd name="T54" fmla="*/ 1 w 636"/>
                <a:gd name="T55" fmla="*/ 4 h 643"/>
                <a:gd name="T56" fmla="*/ 1 w 636"/>
                <a:gd name="T57" fmla="*/ 4 h 643"/>
                <a:gd name="T58" fmla="*/ 1 w 636"/>
                <a:gd name="T59" fmla="*/ 4 h 643"/>
                <a:gd name="T60" fmla="*/ 2 w 636"/>
                <a:gd name="T61" fmla="*/ 3 h 643"/>
                <a:gd name="T62" fmla="*/ 2 w 636"/>
                <a:gd name="T63" fmla="*/ 2 h 643"/>
                <a:gd name="T64" fmla="*/ 1 w 636"/>
                <a:gd name="T65" fmla="*/ 2 h 643"/>
                <a:gd name="T66" fmla="*/ 2 w 636"/>
                <a:gd name="T67" fmla="*/ 2 h 643"/>
                <a:gd name="T68" fmla="*/ 1 w 636"/>
                <a:gd name="T69" fmla="*/ 1 h 643"/>
                <a:gd name="T70" fmla="*/ 1 w 636"/>
                <a:gd name="T71" fmla="*/ 1 h 643"/>
                <a:gd name="T72" fmla="*/ 2 w 636"/>
                <a:gd name="T73" fmla="*/ 1 h 643"/>
                <a:gd name="T74" fmla="*/ 1 w 636"/>
                <a:gd name="T75" fmla="*/ 0 h 643"/>
                <a:gd name="T76" fmla="*/ 1 w 636"/>
                <a:gd name="T77" fmla="*/ 0 h 643"/>
                <a:gd name="T78" fmla="*/ 1 w 636"/>
                <a:gd name="T79" fmla="*/ 0 h 643"/>
                <a:gd name="T80" fmla="*/ 1 w 636"/>
                <a:gd name="T81" fmla="*/ 0 h 643"/>
                <a:gd name="T82" fmla="*/ 1 w 636"/>
                <a:gd name="T83" fmla="*/ 0 h 643"/>
                <a:gd name="T84" fmla="*/ 0 w 636"/>
                <a:gd name="T85" fmla="*/ 0 h 643"/>
                <a:gd name="T86" fmla="*/ 0 w 636"/>
                <a:gd name="T87" fmla="*/ 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0" name="Freeform 384"/>
            <p:cNvSpPr/>
            <p:nvPr/>
          </p:nvSpPr>
          <p:spPr bwMode="auto">
            <a:xfrm flipH="1">
              <a:off x="1216" y="2742"/>
              <a:ext cx="95" cy="83"/>
            </a:xfrm>
            <a:custGeom>
              <a:avLst/>
              <a:gdLst>
                <a:gd name="T0" fmla="*/ 2 w 698"/>
                <a:gd name="T1" fmla="*/ 2 h 425"/>
                <a:gd name="T2" fmla="*/ 1 w 698"/>
                <a:gd name="T3" fmla="*/ 2 h 425"/>
                <a:gd name="T4" fmla="*/ 1 w 698"/>
                <a:gd name="T5" fmla="*/ 2 h 425"/>
                <a:gd name="T6" fmla="*/ 1 w 698"/>
                <a:gd name="T7" fmla="*/ 2 h 425"/>
                <a:gd name="T8" fmla="*/ 1 w 698"/>
                <a:gd name="T9" fmla="*/ 1 h 425"/>
                <a:gd name="T10" fmla="*/ 1 w 698"/>
                <a:gd name="T11" fmla="*/ 1 h 425"/>
                <a:gd name="T12" fmla="*/ 1 w 698"/>
                <a:gd name="T13" fmla="*/ 1 h 425"/>
                <a:gd name="T14" fmla="*/ 1 w 698"/>
                <a:gd name="T15" fmla="*/ 0 h 425"/>
                <a:gd name="T16" fmla="*/ 1 w 698"/>
                <a:gd name="T17" fmla="*/ 0 h 425"/>
                <a:gd name="T18" fmla="*/ 1 w 698"/>
                <a:gd name="T19" fmla="*/ 0 h 425"/>
                <a:gd name="T20" fmla="*/ 1 w 698"/>
                <a:gd name="T21" fmla="*/ 0 h 425"/>
                <a:gd name="T22" fmla="*/ 1 w 698"/>
                <a:gd name="T23" fmla="*/ 0 h 425"/>
                <a:gd name="T24" fmla="*/ 0 w 698"/>
                <a:gd name="T25" fmla="*/ 0 h 425"/>
                <a:gd name="T26" fmla="*/ 0 w 698"/>
                <a:gd name="T27" fmla="*/ 0 h 425"/>
                <a:gd name="T28" fmla="*/ 0 w 698"/>
                <a:gd name="T29" fmla="*/ 0 h 425"/>
                <a:gd name="T30" fmla="*/ 0 w 698"/>
                <a:gd name="T31" fmla="*/ 0 h 425"/>
                <a:gd name="T32" fmla="*/ 0 w 698"/>
                <a:gd name="T33" fmla="*/ 1 h 425"/>
                <a:gd name="T34" fmla="*/ 0 w 698"/>
                <a:gd name="T35" fmla="*/ 1 h 425"/>
                <a:gd name="T36" fmla="*/ 0 w 698"/>
                <a:gd name="T37" fmla="*/ 1 h 425"/>
                <a:gd name="T38" fmla="*/ 0 w 698"/>
                <a:gd name="T39" fmla="*/ 1 h 425"/>
                <a:gd name="T40" fmla="*/ 0 w 698"/>
                <a:gd name="T41" fmla="*/ 1 h 425"/>
                <a:gd name="T42" fmla="*/ 0 w 698"/>
                <a:gd name="T43" fmla="*/ 1 h 425"/>
                <a:gd name="T44" fmla="*/ 0 w 698"/>
                <a:gd name="T45" fmla="*/ 1 h 425"/>
                <a:gd name="T46" fmla="*/ 0 w 698"/>
                <a:gd name="T47" fmla="*/ 1 h 425"/>
                <a:gd name="T48" fmla="*/ 0 w 698"/>
                <a:gd name="T49" fmla="*/ 1 h 425"/>
                <a:gd name="T50" fmla="*/ 0 w 698"/>
                <a:gd name="T51" fmla="*/ 1 h 425"/>
                <a:gd name="T52" fmla="*/ 1 w 698"/>
                <a:gd name="T53" fmla="*/ 1 h 425"/>
                <a:gd name="T54" fmla="*/ 0 w 698"/>
                <a:gd name="T55" fmla="*/ 1 h 425"/>
                <a:gd name="T56" fmla="*/ 0 w 698"/>
                <a:gd name="T57" fmla="*/ 1 h 425"/>
                <a:gd name="T58" fmla="*/ 0 w 698"/>
                <a:gd name="T59" fmla="*/ 2 h 425"/>
                <a:gd name="T60" fmla="*/ 0 w 698"/>
                <a:gd name="T61" fmla="*/ 2 h 425"/>
                <a:gd name="T62" fmla="*/ 0 w 698"/>
                <a:gd name="T63" fmla="*/ 2 h 425"/>
                <a:gd name="T64" fmla="*/ 0 w 698"/>
                <a:gd name="T65" fmla="*/ 2 h 425"/>
                <a:gd name="T66" fmla="*/ 0 w 698"/>
                <a:gd name="T67" fmla="*/ 2 h 425"/>
                <a:gd name="T68" fmla="*/ 0 w 698"/>
                <a:gd name="T69" fmla="*/ 2 h 425"/>
                <a:gd name="T70" fmla="*/ 1 w 698"/>
                <a:gd name="T71" fmla="*/ 2 h 425"/>
                <a:gd name="T72" fmla="*/ 1 w 698"/>
                <a:gd name="T73" fmla="*/ 2 h 425"/>
                <a:gd name="T74" fmla="*/ 1 w 698"/>
                <a:gd name="T75" fmla="*/ 2 h 425"/>
                <a:gd name="T76" fmla="*/ 1 w 698"/>
                <a:gd name="T77" fmla="*/ 2 h 425"/>
                <a:gd name="T78" fmla="*/ 1 w 698"/>
                <a:gd name="T79" fmla="*/ 2 h 425"/>
                <a:gd name="T80" fmla="*/ 1 w 698"/>
                <a:gd name="T81" fmla="*/ 3 h 425"/>
                <a:gd name="T82" fmla="*/ 1 w 698"/>
                <a:gd name="T83" fmla="*/ 3 h 425"/>
                <a:gd name="T84" fmla="*/ 1 w 698"/>
                <a:gd name="T85" fmla="*/ 3 h 425"/>
                <a:gd name="T86" fmla="*/ 1 w 698"/>
                <a:gd name="T87" fmla="*/ 3 h 425"/>
                <a:gd name="T88" fmla="*/ 1 w 698"/>
                <a:gd name="T89" fmla="*/ 3 h 425"/>
                <a:gd name="T90" fmla="*/ 1 w 698"/>
                <a:gd name="T91" fmla="*/ 3 h 425"/>
                <a:gd name="T92" fmla="*/ 1 w 698"/>
                <a:gd name="T93" fmla="*/ 3 h 425"/>
                <a:gd name="T94" fmla="*/ 1 w 698"/>
                <a:gd name="T95" fmla="*/ 3 h 425"/>
                <a:gd name="T96" fmla="*/ 2 w 698"/>
                <a:gd name="T97" fmla="*/ 3 h 425"/>
                <a:gd name="T98" fmla="*/ 2 w 698"/>
                <a:gd name="T99" fmla="*/ 2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1" name="Freeform 385"/>
            <p:cNvSpPr/>
            <p:nvPr/>
          </p:nvSpPr>
          <p:spPr bwMode="auto">
            <a:xfrm flipH="1">
              <a:off x="1277" y="2756"/>
              <a:ext cx="30" cy="10"/>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1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2" name="Freeform 386"/>
            <p:cNvSpPr/>
            <p:nvPr/>
          </p:nvSpPr>
          <p:spPr bwMode="auto">
            <a:xfrm flipH="1">
              <a:off x="1265" y="2746"/>
              <a:ext cx="25"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3" name="Freeform 387"/>
            <p:cNvSpPr/>
            <p:nvPr/>
          </p:nvSpPr>
          <p:spPr bwMode="auto">
            <a:xfrm flipH="1">
              <a:off x="1276" y="2771"/>
              <a:ext cx="10"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4" name="Freeform 388"/>
            <p:cNvSpPr/>
            <p:nvPr/>
          </p:nvSpPr>
          <p:spPr bwMode="auto">
            <a:xfrm flipH="1">
              <a:off x="1305" y="2768"/>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5" name="Freeform 389"/>
            <p:cNvSpPr/>
            <p:nvPr/>
          </p:nvSpPr>
          <p:spPr bwMode="auto">
            <a:xfrm flipH="1">
              <a:off x="1261" y="2761"/>
              <a:ext cx="5" cy="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6" name="Freeform 390"/>
            <p:cNvSpPr/>
            <p:nvPr/>
          </p:nvSpPr>
          <p:spPr bwMode="auto">
            <a:xfrm flipH="1">
              <a:off x="1242" y="2761"/>
              <a:ext cx="15" cy="23"/>
            </a:xfrm>
            <a:custGeom>
              <a:avLst/>
              <a:gdLst>
                <a:gd name="T0" fmla="*/ 0 w 114"/>
                <a:gd name="T1" fmla="*/ 0 h 114"/>
                <a:gd name="T2" fmla="*/ 0 w 114"/>
                <a:gd name="T3" fmla="*/ 0 h 114"/>
                <a:gd name="T4" fmla="*/ 0 w 114"/>
                <a:gd name="T5" fmla="*/ 1 h 114"/>
                <a:gd name="T6" fmla="*/ 0 w 114"/>
                <a:gd name="T7" fmla="*/ 1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7" name="Freeform 391"/>
            <p:cNvSpPr/>
            <p:nvPr/>
          </p:nvSpPr>
          <p:spPr bwMode="auto">
            <a:xfrm flipH="1">
              <a:off x="1234" y="2793"/>
              <a:ext cx="4" cy="15"/>
            </a:xfrm>
            <a:custGeom>
              <a:avLst/>
              <a:gdLst>
                <a:gd name="T0" fmla="*/ 0 w 27"/>
                <a:gd name="T1" fmla="*/ 0 h 82"/>
                <a:gd name="T2" fmla="*/ 0 w 27"/>
                <a:gd name="T3" fmla="*/ 0 h 82"/>
                <a:gd name="T4" fmla="*/ 0 w 27"/>
                <a:gd name="T5" fmla="*/ 0 h 82"/>
                <a:gd name="T6" fmla="*/ 0 w 27"/>
                <a:gd name="T7" fmla="*/ 1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8" name="Freeform 392"/>
            <p:cNvSpPr/>
            <p:nvPr/>
          </p:nvSpPr>
          <p:spPr bwMode="auto">
            <a:xfrm flipH="1">
              <a:off x="1270" y="2776"/>
              <a:ext cx="1" cy="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9" name="Freeform 393"/>
            <p:cNvSpPr/>
            <p:nvPr/>
          </p:nvSpPr>
          <p:spPr bwMode="auto">
            <a:xfrm flipH="1">
              <a:off x="1131" y="2561"/>
              <a:ext cx="7"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0" name="Freeform 394"/>
            <p:cNvSpPr/>
            <p:nvPr/>
          </p:nvSpPr>
          <p:spPr bwMode="auto">
            <a:xfrm flipH="1">
              <a:off x="1134" y="2572"/>
              <a:ext cx="1" cy="5"/>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1" name="Freeform 395"/>
            <p:cNvSpPr/>
            <p:nvPr/>
          </p:nvSpPr>
          <p:spPr bwMode="auto">
            <a:xfrm flipH="1">
              <a:off x="1107" y="2608"/>
              <a:ext cx="56" cy="208"/>
            </a:xfrm>
            <a:custGeom>
              <a:avLst/>
              <a:gdLst>
                <a:gd name="T0" fmla="*/ 1 w 431"/>
                <a:gd name="T1" fmla="*/ 0 h 1076"/>
                <a:gd name="T2" fmla="*/ 1 w 431"/>
                <a:gd name="T3" fmla="*/ 0 h 1076"/>
                <a:gd name="T4" fmla="*/ 1 w 431"/>
                <a:gd name="T5" fmla="*/ 1 h 1076"/>
                <a:gd name="T6" fmla="*/ 1 w 431"/>
                <a:gd name="T7" fmla="*/ 1 h 1076"/>
                <a:gd name="T8" fmla="*/ 0 w 431"/>
                <a:gd name="T9" fmla="*/ 3 h 1076"/>
                <a:gd name="T10" fmla="*/ 0 w 431"/>
                <a:gd name="T11" fmla="*/ 5 h 1076"/>
                <a:gd name="T12" fmla="*/ 0 w 431"/>
                <a:gd name="T13" fmla="*/ 8 h 1076"/>
                <a:gd name="T14" fmla="*/ 0 w 431"/>
                <a:gd name="T15" fmla="*/ 7 h 1076"/>
                <a:gd name="T16" fmla="*/ 1 w 431"/>
                <a:gd name="T17" fmla="*/ 1 h 1076"/>
                <a:gd name="T18" fmla="*/ 1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2" name="Freeform 396"/>
            <p:cNvSpPr/>
            <p:nvPr/>
          </p:nvSpPr>
          <p:spPr bwMode="auto">
            <a:xfrm flipH="1">
              <a:off x="1012" y="2567"/>
              <a:ext cx="219" cy="349"/>
            </a:xfrm>
            <a:custGeom>
              <a:avLst/>
              <a:gdLst>
                <a:gd name="T0" fmla="*/ 3 w 1606"/>
                <a:gd name="T1" fmla="*/ 1 h 1792"/>
                <a:gd name="T2" fmla="*/ 3 w 1606"/>
                <a:gd name="T3" fmla="*/ 0 h 1792"/>
                <a:gd name="T4" fmla="*/ 2 w 1606"/>
                <a:gd name="T5" fmla="*/ 1 h 1792"/>
                <a:gd name="T6" fmla="*/ 2 w 1606"/>
                <a:gd name="T7" fmla="*/ 2 h 1792"/>
                <a:gd name="T8" fmla="*/ 2 w 1606"/>
                <a:gd name="T9" fmla="*/ 3 h 1792"/>
                <a:gd name="T10" fmla="*/ 2 w 1606"/>
                <a:gd name="T11" fmla="*/ 3 h 1792"/>
                <a:gd name="T12" fmla="*/ 2 w 1606"/>
                <a:gd name="T13" fmla="*/ 4 h 1792"/>
                <a:gd name="T14" fmla="*/ 2 w 1606"/>
                <a:gd name="T15" fmla="*/ 5 h 1792"/>
                <a:gd name="T16" fmla="*/ 2 w 1606"/>
                <a:gd name="T17" fmla="*/ 7 h 1792"/>
                <a:gd name="T18" fmla="*/ 1 w 1606"/>
                <a:gd name="T19" fmla="*/ 8 h 1792"/>
                <a:gd name="T20" fmla="*/ 1 w 1606"/>
                <a:gd name="T21" fmla="*/ 8 h 1792"/>
                <a:gd name="T22" fmla="*/ 1 w 1606"/>
                <a:gd name="T23" fmla="*/ 8 h 1792"/>
                <a:gd name="T24" fmla="*/ 0 w 1606"/>
                <a:gd name="T25" fmla="*/ 8 h 1792"/>
                <a:gd name="T26" fmla="*/ 0 w 1606"/>
                <a:gd name="T27" fmla="*/ 9 h 1792"/>
                <a:gd name="T28" fmla="*/ 0 w 1606"/>
                <a:gd name="T29" fmla="*/ 9 h 1792"/>
                <a:gd name="T30" fmla="*/ 0 w 1606"/>
                <a:gd name="T31" fmla="*/ 10 h 1792"/>
                <a:gd name="T32" fmla="*/ 0 w 1606"/>
                <a:gd name="T33" fmla="*/ 10 h 1792"/>
                <a:gd name="T34" fmla="*/ 1 w 1606"/>
                <a:gd name="T35" fmla="*/ 11 h 1792"/>
                <a:gd name="T36" fmla="*/ 1 w 1606"/>
                <a:gd name="T37" fmla="*/ 11 h 1792"/>
                <a:gd name="T38" fmla="*/ 1 w 1606"/>
                <a:gd name="T39" fmla="*/ 11 h 1792"/>
                <a:gd name="T40" fmla="*/ 1 w 1606"/>
                <a:gd name="T41" fmla="*/ 11 h 1792"/>
                <a:gd name="T42" fmla="*/ 1 w 1606"/>
                <a:gd name="T43" fmla="*/ 11 h 1792"/>
                <a:gd name="T44" fmla="*/ 1 w 1606"/>
                <a:gd name="T45" fmla="*/ 12 h 1792"/>
                <a:gd name="T46" fmla="*/ 1 w 1606"/>
                <a:gd name="T47" fmla="*/ 13 h 1792"/>
                <a:gd name="T48" fmla="*/ 2 w 1606"/>
                <a:gd name="T49" fmla="*/ 13 h 1792"/>
                <a:gd name="T50" fmla="*/ 2 w 1606"/>
                <a:gd name="T51" fmla="*/ 13 h 1792"/>
                <a:gd name="T52" fmla="*/ 2 w 1606"/>
                <a:gd name="T53" fmla="*/ 13 h 1792"/>
                <a:gd name="T54" fmla="*/ 2 w 1606"/>
                <a:gd name="T55" fmla="*/ 13 h 1792"/>
                <a:gd name="T56" fmla="*/ 2 w 1606"/>
                <a:gd name="T57" fmla="*/ 13 h 1792"/>
                <a:gd name="T58" fmla="*/ 3 w 1606"/>
                <a:gd name="T59" fmla="*/ 13 h 1792"/>
                <a:gd name="T60" fmla="*/ 3 w 1606"/>
                <a:gd name="T61" fmla="*/ 13 h 1792"/>
                <a:gd name="T62" fmla="*/ 3 w 1606"/>
                <a:gd name="T63" fmla="*/ 13 h 1792"/>
                <a:gd name="T64" fmla="*/ 4 w 1606"/>
                <a:gd name="T65" fmla="*/ 13 h 1792"/>
                <a:gd name="T66" fmla="*/ 4 w 1606"/>
                <a:gd name="T67" fmla="*/ 12 h 1792"/>
                <a:gd name="T68" fmla="*/ 4 w 1606"/>
                <a:gd name="T69" fmla="*/ 12 h 1792"/>
                <a:gd name="T70" fmla="*/ 4 w 1606"/>
                <a:gd name="T71" fmla="*/ 11 h 1792"/>
                <a:gd name="T72" fmla="*/ 4 w 1606"/>
                <a:gd name="T73" fmla="*/ 10 h 1792"/>
                <a:gd name="T74" fmla="*/ 4 w 1606"/>
                <a:gd name="T75" fmla="*/ 8 h 1792"/>
                <a:gd name="T76" fmla="*/ 4 w 1606"/>
                <a:gd name="T77" fmla="*/ 7 h 1792"/>
                <a:gd name="T78" fmla="*/ 4 w 1606"/>
                <a:gd name="T79" fmla="*/ 5 h 1792"/>
                <a:gd name="T80" fmla="*/ 4 w 1606"/>
                <a:gd name="T81" fmla="*/ 4 h 1792"/>
                <a:gd name="T82" fmla="*/ 4 w 1606"/>
                <a:gd name="T83" fmla="*/ 3 h 1792"/>
                <a:gd name="T84" fmla="*/ 4 w 1606"/>
                <a:gd name="T85" fmla="*/ 2 h 1792"/>
                <a:gd name="T86" fmla="*/ 4 w 1606"/>
                <a:gd name="T87" fmla="*/ 2 h 1792"/>
                <a:gd name="T88" fmla="*/ 4 w 1606"/>
                <a:gd name="T89" fmla="*/ 1 h 1792"/>
                <a:gd name="T90" fmla="*/ 3 w 1606"/>
                <a:gd name="T91" fmla="*/ 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3" name="Freeform 397"/>
            <p:cNvSpPr/>
            <p:nvPr/>
          </p:nvSpPr>
          <p:spPr bwMode="auto">
            <a:xfrm flipH="1">
              <a:off x="1016" y="2589"/>
              <a:ext cx="138" cy="323"/>
            </a:xfrm>
            <a:custGeom>
              <a:avLst/>
              <a:gdLst>
                <a:gd name="T0" fmla="*/ 0 w 1014"/>
                <a:gd name="T1" fmla="*/ 10 h 1671"/>
                <a:gd name="T2" fmla="*/ 1 w 1014"/>
                <a:gd name="T3" fmla="*/ 10 h 1671"/>
                <a:gd name="T4" fmla="*/ 1 w 1014"/>
                <a:gd name="T5" fmla="*/ 9 h 1671"/>
                <a:gd name="T6" fmla="*/ 2 w 1014"/>
                <a:gd name="T7" fmla="*/ 8 h 1671"/>
                <a:gd name="T8" fmla="*/ 2 w 1014"/>
                <a:gd name="T9" fmla="*/ 8 h 1671"/>
                <a:gd name="T10" fmla="*/ 2 w 1014"/>
                <a:gd name="T11" fmla="*/ 6 h 1671"/>
                <a:gd name="T12" fmla="*/ 2 w 1014"/>
                <a:gd name="T13" fmla="*/ 7 h 1671"/>
                <a:gd name="T14" fmla="*/ 2 w 1014"/>
                <a:gd name="T15" fmla="*/ 5 h 1671"/>
                <a:gd name="T16" fmla="*/ 2 w 1014"/>
                <a:gd name="T17" fmla="*/ 4 h 1671"/>
                <a:gd name="T18" fmla="*/ 2 w 1014"/>
                <a:gd name="T19" fmla="*/ 5 h 1671"/>
                <a:gd name="T20" fmla="*/ 2 w 1014"/>
                <a:gd name="T21" fmla="*/ 3 h 1671"/>
                <a:gd name="T22" fmla="*/ 1 w 1014"/>
                <a:gd name="T23" fmla="*/ 2 h 1671"/>
                <a:gd name="T24" fmla="*/ 1 w 1014"/>
                <a:gd name="T25" fmla="*/ 2 h 1671"/>
                <a:gd name="T26" fmla="*/ 2 w 1014"/>
                <a:gd name="T27" fmla="*/ 1 h 1671"/>
                <a:gd name="T28" fmla="*/ 2 w 1014"/>
                <a:gd name="T29" fmla="*/ 2 h 1671"/>
                <a:gd name="T30" fmla="*/ 2 w 1014"/>
                <a:gd name="T31" fmla="*/ 1 h 1671"/>
                <a:gd name="T32" fmla="*/ 1 w 1014"/>
                <a:gd name="T33" fmla="*/ 1 h 1671"/>
                <a:gd name="T34" fmla="*/ 2 w 1014"/>
                <a:gd name="T35" fmla="*/ 0 h 1671"/>
                <a:gd name="T36" fmla="*/ 2 w 1014"/>
                <a:gd name="T37" fmla="*/ 0 h 1671"/>
                <a:gd name="T38" fmla="*/ 2 w 1014"/>
                <a:gd name="T39" fmla="*/ 1 h 1671"/>
                <a:gd name="T40" fmla="*/ 2 w 1014"/>
                <a:gd name="T41" fmla="*/ 1 h 1671"/>
                <a:gd name="T42" fmla="*/ 3 w 1014"/>
                <a:gd name="T43" fmla="*/ 3 h 1671"/>
                <a:gd name="T44" fmla="*/ 3 w 1014"/>
                <a:gd name="T45" fmla="*/ 4 h 1671"/>
                <a:gd name="T46" fmla="*/ 2 w 1014"/>
                <a:gd name="T47" fmla="*/ 7 h 1671"/>
                <a:gd name="T48" fmla="*/ 2 w 1014"/>
                <a:gd name="T49" fmla="*/ 9 h 1671"/>
                <a:gd name="T50" fmla="*/ 2 w 1014"/>
                <a:gd name="T51" fmla="*/ 11 h 1671"/>
                <a:gd name="T52" fmla="*/ 2 w 1014"/>
                <a:gd name="T53" fmla="*/ 12 h 1671"/>
                <a:gd name="T54" fmla="*/ 2 w 1014"/>
                <a:gd name="T55" fmla="*/ 12 h 1671"/>
                <a:gd name="T56" fmla="*/ 1 w 1014"/>
                <a:gd name="T57" fmla="*/ 12 h 1671"/>
                <a:gd name="T58" fmla="*/ 1 w 1014"/>
                <a:gd name="T59" fmla="*/ 11 h 1671"/>
                <a:gd name="T60" fmla="*/ 1 w 1014"/>
                <a:gd name="T61" fmla="*/ 11 h 1671"/>
                <a:gd name="T62" fmla="*/ 1 w 1014"/>
                <a:gd name="T63" fmla="*/ 12 h 1671"/>
                <a:gd name="T64" fmla="*/ 1 w 1014"/>
                <a:gd name="T65" fmla="*/ 12 h 1671"/>
                <a:gd name="T66" fmla="*/ 0 w 1014"/>
                <a:gd name="T67" fmla="*/ 12 h 1671"/>
                <a:gd name="T68" fmla="*/ 1 w 1014"/>
                <a:gd name="T69" fmla="*/ 11 h 1671"/>
                <a:gd name="T70" fmla="*/ 1 w 1014"/>
                <a:gd name="T71" fmla="*/ 10 h 1671"/>
                <a:gd name="T72" fmla="*/ 0 w 1014"/>
                <a:gd name="T73" fmla="*/ 11 h 1671"/>
                <a:gd name="T74" fmla="*/ 0 w 1014"/>
                <a:gd name="T75" fmla="*/ 11 h 1671"/>
                <a:gd name="T76" fmla="*/ 0 w 1014"/>
                <a:gd name="T77" fmla="*/ 11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4" name="Freeform 398"/>
            <p:cNvSpPr/>
            <p:nvPr/>
          </p:nvSpPr>
          <p:spPr bwMode="auto">
            <a:xfrm flipH="1">
              <a:off x="1026" y="2749"/>
              <a:ext cx="42" cy="150"/>
            </a:xfrm>
            <a:custGeom>
              <a:avLst/>
              <a:gdLst>
                <a:gd name="T0" fmla="*/ 0 w 295"/>
                <a:gd name="T1" fmla="*/ 6 h 774"/>
                <a:gd name="T2" fmla="*/ 0 w 295"/>
                <a:gd name="T3" fmla="*/ 5 h 774"/>
                <a:gd name="T4" fmla="*/ 0 w 295"/>
                <a:gd name="T5" fmla="*/ 5 h 774"/>
                <a:gd name="T6" fmla="*/ 0 w 295"/>
                <a:gd name="T7" fmla="*/ 4 h 774"/>
                <a:gd name="T8" fmla="*/ 1 w 295"/>
                <a:gd name="T9" fmla="*/ 3 h 774"/>
                <a:gd name="T10" fmla="*/ 1 w 295"/>
                <a:gd name="T11" fmla="*/ 3 h 774"/>
                <a:gd name="T12" fmla="*/ 1 w 295"/>
                <a:gd name="T13" fmla="*/ 2 h 774"/>
                <a:gd name="T14" fmla="*/ 1 w 295"/>
                <a:gd name="T15" fmla="*/ 1 h 774"/>
                <a:gd name="T16" fmla="*/ 1 w 295"/>
                <a:gd name="T17" fmla="*/ 0 h 774"/>
                <a:gd name="T18" fmla="*/ 1 w 295"/>
                <a:gd name="T19" fmla="*/ 2 h 774"/>
                <a:gd name="T20" fmla="*/ 1 w 295"/>
                <a:gd name="T21" fmla="*/ 3 h 774"/>
                <a:gd name="T22" fmla="*/ 0 w 295"/>
                <a:gd name="T23" fmla="*/ 4 h 774"/>
                <a:gd name="T24" fmla="*/ 0 w 295"/>
                <a:gd name="T25" fmla="*/ 5 h 774"/>
                <a:gd name="T26" fmla="*/ 0 w 295"/>
                <a:gd name="T27" fmla="*/ 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5" name="Freeform 399"/>
            <p:cNvSpPr/>
            <p:nvPr/>
          </p:nvSpPr>
          <p:spPr bwMode="auto">
            <a:xfrm flipH="1">
              <a:off x="1068" y="2628"/>
              <a:ext cx="159" cy="225"/>
            </a:xfrm>
            <a:custGeom>
              <a:avLst/>
              <a:gdLst>
                <a:gd name="T0" fmla="*/ 2 w 1172"/>
                <a:gd name="T1" fmla="*/ 0 h 1162"/>
                <a:gd name="T2" fmla="*/ 2 w 1172"/>
                <a:gd name="T3" fmla="*/ 2 h 1162"/>
                <a:gd name="T4" fmla="*/ 2 w 1172"/>
                <a:gd name="T5" fmla="*/ 3 h 1162"/>
                <a:gd name="T6" fmla="*/ 2 w 1172"/>
                <a:gd name="T7" fmla="*/ 4 h 1162"/>
                <a:gd name="T8" fmla="*/ 2 w 1172"/>
                <a:gd name="T9" fmla="*/ 4 h 1162"/>
                <a:gd name="T10" fmla="*/ 2 w 1172"/>
                <a:gd name="T11" fmla="*/ 5 h 1162"/>
                <a:gd name="T12" fmla="*/ 2 w 1172"/>
                <a:gd name="T13" fmla="*/ 5 h 1162"/>
                <a:gd name="T14" fmla="*/ 2 w 1172"/>
                <a:gd name="T15" fmla="*/ 6 h 1162"/>
                <a:gd name="T16" fmla="*/ 1 w 1172"/>
                <a:gd name="T17" fmla="*/ 6 h 1162"/>
                <a:gd name="T18" fmla="*/ 1 w 1172"/>
                <a:gd name="T19" fmla="*/ 6 h 1162"/>
                <a:gd name="T20" fmla="*/ 0 w 1172"/>
                <a:gd name="T21" fmla="*/ 6 h 1162"/>
                <a:gd name="T22" fmla="*/ 0 w 1172"/>
                <a:gd name="T23" fmla="*/ 6 h 1162"/>
                <a:gd name="T24" fmla="*/ 0 w 1172"/>
                <a:gd name="T25" fmla="*/ 7 h 1162"/>
                <a:gd name="T26" fmla="*/ 0 w 1172"/>
                <a:gd name="T27" fmla="*/ 7 h 1162"/>
                <a:gd name="T28" fmla="*/ 0 w 1172"/>
                <a:gd name="T29" fmla="*/ 7 h 1162"/>
                <a:gd name="T30" fmla="*/ 0 w 1172"/>
                <a:gd name="T31" fmla="*/ 8 h 1162"/>
                <a:gd name="T32" fmla="*/ 1 w 1172"/>
                <a:gd name="T33" fmla="*/ 8 h 1162"/>
                <a:gd name="T34" fmla="*/ 1 w 1172"/>
                <a:gd name="T35" fmla="*/ 8 h 1162"/>
                <a:gd name="T36" fmla="*/ 1 w 1172"/>
                <a:gd name="T37" fmla="*/ 8 h 1162"/>
                <a:gd name="T38" fmla="*/ 1 w 1172"/>
                <a:gd name="T39" fmla="*/ 7 h 1162"/>
                <a:gd name="T40" fmla="*/ 1 w 1172"/>
                <a:gd name="T41" fmla="*/ 7 h 1162"/>
                <a:gd name="T42" fmla="*/ 1 w 1172"/>
                <a:gd name="T43" fmla="*/ 8 h 1162"/>
                <a:gd name="T44" fmla="*/ 1 w 1172"/>
                <a:gd name="T45" fmla="*/ 8 h 1162"/>
                <a:gd name="T46" fmla="*/ 2 w 1172"/>
                <a:gd name="T47" fmla="*/ 8 h 1162"/>
                <a:gd name="T48" fmla="*/ 1 w 1172"/>
                <a:gd name="T49" fmla="*/ 7 h 1162"/>
                <a:gd name="T50" fmla="*/ 1 w 1172"/>
                <a:gd name="T51" fmla="*/ 7 h 1162"/>
                <a:gd name="T52" fmla="*/ 1 w 1172"/>
                <a:gd name="T53" fmla="*/ 6 h 1162"/>
                <a:gd name="T54" fmla="*/ 1 w 1172"/>
                <a:gd name="T55" fmla="*/ 7 h 1162"/>
                <a:gd name="T56" fmla="*/ 2 w 1172"/>
                <a:gd name="T57" fmla="*/ 8 h 1162"/>
                <a:gd name="T58" fmla="*/ 2 w 1172"/>
                <a:gd name="T59" fmla="*/ 8 h 1162"/>
                <a:gd name="T60" fmla="*/ 2 w 1172"/>
                <a:gd name="T61" fmla="*/ 8 h 1162"/>
                <a:gd name="T62" fmla="*/ 2 w 1172"/>
                <a:gd name="T63" fmla="*/ 8 h 1162"/>
                <a:gd name="T64" fmla="*/ 2 w 1172"/>
                <a:gd name="T65" fmla="*/ 7 h 1162"/>
                <a:gd name="T66" fmla="*/ 2 w 1172"/>
                <a:gd name="T67" fmla="*/ 7 h 1162"/>
                <a:gd name="T68" fmla="*/ 2 w 1172"/>
                <a:gd name="T69" fmla="*/ 7 h 1162"/>
                <a:gd name="T70" fmla="*/ 2 w 1172"/>
                <a:gd name="T71" fmla="*/ 8 h 1162"/>
                <a:gd name="T72" fmla="*/ 3 w 1172"/>
                <a:gd name="T73" fmla="*/ 8 h 1162"/>
                <a:gd name="T74" fmla="*/ 3 w 1172"/>
                <a:gd name="T75" fmla="*/ 7 h 1162"/>
                <a:gd name="T76" fmla="*/ 2 w 1172"/>
                <a:gd name="T77" fmla="*/ 7 h 1162"/>
                <a:gd name="T78" fmla="*/ 2 w 1172"/>
                <a:gd name="T79" fmla="*/ 6 h 1162"/>
                <a:gd name="T80" fmla="*/ 2 w 1172"/>
                <a:gd name="T81" fmla="*/ 6 h 1162"/>
                <a:gd name="T82" fmla="*/ 2 w 1172"/>
                <a:gd name="T83" fmla="*/ 6 h 1162"/>
                <a:gd name="T84" fmla="*/ 2 w 1172"/>
                <a:gd name="T85" fmla="*/ 7 h 1162"/>
                <a:gd name="T86" fmla="*/ 3 w 1172"/>
                <a:gd name="T87" fmla="*/ 7 h 1162"/>
                <a:gd name="T88" fmla="*/ 3 w 1172"/>
                <a:gd name="T89" fmla="*/ 6 h 1162"/>
                <a:gd name="T90" fmla="*/ 3 w 1172"/>
                <a:gd name="T91" fmla="*/ 5 h 1162"/>
                <a:gd name="T92" fmla="*/ 2 w 1172"/>
                <a:gd name="T93" fmla="*/ 5 h 1162"/>
                <a:gd name="T94" fmla="*/ 2 w 1172"/>
                <a:gd name="T95" fmla="*/ 5 h 1162"/>
                <a:gd name="T96" fmla="*/ 2 w 1172"/>
                <a:gd name="T97" fmla="*/ 5 h 1162"/>
                <a:gd name="T98" fmla="*/ 3 w 1172"/>
                <a:gd name="T99" fmla="*/ 5 h 1162"/>
                <a:gd name="T100" fmla="*/ 3 w 1172"/>
                <a:gd name="T101" fmla="*/ 3 h 1162"/>
                <a:gd name="T102" fmla="*/ 3 w 1172"/>
                <a:gd name="T103" fmla="*/ 2 h 1162"/>
                <a:gd name="T104" fmla="*/ 3 w 1172"/>
                <a:gd name="T105" fmla="*/ 1 h 1162"/>
                <a:gd name="T106" fmla="*/ 3 w 1172"/>
                <a:gd name="T107" fmla="*/ 2 h 1162"/>
                <a:gd name="T108" fmla="*/ 3 w 1172"/>
                <a:gd name="T109" fmla="*/ 1 h 1162"/>
                <a:gd name="T110" fmla="*/ 2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6" name="Freeform 400"/>
            <p:cNvSpPr/>
            <p:nvPr/>
          </p:nvSpPr>
          <p:spPr bwMode="auto">
            <a:xfrm flipH="1">
              <a:off x="1078" y="2712"/>
              <a:ext cx="41" cy="50"/>
            </a:xfrm>
            <a:custGeom>
              <a:avLst/>
              <a:gdLst>
                <a:gd name="T0" fmla="*/ 0 w 295"/>
                <a:gd name="T1" fmla="*/ 0 h 263"/>
                <a:gd name="T2" fmla="*/ 0 w 295"/>
                <a:gd name="T3" fmla="*/ 0 h 263"/>
                <a:gd name="T4" fmla="*/ 0 w 295"/>
                <a:gd name="T5" fmla="*/ 0 h 263"/>
                <a:gd name="T6" fmla="*/ 0 w 295"/>
                <a:gd name="T7" fmla="*/ 1 h 263"/>
                <a:gd name="T8" fmla="*/ 0 w 295"/>
                <a:gd name="T9" fmla="*/ 1 h 263"/>
                <a:gd name="T10" fmla="*/ 1 w 295"/>
                <a:gd name="T11" fmla="*/ 1 h 263"/>
                <a:gd name="T12" fmla="*/ 1 w 295"/>
                <a:gd name="T13" fmla="*/ 2 h 263"/>
                <a:gd name="T14" fmla="*/ 0 w 295"/>
                <a:gd name="T15" fmla="*/ 2 h 263"/>
                <a:gd name="T16" fmla="*/ 0 w 295"/>
                <a:gd name="T17" fmla="*/ 1 h 263"/>
                <a:gd name="T18" fmla="*/ 0 w 295"/>
                <a:gd name="T19" fmla="*/ 1 h 263"/>
                <a:gd name="T20" fmla="*/ 0 w 295"/>
                <a:gd name="T21" fmla="*/ 1 h 263"/>
                <a:gd name="T22" fmla="*/ 0 w 295"/>
                <a:gd name="T23" fmla="*/ 2 h 263"/>
                <a:gd name="T24" fmla="*/ 1 w 295"/>
                <a:gd name="T25" fmla="*/ 2 h 263"/>
                <a:gd name="T26" fmla="*/ 1 w 295"/>
                <a:gd name="T27" fmla="*/ 2 h 263"/>
                <a:gd name="T28" fmla="*/ 1 w 295"/>
                <a:gd name="T29" fmla="*/ 2 h 263"/>
                <a:gd name="T30" fmla="*/ 1 w 295"/>
                <a:gd name="T31" fmla="*/ 2 h 263"/>
                <a:gd name="T32" fmla="*/ 1 w 295"/>
                <a:gd name="T33" fmla="*/ 1 h 263"/>
                <a:gd name="T34" fmla="*/ 1 w 295"/>
                <a:gd name="T35" fmla="*/ 1 h 263"/>
                <a:gd name="T36" fmla="*/ 1 w 295"/>
                <a:gd name="T37" fmla="*/ 1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7" name="Freeform 401"/>
            <p:cNvSpPr/>
            <p:nvPr/>
          </p:nvSpPr>
          <p:spPr bwMode="auto">
            <a:xfrm flipH="1">
              <a:off x="1080" y="2670"/>
              <a:ext cx="36" cy="66"/>
            </a:xfrm>
            <a:custGeom>
              <a:avLst/>
              <a:gdLst>
                <a:gd name="T0" fmla="*/ 0 w 270"/>
                <a:gd name="T1" fmla="*/ 0 h 345"/>
                <a:gd name="T2" fmla="*/ 0 w 270"/>
                <a:gd name="T3" fmla="*/ 0 h 345"/>
                <a:gd name="T4" fmla="*/ 0 w 270"/>
                <a:gd name="T5" fmla="*/ 0 h 345"/>
                <a:gd name="T6" fmla="*/ 0 w 270"/>
                <a:gd name="T7" fmla="*/ 0 h 345"/>
                <a:gd name="T8" fmla="*/ 0 w 270"/>
                <a:gd name="T9" fmla="*/ 1 h 345"/>
                <a:gd name="T10" fmla="*/ 0 w 270"/>
                <a:gd name="T11" fmla="*/ 1 h 345"/>
                <a:gd name="T12" fmla="*/ 0 w 270"/>
                <a:gd name="T13" fmla="*/ 1 h 345"/>
                <a:gd name="T14" fmla="*/ 0 w 270"/>
                <a:gd name="T15" fmla="*/ 1 h 345"/>
                <a:gd name="T16" fmla="*/ 1 w 270"/>
                <a:gd name="T17" fmla="*/ 2 h 345"/>
                <a:gd name="T18" fmla="*/ 1 w 270"/>
                <a:gd name="T19" fmla="*/ 2 h 345"/>
                <a:gd name="T20" fmla="*/ 1 w 270"/>
                <a:gd name="T21" fmla="*/ 2 h 345"/>
                <a:gd name="T22" fmla="*/ 1 w 270"/>
                <a:gd name="T23" fmla="*/ 2 h 345"/>
                <a:gd name="T24" fmla="*/ 1 w 270"/>
                <a:gd name="T25" fmla="*/ 1 h 345"/>
                <a:gd name="T26" fmla="*/ 1 w 270"/>
                <a:gd name="T27" fmla="*/ 1 h 345"/>
                <a:gd name="T28" fmla="*/ 0 w 270"/>
                <a:gd name="T29" fmla="*/ 1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8" name="Freeform 402"/>
            <p:cNvSpPr/>
            <p:nvPr/>
          </p:nvSpPr>
          <p:spPr bwMode="auto">
            <a:xfrm flipH="1">
              <a:off x="1084" y="2604"/>
              <a:ext cx="39" cy="39"/>
            </a:xfrm>
            <a:custGeom>
              <a:avLst/>
              <a:gdLst>
                <a:gd name="T0" fmla="*/ 0 w 287"/>
                <a:gd name="T1" fmla="*/ 2 h 199"/>
                <a:gd name="T2" fmla="*/ 0 w 287"/>
                <a:gd name="T3" fmla="*/ 1 h 199"/>
                <a:gd name="T4" fmla="*/ 0 w 287"/>
                <a:gd name="T5" fmla="*/ 1 h 199"/>
                <a:gd name="T6" fmla="*/ 0 w 287"/>
                <a:gd name="T7" fmla="*/ 1 h 199"/>
                <a:gd name="T8" fmla="*/ 1 w 287"/>
                <a:gd name="T9" fmla="*/ 0 h 199"/>
                <a:gd name="T10" fmla="*/ 1 w 287"/>
                <a:gd name="T11" fmla="*/ 0 h 199"/>
                <a:gd name="T12" fmla="*/ 0 w 287"/>
                <a:gd name="T13" fmla="*/ 1 h 199"/>
                <a:gd name="T14" fmla="*/ 0 w 287"/>
                <a:gd name="T15" fmla="*/ 1 h 199"/>
                <a:gd name="T16" fmla="*/ 0 w 287"/>
                <a:gd name="T17" fmla="*/ 1 h 199"/>
                <a:gd name="T18" fmla="*/ 0 w 287"/>
                <a:gd name="T19" fmla="*/ 2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9" name="Freeform 403"/>
            <p:cNvSpPr/>
            <p:nvPr/>
          </p:nvSpPr>
          <p:spPr bwMode="auto">
            <a:xfrm flipH="1">
              <a:off x="1131" y="2675"/>
              <a:ext cx="22" cy="99"/>
            </a:xfrm>
            <a:custGeom>
              <a:avLst/>
              <a:gdLst>
                <a:gd name="T0" fmla="*/ 0 w 162"/>
                <a:gd name="T1" fmla="*/ 4 h 514"/>
                <a:gd name="T2" fmla="*/ 0 w 162"/>
                <a:gd name="T3" fmla="*/ 4 h 514"/>
                <a:gd name="T4" fmla="*/ 0 w 162"/>
                <a:gd name="T5" fmla="*/ 4 h 514"/>
                <a:gd name="T6" fmla="*/ 0 w 162"/>
                <a:gd name="T7" fmla="*/ 3 h 514"/>
                <a:gd name="T8" fmla="*/ 0 w 162"/>
                <a:gd name="T9" fmla="*/ 3 h 514"/>
                <a:gd name="T10" fmla="*/ 0 w 162"/>
                <a:gd name="T11" fmla="*/ 3 h 514"/>
                <a:gd name="T12" fmla="*/ 0 w 162"/>
                <a:gd name="T13" fmla="*/ 3 h 514"/>
                <a:gd name="T14" fmla="*/ 0 w 162"/>
                <a:gd name="T15" fmla="*/ 3 h 514"/>
                <a:gd name="T16" fmla="*/ 0 w 162"/>
                <a:gd name="T17" fmla="*/ 3 h 514"/>
                <a:gd name="T18" fmla="*/ 0 w 162"/>
                <a:gd name="T19" fmla="*/ 3 h 514"/>
                <a:gd name="T20" fmla="*/ 0 w 162"/>
                <a:gd name="T21" fmla="*/ 2 h 514"/>
                <a:gd name="T22" fmla="*/ 0 w 162"/>
                <a:gd name="T23" fmla="*/ 2 h 514"/>
                <a:gd name="T24" fmla="*/ 0 w 162"/>
                <a:gd name="T25" fmla="*/ 1 h 514"/>
                <a:gd name="T26" fmla="*/ 0 w 162"/>
                <a:gd name="T27" fmla="*/ 1 h 514"/>
                <a:gd name="T28" fmla="*/ 0 w 162"/>
                <a:gd name="T29" fmla="*/ 0 h 514"/>
                <a:gd name="T30" fmla="*/ 0 w 162"/>
                <a:gd name="T31" fmla="*/ 1 h 514"/>
                <a:gd name="T32" fmla="*/ 0 w 162"/>
                <a:gd name="T33" fmla="*/ 2 h 514"/>
                <a:gd name="T34" fmla="*/ 0 w 162"/>
                <a:gd name="T35" fmla="*/ 3 h 514"/>
                <a:gd name="T36" fmla="*/ 0 w 162"/>
                <a:gd name="T37" fmla="*/ 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0" name="Freeform 404"/>
            <p:cNvSpPr/>
            <p:nvPr/>
          </p:nvSpPr>
          <p:spPr bwMode="auto">
            <a:xfrm flipH="1">
              <a:off x="1081" y="2783"/>
              <a:ext cx="39" cy="18"/>
            </a:xfrm>
            <a:custGeom>
              <a:avLst/>
              <a:gdLst>
                <a:gd name="T0" fmla="*/ 1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1 h 97"/>
                <a:gd name="T16" fmla="*/ 1 w 289"/>
                <a:gd name="T17" fmla="*/ 1 h 97"/>
                <a:gd name="T18" fmla="*/ 1 w 289"/>
                <a:gd name="T19" fmla="*/ 1 h 97"/>
                <a:gd name="T20" fmla="*/ 1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1" name="Freeform 405"/>
            <p:cNvSpPr/>
            <p:nvPr/>
          </p:nvSpPr>
          <p:spPr bwMode="auto">
            <a:xfrm flipH="1">
              <a:off x="1128" y="2791"/>
              <a:ext cx="25" cy="42"/>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1 h 216"/>
                <a:gd name="T12" fmla="*/ 0 w 176"/>
                <a:gd name="T13" fmla="*/ 1 h 216"/>
                <a:gd name="T14" fmla="*/ 0 w 176"/>
                <a:gd name="T15" fmla="*/ 1 h 216"/>
                <a:gd name="T16" fmla="*/ 0 w 176"/>
                <a:gd name="T17" fmla="*/ 1 h 216"/>
                <a:gd name="T18" fmla="*/ 1 w 176"/>
                <a:gd name="T19" fmla="*/ 2 h 216"/>
                <a:gd name="T20" fmla="*/ 0 w 176"/>
                <a:gd name="T21" fmla="*/ 1 h 216"/>
                <a:gd name="T22" fmla="*/ 0 w 176"/>
                <a:gd name="T23" fmla="*/ 1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2" name="Freeform 406"/>
            <p:cNvSpPr/>
            <p:nvPr/>
          </p:nvSpPr>
          <p:spPr bwMode="auto">
            <a:xfrm flipH="1">
              <a:off x="1057" y="2571"/>
              <a:ext cx="57" cy="52"/>
            </a:xfrm>
            <a:custGeom>
              <a:avLst/>
              <a:gdLst>
                <a:gd name="T0" fmla="*/ 0 w 418"/>
                <a:gd name="T1" fmla="*/ 2 h 260"/>
                <a:gd name="T2" fmla="*/ 0 w 418"/>
                <a:gd name="T3" fmla="*/ 1 h 260"/>
                <a:gd name="T4" fmla="*/ 0 w 418"/>
                <a:gd name="T5" fmla="*/ 1 h 260"/>
                <a:gd name="T6" fmla="*/ 1 w 418"/>
                <a:gd name="T7" fmla="*/ 1 h 260"/>
                <a:gd name="T8" fmla="*/ 1 w 418"/>
                <a:gd name="T9" fmla="*/ 0 h 260"/>
                <a:gd name="T10" fmla="*/ 1 w 418"/>
                <a:gd name="T11" fmla="*/ 0 h 260"/>
                <a:gd name="T12" fmla="*/ 1 w 418"/>
                <a:gd name="T13" fmla="*/ 1 h 260"/>
                <a:gd name="T14" fmla="*/ 1 w 418"/>
                <a:gd name="T15" fmla="*/ 1 h 260"/>
                <a:gd name="T16" fmla="*/ 1 w 418"/>
                <a:gd name="T17" fmla="*/ 1 h 260"/>
                <a:gd name="T18" fmla="*/ 0 w 418"/>
                <a:gd name="T19" fmla="*/ 1 h 260"/>
                <a:gd name="T20" fmla="*/ 0 w 418"/>
                <a:gd name="T21" fmla="*/ 2 h 260"/>
                <a:gd name="T22" fmla="*/ 0 w 418"/>
                <a:gd name="T23" fmla="*/ 2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3" name="Freeform 407"/>
            <p:cNvSpPr/>
            <p:nvPr/>
          </p:nvSpPr>
          <p:spPr bwMode="auto">
            <a:xfrm flipH="1">
              <a:off x="992" y="2806"/>
              <a:ext cx="117" cy="226"/>
            </a:xfrm>
            <a:custGeom>
              <a:avLst/>
              <a:gdLst>
                <a:gd name="T0" fmla="*/ 1 w 863"/>
                <a:gd name="T1" fmla="*/ 1 h 1164"/>
                <a:gd name="T2" fmla="*/ 1 w 863"/>
                <a:gd name="T3" fmla="*/ 1 h 1164"/>
                <a:gd name="T4" fmla="*/ 2 w 863"/>
                <a:gd name="T5" fmla="*/ 1 h 1164"/>
                <a:gd name="T6" fmla="*/ 2 w 863"/>
                <a:gd name="T7" fmla="*/ 1 h 1164"/>
                <a:gd name="T8" fmla="*/ 2 w 863"/>
                <a:gd name="T9" fmla="*/ 0 h 1164"/>
                <a:gd name="T10" fmla="*/ 2 w 863"/>
                <a:gd name="T11" fmla="*/ 0 h 1164"/>
                <a:gd name="T12" fmla="*/ 2 w 863"/>
                <a:gd name="T13" fmla="*/ 0 h 1164"/>
                <a:gd name="T14" fmla="*/ 2 w 863"/>
                <a:gd name="T15" fmla="*/ 0 h 1164"/>
                <a:gd name="T16" fmla="*/ 2 w 863"/>
                <a:gd name="T17" fmla="*/ 7 h 1164"/>
                <a:gd name="T18" fmla="*/ 2 w 863"/>
                <a:gd name="T19" fmla="*/ 7 h 1164"/>
                <a:gd name="T20" fmla="*/ 1 w 863"/>
                <a:gd name="T21" fmla="*/ 8 h 1164"/>
                <a:gd name="T22" fmla="*/ 1 w 863"/>
                <a:gd name="T23" fmla="*/ 8 h 1164"/>
                <a:gd name="T24" fmla="*/ 1 w 863"/>
                <a:gd name="T25" fmla="*/ 8 h 1164"/>
                <a:gd name="T26" fmla="*/ 0 w 863"/>
                <a:gd name="T27" fmla="*/ 9 h 1164"/>
                <a:gd name="T28" fmla="*/ 0 w 863"/>
                <a:gd name="T29" fmla="*/ 8 h 1164"/>
                <a:gd name="T30" fmla="*/ 0 w 863"/>
                <a:gd name="T31" fmla="*/ 8 h 1164"/>
                <a:gd name="T32" fmla="*/ 0 w 863"/>
                <a:gd name="T33" fmla="*/ 7 h 1164"/>
                <a:gd name="T34" fmla="*/ 0 w 863"/>
                <a:gd name="T35" fmla="*/ 5 h 1164"/>
                <a:gd name="T36" fmla="*/ 0 w 863"/>
                <a:gd name="T37" fmla="*/ 4 h 1164"/>
                <a:gd name="T38" fmla="*/ 1 w 863"/>
                <a:gd name="T39" fmla="*/ 2 h 1164"/>
                <a:gd name="T40" fmla="*/ 1 w 863"/>
                <a:gd name="T41" fmla="*/ 2 h 1164"/>
                <a:gd name="T42" fmla="*/ 1 w 863"/>
                <a:gd name="T43" fmla="*/ 1 h 1164"/>
                <a:gd name="T44" fmla="*/ 1 w 863"/>
                <a:gd name="T45" fmla="*/ 1 h 1164"/>
                <a:gd name="T46" fmla="*/ 1 w 863"/>
                <a:gd name="T47" fmla="*/ 1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4" name="Freeform 408"/>
            <p:cNvSpPr/>
            <p:nvPr/>
          </p:nvSpPr>
          <p:spPr bwMode="auto">
            <a:xfrm flipH="1">
              <a:off x="995" y="2818"/>
              <a:ext cx="101" cy="205"/>
            </a:xfrm>
            <a:custGeom>
              <a:avLst/>
              <a:gdLst>
                <a:gd name="T0" fmla="*/ 1 w 743"/>
                <a:gd name="T1" fmla="*/ 2 h 1068"/>
                <a:gd name="T2" fmla="*/ 1 w 743"/>
                <a:gd name="T3" fmla="*/ 2 h 1068"/>
                <a:gd name="T4" fmla="*/ 1 w 743"/>
                <a:gd name="T5" fmla="*/ 1 h 1068"/>
                <a:gd name="T6" fmla="*/ 2 w 743"/>
                <a:gd name="T7" fmla="*/ 1 h 1068"/>
                <a:gd name="T8" fmla="*/ 2 w 743"/>
                <a:gd name="T9" fmla="*/ 1 h 1068"/>
                <a:gd name="T10" fmla="*/ 2 w 743"/>
                <a:gd name="T11" fmla="*/ 0 h 1068"/>
                <a:gd name="T12" fmla="*/ 2 w 743"/>
                <a:gd name="T13" fmla="*/ 6 h 1068"/>
                <a:gd name="T14" fmla="*/ 1 w 743"/>
                <a:gd name="T15" fmla="*/ 6 h 1068"/>
                <a:gd name="T16" fmla="*/ 1 w 743"/>
                <a:gd name="T17" fmla="*/ 7 h 1068"/>
                <a:gd name="T18" fmla="*/ 1 w 743"/>
                <a:gd name="T19" fmla="*/ 7 h 1068"/>
                <a:gd name="T20" fmla="*/ 1 w 743"/>
                <a:gd name="T21" fmla="*/ 7 h 1068"/>
                <a:gd name="T22" fmla="*/ 1 w 743"/>
                <a:gd name="T23" fmla="*/ 7 h 1068"/>
                <a:gd name="T24" fmla="*/ 0 w 743"/>
                <a:gd name="T25" fmla="*/ 7 h 1068"/>
                <a:gd name="T26" fmla="*/ 0 w 743"/>
                <a:gd name="T27" fmla="*/ 7 h 1068"/>
                <a:gd name="T28" fmla="*/ 0 w 743"/>
                <a:gd name="T29" fmla="*/ 7 h 1068"/>
                <a:gd name="T30" fmla="*/ 0 w 743"/>
                <a:gd name="T31" fmla="*/ 7 h 1068"/>
                <a:gd name="T32" fmla="*/ 0 w 743"/>
                <a:gd name="T33" fmla="*/ 7 h 1068"/>
                <a:gd name="T34" fmla="*/ 0 w 743"/>
                <a:gd name="T35" fmla="*/ 6 h 1068"/>
                <a:gd name="T36" fmla="*/ 0 w 743"/>
                <a:gd name="T37" fmla="*/ 2 h 1068"/>
                <a:gd name="T38" fmla="*/ 1 w 743"/>
                <a:gd name="T39" fmla="*/ 2 h 1068"/>
                <a:gd name="T40" fmla="*/ 1 w 743"/>
                <a:gd name="T41" fmla="*/ 2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505" name="Line 4"/>
          <p:cNvSpPr>
            <a:spLocks noChangeShapeType="1"/>
          </p:cNvSpPr>
          <p:nvPr/>
        </p:nvSpPr>
        <p:spPr bwMode="auto">
          <a:xfrm flipV="1">
            <a:off x="4286248" y="5072074"/>
            <a:ext cx="500066" cy="500066"/>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506" name="Text Box 108"/>
          <p:cNvSpPr txBox="1">
            <a:spLocks noChangeArrowheads="1"/>
          </p:cNvSpPr>
          <p:nvPr/>
        </p:nvSpPr>
        <p:spPr bwMode="auto">
          <a:xfrm>
            <a:off x="1285852" y="2571744"/>
            <a:ext cx="643125" cy="307777"/>
          </a:xfrm>
          <a:prstGeom prst="rect">
            <a:avLst/>
          </a:prstGeom>
          <a:noFill/>
          <a:ln w="9525">
            <a:noFill/>
            <a:miter lim="800000"/>
          </a:ln>
        </p:spPr>
        <p:txBody>
          <a:bodyPr wrap="none">
            <a:spAutoFit/>
          </a:bodyPr>
          <a:lstStyle/>
          <a:p>
            <a:pPr eaLnBrk="1" hangingPunct="1"/>
            <a:r>
              <a:rPr lang="zh-CN" altLang="en-US" sz="1400" b="1" dirty="0" smtClean="0">
                <a:solidFill>
                  <a:srgbClr val="002060"/>
                </a:solidFill>
                <a:latin typeface="黑体" panose="02010609060101010101" pitchFamily="49" charset="-122"/>
                <a:ea typeface="黑体" panose="02010609060101010101" pitchFamily="49" charset="-122"/>
              </a:rPr>
              <a:t>用户</a:t>
            </a:r>
            <a:r>
              <a:rPr lang="en-US" altLang="zh-CN" sz="1400" b="1" dirty="0" smtClean="0">
                <a:solidFill>
                  <a:srgbClr val="002060"/>
                </a:solidFill>
                <a:latin typeface="黑体" panose="02010609060101010101" pitchFamily="49" charset="-122"/>
                <a:ea typeface="黑体" panose="02010609060101010101" pitchFamily="49" charset="-122"/>
              </a:rPr>
              <a:t>2</a:t>
            </a:r>
            <a:endParaRPr lang="zh-CN" altLang="en-US" sz="1400" b="1" dirty="0">
              <a:solidFill>
                <a:srgbClr val="002060"/>
              </a:solidFill>
              <a:latin typeface="黑体" panose="02010609060101010101" pitchFamily="49" charset="-122"/>
              <a:ea typeface="黑体" panose="02010609060101010101" pitchFamily="49" charset="-122"/>
            </a:endParaRPr>
          </a:p>
        </p:txBody>
      </p:sp>
      <p:sp>
        <p:nvSpPr>
          <p:cNvPr id="507" name="Text Box 108"/>
          <p:cNvSpPr txBox="1">
            <a:spLocks noChangeArrowheads="1"/>
          </p:cNvSpPr>
          <p:nvPr/>
        </p:nvSpPr>
        <p:spPr bwMode="auto">
          <a:xfrm>
            <a:off x="1643042" y="3429000"/>
            <a:ext cx="643125" cy="307777"/>
          </a:xfrm>
          <a:prstGeom prst="rect">
            <a:avLst/>
          </a:prstGeom>
          <a:noFill/>
          <a:ln w="9525">
            <a:noFill/>
            <a:miter lim="800000"/>
          </a:ln>
        </p:spPr>
        <p:txBody>
          <a:bodyPr wrap="none">
            <a:spAutoFit/>
          </a:bodyPr>
          <a:lstStyle/>
          <a:p>
            <a:pPr eaLnBrk="1" hangingPunct="1"/>
            <a:r>
              <a:rPr lang="zh-CN" altLang="en-US" sz="1400" b="1" dirty="0" smtClean="0">
                <a:solidFill>
                  <a:srgbClr val="002060"/>
                </a:solidFill>
                <a:latin typeface="黑体" panose="02010609060101010101" pitchFamily="49" charset="-122"/>
                <a:ea typeface="黑体" panose="02010609060101010101" pitchFamily="49" charset="-122"/>
              </a:rPr>
              <a:t>用户</a:t>
            </a:r>
            <a:r>
              <a:rPr lang="en-US" altLang="zh-CN" sz="1400" b="1" dirty="0" smtClean="0">
                <a:solidFill>
                  <a:srgbClr val="002060"/>
                </a:solidFill>
                <a:latin typeface="黑体" panose="02010609060101010101" pitchFamily="49" charset="-122"/>
                <a:ea typeface="黑体" panose="02010609060101010101" pitchFamily="49" charset="-122"/>
              </a:rPr>
              <a:t>3</a:t>
            </a:r>
            <a:endParaRPr lang="zh-CN" altLang="en-US" sz="1400" b="1" dirty="0">
              <a:solidFill>
                <a:srgbClr val="002060"/>
              </a:solidFill>
              <a:latin typeface="黑体" panose="02010609060101010101" pitchFamily="49" charset="-122"/>
              <a:ea typeface="黑体" panose="02010609060101010101" pitchFamily="49" charset="-122"/>
            </a:endParaRPr>
          </a:p>
        </p:txBody>
      </p:sp>
      <p:sp>
        <p:nvSpPr>
          <p:cNvPr id="508" name="Text Box 108"/>
          <p:cNvSpPr txBox="1">
            <a:spLocks noChangeArrowheads="1"/>
          </p:cNvSpPr>
          <p:nvPr/>
        </p:nvSpPr>
        <p:spPr bwMode="auto">
          <a:xfrm>
            <a:off x="2928926" y="4000504"/>
            <a:ext cx="697627" cy="400110"/>
          </a:xfrm>
          <a:prstGeom prst="rect">
            <a:avLst/>
          </a:prstGeom>
          <a:noFill/>
          <a:ln w="9525">
            <a:noFill/>
            <a:miter lim="800000"/>
          </a:ln>
        </p:spPr>
        <p:txBody>
          <a:bodyPr wrap="none">
            <a:spAutoFit/>
          </a:bodyPr>
          <a:lstStyle/>
          <a:p>
            <a:pPr eaLnBrk="1" hangingPunct="1"/>
            <a:r>
              <a:rPr lang="en-US" altLang="zh-CN" sz="2000" b="1" dirty="0" smtClean="0">
                <a:solidFill>
                  <a:srgbClr val="002060"/>
                </a:solidFill>
                <a:latin typeface="黑体" panose="02010609060101010101" pitchFamily="49" charset="-122"/>
                <a:ea typeface="黑体" panose="02010609060101010101" pitchFamily="49" charset="-122"/>
              </a:rPr>
              <a:t>……</a:t>
            </a:r>
            <a:endParaRPr lang="zh-CN" altLang="en-US" sz="2000" b="1" dirty="0">
              <a:solidFill>
                <a:srgbClr val="002060"/>
              </a:solidFill>
              <a:latin typeface="黑体" panose="02010609060101010101" pitchFamily="49" charset="-122"/>
              <a:ea typeface="黑体" panose="02010609060101010101" pitchFamily="49" charset="-122"/>
            </a:endParaRPr>
          </a:p>
        </p:txBody>
      </p:sp>
      <p:sp>
        <p:nvSpPr>
          <p:cNvPr id="509" name="Text Box 108"/>
          <p:cNvSpPr txBox="1">
            <a:spLocks noChangeArrowheads="1"/>
          </p:cNvSpPr>
          <p:nvPr/>
        </p:nvSpPr>
        <p:spPr bwMode="auto">
          <a:xfrm>
            <a:off x="4714876" y="5429264"/>
            <a:ext cx="723275" cy="338554"/>
          </a:xfrm>
          <a:prstGeom prst="rect">
            <a:avLst/>
          </a:prstGeom>
          <a:noFill/>
          <a:ln w="9525">
            <a:noFill/>
            <a:miter lim="800000"/>
          </a:ln>
        </p:spPr>
        <p:txBody>
          <a:bodyPr wrap="none">
            <a:spAutoFit/>
          </a:bodyPr>
          <a:lstStyle/>
          <a:p>
            <a:pPr eaLnBrk="1" hangingPunct="1"/>
            <a:r>
              <a:rPr lang="zh-CN" altLang="en-US" sz="1600" b="1" dirty="0" smtClean="0">
                <a:solidFill>
                  <a:srgbClr val="002060"/>
                </a:solidFill>
                <a:latin typeface="黑体" panose="02010609060101010101" pitchFamily="49" charset="-122"/>
                <a:ea typeface="黑体" panose="02010609060101010101" pitchFamily="49" charset="-122"/>
              </a:rPr>
              <a:t>用户</a:t>
            </a:r>
            <a:r>
              <a:rPr lang="en-US" altLang="zh-CN" sz="1600" b="1" dirty="0" smtClean="0">
                <a:solidFill>
                  <a:srgbClr val="002060"/>
                </a:solidFill>
                <a:latin typeface="黑体" panose="02010609060101010101" pitchFamily="49" charset="-122"/>
                <a:ea typeface="黑体" panose="02010609060101010101" pitchFamily="49" charset="-122"/>
              </a:rPr>
              <a:t>n</a:t>
            </a:r>
            <a:endParaRPr lang="zh-CN" altLang="en-US" sz="1600" b="1" dirty="0">
              <a:solidFill>
                <a:srgbClr val="002060"/>
              </a:solidFill>
              <a:latin typeface="黑体" panose="02010609060101010101" pitchFamily="49" charset="-122"/>
              <a:ea typeface="黑体" panose="02010609060101010101" pitchFamily="49" charset="-122"/>
            </a:endParaRPr>
          </a:p>
        </p:txBody>
      </p:sp>
      <p:sp>
        <p:nvSpPr>
          <p:cNvPr id="510" name="Text Box 409"/>
          <p:cNvSpPr txBox="1">
            <a:spLocks noChangeArrowheads="1"/>
          </p:cNvSpPr>
          <p:nvPr/>
        </p:nvSpPr>
        <p:spPr bwMode="auto">
          <a:xfrm>
            <a:off x="3428992" y="3643314"/>
            <a:ext cx="2143140" cy="369332"/>
          </a:xfrm>
          <a:prstGeom prst="rect">
            <a:avLst/>
          </a:prstGeom>
          <a:noFill/>
          <a:ln w="9525">
            <a:noFill/>
            <a:miter lim="800000"/>
          </a:ln>
        </p:spPr>
        <p:txBody>
          <a:bodyPr wrap="square">
            <a:spAutoFit/>
          </a:bodyPr>
          <a:lstStyle/>
          <a:p>
            <a:pPr eaLnBrk="1" hangingPunct="1"/>
            <a:r>
              <a:rPr lang="zh-CN" altLang="en-US" b="1" dirty="0" smtClean="0">
                <a:solidFill>
                  <a:srgbClr val="002060"/>
                </a:solidFill>
                <a:latin typeface="黑体" panose="02010609060101010101" pitchFamily="49" charset="-122"/>
                <a:ea typeface="黑体" panose="02010609060101010101" pitchFamily="49" charset="-122"/>
              </a:rPr>
              <a:t>因特网服务提供商</a:t>
            </a:r>
            <a:endParaRPr lang="zh-CN" altLang="en-US" b="1" dirty="0">
              <a:solidFill>
                <a:srgbClr val="002060"/>
              </a:solidFill>
              <a:latin typeface="黑体" panose="02010609060101010101" pitchFamily="49" charset="-122"/>
              <a:ea typeface="黑体" panose="02010609060101010101" pitchFamily="49" charset="-122"/>
            </a:endParaRPr>
          </a:p>
        </p:txBody>
      </p:sp>
      <p:sp>
        <p:nvSpPr>
          <p:cNvPr id="512" name="TextBox 511"/>
          <p:cNvSpPr txBox="1"/>
          <p:nvPr/>
        </p:nvSpPr>
        <p:spPr>
          <a:xfrm>
            <a:off x="2770505" y="6358255"/>
            <a:ext cx="3432175" cy="306705"/>
          </a:xfrm>
          <a:prstGeom prst="rect">
            <a:avLst/>
          </a:prstGeom>
          <a:noFill/>
        </p:spPr>
        <p:txBody>
          <a:bodyPr wrap="square" rtlCol="0">
            <a:spAutoFit/>
          </a:bodyPr>
          <a:lstStyle/>
          <a:p>
            <a:r>
              <a:rPr lang="zh-CN" altLang="en-US" sz="1400" b="1" dirty="0" smtClean="0">
                <a:solidFill>
                  <a:srgbClr val="002060"/>
                </a:solidFill>
                <a:latin typeface="黑体" panose="02010609060101010101" pitchFamily="49" charset="-122"/>
                <a:ea typeface="黑体" panose="02010609060101010101" pitchFamily="49" charset="-122"/>
              </a:rPr>
              <a:t>图</a:t>
            </a:r>
            <a:r>
              <a:rPr lang="en-US" altLang="zh-CN" sz="1400" b="1" dirty="0" smtClean="0">
                <a:solidFill>
                  <a:srgbClr val="002060"/>
                </a:solidFill>
                <a:latin typeface="黑体" panose="02010609060101010101" pitchFamily="49" charset="-122"/>
                <a:ea typeface="黑体" panose="02010609060101010101" pitchFamily="49" charset="-122"/>
              </a:rPr>
              <a:t>1.8</a:t>
            </a:r>
            <a:r>
              <a:rPr lang="en-US" altLang="zh-CN" sz="1400" b="1" dirty="0" smtClean="0">
                <a:solidFill>
                  <a:srgbClr val="002060"/>
                </a:solidFill>
                <a:latin typeface="黑体" panose="02010609060101010101" pitchFamily="49" charset="-122"/>
                <a:ea typeface="黑体" panose="02010609060101010101" pitchFamily="49" charset="-122"/>
              </a:rPr>
              <a:t>  </a:t>
            </a:r>
            <a:r>
              <a:rPr lang="zh-CN" altLang="en-US" sz="1400" b="1" dirty="0" smtClean="0">
                <a:solidFill>
                  <a:srgbClr val="002060"/>
                </a:solidFill>
                <a:latin typeface="黑体" panose="02010609060101010101" pitchFamily="49" charset="-122"/>
                <a:ea typeface="黑体" panose="02010609060101010101" pitchFamily="49" charset="-122"/>
              </a:rPr>
              <a:t>因特网用户通过 </a:t>
            </a:r>
            <a:r>
              <a:rPr lang="en-US" altLang="zh-CN" sz="1400" b="1" dirty="0" smtClean="0">
                <a:solidFill>
                  <a:srgbClr val="002060"/>
                </a:solidFill>
                <a:latin typeface="黑体" panose="02010609060101010101" pitchFamily="49" charset="-122"/>
                <a:ea typeface="黑体" panose="02010609060101010101" pitchFamily="49" charset="-122"/>
              </a:rPr>
              <a:t>ISP</a:t>
            </a:r>
            <a:r>
              <a:rPr lang="zh-CN" altLang="en-US" sz="1400" b="1" dirty="0" smtClean="0">
                <a:solidFill>
                  <a:srgbClr val="002060"/>
                </a:solidFill>
                <a:latin typeface="黑体" panose="02010609060101010101" pitchFamily="49" charset="-122"/>
                <a:ea typeface="黑体" panose="02010609060101010101" pitchFamily="49" charset="-122"/>
              </a:rPr>
              <a:t>接入</a:t>
            </a:r>
            <a:endParaRPr lang="zh-CN" altLang="en-US" sz="1000" b="1" dirty="0">
              <a:solidFill>
                <a:srgbClr val="002060"/>
              </a:solidFill>
              <a:latin typeface="黑体" panose="02010609060101010101" pitchFamily="49" charset="-122"/>
              <a:ea typeface="黑体" panose="02010609060101010101" pitchFamily="49" charset="-122"/>
            </a:endParaRPr>
          </a:p>
        </p:txBody>
      </p:sp>
      <p:sp>
        <p:nvSpPr>
          <p:cNvPr id="3" name="标题 1"/>
          <p:cNvSpPr>
            <a:spLocks noGrp="1"/>
          </p:cNvSpPr>
          <p:nvPr/>
        </p:nvSpPr>
        <p:spPr>
          <a:xfrm>
            <a:off x="663575" y="476885"/>
            <a:ext cx="5836920" cy="514350"/>
          </a:xfrm>
          <a:prstGeom prst="rect">
            <a:avLst/>
          </a:prstGeom>
        </p:spPr>
        <p:txBody>
          <a:bodyPr vert="horz" lIns="68580" tIns="34290" rIns="68580" bIns="3429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2800" b="1" dirty="0" smtClean="0">
                <a:solidFill>
                  <a:srgbClr val="FF0000"/>
                </a:solidFill>
                <a:effectLst/>
                <a:latin typeface="黑体" panose="02010609060101010101" pitchFamily="49" charset="-122"/>
                <a:ea typeface="黑体" panose="02010609060101010101" pitchFamily="49" charset="-122"/>
                <a:sym typeface="+mn-ea"/>
              </a:rPr>
              <a:t>1.2</a:t>
            </a:r>
            <a:r>
              <a:rPr lang="zh-CN" altLang="en-US" sz="2800" b="1" dirty="0" smtClean="0">
                <a:solidFill>
                  <a:srgbClr val="FF0000"/>
                </a:solidFill>
                <a:effectLst/>
                <a:latin typeface="黑体" panose="02010609060101010101" pitchFamily="49" charset="-122"/>
                <a:ea typeface="黑体" panose="02010609060101010101" pitchFamily="49" charset="-122"/>
                <a:sym typeface="+mn-ea"/>
              </a:rPr>
              <a:t>  计算机网络的产生与发展</a:t>
            </a:r>
            <a:endParaRPr lang="zh-CN" altLang="en-US" sz="2800" b="1" dirty="0" smtClean="0">
              <a:solidFill>
                <a:srgbClr val="FF0000"/>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组合 145"/>
          <p:cNvGrpSpPr/>
          <p:nvPr/>
        </p:nvGrpSpPr>
        <p:grpSpPr>
          <a:xfrm>
            <a:off x="567133" y="1071546"/>
            <a:ext cx="7848094" cy="5134408"/>
            <a:chOff x="539750" y="383513"/>
            <a:chExt cx="8355530" cy="5499762"/>
          </a:xfrm>
        </p:grpSpPr>
        <p:sp>
          <p:nvSpPr>
            <p:cNvPr id="6" name="Oval 4"/>
            <p:cNvSpPr>
              <a:spLocks noChangeArrowheads="1"/>
            </p:cNvSpPr>
            <p:nvPr/>
          </p:nvSpPr>
          <p:spPr bwMode="auto">
            <a:xfrm>
              <a:off x="1403350" y="919163"/>
              <a:ext cx="6313488" cy="3667125"/>
            </a:xfrm>
            <a:prstGeom prst="ellipse">
              <a:avLst/>
            </a:prstGeom>
            <a:solidFill>
              <a:srgbClr val="00FFCC"/>
            </a:solid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 name="Oval 5"/>
            <p:cNvSpPr>
              <a:spLocks noChangeArrowheads="1"/>
            </p:cNvSpPr>
            <p:nvPr/>
          </p:nvSpPr>
          <p:spPr bwMode="auto">
            <a:xfrm>
              <a:off x="2555875" y="1563688"/>
              <a:ext cx="3816350" cy="2303462"/>
            </a:xfrm>
            <a:prstGeom prst="ellipse">
              <a:avLst/>
            </a:prstGeom>
            <a:solidFill>
              <a:srgbClr val="FFCCFF"/>
            </a:solidFill>
            <a:ln w="9525">
              <a:solidFill>
                <a:schemeClr val="tx1"/>
              </a:solidFill>
              <a:prstDash val="dash"/>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 name="Line 6"/>
            <p:cNvSpPr>
              <a:spLocks noChangeShapeType="1"/>
            </p:cNvSpPr>
            <p:nvPr/>
          </p:nvSpPr>
          <p:spPr bwMode="auto">
            <a:xfrm flipV="1">
              <a:off x="3124200" y="2859088"/>
              <a:ext cx="871538" cy="2127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9" name="Line 7"/>
            <p:cNvSpPr>
              <a:spLocks noChangeShapeType="1"/>
            </p:cNvSpPr>
            <p:nvPr/>
          </p:nvSpPr>
          <p:spPr bwMode="auto">
            <a:xfrm flipV="1">
              <a:off x="4572000" y="2427288"/>
              <a:ext cx="647700" cy="503237"/>
            </a:xfrm>
            <a:prstGeom prst="line">
              <a:avLst/>
            </a:prstGeom>
            <a:noFill/>
            <a:ln w="2857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0" name="Oval 8"/>
            <p:cNvSpPr>
              <a:spLocks noChangeArrowheads="1"/>
            </p:cNvSpPr>
            <p:nvPr/>
          </p:nvSpPr>
          <p:spPr bwMode="auto">
            <a:xfrm>
              <a:off x="3851275" y="2749550"/>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一级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1" name="Line 9"/>
            <p:cNvSpPr>
              <a:spLocks noChangeShapeType="1"/>
            </p:cNvSpPr>
            <p:nvPr/>
          </p:nvSpPr>
          <p:spPr bwMode="auto">
            <a:xfrm flipH="1" flipV="1">
              <a:off x="6553200" y="4672013"/>
              <a:ext cx="1763713" cy="77946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 name="Line 10"/>
            <p:cNvSpPr>
              <a:spLocks noChangeShapeType="1"/>
            </p:cNvSpPr>
            <p:nvPr/>
          </p:nvSpPr>
          <p:spPr bwMode="auto">
            <a:xfrm>
              <a:off x="2362200" y="4595813"/>
              <a:ext cx="193675" cy="85566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 name="Line 11"/>
            <p:cNvSpPr>
              <a:spLocks noChangeShapeType="1"/>
            </p:cNvSpPr>
            <p:nvPr/>
          </p:nvSpPr>
          <p:spPr bwMode="auto">
            <a:xfrm>
              <a:off x="3429000" y="4672013"/>
              <a:ext cx="350838" cy="9239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4" name="Line 12"/>
            <p:cNvSpPr>
              <a:spLocks noChangeShapeType="1"/>
            </p:cNvSpPr>
            <p:nvPr/>
          </p:nvSpPr>
          <p:spPr bwMode="auto">
            <a:xfrm flipH="1">
              <a:off x="6084888" y="4672013"/>
              <a:ext cx="239712" cy="77946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5" name="Line 13"/>
            <p:cNvSpPr>
              <a:spLocks noChangeShapeType="1"/>
            </p:cNvSpPr>
            <p:nvPr/>
          </p:nvSpPr>
          <p:spPr bwMode="auto">
            <a:xfrm>
              <a:off x="6477000" y="4672013"/>
              <a:ext cx="615950" cy="7080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6" name="Line 14"/>
            <p:cNvSpPr>
              <a:spLocks noChangeShapeType="1"/>
            </p:cNvSpPr>
            <p:nvPr/>
          </p:nvSpPr>
          <p:spPr bwMode="auto">
            <a:xfrm>
              <a:off x="2916238" y="4083050"/>
              <a:ext cx="576262" cy="7207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7" name="Line 15"/>
            <p:cNvSpPr>
              <a:spLocks noChangeShapeType="1"/>
            </p:cNvSpPr>
            <p:nvPr/>
          </p:nvSpPr>
          <p:spPr bwMode="auto">
            <a:xfrm flipH="1">
              <a:off x="2235200" y="3948113"/>
              <a:ext cx="635000" cy="5207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8" name="Line 16"/>
            <p:cNvSpPr>
              <a:spLocks noChangeShapeType="1"/>
            </p:cNvSpPr>
            <p:nvPr/>
          </p:nvSpPr>
          <p:spPr bwMode="auto">
            <a:xfrm>
              <a:off x="6011863" y="3148013"/>
              <a:ext cx="936625" cy="14287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9" name="Line 17"/>
            <p:cNvSpPr>
              <a:spLocks noChangeShapeType="1"/>
            </p:cNvSpPr>
            <p:nvPr/>
          </p:nvSpPr>
          <p:spPr bwMode="auto">
            <a:xfrm flipH="1" flipV="1">
              <a:off x="5891213" y="3986213"/>
              <a:ext cx="446087" cy="6858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0" name="Line 18"/>
            <p:cNvSpPr>
              <a:spLocks noChangeShapeType="1"/>
            </p:cNvSpPr>
            <p:nvPr/>
          </p:nvSpPr>
          <p:spPr bwMode="auto">
            <a:xfrm flipV="1">
              <a:off x="5076825" y="3986213"/>
              <a:ext cx="714375" cy="8890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1" name="Line 19"/>
            <p:cNvSpPr>
              <a:spLocks noChangeShapeType="1"/>
            </p:cNvSpPr>
            <p:nvPr/>
          </p:nvSpPr>
          <p:spPr bwMode="auto">
            <a:xfrm>
              <a:off x="2627313" y="1997075"/>
              <a:ext cx="647700" cy="14287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2" name="Line 20"/>
            <p:cNvSpPr>
              <a:spLocks noChangeShapeType="1"/>
            </p:cNvSpPr>
            <p:nvPr/>
          </p:nvSpPr>
          <p:spPr bwMode="auto">
            <a:xfrm flipH="1">
              <a:off x="5437188" y="1636713"/>
              <a:ext cx="647700" cy="503237"/>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3" name="Line 21"/>
            <p:cNvSpPr>
              <a:spLocks noChangeShapeType="1"/>
            </p:cNvSpPr>
            <p:nvPr/>
          </p:nvSpPr>
          <p:spPr bwMode="auto">
            <a:xfrm flipH="1">
              <a:off x="5894388" y="2427288"/>
              <a:ext cx="838200" cy="7207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4" name="Line 22"/>
            <p:cNvSpPr>
              <a:spLocks noChangeShapeType="1"/>
            </p:cNvSpPr>
            <p:nvPr/>
          </p:nvSpPr>
          <p:spPr bwMode="auto">
            <a:xfrm flipH="1">
              <a:off x="5791200" y="3211513"/>
              <a:ext cx="90488" cy="6223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5" name="Line 23"/>
            <p:cNvSpPr>
              <a:spLocks noChangeShapeType="1"/>
            </p:cNvSpPr>
            <p:nvPr/>
          </p:nvSpPr>
          <p:spPr bwMode="auto">
            <a:xfrm>
              <a:off x="4932363" y="3003550"/>
              <a:ext cx="935037" cy="6826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6" name="Line 24"/>
            <p:cNvSpPr>
              <a:spLocks noChangeShapeType="1"/>
            </p:cNvSpPr>
            <p:nvPr/>
          </p:nvSpPr>
          <p:spPr bwMode="auto">
            <a:xfrm flipV="1">
              <a:off x="4859338" y="3160713"/>
              <a:ext cx="1000125" cy="58737"/>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7" name="Line 25"/>
            <p:cNvSpPr>
              <a:spLocks noChangeShapeType="1"/>
            </p:cNvSpPr>
            <p:nvPr/>
          </p:nvSpPr>
          <p:spPr bwMode="auto">
            <a:xfrm flipV="1">
              <a:off x="5395913" y="3224213"/>
              <a:ext cx="471487" cy="1397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8" name="Line 26"/>
            <p:cNvSpPr>
              <a:spLocks noChangeShapeType="1"/>
            </p:cNvSpPr>
            <p:nvPr/>
          </p:nvSpPr>
          <p:spPr bwMode="auto">
            <a:xfrm flipV="1">
              <a:off x="3162300" y="3074988"/>
              <a:ext cx="688975" cy="73025"/>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29" name="Line 27"/>
            <p:cNvSpPr>
              <a:spLocks noChangeShapeType="1"/>
            </p:cNvSpPr>
            <p:nvPr/>
          </p:nvSpPr>
          <p:spPr bwMode="auto">
            <a:xfrm>
              <a:off x="3124200" y="3224213"/>
              <a:ext cx="709613" cy="1397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0" name="Line 28"/>
            <p:cNvSpPr>
              <a:spLocks noChangeShapeType="1"/>
            </p:cNvSpPr>
            <p:nvPr/>
          </p:nvSpPr>
          <p:spPr bwMode="auto">
            <a:xfrm>
              <a:off x="4356100" y="3506788"/>
              <a:ext cx="0" cy="576262"/>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1" name="Line 29"/>
            <p:cNvSpPr>
              <a:spLocks noChangeShapeType="1"/>
            </p:cNvSpPr>
            <p:nvPr/>
          </p:nvSpPr>
          <p:spPr bwMode="auto">
            <a:xfrm flipV="1">
              <a:off x="1533110" y="4209582"/>
              <a:ext cx="1216911" cy="994778"/>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2" name="Line 30"/>
            <p:cNvSpPr>
              <a:spLocks noChangeShapeType="1"/>
            </p:cNvSpPr>
            <p:nvPr/>
          </p:nvSpPr>
          <p:spPr bwMode="auto">
            <a:xfrm flipH="1">
              <a:off x="2971800" y="3173413"/>
              <a:ext cx="114300" cy="6604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33" name="Oval 31"/>
            <p:cNvSpPr>
              <a:spLocks noChangeArrowheads="1"/>
            </p:cNvSpPr>
            <p:nvPr/>
          </p:nvSpPr>
          <p:spPr bwMode="auto">
            <a:xfrm>
              <a:off x="3779838" y="2859088"/>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一级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34" name="Oval 32"/>
            <p:cNvSpPr>
              <a:spLocks noChangeArrowheads="1"/>
            </p:cNvSpPr>
            <p:nvPr/>
          </p:nvSpPr>
          <p:spPr bwMode="auto">
            <a:xfrm>
              <a:off x="3708400" y="2982913"/>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第一层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35" name="Oval 33"/>
            <p:cNvSpPr>
              <a:spLocks noChangeArrowheads="1"/>
            </p:cNvSpPr>
            <p:nvPr/>
          </p:nvSpPr>
          <p:spPr bwMode="auto">
            <a:xfrm>
              <a:off x="3851275" y="3914775"/>
              <a:ext cx="965200" cy="60007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大公司</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36" name="Oval 34"/>
            <p:cNvSpPr>
              <a:spLocks noChangeArrowheads="1"/>
            </p:cNvSpPr>
            <p:nvPr/>
          </p:nvSpPr>
          <p:spPr bwMode="auto">
            <a:xfrm>
              <a:off x="1765300" y="4298950"/>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9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37" name="Oval 35"/>
            <p:cNvSpPr>
              <a:spLocks noChangeArrowheads="1"/>
            </p:cNvSpPr>
            <p:nvPr/>
          </p:nvSpPr>
          <p:spPr bwMode="auto">
            <a:xfrm>
              <a:off x="1981200" y="1636713"/>
              <a:ext cx="935038" cy="576262"/>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大公司</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38" name="Oval 36"/>
            <p:cNvSpPr>
              <a:spLocks noChangeArrowheads="1"/>
            </p:cNvSpPr>
            <p:nvPr/>
          </p:nvSpPr>
          <p:spPr bwMode="auto">
            <a:xfrm>
              <a:off x="5724525" y="1395413"/>
              <a:ext cx="863600"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大公司</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39" name="Oval 37"/>
            <p:cNvSpPr>
              <a:spLocks noChangeArrowheads="1"/>
            </p:cNvSpPr>
            <p:nvPr/>
          </p:nvSpPr>
          <p:spPr bwMode="auto">
            <a:xfrm>
              <a:off x="4643438" y="4732338"/>
              <a:ext cx="947737"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公司</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40" name="Oval 38"/>
            <p:cNvSpPr>
              <a:spLocks noChangeArrowheads="1"/>
            </p:cNvSpPr>
            <p:nvPr/>
          </p:nvSpPr>
          <p:spPr bwMode="auto">
            <a:xfrm>
              <a:off x="3049588" y="4633913"/>
              <a:ext cx="946150" cy="385762"/>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dirty="0">
                  <a:solidFill>
                    <a:srgbClr val="002060"/>
                  </a:solidFill>
                  <a:latin typeface="黑体" panose="02010609060101010101" pitchFamily="49" charset="-122"/>
                  <a:ea typeface="黑体" panose="02010609060101010101" pitchFamily="49" charset="-122"/>
                </a:rPr>
                <a:t>本地</a:t>
              </a:r>
              <a:r>
                <a:rPr kumimoji="1" lang="zh-CN" altLang="en-US" sz="900" b="1" dirty="0">
                  <a:solidFill>
                    <a:srgbClr val="002060"/>
                  </a:solidFill>
                  <a:latin typeface="黑体" panose="02010609060101010101" pitchFamily="49" charset="-122"/>
                  <a:ea typeface="黑体" panose="02010609060101010101" pitchFamily="49" charset="-122"/>
                </a:rPr>
                <a:t> </a:t>
              </a:r>
              <a:r>
                <a:rPr kumimoji="1" lang="en-US" altLang="zh-CN" b="1" dirty="0">
                  <a:solidFill>
                    <a:srgbClr val="002060"/>
                  </a:solidFill>
                  <a:latin typeface="黑体" panose="02010609060101010101" pitchFamily="49" charset="-122"/>
                  <a:ea typeface="黑体" panose="02010609060101010101" pitchFamily="49" charset="-122"/>
                </a:rPr>
                <a:t>ISP</a:t>
              </a:r>
              <a:endParaRPr kumimoji="1" lang="en-US" altLang="zh-CN" b="1" dirty="0">
                <a:solidFill>
                  <a:srgbClr val="002060"/>
                </a:solidFill>
                <a:latin typeface="黑体" panose="02010609060101010101" pitchFamily="49" charset="-122"/>
                <a:ea typeface="黑体" panose="02010609060101010101" pitchFamily="49" charset="-122"/>
              </a:endParaRPr>
            </a:p>
          </p:txBody>
        </p:sp>
        <p:sp>
          <p:nvSpPr>
            <p:cNvPr id="41" name="Oval 39"/>
            <p:cNvSpPr>
              <a:spLocks noChangeArrowheads="1"/>
            </p:cNvSpPr>
            <p:nvPr/>
          </p:nvSpPr>
          <p:spPr bwMode="auto">
            <a:xfrm>
              <a:off x="5867400" y="4494213"/>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10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grpSp>
          <p:nvGrpSpPr>
            <p:cNvPr id="142" name="组合 141"/>
            <p:cNvGrpSpPr/>
            <p:nvPr/>
          </p:nvGrpSpPr>
          <p:grpSpPr>
            <a:xfrm>
              <a:off x="2187576" y="5278438"/>
              <a:ext cx="975511" cy="533400"/>
              <a:chOff x="2187576" y="5278438"/>
              <a:chExt cx="975511" cy="533400"/>
            </a:xfrm>
          </p:grpSpPr>
          <p:grpSp>
            <p:nvGrpSpPr>
              <p:cNvPr id="43" name="Group 41"/>
              <p:cNvGrpSpPr/>
              <p:nvPr/>
            </p:nvGrpSpPr>
            <p:grpSpPr bwMode="auto">
              <a:xfrm>
                <a:off x="2187576" y="5278438"/>
                <a:ext cx="836613" cy="533400"/>
                <a:chOff x="2949" y="196"/>
                <a:chExt cx="941" cy="598"/>
              </a:xfrm>
            </p:grpSpPr>
            <p:sp>
              <p:nvSpPr>
                <p:cNvPr id="45" name="Oval 42"/>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6"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7"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8" name="Oval 45"/>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49" name="Oval 46"/>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0"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1" name="Oval 48"/>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2" name="Oval 49"/>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3" name="Freeform 5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4" name="Freeform 5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55" name="Freeform 5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44" name="Text Box 53"/>
              <p:cNvSpPr txBox="1">
                <a:spLocks noChangeArrowheads="1"/>
              </p:cNvSpPr>
              <p:nvPr/>
            </p:nvSpPr>
            <p:spPr bwMode="auto">
              <a:xfrm>
                <a:off x="2224088" y="5356227"/>
                <a:ext cx="938999" cy="39561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校园网</a:t>
                </a:r>
                <a:endParaRPr kumimoji="1" lang="zh-CN" altLang="en-US" b="1">
                  <a:solidFill>
                    <a:srgbClr val="002060"/>
                  </a:solidFill>
                  <a:latin typeface="黑体" panose="02010609060101010101" pitchFamily="49" charset="-122"/>
                  <a:ea typeface="黑体" panose="02010609060101010101" pitchFamily="49" charset="-122"/>
                </a:endParaRPr>
              </a:p>
            </p:txBody>
          </p:sp>
        </p:grpSp>
        <p:grpSp>
          <p:nvGrpSpPr>
            <p:cNvPr id="143" name="组合 142"/>
            <p:cNvGrpSpPr/>
            <p:nvPr/>
          </p:nvGrpSpPr>
          <p:grpSpPr>
            <a:xfrm>
              <a:off x="3340101" y="5349875"/>
              <a:ext cx="970390" cy="533400"/>
              <a:chOff x="3340101" y="5349875"/>
              <a:chExt cx="970390" cy="533400"/>
            </a:xfrm>
          </p:grpSpPr>
          <p:grpSp>
            <p:nvGrpSpPr>
              <p:cNvPr id="57" name="Group 55"/>
              <p:cNvGrpSpPr/>
              <p:nvPr/>
            </p:nvGrpSpPr>
            <p:grpSpPr bwMode="auto">
              <a:xfrm>
                <a:off x="3340101" y="5349875"/>
                <a:ext cx="836613" cy="533400"/>
                <a:chOff x="2949" y="196"/>
                <a:chExt cx="941" cy="598"/>
              </a:xfrm>
            </p:grpSpPr>
            <p:sp>
              <p:nvSpPr>
                <p:cNvPr id="59" name="Oval 56"/>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0"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1"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2" name="Oval 59"/>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3" name="Oval 60"/>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4"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5" name="Oval 62"/>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6" name="Oval 63"/>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7"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8"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69"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58" name="Text Box 67"/>
              <p:cNvSpPr txBox="1">
                <a:spLocks noChangeArrowheads="1"/>
              </p:cNvSpPr>
              <p:nvPr/>
            </p:nvSpPr>
            <p:spPr bwMode="auto">
              <a:xfrm>
                <a:off x="3376613" y="5427664"/>
                <a:ext cx="933878" cy="395613"/>
              </a:xfrm>
              <a:prstGeom prst="rect">
                <a:avLst/>
              </a:prstGeom>
              <a:noFill/>
              <a:ln w="9525">
                <a:noFill/>
                <a:miter lim="800000"/>
              </a:ln>
            </p:spPr>
            <p:txBody>
              <a:bodyPr wrap="none">
                <a:spAutoFit/>
              </a:bodyPr>
              <a:lstStyle/>
              <a:p>
                <a:pPr eaLnBrk="1" hangingPunct="1"/>
                <a:r>
                  <a:rPr kumimoji="1" lang="zh-CN" altLang="en-US" b="1" dirty="0" smtClean="0">
                    <a:solidFill>
                      <a:srgbClr val="002060"/>
                    </a:solidFill>
                    <a:latin typeface="黑体" panose="02010609060101010101" pitchFamily="49" charset="-122"/>
                    <a:ea typeface="黑体" panose="02010609060101010101" pitchFamily="49" charset="-122"/>
                  </a:rPr>
                  <a:t>企业网</a:t>
                </a:r>
                <a:endParaRPr kumimoji="1" lang="zh-CN" altLang="en-US" b="1" dirty="0">
                  <a:solidFill>
                    <a:srgbClr val="002060"/>
                  </a:solidFill>
                  <a:latin typeface="黑体" panose="02010609060101010101" pitchFamily="49" charset="-122"/>
                  <a:ea typeface="黑体" panose="02010609060101010101" pitchFamily="49" charset="-122"/>
                </a:endParaRPr>
              </a:p>
            </p:txBody>
          </p:sp>
        </p:grpSp>
        <p:grpSp>
          <p:nvGrpSpPr>
            <p:cNvPr id="144" name="组合 143"/>
            <p:cNvGrpSpPr/>
            <p:nvPr/>
          </p:nvGrpSpPr>
          <p:grpSpPr>
            <a:xfrm>
              <a:off x="5630863" y="5349875"/>
              <a:ext cx="970390" cy="533400"/>
              <a:chOff x="5630863" y="5349875"/>
              <a:chExt cx="970390" cy="533400"/>
            </a:xfrm>
          </p:grpSpPr>
          <p:grpSp>
            <p:nvGrpSpPr>
              <p:cNvPr id="71" name="Group 69"/>
              <p:cNvGrpSpPr/>
              <p:nvPr/>
            </p:nvGrpSpPr>
            <p:grpSpPr bwMode="auto">
              <a:xfrm>
                <a:off x="5630863" y="5349875"/>
                <a:ext cx="836613" cy="533400"/>
                <a:chOff x="2949" y="196"/>
                <a:chExt cx="941" cy="598"/>
              </a:xfrm>
            </p:grpSpPr>
            <p:sp>
              <p:nvSpPr>
                <p:cNvPr id="73" name="Oval 70"/>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4"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5"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6" name="Oval 73"/>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7" name="Oval 74"/>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8"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79" name="Oval 76"/>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0" name="Oval 77"/>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1" name="Freeform 7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2" name="Freeform 7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3" name="Freeform 8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72" name="Text Box 81"/>
              <p:cNvSpPr txBox="1">
                <a:spLocks noChangeArrowheads="1"/>
              </p:cNvSpPr>
              <p:nvPr/>
            </p:nvSpPr>
            <p:spPr bwMode="auto">
              <a:xfrm>
                <a:off x="5667375" y="5427664"/>
                <a:ext cx="933878" cy="395613"/>
              </a:xfrm>
              <a:prstGeom prst="rect">
                <a:avLst/>
              </a:prstGeom>
              <a:noFill/>
              <a:ln w="9525">
                <a:noFill/>
                <a:miter lim="800000"/>
              </a:ln>
            </p:spPr>
            <p:txBody>
              <a:bodyPr wrap="none">
                <a:spAutoFit/>
              </a:bodyPr>
              <a:lstStyle/>
              <a:p>
                <a:pPr eaLnBrk="1" hangingPunct="1"/>
                <a:r>
                  <a:rPr kumimoji="1" lang="zh-CN" altLang="en-US" b="1" dirty="0" smtClean="0">
                    <a:solidFill>
                      <a:srgbClr val="002060"/>
                    </a:solidFill>
                    <a:latin typeface="黑体" panose="02010609060101010101" pitchFamily="49" charset="-122"/>
                    <a:ea typeface="黑体" panose="02010609060101010101" pitchFamily="49" charset="-122"/>
                  </a:rPr>
                  <a:t>企业网</a:t>
                </a:r>
                <a:endParaRPr kumimoji="1" lang="zh-CN" altLang="en-US" b="1" dirty="0">
                  <a:solidFill>
                    <a:srgbClr val="002060"/>
                  </a:solidFill>
                  <a:latin typeface="黑体" panose="02010609060101010101" pitchFamily="49" charset="-122"/>
                  <a:ea typeface="黑体" panose="02010609060101010101" pitchFamily="49" charset="-122"/>
                </a:endParaRPr>
              </a:p>
            </p:txBody>
          </p:sp>
        </p:grpSp>
        <p:grpSp>
          <p:nvGrpSpPr>
            <p:cNvPr id="145" name="组合 144"/>
            <p:cNvGrpSpPr/>
            <p:nvPr/>
          </p:nvGrpSpPr>
          <p:grpSpPr>
            <a:xfrm>
              <a:off x="6750051" y="5207000"/>
              <a:ext cx="975511" cy="533400"/>
              <a:chOff x="6750051" y="5207000"/>
              <a:chExt cx="975511" cy="533400"/>
            </a:xfrm>
          </p:grpSpPr>
          <p:grpSp>
            <p:nvGrpSpPr>
              <p:cNvPr id="85" name="Group 83"/>
              <p:cNvGrpSpPr/>
              <p:nvPr/>
            </p:nvGrpSpPr>
            <p:grpSpPr bwMode="auto">
              <a:xfrm>
                <a:off x="6750051" y="5207000"/>
                <a:ext cx="836613" cy="533400"/>
                <a:chOff x="2949" y="196"/>
                <a:chExt cx="941" cy="598"/>
              </a:xfrm>
            </p:grpSpPr>
            <p:sp>
              <p:nvSpPr>
                <p:cNvPr id="87" name="Oval 84"/>
                <p:cNvSpPr>
                  <a:spLocks noChangeArrowheads="1"/>
                </p:cNvSpPr>
                <p:nvPr/>
              </p:nvSpPr>
              <p:spPr bwMode="auto">
                <a:xfrm>
                  <a:off x="3168" y="196"/>
                  <a:ext cx="407" cy="162"/>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8"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89"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0"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1" name="Oval 88"/>
                <p:cNvSpPr>
                  <a:spLocks noChangeArrowheads="1"/>
                </p:cNvSpPr>
                <p:nvPr/>
              </p:nvSpPr>
              <p:spPr bwMode="auto">
                <a:xfrm>
                  <a:off x="3216" y="555"/>
                  <a:ext cx="471" cy="239"/>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2"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3" name="Oval 90"/>
                <p:cNvSpPr>
                  <a:spLocks noChangeArrowheads="1"/>
                </p:cNvSpPr>
                <p:nvPr/>
              </p:nvSpPr>
              <p:spPr bwMode="auto">
                <a:xfrm>
                  <a:off x="2949" y="432"/>
                  <a:ext cx="217"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4"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ln>
              </p:spPr>
              <p:txBody>
                <a:bodyPr wrap="none" anchor="ct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5"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6"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97"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grpSp>
          <p:sp>
            <p:nvSpPr>
              <p:cNvPr id="86" name="Text Box 95"/>
              <p:cNvSpPr txBox="1">
                <a:spLocks noChangeArrowheads="1"/>
              </p:cNvSpPr>
              <p:nvPr/>
            </p:nvSpPr>
            <p:spPr bwMode="auto">
              <a:xfrm>
                <a:off x="6786563" y="5284789"/>
                <a:ext cx="938999" cy="39561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校园网</a:t>
                </a:r>
                <a:endParaRPr kumimoji="1" lang="zh-CN" altLang="en-US" b="1">
                  <a:solidFill>
                    <a:srgbClr val="002060"/>
                  </a:solidFill>
                  <a:latin typeface="黑体" panose="02010609060101010101" pitchFamily="49" charset="-122"/>
                  <a:ea typeface="黑体" panose="02010609060101010101" pitchFamily="49" charset="-122"/>
                </a:endParaRPr>
              </a:p>
            </p:txBody>
          </p:sp>
        </p:grpSp>
        <p:sp>
          <p:nvSpPr>
            <p:cNvPr id="98" name="Line 96"/>
            <p:cNvSpPr>
              <a:spLocks noChangeShapeType="1"/>
            </p:cNvSpPr>
            <p:nvPr/>
          </p:nvSpPr>
          <p:spPr bwMode="auto">
            <a:xfrm>
              <a:off x="7308850" y="3290888"/>
              <a:ext cx="935038" cy="217487"/>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pic>
          <p:nvPicPr>
            <p:cNvPr id="100" name="Picture 98"/>
            <p:cNvPicPr>
              <a:picLocks noChangeArrowheads="1"/>
            </p:cNvPicPr>
            <p:nvPr/>
          </p:nvPicPr>
          <p:blipFill>
            <a:blip r:embed="rId1" cstate="print"/>
            <a:srcRect/>
            <a:stretch>
              <a:fillRect/>
            </a:stretch>
          </p:blipFill>
          <p:spPr bwMode="auto">
            <a:xfrm>
              <a:off x="1152825" y="4974796"/>
              <a:ext cx="409575" cy="412750"/>
            </a:xfrm>
            <a:prstGeom prst="rect">
              <a:avLst/>
            </a:prstGeom>
            <a:noFill/>
            <a:ln w="9525">
              <a:noFill/>
              <a:miter lim="800000"/>
              <a:headEnd/>
              <a:tailEnd/>
            </a:ln>
          </p:spPr>
        </p:pic>
        <p:sp>
          <p:nvSpPr>
            <p:cNvPr id="101" name="Oval 99"/>
            <p:cNvSpPr>
              <a:spLocks noChangeArrowheads="1"/>
            </p:cNvSpPr>
            <p:nvPr/>
          </p:nvSpPr>
          <p:spPr bwMode="auto">
            <a:xfrm>
              <a:off x="6443663" y="3003550"/>
              <a:ext cx="1058862"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第二层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02" name="Line 100"/>
            <p:cNvSpPr>
              <a:spLocks noChangeShapeType="1"/>
            </p:cNvSpPr>
            <p:nvPr/>
          </p:nvSpPr>
          <p:spPr bwMode="auto">
            <a:xfrm>
              <a:off x="2268538" y="3003550"/>
              <a:ext cx="790575" cy="14446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03" name="Oval 101"/>
            <p:cNvSpPr>
              <a:spLocks noChangeArrowheads="1"/>
            </p:cNvSpPr>
            <p:nvPr/>
          </p:nvSpPr>
          <p:spPr bwMode="auto">
            <a:xfrm>
              <a:off x="5292725" y="3605213"/>
              <a:ext cx="1031875"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第二层</a:t>
              </a:r>
              <a:r>
                <a:rPr kumimoji="1" lang="zh-CN" altLang="en-US" sz="7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04" name="Oval 102"/>
            <p:cNvSpPr>
              <a:spLocks noChangeArrowheads="1"/>
            </p:cNvSpPr>
            <p:nvPr/>
          </p:nvSpPr>
          <p:spPr bwMode="auto">
            <a:xfrm>
              <a:off x="2819400" y="2843213"/>
              <a:ext cx="533400" cy="533400"/>
            </a:xfrm>
            <a:prstGeom prst="ellipse">
              <a:avLst/>
            </a:prstGeom>
            <a:solidFill>
              <a:schemeClr val="bg1"/>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en-US" altLang="zh-CN" b="1">
                  <a:solidFill>
                    <a:srgbClr val="002060"/>
                  </a:solidFill>
                  <a:latin typeface="黑体" panose="02010609060101010101" pitchFamily="49" charset="-122"/>
                  <a:ea typeface="黑体" panose="02010609060101010101" pitchFamily="49" charset="-122"/>
                </a:rPr>
                <a:t>NAP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05" name="Oval 103"/>
            <p:cNvSpPr>
              <a:spLocks noChangeArrowheads="1"/>
            </p:cNvSpPr>
            <p:nvPr/>
          </p:nvSpPr>
          <p:spPr bwMode="auto">
            <a:xfrm>
              <a:off x="5638800" y="2843213"/>
              <a:ext cx="533400" cy="533400"/>
            </a:xfrm>
            <a:prstGeom prst="ellipse">
              <a:avLst/>
            </a:prstGeom>
            <a:solidFill>
              <a:schemeClr val="bg1"/>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en-US" altLang="zh-CN" b="1">
                  <a:solidFill>
                    <a:srgbClr val="002060"/>
                  </a:solidFill>
                  <a:latin typeface="黑体" panose="02010609060101010101" pitchFamily="49" charset="-122"/>
                  <a:ea typeface="黑体" panose="02010609060101010101" pitchFamily="49" charset="-122"/>
                </a:rPr>
                <a:t>NAP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06" name="Text Box 104"/>
            <p:cNvSpPr txBox="1">
              <a:spLocks noChangeArrowheads="1"/>
            </p:cNvSpPr>
            <p:nvPr/>
          </p:nvSpPr>
          <p:spPr bwMode="auto">
            <a:xfrm>
              <a:off x="924654" y="4592189"/>
              <a:ext cx="321192" cy="395613"/>
            </a:xfrm>
            <a:prstGeom prst="rect">
              <a:avLst/>
            </a:prstGeom>
            <a:noFill/>
            <a:ln w="9525">
              <a:noFill/>
              <a:miter lim="800000"/>
            </a:ln>
          </p:spPr>
          <p:txBody>
            <a:bodyPr wrap="none">
              <a:spAutoFit/>
            </a:bodyPr>
            <a:lstStyle/>
            <a:p>
              <a:pPr eaLnBrk="1" hangingPunct="1"/>
              <a:r>
                <a:rPr kumimoji="1" lang="en-US" altLang="zh-CN" b="1" dirty="0">
                  <a:solidFill>
                    <a:srgbClr val="002060"/>
                  </a:solidFill>
                  <a:latin typeface="黑体" panose="02010609060101010101" pitchFamily="49" charset="-122"/>
                  <a:ea typeface="黑体" panose="02010609060101010101" pitchFamily="49" charset="-122"/>
                </a:rPr>
                <a:t>A</a:t>
              </a:r>
              <a:endParaRPr kumimoji="1" lang="en-US" altLang="zh-CN" b="1" dirty="0">
                <a:solidFill>
                  <a:srgbClr val="002060"/>
                </a:solidFill>
                <a:latin typeface="黑体" panose="02010609060101010101" pitchFamily="49" charset="-122"/>
                <a:ea typeface="黑体" panose="02010609060101010101" pitchFamily="49" charset="-122"/>
              </a:endParaRPr>
            </a:p>
          </p:txBody>
        </p:sp>
        <p:pic>
          <p:nvPicPr>
            <p:cNvPr id="107" name="Picture 105"/>
            <p:cNvPicPr>
              <a:picLocks noChangeArrowheads="1"/>
            </p:cNvPicPr>
            <p:nvPr/>
          </p:nvPicPr>
          <p:blipFill>
            <a:blip r:embed="rId1" cstate="print"/>
            <a:srcRect/>
            <a:stretch>
              <a:fillRect/>
            </a:stretch>
          </p:blipFill>
          <p:spPr bwMode="auto">
            <a:xfrm>
              <a:off x="8248650" y="5129213"/>
              <a:ext cx="409575" cy="412750"/>
            </a:xfrm>
            <a:prstGeom prst="rect">
              <a:avLst/>
            </a:prstGeom>
            <a:noFill/>
            <a:ln w="9525">
              <a:noFill/>
              <a:miter lim="800000"/>
              <a:headEnd/>
              <a:tailEnd/>
            </a:ln>
          </p:spPr>
        </p:pic>
        <p:sp>
          <p:nvSpPr>
            <p:cNvPr id="108" name="Text Box 106"/>
            <p:cNvSpPr txBox="1">
              <a:spLocks noChangeArrowheads="1"/>
            </p:cNvSpPr>
            <p:nvPr/>
          </p:nvSpPr>
          <p:spPr bwMode="auto">
            <a:xfrm>
              <a:off x="8574088" y="5073650"/>
              <a:ext cx="321192" cy="395613"/>
            </a:xfrm>
            <a:prstGeom prst="rect">
              <a:avLst/>
            </a:prstGeom>
            <a:noFill/>
            <a:ln w="9525">
              <a:noFill/>
              <a:miter lim="800000"/>
            </a:ln>
          </p:spPr>
          <p:txBody>
            <a:bodyPr wrap="none">
              <a:spAutoFit/>
            </a:bodyPr>
            <a:lstStyle/>
            <a:p>
              <a:pPr eaLnBrk="1" hangingPunct="1"/>
              <a:r>
                <a:rPr kumimoji="1" lang="en-US" altLang="zh-CN" b="1">
                  <a:solidFill>
                    <a:srgbClr val="002060"/>
                  </a:solidFill>
                  <a:latin typeface="黑体" panose="02010609060101010101" pitchFamily="49" charset="-122"/>
                  <a:ea typeface="黑体" panose="02010609060101010101" pitchFamily="49" charset="-122"/>
                </a:rPr>
                <a:t>B</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09" name="Line 109"/>
            <p:cNvSpPr>
              <a:spLocks noChangeShapeType="1"/>
            </p:cNvSpPr>
            <p:nvPr/>
          </p:nvSpPr>
          <p:spPr bwMode="auto">
            <a:xfrm>
              <a:off x="3851275" y="2139950"/>
              <a:ext cx="1152525" cy="71438"/>
            </a:xfrm>
            <a:prstGeom prst="line">
              <a:avLst/>
            </a:prstGeom>
            <a:noFill/>
            <a:ln w="2857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10" name="Line 110"/>
            <p:cNvSpPr>
              <a:spLocks noChangeShapeType="1"/>
            </p:cNvSpPr>
            <p:nvPr/>
          </p:nvSpPr>
          <p:spPr bwMode="auto">
            <a:xfrm>
              <a:off x="3492500" y="2282825"/>
              <a:ext cx="574675" cy="504825"/>
            </a:xfrm>
            <a:prstGeom prst="line">
              <a:avLst/>
            </a:prstGeom>
            <a:noFill/>
            <a:ln w="2857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11" name="Oval 111"/>
            <p:cNvSpPr>
              <a:spLocks noChangeArrowheads="1"/>
            </p:cNvSpPr>
            <p:nvPr/>
          </p:nvSpPr>
          <p:spPr bwMode="auto">
            <a:xfrm>
              <a:off x="4860925" y="1995488"/>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第一层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12" name="Oval 112"/>
            <p:cNvSpPr>
              <a:spLocks noChangeArrowheads="1"/>
            </p:cNvSpPr>
            <p:nvPr/>
          </p:nvSpPr>
          <p:spPr bwMode="auto">
            <a:xfrm>
              <a:off x="2433638" y="3651250"/>
              <a:ext cx="1058862"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第二层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13" name="Freeform 113"/>
            <p:cNvSpPr/>
            <p:nvPr/>
          </p:nvSpPr>
          <p:spPr bwMode="auto">
            <a:xfrm>
              <a:off x="1457053" y="3214687"/>
              <a:ext cx="6912247" cy="1989673"/>
            </a:xfrm>
            <a:custGeom>
              <a:avLst/>
              <a:gdLst>
                <a:gd name="T0" fmla="*/ 0 w 4512"/>
                <a:gd name="T1" fmla="*/ 1318 h 1358"/>
                <a:gd name="T2" fmla="*/ 496 w 4512"/>
                <a:gd name="T3" fmla="*/ 894 h 1358"/>
                <a:gd name="T4" fmla="*/ 688 w 4512"/>
                <a:gd name="T5" fmla="*/ 690 h 1358"/>
                <a:gd name="T6" fmla="*/ 904 w 4512"/>
                <a:gd name="T7" fmla="*/ 490 h 1358"/>
                <a:gd name="T8" fmla="*/ 1080 w 4512"/>
                <a:gd name="T9" fmla="*/ 74 h 1358"/>
                <a:gd name="T10" fmla="*/ 1280 w 4512"/>
                <a:gd name="T11" fmla="*/ 46 h 1358"/>
                <a:gd name="T12" fmla="*/ 1544 w 4512"/>
                <a:gd name="T13" fmla="*/ 150 h 1358"/>
                <a:gd name="T14" fmla="*/ 1808 w 4512"/>
                <a:gd name="T15" fmla="*/ 182 h 1358"/>
                <a:gd name="T16" fmla="*/ 2072 w 4512"/>
                <a:gd name="T17" fmla="*/ 198 h 1358"/>
                <a:gd name="T18" fmla="*/ 2312 w 4512"/>
                <a:gd name="T19" fmla="*/ 198 h 1358"/>
                <a:gd name="T20" fmla="*/ 2560 w 4512"/>
                <a:gd name="T21" fmla="*/ 154 h 1358"/>
                <a:gd name="T22" fmla="*/ 2952 w 4512"/>
                <a:gd name="T23" fmla="*/ 38 h 1358"/>
                <a:gd name="T24" fmla="*/ 3008 w 4512"/>
                <a:gd name="T25" fmla="*/ 206 h 1358"/>
                <a:gd name="T26" fmla="*/ 3024 w 4512"/>
                <a:gd name="T27" fmla="*/ 334 h 1358"/>
                <a:gd name="T28" fmla="*/ 3080 w 4512"/>
                <a:gd name="T29" fmla="*/ 534 h 1358"/>
                <a:gd name="T30" fmla="*/ 3164 w 4512"/>
                <a:gd name="T31" fmla="*/ 678 h 1358"/>
                <a:gd name="T32" fmla="*/ 3272 w 4512"/>
                <a:gd name="T33" fmla="*/ 774 h 1358"/>
                <a:gd name="T34" fmla="*/ 3608 w 4512"/>
                <a:gd name="T35" fmla="*/ 966 h 1358"/>
                <a:gd name="T36" fmla="*/ 4040 w 4512"/>
                <a:gd name="T37" fmla="*/ 1158 h 1358"/>
                <a:gd name="T38" fmla="*/ 4512 w 4512"/>
                <a:gd name="T39" fmla="*/ 1358 h 13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12"/>
                <a:gd name="T61" fmla="*/ 0 h 1358"/>
                <a:gd name="T62" fmla="*/ 4512 w 4512"/>
                <a:gd name="T63" fmla="*/ 1358 h 13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a:solidFill>
                <a:srgbClr val="CC0000">
                  <a:alpha val="50195"/>
                </a:srgbClr>
              </a:solidFill>
              <a:round/>
              <a:headEnd type="triangle" w="sm" len="med"/>
              <a:tailEnd type="triangle" w="sm" len="med"/>
            </a:ln>
          </p:spPr>
          <p:txBody>
            <a:bodyPr/>
            <a:lstStyle/>
            <a:p>
              <a:pPr eaLnBrk="1" hangingPunct="1"/>
              <a:endParaRPr lang="zh-CN" altLang="en-US" b="1">
                <a:solidFill>
                  <a:srgbClr val="002060"/>
                </a:solidFill>
                <a:latin typeface="黑体" panose="02010609060101010101" pitchFamily="49" charset="-122"/>
                <a:ea typeface="黑体" panose="02010609060101010101" pitchFamily="49" charset="-122"/>
              </a:endParaRPr>
            </a:p>
          </p:txBody>
        </p:sp>
        <p:sp>
          <p:nvSpPr>
            <p:cNvPr id="114" name="Oval 114"/>
            <p:cNvSpPr>
              <a:spLocks noChangeArrowheads="1"/>
            </p:cNvSpPr>
            <p:nvPr/>
          </p:nvSpPr>
          <p:spPr bwMode="auto">
            <a:xfrm>
              <a:off x="7812088" y="3363913"/>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10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17" name="Line 117"/>
            <p:cNvSpPr>
              <a:spLocks noChangeShapeType="1"/>
            </p:cNvSpPr>
            <p:nvPr/>
          </p:nvSpPr>
          <p:spPr bwMode="auto">
            <a:xfrm flipV="1">
              <a:off x="7019925" y="1779588"/>
              <a:ext cx="720725" cy="431800"/>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18" name="Oval 118"/>
            <p:cNvSpPr>
              <a:spLocks noChangeArrowheads="1"/>
            </p:cNvSpPr>
            <p:nvPr/>
          </p:nvSpPr>
          <p:spPr bwMode="auto">
            <a:xfrm>
              <a:off x="7308850" y="1635125"/>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10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21" name="Oval 122"/>
            <p:cNvSpPr>
              <a:spLocks noChangeArrowheads="1"/>
            </p:cNvSpPr>
            <p:nvPr/>
          </p:nvSpPr>
          <p:spPr bwMode="auto">
            <a:xfrm>
              <a:off x="2987675" y="1957388"/>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第一层</a:t>
              </a:r>
              <a:r>
                <a:rPr kumimoji="1" lang="zh-CN" altLang="en-US" sz="9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22" name="Text Box 123"/>
            <p:cNvSpPr txBox="1">
              <a:spLocks noChangeArrowheads="1"/>
            </p:cNvSpPr>
            <p:nvPr/>
          </p:nvSpPr>
          <p:spPr bwMode="auto">
            <a:xfrm>
              <a:off x="4140200" y="1524000"/>
              <a:ext cx="938999" cy="39561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第一层</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123" name="Text Box 124"/>
            <p:cNvSpPr txBox="1">
              <a:spLocks noChangeArrowheads="1"/>
            </p:cNvSpPr>
            <p:nvPr/>
          </p:nvSpPr>
          <p:spPr bwMode="auto">
            <a:xfrm>
              <a:off x="4425950" y="960438"/>
              <a:ext cx="938999" cy="395613"/>
            </a:xfrm>
            <a:prstGeom prst="rect">
              <a:avLst/>
            </a:prstGeom>
            <a:noFill/>
            <a:ln w="9525">
              <a:noFill/>
              <a:miter lim="800000"/>
            </a:ln>
          </p:spPr>
          <p:txBody>
            <a:bodyPr wrap="none">
              <a:spAutoFit/>
            </a:bodyPr>
            <a:lstStyle/>
            <a:p>
              <a:pPr eaLnBrk="1" hangingPunct="1"/>
              <a:r>
                <a:rPr kumimoji="1" lang="zh-CN" altLang="en-US" b="1">
                  <a:solidFill>
                    <a:srgbClr val="002060"/>
                  </a:solidFill>
                  <a:latin typeface="黑体" panose="02010609060101010101" pitchFamily="49" charset="-122"/>
                  <a:ea typeface="黑体" panose="02010609060101010101" pitchFamily="49" charset="-122"/>
                </a:rPr>
                <a:t>第二层</a:t>
              </a:r>
              <a:endParaRPr kumimoji="1" lang="zh-CN" altLang="en-US" b="1">
                <a:solidFill>
                  <a:srgbClr val="002060"/>
                </a:solidFill>
                <a:latin typeface="黑体" panose="02010609060101010101" pitchFamily="49" charset="-122"/>
                <a:ea typeface="黑体" panose="02010609060101010101" pitchFamily="49" charset="-122"/>
              </a:endParaRPr>
            </a:p>
          </p:txBody>
        </p:sp>
        <p:sp>
          <p:nvSpPr>
            <p:cNvPr id="124" name="Text Box 125"/>
            <p:cNvSpPr txBox="1">
              <a:spLocks noChangeArrowheads="1"/>
            </p:cNvSpPr>
            <p:nvPr/>
          </p:nvSpPr>
          <p:spPr bwMode="auto">
            <a:xfrm>
              <a:off x="4423276" y="383513"/>
              <a:ext cx="938999" cy="395613"/>
            </a:xfrm>
            <a:prstGeom prst="rect">
              <a:avLst/>
            </a:prstGeom>
            <a:noFill/>
            <a:ln w="9525">
              <a:noFill/>
              <a:miter lim="800000"/>
            </a:ln>
          </p:spPr>
          <p:txBody>
            <a:bodyPr wrap="none">
              <a:spAutoFit/>
            </a:bodyPr>
            <a:lstStyle/>
            <a:p>
              <a:pPr eaLnBrk="1" hangingPunct="1"/>
              <a:r>
                <a:rPr kumimoji="1" lang="zh-CN" altLang="en-US" b="1" dirty="0">
                  <a:solidFill>
                    <a:srgbClr val="002060"/>
                  </a:solidFill>
                  <a:latin typeface="黑体" panose="02010609060101010101" pitchFamily="49" charset="-122"/>
                  <a:ea typeface="黑体" panose="02010609060101010101" pitchFamily="49" charset="-122"/>
                </a:rPr>
                <a:t>第三层</a:t>
              </a:r>
              <a:endParaRPr kumimoji="1" lang="zh-CN" altLang="en-US" b="1" dirty="0">
                <a:solidFill>
                  <a:srgbClr val="002060"/>
                </a:solidFill>
                <a:latin typeface="黑体" panose="02010609060101010101" pitchFamily="49" charset="-122"/>
                <a:ea typeface="黑体" panose="02010609060101010101" pitchFamily="49" charset="-122"/>
              </a:endParaRPr>
            </a:p>
          </p:txBody>
        </p:sp>
        <p:sp>
          <p:nvSpPr>
            <p:cNvPr id="125" name="Line 126"/>
            <p:cNvSpPr>
              <a:spLocks noChangeShapeType="1"/>
            </p:cNvSpPr>
            <p:nvPr/>
          </p:nvSpPr>
          <p:spPr bwMode="auto">
            <a:xfrm>
              <a:off x="7019925" y="2355850"/>
              <a:ext cx="1152525" cy="36036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26" name="Oval 127"/>
            <p:cNvSpPr>
              <a:spLocks noChangeArrowheads="1"/>
            </p:cNvSpPr>
            <p:nvPr/>
          </p:nvSpPr>
          <p:spPr bwMode="auto">
            <a:xfrm>
              <a:off x="7885113" y="2500313"/>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10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33" name="Line 134"/>
            <p:cNvSpPr>
              <a:spLocks noChangeShapeType="1"/>
            </p:cNvSpPr>
            <p:nvPr/>
          </p:nvSpPr>
          <p:spPr bwMode="auto">
            <a:xfrm flipV="1">
              <a:off x="1116013" y="3003550"/>
              <a:ext cx="863600" cy="433388"/>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5" name="Oval 136"/>
            <p:cNvSpPr>
              <a:spLocks noChangeArrowheads="1"/>
            </p:cNvSpPr>
            <p:nvPr/>
          </p:nvSpPr>
          <p:spPr bwMode="auto">
            <a:xfrm>
              <a:off x="539750" y="3219450"/>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9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36" name="Line 137"/>
            <p:cNvSpPr>
              <a:spLocks noChangeShapeType="1"/>
            </p:cNvSpPr>
            <p:nvPr/>
          </p:nvSpPr>
          <p:spPr bwMode="auto">
            <a:xfrm>
              <a:off x="1258888" y="1924050"/>
              <a:ext cx="720725" cy="1008063"/>
            </a:xfrm>
            <a:prstGeom prst="line">
              <a:avLst/>
            </a:prstGeom>
            <a:noFill/>
            <a:ln w="9525">
              <a:solidFill>
                <a:schemeClr val="tx1"/>
              </a:solidFill>
              <a:round/>
            </a:ln>
          </p:spPr>
          <p:txBody>
            <a:bodyPr/>
            <a:lstStyle/>
            <a:p>
              <a:endParaRPr lang="zh-CN" altLang="en-US" b="1">
                <a:solidFill>
                  <a:srgbClr val="002060"/>
                </a:solidFill>
                <a:latin typeface="黑体" panose="02010609060101010101" pitchFamily="49" charset="-122"/>
                <a:ea typeface="黑体" panose="02010609060101010101" pitchFamily="49" charset="-122"/>
              </a:endParaRPr>
            </a:p>
          </p:txBody>
        </p:sp>
        <p:sp>
          <p:nvSpPr>
            <p:cNvPr id="137" name="Oval 138"/>
            <p:cNvSpPr>
              <a:spLocks noChangeArrowheads="1"/>
            </p:cNvSpPr>
            <p:nvPr/>
          </p:nvSpPr>
          <p:spPr bwMode="auto">
            <a:xfrm>
              <a:off x="1476375" y="2716213"/>
              <a:ext cx="1058863"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第二层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38" name="Oval 139"/>
            <p:cNvSpPr>
              <a:spLocks noChangeArrowheads="1"/>
            </p:cNvSpPr>
            <p:nvPr/>
          </p:nvSpPr>
          <p:spPr bwMode="auto">
            <a:xfrm>
              <a:off x="755650" y="1631950"/>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本地</a:t>
              </a:r>
              <a:r>
                <a:rPr kumimoji="1" lang="zh-CN" altLang="en-US" sz="9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sp>
          <p:nvSpPr>
            <p:cNvPr id="141" name="Oval 142"/>
            <p:cNvSpPr>
              <a:spLocks noChangeArrowheads="1"/>
            </p:cNvSpPr>
            <p:nvPr/>
          </p:nvSpPr>
          <p:spPr bwMode="auto">
            <a:xfrm>
              <a:off x="6372225" y="2066925"/>
              <a:ext cx="1058863"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eaLnBrk="1" hangingPunct="1">
                <a:defRPr/>
              </a:pPr>
              <a:r>
                <a:rPr kumimoji="1" lang="zh-CN" altLang="en-US" b="1">
                  <a:solidFill>
                    <a:srgbClr val="002060"/>
                  </a:solidFill>
                  <a:latin typeface="黑体" panose="02010609060101010101" pitchFamily="49" charset="-122"/>
                  <a:ea typeface="黑体" panose="02010609060101010101" pitchFamily="49" charset="-122"/>
                </a:rPr>
                <a:t>第二层</a:t>
              </a:r>
              <a:r>
                <a:rPr kumimoji="1" lang="zh-CN" altLang="en-US" sz="600" b="1">
                  <a:solidFill>
                    <a:srgbClr val="002060"/>
                  </a:solidFill>
                  <a:latin typeface="黑体" panose="02010609060101010101" pitchFamily="49" charset="-122"/>
                  <a:ea typeface="黑体" panose="02010609060101010101" pitchFamily="49" charset="-122"/>
                </a:rPr>
                <a:t> </a:t>
              </a:r>
              <a:r>
                <a:rPr kumimoji="1" lang="en-US" altLang="zh-CN" b="1">
                  <a:solidFill>
                    <a:srgbClr val="002060"/>
                  </a:solidFill>
                  <a:latin typeface="黑体" panose="02010609060101010101" pitchFamily="49" charset="-122"/>
                  <a:ea typeface="黑体" panose="02010609060101010101" pitchFamily="49" charset="-122"/>
                </a:rPr>
                <a:t>ISP</a:t>
              </a:r>
              <a:endParaRPr kumimoji="1" lang="en-US" altLang="zh-CN" b="1">
                <a:solidFill>
                  <a:srgbClr val="002060"/>
                </a:solidFill>
                <a:latin typeface="黑体" panose="02010609060101010101" pitchFamily="49" charset="-122"/>
                <a:ea typeface="黑体" panose="02010609060101010101" pitchFamily="49" charset="-122"/>
              </a:endParaRPr>
            </a:p>
          </p:txBody>
        </p:sp>
      </p:grpSp>
      <p:sp>
        <p:nvSpPr>
          <p:cNvPr id="151" name="椭圆 150"/>
          <p:cNvSpPr/>
          <p:nvPr/>
        </p:nvSpPr>
        <p:spPr>
          <a:xfrm>
            <a:off x="0" y="857232"/>
            <a:ext cx="8929718" cy="5786478"/>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2060"/>
              </a:solidFill>
              <a:latin typeface="黑体" panose="02010609060101010101" pitchFamily="49" charset="-122"/>
              <a:ea typeface="黑体" panose="02010609060101010101" pitchFamily="49" charset="-122"/>
            </a:endParaRPr>
          </a:p>
        </p:txBody>
      </p:sp>
      <p:sp>
        <p:nvSpPr>
          <p:cNvPr id="153" name="TextBox 152"/>
          <p:cNvSpPr txBox="1"/>
          <p:nvPr/>
        </p:nvSpPr>
        <p:spPr>
          <a:xfrm>
            <a:off x="6287135" y="6429375"/>
            <a:ext cx="2770505" cy="306705"/>
          </a:xfrm>
          <a:prstGeom prst="rect">
            <a:avLst/>
          </a:prstGeom>
          <a:noFill/>
        </p:spPr>
        <p:txBody>
          <a:bodyPr wrap="square" rtlCol="0">
            <a:spAutoFit/>
          </a:bodyPr>
          <a:lstStyle/>
          <a:p>
            <a:pPr algn="ctr"/>
            <a:r>
              <a:rPr lang="zh-CN" altLang="en-US" sz="1400" b="1" dirty="0" smtClean="0">
                <a:solidFill>
                  <a:srgbClr val="002060"/>
                </a:solidFill>
                <a:latin typeface="黑体" panose="02010609060101010101" pitchFamily="49" charset="-122"/>
                <a:ea typeface="黑体" panose="02010609060101010101" pitchFamily="49" charset="-122"/>
              </a:rPr>
              <a:t>图</a:t>
            </a:r>
            <a:r>
              <a:rPr lang="en-US" altLang="zh-CN" sz="1400" b="1" dirty="0" smtClean="0">
                <a:solidFill>
                  <a:srgbClr val="002060"/>
                </a:solidFill>
                <a:latin typeface="黑体" panose="02010609060101010101" pitchFamily="49" charset="-122"/>
                <a:ea typeface="黑体" panose="02010609060101010101" pitchFamily="49" charset="-122"/>
              </a:rPr>
              <a:t>1.9</a:t>
            </a:r>
            <a:r>
              <a:rPr lang="zh-CN" altLang="en-US" sz="1400" b="1" dirty="0" smtClean="0">
                <a:solidFill>
                  <a:srgbClr val="002060"/>
                </a:solidFill>
                <a:latin typeface="黑体" panose="02010609060101010101" pitchFamily="49" charset="-122"/>
                <a:ea typeface="黑体" panose="02010609060101010101" pitchFamily="49" charset="-122"/>
              </a:rPr>
              <a:t>　多层次</a:t>
            </a:r>
            <a:r>
              <a:rPr lang="en-US" altLang="zh-CN" sz="1400" b="1" dirty="0" smtClean="0">
                <a:solidFill>
                  <a:srgbClr val="002060"/>
                </a:solidFill>
                <a:latin typeface="黑体" panose="02010609060101010101" pitchFamily="49" charset="-122"/>
                <a:ea typeface="黑体" panose="02010609060101010101" pitchFamily="49" charset="-122"/>
              </a:rPr>
              <a:t>ISP</a:t>
            </a:r>
            <a:r>
              <a:rPr lang="zh-CN" altLang="en-US" sz="1400" b="1" dirty="0" smtClean="0">
                <a:solidFill>
                  <a:srgbClr val="002060"/>
                </a:solidFill>
                <a:latin typeface="黑体" panose="02010609060101010101" pitchFamily="49" charset="-122"/>
                <a:ea typeface="黑体" panose="02010609060101010101" pitchFamily="49" charset="-122"/>
              </a:rPr>
              <a:t>结构因特网</a:t>
            </a:r>
            <a:endParaRPr lang="zh-CN" altLang="en-US" sz="1000" b="1" dirty="0">
              <a:solidFill>
                <a:srgbClr val="002060"/>
              </a:solidFill>
              <a:latin typeface="黑体" panose="02010609060101010101" pitchFamily="49" charset="-122"/>
              <a:ea typeface="黑体" panose="02010609060101010101" pitchFamily="49" charset="-122"/>
            </a:endParaRPr>
          </a:p>
        </p:txBody>
      </p:sp>
      <p:sp>
        <p:nvSpPr>
          <p:cNvPr id="3" name="标题 1"/>
          <p:cNvSpPr>
            <a:spLocks noGrp="1"/>
          </p:cNvSpPr>
          <p:nvPr/>
        </p:nvSpPr>
        <p:spPr>
          <a:xfrm>
            <a:off x="727075" y="44450"/>
            <a:ext cx="5546090" cy="514350"/>
          </a:xfrm>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FF0000"/>
                </a:solidFill>
                <a:effectLst/>
                <a:latin typeface="黑体" panose="02010609060101010101" pitchFamily="49" charset="-122"/>
                <a:ea typeface="黑体" panose="02010609060101010101" pitchFamily="49" charset="-122"/>
                <a:sym typeface="+mn-ea"/>
              </a:rPr>
              <a:t>1.2</a:t>
            </a:r>
            <a:r>
              <a:rPr lang="zh-CN" altLang="en-US" sz="3200" b="1" dirty="0" smtClean="0">
                <a:solidFill>
                  <a:srgbClr val="FF0000"/>
                </a:solidFill>
                <a:effectLst/>
                <a:latin typeface="黑体" panose="02010609060101010101" pitchFamily="49" charset="-122"/>
                <a:ea typeface="黑体" panose="02010609060101010101" pitchFamily="49" charset="-122"/>
                <a:sym typeface="+mn-ea"/>
              </a:rPr>
              <a:t>  计算机网络的产生与发展</a:t>
            </a:r>
            <a:endParaRPr lang="zh-CN" altLang="en-US" sz="3200" b="1" dirty="0" smtClean="0">
              <a:solidFill>
                <a:srgbClr val="FF0000"/>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afbae0ddf0234c3bbd5a2eb4a4d10acd# #矩形 674"/>
          <p:cNvSpPr>
            <a:spLocks noGrp="1" noChangeArrowheads="1"/>
          </p:cNvSpPr>
          <p:nvPr>
            <p:ph type="title"/>
          </p:nvPr>
        </p:nvSpPr>
        <p:spPr/>
        <p:txBody>
          <a:bodyPr/>
          <a:lstStyle/>
          <a:p>
            <a:pPr algn="l"/>
            <a:r>
              <a:rPr lang="en-US" altLang="zh-CN" dirty="0" smtClean="0">
                <a:solidFill>
                  <a:srgbClr val="002060"/>
                </a:solidFill>
                <a:latin typeface="黑体" panose="02010609060101010101" pitchFamily="49" charset="-122"/>
                <a:ea typeface="黑体" panose="02010609060101010101" pitchFamily="49" charset="-122"/>
              </a:rPr>
              <a:t>1.3</a:t>
            </a:r>
            <a:r>
              <a:rPr lang="zh-CN" altLang="en-US" dirty="0" smtClean="0">
                <a:solidFill>
                  <a:srgbClr val="002060"/>
                </a:solidFill>
                <a:latin typeface="黑体" panose="02010609060101010101" pitchFamily="49" charset="-122"/>
                <a:ea typeface="黑体" panose="02010609060101010101" pitchFamily="49" charset="-122"/>
              </a:rPr>
              <a:t>　</a:t>
            </a:r>
            <a:r>
              <a:rPr lang="en-US" altLang="zh-CN" dirty="0" smtClean="0">
                <a:solidFill>
                  <a:srgbClr val="002060"/>
                </a:solidFill>
                <a:latin typeface="黑体" panose="02010609060101010101" pitchFamily="49" charset="-122"/>
                <a:ea typeface="黑体" panose="02010609060101010101" pitchFamily="49" charset="-122"/>
              </a:rPr>
              <a:t> </a:t>
            </a:r>
            <a:r>
              <a:rPr lang="zh-CN" altLang="en-US" dirty="0" smtClean="0">
                <a:solidFill>
                  <a:srgbClr val="002060"/>
                </a:solidFill>
                <a:latin typeface="黑体" panose="02010609060101010101" pitchFamily="49" charset="-122"/>
                <a:ea typeface="黑体" panose="02010609060101010101" pitchFamily="49" charset="-122"/>
              </a:rPr>
              <a:t>因特网</a:t>
            </a:r>
            <a:r>
              <a:rPr lang="zh-CN" altLang="en-US" dirty="0">
                <a:solidFill>
                  <a:srgbClr val="002060"/>
                </a:solidFill>
                <a:latin typeface="黑体" panose="02010609060101010101" pitchFamily="49" charset="-122"/>
                <a:ea typeface="黑体" panose="02010609060101010101" pitchFamily="49" charset="-122"/>
              </a:rPr>
              <a:t>的标准化工作</a:t>
            </a:r>
            <a:endParaRPr lang="zh-CN" altLang="en-US" dirty="0">
              <a:solidFill>
                <a:srgbClr val="002060"/>
              </a:solidFill>
              <a:latin typeface="黑体" panose="02010609060101010101" pitchFamily="49" charset="-122"/>
              <a:ea typeface="黑体" panose="02010609060101010101" pitchFamily="49" charset="-122"/>
            </a:endParaRPr>
          </a:p>
        </p:txBody>
      </p:sp>
      <p:sp>
        <p:nvSpPr>
          <p:cNvPr id="53252" name="Rectangle 3"/>
          <p:cNvSpPr>
            <a:spLocks noChangeArrowheads="1"/>
          </p:cNvSpPr>
          <p:nvPr/>
        </p:nvSpPr>
        <p:spPr bwMode="auto">
          <a:xfrm>
            <a:off x="333367" y="2360601"/>
            <a:ext cx="2952750" cy="2300288"/>
          </a:xfrm>
          <a:prstGeom prst="rect">
            <a:avLst/>
          </a:prstGeom>
          <a:solidFill>
            <a:srgbClr val="CCECFF"/>
          </a:solidFill>
          <a:ln w="9525">
            <a:solidFill>
              <a:schemeClr val="tx1"/>
            </a:solidFill>
            <a:prstDash val="sysDot"/>
            <a:miter lim="800000"/>
          </a:ln>
        </p:spPr>
        <p:txBody>
          <a:bodyPr wrap="none" anchor="ctr"/>
          <a:lstStyle/>
          <a:p>
            <a:pPr eaLnBrk="1" hangingPunct="1"/>
            <a:endParaRPr lang="zh-CN" altLang="en-US">
              <a:solidFill>
                <a:srgbClr val="002060"/>
              </a:solidFill>
              <a:latin typeface="黑体" panose="02010609060101010101" pitchFamily="49" charset="-122"/>
              <a:ea typeface="黑体" panose="02010609060101010101" pitchFamily="49" charset="-122"/>
            </a:endParaRPr>
          </a:p>
        </p:txBody>
      </p:sp>
      <p:sp>
        <p:nvSpPr>
          <p:cNvPr id="53253" name="Freeform 4"/>
          <p:cNvSpPr/>
          <p:nvPr/>
        </p:nvSpPr>
        <p:spPr bwMode="auto">
          <a:xfrm>
            <a:off x="3155942" y="1539864"/>
            <a:ext cx="2533650" cy="246062"/>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w="9525">
            <a:noFill/>
            <a:round/>
          </a:ln>
        </p:spPr>
        <p:txBody>
          <a:bodyPr/>
          <a:lstStyle/>
          <a:p>
            <a:pPr eaLnBrk="1" hangingPunct="1"/>
            <a:endParaRPr lang="zh-CN" altLang="en-US">
              <a:solidFill>
                <a:srgbClr val="002060"/>
              </a:solidFill>
              <a:latin typeface="黑体" panose="02010609060101010101" pitchFamily="49" charset="-122"/>
              <a:ea typeface="黑体" panose="02010609060101010101" pitchFamily="49" charset="-122"/>
            </a:endParaRPr>
          </a:p>
        </p:txBody>
      </p:sp>
      <p:sp>
        <p:nvSpPr>
          <p:cNvPr id="53254" name="Rectangle 5"/>
          <p:cNvSpPr>
            <a:spLocks noChangeArrowheads="1"/>
          </p:cNvSpPr>
          <p:nvPr/>
        </p:nvSpPr>
        <p:spPr bwMode="auto">
          <a:xfrm>
            <a:off x="3155942" y="1046151"/>
            <a:ext cx="2533650" cy="493713"/>
          </a:xfrm>
          <a:prstGeom prst="rect">
            <a:avLst/>
          </a:prstGeom>
          <a:solidFill>
            <a:srgbClr val="FFFF99"/>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因特网协会 </a:t>
            </a:r>
            <a:r>
              <a:rPr kumimoji="1" lang="en-US" altLang="zh-CN" sz="2000">
                <a:solidFill>
                  <a:srgbClr val="002060"/>
                </a:solidFill>
                <a:latin typeface="黑体" panose="02010609060101010101" pitchFamily="49" charset="-122"/>
                <a:ea typeface="黑体" panose="02010609060101010101" pitchFamily="49" charset="-122"/>
              </a:rPr>
              <a:t>ISOC</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55" name="Line 6"/>
          <p:cNvSpPr>
            <a:spLocks noChangeShapeType="1"/>
          </p:cNvSpPr>
          <p:nvPr/>
        </p:nvSpPr>
        <p:spPr bwMode="auto">
          <a:xfrm>
            <a:off x="2078030" y="3511539"/>
            <a:ext cx="615950" cy="574675"/>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56" name="Line 7"/>
          <p:cNvSpPr>
            <a:spLocks noChangeShapeType="1"/>
          </p:cNvSpPr>
          <p:nvPr/>
        </p:nvSpPr>
        <p:spPr bwMode="auto">
          <a:xfrm>
            <a:off x="3155942" y="1539864"/>
            <a:ext cx="273050" cy="241300"/>
          </a:xfrm>
          <a:prstGeom prst="line">
            <a:avLst/>
          </a:prstGeom>
          <a:noFill/>
          <a:ln w="9525">
            <a:solidFill>
              <a:schemeClr val="tx1"/>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57" name="Line 8"/>
          <p:cNvSpPr>
            <a:spLocks noChangeShapeType="1"/>
          </p:cNvSpPr>
          <p:nvPr/>
        </p:nvSpPr>
        <p:spPr bwMode="auto">
          <a:xfrm flipH="1">
            <a:off x="1003292" y="3511539"/>
            <a:ext cx="614363" cy="574675"/>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58" name="Line 9"/>
          <p:cNvSpPr>
            <a:spLocks noChangeShapeType="1"/>
          </p:cNvSpPr>
          <p:nvPr/>
        </p:nvSpPr>
        <p:spPr bwMode="auto">
          <a:xfrm flipH="1">
            <a:off x="5373680" y="1539864"/>
            <a:ext cx="315912" cy="241300"/>
          </a:xfrm>
          <a:prstGeom prst="line">
            <a:avLst/>
          </a:prstGeom>
          <a:noFill/>
          <a:ln w="9525">
            <a:solidFill>
              <a:schemeClr val="tx1"/>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59" name="Rectangle 10"/>
          <p:cNvSpPr>
            <a:spLocks noChangeArrowheads="1"/>
          </p:cNvSpPr>
          <p:nvPr/>
        </p:nvSpPr>
        <p:spPr bwMode="auto">
          <a:xfrm>
            <a:off x="549267" y="2924164"/>
            <a:ext cx="2520950" cy="657225"/>
          </a:xfrm>
          <a:prstGeom prst="rect">
            <a:avLst/>
          </a:prstGeom>
          <a:solidFill>
            <a:schemeClr val="bg1"/>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因特网研究指导小组</a:t>
            </a:r>
            <a:endParaRPr kumimoji="1" lang="zh-CN" altLang="en-US" sz="2000">
              <a:solidFill>
                <a:srgbClr val="002060"/>
              </a:solidFill>
              <a:latin typeface="黑体" panose="02010609060101010101" pitchFamily="49" charset="-122"/>
              <a:ea typeface="黑体" panose="02010609060101010101" pitchFamily="49" charset="-122"/>
            </a:endParaRPr>
          </a:p>
          <a:p>
            <a:pPr algn="ctr" eaLnBrk="1" hangingPunct="1"/>
            <a:r>
              <a:rPr kumimoji="1" lang="en-US" altLang="zh-CN" sz="2000">
                <a:solidFill>
                  <a:srgbClr val="002060"/>
                </a:solidFill>
                <a:latin typeface="黑体" panose="02010609060101010101" pitchFamily="49" charset="-122"/>
                <a:ea typeface="黑体" panose="02010609060101010101" pitchFamily="49" charset="-122"/>
              </a:rPr>
              <a:t>IRSG </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60" name="Rectangle 11"/>
          <p:cNvSpPr>
            <a:spLocks noChangeArrowheads="1"/>
          </p:cNvSpPr>
          <p:nvPr/>
        </p:nvSpPr>
        <p:spPr bwMode="auto">
          <a:xfrm>
            <a:off x="5449888" y="2990850"/>
            <a:ext cx="3443287" cy="2300288"/>
          </a:xfrm>
          <a:prstGeom prst="rect">
            <a:avLst/>
          </a:prstGeom>
          <a:solidFill>
            <a:srgbClr val="FFCC99"/>
          </a:solidFill>
          <a:ln w="9525">
            <a:solidFill>
              <a:schemeClr val="tx1"/>
            </a:solidFill>
            <a:prstDash val="sysDot"/>
            <a:miter lim="800000"/>
          </a:ln>
        </p:spPr>
        <p:txBody>
          <a:bodyPr wrap="none" anchor="ctr"/>
          <a:lstStyle/>
          <a:p>
            <a:pPr eaLnBrk="1" hangingPunct="1"/>
            <a:endParaRPr lang="zh-CN" altLang="en-US">
              <a:solidFill>
                <a:srgbClr val="002060"/>
              </a:solidFill>
              <a:latin typeface="黑体" panose="02010609060101010101" pitchFamily="49" charset="-122"/>
              <a:ea typeface="黑体" panose="02010609060101010101" pitchFamily="49" charset="-122"/>
            </a:endParaRPr>
          </a:p>
        </p:txBody>
      </p:sp>
      <p:sp>
        <p:nvSpPr>
          <p:cNvPr id="53261" name="Text Box 12"/>
          <p:cNvSpPr txBox="1">
            <a:spLocks noChangeArrowheads="1"/>
          </p:cNvSpPr>
          <p:nvPr/>
        </p:nvSpPr>
        <p:spPr bwMode="auto">
          <a:xfrm>
            <a:off x="693730" y="2390764"/>
            <a:ext cx="2492990" cy="400110"/>
          </a:xfrm>
          <a:prstGeom prst="rect">
            <a:avLst/>
          </a:prstGeom>
          <a:noFill/>
          <a:ln w="9525">
            <a:noFill/>
            <a:miter lim="800000"/>
          </a:ln>
        </p:spPr>
        <p:txBody>
          <a:bodyPr wrap="none">
            <a:spAutoFit/>
          </a:bodyPr>
          <a:lstStyle/>
          <a:p>
            <a:pPr eaLnBrk="1" hangingPunct="1"/>
            <a:r>
              <a:rPr kumimoji="1" lang="zh-CN" altLang="en-US" sz="2000">
                <a:solidFill>
                  <a:srgbClr val="002060"/>
                </a:solidFill>
                <a:latin typeface="黑体" panose="02010609060101010101" pitchFamily="49" charset="-122"/>
                <a:ea typeface="黑体" panose="02010609060101010101" pitchFamily="49" charset="-122"/>
              </a:rPr>
              <a:t>因特网研究部 </a:t>
            </a:r>
            <a:r>
              <a:rPr kumimoji="1" lang="en-US" altLang="zh-CN" sz="2000">
                <a:solidFill>
                  <a:srgbClr val="002060"/>
                </a:solidFill>
                <a:latin typeface="黑体" panose="02010609060101010101" pitchFamily="49" charset="-122"/>
                <a:ea typeface="黑体" panose="02010609060101010101" pitchFamily="49" charset="-122"/>
              </a:rPr>
              <a:t>IRTF </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62" name="Text Box 13"/>
          <p:cNvSpPr txBox="1">
            <a:spLocks noChangeArrowheads="1"/>
          </p:cNvSpPr>
          <p:nvPr/>
        </p:nvSpPr>
        <p:spPr bwMode="auto">
          <a:xfrm>
            <a:off x="5995980" y="2344726"/>
            <a:ext cx="2492990" cy="400110"/>
          </a:xfrm>
          <a:prstGeom prst="rect">
            <a:avLst/>
          </a:prstGeom>
          <a:noFill/>
          <a:ln w="9525">
            <a:noFill/>
            <a:miter lim="800000"/>
          </a:ln>
        </p:spPr>
        <p:txBody>
          <a:bodyPr wrap="none">
            <a:spAutoFit/>
          </a:bodyPr>
          <a:lstStyle/>
          <a:p>
            <a:pPr eaLnBrk="1" hangingPunct="1"/>
            <a:r>
              <a:rPr kumimoji="1" lang="zh-CN" altLang="en-US" sz="2000">
                <a:solidFill>
                  <a:srgbClr val="002060"/>
                </a:solidFill>
                <a:latin typeface="黑体" panose="02010609060101010101" pitchFamily="49" charset="-122"/>
                <a:ea typeface="黑体" panose="02010609060101010101" pitchFamily="49" charset="-122"/>
              </a:rPr>
              <a:t>因特网工程部 </a:t>
            </a:r>
            <a:r>
              <a:rPr kumimoji="1" lang="en-US" altLang="zh-CN" sz="2000">
                <a:solidFill>
                  <a:srgbClr val="002060"/>
                </a:solidFill>
                <a:latin typeface="黑体" panose="02010609060101010101" pitchFamily="49" charset="-122"/>
                <a:ea typeface="黑体" panose="02010609060101010101" pitchFamily="49" charset="-122"/>
              </a:rPr>
              <a:t>IETF </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63" name="Line 14"/>
          <p:cNvSpPr>
            <a:spLocks noChangeShapeType="1"/>
          </p:cNvSpPr>
          <p:nvPr/>
        </p:nvSpPr>
        <p:spPr bwMode="auto">
          <a:xfrm flipV="1">
            <a:off x="1917692" y="2500301"/>
            <a:ext cx="1511300" cy="433388"/>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64" name="Line 15"/>
          <p:cNvSpPr>
            <a:spLocks noChangeShapeType="1"/>
          </p:cNvSpPr>
          <p:nvPr/>
        </p:nvSpPr>
        <p:spPr bwMode="auto">
          <a:xfrm flipH="1" flipV="1">
            <a:off x="4845042" y="2443151"/>
            <a:ext cx="2257425" cy="417513"/>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65" name="Rectangle 16"/>
          <p:cNvSpPr>
            <a:spLocks noChangeArrowheads="1"/>
          </p:cNvSpPr>
          <p:nvPr/>
        </p:nvSpPr>
        <p:spPr bwMode="auto">
          <a:xfrm>
            <a:off x="5876917" y="2854314"/>
            <a:ext cx="2665413" cy="657225"/>
          </a:xfrm>
          <a:prstGeom prst="rect">
            <a:avLst/>
          </a:prstGeom>
          <a:solidFill>
            <a:schemeClr val="bg1"/>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因特网工程指导小组</a:t>
            </a:r>
            <a:endParaRPr kumimoji="1" lang="zh-CN" altLang="en-US" sz="2000">
              <a:solidFill>
                <a:srgbClr val="002060"/>
              </a:solidFill>
              <a:latin typeface="黑体" panose="02010609060101010101" pitchFamily="49" charset="-122"/>
              <a:ea typeface="黑体" panose="02010609060101010101" pitchFamily="49" charset="-122"/>
            </a:endParaRPr>
          </a:p>
          <a:p>
            <a:pPr algn="ctr" eaLnBrk="1" hangingPunct="1"/>
            <a:r>
              <a:rPr kumimoji="1" lang="en-US" altLang="zh-CN" sz="2000">
                <a:solidFill>
                  <a:srgbClr val="002060"/>
                </a:solidFill>
                <a:latin typeface="黑体" panose="02010609060101010101" pitchFamily="49" charset="-122"/>
                <a:ea typeface="黑体" panose="02010609060101010101" pitchFamily="49" charset="-122"/>
              </a:rPr>
              <a:t>IESG </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66" name="Text Box 17"/>
          <p:cNvSpPr txBox="1">
            <a:spLocks noChangeArrowheads="1"/>
          </p:cNvSpPr>
          <p:nvPr/>
        </p:nvSpPr>
        <p:spPr bwMode="auto">
          <a:xfrm>
            <a:off x="6813542" y="3538526"/>
            <a:ext cx="439738" cy="398463"/>
          </a:xfrm>
          <a:prstGeom prst="rect">
            <a:avLst/>
          </a:prstGeom>
          <a:noFill/>
          <a:ln w="9525">
            <a:noFill/>
            <a:miter lim="800000"/>
          </a:ln>
        </p:spPr>
        <p:txBody>
          <a:bodyPr wrap="none">
            <a:spAutoFit/>
          </a:bodyPr>
          <a:lstStyle/>
          <a:p>
            <a:pPr eaLnBrk="1" hangingPunct="1"/>
            <a:r>
              <a:rPr kumimoji="1" lang="en-US" altLang="zh-CN" sz="2000">
                <a:solidFill>
                  <a:srgbClr val="002060"/>
                </a:solidFill>
                <a:latin typeface="黑体" panose="02010609060101010101" pitchFamily="49" charset="-122"/>
                <a:ea typeface="黑体" panose="02010609060101010101" pitchFamily="49" charset="-122"/>
              </a:rPr>
              <a:t>…</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67" name="Line 18"/>
          <p:cNvSpPr>
            <a:spLocks noChangeShapeType="1"/>
          </p:cNvSpPr>
          <p:nvPr/>
        </p:nvSpPr>
        <p:spPr bwMode="auto">
          <a:xfrm flipV="1">
            <a:off x="6310305" y="3511539"/>
            <a:ext cx="146050" cy="214312"/>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68" name="Line 19"/>
          <p:cNvSpPr>
            <a:spLocks noChangeShapeType="1"/>
          </p:cNvSpPr>
          <p:nvPr/>
        </p:nvSpPr>
        <p:spPr bwMode="auto">
          <a:xfrm>
            <a:off x="7677142" y="3508364"/>
            <a:ext cx="239713" cy="168275"/>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69" name="Rectangle 20"/>
          <p:cNvSpPr>
            <a:spLocks noChangeArrowheads="1"/>
          </p:cNvSpPr>
          <p:nvPr/>
        </p:nvSpPr>
        <p:spPr bwMode="auto">
          <a:xfrm>
            <a:off x="773105" y="4086214"/>
            <a:ext cx="460375" cy="409575"/>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RG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0" name="Rectangle 21"/>
          <p:cNvSpPr>
            <a:spLocks noChangeArrowheads="1"/>
          </p:cNvSpPr>
          <p:nvPr/>
        </p:nvSpPr>
        <p:spPr bwMode="auto">
          <a:xfrm>
            <a:off x="8291505" y="4157651"/>
            <a:ext cx="538162" cy="412750"/>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WG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1" name="Text Box 22"/>
          <p:cNvSpPr txBox="1">
            <a:spLocks noChangeArrowheads="1"/>
          </p:cNvSpPr>
          <p:nvPr/>
        </p:nvSpPr>
        <p:spPr bwMode="auto">
          <a:xfrm>
            <a:off x="6065830" y="4048114"/>
            <a:ext cx="439737" cy="396875"/>
          </a:xfrm>
          <a:prstGeom prst="rect">
            <a:avLst/>
          </a:prstGeom>
          <a:noFill/>
          <a:ln w="9525">
            <a:noFill/>
            <a:miter lim="800000"/>
          </a:ln>
        </p:spPr>
        <p:txBody>
          <a:bodyPr wrap="none">
            <a:spAutoFit/>
          </a:bodyPr>
          <a:lstStyle/>
          <a:p>
            <a:pPr eaLnBrk="1" hangingPunct="1"/>
            <a:r>
              <a:rPr kumimoji="1" lang="en-US" altLang="zh-CN" sz="2000">
                <a:solidFill>
                  <a:srgbClr val="002060"/>
                </a:solidFill>
                <a:latin typeface="黑体" panose="02010609060101010101" pitchFamily="49" charset="-122"/>
                <a:ea typeface="黑体" panose="02010609060101010101" pitchFamily="49" charset="-122"/>
              </a:rPr>
              <a:t>…</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2" name="Text Box 23"/>
          <p:cNvSpPr txBox="1">
            <a:spLocks noChangeArrowheads="1"/>
          </p:cNvSpPr>
          <p:nvPr/>
        </p:nvSpPr>
        <p:spPr bwMode="auto">
          <a:xfrm>
            <a:off x="7815255" y="4048114"/>
            <a:ext cx="438150" cy="396875"/>
          </a:xfrm>
          <a:prstGeom prst="rect">
            <a:avLst/>
          </a:prstGeom>
          <a:noFill/>
          <a:ln w="9525">
            <a:noFill/>
            <a:miter lim="800000"/>
          </a:ln>
        </p:spPr>
        <p:txBody>
          <a:bodyPr wrap="none">
            <a:spAutoFit/>
          </a:bodyPr>
          <a:lstStyle/>
          <a:p>
            <a:pPr eaLnBrk="1" hangingPunct="1"/>
            <a:r>
              <a:rPr kumimoji="1" lang="en-US" altLang="zh-CN" sz="2000">
                <a:solidFill>
                  <a:srgbClr val="002060"/>
                </a:solidFill>
                <a:latin typeface="黑体" panose="02010609060101010101" pitchFamily="49" charset="-122"/>
                <a:ea typeface="黑体" panose="02010609060101010101" pitchFamily="49" charset="-122"/>
              </a:rPr>
              <a:t>…</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3" name="Line 24"/>
          <p:cNvSpPr>
            <a:spLocks noChangeShapeType="1"/>
          </p:cNvSpPr>
          <p:nvPr/>
        </p:nvSpPr>
        <p:spPr bwMode="auto">
          <a:xfrm flipH="1">
            <a:off x="5765792" y="4003664"/>
            <a:ext cx="306388" cy="163512"/>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74" name="Line 25"/>
          <p:cNvSpPr>
            <a:spLocks noChangeShapeType="1"/>
          </p:cNvSpPr>
          <p:nvPr/>
        </p:nvSpPr>
        <p:spPr bwMode="auto">
          <a:xfrm>
            <a:off x="6303955" y="4003664"/>
            <a:ext cx="461962" cy="163512"/>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75" name="Line 26"/>
          <p:cNvSpPr>
            <a:spLocks noChangeShapeType="1"/>
          </p:cNvSpPr>
          <p:nvPr/>
        </p:nvSpPr>
        <p:spPr bwMode="auto">
          <a:xfrm flipH="1">
            <a:off x="7380280" y="4003664"/>
            <a:ext cx="384175" cy="163512"/>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76" name="Line 27"/>
          <p:cNvSpPr>
            <a:spLocks noChangeShapeType="1"/>
          </p:cNvSpPr>
          <p:nvPr/>
        </p:nvSpPr>
        <p:spPr bwMode="auto">
          <a:xfrm>
            <a:off x="7994642" y="4003664"/>
            <a:ext cx="384175" cy="163512"/>
          </a:xfrm>
          <a:prstGeom prst="line">
            <a:avLst/>
          </a:prstGeom>
          <a:noFill/>
          <a:ln w="28575">
            <a:solidFill>
              <a:srgbClr val="333399"/>
            </a:solidFill>
            <a:round/>
          </a:ln>
        </p:spPr>
        <p:txBody>
          <a:bodyPr/>
          <a:lstStyle/>
          <a:p>
            <a:endParaRPr lang="zh-CN" altLang="en-US">
              <a:solidFill>
                <a:srgbClr val="002060"/>
              </a:solidFill>
              <a:latin typeface="黑体" panose="02010609060101010101" pitchFamily="49" charset="-122"/>
              <a:ea typeface="黑体" panose="02010609060101010101" pitchFamily="49" charset="-122"/>
            </a:endParaRPr>
          </a:p>
        </p:txBody>
      </p:sp>
      <p:sp>
        <p:nvSpPr>
          <p:cNvPr id="53277" name="Rectangle 28"/>
          <p:cNvSpPr>
            <a:spLocks noChangeArrowheads="1"/>
          </p:cNvSpPr>
          <p:nvPr/>
        </p:nvSpPr>
        <p:spPr bwMode="auto">
          <a:xfrm>
            <a:off x="2462205" y="4086214"/>
            <a:ext cx="461962" cy="409575"/>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RG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8" name="Text Box 29"/>
          <p:cNvSpPr txBox="1">
            <a:spLocks noChangeArrowheads="1"/>
          </p:cNvSpPr>
          <p:nvPr/>
        </p:nvSpPr>
        <p:spPr bwMode="auto">
          <a:xfrm>
            <a:off x="1557330" y="4048114"/>
            <a:ext cx="438150" cy="396875"/>
          </a:xfrm>
          <a:prstGeom prst="rect">
            <a:avLst/>
          </a:prstGeom>
          <a:noFill/>
          <a:ln w="9525">
            <a:noFill/>
            <a:miter lim="800000"/>
          </a:ln>
        </p:spPr>
        <p:txBody>
          <a:bodyPr wrap="none">
            <a:spAutoFit/>
          </a:bodyPr>
          <a:lstStyle/>
          <a:p>
            <a:pPr eaLnBrk="1" hangingPunct="1"/>
            <a:r>
              <a:rPr kumimoji="1" lang="en-US" altLang="zh-CN" sz="2000">
                <a:solidFill>
                  <a:srgbClr val="002060"/>
                </a:solidFill>
                <a:latin typeface="黑体" panose="02010609060101010101" pitchFamily="49" charset="-122"/>
                <a:ea typeface="黑体" panose="02010609060101010101" pitchFamily="49" charset="-122"/>
              </a:rPr>
              <a:t>…</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79" name="Rectangle 30"/>
          <p:cNvSpPr>
            <a:spLocks noChangeArrowheads="1"/>
          </p:cNvSpPr>
          <p:nvPr/>
        </p:nvSpPr>
        <p:spPr bwMode="auto">
          <a:xfrm>
            <a:off x="6003917" y="3676639"/>
            <a:ext cx="579438" cy="388937"/>
          </a:xfrm>
          <a:prstGeom prst="rect">
            <a:avLst/>
          </a:prstGeom>
          <a:solidFill>
            <a:schemeClr val="bg1"/>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领域</a:t>
            </a:r>
            <a:endParaRPr kumimoji="1" lang="zh-CN" altLang="en-US" sz="2000">
              <a:solidFill>
                <a:srgbClr val="002060"/>
              </a:solidFill>
              <a:latin typeface="黑体" panose="02010609060101010101" pitchFamily="49" charset="-122"/>
              <a:ea typeface="黑体" panose="02010609060101010101" pitchFamily="49" charset="-122"/>
            </a:endParaRPr>
          </a:p>
        </p:txBody>
      </p:sp>
      <p:sp>
        <p:nvSpPr>
          <p:cNvPr id="53280" name="Rectangle 31"/>
          <p:cNvSpPr>
            <a:spLocks noChangeArrowheads="1"/>
          </p:cNvSpPr>
          <p:nvPr/>
        </p:nvSpPr>
        <p:spPr bwMode="auto">
          <a:xfrm>
            <a:off x="7746992" y="3676639"/>
            <a:ext cx="579438" cy="388937"/>
          </a:xfrm>
          <a:prstGeom prst="rect">
            <a:avLst/>
          </a:prstGeom>
          <a:solidFill>
            <a:schemeClr val="bg1"/>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领域</a:t>
            </a:r>
            <a:endParaRPr kumimoji="1" lang="zh-CN" altLang="en-US" sz="2000">
              <a:solidFill>
                <a:srgbClr val="002060"/>
              </a:solidFill>
              <a:latin typeface="黑体" panose="02010609060101010101" pitchFamily="49" charset="-122"/>
              <a:ea typeface="黑体" panose="02010609060101010101" pitchFamily="49" charset="-122"/>
            </a:endParaRPr>
          </a:p>
        </p:txBody>
      </p:sp>
      <p:sp>
        <p:nvSpPr>
          <p:cNvPr id="53281" name="Rectangle 32"/>
          <p:cNvSpPr>
            <a:spLocks noChangeArrowheads="1"/>
          </p:cNvSpPr>
          <p:nvPr/>
        </p:nvSpPr>
        <p:spPr bwMode="auto">
          <a:xfrm>
            <a:off x="3428992" y="1785926"/>
            <a:ext cx="1944688" cy="752475"/>
          </a:xfrm>
          <a:prstGeom prst="rect">
            <a:avLst/>
          </a:prstGeom>
          <a:solidFill>
            <a:schemeClr val="accent2"/>
          </a:solidFill>
          <a:ln w="9525">
            <a:solidFill>
              <a:schemeClr val="tx1"/>
            </a:solidFill>
            <a:miter lim="800000"/>
          </a:ln>
        </p:spPr>
        <p:txBody>
          <a:bodyPr wrap="none" anchor="ctr"/>
          <a:lstStyle/>
          <a:p>
            <a:pPr algn="ctr" eaLnBrk="1" hangingPunct="1"/>
            <a:r>
              <a:rPr kumimoji="1" lang="zh-CN" altLang="en-US" sz="2000">
                <a:solidFill>
                  <a:srgbClr val="002060"/>
                </a:solidFill>
                <a:latin typeface="黑体" panose="02010609060101010101" pitchFamily="49" charset="-122"/>
                <a:ea typeface="黑体" panose="02010609060101010101" pitchFamily="49" charset="-122"/>
              </a:rPr>
              <a:t>因特网体系结构</a:t>
            </a:r>
            <a:endParaRPr kumimoji="1" lang="zh-CN" altLang="en-US" sz="2000">
              <a:solidFill>
                <a:srgbClr val="002060"/>
              </a:solidFill>
              <a:latin typeface="黑体" panose="02010609060101010101" pitchFamily="49" charset="-122"/>
              <a:ea typeface="黑体" panose="02010609060101010101" pitchFamily="49" charset="-122"/>
            </a:endParaRPr>
          </a:p>
          <a:p>
            <a:pPr algn="ctr" eaLnBrk="1" hangingPunct="1"/>
            <a:r>
              <a:rPr kumimoji="1" lang="zh-CN" altLang="en-US" sz="2000">
                <a:solidFill>
                  <a:srgbClr val="002060"/>
                </a:solidFill>
                <a:latin typeface="黑体" panose="02010609060101010101" pitchFamily="49" charset="-122"/>
                <a:ea typeface="黑体" panose="02010609060101010101" pitchFamily="49" charset="-122"/>
              </a:rPr>
              <a:t>研究委员会 </a:t>
            </a:r>
            <a:r>
              <a:rPr kumimoji="1" lang="en-US" altLang="zh-CN" sz="2000">
                <a:solidFill>
                  <a:srgbClr val="002060"/>
                </a:solidFill>
                <a:latin typeface="黑体" panose="02010609060101010101" pitchFamily="49" charset="-122"/>
                <a:ea typeface="黑体" panose="02010609060101010101" pitchFamily="49" charset="-122"/>
              </a:rPr>
              <a:t>IAB </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82" name="Rectangle 33"/>
          <p:cNvSpPr>
            <a:spLocks noChangeArrowheads="1"/>
          </p:cNvSpPr>
          <p:nvPr/>
        </p:nvSpPr>
        <p:spPr bwMode="auto">
          <a:xfrm>
            <a:off x="7212005" y="4157651"/>
            <a:ext cx="538162" cy="412750"/>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WG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83" name="Rectangle 34"/>
          <p:cNvSpPr>
            <a:spLocks noChangeArrowheads="1"/>
          </p:cNvSpPr>
          <p:nvPr/>
        </p:nvSpPr>
        <p:spPr bwMode="auto">
          <a:xfrm>
            <a:off x="6491280" y="4157651"/>
            <a:ext cx="538162" cy="412750"/>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WG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53284" name="Rectangle 35"/>
          <p:cNvSpPr>
            <a:spLocks noChangeArrowheads="1"/>
          </p:cNvSpPr>
          <p:nvPr/>
        </p:nvSpPr>
        <p:spPr bwMode="auto">
          <a:xfrm>
            <a:off x="5518142" y="4157651"/>
            <a:ext cx="538163" cy="412750"/>
          </a:xfrm>
          <a:prstGeom prst="rect">
            <a:avLst/>
          </a:prstGeom>
          <a:solidFill>
            <a:schemeClr val="bg1"/>
          </a:solidFill>
          <a:ln w="9525">
            <a:solidFill>
              <a:schemeClr val="tx1"/>
            </a:solidFill>
            <a:miter lim="800000"/>
          </a:ln>
        </p:spPr>
        <p:txBody>
          <a:bodyPr wrap="none" anchor="ctr"/>
          <a:lstStyle/>
          <a:p>
            <a:pPr algn="ctr" eaLnBrk="1" hangingPunct="1"/>
            <a:r>
              <a:rPr kumimoji="1" lang="en-US" altLang="zh-CN" sz="2000">
                <a:solidFill>
                  <a:srgbClr val="002060"/>
                </a:solidFill>
                <a:latin typeface="黑体" panose="02010609060101010101" pitchFamily="49" charset="-122"/>
                <a:ea typeface="黑体" panose="02010609060101010101" pitchFamily="49" charset="-122"/>
              </a:rPr>
              <a:t>WG</a:t>
            </a:r>
            <a:endParaRPr kumimoji="1" lang="en-US" altLang="zh-CN" sz="2000">
              <a:solidFill>
                <a:srgbClr val="002060"/>
              </a:solidFill>
              <a:latin typeface="黑体" panose="02010609060101010101" pitchFamily="49" charset="-122"/>
              <a:ea typeface="黑体" panose="02010609060101010101" pitchFamily="49" charset="-122"/>
            </a:endParaRPr>
          </a:p>
        </p:txBody>
      </p:sp>
      <p:sp>
        <p:nvSpPr>
          <p:cNvPr id="39" name="下箭头 38"/>
          <p:cNvSpPr/>
          <p:nvPr/>
        </p:nvSpPr>
        <p:spPr>
          <a:xfrm>
            <a:off x="1795435" y="4656139"/>
            <a:ext cx="214314" cy="42862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黑体" panose="02010609060101010101" pitchFamily="49" charset="-122"/>
              <a:ea typeface="黑体" panose="02010609060101010101" pitchFamily="49" charset="-122"/>
            </a:endParaRPr>
          </a:p>
        </p:txBody>
      </p:sp>
      <p:sp>
        <p:nvSpPr>
          <p:cNvPr id="40" name="矩形 39"/>
          <p:cNvSpPr/>
          <p:nvPr/>
        </p:nvSpPr>
        <p:spPr>
          <a:xfrm>
            <a:off x="1009617" y="5084767"/>
            <a:ext cx="2000264" cy="92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2060"/>
                </a:solidFill>
                <a:latin typeface="黑体" panose="02010609060101010101" pitchFamily="49" charset="-122"/>
                <a:ea typeface="黑体" panose="02010609060101010101" pitchFamily="49" charset="-122"/>
              </a:rPr>
              <a:t>IRTF</a:t>
            </a:r>
            <a:r>
              <a:rPr lang="zh-CN" altLang="en-US" dirty="0" smtClean="0">
                <a:solidFill>
                  <a:srgbClr val="002060"/>
                </a:solidFill>
                <a:latin typeface="黑体" panose="02010609060101010101" pitchFamily="49" charset="-122"/>
                <a:ea typeface="黑体" panose="02010609060101010101" pitchFamily="49" charset="-122"/>
              </a:rPr>
              <a:t>任务是进行理论方面的研究与探索</a:t>
            </a:r>
            <a:endParaRPr lang="zh-CN" altLang="en-US" dirty="0">
              <a:solidFill>
                <a:srgbClr val="002060"/>
              </a:solidFill>
              <a:latin typeface="黑体" panose="02010609060101010101" pitchFamily="49" charset="-122"/>
              <a:ea typeface="黑体" panose="02010609060101010101" pitchFamily="49" charset="-122"/>
            </a:endParaRPr>
          </a:p>
        </p:txBody>
      </p:sp>
      <p:sp>
        <p:nvSpPr>
          <p:cNvPr id="41" name="下箭头 40"/>
          <p:cNvSpPr/>
          <p:nvPr/>
        </p:nvSpPr>
        <p:spPr>
          <a:xfrm>
            <a:off x="6867533" y="4656139"/>
            <a:ext cx="214314" cy="42862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黑体" panose="02010609060101010101" pitchFamily="49" charset="-122"/>
              <a:ea typeface="黑体" panose="02010609060101010101" pitchFamily="49" charset="-122"/>
            </a:endParaRPr>
          </a:p>
        </p:txBody>
      </p:sp>
      <p:sp>
        <p:nvSpPr>
          <p:cNvPr id="42" name="矩形 41"/>
          <p:cNvSpPr/>
          <p:nvPr/>
        </p:nvSpPr>
        <p:spPr>
          <a:xfrm>
            <a:off x="6153153" y="5084767"/>
            <a:ext cx="2000264" cy="92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latin typeface="黑体" panose="02010609060101010101" pitchFamily="49" charset="-122"/>
                <a:ea typeface="黑体" panose="02010609060101010101" pitchFamily="49" charset="-122"/>
              </a:rPr>
              <a:t>主要是针对协议的开发和标准化</a:t>
            </a:r>
            <a:endParaRPr lang="zh-CN" altLang="en-US" dirty="0">
              <a:solidFill>
                <a:srgbClr val="002060"/>
              </a:solidFill>
              <a:latin typeface="黑体" panose="02010609060101010101" pitchFamily="49" charset="-122"/>
              <a:ea typeface="黑体" panose="02010609060101010101" pitchFamily="49" charset="-122"/>
            </a:endParaRPr>
          </a:p>
        </p:txBody>
      </p:sp>
      <p:sp>
        <p:nvSpPr>
          <p:cNvPr id="43" name="TextBox 42"/>
          <p:cNvSpPr txBox="1"/>
          <p:nvPr/>
        </p:nvSpPr>
        <p:spPr>
          <a:xfrm>
            <a:off x="3158490" y="6286500"/>
            <a:ext cx="3128010" cy="306705"/>
          </a:xfrm>
          <a:prstGeom prst="rect">
            <a:avLst/>
          </a:prstGeom>
          <a:noFill/>
        </p:spPr>
        <p:txBody>
          <a:bodyPr wrap="square" rtlCol="0">
            <a:spAutoFit/>
          </a:bodyPr>
          <a:lstStyle/>
          <a:p>
            <a:r>
              <a:rPr lang="zh-CN" altLang="en-US" sz="1400" dirty="0" smtClean="0">
                <a:solidFill>
                  <a:srgbClr val="002060"/>
                </a:solidFill>
                <a:latin typeface="黑体" panose="02010609060101010101" pitchFamily="49" charset="-122"/>
                <a:ea typeface="黑体" panose="02010609060101010101" pitchFamily="49" charset="-122"/>
              </a:rPr>
              <a:t>图</a:t>
            </a:r>
            <a:r>
              <a:rPr lang="en-US" altLang="zh-CN" sz="1400" dirty="0" smtClean="0">
                <a:solidFill>
                  <a:srgbClr val="002060"/>
                </a:solidFill>
                <a:latin typeface="黑体" panose="02010609060101010101" pitchFamily="49" charset="-122"/>
                <a:ea typeface="黑体" panose="02010609060101010101" pitchFamily="49" charset="-122"/>
              </a:rPr>
              <a:t> 1.10  </a:t>
            </a:r>
            <a:r>
              <a:rPr lang="zh-CN" altLang="en-US" sz="1400" dirty="0" smtClean="0">
                <a:solidFill>
                  <a:srgbClr val="002060"/>
                </a:solidFill>
                <a:latin typeface="黑体" panose="02010609060101010101" pitchFamily="49" charset="-122"/>
                <a:ea typeface="黑体" panose="02010609060101010101" pitchFamily="49" charset="-122"/>
              </a:rPr>
              <a:t>因特网的标准化组织机构</a:t>
            </a:r>
            <a:endParaRPr lang="zh-CN" altLang="en-US" sz="1000"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思考题</a:t>
            </a:r>
            <a:endParaRPr lang="zh-CN" altLang="en-US"/>
          </a:p>
        </p:txBody>
      </p:sp>
      <p:sp>
        <p:nvSpPr>
          <p:cNvPr id="3" name="文本占位符 2"/>
          <p:cNvSpPr>
            <a:spLocks noGrp="1"/>
          </p:cNvSpPr>
          <p:nvPr>
            <p:ph type="body" idx="1"/>
          </p:nvPr>
        </p:nvSpPr>
        <p:spPr/>
        <p:txBody>
          <a:bodyPr/>
          <a:lstStyle/>
          <a:p>
            <a:pPr marL="0" indent="0">
              <a:buNone/>
            </a:pPr>
            <a:r>
              <a:rPr altLang="zh-CN"/>
              <a:t>简述计算机网络的发展过程及各阶段的主要特点</a:t>
            </a:r>
            <a:endParaRPr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4009" y="765085"/>
            <a:ext cx="3649980" cy="521970"/>
          </a:xfrm>
          <a:prstGeom prst="rect">
            <a:avLst/>
          </a:prstGeom>
        </p:spPr>
        <p:txBody>
          <a:bodyPr wrap="none">
            <a:spAutoFit/>
          </a:bodyPr>
          <a:lstStyle/>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468046" y="594348"/>
            <a:ext cx="1071570" cy="864000"/>
            <a:chOff x="1166778" y="1571612"/>
            <a:chExt cx="1428760" cy="1152000"/>
          </a:xfrm>
        </p:grpSpPr>
        <p:sp>
          <p:nvSpPr>
            <p:cNvPr id="4" name="菱形 3"/>
            <p:cNvSpPr/>
            <p:nvPr/>
          </p:nvSpPr>
          <p:spPr>
            <a:xfrm>
              <a:off x="1166778" y="1571612"/>
              <a:ext cx="1152000" cy="1152000"/>
            </a:xfrm>
            <a:prstGeom prst="diamond">
              <a:avLst/>
            </a:prstGeom>
            <a:blipFill dpi="0" rotWithShape="1">
              <a:blip r:embed="rId1"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sp>
          <p:nvSpPr>
            <p:cNvPr id="5" name="菱形 4"/>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grpSp>
      <p:sp>
        <p:nvSpPr>
          <p:cNvPr id="9" name="六边形 8"/>
          <p:cNvSpPr/>
          <p:nvPr/>
        </p:nvSpPr>
        <p:spPr>
          <a:xfrm>
            <a:off x="467995" y="1988820"/>
            <a:ext cx="2758440" cy="1840992"/>
          </a:xfrm>
          <a:prstGeom prst="hexag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a:spAutoFit/>
          </a:bodyPr>
          <a:lstStyle/>
          <a:p>
            <a:pPr indent="457200" algn="l">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典型的计算机网络从逻辑功能上可以分成两个子网：</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资源子网和通信子网</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298" name="Rectangle 2"/>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grpSp>
        <p:nvGrpSpPr>
          <p:cNvPr id="13" name="组合 12"/>
          <p:cNvGrpSpPr/>
          <p:nvPr/>
        </p:nvGrpSpPr>
        <p:grpSpPr>
          <a:xfrm>
            <a:off x="3661166" y="2464587"/>
            <a:ext cx="4941000" cy="3460216"/>
            <a:chOff x="4881554" y="1981604"/>
            <a:chExt cx="6588000" cy="4613622"/>
          </a:xfrm>
        </p:grpSpPr>
        <p:graphicFrame>
          <p:nvGraphicFramePr>
            <p:cNvPr id="55297" name="Object 1"/>
            <p:cNvGraphicFramePr>
              <a:graphicFrameLocks noChangeAspect="1"/>
            </p:cNvGraphicFramePr>
            <p:nvPr/>
          </p:nvGraphicFramePr>
          <p:xfrm>
            <a:off x="4881554" y="1981604"/>
            <a:ext cx="6588000" cy="4076950"/>
          </p:xfrm>
          <a:graphic>
            <a:graphicData uri="http://schemas.openxmlformats.org/presentationml/2006/ole">
              <mc:AlternateContent xmlns:mc="http://schemas.openxmlformats.org/markup-compatibility/2006">
                <mc:Choice xmlns:v="urn:schemas-microsoft-com:vml" Requires="v">
                  <p:oleObj spid="_x0000_s5121" name="" r:id="rId2" imgW="7600950" imgH="4695825" progId="Visio.Drawing.11">
                    <p:embed/>
                  </p:oleObj>
                </mc:Choice>
                <mc:Fallback>
                  <p:oleObj name="" r:id="rId2" imgW="7600950" imgH="4695825" progId="Visio.Drawing.11">
                    <p:embed/>
                    <p:pic>
                      <p:nvPicPr>
                        <p:cNvPr id="0" name="图片 5120"/>
                        <p:cNvPicPr>
                          <a:picLocks noChangeAspect="1"/>
                        </p:cNvPicPr>
                        <p:nvPr/>
                      </p:nvPicPr>
                      <p:blipFill>
                        <a:blip r:embed="rId3">
                          <a:grayscl/>
                        </a:blip>
                        <a:stretch>
                          <a:fillRect/>
                        </a:stretch>
                      </p:blipFill>
                      <p:spPr>
                        <a:xfrm>
                          <a:off x="4881554" y="1981604"/>
                          <a:ext cx="6588000" cy="4076950"/>
                        </a:xfrm>
                        <a:prstGeom prst="rect">
                          <a:avLst/>
                        </a:prstGeom>
                        <a:noFill/>
                        <a:ln w="9525">
                          <a:noFill/>
                        </a:ln>
                      </p:spPr>
                    </p:pic>
                  </p:oleObj>
                </mc:Fallback>
              </mc:AlternateContent>
            </a:graphicData>
          </a:graphic>
        </p:graphicFrame>
        <p:sp>
          <p:nvSpPr>
            <p:cNvPr id="12" name="矩形 11"/>
            <p:cNvSpPr/>
            <p:nvPr/>
          </p:nvSpPr>
          <p:spPr>
            <a:xfrm>
              <a:off x="6810380" y="6196446"/>
              <a:ext cx="3044613"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sz="1350" dirty="0" smtClean="0">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计算机网络的组成</a:t>
              </a:r>
              <a:endParaRPr lang="zh-CN" altLang="en-US" sz="13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Bottom)">
                                      <p:cBhvr>
                                        <p:cTn id="18" dur="500"/>
                                        <p:tgtEl>
                                          <p:spTgt spid="9"/>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5084" y="1875224"/>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资源子网</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7"/>
          <p:cNvGrpSpPr>
            <a:grpSpLocks noChangeAspect="1"/>
          </p:cNvGrpSpPr>
          <p:nvPr/>
        </p:nvGrpSpPr>
        <p:grpSpPr>
          <a:xfrm>
            <a:off x="607191" y="1768067"/>
            <a:ext cx="567000" cy="567002"/>
            <a:chOff x="2804323" y="3859118"/>
            <a:chExt cx="900000" cy="900002"/>
          </a:xfrm>
        </p:grpSpPr>
        <p:sp>
          <p:nvSpPr>
            <p:cNvPr id="4" name="椭圆 3"/>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5"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8" name="矩形 7"/>
          <p:cNvSpPr/>
          <p:nvPr/>
        </p:nvSpPr>
        <p:spPr>
          <a:xfrm>
            <a:off x="1089398" y="2518166"/>
            <a:ext cx="7768883" cy="6680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资源子网主要</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负责全网的数据处理业务</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向全网用户提供各种网络资源与网络服务</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。资源子网由主机、终端、终端控制器、联网外设、各种软件资源与数据资源组成。</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29" name="矩形 28"/>
          <p:cNvSpPr/>
          <p:nvPr/>
        </p:nvSpPr>
        <p:spPr>
          <a:xfrm>
            <a:off x="875084" y="4125520"/>
            <a:ext cx="7715304" cy="124523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主机是资源子网的主要组成单元，它通过高速通信线路与通信子网的通信控制处理机相连接。在资源子网中，主机可以是大型机、中型机、小型机、工作站或微型机。</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主机主要为本地用户访问网络或其他主机设备、共享资源提供服务。根据其作用的不同分为文件服务器、应用程序服务器、通信服务器和数据库服务器等。</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1" name="组合 30"/>
          <p:cNvGrpSpPr/>
          <p:nvPr/>
        </p:nvGrpSpPr>
        <p:grpSpPr>
          <a:xfrm>
            <a:off x="875084" y="3482578"/>
            <a:ext cx="1479752" cy="444604"/>
            <a:chOff x="1326748" y="1446650"/>
            <a:chExt cx="1973002" cy="592805"/>
          </a:xfrm>
        </p:grpSpPr>
        <p:sp>
          <p:nvSpPr>
            <p:cNvPr id="32"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3" name="矩形 32"/>
            <p:cNvSpPr/>
            <p:nvPr/>
          </p:nvSpPr>
          <p:spPr>
            <a:xfrm>
              <a:off x="2166910" y="1500174"/>
              <a:ext cx="1132840" cy="429260"/>
            </a:xfrm>
            <a:prstGeom prst="rect">
              <a:avLst/>
            </a:prstGeom>
          </p:spPr>
          <p:txBody>
            <a:bodyPr wrap="none">
              <a:spAutoFit/>
            </a:bodyPr>
            <a:lstStyle/>
            <a:p>
              <a:r>
                <a:rPr lang="en-US" sz="15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）主机</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矩形 6"/>
          <p:cNvSpPr/>
          <p:nvPr/>
        </p:nvSpPr>
        <p:spPr>
          <a:xfrm>
            <a:off x="1764009" y="765085"/>
            <a:ext cx="3649980" cy="521970"/>
          </a:xfrm>
          <a:prstGeom prst="rect">
            <a:avLst/>
          </a:prstGeom>
        </p:spPr>
        <p:txBody>
          <a:bodyPr wrap="none">
            <a:spAutoFit/>
          </a:bodyPr>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468046" y="594348"/>
            <a:ext cx="1071570" cy="864000"/>
            <a:chOff x="1166778" y="1571612"/>
            <a:chExt cx="1428760" cy="1152000"/>
          </a:xfrm>
        </p:grpSpPr>
        <p:sp>
          <p:nvSpPr>
            <p:cNvPr id="10" name="菱形 9"/>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sz="1350"/>
            </a:p>
          </p:txBody>
        </p:sp>
        <p:sp>
          <p:nvSpPr>
            <p:cNvPr id="11" name="菱形 10"/>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sz="1350"/>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lide(fromBottom)">
                                      <p:cBhvr>
                                        <p:cTn id="26" dur="500"/>
                                        <p:tgtEl>
                                          <p:spTgt spid="29"/>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childTnLst>
                          </p:cTn>
                        </p:par>
                        <p:par>
                          <p:cTn id="33" fill="hold">
                            <p:stCondLst>
                              <p:cond delay="2500"/>
                            </p:stCondLst>
                            <p:childTnLst>
                              <p:par>
                                <p:cTn id="34" presetID="1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lide(fromBottom)">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29"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a:solidFill>
                  <a:srgbClr val="FF0000"/>
                </a:solidFill>
              </a:rPr>
              <a:t>为什么要学习计算机网络课程</a:t>
            </a:r>
            <a:endParaRPr lang="zh-CN" altLang="en-US" b="1">
              <a:solidFill>
                <a:srgbClr val="FF0000"/>
              </a:solidFill>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b="1">
                <a:solidFill>
                  <a:schemeClr val="tx1">
                    <a:lumMod val="50000"/>
                  </a:schemeClr>
                </a:solidFill>
              </a:rPr>
              <a:t>   </a:t>
            </a:r>
            <a:r>
              <a:rPr lang="zh-CN" altLang="en-US" b="1">
                <a:solidFill>
                  <a:schemeClr val="tx1">
                    <a:lumMod val="50000"/>
                  </a:schemeClr>
                </a:solidFill>
              </a:rPr>
              <a:t>你每天热衷网络的时候，是否想过我的邮箱是如何发给远在千里的亲人和朋友？从网络购买你喜欢的物品爱不释手时，是否问过这是如何实现的？谁负责网络有条不紊的工作？</a:t>
            </a:r>
            <a:r>
              <a:rPr b="1">
                <a:solidFill>
                  <a:schemeClr val="tx1">
                    <a:lumMod val="50000"/>
                  </a:schemeClr>
                </a:solidFill>
                <a:sym typeface="+mn-ea"/>
              </a:rPr>
              <a:t>谁来保证网络的安全？</a:t>
            </a:r>
            <a:r>
              <a:rPr lang="en-US" altLang="zh-CN" b="1">
                <a:solidFill>
                  <a:schemeClr val="tx1">
                    <a:lumMod val="50000"/>
                  </a:schemeClr>
                </a:solidFill>
                <a:sym typeface="+mn-ea"/>
              </a:rPr>
              <a:t>......</a:t>
            </a:r>
            <a:endParaRPr lang="en-US" altLang="zh-CN" b="1">
              <a:solidFill>
                <a:schemeClr val="tx1">
                  <a:lumMod val="50000"/>
                </a:schemeClr>
              </a:solidFill>
              <a:sym typeface="+mn-ea"/>
            </a:endParaRPr>
          </a:p>
          <a:p>
            <a:pPr marL="0" indent="0">
              <a:lnSpc>
                <a:spcPct val="150000"/>
              </a:lnSpc>
              <a:buNone/>
            </a:pPr>
            <a:r>
              <a:rPr b="1">
                <a:solidFill>
                  <a:schemeClr val="tx1">
                    <a:lumMod val="50000"/>
                  </a:schemeClr>
                </a:solidFill>
                <a:sym typeface="+mn-ea"/>
              </a:rPr>
              <a:t>   作为一名信息类的学子，想必你有过这样的疑问？有过想解决这样疑惑的渴望？《计算机网络》课程会带你破解上述问题，让你成为不仅仅会使用网络，还能设计网络的高手。难道你来期待吗？</a:t>
            </a:r>
            <a:endParaRPr lang="zh-CN" altLang="en-US" b="1">
              <a:solidFill>
                <a:schemeClr val="tx1">
                  <a:lumMod val="50000"/>
                </a:schemeClr>
              </a:solidFill>
              <a:sym typeface="+mn-ea"/>
            </a:endParaRPr>
          </a:p>
          <a:p>
            <a:pPr marL="0" indent="0">
              <a:buNone/>
            </a:pPr>
            <a:endParaRPr lang="zh-CN" alt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矩形 16"/>
          <p:cNvSpPr/>
          <p:nvPr/>
        </p:nvSpPr>
        <p:spPr>
          <a:xfrm>
            <a:off x="982241" y="2303852"/>
            <a:ext cx="7340255" cy="95694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终端是用户访问网络的界面，可以是简单的输入、输出终端，也可以是带有微处理机的智能终端。终端可以通过主机连入网内，也可以通过终端控制器、报文分组组装</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拆卸装置或通信控制处理机连入网内。</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26" name="矩形 25"/>
          <p:cNvSpPr/>
          <p:nvPr/>
        </p:nvSpPr>
        <p:spPr>
          <a:xfrm>
            <a:off x="982241" y="3964785"/>
            <a:ext cx="7340255"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网络中，每个用户都可享用系统中的各种资源。所以需要对网络资源进行全面的管理、合理的调度和分配，并防止网络资源丢失或被非法访问、破坏。网络软件是实现这些功能不可缺少的工具。网络软件主要包括网络协议软件、网络通信软件、网络操作系统、网络管理软件和网络应用软件等。其中，网络操作系统用于控制和协调网络资源分配、共享，提供网络服务，是最主要的网络软件。</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75084" y="1768067"/>
            <a:ext cx="2604337" cy="444604"/>
            <a:chOff x="1326748" y="1446650"/>
            <a:chExt cx="3472449" cy="592805"/>
          </a:xfrm>
        </p:grpSpPr>
        <p:sp>
          <p:nvSpPr>
            <p:cNvPr id="28"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29" name="矩形 28"/>
            <p:cNvSpPr/>
            <p:nvPr/>
          </p:nvSpPr>
          <p:spPr>
            <a:xfrm>
              <a:off x="2166910" y="1500174"/>
              <a:ext cx="2632287" cy="429260"/>
            </a:xfrm>
            <a:prstGeom prst="rect">
              <a:avLst/>
            </a:prstGeom>
          </p:spPr>
          <p:txBody>
            <a:bodyPr wrap="none">
              <a:spAutoFit/>
            </a:bodyPr>
            <a:lstStyle/>
            <a:p>
              <a:r>
                <a:rPr lang="en-US"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）终端（</a:t>
              </a:r>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Terminal</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0" name="组合 29"/>
          <p:cNvGrpSpPr/>
          <p:nvPr/>
        </p:nvGrpSpPr>
        <p:grpSpPr>
          <a:xfrm>
            <a:off x="875084" y="3413024"/>
            <a:ext cx="1860751" cy="444604"/>
            <a:chOff x="1326748" y="1446650"/>
            <a:chExt cx="2481002" cy="592805"/>
          </a:xfrm>
        </p:grpSpPr>
        <p:sp>
          <p:nvSpPr>
            <p:cNvPr id="31"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2" name="矩形 31"/>
            <p:cNvSpPr/>
            <p:nvPr/>
          </p:nvSpPr>
          <p:spPr>
            <a:xfrm>
              <a:off x="2166910" y="1500174"/>
              <a:ext cx="1640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）网络软件</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矩形 2"/>
          <p:cNvSpPr/>
          <p:nvPr/>
        </p:nvSpPr>
        <p:spPr>
          <a:xfrm>
            <a:off x="1764009" y="765085"/>
            <a:ext cx="3649980" cy="521970"/>
          </a:xfrm>
          <a:prstGeom prst="rect">
            <a:avLst/>
          </a:prstGeom>
        </p:spPr>
        <p:txBody>
          <a:bodyPr wrap="none">
            <a:spAutoFit/>
          </a:bodyPr>
          <a:lstStyle/>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Bottom)">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slide(fromBottom)">
                                      <p:cBhvr>
                                        <p:cTn id="19" dur="500"/>
                                        <p:tgtEl>
                                          <p:spTgt spid="26"/>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矩形 33"/>
          <p:cNvSpPr/>
          <p:nvPr/>
        </p:nvSpPr>
        <p:spPr>
          <a:xfrm>
            <a:off x="821505" y="3857628"/>
            <a:ext cx="7768883" cy="182245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通信控制处理机（</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Communication Control Processor</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）是一种在计算机网络或数据通信系统中专门负责数据传输和控制的专用计算机，一般由小型机、微型机，或是带有</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的专门设备承担。</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在网络拓扑结构中通常被称为网络节点，它一方面作为资源子网的主机、终端的接口节点，将它们连入网中；另一方面又实现通信子网中报文分组的接收、校验、存储、转发等功能。</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875084" y="1821645"/>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通信子网</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607191" y="1768067"/>
            <a:ext cx="567000" cy="567002"/>
            <a:chOff x="2804323" y="3859118"/>
            <a:chExt cx="900000" cy="900002"/>
          </a:xfrm>
        </p:grpSpPr>
        <p:sp>
          <p:nvSpPr>
            <p:cNvPr id="5" name="椭圆 4"/>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7" name="矩形 6"/>
          <p:cNvSpPr/>
          <p:nvPr/>
        </p:nvSpPr>
        <p:spPr>
          <a:xfrm>
            <a:off x="821505" y="2518166"/>
            <a:ext cx="7768883" cy="668020"/>
          </a:xfrm>
          <a:prstGeom prst="rect">
            <a:avLst/>
          </a:prstGeom>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通信子网主要</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承担全网的数据传输、转发、加工、转换等通信处理工</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作，一般由通信控制处理机、通信线路和其他通信设备组成。</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组合 34"/>
          <p:cNvGrpSpPr/>
          <p:nvPr/>
        </p:nvGrpSpPr>
        <p:grpSpPr>
          <a:xfrm>
            <a:off x="982241" y="3375421"/>
            <a:ext cx="2432252" cy="444604"/>
            <a:chOff x="1326748" y="1446650"/>
            <a:chExt cx="3243002" cy="592805"/>
          </a:xfrm>
        </p:grpSpPr>
        <p:sp>
          <p:nvSpPr>
            <p:cNvPr id="36"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7" name="矩形 36"/>
            <p:cNvSpPr/>
            <p:nvPr/>
          </p:nvSpPr>
          <p:spPr>
            <a:xfrm>
              <a:off x="2166910" y="1500174"/>
              <a:ext cx="2402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）通信控制处理机</a:t>
              </a:r>
              <a:endParaRPr lang="zh-CN" altLang="en-US" sz="15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 name="矩形 7"/>
          <p:cNvSpPr/>
          <p:nvPr/>
        </p:nvSpPr>
        <p:spPr>
          <a:xfrm>
            <a:off x="1764009" y="765085"/>
            <a:ext cx="3649980" cy="521970"/>
          </a:xfrm>
          <a:prstGeom prst="rect">
            <a:avLst/>
          </a:prstGeom>
        </p:spPr>
        <p:txBody>
          <a:bodyPr wrap="none">
            <a:spAutoFit/>
          </a:bodyPr>
          <a:lstStyle/>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lide(fromBottom)">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slide(fromBottom)">
                                      <p:cBhvr>
                                        <p:cTn id="26" dur="500"/>
                                        <p:tgtEl>
                                          <p:spTgt spid="3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Bottom)">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82241" y="2510328"/>
            <a:ext cx="4822065" cy="297688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通信线路，是指在</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与主机之间提供数据通信的通道。通信线路和网络上的各种通信设备共同组成了通信信道。</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计算机网络中采用的</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通信线路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的种类很多，如双绞线、同轴电缆、光导纤维等有线通信线路；或非导向媒体，如微波通信和卫星通信等无线通信线路。</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通信设备</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的采用与通信线路类型有很大关系。若使用模拟线路，在线路两端需配置调制解调器；若使用数字线路，在计算机与介质之间要有相应的连接部件，如脉码调制设备。</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descr="timg (9).jpg"/>
          <p:cNvPicPr>
            <a:picLocks noChangeAspect="1"/>
          </p:cNvPicPr>
          <p:nvPr/>
        </p:nvPicPr>
        <p:blipFill>
          <a:blip r:embed="rId1" cstate="print"/>
          <a:srcRect b="3125"/>
          <a:stretch>
            <a:fillRect/>
          </a:stretch>
        </p:blipFill>
        <p:spPr>
          <a:xfrm>
            <a:off x="6125777" y="2411009"/>
            <a:ext cx="2646000" cy="3072925"/>
          </a:xfrm>
          <a:prstGeom prst="rect">
            <a:avLst/>
          </a:prstGeom>
        </p:spPr>
      </p:pic>
      <p:grpSp>
        <p:nvGrpSpPr>
          <p:cNvPr id="12" name="组合 11"/>
          <p:cNvGrpSpPr/>
          <p:nvPr/>
        </p:nvGrpSpPr>
        <p:grpSpPr>
          <a:xfrm>
            <a:off x="821505" y="1875224"/>
            <a:ext cx="2813251" cy="444604"/>
            <a:chOff x="1326748" y="1446650"/>
            <a:chExt cx="3751002" cy="592805"/>
          </a:xfrm>
        </p:grpSpPr>
        <p:sp>
          <p:nvSpPr>
            <p:cNvPr id="1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14" name="矩形 13"/>
            <p:cNvSpPr/>
            <p:nvPr/>
          </p:nvSpPr>
          <p:spPr>
            <a:xfrm>
              <a:off x="2166910" y="1500174"/>
              <a:ext cx="2910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）通信线路和通信设备</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矩形 2"/>
          <p:cNvSpPr/>
          <p:nvPr/>
        </p:nvSpPr>
        <p:spPr>
          <a:xfrm>
            <a:off x="1764009" y="765085"/>
            <a:ext cx="4005580" cy="521970"/>
          </a:xfrm>
          <a:prstGeom prst="rect">
            <a:avLst/>
          </a:prstGeom>
        </p:spPr>
        <p:txBody>
          <a:bodyPr wrap="none">
            <a:spAutoFit/>
          </a:bodyPr>
          <a:lstStyle/>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Bottom)">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82241" y="2510328"/>
            <a:ext cx="4822065" cy="297688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通信线路，是指在</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1500" dirty="0" smtClean="0">
                <a:latin typeface="Times New Roman" panose="02020603050405020304" pitchFamily="18" charset="0"/>
                <a:ea typeface="微软雅黑" panose="020B0503020204020204" pitchFamily="34" charset="-122"/>
                <a:cs typeface="Times New Roman" panose="02020603050405020304" pitchFamily="18" charset="0"/>
              </a:rPr>
              <a:t>CCP</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与主机之间提供数据通信的通道。通信线路和网络上的各种通信设备共同组成了通信信道。</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计算机网络中采用的</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通信线路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的种类很多，如双绞线、同轴电缆、光导纤维等有线通信线路；或非导向媒体，如微波通信和卫星通信等无线通信线路。</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通信设备</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的采用与通信线路类型有很大关系。若使用模拟线路，在线路两端需配置调制解调器；若使用数字线路，在计算机与介质之间要有相应的连接部件，如脉码调制设备。</a:t>
            </a:r>
            <a:endParaRPr lang="zh-CN" altLang="en-US" sz="15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descr="timg (9).jpg"/>
          <p:cNvPicPr>
            <a:picLocks noChangeAspect="1"/>
          </p:cNvPicPr>
          <p:nvPr/>
        </p:nvPicPr>
        <p:blipFill>
          <a:blip r:embed="rId1" cstate="print"/>
          <a:srcRect b="3125"/>
          <a:stretch>
            <a:fillRect/>
          </a:stretch>
        </p:blipFill>
        <p:spPr>
          <a:xfrm>
            <a:off x="6125777" y="2411009"/>
            <a:ext cx="2646000" cy="3072925"/>
          </a:xfrm>
          <a:prstGeom prst="rect">
            <a:avLst/>
          </a:prstGeom>
        </p:spPr>
      </p:pic>
      <p:grpSp>
        <p:nvGrpSpPr>
          <p:cNvPr id="12" name="组合 11"/>
          <p:cNvGrpSpPr/>
          <p:nvPr/>
        </p:nvGrpSpPr>
        <p:grpSpPr>
          <a:xfrm>
            <a:off x="821505" y="1875224"/>
            <a:ext cx="2813251" cy="444604"/>
            <a:chOff x="1326748" y="1446650"/>
            <a:chExt cx="3751002" cy="592805"/>
          </a:xfrm>
        </p:grpSpPr>
        <p:sp>
          <p:nvSpPr>
            <p:cNvPr id="1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14" name="矩形 13"/>
            <p:cNvSpPr/>
            <p:nvPr/>
          </p:nvSpPr>
          <p:spPr>
            <a:xfrm>
              <a:off x="2166910" y="1500174"/>
              <a:ext cx="2910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）通信线路和通信设备</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矩形 2"/>
          <p:cNvSpPr/>
          <p:nvPr/>
        </p:nvSpPr>
        <p:spPr>
          <a:xfrm>
            <a:off x="1764009" y="765085"/>
            <a:ext cx="3649980" cy="521970"/>
          </a:xfrm>
          <a:prstGeom prst="rect">
            <a:avLst/>
          </a:prstGeom>
        </p:spPr>
        <p:txBody>
          <a:bodyPr wrap="none">
            <a:spAutoFit/>
          </a:bodyPr>
          <a:p>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计算机网络的组成</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Bottom)">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ChangeArrowheads="1"/>
          </p:cNvSpPr>
          <p:nvPr/>
        </p:nvSpPr>
        <p:spPr bwMode="auto">
          <a:xfrm>
            <a:off x="1143000" y="3171825"/>
            <a:ext cx="2286000" cy="2667000"/>
          </a:xfrm>
          <a:prstGeom prst="roundRect">
            <a:avLst>
              <a:gd name="adj" fmla="val 16667"/>
            </a:avLst>
          </a:prstGeom>
          <a:noFill/>
          <a:ln w="38100">
            <a:solidFill>
              <a:schemeClr val="tx1"/>
            </a:solidFill>
            <a:round/>
          </a:ln>
          <a:effectLst/>
        </p:spPr>
        <p:txBody>
          <a:bodyPr wrap="none" anchor="ctr"/>
          <a:lstStyle/>
          <a:p>
            <a:pPr algn="ctr"/>
            <a:endParaRPr lang="zh-CN" altLang="en-US" b="1">
              <a:latin typeface="Verdana" panose="020B0604030504040204" pitchFamily="34" charset="0"/>
            </a:endParaRPr>
          </a:p>
        </p:txBody>
      </p:sp>
      <p:sp>
        <p:nvSpPr>
          <p:cNvPr id="59395" name="Text Box 3"/>
          <p:cNvSpPr txBox="1">
            <a:spLocks noChangeArrowheads="1"/>
          </p:cNvSpPr>
          <p:nvPr/>
        </p:nvSpPr>
        <p:spPr bwMode="auto">
          <a:xfrm>
            <a:off x="1238250" y="3371850"/>
            <a:ext cx="2038350" cy="1569660"/>
          </a:xfrm>
          <a:prstGeom prst="rect">
            <a:avLst/>
          </a:prstGeom>
          <a:noFill/>
          <a:ln w="9525">
            <a:noFill/>
            <a:miter lim="800000"/>
          </a:ln>
          <a:effectLst/>
        </p:spPr>
        <p:txBody>
          <a:bodyPr>
            <a:spAutoFit/>
          </a:bodyPr>
          <a:lstStyle/>
          <a:p>
            <a:pPr algn="ctr"/>
            <a:r>
              <a:rPr lang="en-US" altLang="zh-CN" sz="3200" b="1" dirty="0" smtClean="0">
                <a:solidFill>
                  <a:srgbClr val="CC0000"/>
                </a:solidFill>
              </a:rPr>
              <a:t>1</a:t>
            </a:r>
            <a:r>
              <a:rPr lang="zh-CN" altLang="en-US" sz="3200" b="1" dirty="0" smtClean="0">
                <a:solidFill>
                  <a:srgbClr val="CC0000"/>
                </a:solidFill>
              </a:rPr>
              <a:t>、客户</a:t>
            </a:r>
            <a:r>
              <a:rPr lang="zh-CN" altLang="en-US" sz="3200" b="1" dirty="0">
                <a:solidFill>
                  <a:srgbClr val="CC0000"/>
                </a:solidFill>
              </a:rPr>
              <a:t>服务器方式</a:t>
            </a:r>
            <a:endParaRPr lang="en-US" altLang="zh-CN" sz="3200" b="1" dirty="0">
              <a:solidFill>
                <a:srgbClr val="CC0000"/>
              </a:solidFill>
            </a:endParaRPr>
          </a:p>
        </p:txBody>
      </p:sp>
      <p:sp>
        <p:nvSpPr>
          <p:cNvPr id="59396" name="未知" descr="ef2477e1bfd74eb4b0024eac506e3716# #未知"/>
          <p:cNvSpPr/>
          <p:nvPr/>
        </p:nvSpPr>
        <p:spPr bwMode="auto">
          <a:xfrm>
            <a:off x="3222625" y="3074988"/>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9525">
            <a:noFill/>
            <a:round/>
          </a:ln>
        </p:spPr>
        <p:txBody>
          <a:bodyPr/>
          <a:lstStyle/>
          <a:p>
            <a:endParaRPr lang="zh-CN" altLang="en-US" b="1"/>
          </a:p>
        </p:txBody>
      </p:sp>
      <p:sp>
        <p:nvSpPr>
          <p:cNvPr id="59397" name="AutoShape 5" descr="f72fd4c9fd1a45ee99f1af1e9bc4fdd5# #图片框 89"/>
          <p:cNvSpPr>
            <a:spLocks noChangeAspect="1" noChangeArrowheads="1" noTextEdit="1"/>
          </p:cNvSpPr>
          <p:nvPr/>
        </p:nvSpPr>
        <p:spPr bwMode="auto">
          <a:xfrm flipH="1">
            <a:off x="4876800" y="3048000"/>
            <a:ext cx="909638" cy="1244600"/>
          </a:xfrm>
          <a:prstGeom prst="rect">
            <a:avLst/>
          </a:prstGeom>
          <a:noFill/>
          <a:ln w="9525">
            <a:noFill/>
            <a:miter lim="800000"/>
          </a:ln>
        </p:spPr>
        <p:txBody>
          <a:bodyPr/>
          <a:lstStyle/>
          <a:p>
            <a:endParaRPr lang="zh-CN" altLang="en-US" b="1"/>
          </a:p>
        </p:txBody>
      </p:sp>
      <p:grpSp>
        <p:nvGrpSpPr>
          <p:cNvPr id="2" name="Group 6"/>
          <p:cNvGrpSpPr/>
          <p:nvPr/>
        </p:nvGrpSpPr>
        <p:grpSpPr bwMode="auto">
          <a:xfrm>
            <a:off x="3048000" y="1590675"/>
            <a:ext cx="2998788" cy="1458913"/>
            <a:chOff x="0" y="0"/>
            <a:chExt cx="1926" cy="937"/>
          </a:xfrm>
        </p:grpSpPr>
        <p:sp>
          <p:nvSpPr>
            <p:cNvPr id="59399" name="Oval 7"/>
            <p:cNvSpPr>
              <a:spLocks noChangeArrowheads="1"/>
            </p:cNvSpPr>
            <p:nvPr/>
          </p:nvSpPr>
          <p:spPr bwMode="auto">
            <a:xfrm>
              <a:off x="21" y="30"/>
              <a:ext cx="1905" cy="907"/>
            </a:xfrm>
            <a:prstGeom prst="ellipse">
              <a:avLst/>
            </a:prstGeom>
            <a:gradFill rotWithShape="1">
              <a:gsLst>
                <a:gs pos="0">
                  <a:schemeClr val="accent1"/>
                </a:gs>
                <a:gs pos="100000">
                  <a:schemeClr val="accent1">
                    <a:gamma/>
                    <a:shade val="48627"/>
                    <a:invGamma/>
                  </a:schemeClr>
                </a:gs>
              </a:gsLst>
              <a:lin ang="2700000" scaled="1"/>
            </a:gradFill>
            <a:ln w="9525">
              <a:noFill/>
              <a:round/>
            </a:ln>
            <a:effectLst/>
          </p:spPr>
          <p:txBody>
            <a:bodyPr wrap="none" anchor="ctr"/>
            <a:lstStyle/>
            <a:p>
              <a:endParaRPr lang="zh-CN" altLang="en-US" b="1"/>
            </a:p>
          </p:txBody>
        </p:sp>
        <p:sp>
          <p:nvSpPr>
            <p:cNvPr id="59400" name="Oval 8"/>
            <p:cNvSpPr>
              <a:spLocks noChangeArrowheads="1"/>
            </p:cNvSpPr>
            <p:nvPr/>
          </p:nvSpPr>
          <p:spPr bwMode="auto">
            <a:xfrm>
              <a:off x="0" y="0"/>
              <a:ext cx="1905" cy="907"/>
            </a:xfrm>
            <a:prstGeom prst="ellipse">
              <a:avLst/>
            </a:prstGeom>
            <a:gradFill rotWithShape="1">
              <a:gsLst>
                <a:gs pos="0">
                  <a:schemeClr val="accent1">
                    <a:gamma/>
                    <a:tint val="44314"/>
                    <a:invGamma/>
                  </a:schemeClr>
                </a:gs>
                <a:gs pos="100000">
                  <a:schemeClr val="accent1"/>
                </a:gs>
              </a:gsLst>
              <a:lin ang="2700000" scaled="1"/>
            </a:gradFill>
            <a:ln w="9525">
              <a:noFill/>
              <a:round/>
            </a:ln>
            <a:effectLst/>
          </p:spPr>
          <p:txBody>
            <a:bodyPr wrap="none" anchor="ctr"/>
            <a:lstStyle/>
            <a:p>
              <a:endParaRPr lang="zh-CN" altLang="en-US" b="1"/>
            </a:p>
          </p:txBody>
        </p:sp>
      </p:grpSp>
      <p:sp>
        <p:nvSpPr>
          <p:cNvPr id="59401" name="Oval 9"/>
          <p:cNvSpPr>
            <a:spLocks noChangeArrowheads="1"/>
          </p:cNvSpPr>
          <p:nvPr/>
        </p:nvSpPr>
        <p:spPr bwMode="auto">
          <a:xfrm>
            <a:off x="3189288" y="1447800"/>
            <a:ext cx="2684462" cy="1341438"/>
          </a:xfrm>
          <a:prstGeom prst="ellipse">
            <a:avLst/>
          </a:prstGeom>
          <a:gradFill rotWithShape="1">
            <a:gsLst>
              <a:gs pos="0">
                <a:schemeClr val="hlink">
                  <a:gamma/>
                  <a:shade val="46275"/>
                  <a:invGamma/>
                </a:schemeClr>
              </a:gs>
              <a:gs pos="100000">
                <a:schemeClr val="hlink"/>
              </a:gs>
            </a:gsLst>
            <a:lin ang="2700000" scaled="1"/>
          </a:gradFill>
          <a:ln w="9525">
            <a:noFill/>
            <a:round/>
          </a:ln>
          <a:effectLst/>
        </p:spPr>
        <p:txBody>
          <a:bodyPr vert="eaVert" wrap="none" anchor="ctr"/>
          <a:lstStyle/>
          <a:p>
            <a:endParaRPr lang="zh-CN" altLang="en-US" b="1"/>
          </a:p>
        </p:txBody>
      </p:sp>
      <p:sp>
        <p:nvSpPr>
          <p:cNvPr id="59402" name="Oval 10"/>
          <p:cNvSpPr>
            <a:spLocks noChangeArrowheads="1"/>
          </p:cNvSpPr>
          <p:nvPr/>
        </p:nvSpPr>
        <p:spPr bwMode="auto">
          <a:xfrm>
            <a:off x="3224213" y="1455738"/>
            <a:ext cx="2619375" cy="1308100"/>
          </a:xfrm>
          <a:prstGeom prst="ellipse">
            <a:avLst/>
          </a:prstGeom>
          <a:gradFill rotWithShape="1">
            <a:gsLst>
              <a:gs pos="0">
                <a:schemeClr val="hlink">
                  <a:alpha val="0"/>
                </a:schemeClr>
              </a:gs>
              <a:gs pos="100000">
                <a:schemeClr val="hlink">
                  <a:gamma/>
                  <a:tint val="34902"/>
                  <a:invGamma/>
                </a:schemeClr>
              </a:gs>
            </a:gsLst>
            <a:lin ang="2700000" scaled="1"/>
          </a:gradFill>
          <a:ln w="9525">
            <a:noFill/>
            <a:round/>
          </a:ln>
          <a:effectLst/>
        </p:spPr>
        <p:txBody>
          <a:bodyPr vert="eaVert" wrap="none" anchor="ctr"/>
          <a:lstStyle/>
          <a:p>
            <a:endParaRPr lang="zh-CN" altLang="en-US" b="1"/>
          </a:p>
        </p:txBody>
      </p:sp>
      <p:sp>
        <p:nvSpPr>
          <p:cNvPr id="59403" name="Oval 11"/>
          <p:cNvSpPr>
            <a:spLocks noChangeArrowheads="1"/>
          </p:cNvSpPr>
          <p:nvPr/>
        </p:nvSpPr>
        <p:spPr bwMode="auto">
          <a:xfrm>
            <a:off x="3251200" y="1468438"/>
            <a:ext cx="2492375" cy="1222375"/>
          </a:xfrm>
          <a:prstGeom prst="ellipse">
            <a:avLst/>
          </a:prstGeom>
          <a:gradFill rotWithShape="1">
            <a:gsLst>
              <a:gs pos="0">
                <a:schemeClr val="hlink">
                  <a:gamma/>
                  <a:shade val="79216"/>
                  <a:invGamma/>
                </a:schemeClr>
              </a:gs>
              <a:gs pos="100000">
                <a:schemeClr val="hlink">
                  <a:alpha val="48000"/>
                </a:schemeClr>
              </a:gs>
            </a:gsLst>
            <a:lin ang="2700000" scaled="1"/>
          </a:gradFill>
          <a:ln w="9525">
            <a:noFill/>
            <a:round/>
          </a:ln>
          <a:effectLst/>
        </p:spPr>
        <p:txBody>
          <a:bodyPr vert="eaVert" wrap="none" anchor="ctr"/>
          <a:lstStyle/>
          <a:p>
            <a:endParaRPr lang="zh-CN" altLang="en-US" b="1"/>
          </a:p>
        </p:txBody>
      </p:sp>
      <p:sp>
        <p:nvSpPr>
          <p:cNvPr id="59404" name="Oval 12"/>
          <p:cNvSpPr>
            <a:spLocks noChangeArrowheads="1"/>
          </p:cNvSpPr>
          <p:nvPr/>
        </p:nvSpPr>
        <p:spPr bwMode="auto">
          <a:xfrm>
            <a:off x="3382963" y="1495425"/>
            <a:ext cx="2193925" cy="990600"/>
          </a:xfrm>
          <a:prstGeom prst="ellipse">
            <a:avLst/>
          </a:prstGeom>
          <a:gradFill rotWithShape="1">
            <a:gsLst>
              <a:gs pos="0">
                <a:schemeClr val="hlink">
                  <a:gamma/>
                  <a:tint val="0"/>
                  <a:invGamma/>
                </a:schemeClr>
              </a:gs>
              <a:gs pos="100000">
                <a:schemeClr val="hlink">
                  <a:alpha val="37999"/>
                </a:schemeClr>
              </a:gs>
            </a:gsLst>
            <a:lin ang="2700000" scaled="1"/>
          </a:gradFill>
          <a:ln w="9525">
            <a:noFill/>
            <a:round/>
          </a:ln>
          <a:effectLst/>
        </p:spPr>
        <p:txBody>
          <a:bodyPr vert="eaVert" wrap="none" anchor="ctr"/>
          <a:lstStyle/>
          <a:p>
            <a:endParaRPr lang="zh-CN" altLang="en-US" b="1"/>
          </a:p>
        </p:txBody>
      </p:sp>
      <p:sp>
        <p:nvSpPr>
          <p:cNvPr id="59405" name="Text Box 13"/>
          <p:cNvSpPr txBox="1">
            <a:spLocks noChangeArrowheads="1"/>
          </p:cNvSpPr>
          <p:nvPr/>
        </p:nvSpPr>
        <p:spPr bwMode="auto">
          <a:xfrm>
            <a:off x="3275965" y="1701165"/>
            <a:ext cx="2317750" cy="762000"/>
          </a:xfrm>
          <a:prstGeom prst="rect">
            <a:avLst/>
          </a:prstGeom>
          <a:noFill/>
          <a:ln w="9525">
            <a:noFill/>
            <a:miter lim="800000"/>
          </a:ln>
          <a:effectLst/>
        </p:spPr>
        <p:txBody>
          <a:bodyPr>
            <a:spAutoFit/>
          </a:bodyPr>
          <a:lstStyle/>
          <a:p>
            <a:pPr algn="ctr" eaLnBrk="1" hangingPunct="1"/>
            <a:r>
              <a:rPr lang="zh-CN" altLang="en-US" sz="2200" b="1">
                <a:solidFill>
                  <a:srgbClr val="000104"/>
                </a:solidFill>
              </a:rPr>
              <a:t>边缘部分提供</a:t>
            </a:r>
            <a:endParaRPr lang="zh-CN" altLang="en-US" sz="2200" b="1">
              <a:solidFill>
                <a:srgbClr val="000104"/>
              </a:solidFill>
            </a:endParaRPr>
          </a:p>
          <a:p>
            <a:pPr algn="ctr" eaLnBrk="1" hangingPunct="1"/>
            <a:r>
              <a:rPr lang="zh-CN" altLang="en-US" sz="2200" b="1">
                <a:solidFill>
                  <a:srgbClr val="000104"/>
                </a:solidFill>
              </a:rPr>
              <a:t>两种通信方式</a:t>
            </a:r>
            <a:endParaRPr lang="zh-CN" altLang="en-US" sz="2200" b="1">
              <a:solidFill>
                <a:srgbClr val="000104"/>
              </a:solidFill>
            </a:endParaRPr>
          </a:p>
        </p:txBody>
      </p:sp>
      <p:sp>
        <p:nvSpPr>
          <p:cNvPr id="59406" name="AutoShape 14"/>
          <p:cNvSpPr>
            <a:spLocks noChangeArrowheads="1"/>
          </p:cNvSpPr>
          <p:nvPr/>
        </p:nvSpPr>
        <p:spPr bwMode="auto">
          <a:xfrm>
            <a:off x="5562600" y="3171825"/>
            <a:ext cx="2286000" cy="2667000"/>
          </a:xfrm>
          <a:prstGeom prst="roundRect">
            <a:avLst>
              <a:gd name="adj" fmla="val 16667"/>
            </a:avLst>
          </a:prstGeom>
          <a:noFill/>
          <a:ln w="38100">
            <a:solidFill>
              <a:schemeClr val="tx1"/>
            </a:solidFill>
            <a:round/>
          </a:ln>
          <a:effectLst/>
        </p:spPr>
        <p:txBody>
          <a:bodyPr wrap="none" anchor="ctr"/>
          <a:lstStyle/>
          <a:p>
            <a:pPr algn="ctr"/>
            <a:endParaRPr lang="zh-CN" altLang="en-US" b="1">
              <a:latin typeface="Verdana" panose="020B0604030504040204" pitchFamily="34" charset="0"/>
            </a:endParaRPr>
          </a:p>
        </p:txBody>
      </p:sp>
      <p:sp>
        <p:nvSpPr>
          <p:cNvPr id="59407" name="Text Box 15"/>
          <p:cNvSpPr txBox="1">
            <a:spLocks noChangeArrowheads="1"/>
          </p:cNvSpPr>
          <p:nvPr/>
        </p:nvSpPr>
        <p:spPr bwMode="auto">
          <a:xfrm>
            <a:off x="5734050" y="3400425"/>
            <a:ext cx="2038350" cy="1077218"/>
          </a:xfrm>
          <a:prstGeom prst="rect">
            <a:avLst/>
          </a:prstGeom>
          <a:noFill/>
          <a:ln w="9525">
            <a:noFill/>
            <a:miter lim="800000"/>
          </a:ln>
          <a:effectLst/>
        </p:spPr>
        <p:txBody>
          <a:bodyPr>
            <a:spAutoFit/>
          </a:bodyPr>
          <a:lstStyle/>
          <a:p>
            <a:r>
              <a:rPr lang="en-US" altLang="zh-CN" sz="3200" b="1" dirty="0" smtClean="0">
                <a:solidFill>
                  <a:srgbClr val="CC0000"/>
                </a:solidFill>
              </a:rPr>
              <a:t>2</a:t>
            </a:r>
            <a:r>
              <a:rPr lang="zh-CN" altLang="en-US" sz="3200" b="1" dirty="0" smtClean="0">
                <a:solidFill>
                  <a:srgbClr val="CC0000"/>
                </a:solidFill>
              </a:rPr>
              <a:t>、对等</a:t>
            </a:r>
            <a:endParaRPr lang="en-US" altLang="zh-CN" sz="3200" b="1" dirty="0" smtClean="0">
              <a:solidFill>
                <a:srgbClr val="CC0000"/>
              </a:solidFill>
            </a:endParaRPr>
          </a:p>
          <a:p>
            <a:r>
              <a:rPr lang="en-US" altLang="zh-CN" sz="3200" b="1" dirty="0" smtClean="0">
                <a:solidFill>
                  <a:srgbClr val="CC0000"/>
                </a:solidFill>
              </a:rPr>
              <a:t>     </a:t>
            </a:r>
            <a:r>
              <a:rPr lang="zh-CN" altLang="en-US" sz="3200" b="1" dirty="0" smtClean="0">
                <a:solidFill>
                  <a:srgbClr val="CC0000"/>
                </a:solidFill>
              </a:rPr>
              <a:t>方式</a:t>
            </a:r>
            <a:endParaRPr lang="en-US" altLang="zh-CN" sz="3200" b="1" dirty="0">
              <a:solidFill>
                <a:srgbClr val="CC0000"/>
              </a:solidFill>
            </a:endParaRPr>
          </a:p>
        </p:txBody>
      </p:sp>
      <p:sp>
        <p:nvSpPr>
          <p:cNvPr id="59408" name="未知" descr="e9105a67c7c2408c8bda91ac4747ea8d# #未知"/>
          <p:cNvSpPr/>
          <p:nvPr/>
        </p:nvSpPr>
        <p:spPr bwMode="auto">
          <a:xfrm flipH="1">
            <a:off x="4875213" y="3074988"/>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9525">
            <a:noFill/>
            <a:round/>
          </a:ln>
        </p:spPr>
        <p:txBody>
          <a:bodyPr/>
          <a:lstStyle/>
          <a:p>
            <a:endParaRPr lang="zh-CN" altLang="en-US" b="1"/>
          </a:p>
        </p:txBody>
      </p:sp>
      <p:sp>
        <p:nvSpPr>
          <p:cNvPr id="20" name="TextBox 19"/>
          <p:cNvSpPr txBox="1"/>
          <p:nvPr/>
        </p:nvSpPr>
        <p:spPr>
          <a:xfrm>
            <a:off x="3071802" y="6286520"/>
            <a:ext cx="3500462" cy="306705"/>
          </a:xfrm>
          <a:prstGeom prst="rect">
            <a:avLst/>
          </a:prstGeom>
          <a:noFill/>
        </p:spPr>
        <p:txBody>
          <a:bodyPr wrap="square" rtlCol="0">
            <a:spAutoFit/>
          </a:bodyPr>
          <a:lstStyle/>
          <a:p>
            <a:pPr algn="ctr"/>
            <a:r>
              <a:rPr lang="zh-CN" altLang="en-US" sz="1400" b="1" dirty="0" smtClean="0">
                <a:solidFill>
                  <a:schemeClr val="tx2"/>
                </a:solidFill>
                <a:latin typeface="Arial" panose="020B0604020202020204" pitchFamily="34" charset="0"/>
                <a:ea typeface="微软雅黑" panose="020B0503020204020204" pitchFamily="34" charset="-122"/>
              </a:rPr>
              <a:t>图</a:t>
            </a:r>
            <a:r>
              <a:rPr lang="en-US" altLang="zh-CN" sz="1400" b="1" dirty="0" smtClean="0">
                <a:solidFill>
                  <a:schemeClr val="tx2"/>
                </a:solidFill>
                <a:latin typeface="Arial" panose="020B0604020202020204" pitchFamily="34" charset="0"/>
                <a:ea typeface="微软雅黑" panose="020B0503020204020204" pitchFamily="34" charset="-122"/>
              </a:rPr>
              <a:t>2.2</a:t>
            </a:r>
            <a:r>
              <a:rPr lang="zh-CN" altLang="en-US" sz="1400" b="1" dirty="0" smtClean="0">
                <a:solidFill>
                  <a:schemeClr val="tx2"/>
                </a:solidFill>
                <a:latin typeface="Arial" panose="020B0604020202020204" pitchFamily="34" charset="0"/>
                <a:ea typeface="微软雅黑" panose="020B0503020204020204" pitchFamily="34" charset="-122"/>
              </a:rPr>
              <a:t>  </a:t>
            </a:r>
            <a:r>
              <a:rPr lang="zh-CN" altLang="en-US" sz="1400" b="1" dirty="0" smtClean="0">
                <a:solidFill>
                  <a:schemeClr val="tx2"/>
                </a:solidFill>
                <a:latin typeface="微软雅黑" panose="020B0503020204020204" pitchFamily="34" charset="-122"/>
                <a:ea typeface="宋体" panose="02010600030101010101" pitchFamily="2" charset="-122"/>
              </a:rPr>
              <a:t>因特网的组成</a:t>
            </a:r>
            <a:endParaRPr lang="zh-CN" altLang="en-US" sz="10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1000"/>
                                        <p:tgtEl>
                                          <p:spTgt spid="593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5"/>
                                        </p:tgtEl>
                                        <p:attrNameLst>
                                          <p:attrName>style.visibility</p:attrName>
                                        </p:attrNameLst>
                                      </p:cBhvr>
                                      <p:to>
                                        <p:strVal val="visible"/>
                                      </p:to>
                                    </p:set>
                                    <p:animEffect transition="in" filter="blinds(horizontal)">
                                      <p:cBhvr>
                                        <p:cTn id="10" dur="1000"/>
                                        <p:tgtEl>
                                          <p:spTgt spid="593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6"/>
                                        </p:tgtEl>
                                        <p:attrNameLst>
                                          <p:attrName>style.visibility</p:attrName>
                                        </p:attrNameLst>
                                      </p:cBhvr>
                                      <p:to>
                                        <p:strVal val="visible"/>
                                      </p:to>
                                    </p:set>
                                    <p:animEffect transition="in" filter="blinds(horizontal)">
                                      <p:cBhvr>
                                        <p:cTn id="13" dur="1000"/>
                                        <p:tgtEl>
                                          <p:spTgt spid="5939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nodePh="1">
                                  <p:stCondLst>
                                    <p:cond delay="0"/>
                                  </p:stCondLst>
                                  <p:endCondLst>
                                    <p:cond evt="begin" delay="0">
                                      <p:tn val="16"/>
                                    </p:cond>
                                  </p:endCondLst>
                                  <p:childTnLst>
                                    <p:set>
                                      <p:cBhvr>
                                        <p:cTn id="17" dur="1" fill="hold">
                                          <p:stCondLst>
                                            <p:cond delay="0"/>
                                          </p:stCondLst>
                                        </p:cTn>
                                        <p:tgtEl>
                                          <p:spTgt spid="59397"/>
                                        </p:tgtEl>
                                        <p:attrNameLst>
                                          <p:attrName>style.visibility</p:attrName>
                                        </p:attrNameLst>
                                      </p:cBhvr>
                                      <p:to>
                                        <p:strVal val="visible"/>
                                      </p:to>
                                    </p:set>
                                    <p:animEffect transition="in" filter="blinds(horizontal)">
                                      <p:cBhvr>
                                        <p:cTn id="18" dur="1000"/>
                                        <p:tgtEl>
                                          <p:spTgt spid="5939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9406"/>
                                        </p:tgtEl>
                                        <p:attrNameLst>
                                          <p:attrName>style.visibility</p:attrName>
                                        </p:attrNameLst>
                                      </p:cBhvr>
                                      <p:to>
                                        <p:strVal val="visible"/>
                                      </p:to>
                                    </p:set>
                                    <p:animEffect transition="in" filter="blinds(horizontal)">
                                      <p:cBhvr>
                                        <p:cTn id="21" dur="1000"/>
                                        <p:tgtEl>
                                          <p:spTgt spid="5940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9407"/>
                                        </p:tgtEl>
                                        <p:attrNameLst>
                                          <p:attrName>style.visibility</p:attrName>
                                        </p:attrNameLst>
                                      </p:cBhvr>
                                      <p:to>
                                        <p:strVal val="visible"/>
                                      </p:to>
                                    </p:set>
                                    <p:animEffect transition="in" filter="blinds(horizontal)">
                                      <p:cBhvr>
                                        <p:cTn id="24" dur="1000"/>
                                        <p:tgtEl>
                                          <p:spTgt spid="594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blinds(horizontal)">
                                      <p:cBhvr>
                                        <p:cTn id="27" dur="1000"/>
                                        <p:tgtEl>
                                          <p:spTgt spid="5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ldLvl="0" animBg="1"/>
      <p:bldP spid="59395" grpId="0" bldLvl="0" animBg="1"/>
      <p:bldP spid="59396" grpId="0" bldLvl="0" animBg="1"/>
      <p:bldP spid="59397" grpId="0" animBg="1"/>
      <p:bldP spid="59406" grpId="0" bldLvl="0" animBg="1"/>
      <p:bldP spid="59407" grpId="0" bldLvl="0" animBg="1"/>
      <p:bldP spid="5940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descr="afbae0ddf0234c3bbd5a2eb4a4d10acd# #矩形 674"/>
          <p:cNvSpPr>
            <a:spLocks noGrp="1" noChangeArrowheads="1"/>
          </p:cNvSpPr>
          <p:nvPr>
            <p:ph type="title"/>
          </p:nvPr>
        </p:nvSpPr>
        <p:spPr/>
        <p:txBody>
          <a:bodyPr/>
          <a:lstStyle/>
          <a:p>
            <a:pPr algn="ctr"/>
            <a:r>
              <a:rPr lang="en-US" altLang="zh-CN" b="1" dirty="0" smtClean="0">
                <a:ea typeface="宋体" panose="02010600030101010101" pitchFamily="2" charset="-122"/>
              </a:rPr>
              <a:t>1</a:t>
            </a:r>
            <a:r>
              <a:rPr lang="zh-CN" altLang="en-US" b="1" dirty="0" smtClean="0">
                <a:ea typeface="宋体" panose="02010600030101010101" pitchFamily="2" charset="-122"/>
              </a:rPr>
              <a:t>、客户</a:t>
            </a:r>
            <a:r>
              <a:rPr lang="zh-CN" altLang="en-US" b="1" dirty="0">
                <a:ea typeface="宋体" panose="02010600030101010101" pitchFamily="2" charset="-122"/>
              </a:rPr>
              <a:t>服务器方式</a:t>
            </a:r>
            <a:endParaRPr lang="en-US" altLang="zh-CN" b="1" dirty="0">
              <a:ea typeface="宋体" panose="02010600030101010101" pitchFamily="2" charset="-122"/>
            </a:endParaRPr>
          </a:p>
        </p:txBody>
      </p:sp>
      <p:grpSp>
        <p:nvGrpSpPr>
          <p:cNvPr id="2" name="Group 3"/>
          <p:cNvGrpSpPr/>
          <p:nvPr/>
        </p:nvGrpSpPr>
        <p:grpSpPr bwMode="auto">
          <a:xfrm>
            <a:off x="1143000" y="2136775"/>
            <a:ext cx="2170113" cy="4035425"/>
            <a:chOff x="0" y="0"/>
            <a:chExt cx="1367" cy="2542"/>
          </a:xfrm>
        </p:grpSpPr>
        <p:sp>
          <p:nvSpPr>
            <p:cNvPr id="62468"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p:spPr>
          <p:txBody>
            <a:bodyPr wrap="none" anchor="ctr"/>
            <a:lstStyle/>
            <a:p>
              <a:endParaRPr lang="zh-CN" altLang="en-US"/>
            </a:p>
          </p:txBody>
        </p:sp>
        <p:sp>
          <p:nvSpPr>
            <p:cNvPr id="62469"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ln>
            <a:effectLst/>
          </p:spPr>
          <p:txBody>
            <a:bodyPr wrap="none" anchor="ctr"/>
            <a:lstStyle/>
            <a:p>
              <a:endParaRPr lang="zh-CN" altLang="en-US"/>
            </a:p>
          </p:txBody>
        </p:sp>
        <p:sp>
          <p:nvSpPr>
            <p:cNvPr id="62470"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ln>
            <a:effectLst/>
          </p:spPr>
          <p:txBody>
            <a:bodyPr wrap="none" anchor="ctr"/>
            <a:lstStyle/>
            <a:p>
              <a:endParaRPr lang="zh-CN" altLang="en-US"/>
            </a:p>
          </p:txBody>
        </p:sp>
        <p:sp>
          <p:nvSpPr>
            <p:cNvPr id="62471"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ln>
            <a:effectLst/>
          </p:spPr>
          <p:txBody>
            <a:bodyPr wrap="none" anchor="ctr"/>
            <a:lstStyle/>
            <a:p>
              <a:endParaRPr lang="zh-CN" altLang="en-US"/>
            </a:p>
          </p:txBody>
        </p:sp>
        <p:sp>
          <p:nvSpPr>
            <p:cNvPr id="62472"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ln>
            <a:effectLst/>
          </p:spPr>
          <p:txBody>
            <a:bodyPr wrap="none" anchor="ctr"/>
            <a:lstStyle/>
            <a:p>
              <a:endParaRPr lang="zh-CN" altLang="en-US"/>
            </a:p>
          </p:txBody>
        </p:sp>
        <p:sp>
          <p:nvSpPr>
            <p:cNvPr id="62473"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ln>
            <a:effectLst/>
          </p:spPr>
          <p:txBody>
            <a:bodyPr wrap="none" anchor="ctr"/>
            <a:lstStyle/>
            <a:p>
              <a:endParaRPr lang="zh-CN" altLang="en-US"/>
            </a:p>
          </p:txBody>
        </p:sp>
        <p:grpSp>
          <p:nvGrpSpPr>
            <p:cNvPr id="3" name="Group 10"/>
            <p:cNvGrpSpPr/>
            <p:nvPr/>
          </p:nvGrpSpPr>
          <p:grpSpPr bwMode="auto">
            <a:xfrm>
              <a:off x="469" y="0"/>
              <a:ext cx="405" cy="405"/>
              <a:chOff x="0" y="0"/>
              <a:chExt cx="668" cy="668"/>
            </a:xfrm>
          </p:grpSpPr>
          <p:sp>
            <p:nvSpPr>
              <p:cNvPr id="62475" name="Oval 11"/>
              <p:cNvSpPr>
                <a:spLocks noChangeArrowheads="1"/>
              </p:cNvSpPr>
              <p:nvPr/>
            </p:nvSpPr>
            <p:spPr bwMode="auto">
              <a:xfrm>
                <a:off x="0" y="0"/>
                <a:ext cx="668" cy="668"/>
              </a:xfrm>
              <a:prstGeom prst="ellipse">
                <a:avLst/>
              </a:prstGeom>
              <a:solidFill>
                <a:srgbClr val="333333"/>
              </a:solidFill>
              <a:ln w="9525">
                <a:noFill/>
                <a:round/>
              </a:ln>
              <a:effectLst/>
            </p:spPr>
            <p:txBody>
              <a:bodyPr anchor="ctr">
                <a:spAutoFit/>
              </a:bodyPr>
              <a:lstStyle/>
              <a:p>
                <a:endParaRPr lang="zh-CN" altLang="en-US"/>
              </a:p>
            </p:txBody>
          </p:sp>
          <p:sp>
            <p:nvSpPr>
              <p:cNvPr id="62476"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2477"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2478"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2479"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grpSp>
        <p:sp>
          <p:nvSpPr>
            <p:cNvPr id="62480" name="Text Box 16"/>
            <p:cNvSpPr txBox="1">
              <a:spLocks noChangeArrowheads="1"/>
            </p:cNvSpPr>
            <p:nvPr/>
          </p:nvSpPr>
          <p:spPr bwMode="auto">
            <a:xfrm>
              <a:off x="556"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1</a:t>
              </a:r>
              <a:endParaRPr lang="en-US" altLang="zh-CN">
                <a:latin typeface="Arial" panose="020B0604020202020204" pitchFamily="34" charset="0"/>
              </a:endParaRPr>
            </a:p>
          </p:txBody>
        </p:sp>
        <p:sp>
          <p:nvSpPr>
            <p:cNvPr id="62481" name="Text Box 17"/>
            <p:cNvSpPr txBox="1">
              <a:spLocks noChangeArrowheads="1"/>
            </p:cNvSpPr>
            <p:nvPr/>
          </p:nvSpPr>
          <p:spPr bwMode="auto">
            <a:xfrm>
              <a:off x="48" y="480"/>
              <a:ext cx="1296" cy="806"/>
            </a:xfrm>
            <a:prstGeom prst="rect">
              <a:avLst/>
            </a:prstGeom>
            <a:noFill/>
            <a:ln w="9525">
              <a:noFill/>
              <a:miter lim="800000"/>
            </a:ln>
            <a:effectLst/>
          </p:spPr>
          <p:txBody>
            <a:bodyPr>
              <a:spAutoFit/>
            </a:bodyPr>
            <a:lstStyle/>
            <a:p>
              <a:pPr algn="ctr" eaLnBrk="1" hangingPunct="1"/>
              <a:r>
                <a:rPr lang="zh-CN" altLang="en-US" sz="2400" b="1">
                  <a:solidFill>
                    <a:srgbClr val="FF0000"/>
                  </a:solidFill>
                </a:rPr>
                <a:t>进程</a:t>
              </a:r>
              <a:endParaRPr lang="zh-CN" altLang="en-US" sz="2400" b="1">
                <a:solidFill>
                  <a:srgbClr val="FF0000"/>
                </a:solidFill>
              </a:endParaRPr>
            </a:p>
            <a:p>
              <a:pPr eaLnBrk="1" hangingPunct="1"/>
              <a:r>
                <a:rPr lang="zh-CN" altLang="en-US" b="1">
                  <a:solidFill>
                    <a:schemeClr val="tx2">
                      <a:lumMod val="50000"/>
                    </a:schemeClr>
                  </a:solidFill>
                </a:rPr>
                <a:t>客户和服务器都是指通信中所涉及的两个应用进程</a:t>
              </a:r>
              <a:endParaRPr lang="zh-CN" altLang="en-US" b="1">
                <a:solidFill>
                  <a:schemeClr val="tx2">
                    <a:lumMod val="50000"/>
                  </a:schemeClr>
                </a:solidFill>
              </a:endParaRPr>
            </a:p>
          </p:txBody>
        </p:sp>
      </p:grpSp>
      <p:grpSp>
        <p:nvGrpSpPr>
          <p:cNvPr id="4" name="Group 18"/>
          <p:cNvGrpSpPr/>
          <p:nvPr/>
        </p:nvGrpSpPr>
        <p:grpSpPr bwMode="auto">
          <a:xfrm>
            <a:off x="3505200" y="2136775"/>
            <a:ext cx="2166938" cy="4035425"/>
            <a:chOff x="0" y="0"/>
            <a:chExt cx="1365" cy="2542"/>
          </a:xfrm>
        </p:grpSpPr>
        <p:sp>
          <p:nvSpPr>
            <p:cNvPr id="62483"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ln>
            <a:effectLst/>
          </p:spPr>
          <p:txBody>
            <a:bodyPr wrap="none" anchor="ctr"/>
            <a:lstStyle/>
            <a:p>
              <a:endParaRPr lang="zh-CN" altLang="en-US"/>
            </a:p>
          </p:txBody>
        </p:sp>
        <p:sp>
          <p:nvSpPr>
            <p:cNvPr id="62484"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ln>
            <a:effectLst/>
          </p:spPr>
          <p:txBody>
            <a:bodyPr wrap="none" anchor="ctr"/>
            <a:lstStyle/>
            <a:p>
              <a:endParaRPr lang="zh-CN" altLang="en-US"/>
            </a:p>
          </p:txBody>
        </p:sp>
        <p:sp>
          <p:nvSpPr>
            <p:cNvPr id="62485"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ln>
            <a:effectLst/>
          </p:spPr>
          <p:txBody>
            <a:bodyPr wrap="none" anchor="ctr"/>
            <a:lstStyle/>
            <a:p>
              <a:endParaRPr lang="zh-CN" altLang="en-US"/>
            </a:p>
          </p:txBody>
        </p:sp>
        <p:sp>
          <p:nvSpPr>
            <p:cNvPr id="62486"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ln>
            <a:effectLst/>
          </p:spPr>
          <p:txBody>
            <a:bodyPr wrap="none" anchor="ctr"/>
            <a:lstStyle/>
            <a:p>
              <a:endParaRPr lang="zh-CN" altLang="en-US"/>
            </a:p>
          </p:txBody>
        </p:sp>
        <p:sp>
          <p:nvSpPr>
            <p:cNvPr id="62487" name="Oval 23"/>
            <p:cNvSpPr>
              <a:spLocks noChangeArrowheads="1"/>
            </p:cNvSpPr>
            <p:nvPr/>
          </p:nvSpPr>
          <p:spPr bwMode="auto">
            <a:xfrm>
              <a:off x="469" y="0"/>
              <a:ext cx="405" cy="405"/>
            </a:xfrm>
            <a:prstGeom prst="ellipse">
              <a:avLst/>
            </a:prstGeom>
            <a:solidFill>
              <a:srgbClr val="333333"/>
            </a:solidFill>
            <a:ln w="9525">
              <a:noFill/>
              <a:round/>
            </a:ln>
            <a:effectLst/>
          </p:spPr>
          <p:txBody>
            <a:bodyPr anchor="ctr">
              <a:spAutoFit/>
            </a:bodyPr>
            <a:lstStyle/>
            <a:p>
              <a:endParaRPr lang="zh-CN" altLang="en-US"/>
            </a:p>
          </p:txBody>
        </p:sp>
        <p:sp>
          <p:nvSpPr>
            <p:cNvPr id="62488"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2489"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2490"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2491"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sp>
          <p:nvSpPr>
            <p:cNvPr id="62492" name="Text Box 28"/>
            <p:cNvSpPr txBox="1">
              <a:spLocks noChangeArrowheads="1"/>
            </p:cNvSpPr>
            <p:nvPr/>
          </p:nvSpPr>
          <p:spPr bwMode="auto">
            <a:xfrm>
              <a:off x="556"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2</a:t>
              </a:r>
              <a:endParaRPr lang="en-US" altLang="zh-CN">
                <a:latin typeface="Arial" panose="020B0604020202020204" pitchFamily="34" charset="0"/>
              </a:endParaRPr>
            </a:p>
          </p:txBody>
        </p:sp>
        <p:sp>
          <p:nvSpPr>
            <p:cNvPr id="62493" name="Text Box 29"/>
            <p:cNvSpPr txBox="1">
              <a:spLocks noChangeArrowheads="1"/>
            </p:cNvSpPr>
            <p:nvPr/>
          </p:nvSpPr>
          <p:spPr bwMode="auto">
            <a:xfrm>
              <a:off x="48" y="480"/>
              <a:ext cx="1296" cy="634"/>
            </a:xfrm>
            <a:prstGeom prst="rect">
              <a:avLst/>
            </a:prstGeom>
            <a:noFill/>
            <a:ln w="9525">
              <a:noFill/>
              <a:miter lim="800000"/>
            </a:ln>
            <a:effectLst/>
          </p:spPr>
          <p:txBody>
            <a:bodyPr>
              <a:spAutoFit/>
            </a:bodyPr>
            <a:lstStyle/>
            <a:p>
              <a:pPr algn="ctr" eaLnBrk="1" hangingPunct="1"/>
              <a:r>
                <a:rPr lang="zh-CN" altLang="en-US" sz="2400" b="1">
                  <a:solidFill>
                    <a:srgbClr val="FF0000"/>
                  </a:solidFill>
                </a:rPr>
                <a:t>关系</a:t>
              </a:r>
              <a:endParaRPr lang="zh-CN" altLang="en-US" b="1">
                <a:solidFill>
                  <a:srgbClr val="333399"/>
                </a:solidFill>
              </a:endParaRPr>
            </a:p>
            <a:p>
              <a:pPr eaLnBrk="1" hangingPunct="1"/>
              <a:r>
                <a:rPr lang="zh-CN" altLang="en-US" b="1">
                  <a:solidFill>
                    <a:srgbClr val="333399"/>
                  </a:solidFill>
                </a:rPr>
                <a:t>进程之间服务和被服务的关系</a:t>
              </a:r>
              <a:endParaRPr lang="en-US" altLang="zh-CN" b="1">
                <a:solidFill>
                  <a:srgbClr val="333399"/>
                </a:solidFill>
              </a:endParaRPr>
            </a:p>
          </p:txBody>
        </p:sp>
        <p:sp>
          <p:nvSpPr>
            <p:cNvPr id="62494"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ln>
            <a:effectLst/>
          </p:spPr>
          <p:txBody>
            <a:bodyPr wrap="none" anchor="ctr"/>
            <a:lstStyle/>
            <a:p>
              <a:endParaRPr lang="zh-CN" altLang="en-US"/>
            </a:p>
          </p:txBody>
        </p:sp>
        <p:sp>
          <p:nvSpPr>
            <p:cNvPr id="62495"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ln>
            <a:effectLst/>
          </p:spPr>
          <p:txBody>
            <a:bodyPr wrap="none" anchor="ctr"/>
            <a:lstStyle/>
            <a:p>
              <a:endParaRPr lang="zh-CN" altLang="en-US"/>
            </a:p>
          </p:txBody>
        </p:sp>
      </p:grpSp>
      <p:grpSp>
        <p:nvGrpSpPr>
          <p:cNvPr id="5" name="Group 32"/>
          <p:cNvGrpSpPr/>
          <p:nvPr/>
        </p:nvGrpSpPr>
        <p:grpSpPr bwMode="auto">
          <a:xfrm>
            <a:off x="5861050" y="2136775"/>
            <a:ext cx="2170113" cy="4035425"/>
            <a:chOff x="0" y="0"/>
            <a:chExt cx="1367" cy="2542"/>
          </a:xfrm>
        </p:grpSpPr>
        <p:sp>
          <p:nvSpPr>
            <p:cNvPr id="62497"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ln>
            <a:effectLst/>
          </p:spPr>
          <p:txBody>
            <a:bodyPr wrap="none" anchor="ctr"/>
            <a:lstStyle/>
            <a:p>
              <a:endParaRPr lang="zh-CN" altLang="en-US"/>
            </a:p>
          </p:txBody>
        </p:sp>
        <p:sp>
          <p:nvSpPr>
            <p:cNvPr id="62498"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ln>
            <a:effectLst/>
          </p:spPr>
          <p:txBody>
            <a:bodyPr wrap="none" anchor="ctr"/>
            <a:lstStyle/>
            <a:p>
              <a:endParaRPr lang="zh-CN" altLang="en-US"/>
            </a:p>
          </p:txBody>
        </p:sp>
        <p:sp>
          <p:nvSpPr>
            <p:cNvPr id="62499" name="AutoShape 35"/>
            <p:cNvSpPr>
              <a:spLocks noChangeArrowheads="1"/>
            </p:cNvSpPr>
            <p:nvPr/>
          </p:nvSpPr>
          <p:spPr bwMode="auto">
            <a:xfrm flipV="1">
              <a:off x="36" y="1438"/>
              <a:ext cx="1304" cy="62"/>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ln>
            <a:effectLst/>
          </p:spPr>
          <p:txBody>
            <a:bodyPr wrap="none" anchor="ctr"/>
            <a:lstStyle/>
            <a:p>
              <a:endParaRPr lang="zh-CN" altLang="en-US"/>
            </a:p>
          </p:txBody>
        </p:sp>
        <p:sp>
          <p:nvSpPr>
            <p:cNvPr id="62500"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ln>
            <a:effectLst/>
          </p:spPr>
          <p:txBody>
            <a:bodyPr wrap="none" anchor="ctr"/>
            <a:lstStyle/>
            <a:p>
              <a:endParaRPr lang="zh-CN" altLang="en-US"/>
            </a:p>
          </p:txBody>
        </p:sp>
        <p:grpSp>
          <p:nvGrpSpPr>
            <p:cNvPr id="6" name="Group 37"/>
            <p:cNvGrpSpPr/>
            <p:nvPr/>
          </p:nvGrpSpPr>
          <p:grpSpPr bwMode="auto">
            <a:xfrm>
              <a:off x="473" y="0"/>
              <a:ext cx="405" cy="405"/>
              <a:chOff x="0" y="0"/>
              <a:chExt cx="668" cy="668"/>
            </a:xfrm>
          </p:grpSpPr>
          <p:sp>
            <p:nvSpPr>
              <p:cNvPr id="62502" name="Oval 38"/>
              <p:cNvSpPr>
                <a:spLocks noChangeArrowheads="1"/>
              </p:cNvSpPr>
              <p:nvPr/>
            </p:nvSpPr>
            <p:spPr bwMode="auto">
              <a:xfrm>
                <a:off x="0" y="0"/>
                <a:ext cx="668" cy="668"/>
              </a:xfrm>
              <a:prstGeom prst="ellipse">
                <a:avLst/>
              </a:prstGeom>
              <a:solidFill>
                <a:srgbClr val="333333"/>
              </a:solidFill>
              <a:ln w="9525">
                <a:noFill/>
                <a:round/>
              </a:ln>
              <a:effectLst/>
            </p:spPr>
            <p:txBody>
              <a:bodyPr anchor="ctr">
                <a:spAutoFit/>
              </a:bodyPr>
              <a:lstStyle/>
              <a:p>
                <a:endParaRPr lang="zh-CN" altLang="en-US"/>
              </a:p>
            </p:txBody>
          </p:sp>
          <p:sp>
            <p:nvSpPr>
              <p:cNvPr id="62503"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2504"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2505"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2506"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grpSp>
        <p:sp>
          <p:nvSpPr>
            <p:cNvPr id="62507" name="Text Box 43"/>
            <p:cNvSpPr txBox="1">
              <a:spLocks noChangeArrowheads="1"/>
            </p:cNvSpPr>
            <p:nvPr/>
          </p:nvSpPr>
          <p:spPr bwMode="auto">
            <a:xfrm>
              <a:off x="560"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3</a:t>
              </a:r>
              <a:endParaRPr lang="en-US" altLang="zh-CN">
                <a:latin typeface="Arial" panose="020B0604020202020204" pitchFamily="34" charset="0"/>
              </a:endParaRPr>
            </a:p>
          </p:txBody>
        </p:sp>
        <p:sp>
          <p:nvSpPr>
            <p:cNvPr id="62508" name="Text Box 44"/>
            <p:cNvSpPr txBox="1">
              <a:spLocks noChangeArrowheads="1"/>
            </p:cNvSpPr>
            <p:nvPr/>
          </p:nvSpPr>
          <p:spPr bwMode="auto">
            <a:xfrm>
              <a:off x="52" y="480"/>
              <a:ext cx="1296" cy="806"/>
            </a:xfrm>
            <a:prstGeom prst="rect">
              <a:avLst/>
            </a:prstGeom>
            <a:noFill/>
            <a:ln w="9525">
              <a:noFill/>
              <a:miter lim="800000"/>
            </a:ln>
            <a:effectLst/>
          </p:spPr>
          <p:txBody>
            <a:bodyPr>
              <a:spAutoFit/>
            </a:bodyPr>
            <a:lstStyle/>
            <a:p>
              <a:pPr algn="ctr" eaLnBrk="1" hangingPunct="1"/>
              <a:r>
                <a:rPr lang="zh-CN" altLang="en-US" sz="2400" b="1">
                  <a:solidFill>
                    <a:srgbClr val="FF0000"/>
                  </a:solidFill>
                </a:rPr>
                <a:t>双方</a:t>
              </a:r>
              <a:endParaRPr lang="zh-CN" altLang="en-US" sz="2400" b="1">
                <a:solidFill>
                  <a:srgbClr val="333399"/>
                </a:solidFill>
                <a:ea typeface="宋体" panose="02010600030101010101" pitchFamily="2" charset="-122"/>
              </a:endParaRPr>
            </a:p>
            <a:p>
              <a:pPr eaLnBrk="1" hangingPunct="1"/>
              <a:r>
                <a:rPr lang="zh-CN" altLang="en-US" b="1">
                  <a:solidFill>
                    <a:schemeClr val="tx2">
                      <a:lumMod val="50000"/>
                    </a:schemeClr>
                  </a:solidFill>
                </a:rPr>
                <a:t>客户是服务的请求方，服务器是服务的提供方</a:t>
              </a:r>
              <a:endParaRPr lang="zh-CN" altLang="en-US" b="1">
                <a:solidFill>
                  <a:schemeClr val="tx2">
                    <a:lumMod val="50000"/>
                  </a:schemeClr>
                </a:solidFill>
              </a:endParaRPr>
            </a:p>
          </p:txBody>
        </p:sp>
        <p:sp>
          <p:nvSpPr>
            <p:cNvPr id="62509" name="AutoShape 45"/>
            <p:cNvSpPr>
              <a:spLocks noChangeArrowheads="1"/>
            </p:cNvSpPr>
            <p:nvPr/>
          </p:nvSpPr>
          <p:spPr bwMode="auto">
            <a:xfrm>
              <a:off x="0" y="1994"/>
              <a:ext cx="1363" cy="548"/>
            </a:xfrm>
            <a:prstGeom prst="roundRect">
              <a:avLst>
                <a:gd name="adj" fmla="val 40389"/>
              </a:avLst>
            </a:prstGeom>
            <a:gradFill rotWithShape="1">
              <a:gsLst>
                <a:gs pos="0">
                  <a:srgbClr val="6F9DB7"/>
                </a:gs>
                <a:gs pos="100000">
                  <a:schemeClr val="bg1"/>
                </a:gs>
              </a:gsLst>
              <a:lin ang="5400000" scaled="1"/>
            </a:gradFill>
            <a:ln w="9525">
              <a:noFill/>
              <a:round/>
            </a:ln>
            <a:effectLst/>
          </p:spPr>
          <p:txBody>
            <a:bodyPr wrap="none" anchor="ctr"/>
            <a:lstStyle/>
            <a:p>
              <a:endParaRPr lang="zh-CN" altLang="en-US"/>
            </a:p>
          </p:txBody>
        </p:sp>
        <p:sp>
          <p:nvSpPr>
            <p:cNvPr id="62510" name="AutoShape 46"/>
            <p:cNvSpPr>
              <a:spLocks noChangeArrowheads="1"/>
            </p:cNvSpPr>
            <p:nvPr/>
          </p:nvSpPr>
          <p:spPr bwMode="auto">
            <a:xfrm>
              <a:off x="28" y="2009"/>
              <a:ext cx="1304" cy="487"/>
            </a:xfrm>
            <a:prstGeom prst="roundRect">
              <a:avLst>
                <a:gd name="adj" fmla="val 50000"/>
              </a:avLst>
            </a:prstGeom>
            <a:gradFill rotWithShape="1">
              <a:gsLst>
                <a:gs pos="0">
                  <a:srgbClr val="98BAAF"/>
                </a:gs>
                <a:gs pos="100000">
                  <a:schemeClr val="bg1"/>
                </a:gs>
              </a:gsLst>
              <a:lin ang="5400000" scaled="1"/>
            </a:gradFill>
            <a:ln w="9525">
              <a:noFill/>
              <a:round/>
            </a:ln>
            <a:effectLst/>
          </p:spPr>
          <p:txBody>
            <a:bodyPr wrap="none" anchor="ctr"/>
            <a:lstStyle/>
            <a:p>
              <a:endParaRPr lang="zh-CN" altLang="en-US"/>
            </a:p>
          </p:txBody>
        </p:sp>
      </p:grpSp>
      <p:sp>
        <p:nvSpPr>
          <p:cNvPr id="7" name="文本框 6"/>
          <p:cNvSpPr txBox="1"/>
          <p:nvPr/>
        </p:nvSpPr>
        <p:spPr>
          <a:xfrm>
            <a:off x="3658235" y="6606540"/>
            <a:ext cx="18529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2.3</a:t>
            </a:r>
            <a:r>
              <a:rPr lang="zh-CN" altLang="en-US" sz="1400" dirty="0" smtClean="0">
                <a:latin typeface="Arial" panose="020B0604020202020204" pitchFamily="34" charset="0"/>
                <a:ea typeface="微软雅黑" panose="020B0503020204020204" pitchFamily="34" charset="-122"/>
              </a:rPr>
              <a:t>　客户服务器方式</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Text Box 7"/>
          <p:cNvSpPr txBox="1">
            <a:spLocks noChangeArrowheads="1"/>
          </p:cNvSpPr>
          <p:nvPr/>
        </p:nvSpPr>
        <p:spPr bwMode="auto">
          <a:xfrm>
            <a:off x="4221163" y="3263900"/>
            <a:ext cx="654050" cy="366713"/>
          </a:xfrm>
          <a:prstGeom prst="rect">
            <a:avLst/>
          </a:prstGeom>
          <a:noFill/>
          <a:ln w="9525">
            <a:noFill/>
            <a:miter lim="800000"/>
          </a:ln>
          <a:effectLst/>
        </p:spPr>
        <p:txBody>
          <a:bodyPr wrap="none">
            <a:spAutoFit/>
          </a:bodyPr>
          <a:lstStyle/>
          <a:p>
            <a:pPr algn="ctr"/>
            <a:r>
              <a:rPr lang="en-US" altLang="zh-CN" b="1">
                <a:solidFill>
                  <a:srgbClr val="FFFFFF"/>
                </a:solidFill>
                <a:latin typeface="Arial" panose="020B0604020202020204" pitchFamily="34" charset="0"/>
              </a:rPr>
              <a:t>Text</a:t>
            </a:r>
            <a:endParaRPr lang="en-US" altLang="zh-CN" b="1">
              <a:solidFill>
                <a:srgbClr val="FFFFFF"/>
              </a:solidFill>
              <a:latin typeface="Arial" panose="020B0604020202020204" pitchFamily="34" charset="0"/>
            </a:endParaRPr>
          </a:p>
        </p:txBody>
      </p:sp>
      <p:sp>
        <p:nvSpPr>
          <p:cNvPr id="66569" name="Text Box 9"/>
          <p:cNvSpPr txBox="1">
            <a:spLocks noChangeArrowheads="1"/>
          </p:cNvSpPr>
          <p:nvPr/>
        </p:nvSpPr>
        <p:spPr bwMode="auto">
          <a:xfrm>
            <a:off x="4221163" y="4276725"/>
            <a:ext cx="654050" cy="366713"/>
          </a:xfrm>
          <a:prstGeom prst="rect">
            <a:avLst/>
          </a:prstGeom>
          <a:noFill/>
          <a:ln w="9525">
            <a:noFill/>
            <a:miter lim="800000"/>
          </a:ln>
          <a:effectLst/>
        </p:spPr>
        <p:txBody>
          <a:bodyPr wrap="none">
            <a:spAutoFit/>
          </a:bodyPr>
          <a:lstStyle/>
          <a:p>
            <a:pPr algn="ctr"/>
            <a:r>
              <a:rPr lang="en-US" altLang="zh-CN" b="1">
                <a:solidFill>
                  <a:srgbClr val="FFFFFF"/>
                </a:solidFill>
                <a:latin typeface="Arial" panose="020B0604020202020204" pitchFamily="34" charset="0"/>
              </a:rPr>
              <a:t>Text</a:t>
            </a:r>
            <a:endParaRPr lang="en-US" altLang="zh-CN" b="1">
              <a:solidFill>
                <a:srgbClr val="FFFFFF"/>
              </a:solidFill>
              <a:latin typeface="Arial" panose="020B0604020202020204" pitchFamily="34" charset="0"/>
            </a:endParaRPr>
          </a:p>
        </p:txBody>
      </p:sp>
      <p:sp>
        <p:nvSpPr>
          <p:cNvPr id="66571" name="AutoShape 11"/>
          <p:cNvSpPr>
            <a:spLocks noChangeArrowheads="1"/>
          </p:cNvSpPr>
          <p:nvPr/>
        </p:nvSpPr>
        <p:spPr bwMode="auto">
          <a:xfrm>
            <a:off x="762000" y="2209800"/>
            <a:ext cx="2895600" cy="4038600"/>
          </a:xfrm>
          <a:prstGeom prst="roundRect">
            <a:avLst>
              <a:gd name="adj" fmla="val 16667"/>
            </a:avLst>
          </a:prstGeom>
          <a:noFill/>
          <a:ln w="38100">
            <a:solidFill>
              <a:schemeClr val="tx1"/>
            </a:solidFill>
            <a:round/>
          </a:ln>
          <a:effectLst/>
        </p:spPr>
        <p:txBody>
          <a:bodyPr wrap="none" anchor="ctr"/>
          <a:lstStyle/>
          <a:p>
            <a:pPr algn="ctr"/>
            <a:endParaRPr lang="zh-CN" altLang="en-US" b="1" dirty="0">
              <a:latin typeface="Verdana" panose="020B0604030504040204" pitchFamily="34" charset="0"/>
            </a:endParaRPr>
          </a:p>
        </p:txBody>
      </p:sp>
      <p:sp>
        <p:nvSpPr>
          <p:cNvPr id="66572" name="Text Box 12"/>
          <p:cNvSpPr txBox="1">
            <a:spLocks noChangeArrowheads="1"/>
          </p:cNvSpPr>
          <p:nvPr/>
        </p:nvSpPr>
        <p:spPr bwMode="auto">
          <a:xfrm>
            <a:off x="990600" y="2286000"/>
            <a:ext cx="2438400" cy="2560320"/>
          </a:xfrm>
          <a:prstGeom prst="rect">
            <a:avLst/>
          </a:prstGeom>
          <a:noFill/>
          <a:ln w="9525">
            <a:noFill/>
            <a:miter lim="800000"/>
          </a:ln>
          <a:effectLst/>
        </p:spPr>
        <p:txBody>
          <a:bodyPr>
            <a:spAutoFit/>
          </a:bodyPr>
          <a:lstStyle/>
          <a:p>
            <a:endParaRPr lang="zh-CN" altLang="en-US" b="1" dirty="0">
              <a:solidFill>
                <a:srgbClr val="333399"/>
              </a:solidFill>
            </a:endParaRPr>
          </a:p>
          <a:p>
            <a:endParaRPr lang="en-US" altLang="zh-CN" b="1" dirty="0" smtClean="0">
              <a:solidFill>
                <a:srgbClr val="333399"/>
              </a:solidFill>
            </a:endParaRPr>
          </a:p>
          <a:p>
            <a:r>
              <a:rPr lang="en-US" altLang="zh-CN" b="1" dirty="0" smtClean="0">
                <a:solidFill>
                  <a:srgbClr val="333399"/>
                </a:solidFill>
              </a:rPr>
              <a:t>1</a:t>
            </a:r>
            <a:r>
              <a:rPr lang="zh-CN" altLang="en-US" b="1" dirty="0" smtClean="0">
                <a:solidFill>
                  <a:srgbClr val="333399"/>
                </a:solidFill>
              </a:rPr>
              <a:t>、</a:t>
            </a:r>
            <a:r>
              <a:rPr lang="zh-CN" altLang="en-US" b="1" dirty="0">
                <a:solidFill>
                  <a:srgbClr val="333399"/>
                </a:solidFill>
              </a:rPr>
              <a:t>通信时主动向服务器发起请求服务。</a:t>
            </a:r>
            <a:endParaRPr lang="zh-CN" altLang="en-US" b="1" dirty="0">
              <a:solidFill>
                <a:srgbClr val="333399"/>
              </a:solidFill>
            </a:endParaRPr>
          </a:p>
          <a:p>
            <a:r>
              <a:rPr lang="zh-CN" altLang="en-US" b="1" dirty="0">
                <a:solidFill>
                  <a:srgbClr val="333399"/>
                </a:solidFill>
              </a:rPr>
              <a:t>客户程序必须知道服务器程序的地址</a:t>
            </a:r>
            <a:endParaRPr lang="zh-CN" altLang="en-US" b="1" dirty="0">
              <a:solidFill>
                <a:srgbClr val="333399"/>
              </a:solidFill>
            </a:endParaRPr>
          </a:p>
          <a:p>
            <a:endParaRPr lang="en-US" altLang="zh-CN" b="1" dirty="0">
              <a:solidFill>
                <a:srgbClr val="001D3A"/>
              </a:solidFill>
              <a:latin typeface="Verdana" panose="020B0604030504040204" pitchFamily="34" charset="0"/>
            </a:endParaRPr>
          </a:p>
          <a:p>
            <a:r>
              <a:rPr lang="en-US" altLang="zh-CN" b="1" dirty="0" smtClean="0">
                <a:solidFill>
                  <a:srgbClr val="333399"/>
                </a:solidFill>
              </a:rPr>
              <a:t>2</a:t>
            </a:r>
            <a:r>
              <a:rPr lang="zh-CN" altLang="en-US" b="1" dirty="0" smtClean="0">
                <a:solidFill>
                  <a:srgbClr val="333399"/>
                </a:solidFill>
              </a:rPr>
              <a:t>、不</a:t>
            </a:r>
            <a:r>
              <a:rPr lang="zh-CN" altLang="en-US" b="1" dirty="0">
                <a:solidFill>
                  <a:srgbClr val="333399"/>
                </a:solidFill>
              </a:rPr>
              <a:t>需要特殊的硬件和很复杂的操作系统</a:t>
            </a:r>
            <a:endParaRPr lang="en-US" altLang="zh-CN" sz="2000" b="1" dirty="0">
              <a:solidFill>
                <a:srgbClr val="333399"/>
              </a:solidFill>
            </a:endParaRPr>
          </a:p>
        </p:txBody>
      </p:sp>
      <p:sp>
        <p:nvSpPr>
          <p:cNvPr id="66573" name="AutoShape 13"/>
          <p:cNvSpPr>
            <a:spLocks noChangeArrowheads="1"/>
          </p:cNvSpPr>
          <p:nvPr/>
        </p:nvSpPr>
        <p:spPr bwMode="auto">
          <a:xfrm>
            <a:off x="5562600" y="2286000"/>
            <a:ext cx="2971800" cy="4038600"/>
          </a:xfrm>
          <a:prstGeom prst="roundRect">
            <a:avLst>
              <a:gd name="adj" fmla="val 16667"/>
            </a:avLst>
          </a:prstGeom>
          <a:noFill/>
          <a:ln w="38100">
            <a:solidFill>
              <a:schemeClr val="tx1"/>
            </a:solidFill>
            <a:round/>
          </a:ln>
          <a:effectLst/>
        </p:spPr>
        <p:txBody>
          <a:bodyPr wrap="none" anchor="ctr"/>
          <a:lstStyle/>
          <a:p>
            <a:pPr algn="ctr"/>
            <a:endParaRPr lang="zh-CN" altLang="en-US">
              <a:latin typeface="Verdana" panose="020B0604030504040204" pitchFamily="34" charset="0"/>
            </a:endParaRPr>
          </a:p>
        </p:txBody>
      </p:sp>
      <p:sp>
        <p:nvSpPr>
          <p:cNvPr id="66574" name="Text Box 14"/>
          <p:cNvSpPr txBox="1">
            <a:spLocks noChangeArrowheads="1"/>
          </p:cNvSpPr>
          <p:nvPr/>
        </p:nvSpPr>
        <p:spPr bwMode="auto">
          <a:xfrm>
            <a:off x="5786446" y="2143116"/>
            <a:ext cx="2590800" cy="3505200"/>
          </a:xfrm>
          <a:prstGeom prst="rect">
            <a:avLst/>
          </a:prstGeom>
          <a:noFill/>
          <a:ln w="9525">
            <a:noFill/>
            <a:miter lim="800000"/>
          </a:ln>
          <a:effectLst/>
        </p:spPr>
        <p:txBody>
          <a:bodyPr>
            <a:spAutoFit/>
          </a:bodyPr>
          <a:lstStyle/>
          <a:p>
            <a:endParaRPr lang="zh-CN" altLang="en-US" sz="1600" dirty="0">
              <a:solidFill>
                <a:srgbClr val="333399"/>
              </a:solidFill>
            </a:endParaRPr>
          </a:p>
          <a:p>
            <a:r>
              <a:rPr lang="en-US" altLang="zh-CN" sz="1600" b="1" dirty="0" smtClean="0">
                <a:solidFill>
                  <a:srgbClr val="333399"/>
                </a:solidFill>
              </a:rPr>
              <a:t>1</a:t>
            </a:r>
            <a:r>
              <a:rPr lang="zh-CN" altLang="en-US" sz="1600" b="1" dirty="0" smtClean="0">
                <a:solidFill>
                  <a:srgbClr val="333399"/>
                </a:solidFill>
              </a:rPr>
              <a:t>、</a:t>
            </a:r>
            <a:r>
              <a:rPr lang="zh-CN" altLang="en-US" sz="1600" b="1" dirty="0">
                <a:solidFill>
                  <a:srgbClr val="333399"/>
                </a:solidFill>
                <a:sym typeface="+mn-ea"/>
              </a:rPr>
              <a:t>可同时处理多个客户的请求，</a:t>
            </a:r>
            <a:r>
              <a:rPr lang="zh-CN" altLang="en-US" sz="1600" b="1" dirty="0" smtClean="0">
                <a:solidFill>
                  <a:srgbClr val="333399"/>
                </a:solidFill>
              </a:rPr>
              <a:t>一</a:t>
            </a:r>
            <a:r>
              <a:rPr lang="zh-CN" altLang="en-US" sz="1600" b="1" dirty="0">
                <a:solidFill>
                  <a:srgbClr val="333399"/>
                </a:solidFill>
              </a:rPr>
              <a:t>种专门用来提供某种服务的程序。</a:t>
            </a:r>
            <a:endParaRPr lang="zh-CN" altLang="en-US" sz="1600" b="1" dirty="0">
              <a:solidFill>
                <a:srgbClr val="333399"/>
              </a:solidFill>
            </a:endParaRPr>
          </a:p>
          <a:p>
            <a:endParaRPr lang="zh-CN" altLang="en-US" sz="1600" b="1" dirty="0">
              <a:solidFill>
                <a:srgbClr val="333399"/>
              </a:solidFill>
            </a:endParaRPr>
          </a:p>
          <a:p>
            <a:r>
              <a:rPr lang="en-US" altLang="zh-CN" sz="1600" b="1" dirty="0" smtClean="0">
                <a:solidFill>
                  <a:srgbClr val="333399"/>
                </a:solidFill>
              </a:rPr>
              <a:t>2</a:t>
            </a:r>
            <a:r>
              <a:rPr lang="zh-CN" altLang="en-US" sz="1600" b="1" dirty="0" smtClean="0">
                <a:solidFill>
                  <a:srgbClr val="333399"/>
                </a:solidFill>
              </a:rPr>
              <a:t>、系统</a:t>
            </a:r>
            <a:r>
              <a:rPr lang="zh-CN" altLang="en-US" sz="1600" b="1" dirty="0">
                <a:solidFill>
                  <a:srgbClr val="333399"/>
                </a:solidFill>
              </a:rPr>
              <a:t>启动后即自动调用并</a:t>
            </a:r>
            <a:r>
              <a:rPr lang="zh-CN" altLang="en-US" sz="1600" b="1" dirty="0">
                <a:solidFill>
                  <a:srgbClr val="CC0000"/>
                </a:solidFill>
              </a:rPr>
              <a:t>一直不断地运行着</a:t>
            </a:r>
            <a:r>
              <a:rPr lang="zh-CN" altLang="en-US" sz="1600" b="1" dirty="0">
                <a:solidFill>
                  <a:srgbClr val="333399"/>
                </a:solidFill>
              </a:rPr>
              <a:t>，</a:t>
            </a:r>
            <a:r>
              <a:rPr lang="zh-CN" altLang="en-US" sz="1600" b="1" dirty="0">
                <a:solidFill>
                  <a:srgbClr val="CC0000"/>
                </a:solidFill>
              </a:rPr>
              <a:t>被动地等待</a:t>
            </a:r>
            <a:r>
              <a:rPr lang="zh-CN" altLang="en-US" sz="1600" b="1" dirty="0">
                <a:solidFill>
                  <a:srgbClr val="333399"/>
                </a:solidFill>
              </a:rPr>
              <a:t>并接受来自各地的客户的通信请求。</a:t>
            </a:r>
            <a:endParaRPr lang="zh-CN" altLang="en-US" sz="1600" b="1" dirty="0">
              <a:solidFill>
                <a:srgbClr val="333399"/>
              </a:solidFill>
            </a:endParaRPr>
          </a:p>
          <a:p>
            <a:r>
              <a:rPr lang="zh-CN" altLang="en-US" sz="1600" b="1" dirty="0">
                <a:solidFill>
                  <a:srgbClr val="333399"/>
                </a:solidFill>
              </a:rPr>
              <a:t>服务器程序不需要知道客户程序的地址</a:t>
            </a:r>
            <a:endParaRPr lang="zh-CN" altLang="en-US" sz="1600" b="1" dirty="0">
              <a:solidFill>
                <a:srgbClr val="333399"/>
              </a:solidFill>
            </a:endParaRPr>
          </a:p>
          <a:p>
            <a:endParaRPr lang="en-US" altLang="zh-CN" sz="1600" b="1" dirty="0">
              <a:solidFill>
                <a:srgbClr val="333399"/>
              </a:solidFill>
            </a:endParaRPr>
          </a:p>
          <a:p>
            <a:r>
              <a:rPr lang="en-US" altLang="zh-CN" sz="1600" b="1" dirty="0" smtClean="0">
                <a:solidFill>
                  <a:srgbClr val="333399"/>
                </a:solidFill>
              </a:rPr>
              <a:t>3</a:t>
            </a:r>
            <a:r>
              <a:rPr lang="zh-CN" altLang="en-US" sz="1600" b="1" dirty="0" smtClean="0">
                <a:solidFill>
                  <a:srgbClr val="333399"/>
                </a:solidFill>
              </a:rPr>
              <a:t>、一般</a:t>
            </a:r>
            <a:r>
              <a:rPr lang="zh-CN" altLang="en-US" sz="1600" b="1" dirty="0">
                <a:solidFill>
                  <a:srgbClr val="333399"/>
                </a:solidFill>
              </a:rPr>
              <a:t>需要强大的硬件和高级的操作系统支持</a:t>
            </a:r>
            <a:endParaRPr lang="en-US" altLang="zh-CN" sz="1600" b="1" dirty="0">
              <a:solidFill>
                <a:srgbClr val="333399"/>
              </a:solidFill>
            </a:endParaRPr>
          </a:p>
        </p:txBody>
      </p:sp>
      <p:sp>
        <p:nvSpPr>
          <p:cNvPr id="66576" name="AutoShape 16"/>
          <p:cNvSpPr>
            <a:spLocks noChangeArrowheads="1"/>
          </p:cNvSpPr>
          <p:nvPr/>
        </p:nvSpPr>
        <p:spPr bwMode="auto">
          <a:xfrm>
            <a:off x="765175" y="1600200"/>
            <a:ext cx="2816225" cy="579438"/>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66578" name="Text Box 18"/>
          <p:cNvSpPr txBox="1">
            <a:spLocks noChangeArrowheads="1"/>
          </p:cNvSpPr>
          <p:nvPr/>
        </p:nvSpPr>
        <p:spPr bwMode="auto">
          <a:xfrm>
            <a:off x="1263680" y="1797050"/>
            <a:ext cx="1960880" cy="396240"/>
          </a:xfrm>
          <a:prstGeom prst="rect">
            <a:avLst/>
          </a:prstGeom>
          <a:noFill/>
          <a:ln w="9525">
            <a:noFill/>
            <a:miter lim="800000"/>
          </a:ln>
          <a:effectLst/>
        </p:spPr>
        <p:txBody>
          <a:bodyPr wrap="none">
            <a:spAutoFit/>
          </a:bodyPr>
          <a:lstStyle/>
          <a:p>
            <a:pPr algn="ctr"/>
            <a:r>
              <a:rPr lang="zh-CN" altLang="en-US" sz="2000" b="1" dirty="0" smtClean="0">
                <a:solidFill>
                  <a:schemeClr val="bg1"/>
                </a:solidFill>
              </a:rPr>
              <a:t>客户程序的</a:t>
            </a:r>
            <a:r>
              <a:rPr lang="zh-CN" altLang="en-US" sz="2000" b="1" dirty="0">
                <a:solidFill>
                  <a:schemeClr val="bg1"/>
                </a:solidFill>
              </a:rPr>
              <a:t>特点</a:t>
            </a:r>
            <a:endParaRPr lang="zh-CN" altLang="en-US" sz="2000" b="1" dirty="0">
              <a:solidFill>
                <a:schemeClr val="bg1"/>
              </a:solidFill>
            </a:endParaRPr>
          </a:p>
        </p:txBody>
      </p:sp>
      <p:sp>
        <p:nvSpPr>
          <p:cNvPr id="66579" name="AutoShape 19"/>
          <p:cNvSpPr>
            <a:spLocks noChangeArrowheads="1"/>
          </p:cNvSpPr>
          <p:nvPr/>
        </p:nvSpPr>
        <p:spPr bwMode="auto">
          <a:xfrm>
            <a:off x="5565775" y="1631950"/>
            <a:ext cx="2816225" cy="577850"/>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ln>
          <a:effectLst/>
        </p:spPr>
        <p:txBody>
          <a:bodyPr wrap="none" anchor="ctr"/>
          <a:lstStyle/>
          <a:p>
            <a:pPr algn="ctr"/>
            <a:r>
              <a:rPr lang="zh-CN" altLang="en-US" sz="2000" b="1" dirty="0" smtClean="0">
                <a:solidFill>
                  <a:schemeClr val="bg1"/>
                </a:solidFill>
              </a:rPr>
              <a:t>服务器程序的</a:t>
            </a:r>
            <a:r>
              <a:rPr lang="zh-CN" altLang="en-US" sz="2000" b="1" dirty="0">
                <a:solidFill>
                  <a:schemeClr val="bg1"/>
                </a:solidFill>
              </a:rPr>
              <a:t>特点</a:t>
            </a:r>
            <a:endParaRPr lang="zh-CN" altLang="en-US" sz="2000" b="1" dirty="0">
              <a:solidFill>
                <a:schemeClr val="bg1"/>
              </a:solidFill>
            </a:endParaRPr>
          </a:p>
        </p:txBody>
      </p:sp>
      <p:sp>
        <p:nvSpPr>
          <p:cNvPr id="66580" name="Text Box 20"/>
          <p:cNvSpPr txBox="1">
            <a:spLocks noChangeArrowheads="1"/>
          </p:cNvSpPr>
          <p:nvPr/>
        </p:nvSpPr>
        <p:spPr bwMode="auto">
          <a:xfrm>
            <a:off x="4198938" y="5510213"/>
            <a:ext cx="654050" cy="366712"/>
          </a:xfrm>
          <a:prstGeom prst="rect">
            <a:avLst/>
          </a:prstGeom>
          <a:noFill/>
          <a:ln w="9525">
            <a:noFill/>
            <a:miter lim="800000"/>
          </a:ln>
          <a:effectLst/>
        </p:spPr>
        <p:txBody>
          <a:bodyPr wrap="none">
            <a:spAutoFit/>
          </a:bodyPr>
          <a:lstStyle/>
          <a:p>
            <a:pPr algn="ctr"/>
            <a:r>
              <a:rPr lang="en-US" altLang="zh-CN" b="1">
                <a:solidFill>
                  <a:srgbClr val="FFFFFF"/>
                </a:solidFill>
                <a:latin typeface="Arial" panose="020B0604020202020204" pitchFamily="34" charset="0"/>
              </a:rPr>
              <a:t>Text</a:t>
            </a:r>
            <a:endParaRPr lang="en-US" altLang="zh-CN" b="1">
              <a:solidFill>
                <a:srgbClr val="FFFFFF"/>
              </a:solidFill>
              <a:latin typeface="Arial" panose="020B0604020202020204" pitchFamily="34" charset="0"/>
            </a:endParaRPr>
          </a:p>
        </p:txBody>
      </p:sp>
      <p:sp>
        <p:nvSpPr>
          <p:cNvPr id="14" name="Rectangle 2" descr="afbae0ddf0234c3bbd5a2eb4a4d10acd# #矩形 674"/>
          <p:cNvSpPr>
            <a:spLocks noGrp="1" noChangeArrowheads="1"/>
          </p:cNvSpPr>
          <p:nvPr>
            <p:ph type="title"/>
          </p:nvPr>
        </p:nvSpPr>
        <p:spPr>
          <a:xfrm>
            <a:off x="495300" y="200657"/>
            <a:ext cx="8215843" cy="928558"/>
          </a:xfrm>
        </p:spPr>
        <p:txBody>
          <a:bodyPr/>
          <a:lstStyle/>
          <a:p>
            <a:pPr algn="ctr"/>
            <a:r>
              <a:rPr lang="en-US" altLang="zh-CN" b="1" dirty="0" smtClean="0">
                <a:ea typeface="宋体" panose="02010600030101010101" pitchFamily="2" charset="-122"/>
              </a:rPr>
              <a:t>1</a:t>
            </a:r>
            <a:r>
              <a:rPr lang="zh-CN" altLang="en-US" b="1" dirty="0" smtClean="0">
                <a:ea typeface="宋体" panose="02010600030101010101" pitchFamily="2" charset="-122"/>
              </a:rPr>
              <a:t>、客户服务器方式</a:t>
            </a:r>
            <a:endParaRPr lang="en-US" altLang="zh-CN"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576"/>
                                        </p:tgtEl>
                                        <p:attrNameLst>
                                          <p:attrName>style.visibility</p:attrName>
                                        </p:attrNameLst>
                                      </p:cBhvr>
                                      <p:to>
                                        <p:strVal val="visible"/>
                                      </p:to>
                                    </p:set>
                                    <p:animEffect transition="in" filter="wipe(down)">
                                      <p:cBhvr>
                                        <p:cTn id="7" dur="500"/>
                                        <p:tgtEl>
                                          <p:spTgt spid="665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6578"/>
                                        </p:tgtEl>
                                        <p:attrNameLst>
                                          <p:attrName>style.visibility</p:attrName>
                                        </p:attrNameLst>
                                      </p:cBhvr>
                                      <p:to>
                                        <p:strVal val="visible"/>
                                      </p:to>
                                    </p:set>
                                    <p:animEffect transition="in" filter="wipe(down)">
                                      <p:cBhvr>
                                        <p:cTn id="10" dur="500"/>
                                        <p:tgtEl>
                                          <p:spTgt spid="66578"/>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66571"/>
                                        </p:tgtEl>
                                        <p:attrNameLst>
                                          <p:attrName>style.visibility</p:attrName>
                                        </p:attrNameLst>
                                      </p:cBhvr>
                                      <p:to>
                                        <p:strVal val="visible"/>
                                      </p:to>
                                    </p:set>
                                    <p:animEffect transition="in" filter="wedge">
                                      <p:cBhvr>
                                        <p:cTn id="15" dur="2000"/>
                                        <p:tgtEl>
                                          <p:spTgt spid="66571"/>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66572"/>
                                        </p:tgtEl>
                                        <p:attrNameLst>
                                          <p:attrName>style.visibility</p:attrName>
                                        </p:attrNameLst>
                                      </p:cBhvr>
                                      <p:to>
                                        <p:strVal val="visible"/>
                                      </p:to>
                                    </p:set>
                                    <p:animEffect transition="in" filter="wedge">
                                      <p:cBhvr>
                                        <p:cTn id="18" dur="2000"/>
                                        <p:tgtEl>
                                          <p:spTgt spid="6657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6579"/>
                                        </p:tgtEl>
                                        <p:attrNameLst>
                                          <p:attrName>style.visibility</p:attrName>
                                        </p:attrNameLst>
                                      </p:cBhvr>
                                      <p:to>
                                        <p:strVal val="visible"/>
                                      </p:to>
                                    </p:set>
                                    <p:animEffect transition="in" filter="dissolve">
                                      <p:cBhvr>
                                        <p:cTn id="23" dur="500"/>
                                        <p:tgtEl>
                                          <p:spTgt spid="6657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6573"/>
                                        </p:tgtEl>
                                        <p:attrNameLst>
                                          <p:attrName>style.visibility</p:attrName>
                                        </p:attrNameLst>
                                      </p:cBhvr>
                                      <p:to>
                                        <p:strVal val="visible"/>
                                      </p:to>
                                    </p:set>
                                    <p:animEffect transition="in" filter="slide(fromBottom)">
                                      <p:cBhvr>
                                        <p:cTn id="28" dur="500"/>
                                        <p:tgtEl>
                                          <p:spTgt spid="6657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66574"/>
                                        </p:tgtEl>
                                        <p:attrNameLst>
                                          <p:attrName>style.visibility</p:attrName>
                                        </p:attrNameLst>
                                      </p:cBhvr>
                                      <p:to>
                                        <p:strVal val="visible"/>
                                      </p:to>
                                    </p:set>
                                    <p:animEffect transition="in" filter="slide(fromBottom)">
                                      <p:cBhvr>
                                        <p:cTn id="31"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bldLvl="0" animBg="1"/>
      <p:bldP spid="66572" grpId="0" bldLvl="0" animBg="1"/>
      <p:bldP spid="66573" grpId="0" bldLvl="0" animBg="1"/>
      <p:bldP spid="66574" grpId="0" bldLvl="0" animBg="1"/>
      <p:bldP spid="66576" grpId="0" bldLvl="0" animBg="1"/>
      <p:bldP spid="66578" grpId="0" bldLvl="0" animBg="1"/>
      <p:bldP spid="6657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descr="afbae0ddf0234c3bbd5a2eb4a4d10acd# #矩形 674"/>
          <p:cNvSpPr>
            <a:spLocks noGrp="1" noChangeArrowheads="1"/>
          </p:cNvSpPr>
          <p:nvPr>
            <p:ph type="title"/>
          </p:nvPr>
        </p:nvSpPr>
        <p:spPr/>
        <p:txBody>
          <a:bodyPr/>
          <a:lstStyle/>
          <a:p>
            <a:pPr algn="ctr"/>
            <a:r>
              <a:rPr lang="en-US" altLang="zh-CN" b="1" dirty="0" smtClean="0">
                <a:ea typeface="宋体" panose="02010600030101010101" pitchFamily="2" charset="-122"/>
              </a:rPr>
              <a:t>2</a:t>
            </a:r>
            <a:r>
              <a:rPr lang="zh-CN" altLang="en-US" b="1" dirty="0" smtClean="0">
                <a:ea typeface="宋体" panose="02010600030101010101" pitchFamily="2" charset="-122"/>
              </a:rPr>
              <a:t>、对等</a:t>
            </a:r>
            <a:r>
              <a:rPr lang="zh-CN" altLang="en-US" b="1" dirty="0">
                <a:ea typeface="宋体" panose="02010600030101010101" pitchFamily="2" charset="-122"/>
              </a:rPr>
              <a:t>连接方式</a:t>
            </a:r>
            <a:endParaRPr lang="en-US" altLang="zh-CN" b="1" dirty="0">
              <a:ea typeface="宋体" panose="02010600030101010101" pitchFamily="2" charset="-122"/>
            </a:endParaRPr>
          </a:p>
        </p:txBody>
      </p:sp>
      <p:grpSp>
        <p:nvGrpSpPr>
          <p:cNvPr id="2" name="Group 3"/>
          <p:cNvGrpSpPr/>
          <p:nvPr/>
        </p:nvGrpSpPr>
        <p:grpSpPr bwMode="auto">
          <a:xfrm>
            <a:off x="1143000" y="2136775"/>
            <a:ext cx="2170113" cy="4035425"/>
            <a:chOff x="0" y="0"/>
            <a:chExt cx="1367" cy="2542"/>
          </a:xfrm>
        </p:grpSpPr>
        <p:sp>
          <p:nvSpPr>
            <p:cNvPr id="67588"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p:spPr>
          <p:txBody>
            <a:bodyPr wrap="none" anchor="ctr"/>
            <a:lstStyle/>
            <a:p>
              <a:endParaRPr lang="zh-CN" altLang="en-US"/>
            </a:p>
          </p:txBody>
        </p:sp>
        <p:sp>
          <p:nvSpPr>
            <p:cNvPr id="67589"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ln>
            <a:effectLst/>
          </p:spPr>
          <p:txBody>
            <a:bodyPr wrap="none" anchor="ctr"/>
            <a:lstStyle/>
            <a:p>
              <a:endParaRPr lang="zh-CN" altLang="en-US"/>
            </a:p>
          </p:txBody>
        </p:sp>
        <p:sp>
          <p:nvSpPr>
            <p:cNvPr id="67590"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ln>
            <a:effectLst/>
          </p:spPr>
          <p:txBody>
            <a:bodyPr wrap="none" anchor="ctr"/>
            <a:lstStyle/>
            <a:p>
              <a:endParaRPr lang="zh-CN" altLang="en-US"/>
            </a:p>
          </p:txBody>
        </p:sp>
        <p:sp>
          <p:nvSpPr>
            <p:cNvPr id="67591"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ln>
            <a:effectLst/>
          </p:spPr>
          <p:txBody>
            <a:bodyPr wrap="none" anchor="ctr"/>
            <a:lstStyle/>
            <a:p>
              <a:endParaRPr lang="zh-CN" altLang="en-US"/>
            </a:p>
          </p:txBody>
        </p:sp>
        <p:sp>
          <p:nvSpPr>
            <p:cNvPr id="67592"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ln>
            <a:effectLst/>
          </p:spPr>
          <p:txBody>
            <a:bodyPr wrap="none" anchor="ctr"/>
            <a:lstStyle/>
            <a:p>
              <a:endParaRPr lang="zh-CN" altLang="en-US"/>
            </a:p>
          </p:txBody>
        </p:sp>
        <p:sp>
          <p:nvSpPr>
            <p:cNvPr id="67593"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ln>
            <a:effectLst/>
          </p:spPr>
          <p:txBody>
            <a:bodyPr wrap="none" anchor="ctr"/>
            <a:lstStyle/>
            <a:p>
              <a:endParaRPr lang="zh-CN" altLang="en-US"/>
            </a:p>
          </p:txBody>
        </p:sp>
        <p:grpSp>
          <p:nvGrpSpPr>
            <p:cNvPr id="3" name="Group 10"/>
            <p:cNvGrpSpPr/>
            <p:nvPr/>
          </p:nvGrpSpPr>
          <p:grpSpPr bwMode="auto">
            <a:xfrm>
              <a:off x="469" y="0"/>
              <a:ext cx="405" cy="405"/>
              <a:chOff x="0" y="0"/>
              <a:chExt cx="668" cy="668"/>
            </a:xfrm>
          </p:grpSpPr>
          <p:sp>
            <p:nvSpPr>
              <p:cNvPr id="67595" name="Oval 11"/>
              <p:cNvSpPr>
                <a:spLocks noChangeArrowheads="1"/>
              </p:cNvSpPr>
              <p:nvPr/>
            </p:nvSpPr>
            <p:spPr bwMode="auto">
              <a:xfrm>
                <a:off x="0" y="0"/>
                <a:ext cx="668" cy="668"/>
              </a:xfrm>
              <a:prstGeom prst="ellipse">
                <a:avLst/>
              </a:prstGeom>
              <a:solidFill>
                <a:srgbClr val="333333"/>
              </a:solidFill>
              <a:ln w="9525">
                <a:noFill/>
                <a:round/>
              </a:ln>
              <a:effectLst/>
            </p:spPr>
            <p:txBody>
              <a:bodyPr anchor="ctr">
                <a:spAutoFit/>
              </a:bodyPr>
              <a:lstStyle/>
              <a:p>
                <a:endParaRPr lang="zh-CN" altLang="en-US"/>
              </a:p>
            </p:txBody>
          </p:sp>
          <p:sp>
            <p:nvSpPr>
              <p:cNvPr id="67596"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7597"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7598"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7599"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grpSp>
        <p:sp>
          <p:nvSpPr>
            <p:cNvPr id="67600" name="Text Box 16"/>
            <p:cNvSpPr txBox="1">
              <a:spLocks noChangeArrowheads="1"/>
            </p:cNvSpPr>
            <p:nvPr/>
          </p:nvSpPr>
          <p:spPr bwMode="auto">
            <a:xfrm>
              <a:off x="556"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1</a:t>
              </a:r>
              <a:endParaRPr lang="en-US" altLang="zh-CN">
                <a:latin typeface="Arial" panose="020B0604020202020204" pitchFamily="34" charset="0"/>
              </a:endParaRPr>
            </a:p>
          </p:txBody>
        </p:sp>
        <p:sp>
          <p:nvSpPr>
            <p:cNvPr id="67601" name="Text Box 17"/>
            <p:cNvSpPr txBox="1">
              <a:spLocks noChangeArrowheads="1"/>
            </p:cNvSpPr>
            <p:nvPr/>
          </p:nvSpPr>
          <p:spPr bwMode="auto">
            <a:xfrm>
              <a:off x="48" y="480"/>
              <a:ext cx="1296" cy="922"/>
            </a:xfrm>
            <a:prstGeom prst="rect">
              <a:avLst/>
            </a:prstGeom>
            <a:noFill/>
            <a:ln w="9525">
              <a:noFill/>
              <a:miter lim="800000"/>
            </a:ln>
            <a:effectLst/>
          </p:spPr>
          <p:txBody>
            <a:bodyPr>
              <a:spAutoFit/>
            </a:bodyPr>
            <a:lstStyle/>
            <a:p>
              <a:pPr eaLnBrk="1" hangingPunct="1"/>
              <a:r>
                <a:rPr lang="zh-CN" altLang="en-US" b="1">
                  <a:solidFill>
                    <a:srgbClr val="CC0000"/>
                  </a:solidFill>
                </a:rPr>
                <a:t>对等连接</a:t>
              </a:r>
              <a:r>
                <a:rPr lang="zh-CN" altLang="en-US" b="1">
                  <a:solidFill>
                    <a:srgbClr val="333399"/>
                  </a:solidFill>
                </a:rPr>
                <a:t>是指两个主机在通信时并不区分哪一个是服务请求方还是服务提供方</a:t>
              </a:r>
              <a:endParaRPr lang="en-US" altLang="zh-CN" b="1">
                <a:solidFill>
                  <a:srgbClr val="333399"/>
                </a:solidFill>
              </a:endParaRPr>
            </a:p>
          </p:txBody>
        </p:sp>
      </p:grpSp>
      <p:grpSp>
        <p:nvGrpSpPr>
          <p:cNvPr id="4" name="Group 18"/>
          <p:cNvGrpSpPr/>
          <p:nvPr/>
        </p:nvGrpSpPr>
        <p:grpSpPr bwMode="auto">
          <a:xfrm>
            <a:off x="3505200" y="2136775"/>
            <a:ext cx="2166938" cy="4035425"/>
            <a:chOff x="0" y="0"/>
            <a:chExt cx="1365" cy="2542"/>
          </a:xfrm>
        </p:grpSpPr>
        <p:sp>
          <p:nvSpPr>
            <p:cNvPr id="67603"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ln>
            <a:effectLst/>
          </p:spPr>
          <p:txBody>
            <a:bodyPr wrap="none" anchor="ctr"/>
            <a:lstStyle/>
            <a:p>
              <a:endParaRPr lang="zh-CN" altLang="en-US"/>
            </a:p>
          </p:txBody>
        </p:sp>
        <p:sp>
          <p:nvSpPr>
            <p:cNvPr id="67604"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ln>
            <a:effectLst/>
          </p:spPr>
          <p:txBody>
            <a:bodyPr wrap="none" anchor="ctr"/>
            <a:lstStyle/>
            <a:p>
              <a:endParaRPr lang="zh-CN" altLang="en-US"/>
            </a:p>
          </p:txBody>
        </p:sp>
        <p:sp>
          <p:nvSpPr>
            <p:cNvPr id="67605"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ln>
            <a:effectLst/>
          </p:spPr>
          <p:txBody>
            <a:bodyPr wrap="none" anchor="ctr"/>
            <a:lstStyle/>
            <a:p>
              <a:endParaRPr lang="zh-CN" altLang="en-US"/>
            </a:p>
          </p:txBody>
        </p:sp>
        <p:sp>
          <p:nvSpPr>
            <p:cNvPr id="67606"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ln>
            <a:effectLst/>
          </p:spPr>
          <p:txBody>
            <a:bodyPr wrap="none" anchor="ctr"/>
            <a:lstStyle/>
            <a:p>
              <a:endParaRPr lang="zh-CN" altLang="en-US"/>
            </a:p>
          </p:txBody>
        </p:sp>
        <p:sp>
          <p:nvSpPr>
            <p:cNvPr id="67607" name="Oval 23"/>
            <p:cNvSpPr>
              <a:spLocks noChangeArrowheads="1"/>
            </p:cNvSpPr>
            <p:nvPr/>
          </p:nvSpPr>
          <p:spPr bwMode="auto">
            <a:xfrm>
              <a:off x="469" y="0"/>
              <a:ext cx="405" cy="405"/>
            </a:xfrm>
            <a:prstGeom prst="ellipse">
              <a:avLst/>
            </a:prstGeom>
            <a:solidFill>
              <a:srgbClr val="333333"/>
            </a:solidFill>
            <a:ln w="9525">
              <a:noFill/>
              <a:round/>
            </a:ln>
            <a:effectLst/>
          </p:spPr>
          <p:txBody>
            <a:bodyPr anchor="ctr">
              <a:spAutoFit/>
            </a:bodyPr>
            <a:lstStyle/>
            <a:p>
              <a:endParaRPr lang="zh-CN" altLang="en-US"/>
            </a:p>
          </p:txBody>
        </p:sp>
        <p:sp>
          <p:nvSpPr>
            <p:cNvPr id="67608"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7609"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7610"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7611"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sp>
          <p:nvSpPr>
            <p:cNvPr id="67612" name="Text Box 28"/>
            <p:cNvSpPr txBox="1">
              <a:spLocks noChangeArrowheads="1"/>
            </p:cNvSpPr>
            <p:nvPr/>
          </p:nvSpPr>
          <p:spPr bwMode="auto">
            <a:xfrm>
              <a:off x="556"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2</a:t>
              </a:r>
              <a:endParaRPr lang="en-US" altLang="zh-CN">
                <a:latin typeface="Arial" panose="020B0604020202020204" pitchFamily="34" charset="0"/>
              </a:endParaRPr>
            </a:p>
          </p:txBody>
        </p:sp>
        <p:sp>
          <p:nvSpPr>
            <p:cNvPr id="67613" name="Text Box 29"/>
            <p:cNvSpPr txBox="1">
              <a:spLocks noChangeArrowheads="1"/>
            </p:cNvSpPr>
            <p:nvPr/>
          </p:nvSpPr>
          <p:spPr bwMode="auto">
            <a:xfrm>
              <a:off x="48" y="480"/>
              <a:ext cx="1296" cy="923"/>
            </a:xfrm>
            <a:prstGeom prst="rect">
              <a:avLst/>
            </a:prstGeom>
            <a:noFill/>
            <a:ln w="9525">
              <a:noFill/>
              <a:miter lim="800000"/>
            </a:ln>
            <a:effectLst/>
          </p:spPr>
          <p:txBody>
            <a:bodyPr>
              <a:spAutoFit/>
            </a:bodyPr>
            <a:lstStyle/>
            <a:p>
              <a:pPr eaLnBrk="1" hangingPunct="1"/>
              <a:r>
                <a:rPr lang="zh-CN" altLang="en-US" b="1">
                  <a:solidFill>
                    <a:srgbClr val="333399"/>
                  </a:solidFill>
                </a:rPr>
                <a:t>只要两个主机都运行了对等连接软件</a:t>
              </a:r>
              <a:r>
                <a:rPr lang="en-US" altLang="zh-CN" b="1">
                  <a:solidFill>
                    <a:srgbClr val="333399"/>
                  </a:solidFill>
                </a:rPr>
                <a:t>,</a:t>
              </a:r>
              <a:r>
                <a:rPr lang="zh-CN" altLang="en-US" b="1">
                  <a:solidFill>
                    <a:srgbClr val="333399"/>
                  </a:solidFill>
                </a:rPr>
                <a:t>它们就可以进行</a:t>
              </a:r>
              <a:r>
                <a:rPr lang="zh-CN" altLang="en-US" b="1">
                  <a:solidFill>
                    <a:srgbClr val="CC0000"/>
                  </a:solidFill>
                </a:rPr>
                <a:t>平等的、对等连接通信</a:t>
              </a:r>
              <a:endParaRPr lang="en-US" altLang="zh-CN" b="1">
                <a:solidFill>
                  <a:srgbClr val="CC0000"/>
                </a:solidFill>
              </a:endParaRPr>
            </a:p>
          </p:txBody>
        </p:sp>
        <p:sp>
          <p:nvSpPr>
            <p:cNvPr id="67614"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ln>
            <a:effectLst/>
          </p:spPr>
          <p:txBody>
            <a:bodyPr wrap="none" anchor="ctr"/>
            <a:lstStyle/>
            <a:p>
              <a:endParaRPr lang="zh-CN" altLang="en-US"/>
            </a:p>
          </p:txBody>
        </p:sp>
        <p:sp>
          <p:nvSpPr>
            <p:cNvPr id="67615"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ln>
            <a:effectLst/>
          </p:spPr>
          <p:txBody>
            <a:bodyPr wrap="none" anchor="ctr"/>
            <a:lstStyle/>
            <a:p>
              <a:endParaRPr lang="zh-CN" altLang="en-US"/>
            </a:p>
          </p:txBody>
        </p:sp>
      </p:grpSp>
      <p:grpSp>
        <p:nvGrpSpPr>
          <p:cNvPr id="5" name="Group 32"/>
          <p:cNvGrpSpPr/>
          <p:nvPr/>
        </p:nvGrpSpPr>
        <p:grpSpPr bwMode="auto">
          <a:xfrm>
            <a:off x="5861050" y="2136775"/>
            <a:ext cx="2170113" cy="4035425"/>
            <a:chOff x="0" y="0"/>
            <a:chExt cx="1367" cy="2542"/>
          </a:xfrm>
        </p:grpSpPr>
        <p:sp>
          <p:nvSpPr>
            <p:cNvPr id="67617"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ln>
            <a:effectLst/>
          </p:spPr>
          <p:txBody>
            <a:bodyPr wrap="none" anchor="ctr"/>
            <a:lstStyle/>
            <a:p>
              <a:endParaRPr lang="zh-CN" altLang="en-US"/>
            </a:p>
          </p:txBody>
        </p:sp>
        <p:sp>
          <p:nvSpPr>
            <p:cNvPr id="67618"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ln>
            <a:effectLst/>
          </p:spPr>
          <p:txBody>
            <a:bodyPr wrap="none" anchor="ctr"/>
            <a:lstStyle/>
            <a:p>
              <a:endParaRPr lang="zh-CN" altLang="en-US"/>
            </a:p>
          </p:txBody>
        </p:sp>
        <p:sp>
          <p:nvSpPr>
            <p:cNvPr id="67619"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ln>
            <a:effectLst/>
          </p:spPr>
          <p:txBody>
            <a:bodyPr wrap="none" anchor="ctr"/>
            <a:lstStyle/>
            <a:p>
              <a:endParaRPr lang="zh-CN" altLang="en-US"/>
            </a:p>
          </p:txBody>
        </p:sp>
        <p:sp>
          <p:nvSpPr>
            <p:cNvPr id="67620"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ln>
            <a:effectLst/>
          </p:spPr>
          <p:txBody>
            <a:bodyPr wrap="none" anchor="ctr"/>
            <a:lstStyle/>
            <a:p>
              <a:endParaRPr lang="zh-CN" altLang="en-US"/>
            </a:p>
          </p:txBody>
        </p:sp>
        <p:grpSp>
          <p:nvGrpSpPr>
            <p:cNvPr id="6" name="Group 37"/>
            <p:cNvGrpSpPr/>
            <p:nvPr/>
          </p:nvGrpSpPr>
          <p:grpSpPr bwMode="auto">
            <a:xfrm>
              <a:off x="473" y="0"/>
              <a:ext cx="405" cy="405"/>
              <a:chOff x="0" y="0"/>
              <a:chExt cx="668" cy="668"/>
            </a:xfrm>
          </p:grpSpPr>
          <p:sp>
            <p:nvSpPr>
              <p:cNvPr id="67622" name="Oval 38"/>
              <p:cNvSpPr>
                <a:spLocks noChangeArrowheads="1"/>
              </p:cNvSpPr>
              <p:nvPr/>
            </p:nvSpPr>
            <p:spPr bwMode="auto">
              <a:xfrm>
                <a:off x="0" y="0"/>
                <a:ext cx="668" cy="668"/>
              </a:xfrm>
              <a:prstGeom prst="ellipse">
                <a:avLst/>
              </a:prstGeom>
              <a:solidFill>
                <a:srgbClr val="333333"/>
              </a:solidFill>
              <a:ln w="9525">
                <a:noFill/>
                <a:round/>
              </a:ln>
              <a:effectLst/>
            </p:spPr>
            <p:txBody>
              <a:bodyPr anchor="ctr">
                <a:spAutoFit/>
              </a:bodyPr>
              <a:lstStyle/>
              <a:p>
                <a:endParaRPr lang="zh-CN" altLang="en-US"/>
              </a:p>
            </p:txBody>
          </p:sp>
          <p:sp>
            <p:nvSpPr>
              <p:cNvPr id="67623"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a:p>
            </p:txBody>
          </p:sp>
          <p:sp>
            <p:nvSpPr>
              <p:cNvPr id="67624"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a:p>
            </p:txBody>
          </p:sp>
          <p:sp>
            <p:nvSpPr>
              <p:cNvPr id="67625"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a:p>
            </p:txBody>
          </p:sp>
          <p:sp>
            <p:nvSpPr>
              <p:cNvPr id="67626"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a:p>
            </p:txBody>
          </p:sp>
        </p:grpSp>
        <p:sp>
          <p:nvSpPr>
            <p:cNvPr id="67627" name="Text Box 43"/>
            <p:cNvSpPr txBox="1">
              <a:spLocks noChangeArrowheads="1"/>
            </p:cNvSpPr>
            <p:nvPr/>
          </p:nvSpPr>
          <p:spPr bwMode="auto">
            <a:xfrm>
              <a:off x="560" y="58"/>
              <a:ext cx="223" cy="288"/>
            </a:xfrm>
            <a:prstGeom prst="rect">
              <a:avLst/>
            </a:prstGeom>
            <a:noFill/>
            <a:ln w="9525">
              <a:noFill/>
              <a:miter lim="800000"/>
            </a:ln>
            <a:effectLst/>
          </p:spPr>
          <p:txBody>
            <a:bodyPr wrap="none">
              <a:spAutoFit/>
            </a:bodyPr>
            <a:lstStyle/>
            <a:p>
              <a:pPr algn="ctr" eaLnBrk="1" hangingPunct="1"/>
              <a:r>
                <a:rPr lang="en-US" altLang="zh-CN" sz="2400">
                  <a:latin typeface="Arial" panose="020B0604020202020204" pitchFamily="34" charset="0"/>
                </a:rPr>
                <a:t>3</a:t>
              </a:r>
              <a:endParaRPr lang="en-US" altLang="zh-CN">
                <a:latin typeface="Arial" panose="020B0604020202020204" pitchFamily="34" charset="0"/>
              </a:endParaRPr>
            </a:p>
          </p:txBody>
        </p:sp>
        <p:sp>
          <p:nvSpPr>
            <p:cNvPr id="67628" name="Text Box 44"/>
            <p:cNvSpPr txBox="1">
              <a:spLocks noChangeArrowheads="1"/>
            </p:cNvSpPr>
            <p:nvPr/>
          </p:nvSpPr>
          <p:spPr bwMode="auto">
            <a:xfrm>
              <a:off x="52" y="480"/>
              <a:ext cx="1296" cy="577"/>
            </a:xfrm>
            <a:prstGeom prst="rect">
              <a:avLst/>
            </a:prstGeom>
            <a:noFill/>
            <a:ln w="9525">
              <a:noFill/>
              <a:miter lim="800000"/>
            </a:ln>
            <a:effectLst/>
          </p:spPr>
          <p:txBody>
            <a:bodyPr>
              <a:spAutoFit/>
            </a:bodyPr>
            <a:lstStyle/>
            <a:p>
              <a:pPr eaLnBrk="1" hangingPunct="1"/>
              <a:r>
                <a:rPr lang="zh-CN" altLang="en-US" b="1">
                  <a:solidFill>
                    <a:srgbClr val="333399"/>
                  </a:solidFill>
                </a:rPr>
                <a:t>双方都可以下载对方已经存储在硬盘中的共享文档</a:t>
              </a:r>
              <a:endParaRPr lang="en-US" altLang="zh-CN" b="1">
                <a:solidFill>
                  <a:srgbClr val="333399"/>
                </a:solidFill>
              </a:endParaRPr>
            </a:p>
          </p:txBody>
        </p:sp>
        <p:sp>
          <p:nvSpPr>
            <p:cNvPr id="67629" name="AutoShape 45"/>
            <p:cNvSpPr>
              <a:spLocks noChangeArrowheads="1"/>
            </p:cNvSpPr>
            <p:nvPr/>
          </p:nvSpPr>
          <p:spPr bwMode="auto">
            <a:xfrm>
              <a:off x="0" y="1994"/>
              <a:ext cx="1363" cy="548"/>
            </a:xfrm>
            <a:prstGeom prst="roundRect">
              <a:avLst>
                <a:gd name="adj" fmla="val 40389"/>
              </a:avLst>
            </a:prstGeom>
            <a:gradFill rotWithShape="1">
              <a:gsLst>
                <a:gs pos="0">
                  <a:srgbClr val="6F9DB7"/>
                </a:gs>
                <a:gs pos="100000">
                  <a:schemeClr val="bg1"/>
                </a:gs>
              </a:gsLst>
              <a:lin ang="5400000" scaled="1"/>
            </a:gradFill>
            <a:ln w="9525">
              <a:noFill/>
              <a:round/>
            </a:ln>
            <a:effectLst/>
          </p:spPr>
          <p:txBody>
            <a:bodyPr wrap="none" anchor="ctr"/>
            <a:lstStyle/>
            <a:p>
              <a:endParaRPr lang="zh-CN" altLang="en-US"/>
            </a:p>
          </p:txBody>
        </p:sp>
        <p:sp>
          <p:nvSpPr>
            <p:cNvPr id="67630" name="AutoShape 46"/>
            <p:cNvSpPr>
              <a:spLocks noChangeArrowheads="1"/>
            </p:cNvSpPr>
            <p:nvPr/>
          </p:nvSpPr>
          <p:spPr bwMode="auto">
            <a:xfrm>
              <a:off x="28" y="2009"/>
              <a:ext cx="1304" cy="487"/>
            </a:xfrm>
            <a:prstGeom prst="roundRect">
              <a:avLst>
                <a:gd name="adj" fmla="val 50000"/>
              </a:avLst>
            </a:prstGeom>
            <a:gradFill rotWithShape="1">
              <a:gsLst>
                <a:gs pos="0">
                  <a:srgbClr val="98BAAF"/>
                </a:gs>
                <a:gs pos="100000">
                  <a:schemeClr val="bg1"/>
                </a:gs>
              </a:gsLst>
              <a:lin ang="5400000" scaled="1"/>
            </a:gradFill>
            <a:ln w="9525">
              <a:noFill/>
              <a:rou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页脚占位符 4"/>
          <p:cNvSpPr>
            <a:spLocks noGrp="1"/>
          </p:cNvSpPr>
          <p:nvPr>
            <p:ph type="ftr" sz="quarter" idx="11"/>
          </p:nvPr>
        </p:nvSpPr>
        <p:spPr>
          <a:xfrm>
            <a:off x="3071802" y="5929330"/>
            <a:ext cx="3086100" cy="365125"/>
          </a:xfrm>
        </p:spPr>
        <p:txBody>
          <a:bodyPr/>
          <a:lstStyle/>
          <a:p>
            <a:r>
              <a:rPr lang="en-US" altLang="zh-CN"/>
              <a:t>Company Logo</a:t>
            </a:r>
            <a:endParaRPr lang="en-US" altLang="zh-CN"/>
          </a:p>
        </p:txBody>
      </p:sp>
      <p:sp>
        <p:nvSpPr>
          <p:cNvPr id="68611" name="Rectangle 3" descr="f2ee45c6b4b54178a752d1e4af8a5240# #矩形 675"/>
          <p:cNvSpPr>
            <a:spLocks noGrp="1" noChangeArrowheads="1"/>
          </p:cNvSpPr>
          <p:nvPr>
            <p:ph type="body" idx="1"/>
          </p:nvPr>
        </p:nvSpPr>
        <p:spPr>
          <a:xfrm>
            <a:off x="500034" y="1071546"/>
            <a:ext cx="8215843" cy="5139694"/>
          </a:xfrm>
        </p:spPr>
        <p:txBody>
          <a:bodyPr/>
          <a:lstStyle/>
          <a:p>
            <a:pPr algn="ctr">
              <a:buNone/>
            </a:pPr>
            <a:r>
              <a:rPr lang="en-US" altLang="zh-CN" sz="1600" dirty="0" smtClean="0">
                <a:solidFill>
                  <a:srgbClr val="002060"/>
                </a:solidFill>
                <a:ea typeface="宋体" panose="02010600030101010101" pitchFamily="2" charset="-122"/>
              </a:rPr>
              <a:t>	</a:t>
            </a:r>
            <a:r>
              <a:rPr lang="zh-CN" altLang="en-US" sz="1600" b="1" dirty="0" smtClean="0">
                <a:solidFill>
                  <a:srgbClr val="FF0000"/>
                </a:solidFill>
                <a:ea typeface="宋体" panose="02010600030101010101" pitchFamily="2" charset="-122"/>
              </a:rPr>
              <a:t>对等</a:t>
            </a:r>
            <a:r>
              <a:rPr lang="zh-CN" altLang="en-US" sz="1600" b="1" dirty="0">
                <a:solidFill>
                  <a:srgbClr val="FF0000"/>
                </a:solidFill>
                <a:ea typeface="宋体" panose="02010600030101010101" pitchFamily="2" charset="-122"/>
              </a:rPr>
              <a:t>连接方式是客户服务器方式的变形，每一个主机既是客户又同时是服务器。</a:t>
            </a:r>
            <a:endParaRPr lang="zh-CN" altLang="en-US" sz="1600" b="1" dirty="0">
              <a:solidFill>
                <a:srgbClr val="FF0000"/>
              </a:solidFill>
              <a:ea typeface="宋体" panose="02010600030101010101" pitchFamily="2" charset="-122"/>
            </a:endParaRPr>
          </a:p>
          <a:p>
            <a:pPr algn="l">
              <a:buNone/>
            </a:pPr>
            <a:r>
              <a:rPr lang="en-US" altLang="zh-CN" sz="1600" dirty="0" smtClean="0">
                <a:solidFill>
                  <a:srgbClr val="002060"/>
                </a:solidFill>
                <a:ea typeface="宋体" panose="02010600030101010101" pitchFamily="2" charset="-122"/>
              </a:rPr>
              <a:t>	   </a:t>
            </a:r>
            <a:r>
              <a:rPr lang="zh-CN" altLang="en-US" sz="1600" dirty="0">
                <a:solidFill>
                  <a:srgbClr val="002060"/>
                </a:solidFill>
                <a:ea typeface="宋体" panose="02010600030101010101" pitchFamily="2" charset="-122"/>
              </a:rPr>
              <a:t>主机</a:t>
            </a:r>
            <a:r>
              <a:rPr lang="en-US" altLang="zh-CN" sz="1600" dirty="0" smtClean="0">
                <a:solidFill>
                  <a:srgbClr val="002060"/>
                </a:solidFill>
                <a:ea typeface="宋体" panose="02010600030101010101" pitchFamily="2" charset="-122"/>
              </a:rPr>
              <a:t>B</a:t>
            </a:r>
            <a:r>
              <a:rPr lang="zh-CN" altLang="en-US" sz="1600" dirty="0">
                <a:solidFill>
                  <a:srgbClr val="002060"/>
                </a:solidFill>
                <a:ea typeface="宋体" panose="02010600030101010101" pitchFamily="2" charset="-122"/>
              </a:rPr>
              <a:t>请求</a:t>
            </a:r>
            <a:r>
              <a:rPr lang="en-US" altLang="zh-CN" sz="1600" dirty="0" smtClean="0">
                <a:solidFill>
                  <a:srgbClr val="002060"/>
                </a:solidFill>
                <a:ea typeface="宋体" panose="02010600030101010101" pitchFamily="2" charset="-122"/>
              </a:rPr>
              <a:t>A</a:t>
            </a:r>
            <a:r>
              <a:rPr lang="zh-CN" altLang="en-US" sz="1600" dirty="0">
                <a:solidFill>
                  <a:srgbClr val="002060"/>
                </a:solidFill>
                <a:ea typeface="宋体" panose="02010600030101010101" pitchFamily="2" charset="-122"/>
              </a:rPr>
              <a:t>的服务时</a:t>
            </a:r>
            <a:r>
              <a:rPr lang="zh-CN" altLang="en-US" sz="1600" dirty="0" smtClean="0">
                <a:solidFill>
                  <a:srgbClr val="002060"/>
                </a:solidFill>
                <a:ea typeface="宋体" panose="02010600030101010101" pitchFamily="2" charset="-122"/>
              </a:rPr>
              <a:t>，</a:t>
            </a:r>
            <a:r>
              <a:rPr lang="en-US" altLang="zh-CN" sz="1600" dirty="0" smtClean="0">
                <a:solidFill>
                  <a:srgbClr val="002060"/>
                </a:solidFill>
                <a:ea typeface="宋体" panose="02010600030101010101" pitchFamily="2" charset="-122"/>
              </a:rPr>
              <a:t>B</a:t>
            </a:r>
            <a:r>
              <a:rPr lang="zh-CN" altLang="en-US" sz="1600" dirty="0" smtClean="0">
                <a:solidFill>
                  <a:srgbClr val="002060"/>
                </a:solidFill>
                <a:ea typeface="宋体" panose="02010600030101010101" pitchFamily="2" charset="-122"/>
              </a:rPr>
              <a:t>是</a:t>
            </a:r>
            <a:r>
              <a:rPr lang="zh-CN" altLang="en-US" sz="1600" dirty="0">
                <a:solidFill>
                  <a:srgbClr val="002060"/>
                </a:solidFill>
                <a:ea typeface="宋体" panose="02010600030101010101" pitchFamily="2" charset="-122"/>
              </a:rPr>
              <a:t>客户</a:t>
            </a:r>
            <a:r>
              <a:rPr lang="zh-CN" altLang="en-US" sz="1600" dirty="0" smtClean="0">
                <a:solidFill>
                  <a:srgbClr val="002060"/>
                </a:solidFill>
                <a:ea typeface="宋体" panose="02010600030101010101" pitchFamily="2" charset="-122"/>
              </a:rPr>
              <a:t>，</a:t>
            </a:r>
            <a:r>
              <a:rPr lang="en-US" altLang="zh-CN" sz="1600" dirty="0" smtClean="0">
                <a:solidFill>
                  <a:srgbClr val="002060"/>
                </a:solidFill>
                <a:ea typeface="宋体" panose="02010600030101010101" pitchFamily="2" charset="-122"/>
              </a:rPr>
              <a:t>A</a:t>
            </a:r>
            <a:r>
              <a:rPr lang="zh-CN" altLang="en-US" sz="1600" dirty="0" smtClean="0">
                <a:solidFill>
                  <a:srgbClr val="002060"/>
                </a:solidFill>
                <a:ea typeface="宋体" panose="02010600030101010101" pitchFamily="2" charset="-122"/>
              </a:rPr>
              <a:t>是</a:t>
            </a:r>
            <a:r>
              <a:rPr lang="zh-CN" altLang="en-US" sz="1600" dirty="0">
                <a:solidFill>
                  <a:srgbClr val="002060"/>
                </a:solidFill>
                <a:ea typeface="宋体" panose="02010600030101010101" pitchFamily="2" charset="-122"/>
              </a:rPr>
              <a:t>服务器。但</a:t>
            </a:r>
            <a:r>
              <a:rPr lang="zh-CN" altLang="en-US" sz="1600" dirty="0" smtClean="0">
                <a:solidFill>
                  <a:srgbClr val="002060"/>
                </a:solidFill>
                <a:ea typeface="宋体" panose="02010600030101010101" pitchFamily="2" charset="-122"/>
              </a:rPr>
              <a:t>如果</a:t>
            </a:r>
            <a:r>
              <a:rPr lang="en-US" altLang="zh-CN" sz="1600" dirty="0" smtClean="0">
                <a:solidFill>
                  <a:srgbClr val="002060"/>
                </a:solidFill>
                <a:ea typeface="宋体" panose="02010600030101010101" pitchFamily="2" charset="-122"/>
              </a:rPr>
              <a:t>A</a:t>
            </a:r>
            <a:r>
              <a:rPr lang="zh-CN" altLang="en-US" sz="1600" dirty="0" smtClean="0">
                <a:solidFill>
                  <a:srgbClr val="002060"/>
                </a:solidFill>
                <a:ea typeface="宋体" panose="02010600030101010101" pitchFamily="2" charset="-122"/>
              </a:rPr>
              <a:t>又</a:t>
            </a:r>
            <a:r>
              <a:rPr lang="zh-CN" altLang="en-US" sz="1600" dirty="0">
                <a:solidFill>
                  <a:srgbClr val="002060"/>
                </a:solidFill>
                <a:ea typeface="宋体" panose="02010600030101010101" pitchFamily="2" charset="-122"/>
              </a:rPr>
              <a:t>同时</a:t>
            </a:r>
            <a:r>
              <a:rPr lang="zh-CN" altLang="en-US" sz="1600" dirty="0" smtClean="0">
                <a:solidFill>
                  <a:srgbClr val="002060"/>
                </a:solidFill>
                <a:ea typeface="宋体" panose="02010600030101010101" pitchFamily="2" charset="-122"/>
              </a:rPr>
              <a:t>向</a:t>
            </a:r>
            <a:r>
              <a:rPr lang="en-US" altLang="zh-CN" sz="1600" dirty="0" smtClean="0">
                <a:solidFill>
                  <a:srgbClr val="002060"/>
                </a:solidFill>
                <a:ea typeface="宋体" panose="02010600030101010101" pitchFamily="2" charset="-122"/>
              </a:rPr>
              <a:t>C</a:t>
            </a:r>
            <a:r>
              <a:rPr lang="zh-CN" altLang="en-US" sz="1600" dirty="0" smtClean="0">
                <a:solidFill>
                  <a:srgbClr val="002060"/>
                </a:solidFill>
                <a:ea typeface="宋体" panose="02010600030101010101" pitchFamily="2" charset="-122"/>
              </a:rPr>
              <a:t>提供</a:t>
            </a:r>
            <a:r>
              <a:rPr lang="zh-CN" altLang="en-US" sz="1600" dirty="0">
                <a:solidFill>
                  <a:srgbClr val="002060"/>
                </a:solidFill>
                <a:ea typeface="宋体" panose="02010600030101010101" pitchFamily="2" charset="-122"/>
              </a:rPr>
              <a:t>服务，</a:t>
            </a:r>
            <a:r>
              <a:rPr lang="zh-CN" altLang="en-US" sz="1600" dirty="0" smtClean="0">
                <a:solidFill>
                  <a:srgbClr val="002060"/>
                </a:solidFill>
                <a:ea typeface="宋体" panose="02010600030101010101" pitchFamily="2" charset="-122"/>
              </a:rPr>
              <a:t>那么</a:t>
            </a:r>
            <a:r>
              <a:rPr lang="en-US" altLang="zh-CN" sz="1600" dirty="0" smtClean="0">
                <a:solidFill>
                  <a:srgbClr val="002060"/>
                </a:solidFill>
                <a:ea typeface="宋体" panose="02010600030101010101" pitchFamily="2" charset="-122"/>
              </a:rPr>
              <a:t>A</a:t>
            </a:r>
            <a:r>
              <a:rPr lang="zh-CN" altLang="en-US" sz="1600" dirty="0" smtClean="0">
                <a:solidFill>
                  <a:srgbClr val="002060"/>
                </a:solidFill>
                <a:ea typeface="宋体" panose="02010600030101010101" pitchFamily="2" charset="-122"/>
              </a:rPr>
              <a:t>又</a:t>
            </a:r>
            <a:r>
              <a:rPr lang="zh-CN" altLang="en-US" sz="1600" dirty="0">
                <a:solidFill>
                  <a:srgbClr val="002060"/>
                </a:solidFill>
                <a:ea typeface="宋体" panose="02010600030101010101" pitchFamily="2" charset="-122"/>
              </a:rPr>
              <a:t>同时起着客户的作用</a:t>
            </a:r>
            <a:endParaRPr lang="zh-CN" altLang="en-US" dirty="0">
              <a:solidFill>
                <a:srgbClr val="002060"/>
              </a:solidFill>
              <a:ea typeface="宋体" panose="02010600030101010101" pitchFamily="2" charset="-122"/>
            </a:endParaRPr>
          </a:p>
          <a:p>
            <a:pPr algn="l">
              <a:buNone/>
            </a:pPr>
            <a:endParaRPr lang="zh-CN" altLang="en-US" dirty="0">
              <a:solidFill>
                <a:srgbClr val="002060"/>
              </a:solidFill>
              <a:ea typeface="宋体" panose="02010600030101010101" pitchFamily="2" charset="-122"/>
            </a:endParaRPr>
          </a:p>
        </p:txBody>
      </p:sp>
      <p:sp>
        <p:nvSpPr>
          <p:cNvPr id="68612" name="Oval 4"/>
          <p:cNvSpPr>
            <a:spLocks noChangeArrowheads="1"/>
          </p:cNvSpPr>
          <p:nvPr/>
        </p:nvSpPr>
        <p:spPr bwMode="auto">
          <a:xfrm>
            <a:off x="1571604" y="2243154"/>
            <a:ext cx="5643602" cy="4186242"/>
          </a:xfrm>
          <a:prstGeom prst="ellipse">
            <a:avLst/>
          </a:prstGeom>
          <a:solidFill>
            <a:schemeClr val="bg1"/>
          </a:solidFill>
          <a:ln w="9525">
            <a:solidFill>
              <a:schemeClr val="tx1"/>
            </a:solidFill>
            <a:prstDash val="dash"/>
            <a:round/>
          </a:ln>
        </p:spPr>
        <p:txBody>
          <a:bodyPr wrap="none" anchor="ctr"/>
          <a:lstStyle/>
          <a:p>
            <a:pPr eaLnBrk="1" hangingPunct="1"/>
            <a:endParaRPr lang="zh-CN" altLang="en-US" dirty="0">
              <a:solidFill>
                <a:srgbClr val="002060"/>
              </a:solidFill>
              <a:latin typeface="Arial" panose="020B0604020202020204" pitchFamily="34" charset="0"/>
            </a:endParaRPr>
          </a:p>
        </p:txBody>
      </p:sp>
      <p:sp>
        <p:nvSpPr>
          <p:cNvPr id="68613" name="Line 5"/>
          <p:cNvSpPr>
            <a:spLocks noChangeShapeType="1"/>
          </p:cNvSpPr>
          <p:nvPr/>
        </p:nvSpPr>
        <p:spPr bwMode="auto">
          <a:xfrm flipV="1">
            <a:off x="2714612" y="4714883"/>
            <a:ext cx="714380" cy="571504"/>
          </a:xfrm>
          <a:prstGeom prst="line">
            <a:avLst/>
          </a:prstGeom>
          <a:noFill/>
          <a:ln w="28575">
            <a:solidFill>
              <a:schemeClr val="tx1"/>
            </a:solidFill>
            <a:round/>
          </a:ln>
        </p:spPr>
        <p:txBody>
          <a:bodyPr wrap="none" anchor="ctr"/>
          <a:lstStyle/>
          <a:p>
            <a:endParaRPr lang="zh-CN" altLang="en-US"/>
          </a:p>
        </p:txBody>
      </p:sp>
      <p:sp>
        <p:nvSpPr>
          <p:cNvPr id="68614" name="Line 6"/>
          <p:cNvSpPr>
            <a:spLocks noChangeShapeType="1"/>
          </p:cNvSpPr>
          <p:nvPr/>
        </p:nvSpPr>
        <p:spPr bwMode="auto">
          <a:xfrm flipH="1" flipV="1">
            <a:off x="2357420" y="3714752"/>
            <a:ext cx="1143009" cy="285752"/>
          </a:xfrm>
          <a:prstGeom prst="line">
            <a:avLst/>
          </a:prstGeom>
          <a:noFill/>
          <a:ln w="28575">
            <a:solidFill>
              <a:schemeClr val="tx1"/>
            </a:solidFill>
            <a:round/>
          </a:ln>
        </p:spPr>
        <p:txBody>
          <a:bodyPr wrap="none" anchor="ctr"/>
          <a:lstStyle/>
          <a:p>
            <a:endParaRPr lang="zh-CN" altLang="en-US"/>
          </a:p>
        </p:txBody>
      </p:sp>
      <p:sp>
        <p:nvSpPr>
          <p:cNvPr id="68615" name="Line 7"/>
          <p:cNvSpPr>
            <a:spLocks noChangeShapeType="1"/>
          </p:cNvSpPr>
          <p:nvPr/>
        </p:nvSpPr>
        <p:spPr bwMode="auto">
          <a:xfrm flipH="1">
            <a:off x="5715008" y="4410092"/>
            <a:ext cx="833419" cy="45719"/>
          </a:xfrm>
          <a:prstGeom prst="line">
            <a:avLst/>
          </a:prstGeom>
          <a:noFill/>
          <a:ln w="28575">
            <a:solidFill>
              <a:schemeClr val="tx1"/>
            </a:solidFill>
            <a:round/>
          </a:ln>
        </p:spPr>
        <p:txBody>
          <a:bodyPr wrap="none" anchor="ctr"/>
          <a:lstStyle/>
          <a:p>
            <a:endParaRPr lang="zh-CN" altLang="en-US"/>
          </a:p>
        </p:txBody>
      </p:sp>
      <p:sp>
        <p:nvSpPr>
          <p:cNvPr id="68616" name="Line 8"/>
          <p:cNvSpPr>
            <a:spLocks noChangeShapeType="1"/>
          </p:cNvSpPr>
          <p:nvPr/>
        </p:nvSpPr>
        <p:spPr bwMode="auto">
          <a:xfrm flipH="1">
            <a:off x="5286379" y="3055955"/>
            <a:ext cx="314310" cy="301608"/>
          </a:xfrm>
          <a:prstGeom prst="line">
            <a:avLst/>
          </a:prstGeom>
          <a:noFill/>
          <a:ln w="28575">
            <a:solidFill>
              <a:schemeClr val="tx1"/>
            </a:solidFill>
            <a:round/>
          </a:ln>
        </p:spPr>
        <p:txBody>
          <a:bodyPr wrap="none" anchor="ctr"/>
          <a:lstStyle/>
          <a:p>
            <a:endParaRPr lang="zh-CN" altLang="en-US"/>
          </a:p>
        </p:txBody>
      </p:sp>
      <p:sp>
        <p:nvSpPr>
          <p:cNvPr id="68617" name="Line 9"/>
          <p:cNvSpPr>
            <a:spLocks noChangeShapeType="1"/>
          </p:cNvSpPr>
          <p:nvPr/>
        </p:nvSpPr>
        <p:spPr bwMode="auto">
          <a:xfrm flipH="1" flipV="1">
            <a:off x="5110152" y="5133992"/>
            <a:ext cx="352425" cy="544512"/>
          </a:xfrm>
          <a:prstGeom prst="line">
            <a:avLst/>
          </a:prstGeom>
          <a:noFill/>
          <a:ln w="28575">
            <a:solidFill>
              <a:schemeClr val="tx1"/>
            </a:solidFill>
            <a:round/>
          </a:ln>
        </p:spPr>
        <p:txBody>
          <a:bodyPr wrap="none" anchor="ctr"/>
          <a:lstStyle/>
          <a:p>
            <a:endParaRPr lang="zh-CN" altLang="en-US"/>
          </a:p>
        </p:txBody>
      </p:sp>
      <p:sp>
        <p:nvSpPr>
          <p:cNvPr id="68618" name="Line 10"/>
          <p:cNvSpPr>
            <a:spLocks noChangeShapeType="1"/>
          </p:cNvSpPr>
          <p:nvPr/>
        </p:nvSpPr>
        <p:spPr bwMode="auto">
          <a:xfrm>
            <a:off x="3427402" y="3146442"/>
            <a:ext cx="298450" cy="625475"/>
          </a:xfrm>
          <a:prstGeom prst="line">
            <a:avLst/>
          </a:prstGeom>
          <a:noFill/>
          <a:ln w="28575">
            <a:solidFill>
              <a:schemeClr val="tx1"/>
            </a:solidFill>
            <a:round/>
          </a:ln>
        </p:spPr>
        <p:txBody>
          <a:bodyPr wrap="none" anchor="ctr"/>
          <a:lstStyle/>
          <a:p>
            <a:endParaRPr lang="zh-CN" altLang="en-US"/>
          </a:p>
        </p:txBody>
      </p:sp>
      <p:sp>
        <p:nvSpPr>
          <p:cNvPr id="68619" name="Line 11"/>
          <p:cNvSpPr>
            <a:spLocks noChangeShapeType="1"/>
          </p:cNvSpPr>
          <p:nvPr/>
        </p:nvSpPr>
        <p:spPr bwMode="auto">
          <a:xfrm flipV="1">
            <a:off x="3668702" y="5043504"/>
            <a:ext cx="134938" cy="630238"/>
          </a:xfrm>
          <a:prstGeom prst="line">
            <a:avLst/>
          </a:prstGeom>
          <a:noFill/>
          <a:ln w="28575">
            <a:solidFill>
              <a:schemeClr val="tx1"/>
            </a:solidFill>
            <a:round/>
          </a:ln>
        </p:spPr>
        <p:txBody>
          <a:bodyPr wrap="none" anchor="ctr"/>
          <a:lstStyle/>
          <a:p>
            <a:endParaRPr lang="zh-CN" altLang="en-US"/>
          </a:p>
        </p:txBody>
      </p:sp>
      <p:pic>
        <p:nvPicPr>
          <p:cNvPr id="68620" name="Picture 12"/>
          <p:cNvPicPr>
            <a:picLocks noChangeArrowheads="1"/>
          </p:cNvPicPr>
          <p:nvPr/>
        </p:nvPicPr>
        <p:blipFill>
          <a:blip r:embed="rId1"/>
          <a:srcRect/>
          <a:stretch>
            <a:fillRect/>
          </a:stretch>
        </p:blipFill>
        <p:spPr bwMode="auto">
          <a:xfrm>
            <a:off x="5491152" y="2694004"/>
            <a:ext cx="403225" cy="536575"/>
          </a:xfrm>
          <a:prstGeom prst="rect">
            <a:avLst/>
          </a:prstGeom>
          <a:noFill/>
          <a:ln w="9525">
            <a:noFill/>
            <a:miter lim="800000"/>
            <a:headEnd/>
            <a:tailEnd/>
          </a:ln>
        </p:spPr>
      </p:pic>
      <p:pic>
        <p:nvPicPr>
          <p:cNvPr id="68621" name="Picture 13"/>
          <p:cNvPicPr>
            <a:picLocks noChangeArrowheads="1"/>
          </p:cNvPicPr>
          <p:nvPr/>
        </p:nvPicPr>
        <p:blipFill>
          <a:blip r:embed="rId1"/>
          <a:srcRect/>
          <a:stretch>
            <a:fillRect/>
          </a:stretch>
        </p:blipFill>
        <p:spPr bwMode="auto">
          <a:xfrm>
            <a:off x="3173402" y="2694004"/>
            <a:ext cx="403225" cy="536575"/>
          </a:xfrm>
          <a:prstGeom prst="rect">
            <a:avLst/>
          </a:prstGeom>
          <a:noFill/>
          <a:ln w="9525">
            <a:noFill/>
            <a:miter lim="800000"/>
            <a:headEnd/>
            <a:tailEnd/>
          </a:ln>
        </p:spPr>
      </p:pic>
      <p:pic>
        <p:nvPicPr>
          <p:cNvPr id="68622" name="Picture 14"/>
          <p:cNvPicPr>
            <a:picLocks noChangeArrowheads="1"/>
          </p:cNvPicPr>
          <p:nvPr/>
        </p:nvPicPr>
        <p:blipFill>
          <a:blip r:embed="rId1"/>
          <a:srcRect/>
          <a:stretch>
            <a:fillRect/>
          </a:stretch>
        </p:blipFill>
        <p:spPr bwMode="auto">
          <a:xfrm>
            <a:off x="5399077" y="5584842"/>
            <a:ext cx="403225" cy="538162"/>
          </a:xfrm>
          <a:prstGeom prst="rect">
            <a:avLst/>
          </a:prstGeom>
          <a:noFill/>
          <a:ln w="9525">
            <a:noFill/>
            <a:miter lim="800000"/>
            <a:headEnd/>
            <a:tailEnd/>
          </a:ln>
        </p:spPr>
      </p:pic>
      <p:pic>
        <p:nvPicPr>
          <p:cNvPr id="68623" name="Picture 15"/>
          <p:cNvPicPr>
            <a:picLocks noChangeArrowheads="1"/>
          </p:cNvPicPr>
          <p:nvPr/>
        </p:nvPicPr>
        <p:blipFill>
          <a:blip r:embed="rId1"/>
          <a:srcRect/>
          <a:stretch>
            <a:fillRect/>
          </a:stretch>
        </p:blipFill>
        <p:spPr bwMode="auto">
          <a:xfrm>
            <a:off x="3451215" y="5584842"/>
            <a:ext cx="403225" cy="538162"/>
          </a:xfrm>
          <a:prstGeom prst="rect">
            <a:avLst/>
          </a:prstGeom>
          <a:noFill/>
          <a:ln w="9525">
            <a:noFill/>
            <a:miter lim="800000"/>
            <a:headEnd/>
            <a:tailEnd/>
          </a:ln>
        </p:spPr>
      </p:pic>
      <p:pic>
        <p:nvPicPr>
          <p:cNvPr id="68624" name="Picture 16"/>
          <p:cNvPicPr>
            <a:picLocks noChangeArrowheads="1"/>
          </p:cNvPicPr>
          <p:nvPr/>
        </p:nvPicPr>
        <p:blipFill>
          <a:blip r:embed="rId1"/>
          <a:srcRect/>
          <a:stretch>
            <a:fillRect/>
          </a:stretch>
        </p:blipFill>
        <p:spPr bwMode="auto">
          <a:xfrm>
            <a:off x="1968490" y="3416317"/>
            <a:ext cx="403225" cy="538162"/>
          </a:xfrm>
          <a:prstGeom prst="rect">
            <a:avLst/>
          </a:prstGeom>
          <a:noFill/>
          <a:ln w="9525">
            <a:noFill/>
            <a:miter lim="800000"/>
            <a:headEnd/>
            <a:tailEnd/>
          </a:ln>
        </p:spPr>
      </p:pic>
      <p:grpSp>
        <p:nvGrpSpPr>
          <p:cNvPr id="2" name="Group 17"/>
          <p:cNvGrpSpPr/>
          <p:nvPr/>
        </p:nvGrpSpPr>
        <p:grpSpPr bwMode="auto">
          <a:xfrm>
            <a:off x="3284527" y="3146442"/>
            <a:ext cx="2533650" cy="2368550"/>
            <a:chOff x="1682" y="780"/>
            <a:chExt cx="2223" cy="1572"/>
          </a:xfrm>
        </p:grpSpPr>
        <p:sp>
          <p:nvSpPr>
            <p:cNvPr id="68626" name="Oval 18"/>
            <p:cNvSpPr>
              <a:spLocks noChangeArrowheads="1"/>
            </p:cNvSpPr>
            <p:nvPr/>
          </p:nvSpPr>
          <p:spPr bwMode="auto">
            <a:xfrm>
              <a:off x="2450" y="780"/>
              <a:ext cx="957" cy="635"/>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27" name="Oval 19"/>
            <p:cNvSpPr>
              <a:spLocks noChangeArrowheads="1"/>
            </p:cNvSpPr>
            <p:nvPr/>
          </p:nvSpPr>
          <p:spPr bwMode="auto">
            <a:xfrm>
              <a:off x="1911" y="955"/>
              <a:ext cx="727" cy="635"/>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28" name="Oval 20"/>
            <p:cNvSpPr>
              <a:spLocks noChangeArrowheads="1"/>
            </p:cNvSpPr>
            <p:nvPr/>
          </p:nvSpPr>
          <p:spPr bwMode="auto">
            <a:xfrm>
              <a:off x="1682" y="1352"/>
              <a:ext cx="485" cy="509"/>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29" name="Oval 21"/>
            <p:cNvSpPr>
              <a:spLocks noChangeArrowheads="1"/>
            </p:cNvSpPr>
            <p:nvPr/>
          </p:nvSpPr>
          <p:spPr bwMode="auto">
            <a:xfrm>
              <a:off x="1831" y="1590"/>
              <a:ext cx="740" cy="557"/>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30" name="Oval 22"/>
            <p:cNvSpPr>
              <a:spLocks noChangeArrowheads="1"/>
            </p:cNvSpPr>
            <p:nvPr/>
          </p:nvSpPr>
          <p:spPr bwMode="auto">
            <a:xfrm>
              <a:off x="2369" y="1685"/>
              <a:ext cx="1118" cy="667"/>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31" name="Oval 23"/>
            <p:cNvSpPr>
              <a:spLocks noChangeArrowheads="1"/>
            </p:cNvSpPr>
            <p:nvPr/>
          </p:nvSpPr>
          <p:spPr bwMode="auto">
            <a:xfrm>
              <a:off x="3096" y="971"/>
              <a:ext cx="701" cy="492"/>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32" name="Oval 24"/>
            <p:cNvSpPr>
              <a:spLocks noChangeArrowheads="1"/>
            </p:cNvSpPr>
            <p:nvPr/>
          </p:nvSpPr>
          <p:spPr bwMode="auto">
            <a:xfrm>
              <a:off x="3204" y="1304"/>
              <a:ext cx="701" cy="492"/>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33" name="Oval 25"/>
            <p:cNvSpPr>
              <a:spLocks noChangeArrowheads="1"/>
            </p:cNvSpPr>
            <p:nvPr/>
          </p:nvSpPr>
          <p:spPr bwMode="auto">
            <a:xfrm>
              <a:off x="3137" y="1415"/>
              <a:ext cx="700" cy="827"/>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sp>
          <p:nvSpPr>
            <p:cNvPr id="68634" name="Oval 26"/>
            <p:cNvSpPr>
              <a:spLocks noChangeArrowheads="1"/>
            </p:cNvSpPr>
            <p:nvPr/>
          </p:nvSpPr>
          <p:spPr bwMode="auto">
            <a:xfrm>
              <a:off x="2086" y="1161"/>
              <a:ext cx="1442" cy="826"/>
            </a:xfrm>
            <a:prstGeom prst="ellipse">
              <a:avLst/>
            </a:prstGeom>
            <a:solidFill>
              <a:srgbClr val="DDDDDD"/>
            </a:solidFill>
            <a:ln w="9525">
              <a:noFill/>
              <a:round/>
            </a:ln>
          </p:spPr>
          <p:txBody>
            <a:bodyPr/>
            <a:lstStyle/>
            <a:p>
              <a:pPr eaLnBrk="1" hangingPunct="1"/>
              <a:endParaRPr lang="zh-CN" altLang="en-US">
                <a:latin typeface="Arial" panose="020B0604020202020204" pitchFamily="34" charset="0"/>
              </a:endParaRPr>
            </a:p>
          </p:txBody>
        </p:sp>
      </p:grpSp>
      <p:graphicFrame>
        <p:nvGraphicFramePr>
          <p:cNvPr id="68637" name="Object 29">
            <a:hlinkClick r:id="" action="ppaction://ole?verb=0"/>
          </p:cNvPr>
          <p:cNvGraphicFramePr/>
          <p:nvPr/>
        </p:nvGraphicFramePr>
        <p:xfrm>
          <a:off x="6618277" y="3960829"/>
          <a:ext cx="469900" cy="814388"/>
        </p:xfrm>
        <a:graphic>
          <a:graphicData uri="http://schemas.openxmlformats.org/presentationml/2006/ole">
            <mc:AlternateContent xmlns:mc="http://schemas.openxmlformats.org/markup-compatibility/2006">
              <mc:Choice xmlns:v="urn:schemas-microsoft-com:vml" Requires="v">
                <p:oleObj spid="_x0000_s2049" name="Microsoft ClipArt Gallery" r:id="rId2" imgW="16411575" imgH="22955250" progId="">
                  <p:embed/>
                </p:oleObj>
              </mc:Choice>
              <mc:Fallback>
                <p:oleObj name="Microsoft ClipArt Gallery" r:id="rId2" imgW="16411575" imgH="22955250" progId="">
                  <p:embed/>
                  <p:pic>
                    <p:nvPicPr>
                      <p:cNvPr id="0" name="Object 29" descr="image10"/>
                      <p:cNvPicPr/>
                      <p:nvPr/>
                    </p:nvPicPr>
                    <p:blipFill>
                      <a:blip r:embed="rId3"/>
                      <a:stretch>
                        <a:fillRect/>
                      </a:stretch>
                    </p:blipFill>
                    <p:spPr>
                      <a:xfrm>
                        <a:off x="6618277" y="3960829"/>
                        <a:ext cx="469900" cy="814388"/>
                      </a:xfrm>
                      <a:prstGeom prst="rect">
                        <a:avLst/>
                      </a:prstGeom>
                      <a:noFill/>
                      <a:ln w="12700">
                        <a:noFill/>
                      </a:ln>
                    </p:spPr>
                  </p:pic>
                </p:oleObj>
              </mc:Fallback>
            </mc:AlternateContent>
          </a:graphicData>
        </a:graphic>
      </p:graphicFrame>
      <p:sp>
        <p:nvSpPr>
          <p:cNvPr id="68638" name="Text Box 30"/>
          <p:cNvSpPr txBox="1">
            <a:spLocks noChangeArrowheads="1"/>
          </p:cNvSpPr>
          <p:nvPr/>
        </p:nvSpPr>
        <p:spPr bwMode="auto">
          <a:xfrm>
            <a:off x="6572264" y="2285992"/>
            <a:ext cx="1030288" cy="581025"/>
          </a:xfrm>
          <a:prstGeom prst="rect">
            <a:avLst/>
          </a:prstGeom>
          <a:noFill/>
          <a:ln w="9525">
            <a:noFill/>
            <a:miter lim="800000"/>
          </a:ln>
        </p:spPr>
        <p:txBody>
          <a:bodyPr wrap="none">
            <a:spAutoFit/>
          </a:bodyPr>
          <a:lstStyle/>
          <a:p>
            <a:pPr algn="ctr" eaLnBrk="1" hangingPunct="1"/>
            <a:r>
              <a:rPr kumimoji="1" lang="zh-CN" altLang="en-US" sz="1600" dirty="0">
                <a:solidFill>
                  <a:srgbClr val="002060"/>
                </a:solidFill>
                <a:latin typeface="Arial" panose="020B0604020202020204" pitchFamily="34" charset="0"/>
                <a:ea typeface="黑体" panose="02010609060101010101" pitchFamily="49" charset="-122"/>
              </a:rPr>
              <a:t>运行</a:t>
            </a:r>
            <a:endParaRPr kumimoji="1" lang="zh-CN" altLang="en-US" sz="1600" dirty="0">
              <a:solidFill>
                <a:srgbClr val="002060"/>
              </a:solidFill>
              <a:latin typeface="Arial" panose="020B0604020202020204" pitchFamily="34" charset="0"/>
              <a:ea typeface="黑体" panose="02010609060101010101" pitchFamily="49" charset="-122"/>
            </a:endParaRPr>
          </a:p>
          <a:p>
            <a:pPr algn="ctr" eaLnBrk="1" hangingPunct="1"/>
            <a:r>
              <a:rPr kumimoji="1" lang="en-US" altLang="zh-CN" sz="1600" dirty="0">
                <a:solidFill>
                  <a:srgbClr val="002060"/>
                </a:solidFill>
                <a:latin typeface="Arial" panose="020B0604020202020204" pitchFamily="34" charset="0"/>
                <a:ea typeface="黑体" panose="02010609060101010101" pitchFamily="49" charset="-122"/>
              </a:rPr>
              <a:t>P2P </a:t>
            </a:r>
            <a:r>
              <a:rPr kumimoji="1" lang="zh-CN" altLang="en-US" sz="1600" dirty="0">
                <a:solidFill>
                  <a:srgbClr val="002060"/>
                </a:solidFill>
                <a:latin typeface="Arial" panose="020B0604020202020204" pitchFamily="34" charset="0"/>
                <a:ea typeface="黑体" panose="02010609060101010101" pitchFamily="49" charset="-122"/>
              </a:rPr>
              <a:t>程序</a:t>
            </a:r>
            <a:endParaRPr kumimoji="1" lang="zh-CN" altLang="en-US" sz="1600" dirty="0">
              <a:solidFill>
                <a:srgbClr val="002060"/>
              </a:solidFill>
              <a:latin typeface="Arial" panose="020B0604020202020204" pitchFamily="34" charset="0"/>
              <a:ea typeface="黑体" panose="02010609060101010101" pitchFamily="49" charset="-122"/>
            </a:endParaRPr>
          </a:p>
        </p:txBody>
      </p:sp>
      <p:sp>
        <p:nvSpPr>
          <p:cNvPr id="68639" name="Text Box 31"/>
          <p:cNvSpPr txBox="1">
            <a:spLocks noChangeArrowheads="1"/>
          </p:cNvSpPr>
          <p:nvPr/>
        </p:nvSpPr>
        <p:spPr bwMode="auto">
          <a:xfrm>
            <a:off x="6715140" y="5929330"/>
            <a:ext cx="1030288" cy="581025"/>
          </a:xfrm>
          <a:prstGeom prst="rect">
            <a:avLst/>
          </a:prstGeom>
          <a:noFill/>
          <a:ln w="9525">
            <a:noFill/>
            <a:miter lim="800000"/>
          </a:ln>
        </p:spPr>
        <p:txBody>
          <a:bodyPr wrap="none">
            <a:spAutoFit/>
          </a:bodyPr>
          <a:lstStyle/>
          <a:p>
            <a:pPr algn="ctr" eaLnBrk="1" hangingPunct="1"/>
            <a:r>
              <a:rPr kumimoji="1" lang="zh-CN" altLang="en-US" sz="1600" dirty="0">
                <a:solidFill>
                  <a:srgbClr val="002060"/>
                </a:solidFill>
                <a:latin typeface="Arial" panose="020B0604020202020204" pitchFamily="34" charset="0"/>
                <a:ea typeface="黑体" panose="02010609060101010101" pitchFamily="49" charset="-122"/>
              </a:rPr>
              <a:t>运行</a:t>
            </a:r>
            <a:endParaRPr kumimoji="1" lang="zh-CN" altLang="en-US" sz="1600" dirty="0">
              <a:solidFill>
                <a:srgbClr val="002060"/>
              </a:solidFill>
              <a:latin typeface="Arial" panose="020B0604020202020204" pitchFamily="34" charset="0"/>
              <a:ea typeface="黑体" panose="02010609060101010101" pitchFamily="49" charset="-122"/>
            </a:endParaRPr>
          </a:p>
          <a:p>
            <a:pPr algn="ctr" eaLnBrk="1" hangingPunct="1"/>
            <a:r>
              <a:rPr kumimoji="1" lang="en-US" altLang="zh-CN" sz="1600" dirty="0">
                <a:solidFill>
                  <a:srgbClr val="002060"/>
                </a:solidFill>
                <a:latin typeface="Arial" panose="020B0604020202020204" pitchFamily="34" charset="0"/>
                <a:ea typeface="黑体" panose="02010609060101010101" pitchFamily="49" charset="-122"/>
              </a:rPr>
              <a:t>P2P </a:t>
            </a:r>
            <a:r>
              <a:rPr kumimoji="1" lang="zh-CN" altLang="en-US" sz="1600" dirty="0">
                <a:solidFill>
                  <a:srgbClr val="002060"/>
                </a:solidFill>
                <a:latin typeface="Arial" panose="020B0604020202020204" pitchFamily="34" charset="0"/>
                <a:ea typeface="黑体" panose="02010609060101010101" pitchFamily="49" charset="-122"/>
              </a:rPr>
              <a:t>程序</a:t>
            </a:r>
            <a:endParaRPr kumimoji="1" lang="zh-CN" altLang="en-US" sz="1600" dirty="0">
              <a:solidFill>
                <a:srgbClr val="002060"/>
              </a:solidFill>
              <a:latin typeface="Arial" panose="020B0604020202020204" pitchFamily="34" charset="0"/>
              <a:ea typeface="黑体" panose="02010609060101010101" pitchFamily="49" charset="-122"/>
            </a:endParaRPr>
          </a:p>
        </p:txBody>
      </p:sp>
      <p:sp>
        <p:nvSpPr>
          <p:cNvPr id="348192" name="Line 32"/>
          <p:cNvSpPr>
            <a:spLocks noChangeShapeType="1"/>
          </p:cNvSpPr>
          <p:nvPr/>
        </p:nvSpPr>
        <p:spPr bwMode="auto">
          <a:xfrm flipH="1">
            <a:off x="5600690" y="2874979"/>
            <a:ext cx="66675" cy="2830513"/>
          </a:xfrm>
          <a:prstGeom prst="line">
            <a:avLst/>
          </a:prstGeom>
          <a:noFill/>
          <a:ln w="76200">
            <a:solidFill>
              <a:srgbClr val="FF0000">
                <a:alpha val="56000"/>
              </a:srgbClr>
            </a:solidFill>
            <a:prstDash val="dash"/>
            <a:round/>
            <a:headEnd type="triangle" w="med" len="lg"/>
            <a:tailEnd type="triangle" w="med" len="lg"/>
          </a:ln>
        </p:spPr>
        <p:txBody>
          <a:bodyPr/>
          <a:lstStyle/>
          <a:p>
            <a:endParaRPr lang="zh-CN" altLang="en-US"/>
          </a:p>
        </p:txBody>
      </p:sp>
      <p:sp>
        <p:nvSpPr>
          <p:cNvPr id="68641" name="Line 33"/>
          <p:cNvSpPr>
            <a:spLocks noChangeShapeType="1"/>
          </p:cNvSpPr>
          <p:nvPr/>
        </p:nvSpPr>
        <p:spPr bwMode="auto">
          <a:xfrm flipH="1">
            <a:off x="6072196" y="2500307"/>
            <a:ext cx="785819" cy="285752"/>
          </a:xfrm>
          <a:prstGeom prst="line">
            <a:avLst/>
          </a:prstGeom>
          <a:noFill/>
          <a:ln w="9525">
            <a:solidFill>
              <a:schemeClr val="tx1"/>
            </a:solidFill>
            <a:round/>
          </a:ln>
        </p:spPr>
        <p:txBody>
          <a:bodyPr/>
          <a:lstStyle/>
          <a:p>
            <a:endParaRPr lang="zh-CN" altLang="en-US"/>
          </a:p>
        </p:txBody>
      </p:sp>
      <p:sp>
        <p:nvSpPr>
          <p:cNvPr id="68642" name="Line 34"/>
          <p:cNvSpPr>
            <a:spLocks noChangeShapeType="1"/>
          </p:cNvSpPr>
          <p:nvPr/>
        </p:nvSpPr>
        <p:spPr bwMode="auto">
          <a:xfrm flipH="1" flipV="1">
            <a:off x="5786446" y="5786454"/>
            <a:ext cx="857256" cy="357190"/>
          </a:xfrm>
          <a:prstGeom prst="line">
            <a:avLst/>
          </a:prstGeom>
          <a:noFill/>
          <a:ln w="9525">
            <a:solidFill>
              <a:schemeClr val="tx1"/>
            </a:solidFill>
            <a:round/>
          </a:ln>
        </p:spPr>
        <p:txBody>
          <a:bodyPr/>
          <a:lstStyle/>
          <a:p>
            <a:endParaRPr lang="zh-CN" altLang="en-US"/>
          </a:p>
        </p:txBody>
      </p:sp>
      <p:sp>
        <p:nvSpPr>
          <p:cNvPr id="68643" name="Text Box 35"/>
          <p:cNvSpPr txBox="1">
            <a:spLocks noChangeArrowheads="1"/>
          </p:cNvSpPr>
          <p:nvPr/>
        </p:nvSpPr>
        <p:spPr bwMode="auto">
          <a:xfrm>
            <a:off x="5097452" y="5435617"/>
            <a:ext cx="439420" cy="518160"/>
          </a:xfrm>
          <a:prstGeom prst="rect">
            <a:avLst/>
          </a:prstGeom>
          <a:noFill/>
          <a:ln w="9525">
            <a:noFill/>
            <a:miter lim="800000"/>
          </a:ln>
        </p:spPr>
        <p:txBody>
          <a:bodyPr wrap="none">
            <a:spAutoFit/>
          </a:bodyPr>
          <a:lstStyle/>
          <a:p>
            <a:pPr eaLnBrk="1" hangingPunct="1"/>
            <a:r>
              <a:rPr kumimoji="1" lang="en-US" altLang="zh-CN" sz="2800" dirty="0" smtClean="0">
                <a:solidFill>
                  <a:srgbClr val="002060"/>
                </a:solidFill>
                <a:latin typeface="Arial" panose="020B0604020202020204" pitchFamily="34" charset="0"/>
                <a:ea typeface="黑体" panose="02010609060101010101" pitchFamily="49" charset="-122"/>
              </a:rPr>
              <a:t>D</a:t>
            </a:r>
            <a:endParaRPr kumimoji="1" lang="en-US" altLang="zh-CN" sz="2800" dirty="0">
              <a:solidFill>
                <a:srgbClr val="002060"/>
              </a:solidFill>
              <a:latin typeface="Arial" panose="020B0604020202020204" pitchFamily="34" charset="0"/>
              <a:ea typeface="黑体" panose="02010609060101010101" pitchFamily="49" charset="-122"/>
            </a:endParaRPr>
          </a:p>
        </p:txBody>
      </p:sp>
      <p:sp>
        <p:nvSpPr>
          <p:cNvPr id="68644" name="Text Box 36"/>
          <p:cNvSpPr txBox="1">
            <a:spLocks noChangeArrowheads="1"/>
          </p:cNvSpPr>
          <p:nvPr/>
        </p:nvSpPr>
        <p:spPr bwMode="auto">
          <a:xfrm>
            <a:off x="5472102" y="2211404"/>
            <a:ext cx="439420" cy="518160"/>
          </a:xfrm>
          <a:prstGeom prst="rect">
            <a:avLst/>
          </a:prstGeom>
          <a:noFill/>
          <a:ln w="9525">
            <a:noFill/>
            <a:miter lim="800000"/>
          </a:ln>
        </p:spPr>
        <p:txBody>
          <a:bodyPr wrap="none">
            <a:spAutoFit/>
          </a:bodyPr>
          <a:lstStyle/>
          <a:p>
            <a:pPr eaLnBrk="1" hangingPunct="1"/>
            <a:r>
              <a:rPr kumimoji="1" lang="en-US" altLang="zh-CN" sz="2800" dirty="0" smtClean="0">
                <a:solidFill>
                  <a:srgbClr val="002060"/>
                </a:solidFill>
                <a:latin typeface="Arial" panose="020B0604020202020204" pitchFamily="34" charset="0"/>
                <a:ea typeface="黑体" panose="02010609060101010101" pitchFamily="49" charset="-122"/>
              </a:rPr>
              <a:t>C</a:t>
            </a:r>
            <a:endParaRPr kumimoji="1" lang="en-US" altLang="zh-CN" sz="2800" dirty="0">
              <a:solidFill>
                <a:srgbClr val="002060"/>
              </a:solidFill>
              <a:latin typeface="Arial" panose="020B0604020202020204" pitchFamily="34" charset="0"/>
              <a:ea typeface="黑体" panose="02010609060101010101" pitchFamily="49" charset="-122"/>
            </a:endParaRPr>
          </a:p>
        </p:txBody>
      </p:sp>
      <p:pic>
        <p:nvPicPr>
          <p:cNvPr id="68645" name="Picture 37"/>
          <p:cNvPicPr>
            <a:picLocks noChangeArrowheads="1"/>
          </p:cNvPicPr>
          <p:nvPr/>
        </p:nvPicPr>
        <p:blipFill>
          <a:blip r:embed="rId1"/>
          <a:srcRect/>
          <a:stretch>
            <a:fillRect/>
          </a:stretch>
        </p:blipFill>
        <p:spPr bwMode="auto">
          <a:xfrm>
            <a:off x="2338377" y="5043504"/>
            <a:ext cx="403225" cy="536575"/>
          </a:xfrm>
          <a:prstGeom prst="rect">
            <a:avLst/>
          </a:prstGeom>
          <a:noFill/>
          <a:ln w="9525">
            <a:noFill/>
            <a:miter lim="800000"/>
            <a:headEnd/>
            <a:tailEnd/>
          </a:ln>
        </p:spPr>
      </p:pic>
      <p:sp>
        <p:nvSpPr>
          <p:cNvPr id="348198" name="Line 38"/>
          <p:cNvSpPr>
            <a:spLocks noChangeShapeType="1"/>
          </p:cNvSpPr>
          <p:nvPr/>
        </p:nvSpPr>
        <p:spPr bwMode="auto">
          <a:xfrm flipH="1">
            <a:off x="2660640" y="2874979"/>
            <a:ext cx="600075" cy="2316163"/>
          </a:xfrm>
          <a:prstGeom prst="line">
            <a:avLst/>
          </a:prstGeom>
          <a:noFill/>
          <a:ln w="76200">
            <a:solidFill>
              <a:srgbClr val="C00000">
                <a:alpha val="56000"/>
              </a:srgbClr>
            </a:solidFill>
            <a:prstDash val="dash"/>
            <a:round/>
            <a:headEnd type="triangle" w="med" len="lg"/>
            <a:tailEnd type="triangle" w="med" len="lg"/>
          </a:ln>
        </p:spPr>
        <p:txBody>
          <a:bodyPr/>
          <a:lstStyle/>
          <a:p>
            <a:endParaRPr lang="zh-CN" altLang="en-US"/>
          </a:p>
        </p:txBody>
      </p:sp>
      <p:sp>
        <p:nvSpPr>
          <p:cNvPr id="68647" name="Text Box 39"/>
          <p:cNvSpPr txBox="1">
            <a:spLocks noChangeArrowheads="1"/>
          </p:cNvSpPr>
          <p:nvPr/>
        </p:nvSpPr>
        <p:spPr bwMode="auto">
          <a:xfrm>
            <a:off x="3217852" y="2181242"/>
            <a:ext cx="420370" cy="518160"/>
          </a:xfrm>
          <a:prstGeom prst="rect">
            <a:avLst/>
          </a:prstGeom>
          <a:noFill/>
          <a:ln w="9525">
            <a:noFill/>
            <a:miter lim="800000"/>
          </a:ln>
        </p:spPr>
        <p:txBody>
          <a:bodyPr wrap="none">
            <a:spAutoFit/>
          </a:bodyPr>
          <a:lstStyle/>
          <a:p>
            <a:pPr eaLnBrk="1" hangingPunct="1"/>
            <a:r>
              <a:rPr kumimoji="1" lang="en-US" altLang="zh-CN" sz="2800" dirty="0" smtClean="0">
                <a:solidFill>
                  <a:srgbClr val="002060"/>
                </a:solidFill>
                <a:latin typeface="Arial" panose="020B0604020202020204" pitchFamily="34" charset="0"/>
                <a:ea typeface="黑体" panose="02010609060101010101" pitchFamily="49" charset="-122"/>
              </a:rPr>
              <a:t>B</a:t>
            </a:r>
            <a:endParaRPr kumimoji="1" lang="en-US" altLang="zh-CN" sz="2800" dirty="0">
              <a:solidFill>
                <a:srgbClr val="002060"/>
              </a:solidFill>
              <a:latin typeface="Arial" panose="020B0604020202020204" pitchFamily="34" charset="0"/>
              <a:ea typeface="黑体" panose="02010609060101010101" pitchFamily="49" charset="-122"/>
            </a:endParaRPr>
          </a:p>
        </p:txBody>
      </p:sp>
      <p:sp>
        <p:nvSpPr>
          <p:cNvPr id="68648" name="Text Box 40"/>
          <p:cNvSpPr txBox="1">
            <a:spLocks noChangeArrowheads="1"/>
          </p:cNvSpPr>
          <p:nvPr/>
        </p:nvSpPr>
        <p:spPr bwMode="auto">
          <a:xfrm>
            <a:off x="1981190" y="4802204"/>
            <a:ext cx="420370" cy="518160"/>
          </a:xfrm>
          <a:prstGeom prst="rect">
            <a:avLst/>
          </a:prstGeom>
          <a:noFill/>
          <a:ln w="9525">
            <a:noFill/>
            <a:miter lim="800000"/>
          </a:ln>
        </p:spPr>
        <p:txBody>
          <a:bodyPr wrap="none">
            <a:spAutoFit/>
          </a:bodyPr>
          <a:lstStyle/>
          <a:p>
            <a:pPr eaLnBrk="1" hangingPunct="1"/>
            <a:r>
              <a:rPr kumimoji="1" lang="en-US" altLang="zh-CN" sz="2800" dirty="0" smtClean="0">
                <a:solidFill>
                  <a:srgbClr val="002060"/>
                </a:solidFill>
                <a:latin typeface="Arial" panose="020B0604020202020204" pitchFamily="34" charset="0"/>
                <a:ea typeface="黑体" panose="02010609060101010101" pitchFamily="49" charset="-122"/>
              </a:rPr>
              <a:t>A</a:t>
            </a:r>
            <a:endParaRPr kumimoji="1" lang="en-US" altLang="zh-CN" sz="2800" dirty="0">
              <a:solidFill>
                <a:srgbClr val="002060"/>
              </a:solidFill>
              <a:latin typeface="Arial" panose="020B0604020202020204" pitchFamily="34" charset="0"/>
              <a:ea typeface="黑体" panose="02010609060101010101" pitchFamily="49" charset="-122"/>
            </a:endParaRPr>
          </a:p>
        </p:txBody>
      </p:sp>
      <p:sp>
        <p:nvSpPr>
          <p:cNvPr id="68649" name="Text Box 41"/>
          <p:cNvSpPr txBox="1">
            <a:spLocks noChangeArrowheads="1"/>
          </p:cNvSpPr>
          <p:nvPr/>
        </p:nvSpPr>
        <p:spPr bwMode="auto">
          <a:xfrm>
            <a:off x="1071538" y="2285992"/>
            <a:ext cx="1030288" cy="581025"/>
          </a:xfrm>
          <a:prstGeom prst="rect">
            <a:avLst/>
          </a:prstGeom>
          <a:noFill/>
          <a:ln w="9525">
            <a:noFill/>
            <a:miter lim="800000"/>
          </a:ln>
        </p:spPr>
        <p:txBody>
          <a:bodyPr wrap="none">
            <a:spAutoFit/>
          </a:bodyPr>
          <a:lstStyle/>
          <a:p>
            <a:pPr algn="ctr" eaLnBrk="1" hangingPunct="1"/>
            <a:r>
              <a:rPr kumimoji="1" lang="zh-CN" altLang="en-US" sz="1600" dirty="0">
                <a:solidFill>
                  <a:srgbClr val="002060"/>
                </a:solidFill>
                <a:latin typeface="Arial" panose="020B0604020202020204" pitchFamily="34" charset="0"/>
                <a:ea typeface="黑体" panose="02010609060101010101" pitchFamily="49" charset="-122"/>
              </a:rPr>
              <a:t>运行</a:t>
            </a:r>
            <a:endParaRPr kumimoji="1" lang="zh-CN" altLang="en-US" sz="1600" dirty="0">
              <a:solidFill>
                <a:srgbClr val="002060"/>
              </a:solidFill>
              <a:latin typeface="Arial" panose="020B0604020202020204" pitchFamily="34" charset="0"/>
              <a:ea typeface="黑体" panose="02010609060101010101" pitchFamily="49" charset="-122"/>
            </a:endParaRPr>
          </a:p>
          <a:p>
            <a:pPr algn="ctr" eaLnBrk="1" hangingPunct="1"/>
            <a:r>
              <a:rPr kumimoji="1" lang="en-US" altLang="zh-CN" sz="1600" dirty="0">
                <a:solidFill>
                  <a:srgbClr val="002060"/>
                </a:solidFill>
                <a:latin typeface="Arial" panose="020B0604020202020204" pitchFamily="34" charset="0"/>
                <a:ea typeface="黑体" panose="02010609060101010101" pitchFamily="49" charset="-122"/>
              </a:rPr>
              <a:t>P2P </a:t>
            </a:r>
            <a:r>
              <a:rPr kumimoji="1" lang="zh-CN" altLang="en-US" sz="1600" dirty="0">
                <a:solidFill>
                  <a:srgbClr val="002060"/>
                </a:solidFill>
                <a:latin typeface="Arial" panose="020B0604020202020204" pitchFamily="34" charset="0"/>
                <a:ea typeface="黑体" panose="02010609060101010101" pitchFamily="49" charset="-122"/>
              </a:rPr>
              <a:t>程序</a:t>
            </a:r>
            <a:endParaRPr kumimoji="1" lang="zh-CN" altLang="en-US" sz="1600" dirty="0">
              <a:solidFill>
                <a:srgbClr val="002060"/>
              </a:solidFill>
              <a:latin typeface="Arial" panose="020B0604020202020204" pitchFamily="34" charset="0"/>
              <a:ea typeface="黑体" panose="02010609060101010101" pitchFamily="49" charset="-122"/>
            </a:endParaRPr>
          </a:p>
        </p:txBody>
      </p:sp>
      <p:sp>
        <p:nvSpPr>
          <p:cNvPr id="68650" name="Text Box 42"/>
          <p:cNvSpPr txBox="1">
            <a:spLocks noChangeArrowheads="1"/>
          </p:cNvSpPr>
          <p:nvPr/>
        </p:nvSpPr>
        <p:spPr bwMode="auto">
          <a:xfrm>
            <a:off x="857224" y="5286388"/>
            <a:ext cx="1030288" cy="581025"/>
          </a:xfrm>
          <a:prstGeom prst="rect">
            <a:avLst/>
          </a:prstGeom>
          <a:noFill/>
          <a:ln w="9525">
            <a:noFill/>
            <a:miter lim="800000"/>
          </a:ln>
        </p:spPr>
        <p:txBody>
          <a:bodyPr wrap="none">
            <a:spAutoFit/>
          </a:bodyPr>
          <a:lstStyle/>
          <a:p>
            <a:pPr algn="ctr" eaLnBrk="1" hangingPunct="1"/>
            <a:r>
              <a:rPr kumimoji="1" lang="zh-CN" altLang="en-US" sz="1600" dirty="0">
                <a:solidFill>
                  <a:srgbClr val="002060"/>
                </a:solidFill>
                <a:latin typeface="Arial" panose="020B0604020202020204" pitchFamily="34" charset="0"/>
                <a:ea typeface="黑体" panose="02010609060101010101" pitchFamily="49" charset="-122"/>
              </a:rPr>
              <a:t>运行</a:t>
            </a:r>
            <a:endParaRPr kumimoji="1" lang="zh-CN" altLang="en-US" sz="1600" dirty="0">
              <a:solidFill>
                <a:srgbClr val="002060"/>
              </a:solidFill>
              <a:latin typeface="Arial" panose="020B0604020202020204" pitchFamily="34" charset="0"/>
              <a:ea typeface="黑体" panose="02010609060101010101" pitchFamily="49" charset="-122"/>
            </a:endParaRPr>
          </a:p>
          <a:p>
            <a:pPr algn="ctr" eaLnBrk="1" hangingPunct="1"/>
            <a:r>
              <a:rPr kumimoji="1" lang="en-US" altLang="zh-CN" sz="1600" dirty="0">
                <a:solidFill>
                  <a:srgbClr val="002060"/>
                </a:solidFill>
                <a:latin typeface="Arial" panose="020B0604020202020204" pitchFamily="34" charset="0"/>
                <a:ea typeface="黑体" panose="02010609060101010101" pitchFamily="49" charset="-122"/>
              </a:rPr>
              <a:t>P2P </a:t>
            </a:r>
            <a:r>
              <a:rPr kumimoji="1" lang="zh-CN" altLang="en-US" sz="1600" dirty="0">
                <a:solidFill>
                  <a:srgbClr val="002060"/>
                </a:solidFill>
                <a:latin typeface="Arial" panose="020B0604020202020204" pitchFamily="34" charset="0"/>
                <a:ea typeface="黑体" panose="02010609060101010101" pitchFamily="49" charset="-122"/>
              </a:rPr>
              <a:t>程序</a:t>
            </a:r>
            <a:endParaRPr kumimoji="1" lang="zh-CN" altLang="en-US" sz="1600" dirty="0">
              <a:solidFill>
                <a:srgbClr val="002060"/>
              </a:solidFill>
              <a:latin typeface="Arial" panose="020B0604020202020204" pitchFamily="34" charset="0"/>
              <a:ea typeface="黑体" panose="02010609060101010101" pitchFamily="49" charset="-122"/>
            </a:endParaRPr>
          </a:p>
        </p:txBody>
      </p:sp>
      <p:sp>
        <p:nvSpPr>
          <p:cNvPr id="68651" name="Line 43"/>
          <p:cNvSpPr>
            <a:spLocks noChangeShapeType="1"/>
          </p:cNvSpPr>
          <p:nvPr/>
        </p:nvSpPr>
        <p:spPr bwMode="auto">
          <a:xfrm>
            <a:off x="2143108" y="2643182"/>
            <a:ext cx="823919" cy="217510"/>
          </a:xfrm>
          <a:prstGeom prst="line">
            <a:avLst/>
          </a:prstGeom>
          <a:noFill/>
          <a:ln w="9525">
            <a:solidFill>
              <a:schemeClr val="tx1"/>
            </a:solidFill>
            <a:round/>
          </a:ln>
        </p:spPr>
        <p:txBody>
          <a:bodyPr/>
          <a:lstStyle/>
          <a:p>
            <a:endParaRPr lang="zh-CN" altLang="en-US"/>
          </a:p>
        </p:txBody>
      </p:sp>
      <p:sp>
        <p:nvSpPr>
          <p:cNvPr id="68652" name="Line 44"/>
          <p:cNvSpPr>
            <a:spLocks noChangeShapeType="1"/>
          </p:cNvSpPr>
          <p:nvPr/>
        </p:nvSpPr>
        <p:spPr bwMode="auto">
          <a:xfrm flipV="1">
            <a:off x="1857356" y="5429264"/>
            <a:ext cx="488959" cy="201612"/>
          </a:xfrm>
          <a:prstGeom prst="line">
            <a:avLst/>
          </a:prstGeom>
          <a:noFill/>
          <a:ln w="9525">
            <a:solidFill>
              <a:schemeClr val="tx1"/>
            </a:solidFill>
            <a:round/>
          </a:ln>
        </p:spPr>
        <p:txBody>
          <a:bodyPr/>
          <a:lstStyle/>
          <a:p>
            <a:endParaRPr lang="zh-CN" altLang="en-US"/>
          </a:p>
        </p:txBody>
      </p:sp>
      <p:sp>
        <p:nvSpPr>
          <p:cNvPr id="348205" name="Line 45"/>
          <p:cNvSpPr>
            <a:spLocks noChangeShapeType="1"/>
          </p:cNvSpPr>
          <p:nvPr/>
        </p:nvSpPr>
        <p:spPr bwMode="auto">
          <a:xfrm flipH="1">
            <a:off x="2643173" y="3071809"/>
            <a:ext cx="2857519" cy="2143141"/>
          </a:xfrm>
          <a:prstGeom prst="line">
            <a:avLst/>
          </a:prstGeom>
          <a:noFill/>
          <a:ln w="76200" cmpd="dbl">
            <a:solidFill>
              <a:srgbClr val="FF0000">
                <a:alpha val="56000"/>
              </a:srgbClr>
            </a:solidFill>
            <a:prstDash val="dash"/>
            <a:round/>
            <a:headEnd type="triangle" w="med" len="lg"/>
            <a:tailEnd type="triangle" w="med" len="lg"/>
          </a:ln>
        </p:spPr>
        <p:txBody>
          <a:bodyPr/>
          <a:lstStyle/>
          <a:p>
            <a:endParaRPr lang="zh-CN" altLang="en-US"/>
          </a:p>
        </p:txBody>
      </p:sp>
      <p:sp>
        <p:nvSpPr>
          <p:cNvPr id="48" name="流程图: 联系 47"/>
          <p:cNvSpPr/>
          <p:nvPr/>
        </p:nvSpPr>
        <p:spPr>
          <a:xfrm>
            <a:off x="3757596" y="2359037"/>
            <a:ext cx="1357290" cy="714380"/>
          </a:xfrm>
          <a:prstGeom prst="flowChartConnector">
            <a:avLst/>
          </a:prstGeom>
          <a:solidFill>
            <a:schemeClr val="accent5">
              <a:lumMod val="60000"/>
              <a:lumOff val="40000"/>
            </a:schemeClr>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2060"/>
                </a:solidFill>
              </a:rPr>
              <a:t>边缘部分</a:t>
            </a:r>
            <a:endParaRPr lang="zh-CN" altLang="en-US" sz="1400" dirty="0">
              <a:solidFill>
                <a:srgbClr val="002060"/>
              </a:solidFill>
            </a:endParaRPr>
          </a:p>
        </p:txBody>
      </p:sp>
      <p:sp>
        <p:nvSpPr>
          <p:cNvPr id="49" name="流程图: 联系 48"/>
          <p:cNvSpPr/>
          <p:nvPr/>
        </p:nvSpPr>
        <p:spPr>
          <a:xfrm>
            <a:off x="4114786" y="4216425"/>
            <a:ext cx="1357290" cy="714380"/>
          </a:xfrm>
          <a:prstGeom prst="flowChartConnector">
            <a:avLst/>
          </a:prstGeom>
          <a:solidFill>
            <a:schemeClr val="accent5">
              <a:lumMod val="60000"/>
              <a:lumOff val="40000"/>
            </a:schemeClr>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2060"/>
                </a:solidFill>
              </a:rPr>
              <a:t>核心部分</a:t>
            </a:r>
            <a:endParaRPr lang="zh-CN" altLang="en-US" sz="1400" dirty="0">
              <a:solidFill>
                <a:srgbClr val="002060"/>
              </a:solidFill>
            </a:endParaRPr>
          </a:p>
        </p:txBody>
      </p:sp>
      <p:sp>
        <p:nvSpPr>
          <p:cNvPr id="50" name="TextBox 49"/>
          <p:cNvSpPr txBox="1"/>
          <p:nvPr/>
        </p:nvSpPr>
        <p:spPr>
          <a:xfrm>
            <a:off x="2786050" y="6550223"/>
            <a:ext cx="3500462" cy="306705"/>
          </a:xfrm>
          <a:prstGeom prst="rect">
            <a:avLst/>
          </a:prstGeom>
          <a:noFill/>
        </p:spPr>
        <p:txBody>
          <a:bodyPr wrap="square" rtlCol="0">
            <a:spAutoFit/>
          </a:bodyPr>
          <a:lstStyle/>
          <a:p>
            <a:pPr algn="ctr"/>
            <a:r>
              <a:rPr lang="zh-CN" altLang="en-US" sz="1400" b="1" dirty="0" smtClean="0">
                <a:solidFill>
                  <a:schemeClr val="tx2"/>
                </a:solidFill>
                <a:latin typeface="Arial" panose="020B0604020202020204" pitchFamily="34" charset="0"/>
                <a:ea typeface="微软雅黑" panose="020B0503020204020204" pitchFamily="34" charset="-122"/>
              </a:rPr>
              <a:t>图</a:t>
            </a:r>
            <a:r>
              <a:rPr lang="en-US" altLang="zh-CN" sz="1400" b="1" dirty="0" smtClean="0">
                <a:solidFill>
                  <a:schemeClr val="tx2"/>
                </a:solidFill>
                <a:latin typeface="Arial" panose="020B0604020202020204" pitchFamily="34" charset="0"/>
                <a:ea typeface="微软雅黑" panose="020B0503020204020204" pitchFamily="34" charset="-122"/>
              </a:rPr>
              <a:t>2.4  </a:t>
            </a:r>
            <a:r>
              <a:rPr lang="zh-CN" altLang="en-US" sz="1400" b="1" dirty="0" smtClean="0">
                <a:solidFill>
                  <a:schemeClr val="tx2"/>
                </a:solidFill>
                <a:latin typeface="微软雅黑" panose="020B0503020204020204" pitchFamily="34" charset="-122"/>
                <a:ea typeface="宋体" panose="02010600030101010101" pitchFamily="2" charset="-122"/>
              </a:rPr>
              <a:t>对等连接工作方式</a:t>
            </a:r>
            <a:endParaRPr lang="zh-CN" altLang="en-US" sz="1000" b="1" dirty="0">
              <a:solidFill>
                <a:schemeClr val="tx2"/>
              </a:solidFill>
            </a:endParaRPr>
          </a:p>
        </p:txBody>
      </p:sp>
      <p:sp>
        <p:nvSpPr>
          <p:cNvPr id="52" name="Rectangle 2" descr="afbae0ddf0234c3bbd5a2eb4a4d10acd# #矩形 674"/>
          <p:cNvSpPr>
            <a:spLocks noGrp="1" noChangeArrowheads="1"/>
          </p:cNvSpPr>
          <p:nvPr>
            <p:ph type="title"/>
          </p:nvPr>
        </p:nvSpPr>
        <p:spPr/>
        <p:txBody>
          <a:bodyPr/>
          <a:lstStyle/>
          <a:p>
            <a:pPr algn="ctr"/>
            <a:r>
              <a:rPr lang="en-US" altLang="zh-CN" b="1" dirty="0" smtClean="0">
                <a:ea typeface="宋体" panose="02010600030101010101" pitchFamily="2" charset="-122"/>
              </a:rPr>
              <a:t>2</a:t>
            </a:r>
            <a:r>
              <a:rPr lang="zh-CN" altLang="en-US" b="1" dirty="0" smtClean="0">
                <a:ea typeface="宋体" panose="02010600030101010101" pitchFamily="2" charset="-122"/>
              </a:rPr>
              <a:t>、对等</a:t>
            </a:r>
            <a:r>
              <a:rPr lang="zh-CN" altLang="en-US" b="1" dirty="0">
                <a:ea typeface="宋体" panose="02010600030101010101" pitchFamily="2" charset="-122"/>
              </a:rPr>
              <a:t>连接方式</a:t>
            </a:r>
            <a:endParaRPr lang="en-US" altLang="zh-CN"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bldLvl="0" animBg="1"/>
      <p:bldP spid="348198" grpId="0" bldLvl="0" animBg="1"/>
      <p:bldP spid="34820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a:solidFill>
                  <a:srgbClr val="FF0000"/>
                </a:solidFill>
              </a:rPr>
              <a:t>思考和练习</a:t>
            </a:r>
            <a:endParaRPr lang="zh-CN" altLang="en-US" sz="4400">
              <a:solidFill>
                <a:srgbClr val="FF0000"/>
              </a:solidFill>
            </a:endParaRPr>
          </a:p>
        </p:txBody>
      </p:sp>
      <p:sp>
        <p:nvSpPr>
          <p:cNvPr id="3" name="内容占位符 2"/>
          <p:cNvSpPr>
            <a:spLocks noGrp="1"/>
          </p:cNvSpPr>
          <p:nvPr>
            <p:ph idx="1"/>
          </p:nvPr>
        </p:nvSpPr>
        <p:spPr/>
        <p:txBody>
          <a:bodyPr/>
          <a:lstStyle/>
          <a:p>
            <a:pPr marL="0" indent="0">
              <a:buNone/>
            </a:pPr>
            <a:r>
              <a:rPr sz="3200" b="1">
                <a:solidFill>
                  <a:schemeClr val="tx1">
                    <a:lumMod val="75000"/>
                  </a:schemeClr>
                </a:solidFill>
              </a:rPr>
              <a:t>请学生们分组讨论、比较客户服务器方式和对等连接方式区别</a:t>
            </a:r>
            <a:endParaRPr sz="3200" b="1">
              <a:solidFill>
                <a:schemeClr val="tx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a:solidFill>
                  <a:srgbClr val="FF0000"/>
                </a:solidFill>
              </a:rPr>
              <a:t>如何学好计算机网络</a:t>
            </a:r>
            <a:endParaRPr lang="zh-CN" altLang="en-US" b="1">
              <a:solidFill>
                <a:srgbClr val="FF0000"/>
              </a:solidFill>
            </a:endParaRPr>
          </a:p>
        </p:txBody>
      </p:sp>
      <p:sp>
        <p:nvSpPr>
          <p:cNvPr id="3" name="文本占位符 2"/>
          <p:cNvSpPr>
            <a:spLocks noGrp="1"/>
          </p:cNvSpPr>
          <p:nvPr>
            <p:ph type="body" idx="1"/>
          </p:nvPr>
        </p:nvSpPr>
        <p:spPr>
          <a:xfrm>
            <a:off x="899795" y="1268730"/>
            <a:ext cx="7369175" cy="5139690"/>
          </a:xfrm>
        </p:spPr>
        <p:txBody>
          <a:bodyPr/>
          <a:lstStyle/>
          <a:p>
            <a:pPr marL="0" indent="0">
              <a:lnSpc>
                <a:spcPct val="150000"/>
              </a:lnSpc>
              <a:buNone/>
            </a:pPr>
            <a:r>
              <a:rPr lang="en-US" altLang="zh-CN" sz="2800" b="1">
                <a:solidFill>
                  <a:schemeClr val="tx1">
                    <a:lumMod val="50000"/>
                  </a:schemeClr>
                </a:solidFill>
              </a:rPr>
              <a:t>1</a:t>
            </a:r>
            <a:r>
              <a:rPr sz="2800" b="1">
                <a:solidFill>
                  <a:schemeClr val="tx1">
                    <a:lumMod val="50000"/>
                  </a:schemeClr>
                </a:solidFill>
                <a:ea typeface="宋体" panose="02010600030101010101" pitchFamily="2" charset="-122"/>
              </a:rPr>
              <a:t>、结合网络实际应用培养兴趣和求知欲；</a:t>
            </a:r>
            <a:endParaRPr sz="2800" b="1">
              <a:solidFill>
                <a:schemeClr val="tx1">
                  <a:lumMod val="50000"/>
                </a:schemeClr>
              </a:solidFill>
              <a:ea typeface="宋体" panose="02010600030101010101" pitchFamily="2" charset="-122"/>
            </a:endParaRPr>
          </a:p>
          <a:p>
            <a:pPr marL="0" indent="0">
              <a:lnSpc>
                <a:spcPct val="150000"/>
              </a:lnSpc>
              <a:buNone/>
            </a:pPr>
            <a:r>
              <a:rPr lang="en-US" altLang="zh-CN" sz="2800" b="1">
                <a:solidFill>
                  <a:schemeClr val="tx1">
                    <a:lumMod val="50000"/>
                  </a:schemeClr>
                </a:solidFill>
                <a:ea typeface="宋体" panose="02010600030101010101" pitchFamily="2" charset="-122"/>
              </a:rPr>
              <a:t>2</a:t>
            </a:r>
            <a:r>
              <a:rPr sz="2800" b="1">
                <a:solidFill>
                  <a:schemeClr val="tx1">
                    <a:lumMod val="50000"/>
                  </a:schemeClr>
                </a:solidFill>
                <a:ea typeface="宋体" panose="02010600030101010101" pitchFamily="2" charset="-122"/>
              </a:rPr>
              <a:t>、充分利用本课程提供的微视频、电子教案等线上线下资源开展自主学习；</a:t>
            </a:r>
            <a:endParaRPr sz="2800" b="1">
              <a:solidFill>
                <a:schemeClr val="tx1">
                  <a:lumMod val="50000"/>
                </a:schemeClr>
              </a:solidFill>
              <a:ea typeface="宋体" panose="02010600030101010101" pitchFamily="2" charset="-122"/>
            </a:endParaRPr>
          </a:p>
          <a:p>
            <a:pPr marL="0" indent="0">
              <a:lnSpc>
                <a:spcPct val="150000"/>
              </a:lnSpc>
              <a:buNone/>
            </a:pPr>
            <a:r>
              <a:rPr lang="en-US" altLang="zh-CN" sz="2800" b="1">
                <a:solidFill>
                  <a:schemeClr val="tx1">
                    <a:lumMod val="50000"/>
                  </a:schemeClr>
                </a:solidFill>
                <a:ea typeface="宋体" panose="02010600030101010101" pitchFamily="2" charset="-122"/>
              </a:rPr>
              <a:t>3</a:t>
            </a:r>
            <a:r>
              <a:rPr sz="2800" b="1">
                <a:solidFill>
                  <a:schemeClr val="tx1">
                    <a:lumMod val="50000"/>
                  </a:schemeClr>
                </a:solidFill>
                <a:ea typeface="宋体" panose="02010600030101010101" pitchFamily="2" charset="-122"/>
              </a:rPr>
              <a:t>、</a:t>
            </a:r>
            <a:r>
              <a:rPr lang="zh-CN" altLang="en-US" sz="2800" b="1">
                <a:solidFill>
                  <a:schemeClr val="tx1">
                    <a:lumMod val="50000"/>
                  </a:schemeClr>
                </a:solidFill>
              </a:rPr>
              <a:t>多参与实验</a:t>
            </a:r>
            <a:r>
              <a:rPr sz="2800" b="1">
                <a:solidFill>
                  <a:schemeClr val="tx1">
                    <a:lumMod val="50000"/>
                  </a:schemeClr>
                </a:solidFill>
                <a:sym typeface="+mn-ea"/>
              </a:rPr>
              <a:t>实习</a:t>
            </a:r>
            <a:r>
              <a:rPr lang="zh-CN" altLang="en-US" sz="2800" b="1">
                <a:solidFill>
                  <a:schemeClr val="tx1">
                    <a:lumMod val="50000"/>
                  </a:schemeClr>
                </a:solidFill>
              </a:rPr>
              <a:t>、互动讨论、考试测验等学习过程</a:t>
            </a:r>
            <a:endParaRPr lang="zh-CN" altLang="en-US" sz="2800" b="1">
              <a:solidFill>
                <a:schemeClr val="tx1">
                  <a:lumMod val="50000"/>
                </a:schemeClr>
              </a:solidFill>
            </a:endParaRPr>
          </a:p>
          <a:p>
            <a:pPr marL="0" indent="0">
              <a:lnSpc>
                <a:spcPct val="150000"/>
              </a:lnSpc>
              <a:buNone/>
            </a:pPr>
            <a:r>
              <a:rPr lang="en-US" altLang="zh-CN" sz="2800" b="1">
                <a:solidFill>
                  <a:schemeClr val="tx1">
                    <a:lumMod val="50000"/>
                  </a:schemeClr>
                </a:solidFill>
              </a:rPr>
              <a:t>4</a:t>
            </a:r>
            <a:r>
              <a:rPr sz="2800" b="1">
                <a:solidFill>
                  <a:schemeClr val="tx1">
                    <a:lumMod val="50000"/>
                  </a:schemeClr>
                </a:solidFill>
                <a:ea typeface="宋体" panose="02010600030101010101" pitchFamily="2" charset="-122"/>
              </a:rPr>
              <a:t>、多利用网络解决学习上的困惑。</a:t>
            </a:r>
            <a:endParaRPr lang="zh-CN" altLang="en-US" sz="2800" b="1">
              <a:solidFill>
                <a:schemeClr val="tx1">
                  <a:lumMod val="50000"/>
                </a:schemeClr>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95" y="908685"/>
            <a:ext cx="7886700" cy="994172"/>
          </a:xfrm>
        </p:spPr>
        <p:txBody>
          <a:bodyPr/>
          <a:lstStyle/>
          <a:p>
            <a:pPr algn="ctr"/>
            <a:r>
              <a:rPr lang="zh-CN" altLang="en-US" sz="4050" b="1" dirty="0" smtClean="0">
                <a:ea typeface="宋体" panose="02010600030101010101" pitchFamily="2" charset="-122"/>
                <a:sym typeface="+mn-ea"/>
              </a:rPr>
              <a:t> </a:t>
            </a:r>
            <a:r>
              <a:rPr lang="en-US" altLang="zh-CN" sz="4050" b="1" dirty="0" smtClean="0">
                <a:ea typeface="宋体" panose="02010600030101010101" pitchFamily="2" charset="-122"/>
                <a:sym typeface="+mn-ea"/>
              </a:rPr>
              <a:t>3.</a:t>
            </a:r>
            <a:r>
              <a:rPr lang="zh-CN" altLang="en-US" sz="4050" b="1" dirty="0" smtClean="0">
                <a:ea typeface="宋体" panose="02010600030101010101" pitchFamily="2" charset="-122"/>
                <a:sym typeface="+mn-ea"/>
              </a:rPr>
              <a:t>因特网</a:t>
            </a:r>
            <a:r>
              <a:rPr lang="zh-CN" altLang="en-US" sz="4050" b="1" dirty="0">
                <a:ea typeface="宋体" panose="02010600030101010101" pitchFamily="2" charset="-122"/>
                <a:sym typeface="+mn-ea"/>
              </a:rPr>
              <a:t>的交换方式</a:t>
            </a:r>
            <a:endParaRPr lang="zh-CN" altLang="en-US" sz="4050" b="1" dirty="0">
              <a:ea typeface="宋体" panose="02010600030101010101" pitchFamily="2" charset="-122"/>
              <a:sym typeface="+mn-ea"/>
            </a:endParaRPr>
          </a:p>
        </p:txBody>
      </p:sp>
      <p:sp>
        <p:nvSpPr>
          <p:cNvPr id="3" name="文本占位符 2"/>
          <p:cNvSpPr>
            <a:spLocks noGrp="1"/>
          </p:cNvSpPr>
          <p:nvPr>
            <p:ph type="body" idx="1"/>
          </p:nvPr>
        </p:nvSpPr>
        <p:spPr>
          <a:xfrm>
            <a:off x="395605" y="1773103"/>
            <a:ext cx="8215843" cy="5139694"/>
          </a:xfrm>
        </p:spPr>
        <p:txBody>
          <a:bodyPr/>
          <a:lstStyle/>
          <a:p>
            <a:pPr marL="0" indent="0">
              <a:lnSpc>
                <a:spcPct val="150000"/>
              </a:lnSpc>
              <a:buFont typeface="+mj-lt"/>
              <a:buNone/>
            </a:pPr>
            <a:r>
              <a:rPr lang="en-US" altLang="zh-CN" sz="3300" b="1" dirty="0">
                <a:solidFill>
                  <a:schemeClr val="tx2">
                    <a:lumMod val="50000"/>
                  </a:schemeClr>
                </a:solidFill>
              </a:rPr>
              <a:t>3.1</a:t>
            </a:r>
            <a:r>
              <a:rPr sz="3300" b="1" dirty="0">
                <a:solidFill>
                  <a:schemeClr val="tx2">
                    <a:lumMod val="50000"/>
                  </a:schemeClr>
                </a:solidFill>
              </a:rPr>
              <a:t>　</a:t>
            </a:r>
            <a:r>
              <a:rPr lang="zh-CN" altLang="en-US" sz="3300" b="1" dirty="0">
                <a:solidFill>
                  <a:schemeClr val="tx2">
                    <a:lumMod val="50000"/>
                  </a:schemeClr>
                </a:solidFill>
              </a:rPr>
              <a:t>如何实现分组交换？</a:t>
            </a:r>
            <a:endParaRPr lang="zh-CN" altLang="en-US" sz="3300" b="1" dirty="0">
              <a:solidFill>
                <a:schemeClr val="tx2">
                  <a:lumMod val="50000"/>
                </a:schemeClr>
              </a:solidFill>
            </a:endParaRPr>
          </a:p>
          <a:p>
            <a:pPr marL="0" indent="0">
              <a:lnSpc>
                <a:spcPct val="150000"/>
              </a:lnSpc>
              <a:buFont typeface="+mj-lt"/>
              <a:buNone/>
            </a:pPr>
            <a:r>
              <a:rPr lang="en-US" altLang="zh-CN" sz="3300" b="1" dirty="0">
                <a:solidFill>
                  <a:schemeClr val="tx2">
                    <a:lumMod val="50000"/>
                  </a:schemeClr>
                </a:solidFill>
              </a:rPr>
              <a:t>3.2</a:t>
            </a:r>
            <a:r>
              <a:rPr sz="3300" b="1" dirty="0">
                <a:solidFill>
                  <a:schemeClr val="tx2">
                    <a:lumMod val="50000"/>
                  </a:schemeClr>
                </a:solidFill>
              </a:rPr>
              <a:t>　</a:t>
            </a:r>
            <a:r>
              <a:rPr lang="zh-CN" altLang="en-US" sz="3300" b="1" dirty="0">
                <a:solidFill>
                  <a:schemeClr val="tx2">
                    <a:lumMod val="50000"/>
                  </a:schemeClr>
                </a:solidFill>
              </a:rPr>
              <a:t>电路交换的特点是什么？</a:t>
            </a:r>
            <a:endParaRPr lang="zh-CN" altLang="en-US" sz="3300" b="1" dirty="0">
              <a:solidFill>
                <a:schemeClr val="tx2">
                  <a:lumMod val="50000"/>
                </a:schemeClr>
              </a:solidFill>
            </a:endParaRPr>
          </a:p>
          <a:p>
            <a:pPr marL="0" indent="0">
              <a:lnSpc>
                <a:spcPct val="150000"/>
              </a:lnSpc>
              <a:buFont typeface="+mj-lt"/>
              <a:buNone/>
            </a:pPr>
            <a:r>
              <a:rPr lang="en-US" altLang="zh-CN" sz="3300" b="1" dirty="0">
                <a:solidFill>
                  <a:schemeClr val="tx2">
                    <a:lumMod val="50000"/>
                  </a:schemeClr>
                </a:solidFill>
              </a:rPr>
              <a:t>3.3</a:t>
            </a:r>
            <a:r>
              <a:rPr sz="3300" b="1" dirty="0">
                <a:solidFill>
                  <a:schemeClr val="tx2">
                    <a:lumMod val="50000"/>
                  </a:schemeClr>
                </a:solidFill>
              </a:rPr>
              <a:t>　</a:t>
            </a:r>
            <a:r>
              <a:rPr lang="zh-CN" altLang="en-US" sz="3300" b="1" dirty="0">
                <a:solidFill>
                  <a:schemeClr val="tx2">
                    <a:lumMod val="50000"/>
                  </a:schemeClr>
                </a:solidFill>
              </a:rPr>
              <a:t>为什么要使用分组交换？</a:t>
            </a:r>
            <a:endParaRPr lang="zh-CN" altLang="en-US" sz="3300" b="1" dirty="0">
              <a:solidFill>
                <a:schemeClr val="tx2">
                  <a:lumMod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descr="afbae0ddf0234c3bbd5a2eb4a4d10acd# #矩形 674"/>
          <p:cNvSpPr>
            <a:spLocks noGrp="1" noChangeArrowheads="1"/>
          </p:cNvSpPr>
          <p:nvPr>
            <p:ph type="title"/>
          </p:nvPr>
        </p:nvSpPr>
        <p:spPr/>
        <p:txBody>
          <a:bodyPr>
            <a:normAutofit/>
          </a:bodyPr>
          <a:lstStyle/>
          <a:p>
            <a:pPr algn="ctr">
              <a:lnSpc>
                <a:spcPct val="130000"/>
              </a:lnSpc>
            </a:pPr>
            <a:r>
              <a:rPr lang="en-US" altLang="zh-CN" b="1" dirty="0" smtClean="0">
                <a:solidFill>
                  <a:schemeClr val="tx1"/>
                </a:solidFill>
                <a:latin typeface="Arial" panose="020B0604020202020204" pitchFamily="34" charset="0"/>
                <a:ea typeface="微软雅黑" panose="020B0503020204020204" pitchFamily="34" charset="-122"/>
                <a:cs typeface="+mn-cs"/>
              </a:rPr>
              <a:t>3.1</a:t>
            </a:r>
            <a:r>
              <a:rPr lang="zh-CN" altLang="en-US" b="1" dirty="0" smtClean="0">
                <a:solidFill>
                  <a:schemeClr val="tx1"/>
                </a:solidFill>
                <a:latin typeface="Arial" panose="020B0604020202020204" pitchFamily="34" charset="0"/>
                <a:ea typeface="微软雅黑" panose="020B0503020204020204" pitchFamily="34" charset="-122"/>
                <a:cs typeface="+mn-cs"/>
              </a:rPr>
              <a:t>　电路交换</a:t>
            </a:r>
            <a:endParaRPr lang="zh-CN" altLang="en-US" b="1" dirty="0" smtClean="0">
              <a:solidFill>
                <a:schemeClr val="tx1"/>
              </a:solidFill>
              <a:latin typeface="Arial" panose="020B0604020202020204" pitchFamily="34" charset="0"/>
              <a:ea typeface="微软雅黑" panose="020B0503020204020204" pitchFamily="34" charset="-122"/>
              <a:cs typeface="+mn-cs"/>
            </a:endParaRPr>
          </a:p>
        </p:txBody>
      </p:sp>
      <p:grpSp>
        <p:nvGrpSpPr>
          <p:cNvPr id="2" name="Group 7"/>
          <p:cNvGrpSpPr/>
          <p:nvPr/>
        </p:nvGrpSpPr>
        <p:grpSpPr bwMode="auto">
          <a:xfrm>
            <a:off x="1943100" y="3913585"/>
            <a:ext cx="1115616" cy="1458515"/>
            <a:chOff x="0" y="0"/>
            <a:chExt cx="995" cy="1304"/>
          </a:xfrm>
        </p:grpSpPr>
        <p:grpSp>
          <p:nvGrpSpPr>
            <p:cNvPr id="3" name="Group 8"/>
            <p:cNvGrpSpPr/>
            <p:nvPr/>
          </p:nvGrpSpPr>
          <p:grpSpPr bwMode="auto">
            <a:xfrm>
              <a:off x="0" y="0"/>
              <a:ext cx="936" cy="954"/>
              <a:chOff x="0" y="0"/>
              <a:chExt cx="1248" cy="1296"/>
            </a:xfrm>
          </p:grpSpPr>
          <p:grpSp>
            <p:nvGrpSpPr>
              <p:cNvPr id="4" name="Group 9"/>
              <p:cNvGrpSpPr/>
              <p:nvPr/>
            </p:nvGrpSpPr>
            <p:grpSpPr bwMode="auto">
              <a:xfrm>
                <a:off x="0" y="0"/>
                <a:ext cx="1248" cy="1296"/>
                <a:chOff x="0" y="0"/>
                <a:chExt cx="1680" cy="1680"/>
              </a:xfrm>
            </p:grpSpPr>
            <p:sp>
              <p:nvSpPr>
                <p:cNvPr id="80906" name="Oval 10"/>
                <p:cNvSpPr>
                  <a:spLocks noChangeArrowheads="1"/>
                </p:cNvSpPr>
                <p:nvPr/>
              </p:nvSpPr>
              <p:spPr bwMode="auto">
                <a:xfrm>
                  <a:off x="0" y="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ln>
                <a:effectLst/>
              </p:spPr>
              <p:txBody>
                <a:bodyPr wrap="none" anchor="ctr"/>
                <a:lstStyle/>
                <a:p>
                  <a:endParaRPr lang="zh-CN" altLang="en-US" sz="1350"/>
                </a:p>
              </p:txBody>
            </p:sp>
            <p:sp>
              <p:nvSpPr>
                <p:cNvPr id="80907"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9525">
                  <a:noFill/>
                  <a:round/>
                </a:ln>
              </p:spPr>
              <p:txBody>
                <a:bodyPr/>
                <a:lstStyle/>
                <a:p>
                  <a:endParaRPr lang="zh-CN" altLang="en-US" sz="1350"/>
                </a:p>
              </p:txBody>
            </p:sp>
          </p:grpSp>
          <p:sp>
            <p:nvSpPr>
              <p:cNvPr id="80908" name="Text Box 12"/>
              <p:cNvSpPr txBox="1">
                <a:spLocks noChangeArrowheads="1"/>
              </p:cNvSpPr>
              <p:nvPr/>
            </p:nvSpPr>
            <p:spPr bwMode="auto">
              <a:xfrm>
                <a:off x="132" y="322"/>
                <a:ext cx="986" cy="777"/>
              </a:xfrm>
              <a:prstGeom prst="rect">
                <a:avLst/>
              </a:prstGeom>
              <a:noFill/>
              <a:ln w="9525">
                <a:noFill/>
                <a:miter lim="800000"/>
              </a:ln>
              <a:effectLst/>
            </p:spPr>
            <p:txBody>
              <a:bodyPr wrap="square">
                <a:spAutoFit/>
              </a:bodyPr>
              <a:lstStyle/>
              <a:p>
                <a:pPr algn="ctr"/>
                <a:r>
                  <a:rPr lang="zh-CN" altLang="en-US" b="1" dirty="0" smtClean="0">
                    <a:solidFill>
                      <a:schemeClr val="bg1"/>
                    </a:solidFill>
                    <a:latin typeface="黑体" panose="02010609060101010101" pitchFamily="49" charset="-122"/>
                    <a:ea typeface="黑体" panose="02010609060101010101" pitchFamily="49" charset="-122"/>
                  </a:rPr>
                  <a:t>建立</a:t>
                </a:r>
                <a:endParaRPr lang="en-US" altLang="zh-CN" b="1" dirty="0" smtClean="0">
                  <a:solidFill>
                    <a:schemeClr val="bg1"/>
                  </a:solidFill>
                  <a:latin typeface="黑体" panose="02010609060101010101" pitchFamily="49" charset="-122"/>
                  <a:ea typeface="黑体" panose="02010609060101010101" pitchFamily="49" charset="-122"/>
                </a:endParaRPr>
              </a:p>
              <a:p>
                <a:pPr algn="ctr"/>
                <a:r>
                  <a:rPr lang="zh-CN" altLang="en-US" b="1" dirty="0" smtClean="0">
                    <a:solidFill>
                      <a:schemeClr val="bg1"/>
                    </a:solidFill>
                    <a:latin typeface="黑体" panose="02010609060101010101" pitchFamily="49" charset="-122"/>
                    <a:ea typeface="黑体" panose="02010609060101010101" pitchFamily="49" charset="-122"/>
                  </a:rPr>
                  <a:t>连接</a:t>
                </a:r>
                <a:endParaRPr lang="en-US" altLang="zh-CN" b="1" dirty="0">
                  <a:solidFill>
                    <a:schemeClr val="bg1"/>
                  </a:solidFill>
                  <a:latin typeface="黑体" panose="02010609060101010101" pitchFamily="49" charset="-122"/>
                  <a:ea typeface="黑体" panose="02010609060101010101" pitchFamily="49" charset="-122"/>
                </a:endParaRPr>
              </a:p>
            </p:txBody>
          </p:sp>
        </p:grpSp>
        <p:sp>
          <p:nvSpPr>
            <p:cNvPr id="80909" name="Oval 13"/>
            <p:cNvSpPr>
              <a:spLocks noChangeArrowheads="1"/>
            </p:cNvSpPr>
            <p:nvPr/>
          </p:nvSpPr>
          <p:spPr bwMode="auto">
            <a:xfrm>
              <a:off x="0" y="1028"/>
              <a:ext cx="995" cy="276"/>
            </a:xfrm>
            <a:prstGeom prst="ellipse">
              <a:avLst/>
            </a:prstGeom>
            <a:gradFill rotWithShape="1">
              <a:gsLst>
                <a:gs pos="0">
                  <a:schemeClr val="bg2"/>
                </a:gs>
                <a:gs pos="100000">
                  <a:schemeClr val="bg1"/>
                </a:gs>
              </a:gsLst>
              <a:path path="shape">
                <a:fillToRect l="50000" t="50000" r="50000" b="50000"/>
              </a:path>
            </a:gradFill>
            <a:ln w="9525">
              <a:noFill/>
              <a:round/>
            </a:ln>
            <a:effectLst/>
          </p:spPr>
          <p:txBody>
            <a:bodyPr wrap="none" anchor="ctr"/>
            <a:lstStyle/>
            <a:p>
              <a:pPr algn="ctr" eaLnBrk="1" hangingPunct="1"/>
              <a:endParaRPr lang="zh-CN" altLang="en-US" sz="1350">
                <a:latin typeface="Arial" panose="020B0604020202020204" pitchFamily="34" charset="0"/>
              </a:endParaRPr>
            </a:p>
          </p:txBody>
        </p:sp>
      </p:grpSp>
      <p:grpSp>
        <p:nvGrpSpPr>
          <p:cNvPr id="5" name="Group 20"/>
          <p:cNvGrpSpPr/>
          <p:nvPr/>
        </p:nvGrpSpPr>
        <p:grpSpPr bwMode="auto">
          <a:xfrm>
            <a:off x="3924465" y="3863318"/>
            <a:ext cx="1221893" cy="1518546"/>
            <a:chOff x="-63" y="-26"/>
            <a:chExt cx="1091" cy="1358"/>
          </a:xfrm>
        </p:grpSpPr>
        <p:grpSp>
          <p:nvGrpSpPr>
            <p:cNvPr id="6" name="Group 21"/>
            <p:cNvGrpSpPr/>
            <p:nvPr/>
          </p:nvGrpSpPr>
          <p:grpSpPr bwMode="auto">
            <a:xfrm>
              <a:off x="-63" y="-26"/>
              <a:ext cx="960" cy="958"/>
              <a:chOff x="-110" y="-45"/>
              <a:chExt cx="1680" cy="1680"/>
            </a:xfrm>
          </p:grpSpPr>
          <p:sp>
            <p:nvSpPr>
              <p:cNvPr id="80918" name="Oval 22"/>
              <p:cNvSpPr>
                <a:spLocks noChangeArrowheads="1"/>
              </p:cNvSpPr>
              <p:nvPr/>
            </p:nvSpPr>
            <p:spPr bwMode="auto">
              <a:xfrm>
                <a:off x="-110" y="-45"/>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ln>
              <a:effectLst/>
            </p:spPr>
            <p:txBody>
              <a:bodyPr wrap="none" anchor="ctr"/>
              <a:lstStyle/>
              <a:p>
                <a:endParaRPr lang="zh-CN" altLang="en-US" sz="1350"/>
              </a:p>
            </p:txBody>
          </p:sp>
          <p:sp>
            <p:nvSpPr>
              <p:cNvPr id="80919"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9525">
                <a:noFill/>
                <a:round/>
              </a:ln>
              <a:effectLst/>
            </p:spPr>
            <p:txBody>
              <a:bodyPr/>
              <a:lstStyle/>
              <a:p>
                <a:endParaRPr lang="zh-CN" altLang="en-US" sz="1350"/>
              </a:p>
            </p:txBody>
          </p:sp>
        </p:grpSp>
        <p:sp>
          <p:nvSpPr>
            <p:cNvPr id="80920" name="Text Box 24"/>
            <p:cNvSpPr txBox="1">
              <a:spLocks noChangeArrowheads="1"/>
            </p:cNvSpPr>
            <p:nvPr/>
          </p:nvSpPr>
          <p:spPr bwMode="auto">
            <a:xfrm>
              <a:off x="-63" y="310"/>
              <a:ext cx="909" cy="572"/>
            </a:xfrm>
            <a:prstGeom prst="rect">
              <a:avLst/>
            </a:prstGeom>
            <a:noFill/>
            <a:ln w="9525">
              <a:noFill/>
              <a:miter lim="800000"/>
            </a:ln>
            <a:effectLst/>
          </p:spPr>
          <p:txBody>
            <a:bodyPr wrap="square">
              <a:spAutoFit/>
            </a:bodyPr>
            <a:lstStyle/>
            <a:p>
              <a:pPr lvl="1" eaLnBrk="1" hangingPunct="1">
                <a:spcBef>
                  <a:spcPct val="20000"/>
                </a:spcBef>
                <a:buClr>
                  <a:schemeClr val="hlink"/>
                </a:buClr>
                <a:buSzPct val="55000"/>
                <a:buFont typeface="Wingdings" panose="05000000000000000000" pitchFamily="2" charset="2"/>
                <a:buNone/>
              </a:pPr>
              <a:r>
                <a:rPr lang="zh-CN" altLang="en-US" b="1" dirty="0" smtClean="0">
                  <a:solidFill>
                    <a:schemeClr val="bg1"/>
                  </a:solidFill>
                  <a:latin typeface="黑体" panose="02010609060101010101" pitchFamily="49" charset="-122"/>
                  <a:ea typeface="黑体" panose="02010609060101010101" pitchFamily="49" charset="-122"/>
                </a:rPr>
                <a:t>通信</a:t>
              </a:r>
              <a:endParaRPr lang="en-US" altLang="zh-CN" b="1" dirty="0" smtClean="0">
                <a:solidFill>
                  <a:schemeClr val="bg1"/>
                </a:solidFill>
                <a:latin typeface="黑体" panose="02010609060101010101" pitchFamily="49" charset="-122"/>
                <a:ea typeface="黑体" panose="02010609060101010101" pitchFamily="49" charset="-122"/>
              </a:endParaRPr>
            </a:p>
          </p:txBody>
        </p:sp>
        <p:sp>
          <p:nvSpPr>
            <p:cNvPr id="80921" name="Oval 25"/>
            <p:cNvSpPr>
              <a:spLocks noChangeArrowheads="1"/>
            </p:cNvSpPr>
            <p:nvPr/>
          </p:nvSpPr>
          <p:spPr bwMode="auto">
            <a:xfrm>
              <a:off x="33" y="1056"/>
              <a:ext cx="995" cy="276"/>
            </a:xfrm>
            <a:prstGeom prst="ellipse">
              <a:avLst/>
            </a:prstGeom>
            <a:gradFill rotWithShape="1">
              <a:gsLst>
                <a:gs pos="0">
                  <a:schemeClr val="bg2"/>
                </a:gs>
                <a:gs pos="100000">
                  <a:schemeClr val="bg1"/>
                </a:gs>
              </a:gsLst>
              <a:path path="shape">
                <a:fillToRect l="50000" t="50000" r="50000" b="50000"/>
              </a:path>
            </a:gradFill>
            <a:ln w="9525">
              <a:noFill/>
              <a:round/>
            </a:ln>
            <a:effectLst/>
          </p:spPr>
          <p:txBody>
            <a:bodyPr wrap="none" anchor="ctr"/>
            <a:lstStyle/>
            <a:p>
              <a:pPr algn="ctr" eaLnBrk="1" hangingPunct="1"/>
              <a:endParaRPr lang="zh-CN" altLang="en-US" sz="1350">
                <a:latin typeface="Arial" panose="020B0604020202020204" pitchFamily="34" charset="0"/>
              </a:endParaRPr>
            </a:p>
          </p:txBody>
        </p:sp>
      </p:grpSp>
      <p:grpSp>
        <p:nvGrpSpPr>
          <p:cNvPr id="7" name="Group 26"/>
          <p:cNvGrpSpPr/>
          <p:nvPr/>
        </p:nvGrpSpPr>
        <p:grpSpPr bwMode="auto">
          <a:xfrm>
            <a:off x="5977664" y="3863581"/>
            <a:ext cx="1115615" cy="1489472"/>
            <a:chOff x="0" y="0"/>
            <a:chExt cx="995" cy="1332"/>
          </a:xfrm>
        </p:grpSpPr>
        <p:grpSp>
          <p:nvGrpSpPr>
            <p:cNvPr id="8" name="Group 27"/>
            <p:cNvGrpSpPr/>
            <p:nvPr/>
          </p:nvGrpSpPr>
          <p:grpSpPr bwMode="auto">
            <a:xfrm>
              <a:off x="0" y="0"/>
              <a:ext cx="960" cy="965"/>
              <a:chOff x="0" y="0"/>
              <a:chExt cx="1152" cy="1152"/>
            </a:xfrm>
          </p:grpSpPr>
          <p:grpSp>
            <p:nvGrpSpPr>
              <p:cNvPr id="9" name="Group 28"/>
              <p:cNvGrpSpPr/>
              <p:nvPr/>
            </p:nvGrpSpPr>
            <p:grpSpPr bwMode="auto">
              <a:xfrm>
                <a:off x="0" y="0"/>
                <a:ext cx="1152" cy="1152"/>
                <a:chOff x="0" y="0"/>
                <a:chExt cx="1680" cy="1680"/>
              </a:xfrm>
            </p:grpSpPr>
            <p:sp>
              <p:nvSpPr>
                <p:cNvPr id="80925" name="Oval 29"/>
                <p:cNvSpPr>
                  <a:spLocks noChangeArrowheads="1"/>
                </p:cNvSpPr>
                <p:nvPr/>
              </p:nvSpPr>
              <p:spPr bwMode="auto">
                <a:xfrm>
                  <a:off x="0" y="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endParaRPr lang="zh-CN" altLang="en-US" sz="1350"/>
                </a:p>
              </p:txBody>
            </p:sp>
            <p:sp>
              <p:nvSpPr>
                <p:cNvPr id="80926"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9525">
                  <a:noFill/>
                  <a:round/>
                </a:ln>
              </p:spPr>
              <p:txBody>
                <a:bodyPr/>
                <a:lstStyle/>
                <a:p>
                  <a:endParaRPr lang="zh-CN" altLang="en-US" sz="1350"/>
                </a:p>
              </p:txBody>
            </p:sp>
          </p:grpSp>
          <p:sp>
            <p:nvSpPr>
              <p:cNvPr id="80927" name="Text Box 31"/>
              <p:cNvSpPr txBox="1">
                <a:spLocks noChangeArrowheads="1"/>
              </p:cNvSpPr>
              <p:nvPr/>
            </p:nvSpPr>
            <p:spPr bwMode="auto">
              <a:xfrm>
                <a:off x="172" y="286"/>
                <a:ext cx="913" cy="683"/>
              </a:xfrm>
              <a:prstGeom prst="rect">
                <a:avLst/>
              </a:prstGeom>
              <a:noFill/>
              <a:ln w="9525">
                <a:noFill/>
                <a:miter lim="800000"/>
              </a:ln>
              <a:effectLst/>
            </p:spPr>
            <p:txBody>
              <a:bodyPr wrap="square">
                <a:spAutoFit/>
              </a:bodyPr>
              <a:lstStyle/>
              <a:p>
                <a:pPr algn="ctr"/>
                <a:r>
                  <a:rPr lang="zh-CN" altLang="en-US" b="1" dirty="0" smtClean="0">
                    <a:solidFill>
                      <a:schemeClr val="bg1"/>
                    </a:solidFill>
                    <a:latin typeface="黑体" panose="02010609060101010101" pitchFamily="49" charset="-122"/>
                    <a:ea typeface="黑体" panose="02010609060101010101" pitchFamily="49" charset="-122"/>
                  </a:rPr>
                  <a:t>释放</a:t>
                </a:r>
                <a:endParaRPr lang="en-US" altLang="zh-CN" b="1" dirty="0" smtClean="0">
                  <a:solidFill>
                    <a:schemeClr val="bg1"/>
                  </a:solidFill>
                  <a:latin typeface="黑体" panose="02010609060101010101" pitchFamily="49" charset="-122"/>
                  <a:ea typeface="黑体" panose="02010609060101010101" pitchFamily="49" charset="-122"/>
                </a:endParaRPr>
              </a:p>
              <a:p>
                <a:pPr algn="ctr"/>
                <a:r>
                  <a:rPr lang="zh-CN" altLang="en-US" b="1" dirty="0" smtClean="0">
                    <a:solidFill>
                      <a:schemeClr val="bg1"/>
                    </a:solidFill>
                    <a:latin typeface="黑体" panose="02010609060101010101" pitchFamily="49" charset="-122"/>
                    <a:ea typeface="黑体" panose="02010609060101010101" pitchFamily="49" charset="-122"/>
                  </a:rPr>
                  <a:t>连接</a:t>
                </a:r>
                <a:endParaRPr lang="en-US" altLang="zh-CN" b="1" dirty="0" smtClean="0">
                  <a:solidFill>
                    <a:schemeClr val="bg1"/>
                  </a:solidFill>
                  <a:latin typeface="黑体" panose="02010609060101010101" pitchFamily="49" charset="-122"/>
                  <a:ea typeface="黑体" panose="02010609060101010101" pitchFamily="49" charset="-122"/>
                </a:endParaRPr>
              </a:p>
            </p:txBody>
          </p:sp>
        </p:grpSp>
        <p:sp>
          <p:nvSpPr>
            <p:cNvPr id="80928" name="Oval 32"/>
            <p:cNvSpPr>
              <a:spLocks noChangeArrowheads="1"/>
            </p:cNvSpPr>
            <p:nvPr/>
          </p:nvSpPr>
          <p:spPr bwMode="auto">
            <a:xfrm>
              <a:off x="0" y="1056"/>
              <a:ext cx="995" cy="276"/>
            </a:xfrm>
            <a:prstGeom prst="ellipse">
              <a:avLst/>
            </a:prstGeom>
            <a:gradFill rotWithShape="1">
              <a:gsLst>
                <a:gs pos="0">
                  <a:schemeClr val="bg2"/>
                </a:gs>
                <a:gs pos="100000">
                  <a:schemeClr val="bg1"/>
                </a:gs>
              </a:gsLst>
              <a:path path="shape">
                <a:fillToRect l="50000" t="50000" r="50000" b="50000"/>
              </a:path>
            </a:gradFill>
            <a:ln w="9525">
              <a:noFill/>
              <a:round/>
            </a:ln>
            <a:effectLst/>
          </p:spPr>
          <p:txBody>
            <a:bodyPr wrap="none" anchor="ctr"/>
            <a:lstStyle/>
            <a:p>
              <a:pPr algn="ctr" eaLnBrk="1" hangingPunct="1"/>
              <a:endParaRPr lang="zh-CN" altLang="en-US" sz="1350">
                <a:latin typeface="Arial" panose="020B0604020202020204" pitchFamily="34" charset="0"/>
              </a:endParaRPr>
            </a:p>
          </p:txBody>
        </p:sp>
      </p:grpSp>
      <p:sp>
        <p:nvSpPr>
          <p:cNvPr id="29" name="右箭头 28"/>
          <p:cNvSpPr/>
          <p:nvPr/>
        </p:nvSpPr>
        <p:spPr>
          <a:xfrm>
            <a:off x="3059906" y="4165283"/>
            <a:ext cx="815340" cy="451009"/>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右箭头 29"/>
          <p:cNvSpPr/>
          <p:nvPr/>
        </p:nvSpPr>
        <p:spPr>
          <a:xfrm>
            <a:off x="5083493" y="4229576"/>
            <a:ext cx="879158" cy="45386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a:off x="3351134" y="5103506"/>
            <a:ext cx="2449830" cy="299085"/>
          </a:xfrm>
          <a:prstGeom prst="rect">
            <a:avLst/>
          </a:prstGeom>
        </p:spPr>
        <p:txBody>
          <a:bodyPr wrap="none">
            <a:spAutoFit/>
          </a:bodyPr>
          <a:lstStyle/>
          <a:p>
            <a:pPr algn="ctr"/>
            <a:r>
              <a:rPr lang="zh-CN" altLang="en-US" sz="1350" dirty="0" smtClean="0">
                <a:solidFill>
                  <a:srgbClr val="333399"/>
                </a:solidFill>
              </a:rPr>
              <a:t>图</a:t>
            </a:r>
            <a:r>
              <a:rPr lang="en-US" altLang="zh-CN" sz="1350" dirty="0" smtClean="0">
                <a:solidFill>
                  <a:srgbClr val="333399"/>
                </a:solidFill>
              </a:rPr>
              <a:t>3.1</a:t>
            </a:r>
            <a:r>
              <a:rPr lang="zh-CN" altLang="en-US" sz="1350" dirty="0" smtClean="0">
                <a:solidFill>
                  <a:srgbClr val="333399"/>
                </a:solidFill>
              </a:rPr>
              <a:t>　</a:t>
            </a:r>
            <a:r>
              <a:rPr lang="en-US" altLang="zh-CN" sz="1350" dirty="0" smtClean="0">
                <a:solidFill>
                  <a:srgbClr val="333399"/>
                </a:solidFill>
              </a:rPr>
              <a:t>   </a:t>
            </a:r>
            <a:r>
              <a:rPr lang="zh-CN" altLang="en-US" sz="1350" dirty="0" smtClean="0">
                <a:solidFill>
                  <a:srgbClr val="333399"/>
                </a:solidFill>
              </a:rPr>
              <a:t>电路交换的三个阶段</a:t>
            </a:r>
            <a:endParaRPr lang="en-US" altLang="zh-CN" sz="1350" dirty="0">
              <a:solidFill>
                <a:schemeClr val="bg1"/>
              </a:solidFill>
              <a:effectLst>
                <a:outerShdw blurRad="38100" dist="38100" dir="2700000" algn="tl">
                  <a:srgbClr val="000000"/>
                </a:outerShdw>
              </a:effectLst>
              <a:latin typeface="Verdana" panose="020B0604030504040204" pitchFamily="34" charset="0"/>
            </a:endParaRPr>
          </a:p>
        </p:txBody>
      </p:sp>
      <p:sp>
        <p:nvSpPr>
          <p:cNvPr id="79887" name="Text Box 15"/>
          <p:cNvSpPr txBox="1">
            <a:spLocks noChangeArrowheads="1"/>
          </p:cNvSpPr>
          <p:nvPr/>
        </p:nvSpPr>
        <p:spPr bwMode="auto">
          <a:xfrm>
            <a:off x="2087880" y="1916906"/>
            <a:ext cx="4825365" cy="914400"/>
          </a:xfrm>
          <a:prstGeom prst="rect">
            <a:avLst/>
          </a:prstGeom>
          <a:noFill/>
          <a:ln w="9525">
            <a:noFill/>
            <a:miter lim="800000"/>
          </a:ln>
          <a:effectLst/>
        </p:spPr>
        <p:txBody>
          <a:bodyPr wrap="square">
            <a:spAutoFit/>
          </a:bodyPr>
          <a:lstStyle/>
          <a:p>
            <a:pPr>
              <a:lnSpc>
                <a:spcPct val="150000"/>
              </a:lnSpc>
            </a:pPr>
            <a:r>
              <a:rPr lang="zh-CN" altLang="en-US" b="1" dirty="0">
                <a:solidFill>
                  <a:srgbClr val="333399"/>
                </a:solidFill>
              </a:rPr>
              <a:t>从通信资源的分配角度来看，“交换”就是按照某种方式</a:t>
            </a:r>
            <a:r>
              <a:rPr lang="zh-CN" altLang="en-US" b="1" dirty="0">
                <a:solidFill>
                  <a:schemeClr val="hlink"/>
                </a:solidFill>
              </a:rPr>
              <a:t>动态地分配</a:t>
            </a:r>
            <a:r>
              <a:rPr lang="zh-CN" altLang="en-US" b="1" dirty="0">
                <a:solidFill>
                  <a:srgbClr val="333399"/>
                </a:solidFill>
              </a:rPr>
              <a:t>传输线路的资源</a:t>
            </a:r>
            <a:endParaRPr lang="zh-CN" altLang="en-US" b="1" dirty="0">
              <a:solidFill>
                <a:srgbClr val="333399"/>
              </a:solidFill>
            </a:endParaRPr>
          </a:p>
        </p:txBody>
      </p:sp>
      <p:sp>
        <p:nvSpPr>
          <p:cNvPr id="10" name="AutoShape 5"/>
          <p:cNvSpPr>
            <a:spLocks noChangeArrowheads="1"/>
          </p:cNvSpPr>
          <p:nvPr/>
        </p:nvSpPr>
        <p:spPr bwMode="auto">
          <a:xfrm>
            <a:off x="1893570" y="2891790"/>
            <a:ext cx="5193983" cy="718661"/>
          </a:xfrm>
          <a:prstGeom prst="roundRect">
            <a:avLst>
              <a:gd name="adj" fmla="val 50000"/>
            </a:avLst>
          </a:prstGeom>
          <a:solidFill>
            <a:schemeClr val="bg1"/>
          </a:solidFill>
          <a:ln w="9525">
            <a:solidFill>
              <a:srgbClr val="FFFFFF"/>
            </a:solidFill>
            <a:prstDash val="solid"/>
            <a:round/>
          </a:ln>
          <a:effectLst>
            <a:outerShdw dist="63500" dir="3187806" algn="ctr" rotWithShape="0">
              <a:srgbClr val="001D3A"/>
            </a:outerShdw>
          </a:effectLst>
        </p:spPr>
        <p:txBody>
          <a:bodyPr wrap="none" anchor="ctr"/>
          <a:lstStyle/>
          <a:p>
            <a:pPr algn="l"/>
            <a:r>
              <a:rPr lang="zh-CN" altLang="en-US" dirty="0">
                <a:solidFill>
                  <a:srgbClr val="081626"/>
                </a:solidFill>
              </a:rPr>
              <a:t>电路交换的一个重要特点是在通话的全部时间内，</a:t>
            </a:r>
            <a:endParaRPr lang="zh-CN" altLang="en-US" dirty="0">
              <a:solidFill>
                <a:srgbClr val="081626"/>
              </a:solidFill>
            </a:endParaRPr>
          </a:p>
          <a:p>
            <a:pPr algn="l"/>
            <a:r>
              <a:rPr lang="zh-CN" altLang="en-US" dirty="0">
                <a:solidFill>
                  <a:srgbClr val="081626"/>
                </a:solidFill>
              </a:rPr>
              <a:t>通话的两个用户始终占用端到端的通信</a:t>
            </a:r>
            <a:r>
              <a:rPr lang="zh-CN" altLang="en-US">
                <a:solidFill>
                  <a:srgbClr val="081626"/>
                </a:solidFill>
              </a:rPr>
              <a:t>资</a:t>
            </a:r>
            <a:r>
              <a:rPr lang="zh-CN" altLang="en-US" smtClean="0">
                <a:solidFill>
                  <a:srgbClr val="081626"/>
                </a:solidFill>
              </a:rPr>
              <a:t>源。</a:t>
            </a:r>
            <a:endParaRPr lang="en-US" altLang="zh-CN" dirty="0">
              <a:solidFill>
                <a:srgbClr val="081626"/>
              </a:solidFill>
              <a:effectLst>
                <a:outerShdw blurRad="38100" dist="38100" dir="2700000" algn="tl">
                  <a:srgbClr val="00000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9887"/>
                                        </p:tgtEl>
                                        <p:attrNameLst>
                                          <p:attrName>style.visibility</p:attrName>
                                        </p:attrNameLst>
                                      </p:cBhvr>
                                      <p:to>
                                        <p:strVal val="visible"/>
                                      </p:to>
                                    </p:set>
                                    <p:animEffect transition="in" filter="blinds(horizontal)">
                                      <p:cBhvr>
                                        <p:cTn id="20" dur="1000"/>
                                        <p:tgtEl>
                                          <p:spTgt spid="7988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bldLvl="0" animBg="1"/>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页脚占位符 4"/>
          <p:cNvSpPr>
            <a:spLocks noGrp="1"/>
          </p:cNvSpPr>
          <p:nvPr>
            <p:ph type="ftr" sz="quarter" idx="11"/>
          </p:nvPr>
        </p:nvSpPr>
        <p:spPr>
          <a:xfrm>
            <a:off x="3414713" y="5624513"/>
            <a:ext cx="2314575" cy="273844"/>
          </a:xfrm>
        </p:spPr>
        <p:txBody>
          <a:bodyPr/>
          <a:lstStyle/>
          <a:p>
            <a:r>
              <a:rPr lang="zh-CN" sz="1350" b="1">
                <a:solidFill>
                  <a:srgbClr val="002060"/>
                </a:solidFill>
                <a:ea typeface="宋体" panose="02010600030101010101" pitchFamily="2" charset="-122"/>
              </a:rPr>
              <a:t>图</a:t>
            </a:r>
            <a:r>
              <a:rPr lang="en-US" altLang="zh-CN" sz="1350" b="1">
                <a:solidFill>
                  <a:srgbClr val="002060"/>
                </a:solidFill>
                <a:ea typeface="宋体" panose="02010600030101010101" pitchFamily="2" charset="-122"/>
              </a:rPr>
              <a:t>3.2</a:t>
            </a:r>
            <a:r>
              <a:rPr lang="zh-CN" altLang="en-US" sz="1350" b="1">
                <a:solidFill>
                  <a:srgbClr val="002060"/>
                </a:solidFill>
                <a:ea typeface="宋体" panose="02010600030101010101" pitchFamily="2" charset="-122"/>
              </a:rPr>
              <a:t>　</a:t>
            </a:r>
            <a:r>
              <a:rPr lang="en-US" altLang="zh-CN" sz="1350" b="1">
                <a:solidFill>
                  <a:srgbClr val="002060"/>
                </a:solidFill>
                <a:ea typeface="宋体" panose="02010600030101010101" pitchFamily="2" charset="-122"/>
              </a:rPr>
              <a:t>   </a:t>
            </a:r>
            <a:r>
              <a:rPr lang="zh-CN" altLang="en-US" sz="1350" b="1">
                <a:solidFill>
                  <a:srgbClr val="002060"/>
                </a:solidFill>
                <a:ea typeface="宋体" panose="02010600030101010101" pitchFamily="2" charset="-122"/>
              </a:rPr>
              <a:t>电路交换举例</a:t>
            </a:r>
            <a:endParaRPr lang="zh-CN" altLang="en-US" sz="1350" b="1">
              <a:solidFill>
                <a:srgbClr val="002060"/>
              </a:solidFill>
              <a:ea typeface="宋体" panose="02010600030101010101" pitchFamily="2" charset="-122"/>
            </a:endParaRPr>
          </a:p>
        </p:txBody>
      </p:sp>
      <p:sp>
        <p:nvSpPr>
          <p:cNvPr id="81922" name="Rectangle 2" descr="afbae0ddf0234c3bbd5a2eb4a4d10acd# #矩形 674"/>
          <p:cNvSpPr>
            <a:spLocks noGrp="1" noChangeArrowheads="1"/>
          </p:cNvSpPr>
          <p:nvPr>
            <p:ph type="title"/>
          </p:nvPr>
        </p:nvSpPr>
        <p:spPr>
          <a:xfrm>
            <a:off x="1493996" y="999170"/>
            <a:ext cx="6161882" cy="696419"/>
          </a:xfrm>
        </p:spPr>
        <p:txBody>
          <a:body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1</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、电路交换</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sp>
        <p:nvSpPr>
          <p:cNvPr id="81923" name="Rectangle 3" descr="f2ee45c6b4b54178a752d1e4af8a5240# #矩形 675"/>
          <p:cNvSpPr>
            <a:spLocks noGrp="1" noChangeArrowheads="1"/>
          </p:cNvSpPr>
          <p:nvPr>
            <p:ph type="body" idx="1"/>
          </p:nvPr>
        </p:nvSpPr>
        <p:spPr>
          <a:xfrm>
            <a:off x="1644015" y="1808798"/>
            <a:ext cx="5969794" cy="1188720"/>
          </a:xfrm>
          <a:ln w="12700">
            <a:solidFill>
              <a:schemeClr val="accent1"/>
            </a:solidFill>
          </a:ln>
        </p:spPr>
        <p:txBody>
          <a:bodyPr>
            <a:normAutofit fontScale="90000"/>
          </a:bodyPr>
          <a:lstStyle/>
          <a:p>
            <a:pPr marL="0" indent="0" algn="ctr">
              <a:buNone/>
            </a:pPr>
            <a:r>
              <a:rPr b="1">
                <a:solidFill>
                  <a:srgbClr val="002060"/>
                </a:solidFill>
                <a:ea typeface="宋体" panose="02010600030101010101" pitchFamily="2" charset="-122"/>
                <a:sym typeface="+mn-ea"/>
              </a:rPr>
              <a:t>电路交换举例</a:t>
            </a:r>
            <a:endParaRPr b="1">
              <a:solidFill>
                <a:srgbClr val="002060"/>
              </a:solidFill>
              <a:ea typeface="宋体" panose="02010600030101010101" pitchFamily="2" charset="-122"/>
              <a:sym typeface="+mn-ea"/>
            </a:endParaRPr>
          </a:p>
          <a:p>
            <a:pPr marL="0" indent="0" algn="l">
              <a:buNone/>
            </a:pPr>
            <a:r>
              <a:rPr sz="1500" b="1">
                <a:solidFill>
                  <a:srgbClr val="002060"/>
                </a:solidFill>
                <a:ea typeface="宋体" panose="02010600030101010101" pitchFamily="2" charset="-122"/>
              </a:rPr>
              <a:t>（</a:t>
            </a:r>
            <a:r>
              <a:rPr lang="en-US" altLang="zh-CN" sz="1500" b="1">
                <a:solidFill>
                  <a:srgbClr val="002060"/>
                </a:solidFill>
                <a:ea typeface="宋体" panose="02010600030101010101" pitchFamily="2" charset="-122"/>
              </a:rPr>
              <a:t>1</a:t>
            </a:r>
            <a:r>
              <a:rPr sz="1500" b="1">
                <a:solidFill>
                  <a:srgbClr val="002060"/>
                </a:solidFill>
                <a:ea typeface="宋体" panose="02010600030101010101" pitchFamily="2" charset="-122"/>
              </a:rPr>
              <a:t>）</a:t>
            </a:r>
            <a:r>
              <a:rPr lang="en-US" altLang="zh-CN" sz="1500" b="1">
                <a:solidFill>
                  <a:srgbClr val="002060"/>
                </a:solidFill>
                <a:ea typeface="宋体" panose="02010600030101010101" pitchFamily="2" charset="-122"/>
              </a:rPr>
              <a:t>A </a:t>
            </a:r>
            <a:r>
              <a:rPr lang="zh-CN" altLang="en-US" sz="1500" b="1">
                <a:solidFill>
                  <a:srgbClr val="002060"/>
                </a:solidFill>
                <a:ea typeface="宋体" panose="02010600030101010101" pitchFamily="2" charset="-122"/>
              </a:rPr>
              <a:t>和 </a:t>
            </a:r>
            <a:r>
              <a:rPr lang="en-US" altLang="zh-CN" sz="1500" b="1">
                <a:solidFill>
                  <a:srgbClr val="002060"/>
                </a:solidFill>
                <a:ea typeface="宋体" panose="02010600030101010101" pitchFamily="2" charset="-122"/>
              </a:rPr>
              <a:t>D </a:t>
            </a:r>
            <a:r>
              <a:rPr lang="zh-CN" altLang="en-US" sz="1500" b="1">
                <a:solidFill>
                  <a:srgbClr val="002060"/>
                </a:solidFill>
                <a:ea typeface="宋体" panose="02010600030101010101" pitchFamily="2" charset="-122"/>
              </a:rPr>
              <a:t>通话经过四个交换机，通话在 </a:t>
            </a:r>
            <a:r>
              <a:rPr lang="en-US" altLang="zh-CN" sz="1500" b="1">
                <a:solidFill>
                  <a:srgbClr val="002060"/>
                </a:solidFill>
                <a:ea typeface="宋体" panose="02010600030101010101" pitchFamily="2" charset="-122"/>
              </a:rPr>
              <a:t>A </a:t>
            </a:r>
            <a:r>
              <a:rPr lang="zh-CN" altLang="en-US" sz="1500" b="1">
                <a:solidFill>
                  <a:srgbClr val="002060"/>
                </a:solidFill>
                <a:ea typeface="宋体" panose="02010600030101010101" pitchFamily="2" charset="-122"/>
              </a:rPr>
              <a:t>到 </a:t>
            </a:r>
            <a:r>
              <a:rPr lang="en-US" altLang="zh-CN" sz="1500" b="1">
                <a:solidFill>
                  <a:srgbClr val="002060"/>
                </a:solidFill>
                <a:ea typeface="宋体" panose="02010600030101010101" pitchFamily="2" charset="-122"/>
              </a:rPr>
              <a:t>D </a:t>
            </a:r>
            <a:r>
              <a:rPr lang="zh-CN" altLang="en-US" sz="1500" b="1">
                <a:solidFill>
                  <a:srgbClr val="002060"/>
                </a:solidFill>
                <a:ea typeface="宋体" panose="02010600030101010101" pitchFamily="2" charset="-122"/>
              </a:rPr>
              <a:t>的连接上进行。</a:t>
            </a:r>
            <a:endParaRPr lang="zh-CN" altLang="en-US" b="1">
              <a:solidFill>
                <a:srgbClr val="002060"/>
              </a:solidFill>
              <a:ea typeface="宋体" panose="02010600030101010101" pitchFamily="2" charset="-122"/>
            </a:endParaRPr>
          </a:p>
          <a:p>
            <a:pPr marL="0" indent="0" algn="l">
              <a:buNone/>
            </a:pPr>
            <a:r>
              <a:rPr sz="1500" b="1">
                <a:solidFill>
                  <a:srgbClr val="002060"/>
                </a:solidFill>
                <a:ea typeface="宋体" panose="02010600030101010101" pitchFamily="2" charset="-122"/>
              </a:rPr>
              <a:t>（</a:t>
            </a:r>
            <a:r>
              <a:rPr lang="en-US" altLang="zh-CN" sz="1500" b="1">
                <a:solidFill>
                  <a:srgbClr val="002060"/>
                </a:solidFill>
                <a:ea typeface="宋体" panose="02010600030101010101" pitchFamily="2" charset="-122"/>
              </a:rPr>
              <a:t>2</a:t>
            </a:r>
            <a:r>
              <a:rPr sz="1500" b="1">
                <a:solidFill>
                  <a:srgbClr val="002060"/>
                </a:solidFill>
                <a:ea typeface="宋体" panose="02010600030101010101" pitchFamily="2" charset="-122"/>
              </a:rPr>
              <a:t>）</a:t>
            </a:r>
            <a:r>
              <a:rPr lang="en-US" altLang="zh-CN" sz="1500" b="1">
                <a:solidFill>
                  <a:srgbClr val="002060"/>
                </a:solidFill>
                <a:ea typeface="宋体" panose="02010600030101010101" pitchFamily="2" charset="-122"/>
              </a:rPr>
              <a:t>B </a:t>
            </a:r>
            <a:r>
              <a:rPr lang="zh-CN" altLang="en-US" sz="1500" b="1">
                <a:solidFill>
                  <a:srgbClr val="002060"/>
                </a:solidFill>
                <a:ea typeface="宋体" panose="02010600030101010101" pitchFamily="2" charset="-122"/>
              </a:rPr>
              <a:t>和 </a:t>
            </a:r>
            <a:r>
              <a:rPr lang="en-US" altLang="zh-CN" sz="1500" b="1">
                <a:solidFill>
                  <a:srgbClr val="002060"/>
                </a:solidFill>
                <a:ea typeface="宋体" panose="02010600030101010101" pitchFamily="2" charset="-122"/>
              </a:rPr>
              <a:t>C </a:t>
            </a:r>
            <a:r>
              <a:rPr lang="zh-CN" altLang="en-US" sz="1500" b="1">
                <a:solidFill>
                  <a:srgbClr val="002060"/>
                </a:solidFill>
                <a:ea typeface="宋体" panose="02010600030101010101" pitchFamily="2" charset="-122"/>
              </a:rPr>
              <a:t>通话只经过一个本地交换机，通话在 </a:t>
            </a:r>
            <a:r>
              <a:rPr lang="en-US" altLang="zh-CN" sz="1500" b="1">
                <a:solidFill>
                  <a:srgbClr val="002060"/>
                </a:solidFill>
                <a:ea typeface="宋体" panose="02010600030101010101" pitchFamily="2" charset="-122"/>
              </a:rPr>
              <a:t>B </a:t>
            </a:r>
            <a:r>
              <a:rPr lang="zh-CN" altLang="en-US" sz="1500" b="1">
                <a:solidFill>
                  <a:srgbClr val="002060"/>
                </a:solidFill>
                <a:ea typeface="宋体" panose="02010600030101010101" pitchFamily="2" charset="-122"/>
              </a:rPr>
              <a:t>到 </a:t>
            </a:r>
            <a:r>
              <a:rPr lang="en-US" altLang="zh-CN" sz="1500" b="1">
                <a:solidFill>
                  <a:srgbClr val="002060"/>
                </a:solidFill>
                <a:ea typeface="宋体" panose="02010600030101010101" pitchFamily="2" charset="-122"/>
              </a:rPr>
              <a:t>C </a:t>
            </a:r>
            <a:r>
              <a:rPr lang="zh-CN" altLang="en-US" sz="1500" b="1">
                <a:solidFill>
                  <a:srgbClr val="002060"/>
                </a:solidFill>
                <a:ea typeface="宋体" panose="02010600030101010101" pitchFamily="2" charset="-122"/>
              </a:rPr>
              <a:t>的连接上进行</a:t>
            </a:r>
            <a:endParaRPr lang="zh-CN" altLang="en-US" sz="1500" b="1">
              <a:solidFill>
                <a:srgbClr val="002060"/>
              </a:solidFill>
              <a:ea typeface="宋体" panose="02010600030101010101" pitchFamily="2" charset="-122"/>
            </a:endParaRPr>
          </a:p>
          <a:p>
            <a:pPr marL="0" indent="0" algn="ctr">
              <a:buNone/>
            </a:pPr>
            <a:endParaRPr lang="zh-CN" altLang="en-US" sz="1500" b="1">
              <a:solidFill>
                <a:srgbClr val="002060"/>
              </a:solidFill>
              <a:ea typeface="宋体" panose="02010600030101010101" pitchFamily="2" charset="-122"/>
            </a:endParaRPr>
          </a:p>
        </p:txBody>
      </p:sp>
      <p:sp>
        <p:nvSpPr>
          <p:cNvPr id="81924" name="Freeform 4"/>
          <p:cNvSpPr/>
          <p:nvPr/>
        </p:nvSpPr>
        <p:spPr bwMode="auto">
          <a:xfrm>
            <a:off x="2338388" y="4577954"/>
            <a:ext cx="159544" cy="244078"/>
          </a:xfrm>
          <a:custGeom>
            <a:avLst/>
            <a:gdLst>
              <a:gd name="T0" fmla="*/ 9 w 136"/>
              <a:gd name="T1" fmla="*/ 0 h 210"/>
              <a:gd name="T2" fmla="*/ 57 w 136"/>
              <a:gd name="T3" fmla="*/ 6 h 210"/>
              <a:gd name="T4" fmla="*/ 99 w 136"/>
              <a:gd name="T5" fmla="*/ 27 h 210"/>
              <a:gd name="T6" fmla="*/ 129 w 136"/>
              <a:gd name="T7" fmla="*/ 63 h 210"/>
              <a:gd name="T8" fmla="*/ 132 w 136"/>
              <a:gd name="T9" fmla="*/ 114 h 210"/>
              <a:gd name="T10" fmla="*/ 102 w 136"/>
              <a:gd name="T11" fmla="*/ 168 h 210"/>
              <a:gd name="T12" fmla="*/ 51 w 136"/>
              <a:gd name="T13" fmla="*/ 198 h 210"/>
              <a:gd name="T14" fmla="*/ 0 w 136"/>
              <a:gd name="T15" fmla="*/ 210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a:solidFill>
              <a:schemeClr val="tx1"/>
            </a:solidFill>
            <a:round/>
          </a:ln>
        </p:spPr>
        <p:txBody>
          <a:bodyPr/>
          <a:lstStyle/>
          <a:p>
            <a:pPr eaLnBrk="1" hangingPunct="1"/>
            <a:endParaRPr lang="zh-CN" altLang="en-US" sz="1350">
              <a:latin typeface="Arial" panose="020B0604020202020204" pitchFamily="34" charset="0"/>
            </a:endParaRPr>
          </a:p>
        </p:txBody>
      </p:sp>
      <p:sp>
        <p:nvSpPr>
          <p:cNvPr id="81925" name="Line 5"/>
          <p:cNvSpPr>
            <a:spLocks noChangeShapeType="1"/>
          </p:cNvSpPr>
          <p:nvPr/>
        </p:nvSpPr>
        <p:spPr bwMode="auto">
          <a:xfrm flipV="1">
            <a:off x="1797844" y="4822031"/>
            <a:ext cx="533400" cy="366713"/>
          </a:xfrm>
          <a:prstGeom prst="line">
            <a:avLst/>
          </a:prstGeom>
          <a:noFill/>
          <a:ln w="9525">
            <a:solidFill>
              <a:schemeClr val="tx1"/>
            </a:solidFill>
            <a:round/>
          </a:ln>
        </p:spPr>
        <p:txBody>
          <a:bodyPr/>
          <a:lstStyle/>
          <a:p>
            <a:endParaRPr lang="zh-CN" altLang="en-US" sz="1350"/>
          </a:p>
        </p:txBody>
      </p:sp>
      <p:sp>
        <p:nvSpPr>
          <p:cNvPr id="81926" name="Line 6"/>
          <p:cNvSpPr>
            <a:spLocks noChangeShapeType="1"/>
          </p:cNvSpPr>
          <p:nvPr/>
        </p:nvSpPr>
        <p:spPr bwMode="auto">
          <a:xfrm flipV="1">
            <a:off x="1801416" y="4580335"/>
            <a:ext cx="533400" cy="104775"/>
          </a:xfrm>
          <a:prstGeom prst="line">
            <a:avLst/>
          </a:prstGeom>
          <a:noFill/>
          <a:ln w="9525">
            <a:solidFill>
              <a:schemeClr val="tx1"/>
            </a:solidFill>
            <a:round/>
          </a:ln>
        </p:spPr>
        <p:txBody>
          <a:bodyPr/>
          <a:lstStyle/>
          <a:p>
            <a:endParaRPr lang="zh-CN" altLang="en-US" sz="1350"/>
          </a:p>
        </p:txBody>
      </p:sp>
      <p:sp>
        <p:nvSpPr>
          <p:cNvPr id="81927" name="Line 7"/>
          <p:cNvSpPr>
            <a:spLocks noChangeShapeType="1"/>
          </p:cNvSpPr>
          <p:nvPr/>
        </p:nvSpPr>
        <p:spPr bwMode="auto">
          <a:xfrm flipV="1">
            <a:off x="6748463" y="4285060"/>
            <a:ext cx="695325" cy="214313"/>
          </a:xfrm>
          <a:prstGeom prst="line">
            <a:avLst/>
          </a:prstGeom>
          <a:noFill/>
          <a:ln w="9525">
            <a:solidFill>
              <a:schemeClr val="tx1"/>
            </a:solidFill>
            <a:round/>
          </a:ln>
        </p:spPr>
        <p:txBody>
          <a:bodyPr/>
          <a:lstStyle/>
          <a:p>
            <a:endParaRPr lang="zh-CN" altLang="en-US" sz="1350"/>
          </a:p>
        </p:txBody>
      </p:sp>
      <p:sp>
        <p:nvSpPr>
          <p:cNvPr id="81928" name="Line 8"/>
          <p:cNvSpPr>
            <a:spLocks noChangeShapeType="1"/>
          </p:cNvSpPr>
          <p:nvPr/>
        </p:nvSpPr>
        <p:spPr bwMode="auto">
          <a:xfrm>
            <a:off x="1691879" y="4199335"/>
            <a:ext cx="635794" cy="127397"/>
          </a:xfrm>
          <a:prstGeom prst="line">
            <a:avLst/>
          </a:prstGeom>
          <a:noFill/>
          <a:ln w="9525">
            <a:solidFill>
              <a:schemeClr val="tx1"/>
            </a:solidFill>
            <a:round/>
          </a:ln>
        </p:spPr>
        <p:txBody>
          <a:bodyPr/>
          <a:lstStyle/>
          <a:p>
            <a:endParaRPr lang="zh-CN" altLang="en-US" sz="1350"/>
          </a:p>
        </p:txBody>
      </p:sp>
      <p:sp>
        <p:nvSpPr>
          <p:cNvPr id="81929" name="Freeform 9"/>
          <p:cNvSpPr/>
          <p:nvPr/>
        </p:nvSpPr>
        <p:spPr bwMode="auto">
          <a:xfrm>
            <a:off x="2316956" y="3777854"/>
            <a:ext cx="4448175" cy="1143000"/>
          </a:xfrm>
          <a:custGeom>
            <a:avLst/>
            <a:gdLst>
              <a:gd name="T0" fmla="*/ 0 w 3776"/>
              <a:gd name="T1" fmla="*/ 462 h 981"/>
              <a:gd name="T2" fmla="*/ 3 w 3776"/>
              <a:gd name="T3" fmla="*/ 463 h 981"/>
              <a:gd name="T4" fmla="*/ 558 w 3776"/>
              <a:gd name="T5" fmla="*/ 690 h 981"/>
              <a:gd name="T6" fmla="*/ 1167 w 3776"/>
              <a:gd name="T7" fmla="*/ 0 h 981"/>
              <a:gd name="T8" fmla="*/ 1712 w 3776"/>
              <a:gd name="T9" fmla="*/ 209 h 981"/>
              <a:gd name="T10" fmla="*/ 2167 w 3776"/>
              <a:gd name="T11" fmla="*/ 754 h 981"/>
              <a:gd name="T12" fmla="*/ 2712 w 3776"/>
              <a:gd name="T13" fmla="*/ 981 h 981"/>
              <a:gd name="T14" fmla="*/ 3230 w 3776"/>
              <a:gd name="T15" fmla="*/ 500 h 981"/>
              <a:gd name="T16" fmla="*/ 3776 w 3776"/>
              <a:gd name="T17" fmla="*/ 618 h 981"/>
              <a:gd name="T18" fmla="*/ 3766 w 3776"/>
              <a:gd name="T19" fmla="*/ 608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0" name="Rectangle 10"/>
          <p:cNvSpPr>
            <a:spLocks noChangeArrowheads="1"/>
          </p:cNvSpPr>
          <p:nvPr/>
        </p:nvSpPr>
        <p:spPr bwMode="auto">
          <a:xfrm>
            <a:off x="2363391" y="4186238"/>
            <a:ext cx="565547" cy="782241"/>
          </a:xfrm>
          <a:prstGeom prst="rect">
            <a:avLst/>
          </a:prstGeom>
          <a:noFill/>
          <a:ln w="12700">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sp>
        <p:nvSpPr>
          <p:cNvPr id="81931" name="Oval 11"/>
          <p:cNvSpPr>
            <a:spLocks noChangeArrowheads="1"/>
          </p:cNvSpPr>
          <p:nvPr/>
        </p:nvSpPr>
        <p:spPr bwMode="auto">
          <a:xfrm>
            <a:off x="2293144" y="4283869"/>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2" name="Oval 12"/>
          <p:cNvSpPr>
            <a:spLocks noChangeArrowheads="1"/>
          </p:cNvSpPr>
          <p:nvPr/>
        </p:nvSpPr>
        <p:spPr bwMode="auto">
          <a:xfrm>
            <a:off x="2293144" y="4410075"/>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3" name="Oval 13"/>
          <p:cNvSpPr>
            <a:spLocks noChangeArrowheads="1"/>
          </p:cNvSpPr>
          <p:nvPr/>
        </p:nvSpPr>
        <p:spPr bwMode="auto">
          <a:xfrm>
            <a:off x="2293144" y="4542235"/>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4" name="Oval 14"/>
          <p:cNvSpPr>
            <a:spLocks noChangeArrowheads="1"/>
          </p:cNvSpPr>
          <p:nvPr/>
        </p:nvSpPr>
        <p:spPr bwMode="auto">
          <a:xfrm>
            <a:off x="2293144" y="4660106"/>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5" name="Oval 15"/>
          <p:cNvSpPr>
            <a:spLocks noChangeArrowheads="1"/>
          </p:cNvSpPr>
          <p:nvPr/>
        </p:nvSpPr>
        <p:spPr bwMode="auto">
          <a:xfrm>
            <a:off x="2293144" y="4786313"/>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6" name="Oval 16"/>
          <p:cNvSpPr>
            <a:spLocks noChangeArrowheads="1"/>
          </p:cNvSpPr>
          <p:nvPr/>
        </p:nvSpPr>
        <p:spPr bwMode="auto">
          <a:xfrm>
            <a:off x="2928938" y="4283869"/>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7" name="Oval 17"/>
          <p:cNvSpPr>
            <a:spLocks noChangeArrowheads="1"/>
          </p:cNvSpPr>
          <p:nvPr/>
        </p:nvSpPr>
        <p:spPr bwMode="auto">
          <a:xfrm>
            <a:off x="2928938" y="4410075"/>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8" name="Oval 18"/>
          <p:cNvSpPr>
            <a:spLocks noChangeArrowheads="1"/>
          </p:cNvSpPr>
          <p:nvPr/>
        </p:nvSpPr>
        <p:spPr bwMode="auto">
          <a:xfrm>
            <a:off x="2928938" y="4542235"/>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39" name="Oval 19"/>
          <p:cNvSpPr>
            <a:spLocks noChangeArrowheads="1"/>
          </p:cNvSpPr>
          <p:nvPr/>
        </p:nvSpPr>
        <p:spPr bwMode="auto">
          <a:xfrm>
            <a:off x="2928938" y="4660106"/>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0" name="Oval 20"/>
          <p:cNvSpPr>
            <a:spLocks noChangeArrowheads="1"/>
          </p:cNvSpPr>
          <p:nvPr/>
        </p:nvSpPr>
        <p:spPr bwMode="auto">
          <a:xfrm>
            <a:off x="2928938" y="4786313"/>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1" name="Rectangle 21"/>
          <p:cNvSpPr>
            <a:spLocks noChangeArrowheads="1"/>
          </p:cNvSpPr>
          <p:nvPr/>
        </p:nvSpPr>
        <p:spPr bwMode="auto">
          <a:xfrm>
            <a:off x="3720704" y="3513535"/>
            <a:ext cx="564356" cy="783431"/>
          </a:xfrm>
          <a:prstGeom prst="rect">
            <a:avLst/>
          </a:prstGeom>
          <a:noFill/>
          <a:ln w="12700">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sp>
        <p:nvSpPr>
          <p:cNvPr id="81942" name="Oval 22"/>
          <p:cNvSpPr>
            <a:spLocks noChangeArrowheads="1"/>
          </p:cNvSpPr>
          <p:nvPr/>
        </p:nvSpPr>
        <p:spPr bwMode="auto">
          <a:xfrm>
            <a:off x="3649266" y="3612356"/>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3" name="Oval 23"/>
          <p:cNvSpPr>
            <a:spLocks noChangeArrowheads="1"/>
          </p:cNvSpPr>
          <p:nvPr/>
        </p:nvSpPr>
        <p:spPr bwMode="auto">
          <a:xfrm>
            <a:off x="3649266" y="3738563"/>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4" name="Oval 24"/>
          <p:cNvSpPr>
            <a:spLocks noChangeArrowheads="1"/>
          </p:cNvSpPr>
          <p:nvPr/>
        </p:nvSpPr>
        <p:spPr bwMode="auto">
          <a:xfrm>
            <a:off x="3649266" y="3871913"/>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5" name="Oval 25"/>
          <p:cNvSpPr>
            <a:spLocks noChangeArrowheads="1"/>
          </p:cNvSpPr>
          <p:nvPr/>
        </p:nvSpPr>
        <p:spPr bwMode="auto">
          <a:xfrm>
            <a:off x="3649266" y="3989785"/>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6" name="Oval 26"/>
          <p:cNvSpPr>
            <a:spLocks noChangeArrowheads="1"/>
          </p:cNvSpPr>
          <p:nvPr/>
        </p:nvSpPr>
        <p:spPr bwMode="auto">
          <a:xfrm>
            <a:off x="3649266" y="4115991"/>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7" name="Oval 27"/>
          <p:cNvSpPr>
            <a:spLocks noChangeArrowheads="1"/>
          </p:cNvSpPr>
          <p:nvPr/>
        </p:nvSpPr>
        <p:spPr bwMode="auto">
          <a:xfrm>
            <a:off x="4285060" y="3612356"/>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8" name="Oval 28"/>
          <p:cNvSpPr>
            <a:spLocks noChangeArrowheads="1"/>
          </p:cNvSpPr>
          <p:nvPr/>
        </p:nvSpPr>
        <p:spPr bwMode="auto">
          <a:xfrm>
            <a:off x="4285060" y="3738563"/>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49" name="Oval 29"/>
          <p:cNvSpPr>
            <a:spLocks noChangeArrowheads="1"/>
          </p:cNvSpPr>
          <p:nvPr/>
        </p:nvSpPr>
        <p:spPr bwMode="auto">
          <a:xfrm>
            <a:off x="4285060" y="3871913"/>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0" name="Oval 30"/>
          <p:cNvSpPr>
            <a:spLocks noChangeArrowheads="1"/>
          </p:cNvSpPr>
          <p:nvPr/>
        </p:nvSpPr>
        <p:spPr bwMode="auto">
          <a:xfrm>
            <a:off x="4285060" y="3989785"/>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1" name="Oval 31"/>
          <p:cNvSpPr>
            <a:spLocks noChangeArrowheads="1"/>
          </p:cNvSpPr>
          <p:nvPr/>
        </p:nvSpPr>
        <p:spPr bwMode="auto">
          <a:xfrm>
            <a:off x="4285060" y="4115991"/>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2" name="Rectangle 32"/>
          <p:cNvSpPr>
            <a:spLocks noChangeArrowheads="1"/>
          </p:cNvSpPr>
          <p:nvPr/>
        </p:nvSpPr>
        <p:spPr bwMode="auto">
          <a:xfrm>
            <a:off x="4907756" y="4521994"/>
            <a:ext cx="565547" cy="782241"/>
          </a:xfrm>
          <a:prstGeom prst="rect">
            <a:avLst/>
          </a:prstGeom>
          <a:noFill/>
          <a:ln w="12700">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sp>
        <p:nvSpPr>
          <p:cNvPr id="81953" name="Oval 33"/>
          <p:cNvSpPr>
            <a:spLocks noChangeArrowheads="1"/>
          </p:cNvSpPr>
          <p:nvPr/>
        </p:nvSpPr>
        <p:spPr bwMode="auto">
          <a:xfrm>
            <a:off x="4836319" y="4619625"/>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4" name="Oval 34"/>
          <p:cNvSpPr>
            <a:spLocks noChangeArrowheads="1"/>
          </p:cNvSpPr>
          <p:nvPr/>
        </p:nvSpPr>
        <p:spPr bwMode="auto">
          <a:xfrm>
            <a:off x="4836319" y="4744641"/>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5" name="Oval 35"/>
          <p:cNvSpPr>
            <a:spLocks noChangeArrowheads="1"/>
          </p:cNvSpPr>
          <p:nvPr/>
        </p:nvSpPr>
        <p:spPr bwMode="auto">
          <a:xfrm>
            <a:off x="4836319" y="4877991"/>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6" name="Oval 36"/>
          <p:cNvSpPr>
            <a:spLocks noChangeArrowheads="1"/>
          </p:cNvSpPr>
          <p:nvPr/>
        </p:nvSpPr>
        <p:spPr bwMode="auto">
          <a:xfrm>
            <a:off x="4836319" y="4995863"/>
            <a:ext cx="71438"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7" name="Oval 37"/>
          <p:cNvSpPr>
            <a:spLocks noChangeArrowheads="1"/>
          </p:cNvSpPr>
          <p:nvPr/>
        </p:nvSpPr>
        <p:spPr bwMode="auto">
          <a:xfrm>
            <a:off x="4836319" y="5122069"/>
            <a:ext cx="71438"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8" name="Oval 38"/>
          <p:cNvSpPr>
            <a:spLocks noChangeArrowheads="1"/>
          </p:cNvSpPr>
          <p:nvPr/>
        </p:nvSpPr>
        <p:spPr bwMode="auto">
          <a:xfrm>
            <a:off x="5473304" y="4619625"/>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59" name="Oval 39"/>
          <p:cNvSpPr>
            <a:spLocks noChangeArrowheads="1"/>
          </p:cNvSpPr>
          <p:nvPr/>
        </p:nvSpPr>
        <p:spPr bwMode="auto">
          <a:xfrm>
            <a:off x="5473304" y="4744641"/>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0" name="Oval 40"/>
          <p:cNvSpPr>
            <a:spLocks noChangeArrowheads="1"/>
          </p:cNvSpPr>
          <p:nvPr/>
        </p:nvSpPr>
        <p:spPr bwMode="auto">
          <a:xfrm>
            <a:off x="5473304" y="4877991"/>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1" name="Oval 41"/>
          <p:cNvSpPr>
            <a:spLocks noChangeArrowheads="1"/>
          </p:cNvSpPr>
          <p:nvPr/>
        </p:nvSpPr>
        <p:spPr bwMode="auto">
          <a:xfrm>
            <a:off x="5473304" y="4995863"/>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2" name="Oval 42"/>
          <p:cNvSpPr>
            <a:spLocks noChangeArrowheads="1"/>
          </p:cNvSpPr>
          <p:nvPr/>
        </p:nvSpPr>
        <p:spPr bwMode="auto">
          <a:xfrm>
            <a:off x="5473304" y="5122069"/>
            <a:ext cx="70247" cy="71438"/>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3" name="Text Box 43"/>
          <p:cNvSpPr txBox="1">
            <a:spLocks noChangeArrowheads="1"/>
          </p:cNvSpPr>
          <p:nvPr/>
        </p:nvSpPr>
        <p:spPr bwMode="auto">
          <a:xfrm>
            <a:off x="1387079" y="3849291"/>
            <a:ext cx="636905" cy="594360"/>
          </a:xfrm>
          <a:prstGeom prst="rect">
            <a:avLst/>
          </a:prstGeom>
          <a:noFill/>
          <a:ln w="9525">
            <a:noFill/>
            <a:miter lim="800000"/>
          </a:ln>
        </p:spPr>
        <p:txBody>
          <a:bodyPr wrap="none">
            <a:spAutoFit/>
          </a:bodyPr>
          <a:lstStyle/>
          <a:p>
            <a:pPr eaLnBrk="1" hangingPunct="1"/>
            <a:r>
              <a:rPr kumimoji="1" lang="en-US" altLang="zh-CN" sz="3300">
                <a:latin typeface="Wingdings" panose="05000000000000000000" pitchFamily="2" charset="2"/>
              </a:rPr>
              <a:t>(</a:t>
            </a:r>
            <a:endParaRPr kumimoji="1" lang="en-US" altLang="zh-CN" sz="3300">
              <a:latin typeface="Wingdings" panose="05000000000000000000" pitchFamily="2" charset="2"/>
            </a:endParaRPr>
          </a:p>
        </p:txBody>
      </p:sp>
      <p:sp>
        <p:nvSpPr>
          <p:cNvPr id="81964" name="Text Box 44"/>
          <p:cNvSpPr txBox="1">
            <a:spLocks noChangeArrowheads="1"/>
          </p:cNvSpPr>
          <p:nvPr/>
        </p:nvSpPr>
        <p:spPr bwMode="auto">
          <a:xfrm>
            <a:off x="7269956" y="3906441"/>
            <a:ext cx="636905" cy="594360"/>
          </a:xfrm>
          <a:prstGeom prst="rect">
            <a:avLst/>
          </a:prstGeom>
          <a:noFill/>
          <a:ln w="9525">
            <a:noFill/>
            <a:miter lim="800000"/>
          </a:ln>
        </p:spPr>
        <p:txBody>
          <a:bodyPr wrap="none">
            <a:spAutoFit/>
          </a:bodyPr>
          <a:lstStyle/>
          <a:p>
            <a:pPr eaLnBrk="1" hangingPunct="1"/>
            <a:r>
              <a:rPr kumimoji="1" lang="en-US" altLang="zh-CN" sz="3300">
                <a:latin typeface="Wingdings" panose="05000000000000000000" pitchFamily="2" charset="2"/>
              </a:rPr>
              <a:t>(</a:t>
            </a:r>
            <a:endParaRPr kumimoji="1" lang="en-US" altLang="zh-CN" sz="3300">
              <a:latin typeface="Wingdings" panose="05000000000000000000" pitchFamily="2" charset="2"/>
            </a:endParaRPr>
          </a:p>
        </p:txBody>
      </p:sp>
      <p:sp>
        <p:nvSpPr>
          <p:cNvPr id="81965" name="Rectangle 45"/>
          <p:cNvSpPr>
            <a:spLocks noChangeArrowheads="1"/>
          </p:cNvSpPr>
          <p:nvPr/>
        </p:nvSpPr>
        <p:spPr bwMode="auto">
          <a:xfrm>
            <a:off x="6151960" y="3849291"/>
            <a:ext cx="565547" cy="783431"/>
          </a:xfrm>
          <a:prstGeom prst="rect">
            <a:avLst/>
          </a:prstGeom>
          <a:noFill/>
          <a:ln w="12700">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sp>
        <p:nvSpPr>
          <p:cNvPr id="81966" name="Oval 46"/>
          <p:cNvSpPr>
            <a:spLocks noChangeArrowheads="1"/>
          </p:cNvSpPr>
          <p:nvPr/>
        </p:nvSpPr>
        <p:spPr bwMode="auto">
          <a:xfrm>
            <a:off x="6080522" y="3948113"/>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7" name="Oval 47"/>
          <p:cNvSpPr>
            <a:spLocks noChangeArrowheads="1"/>
          </p:cNvSpPr>
          <p:nvPr/>
        </p:nvSpPr>
        <p:spPr bwMode="auto">
          <a:xfrm>
            <a:off x="6080522" y="4074319"/>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8" name="Oval 48"/>
          <p:cNvSpPr>
            <a:spLocks noChangeArrowheads="1"/>
          </p:cNvSpPr>
          <p:nvPr/>
        </p:nvSpPr>
        <p:spPr bwMode="auto">
          <a:xfrm>
            <a:off x="6080522" y="4207669"/>
            <a:ext cx="71438"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69" name="Oval 49"/>
          <p:cNvSpPr>
            <a:spLocks noChangeArrowheads="1"/>
          </p:cNvSpPr>
          <p:nvPr/>
        </p:nvSpPr>
        <p:spPr bwMode="auto">
          <a:xfrm>
            <a:off x="6080522" y="4325541"/>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0" name="Oval 50"/>
          <p:cNvSpPr>
            <a:spLocks noChangeArrowheads="1"/>
          </p:cNvSpPr>
          <p:nvPr/>
        </p:nvSpPr>
        <p:spPr bwMode="auto">
          <a:xfrm>
            <a:off x="6080522" y="4451747"/>
            <a:ext cx="71438"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1" name="Oval 51"/>
          <p:cNvSpPr>
            <a:spLocks noChangeArrowheads="1"/>
          </p:cNvSpPr>
          <p:nvPr/>
        </p:nvSpPr>
        <p:spPr bwMode="auto">
          <a:xfrm>
            <a:off x="6717506" y="3948113"/>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2" name="Oval 52"/>
          <p:cNvSpPr>
            <a:spLocks noChangeArrowheads="1"/>
          </p:cNvSpPr>
          <p:nvPr/>
        </p:nvSpPr>
        <p:spPr bwMode="auto">
          <a:xfrm>
            <a:off x="6717506" y="4074319"/>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3" name="Oval 53"/>
          <p:cNvSpPr>
            <a:spLocks noChangeArrowheads="1"/>
          </p:cNvSpPr>
          <p:nvPr/>
        </p:nvSpPr>
        <p:spPr bwMode="auto">
          <a:xfrm>
            <a:off x="6717506" y="4207669"/>
            <a:ext cx="70247" cy="69056"/>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4" name="Oval 54"/>
          <p:cNvSpPr>
            <a:spLocks noChangeArrowheads="1"/>
          </p:cNvSpPr>
          <p:nvPr/>
        </p:nvSpPr>
        <p:spPr bwMode="auto">
          <a:xfrm>
            <a:off x="6717506" y="4325541"/>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5" name="Oval 55"/>
          <p:cNvSpPr>
            <a:spLocks noChangeArrowheads="1"/>
          </p:cNvSpPr>
          <p:nvPr/>
        </p:nvSpPr>
        <p:spPr bwMode="auto">
          <a:xfrm>
            <a:off x="6717506" y="4451747"/>
            <a:ext cx="70247" cy="70247"/>
          </a:xfrm>
          <a:prstGeom prst="ellipse">
            <a:avLst/>
          </a:prstGeom>
          <a:solidFill>
            <a:schemeClr val="bg1"/>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1976" name="Line 56"/>
          <p:cNvSpPr>
            <a:spLocks noChangeShapeType="1"/>
          </p:cNvSpPr>
          <p:nvPr/>
        </p:nvSpPr>
        <p:spPr bwMode="auto">
          <a:xfrm flipH="1">
            <a:off x="2058591" y="3857625"/>
            <a:ext cx="95250" cy="421481"/>
          </a:xfrm>
          <a:prstGeom prst="line">
            <a:avLst/>
          </a:prstGeom>
          <a:noFill/>
          <a:ln w="9525">
            <a:solidFill>
              <a:schemeClr val="tx1"/>
            </a:solidFill>
            <a:round/>
            <a:tailEnd type="triangle" w="sm" len="lg"/>
          </a:ln>
        </p:spPr>
        <p:txBody>
          <a:bodyPr wrap="none" anchor="ctr"/>
          <a:lstStyle/>
          <a:p>
            <a:endParaRPr lang="zh-CN" altLang="en-US" sz="1350"/>
          </a:p>
        </p:txBody>
      </p:sp>
      <p:sp>
        <p:nvSpPr>
          <p:cNvPr id="81977" name="Line 57"/>
          <p:cNvSpPr>
            <a:spLocks noChangeShapeType="1"/>
          </p:cNvSpPr>
          <p:nvPr/>
        </p:nvSpPr>
        <p:spPr bwMode="auto">
          <a:xfrm flipH="1" flipV="1">
            <a:off x="7098506" y="4410075"/>
            <a:ext cx="138113" cy="363141"/>
          </a:xfrm>
          <a:prstGeom prst="line">
            <a:avLst/>
          </a:prstGeom>
          <a:noFill/>
          <a:ln w="9525">
            <a:solidFill>
              <a:schemeClr val="tx1"/>
            </a:solidFill>
            <a:round/>
            <a:tailEnd type="triangle" w="sm" len="lg"/>
          </a:ln>
        </p:spPr>
        <p:txBody>
          <a:bodyPr wrap="none" anchor="ctr"/>
          <a:lstStyle/>
          <a:p>
            <a:endParaRPr lang="zh-CN" altLang="en-US" sz="1350"/>
          </a:p>
        </p:txBody>
      </p:sp>
      <p:sp>
        <p:nvSpPr>
          <p:cNvPr id="81978" name="Line 58"/>
          <p:cNvSpPr>
            <a:spLocks noChangeShapeType="1"/>
          </p:cNvSpPr>
          <p:nvPr/>
        </p:nvSpPr>
        <p:spPr bwMode="auto">
          <a:xfrm flipH="1">
            <a:off x="4667250" y="3906441"/>
            <a:ext cx="508397" cy="447675"/>
          </a:xfrm>
          <a:prstGeom prst="line">
            <a:avLst/>
          </a:prstGeom>
          <a:noFill/>
          <a:ln w="9525">
            <a:solidFill>
              <a:schemeClr val="tx1"/>
            </a:solidFill>
            <a:round/>
            <a:tailEnd type="triangle" w="sm" len="lg"/>
          </a:ln>
        </p:spPr>
        <p:txBody>
          <a:bodyPr wrap="none" anchor="ctr"/>
          <a:lstStyle/>
          <a:p>
            <a:endParaRPr lang="zh-CN" altLang="en-US" sz="1350"/>
          </a:p>
        </p:txBody>
      </p:sp>
      <p:sp>
        <p:nvSpPr>
          <p:cNvPr id="81979" name="Line 59"/>
          <p:cNvSpPr>
            <a:spLocks noChangeShapeType="1"/>
          </p:cNvSpPr>
          <p:nvPr/>
        </p:nvSpPr>
        <p:spPr bwMode="auto">
          <a:xfrm>
            <a:off x="5459016" y="3906441"/>
            <a:ext cx="351234" cy="702469"/>
          </a:xfrm>
          <a:prstGeom prst="line">
            <a:avLst/>
          </a:prstGeom>
          <a:noFill/>
          <a:ln w="9525">
            <a:solidFill>
              <a:schemeClr val="tx1"/>
            </a:solidFill>
            <a:round/>
            <a:tailEnd type="triangle" w="sm" len="lg"/>
          </a:ln>
        </p:spPr>
        <p:txBody>
          <a:bodyPr wrap="none" anchor="ctr"/>
          <a:lstStyle/>
          <a:p>
            <a:endParaRPr lang="zh-CN" altLang="en-US" sz="1350"/>
          </a:p>
        </p:txBody>
      </p:sp>
      <p:sp>
        <p:nvSpPr>
          <p:cNvPr id="81980" name="Line 60"/>
          <p:cNvSpPr>
            <a:spLocks noChangeShapeType="1"/>
          </p:cNvSpPr>
          <p:nvPr/>
        </p:nvSpPr>
        <p:spPr bwMode="auto">
          <a:xfrm>
            <a:off x="3140869" y="3626644"/>
            <a:ext cx="121444" cy="573881"/>
          </a:xfrm>
          <a:prstGeom prst="line">
            <a:avLst/>
          </a:prstGeom>
          <a:noFill/>
          <a:ln w="9525">
            <a:solidFill>
              <a:schemeClr val="tx1"/>
            </a:solidFill>
            <a:round/>
            <a:tailEnd type="triangle" w="sm" len="lg"/>
          </a:ln>
        </p:spPr>
        <p:txBody>
          <a:bodyPr wrap="none" anchor="ctr"/>
          <a:lstStyle/>
          <a:p>
            <a:endParaRPr lang="zh-CN" altLang="en-US" sz="1350"/>
          </a:p>
        </p:txBody>
      </p:sp>
      <p:sp>
        <p:nvSpPr>
          <p:cNvPr id="81981" name="Text Box 61"/>
          <p:cNvSpPr txBox="1">
            <a:spLocks noChangeArrowheads="1"/>
          </p:cNvSpPr>
          <p:nvPr/>
        </p:nvSpPr>
        <p:spPr bwMode="auto">
          <a:xfrm>
            <a:off x="1479947" y="4296966"/>
            <a:ext cx="636905" cy="594360"/>
          </a:xfrm>
          <a:prstGeom prst="rect">
            <a:avLst/>
          </a:prstGeom>
          <a:noFill/>
          <a:ln w="9525">
            <a:noFill/>
            <a:miter lim="800000"/>
          </a:ln>
        </p:spPr>
        <p:txBody>
          <a:bodyPr wrap="none">
            <a:spAutoFit/>
          </a:bodyPr>
          <a:lstStyle/>
          <a:p>
            <a:pPr eaLnBrk="1" hangingPunct="1"/>
            <a:r>
              <a:rPr kumimoji="1" lang="en-US" altLang="zh-CN" sz="3300">
                <a:latin typeface="Wingdings" panose="05000000000000000000" pitchFamily="2" charset="2"/>
              </a:rPr>
              <a:t>(</a:t>
            </a:r>
            <a:endParaRPr kumimoji="1" lang="en-US" altLang="zh-CN" sz="3300">
              <a:latin typeface="Wingdings" panose="05000000000000000000" pitchFamily="2" charset="2"/>
            </a:endParaRPr>
          </a:p>
        </p:txBody>
      </p:sp>
      <p:sp>
        <p:nvSpPr>
          <p:cNvPr id="81982" name="Text Box 62"/>
          <p:cNvSpPr txBox="1">
            <a:spLocks noChangeArrowheads="1"/>
          </p:cNvSpPr>
          <p:nvPr/>
        </p:nvSpPr>
        <p:spPr bwMode="auto">
          <a:xfrm>
            <a:off x="1479947" y="4801791"/>
            <a:ext cx="636905" cy="594360"/>
          </a:xfrm>
          <a:prstGeom prst="rect">
            <a:avLst/>
          </a:prstGeom>
          <a:noFill/>
          <a:ln w="9525">
            <a:noFill/>
            <a:miter lim="800000"/>
          </a:ln>
        </p:spPr>
        <p:txBody>
          <a:bodyPr wrap="none">
            <a:spAutoFit/>
          </a:bodyPr>
          <a:lstStyle/>
          <a:p>
            <a:pPr eaLnBrk="1" hangingPunct="1"/>
            <a:r>
              <a:rPr kumimoji="1" lang="en-US" altLang="zh-CN" sz="3300">
                <a:latin typeface="Wingdings" panose="05000000000000000000" pitchFamily="2" charset="2"/>
              </a:rPr>
              <a:t>(</a:t>
            </a:r>
            <a:endParaRPr kumimoji="1" lang="en-US" altLang="zh-CN" sz="3300">
              <a:latin typeface="Wingdings" panose="05000000000000000000" pitchFamily="2" charset="2"/>
            </a:endParaRPr>
          </a:p>
        </p:txBody>
      </p:sp>
      <p:sp>
        <p:nvSpPr>
          <p:cNvPr id="81983" name="Text Box 63"/>
          <p:cNvSpPr txBox="1">
            <a:spLocks noChangeArrowheads="1"/>
          </p:cNvSpPr>
          <p:nvPr/>
        </p:nvSpPr>
        <p:spPr bwMode="auto">
          <a:xfrm>
            <a:off x="2309813" y="3867150"/>
            <a:ext cx="679450" cy="259080"/>
          </a:xfrm>
          <a:prstGeom prst="rect">
            <a:avLst/>
          </a:prstGeom>
          <a:noFill/>
          <a:ln w="9525">
            <a:noFill/>
            <a:miter lim="800000"/>
          </a:ln>
        </p:spPr>
        <p:txBody>
          <a:bodyPr wrap="none">
            <a:spAutoFit/>
          </a:bodyPr>
          <a:lstStyle/>
          <a:p>
            <a:pPr eaLnBrk="1" hangingPunct="1"/>
            <a:r>
              <a:rPr kumimoji="1" lang="zh-CN" altLang="en-US" sz="1050" b="1">
                <a:solidFill>
                  <a:srgbClr val="FF0000"/>
                </a:solidFill>
                <a:ea typeface="黑体" panose="02010609060101010101" pitchFamily="49" charset="-122"/>
              </a:rPr>
              <a:t>交换机</a:t>
            </a:r>
            <a:r>
              <a:rPr kumimoji="1" lang="en-US" altLang="zh-CN" sz="1050" b="1">
                <a:solidFill>
                  <a:srgbClr val="FF0000"/>
                </a:solidFill>
                <a:ea typeface="黑体" panose="02010609060101010101" pitchFamily="49" charset="-122"/>
              </a:rPr>
              <a:t>1</a:t>
            </a:r>
            <a:endParaRPr kumimoji="1" lang="en-US" altLang="zh-CN" sz="1050" b="1">
              <a:solidFill>
                <a:srgbClr val="FF0000"/>
              </a:solidFill>
              <a:ea typeface="黑体" panose="02010609060101010101" pitchFamily="49" charset="-122"/>
            </a:endParaRPr>
          </a:p>
        </p:txBody>
      </p:sp>
      <p:sp>
        <p:nvSpPr>
          <p:cNvPr id="81986" name="Text Box 67"/>
          <p:cNvSpPr txBox="1">
            <a:spLocks noChangeArrowheads="1"/>
          </p:cNvSpPr>
          <p:nvPr/>
        </p:nvSpPr>
        <p:spPr bwMode="auto">
          <a:xfrm>
            <a:off x="1876425" y="3562350"/>
            <a:ext cx="6400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ea typeface="黑体" panose="02010609060101010101" pitchFamily="49" charset="-122"/>
              </a:rPr>
              <a:t>用户线</a:t>
            </a:r>
            <a:endParaRPr kumimoji="1" lang="zh-CN" altLang="en-US" sz="1200">
              <a:solidFill>
                <a:srgbClr val="333399"/>
              </a:solidFill>
              <a:ea typeface="黑体" panose="02010609060101010101" pitchFamily="49" charset="-122"/>
            </a:endParaRPr>
          </a:p>
        </p:txBody>
      </p:sp>
      <p:sp>
        <p:nvSpPr>
          <p:cNvPr id="81987" name="Text Box 68"/>
          <p:cNvSpPr txBox="1">
            <a:spLocks noChangeArrowheads="1"/>
          </p:cNvSpPr>
          <p:nvPr/>
        </p:nvSpPr>
        <p:spPr bwMode="auto">
          <a:xfrm>
            <a:off x="6930629" y="4724400"/>
            <a:ext cx="6400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ea typeface="黑体" panose="02010609060101010101" pitchFamily="49" charset="-122"/>
              </a:rPr>
              <a:t>用户线</a:t>
            </a:r>
            <a:endParaRPr kumimoji="1" lang="zh-CN" altLang="en-US" sz="1200">
              <a:solidFill>
                <a:srgbClr val="333399"/>
              </a:solidFill>
              <a:ea typeface="黑体" panose="02010609060101010101" pitchFamily="49" charset="-122"/>
            </a:endParaRPr>
          </a:p>
        </p:txBody>
      </p:sp>
      <p:sp>
        <p:nvSpPr>
          <p:cNvPr id="81988" name="Text Box 69"/>
          <p:cNvSpPr txBox="1">
            <a:spLocks noChangeArrowheads="1"/>
          </p:cNvSpPr>
          <p:nvPr/>
        </p:nvSpPr>
        <p:spPr bwMode="auto">
          <a:xfrm>
            <a:off x="5063729" y="3606403"/>
            <a:ext cx="6400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ea typeface="黑体" panose="02010609060101010101" pitchFamily="49" charset="-122"/>
              </a:rPr>
              <a:t>中继线</a:t>
            </a:r>
            <a:endParaRPr kumimoji="1" lang="zh-CN" altLang="en-US" sz="1200">
              <a:solidFill>
                <a:srgbClr val="333399"/>
              </a:solidFill>
              <a:ea typeface="黑体" panose="02010609060101010101" pitchFamily="49" charset="-122"/>
            </a:endParaRPr>
          </a:p>
        </p:txBody>
      </p:sp>
      <p:sp>
        <p:nvSpPr>
          <p:cNvPr id="81989" name="Text Box 70"/>
          <p:cNvSpPr txBox="1">
            <a:spLocks noChangeArrowheads="1"/>
          </p:cNvSpPr>
          <p:nvPr/>
        </p:nvSpPr>
        <p:spPr bwMode="auto">
          <a:xfrm>
            <a:off x="2801541" y="3327797"/>
            <a:ext cx="6400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ea typeface="黑体" panose="02010609060101010101" pitchFamily="49" charset="-122"/>
              </a:rPr>
              <a:t>中继线</a:t>
            </a:r>
            <a:endParaRPr kumimoji="1" lang="zh-CN" altLang="en-US" sz="1200">
              <a:solidFill>
                <a:srgbClr val="333399"/>
              </a:solidFill>
              <a:ea typeface="黑体" panose="02010609060101010101" pitchFamily="49" charset="-122"/>
            </a:endParaRPr>
          </a:p>
        </p:txBody>
      </p:sp>
      <p:sp>
        <p:nvSpPr>
          <p:cNvPr id="81990" name="Text Box 71"/>
          <p:cNvSpPr txBox="1">
            <a:spLocks noChangeArrowheads="1"/>
          </p:cNvSpPr>
          <p:nvPr/>
        </p:nvSpPr>
        <p:spPr bwMode="auto">
          <a:xfrm>
            <a:off x="7415213" y="3729038"/>
            <a:ext cx="320675" cy="320040"/>
          </a:xfrm>
          <a:prstGeom prst="rect">
            <a:avLst/>
          </a:prstGeom>
          <a:noFill/>
          <a:ln w="9525">
            <a:noFill/>
            <a:miter lim="800000"/>
          </a:ln>
        </p:spPr>
        <p:txBody>
          <a:bodyPr wrap="none">
            <a:spAutoFit/>
          </a:bodyPr>
          <a:lstStyle/>
          <a:p>
            <a:pPr eaLnBrk="1" hangingPunct="1"/>
            <a:r>
              <a:rPr kumimoji="1" lang="en-US" sz="1500">
                <a:solidFill>
                  <a:srgbClr val="333399"/>
                </a:solidFill>
                <a:latin typeface="Arial" panose="020B0604020202020204" pitchFamily="34" charset="0"/>
              </a:rPr>
              <a:t>D</a:t>
            </a:r>
            <a:endParaRPr lang="en-US" sz="1350"/>
          </a:p>
        </p:txBody>
      </p:sp>
      <p:sp>
        <p:nvSpPr>
          <p:cNvPr id="81991" name="Text Box 72"/>
          <p:cNvSpPr txBox="1">
            <a:spLocks noChangeArrowheads="1"/>
          </p:cNvSpPr>
          <p:nvPr/>
        </p:nvSpPr>
        <p:spPr bwMode="auto">
          <a:xfrm>
            <a:off x="1354931" y="4906566"/>
            <a:ext cx="320675" cy="320040"/>
          </a:xfrm>
          <a:prstGeom prst="rect">
            <a:avLst/>
          </a:prstGeom>
          <a:noFill/>
          <a:ln w="9525">
            <a:noFill/>
            <a:miter lim="800000"/>
          </a:ln>
        </p:spPr>
        <p:txBody>
          <a:bodyPr wrap="none">
            <a:spAutoFit/>
          </a:bodyPr>
          <a:lstStyle/>
          <a:p>
            <a:pPr eaLnBrk="1" hangingPunct="1"/>
            <a:r>
              <a:rPr kumimoji="1" lang="en-US" sz="1500">
                <a:solidFill>
                  <a:srgbClr val="333399"/>
                </a:solidFill>
                <a:latin typeface="Arial" panose="020B0604020202020204" pitchFamily="34" charset="0"/>
              </a:rPr>
              <a:t>C</a:t>
            </a:r>
            <a:endParaRPr lang="en-US" sz="1350"/>
          </a:p>
        </p:txBody>
      </p:sp>
      <p:sp>
        <p:nvSpPr>
          <p:cNvPr id="81992" name="Text Box 73"/>
          <p:cNvSpPr txBox="1">
            <a:spLocks noChangeArrowheads="1"/>
          </p:cNvSpPr>
          <p:nvPr/>
        </p:nvSpPr>
        <p:spPr bwMode="auto">
          <a:xfrm>
            <a:off x="1331119" y="4383881"/>
            <a:ext cx="309880" cy="320040"/>
          </a:xfrm>
          <a:prstGeom prst="rect">
            <a:avLst/>
          </a:prstGeom>
          <a:noFill/>
          <a:ln w="9525">
            <a:noFill/>
            <a:miter lim="800000"/>
          </a:ln>
        </p:spPr>
        <p:txBody>
          <a:bodyPr wrap="none">
            <a:spAutoFit/>
          </a:bodyPr>
          <a:lstStyle/>
          <a:p>
            <a:pPr eaLnBrk="1" hangingPunct="1"/>
            <a:r>
              <a:rPr kumimoji="1" lang="en-US" sz="1500">
                <a:solidFill>
                  <a:srgbClr val="333399"/>
                </a:solidFill>
                <a:latin typeface="Arial" panose="020B0604020202020204" pitchFamily="34" charset="0"/>
              </a:rPr>
              <a:t>B</a:t>
            </a:r>
            <a:endParaRPr lang="en-US" sz="1350"/>
          </a:p>
        </p:txBody>
      </p:sp>
      <p:sp>
        <p:nvSpPr>
          <p:cNvPr id="81993" name="Text Box 74"/>
          <p:cNvSpPr txBox="1">
            <a:spLocks noChangeArrowheads="1"/>
          </p:cNvSpPr>
          <p:nvPr/>
        </p:nvSpPr>
        <p:spPr bwMode="auto">
          <a:xfrm>
            <a:off x="1574006" y="3674269"/>
            <a:ext cx="309880"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A</a:t>
            </a:r>
            <a:endParaRPr kumimoji="1" lang="en-US" altLang="zh-CN" sz="1500">
              <a:solidFill>
                <a:srgbClr val="333399"/>
              </a:solidFill>
              <a:latin typeface="Arial" panose="020B0604020202020204" pitchFamily="34" charset="0"/>
            </a:endParaRPr>
          </a:p>
        </p:txBody>
      </p:sp>
      <p:sp>
        <p:nvSpPr>
          <p:cNvPr id="43084" name="Freeform 76"/>
          <p:cNvSpPr/>
          <p:nvPr/>
        </p:nvSpPr>
        <p:spPr bwMode="auto">
          <a:xfrm>
            <a:off x="1763316" y="3774281"/>
            <a:ext cx="5670947" cy="1143000"/>
          </a:xfrm>
          <a:custGeom>
            <a:avLst/>
            <a:gdLst>
              <a:gd name="T0" fmla="*/ 0 w 4763"/>
              <a:gd name="T1" fmla="*/ 345 h 960"/>
              <a:gd name="T2" fmla="*/ 476 w 4763"/>
              <a:gd name="T3" fmla="*/ 448 h 960"/>
              <a:gd name="T4" fmla="*/ 1006 w 4763"/>
              <a:gd name="T5" fmla="*/ 686 h 960"/>
              <a:gd name="T6" fmla="*/ 1609 w 4763"/>
              <a:gd name="T7" fmla="*/ 0 h 960"/>
              <a:gd name="T8" fmla="*/ 2158 w 4763"/>
              <a:gd name="T9" fmla="*/ 211 h 960"/>
              <a:gd name="T10" fmla="*/ 2606 w 4763"/>
              <a:gd name="T11" fmla="*/ 750 h 960"/>
              <a:gd name="T12" fmla="*/ 3145 w 4763"/>
              <a:gd name="T13" fmla="*/ 960 h 960"/>
              <a:gd name="T14" fmla="*/ 3657 w 4763"/>
              <a:gd name="T15" fmla="*/ 485 h 960"/>
              <a:gd name="T16" fmla="*/ 4197 w 4763"/>
              <a:gd name="T17" fmla="*/ 604 h 960"/>
              <a:gd name="T18" fmla="*/ 4763 w 4763"/>
              <a:gd name="T19" fmla="*/ 436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3"/>
              <a:gd name="T31" fmla="*/ 0 h 960"/>
              <a:gd name="T32" fmla="*/ 4763 w 4763"/>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a:solidFill>
              <a:schemeClr val="hlink"/>
            </a:solidFill>
            <a:round/>
          </a:ln>
        </p:spPr>
        <p:txBody>
          <a:bodyPr/>
          <a:lstStyle/>
          <a:p>
            <a:pPr eaLnBrk="1" hangingPunct="1"/>
            <a:endParaRPr lang="zh-CN" altLang="en-US" sz="1350">
              <a:latin typeface="Arial" panose="020B0604020202020204" pitchFamily="34" charset="0"/>
            </a:endParaRPr>
          </a:p>
        </p:txBody>
      </p:sp>
      <p:sp>
        <p:nvSpPr>
          <p:cNvPr id="3" name="Text Box 63"/>
          <p:cNvSpPr txBox="1">
            <a:spLocks noChangeArrowheads="1"/>
          </p:cNvSpPr>
          <p:nvPr/>
        </p:nvSpPr>
        <p:spPr bwMode="auto">
          <a:xfrm>
            <a:off x="3654266" y="3105150"/>
            <a:ext cx="679450" cy="259080"/>
          </a:xfrm>
          <a:prstGeom prst="rect">
            <a:avLst/>
          </a:prstGeom>
          <a:noFill/>
          <a:ln w="9525">
            <a:noFill/>
            <a:miter lim="800000"/>
          </a:ln>
        </p:spPr>
        <p:txBody>
          <a:bodyPr wrap="none">
            <a:spAutoFit/>
          </a:bodyPr>
          <a:lstStyle/>
          <a:p>
            <a:pPr eaLnBrk="1" hangingPunct="1"/>
            <a:r>
              <a:rPr kumimoji="1" lang="zh-CN" altLang="en-US" sz="1050" b="1">
                <a:solidFill>
                  <a:srgbClr val="FF0000"/>
                </a:solidFill>
                <a:ea typeface="黑体" panose="02010609060101010101" pitchFamily="49" charset="-122"/>
              </a:rPr>
              <a:t>交换机</a:t>
            </a:r>
            <a:r>
              <a:rPr kumimoji="1" lang="en-US" altLang="zh-CN" sz="1050" b="1">
                <a:solidFill>
                  <a:srgbClr val="FF0000"/>
                </a:solidFill>
                <a:ea typeface="黑体" panose="02010609060101010101" pitchFamily="49" charset="-122"/>
              </a:rPr>
              <a:t>2</a:t>
            </a:r>
            <a:endParaRPr kumimoji="1" lang="en-US" altLang="zh-CN" sz="1050" b="1">
              <a:solidFill>
                <a:srgbClr val="FF0000"/>
              </a:solidFill>
              <a:ea typeface="黑体" panose="02010609060101010101" pitchFamily="49" charset="-122"/>
            </a:endParaRPr>
          </a:p>
        </p:txBody>
      </p:sp>
      <p:sp>
        <p:nvSpPr>
          <p:cNvPr id="4" name="Text Box 63"/>
          <p:cNvSpPr txBox="1">
            <a:spLocks noChangeArrowheads="1"/>
          </p:cNvSpPr>
          <p:nvPr/>
        </p:nvSpPr>
        <p:spPr bwMode="auto">
          <a:xfrm>
            <a:off x="6138386" y="3537109"/>
            <a:ext cx="679450" cy="259080"/>
          </a:xfrm>
          <a:prstGeom prst="rect">
            <a:avLst/>
          </a:prstGeom>
          <a:noFill/>
          <a:ln w="9525">
            <a:noFill/>
            <a:miter lim="800000"/>
          </a:ln>
        </p:spPr>
        <p:txBody>
          <a:bodyPr wrap="none">
            <a:spAutoFit/>
          </a:bodyPr>
          <a:lstStyle/>
          <a:p>
            <a:pPr eaLnBrk="1" hangingPunct="1"/>
            <a:r>
              <a:rPr kumimoji="1" lang="zh-CN" altLang="en-US" sz="1050" b="1">
                <a:solidFill>
                  <a:srgbClr val="FF0000"/>
                </a:solidFill>
                <a:ea typeface="黑体" panose="02010609060101010101" pitchFamily="49" charset="-122"/>
              </a:rPr>
              <a:t>交换机</a:t>
            </a:r>
            <a:r>
              <a:rPr kumimoji="1" lang="en-US" altLang="zh-CN" sz="1050" b="1">
                <a:solidFill>
                  <a:srgbClr val="FF0000"/>
                </a:solidFill>
                <a:ea typeface="黑体" panose="02010609060101010101" pitchFamily="49" charset="-122"/>
              </a:rPr>
              <a:t>4</a:t>
            </a:r>
            <a:endParaRPr kumimoji="1" lang="en-US" altLang="zh-CN" sz="1050" b="1">
              <a:solidFill>
                <a:srgbClr val="FF0000"/>
              </a:solidFill>
              <a:ea typeface="黑体" panose="02010609060101010101" pitchFamily="49" charset="-122"/>
            </a:endParaRPr>
          </a:p>
        </p:txBody>
      </p:sp>
      <p:sp>
        <p:nvSpPr>
          <p:cNvPr id="5" name="Text Box 63"/>
          <p:cNvSpPr txBox="1">
            <a:spLocks noChangeArrowheads="1"/>
          </p:cNvSpPr>
          <p:nvPr/>
        </p:nvSpPr>
        <p:spPr bwMode="auto">
          <a:xfrm>
            <a:off x="4896326" y="4239101"/>
            <a:ext cx="679450" cy="259080"/>
          </a:xfrm>
          <a:prstGeom prst="rect">
            <a:avLst/>
          </a:prstGeom>
          <a:noFill/>
          <a:ln w="9525">
            <a:noFill/>
            <a:miter lim="800000"/>
          </a:ln>
        </p:spPr>
        <p:txBody>
          <a:bodyPr wrap="none">
            <a:spAutoFit/>
          </a:bodyPr>
          <a:lstStyle/>
          <a:p>
            <a:pPr eaLnBrk="1" hangingPunct="1"/>
            <a:r>
              <a:rPr kumimoji="1" lang="zh-CN" altLang="en-US" sz="1050" b="1">
                <a:solidFill>
                  <a:srgbClr val="FF0000"/>
                </a:solidFill>
                <a:ea typeface="黑体" panose="02010609060101010101" pitchFamily="49" charset="-122"/>
              </a:rPr>
              <a:t>交换机</a:t>
            </a:r>
            <a:r>
              <a:rPr kumimoji="1" lang="en-US" altLang="zh-CN" sz="1050" b="1">
                <a:solidFill>
                  <a:srgbClr val="FF0000"/>
                </a:solidFill>
                <a:ea typeface="黑体" panose="02010609060101010101" pitchFamily="49" charset="-122"/>
              </a:rPr>
              <a:t>3</a:t>
            </a:r>
            <a:endParaRPr kumimoji="1" lang="en-US" altLang="zh-CN" sz="1050" b="1">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84"/>
                                        </p:tgtEl>
                                        <p:attrNameLst>
                                          <p:attrName>style.visibility</p:attrName>
                                        </p:attrNameLst>
                                      </p:cBhvr>
                                      <p:to>
                                        <p:strVal val="visible"/>
                                      </p:to>
                                    </p:set>
                                    <p:animEffect transition="in" filter="wipe(left)">
                                      <p:cBhvr>
                                        <p:cTn id="7" dur="2000"/>
                                        <p:tgtEl>
                                          <p:spTgt spid="4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8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73" name="Text Box 29"/>
          <p:cNvSpPr txBox="1">
            <a:spLocks noChangeArrowheads="1"/>
          </p:cNvSpPr>
          <p:nvPr/>
        </p:nvSpPr>
        <p:spPr bwMode="auto">
          <a:xfrm>
            <a:off x="2514600" y="3894535"/>
            <a:ext cx="2185988" cy="304800"/>
          </a:xfrm>
          <a:prstGeom prst="rect">
            <a:avLst/>
          </a:prstGeom>
          <a:noFill/>
          <a:ln w="9525">
            <a:noFill/>
            <a:miter lim="800000"/>
          </a:ln>
          <a:effectLst/>
        </p:spPr>
        <p:txBody>
          <a:bodyPr>
            <a:spAutoFit/>
          </a:bodyPr>
          <a:lstStyle/>
          <a:p>
            <a:pPr algn="r"/>
            <a:r>
              <a:rPr lang="en-US" altLang="zh-CN" sz="1350" b="1">
                <a:solidFill>
                  <a:schemeClr val="bg1"/>
                </a:solidFill>
                <a:latin typeface="Arial" panose="020B0604020202020204" pitchFamily="34" charset="0"/>
              </a:rPr>
              <a:t>Add Your Text</a:t>
            </a:r>
            <a:endParaRPr lang="en-US" altLang="zh-CN" sz="1350" b="1">
              <a:solidFill>
                <a:schemeClr val="bg1"/>
              </a:solidFill>
              <a:latin typeface="Arial" panose="020B0604020202020204" pitchFamily="34" charset="0"/>
            </a:endParaRPr>
          </a:p>
        </p:txBody>
      </p:sp>
      <p:sp>
        <p:nvSpPr>
          <p:cNvPr id="82976" name="Rectangle 32" descr="afbae0ddf0234c3bbd5a2eb4a4d10acd# #矩形 674"/>
          <p:cNvSpPr>
            <a:spLocks noGrp="1" noChangeArrowheads="1"/>
          </p:cNvSpPr>
          <p:nvPr>
            <p:ph type="title"/>
          </p:nvPr>
        </p:nvSpPr>
        <p:spPr>
          <a:xfrm>
            <a:off x="529590" y="1971040"/>
            <a:ext cx="7126605" cy="696595"/>
          </a:xfrm>
        </p:spPr>
        <p:txBody>
          <a:bodyPr>
            <a:normAutofit fontScale="90000"/>
          </a:bodyPr>
          <a:lstStyle/>
          <a:p>
            <a:pPr algn="ctr"/>
            <a:r>
              <a:rPr lang="en-US" altLang="zh-CN" b="1">
                <a:solidFill>
                  <a:srgbClr val="002060"/>
                </a:solidFill>
                <a:ea typeface="宋体" panose="02010600030101010101" pitchFamily="2" charset="-122"/>
              </a:rPr>
              <a:t>     </a:t>
            </a:r>
            <a:r>
              <a:rPr lang="zh-CN" altLang="en-US" b="1">
                <a:solidFill>
                  <a:srgbClr val="002060"/>
                </a:solidFill>
                <a:ea typeface="宋体" panose="02010600030101010101" pitchFamily="2" charset="-122"/>
              </a:rPr>
              <a:t>缺点：电路交换传送计算机数据效率低</a:t>
            </a:r>
            <a:endParaRPr lang="zh-CN" altLang="en-US" b="1">
              <a:solidFill>
                <a:srgbClr val="002060"/>
              </a:solidFill>
              <a:ea typeface="宋体" panose="02010600030101010101" pitchFamily="2" charset="-122"/>
            </a:endParaRPr>
          </a:p>
        </p:txBody>
      </p:sp>
      <p:grpSp>
        <p:nvGrpSpPr>
          <p:cNvPr id="4" name="Group 38"/>
          <p:cNvGrpSpPr/>
          <p:nvPr/>
        </p:nvGrpSpPr>
        <p:grpSpPr bwMode="auto">
          <a:xfrm>
            <a:off x="850900" y="2780665"/>
            <a:ext cx="7867650" cy="1919703"/>
            <a:chOff x="899" y="1407"/>
            <a:chExt cx="2956" cy="1111"/>
          </a:xfrm>
        </p:grpSpPr>
        <p:sp>
          <p:nvSpPr>
            <p:cNvPr id="82972" name="Text Box 28"/>
            <p:cNvSpPr txBox="1">
              <a:spLocks noChangeArrowheads="1"/>
            </p:cNvSpPr>
            <p:nvPr/>
          </p:nvSpPr>
          <p:spPr bwMode="auto">
            <a:xfrm>
              <a:off x="1008" y="1970"/>
              <a:ext cx="1551" cy="291"/>
            </a:xfrm>
            <a:prstGeom prst="rect">
              <a:avLst/>
            </a:prstGeom>
            <a:noFill/>
            <a:ln w="9525">
              <a:noFill/>
              <a:miter lim="800000"/>
            </a:ln>
            <a:effectLst/>
          </p:spPr>
          <p:txBody>
            <a:bodyPr>
              <a:spAutoFit/>
            </a:bodyPr>
            <a:lstStyle/>
            <a:p>
              <a:pPr algn="l">
                <a:lnSpc>
                  <a:spcPct val="200000"/>
                </a:lnSpc>
              </a:pPr>
              <a:r>
                <a:rPr lang="en-US" altLang="zh-CN" sz="1350" b="1">
                  <a:solidFill>
                    <a:schemeClr val="bg1"/>
                  </a:solidFill>
                  <a:latin typeface="Arial" panose="020B0604020202020204" pitchFamily="34" charset="0"/>
                </a:rPr>
                <a:t>Add Your Text</a:t>
              </a:r>
              <a:endParaRPr lang="en-US" altLang="zh-CN" sz="1350" b="1">
                <a:solidFill>
                  <a:schemeClr val="bg1"/>
                </a:solidFill>
                <a:latin typeface="Arial" panose="020B0604020202020204" pitchFamily="34" charset="0"/>
              </a:endParaRPr>
            </a:p>
          </p:txBody>
        </p:sp>
        <p:sp>
          <p:nvSpPr>
            <p:cNvPr id="82980" name="Rectangle 36"/>
            <p:cNvSpPr>
              <a:spLocks noChangeArrowheads="1"/>
            </p:cNvSpPr>
            <p:nvPr/>
          </p:nvSpPr>
          <p:spPr bwMode="auto">
            <a:xfrm>
              <a:off x="899" y="1407"/>
              <a:ext cx="2956" cy="1111"/>
            </a:xfrm>
            <a:prstGeom prst="rect">
              <a:avLst/>
            </a:prstGeom>
            <a:noFill/>
            <a:ln w="9525" algn="ctr">
              <a:noFill/>
              <a:miter lim="800000"/>
            </a:ln>
            <a:effectLst/>
          </p:spPr>
          <p:txBody>
            <a:bodyPr wrap="square">
              <a:spAutoFit/>
            </a:bodyPr>
            <a:lstStyle/>
            <a:p>
              <a:pPr algn="l">
                <a:lnSpc>
                  <a:spcPct val="200000"/>
                </a:lnSpc>
              </a:pPr>
              <a:r>
                <a:rPr lang="zh-CN" altLang="en-US" sz="2400" b="1">
                  <a:solidFill>
                    <a:srgbClr val="333399"/>
                  </a:solidFill>
                </a:rPr>
                <a:t>计算机数据具有突发性，</a:t>
              </a:r>
              <a:r>
                <a:rPr lang="zh-CN" altLang="en-US" sz="2400" b="1">
                  <a:solidFill>
                    <a:srgbClr val="333399"/>
                  </a:solidFill>
                  <a:sym typeface="+mn-ea"/>
                </a:rPr>
                <a:t>这导致通信线路的利用率很低。</a:t>
              </a:r>
              <a:endParaRPr lang="zh-CN" altLang="en-US" sz="2400" b="1">
                <a:solidFill>
                  <a:srgbClr val="333399"/>
                </a:solidFill>
                <a:sym typeface="+mn-ea"/>
              </a:endParaRPr>
            </a:p>
            <a:p>
              <a:pPr algn="l">
                <a:lnSpc>
                  <a:spcPct val="200000"/>
                </a:lnSpc>
              </a:pPr>
              <a:r>
                <a:rPr lang="zh-CN" altLang="en-US" sz="2400" b="1">
                  <a:solidFill>
                    <a:srgbClr val="333399"/>
                  </a:solidFill>
                  <a:sym typeface="+mn-ea"/>
                </a:rPr>
                <a:t>为分组交换的产生和应用提供必然性。</a:t>
              </a:r>
              <a:endParaRPr lang="zh-CN" altLang="en-US" sz="2400" b="1">
                <a:solidFill>
                  <a:srgbClr val="333399"/>
                </a:solidFill>
                <a:sym typeface="+mn-ea"/>
              </a:endParaRPr>
            </a:p>
            <a:p>
              <a:pPr algn="l"/>
              <a:endParaRPr lang="zh-CN" altLang="en-US" sz="2400" b="1">
                <a:solidFill>
                  <a:srgbClr val="333399"/>
                </a:solidFill>
              </a:endParaRPr>
            </a:p>
          </p:txBody>
        </p:sp>
      </p:grpSp>
      <p:sp>
        <p:nvSpPr>
          <p:cNvPr id="81922" name="Rectangle 2" descr="afbae0ddf0234c3bbd5a2eb4a4d10acd# #矩形 674"/>
          <p:cNvSpPr>
            <a:spLocks noGrp="1" noChangeArrowheads="1"/>
          </p:cNvSpPr>
          <p:nvPr/>
        </p:nvSpPr>
        <p:spPr>
          <a:xfrm>
            <a:off x="1493996" y="999170"/>
            <a:ext cx="6161882" cy="6964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3.1</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　电路交换</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afbae0ddf0234c3bbd5a2eb4a4d10acd# #矩形 674"/>
          <p:cNvSpPr>
            <a:spLocks noGrp="1" noChangeArrowheads="1"/>
          </p:cNvSpPr>
          <p:nvPr>
            <p:ph type="title"/>
          </p:nvPr>
        </p:nvSpPr>
        <p:spPr/>
        <p:txBody>
          <a:body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rPr>
              <a:t>3.2	</a:t>
            </a:r>
            <a:r>
              <a:rPr lang="zh-CN" altLang="en-US" b="1" dirty="0" smtClean="0">
                <a:solidFill>
                  <a:schemeClr val="tx1"/>
                </a:solidFill>
                <a:latin typeface="Arial" panose="020B0604020202020204" pitchFamily="34" charset="0"/>
                <a:ea typeface="微软雅黑" panose="020B0503020204020204" pitchFamily="34" charset="-122"/>
                <a:cs typeface="+mn-cs"/>
              </a:rPr>
              <a:t>分组交换</a:t>
            </a:r>
            <a:endParaRPr lang="zh-CN" altLang="en-US" b="1" dirty="0" smtClean="0">
              <a:solidFill>
                <a:schemeClr val="tx1"/>
              </a:solidFill>
              <a:latin typeface="Arial" panose="020B0604020202020204" pitchFamily="34" charset="0"/>
              <a:ea typeface="微软雅黑" panose="020B0503020204020204" pitchFamily="34" charset="-122"/>
              <a:cs typeface="+mn-cs"/>
            </a:endParaRPr>
          </a:p>
        </p:txBody>
      </p:sp>
      <p:sp>
        <p:nvSpPr>
          <p:cNvPr id="83971" name="Rectangle 3" descr="f2ee45c6b4b54178a752d1e4af8a5240# #矩形 675"/>
          <p:cNvSpPr>
            <a:spLocks noGrp="1" noChangeArrowheads="1"/>
          </p:cNvSpPr>
          <p:nvPr>
            <p:ph type="body" idx="1"/>
          </p:nvPr>
        </p:nvSpPr>
        <p:spPr/>
        <p:txBody>
          <a:bodyPr>
            <a:normAutofit/>
          </a:bodyPr>
          <a:lstStyle/>
          <a:p>
            <a:pPr marL="0" indent="0">
              <a:buNone/>
            </a:pPr>
            <a:r>
              <a:rPr lang="en-US" altLang="zh-CN" b="1">
                <a:solidFill>
                  <a:srgbClr val="FF0000"/>
                </a:solidFill>
                <a:ea typeface="宋体" panose="02010600030101010101" pitchFamily="2" charset="-122"/>
              </a:rPr>
              <a:t>3.2.1</a:t>
            </a:r>
            <a:r>
              <a:rPr b="1">
                <a:solidFill>
                  <a:srgbClr val="FF0000"/>
                </a:solidFill>
                <a:ea typeface="宋体" panose="02010600030101010101" pitchFamily="2" charset="-122"/>
              </a:rPr>
              <a:t>　什么是分组？</a:t>
            </a:r>
            <a:r>
              <a:rPr lang="en-US" altLang="zh-CN" b="1">
                <a:ea typeface="宋体" panose="02010600030101010101" pitchFamily="2" charset="-122"/>
              </a:rPr>
              <a:t>   </a:t>
            </a:r>
            <a:endParaRPr lang="en-US" altLang="zh-CN" b="1">
              <a:ea typeface="宋体" panose="02010600030101010101" pitchFamily="2" charset="-122"/>
            </a:endParaRPr>
          </a:p>
          <a:p>
            <a:pPr marL="0" indent="0">
              <a:buNone/>
            </a:pPr>
            <a:r>
              <a:rPr b="1">
                <a:solidFill>
                  <a:schemeClr val="tx2">
                    <a:lumMod val="50000"/>
                  </a:schemeClr>
                </a:solidFill>
                <a:ea typeface="宋体" panose="02010600030101010101" pitchFamily="2" charset="-122"/>
                <a:sym typeface="+mn-ea"/>
              </a:rPr>
              <a:t>由发送端先把较长的报文划分成较短的、固定长度的数据段，然后在各个数据段前面加上首部，构成一个分组，也叫包。</a:t>
            </a:r>
            <a:endParaRPr b="1">
              <a:solidFill>
                <a:schemeClr val="tx2">
                  <a:lumMod val="50000"/>
                </a:schemeClr>
              </a:solidFill>
              <a:ea typeface="宋体" panose="02010600030101010101" pitchFamily="2" charset="-122"/>
              <a:sym typeface="+mn-ea"/>
            </a:endParaRPr>
          </a:p>
          <a:p>
            <a:pPr marL="0" indent="0">
              <a:buNone/>
            </a:pPr>
            <a:r>
              <a:rPr lang="en-US" altLang="zh-CN" b="1">
                <a:solidFill>
                  <a:srgbClr val="FF0000"/>
                </a:solidFill>
                <a:ea typeface="宋体" panose="02010600030101010101" pitchFamily="2" charset="-122"/>
                <a:sym typeface="+mn-ea"/>
              </a:rPr>
              <a:t>3.2.2</a:t>
            </a:r>
            <a:r>
              <a:rPr b="1">
                <a:solidFill>
                  <a:srgbClr val="FF0000"/>
                </a:solidFill>
                <a:ea typeface="宋体" panose="02010600030101010101" pitchFamily="2" charset="-122"/>
                <a:sym typeface="+mn-ea"/>
              </a:rPr>
              <a:t>　什么是报文？</a:t>
            </a:r>
            <a:endParaRPr lang="en-US" altLang="zh-CN" sz="2100" b="1">
              <a:solidFill>
                <a:srgbClr val="FF0000"/>
              </a:solidFill>
              <a:ea typeface="宋体" panose="02010600030101010101" pitchFamily="2" charset="-122"/>
              <a:sym typeface="+mn-ea"/>
            </a:endParaRPr>
          </a:p>
          <a:p>
            <a:pPr marL="0" indent="0">
              <a:buNone/>
            </a:pPr>
            <a:r>
              <a:rPr lang="zh-CN" altLang="en-US" b="1">
                <a:solidFill>
                  <a:schemeClr val="tx2">
                    <a:lumMod val="50000"/>
                  </a:schemeClr>
                </a:solidFill>
                <a:ea typeface="宋体" panose="02010600030101010101" pitchFamily="2" charset="-122"/>
              </a:rPr>
              <a:t>报文是网络中交换与传输的数据单元，即站点一次性要发送的数据块。报文包含了将要发送的完整的数据信息，其长短很不一致，长度不限且可变。</a:t>
            </a:r>
            <a:endParaRPr lang="zh-CN" altLang="en-US" b="1">
              <a:solidFill>
                <a:schemeClr val="tx2">
                  <a:lumMod val="50000"/>
                </a:schemeClr>
              </a:solidFill>
              <a:ea typeface="宋体" panose="02010600030101010101" pitchFamily="2" charset="-122"/>
            </a:endParaRPr>
          </a:p>
          <a:p>
            <a:pPr marL="0" indent="0">
              <a:buNone/>
            </a:pPr>
            <a:r>
              <a:rPr lang="en-US" altLang="zh-CN" b="1">
                <a:solidFill>
                  <a:srgbClr val="FF0000"/>
                </a:solidFill>
                <a:ea typeface="宋体" panose="02010600030101010101" pitchFamily="2" charset="-122"/>
              </a:rPr>
              <a:t>3.2.3</a:t>
            </a:r>
            <a:r>
              <a:rPr b="1">
                <a:solidFill>
                  <a:srgbClr val="FF0000"/>
                </a:solidFill>
                <a:ea typeface="宋体" panose="02010600030101010101" pitchFamily="2" charset="-122"/>
              </a:rPr>
              <a:t>　</a:t>
            </a:r>
            <a:r>
              <a:rPr lang="zh-CN" altLang="en-US" b="1">
                <a:solidFill>
                  <a:srgbClr val="FF0000"/>
                </a:solidFill>
                <a:ea typeface="宋体" panose="02010600030101010101" pitchFamily="2" charset="-122"/>
              </a:rPr>
              <a:t>为什么要使用分组的首部？</a:t>
            </a:r>
            <a:endParaRPr lang="zh-CN" altLang="en-US" b="1">
              <a:solidFill>
                <a:srgbClr val="FF0000"/>
              </a:solidFill>
              <a:ea typeface="宋体" panose="02010600030101010101" pitchFamily="2" charset="-122"/>
            </a:endParaRPr>
          </a:p>
          <a:p>
            <a:pPr marL="0" indent="0">
              <a:buNone/>
            </a:pPr>
            <a:r>
              <a:rPr lang="zh-CN" altLang="en-US" b="1">
                <a:solidFill>
                  <a:schemeClr val="tx2">
                    <a:lumMod val="50000"/>
                  </a:schemeClr>
                </a:solidFill>
                <a:ea typeface="宋体" panose="02010600030101010101" pitchFamily="2" charset="-122"/>
              </a:rPr>
              <a:t>分组的首部由一些必要的控制信息组成，包含目的地址和源地址等重要信息。</a:t>
            </a:r>
            <a:r>
              <a:rPr lang="zh-CN" altLang="en-US" b="1">
                <a:ea typeface="宋体" panose="02010600030101010101" pitchFamily="2" charset="-122"/>
              </a:rPr>
              <a:t>   </a:t>
            </a:r>
            <a:endParaRPr lang="zh-CN" altLang="en-US" b="1">
              <a:solidFill>
                <a:schemeClr val="hlink"/>
              </a:solidFill>
              <a:ea typeface="宋体" panose="02010600030101010101" pitchFamily="2" charset="-122"/>
            </a:endParaRPr>
          </a:p>
        </p:txBody>
      </p:sp>
      <p:grpSp>
        <p:nvGrpSpPr>
          <p:cNvPr id="2" name="Group 77"/>
          <p:cNvGrpSpPr/>
          <p:nvPr/>
        </p:nvGrpSpPr>
        <p:grpSpPr bwMode="auto">
          <a:xfrm>
            <a:off x="4531519" y="3861435"/>
            <a:ext cx="3460670" cy="323850"/>
            <a:chOff x="1202" y="2206"/>
            <a:chExt cx="3860" cy="272"/>
          </a:xfrm>
        </p:grpSpPr>
        <p:grpSp>
          <p:nvGrpSpPr>
            <p:cNvPr id="3" name="Group 75"/>
            <p:cNvGrpSpPr/>
            <p:nvPr/>
          </p:nvGrpSpPr>
          <p:grpSpPr bwMode="auto">
            <a:xfrm>
              <a:off x="1247" y="2206"/>
              <a:ext cx="3266" cy="272"/>
              <a:chOff x="1247" y="2931"/>
              <a:chExt cx="3266" cy="272"/>
            </a:xfrm>
          </p:grpSpPr>
          <p:sp>
            <p:nvSpPr>
              <p:cNvPr id="83974" name="Rectangle 70"/>
              <p:cNvSpPr>
                <a:spLocks noChangeArrowheads="1"/>
              </p:cNvSpPr>
              <p:nvPr/>
            </p:nvSpPr>
            <p:spPr bwMode="auto">
              <a:xfrm>
                <a:off x="1248"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Arial" panose="020B0604020202020204" pitchFamily="34" charset="0"/>
                  <a:ea typeface="黑体" panose="02010609060101010101" pitchFamily="49" charset="-122"/>
                </a:endParaRPr>
              </a:p>
            </p:txBody>
          </p:sp>
          <p:sp>
            <p:nvSpPr>
              <p:cNvPr id="83975" name="Rectangle 71"/>
              <p:cNvSpPr>
                <a:spLocks noChangeArrowheads="1"/>
              </p:cNvSpPr>
              <p:nvPr/>
            </p:nvSpPr>
            <p:spPr bwMode="auto">
              <a:xfrm>
                <a:off x="2336"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Tahoma" panose="020B0604030504040204" pitchFamily="34" charset="0"/>
                  <a:ea typeface="黑体" panose="02010609060101010101" pitchFamily="49" charset="-122"/>
                </a:endParaRPr>
              </a:p>
            </p:txBody>
          </p:sp>
          <p:sp>
            <p:nvSpPr>
              <p:cNvPr id="83976" name="Rectangle 72"/>
              <p:cNvSpPr>
                <a:spLocks noChangeArrowheads="1"/>
              </p:cNvSpPr>
              <p:nvPr/>
            </p:nvSpPr>
            <p:spPr bwMode="auto">
              <a:xfrm>
                <a:off x="3425"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Arial" panose="020B0604020202020204" pitchFamily="34" charset="0"/>
                  <a:ea typeface="黑体" panose="02010609060101010101" pitchFamily="49" charset="-122"/>
                </a:endParaRPr>
              </a:p>
            </p:txBody>
          </p:sp>
          <p:sp>
            <p:nvSpPr>
              <p:cNvPr id="83977" name="Rectangle 74"/>
              <p:cNvSpPr>
                <a:spLocks noChangeArrowheads="1"/>
              </p:cNvSpPr>
              <p:nvPr/>
            </p:nvSpPr>
            <p:spPr bwMode="auto">
              <a:xfrm>
                <a:off x="1247" y="2931"/>
                <a:ext cx="3266" cy="272"/>
              </a:xfrm>
              <a:prstGeom prst="rect">
                <a:avLst/>
              </a:prstGeom>
              <a:noFill/>
              <a:ln w="28575">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grpSp>
        <p:sp>
          <p:nvSpPr>
            <p:cNvPr id="83978" name="Text Box 76"/>
            <p:cNvSpPr txBox="1">
              <a:spLocks noChangeArrowheads="1"/>
            </p:cNvSpPr>
            <p:nvPr/>
          </p:nvSpPr>
          <p:spPr bwMode="auto">
            <a:xfrm>
              <a:off x="1202" y="2220"/>
              <a:ext cx="3860" cy="205"/>
            </a:xfrm>
            <a:prstGeom prst="rect">
              <a:avLst/>
            </a:prstGeom>
            <a:noFill/>
            <a:ln w="9525">
              <a:noFill/>
              <a:miter lim="800000"/>
            </a:ln>
          </p:spPr>
          <p:txBody>
            <a:bodyPr wrap="square">
              <a:spAutoFit/>
            </a:bodyPr>
            <a:lstStyle/>
            <a:p>
              <a:pPr eaLnBrk="1" hangingPunct="1"/>
              <a:r>
                <a:rPr lang="en-US" altLang="zh-CN" sz="1000">
                  <a:solidFill>
                    <a:srgbClr val="333399"/>
                  </a:solidFill>
                  <a:latin typeface="Arial" panose="020B0604020202020204" pitchFamily="34" charset="0"/>
                </a:rPr>
                <a:t>0011010110101110100101011101010011010110</a:t>
              </a:r>
              <a:endParaRPr lang="en-US" altLang="zh-CN" sz="1000">
                <a:solidFill>
                  <a:srgbClr val="333399"/>
                </a:solidFill>
                <a:latin typeface="Arial" panose="020B0604020202020204" pitchFamily="34" charset="0"/>
              </a:endParaRPr>
            </a:p>
          </p:txBody>
        </p:sp>
      </p:grpSp>
      <p:grpSp>
        <p:nvGrpSpPr>
          <p:cNvPr id="4" name="Group 81"/>
          <p:cNvGrpSpPr/>
          <p:nvPr/>
        </p:nvGrpSpPr>
        <p:grpSpPr bwMode="auto">
          <a:xfrm>
            <a:off x="5464016" y="4185047"/>
            <a:ext cx="1534171" cy="367904"/>
            <a:chOff x="2608" y="2614"/>
            <a:chExt cx="1630" cy="309"/>
          </a:xfrm>
        </p:grpSpPr>
        <p:sp>
          <p:nvSpPr>
            <p:cNvPr id="83980" name="Text Box 78"/>
            <p:cNvSpPr txBox="1">
              <a:spLocks noChangeArrowheads="1"/>
            </p:cNvSpPr>
            <p:nvPr/>
          </p:nvSpPr>
          <p:spPr bwMode="auto">
            <a:xfrm>
              <a:off x="2608" y="2705"/>
              <a:ext cx="1630" cy="218"/>
            </a:xfrm>
            <a:prstGeom prst="rect">
              <a:avLst/>
            </a:prstGeom>
            <a:noFill/>
            <a:ln w="9525">
              <a:noFill/>
              <a:miter lim="800000"/>
            </a:ln>
          </p:spPr>
          <p:txBody>
            <a:bodyPr wrap="square">
              <a:spAutoFit/>
            </a:bodyPr>
            <a:lstStyle/>
            <a:p>
              <a:pPr algn="ctr" eaLnBrk="1" hangingPunct="1"/>
              <a:r>
                <a:rPr lang="zh-CN" altLang="en-US" sz="1050">
                  <a:solidFill>
                    <a:srgbClr val="333399"/>
                  </a:solidFill>
                  <a:latin typeface="Tahoma" panose="020B0604030504040204" pitchFamily="34" charset="0"/>
                  <a:ea typeface="黑体" panose="02010609060101010101" pitchFamily="49" charset="-122"/>
                </a:rPr>
                <a:t>报文较长不便于传输</a:t>
              </a:r>
              <a:endParaRPr lang="zh-CN" altLang="en-US" sz="1050">
                <a:solidFill>
                  <a:srgbClr val="333399"/>
                </a:solidFill>
                <a:latin typeface="Tahoma" panose="020B0604030504040204" pitchFamily="34" charset="0"/>
                <a:ea typeface="黑体" panose="02010609060101010101" pitchFamily="49" charset="-122"/>
              </a:endParaRPr>
            </a:p>
          </p:txBody>
        </p:sp>
        <p:sp>
          <p:nvSpPr>
            <p:cNvPr id="83981" name="Line 79"/>
            <p:cNvSpPr>
              <a:spLocks noChangeShapeType="1"/>
            </p:cNvSpPr>
            <p:nvPr/>
          </p:nvSpPr>
          <p:spPr bwMode="auto">
            <a:xfrm flipV="1">
              <a:off x="3152" y="2614"/>
              <a:ext cx="96" cy="158"/>
            </a:xfrm>
            <a:prstGeom prst="line">
              <a:avLst/>
            </a:prstGeom>
            <a:noFill/>
            <a:ln w="28575">
              <a:solidFill>
                <a:srgbClr val="333399"/>
              </a:solidFill>
              <a:round/>
              <a:tailEnd type="triangle" w="med" len="med"/>
            </a:ln>
          </p:spPr>
          <p:txBody>
            <a:bodyPr/>
            <a:lstStyle/>
            <a:p>
              <a:endParaRPr lang="zh-CN" altLang="en-US" sz="1350"/>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txBox="1">
            <a:spLocks noGrp="1"/>
          </p:cNvSpPr>
          <p:nvPr>
            <p:ph type="ftr" sz="quarter" idx="11"/>
          </p:nvPr>
        </p:nvSpPr>
        <p:spPr bwMode="auto">
          <a:xfrm>
            <a:off x="3414713" y="5624513"/>
            <a:ext cx="2314575" cy="273844"/>
          </a:xfrm>
        </p:spPr>
        <p:txBody>
          <a:bodyPr vert="horz" wrap="square" lIns="68580" tIns="34290" rIns="68580" bIns="34290" numCol="1" anchor="b" anchorCtr="0" compatLnSpc="1"/>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4036" name="Rectangle 2"/>
          <p:cNvSpPr>
            <a:spLocks noGrp="1"/>
          </p:cNvSpPr>
          <p:nvPr>
            <p:ph type="title"/>
          </p:nvPr>
        </p:nvSpPr>
        <p:spPr/>
        <p:txBody>
          <a:bodyPr vert="horz" wrap="square" lIns="68580" tIns="34290" rIns="68580" bIns="34290" anchor="t"/>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2　分组交换　</a:t>
            </a:r>
            <a:endParaRPr lang="zh-CN" altLang="en-US" dirty="0"/>
          </a:p>
        </p:txBody>
      </p:sp>
      <p:sp>
        <p:nvSpPr>
          <p:cNvPr id="44037" name="Rectangle 3"/>
          <p:cNvSpPr>
            <a:spLocks noGrp="1"/>
          </p:cNvSpPr>
          <p:nvPr>
            <p:ph idx="1"/>
          </p:nvPr>
        </p:nvSpPr>
        <p:spPr/>
        <p:txBody>
          <a:bodyPr vert="horz" wrap="square" lIns="68580" tIns="34290" rIns="68580" bIns="34290" anchor="t"/>
          <a:lstStyle/>
          <a:p>
            <a:pPr marL="0" indent="0">
              <a:spcBef>
                <a:spcPct val="10000"/>
              </a:spcBef>
              <a:buNone/>
            </a:pPr>
            <a:r>
              <a:rPr lang="zh-CN" altLang="en-US" sz="2800" b="1">
                <a:solidFill>
                  <a:schemeClr val="tx2">
                    <a:lumMod val="50000"/>
                  </a:schemeClr>
                </a:solidFill>
                <a:ea typeface="宋体" panose="02010600030101010101" pitchFamily="2" charset="-122"/>
                <a:sym typeface="+mn-ea"/>
              </a:rPr>
              <a:t>分组交换网以“分组”作为数据传输单元。</a:t>
            </a:r>
            <a:endParaRPr lang="zh-CN" altLang="en-US" sz="2800" b="1">
              <a:solidFill>
                <a:schemeClr val="tx2">
                  <a:lumMod val="50000"/>
                </a:schemeClr>
              </a:solidFill>
              <a:ea typeface="宋体" panose="02010600030101010101" pitchFamily="2" charset="-122"/>
              <a:sym typeface="+mn-ea"/>
            </a:endParaRPr>
          </a:p>
          <a:p>
            <a:pPr marL="0" indent="0">
              <a:spcBef>
                <a:spcPct val="10000"/>
              </a:spcBef>
              <a:buNone/>
            </a:pPr>
            <a:r>
              <a:rPr lang="zh-CN" altLang="en-US" sz="2800" b="1">
                <a:solidFill>
                  <a:schemeClr val="tx2">
                    <a:lumMod val="50000"/>
                  </a:schemeClr>
                </a:solidFill>
                <a:ea typeface="宋体" panose="02010600030101010101" pitchFamily="2" charset="-122"/>
                <a:sym typeface="+mn-ea"/>
              </a:rPr>
              <a:t>依次把各分组发送到接收端。</a:t>
            </a:r>
            <a:endParaRPr lang="zh-CN" altLang="en-US" sz="2800" b="1">
              <a:solidFill>
                <a:schemeClr val="tx2">
                  <a:lumMod val="50000"/>
                </a:schemeClr>
              </a:solidFill>
              <a:ea typeface="宋体" panose="02010600030101010101" pitchFamily="2" charset="-122"/>
              <a:sym typeface="+mn-ea"/>
            </a:endParaRPr>
          </a:p>
          <a:p>
            <a:pPr marL="0" indent="0">
              <a:spcBef>
                <a:spcPct val="10000"/>
              </a:spcBef>
              <a:buNone/>
            </a:pPr>
            <a:r>
              <a:rPr lang="zh-CN" altLang="en-US" sz="2800" b="1" dirty="0">
                <a:solidFill>
                  <a:schemeClr val="tx2">
                    <a:lumMod val="50000"/>
                  </a:schemeClr>
                </a:solidFill>
              </a:rPr>
              <a:t>每一个数据段前面添加上首部构成分组</a:t>
            </a:r>
            <a:endParaRPr lang="zh-CN" altLang="en-US" sz="2800" b="1" dirty="0">
              <a:solidFill>
                <a:schemeClr val="tx2">
                  <a:lumMod val="50000"/>
                </a:schemeClr>
              </a:solidFill>
            </a:endParaRPr>
          </a:p>
        </p:txBody>
      </p:sp>
      <p:sp>
        <p:nvSpPr>
          <p:cNvPr id="34821" name="Rectangle 5"/>
          <p:cNvSpPr/>
          <p:nvPr/>
        </p:nvSpPr>
        <p:spPr>
          <a:xfrm>
            <a:off x="2519363" y="3281363"/>
            <a:ext cx="1295400" cy="32385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500" dirty="0">
                <a:solidFill>
                  <a:srgbClr val="333399"/>
                </a:solidFill>
                <a:latin typeface="Tahoma" panose="020B0604030504040204" pitchFamily="34" charset="0"/>
                <a:ea typeface="黑体" panose="02010609060101010101" pitchFamily="49" charset="-122"/>
              </a:rPr>
              <a:t>数     据</a:t>
            </a:r>
            <a:endParaRPr lang="zh-CN" altLang="en-US" sz="1500" dirty="0">
              <a:solidFill>
                <a:srgbClr val="333399"/>
              </a:solidFill>
              <a:latin typeface="Tahoma" panose="020B0604030504040204" pitchFamily="34" charset="0"/>
              <a:ea typeface="黑体" panose="02010609060101010101" pitchFamily="49" charset="-122"/>
            </a:endParaRPr>
          </a:p>
        </p:txBody>
      </p:sp>
      <p:sp>
        <p:nvSpPr>
          <p:cNvPr id="34822" name="Rectangle 6"/>
          <p:cNvSpPr/>
          <p:nvPr/>
        </p:nvSpPr>
        <p:spPr>
          <a:xfrm>
            <a:off x="3815954" y="3281363"/>
            <a:ext cx="1295400" cy="32385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500" dirty="0">
                <a:solidFill>
                  <a:srgbClr val="333399"/>
                </a:solidFill>
                <a:latin typeface="Tahoma" panose="020B0604030504040204" pitchFamily="34" charset="0"/>
                <a:ea typeface="黑体" panose="02010609060101010101" pitchFamily="49" charset="-122"/>
              </a:rPr>
              <a:t>数     据</a:t>
            </a:r>
            <a:endParaRPr lang="zh-CN" altLang="en-US" sz="1500" dirty="0">
              <a:solidFill>
                <a:srgbClr val="333399"/>
              </a:solidFill>
              <a:latin typeface="Tahoma" panose="020B0604030504040204" pitchFamily="34" charset="0"/>
              <a:ea typeface="黑体" panose="02010609060101010101" pitchFamily="49" charset="-122"/>
            </a:endParaRPr>
          </a:p>
        </p:txBody>
      </p:sp>
      <p:sp>
        <p:nvSpPr>
          <p:cNvPr id="34823" name="Rectangle 7"/>
          <p:cNvSpPr/>
          <p:nvPr/>
        </p:nvSpPr>
        <p:spPr>
          <a:xfrm>
            <a:off x="5112544" y="3281363"/>
            <a:ext cx="1295400" cy="323850"/>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500" dirty="0">
                <a:solidFill>
                  <a:srgbClr val="333399"/>
                </a:solidFill>
                <a:latin typeface="Tahoma" panose="020B0604030504040204" pitchFamily="34" charset="0"/>
                <a:ea typeface="黑体" panose="02010609060101010101" pitchFamily="49" charset="-122"/>
              </a:rPr>
              <a:t>数     据</a:t>
            </a:r>
            <a:endParaRPr lang="zh-CN" altLang="en-US" sz="1500" dirty="0">
              <a:solidFill>
                <a:srgbClr val="333399"/>
              </a:solidFill>
              <a:latin typeface="Tahoma" panose="020B0604030504040204" pitchFamily="34" charset="0"/>
              <a:ea typeface="黑体" panose="02010609060101010101" pitchFamily="49" charset="-122"/>
            </a:endParaRPr>
          </a:p>
        </p:txBody>
      </p:sp>
      <p:grpSp>
        <p:nvGrpSpPr>
          <p:cNvPr id="2" name="Group 8"/>
          <p:cNvGrpSpPr/>
          <p:nvPr/>
        </p:nvGrpSpPr>
        <p:grpSpPr>
          <a:xfrm>
            <a:off x="2519363" y="2939653"/>
            <a:ext cx="3888581" cy="320278"/>
            <a:chOff x="1247" y="1737"/>
            <a:chExt cx="3266" cy="269"/>
          </a:xfrm>
        </p:grpSpPr>
        <p:sp>
          <p:nvSpPr>
            <p:cNvPr id="44055" name="Line 9"/>
            <p:cNvSpPr/>
            <p:nvPr/>
          </p:nvSpPr>
          <p:spPr>
            <a:xfrm>
              <a:off x="1247" y="1888"/>
              <a:ext cx="3266" cy="0"/>
            </a:xfrm>
            <a:prstGeom prst="line">
              <a:avLst/>
            </a:prstGeom>
            <a:ln w="9525" cap="flat" cmpd="sng">
              <a:solidFill>
                <a:schemeClr val="tx1"/>
              </a:solidFill>
              <a:prstDash val="solid"/>
              <a:headEnd type="triangle" w="sm" len="lg"/>
              <a:tailEnd type="triangle" w="sm" len="lg"/>
            </a:ln>
          </p:spPr>
          <p:txBody>
            <a:bodyPr/>
            <a:lstStyle/>
            <a:p>
              <a:endParaRPr lang="zh-CN" altLang="en-US" sz="1350"/>
            </a:p>
          </p:txBody>
        </p:sp>
        <p:sp>
          <p:nvSpPr>
            <p:cNvPr id="44056" name="Text Box 10"/>
            <p:cNvSpPr txBox="1"/>
            <p:nvPr/>
          </p:nvSpPr>
          <p:spPr>
            <a:xfrm>
              <a:off x="2699" y="1737"/>
              <a:ext cx="474" cy="269"/>
            </a:xfrm>
            <a:prstGeom prst="rect">
              <a:avLst/>
            </a:prstGeom>
            <a:solidFill>
              <a:schemeClr val="bg1"/>
            </a:solidFill>
            <a:ln w="9525">
              <a:noFill/>
              <a:miter/>
            </a:ln>
          </p:spPr>
          <p:txBody>
            <a:bodyPr wrap="none">
              <a:spAutoFit/>
            </a:bodyPr>
            <a:lstStyle/>
            <a:p>
              <a:pPr lvl="0" eaLnBrk="1" hangingPunct="1"/>
              <a:r>
                <a:rPr lang="zh-CN" altLang="en-US" sz="1500" dirty="0">
                  <a:solidFill>
                    <a:srgbClr val="333399"/>
                  </a:solidFill>
                  <a:latin typeface="Times New Roman" panose="02020603050405020304" pitchFamily="18" charset="0"/>
                  <a:ea typeface="黑体" panose="02010609060101010101" pitchFamily="49" charset="-122"/>
                </a:rPr>
                <a:t>报文</a:t>
              </a:r>
              <a:endParaRPr lang="zh-CN" altLang="en-US" sz="1500" dirty="0">
                <a:solidFill>
                  <a:srgbClr val="333399"/>
                </a:solidFill>
                <a:latin typeface="Times New Roman" panose="02020603050405020304" pitchFamily="18" charset="0"/>
                <a:ea typeface="黑体" panose="02010609060101010101" pitchFamily="49" charset="-122"/>
              </a:endParaRPr>
            </a:p>
          </p:txBody>
        </p:sp>
      </p:grpSp>
      <p:sp>
        <p:nvSpPr>
          <p:cNvPr id="34827" name="Rectangle 11"/>
          <p:cNvSpPr/>
          <p:nvPr/>
        </p:nvSpPr>
        <p:spPr>
          <a:xfrm>
            <a:off x="2195751" y="4023360"/>
            <a:ext cx="432197" cy="323850"/>
          </a:xfrm>
          <a:prstGeom prst="rect">
            <a:avLst/>
          </a:prstGeom>
          <a:solidFill>
            <a:srgbClr val="FFCC00"/>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200" dirty="0">
                <a:solidFill>
                  <a:srgbClr val="333399"/>
                </a:solidFill>
                <a:latin typeface="Tahoma" panose="020B0604030504040204" pitchFamily="34" charset="0"/>
                <a:ea typeface="黑体" panose="02010609060101010101" pitchFamily="49" charset="-122"/>
              </a:rPr>
              <a:t>首部</a:t>
            </a:r>
            <a:endParaRPr lang="zh-CN" altLang="en-US" sz="1200" dirty="0">
              <a:solidFill>
                <a:srgbClr val="333399"/>
              </a:solidFill>
              <a:latin typeface="Tahoma" panose="020B0604030504040204" pitchFamily="34" charset="0"/>
              <a:ea typeface="黑体" panose="02010609060101010101" pitchFamily="49" charset="-122"/>
            </a:endParaRPr>
          </a:p>
        </p:txBody>
      </p:sp>
      <p:sp>
        <p:nvSpPr>
          <p:cNvPr id="34828" name="Rectangle 12"/>
          <p:cNvSpPr/>
          <p:nvPr/>
        </p:nvSpPr>
        <p:spPr>
          <a:xfrm>
            <a:off x="3491865" y="4671299"/>
            <a:ext cx="432197" cy="323850"/>
          </a:xfrm>
          <a:prstGeom prst="rect">
            <a:avLst/>
          </a:prstGeom>
          <a:solidFill>
            <a:srgbClr val="FFCC00"/>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200" dirty="0">
                <a:solidFill>
                  <a:srgbClr val="333399"/>
                </a:solidFill>
                <a:latin typeface="Tahoma" panose="020B0604030504040204" pitchFamily="34" charset="0"/>
                <a:ea typeface="黑体" panose="02010609060101010101" pitchFamily="49" charset="-122"/>
              </a:rPr>
              <a:t>首部</a:t>
            </a:r>
            <a:endParaRPr lang="zh-CN" altLang="en-US" sz="1200" dirty="0">
              <a:solidFill>
                <a:srgbClr val="333399"/>
              </a:solidFill>
              <a:latin typeface="Tahoma" panose="020B0604030504040204" pitchFamily="34" charset="0"/>
              <a:ea typeface="黑体" panose="02010609060101010101" pitchFamily="49" charset="-122"/>
            </a:endParaRPr>
          </a:p>
        </p:txBody>
      </p:sp>
      <p:sp>
        <p:nvSpPr>
          <p:cNvPr id="34829" name="Rectangle 13"/>
          <p:cNvSpPr/>
          <p:nvPr/>
        </p:nvSpPr>
        <p:spPr>
          <a:xfrm>
            <a:off x="4950143" y="5319236"/>
            <a:ext cx="432197" cy="323850"/>
          </a:xfrm>
          <a:prstGeom prst="rect">
            <a:avLst/>
          </a:prstGeom>
          <a:solidFill>
            <a:srgbClr val="FFCC00"/>
          </a:solidFill>
          <a:ln w="28575" cap="flat" cmpd="sng">
            <a:solidFill>
              <a:schemeClr val="tx1"/>
            </a:solidFill>
            <a:prstDash val="solid"/>
            <a:miter/>
            <a:headEnd type="none" w="med" len="med"/>
            <a:tailEnd type="none" w="med" len="med"/>
          </a:ln>
        </p:spPr>
        <p:txBody>
          <a:bodyPr wrap="none" anchor="ctr"/>
          <a:lstStyle/>
          <a:p>
            <a:pPr lvl="0" algn="ctr" eaLnBrk="1" hangingPunct="1"/>
            <a:r>
              <a:rPr lang="zh-CN" altLang="en-US" sz="1200" dirty="0">
                <a:solidFill>
                  <a:srgbClr val="333399"/>
                </a:solidFill>
                <a:latin typeface="Tahoma" panose="020B0604030504040204" pitchFamily="34" charset="0"/>
                <a:ea typeface="黑体" panose="02010609060101010101" pitchFamily="49" charset="-122"/>
              </a:rPr>
              <a:t>首部</a:t>
            </a:r>
            <a:endParaRPr lang="zh-CN" altLang="en-US" sz="1200" dirty="0">
              <a:solidFill>
                <a:srgbClr val="333399"/>
              </a:solidFill>
              <a:latin typeface="Tahoma" panose="020B0604030504040204" pitchFamily="34" charset="0"/>
              <a:ea typeface="黑体" panose="02010609060101010101" pitchFamily="49" charset="-122"/>
            </a:endParaRPr>
          </a:p>
        </p:txBody>
      </p:sp>
      <p:grpSp>
        <p:nvGrpSpPr>
          <p:cNvPr id="3" name="Group 14"/>
          <p:cNvGrpSpPr/>
          <p:nvPr/>
        </p:nvGrpSpPr>
        <p:grpSpPr>
          <a:xfrm>
            <a:off x="2520315" y="3358039"/>
            <a:ext cx="1260634" cy="406718"/>
            <a:chOff x="1973" y="2532"/>
            <a:chExt cx="1451" cy="308"/>
          </a:xfrm>
        </p:grpSpPr>
        <p:sp>
          <p:nvSpPr>
            <p:cNvPr id="44053" name="AutoShape 15"/>
            <p:cNvSpPr/>
            <p:nvPr/>
          </p:nvSpPr>
          <p:spPr>
            <a:xfrm rot="5400000">
              <a:off x="2653" y="2069"/>
              <a:ext cx="90" cy="1451"/>
            </a:xfrm>
            <a:prstGeom prst="leftBrace">
              <a:avLst>
                <a:gd name="adj1" fmla="val 134351"/>
                <a:gd name="adj2" fmla="val 50000"/>
              </a:avLst>
            </a:prstGeom>
            <a:noFill/>
            <a:ln w="9525" cap="flat" cmpd="sng">
              <a:solidFill>
                <a:schemeClr val="tx1"/>
              </a:solidFill>
              <a:prstDash val="solid"/>
              <a:headEnd type="none" w="med" len="med"/>
              <a:tailEnd type="none" w="med" len="med"/>
            </a:ln>
          </p:spPr>
          <p:txBody>
            <a:bodyPr wrap="none" anchor="ctr"/>
            <a:lstStyle/>
            <a:p>
              <a:pPr lvl="0" eaLnBrk="1" hangingPunct="1"/>
              <a:endParaRPr lang="zh-CN" altLang="en-US" sz="1350" dirty="0">
                <a:latin typeface="Arial" panose="020B0604020202020204" pitchFamily="34" charset="0"/>
                <a:ea typeface="宋体" panose="02010600030101010101" pitchFamily="2" charset="-122"/>
              </a:endParaRPr>
            </a:p>
          </p:txBody>
        </p:sp>
        <p:sp>
          <p:nvSpPr>
            <p:cNvPr id="44054" name="Text Box 16"/>
            <p:cNvSpPr txBox="1"/>
            <p:nvPr/>
          </p:nvSpPr>
          <p:spPr>
            <a:xfrm>
              <a:off x="2170" y="2532"/>
              <a:ext cx="1050" cy="208"/>
            </a:xfrm>
            <a:prstGeom prst="rect">
              <a:avLst/>
            </a:prstGeom>
            <a:noFill/>
            <a:ln w="9525">
              <a:noFill/>
              <a:miter/>
            </a:ln>
          </p:spPr>
          <p:txBody>
            <a:bodyPr wrap="square">
              <a:spAutoFit/>
            </a:bodyPr>
            <a:lstStyle/>
            <a:p>
              <a:pPr lvl="0" eaLnBrk="1" hangingPunct="1"/>
              <a:r>
                <a:rPr lang="zh-CN" altLang="en-US" sz="1200" dirty="0">
                  <a:solidFill>
                    <a:srgbClr val="333399"/>
                  </a:solidFill>
                  <a:latin typeface="Tahoma" panose="020B0604030504040204" pitchFamily="34" charset="0"/>
                  <a:ea typeface="黑体" panose="02010609060101010101" pitchFamily="49" charset="-122"/>
                </a:rPr>
                <a:t>分组</a:t>
              </a:r>
              <a:r>
                <a:rPr lang="zh-CN" altLang="en-US" sz="600" dirty="0">
                  <a:solidFill>
                    <a:srgbClr val="333399"/>
                  </a:solidFill>
                  <a:latin typeface="Arial" panose="020B0604020202020204" pitchFamily="34" charset="0"/>
                  <a:ea typeface="黑体" panose="02010609060101010101" pitchFamily="49" charset="-122"/>
                </a:rPr>
                <a:t> </a:t>
              </a:r>
              <a:r>
                <a:rPr lang="en-US" altLang="zh-CN" sz="1200" dirty="0">
                  <a:solidFill>
                    <a:srgbClr val="333399"/>
                  </a:solidFill>
                  <a:latin typeface="Arial" panose="020B0604020202020204" pitchFamily="34" charset="0"/>
                  <a:ea typeface="黑体" panose="02010609060101010101" pitchFamily="49" charset="-122"/>
                </a:rPr>
                <a:t>1</a:t>
              </a:r>
              <a:endParaRPr lang="en-US" altLang="zh-CN" sz="1200" dirty="0">
                <a:solidFill>
                  <a:srgbClr val="333399"/>
                </a:solidFill>
                <a:latin typeface="Arial" panose="020B0604020202020204" pitchFamily="34" charset="0"/>
                <a:ea typeface="黑体" panose="02010609060101010101" pitchFamily="49" charset="-122"/>
              </a:endParaRPr>
            </a:p>
          </p:txBody>
        </p:sp>
      </p:grpSp>
      <p:grpSp>
        <p:nvGrpSpPr>
          <p:cNvPr id="4" name="Group 17"/>
          <p:cNvGrpSpPr/>
          <p:nvPr/>
        </p:nvGrpSpPr>
        <p:grpSpPr>
          <a:xfrm>
            <a:off x="3816668" y="3969306"/>
            <a:ext cx="1209199" cy="377429"/>
            <a:chOff x="1973" y="2523"/>
            <a:chExt cx="1451" cy="317"/>
          </a:xfrm>
        </p:grpSpPr>
        <p:sp>
          <p:nvSpPr>
            <p:cNvPr id="44051" name="AutoShape 18"/>
            <p:cNvSpPr/>
            <p:nvPr/>
          </p:nvSpPr>
          <p:spPr>
            <a:xfrm rot="5400000">
              <a:off x="2653" y="2069"/>
              <a:ext cx="90" cy="1451"/>
            </a:xfrm>
            <a:prstGeom prst="leftBrace">
              <a:avLst>
                <a:gd name="adj1" fmla="val 134351"/>
                <a:gd name="adj2" fmla="val 50000"/>
              </a:avLst>
            </a:prstGeom>
            <a:noFill/>
            <a:ln w="9525" cap="flat" cmpd="sng">
              <a:solidFill>
                <a:schemeClr val="tx1"/>
              </a:solidFill>
              <a:prstDash val="solid"/>
              <a:headEnd type="none" w="med" len="med"/>
              <a:tailEnd type="none" w="med" len="med"/>
            </a:ln>
          </p:spPr>
          <p:txBody>
            <a:bodyPr wrap="none" anchor="ctr"/>
            <a:lstStyle/>
            <a:p>
              <a:pPr lvl="0" eaLnBrk="1" hangingPunct="1"/>
              <a:endParaRPr lang="zh-CN" altLang="en-US" sz="1350" dirty="0">
                <a:latin typeface="Arial" panose="020B0604020202020204" pitchFamily="34" charset="0"/>
                <a:ea typeface="宋体" panose="02010600030101010101" pitchFamily="2" charset="-122"/>
              </a:endParaRPr>
            </a:p>
          </p:txBody>
        </p:sp>
        <p:sp>
          <p:nvSpPr>
            <p:cNvPr id="44052" name="Text Box 19"/>
            <p:cNvSpPr txBox="1"/>
            <p:nvPr/>
          </p:nvSpPr>
          <p:spPr>
            <a:xfrm>
              <a:off x="2297" y="2523"/>
              <a:ext cx="870" cy="230"/>
            </a:xfrm>
            <a:prstGeom prst="rect">
              <a:avLst/>
            </a:prstGeom>
            <a:noFill/>
            <a:ln w="9525">
              <a:noFill/>
              <a:miter/>
            </a:ln>
          </p:spPr>
          <p:txBody>
            <a:bodyPr wrap="square">
              <a:spAutoFit/>
            </a:bodyPr>
            <a:lstStyle/>
            <a:p>
              <a:pPr lvl="0" eaLnBrk="1" hangingPunct="1"/>
              <a:r>
                <a:rPr lang="zh-CN" altLang="en-US" sz="1200" dirty="0">
                  <a:solidFill>
                    <a:srgbClr val="333399"/>
                  </a:solidFill>
                  <a:latin typeface="Tahoma" panose="020B0604030504040204" pitchFamily="34" charset="0"/>
                  <a:ea typeface="黑体" panose="02010609060101010101" pitchFamily="49" charset="-122"/>
                </a:rPr>
                <a:t>分组</a:t>
              </a:r>
              <a:r>
                <a:rPr lang="zh-CN" altLang="en-US" sz="600" dirty="0">
                  <a:solidFill>
                    <a:srgbClr val="333399"/>
                  </a:solidFill>
                  <a:latin typeface="Arial" panose="020B0604020202020204" pitchFamily="34" charset="0"/>
                  <a:ea typeface="黑体" panose="02010609060101010101" pitchFamily="49" charset="-122"/>
                </a:rPr>
                <a:t> </a:t>
              </a:r>
              <a:r>
                <a:rPr lang="en-US" altLang="zh-CN" sz="1200" dirty="0">
                  <a:solidFill>
                    <a:srgbClr val="333399"/>
                  </a:solidFill>
                  <a:latin typeface="Arial" panose="020B0604020202020204" pitchFamily="34" charset="0"/>
                  <a:ea typeface="黑体" panose="02010609060101010101" pitchFamily="49" charset="-122"/>
                </a:rPr>
                <a:t>2</a:t>
              </a:r>
              <a:endParaRPr lang="en-US" altLang="zh-CN" sz="1200" dirty="0">
                <a:solidFill>
                  <a:srgbClr val="333399"/>
                </a:solidFill>
                <a:latin typeface="Arial" panose="020B0604020202020204" pitchFamily="34" charset="0"/>
                <a:ea typeface="黑体" panose="02010609060101010101" pitchFamily="49" charset="-122"/>
              </a:endParaRPr>
            </a:p>
          </p:txBody>
        </p:sp>
      </p:grpSp>
      <p:grpSp>
        <p:nvGrpSpPr>
          <p:cNvPr id="5" name="Group 20"/>
          <p:cNvGrpSpPr/>
          <p:nvPr/>
        </p:nvGrpSpPr>
        <p:grpSpPr>
          <a:xfrm>
            <a:off x="5142071" y="4466273"/>
            <a:ext cx="1250633" cy="592455"/>
            <a:chOff x="1973" y="2532"/>
            <a:chExt cx="1553" cy="308"/>
          </a:xfrm>
        </p:grpSpPr>
        <p:sp>
          <p:nvSpPr>
            <p:cNvPr id="44049" name="AutoShape 21"/>
            <p:cNvSpPr/>
            <p:nvPr/>
          </p:nvSpPr>
          <p:spPr>
            <a:xfrm rot="5400000">
              <a:off x="2653" y="2069"/>
              <a:ext cx="90" cy="1451"/>
            </a:xfrm>
            <a:prstGeom prst="leftBrace">
              <a:avLst>
                <a:gd name="adj1" fmla="val 134351"/>
                <a:gd name="adj2" fmla="val 50000"/>
              </a:avLst>
            </a:prstGeom>
            <a:noFill/>
            <a:ln w="9525" cap="flat" cmpd="sng">
              <a:solidFill>
                <a:schemeClr val="tx1"/>
              </a:solidFill>
              <a:prstDash val="solid"/>
              <a:headEnd type="none" w="med" len="med"/>
              <a:tailEnd type="none" w="med" len="med"/>
            </a:ln>
          </p:spPr>
          <p:txBody>
            <a:bodyPr wrap="none" anchor="ctr"/>
            <a:lstStyle/>
            <a:p>
              <a:pPr lvl="0" eaLnBrk="1" hangingPunct="1"/>
              <a:endParaRPr lang="zh-CN" altLang="en-US" sz="1350" dirty="0">
                <a:latin typeface="Arial" panose="020B0604020202020204" pitchFamily="34" charset="0"/>
                <a:ea typeface="宋体" panose="02010600030101010101" pitchFamily="2" charset="-122"/>
              </a:endParaRPr>
            </a:p>
          </p:txBody>
        </p:sp>
        <p:sp>
          <p:nvSpPr>
            <p:cNvPr id="44050" name="Text Box 22"/>
            <p:cNvSpPr txBox="1"/>
            <p:nvPr/>
          </p:nvSpPr>
          <p:spPr>
            <a:xfrm>
              <a:off x="2489" y="2532"/>
              <a:ext cx="1037" cy="143"/>
            </a:xfrm>
            <a:prstGeom prst="rect">
              <a:avLst/>
            </a:prstGeom>
            <a:noFill/>
            <a:ln w="9525">
              <a:noFill/>
              <a:miter/>
            </a:ln>
          </p:spPr>
          <p:txBody>
            <a:bodyPr wrap="square">
              <a:spAutoFit/>
            </a:bodyPr>
            <a:lstStyle/>
            <a:p>
              <a:pPr lvl="0" eaLnBrk="1" hangingPunct="1"/>
              <a:r>
                <a:rPr lang="zh-CN" altLang="en-US" sz="1200" dirty="0">
                  <a:solidFill>
                    <a:srgbClr val="333399"/>
                  </a:solidFill>
                  <a:latin typeface="Tahoma" panose="020B0604030504040204" pitchFamily="34" charset="0"/>
                  <a:ea typeface="黑体" panose="02010609060101010101" pitchFamily="49" charset="-122"/>
                </a:rPr>
                <a:t>分组</a:t>
              </a:r>
              <a:r>
                <a:rPr lang="zh-CN" altLang="en-US" sz="600" dirty="0">
                  <a:solidFill>
                    <a:srgbClr val="333399"/>
                  </a:solidFill>
                  <a:latin typeface="Arial" panose="020B0604020202020204" pitchFamily="34" charset="0"/>
                  <a:ea typeface="黑体" panose="02010609060101010101" pitchFamily="49" charset="-122"/>
                </a:rPr>
                <a:t> </a:t>
              </a:r>
              <a:r>
                <a:rPr lang="en-US" altLang="zh-CN" sz="1200" dirty="0">
                  <a:solidFill>
                    <a:srgbClr val="333399"/>
                  </a:solidFill>
                  <a:latin typeface="Arial" panose="020B0604020202020204" pitchFamily="34" charset="0"/>
                  <a:ea typeface="黑体" panose="02010609060101010101" pitchFamily="49" charset="-122"/>
                </a:rPr>
                <a:t>3</a:t>
              </a:r>
              <a:endParaRPr lang="en-US" altLang="zh-CN" sz="12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34821"/>
                                        </p:tgtEl>
                                        <p:attrNameLst>
                                          <p:attrName>ppt_x</p:attrName>
                                          <p:attrName>ppt_y</p:attrName>
                                        </p:attrNameLst>
                                      </p:cBhvr>
                                      <p:rCtr x="0" y="4800"/>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482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34822"/>
                                        </p:tgtEl>
                                        <p:attrNameLst>
                                          <p:attrName>ppt_x</p:attrName>
                                          <p:attrName>ppt_y</p:attrName>
                                        </p:attrNameLst>
                                      </p:cBhvr>
                                      <p:rCtr x="0" y="11000"/>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34828"/>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34823"/>
                                        </p:tgtEl>
                                        <p:attrNameLst>
                                          <p:attrName>ppt_x</p:attrName>
                                          <p:attrName>ppt_y</p:attrName>
                                        </p:attrNameLst>
                                      </p:cBhvr>
                                      <p:rCtr x="0" y="17300"/>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34829"/>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ldLvl="0" animBg="1"/>
      <p:bldP spid="34822" grpId="0" bldLvl="0" animBg="1"/>
      <p:bldP spid="34823" grpId="0" bldLvl="0" animBg="1"/>
      <p:bldP spid="34827" grpId="0" bldLvl="0" animBg="1"/>
      <p:bldP spid="34828" grpId="0" bldLvl="0" animBg="1"/>
      <p:bldP spid="34829"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AutoShape 3"/>
          <p:cNvSpPr>
            <a:spLocks noChangeArrowheads="1"/>
          </p:cNvSpPr>
          <p:nvPr/>
        </p:nvSpPr>
        <p:spPr bwMode="auto">
          <a:xfrm>
            <a:off x="3825240" y="3600450"/>
            <a:ext cx="1644491" cy="1714500"/>
          </a:xfrm>
          <a:prstGeom prst="roundRect">
            <a:avLst>
              <a:gd name="adj" fmla="val 13745"/>
            </a:avLst>
          </a:prstGeom>
          <a:noFill/>
          <a:ln w="38100">
            <a:solidFill>
              <a:schemeClr val="accent1"/>
            </a:solidFill>
            <a:prstDash val="sysDot"/>
            <a:round/>
          </a:ln>
          <a:effectLst/>
        </p:spPr>
        <p:txBody>
          <a:bodyPr anchor="ctr"/>
          <a:lstStyle/>
          <a:p>
            <a:r>
              <a:rPr lang="zh-CN" altLang="en-US" sz="1500" b="1">
                <a:solidFill>
                  <a:srgbClr val="002060"/>
                </a:solidFill>
              </a:rPr>
              <a:t>分组交换网中的结点交换机根据收到的分组的首部中的地址信息，把分组转发到下一个结点交换机</a:t>
            </a:r>
            <a:endParaRPr lang="zh-CN" altLang="en-US" sz="1500" b="1">
              <a:solidFill>
                <a:srgbClr val="002060"/>
              </a:solidFill>
            </a:endParaRPr>
          </a:p>
        </p:txBody>
      </p:sp>
      <p:sp>
        <p:nvSpPr>
          <p:cNvPr id="88068" name="AutoShape 4"/>
          <p:cNvSpPr>
            <a:spLocks noChangeArrowheads="1"/>
          </p:cNvSpPr>
          <p:nvPr/>
        </p:nvSpPr>
        <p:spPr bwMode="auto">
          <a:xfrm>
            <a:off x="2057400" y="3600450"/>
            <a:ext cx="1371600" cy="1714500"/>
          </a:xfrm>
          <a:prstGeom prst="roundRect">
            <a:avLst>
              <a:gd name="adj" fmla="val 13745"/>
            </a:avLst>
          </a:prstGeom>
          <a:noFill/>
          <a:ln w="38100">
            <a:solidFill>
              <a:schemeClr val="accent1"/>
            </a:solidFill>
            <a:prstDash val="sysDot"/>
            <a:round/>
          </a:ln>
          <a:effectLst/>
        </p:spPr>
        <p:txBody>
          <a:bodyPr anchor="ctr"/>
          <a:lstStyle/>
          <a:p>
            <a:r>
              <a:rPr lang="zh-CN" altLang="en-US" sz="1500" b="1">
                <a:solidFill>
                  <a:srgbClr val="081626"/>
                </a:solidFill>
              </a:rPr>
              <a:t>每一个分组的首部都含有地址等控制信息</a:t>
            </a:r>
            <a:endParaRPr lang="zh-CN" altLang="en-US" sz="1500" b="1">
              <a:solidFill>
                <a:srgbClr val="081626"/>
              </a:solidFill>
            </a:endParaRPr>
          </a:p>
        </p:txBody>
      </p:sp>
      <p:sp>
        <p:nvSpPr>
          <p:cNvPr id="88070" name="AutoShape 6"/>
          <p:cNvSpPr>
            <a:spLocks noChangeArrowheads="1"/>
          </p:cNvSpPr>
          <p:nvPr/>
        </p:nvSpPr>
        <p:spPr bwMode="auto">
          <a:xfrm>
            <a:off x="3506391" y="2696766"/>
            <a:ext cx="300038" cy="336947"/>
          </a:xfrm>
          <a:prstGeom prst="chevron">
            <a:avLst>
              <a:gd name="adj" fmla="val 52514"/>
            </a:avLst>
          </a:prstGeom>
          <a:solidFill>
            <a:schemeClr val="accent1"/>
          </a:solidFill>
          <a:ln w="9525">
            <a:noFill/>
            <a:miter lim="800000"/>
          </a:ln>
          <a:effectLst/>
        </p:spPr>
        <p:txBody>
          <a:bodyPr wrap="none" anchor="ctr"/>
          <a:lstStyle/>
          <a:p>
            <a:endParaRPr lang="zh-CN" altLang="en-US" sz="1350"/>
          </a:p>
        </p:txBody>
      </p:sp>
      <p:sp>
        <p:nvSpPr>
          <p:cNvPr id="88071" name="AutoShape 7"/>
          <p:cNvSpPr>
            <a:spLocks noChangeArrowheads="1"/>
          </p:cNvSpPr>
          <p:nvPr/>
        </p:nvSpPr>
        <p:spPr bwMode="auto">
          <a:xfrm>
            <a:off x="5353050" y="2696766"/>
            <a:ext cx="298847" cy="336947"/>
          </a:xfrm>
          <a:prstGeom prst="chevron">
            <a:avLst>
              <a:gd name="adj" fmla="val 52514"/>
            </a:avLst>
          </a:prstGeom>
          <a:solidFill>
            <a:schemeClr val="hlink"/>
          </a:solidFill>
          <a:ln w="9525">
            <a:noFill/>
            <a:miter lim="800000"/>
          </a:ln>
          <a:effectLst/>
        </p:spPr>
        <p:txBody>
          <a:bodyPr wrap="none" anchor="ctr"/>
          <a:lstStyle/>
          <a:p>
            <a:endParaRPr lang="zh-CN" altLang="en-US" sz="1350"/>
          </a:p>
        </p:txBody>
      </p:sp>
      <p:sp>
        <p:nvSpPr>
          <p:cNvPr id="88077" name="Oval 13"/>
          <p:cNvSpPr>
            <a:spLocks noChangeArrowheads="1"/>
          </p:cNvSpPr>
          <p:nvPr/>
        </p:nvSpPr>
        <p:spPr bwMode="auto">
          <a:xfrm>
            <a:off x="2114550" y="2614529"/>
            <a:ext cx="487546" cy="49427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9525">
            <a:noFill/>
            <a:round/>
          </a:ln>
          <a:effectLst/>
        </p:spPr>
        <p:txBody>
          <a:bodyPr wrap="none" anchor="ctr">
            <a:spAutoFit/>
          </a:bodyPr>
          <a:lstStyle/>
          <a:p>
            <a:endParaRPr lang="zh-CN" altLang="en-US" sz="1350"/>
          </a:p>
        </p:txBody>
      </p:sp>
      <p:sp>
        <p:nvSpPr>
          <p:cNvPr id="88078" name="Oval 14"/>
          <p:cNvSpPr>
            <a:spLocks noChangeArrowheads="1"/>
          </p:cNvSpPr>
          <p:nvPr/>
        </p:nvSpPr>
        <p:spPr bwMode="auto">
          <a:xfrm>
            <a:off x="2114550" y="2614529"/>
            <a:ext cx="487546" cy="494278"/>
          </a:xfrm>
          <a:prstGeom prst="ellipse">
            <a:avLst/>
          </a:prstGeom>
          <a:gradFill rotWithShape="1">
            <a:gsLst>
              <a:gs pos="0">
                <a:schemeClr val="folHlink">
                  <a:alpha val="31999"/>
                </a:schemeClr>
              </a:gs>
              <a:gs pos="100000">
                <a:schemeClr val="folHlink">
                  <a:gamma/>
                  <a:shade val="0"/>
                  <a:invGamma/>
                  <a:alpha val="89999"/>
                </a:schemeClr>
              </a:gs>
            </a:gsLst>
            <a:lin ang="2700000" scaled="1"/>
          </a:gradFill>
          <a:ln w="9525">
            <a:noFill/>
            <a:round/>
          </a:ln>
          <a:effectLst/>
        </p:spPr>
        <p:txBody>
          <a:bodyPr wrap="none" anchor="ctr">
            <a:spAutoFit/>
          </a:bodyPr>
          <a:lstStyle/>
          <a:p>
            <a:endParaRPr lang="zh-CN" altLang="en-US" sz="1350"/>
          </a:p>
        </p:txBody>
      </p:sp>
      <p:sp>
        <p:nvSpPr>
          <p:cNvPr id="88079" name="Oval 15"/>
          <p:cNvSpPr>
            <a:spLocks noChangeArrowheads="1"/>
          </p:cNvSpPr>
          <p:nvPr/>
        </p:nvSpPr>
        <p:spPr bwMode="auto">
          <a:xfrm>
            <a:off x="2197894" y="2621032"/>
            <a:ext cx="1110854" cy="48008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9525">
            <a:noFill/>
            <a:round/>
          </a:ln>
          <a:effectLst/>
        </p:spPr>
        <p:txBody>
          <a:bodyPr anchor="ctr">
            <a:spAutoFit/>
          </a:bodyPr>
          <a:lstStyle/>
          <a:p>
            <a:endParaRPr lang="zh-CN" altLang="en-US" sz="1350"/>
          </a:p>
        </p:txBody>
      </p:sp>
      <p:sp>
        <p:nvSpPr>
          <p:cNvPr id="88080" name="Oval 16"/>
          <p:cNvSpPr>
            <a:spLocks noChangeArrowheads="1"/>
          </p:cNvSpPr>
          <p:nvPr/>
        </p:nvSpPr>
        <p:spPr bwMode="auto">
          <a:xfrm>
            <a:off x="2199085" y="2623413"/>
            <a:ext cx="1110853" cy="480081"/>
          </a:xfrm>
          <a:prstGeom prst="ellipse">
            <a:avLst/>
          </a:prstGeom>
          <a:gradFill rotWithShape="1">
            <a:gsLst>
              <a:gs pos="0">
                <a:schemeClr val="folHlink">
                  <a:gamma/>
                  <a:shade val="63529"/>
                  <a:invGamma/>
                </a:schemeClr>
              </a:gs>
              <a:gs pos="100000">
                <a:schemeClr val="folHlink">
                  <a:alpha val="0"/>
                </a:schemeClr>
              </a:gs>
            </a:gsLst>
            <a:lin ang="2700000" scaled="1"/>
          </a:gradFill>
          <a:ln w="9525">
            <a:noFill/>
            <a:round/>
          </a:ln>
          <a:effectLst/>
        </p:spPr>
        <p:txBody>
          <a:bodyPr anchor="ctr">
            <a:spAutoFit/>
          </a:bodyPr>
          <a:lstStyle/>
          <a:p>
            <a:endParaRPr lang="zh-CN" altLang="en-US" sz="1350"/>
          </a:p>
        </p:txBody>
      </p:sp>
      <p:sp>
        <p:nvSpPr>
          <p:cNvPr id="88081" name="Oval 17"/>
          <p:cNvSpPr>
            <a:spLocks noChangeArrowheads="1"/>
          </p:cNvSpPr>
          <p:nvPr/>
        </p:nvSpPr>
        <p:spPr bwMode="auto">
          <a:xfrm>
            <a:off x="2253853" y="2626920"/>
            <a:ext cx="1000125" cy="470684"/>
          </a:xfrm>
          <a:prstGeom prst="ellipse">
            <a:avLst/>
          </a:prstGeom>
          <a:solidFill>
            <a:srgbClr val="333333"/>
          </a:solidFill>
          <a:ln w="9525">
            <a:noFill/>
            <a:round/>
          </a:ln>
          <a:effectLst/>
        </p:spPr>
        <p:txBody>
          <a:bodyPr anchor="ctr">
            <a:spAutoFit/>
          </a:bodyPr>
          <a:lstStyle/>
          <a:p>
            <a:endParaRPr lang="zh-CN" altLang="en-US" sz="1350"/>
          </a:p>
        </p:txBody>
      </p:sp>
      <p:sp>
        <p:nvSpPr>
          <p:cNvPr id="88082" name="Oval 18"/>
          <p:cNvSpPr>
            <a:spLocks noChangeArrowheads="1"/>
          </p:cNvSpPr>
          <p:nvPr/>
        </p:nvSpPr>
        <p:spPr bwMode="auto">
          <a:xfrm>
            <a:off x="2269331" y="2381250"/>
            <a:ext cx="967979" cy="958454"/>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sz="1350"/>
          </a:p>
        </p:txBody>
      </p:sp>
      <p:sp>
        <p:nvSpPr>
          <p:cNvPr id="88083" name="Oval 19"/>
          <p:cNvSpPr>
            <a:spLocks noChangeArrowheads="1"/>
          </p:cNvSpPr>
          <p:nvPr/>
        </p:nvSpPr>
        <p:spPr bwMode="auto">
          <a:xfrm>
            <a:off x="2281238" y="2387204"/>
            <a:ext cx="945356" cy="934640"/>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sz="1350"/>
          </a:p>
        </p:txBody>
      </p:sp>
      <p:sp>
        <p:nvSpPr>
          <p:cNvPr id="88084" name="Oval 20"/>
          <p:cNvSpPr>
            <a:spLocks noChangeArrowheads="1"/>
          </p:cNvSpPr>
          <p:nvPr/>
        </p:nvSpPr>
        <p:spPr bwMode="auto">
          <a:xfrm>
            <a:off x="2291954" y="2395538"/>
            <a:ext cx="897731" cy="87391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sz="1350"/>
          </a:p>
        </p:txBody>
      </p:sp>
      <p:sp>
        <p:nvSpPr>
          <p:cNvPr id="88085" name="Oval 21"/>
          <p:cNvSpPr>
            <a:spLocks noChangeArrowheads="1"/>
          </p:cNvSpPr>
          <p:nvPr/>
        </p:nvSpPr>
        <p:spPr bwMode="auto">
          <a:xfrm>
            <a:off x="2344341" y="2420541"/>
            <a:ext cx="798909" cy="708422"/>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sz="1350"/>
          </a:p>
        </p:txBody>
      </p:sp>
      <p:sp>
        <p:nvSpPr>
          <p:cNvPr id="88086" name="Oval 22"/>
          <p:cNvSpPr>
            <a:spLocks noChangeArrowheads="1"/>
          </p:cNvSpPr>
          <p:nvPr/>
        </p:nvSpPr>
        <p:spPr bwMode="auto">
          <a:xfrm>
            <a:off x="3962400" y="2618100"/>
            <a:ext cx="487546" cy="49427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9525">
            <a:noFill/>
            <a:round/>
          </a:ln>
          <a:effectLst/>
        </p:spPr>
        <p:txBody>
          <a:bodyPr wrap="none" anchor="ctr">
            <a:spAutoFit/>
          </a:bodyPr>
          <a:lstStyle/>
          <a:p>
            <a:endParaRPr lang="zh-CN" altLang="en-US" sz="1350"/>
          </a:p>
        </p:txBody>
      </p:sp>
      <p:sp>
        <p:nvSpPr>
          <p:cNvPr id="88087" name="Oval 23"/>
          <p:cNvSpPr>
            <a:spLocks noChangeArrowheads="1"/>
          </p:cNvSpPr>
          <p:nvPr/>
        </p:nvSpPr>
        <p:spPr bwMode="auto">
          <a:xfrm>
            <a:off x="3962400" y="2618100"/>
            <a:ext cx="487546" cy="494278"/>
          </a:xfrm>
          <a:prstGeom prst="ellipse">
            <a:avLst/>
          </a:prstGeom>
          <a:gradFill rotWithShape="1">
            <a:gsLst>
              <a:gs pos="0">
                <a:schemeClr val="accent1">
                  <a:alpha val="31999"/>
                </a:schemeClr>
              </a:gs>
              <a:gs pos="100000">
                <a:schemeClr val="accent1">
                  <a:gamma/>
                  <a:shade val="46275"/>
                  <a:invGamma/>
                </a:schemeClr>
              </a:gs>
            </a:gsLst>
            <a:lin ang="2700000" scaled="1"/>
          </a:gradFill>
          <a:ln w="9525">
            <a:noFill/>
            <a:round/>
          </a:ln>
          <a:effectLst/>
        </p:spPr>
        <p:txBody>
          <a:bodyPr wrap="none" anchor="ctr">
            <a:spAutoFit/>
          </a:bodyPr>
          <a:lstStyle/>
          <a:p>
            <a:endParaRPr lang="zh-CN" altLang="en-US" sz="1350"/>
          </a:p>
        </p:txBody>
      </p:sp>
      <p:sp>
        <p:nvSpPr>
          <p:cNvPr id="88088" name="Oval 24"/>
          <p:cNvSpPr>
            <a:spLocks noChangeArrowheads="1"/>
          </p:cNvSpPr>
          <p:nvPr/>
        </p:nvSpPr>
        <p:spPr bwMode="auto">
          <a:xfrm>
            <a:off x="4045744" y="2625795"/>
            <a:ext cx="1110854" cy="48008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9525">
            <a:noFill/>
            <a:round/>
          </a:ln>
          <a:effectLst/>
        </p:spPr>
        <p:txBody>
          <a:bodyPr anchor="ctr">
            <a:spAutoFit/>
          </a:bodyPr>
          <a:lstStyle/>
          <a:p>
            <a:endParaRPr lang="zh-CN" altLang="en-US" sz="1350"/>
          </a:p>
        </p:txBody>
      </p:sp>
      <p:sp>
        <p:nvSpPr>
          <p:cNvPr id="88089" name="Oval 25"/>
          <p:cNvSpPr>
            <a:spLocks noChangeArrowheads="1"/>
          </p:cNvSpPr>
          <p:nvPr/>
        </p:nvSpPr>
        <p:spPr bwMode="auto">
          <a:xfrm>
            <a:off x="4046935" y="2626985"/>
            <a:ext cx="1110853" cy="480081"/>
          </a:xfrm>
          <a:prstGeom prst="ellipse">
            <a:avLst/>
          </a:prstGeom>
          <a:gradFill rotWithShape="1">
            <a:gsLst>
              <a:gs pos="0">
                <a:schemeClr val="accent1">
                  <a:gamma/>
                  <a:shade val="63529"/>
                  <a:invGamma/>
                </a:schemeClr>
              </a:gs>
              <a:gs pos="100000">
                <a:schemeClr val="accent1">
                  <a:alpha val="0"/>
                </a:schemeClr>
              </a:gs>
            </a:gsLst>
            <a:lin ang="2700000" scaled="1"/>
          </a:gradFill>
          <a:ln w="9525">
            <a:noFill/>
            <a:round/>
          </a:ln>
          <a:effectLst/>
        </p:spPr>
        <p:txBody>
          <a:bodyPr anchor="ctr">
            <a:spAutoFit/>
          </a:bodyPr>
          <a:lstStyle/>
          <a:p>
            <a:endParaRPr lang="zh-CN" altLang="en-US" sz="1350"/>
          </a:p>
        </p:txBody>
      </p:sp>
      <p:sp>
        <p:nvSpPr>
          <p:cNvPr id="88090" name="Oval 26"/>
          <p:cNvSpPr>
            <a:spLocks noChangeArrowheads="1"/>
          </p:cNvSpPr>
          <p:nvPr/>
        </p:nvSpPr>
        <p:spPr bwMode="auto">
          <a:xfrm>
            <a:off x="4100513" y="2629302"/>
            <a:ext cx="1000125" cy="470684"/>
          </a:xfrm>
          <a:prstGeom prst="ellipse">
            <a:avLst/>
          </a:prstGeom>
          <a:solidFill>
            <a:srgbClr val="333333"/>
          </a:solidFill>
          <a:ln w="9525">
            <a:noFill/>
            <a:round/>
          </a:ln>
          <a:effectLst/>
        </p:spPr>
        <p:txBody>
          <a:bodyPr anchor="ctr">
            <a:spAutoFit/>
          </a:bodyPr>
          <a:lstStyle/>
          <a:p>
            <a:endParaRPr lang="zh-CN" altLang="en-US" sz="1350"/>
          </a:p>
        </p:txBody>
      </p:sp>
      <p:sp>
        <p:nvSpPr>
          <p:cNvPr id="88091" name="Oval 27"/>
          <p:cNvSpPr>
            <a:spLocks noChangeArrowheads="1"/>
          </p:cNvSpPr>
          <p:nvPr/>
        </p:nvSpPr>
        <p:spPr bwMode="auto">
          <a:xfrm>
            <a:off x="4117181" y="2381250"/>
            <a:ext cx="967979" cy="958454"/>
          </a:xfrm>
          <a:prstGeom prst="ellipse">
            <a:avLst/>
          </a:prstGeom>
          <a:gradFill rotWithShape="1">
            <a:gsLst>
              <a:gs pos="0">
                <a:srgbClr val="D6E1E2">
                  <a:gamma/>
                  <a:shade val="46275"/>
                  <a:invGamma/>
                </a:srgbClr>
              </a:gs>
              <a:gs pos="100000">
                <a:srgbClr val="D6E1E2"/>
              </a:gs>
            </a:gsLst>
            <a:lin ang="5400000" scaled="1"/>
          </a:gradFill>
          <a:ln w="9525">
            <a:noFill/>
            <a:round/>
          </a:ln>
          <a:effectLst/>
        </p:spPr>
        <p:txBody>
          <a:bodyPr vert="eaVert" wrap="none" anchor="ctr"/>
          <a:lstStyle/>
          <a:p>
            <a:endParaRPr lang="zh-CN" altLang="en-US" sz="1350"/>
          </a:p>
        </p:txBody>
      </p:sp>
      <p:sp>
        <p:nvSpPr>
          <p:cNvPr id="88092" name="Oval 28"/>
          <p:cNvSpPr>
            <a:spLocks noChangeArrowheads="1"/>
          </p:cNvSpPr>
          <p:nvPr/>
        </p:nvSpPr>
        <p:spPr bwMode="auto">
          <a:xfrm>
            <a:off x="4129088" y="2387204"/>
            <a:ext cx="945356" cy="934640"/>
          </a:xfrm>
          <a:prstGeom prst="ellipse">
            <a:avLst/>
          </a:prstGeom>
          <a:gradFill rotWithShape="1">
            <a:gsLst>
              <a:gs pos="0">
                <a:srgbClr val="D6E1E2">
                  <a:alpha val="0"/>
                </a:srgbClr>
              </a:gs>
              <a:gs pos="100000">
                <a:srgbClr val="D6E1E2">
                  <a:gamma/>
                  <a:tint val="34902"/>
                  <a:invGamma/>
                </a:srgbClr>
              </a:gs>
            </a:gsLst>
            <a:lin ang="5400000" scaled="1"/>
          </a:gradFill>
          <a:ln w="9525">
            <a:noFill/>
            <a:round/>
          </a:ln>
          <a:effectLst/>
        </p:spPr>
        <p:txBody>
          <a:bodyPr vert="eaVert" wrap="none" anchor="ctr"/>
          <a:lstStyle/>
          <a:p>
            <a:endParaRPr lang="zh-CN" altLang="en-US" sz="1350"/>
          </a:p>
        </p:txBody>
      </p:sp>
      <p:sp>
        <p:nvSpPr>
          <p:cNvPr id="88093" name="Oval 29"/>
          <p:cNvSpPr>
            <a:spLocks noChangeArrowheads="1"/>
          </p:cNvSpPr>
          <p:nvPr/>
        </p:nvSpPr>
        <p:spPr bwMode="auto">
          <a:xfrm>
            <a:off x="4139804" y="2395538"/>
            <a:ext cx="897731" cy="87391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ln>
          <a:effectLst/>
        </p:spPr>
        <p:txBody>
          <a:bodyPr vert="eaVert" wrap="none" anchor="ctr"/>
          <a:lstStyle/>
          <a:p>
            <a:endParaRPr lang="zh-CN" altLang="en-US" sz="1350"/>
          </a:p>
        </p:txBody>
      </p:sp>
      <p:sp>
        <p:nvSpPr>
          <p:cNvPr id="88094" name="Oval 30"/>
          <p:cNvSpPr>
            <a:spLocks noChangeArrowheads="1"/>
          </p:cNvSpPr>
          <p:nvPr/>
        </p:nvSpPr>
        <p:spPr bwMode="auto">
          <a:xfrm>
            <a:off x="4192191" y="2420541"/>
            <a:ext cx="798909" cy="708422"/>
          </a:xfrm>
          <a:prstGeom prst="ellipse">
            <a:avLst/>
          </a:prstGeom>
          <a:gradFill rotWithShape="1">
            <a:gsLst>
              <a:gs pos="0">
                <a:srgbClr val="D6E1E2">
                  <a:gamma/>
                  <a:tint val="0"/>
                  <a:invGamma/>
                </a:srgbClr>
              </a:gs>
              <a:gs pos="100000">
                <a:srgbClr val="D6E1E2">
                  <a:alpha val="37999"/>
                </a:srgbClr>
              </a:gs>
            </a:gsLst>
            <a:lin ang="5400000" scaled="1"/>
          </a:gradFill>
          <a:ln w="9525">
            <a:noFill/>
            <a:round/>
          </a:ln>
          <a:effectLst/>
        </p:spPr>
        <p:txBody>
          <a:bodyPr vert="eaVert" wrap="none" anchor="ctr"/>
          <a:lstStyle/>
          <a:p>
            <a:endParaRPr lang="zh-CN" altLang="en-US" sz="1350"/>
          </a:p>
        </p:txBody>
      </p:sp>
      <p:sp>
        <p:nvSpPr>
          <p:cNvPr id="88099" name="Text Box 35"/>
          <p:cNvSpPr txBox="1">
            <a:spLocks noChangeArrowheads="1"/>
          </p:cNvSpPr>
          <p:nvPr/>
        </p:nvSpPr>
        <p:spPr bwMode="auto">
          <a:xfrm>
            <a:off x="2601952" y="2736056"/>
            <a:ext cx="309880" cy="365760"/>
          </a:xfrm>
          <a:prstGeom prst="rect">
            <a:avLst/>
          </a:prstGeom>
          <a:noFill/>
          <a:ln w="9525">
            <a:noFill/>
            <a:miter lim="800000"/>
          </a:ln>
          <a:effectLst/>
        </p:spPr>
        <p:txBody>
          <a:bodyPr wrap="none">
            <a:spAutoFit/>
          </a:bodyPr>
          <a:lstStyle/>
          <a:p>
            <a:pPr algn="ctr"/>
            <a:r>
              <a:rPr lang="en-US" altLang="zh-CN">
                <a:latin typeface="Arial" panose="020B0604020202020204" pitchFamily="34" charset="0"/>
              </a:rPr>
              <a:t>1</a:t>
            </a:r>
            <a:endParaRPr lang="en-US" altLang="zh-CN">
              <a:latin typeface="Arial" panose="020B0604020202020204" pitchFamily="34" charset="0"/>
            </a:endParaRPr>
          </a:p>
        </p:txBody>
      </p:sp>
      <p:sp>
        <p:nvSpPr>
          <p:cNvPr id="88100" name="Text Box 36"/>
          <p:cNvSpPr txBox="1">
            <a:spLocks noChangeArrowheads="1"/>
          </p:cNvSpPr>
          <p:nvPr/>
        </p:nvSpPr>
        <p:spPr bwMode="auto">
          <a:xfrm>
            <a:off x="4453375" y="2736056"/>
            <a:ext cx="309880" cy="365760"/>
          </a:xfrm>
          <a:prstGeom prst="rect">
            <a:avLst/>
          </a:prstGeom>
          <a:noFill/>
          <a:ln w="9525">
            <a:noFill/>
            <a:miter lim="800000"/>
          </a:ln>
          <a:effectLst/>
        </p:spPr>
        <p:txBody>
          <a:bodyPr wrap="none">
            <a:spAutoFit/>
          </a:bodyPr>
          <a:lstStyle/>
          <a:p>
            <a:pPr algn="ctr"/>
            <a:r>
              <a:rPr lang="en-US" altLang="zh-CN">
                <a:latin typeface="Arial" panose="020B0604020202020204" pitchFamily="34" charset="0"/>
              </a:rPr>
              <a:t>2</a:t>
            </a:r>
            <a:endParaRPr lang="en-US" altLang="zh-CN">
              <a:latin typeface="Arial" panose="020B0604020202020204" pitchFamily="34" charset="0"/>
            </a:endParaRPr>
          </a:p>
        </p:txBody>
      </p:sp>
      <p:grpSp>
        <p:nvGrpSpPr>
          <p:cNvPr id="2" name="Group 38"/>
          <p:cNvGrpSpPr/>
          <p:nvPr/>
        </p:nvGrpSpPr>
        <p:grpSpPr bwMode="auto">
          <a:xfrm>
            <a:off x="5809060" y="2381250"/>
            <a:ext cx="1334690" cy="2933700"/>
            <a:chOff x="3919" y="1280"/>
            <a:chExt cx="1121" cy="2464"/>
          </a:xfrm>
        </p:grpSpPr>
        <p:sp>
          <p:nvSpPr>
            <p:cNvPr id="88069" name="AutoShape 5"/>
            <p:cNvSpPr>
              <a:spLocks noChangeArrowheads="1"/>
            </p:cNvSpPr>
            <p:nvPr/>
          </p:nvSpPr>
          <p:spPr bwMode="auto">
            <a:xfrm>
              <a:off x="3936" y="2304"/>
              <a:ext cx="1104" cy="1440"/>
            </a:xfrm>
            <a:prstGeom prst="roundRect">
              <a:avLst>
                <a:gd name="adj" fmla="val 13745"/>
              </a:avLst>
            </a:prstGeom>
            <a:noFill/>
            <a:ln w="38100">
              <a:solidFill>
                <a:schemeClr val="accent1"/>
              </a:solidFill>
              <a:prstDash val="sysDot"/>
              <a:round/>
            </a:ln>
            <a:effectLst/>
          </p:spPr>
          <p:txBody>
            <a:bodyPr anchor="ctr"/>
            <a:lstStyle/>
            <a:p>
              <a:r>
                <a:rPr lang="zh-CN" altLang="en-US" sz="1500" b="1">
                  <a:solidFill>
                    <a:srgbClr val="333399"/>
                  </a:solidFill>
                </a:rPr>
                <a:t>用这样的</a:t>
              </a:r>
              <a:r>
                <a:rPr lang="zh-CN" altLang="en-US" sz="1500" b="1">
                  <a:solidFill>
                    <a:schemeClr val="hlink"/>
                  </a:solidFill>
                </a:rPr>
                <a:t>存储转发</a:t>
              </a:r>
              <a:r>
                <a:rPr lang="zh-CN" altLang="en-US" sz="1500" b="1">
                  <a:solidFill>
                    <a:srgbClr val="333399"/>
                  </a:solidFill>
                </a:rPr>
                <a:t>方式，最后分组就能到达</a:t>
              </a:r>
              <a:r>
                <a:rPr lang="zh-CN" altLang="en-US" sz="1500" b="1">
                  <a:solidFill>
                    <a:schemeClr val="hlink"/>
                  </a:solidFill>
                </a:rPr>
                <a:t>最终目的地</a:t>
              </a:r>
              <a:endParaRPr lang="zh-CN" altLang="en-US" sz="1500" b="1">
                <a:solidFill>
                  <a:schemeClr val="hlink"/>
                </a:solidFill>
              </a:endParaRPr>
            </a:p>
          </p:txBody>
        </p:sp>
        <p:sp>
          <p:nvSpPr>
            <p:cNvPr id="88072" name="Oval 8"/>
            <p:cNvSpPr>
              <a:spLocks noChangeArrowheads="1"/>
            </p:cNvSpPr>
            <p:nvPr/>
          </p:nvSpPr>
          <p:spPr bwMode="auto">
            <a:xfrm>
              <a:off x="3919" y="1492"/>
              <a:ext cx="361" cy="39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9525">
              <a:solidFill>
                <a:schemeClr val="accent1"/>
              </a:solidFill>
              <a:prstDash val="sysDot"/>
              <a:round/>
            </a:ln>
            <a:effectLst/>
          </p:spPr>
          <p:txBody>
            <a:bodyPr wrap="none" anchor="ctr">
              <a:spAutoFit/>
            </a:bodyPr>
            <a:lstStyle/>
            <a:p>
              <a:endParaRPr lang="zh-CN" altLang="en-US" sz="1500"/>
            </a:p>
          </p:txBody>
        </p:sp>
        <p:sp>
          <p:nvSpPr>
            <p:cNvPr id="88073" name="Oval 9"/>
            <p:cNvSpPr>
              <a:spLocks noChangeArrowheads="1"/>
            </p:cNvSpPr>
            <p:nvPr/>
          </p:nvSpPr>
          <p:spPr bwMode="auto">
            <a:xfrm>
              <a:off x="3919" y="1492"/>
              <a:ext cx="1073" cy="391"/>
            </a:xfrm>
            <a:prstGeom prst="ellipse">
              <a:avLst/>
            </a:prstGeom>
            <a:gradFill rotWithShape="1">
              <a:gsLst>
                <a:gs pos="0">
                  <a:schemeClr val="hlink">
                    <a:alpha val="31999"/>
                  </a:schemeClr>
                </a:gs>
                <a:gs pos="100000">
                  <a:schemeClr val="hlink">
                    <a:gamma/>
                    <a:shade val="0"/>
                    <a:invGamma/>
                    <a:alpha val="89999"/>
                  </a:schemeClr>
                </a:gs>
              </a:gsLst>
              <a:lin ang="2700000" scaled="1"/>
            </a:gradFill>
            <a:ln w="9525">
              <a:solidFill>
                <a:schemeClr val="accent1"/>
              </a:solidFill>
              <a:prstDash val="sysDot"/>
              <a:round/>
            </a:ln>
            <a:effectLst/>
          </p:spPr>
          <p:txBody>
            <a:bodyPr anchor="ctr">
              <a:spAutoFit/>
            </a:bodyPr>
            <a:lstStyle/>
            <a:p>
              <a:endParaRPr lang="zh-CN" altLang="en-US" sz="1500"/>
            </a:p>
          </p:txBody>
        </p:sp>
        <p:sp>
          <p:nvSpPr>
            <p:cNvPr id="88074" name="Oval 10"/>
            <p:cNvSpPr>
              <a:spLocks noChangeArrowheads="1"/>
            </p:cNvSpPr>
            <p:nvPr/>
          </p:nvSpPr>
          <p:spPr bwMode="auto">
            <a:xfrm>
              <a:off x="3989" y="1493"/>
              <a:ext cx="933" cy="3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9525">
              <a:solidFill>
                <a:schemeClr val="accent1"/>
              </a:solidFill>
              <a:prstDash val="sysDot"/>
              <a:round/>
            </a:ln>
            <a:effectLst/>
          </p:spPr>
          <p:txBody>
            <a:bodyPr anchor="ctr">
              <a:spAutoFit/>
            </a:bodyPr>
            <a:lstStyle/>
            <a:p>
              <a:endParaRPr lang="zh-CN" altLang="en-US" sz="1500"/>
            </a:p>
          </p:txBody>
        </p:sp>
        <p:sp>
          <p:nvSpPr>
            <p:cNvPr id="88075" name="Oval 11"/>
            <p:cNvSpPr>
              <a:spLocks noChangeArrowheads="1"/>
            </p:cNvSpPr>
            <p:nvPr/>
          </p:nvSpPr>
          <p:spPr bwMode="auto">
            <a:xfrm>
              <a:off x="4005" y="1498"/>
              <a:ext cx="933" cy="387"/>
            </a:xfrm>
            <a:prstGeom prst="ellipse">
              <a:avLst/>
            </a:prstGeom>
            <a:gradFill rotWithShape="1">
              <a:gsLst>
                <a:gs pos="0">
                  <a:schemeClr val="hlink">
                    <a:gamma/>
                    <a:shade val="63529"/>
                    <a:invGamma/>
                  </a:schemeClr>
                </a:gs>
                <a:gs pos="100000">
                  <a:schemeClr val="hlink">
                    <a:alpha val="0"/>
                  </a:schemeClr>
                </a:gs>
              </a:gsLst>
              <a:lin ang="2700000" scaled="1"/>
            </a:gradFill>
            <a:ln w="9525">
              <a:solidFill>
                <a:schemeClr val="accent1"/>
              </a:solidFill>
              <a:prstDash val="sysDot"/>
              <a:round/>
            </a:ln>
            <a:effectLst/>
          </p:spPr>
          <p:txBody>
            <a:bodyPr anchor="ctr">
              <a:spAutoFit/>
            </a:bodyPr>
            <a:lstStyle/>
            <a:p>
              <a:endParaRPr lang="zh-CN" altLang="en-US" sz="1500"/>
            </a:p>
          </p:txBody>
        </p:sp>
        <p:sp>
          <p:nvSpPr>
            <p:cNvPr id="88076" name="Oval 12"/>
            <p:cNvSpPr>
              <a:spLocks noChangeArrowheads="1"/>
            </p:cNvSpPr>
            <p:nvPr/>
          </p:nvSpPr>
          <p:spPr bwMode="auto">
            <a:xfrm>
              <a:off x="4039" y="1494"/>
              <a:ext cx="841" cy="385"/>
            </a:xfrm>
            <a:prstGeom prst="ellipse">
              <a:avLst/>
            </a:prstGeom>
            <a:solidFill>
              <a:srgbClr val="333333"/>
            </a:solidFill>
            <a:ln w="9525">
              <a:solidFill>
                <a:schemeClr val="accent1"/>
              </a:solidFill>
              <a:prstDash val="sysDot"/>
              <a:round/>
            </a:ln>
            <a:effectLst/>
          </p:spPr>
          <p:txBody>
            <a:bodyPr anchor="ctr">
              <a:spAutoFit/>
            </a:bodyPr>
            <a:lstStyle/>
            <a:p>
              <a:endParaRPr lang="zh-CN" altLang="en-US" sz="1500"/>
            </a:p>
          </p:txBody>
        </p:sp>
        <p:sp>
          <p:nvSpPr>
            <p:cNvPr id="88095" name="Oval 31"/>
            <p:cNvSpPr>
              <a:spLocks noChangeArrowheads="1"/>
            </p:cNvSpPr>
            <p:nvPr/>
          </p:nvSpPr>
          <p:spPr bwMode="auto">
            <a:xfrm>
              <a:off x="4054" y="1280"/>
              <a:ext cx="814" cy="805"/>
            </a:xfrm>
            <a:prstGeom prst="ellipse">
              <a:avLst/>
            </a:prstGeom>
            <a:gradFill rotWithShape="1">
              <a:gsLst>
                <a:gs pos="0">
                  <a:srgbClr val="D6E1E2">
                    <a:gamma/>
                    <a:shade val="46275"/>
                    <a:invGamma/>
                  </a:srgbClr>
                </a:gs>
                <a:gs pos="100000">
                  <a:srgbClr val="D6E1E2"/>
                </a:gs>
              </a:gsLst>
              <a:lin ang="5400000" scaled="1"/>
            </a:gradFill>
            <a:ln w="9525">
              <a:solidFill>
                <a:schemeClr val="accent1"/>
              </a:solidFill>
              <a:prstDash val="sysDot"/>
              <a:round/>
            </a:ln>
            <a:effectLst/>
          </p:spPr>
          <p:txBody>
            <a:bodyPr vert="eaVert" wrap="none" anchor="ctr"/>
            <a:lstStyle/>
            <a:p>
              <a:endParaRPr lang="zh-CN" altLang="en-US" sz="1500"/>
            </a:p>
          </p:txBody>
        </p:sp>
        <p:sp>
          <p:nvSpPr>
            <p:cNvPr id="88096" name="Oval 32"/>
            <p:cNvSpPr>
              <a:spLocks noChangeArrowheads="1"/>
            </p:cNvSpPr>
            <p:nvPr/>
          </p:nvSpPr>
          <p:spPr bwMode="auto">
            <a:xfrm>
              <a:off x="4064" y="1285"/>
              <a:ext cx="795" cy="785"/>
            </a:xfrm>
            <a:prstGeom prst="ellipse">
              <a:avLst/>
            </a:prstGeom>
            <a:gradFill rotWithShape="1">
              <a:gsLst>
                <a:gs pos="0">
                  <a:srgbClr val="D6E1E2">
                    <a:alpha val="0"/>
                  </a:srgbClr>
                </a:gs>
                <a:gs pos="100000">
                  <a:srgbClr val="D6E1E2">
                    <a:gamma/>
                    <a:tint val="34902"/>
                    <a:invGamma/>
                  </a:srgbClr>
                </a:gs>
              </a:gsLst>
              <a:lin ang="5400000" scaled="1"/>
            </a:gradFill>
            <a:ln w="9525">
              <a:solidFill>
                <a:schemeClr val="accent1"/>
              </a:solidFill>
              <a:prstDash val="sysDot"/>
              <a:round/>
            </a:ln>
            <a:effectLst/>
          </p:spPr>
          <p:txBody>
            <a:bodyPr vert="eaVert" wrap="none" anchor="ctr"/>
            <a:lstStyle/>
            <a:p>
              <a:endParaRPr lang="zh-CN" altLang="en-US" sz="1500"/>
            </a:p>
          </p:txBody>
        </p:sp>
        <p:sp>
          <p:nvSpPr>
            <p:cNvPr id="88097" name="Oval 33"/>
            <p:cNvSpPr>
              <a:spLocks noChangeArrowheads="1"/>
            </p:cNvSpPr>
            <p:nvPr/>
          </p:nvSpPr>
          <p:spPr bwMode="auto">
            <a:xfrm>
              <a:off x="4073" y="1292"/>
              <a:ext cx="755" cy="734"/>
            </a:xfrm>
            <a:prstGeom prst="ellipse">
              <a:avLst/>
            </a:prstGeom>
            <a:gradFill rotWithShape="1">
              <a:gsLst>
                <a:gs pos="0">
                  <a:srgbClr val="D6E1E2">
                    <a:gamma/>
                    <a:shade val="79216"/>
                    <a:invGamma/>
                  </a:srgbClr>
                </a:gs>
                <a:gs pos="100000">
                  <a:srgbClr val="D6E1E2">
                    <a:alpha val="48000"/>
                  </a:srgbClr>
                </a:gs>
              </a:gsLst>
              <a:lin ang="5400000" scaled="1"/>
            </a:gradFill>
            <a:ln w="9525">
              <a:solidFill>
                <a:schemeClr val="accent1"/>
              </a:solidFill>
              <a:prstDash val="sysDot"/>
              <a:round/>
            </a:ln>
            <a:effectLst/>
          </p:spPr>
          <p:txBody>
            <a:bodyPr vert="eaVert" wrap="none" anchor="ctr"/>
            <a:lstStyle/>
            <a:p>
              <a:endParaRPr lang="zh-CN" altLang="en-US" sz="1500"/>
            </a:p>
          </p:txBody>
        </p:sp>
        <p:sp>
          <p:nvSpPr>
            <p:cNvPr id="88098" name="Oval 34"/>
            <p:cNvSpPr>
              <a:spLocks noChangeArrowheads="1"/>
            </p:cNvSpPr>
            <p:nvPr/>
          </p:nvSpPr>
          <p:spPr bwMode="auto">
            <a:xfrm>
              <a:off x="4117" y="1313"/>
              <a:ext cx="672" cy="595"/>
            </a:xfrm>
            <a:prstGeom prst="ellipse">
              <a:avLst/>
            </a:prstGeom>
            <a:gradFill rotWithShape="1">
              <a:gsLst>
                <a:gs pos="0">
                  <a:srgbClr val="D6E1E2">
                    <a:gamma/>
                    <a:tint val="0"/>
                    <a:invGamma/>
                  </a:srgbClr>
                </a:gs>
                <a:gs pos="100000">
                  <a:srgbClr val="D6E1E2">
                    <a:alpha val="37999"/>
                  </a:srgbClr>
                </a:gs>
              </a:gsLst>
              <a:lin ang="5400000" scaled="1"/>
            </a:gradFill>
            <a:ln w="9525">
              <a:solidFill>
                <a:schemeClr val="accent1"/>
              </a:solidFill>
              <a:prstDash val="sysDot"/>
              <a:round/>
            </a:ln>
            <a:effectLst/>
          </p:spPr>
          <p:txBody>
            <a:bodyPr vert="eaVert" wrap="none" anchor="ctr"/>
            <a:lstStyle/>
            <a:p>
              <a:endParaRPr lang="zh-CN" altLang="en-US" sz="1500"/>
            </a:p>
          </p:txBody>
        </p:sp>
        <p:sp>
          <p:nvSpPr>
            <p:cNvPr id="88101" name="Text Box 37"/>
            <p:cNvSpPr txBox="1">
              <a:spLocks noChangeArrowheads="1"/>
            </p:cNvSpPr>
            <p:nvPr/>
          </p:nvSpPr>
          <p:spPr bwMode="auto">
            <a:xfrm>
              <a:off x="4326" y="1578"/>
              <a:ext cx="278" cy="346"/>
            </a:xfrm>
            <a:prstGeom prst="rect">
              <a:avLst/>
            </a:prstGeom>
            <a:noFill/>
            <a:ln w="9525">
              <a:solidFill>
                <a:schemeClr val="accent1"/>
              </a:solidFill>
              <a:prstDash val="sysDot"/>
              <a:miter lim="800000"/>
            </a:ln>
            <a:effectLst/>
          </p:spPr>
          <p:txBody>
            <a:bodyPr wrap="none">
              <a:spAutoFit/>
            </a:bodyPr>
            <a:lstStyle/>
            <a:p>
              <a:pPr algn="ctr"/>
              <a:r>
                <a:rPr lang="en-US" altLang="zh-CN" sz="2100">
                  <a:latin typeface="Arial" panose="020B0604020202020204" pitchFamily="34" charset="0"/>
                </a:rPr>
                <a:t>3</a:t>
              </a:r>
              <a:endParaRPr lang="en-US" altLang="zh-CN" sz="2100">
                <a:latin typeface="Arial" panose="020B0604020202020204" pitchFamily="34" charset="0"/>
              </a:endParaRPr>
            </a:p>
          </p:txBody>
        </p:sp>
      </p:grpSp>
      <p:sp>
        <p:nvSpPr>
          <p:cNvPr id="3" name="文本框 2"/>
          <p:cNvSpPr txBox="1"/>
          <p:nvPr/>
        </p:nvSpPr>
        <p:spPr>
          <a:xfrm>
            <a:off x="2087880" y="1754981"/>
            <a:ext cx="2011680" cy="365760"/>
          </a:xfrm>
          <a:prstGeom prst="rect">
            <a:avLst/>
          </a:prstGeom>
          <a:noFill/>
        </p:spPr>
        <p:txBody>
          <a:bodyPr wrap="none" rtlCol="0">
            <a:spAutoFit/>
          </a:bodyPr>
          <a:lstStyle/>
          <a:p>
            <a:pPr algn="l"/>
            <a:r>
              <a:rPr lang="zh-CN" altLang="en-US" b="1">
                <a:ea typeface="宋体" panose="02010600030101010101" pitchFamily="2" charset="-122"/>
                <a:sym typeface="+mn-ea"/>
              </a:rPr>
              <a:t>分组首部的重要性</a:t>
            </a:r>
            <a:endParaRPr lang="zh-CN" altLang="en-US" b="1">
              <a:ea typeface="宋体" panose="02010600030101010101" pitchFamily="2" charset="-122"/>
              <a:sym typeface="+mn-ea"/>
            </a:endParaRPr>
          </a:p>
        </p:txBody>
      </p:sp>
      <p:sp>
        <p:nvSpPr>
          <p:cNvPr id="44036" name="Rectangle 2"/>
          <p:cNvSpPr>
            <a:spLocks noGrp="1"/>
          </p:cNvSpPr>
          <p:nvPr>
            <p:ph type="title"/>
          </p:nvPr>
        </p:nvSpPr>
        <p:spPr/>
        <p:txBody>
          <a:bodyPr vert="horz" wrap="square" lIns="68580" tIns="34290" rIns="68580" bIns="34290" anchor="t"/>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　　分组交换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slide(fromBottom)">
                                      <p:cBhvr>
                                        <p:cTn id="7" dur="500"/>
                                        <p:tgtEl>
                                          <p:spTgt spid="8806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8077"/>
                                        </p:tgtEl>
                                        <p:attrNameLst>
                                          <p:attrName>style.visibility</p:attrName>
                                        </p:attrNameLst>
                                      </p:cBhvr>
                                      <p:to>
                                        <p:strVal val="visible"/>
                                      </p:to>
                                    </p:set>
                                    <p:animEffect transition="in" filter="slide(fromBottom)">
                                      <p:cBhvr>
                                        <p:cTn id="10" dur="500"/>
                                        <p:tgtEl>
                                          <p:spTgt spid="8807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8078"/>
                                        </p:tgtEl>
                                        <p:attrNameLst>
                                          <p:attrName>style.visibility</p:attrName>
                                        </p:attrNameLst>
                                      </p:cBhvr>
                                      <p:to>
                                        <p:strVal val="visible"/>
                                      </p:to>
                                    </p:set>
                                    <p:animEffect transition="in" filter="slide(fromBottom)">
                                      <p:cBhvr>
                                        <p:cTn id="13" dur="500"/>
                                        <p:tgtEl>
                                          <p:spTgt spid="8807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8079"/>
                                        </p:tgtEl>
                                        <p:attrNameLst>
                                          <p:attrName>style.visibility</p:attrName>
                                        </p:attrNameLst>
                                      </p:cBhvr>
                                      <p:to>
                                        <p:strVal val="visible"/>
                                      </p:to>
                                    </p:set>
                                    <p:animEffect transition="in" filter="slide(fromBottom)">
                                      <p:cBhvr>
                                        <p:cTn id="16" dur="500"/>
                                        <p:tgtEl>
                                          <p:spTgt spid="8807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8080"/>
                                        </p:tgtEl>
                                        <p:attrNameLst>
                                          <p:attrName>style.visibility</p:attrName>
                                        </p:attrNameLst>
                                      </p:cBhvr>
                                      <p:to>
                                        <p:strVal val="visible"/>
                                      </p:to>
                                    </p:set>
                                    <p:animEffect transition="in" filter="slide(fromBottom)">
                                      <p:cBhvr>
                                        <p:cTn id="19" dur="500"/>
                                        <p:tgtEl>
                                          <p:spTgt spid="8808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88081"/>
                                        </p:tgtEl>
                                        <p:attrNameLst>
                                          <p:attrName>style.visibility</p:attrName>
                                        </p:attrNameLst>
                                      </p:cBhvr>
                                      <p:to>
                                        <p:strVal val="visible"/>
                                      </p:to>
                                    </p:set>
                                    <p:animEffect transition="in" filter="slide(fromBottom)">
                                      <p:cBhvr>
                                        <p:cTn id="22" dur="500"/>
                                        <p:tgtEl>
                                          <p:spTgt spid="8808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88082"/>
                                        </p:tgtEl>
                                        <p:attrNameLst>
                                          <p:attrName>style.visibility</p:attrName>
                                        </p:attrNameLst>
                                      </p:cBhvr>
                                      <p:to>
                                        <p:strVal val="visible"/>
                                      </p:to>
                                    </p:set>
                                    <p:animEffect transition="in" filter="slide(fromBottom)">
                                      <p:cBhvr>
                                        <p:cTn id="25" dur="500"/>
                                        <p:tgtEl>
                                          <p:spTgt spid="8808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88083"/>
                                        </p:tgtEl>
                                        <p:attrNameLst>
                                          <p:attrName>style.visibility</p:attrName>
                                        </p:attrNameLst>
                                      </p:cBhvr>
                                      <p:to>
                                        <p:strVal val="visible"/>
                                      </p:to>
                                    </p:set>
                                    <p:animEffect transition="in" filter="slide(fromBottom)">
                                      <p:cBhvr>
                                        <p:cTn id="28" dur="500"/>
                                        <p:tgtEl>
                                          <p:spTgt spid="8808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8084"/>
                                        </p:tgtEl>
                                        <p:attrNameLst>
                                          <p:attrName>style.visibility</p:attrName>
                                        </p:attrNameLst>
                                      </p:cBhvr>
                                      <p:to>
                                        <p:strVal val="visible"/>
                                      </p:to>
                                    </p:set>
                                    <p:animEffect transition="in" filter="slide(fromBottom)">
                                      <p:cBhvr>
                                        <p:cTn id="31" dur="500"/>
                                        <p:tgtEl>
                                          <p:spTgt spid="8808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88085"/>
                                        </p:tgtEl>
                                        <p:attrNameLst>
                                          <p:attrName>style.visibility</p:attrName>
                                        </p:attrNameLst>
                                      </p:cBhvr>
                                      <p:to>
                                        <p:strVal val="visible"/>
                                      </p:to>
                                    </p:set>
                                    <p:animEffect transition="in" filter="slide(fromBottom)">
                                      <p:cBhvr>
                                        <p:cTn id="34" dur="500"/>
                                        <p:tgtEl>
                                          <p:spTgt spid="8808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88099"/>
                                        </p:tgtEl>
                                        <p:attrNameLst>
                                          <p:attrName>style.visibility</p:attrName>
                                        </p:attrNameLst>
                                      </p:cBhvr>
                                      <p:to>
                                        <p:strVal val="visible"/>
                                      </p:to>
                                    </p:set>
                                    <p:animEffect transition="in" filter="slide(fromBottom)">
                                      <p:cBhvr>
                                        <p:cTn id="37" dur="500"/>
                                        <p:tgtEl>
                                          <p:spTgt spid="88099"/>
                                        </p:tgtEl>
                                      </p:cBhvr>
                                    </p:animEffec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88070"/>
                                        </p:tgtEl>
                                        <p:attrNameLst>
                                          <p:attrName>style.visibility</p:attrName>
                                        </p:attrNameLst>
                                      </p:cBhvr>
                                      <p:to>
                                        <p:strVal val="visible"/>
                                      </p:to>
                                    </p:set>
                                    <p:anim calcmode="lin" valueType="num">
                                      <p:cBhvr additive="base">
                                        <p:cTn id="41" dur="500" fill="hold"/>
                                        <p:tgtEl>
                                          <p:spTgt spid="88070"/>
                                        </p:tgtEl>
                                        <p:attrNameLst>
                                          <p:attrName>ppt_x</p:attrName>
                                        </p:attrNameLst>
                                      </p:cBhvr>
                                      <p:tavLst>
                                        <p:tav tm="0">
                                          <p:val>
                                            <p:strVal val="#ppt_x"/>
                                          </p:val>
                                        </p:tav>
                                        <p:tav tm="100000">
                                          <p:val>
                                            <p:strVal val="#ppt_x"/>
                                          </p:val>
                                        </p:tav>
                                      </p:tavLst>
                                    </p:anim>
                                    <p:anim calcmode="lin" valueType="num">
                                      <p:cBhvr additive="base">
                                        <p:cTn id="42" dur="500" fill="hold"/>
                                        <p:tgtEl>
                                          <p:spTgt spid="88070"/>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12" presetClass="entr" presetSubtype="4" fill="hold" grpId="0" nodeType="afterEffect">
                                  <p:stCondLst>
                                    <p:cond delay="0"/>
                                  </p:stCondLst>
                                  <p:childTnLst>
                                    <p:set>
                                      <p:cBhvr>
                                        <p:cTn id="45" dur="1" fill="hold">
                                          <p:stCondLst>
                                            <p:cond delay="0"/>
                                          </p:stCondLst>
                                        </p:cTn>
                                        <p:tgtEl>
                                          <p:spTgt spid="88067"/>
                                        </p:tgtEl>
                                        <p:attrNameLst>
                                          <p:attrName>style.visibility</p:attrName>
                                        </p:attrNameLst>
                                      </p:cBhvr>
                                      <p:to>
                                        <p:strVal val="visible"/>
                                      </p:to>
                                    </p:set>
                                    <p:animEffect transition="in" filter="slide(fromBottom)">
                                      <p:cBhvr>
                                        <p:cTn id="46" dur="500"/>
                                        <p:tgtEl>
                                          <p:spTgt spid="8806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88086"/>
                                        </p:tgtEl>
                                        <p:attrNameLst>
                                          <p:attrName>style.visibility</p:attrName>
                                        </p:attrNameLst>
                                      </p:cBhvr>
                                      <p:to>
                                        <p:strVal val="visible"/>
                                      </p:to>
                                    </p:set>
                                    <p:animEffect transition="in" filter="slide(fromBottom)">
                                      <p:cBhvr>
                                        <p:cTn id="49" dur="500"/>
                                        <p:tgtEl>
                                          <p:spTgt spid="88086"/>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88087"/>
                                        </p:tgtEl>
                                        <p:attrNameLst>
                                          <p:attrName>style.visibility</p:attrName>
                                        </p:attrNameLst>
                                      </p:cBhvr>
                                      <p:to>
                                        <p:strVal val="visible"/>
                                      </p:to>
                                    </p:set>
                                    <p:animEffect transition="in" filter="slide(fromBottom)">
                                      <p:cBhvr>
                                        <p:cTn id="52" dur="500"/>
                                        <p:tgtEl>
                                          <p:spTgt spid="88087"/>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88088"/>
                                        </p:tgtEl>
                                        <p:attrNameLst>
                                          <p:attrName>style.visibility</p:attrName>
                                        </p:attrNameLst>
                                      </p:cBhvr>
                                      <p:to>
                                        <p:strVal val="visible"/>
                                      </p:to>
                                    </p:set>
                                    <p:animEffect transition="in" filter="slide(fromBottom)">
                                      <p:cBhvr>
                                        <p:cTn id="55" dur="500"/>
                                        <p:tgtEl>
                                          <p:spTgt spid="88088"/>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88089"/>
                                        </p:tgtEl>
                                        <p:attrNameLst>
                                          <p:attrName>style.visibility</p:attrName>
                                        </p:attrNameLst>
                                      </p:cBhvr>
                                      <p:to>
                                        <p:strVal val="visible"/>
                                      </p:to>
                                    </p:set>
                                    <p:animEffect transition="in" filter="slide(fromBottom)">
                                      <p:cBhvr>
                                        <p:cTn id="58" dur="500"/>
                                        <p:tgtEl>
                                          <p:spTgt spid="8808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8090"/>
                                        </p:tgtEl>
                                        <p:attrNameLst>
                                          <p:attrName>style.visibility</p:attrName>
                                        </p:attrNameLst>
                                      </p:cBhvr>
                                      <p:to>
                                        <p:strVal val="visible"/>
                                      </p:to>
                                    </p:set>
                                    <p:animEffect transition="in" filter="slide(fromBottom)">
                                      <p:cBhvr>
                                        <p:cTn id="61" dur="500"/>
                                        <p:tgtEl>
                                          <p:spTgt spid="88090"/>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88091"/>
                                        </p:tgtEl>
                                        <p:attrNameLst>
                                          <p:attrName>style.visibility</p:attrName>
                                        </p:attrNameLst>
                                      </p:cBhvr>
                                      <p:to>
                                        <p:strVal val="visible"/>
                                      </p:to>
                                    </p:set>
                                    <p:animEffect transition="in" filter="slide(fromBottom)">
                                      <p:cBhvr>
                                        <p:cTn id="64" dur="500"/>
                                        <p:tgtEl>
                                          <p:spTgt spid="88091"/>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88092"/>
                                        </p:tgtEl>
                                        <p:attrNameLst>
                                          <p:attrName>style.visibility</p:attrName>
                                        </p:attrNameLst>
                                      </p:cBhvr>
                                      <p:to>
                                        <p:strVal val="visible"/>
                                      </p:to>
                                    </p:set>
                                    <p:animEffect transition="in" filter="slide(fromBottom)">
                                      <p:cBhvr>
                                        <p:cTn id="67" dur="500"/>
                                        <p:tgtEl>
                                          <p:spTgt spid="88092"/>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88093"/>
                                        </p:tgtEl>
                                        <p:attrNameLst>
                                          <p:attrName>style.visibility</p:attrName>
                                        </p:attrNameLst>
                                      </p:cBhvr>
                                      <p:to>
                                        <p:strVal val="visible"/>
                                      </p:to>
                                    </p:set>
                                    <p:animEffect transition="in" filter="slide(fromBottom)">
                                      <p:cBhvr>
                                        <p:cTn id="70" dur="500"/>
                                        <p:tgtEl>
                                          <p:spTgt spid="88093"/>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88094"/>
                                        </p:tgtEl>
                                        <p:attrNameLst>
                                          <p:attrName>style.visibility</p:attrName>
                                        </p:attrNameLst>
                                      </p:cBhvr>
                                      <p:to>
                                        <p:strVal val="visible"/>
                                      </p:to>
                                    </p:set>
                                    <p:animEffect transition="in" filter="slide(fromBottom)">
                                      <p:cBhvr>
                                        <p:cTn id="73" dur="500"/>
                                        <p:tgtEl>
                                          <p:spTgt spid="88094"/>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88100"/>
                                        </p:tgtEl>
                                        <p:attrNameLst>
                                          <p:attrName>style.visibility</p:attrName>
                                        </p:attrNameLst>
                                      </p:cBhvr>
                                      <p:to>
                                        <p:strVal val="visible"/>
                                      </p:to>
                                    </p:set>
                                    <p:animEffect transition="in" filter="slide(fromBottom)">
                                      <p:cBhvr>
                                        <p:cTn id="76" dur="500"/>
                                        <p:tgtEl>
                                          <p:spTgt spid="88100"/>
                                        </p:tgtEl>
                                      </p:cBhvr>
                                    </p:animEffect>
                                  </p:childTnLst>
                                </p:cTn>
                              </p:par>
                            </p:childTnLst>
                          </p:cTn>
                        </p:par>
                        <p:par>
                          <p:cTn id="77" fill="hold">
                            <p:stCondLst>
                              <p:cond delay="1500"/>
                            </p:stCondLst>
                            <p:childTnLst>
                              <p:par>
                                <p:cTn id="78" presetID="2" presetClass="entr" presetSubtype="8" fill="hold" grpId="0" nodeType="afterEffect">
                                  <p:stCondLst>
                                    <p:cond delay="0"/>
                                  </p:stCondLst>
                                  <p:childTnLst>
                                    <p:set>
                                      <p:cBhvr>
                                        <p:cTn id="79" dur="1" fill="hold">
                                          <p:stCondLst>
                                            <p:cond delay="0"/>
                                          </p:stCondLst>
                                        </p:cTn>
                                        <p:tgtEl>
                                          <p:spTgt spid="88071"/>
                                        </p:tgtEl>
                                        <p:attrNameLst>
                                          <p:attrName>style.visibility</p:attrName>
                                        </p:attrNameLst>
                                      </p:cBhvr>
                                      <p:to>
                                        <p:strVal val="visible"/>
                                      </p:to>
                                    </p:set>
                                    <p:anim calcmode="lin" valueType="num">
                                      <p:cBhvr additive="base">
                                        <p:cTn id="80" dur="500" fill="hold"/>
                                        <p:tgtEl>
                                          <p:spTgt spid="88071"/>
                                        </p:tgtEl>
                                        <p:attrNameLst>
                                          <p:attrName>ppt_x</p:attrName>
                                        </p:attrNameLst>
                                      </p:cBhvr>
                                      <p:tavLst>
                                        <p:tav tm="0">
                                          <p:val>
                                            <p:strVal val="0-#ppt_w/2"/>
                                          </p:val>
                                        </p:tav>
                                        <p:tav tm="100000">
                                          <p:val>
                                            <p:strVal val="#ppt_x"/>
                                          </p:val>
                                        </p:tav>
                                      </p:tavLst>
                                    </p:anim>
                                    <p:anim calcmode="lin" valueType="num">
                                      <p:cBhvr additive="base">
                                        <p:cTn id="81" dur="500" fill="hold"/>
                                        <p:tgtEl>
                                          <p:spTgt spid="88071"/>
                                        </p:tgtEl>
                                        <p:attrNameLst>
                                          <p:attrName>ppt_y</p:attrName>
                                        </p:attrNameLst>
                                      </p:cBhvr>
                                      <p:tavLst>
                                        <p:tav tm="0">
                                          <p:val>
                                            <p:strVal val="#ppt_y"/>
                                          </p:val>
                                        </p:tav>
                                        <p:tav tm="100000">
                                          <p:val>
                                            <p:strVal val="#ppt_y"/>
                                          </p:val>
                                        </p:tav>
                                      </p:tavLst>
                                    </p:anim>
                                  </p:childTnLst>
                                </p:cTn>
                              </p:par>
                            </p:childTnLst>
                          </p:cTn>
                        </p:par>
                        <p:par>
                          <p:cTn id="82" fill="hold">
                            <p:stCondLst>
                              <p:cond delay="2000"/>
                            </p:stCondLst>
                            <p:childTnLst>
                              <p:par>
                                <p:cTn id="83" presetID="20" presetClass="entr" presetSubtype="0"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edge">
                                      <p:cBhvr>
                                        <p:cTn id="8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ldLvl="0" animBg="1"/>
      <p:bldP spid="88068" grpId="0" bldLvl="0" animBg="1"/>
      <p:bldP spid="88070" grpId="0" bldLvl="0" animBg="1"/>
      <p:bldP spid="88071" grpId="0" bldLvl="0" animBg="1"/>
      <p:bldP spid="88077" grpId="0" bldLvl="0" animBg="1"/>
      <p:bldP spid="88078" grpId="0" bldLvl="0" animBg="1"/>
      <p:bldP spid="88079" grpId="0" bldLvl="0" animBg="1"/>
      <p:bldP spid="88080" grpId="0" bldLvl="0" animBg="1"/>
      <p:bldP spid="88081" grpId="0" bldLvl="0" animBg="1"/>
      <p:bldP spid="88082" grpId="0" bldLvl="0" animBg="1"/>
      <p:bldP spid="88083" grpId="0" bldLvl="0" animBg="1"/>
      <p:bldP spid="88084" grpId="0" bldLvl="0" animBg="1"/>
      <p:bldP spid="88085" grpId="0" bldLvl="0" animBg="1"/>
      <p:bldP spid="88086" grpId="0" bldLvl="0" animBg="1"/>
      <p:bldP spid="88087" grpId="0" bldLvl="0" animBg="1"/>
      <p:bldP spid="88088" grpId="0" bldLvl="0" animBg="1"/>
      <p:bldP spid="88089" grpId="0" bldLvl="0" animBg="1"/>
      <p:bldP spid="88090" grpId="0" bldLvl="0" animBg="1"/>
      <p:bldP spid="88091" grpId="0" bldLvl="0" animBg="1"/>
      <p:bldP spid="88092" grpId="0" bldLvl="0" animBg="1"/>
      <p:bldP spid="88093" grpId="0" bldLvl="0" animBg="1"/>
      <p:bldP spid="88094" grpId="0" bldLvl="0" animBg="1"/>
      <p:bldP spid="88099" grpId="0" bldLvl="0" animBg="1"/>
      <p:bldP spid="8810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descr="f2ee45c6b4b54178a752d1e4af8a5240# #矩形 675"/>
          <p:cNvSpPr>
            <a:spLocks noGrp="1" noChangeArrowheads="1"/>
          </p:cNvSpPr>
          <p:nvPr>
            <p:ph type="body" idx="1"/>
          </p:nvPr>
        </p:nvSpPr>
        <p:spPr>
          <a:xfrm>
            <a:off x="1490821" y="1608116"/>
            <a:ext cx="6161882" cy="3854771"/>
          </a:xfrm>
        </p:spPr>
        <p:txBody>
          <a:bodyPr/>
          <a:lstStyle/>
          <a:p>
            <a:pPr marL="0" indent="0">
              <a:buNone/>
            </a:pPr>
            <a:r>
              <a:rPr lang="zh-CN" altLang="en-US" b="1">
                <a:solidFill>
                  <a:schemeClr val="tx2">
                    <a:lumMod val="50000"/>
                  </a:schemeClr>
                </a:solidFill>
                <a:ea typeface="宋体" panose="02010600030101010101" pitchFamily="2" charset="-122"/>
              </a:rPr>
              <a:t>接收端收到分组后剥去首部还原成报文</a:t>
            </a:r>
            <a:endParaRPr lang="zh-CN" altLang="en-US" b="1">
              <a:solidFill>
                <a:schemeClr val="tx2">
                  <a:lumMod val="50000"/>
                </a:schemeClr>
              </a:solidFill>
              <a:ea typeface="宋体" panose="02010600030101010101" pitchFamily="2" charset="-122"/>
            </a:endParaRPr>
          </a:p>
          <a:p>
            <a:pPr>
              <a:buFont typeface="Wingdings" panose="05000000000000000000" pitchFamily="2" charset="2"/>
              <a:buNone/>
            </a:pPr>
            <a:endParaRPr lang="zh-CN" altLang="en-US" b="1">
              <a:solidFill>
                <a:schemeClr val="tx2">
                  <a:lumMod val="50000"/>
                </a:schemeClr>
              </a:solidFill>
              <a:ea typeface="宋体" panose="02010600030101010101" pitchFamily="2" charset="-122"/>
            </a:endParaRPr>
          </a:p>
        </p:txBody>
      </p:sp>
      <p:sp>
        <p:nvSpPr>
          <p:cNvPr id="59397" name="Rectangle 5"/>
          <p:cNvSpPr>
            <a:spLocks noChangeArrowheads="1"/>
          </p:cNvSpPr>
          <p:nvPr/>
        </p:nvSpPr>
        <p:spPr bwMode="auto">
          <a:xfrm>
            <a:off x="3148013" y="2500075"/>
            <a:ext cx="1295400" cy="323850"/>
          </a:xfrm>
          <a:prstGeom prst="rect">
            <a:avLst/>
          </a:prstGeom>
          <a:solidFill>
            <a:srgbClr val="CCECFF"/>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数     据</a:t>
            </a:r>
            <a:endParaRPr lang="zh-CN" altLang="en-US" sz="1500">
              <a:solidFill>
                <a:srgbClr val="333399"/>
              </a:solidFill>
              <a:latin typeface="Tahoma" panose="020B0604030504040204" pitchFamily="34" charset="0"/>
              <a:ea typeface="黑体" panose="02010609060101010101" pitchFamily="49" charset="-122"/>
            </a:endParaRPr>
          </a:p>
        </p:txBody>
      </p:sp>
      <p:sp>
        <p:nvSpPr>
          <p:cNvPr id="59398" name="Rectangle 6"/>
          <p:cNvSpPr>
            <a:spLocks noChangeArrowheads="1"/>
          </p:cNvSpPr>
          <p:nvPr/>
        </p:nvSpPr>
        <p:spPr bwMode="auto">
          <a:xfrm>
            <a:off x="2715816" y="2500075"/>
            <a:ext cx="432197" cy="323850"/>
          </a:xfrm>
          <a:prstGeom prst="rect">
            <a:avLst/>
          </a:prstGeom>
          <a:solidFill>
            <a:schemeClr val="accent2"/>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首部</a:t>
            </a:r>
            <a:endParaRPr lang="zh-CN" altLang="en-US" sz="1500">
              <a:solidFill>
                <a:srgbClr val="333399"/>
              </a:solidFill>
              <a:latin typeface="Tahoma" panose="020B0604030504040204" pitchFamily="34" charset="0"/>
              <a:ea typeface="黑体" panose="02010609060101010101" pitchFamily="49" charset="-122"/>
            </a:endParaRPr>
          </a:p>
        </p:txBody>
      </p:sp>
      <p:grpSp>
        <p:nvGrpSpPr>
          <p:cNvPr id="2" name="Group 7"/>
          <p:cNvGrpSpPr/>
          <p:nvPr/>
        </p:nvGrpSpPr>
        <p:grpSpPr bwMode="auto">
          <a:xfrm>
            <a:off x="2718197" y="2078594"/>
            <a:ext cx="1727597" cy="366713"/>
            <a:chOff x="1974" y="2532"/>
            <a:chExt cx="1451" cy="308"/>
          </a:xfrm>
        </p:grpSpPr>
        <p:sp>
          <p:nvSpPr>
            <p:cNvPr id="86023"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6024" name="Text Box 9"/>
            <p:cNvSpPr txBox="1">
              <a:spLocks noChangeArrowheads="1"/>
            </p:cNvSpPr>
            <p:nvPr/>
          </p:nvSpPr>
          <p:spPr bwMode="auto">
            <a:xfrm>
              <a:off x="2489" y="2532"/>
              <a:ext cx="586" cy="269"/>
            </a:xfrm>
            <a:prstGeom prst="rect">
              <a:avLst/>
            </a:prstGeom>
            <a:noFill/>
            <a:ln w="9525">
              <a:noFill/>
              <a:miter lim="800000"/>
            </a:ln>
          </p:spPr>
          <p:txBody>
            <a:bodyPr wrap="none">
              <a:spAutoFit/>
            </a:bodyPr>
            <a:lstStyle/>
            <a:p>
              <a:pPr eaLnBrk="1" hangingPunct="1"/>
              <a:r>
                <a:rPr lang="zh-CN" altLang="en-US" sz="1500">
                  <a:solidFill>
                    <a:srgbClr val="333399"/>
                  </a:solidFill>
                  <a:latin typeface="Tahoma" panose="020B0604030504040204" pitchFamily="34" charset="0"/>
                  <a:ea typeface="黑体" panose="02010609060101010101" pitchFamily="49" charset="-122"/>
                </a:rPr>
                <a:t>分组</a:t>
              </a:r>
              <a:r>
                <a:rPr lang="zh-CN" altLang="en-US" sz="750">
                  <a:solidFill>
                    <a:srgbClr val="333399"/>
                  </a:solidFill>
                  <a:latin typeface="Arial" panose="020B0604020202020204" pitchFamily="34" charset="0"/>
                  <a:ea typeface="黑体" panose="02010609060101010101" pitchFamily="49" charset="-122"/>
                </a:rPr>
                <a:t> </a:t>
              </a:r>
              <a:r>
                <a:rPr lang="en-US" altLang="zh-CN" sz="1500">
                  <a:solidFill>
                    <a:srgbClr val="333399"/>
                  </a:solidFill>
                  <a:latin typeface="Arial" panose="020B0604020202020204" pitchFamily="34" charset="0"/>
                  <a:ea typeface="黑体" panose="02010609060101010101" pitchFamily="49" charset="-122"/>
                </a:rPr>
                <a:t>1</a:t>
              </a:r>
              <a:endParaRPr lang="en-US" altLang="zh-CN" sz="1500">
                <a:solidFill>
                  <a:srgbClr val="333399"/>
                </a:solidFill>
                <a:latin typeface="Arial" panose="020B0604020202020204" pitchFamily="34" charset="0"/>
                <a:ea typeface="黑体" panose="02010609060101010101" pitchFamily="49" charset="-122"/>
              </a:endParaRPr>
            </a:p>
          </p:txBody>
        </p:sp>
      </p:grpSp>
      <p:sp>
        <p:nvSpPr>
          <p:cNvPr id="59403" name="Rectangle 11"/>
          <p:cNvSpPr>
            <a:spLocks noChangeArrowheads="1"/>
          </p:cNvSpPr>
          <p:nvPr/>
        </p:nvSpPr>
        <p:spPr bwMode="auto">
          <a:xfrm>
            <a:off x="4444604" y="3148965"/>
            <a:ext cx="1295400" cy="323850"/>
          </a:xfrm>
          <a:prstGeom prst="rect">
            <a:avLst/>
          </a:prstGeom>
          <a:solidFill>
            <a:srgbClr val="CCECFF"/>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数     据</a:t>
            </a:r>
            <a:endParaRPr lang="zh-CN" altLang="en-US" sz="1500">
              <a:solidFill>
                <a:srgbClr val="333399"/>
              </a:solidFill>
              <a:latin typeface="Tahoma" panose="020B0604030504040204" pitchFamily="34" charset="0"/>
              <a:ea typeface="黑体" panose="02010609060101010101" pitchFamily="49" charset="-122"/>
            </a:endParaRPr>
          </a:p>
        </p:txBody>
      </p:sp>
      <p:sp>
        <p:nvSpPr>
          <p:cNvPr id="59404" name="Rectangle 12"/>
          <p:cNvSpPr>
            <a:spLocks noChangeArrowheads="1"/>
          </p:cNvSpPr>
          <p:nvPr/>
        </p:nvSpPr>
        <p:spPr bwMode="auto">
          <a:xfrm>
            <a:off x="4012406" y="3148965"/>
            <a:ext cx="432197" cy="323850"/>
          </a:xfrm>
          <a:prstGeom prst="rect">
            <a:avLst/>
          </a:prstGeom>
          <a:solidFill>
            <a:schemeClr val="accent2"/>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首部</a:t>
            </a:r>
            <a:endParaRPr lang="zh-CN" altLang="en-US" sz="1500">
              <a:solidFill>
                <a:srgbClr val="333399"/>
              </a:solidFill>
              <a:latin typeface="Tahoma" panose="020B0604030504040204" pitchFamily="34" charset="0"/>
              <a:ea typeface="黑体" panose="02010609060101010101" pitchFamily="49" charset="-122"/>
            </a:endParaRPr>
          </a:p>
        </p:txBody>
      </p:sp>
      <p:grpSp>
        <p:nvGrpSpPr>
          <p:cNvPr id="3" name="Group 13"/>
          <p:cNvGrpSpPr/>
          <p:nvPr/>
        </p:nvGrpSpPr>
        <p:grpSpPr bwMode="auto">
          <a:xfrm>
            <a:off x="4013597" y="2727484"/>
            <a:ext cx="1727597" cy="366713"/>
            <a:chOff x="1974" y="2532"/>
            <a:chExt cx="1451" cy="308"/>
          </a:xfrm>
        </p:grpSpPr>
        <p:sp>
          <p:nvSpPr>
            <p:cNvPr id="86028"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6029" name="Text Box 15"/>
            <p:cNvSpPr txBox="1">
              <a:spLocks noChangeArrowheads="1"/>
            </p:cNvSpPr>
            <p:nvPr/>
          </p:nvSpPr>
          <p:spPr bwMode="auto">
            <a:xfrm>
              <a:off x="2489" y="2532"/>
              <a:ext cx="586" cy="269"/>
            </a:xfrm>
            <a:prstGeom prst="rect">
              <a:avLst/>
            </a:prstGeom>
            <a:noFill/>
            <a:ln w="9525">
              <a:noFill/>
              <a:miter lim="800000"/>
            </a:ln>
          </p:spPr>
          <p:txBody>
            <a:bodyPr wrap="none">
              <a:spAutoFit/>
            </a:bodyPr>
            <a:lstStyle/>
            <a:p>
              <a:pPr eaLnBrk="1" hangingPunct="1"/>
              <a:r>
                <a:rPr lang="zh-CN" altLang="en-US" sz="1500">
                  <a:solidFill>
                    <a:srgbClr val="333399"/>
                  </a:solidFill>
                  <a:latin typeface="Tahoma" panose="020B0604030504040204" pitchFamily="34" charset="0"/>
                  <a:ea typeface="黑体" panose="02010609060101010101" pitchFamily="49" charset="-122"/>
                </a:rPr>
                <a:t>分组</a:t>
              </a:r>
              <a:r>
                <a:rPr lang="zh-CN" altLang="en-US" sz="750">
                  <a:solidFill>
                    <a:srgbClr val="333399"/>
                  </a:solidFill>
                  <a:latin typeface="Arial" panose="020B0604020202020204" pitchFamily="34" charset="0"/>
                  <a:ea typeface="黑体" panose="02010609060101010101" pitchFamily="49" charset="-122"/>
                </a:rPr>
                <a:t> </a:t>
              </a:r>
              <a:r>
                <a:rPr lang="en-US" altLang="zh-CN" sz="1500">
                  <a:solidFill>
                    <a:srgbClr val="333399"/>
                  </a:solidFill>
                  <a:latin typeface="Arial" panose="020B0604020202020204" pitchFamily="34" charset="0"/>
                  <a:ea typeface="黑体" panose="02010609060101010101" pitchFamily="49" charset="-122"/>
                </a:rPr>
                <a:t>2</a:t>
              </a:r>
              <a:endParaRPr lang="en-US" altLang="zh-CN" sz="1500">
                <a:solidFill>
                  <a:srgbClr val="333399"/>
                </a:solidFill>
                <a:latin typeface="Arial" panose="020B0604020202020204" pitchFamily="34" charset="0"/>
                <a:ea typeface="黑体" panose="02010609060101010101" pitchFamily="49" charset="-122"/>
              </a:endParaRPr>
            </a:p>
          </p:txBody>
        </p:sp>
      </p:grpSp>
      <p:sp>
        <p:nvSpPr>
          <p:cNvPr id="59409" name="Rectangle 17"/>
          <p:cNvSpPr>
            <a:spLocks noChangeArrowheads="1"/>
          </p:cNvSpPr>
          <p:nvPr/>
        </p:nvSpPr>
        <p:spPr bwMode="auto">
          <a:xfrm>
            <a:off x="5744766" y="3787140"/>
            <a:ext cx="1295400" cy="323850"/>
          </a:xfrm>
          <a:prstGeom prst="rect">
            <a:avLst/>
          </a:prstGeom>
          <a:solidFill>
            <a:srgbClr val="CCECFF"/>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数     据</a:t>
            </a:r>
            <a:endParaRPr lang="zh-CN" altLang="en-US" sz="1500">
              <a:solidFill>
                <a:srgbClr val="333399"/>
              </a:solidFill>
              <a:latin typeface="Tahoma" panose="020B0604030504040204" pitchFamily="34" charset="0"/>
              <a:ea typeface="黑体" panose="02010609060101010101" pitchFamily="49" charset="-122"/>
            </a:endParaRPr>
          </a:p>
        </p:txBody>
      </p:sp>
      <p:sp>
        <p:nvSpPr>
          <p:cNvPr id="59410" name="Rectangle 18"/>
          <p:cNvSpPr>
            <a:spLocks noChangeArrowheads="1"/>
          </p:cNvSpPr>
          <p:nvPr/>
        </p:nvSpPr>
        <p:spPr bwMode="auto">
          <a:xfrm>
            <a:off x="5307806" y="3785950"/>
            <a:ext cx="432197" cy="323850"/>
          </a:xfrm>
          <a:prstGeom prst="rect">
            <a:avLst/>
          </a:prstGeom>
          <a:solidFill>
            <a:schemeClr val="accent2"/>
          </a:solidFill>
          <a:ln w="28575">
            <a:solidFill>
              <a:schemeClr val="tx1"/>
            </a:solidFill>
            <a:miter lim="800000"/>
          </a:ln>
        </p:spPr>
        <p:txBody>
          <a:bodyPr wrap="none" anchor="ctr"/>
          <a:lstStyle/>
          <a:p>
            <a:pPr algn="ctr" eaLnBrk="1" hangingPunct="1"/>
            <a:r>
              <a:rPr lang="zh-CN" altLang="en-US" sz="1500">
                <a:solidFill>
                  <a:srgbClr val="333399"/>
                </a:solidFill>
                <a:latin typeface="Tahoma" panose="020B0604030504040204" pitchFamily="34" charset="0"/>
                <a:ea typeface="黑体" panose="02010609060101010101" pitchFamily="49" charset="-122"/>
              </a:rPr>
              <a:t>首部</a:t>
            </a:r>
            <a:endParaRPr lang="zh-CN" altLang="en-US" sz="1500">
              <a:solidFill>
                <a:srgbClr val="333399"/>
              </a:solidFill>
              <a:latin typeface="Tahoma" panose="020B0604030504040204" pitchFamily="34" charset="0"/>
              <a:ea typeface="黑体" panose="02010609060101010101" pitchFamily="49" charset="-122"/>
            </a:endParaRPr>
          </a:p>
        </p:txBody>
      </p:sp>
      <p:grpSp>
        <p:nvGrpSpPr>
          <p:cNvPr id="4" name="Group 31"/>
          <p:cNvGrpSpPr/>
          <p:nvPr/>
        </p:nvGrpSpPr>
        <p:grpSpPr bwMode="auto">
          <a:xfrm>
            <a:off x="5308997" y="3375184"/>
            <a:ext cx="1727597" cy="366713"/>
            <a:chOff x="3062" y="2668"/>
            <a:chExt cx="1451" cy="308"/>
          </a:xfrm>
        </p:grpSpPr>
        <p:sp>
          <p:nvSpPr>
            <p:cNvPr id="86033"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86034" name="Text Box 21"/>
            <p:cNvSpPr txBox="1">
              <a:spLocks noChangeArrowheads="1"/>
            </p:cNvSpPr>
            <p:nvPr/>
          </p:nvSpPr>
          <p:spPr bwMode="auto">
            <a:xfrm>
              <a:off x="3577" y="2668"/>
              <a:ext cx="586" cy="269"/>
            </a:xfrm>
            <a:prstGeom prst="rect">
              <a:avLst/>
            </a:prstGeom>
            <a:noFill/>
            <a:ln w="9525">
              <a:noFill/>
              <a:miter lim="800000"/>
            </a:ln>
          </p:spPr>
          <p:txBody>
            <a:bodyPr wrap="none">
              <a:spAutoFit/>
            </a:bodyPr>
            <a:lstStyle/>
            <a:p>
              <a:pPr eaLnBrk="1" hangingPunct="1"/>
              <a:r>
                <a:rPr lang="zh-CN" altLang="en-US" sz="1500">
                  <a:solidFill>
                    <a:srgbClr val="333399"/>
                  </a:solidFill>
                  <a:latin typeface="Tahoma" panose="020B0604030504040204" pitchFamily="34" charset="0"/>
                  <a:ea typeface="黑体" panose="02010609060101010101" pitchFamily="49" charset="-122"/>
                </a:rPr>
                <a:t>分组</a:t>
              </a:r>
              <a:r>
                <a:rPr lang="zh-CN" altLang="en-US" sz="750">
                  <a:solidFill>
                    <a:srgbClr val="333399"/>
                  </a:solidFill>
                  <a:latin typeface="Arial" panose="020B0604020202020204" pitchFamily="34" charset="0"/>
                  <a:ea typeface="黑体" panose="02010609060101010101" pitchFamily="49" charset="-122"/>
                </a:rPr>
                <a:t> </a:t>
              </a:r>
              <a:r>
                <a:rPr lang="en-US" altLang="zh-CN" sz="1500">
                  <a:solidFill>
                    <a:srgbClr val="333399"/>
                  </a:solidFill>
                  <a:latin typeface="Arial" panose="020B0604020202020204" pitchFamily="34" charset="0"/>
                  <a:ea typeface="黑体" panose="02010609060101010101" pitchFamily="49" charset="-122"/>
                </a:rPr>
                <a:t>3</a:t>
              </a:r>
              <a:endParaRPr lang="en-US" altLang="zh-CN" sz="1500">
                <a:solidFill>
                  <a:srgbClr val="333399"/>
                </a:solidFill>
                <a:latin typeface="Arial" panose="020B0604020202020204" pitchFamily="34" charset="0"/>
                <a:ea typeface="黑体" panose="02010609060101010101" pitchFamily="49" charset="-122"/>
              </a:endParaRPr>
            </a:p>
          </p:txBody>
        </p:sp>
      </p:grpSp>
      <p:sp>
        <p:nvSpPr>
          <p:cNvPr id="59424" name="Text Box 32"/>
          <p:cNvSpPr txBox="1">
            <a:spLocks noChangeArrowheads="1"/>
          </p:cNvSpPr>
          <p:nvPr/>
        </p:nvSpPr>
        <p:spPr bwMode="auto">
          <a:xfrm>
            <a:off x="1169670" y="3969068"/>
            <a:ext cx="1868805" cy="304800"/>
          </a:xfrm>
          <a:prstGeom prst="rect">
            <a:avLst/>
          </a:prstGeom>
          <a:noFill/>
          <a:ln w="9525">
            <a:noFill/>
            <a:miter lim="800000"/>
          </a:ln>
        </p:spPr>
        <p:txBody>
          <a:bodyPr wrap="square">
            <a:spAutoFit/>
          </a:bodyPr>
          <a:lstStyle/>
          <a:p>
            <a:pPr eaLnBrk="1" hangingPunct="1">
              <a:spcBef>
                <a:spcPct val="50000"/>
              </a:spcBef>
            </a:pPr>
            <a:r>
              <a:rPr lang="zh-CN" altLang="en-US" sz="1350">
                <a:solidFill>
                  <a:srgbClr val="333399"/>
                </a:solidFill>
                <a:latin typeface="Tahoma" panose="020B0604030504040204" pitchFamily="34" charset="0"/>
                <a:ea typeface="黑体" panose="02010609060101010101" pitchFamily="49" charset="-122"/>
              </a:rPr>
              <a:t>收到的数据还原报文</a:t>
            </a:r>
            <a:endParaRPr lang="zh-CN" altLang="en-US" sz="1350">
              <a:solidFill>
                <a:srgbClr val="333399"/>
              </a:solidFill>
              <a:latin typeface="Tahoma" panose="020B0604030504040204" pitchFamily="34" charset="0"/>
              <a:ea typeface="黑体" panose="02010609060101010101" pitchFamily="49" charset="-122"/>
            </a:endParaRPr>
          </a:p>
        </p:txBody>
      </p:sp>
      <p:sp>
        <p:nvSpPr>
          <p:cNvPr id="44036" name="Rectangle 2"/>
          <p:cNvSpPr>
            <a:spLocks noGrp="1"/>
          </p:cNvSpPr>
          <p:nvPr/>
        </p:nvSpPr>
        <p:spPr>
          <a:xfrm>
            <a:off x="1547495" y="727708"/>
            <a:ext cx="6161882" cy="696419"/>
          </a:xfrm>
          <a:prstGeom prst="rect">
            <a:avLst/>
          </a:prstGeom>
        </p:spPr>
        <p:txBody>
          <a:bodyPr vert="horz" wrap="square" lIns="68580" tIns="34290" rIns="68580" bIns="3429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　分组交换　</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grpSp>
        <p:nvGrpSpPr>
          <p:cNvPr id="6" name="Group 30"/>
          <p:cNvGrpSpPr/>
          <p:nvPr/>
        </p:nvGrpSpPr>
        <p:grpSpPr bwMode="auto">
          <a:xfrm>
            <a:off x="3114199" y="3557826"/>
            <a:ext cx="4038600" cy="665559"/>
            <a:chOff x="1202" y="1919"/>
            <a:chExt cx="3392" cy="559"/>
          </a:xfrm>
        </p:grpSpPr>
        <p:grpSp>
          <p:nvGrpSpPr>
            <p:cNvPr id="7" name="Group 5"/>
            <p:cNvGrpSpPr/>
            <p:nvPr/>
          </p:nvGrpSpPr>
          <p:grpSpPr bwMode="auto">
            <a:xfrm>
              <a:off x="1247" y="1919"/>
              <a:ext cx="3266" cy="269"/>
              <a:chOff x="1247" y="1737"/>
              <a:chExt cx="3266" cy="269"/>
            </a:xfrm>
          </p:grpSpPr>
          <p:sp>
            <p:nvSpPr>
              <p:cNvPr id="89094"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p:spPr>
            <p:txBody>
              <a:bodyPr wrap="none" anchor="ctr"/>
              <a:lstStyle/>
              <a:p>
                <a:endParaRPr lang="zh-CN" altLang="en-US" sz="1350"/>
              </a:p>
            </p:txBody>
          </p:sp>
          <p:sp>
            <p:nvSpPr>
              <p:cNvPr id="89095" name="Text Box 7"/>
              <p:cNvSpPr txBox="1">
                <a:spLocks noChangeArrowheads="1"/>
              </p:cNvSpPr>
              <p:nvPr/>
            </p:nvSpPr>
            <p:spPr bwMode="auto">
              <a:xfrm>
                <a:off x="2699" y="1737"/>
                <a:ext cx="474" cy="269"/>
              </a:xfrm>
              <a:prstGeom prst="rect">
                <a:avLst/>
              </a:prstGeom>
              <a:solidFill>
                <a:schemeClr val="bg1"/>
              </a:solidFill>
              <a:ln w="9525">
                <a:noFill/>
                <a:miter lim="800000"/>
              </a:ln>
            </p:spPr>
            <p:txBody>
              <a:bodyPr wrap="none">
                <a:spAutoFit/>
              </a:bodyPr>
              <a:lstStyle/>
              <a:p>
                <a:pPr eaLnBrk="1" hangingPunct="1"/>
                <a:r>
                  <a:rPr kumimoji="1" lang="zh-CN" altLang="en-US" sz="1500">
                    <a:solidFill>
                      <a:srgbClr val="333399"/>
                    </a:solidFill>
                    <a:ea typeface="黑体" panose="02010609060101010101" pitchFamily="49" charset="-122"/>
                  </a:rPr>
                  <a:t>报文</a:t>
                </a:r>
                <a:endParaRPr kumimoji="1" lang="zh-CN" altLang="en-US" sz="1500">
                  <a:solidFill>
                    <a:srgbClr val="333399"/>
                  </a:solidFill>
                  <a:ea typeface="黑体" panose="02010609060101010101" pitchFamily="49" charset="-122"/>
                </a:endParaRPr>
              </a:p>
            </p:txBody>
          </p:sp>
        </p:grpSp>
        <p:grpSp>
          <p:nvGrpSpPr>
            <p:cNvPr id="8" name="Group 23"/>
            <p:cNvGrpSpPr/>
            <p:nvPr/>
          </p:nvGrpSpPr>
          <p:grpSpPr bwMode="auto">
            <a:xfrm>
              <a:off x="1202" y="2206"/>
              <a:ext cx="3392" cy="272"/>
              <a:chOff x="1202" y="2206"/>
              <a:chExt cx="3392" cy="272"/>
            </a:xfrm>
          </p:grpSpPr>
          <p:grpSp>
            <p:nvGrpSpPr>
              <p:cNvPr id="9" name="Group 24"/>
              <p:cNvGrpSpPr/>
              <p:nvPr/>
            </p:nvGrpSpPr>
            <p:grpSpPr bwMode="auto">
              <a:xfrm>
                <a:off x="1247" y="2206"/>
                <a:ext cx="3266" cy="272"/>
                <a:chOff x="1247" y="2931"/>
                <a:chExt cx="3266" cy="272"/>
              </a:xfrm>
            </p:grpSpPr>
            <p:sp>
              <p:nvSpPr>
                <p:cNvPr id="89098" name="Rectangle 25"/>
                <p:cNvSpPr>
                  <a:spLocks noChangeArrowheads="1"/>
                </p:cNvSpPr>
                <p:nvPr/>
              </p:nvSpPr>
              <p:spPr bwMode="auto">
                <a:xfrm>
                  <a:off x="1248"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Arial" panose="020B0604020202020204" pitchFamily="34" charset="0"/>
                    <a:ea typeface="黑体" panose="02010609060101010101" pitchFamily="49" charset="-122"/>
                  </a:endParaRPr>
                </a:p>
              </p:txBody>
            </p:sp>
            <p:sp>
              <p:nvSpPr>
                <p:cNvPr id="89099" name="Rectangle 26"/>
                <p:cNvSpPr>
                  <a:spLocks noChangeArrowheads="1"/>
                </p:cNvSpPr>
                <p:nvPr/>
              </p:nvSpPr>
              <p:spPr bwMode="auto">
                <a:xfrm>
                  <a:off x="2336"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Tahoma" panose="020B0604030504040204" pitchFamily="34" charset="0"/>
                    <a:ea typeface="黑体" panose="02010609060101010101" pitchFamily="49" charset="-122"/>
                  </a:endParaRPr>
                </a:p>
              </p:txBody>
            </p:sp>
            <p:sp>
              <p:nvSpPr>
                <p:cNvPr id="89100" name="Rectangle 27"/>
                <p:cNvSpPr>
                  <a:spLocks noChangeArrowheads="1"/>
                </p:cNvSpPr>
                <p:nvPr/>
              </p:nvSpPr>
              <p:spPr bwMode="auto">
                <a:xfrm>
                  <a:off x="3425" y="2931"/>
                  <a:ext cx="1088" cy="272"/>
                </a:xfrm>
                <a:prstGeom prst="rect">
                  <a:avLst/>
                </a:prstGeom>
                <a:solidFill>
                  <a:srgbClr val="CCECFF"/>
                </a:solidFill>
                <a:ln w="28575">
                  <a:noFill/>
                  <a:miter lim="800000"/>
                </a:ln>
              </p:spPr>
              <p:txBody>
                <a:bodyPr wrap="none" anchor="ctr"/>
                <a:lstStyle/>
                <a:p>
                  <a:pPr algn="ctr" eaLnBrk="1" hangingPunct="1"/>
                  <a:endParaRPr lang="zh-CN" altLang="zh-CN" sz="1500">
                    <a:solidFill>
                      <a:srgbClr val="333399"/>
                    </a:solidFill>
                    <a:latin typeface="Arial" panose="020B0604020202020204" pitchFamily="34" charset="0"/>
                    <a:ea typeface="黑体" panose="02010609060101010101" pitchFamily="49" charset="-122"/>
                  </a:endParaRPr>
                </a:p>
              </p:txBody>
            </p:sp>
            <p:sp>
              <p:nvSpPr>
                <p:cNvPr id="89101" name="Rectangle 28"/>
                <p:cNvSpPr>
                  <a:spLocks noChangeArrowheads="1"/>
                </p:cNvSpPr>
                <p:nvPr/>
              </p:nvSpPr>
              <p:spPr bwMode="auto">
                <a:xfrm>
                  <a:off x="1247" y="2931"/>
                  <a:ext cx="3266" cy="272"/>
                </a:xfrm>
                <a:prstGeom prst="rect">
                  <a:avLst/>
                </a:prstGeom>
                <a:noFill/>
                <a:ln w="28575">
                  <a:solidFill>
                    <a:schemeClr val="tx1"/>
                  </a:solidFill>
                  <a:miter lim="800000"/>
                </a:ln>
              </p:spPr>
              <p:txBody>
                <a:bodyPr wrap="none" anchor="ctr"/>
                <a:lstStyle/>
                <a:p>
                  <a:pPr eaLnBrk="1" hangingPunct="1"/>
                  <a:endParaRPr lang="zh-CN" altLang="en-US" sz="1350">
                    <a:latin typeface="Arial" panose="020B0604020202020204" pitchFamily="34" charset="0"/>
                  </a:endParaRPr>
                </a:p>
              </p:txBody>
            </p:sp>
          </p:grpSp>
          <p:sp>
            <p:nvSpPr>
              <p:cNvPr id="89102" name="Text Box 29"/>
              <p:cNvSpPr txBox="1">
                <a:spLocks noChangeArrowheads="1"/>
              </p:cNvSpPr>
              <p:nvPr/>
            </p:nvSpPr>
            <p:spPr bwMode="auto">
              <a:xfrm>
                <a:off x="1202" y="2219"/>
                <a:ext cx="3392" cy="256"/>
              </a:xfrm>
              <a:prstGeom prst="rect">
                <a:avLst/>
              </a:prstGeom>
              <a:noFill/>
              <a:ln w="9525">
                <a:noFill/>
                <a:miter lim="800000"/>
              </a:ln>
            </p:spPr>
            <p:txBody>
              <a:bodyPr wrap="none">
                <a:spAutoFit/>
              </a:bodyPr>
              <a:lstStyle/>
              <a:p>
                <a:pPr algn="l" eaLnBrk="1" hangingPunct="1"/>
                <a:r>
                  <a:rPr lang="en-US" altLang="zh-CN" sz="1350">
                    <a:solidFill>
                      <a:srgbClr val="333399"/>
                    </a:solidFill>
                    <a:latin typeface="Arial" panose="020B0604020202020204" pitchFamily="34" charset="0"/>
                    <a:sym typeface="+mn-ea"/>
                  </a:rPr>
                  <a:t>0011010110101110100101011101010011010110</a:t>
                </a:r>
                <a:endParaRPr lang="en-US" altLang="zh-CN" sz="1350">
                  <a:solidFill>
                    <a:srgbClr val="333399"/>
                  </a:solidFill>
                  <a:latin typeface="Arial" panose="020B0604020202020204" pitchFamily="34" charset="0"/>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9"/>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6"/>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4"/>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0" y="64"/>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ldLvl="0" animBg="1"/>
      <p:bldP spid="59398" grpId="0" bldLvl="0" animBg="1"/>
      <p:bldP spid="59403" grpId="0" bldLvl="0" animBg="1"/>
      <p:bldP spid="59404" grpId="0" bldLvl="0" animBg="1"/>
      <p:bldP spid="59409" grpId="0" bldLvl="0" animBg="1"/>
      <p:bldP spid="59410" grpId="0" bldLvl="0" animBg="1"/>
      <p:bldP spid="594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1714500" y="4508897"/>
            <a:ext cx="4004072" cy="494109"/>
          </a:xfrm>
          <a:prstGeom prst="rect">
            <a:avLst/>
          </a:prstGeom>
          <a:gradFill rotWithShape="1">
            <a:gsLst>
              <a:gs pos="0">
                <a:schemeClr val="folHlink">
                  <a:gamma/>
                  <a:tint val="0"/>
                  <a:invGamma/>
                </a:schemeClr>
              </a:gs>
              <a:gs pos="100000">
                <a:schemeClr val="folHlink"/>
              </a:gs>
            </a:gsLst>
            <a:lin ang="0" scaled="1"/>
          </a:gradFill>
          <a:ln w="9525">
            <a:noFill/>
            <a:miter lim="800000"/>
          </a:ln>
          <a:effectLst/>
        </p:spPr>
        <p:txBody>
          <a:bodyPr wrap="none" anchor="ctr"/>
          <a:lstStyle/>
          <a:p>
            <a:endParaRPr lang="zh-CN" altLang="en-US" sz="1350"/>
          </a:p>
        </p:txBody>
      </p:sp>
      <p:grpSp>
        <p:nvGrpSpPr>
          <p:cNvPr id="2" name="Group 4"/>
          <p:cNvGrpSpPr/>
          <p:nvPr/>
        </p:nvGrpSpPr>
        <p:grpSpPr bwMode="auto">
          <a:xfrm>
            <a:off x="5238750" y="4329113"/>
            <a:ext cx="740569" cy="700088"/>
            <a:chOff x="0" y="0"/>
            <a:chExt cx="1680" cy="1680"/>
          </a:xfrm>
        </p:grpSpPr>
        <p:sp>
          <p:nvSpPr>
            <p:cNvPr id="95237" name="Oval 5"/>
            <p:cNvSpPr>
              <a:spLocks noChangeArrowheads="1"/>
            </p:cNvSpPr>
            <p:nvPr/>
          </p:nvSpPr>
          <p:spPr bwMode="auto">
            <a:xfrm>
              <a:off x="0" y="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endParaRPr lang="zh-CN" altLang="en-US" sz="1350"/>
            </a:p>
          </p:txBody>
        </p:sp>
        <p:sp>
          <p:nvSpPr>
            <p:cNvPr id="95238"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9525">
              <a:noFill/>
              <a:round/>
            </a:ln>
          </p:spPr>
          <p:txBody>
            <a:bodyPr/>
            <a:lstStyle/>
            <a:p>
              <a:endParaRPr lang="zh-CN" altLang="en-US" sz="1350"/>
            </a:p>
          </p:txBody>
        </p:sp>
      </p:grpSp>
      <p:sp>
        <p:nvSpPr>
          <p:cNvPr id="95239" name="Text Box 7"/>
          <p:cNvSpPr txBox="1">
            <a:spLocks noChangeArrowheads="1"/>
          </p:cNvSpPr>
          <p:nvPr/>
        </p:nvSpPr>
        <p:spPr bwMode="auto">
          <a:xfrm>
            <a:off x="5491123" y="4374356"/>
            <a:ext cx="372745" cy="367665"/>
          </a:xfrm>
          <a:prstGeom prst="rect">
            <a:avLst/>
          </a:prstGeom>
          <a:noFill/>
          <a:ln w="9525">
            <a:noFill/>
            <a:miter lim="800000"/>
          </a:ln>
          <a:effectLst/>
        </p:spPr>
        <p:txBody>
          <a:bodyPr wrap="none">
            <a:spAutoFit/>
          </a:bodyPr>
          <a:lstStyle/>
          <a:p>
            <a:pPr algn="ctr"/>
            <a:r>
              <a:rPr lang="en-US" altLang="zh-CN" b="1">
                <a:effectLst>
                  <a:outerShdw blurRad="38100" dist="38100" dir="2700000" algn="tl">
                    <a:srgbClr val="C0C0C0"/>
                  </a:outerShdw>
                </a:effectLst>
                <a:latin typeface="Verdana" panose="020B0604030504040204" pitchFamily="34" charset="0"/>
              </a:rPr>
              <a:t>D</a:t>
            </a:r>
            <a:endParaRPr lang="en-US" altLang="zh-CN" b="1">
              <a:effectLst>
                <a:outerShdw blurRad="38100" dist="38100" dir="2700000" algn="tl">
                  <a:srgbClr val="C0C0C0"/>
                </a:outerShdw>
              </a:effectLst>
              <a:latin typeface="Verdana" panose="020B0604030504040204" pitchFamily="34" charset="0"/>
            </a:endParaRPr>
          </a:p>
        </p:txBody>
      </p:sp>
      <p:sp>
        <p:nvSpPr>
          <p:cNvPr id="95240" name="Rectangle 8"/>
          <p:cNvSpPr>
            <a:spLocks noChangeArrowheads="1"/>
          </p:cNvSpPr>
          <p:nvPr/>
        </p:nvSpPr>
        <p:spPr bwMode="auto">
          <a:xfrm>
            <a:off x="1714500" y="3062288"/>
            <a:ext cx="2845594" cy="494110"/>
          </a:xfrm>
          <a:prstGeom prst="rect">
            <a:avLst/>
          </a:prstGeom>
          <a:gradFill rotWithShape="1">
            <a:gsLst>
              <a:gs pos="0">
                <a:schemeClr val="accent1">
                  <a:gamma/>
                  <a:tint val="0"/>
                  <a:invGamma/>
                </a:schemeClr>
              </a:gs>
              <a:gs pos="100000">
                <a:schemeClr val="accent1"/>
              </a:gs>
            </a:gsLst>
            <a:lin ang="0" scaled="1"/>
          </a:gradFill>
          <a:ln w="9525">
            <a:noFill/>
            <a:miter lim="800000"/>
          </a:ln>
          <a:effectLst/>
        </p:spPr>
        <p:txBody>
          <a:bodyPr wrap="none" anchor="ctr"/>
          <a:lstStyle/>
          <a:p>
            <a:endParaRPr lang="zh-CN" altLang="en-US" sz="1350"/>
          </a:p>
        </p:txBody>
      </p:sp>
      <p:grpSp>
        <p:nvGrpSpPr>
          <p:cNvPr id="3" name="Group 9"/>
          <p:cNvGrpSpPr/>
          <p:nvPr/>
        </p:nvGrpSpPr>
        <p:grpSpPr bwMode="auto">
          <a:xfrm>
            <a:off x="4325541" y="2888456"/>
            <a:ext cx="729853" cy="691754"/>
            <a:chOff x="0" y="0"/>
            <a:chExt cx="430" cy="437"/>
          </a:xfrm>
        </p:grpSpPr>
        <p:grpSp>
          <p:nvGrpSpPr>
            <p:cNvPr id="4" name="Group 10"/>
            <p:cNvGrpSpPr/>
            <p:nvPr/>
          </p:nvGrpSpPr>
          <p:grpSpPr bwMode="auto">
            <a:xfrm>
              <a:off x="0" y="0"/>
              <a:ext cx="430" cy="437"/>
              <a:chOff x="0" y="0"/>
              <a:chExt cx="1680" cy="1680"/>
            </a:xfrm>
          </p:grpSpPr>
          <p:sp>
            <p:nvSpPr>
              <p:cNvPr id="95243" name="Oval 11"/>
              <p:cNvSpPr>
                <a:spLocks noChangeArrowheads="1"/>
              </p:cNvSpPr>
              <p:nvPr/>
            </p:nvSpPr>
            <p:spPr bwMode="auto">
              <a:xfrm>
                <a:off x="0" y="0"/>
                <a:ext cx="1680" cy="1680"/>
              </a:xfrm>
              <a:prstGeom prst="ellipse">
                <a:avLst/>
              </a:prstGeom>
              <a:gradFill rotWithShape="1">
                <a:gsLst>
                  <a:gs pos="0">
                    <a:schemeClr val="accent1"/>
                  </a:gs>
                  <a:gs pos="100000">
                    <a:schemeClr val="accent1">
                      <a:gamma/>
                      <a:shade val="30196"/>
                      <a:invGamma/>
                    </a:schemeClr>
                  </a:gs>
                </a:gsLst>
                <a:lin ang="5400000" scaled="1"/>
              </a:gradFill>
              <a:ln w="9525">
                <a:noFill/>
                <a:round/>
              </a:ln>
              <a:effectLst/>
            </p:spPr>
            <p:txBody>
              <a:bodyPr wrap="none" anchor="ctr"/>
              <a:lstStyle/>
              <a:p>
                <a:endParaRPr lang="zh-CN" altLang="en-US" sz="1350"/>
              </a:p>
            </p:txBody>
          </p:sp>
          <p:sp>
            <p:nvSpPr>
              <p:cNvPr id="95244"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w="9525">
                <a:noFill/>
                <a:round/>
              </a:ln>
            </p:spPr>
            <p:txBody>
              <a:bodyPr/>
              <a:lstStyle/>
              <a:p>
                <a:endParaRPr lang="zh-CN" altLang="en-US" sz="1350"/>
              </a:p>
            </p:txBody>
          </p:sp>
        </p:grpSp>
        <p:sp>
          <p:nvSpPr>
            <p:cNvPr id="95245" name="Text Box 13"/>
            <p:cNvSpPr txBox="1">
              <a:spLocks noChangeArrowheads="1"/>
            </p:cNvSpPr>
            <p:nvPr/>
          </p:nvSpPr>
          <p:spPr bwMode="auto">
            <a:xfrm>
              <a:off x="107" y="60"/>
              <a:ext cx="210" cy="232"/>
            </a:xfrm>
            <a:prstGeom prst="rect">
              <a:avLst/>
            </a:prstGeom>
            <a:noFill/>
            <a:ln w="9525">
              <a:noFill/>
              <a:miter lim="800000"/>
            </a:ln>
            <a:effectLst/>
          </p:spPr>
          <p:txBody>
            <a:bodyPr wrap="none">
              <a:spAutoFit/>
            </a:bodyPr>
            <a:lstStyle/>
            <a:p>
              <a:pPr algn="ctr"/>
              <a:r>
                <a:rPr lang="en-US" altLang="zh-CN" b="1">
                  <a:effectLst>
                    <a:outerShdw blurRad="38100" dist="38100" dir="2700000" algn="tl">
                      <a:srgbClr val="C0C0C0"/>
                    </a:outerShdw>
                  </a:effectLst>
                  <a:latin typeface="Verdana" panose="020B0604030504040204" pitchFamily="34" charset="0"/>
                </a:rPr>
                <a:t>B</a:t>
              </a:r>
              <a:endParaRPr lang="en-US" altLang="zh-CN" b="1">
                <a:effectLst>
                  <a:outerShdw blurRad="38100" dist="38100" dir="2700000" algn="tl">
                    <a:srgbClr val="C0C0C0"/>
                  </a:outerShdw>
                </a:effectLst>
                <a:latin typeface="Verdana" panose="020B0604030504040204" pitchFamily="34" charset="0"/>
              </a:endParaRPr>
            </a:p>
          </p:txBody>
        </p:sp>
      </p:grpSp>
      <p:sp>
        <p:nvSpPr>
          <p:cNvPr id="95246" name="Rectangle 14"/>
          <p:cNvSpPr>
            <a:spLocks noChangeArrowheads="1"/>
          </p:cNvSpPr>
          <p:nvPr/>
        </p:nvSpPr>
        <p:spPr bwMode="auto">
          <a:xfrm>
            <a:off x="1714500" y="3773091"/>
            <a:ext cx="3530204" cy="496490"/>
          </a:xfrm>
          <a:prstGeom prst="rect">
            <a:avLst/>
          </a:prstGeom>
          <a:gradFill rotWithShape="1">
            <a:gsLst>
              <a:gs pos="0">
                <a:schemeClr val="hlink">
                  <a:gamma/>
                  <a:tint val="0"/>
                  <a:invGamma/>
                </a:schemeClr>
              </a:gs>
              <a:gs pos="100000">
                <a:schemeClr val="hlink"/>
              </a:gs>
            </a:gsLst>
            <a:lin ang="0" scaled="1"/>
          </a:gradFill>
          <a:ln w="9525">
            <a:noFill/>
            <a:miter lim="800000"/>
          </a:ln>
          <a:effectLst/>
        </p:spPr>
        <p:txBody>
          <a:bodyPr wrap="none" anchor="ctr"/>
          <a:lstStyle/>
          <a:p>
            <a:endParaRPr lang="zh-CN" altLang="en-US" sz="1350"/>
          </a:p>
        </p:txBody>
      </p:sp>
      <p:grpSp>
        <p:nvGrpSpPr>
          <p:cNvPr id="5" name="Group 15"/>
          <p:cNvGrpSpPr/>
          <p:nvPr/>
        </p:nvGrpSpPr>
        <p:grpSpPr bwMode="auto">
          <a:xfrm>
            <a:off x="4852988" y="3580210"/>
            <a:ext cx="682229" cy="696515"/>
            <a:chOff x="0" y="0"/>
            <a:chExt cx="412" cy="392"/>
          </a:xfrm>
        </p:grpSpPr>
        <p:grpSp>
          <p:nvGrpSpPr>
            <p:cNvPr id="6" name="Group 16"/>
            <p:cNvGrpSpPr/>
            <p:nvPr/>
          </p:nvGrpSpPr>
          <p:grpSpPr bwMode="auto">
            <a:xfrm>
              <a:off x="0" y="0"/>
              <a:ext cx="412" cy="392"/>
              <a:chOff x="0" y="0"/>
              <a:chExt cx="1680" cy="1680"/>
            </a:xfrm>
          </p:grpSpPr>
          <p:sp>
            <p:nvSpPr>
              <p:cNvPr id="95249" name="Oval 17"/>
              <p:cNvSpPr>
                <a:spLocks noChangeArrowheads="1"/>
              </p:cNvSpPr>
              <p:nvPr/>
            </p:nvSpPr>
            <p:spPr bwMode="auto">
              <a:xfrm>
                <a:off x="0" y="0"/>
                <a:ext cx="1680" cy="1680"/>
              </a:xfrm>
              <a:prstGeom prst="ellipse">
                <a:avLst/>
              </a:prstGeom>
              <a:gradFill rotWithShape="1">
                <a:gsLst>
                  <a:gs pos="0">
                    <a:schemeClr val="hlink"/>
                  </a:gs>
                  <a:gs pos="100000">
                    <a:schemeClr val="hlink">
                      <a:gamma/>
                      <a:shade val="24314"/>
                      <a:invGamma/>
                    </a:schemeClr>
                  </a:gs>
                </a:gsLst>
                <a:lin ang="5400000" scaled="1"/>
              </a:gradFill>
              <a:ln w="9525">
                <a:noFill/>
                <a:round/>
              </a:ln>
              <a:effectLst/>
            </p:spPr>
            <p:txBody>
              <a:bodyPr wrap="none" anchor="ctr"/>
              <a:lstStyle/>
              <a:p>
                <a:endParaRPr lang="zh-CN" altLang="en-US" sz="1350"/>
              </a:p>
            </p:txBody>
          </p:sp>
          <p:sp>
            <p:nvSpPr>
              <p:cNvPr id="95250"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w="9525">
                <a:noFill/>
                <a:round/>
              </a:ln>
            </p:spPr>
            <p:txBody>
              <a:bodyPr/>
              <a:lstStyle/>
              <a:p>
                <a:endParaRPr lang="zh-CN" altLang="en-US" sz="1350"/>
              </a:p>
            </p:txBody>
          </p:sp>
        </p:grpSp>
        <p:sp>
          <p:nvSpPr>
            <p:cNvPr id="95251" name="Text Box 19"/>
            <p:cNvSpPr txBox="1">
              <a:spLocks noChangeArrowheads="1"/>
            </p:cNvSpPr>
            <p:nvPr/>
          </p:nvSpPr>
          <p:spPr bwMode="auto">
            <a:xfrm>
              <a:off x="123" y="21"/>
              <a:ext cx="211" cy="207"/>
            </a:xfrm>
            <a:prstGeom prst="rect">
              <a:avLst/>
            </a:prstGeom>
            <a:noFill/>
            <a:ln w="9525">
              <a:noFill/>
              <a:miter lim="800000"/>
            </a:ln>
            <a:effectLst/>
          </p:spPr>
          <p:txBody>
            <a:bodyPr wrap="none">
              <a:spAutoFit/>
            </a:bodyPr>
            <a:lstStyle/>
            <a:p>
              <a:pPr algn="ctr"/>
              <a:r>
                <a:rPr lang="en-US" altLang="zh-CN" b="1">
                  <a:effectLst>
                    <a:outerShdw blurRad="38100" dist="38100" dir="2700000" algn="tl">
                      <a:srgbClr val="C0C0C0"/>
                    </a:outerShdw>
                  </a:effectLst>
                  <a:latin typeface="Verdana" panose="020B0604030504040204" pitchFamily="34" charset="0"/>
                </a:rPr>
                <a:t>C</a:t>
              </a:r>
              <a:endParaRPr lang="en-US" altLang="zh-CN" b="1">
                <a:effectLst>
                  <a:outerShdw blurRad="38100" dist="38100" dir="2700000" algn="tl">
                    <a:srgbClr val="C0C0C0"/>
                  </a:outerShdw>
                </a:effectLst>
                <a:latin typeface="Verdana" panose="020B0604030504040204" pitchFamily="34" charset="0"/>
              </a:endParaRPr>
            </a:p>
          </p:txBody>
        </p:sp>
      </p:grpSp>
      <p:grpSp>
        <p:nvGrpSpPr>
          <p:cNvPr id="7" name="Group 20"/>
          <p:cNvGrpSpPr/>
          <p:nvPr/>
        </p:nvGrpSpPr>
        <p:grpSpPr bwMode="auto">
          <a:xfrm>
            <a:off x="1714500" y="2159794"/>
            <a:ext cx="2913460" cy="688181"/>
            <a:chOff x="0" y="0"/>
            <a:chExt cx="3553" cy="802"/>
          </a:xfrm>
        </p:grpSpPr>
        <p:sp>
          <p:nvSpPr>
            <p:cNvPr id="95253" name="Rectangle 21"/>
            <p:cNvSpPr>
              <a:spLocks noChangeArrowheads="1"/>
            </p:cNvSpPr>
            <p:nvPr/>
          </p:nvSpPr>
          <p:spPr bwMode="auto">
            <a:xfrm>
              <a:off x="0" y="220"/>
              <a:ext cx="3147" cy="576"/>
            </a:xfrm>
            <a:prstGeom prst="rect">
              <a:avLst/>
            </a:prstGeom>
            <a:gradFill rotWithShape="1">
              <a:gsLst>
                <a:gs pos="0">
                  <a:schemeClr val="accent2">
                    <a:gamma/>
                    <a:tint val="0"/>
                    <a:invGamma/>
                  </a:schemeClr>
                </a:gs>
                <a:gs pos="100000">
                  <a:schemeClr val="accent2"/>
                </a:gs>
              </a:gsLst>
              <a:lin ang="0" scaled="1"/>
            </a:gradFill>
            <a:ln w="9525">
              <a:noFill/>
              <a:miter lim="800000"/>
            </a:ln>
            <a:effectLst/>
          </p:spPr>
          <p:txBody>
            <a:bodyPr wrap="none" anchor="ctr"/>
            <a:lstStyle/>
            <a:p>
              <a:endParaRPr lang="zh-CN" altLang="en-US" sz="1350"/>
            </a:p>
          </p:txBody>
        </p:sp>
        <p:grpSp>
          <p:nvGrpSpPr>
            <p:cNvPr id="8" name="Group 22"/>
            <p:cNvGrpSpPr/>
            <p:nvPr/>
          </p:nvGrpSpPr>
          <p:grpSpPr bwMode="auto">
            <a:xfrm>
              <a:off x="2734" y="0"/>
              <a:ext cx="819" cy="802"/>
              <a:chOff x="0" y="0"/>
              <a:chExt cx="432" cy="432"/>
            </a:xfrm>
          </p:grpSpPr>
          <p:grpSp>
            <p:nvGrpSpPr>
              <p:cNvPr id="9" name="Group 23"/>
              <p:cNvGrpSpPr/>
              <p:nvPr/>
            </p:nvGrpSpPr>
            <p:grpSpPr bwMode="auto">
              <a:xfrm>
                <a:off x="0" y="0"/>
                <a:ext cx="432" cy="432"/>
                <a:chOff x="0" y="0"/>
                <a:chExt cx="1680" cy="1680"/>
              </a:xfrm>
            </p:grpSpPr>
            <p:sp>
              <p:nvSpPr>
                <p:cNvPr id="95256" name="Oval 24"/>
                <p:cNvSpPr>
                  <a:spLocks noChangeArrowheads="1"/>
                </p:cNvSpPr>
                <p:nvPr/>
              </p:nvSpPr>
              <p:spPr bwMode="auto">
                <a:xfrm>
                  <a:off x="0" y="0"/>
                  <a:ext cx="1680" cy="1680"/>
                </a:xfrm>
                <a:prstGeom prst="ellipse">
                  <a:avLst/>
                </a:prstGeom>
                <a:gradFill rotWithShape="1">
                  <a:gsLst>
                    <a:gs pos="0">
                      <a:schemeClr val="accent2"/>
                    </a:gs>
                    <a:gs pos="100000">
                      <a:schemeClr val="accent2">
                        <a:gamma/>
                        <a:shade val="39216"/>
                        <a:invGamma/>
                      </a:schemeClr>
                    </a:gs>
                  </a:gsLst>
                  <a:lin ang="5400000" scaled="1"/>
                </a:gradFill>
                <a:ln w="9525">
                  <a:noFill/>
                  <a:round/>
                </a:ln>
                <a:effectLst/>
              </p:spPr>
              <p:txBody>
                <a:bodyPr wrap="none" anchor="ctr"/>
                <a:lstStyle/>
                <a:p>
                  <a:endParaRPr lang="zh-CN" altLang="en-US" sz="1350"/>
                </a:p>
              </p:txBody>
            </p:sp>
            <p:sp>
              <p:nvSpPr>
                <p:cNvPr id="95257" name="未知"/>
                <p:cNvSpPr/>
                <p:nvPr/>
              </p:nvSpPr>
              <p:spPr bwMode="auto">
                <a:xfrm>
                  <a:off x="192" y="2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9525">
                  <a:noFill/>
                  <a:round/>
                </a:ln>
              </p:spPr>
              <p:txBody>
                <a:bodyPr/>
                <a:lstStyle/>
                <a:p>
                  <a:endParaRPr lang="zh-CN" altLang="en-US" sz="1350"/>
                </a:p>
              </p:txBody>
            </p:sp>
          </p:grpSp>
          <p:sp>
            <p:nvSpPr>
              <p:cNvPr id="95258" name="Text Box 26"/>
              <p:cNvSpPr txBox="1">
                <a:spLocks noChangeArrowheads="1"/>
              </p:cNvSpPr>
              <p:nvPr/>
            </p:nvSpPr>
            <p:spPr bwMode="auto">
              <a:xfrm>
                <a:off x="111" y="48"/>
                <a:ext cx="232" cy="231"/>
              </a:xfrm>
              <a:prstGeom prst="rect">
                <a:avLst/>
              </a:prstGeom>
              <a:noFill/>
              <a:ln w="9525">
                <a:noFill/>
                <a:miter lim="800000"/>
              </a:ln>
              <a:effectLst/>
            </p:spPr>
            <p:txBody>
              <a:bodyPr wrap="none">
                <a:spAutoFit/>
              </a:bodyPr>
              <a:lstStyle/>
              <a:p>
                <a:pPr algn="ctr"/>
                <a:r>
                  <a:rPr lang="en-US" altLang="zh-CN" b="1">
                    <a:effectLst>
                      <a:outerShdw blurRad="38100" dist="38100" dir="2700000" algn="tl">
                        <a:srgbClr val="C0C0C0"/>
                      </a:outerShdw>
                    </a:effectLst>
                    <a:latin typeface="Verdana" panose="020B0604030504040204" pitchFamily="34" charset="0"/>
                  </a:rPr>
                  <a:t>A</a:t>
                </a:r>
                <a:endParaRPr lang="en-US" altLang="zh-CN" b="1">
                  <a:effectLst>
                    <a:outerShdw blurRad="38100" dist="38100" dir="2700000" algn="tl">
                      <a:srgbClr val="C0C0C0"/>
                    </a:outerShdw>
                  </a:effectLst>
                  <a:latin typeface="Verdana" panose="020B0604030504040204" pitchFamily="34" charset="0"/>
                </a:endParaRPr>
              </a:p>
            </p:txBody>
          </p:sp>
        </p:grpSp>
      </p:grpSp>
      <p:sp>
        <p:nvSpPr>
          <p:cNvPr id="95259" name="Text Box 27"/>
          <p:cNvSpPr txBox="1">
            <a:spLocks noChangeArrowheads="1"/>
          </p:cNvSpPr>
          <p:nvPr/>
        </p:nvSpPr>
        <p:spPr bwMode="auto">
          <a:xfrm>
            <a:off x="1885950" y="2455069"/>
            <a:ext cx="1895475" cy="365760"/>
          </a:xfrm>
          <a:prstGeom prst="rect">
            <a:avLst/>
          </a:prstGeom>
          <a:noFill/>
          <a:ln w="9525">
            <a:noFill/>
            <a:miter lim="800000"/>
          </a:ln>
          <a:effectLst/>
        </p:spPr>
        <p:txBody>
          <a:bodyPr>
            <a:spAutoFit/>
          </a:bodyPr>
          <a:lstStyle/>
          <a:p>
            <a:pPr algn="r"/>
            <a:r>
              <a:rPr lang="zh-CN" altLang="en-US" b="1">
                <a:solidFill>
                  <a:srgbClr val="FF0000"/>
                </a:solidFill>
              </a:rPr>
              <a:t>高效</a:t>
            </a:r>
            <a:r>
              <a:rPr lang="zh-CN" altLang="en-US" sz="1350"/>
              <a:t> </a:t>
            </a:r>
            <a:endParaRPr lang="en-US" altLang="zh-CN" sz="1350"/>
          </a:p>
        </p:txBody>
      </p:sp>
      <p:sp>
        <p:nvSpPr>
          <p:cNvPr id="95260" name="Text Box 28"/>
          <p:cNvSpPr txBox="1">
            <a:spLocks noChangeArrowheads="1"/>
          </p:cNvSpPr>
          <p:nvPr/>
        </p:nvSpPr>
        <p:spPr bwMode="auto">
          <a:xfrm>
            <a:off x="2343150" y="3202781"/>
            <a:ext cx="1846660" cy="365760"/>
          </a:xfrm>
          <a:prstGeom prst="rect">
            <a:avLst/>
          </a:prstGeom>
          <a:noFill/>
          <a:ln w="9525">
            <a:noFill/>
            <a:miter lim="800000"/>
          </a:ln>
          <a:effectLst/>
        </p:spPr>
        <p:txBody>
          <a:bodyPr>
            <a:spAutoFit/>
          </a:bodyPr>
          <a:lstStyle/>
          <a:p>
            <a:pPr algn="r"/>
            <a:r>
              <a:rPr lang="zh-CN" altLang="en-US" b="1">
                <a:solidFill>
                  <a:srgbClr val="FF0000"/>
                </a:solidFill>
              </a:rPr>
              <a:t>灵活</a:t>
            </a:r>
            <a:r>
              <a:rPr lang="zh-CN" altLang="en-US" sz="1350">
                <a:solidFill>
                  <a:srgbClr val="FF0000"/>
                </a:solidFill>
              </a:rPr>
              <a:t> </a:t>
            </a:r>
            <a:endParaRPr lang="en-US" altLang="zh-CN" sz="1350">
              <a:solidFill>
                <a:srgbClr val="FF0000"/>
              </a:solidFill>
            </a:endParaRPr>
          </a:p>
        </p:txBody>
      </p:sp>
      <p:sp>
        <p:nvSpPr>
          <p:cNvPr id="95261" name="Text Box 29"/>
          <p:cNvSpPr txBox="1">
            <a:spLocks noChangeArrowheads="1"/>
          </p:cNvSpPr>
          <p:nvPr/>
        </p:nvSpPr>
        <p:spPr bwMode="auto">
          <a:xfrm>
            <a:off x="2514600" y="3894535"/>
            <a:ext cx="2185988" cy="365760"/>
          </a:xfrm>
          <a:prstGeom prst="rect">
            <a:avLst/>
          </a:prstGeom>
          <a:noFill/>
          <a:ln w="9525">
            <a:noFill/>
            <a:miter lim="800000"/>
          </a:ln>
          <a:effectLst/>
        </p:spPr>
        <p:txBody>
          <a:bodyPr>
            <a:spAutoFit/>
          </a:bodyPr>
          <a:lstStyle/>
          <a:p>
            <a:pPr algn="r"/>
            <a:r>
              <a:rPr lang="zh-CN" altLang="en-US" b="1">
                <a:solidFill>
                  <a:srgbClr val="FF0000"/>
                </a:solidFill>
              </a:rPr>
              <a:t>迅速</a:t>
            </a:r>
            <a:r>
              <a:rPr lang="zh-CN" altLang="en-US" sz="1350" b="1">
                <a:solidFill>
                  <a:srgbClr val="FF0000"/>
                </a:solidFill>
              </a:rPr>
              <a:t> </a:t>
            </a:r>
            <a:endParaRPr lang="en-US" altLang="zh-CN" sz="1350" b="1">
              <a:solidFill>
                <a:srgbClr val="FF0000"/>
              </a:solidFill>
              <a:latin typeface="Arial" panose="020B0604020202020204" pitchFamily="34" charset="0"/>
            </a:endParaRPr>
          </a:p>
        </p:txBody>
      </p:sp>
      <p:sp>
        <p:nvSpPr>
          <p:cNvPr id="95262" name="Text Box 30"/>
          <p:cNvSpPr txBox="1">
            <a:spLocks noChangeArrowheads="1"/>
          </p:cNvSpPr>
          <p:nvPr/>
        </p:nvSpPr>
        <p:spPr bwMode="auto">
          <a:xfrm>
            <a:off x="2914650" y="4639866"/>
            <a:ext cx="2195513" cy="365760"/>
          </a:xfrm>
          <a:prstGeom prst="rect">
            <a:avLst/>
          </a:prstGeom>
          <a:noFill/>
          <a:ln w="9525">
            <a:noFill/>
            <a:miter lim="800000"/>
          </a:ln>
          <a:effectLst/>
        </p:spPr>
        <p:txBody>
          <a:bodyPr>
            <a:spAutoFit/>
          </a:bodyPr>
          <a:lstStyle/>
          <a:p>
            <a:pPr algn="r"/>
            <a:r>
              <a:rPr lang="zh-CN" altLang="en-US" b="1">
                <a:solidFill>
                  <a:srgbClr val="FF0000"/>
                </a:solidFill>
              </a:rPr>
              <a:t>可靠</a:t>
            </a:r>
            <a:r>
              <a:rPr lang="zh-CN" altLang="en-US" sz="1350"/>
              <a:t> </a:t>
            </a:r>
            <a:endParaRPr lang="en-US" altLang="zh-CN" sz="1350" b="1">
              <a:solidFill>
                <a:schemeClr val="bg1"/>
              </a:solidFill>
              <a:latin typeface="Arial" panose="020B0604020202020204" pitchFamily="34" charset="0"/>
            </a:endParaRPr>
          </a:p>
        </p:txBody>
      </p:sp>
      <p:sp>
        <p:nvSpPr>
          <p:cNvPr id="95263" name="AutoShape 31"/>
          <p:cNvSpPr>
            <a:spLocks noChangeArrowheads="1"/>
          </p:cNvSpPr>
          <p:nvPr/>
        </p:nvSpPr>
        <p:spPr bwMode="auto">
          <a:xfrm>
            <a:off x="5570935" y="2114550"/>
            <a:ext cx="1687115" cy="1360885"/>
          </a:xfrm>
          <a:prstGeom prst="wedgeRoundRectCallout">
            <a:avLst>
              <a:gd name="adj1" fmla="val -44759"/>
              <a:gd name="adj2" fmla="val 84694"/>
              <a:gd name="adj3" fmla="val 16667"/>
            </a:avLst>
          </a:prstGeom>
          <a:solidFill>
            <a:srgbClr val="DDDDDD"/>
          </a:solidFill>
          <a:ln w="38100">
            <a:solidFill>
              <a:srgbClr val="808080"/>
            </a:solidFill>
            <a:miter lim="800000"/>
          </a:ln>
          <a:effectLst/>
        </p:spPr>
        <p:txBody>
          <a:bodyPr anchor="ctr"/>
          <a:lstStyle/>
          <a:p>
            <a:pPr eaLnBrk="1" hangingPunct="1"/>
            <a:r>
              <a:rPr lang="zh-CN" altLang="en-US" sz="2400" b="1">
                <a:solidFill>
                  <a:srgbClr val="333399"/>
                </a:solidFill>
              </a:rPr>
              <a:t>分组交换的优点</a:t>
            </a:r>
            <a:endParaRPr lang="en-US" altLang="zh-CN" sz="2400" b="1">
              <a:solidFill>
                <a:srgbClr val="333399"/>
              </a:solidFill>
            </a:endParaRPr>
          </a:p>
        </p:txBody>
      </p:sp>
      <p:sp>
        <p:nvSpPr>
          <p:cNvPr id="44036" name="Rectangle 2"/>
          <p:cNvSpPr>
            <a:spLocks noGrp="1"/>
          </p:cNvSpPr>
          <p:nvPr/>
        </p:nvSpPr>
        <p:spPr>
          <a:xfrm>
            <a:off x="1609725" y="1102993"/>
            <a:ext cx="6161882" cy="696419"/>
          </a:xfrm>
          <a:prstGeom prst="rect">
            <a:avLst/>
          </a:prstGeom>
        </p:spPr>
        <p:txBody>
          <a:bodyPr vert="horz" wrap="square" lIns="68580" tIns="34290" rIns="68580" bIns="3429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　分组交换　</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5263"/>
                                        </p:tgtEl>
                                        <p:attrNameLst>
                                          <p:attrName>style.visibility</p:attrName>
                                        </p:attrNameLst>
                                      </p:cBhvr>
                                      <p:to>
                                        <p:strVal val="visible"/>
                                      </p:to>
                                    </p:set>
                                    <p:animEffect transition="in" filter="wheel(4)">
                                      <p:cBhvr>
                                        <p:cTn id="7" dur="1000"/>
                                        <p:tgtEl>
                                          <p:spTgt spid="952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95259"/>
                                        </p:tgtEl>
                                        <p:attrNameLst>
                                          <p:attrName>style.visibility</p:attrName>
                                        </p:attrNameLst>
                                      </p:cBhvr>
                                      <p:to>
                                        <p:strVal val="visible"/>
                                      </p:to>
                                    </p:set>
                                    <p:animEffect transition="in" filter="slide(fromBottom)">
                                      <p:cBhvr>
                                        <p:cTn id="15" dur="500"/>
                                        <p:tgtEl>
                                          <p:spTgt spid="9525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95240"/>
                                        </p:tgtEl>
                                        <p:attrNameLst>
                                          <p:attrName>style.visibility</p:attrName>
                                        </p:attrNameLst>
                                      </p:cBhvr>
                                      <p:to>
                                        <p:strVal val="visible"/>
                                      </p:to>
                                    </p:set>
                                    <p:animEffect transition="in" filter="slide(fromBottom)">
                                      <p:cBhvr>
                                        <p:cTn id="20" dur="500"/>
                                        <p:tgtEl>
                                          <p:spTgt spid="95240"/>
                                        </p:tgtEl>
                                      </p:cBhvr>
                                    </p:animEffect>
                                  </p:childTnLst>
                                </p:cTn>
                              </p:par>
                              <p:par>
                                <p:cTn id="21" presetID="1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95260"/>
                                        </p:tgtEl>
                                        <p:attrNameLst>
                                          <p:attrName>style.visibility</p:attrName>
                                        </p:attrNameLst>
                                      </p:cBhvr>
                                      <p:to>
                                        <p:strVal val="visible"/>
                                      </p:to>
                                    </p:set>
                                    <p:animEffect transition="in" filter="slide(fromBottom)">
                                      <p:cBhvr>
                                        <p:cTn id="26" dur="500"/>
                                        <p:tgtEl>
                                          <p:spTgt spid="9526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5246"/>
                                        </p:tgtEl>
                                        <p:attrNameLst>
                                          <p:attrName>style.visibility</p:attrName>
                                        </p:attrNameLst>
                                      </p:cBhvr>
                                      <p:to>
                                        <p:strVal val="visible"/>
                                      </p:to>
                                    </p:set>
                                    <p:animEffect transition="in" filter="slide(fromBottom)">
                                      <p:cBhvr>
                                        <p:cTn id="31" dur="500"/>
                                        <p:tgtEl>
                                          <p:spTgt spid="95246"/>
                                        </p:tgtEl>
                                      </p:cBhvr>
                                    </p:animEffect>
                                  </p:childTnLst>
                                </p:cTn>
                              </p:par>
                              <p:par>
                                <p:cTn id="32" presetID="1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95261"/>
                                        </p:tgtEl>
                                        <p:attrNameLst>
                                          <p:attrName>style.visibility</p:attrName>
                                        </p:attrNameLst>
                                      </p:cBhvr>
                                      <p:to>
                                        <p:strVal val="visible"/>
                                      </p:to>
                                    </p:set>
                                    <p:animEffect transition="in" filter="slide(fromBottom)">
                                      <p:cBhvr>
                                        <p:cTn id="37" dur="500"/>
                                        <p:tgtEl>
                                          <p:spTgt spid="9526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5235"/>
                                        </p:tgtEl>
                                        <p:attrNameLst>
                                          <p:attrName>style.visibility</p:attrName>
                                        </p:attrNameLst>
                                      </p:cBhvr>
                                      <p:to>
                                        <p:strVal val="visible"/>
                                      </p:to>
                                    </p:set>
                                    <p:animEffect transition="in" filter="slide(fromBottom)">
                                      <p:cBhvr>
                                        <p:cTn id="42" dur="500"/>
                                        <p:tgtEl>
                                          <p:spTgt spid="95235"/>
                                        </p:tgtEl>
                                      </p:cBhvr>
                                    </p:animEffect>
                                  </p:childTnLst>
                                </p:cTn>
                              </p:par>
                              <p:par>
                                <p:cTn id="43" presetID="12" presetClass="entr" presetSubtype="4"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lide(fromBottom)">
                                      <p:cBhvr>
                                        <p:cTn id="45" dur="500"/>
                                        <p:tgtEl>
                                          <p:spTgt spid="2"/>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95239"/>
                                        </p:tgtEl>
                                        <p:attrNameLst>
                                          <p:attrName>style.visibility</p:attrName>
                                        </p:attrNameLst>
                                      </p:cBhvr>
                                      <p:to>
                                        <p:strVal val="visible"/>
                                      </p:to>
                                    </p:set>
                                    <p:animEffect transition="in" filter="slide(fromBottom)">
                                      <p:cBhvr>
                                        <p:cTn id="48" dur="500"/>
                                        <p:tgtEl>
                                          <p:spTgt spid="95239"/>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95262"/>
                                        </p:tgtEl>
                                        <p:attrNameLst>
                                          <p:attrName>style.visibility</p:attrName>
                                        </p:attrNameLst>
                                      </p:cBhvr>
                                      <p:to>
                                        <p:strVal val="visible"/>
                                      </p:to>
                                    </p:set>
                                    <p:animEffect transition="in" filter="slide(fromBottom)">
                                      <p:cBhvr>
                                        <p:cTn id="51" dur="500"/>
                                        <p:tgtEl>
                                          <p:spTgt spid="95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ldLvl="0" animBg="1"/>
      <p:bldP spid="95239" grpId="0" bldLvl="0" animBg="1"/>
      <p:bldP spid="95240" grpId="0" bldLvl="0" animBg="1"/>
      <p:bldP spid="95246" grpId="0" bldLvl="0" animBg="1"/>
      <p:bldP spid="95259" grpId="0" bldLvl="0" animBg="1"/>
      <p:bldP spid="95260" grpId="0" bldLvl="0" animBg="1"/>
      <p:bldP spid="95261" grpId="0" bldLvl="0" animBg="1"/>
      <p:bldP spid="95262" grpId="0" bldLvl="0" animBg="1"/>
      <p:bldP spid="9526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ChangeArrowheads="1"/>
          </p:cNvSpPr>
          <p:nvPr/>
        </p:nvSpPr>
        <p:spPr bwMode="auto">
          <a:xfrm>
            <a:off x="2000250" y="3236119"/>
            <a:ext cx="1714500" cy="2000250"/>
          </a:xfrm>
          <a:prstGeom prst="roundRect">
            <a:avLst>
              <a:gd name="adj" fmla="val 16667"/>
            </a:avLst>
          </a:prstGeom>
          <a:noFill/>
          <a:ln w="38100">
            <a:solidFill>
              <a:schemeClr val="tx1"/>
            </a:solidFill>
            <a:round/>
          </a:ln>
          <a:effectLst/>
        </p:spPr>
        <p:txBody>
          <a:bodyPr wrap="none" anchor="ctr"/>
          <a:lstStyle/>
          <a:p>
            <a:pPr algn="ctr"/>
            <a:endParaRPr lang="zh-CN" altLang="en-US">
              <a:latin typeface="Verdana" panose="020B0604030504040204" pitchFamily="34" charset="0"/>
            </a:endParaRPr>
          </a:p>
        </p:txBody>
      </p:sp>
      <p:sp>
        <p:nvSpPr>
          <p:cNvPr id="96259" name="Text Box 3"/>
          <p:cNvSpPr txBox="1">
            <a:spLocks noChangeArrowheads="1"/>
          </p:cNvSpPr>
          <p:nvPr/>
        </p:nvSpPr>
        <p:spPr bwMode="auto">
          <a:xfrm>
            <a:off x="2114550" y="3429000"/>
            <a:ext cx="1528763" cy="1737360"/>
          </a:xfrm>
          <a:prstGeom prst="rect">
            <a:avLst/>
          </a:prstGeom>
          <a:noFill/>
          <a:ln w="9525">
            <a:noFill/>
            <a:miter lim="800000"/>
          </a:ln>
          <a:effectLst/>
        </p:spPr>
        <p:txBody>
          <a:bodyPr wrap="square">
            <a:spAutoFit/>
          </a:bodyPr>
          <a:lstStyle/>
          <a:p>
            <a:r>
              <a:rPr lang="en-US" altLang="zh-CN" b="1">
                <a:solidFill>
                  <a:srgbClr val="081626"/>
                </a:solidFill>
              </a:rPr>
              <a:t>1</a:t>
            </a:r>
            <a:r>
              <a:rPr lang="zh-CN" altLang="en-US" b="1">
                <a:solidFill>
                  <a:srgbClr val="081626"/>
                </a:solidFill>
                <a:ea typeface="宋体" panose="02010600030101010101" pitchFamily="2" charset="-122"/>
              </a:rPr>
              <a:t>、增加</a:t>
            </a:r>
            <a:r>
              <a:rPr lang="zh-CN" altLang="en-US" b="1">
                <a:solidFill>
                  <a:srgbClr val="081626"/>
                </a:solidFill>
              </a:rPr>
              <a:t>时延：</a:t>
            </a:r>
            <a:endParaRPr lang="zh-CN" altLang="en-US" b="1">
              <a:solidFill>
                <a:srgbClr val="081626"/>
              </a:solidFill>
            </a:endParaRPr>
          </a:p>
          <a:p>
            <a:r>
              <a:rPr lang="zh-CN" altLang="en-US" b="1">
                <a:solidFill>
                  <a:srgbClr val="081626"/>
                </a:solidFill>
              </a:rPr>
              <a:t>分组在各结点存储转发时需要排队，这就会造成一定的时延</a:t>
            </a:r>
            <a:endParaRPr lang="zh-CN" altLang="en-US" b="1">
              <a:solidFill>
                <a:srgbClr val="081626"/>
              </a:solidFill>
            </a:endParaRPr>
          </a:p>
        </p:txBody>
      </p:sp>
      <p:sp>
        <p:nvSpPr>
          <p:cNvPr id="96260" name="未知" descr="ef2477e1bfd74eb4b0024eac506e3716# #未知"/>
          <p:cNvSpPr/>
          <p:nvPr/>
        </p:nvSpPr>
        <p:spPr bwMode="auto">
          <a:xfrm>
            <a:off x="3559969" y="3163491"/>
            <a:ext cx="677466" cy="93106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9525">
            <a:noFill/>
            <a:round/>
          </a:ln>
        </p:spPr>
        <p:txBody>
          <a:bodyPr/>
          <a:lstStyle/>
          <a:p>
            <a:endParaRPr lang="zh-CN" altLang="en-US" sz="1350"/>
          </a:p>
        </p:txBody>
      </p:sp>
      <p:sp>
        <p:nvSpPr>
          <p:cNvPr id="96261" name="AutoShape 5" descr="f72fd4c9fd1a45ee99f1af1e9bc4fdd5# #图片框 89"/>
          <p:cNvSpPr>
            <a:spLocks noChangeAspect="1" noChangeArrowheads="1" noTextEdit="1"/>
          </p:cNvSpPr>
          <p:nvPr/>
        </p:nvSpPr>
        <p:spPr bwMode="auto">
          <a:xfrm flipH="1">
            <a:off x="4800600" y="3143250"/>
            <a:ext cx="682229" cy="933450"/>
          </a:xfrm>
          <a:prstGeom prst="rect">
            <a:avLst/>
          </a:prstGeom>
          <a:noFill/>
          <a:ln w="9525">
            <a:noFill/>
            <a:miter lim="800000"/>
          </a:ln>
        </p:spPr>
        <p:txBody>
          <a:bodyPr/>
          <a:lstStyle/>
          <a:p>
            <a:endParaRPr lang="zh-CN" altLang="en-US" sz="1350"/>
          </a:p>
        </p:txBody>
      </p:sp>
      <p:grpSp>
        <p:nvGrpSpPr>
          <p:cNvPr id="2" name="Group 6"/>
          <p:cNvGrpSpPr/>
          <p:nvPr/>
        </p:nvGrpSpPr>
        <p:grpSpPr bwMode="auto">
          <a:xfrm>
            <a:off x="3429000" y="2050256"/>
            <a:ext cx="2249091" cy="1094185"/>
            <a:chOff x="0" y="0"/>
            <a:chExt cx="1926" cy="937"/>
          </a:xfrm>
        </p:grpSpPr>
        <p:sp>
          <p:nvSpPr>
            <p:cNvPr id="96263" name="Oval 7"/>
            <p:cNvSpPr>
              <a:spLocks noChangeArrowheads="1"/>
            </p:cNvSpPr>
            <p:nvPr/>
          </p:nvSpPr>
          <p:spPr bwMode="auto">
            <a:xfrm>
              <a:off x="21" y="30"/>
              <a:ext cx="1905" cy="907"/>
            </a:xfrm>
            <a:prstGeom prst="ellipse">
              <a:avLst/>
            </a:prstGeom>
            <a:gradFill rotWithShape="1">
              <a:gsLst>
                <a:gs pos="0">
                  <a:schemeClr val="accent1"/>
                </a:gs>
                <a:gs pos="100000">
                  <a:schemeClr val="accent1">
                    <a:gamma/>
                    <a:shade val="48627"/>
                    <a:invGamma/>
                  </a:schemeClr>
                </a:gs>
              </a:gsLst>
              <a:lin ang="2700000" scaled="1"/>
            </a:gradFill>
            <a:ln w="9525">
              <a:noFill/>
              <a:round/>
            </a:ln>
            <a:effectLst/>
          </p:spPr>
          <p:txBody>
            <a:bodyPr wrap="none" anchor="ctr"/>
            <a:lstStyle/>
            <a:p>
              <a:endParaRPr lang="zh-CN" altLang="en-US" sz="1350"/>
            </a:p>
          </p:txBody>
        </p:sp>
        <p:sp>
          <p:nvSpPr>
            <p:cNvPr id="96264" name="Oval 8"/>
            <p:cNvSpPr>
              <a:spLocks noChangeArrowheads="1"/>
            </p:cNvSpPr>
            <p:nvPr/>
          </p:nvSpPr>
          <p:spPr bwMode="auto">
            <a:xfrm>
              <a:off x="0" y="0"/>
              <a:ext cx="1905" cy="907"/>
            </a:xfrm>
            <a:prstGeom prst="ellipse">
              <a:avLst/>
            </a:prstGeom>
            <a:gradFill rotWithShape="1">
              <a:gsLst>
                <a:gs pos="0">
                  <a:schemeClr val="accent1">
                    <a:gamma/>
                    <a:tint val="44314"/>
                    <a:invGamma/>
                  </a:schemeClr>
                </a:gs>
                <a:gs pos="100000">
                  <a:schemeClr val="accent1"/>
                </a:gs>
              </a:gsLst>
              <a:lin ang="2700000" scaled="1"/>
            </a:gradFill>
            <a:ln w="9525">
              <a:noFill/>
              <a:round/>
            </a:ln>
            <a:effectLst/>
          </p:spPr>
          <p:txBody>
            <a:bodyPr wrap="none" anchor="ctr"/>
            <a:lstStyle/>
            <a:p>
              <a:endParaRPr lang="zh-CN" altLang="en-US" sz="1350"/>
            </a:p>
          </p:txBody>
        </p:sp>
      </p:grpSp>
      <p:sp>
        <p:nvSpPr>
          <p:cNvPr id="96265" name="Oval 9"/>
          <p:cNvSpPr>
            <a:spLocks noChangeArrowheads="1"/>
          </p:cNvSpPr>
          <p:nvPr/>
        </p:nvSpPr>
        <p:spPr bwMode="auto">
          <a:xfrm>
            <a:off x="3534966" y="1943100"/>
            <a:ext cx="2013347" cy="1006079"/>
          </a:xfrm>
          <a:prstGeom prst="ellipse">
            <a:avLst/>
          </a:prstGeom>
          <a:gradFill rotWithShape="1">
            <a:gsLst>
              <a:gs pos="0">
                <a:schemeClr val="hlink">
                  <a:gamma/>
                  <a:shade val="46275"/>
                  <a:invGamma/>
                </a:schemeClr>
              </a:gs>
              <a:gs pos="100000">
                <a:schemeClr val="hlink"/>
              </a:gs>
            </a:gsLst>
            <a:lin ang="2700000" scaled="1"/>
          </a:gradFill>
          <a:ln w="9525">
            <a:noFill/>
            <a:round/>
          </a:ln>
          <a:effectLst/>
        </p:spPr>
        <p:txBody>
          <a:bodyPr vert="eaVert" wrap="none" anchor="ctr"/>
          <a:lstStyle/>
          <a:p>
            <a:endParaRPr lang="zh-CN" altLang="en-US" sz="1350"/>
          </a:p>
        </p:txBody>
      </p:sp>
      <p:sp>
        <p:nvSpPr>
          <p:cNvPr id="96266" name="Oval 10"/>
          <p:cNvSpPr>
            <a:spLocks noChangeArrowheads="1"/>
          </p:cNvSpPr>
          <p:nvPr/>
        </p:nvSpPr>
        <p:spPr bwMode="auto">
          <a:xfrm>
            <a:off x="3561160" y="1949054"/>
            <a:ext cx="1964531" cy="981075"/>
          </a:xfrm>
          <a:prstGeom prst="ellipse">
            <a:avLst/>
          </a:prstGeom>
          <a:gradFill rotWithShape="1">
            <a:gsLst>
              <a:gs pos="0">
                <a:schemeClr val="hlink">
                  <a:alpha val="0"/>
                </a:schemeClr>
              </a:gs>
              <a:gs pos="100000">
                <a:schemeClr val="hlink">
                  <a:gamma/>
                  <a:tint val="34902"/>
                  <a:invGamma/>
                </a:schemeClr>
              </a:gs>
            </a:gsLst>
            <a:lin ang="2700000" scaled="1"/>
          </a:gradFill>
          <a:ln w="9525">
            <a:noFill/>
            <a:round/>
          </a:ln>
          <a:effectLst/>
        </p:spPr>
        <p:txBody>
          <a:bodyPr vert="eaVert" wrap="none" anchor="ctr"/>
          <a:lstStyle/>
          <a:p>
            <a:endParaRPr lang="zh-CN" altLang="en-US" sz="1350"/>
          </a:p>
        </p:txBody>
      </p:sp>
      <p:sp>
        <p:nvSpPr>
          <p:cNvPr id="96267" name="Oval 11"/>
          <p:cNvSpPr>
            <a:spLocks noChangeArrowheads="1"/>
          </p:cNvSpPr>
          <p:nvPr/>
        </p:nvSpPr>
        <p:spPr bwMode="auto">
          <a:xfrm>
            <a:off x="3581400" y="1958579"/>
            <a:ext cx="1869281" cy="916781"/>
          </a:xfrm>
          <a:prstGeom prst="ellipse">
            <a:avLst/>
          </a:prstGeom>
          <a:gradFill rotWithShape="1">
            <a:gsLst>
              <a:gs pos="0">
                <a:schemeClr val="hlink">
                  <a:gamma/>
                  <a:shade val="79216"/>
                  <a:invGamma/>
                </a:schemeClr>
              </a:gs>
              <a:gs pos="100000">
                <a:schemeClr val="hlink">
                  <a:alpha val="48000"/>
                </a:schemeClr>
              </a:gs>
            </a:gsLst>
            <a:lin ang="2700000" scaled="1"/>
          </a:gradFill>
          <a:ln w="9525">
            <a:noFill/>
            <a:round/>
          </a:ln>
          <a:effectLst/>
        </p:spPr>
        <p:txBody>
          <a:bodyPr vert="eaVert" wrap="none" anchor="ctr"/>
          <a:lstStyle/>
          <a:p>
            <a:endParaRPr lang="zh-CN" altLang="en-US" sz="1350"/>
          </a:p>
        </p:txBody>
      </p:sp>
      <p:sp>
        <p:nvSpPr>
          <p:cNvPr id="96268" name="Oval 12"/>
          <p:cNvSpPr>
            <a:spLocks noChangeArrowheads="1"/>
          </p:cNvSpPr>
          <p:nvPr/>
        </p:nvSpPr>
        <p:spPr bwMode="auto">
          <a:xfrm>
            <a:off x="3680222" y="1978819"/>
            <a:ext cx="1645444" cy="742950"/>
          </a:xfrm>
          <a:prstGeom prst="ellipse">
            <a:avLst/>
          </a:prstGeom>
          <a:gradFill rotWithShape="1">
            <a:gsLst>
              <a:gs pos="0">
                <a:schemeClr val="hlink">
                  <a:gamma/>
                  <a:tint val="0"/>
                  <a:invGamma/>
                </a:schemeClr>
              </a:gs>
              <a:gs pos="100000">
                <a:schemeClr val="hlink">
                  <a:alpha val="37999"/>
                </a:schemeClr>
              </a:gs>
            </a:gsLst>
            <a:lin ang="2700000" scaled="1"/>
          </a:gradFill>
          <a:ln w="9525">
            <a:noFill/>
            <a:round/>
          </a:ln>
          <a:effectLst/>
        </p:spPr>
        <p:txBody>
          <a:bodyPr vert="eaVert" wrap="none" anchor="ctr"/>
          <a:lstStyle/>
          <a:p>
            <a:endParaRPr lang="zh-CN" altLang="en-US" sz="1350"/>
          </a:p>
        </p:txBody>
      </p:sp>
      <p:sp>
        <p:nvSpPr>
          <p:cNvPr id="96269" name="Text Box 13"/>
          <p:cNvSpPr txBox="1">
            <a:spLocks noChangeArrowheads="1"/>
          </p:cNvSpPr>
          <p:nvPr/>
        </p:nvSpPr>
        <p:spPr bwMode="auto">
          <a:xfrm>
            <a:off x="3690938" y="2228850"/>
            <a:ext cx="1738313" cy="640080"/>
          </a:xfrm>
          <a:prstGeom prst="rect">
            <a:avLst/>
          </a:prstGeom>
          <a:noFill/>
          <a:ln w="9525">
            <a:noFill/>
            <a:miter lim="800000"/>
          </a:ln>
          <a:effectLst/>
        </p:spPr>
        <p:txBody>
          <a:bodyPr>
            <a:spAutoFit/>
          </a:bodyPr>
          <a:lstStyle/>
          <a:p>
            <a:pPr algn="ctr" eaLnBrk="1" hangingPunct="1"/>
            <a:r>
              <a:rPr lang="zh-CN" altLang="en-US" b="1">
                <a:solidFill>
                  <a:srgbClr val="333399"/>
                </a:solidFill>
              </a:rPr>
              <a:t>分组交换带来的问题</a:t>
            </a:r>
            <a:endParaRPr lang="zh-CN" altLang="en-US" b="1">
              <a:solidFill>
                <a:srgbClr val="333399"/>
              </a:solidFill>
            </a:endParaRPr>
          </a:p>
        </p:txBody>
      </p:sp>
      <p:sp>
        <p:nvSpPr>
          <p:cNvPr id="96270" name="AutoShape 14"/>
          <p:cNvSpPr>
            <a:spLocks noChangeArrowheads="1"/>
          </p:cNvSpPr>
          <p:nvPr/>
        </p:nvSpPr>
        <p:spPr bwMode="auto">
          <a:xfrm>
            <a:off x="5314950" y="3236119"/>
            <a:ext cx="1714500" cy="2000250"/>
          </a:xfrm>
          <a:prstGeom prst="roundRect">
            <a:avLst>
              <a:gd name="adj" fmla="val 16667"/>
            </a:avLst>
          </a:prstGeom>
          <a:noFill/>
          <a:ln w="38100">
            <a:solidFill>
              <a:schemeClr val="tx1"/>
            </a:solidFill>
            <a:round/>
          </a:ln>
          <a:effectLst/>
        </p:spPr>
        <p:txBody>
          <a:bodyPr wrap="none" anchor="ctr"/>
          <a:lstStyle/>
          <a:p>
            <a:pPr algn="ctr"/>
            <a:endParaRPr lang="zh-CN" altLang="en-US" sz="1350">
              <a:latin typeface="Verdana" panose="020B0604030504040204" pitchFamily="34" charset="0"/>
            </a:endParaRPr>
          </a:p>
        </p:txBody>
      </p:sp>
      <p:sp>
        <p:nvSpPr>
          <p:cNvPr id="96271" name="Text Box 15"/>
          <p:cNvSpPr txBox="1">
            <a:spLocks noChangeArrowheads="1"/>
          </p:cNvSpPr>
          <p:nvPr/>
        </p:nvSpPr>
        <p:spPr bwMode="auto">
          <a:xfrm>
            <a:off x="5443538" y="3407569"/>
            <a:ext cx="1528763" cy="1463040"/>
          </a:xfrm>
          <a:prstGeom prst="rect">
            <a:avLst/>
          </a:prstGeom>
          <a:noFill/>
          <a:ln w="9525">
            <a:noFill/>
            <a:miter lim="800000"/>
          </a:ln>
          <a:effectLst/>
        </p:spPr>
        <p:txBody>
          <a:bodyPr>
            <a:spAutoFit/>
          </a:bodyPr>
          <a:lstStyle/>
          <a:p>
            <a:r>
              <a:rPr lang="en-US" altLang="zh-CN" b="1">
                <a:solidFill>
                  <a:srgbClr val="081626"/>
                </a:solidFill>
              </a:rPr>
              <a:t>2</a:t>
            </a:r>
            <a:r>
              <a:rPr lang="zh-CN" altLang="en-US" b="1">
                <a:solidFill>
                  <a:srgbClr val="081626"/>
                </a:solidFill>
                <a:ea typeface="宋体" panose="02010600030101010101" pitchFamily="2" charset="-122"/>
              </a:rPr>
              <a:t>、增加开销：</a:t>
            </a:r>
            <a:r>
              <a:rPr lang="zh-CN" altLang="en-US" b="1">
                <a:solidFill>
                  <a:srgbClr val="081626"/>
                </a:solidFill>
              </a:rPr>
              <a:t>分组必须携带的首部也造成了一定的开销</a:t>
            </a:r>
            <a:endParaRPr lang="zh-CN" altLang="en-US" b="1">
              <a:solidFill>
                <a:srgbClr val="081626"/>
              </a:solidFill>
            </a:endParaRPr>
          </a:p>
        </p:txBody>
      </p:sp>
      <p:sp>
        <p:nvSpPr>
          <p:cNvPr id="96272" name="未知" descr="e9105a67c7c2408c8bda91ac4747ea8d# #未知"/>
          <p:cNvSpPr/>
          <p:nvPr/>
        </p:nvSpPr>
        <p:spPr bwMode="auto">
          <a:xfrm flipH="1">
            <a:off x="4799410" y="3163491"/>
            <a:ext cx="677465" cy="93106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9525">
            <a:noFill/>
            <a:round/>
          </a:ln>
        </p:spPr>
        <p:txBody>
          <a:bodyPr/>
          <a:lstStyle/>
          <a:p>
            <a:endParaRPr lang="zh-CN" altLang="en-US" sz="1350"/>
          </a:p>
        </p:txBody>
      </p:sp>
      <p:sp>
        <p:nvSpPr>
          <p:cNvPr id="44036" name="Rectangle 2"/>
          <p:cNvSpPr>
            <a:spLocks noGrp="1"/>
          </p:cNvSpPr>
          <p:nvPr/>
        </p:nvSpPr>
        <p:spPr>
          <a:xfrm>
            <a:off x="1609725" y="1102993"/>
            <a:ext cx="6161882" cy="696419"/>
          </a:xfrm>
          <a:prstGeom prst="rect">
            <a:avLst/>
          </a:prstGeom>
        </p:spPr>
        <p:txBody>
          <a:bodyPr vert="horz" wrap="square" lIns="68580" tIns="34290" rIns="68580" bIns="3429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　分组交换　</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1000"/>
                                        <p:tgtEl>
                                          <p:spTgt spid="962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6259"/>
                                        </p:tgtEl>
                                        <p:attrNameLst>
                                          <p:attrName>style.visibility</p:attrName>
                                        </p:attrNameLst>
                                      </p:cBhvr>
                                      <p:to>
                                        <p:strVal val="visible"/>
                                      </p:to>
                                    </p:set>
                                    <p:animEffect transition="in" filter="blinds(horizontal)">
                                      <p:cBhvr>
                                        <p:cTn id="10" dur="1000"/>
                                        <p:tgtEl>
                                          <p:spTgt spid="962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6260"/>
                                        </p:tgtEl>
                                        <p:attrNameLst>
                                          <p:attrName>style.visibility</p:attrName>
                                        </p:attrNameLst>
                                      </p:cBhvr>
                                      <p:to>
                                        <p:strVal val="visible"/>
                                      </p:to>
                                    </p:set>
                                    <p:animEffect transition="in" filter="blinds(horizontal)">
                                      <p:cBhvr>
                                        <p:cTn id="13" dur="1000"/>
                                        <p:tgtEl>
                                          <p:spTgt spid="962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nodePh="1">
                                  <p:stCondLst>
                                    <p:cond delay="0"/>
                                  </p:stCondLst>
                                  <p:endCondLst>
                                    <p:cond evt="begin" delay="0">
                                      <p:tn val="16"/>
                                    </p:cond>
                                  </p:endCondLst>
                                  <p:childTnLst>
                                    <p:set>
                                      <p:cBhvr>
                                        <p:cTn id="17" dur="1" fill="hold">
                                          <p:stCondLst>
                                            <p:cond delay="0"/>
                                          </p:stCondLst>
                                        </p:cTn>
                                        <p:tgtEl>
                                          <p:spTgt spid="96261"/>
                                        </p:tgtEl>
                                        <p:attrNameLst>
                                          <p:attrName>style.visibility</p:attrName>
                                        </p:attrNameLst>
                                      </p:cBhvr>
                                      <p:to>
                                        <p:strVal val="visible"/>
                                      </p:to>
                                    </p:set>
                                    <p:animEffect transition="in" filter="blinds(horizontal)">
                                      <p:cBhvr>
                                        <p:cTn id="18" dur="1000"/>
                                        <p:tgtEl>
                                          <p:spTgt spid="9626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6270"/>
                                        </p:tgtEl>
                                        <p:attrNameLst>
                                          <p:attrName>style.visibility</p:attrName>
                                        </p:attrNameLst>
                                      </p:cBhvr>
                                      <p:to>
                                        <p:strVal val="visible"/>
                                      </p:to>
                                    </p:set>
                                    <p:animEffect transition="in" filter="blinds(horizontal)">
                                      <p:cBhvr>
                                        <p:cTn id="21" dur="1000"/>
                                        <p:tgtEl>
                                          <p:spTgt spid="9627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271"/>
                                        </p:tgtEl>
                                        <p:attrNameLst>
                                          <p:attrName>style.visibility</p:attrName>
                                        </p:attrNameLst>
                                      </p:cBhvr>
                                      <p:to>
                                        <p:strVal val="visible"/>
                                      </p:to>
                                    </p:set>
                                    <p:animEffect transition="in" filter="blinds(horizontal)">
                                      <p:cBhvr>
                                        <p:cTn id="24" dur="1000"/>
                                        <p:tgtEl>
                                          <p:spTgt spid="9627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6272"/>
                                        </p:tgtEl>
                                        <p:attrNameLst>
                                          <p:attrName>style.visibility</p:attrName>
                                        </p:attrNameLst>
                                      </p:cBhvr>
                                      <p:to>
                                        <p:strVal val="visible"/>
                                      </p:to>
                                    </p:set>
                                    <p:animEffect transition="in" filter="blinds(horizontal)">
                                      <p:cBhvr>
                                        <p:cTn id="27" dur="1000"/>
                                        <p:tgtEl>
                                          <p:spTgt spid="9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ldLvl="0" animBg="1"/>
      <p:bldP spid="96259" grpId="0" bldLvl="0" animBg="1"/>
      <p:bldP spid="96260" grpId="0" bldLvl="0" animBg="1"/>
      <p:bldP spid="96261" grpId="0" animBg="1"/>
      <p:bldP spid="96270" grpId="0" bldLvl="0" animBg="1"/>
      <p:bldP spid="96271" grpId="0" bldLvl="0" animBg="1"/>
      <p:bldP spid="9627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a:solidFill>
                  <a:srgbClr val="FF0000"/>
                </a:solidFill>
              </a:rPr>
              <a:t>计算机网络知识结构</a:t>
            </a:r>
            <a:endParaRPr lang="zh-CN" altLang="en-US" b="1">
              <a:solidFill>
                <a:srgbClr val="FF0000"/>
              </a:solidFill>
            </a:endParaRPr>
          </a:p>
        </p:txBody>
      </p:sp>
      <p:pic>
        <p:nvPicPr>
          <p:cNvPr id="5" name="图片 4"/>
          <p:cNvPicPr>
            <a:picLocks noChangeAspect="1"/>
          </p:cNvPicPr>
          <p:nvPr/>
        </p:nvPicPr>
        <p:blipFill>
          <a:blip r:embed="rId1" cstate="print"/>
          <a:srcRect/>
          <a:stretch>
            <a:fillRect/>
          </a:stretch>
        </p:blipFill>
        <p:spPr>
          <a:xfrm>
            <a:off x="444500" y="1152525"/>
            <a:ext cx="8255000" cy="45529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2000250" y="3236119"/>
            <a:ext cx="1714500" cy="2000250"/>
          </a:xfrm>
          <a:prstGeom prst="roundRect">
            <a:avLst>
              <a:gd name="adj" fmla="val 16667"/>
            </a:avLst>
          </a:prstGeom>
          <a:noFill/>
          <a:ln w="38100">
            <a:solidFill>
              <a:schemeClr val="tx1"/>
            </a:solidFill>
            <a:round/>
          </a:ln>
          <a:effectLst/>
        </p:spPr>
        <p:txBody>
          <a:bodyPr wrap="none" anchor="ctr"/>
          <a:lstStyle/>
          <a:p>
            <a:pPr algn="ctr"/>
            <a:endParaRPr lang="zh-CN" altLang="en-US" sz="1350">
              <a:latin typeface="Verdana" panose="020B0604030504040204" pitchFamily="34" charset="0"/>
            </a:endParaRPr>
          </a:p>
        </p:txBody>
      </p:sp>
      <p:sp>
        <p:nvSpPr>
          <p:cNvPr id="97283" name="Text Box 3"/>
          <p:cNvSpPr txBox="1">
            <a:spLocks noChangeArrowheads="1"/>
          </p:cNvSpPr>
          <p:nvPr/>
        </p:nvSpPr>
        <p:spPr bwMode="auto">
          <a:xfrm>
            <a:off x="2114550" y="3429000"/>
            <a:ext cx="1528763" cy="1737360"/>
          </a:xfrm>
          <a:prstGeom prst="rect">
            <a:avLst/>
          </a:prstGeom>
          <a:noFill/>
          <a:ln w="9525">
            <a:noFill/>
            <a:miter lim="800000"/>
          </a:ln>
          <a:effectLst/>
        </p:spPr>
        <p:txBody>
          <a:bodyPr>
            <a:spAutoFit/>
          </a:bodyPr>
          <a:lstStyle/>
          <a:p>
            <a:r>
              <a:rPr lang="zh-CN" altLang="en-US" b="1">
                <a:solidFill>
                  <a:srgbClr val="081626"/>
                </a:solidFill>
              </a:rPr>
              <a:t>在 </a:t>
            </a:r>
            <a:r>
              <a:rPr lang="en-US" altLang="zh-CN" b="1">
                <a:solidFill>
                  <a:srgbClr val="081626"/>
                </a:solidFill>
              </a:rPr>
              <a:t>20 </a:t>
            </a:r>
            <a:r>
              <a:rPr lang="zh-CN" altLang="en-US" b="1">
                <a:solidFill>
                  <a:srgbClr val="081626"/>
                </a:solidFill>
              </a:rPr>
              <a:t>世纪 </a:t>
            </a:r>
            <a:r>
              <a:rPr lang="en-US" altLang="zh-CN" b="1">
                <a:solidFill>
                  <a:srgbClr val="081626"/>
                </a:solidFill>
              </a:rPr>
              <a:t>40 </a:t>
            </a:r>
            <a:r>
              <a:rPr lang="zh-CN" altLang="en-US" b="1">
                <a:solidFill>
                  <a:srgbClr val="081626"/>
                </a:solidFill>
              </a:rPr>
              <a:t>年代，电报通信也采用了基于存储转发原理的报文交换</a:t>
            </a:r>
            <a:endParaRPr lang="zh-CN" altLang="en-US" b="1">
              <a:solidFill>
                <a:srgbClr val="081626"/>
              </a:solidFill>
            </a:endParaRPr>
          </a:p>
        </p:txBody>
      </p:sp>
      <p:sp>
        <p:nvSpPr>
          <p:cNvPr id="97284" name="未知" descr="ef2477e1bfd74eb4b0024eac506e3716# #未知"/>
          <p:cNvSpPr/>
          <p:nvPr/>
        </p:nvSpPr>
        <p:spPr bwMode="auto">
          <a:xfrm>
            <a:off x="3559969" y="3163491"/>
            <a:ext cx="677466" cy="93106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9525">
            <a:noFill/>
            <a:round/>
          </a:ln>
        </p:spPr>
        <p:txBody>
          <a:bodyPr/>
          <a:lstStyle/>
          <a:p>
            <a:endParaRPr lang="zh-CN" altLang="en-US" sz="1350"/>
          </a:p>
        </p:txBody>
      </p:sp>
      <p:sp>
        <p:nvSpPr>
          <p:cNvPr id="97285" name="AutoShape 5" descr="f72fd4c9fd1a45ee99f1af1e9bc4fdd5# #图片框 89"/>
          <p:cNvSpPr>
            <a:spLocks noChangeAspect="1" noChangeArrowheads="1" noTextEdit="1"/>
          </p:cNvSpPr>
          <p:nvPr/>
        </p:nvSpPr>
        <p:spPr bwMode="auto">
          <a:xfrm flipH="1">
            <a:off x="4800600" y="3143250"/>
            <a:ext cx="682229" cy="933450"/>
          </a:xfrm>
          <a:prstGeom prst="rect">
            <a:avLst/>
          </a:prstGeom>
          <a:noFill/>
          <a:ln w="9525">
            <a:noFill/>
            <a:miter lim="800000"/>
          </a:ln>
        </p:spPr>
        <p:txBody>
          <a:bodyPr/>
          <a:lstStyle/>
          <a:p>
            <a:endParaRPr lang="zh-CN" altLang="en-US" sz="1350"/>
          </a:p>
        </p:txBody>
      </p:sp>
      <p:grpSp>
        <p:nvGrpSpPr>
          <p:cNvPr id="2" name="Group 6"/>
          <p:cNvGrpSpPr/>
          <p:nvPr/>
        </p:nvGrpSpPr>
        <p:grpSpPr bwMode="auto">
          <a:xfrm>
            <a:off x="3429000" y="2050256"/>
            <a:ext cx="2249091" cy="1094185"/>
            <a:chOff x="0" y="0"/>
            <a:chExt cx="1926" cy="937"/>
          </a:xfrm>
        </p:grpSpPr>
        <p:sp>
          <p:nvSpPr>
            <p:cNvPr id="97287" name="Oval 7"/>
            <p:cNvSpPr>
              <a:spLocks noChangeArrowheads="1"/>
            </p:cNvSpPr>
            <p:nvPr/>
          </p:nvSpPr>
          <p:spPr bwMode="auto">
            <a:xfrm>
              <a:off x="21" y="30"/>
              <a:ext cx="1905" cy="907"/>
            </a:xfrm>
            <a:prstGeom prst="ellipse">
              <a:avLst/>
            </a:prstGeom>
            <a:gradFill rotWithShape="1">
              <a:gsLst>
                <a:gs pos="0">
                  <a:schemeClr val="accent1"/>
                </a:gs>
                <a:gs pos="100000">
                  <a:schemeClr val="accent1">
                    <a:gamma/>
                    <a:shade val="48627"/>
                    <a:invGamma/>
                  </a:schemeClr>
                </a:gs>
              </a:gsLst>
              <a:lin ang="2700000" scaled="1"/>
            </a:gradFill>
            <a:ln w="9525">
              <a:noFill/>
              <a:round/>
            </a:ln>
            <a:effectLst/>
          </p:spPr>
          <p:txBody>
            <a:bodyPr wrap="none" anchor="ctr"/>
            <a:lstStyle/>
            <a:p>
              <a:endParaRPr lang="zh-CN" altLang="en-US" sz="1350"/>
            </a:p>
          </p:txBody>
        </p:sp>
        <p:sp>
          <p:nvSpPr>
            <p:cNvPr id="97288" name="Oval 8"/>
            <p:cNvSpPr>
              <a:spLocks noChangeArrowheads="1"/>
            </p:cNvSpPr>
            <p:nvPr/>
          </p:nvSpPr>
          <p:spPr bwMode="auto">
            <a:xfrm>
              <a:off x="0" y="0"/>
              <a:ext cx="1905" cy="907"/>
            </a:xfrm>
            <a:prstGeom prst="ellipse">
              <a:avLst/>
            </a:prstGeom>
            <a:gradFill rotWithShape="1">
              <a:gsLst>
                <a:gs pos="0">
                  <a:schemeClr val="accent1">
                    <a:gamma/>
                    <a:tint val="44314"/>
                    <a:invGamma/>
                  </a:schemeClr>
                </a:gs>
                <a:gs pos="100000">
                  <a:schemeClr val="accent1"/>
                </a:gs>
              </a:gsLst>
              <a:lin ang="2700000" scaled="1"/>
            </a:gradFill>
            <a:ln w="9525">
              <a:noFill/>
              <a:round/>
            </a:ln>
            <a:effectLst/>
          </p:spPr>
          <p:txBody>
            <a:bodyPr wrap="none" anchor="ctr"/>
            <a:lstStyle/>
            <a:p>
              <a:endParaRPr lang="zh-CN" altLang="en-US" sz="1350"/>
            </a:p>
          </p:txBody>
        </p:sp>
      </p:grpSp>
      <p:sp>
        <p:nvSpPr>
          <p:cNvPr id="97289" name="Oval 9"/>
          <p:cNvSpPr>
            <a:spLocks noChangeArrowheads="1"/>
          </p:cNvSpPr>
          <p:nvPr/>
        </p:nvSpPr>
        <p:spPr bwMode="auto">
          <a:xfrm>
            <a:off x="3534966" y="1943100"/>
            <a:ext cx="2013347" cy="1006079"/>
          </a:xfrm>
          <a:prstGeom prst="ellipse">
            <a:avLst/>
          </a:prstGeom>
          <a:gradFill rotWithShape="1">
            <a:gsLst>
              <a:gs pos="0">
                <a:schemeClr val="hlink">
                  <a:gamma/>
                  <a:shade val="46275"/>
                  <a:invGamma/>
                </a:schemeClr>
              </a:gs>
              <a:gs pos="100000">
                <a:schemeClr val="hlink"/>
              </a:gs>
            </a:gsLst>
            <a:lin ang="2700000" scaled="1"/>
          </a:gradFill>
          <a:ln w="9525">
            <a:noFill/>
            <a:round/>
          </a:ln>
          <a:effectLst/>
        </p:spPr>
        <p:txBody>
          <a:bodyPr vert="eaVert" wrap="none" anchor="ctr"/>
          <a:lstStyle/>
          <a:p>
            <a:endParaRPr lang="zh-CN" altLang="en-US" sz="1350"/>
          </a:p>
        </p:txBody>
      </p:sp>
      <p:sp>
        <p:nvSpPr>
          <p:cNvPr id="97290" name="Oval 10"/>
          <p:cNvSpPr>
            <a:spLocks noChangeArrowheads="1"/>
          </p:cNvSpPr>
          <p:nvPr/>
        </p:nvSpPr>
        <p:spPr bwMode="auto">
          <a:xfrm>
            <a:off x="3561160" y="1949054"/>
            <a:ext cx="1964531" cy="981075"/>
          </a:xfrm>
          <a:prstGeom prst="ellipse">
            <a:avLst/>
          </a:prstGeom>
          <a:gradFill rotWithShape="1">
            <a:gsLst>
              <a:gs pos="0">
                <a:schemeClr val="hlink">
                  <a:alpha val="0"/>
                </a:schemeClr>
              </a:gs>
              <a:gs pos="100000">
                <a:schemeClr val="hlink">
                  <a:gamma/>
                  <a:tint val="34902"/>
                  <a:invGamma/>
                </a:schemeClr>
              </a:gs>
            </a:gsLst>
            <a:lin ang="2700000" scaled="1"/>
          </a:gradFill>
          <a:ln w="9525">
            <a:noFill/>
            <a:round/>
          </a:ln>
          <a:effectLst/>
        </p:spPr>
        <p:txBody>
          <a:bodyPr vert="eaVert" wrap="none" anchor="ctr"/>
          <a:lstStyle/>
          <a:p>
            <a:endParaRPr lang="zh-CN" altLang="en-US" sz="1350"/>
          </a:p>
        </p:txBody>
      </p:sp>
      <p:sp>
        <p:nvSpPr>
          <p:cNvPr id="97291" name="Oval 11"/>
          <p:cNvSpPr>
            <a:spLocks noChangeArrowheads="1"/>
          </p:cNvSpPr>
          <p:nvPr/>
        </p:nvSpPr>
        <p:spPr bwMode="auto">
          <a:xfrm>
            <a:off x="3581400" y="1958579"/>
            <a:ext cx="1869281" cy="916781"/>
          </a:xfrm>
          <a:prstGeom prst="ellipse">
            <a:avLst/>
          </a:prstGeom>
          <a:gradFill rotWithShape="1">
            <a:gsLst>
              <a:gs pos="0">
                <a:schemeClr val="hlink">
                  <a:gamma/>
                  <a:shade val="79216"/>
                  <a:invGamma/>
                </a:schemeClr>
              </a:gs>
              <a:gs pos="100000">
                <a:schemeClr val="hlink">
                  <a:alpha val="48000"/>
                </a:schemeClr>
              </a:gs>
            </a:gsLst>
            <a:lin ang="2700000" scaled="1"/>
          </a:gradFill>
          <a:ln w="9525">
            <a:noFill/>
            <a:round/>
          </a:ln>
          <a:effectLst/>
        </p:spPr>
        <p:txBody>
          <a:bodyPr vert="eaVert" wrap="none" anchor="ctr"/>
          <a:lstStyle/>
          <a:p>
            <a:endParaRPr lang="zh-CN" altLang="en-US" sz="1350"/>
          </a:p>
        </p:txBody>
      </p:sp>
      <p:sp>
        <p:nvSpPr>
          <p:cNvPr id="97292" name="Oval 12"/>
          <p:cNvSpPr>
            <a:spLocks noChangeArrowheads="1"/>
          </p:cNvSpPr>
          <p:nvPr/>
        </p:nvSpPr>
        <p:spPr bwMode="auto">
          <a:xfrm>
            <a:off x="3680222" y="1978819"/>
            <a:ext cx="1645444" cy="742950"/>
          </a:xfrm>
          <a:prstGeom prst="ellipse">
            <a:avLst/>
          </a:prstGeom>
          <a:gradFill rotWithShape="1">
            <a:gsLst>
              <a:gs pos="0">
                <a:schemeClr val="hlink">
                  <a:gamma/>
                  <a:tint val="0"/>
                  <a:invGamma/>
                </a:schemeClr>
              </a:gs>
              <a:gs pos="100000">
                <a:schemeClr val="hlink">
                  <a:alpha val="37999"/>
                </a:schemeClr>
              </a:gs>
            </a:gsLst>
            <a:lin ang="2700000" scaled="1"/>
          </a:gradFill>
          <a:ln w="9525">
            <a:noFill/>
            <a:round/>
          </a:ln>
          <a:effectLst/>
        </p:spPr>
        <p:txBody>
          <a:bodyPr vert="eaVert" wrap="none" anchor="ctr"/>
          <a:lstStyle/>
          <a:p>
            <a:endParaRPr lang="zh-CN" altLang="en-US" sz="1350"/>
          </a:p>
        </p:txBody>
      </p:sp>
      <p:sp>
        <p:nvSpPr>
          <p:cNvPr id="97293" name="Text Box 13"/>
          <p:cNvSpPr txBox="1">
            <a:spLocks noChangeArrowheads="1"/>
          </p:cNvSpPr>
          <p:nvPr/>
        </p:nvSpPr>
        <p:spPr bwMode="auto">
          <a:xfrm>
            <a:off x="3545681" y="2025015"/>
            <a:ext cx="1977390" cy="914400"/>
          </a:xfrm>
          <a:prstGeom prst="rect">
            <a:avLst/>
          </a:prstGeom>
          <a:noFill/>
          <a:ln w="9525">
            <a:noFill/>
            <a:miter lim="800000"/>
          </a:ln>
          <a:effectLst/>
        </p:spPr>
        <p:txBody>
          <a:bodyPr wrap="square">
            <a:spAutoFit/>
          </a:bodyPr>
          <a:lstStyle/>
          <a:p>
            <a:pPr algn="ctr" eaLnBrk="1" hangingPunct="1"/>
            <a:r>
              <a:rPr lang="zh-CN" altLang="en-US" b="1">
                <a:solidFill>
                  <a:srgbClr val="333399"/>
                </a:solidFill>
              </a:rPr>
              <a:t>存储转发原理</a:t>
            </a:r>
            <a:br>
              <a:rPr lang="zh-CN" altLang="en-US" b="1">
                <a:solidFill>
                  <a:srgbClr val="333399"/>
                </a:solidFill>
              </a:rPr>
            </a:br>
            <a:r>
              <a:rPr lang="zh-CN" altLang="en-US" b="1">
                <a:solidFill>
                  <a:srgbClr val="333399"/>
                </a:solidFill>
              </a:rPr>
              <a:t>并非完全新</a:t>
            </a:r>
            <a:endParaRPr lang="zh-CN" altLang="en-US" b="1">
              <a:solidFill>
                <a:srgbClr val="333399"/>
              </a:solidFill>
            </a:endParaRPr>
          </a:p>
          <a:p>
            <a:pPr algn="ctr" eaLnBrk="1" hangingPunct="1"/>
            <a:r>
              <a:rPr lang="zh-CN" altLang="en-US" b="1">
                <a:solidFill>
                  <a:srgbClr val="333399"/>
                </a:solidFill>
              </a:rPr>
              <a:t>的概念</a:t>
            </a:r>
            <a:endParaRPr lang="zh-CN" altLang="en-US" b="1">
              <a:solidFill>
                <a:srgbClr val="333399"/>
              </a:solidFill>
            </a:endParaRPr>
          </a:p>
        </p:txBody>
      </p:sp>
      <p:sp>
        <p:nvSpPr>
          <p:cNvPr id="97294" name="AutoShape 14"/>
          <p:cNvSpPr>
            <a:spLocks noChangeArrowheads="1"/>
          </p:cNvSpPr>
          <p:nvPr/>
        </p:nvSpPr>
        <p:spPr bwMode="auto">
          <a:xfrm>
            <a:off x="5314950" y="3236119"/>
            <a:ext cx="1714500" cy="2000250"/>
          </a:xfrm>
          <a:prstGeom prst="roundRect">
            <a:avLst>
              <a:gd name="adj" fmla="val 16667"/>
            </a:avLst>
          </a:prstGeom>
          <a:noFill/>
          <a:ln w="38100">
            <a:solidFill>
              <a:schemeClr val="tx1"/>
            </a:solidFill>
            <a:round/>
          </a:ln>
          <a:effectLst/>
        </p:spPr>
        <p:txBody>
          <a:bodyPr wrap="none" anchor="ctr"/>
          <a:lstStyle/>
          <a:p>
            <a:pPr algn="ctr"/>
            <a:endParaRPr lang="zh-CN" altLang="en-US" sz="1350">
              <a:latin typeface="Verdana" panose="020B0604030504040204" pitchFamily="34" charset="0"/>
            </a:endParaRPr>
          </a:p>
        </p:txBody>
      </p:sp>
      <p:sp>
        <p:nvSpPr>
          <p:cNvPr id="97295" name="Text Box 15"/>
          <p:cNvSpPr txBox="1">
            <a:spLocks noChangeArrowheads="1"/>
          </p:cNvSpPr>
          <p:nvPr/>
        </p:nvSpPr>
        <p:spPr bwMode="auto">
          <a:xfrm>
            <a:off x="5450840" y="3235960"/>
            <a:ext cx="1560830" cy="2011680"/>
          </a:xfrm>
          <a:prstGeom prst="rect">
            <a:avLst/>
          </a:prstGeom>
          <a:noFill/>
          <a:ln w="9525">
            <a:noFill/>
            <a:miter lim="800000"/>
          </a:ln>
          <a:effectLst/>
        </p:spPr>
        <p:txBody>
          <a:bodyPr wrap="square">
            <a:spAutoFit/>
          </a:bodyPr>
          <a:lstStyle/>
          <a:p>
            <a:r>
              <a:rPr lang="zh-CN" altLang="en-US" b="1">
                <a:solidFill>
                  <a:srgbClr val="081626"/>
                </a:solidFill>
              </a:rPr>
              <a:t>报文交换的时延较长，从几分钟到几小时不等。现在报文交换已经很少有人使用了</a:t>
            </a:r>
            <a:endParaRPr lang="zh-CN" altLang="en-US" b="1">
              <a:solidFill>
                <a:srgbClr val="081626"/>
              </a:solidFill>
            </a:endParaRPr>
          </a:p>
        </p:txBody>
      </p:sp>
      <p:sp>
        <p:nvSpPr>
          <p:cNvPr id="97296" name="未知" descr="e9105a67c7c2408c8bda91ac4747ea8d# #未知"/>
          <p:cNvSpPr/>
          <p:nvPr/>
        </p:nvSpPr>
        <p:spPr bwMode="auto">
          <a:xfrm flipH="1">
            <a:off x="4799410" y="3163491"/>
            <a:ext cx="677465" cy="93106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9525">
            <a:noFill/>
            <a:round/>
          </a:ln>
        </p:spPr>
        <p:txBody>
          <a:bodyPr/>
          <a:lstStyle/>
          <a:p>
            <a:endParaRPr lang="zh-CN" altLang="en-US" sz="1350"/>
          </a:p>
        </p:txBody>
      </p:sp>
      <p:sp>
        <p:nvSpPr>
          <p:cNvPr id="44036" name="Rectangle 2"/>
          <p:cNvSpPr>
            <a:spLocks noGrp="1"/>
          </p:cNvSpPr>
          <p:nvPr/>
        </p:nvSpPr>
        <p:spPr>
          <a:xfrm>
            <a:off x="1609725" y="1102993"/>
            <a:ext cx="6161882" cy="696419"/>
          </a:xfrm>
          <a:prstGeom prst="rect">
            <a:avLst/>
          </a:prstGeom>
        </p:spPr>
        <p:txBody>
          <a:bodyPr vert="horz" wrap="square" lIns="68580" tIns="34290" rIns="68580" bIns="3429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	</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分组交换　</a:t>
            </a:r>
            <a:endParaRPr lang="zh-CN" altLang="en-US" b="1" dirty="0" smtClean="0">
              <a:solidFill>
                <a:schemeClr val="tx1"/>
              </a:solidFill>
              <a:latin typeface="Arial" panose="020B0604020202020204" pitchFamily="34" charset="0"/>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1000"/>
                                        <p:tgtEl>
                                          <p:spTgt spid="972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283"/>
                                        </p:tgtEl>
                                        <p:attrNameLst>
                                          <p:attrName>style.visibility</p:attrName>
                                        </p:attrNameLst>
                                      </p:cBhvr>
                                      <p:to>
                                        <p:strVal val="visible"/>
                                      </p:to>
                                    </p:set>
                                    <p:animEffect transition="in" filter="blinds(horizontal)">
                                      <p:cBhvr>
                                        <p:cTn id="10" dur="1000"/>
                                        <p:tgtEl>
                                          <p:spTgt spid="9728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7284"/>
                                        </p:tgtEl>
                                        <p:attrNameLst>
                                          <p:attrName>style.visibility</p:attrName>
                                        </p:attrNameLst>
                                      </p:cBhvr>
                                      <p:to>
                                        <p:strVal val="visible"/>
                                      </p:to>
                                    </p:set>
                                    <p:animEffect transition="in" filter="blinds(horizontal)">
                                      <p:cBhvr>
                                        <p:cTn id="13" dur="1000"/>
                                        <p:tgtEl>
                                          <p:spTgt spid="9728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nodePh="1">
                                  <p:stCondLst>
                                    <p:cond delay="0"/>
                                  </p:stCondLst>
                                  <p:endCondLst>
                                    <p:cond evt="begin" delay="0">
                                      <p:tn val="16"/>
                                    </p:cond>
                                  </p:endCondLst>
                                  <p:childTnLst>
                                    <p:set>
                                      <p:cBhvr>
                                        <p:cTn id="17" dur="1" fill="hold">
                                          <p:stCondLst>
                                            <p:cond delay="0"/>
                                          </p:stCondLst>
                                        </p:cTn>
                                        <p:tgtEl>
                                          <p:spTgt spid="97285"/>
                                        </p:tgtEl>
                                        <p:attrNameLst>
                                          <p:attrName>style.visibility</p:attrName>
                                        </p:attrNameLst>
                                      </p:cBhvr>
                                      <p:to>
                                        <p:strVal val="visible"/>
                                      </p:to>
                                    </p:set>
                                    <p:animEffect transition="in" filter="blinds(horizontal)">
                                      <p:cBhvr>
                                        <p:cTn id="18" dur="1000"/>
                                        <p:tgtEl>
                                          <p:spTgt spid="9728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7294"/>
                                        </p:tgtEl>
                                        <p:attrNameLst>
                                          <p:attrName>style.visibility</p:attrName>
                                        </p:attrNameLst>
                                      </p:cBhvr>
                                      <p:to>
                                        <p:strVal val="visible"/>
                                      </p:to>
                                    </p:set>
                                    <p:animEffect transition="in" filter="blinds(horizontal)">
                                      <p:cBhvr>
                                        <p:cTn id="21" dur="1000"/>
                                        <p:tgtEl>
                                          <p:spTgt spid="9729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7295"/>
                                        </p:tgtEl>
                                        <p:attrNameLst>
                                          <p:attrName>style.visibility</p:attrName>
                                        </p:attrNameLst>
                                      </p:cBhvr>
                                      <p:to>
                                        <p:strVal val="visible"/>
                                      </p:to>
                                    </p:set>
                                    <p:animEffect transition="in" filter="blinds(horizontal)">
                                      <p:cBhvr>
                                        <p:cTn id="24" dur="1000"/>
                                        <p:tgtEl>
                                          <p:spTgt spid="9729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7296"/>
                                        </p:tgtEl>
                                        <p:attrNameLst>
                                          <p:attrName>style.visibility</p:attrName>
                                        </p:attrNameLst>
                                      </p:cBhvr>
                                      <p:to>
                                        <p:strVal val="visible"/>
                                      </p:to>
                                    </p:set>
                                    <p:animEffect transition="in" filter="blinds(horizontal)">
                                      <p:cBhvr>
                                        <p:cTn id="27" dur="1000"/>
                                        <p:tgtEl>
                                          <p:spTgt spid="97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ldLvl="0" animBg="1"/>
      <p:bldP spid="97283" grpId="0" bldLvl="0" animBg="1"/>
      <p:bldP spid="97284" grpId="0" bldLvl="0" animBg="1"/>
      <p:bldP spid="97285" grpId="0" animBg="1"/>
      <p:bldP spid="97294" grpId="0" bldLvl="0" animBg="1"/>
      <p:bldP spid="97295" grpId="0" bldLvl="0" animBg="1"/>
      <p:bldP spid="9729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descr="afbae0ddf0234c3bbd5a2eb4a4d10acd# #矩形 674"/>
          <p:cNvSpPr>
            <a:spLocks noGrp="1" noChangeArrowheads="1"/>
          </p:cNvSpPr>
          <p:nvPr>
            <p:ph type="title"/>
          </p:nvPr>
        </p:nvSpPr>
        <p:spPr>
          <a:xfrm>
            <a:off x="1488758" y="807718"/>
            <a:ext cx="6161882" cy="696419"/>
          </a:xfrm>
        </p:spPr>
        <p:txBody>
          <a:bodyPr>
            <a:normAutofit fontScale="90000"/>
          </a:bodyPr>
          <a:lstStyle/>
          <a:p>
            <a:pPr algn="ctr"/>
            <a:br>
              <a:rPr lang="zh-CN" altLang="en-US" b="1" dirty="0" smtClean="0">
                <a:solidFill>
                  <a:schemeClr val="tx1"/>
                </a:solidFill>
                <a:latin typeface="Arial" panose="020B0604020202020204" pitchFamily="34" charset="0"/>
                <a:ea typeface="微软雅黑" panose="020B0503020204020204" pitchFamily="34" charset="-122"/>
                <a:cs typeface="+mn-cs"/>
                <a:sym typeface="+mn-ea"/>
              </a:rPr>
            </a:b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三种交换的比较</a:t>
            </a:r>
            <a:endParaRPr lang="zh-CN" altLang="en-US" dirty="0"/>
          </a:p>
          <a:p>
            <a:pPr algn="ctr"/>
          </a:p>
        </p:txBody>
      </p:sp>
      <p:grpSp>
        <p:nvGrpSpPr>
          <p:cNvPr id="2" name="Group 134"/>
          <p:cNvGrpSpPr/>
          <p:nvPr/>
        </p:nvGrpSpPr>
        <p:grpSpPr bwMode="auto">
          <a:xfrm>
            <a:off x="6771561" y="1866900"/>
            <a:ext cx="435769" cy="304800"/>
            <a:chOff x="4653" y="1615"/>
            <a:chExt cx="366" cy="256"/>
          </a:xfrm>
        </p:grpSpPr>
        <p:sp>
          <p:nvSpPr>
            <p:cNvPr id="98309" name="AutoShape 4"/>
            <p:cNvSpPr>
              <a:spLocks noChangeArrowheads="1"/>
            </p:cNvSpPr>
            <p:nvPr/>
          </p:nvSpPr>
          <p:spPr bwMode="auto">
            <a:xfrm rot="5400000">
              <a:off x="4733" y="1579"/>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10" name="Text Box 5"/>
            <p:cNvSpPr txBox="1">
              <a:spLocks noChangeArrowheads="1"/>
            </p:cNvSpPr>
            <p:nvPr/>
          </p:nvSpPr>
          <p:spPr bwMode="auto">
            <a:xfrm rot="626605">
              <a:off x="4662" y="1615"/>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1</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11"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12"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13"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3" name="Group 135"/>
          <p:cNvGrpSpPr/>
          <p:nvPr/>
        </p:nvGrpSpPr>
        <p:grpSpPr bwMode="auto">
          <a:xfrm>
            <a:off x="6765608" y="2080022"/>
            <a:ext cx="436960" cy="304800"/>
            <a:chOff x="4648" y="1794"/>
            <a:chExt cx="367" cy="256"/>
          </a:xfrm>
        </p:grpSpPr>
        <p:sp>
          <p:nvSpPr>
            <p:cNvPr id="98315" name="AutoShape 9"/>
            <p:cNvSpPr>
              <a:spLocks noChangeArrowheads="1"/>
            </p:cNvSpPr>
            <p:nvPr/>
          </p:nvSpPr>
          <p:spPr bwMode="auto">
            <a:xfrm rot="5400000">
              <a:off x="4729" y="1758"/>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16" name="Text Box 10"/>
            <p:cNvSpPr txBox="1">
              <a:spLocks noChangeArrowheads="1"/>
            </p:cNvSpPr>
            <p:nvPr/>
          </p:nvSpPr>
          <p:spPr bwMode="auto">
            <a:xfrm rot="626605">
              <a:off x="4651" y="1794"/>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2</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17"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18"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19"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4" name="Group 136"/>
          <p:cNvGrpSpPr/>
          <p:nvPr/>
        </p:nvGrpSpPr>
        <p:grpSpPr bwMode="auto">
          <a:xfrm>
            <a:off x="6770370" y="2296716"/>
            <a:ext cx="435769" cy="304800"/>
            <a:chOff x="4652" y="1976"/>
            <a:chExt cx="366" cy="256"/>
          </a:xfrm>
        </p:grpSpPr>
        <p:sp>
          <p:nvSpPr>
            <p:cNvPr id="98321" name="AutoShape 14"/>
            <p:cNvSpPr>
              <a:spLocks noChangeArrowheads="1"/>
            </p:cNvSpPr>
            <p:nvPr/>
          </p:nvSpPr>
          <p:spPr bwMode="auto">
            <a:xfrm rot="5400000">
              <a:off x="4732" y="1934"/>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22" name="Text Box 15"/>
            <p:cNvSpPr txBox="1">
              <a:spLocks noChangeArrowheads="1"/>
            </p:cNvSpPr>
            <p:nvPr/>
          </p:nvSpPr>
          <p:spPr bwMode="auto">
            <a:xfrm rot="626605">
              <a:off x="4655" y="1976"/>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3</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23"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24"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25"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5" name="Group 137"/>
          <p:cNvGrpSpPr/>
          <p:nvPr/>
        </p:nvGrpSpPr>
        <p:grpSpPr bwMode="auto">
          <a:xfrm>
            <a:off x="6775133" y="2499122"/>
            <a:ext cx="435769" cy="304800"/>
            <a:chOff x="4656" y="2146"/>
            <a:chExt cx="366" cy="256"/>
          </a:xfrm>
        </p:grpSpPr>
        <p:sp>
          <p:nvSpPr>
            <p:cNvPr id="98327" name="AutoShape 19"/>
            <p:cNvSpPr>
              <a:spLocks noChangeArrowheads="1"/>
            </p:cNvSpPr>
            <p:nvPr/>
          </p:nvSpPr>
          <p:spPr bwMode="auto">
            <a:xfrm rot="5400000">
              <a:off x="4737" y="2109"/>
              <a:ext cx="210"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28" name="Text Box 20"/>
            <p:cNvSpPr txBox="1">
              <a:spLocks noChangeArrowheads="1"/>
            </p:cNvSpPr>
            <p:nvPr/>
          </p:nvSpPr>
          <p:spPr bwMode="auto">
            <a:xfrm rot="626605">
              <a:off x="4659" y="2146"/>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4</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29"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30"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31"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6" name="Group 139"/>
          <p:cNvGrpSpPr/>
          <p:nvPr/>
        </p:nvGrpSpPr>
        <p:grpSpPr bwMode="auto">
          <a:xfrm>
            <a:off x="7198995" y="2163366"/>
            <a:ext cx="439341" cy="304800"/>
            <a:chOff x="5012" y="1864"/>
            <a:chExt cx="369" cy="256"/>
          </a:xfrm>
        </p:grpSpPr>
        <p:sp>
          <p:nvSpPr>
            <p:cNvPr id="98333" name="AutoShape 24"/>
            <p:cNvSpPr>
              <a:spLocks noChangeArrowheads="1"/>
            </p:cNvSpPr>
            <p:nvPr/>
          </p:nvSpPr>
          <p:spPr bwMode="auto">
            <a:xfrm rot="5400000">
              <a:off x="5096" y="1821"/>
              <a:ext cx="210"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34" name="Text Box 25"/>
            <p:cNvSpPr txBox="1">
              <a:spLocks noChangeArrowheads="1"/>
            </p:cNvSpPr>
            <p:nvPr/>
          </p:nvSpPr>
          <p:spPr bwMode="auto">
            <a:xfrm rot="626605">
              <a:off x="5012" y="1864"/>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1</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35"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36"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37"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7" name="Group 140"/>
          <p:cNvGrpSpPr/>
          <p:nvPr/>
        </p:nvGrpSpPr>
        <p:grpSpPr bwMode="auto">
          <a:xfrm>
            <a:off x="7193042" y="2362200"/>
            <a:ext cx="439340" cy="304800"/>
            <a:chOff x="5007" y="2031"/>
            <a:chExt cx="369" cy="256"/>
          </a:xfrm>
        </p:grpSpPr>
        <p:sp>
          <p:nvSpPr>
            <p:cNvPr id="98339" name="AutoShape 29"/>
            <p:cNvSpPr>
              <a:spLocks noChangeArrowheads="1"/>
            </p:cNvSpPr>
            <p:nvPr/>
          </p:nvSpPr>
          <p:spPr bwMode="auto">
            <a:xfrm rot="5400000">
              <a:off x="5091" y="2000"/>
              <a:ext cx="210"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40" name="Text Box 30"/>
            <p:cNvSpPr txBox="1">
              <a:spLocks noChangeArrowheads="1"/>
            </p:cNvSpPr>
            <p:nvPr/>
          </p:nvSpPr>
          <p:spPr bwMode="auto">
            <a:xfrm rot="626605">
              <a:off x="5007" y="2031"/>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2</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41"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42"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43"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8" name="Group 141"/>
          <p:cNvGrpSpPr/>
          <p:nvPr/>
        </p:nvGrpSpPr>
        <p:grpSpPr bwMode="auto">
          <a:xfrm>
            <a:off x="7201376" y="2577703"/>
            <a:ext cx="435769" cy="304800"/>
            <a:chOff x="5014" y="2212"/>
            <a:chExt cx="366" cy="256"/>
          </a:xfrm>
        </p:grpSpPr>
        <p:sp>
          <p:nvSpPr>
            <p:cNvPr id="98345" name="AutoShape 34"/>
            <p:cNvSpPr>
              <a:spLocks noChangeArrowheads="1"/>
            </p:cNvSpPr>
            <p:nvPr/>
          </p:nvSpPr>
          <p:spPr bwMode="auto">
            <a:xfrm rot="5400000">
              <a:off x="5094" y="2176"/>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46" name="Text Box 35"/>
            <p:cNvSpPr txBox="1">
              <a:spLocks noChangeArrowheads="1"/>
            </p:cNvSpPr>
            <p:nvPr/>
          </p:nvSpPr>
          <p:spPr bwMode="auto">
            <a:xfrm rot="626605">
              <a:off x="5017" y="2212"/>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3</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47"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48"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49"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9" name="Group 142"/>
          <p:cNvGrpSpPr/>
          <p:nvPr/>
        </p:nvGrpSpPr>
        <p:grpSpPr bwMode="auto">
          <a:xfrm>
            <a:off x="7201376" y="2780110"/>
            <a:ext cx="440531" cy="304800"/>
            <a:chOff x="5014" y="2382"/>
            <a:chExt cx="370" cy="256"/>
          </a:xfrm>
        </p:grpSpPr>
        <p:sp>
          <p:nvSpPr>
            <p:cNvPr id="98351" name="AutoShape 39"/>
            <p:cNvSpPr>
              <a:spLocks noChangeArrowheads="1"/>
            </p:cNvSpPr>
            <p:nvPr/>
          </p:nvSpPr>
          <p:spPr bwMode="auto">
            <a:xfrm rot="5400000">
              <a:off x="5098" y="2352"/>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52" name="Text Box 40"/>
            <p:cNvSpPr txBox="1">
              <a:spLocks noChangeArrowheads="1"/>
            </p:cNvSpPr>
            <p:nvPr/>
          </p:nvSpPr>
          <p:spPr bwMode="auto">
            <a:xfrm rot="626605">
              <a:off x="5014" y="2382"/>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4</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53"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54"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55"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10" name="Group 132"/>
          <p:cNvGrpSpPr/>
          <p:nvPr/>
        </p:nvGrpSpPr>
        <p:grpSpPr bwMode="auto">
          <a:xfrm>
            <a:off x="6335792" y="2001441"/>
            <a:ext cx="439340" cy="304800"/>
            <a:chOff x="4287" y="1728"/>
            <a:chExt cx="369" cy="256"/>
          </a:xfrm>
        </p:grpSpPr>
        <p:sp>
          <p:nvSpPr>
            <p:cNvPr id="98357" name="AutoShape 49"/>
            <p:cNvSpPr>
              <a:spLocks noChangeArrowheads="1"/>
            </p:cNvSpPr>
            <p:nvPr/>
          </p:nvSpPr>
          <p:spPr bwMode="auto">
            <a:xfrm rot="5400000">
              <a:off x="4371" y="1691"/>
              <a:ext cx="210" cy="360"/>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58" name="Text Box 50"/>
            <p:cNvSpPr txBox="1">
              <a:spLocks noChangeArrowheads="1"/>
            </p:cNvSpPr>
            <p:nvPr/>
          </p:nvSpPr>
          <p:spPr bwMode="auto">
            <a:xfrm rot="626605">
              <a:off x="4287" y="1728"/>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3</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59"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60"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61"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11" name="Group 133"/>
          <p:cNvGrpSpPr/>
          <p:nvPr/>
        </p:nvGrpSpPr>
        <p:grpSpPr bwMode="auto">
          <a:xfrm>
            <a:off x="6344126" y="2209800"/>
            <a:ext cx="435769" cy="304800"/>
            <a:chOff x="4294" y="1903"/>
            <a:chExt cx="366" cy="256"/>
          </a:xfrm>
        </p:grpSpPr>
        <p:sp>
          <p:nvSpPr>
            <p:cNvPr id="98363" name="AutoShape 54"/>
            <p:cNvSpPr>
              <a:spLocks noChangeArrowheads="1"/>
            </p:cNvSpPr>
            <p:nvPr/>
          </p:nvSpPr>
          <p:spPr bwMode="auto">
            <a:xfrm rot="5400000">
              <a:off x="4374" y="1867"/>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64" name="Text Box 55"/>
            <p:cNvSpPr txBox="1">
              <a:spLocks noChangeArrowheads="1"/>
            </p:cNvSpPr>
            <p:nvPr/>
          </p:nvSpPr>
          <p:spPr bwMode="auto">
            <a:xfrm rot="626605">
              <a:off x="4297" y="1903"/>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4</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365"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66"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67"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grpSp>
        <p:nvGrpSpPr>
          <p:cNvPr id="12" name="Group 127"/>
          <p:cNvGrpSpPr/>
          <p:nvPr/>
        </p:nvGrpSpPr>
        <p:grpSpPr bwMode="auto">
          <a:xfrm>
            <a:off x="4655820" y="2552700"/>
            <a:ext cx="438151" cy="802481"/>
            <a:chOff x="2876" y="2191"/>
            <a:chExt cx="368" cy="674"/>
          </a:xfrm>
        </p:grpSpPr>
        <p:sp>
          <p:nvSpPr>
            <p:cNvPr id="98369" name="AutoShape 59"/>
            <p:cNvSpPr>
              <a:spLocks noChangeArrowheads="1"/>
            </p:cNvSpPr>
            <p:nvPr/>
          </p:nvSpPr>
          <p:spPr bwMode="auto">
            <a:xfrm rot="5400000">
              <a:off x="2729" y="2350"/>
              <a:ext cx="674" cy="355"/>
            </a:xfrm>
            <a:prstGeom prst="parallelogram">
              <a:avLst>
                <a:gd name="adj" fmla="val 18265"/>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70"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98371" name="Text Box 61"/>
            <p:cNvSpPr txBox="1">
              <a:spLocks noChangeArrowheads="1"/>
            </p:cNvSpPr>
            <p:nvPr/>
          </p:nvSpPr>
          <p:spPr bwMode="auto">
            <a:xfrm>
              <a:off x="2919" y="2300"/>
              <a:ext cx="303" cy="380"/>
            </a:xfrm>
            <a:prstGeom prst="rect">
              <a:avLst/>
            </a:prstGeom>
            <a:noFill/>
            <a:ln w="9525">
              <a:noFill/>
              <a:miter lim="800000"/>
            </a:ln>
          </p:spPr>
          <p:txBody>
            <a:bodyPr wrap="none">
              <a:spAutoFit/>
            </a:bodyPr>
            <a:lstStyle/>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报</a:t>
              </a:r>
              <a:endParaRPr kumimoji="1" lang="zh-CN" altLang="en-US" sz="1350">
                <a:solidFill>
                  <a:srgbClr val="333399"/>
                </a:solidFill>
                <a:latin typeface="Arial" panose="020B0604020202020204" pitchFamily="34" charset="0"/>
                <a:ea typeface="黑体" panose="02010609060101010101" pitchFamily="49" charset="-122"/>
              </a:endParaRPr>
            </a:p>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文</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372"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73"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p:spPr>
          <p:txBody>
            <a:bodyPr wrap="none" anchor="ctr"/>
            <a:lstStyle/>
            <a:p>
              <a:endParaRPr lang="zh-CN" altLang="en-US" sz="1350"/>
            </a:p>
          </p:txBody>
        </p:sp>
      </p:grpSp>
      <p:grpSp>
        <p:nvGrpSpPr>
          <p:cNvPr id="13" name="Group 128"/>
          <p:cNvGrpSpPr/>
          <p:nvPr/>
        </p:nvGrpSpPr>
        <p:grpSpPr bwMode="auto">
          <a:xfrm>
            <a:off x="5102305" y="3555206"/>
            <a:ext cx="435769" cy="803672"/>
            <a:chOff x="3251" y="3033"/>
            <a:chExt cx="366" cy="675"/>
          </a:xfrm>
        </p:grpSpPr>
        <p:sp>
          <p:nvSpPr>
            <p:cNvPr id="98375" name="AutoShape 64"/>
            <p:cNvSpPr>
              <a:spLocks noChangeArrowheads="1"/>
            </p:cNvSpPr>
            <p:nvPr/>
          </p:nvSpPr>
          <p:spPr bwMode="auto">
            <a:xfrm rot="5400000">
              <a:off x="3102" y="3193"/>
              <a:ext cx="675" cy="355"/>
            </a:xfrm>
            <a:prstGeom prst="parallelogram">
              <a:avLst>
                <a:gd name="adj" fmla="val 1829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76"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98377" name="Text Box 66"/>
            <p:cNvSpPr txBox="1">
              <a:spLocks noChangeArrowheads="1"/>
            </p:cNvSpPr>
            <p:nvPr/>
          </p:nvSpPr>
          <p:spPr bwMode="auto">
            <a:xfrm>
              <a:off x="3293" y="3143"/>
              <a:ext cx="303" cy="380"/>
            </a:xfrm>
            <a:prstGeom prst="rect">
              <a:avLst/>
            </a:prstGeom>
            <a:noFill/>
            <a:ln w="9525">
              <a:noFill/>
              <a:miter lim="800000"/>
            </a:ln>
          </p:spPr>
          <p:txBody>
            <a:bodyPr wrap="none">
              <a:spAutoFit/>
            </a:bodyPr>
            <a:lstStyle/>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报</a:t>
              </a:r>
              <a:endParaRPr kumimoji="1" lang="zh-CN" altLang="en-US" sz="1350">
                <a:solidFill>
                  <a:srgbClr val="333399"/>
                </a:solidFill>
                <a:latin typeface="Arial" panose="020B0604020202020204" pitchFamily="34" charset="0"/>
                <a:ea typeface="黑体" panose="02010609060101010101" pitchFamily="49" charset="-122"/>
              </a:endParaRPr>
            </a:p>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文</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378"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79"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p:spPr>
          <p:txBody>
            <a:bodyPr wrap="none" anchor="ctr"/>
            <a:lstStyle/>
            <a:p>
              <a:endParaRPr lang="zh-CN" altLang="en-US" sz="1350"/>
            </a:p>
          </p:txBody>
        </p:sp>
      </p:grpSp>
      <p:grpSp>
        <p:nvGrpSpPr>
          <p:cNvPr id="14" name="Group 126"/>
          <p:cNvGrpSpPr/>
          <p:nvPr/>
        </p:nvGrpSpPr>
        <p:grpSpPr bwMode="auto">
          <a:xfrm>
            <a:off x="4230767" y="1599010"/>
            <a:ext cx="431006" cy="802481"/>
            <a:chOff x="2519" y="1390"/>
            <a:chExt cx="362" cy="674"/>
          </a:xfrm>
        </p:grpSpPr>
        <p:sp>
          <p:nvSpPr>
            <p:cNvPr id="98381" name="AutoShape 69"/>
            <p:cNvSpPr>
              <a:spLocks noChangeArrowheads="1"/>
            </p:cNvSpPr>
            <p:nvPr/>
          </p:nvSpPr>
          <p:spPr bwMode="auto">
            <a:xfrm rot="5400000">
              <a:off x="2366" y="1549"/>
              <a:ext cx="674" cy="355"/>
            </a:xfrm>
            <a:prstGeom prst="parallelogram">
              <a:avLst>
                <a:gd name="adj" fmla="val 18265"/>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382"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98383" name="Text Box 71"/>
            <p:cNvSpPr txBox="1">
              <a:spLocks noChangeArrowheads="1"/>
            </p:cNvSpPr>
            <p:nvPr/>
          </p:nvSpPr>
          <p:spPr bwMode="auto">
            <a:xfrm>
              <a:off x="2567" y="1500"/>
              <a:ext cx="303" cy="380"/>
            </a:xfrm>
            <a:prstGeom prst="rect">
              <a:avLst/>
            </a:prstGeom>
            <a:noFill/>
            <a:ln w="9525">
              <a:noFill/>
              <a:miter lim="800000"/>
            </a:ln>
          </p:spPr>
          <p:txBody>
            <a:bodyPr wrap="none">
              <a:spAutoFit/>
            </a:bodyPr>
            <a:lstStyle/>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报</a:t>
              </a:r>
              <a:endParaRPr kumimoji="1" lang="zh-CN" altLang="en-US" sz="1350">
                <a:solidFill>
                  <a:srgbClr val="333399"/>
                </a:solidFill>
                <a:latin typeface="Arial" panose="020B0604020202020204" pitchFamily="34" charset="0"/>
                <a:ea typeface="黑体" panose="02010609060101010101" pitchFamily="49" charset="-122"/>
              </a:endParaRPr>
            </a:p>
            <a:p>
              <a:pPr eaLnBrk="1" hangingPunct="1">
                <a:lnSpc>
                  <a:spcPct val="80000"/>
                </a:lnSpc>
              </a:pPr>
              <a:r>
                <a:rPr kumimoji="1" lang="zh-CN" altLang="en-US" sz="1350">
                  <a:solidFill>
                    <a:srgbClr val="333399"/>
                  </a:solidFill>
                  <a:latin typeface="Arial" panose="020B0604020202020204" pitchFamily="34" charset="0"/>
                  <a:ea typeface="黑体" panose="02010609060101010101" pitchFamily="49" charset="-122"/>
                </a:rPr>
                <a:t>文</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384"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385"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grpSp>
      <p:sp>
        <p:nvSpPr>
          <p:cNvPr id="98386" name="Line 74"/>
          <p:cNvSpPr>
            <a:spLocks noChangeShapeType="1"/>
          </p:cNvSpPr>
          <p:nvPr/>
        </p:nvSpPr>
        <p:spPr bwMode="auto">
          <a:xfrm>
            <a:off x="2647236" y="1599010"/>
            <a:ext cx="0" cy="2859881"/>
          </a:xfrm>
          <a:prstGeom prst="line">
            <a:avLst/>
          </a:prstGeom>
          <a:noFill/>
          <a:ln w="12700">
            <a:solidFill>
              <a:schemeClr val="tx1"/>
            </a:solidFill>
            <a:round/>
          </a:ln>
        </p:spPr>
        <p:txBody>
          <a:bodyPr wrap="none" anchor="ctr"/>
          <a:lstStyle/>
          <a:p>
            <a:endParaRPr lang="zh-CN" altLang="en-US" sz="1350"/>
          </a:p>
        </p:txBody>
      </p:sp>
      <p:sp>
        <p:nvSpPr>
          <p:cNvPr id="98387" name="Line 75"/>
          <p:cNvSpPr>
            <a:spLocks noChangeShapeType="1"/>
          </p:cNvSpPr>
          <p:nvPr/>
        </p:nvSpPr>
        <p:spPr bwMode="auto">
          <a:xfrm>
            <a:off x="3079433" y="1599010"/>
            <a:ext cx="0" cy="2859881"/>
          </a:xfrm>
          <a:prstGeom prst="line">
            <a:avLst/>
          </a:prstGeom>
          <a:noFill/>
          <a:ln w="12700">
            <a:solidFill>
              <a:schemeClr val="tx1"/>
            </a:solidFill>
            <a:round/>
          </a:ln>
        </p:spPr>
        <p:txBody>
          <a:bodyPr wrap="none" anchor="ctr"/>
          <a:lstStyle/>
          <a:p>
            <a:endParaRPr lang="zh-CN" altLang="en-US" sz="1350"/>
          </a:p>
        </p:txBody>
      </p:sp>
      <p:sp>
        <p:nvSpPr>
          <p:cNvPr id="98388" name="Text Box 76"/>
          <p:cNvSpPr txBox="1">
            <a:spLocks noChangeArrowheads="1"/>
          </p:cNvSpPr>
          <p:nvPr/>
        </p:nvSpPr>
        <p:spPr bwMode="auto">
          <a:xfrm>
            <a:off x="2068592" y="4439841"/>
            <a:ext cx="165036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ea typeface="黑体" panose="02010609060101010101" pitchFamily="49" charset="-122"/>
              </a:rPr>
              <a:t>A      B      C     D </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8389" name="Text Box 77"/>
          <p:cNvSpPr txBox="1">
            <a:spLocks noChangeArrowheads="1"/>
          </p:cNvSpPr>
          <p:nvPr/>
        </p:nvSpPr>
        <p:spPr bwMode="auto">
          <a:xfrm>
            <a:off x="4091464" y="4439841"/>
            <a:ext cx="165036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ea typeface="黑体" panose="02010609060101010101" pitchFamily="49" charset="-122"/>
              </a:rPr>
              <a:t>A      B      C      D</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8390" name="Text Box 78"/>
          <p:cNvSpPr txBox="1">
            <a:spLocks noChangeArrowheads="1"/>
          </p:cNvSpPr>
          <p:nvPr/>
        </p:nvSpPr>
        <p:spPr bwMode="auto">
          <a:xfrm>
            <a:off x="6197680" y="4439841"/>
            <a:ext cx="165036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ea typeface="黑体" panose="02010609060101010101" pitchFamily="49" charset="-122"/>
              </a:rPr>
              <a:t>A      B      C      D</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154703" name="Line 79"/>
          <p:cNvSpPr>
            <a:spLocks noChangeShapeType="1"/>
          </p:cNvSpPr>
          <p:nvPr/>
        </p:nvSpPr>
        <p:spPr bwMode="auto">
          <a:xfrm>
            <a:off x="2215039" y="1699022"/>
            <a:ext cx="432197" cy="50006"/>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04" name="Line 80"/>
          <p:cNvSpPr>
            <a:spLocks noChangeShapeType="1"/>
          </p:cNvSpPr>
          <p:nvPr/>
        </p:nvSpPr>
        <p:spPr bwMode="auto">
          <a:xfrm>
            <a:off x="2647236" y="1900238"/>
            <a:ext cx="432197" cy="50006"/>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05" name="Line 81"/>
          <p:cNvSpPr>
            <a:spLocks noChangeShapeType="1"/>
          </p:cNvSpPr>
          <p:nvPr/>
        </p:nvSpPr>
        <p:spPr bwMode="auto">
          <a:xfrm>
            <a:off x="3079433" y="2100263"/>
            <a:ext cx="431006" cy="50006"/>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06" name="Line 82"/>
          <p:cNvSpPr>
            <a:spLocks noChangeShapeType="1"/>
          </p:cNvSpPr>
          <p:nvPr/>
        </p:nvSpPr>
        <p:spPr bwMode="auto">
          <a:xfrm flipH="1">
            <a:off x="2215039" y="2401491"/>
            <a:ext cx="1295400" cy="201215"/>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11" name="Text Box 87"/>
          <p:cNvSpPr txBox="1">
            <a:spLocks noChangeArrowheads="1"/>
          </p:cNvSpPr>
          <p:nvPr/>
        </p:nvSpPr>
        <p:spPr bwMode="auto">
          <a:xfrm>
            <a:off x="4461749" y="1376363"/>
            <a:ext cx="7924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latin typeface="Arial" panose="020B0604020202020204" pitchFamily="34" charset="0"/>
                <a:ea typeface="黑体" panose="02010609060101010101" pitchFamily="49" charset="-122"/>
              </a:rPr>
              <a:t>报文交换</a:t>
            </a:r>
            <a:endParaRPr kumimoji="1" lang="zh-CN" altLang="en-US" sz="1200">
              <a:solidFill>
                <a:srgbClr val="333399"/>
              </a:solidFill>
              <a:latin typeface="Arial" panose="020B0604020202020204" pitchFamily="34" charset="0"/>
              <a:ea typeface="黑体" panose="02010609060101010101" pitchFamily="49" charset="-122"/>
            </a:endParaRPr>
          </a:p>
        </p:txBody>
      </p:sp>
      <p:sp>
        <p:nvSpPr>
          <p:cNvPr id="98396" name="Text Box 88"/>
          <p:cNvSpPr txBox="1">
            <a:spLocks noChangeArrowheads="1"/>
          </p:cNvSpPr>
          <p:nvPr/>
        </p:nvSpPr>
        <p:spPr bwMode="auto">
          <a:xfrm>
            <a:off x="2465070" y="1353741"/>
            <a:ext cx="894080" cy="304800"/>
          </a:xfrm>
          <a:prstGeom prst="rect">
            <a:avLst/>
          </a:prstGeom>
          <a:noFill/>
          <a:ln w="9525">
            <a:noFill/>
            <a:miter lim="800000"/>
          </a:ln>
        </p:spPr>
        <p:txBody>
          <a:bodyPr wrap="none">
            <a:spAutoFit/>
          </a:bodyPr>
          <a:lstStyle/>
          <a:p>
            <a:pPr eaLnBrk="1" hangingPunct="1"/>
            <a:r>
              <a:rPr kumimoji="1" lang="zh-CN" altLang="en-US" sz="1350">
                <a:solidFill>
                  <a:srgbClr val="333399"/>
                </a:solidFill>
                <a:latin typeface="Arial" panose="020B0604020202020204" pitchFamily="34" charset="0"/>
                <a:ea typeface="黑体" panose="02010609060101010101" pitchFamily="49" charset="-122"/>
              </a:rPr>
              <a:t>电路交换</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154713" name="Text Box 89"/>
          <p:cNvSpPr txBox="1">
            <a:spLocks noChangeArrowheads="1"/>
          </p:cNvSpPr>
          <p:nvPr/>
        </p:nvSpPr>
        <p:spPr bwMode="auto">
          <a:xfrm>
            <a:off x="6525101" y="1433513"/>
            <a:ext cx="792480" cy="274320"/>
          </a:xfrm>
          <a:prstGeom prst="rect">
            <a:avLst/>
          </a:prstGeom>
          <a:noFill/>
          <a:ln w="9525">
            <a:noFill/>
            <a:miter lim="800000"/>
          </a:ln>
        </p:spPr>
        <p:txBody>
          <a:bodyPr wrap="none">
            <a:spAutoFit/>
          </a:bodyPr>
          <a:lstStyle/>
          <a:p>
            <a:pPr eaLnBrk="1" hangingPunct="1"/>
            <a:r>
              <a:rPr kumimoji="1" lang="zh-CN" altLang="en-US" sz="1200">
                <a:solidFill>
                  <a:srgbClr val="333399"/>
                </a:solidFill>
                <a:latin typeface="Arial" panose="020B0604020202020204" pitchFamily="34" charset="0"/>
                <a:ea typeface="黑体" panose="02010609060101010101" pitchFamily="49" charset="-122"/>
              </a:rPr>
              <a:t>分组交换</a:t>
            </a:r>
            <a:endParaRPr kumimoji="1" lang="zh-CN" altLang="en-US" sz="1200">
              <a:solidFill>
                <a:srgbClr val="333399"/>
              </a:solidFill>
              <a:latin typeface="Arial" panose="020B0604020202020204" pitchFamily="34" charset="0"/>
              <a:ea typeface="黑体" panose="02010609060101010101" pitchFamily="49" charset="-122"/>
            </a:endParaRPr>
          </a:p>
        </p:txBody>
      </p:sp>
      <p:sp>
        <p:nvSpPr>
          <p:cNvPr id="98398" name="Line 90"/>
          <p:cNvSpPr>
            <a:spLocks noChangeShapeType="1"/>
          </p:cNvSpPr>
          <p:nvPr/>
        </p:nvSpPr>
        <p:spPr bwMode="auto">
          <a:xfrm>
            <a:off x="3865245" y="1950244"/>
            <a:ext cx="0" cy="2057400"/>
          </a:xfrm>
          <a:prstGeom prst="line">
            <a:avLst/>
          </a:prstGeom>
          <a:noFill/>
          <a:ln w="19050">
            <a:solidFill>
              <a:srgbClr val="333399"/>
            </a:solidFill>
            <a:round/>
            <a:tailEnd type="triangle" w="sm" len="med"/>
          </a:ln>
        </p:spPr>
        <p:txBody>
          <a:bodyPr wrap="none" anchor="ctr"/>
          <a:lstStyle/>
          <a:p>
            <a:endParaRPr lang="zh-CN" altLang="en-US" sz="1350"/>
          </a:p>
        </p:txBody>
      </p:sp>
      <p:sp>
        <p:nvSpPr>
          <p:cNvPr id="98399" name="Text Box 91"/>
          <p:cNvSpPr txBox="1">
            <a:spLocks noChangeArrowheads="1"/>
          </p:cNvSpPr>
          <p:nvPr/>
        </p:nvSpPr>
        <p:spPr bwMode="auto">
          <a:xfrm>
            <a:off x="3789045" y="4019550"/>
            <a:ext cx="232410" cy="304800"/>
          </a:xfrm>
          <a:prstGeom prst="rect">
            <a:avLst/>
          </a:prstGeom>
          <a:noFill/>
          <a:ln w="9525">
            <a:noFill/>
            <a:miter lim="800000"/>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t</a:t>
            </a:r>
            <a:endParaRPr kumimoji="1" lang="en-US" altLang="zh-CN" sz="1350">
              <a:solidFill>
                <a:srgbClr val="333399"/>
              </a:solidFill>
              <a:latin typeface="Arial" panose="020B0604020202020204" pitchFamily="34" charset="0"/>
              <a:ea typeface="黑体" panose="02010609060101010101" pitchFamily="49" charset="-122"/>
            </a:endParaRPr>
          </a:p>
        </p:txBody>
      </p:sp>
      <p:grpSp>
        <p:nvGrpSpPr>
          <p:cNvPr id="15" name="Group 122"/>
          <p:cNvGrpSpPr/>
          <p:nvPr/>
        </p:nvGrpSpPr>
        <p:grpSpPr bwMode="auto">
          <a:xfrm>
            <a:off x="1366123" y="1697831"/>
            <a:ext cx="894159" cy="922735"/>
            <a:chOff x="113" y="1473"/>
            <a:chExt cx="751" cy="775"/>
          </a:xfrm>
        </p:grpSpPr>
        <p:sp>
          <p:nvSpPr>
            <p:cNvPr id="98401" name="Line 92"/>
            <p:cNvSpPr>
              <a:spLocks noChangeShapeType="1"/>
            </p:cNvSpPr>
            <p:nvPr/>
          </p:nvSpPr>
          <p:spPr bwMode="auto">
            <a:xfrm>
              <a:off x="630" y="1474"/>
              <a:ext cx="182" cy="0"/>
            </a:xfrm>
            <a:prstGeom prst="line">
              <a:avLst/>
            </a:prstGeom>
            <a:noFill/>
            <a:ln w="9525">
              <a:solidFill>
                <a:srgbClr val="333399"/>
              </a:solidFill>
              <a:round/>
            </a:ln>
          </p:spPr>
          <p:txBody>
            <a:bodyPr wrap="none" anchor="ctr"/>
            <a:lstStyle/>
            <a:p>
              <a:endParaRPr lang="zh-CN" altLang="en-US" sz="1350"/>
            </a:p>
          </p:txBody>
        </p:sp>
        <p:sp>
          <p:nvSpPr>
            <p:cNvPr id="98402" name="Line 94"/>
            <p:cNvSpPr>
              <a:spLocks noChangeShapeType="1"/>
            </p:cNvSpPr>
            <p:nvPr/>
          </p:nvSpPr>
          <p:spPr bwMode="auto">
            <a:xfrm>
              <a:off x="622" y="2248"/>
              <a:ext cx="181" cy="0"/>
            </a:xfrm>
            <a:prstGeom prst="line">
              <a:avLst/>
            </a:prstGeom>
            <a:noFill/>
            <a:ln w="9525">
              <a:solidFill>
                <a:srgbClr val="333399"/>
              </a:solidFill>
              <a:round/>
            </a:ln>
          </p:spPr>
          <p:txBody>
            <a:bodyPr wrap="none" anchor="ctr"/>
            <a:lstStyle/>
            <a:p>
              <a:endParaRPr lang="zh-CN" altLang="en-US" sz="1350"/>
            </a:p>
          </p:txBody>
        </p:sp>
        <p:sp>
          <p:nvSpPr>
            <p:cNvPr id="98403" name="Text Box 95"/>
            <p:cNvSpPr txBox="1">
              <a:spLocks noChangeArrowheads="1"/>
            </p:cNvSpPr>
            <p:nvPr/>
          </p:nvSpPr>
          <p:spPr bwMode="auto">
            <a:xfrm>
              <a:off x="113" y="1733"/>
              <a:ext cx="751" cy="241"/>
            </a:xfrm>
            <a:prstGeom prst="rect">
              <a:avLst/>
            </a:prstGeom>
            <a:noFill/>
            <a:ln w="9525">
              <a:noFill/>
              <a:miter lim="800000"/>
            </a:ln>
          </p:spPr>
          <p:txBody>
            <a:bodyPr wrap="none">
              <a:spAutoFit/>
            </a:bodyPr>
            <a:lstStyle/>
            <a:p>
              <a:pPr eaLnBrk="1" hangingPunct="1">
                <a:lnSpc>
                  <a:spcPct val="90000"/>
                </a:lnSpc>
              </a:pPr>
              <a:r>
                <a:rPr kumimoji="1" lang="zh-CN" altLang="en-US" sz="1350">
                  <a:solidFill>
                    <a:srgbClr val="333399"/>
                  </a:solidFill>
                  <a:latin typeface="Arial" panose="020B0604020202020204" pitchFamily="34" charset="0"/>
                  <a:ea typeface="黑体" panose="02010609060101010101" pitchFamily="49" charset="-122"/>
                </a:rPr>
                <a:t>连接建立</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404"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p:spPr>
          <p:txBody>
            <a:bodyPr wrap="none" anchor="ctr"/>
            <a:lstStyle/>
            <a:p>
              <a:endParaRPr lang="zh-CN" altLang="en-US" sz="1350"/>
            </a:p>
          </p:txBody>
        </p:sp>
      </p:grpSp>
      <p:grpSp>
        <p:nvGrpSpPr>
          <p:cNvPr id="16" name="Group 123"/>
          <p:cNvGrpSpPr/>
          <p:nvPr/>
        </p:nvGrpSpPr>
        <p:grpSpPr bwMode="auto">
          <a:xfrm>
            <a:off x="1366123" y="2618185"/>
            <a:ext cx="894159" cy="758428"/>
            <a:chOff x="113" y="2246"/>
            <a:chExt cx="751" cy="637"/>
          </a:xfrm>
        </p:grpSpPr>
        <p:sp>
          <p:nvSpPr>
            <p:cNvPr id="98406" name="Line 93"/>
            <p:cNvSpPr>
              <a:spLocks noChangeShapeType="1"/>
            </p:cNvSpPr>
            <p:nvPr/>
          </p:nvSpPr>
          <p:spPr bwMode="auto">
            <a:xfrm>
              <a:off x="630" y="2881"/>
              <a:ext cx="182" cy="0"/>
            </a:xfrm>
            <a:prstGeom prst="line">
              <a:avLst/>
            </a:prstGeom>
            <a:noFill/>
            <a:ln w="9525">
              <a:solidFill>
                <a:srgbClr val="333399"/>
              </a:solidFill>
              <a:round/>
            </a:ln>
          </p:spPr>
          <p:txBody>
            <a:bodyPr wrap="none" anchor="ctr"/>
            <a:lstStyle/>
            <a:p>
              <a:endParaRPr lang="zh-CN" altLang="en-US" sz="1350"/>
            </a:p>
          </p:txBody>
        </p:sp>
        <p:sp>
          <p:nvSpPr>
            <p:cNvPr id="98407" name="Text Box 96"/>
            <p:cNvSpPr txBox="1">
              <a:spLocks noChangeArrowheads="1"/>
            </p:cNvSpPr>
            <p:nvPr/>
          </p:nvSpPr>
          <p:spPr bwMode="auto">
            <a:xfrm>
              <a:off x="113" y="2405"/>
              <a:ext cx="751" cy="241"/>
            </a:xfrm>
            <a:prstGeom prst="rect">
              <a:avLst/>
            </a:prstGeom>
            <a:noFill/>
            <a:ln w="9525">
              <a:noFill/>
              <a:miter lim="800000"/>
            </a:ln>
          </p:spPr>
          <p:txBody>
            <a:bodyPr wrap="none">
              <a:spAutoFit/>
            </a:bodyPr>
            <a:lstStyle/>
            <a:p>
              <a:pPr eaLnBrk="1" hangingPunct="1">
                <a:lnSpc>
                  <a:spcPct val="90000"/>
                </a:lnSpc>
              </a:pPr>
              <a:r>
                <a:rPr kumimoji="1" lang="zh-CN" altLang="en-US" sz="1350">
                  <a:solidFill>
                    <a:srgbClr val="333399"/>
                  </a:solidFill>
                  <a:latin typeface="Arial" panose="020B0604020202020204" pitchFamily="34" charset="0"/>
                  <a:ea typeface="黑体" panose="02010609060101010101" pitchFamily="49" charset="-122"/>
                </a:rPr>
                <a:t>数据传送</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408"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p:spPr>
          <p:txBody>
            <a:bodyPr wrap="none" anchor="ctr"/>
            <a:lstStyle/>
            <a:p>
              <a:endParaRPr lang="zh-CN" altLang="en-US" sz="1350"/>
            </a:p>
          </p:txBody>
        </p:sp>
      </p:grpSp>
      <p:sp>
        <p:nvSpPr>
          <p:cNvPr id="98409" name="Freeform 99"/>
          <p:cNvSpPr/>
          <p:nvPr/>
        </p:nvSpPr>
        <p:spPr bwMode="auto">
          <a:xfrm>
            <a:off x="2211467" y="1599010"/>
            <a:ext cx="3572" cy="2865834"/>
          </a:xfrm>
          <a:custGeom>
            <a:avLst/>
            <a:gdLst>
              <a:gd name="T0" fmla="*/ 3 w 3"/>
              <a:gd name="T1" fmla="*/ 0 h 2742"/>
              <a:gd name="T2" fmla="*/ 0 w 3"/>
              <a:gd name="T3" fmla="*/ 2742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8410" name="Freeform 100"/>
          <p:cNvSpPr/>
          <p:nvPr/>
        </p:nvSpPr>
        <p:spPr bwMode="auto">
          <a:xfrm>
            <a:off x="5534501" y="1582341"/>
            <a:ext cx="3572" cy="2859881"/>
          </a:xfrm>
          <a:custGeom>
            <a:avLst/>
            <a:gdLst>
              <a:gd name="T0" fmla="*/ 3 w 3"/>
              <a:gd name="T1" fmla="*/ 0 h 2736"/>
              <a:gd name="T2" fmla="*/ 0 w 3"/>
              <a:gd name="T3" fmla="*/ 2736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a:solidFill>
              <a:schemeClr val="tx1"/>
            </a:solidFill>
            <a:round/>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11" name="Line 101"/>
          <p:cNvSpPr>
            <a:spLocks noChangeShapeType="1"/>
          </p:cNvSpPr>
          <p:nvPr/>
        </p:nvSpPr>
        <p:spPr bwMode="auto">
          <a:xfrm>
            <a:off x="7635955" y="1619250"/>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98412" name="Line 102"/>
          <p:cNvSpPr>
            <a:spLocks noChangeShapeType="1"/>
          </p:cNvSpPr>
          <p:nvPr/>
        </p:nvSpPr>
        <p:spPr bwMode="auto">
          <a:xfrm>
            <a:off x="7202567" y="1608535"/>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98413" name="Line 103"/>
          <p:cNvSpPr>
            <a:spLocks noChangeShapeType="1"/>
          </p:cNvSpPr>
          <p:nvPr/>
        </p:nvSpPr>
        <p:spPr bwMode="auto">
          <a:xfrm>
            <a:off x="6776324" y="1599010"/>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98414" name="Line 104"/>
          <p:cNvSpPr>
            <a:spLocks noChangeShapeType="1"/>
          </p:cNvSpPr>
          <p:nvPr/>
        </p:nvSpPr>
        <p:spPr bwMode="auto">
          <a:xfrm>
            <a:off x="4228386" y="1582341"/>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98415" name="Line 105"/>
          <p:cNvSpPr>
            <a:spLocks noChangeShapeType="1"/>
          </p:cNvSpPr>
          <p:nvPr/>
        </p:nvSpPr>
        <p:spPr bwMode="auto">
          <a:xfrm>
            <a:off x="4655820" y="1582341"/>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98416" name="Line 106"/>
          <p:cNvSpPr>
            <a:spLocks noChangeShapeType="1"/>
          </p:cNvSpPr>
          <p:nvPr/>
        </p:nvSpPr>
        <p:spPr bwMode="auto">
          <a:xfrm>
            <a:off x="5101114" y="1582341"/>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grpSp>
        <p:nvGrpSpPr>
          <p:cNvPr id="17" name="Group 125"/>
          <p:cNvGrpSpPr/>
          <p:nvPr/>
        </p:nvGrpSpPr>
        <p:grpSpPr bwMode="auto">
          <a:xfrm>
            <a:off x="2204324" y="2608660"/>
            <a:ext cx="1325165" cy="959644"/>
            <a:chOff x="817" y="2238"/>
            <a:chExt cx="1113" cy="806"/>
          </a:xfrm>
        </p:grpSpPr>
        <p:sp>
          <p:nvSpPr>
            <p:cNvPr id="98418" name="Line 83"/>
            <p:cNvSpPr>
              <a:spLocks noChangeShapeType="1"/>
            </p:cNvSpPr>
            <p:nvPr/>
          </p:nvSpPr>
          <p:spPr bwMode="auto">
            <a:xfrm>
              <a:off x="841" y="2268"/>
              <a:ext cx="1089" cy="168"/>
            </a:xfrm>
            <a:prstGeom prst="line">
              <a:avLst/>
            </a:prstGeom>
            <a:noFill/>
            <a:ln w="19050">
              <a:noFill/>
              <a:round/>
              <a:tailEnd type="none" w="sm" len="med"/>
            </a:ln>
          </p:spPr>
          <p:txBody>
            <a:bodyPr wrap="none" anchor="ctr"/>
            <a:lstStyle/>
            <a:p>
              <a:endParaRPr lang="zh-CN" altLang="en-US" sz="1350"/>
            </a:p>
          </p:txBody>
        </p:sp>
        <p:sp>
          <p:nvSpPr>
            <p:cNvPr id="98419" name="AutoShape 84"/>
            <p:cNvSpPr>
              <a:spLocks noChangeArrowheads="1"/>
            </p:cNvSpPr>
            <p:nvPr/>
          </p:nvSpPr>
          <p:spPr bwMode="auto">
            <a:xfrm rot="5400000">
              <a:off x="976" y="2091"/>
              <a:ext cx="793" cy="1092"/>
            </a:xfrm>
            <a:prstGeom prst="parallelogram">
              <a:avLst>
                <a:gd name="adj" fmla="val 21176"/>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420" name="Text Box 85"/>
            <p:cNvSpPr txBox="1">
              <a:spLocks noChangeArrowheads="1"/>
            </p:cNvSpPr>
            <p:nvPr/>
          </p:nvSpPr>
          <p:spPr bwMode="auto">
            <a:xfrm>
              <a:off x="1113" y="2429"/>
              <a:ext cx="452" cy="256"/>
            </a:xfrm>
            <a:prstGeom prst="rect">
              <a:avLst/>
            </a:prstGeom>
            <a:noFill/>
            <a:ln w="9525">
              <a:noFill/>
              <a:miter lim="800000"/>
            </a:ln>
          </p:spPr>
          <p:txBody>
            <a:bodyPr wrap="none">
              <a:spAutoFit/>
            </a:bodyPr>
            <a:lstStyle/>
            <a:p>
              <a:pPr eaLnBrk="1" hangingPunct="1"/>
              <a:r>
                <a:rPr kumimoji="1" lang="zh-CN" altLang="en-US" sz="1350">
                  <a:solidFill>
                    <a:srgbClr val="333399"/>
                  </a:solidFill>
                  <a:latin typeface="Arial" panose="020B0604020202020204" pitchFamily="34" charset="0"/>
                  <a:ea typeface="黑体" panose="02010609060101010101" pitchFamily="49" charset="-122"/>
                </a:rPr>
                <a:t>报文</a:t>
              </a:r>
              <a:endParaRPr kumimoji="1" lang="zh-CN" altLang="en-US" sz="1350">
                <a:solidFill>
                  <a:srgbClr val="333399"/>
                </a:solidFill>
                <a:latin typeface="Arial" panose="020B0604020202020204" pitchFamily="34" charset="0"/>
                <a:ea typeface="黑体" panose="02010609060101010101" pitchFamily="49" charset="-122"/>
              </a:endParaRPr>
            </a:p>
          </p:txBody>
        </p:sp>
        <p:sp>
          <p:nvSpPr>
            <p:cNvPr id="98421"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9842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42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p:spPr>
          <p:txBody>
            <a:bodyPr wrap="none" anchor="ctr"/>
            <a:lstStyle/>
            <a:p>
              <a:endParaRPr lang="zh-CN" altLang="en-US" sz="1350"/>
            </a:p>
          </p:txBody>
        </p:sp>
      </p:grpSp>
      <p:grpSp>
        <p:nvGrpSpPr>
          <p:cNvPr id="18" name="Group 131"/>
          <p:cNvGrpSpPr/>
          <p:nvPr/>
        </p:nvGrpSpPr>
        <p:grpSpPr bwMode="auto">
          <a:xfrm>
            <a:off x="6334601" y="1799035"/>
            <a:ext cx="436960" cy="304800"/>
            <a:chOff x="4286" y="1558"/>
            <a:chExt cx="367" cy="256"/>
          </a:xfrm>
        </p:grpSpPr>
        <p:sp>
          <p:nvSpPr>
            <p:cNvPr id="98425" name="AutoShape 44"/>
            <p:cNvSpPr>
              <a:spLocks noChangeArrowheads="1"/>
            </p:cNvSpPr>
            <p:nvPr/>
          </p:nvSpPr>
          <p:spPr bwMode="auto">
            <a:xfrm rot="5400000">
              <a:off x="4367" y="1516"/>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426" name="Text Box 45"/>
            <p:cNvSpPr txBox="1">
              <a:spLocks noChangeArrowheads="1"/>
            </p:cNvSpPr>
            <p:nvPr/>
          </p:nvSpPr>
          <p:spPr bwMode="auto">
            <a:xfrm rot="626605">
              <a:off x="4295" y="1558"/>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2</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427"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428"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98429"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p:spPr>
          <p:txBody>
            <a:bodyPr wrap="none" anchor="ctr"/>
            <a:lstStyle/>
            <a:p>
              <a:endParaRPr lang="zh-CN" altLang="en-US" sz="1350"/>
            </a:p>
          </p:txBody>
        </p:sp>
      </p:grpSp>
      <p:grpSp>
        <p:nvGrpSpPr>
          <p:cNvPr id="19" name="Group 130"/>
          <p:cNvGrpSpPr/>
          <p:nvPr/>
        </p:nvGrpSpPr>
        <p:grpSpPr bwMode="auto">
          <a:xfrm>
            <a:off x="6340555" y="1578769"/>
            <a:ext cx="435769" cy="304800"/>
            <a:chOff x="4291" y="1373"/>
            <a:chExt cx="366" cy="256"/>
          </a:xfrm>
        </p:grpSpPr>
        <p:sp>
          <p:nvSpPr>
            <p:cNvPr id="98431" name="AutoShape 110"/>
            <p:cNvSpPr>
              <a:spLocks noChangeArrowheads="1"/>
            </p:cNvSpPr>
            <p:nvPr/>
          </p:nvSpPr>
          <p:spPr bwMode="auto">
            <a:xfrm rot="5400000">
              <a:off x="4371" y="1337"/>
              <a:ext cx="211" cy="359"/>
            </a:xfrm>
            <a:prstGeom prst="parallelogram">
              <a:avLst>
                <a:gd name="adj" fmla="val 29162"/>
              </a:avLst>
            </a:prstGeom>
            <a:solidFill>
              <a:srgbClr val="DDDDDD"/>
            </a:solidFill>
            <a:ln w="9525">
              <a:noFill/>
              <a:miter lim="800000"/>
            </a:ln>
          </p:spPr>
          <p:txBody>
            <a:bodyPr rot="10800000" vert="eaVert" wrap="none" anchor="ctr"/>
            <a:lstStyle/>
            <a:p>
              <a:pPr eaLnBrk="1" hangingPunct="1"/>
              <a:endParaRPr lang="zh-CN" altLang="en-US" sz="1350">
                <a:latin typeface="Arial" panose="020B0604020202020204" pitchFamily="34" charset="0"/>
              </a:endParaRPr>
            </a:p>
          </p:txBody>
        </p:sp>
        <p:sp>
          <p:nvSpPr>
            <p:cNvPr id="98432" name="Text Box 111"/>
            <p:cNvSpPr txBox="1">
              <a:spLocks noChangeArrowheads="1"/>
            </p:cNvSpPr>
            <p:nvPr/>
          </p:nvSpPr>
          <p:spPr bwMode="auto">
            <a:xfrm rot="626605">
              <a:off x="4294" y="1373"/>
              <a:ext cx="307" cy="256"/>
            </a:xfrm>
            <a:prstGeom prst="rect">
              <a:avLst/>
            </a:prstGeom>
            <a:noFill/>
            <a:ln w="9525">
              <a:noFill/>
              <a:miter lim="800000"/>
              <a:headEnd type="none" w="sm" len="lg"/>
              <a:tailEnd type="none" w="sm" len="lg"/>
            </a:ln>
          </p:spPr>
          <p:txBody>
            <a:bodyPr wrap="none">
              <a:spAutoFit/>
            </a:bodyPr>
            <a:lstStyle/>
            <a:p>
              <a:pPr eaLnBrk="1" hangingPunct="1"/>
              <a:r>
                <a:rPr kumimoji="1" lang="en-US" altLang="zh-CN" sz="1350">
                  <a:solidFill>
                    <a:srgbClr val="333399"/>
                  </a:solidFill>
                  <a:latin typeface="Arial" panose="020B0604020202020204" pitchFamily="34" charset="0"/>
                  <a:ea typeface="黑体" panose="02010609060101010101" pitchFamily="49" charset="-122"/>
                </a:rPr>
                <a:t>P</a:t>
              </a:r>
              <a:r>
                <a:rPr kumimoji="1" lang="en-US" altLang="zh-CN" sz="1350" baseline="-25000">
                  <a:solidFill>
                    <a:srgbClr val="333399"/>
                  </a:solidFill>
                  <a:latin typeface="Arial" panose="020B0604020202020204" pitchFamily="34" charset="0"/>
                  <a:ea typeface="黑体" panose="02010609060101010101" pitchFamily="49" charset="-122"/>
                </a:rPr>
                <a:t>1</a:t>
              </a:r>
              <a:endParaRPr kumimoji="1" lang="en-US" altLang="zh-CN" sz="1350">
                <a:solidFill>
                  <a:srgbClr val="333399"/>
                </a:solidFill>
                <a:latin typeface="Arial" panose="020B0604020202020204" pitchFamily="34" charset="0"/>
                <a:ea typeface="黑体" panose="02010609060101010101" pitchFamily="49" charset="-122"/>
              </a:endParaRPr>
            </a:p>
          </p:txBody>
        </p:sp>
        <p:sp>
          <p:nvSpPr>
            <p:cNvPr id="98433"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434"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p:spPr>
          <p:txBody>
            <a:bodyPr wrap="none" anchor="ctr"/>
            <a:lstStyle/>
            <a:p>
              <a:endParaRPr lang="zh-CN" altLang="en-US" sz="1350"/>
            </a:p>
          </p:txBody>
        </p:sp>
        <p:sp>
          <p:nvSpPr>
            <p:cNvPr id="98435"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grpSp>
      <p:sp>
        <p:nvSpPr>
          <p:cNvPr id="98436" name="Line 115"/>
          <p:cNvSpPr>
            <a:spLocks noChangeShapeType="1"/>
          </p:cNvSpPr>
          <p:nvPr/>
        </p:nvSpPr>
        <p:spPr bwMode="auto">
          <a:xfrm>
            <a:off x="6338174" y="1589485"/>
            <a:ext cx="0" cy="2859881"/>
          </a:xfrm>
          <a:prstGeom prst="line">
            <a:avLst/>
          </a:prstGeom>
          <a:noFill/>
          <a:ln w="12700">
            <a:solidFill>
              <a:schemeClr val="tx1"/>
            </a:solidFill>
            <a:round/>
            <a:headEnd type="none" w="sm" len="lg"/>
            <a:tailEnd type="none" w="sm" len="lg"/>
          </a:ln>
        </p:spPr>
        <p:txBody>
          <a:bodyPr wrap="none" anchor="ctr"/>
          <a:lstStyle/>
          <a:p>
            <a:endParaRPr lang="zh-CN" altLang="en-US" sz="1350"/>
          </a:p>
        </p:txBody>
      </p:sp>
      <p:sp>
        <p:nvSpPr>
          <p:cNvPr id="154740" name="Line 116"/>
          <p:cNvSpPr>
            <a:spLocks noChangeShapeType="1"/>
          </p:cNvSpPr>
          <p:nvPr/>
        </p:nvSpPr>
        <p:spPr bwMode="auto">
          <a:xfrm>
            <a:off x="2211467" y="3438525"/>
            <a:ext cx="432197" cy="71438"/>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41" name="Line 117"/>
          <p:cNvSpPr>
            <a:spLocks noChangeShapeType="1"/>
          </p:cNvSpPr>
          <p:nvPr/>
        </p:nvSpPr>
        <p:spPr bwMode="auto">
          <a:xfrm>
            <a:off x="2650808" y="3574256"/>
            <a:ext cx="425054" cy="71438"/>
          </a:xfrm>
          <a:prstGeom prst="line">
            <a:avLst/>
          </a:prstGeom>
          <a:noFill/>
          <a:ln w="19050">
            <a:solidFill>
              <a:srgbClr val="333399"/>
            </a:solidFill>
            <a:round/>
            <a:tailEnd type="triangle" w="sm" len="med"/>
          </a:ln>
        </p:spPr>
        <p:txBody>
          <a:bodyPr wrap="none" anchor="ctr"/>
          <a:lstStyle/>
          <a:p>
            <a:endParaRPr lang="zh-CN" altLang="en-US" sz="1350"/>
          </a:p>
        </p:txBody>
      </p:sp>
      <p:sp>
        <p:nvSpPr>
          <p:cNvPr id="154742" name="Line 118"/>
          <p:cNvSpPr>
            <a:spLocks noChangeShapeType="1"/>
          </p:cNvSpPr>
          <p:nvPr/>
        </p:nvSpPr>
        <p:spPr bwMode="auto">
          <a:xfrm>
            <a:off x="3075861" y="3717131"/>
            <a:ext cx="431006" cy="64294"/>
          </a:xfrm>
          <a:prstGeom prst="line">
            <a:avLst/>
          </a:prstGeom>
          <a:noFill/>
          <a:ln w="19050">
            <a:solidFill>
              <a:srgbClr val="333399"/>
            </a:solidFill>
            <a:round/>
            <a:tailEnd type="triangle" w="sm" len="med"/>
          </a:ln>
        </p:spPr>
        <p:txBody>
          <a:bodyPr wrap="none" anchor="ctr"/>
          <a:lstStyle/>
          <a:p>
            <a:endParaRPr lang="zh-CN" altLang="en-US" sz="1350"/>
          </a:p>
        </p:txBody>
      </p:sp>
      <p:grpSp>
        <p:nvGrpSpPr>
          <p:cNvPr id="20" name="Group 124"/>
          <p:cNvGrpSpPr/>
          <p:nvPr/>
        </p:nvGrpSpPr>
        <p:grpSpPr bwMode="auto">
          <a:xfrm>
            <a:off x="1366124" y="3359944"/>
            <a:ext cx="894160" cy="444104"/>
            <a:chOff x="113" y="2869"/>
            <a:chExt cx="751" cy="373"/>
          </a:xfrm>
        </p:grpSpPr>
        <p:sp>
          <p:nvSpPr>
            <p:cNvPr id="98441" name="Line 119"/>
            <p:cNvSpPr>
              <a:spLocks noChangeShapeType="1"/>
            </p:cNvSpPr>
            <p:nvPr/>
          </p:nvSpPr>
          <p:spPr bwMode="auto">
            <a:xfrm>
              <a:off x="615" y="3241"/>
              <a:ext cx="182" cy="0"/>
            </a:xfrm>
            <a:prstGeom prst="line">
              <a:avLst/>
            </a:prstGeom>
            <a:noFill/>
            <a:ln w="9525">
              <a:solidFill>
                <a:srgbClr val="333399"/>
              </a:solidFill>
              <a:round/>
            </a:ln>
          </p:spPr>
          <p:txBody>
            <a:bodyPr wrap="none" anchor="ctr"/>
            <a:lstStyle/>
            <a:p>
              <a:endParaRPr lang="zh-CN" altLang="en-US" sz="1350"/>
            </a:p>
          </p:txBody>
        </p:sp>
        <p:sp>
          <p:nvSpPr>
            <p:cNvPr id="98442"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p:spPr>
          <p:txBody>
            <a:bodyPr wrap="none" anchor="ctr"/>
            <a:lstStyle/>
            <a:p>
              <a:endParaRPr lang="zh-CN" altLang="en-US" sz="1350"/>
            </a:p>
          </p:txBody>
        </p:sp>
        <p:sp>
          <p:nvSpPr>
            <p:cNvPr id="98443" name="Text Box 121"/>
            <p:cNvSpPr txBox="1">
              <a:spLocks noChangeArrowheads="1"/>
            </p:cNvSpPr>
            <p:nvPr/>
          </p:nvSpPr>
          <p:spPr bwMode="auto">
            <a:xfrm>
              <a:off x="113" y="2933"/>
              <a:ext cx="751" cy="241"/>
            </a:xfrm>
            <a:prstGeom prst="rect">
              <a:avLst/>
            </a:prstGeom>
            <a:noFill/>
            <a:ln w="9525">
              <a:noFill/>
              <a:miter lim="800000"/>
            </a:ln>
          </p:spPr>
          <p:txBody>
            <a:bodyPr wrap="none">
              <a:spAutoFit/>
            </a:bodyPr>
            <a:lstStyle/>
            <a:p>
              <a:pPr eaLnBrk="1" hangingPunct="1">
                <a:lnSpc>
                  <a:spcPct val="90000"/>
                </a:lnSpc>
              </a:pPr>
              <a:r>
                <a:rPr kumimoji="1" lang="zh-CN" altLang="en-US" sz="1350">
                  <a:solidFill>
                    <a:srgbClr val="333399"/>
                  </a:solidFill>
                  <a:latin typeface="Arial" panose="020B0604020202020204" pitchFamily="34" charset="0"/>
                  <a:ea typeface="黑体" panose="02010609060101010101" pitchFamily="49" charset="-122"/>
                </a:rPr>
                <a:t>连接释放</a:t>
              </a:r>
              <a:endParaRPr kumimoji="1" lang="zh-CN" altLang="en-US" sz="1350">
                <a:solidFill>
                  <a:srgbClr val="333399"/>
                </a:solidFill>
                <a:latin typeface="Arial" panose="020B0604020202020204" pitchFamily="34" charset="0"/>
                <a:ea typeface="黑体" panose="02010609060101010101" pitchFamily="49" charset="-122"/>
              </a:endParaRPr>
            </a:p>
          </p:txBody>
        </p:sp>
      </p:grpSp>
      <p:sp>
        <p:nvSpPr>
          <p:cNvPr id="98444" name="Freeform 107"/>
          <p:cNvSpPr/>
          <p:nvPr/>
        </p:nvSpPr>
        <p:spPr bwMode="auto">
          <a:xfrm>
            <a:off x="3511630" y="1615679"/>
            <a:ext cx="3572" cy="2859881"/>
          </a:xfrm>
          <a:custGeom>
            <a:avLst/>
            <a:gdLst>
              <a:gd name="T0" fmla="*/ 3 w 3"/>
              <a:gd name="T1" fmla="*/ 0 h 2736"/>
              <a:gd name="T2" fmla="*/ 0 w 3"/>
              <a:gd name="T3" fmla="*/ 2736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a:solidFill>
              <a:schemeClr val="tx1"/>
            </a:solidFill>
            <a:round/>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45" name="AutoShape 143"/>
          <p:cNvSpPr>
            <a:spLocks noChangeArrowheads="1"/>
          </p:cNvSpPr>
          <p:nvPr/>
        </p:nvSpPr>
        <p:spPr bwMode="auto">
          <a:xfrm>
            <a:off x="1285161" y="4795838"/>
            <a:ext cx="6690122" cy="776288"/>
          </a:xfrm>
          <a:prstGeom prst="roundRect">
            <a:avLst>
              <a:gd name="adj" fmla="val 16667"/>
            </a:avLst>
          </a:prstGeom>
          <a:noFill/>
          <a:ln w="9525">
            <a:solidFill>
              <a:schemeClr val="tx1"/>
            </a:solidFill>
            <a:round/>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46" name="Line 144"/>
          <p:cNvSpPr>
            <a:spLocks noChangeShapeType="1"/>
          </p:cNvSpPr>
          <p:nvPr/>
        </p:nvSpPr>
        <p:spPr bwMode="auto">
          <a:xfrm>
            <a:off x="6317933" y="5424488"/>
            <a:ext cx="1257300" cy="0"/>
          </a:xfrm>
          <a:prstGeom prst="line">
            <a:avLst/>
          </a:prstGeom>
          <a:noFill/>
          <a:ln w="9525">
            <a:solidFill>
              <a:schemeClr val="tx1"/>
            </a:solidFill>
            <a:round/>
            <a:headEnd type="none" w="sm" len="lg"/>
            <a:tailEnd type="none" w="sm" len="lg"/>
          </a:ln>
        </p:spPr>
        <p:txBody>
          <a:bodyPr/>
          <a:lstStyle/>
          <a:p>
            <a:endParaRPr lang="zh-CN" altLang="en-US" sz="1350"/>
          </a:p>
        </p:txBody>
      </p:sp>
      <p:sp>
        <p:nvSpPr>
          <p:cNvPr id="98447" name="Line 145"/>
          <p:cNvSpPr>
            <a:spLocks noChangeShapeType="1"/>
          </p:cNvSpPr>
          <p:nvPr/>
        </p:nvSpPr>
        <p:spPr bwMode="auto">
          <a:xfrm>
            <a:off x="4203383" y="5424488"/>
            <a:ext cx="1257300" cy="0"/>
          </a:xfrm>
          <a:prstGeom prst="line">
            <a:avLst/>
          </a:prstGeom>
          <a:noFill/>
          <a:ln w="9525">
            <a:solidFill>
              <a:schemeClr val="tx1"/>
            </a:solidFill>
            <a:round/>
            <a:headEnd type="none" w="sm" len="lg"/>
            <a:tailEnd type="none" w="sm" len="lg"/>
          </a:ln>
        </p:spPr>
        <p:txBody>
          <a:bodyPr/>
          <a:lstStyle/>
          <a:p>
            <a:endParaRPr lang="zh-CN" altLang="en-US" sz="1350"/>
          </a:p>
        </p:txBody>
      </p:sp>
      <p:sp>
        <p:nvSpPr>
          <p:cNvPr id="98448" name="Line 146"/>
          <p:cNvSpPr>
            <a:spLocks noChangeShapeType="1"/>
          </p:cNvSpPr>
          <p:nvPr/>
        </p:nvSpPr>
        <p:spPr bwMode="auto">
          <a:xfrm>
            <a:off x="2203133" y="5424488"/>
            <a:ext cx="1257300" cy="0"/>
          </a:xfrm>
          <a:prstGeom prst="line">
            <a:avLst/>
          </a:prstGeom>
          <a:noFill/>
          <a:ln w="9525">
            <a:solidFill>
              <a:schemeClr val="tx1"/>
            </a:solidFill>
            <a:round/>
            <a:headEnd type="none" w="sm" len="lg"/>
            <a:tailEnd type="none" w="sm" len="lg"/>
          </a:ln>
        </p:spPr>
        <p:txBody>
          <a:bodyPr/>
          <a:lstStyle/>
          <a:p>
            <a:endParaRPr lang="zh-CN" altLang="en-US" sz="1350"/>
          </a:p>
        </p:txBody>
      </p:sp>
      <p:grpSp>
        <p:nvGrpSpPr>
          <p:cNvPr id="21" name="Group 147"/>
          <p:cNvGrpSpPr/>
          <p:nvPr/>
        </p:nvGrpSpPr>
        <p:grpSpPr bwMode="auto">
          <a:xfrm>
            <a:off x="2145983" y="5310188"/>
            <a:ext cx="1428750" cy="171450"/>
            <a:chOff x="768" y="2544"/>
            <a:chExt cx="1200" cy="144"/>
          </a:xfrm>
        </p:grpSpPr>
        <p:sp>
          <p:nvSpPr>
            <p:cNvPr id="98450"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1"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2"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3"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grpSp>
      <p:grpSp>
        <p:nvGrpSpPr>
          <p:cNvPr id="22" name="Group 152"/>
          <p:cNvGrpSpPr/>
          <p:nvPr/>
        </p:nvGrpSpPr>
        <p:grpSpPr bwMode="auto">
          <a:xfrm>
            <a:off x="4146233" y="5310188"/>
            <a:ext cx="1428750" cy="171450"/>
            <a:chOff x="768" y="2544"/>
            <a:chExt cx="1200" cy="144"/>
          </a:xfrm>
        </p:grpSpPr>
        <p:sp>
          <p:nvSpPr>
            <p:cNvPr id="98455"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6"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7"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58"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grpSp>
      <p:grpSp>
        <p:nvGrpSpPr>
          <p:cNvPr id="23" name="Group 157"/>
          <p:cNvGrpSpPr/>
          <p:nvPr/>
        </p:nvGrpSpPr>
        <p:grpSpPr bwMode="auto">
          <a:xfrm>
            <a:off x="6260783" y="5310188"/>
            <a:ext cx="1428750" cy="171450"/>
            <a:chOff x="768" y="2544"/>
            <a:chExt cx="1200" cy="144"/>
          </a:xfrm>
        </p:grpSpPr>
        <p:sp>
          <p:nvSpPr>
            <p:cNvPr id="98460"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1"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2"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3"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grpSp>
      <p:sp>
        <p:nvSpPr>
          <p:cNvPr id="98464" name="AutoShape 162"/>
          <p:cNvSpPr>
            <a:spLocks noChangeArrowheads="1"/>
          </p:cNvSpPr>
          <p:nvPr/>
        </p:nvSpPr>
        <p:spPr bwMode="auto">
          <a:xfrm>
            <a:off x="4146233" y="5024438"/>
            <a:ext cx="514350" cy="2286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5" name="AutoShape 163"/>
          <p:cNvSpPr>
            <a:spLocks noChangeArrowheads="1"/>
          </p:cNvSpPr>
          <p:nvPr/>
        </p:nvSpPr>
        <p:spPr bwMode="auto">
          <a:xfrm>
            <a:off x="4632008" y="5024438"/>
            <a:ext cx="514350" cy="2286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6" name="AutoShape 164"/>
          <p:cNvSpPr>
            <a:spLocks noChangeArrowheads="1"/>
          </p:cNvSpPr>
          <p:nvPr/>
        </p:nvSpPr>
        <p:spPr bwMode="auto">
          <a:xfrm>
            <a:off x="5117783" y="5024438"/>
            <a:ext cx="514350" cy="2286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7" name="AutoShape 165"/>
          <p:cNvSpPr>
            <a:spLocks noChangeArrowheads="1"/>
          </p:cNvSpPr>
          <p:nvPr/>
        </p:nvSpPr>
        <p:spPr bwMode="auto">
          <a:xfrm>
            <a:off x="2203133" y="5081588"/>
            <a:ext cx="1428750" cy="2286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8" name="AutoShape 166"/>
          <p:cNvSpPr>
            <a:spLocks noChangeArrowheads="1"/>
          </p:cNvSpPr>
          <p:nvPr/>
        </p:nvSpPr>
        <p:spPr bwMode="auto">
          <a:xfrm>
            <a:off x="6260783" y="5024438"/>
            <a:ext cx="514350" cy="2286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69" name="AutoShape 167"/>
          <p:cNvSpPr>
            <a:spLocks noChangeArrowheads="1"/>
          </p:cNvSpPr>
          <p:nvPr/>
        </p:nvSpPr>
        <p:spPr bwMode="auto">
          <a:xfrm>
            <a:off x="6717983" y="5024438"/>
            <a:ext cx="514350" cy="2286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70" name="AutoShape 168"/>
          <p:cNvSpPr>
            <a:spLocks noChangeArrowheads="1"/>
          </p:cNvSpPr>
          <p:nvPr/>
        </p:nvSpPr>
        <p:spPr bwMode="auto">
          <a:xfrm>
            <a:off x="7175183" y="5024438"/>
            <a:ext cx="514350" cy="2286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eaLnBrk="1" hangingPunct="1"/>
            <a:endParaRPr lang="zh-CN" altLang="en-US" sz="1350">
              <a:latin typeface="Arial" panose="020B0604020202020204" pitchFamily="34" charset="0"/>
            </a:endParaRPr>
          </a:p>
        </p:txBody>
      </p:sp>
      <p:sp>
        <p:nvSpPr>
          <p:cNvPr id="98471" name="Text Box 169"/>
          <p:cNvSpPr txBox="1">
            <a:spLocks noChangeArrowheads="1"/>
          </p:cNvSpPr>
          <p:nvPr/>
        </p:nvSpPr>
        <p:spPr bwMode="auto">
          <a:xfrm>
            <a:off x="1323499" y="5062538"/>
            <a:ext cx="792480" cy="422910"/>
          </a:xfrm>
          <a:prstGeom prst="rect">
            <a:avLst/>
          </a:prstGeom>
          <a:noFill/>
          <a:ln w="9525">
            <a:noFill/>
            <a:miter lim="800000"/>
          </a:ln>
        </p:spPr>
        <p:txBody>
          <a:bodyPr wrap="none">
            <a:spAutoFit/>
          </a:bodyPr>
          <a:lstStyle/>
          <a:p>
            <a:pPr algn="ctr" eaLnBrk="1" hangingPunct="1">
              <a:lnSpc>
                <a:spcPct val="90000"/>
              </a:lnSpc>
            </a:pPr>
            <a:r>
              <a:rPr kumimoji="1" lang="zh-CN" altLang="en-US" sz="1200">
                <a:solidFill>
                  <a:srgbClr val="081626"/>
                </a:solidFill>
              </a:rPr>
              <a:t>数据传送</a:t>
            </a:r>
            <a:endParaRPr kumimoji="1" lang="zh-CN" altLang="en-US" sz="1200">
              <a:solidFill>
                <a:srgbClr val="081626"/>
              </a:solidFill>
            </a:endParaRPr>
          </a:p>
          <a:p>
            <a:pPr algn="ctr" eaLnBrk="1" hangingPunct="1">
              <a:lnSpc>
                <a:spcPct val="90000"/>
              </a:lnSpc>
            </a:pPr>
            <a:r>
              <a:rPr kumimoji="1" lang="zh-CN" altLang="en-US" sz="1200">
                <a:solidFill>
                  <a:srgbClr val="081626"/>
                </a:solidFill>
              </a:rPr>
              <a:t>的特点</a:t>
            </a:r>
            <a:endParaRPr kumimoji="1" lang="zh-CN" altLang="en-US" sz="1200">
              <a:solidFill>
                <a:srgbClr val="081626"/>
              </a:solidFill>
            </a:endParaRPr>
          </a:p>
        </p:txBody>
      </p:sp>
      <p:sp>
        <p:nvSpPr>
          <p:cNvPr id="98472" name="Text Box 170"/>
          <p:cNvSpPr txBox="1">
            <a:spLocks noChangeArrowheads="1"/>
          </p:cNvSpPr>
          <p:nvPr/>
        </p:nvSpPr>
        <p:spPr bwMode="auto">
          <a:xfrm>
            <a:off x="2175748" y="4870847"/>
            <a:ext cx="1249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比特流直达终点</a:t>
            </a:r>
            <a:endParaRPr kumimoji="1" lang="zh-CN" altLang="en-US" sz="1200">
              <a:solidFill>
                <a:srgbClr val="081626"/>
              </a:solidFill>
            </a:endParaRPr>
          </a:p>
        </p:txBody>
      </p:sp>
      <p:sp>
        <p:nvSpPr>
          <p:cNvPr id="98473" name="Text Box 171"/>
          <p:cNvSpPr txBox="1">
            <a:spLocks noChangeArrowheads="1"/>
          </p:cNvSpPr>
          <p:nvPr/>
        </p:nvSpPr>
        <p:spPr bwMode="auto">
          <a:xfrm>
            <a:off x="4146233"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报文</a:t>
            </a:r>
            <a:endParaRPr kumimoji="1" lang="zh-CN" altLang="en-US" sz="1200">
              <a:solidFill>
                <a:srgbClr val="081626"/>
              </a:solidFill>
            </a:endParaRPr>
          </a:p>
        </p:txBody>
      </p:sp>
      <p:sp>
        <p:nvSpPr>
          <p:cNvPr id="98474" name="Text Box 172"/>
          <p:cNvSpPr txBox="1">
            <a:spLocks noChangeArrowheads="1"/>
          </p:cNvSpPr>
          <p:nvPr/>
        </p:nvSpPr>
        <p:spPr bwMode="auto">
          <a:xfrm>
            <a:off x="4639151"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报文</a:t>
            </a:r>
            <a:endParaRPr kumimoji="1" lang="zh-CN" altLang="en-US" sz="1200">
              <a:solidFill>
                <a:srgbClr val="081626"/>
              </a:solidFill>
            </a:endParaRPr>
          </a:p>
        </p:txBody>
      </p:sp>
      <p:sp>
        <p:nvSpPr>
          <p:cNvPr id="98475" name="Text Box 173"/>
          <p:cNvSpPr txBox="1">
            <a:spLocks noChangeArrowheads="1"/>
          </p:cNvSpPr>
          <p:nvPr/>
        </p:nvSpPr>
        <p:spPr bwMode="auto">
          <a:xfrm>
            <a:off x="5132070"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报文</a:t>
            </a:r>
            <a:endParaRPr kumimoji="1" lang="zh-CN" altLang="en-US" sz="1200">
              <a:solidFill>
                <a:srgbClr val="081626"/>
              </a:solidFill>
            </a:endParaRPr>
          </a:p>
        </p:txBody>
      </p:sp>
      <p:sp>
        <p:nvSpPr>
          <p:cNvPr id="98476" name="Text Box 174"/>
          <p:cNvSpPr txBox="1">
            <a:spLocks noChangeArrowheads="1"/>
          </p:cNvSpPr>
          <p:nvPr/>
        </p:nvSpPr>
        <p:spPr bwMode="auto">
          <a:xfrm>
            <a:off x="6260783"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分组</a:t>
            </a:r>
            <a:endParaRPr kumimoji="1" lang="zh-CN" altLang="en-US" sz="1200">
              <a:solidFill>
                <a:srgbClr val="081626"/>
              </a:solidFill>
            </a:endParaRPr>
          </a:p>
        </p:txBody>
      </p:sp>
      <p:sp>
        <p:nvSpPr>
          <p:cNvPr id="98477" name="Text Box 175"/>
          <p:cNvSpPr txBox="1">
            <a:spLocks noChangeArrowheads="1"/>
          </p:cNvSpPr>
          <p:nvPr/>
        </p:nvSpPr>
        <p:spPr bwMode="auto">
          <a:xfrm>
            <a:off x="6725126"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分组</a:t>
            </a:r>
            <a:endParaRPr kumimoji="1" lang="zh-CN" altLang="en-US" sz="1200">
              <a:solidFill>
                <a:srgbClr val="081626"/>
              </a:solidFill>
            </a:endParaRPr>
          </a:p>
        </p:txBody>
      </p:sp>
      <p:sp>
        <p:nvSpPr>
          <p:cNvPr id="98478" name="Text Box 176"/>
          <p:cNvSpPr txBox="1">
            <a:spLocks noChangeArrowheads="1"/>
          </p:cNvSpPr>
          <p:nvPr/>
        </p:nvSpPr>
        <p:spPr bwMode="auto">
          <a:xfrm>
            <a:off x="7189470" y="4777979"/>
            <a:ext cx="487680" cy="258445"/>
          </a:xfrm>
          <a:prstGeom prst="rect">
            <a:avLst/>
          </a:prstGeom>
          <a:noFill/>
          <a:ln w="9525">
            <a:noFill/>
            <a:miter lim="800000"/>
          </a:ln>
        </p:spPr>
        <p:txBody>
          <a:bodyPr wrap="none">
            <a:spAutoFit/>
          </a:bodyPr>
          <a:lstStyle/>
          <a:p>
            <a:pPr eaLnBrk="1" hangingPunct="1">
              <a:lnSpc>
                <a:spcPct val="90000"/>
              </a:lnSpc>
            </a:pPr>
            <a:r>
              <a:rPr kumimoji="1" lang="zh-CN" altLang="en-US" sz="1200">
                <a:solidFill>
                  <a:srgbClr val="081626"/>
                </a:solidFill>
              </a:rPr>
              <a:t>分组</a:t>
            </a:r>
            <a:endParaRPr kumimoji="1" lang="zh-CN" altLang="en-US" sz="1200">
              <a:solidFill>
                <a:srgbClr val="081626"/>
              </a:solidFill>
            </a:endParaRPr>
          </a:p>
        </p:txBody>
      </p:sp>
      <p:sp>
        <p:nvSpPr>
          <p:cNvPr id="98479" name="Text Box 177"/>
          <p:cNvSpPr txBox="1">
            <a:spLocks noChangeArrowheads="1"/>
          </p:cNvSpPr>
          <p:nvPr/>
        </p:nvSpPr>
        <p:spPr bwMode="auto">
          <a:xfrm>
            <a:off x="4409361" y="5481638"/>
            <a:ext cx="411480" cy="339725"/>
          </a:xfrm>
          <a:prstGeom prst="rect">
            <a:avLst/>
          </a:prstGeom>
          <a:noFill/>
          <a:ln w="9525">
            <a:noFill/>
            <a:miter lim="800000"/>
          </a:ln>
        </p:spPr>
        <p:txBody>
          <a:bodyPr wrap="none">
            <a:spAutoFit/>
          </a:bodyPr>
          <a:lstStyle/>
          <a:p>
            <a:pPr eaLnBrk="1" hangingPunct="1">
              <a:lnSpc>
                <a:spcPct val="90000"/>
              </a:lnSpc>
            </a:pPr>
            <a:r>
              <a:rPr kumimoji="1" lang="zh-CN" altLang="en-US" sz="900">
                <a:solidFill>
                  <a:srgbClr val="081626"/>
                </a:solidFill>
              </a:rPr>
              <a:t>存储</a:t>
            </a:r>
            <a:endParaRPr kumimoji="1" lang="zh-CN" altLang="en-US" sz="900">
              <a:solidFill>
                <a:srgbClr val="081626"/>
              </a:solidFill>
            </a:endParaRPr>
          </a:p>
          <a:p>
            <a:pPr eaLnBrk="1" hangingPunct="1">
              <a:lnSpc>
                <a:spcPct val="90000"/>
              </a:lnSpc>
            </a:pPr>
            <a:r>
              <a:rPr kumimoji="1" lang="zh-CN" altLang="en-US" sz="900">
                <a:solidFill>
                  <a:srgbClr val="081626"/>
                </a:solidFill>
              </a:rPr>
              <a:t>转发</a:t>
            </a:r>
            <a:endParaRPr kumimoji="1" lang="zh-CN" altLang="en-US" sz="900">
              <a:solidFill>
                <a:srgbClr val="081626"/>
              </a:solidFill>
            </a:endParaRPr>
          </a:p>
        </p:txBody>
      </p:sp>
      <p:sp>
        <p:nvSpPr>
          <p:cNvPr id="98480" name="Text Box 178"/>
          <p:cNvSpPr txBox="1">
            <a:spLocks noChangeArrowheads="1"/>
          </p:cNvSpPr>
          <p:nvPr/>
        </p:nvSpPr>
        <p:spPr bwMode="auto">
          <a:xfrm>
            <a:off x="4846320" y="5481638"/>
            <a:ext cx="411480" cy="339725"/>
          </a:xfrm>
          <a:prstGeom prst="rect">
            <a:avLst/>
          </a:prstGeom>
          <a:noFill/>
          <a:ln w="9525">
            <a:noFill/>
            <a:miter lim="800000"/>
          </a:ln>
        </p:spPr>
        <p:txBody>
          <a:bodyPr wrap="none">
            <a:spAutoFit/>
          </a:bodyPr>
          <a:lstStyle/>
          <a:p>
            <a:pPr eaLnBrk="1" hangingPunct="1">
              <a:lnSpc>
                <a:spcPct val="90000"/>
              </a:lnSpc>
            </a:pPr>
            <a:r>
              <a:rPr kumimoji="1" lang="zh-CN" altLang="en-US" sz="900">
                <a:solidFill>
                  <a:srgbClr val="081626"/>
                </a:solidFill>
              </a:rPr>
              <a:t>存储</a:t>
            </a:r>
            <a:endParaRPr kumimoji="1" lang="zh-CN" altLang="en-US" sz="900">
              <a:solidFill>
                <a:srgbClr val="081626"/>
              </a:solidFill>
            </a:endParaRPr>
          </a:p>
          <a:p>
            <a:pPr eaLnBrk="1" hangingPunct="1">
              <a:lnSpc>
                <a:spcPct val="90000"/>
              </a:lnSpc>
            </a:pPr>
            <a:r>
              <a:rPr kumimoji="1" lang="zh-CN" altLang="en-US" sz="900">
                <a:solidFill>
                  <a:srgbClr val="081626"/>
                </a:solidFill>
              </a:rPr>
              <a:t>转发</a:t>
            </a:r>
            <a:endParaRPr kumimoji="1" lang="zh-CN" altLang="en-US" sz="900">
              <a:solidFill>
                <a:srgbClr val="081626"/>
              </a:solidFill>
            </a:endParaRPr>
          </a:p>
        </p:txBody>
      </p:sp>
      <p:sp>
        <p:nvSpPr>
          <p:cNvPr id="98481" name="Text Box 179"/>
          <p:cNvSpPr txBox="1">
            <a:spLocks noChangeArrowheads="1"/>
          </p:cNvSpPr>
          <p:nvPr/>
        </p:nvSpPr>
        <p:spPr bwMode="auto">
          <a:xfrm>
            <a:off x="6537008" y="5472113"/>
            <a:ext cx="411480" cy="339725"/>
          </a:xfrm>
          <a:prstGeom prst="rect">
            <a:avLst/>
          </a:prstGeom>
          <a:noFill/>
          <a:ln w="9525">
            <a:noFill/>
            <a:miter lim="800000"/>
          </a:ln>
        </p:spPr>
        <p:txBody>
          <a:bodyPr wrap="none">
            <a:spAutoFit/>
          </a:bodyPr>
          <a:lstStyle/>
          <a:p>
            <a:pPr eaLnBrk="1" hangingPunct="1">
              <a:lnSpc>
                <a:spcPct val="90000"/>
              </a:lnSpc>
            </a:pPr>
            <a:r>
              <a:rPr kumimoji="1" lang="zh-CN" altLang="en-US" sz="900">
                <a:solidFill>
                  <a:srgbClr val="081626"/>
                </a:solidFill>
              </a:rPr>
              <a:t>存储</a:t>
            </a:r>
            <a:endParaRPr kumimoji="1" lang="zh-CN" altLang="en-US" sz="900">
              <a:solidFill>
                <a:srgbClr val="081626"/>
              </a:solidFill>
            </a:endParaRPr>
          </a:p>
          <a:p>
            <a:pPr eaLnBrk="1" hangingPunct="1">
              <a:lnSpc>
                <a:spcPct val="90000"/>
              </a:lnSpc>
            </a:pPr>
            <a:r>
              <a:rPr kumimoji="1" lang="zh-CN" altLang="en-US" sz="900">
                <a:solidFill>
                  <a:srgbClr val="081626"/>
                </a:solidFill>
              </a:rPr>
              <a:t>转发</a:t>
            </a:r>
            <a:endParaRPr kumimoji="1" lang="zh-CN" altLang="en-US" sz="900">
              <a:solidFill>
                <a:srgbClr val="081626"/>
              </a:solidFill>
            </a:endParaRPr>
          </a:p>
        </p:txBody>
      </p:sp>
      <p:sp>
        <p:nvSpPr>
          <p:cNvPr id="98482" name="Text Box 180"/>
          <p:cNvSpPr txBox="1">
            <a:spLocks noChangeArrowheads="1"/>
          </p:cNvSpPr>
          <p:nvPr/>
        </p:nvSpPr>
        <p:spPr bwMode="auto">
          <a:xfrm>
            <a:off x="6960870" y="5481638"/>
            <a:ext cx="411480" cy="339725"/>
          </a:xfrm>
          <a:prstGeom prst="rect">
            <a:avLst/>
          </a:prstGeom>
          <a:noFill/>
          <a:ln w="9525">
            <a:noFill/>
            <a:miter lim="800000"/>
          </a:ln>
        </p:spPr>
        <p:txBody>
          <a:bodyPr wrap="none">
            <a:spAutoFit/>
          </a:bodyPr>
          <a:lstStyle/>
          <a:p>
            <a:pPr eaLnBrk="1" hangingPunct="1">
              <a:lnSpc>
                <a:spcPct val="90000"/>
              </a:lnSpc>
            </a:pPr>
            <a:r>
              <a:rPr kumimoji="1" lang="zh-CN" altLang="en-US" sz="900">
                <a:solidFill>
                  <a:srgbClr val="081626"/>
                </a:solidFill>
              </a:rPr>
              <a:t>存储</a:t>
            </a:r>
            <a:endParaRPr kumimoji="1" lang="zh-CN" altLang="en-US" sz="900">
              <a:solidFill>
                <a:srgbClr val="081626"/>
              </a:solidFill>
            </a:endParaRPr>
          </a:p>
          <a:p>
            <a:pPr eaLnBrk="1" hangingPunct="1">
              <a:lnSpc>
                <a:spcPct val="90000"/>
              </a:lnSpc>
            </a:pPr>
            <a:r>
              <a:rPr kumimoji="1" lang="zh-CN" altLang="en-US" sz="900">
                <a:solidFill>
                  <a:srgbClr val="081626"/>
                </a:solidFill>
              </a:rPr>
              <a:t>转发</a:t>
            </a:r>
            <a:endParaRPr kumimoji="1" lang="zh-CN" altLang="en-US" sz="900">
              <a:solidFill>
                <a:srgbClr val="081626"/>
              </a:solidFill>
            </a:endParaRPr>
          </a:p>
        </p:txBody>
      </p:sp>
      <p:sp>
        <p:nvSpPr>
          <p:cNvPr id="24" name="文本框 23"/>
          <p:cNvSpPr txBox="1"/>
          <p:nvPr/>
        </p:nvSpPr>
        <p:spPr>
          <a:xfrm>
            <a:off x="4194334" y="5805488"/>
            <a:ext cx="1439545" cy="229870"/>
          </a:xfrm>
          <a:prstGeom prst="rect">
            <a:avLst/>
          </a:prstGeom>
          <a:noFill/>
        </p:spPr>
        <p:txBody>
          <a:bodyPr wrap="none" rtlCol="0">
            <a:spAutoFit/>
          </a:bodyPr>
          <a:lstStyle/>
          <a:p>
            <a:pPr algn="l"/>
            <a:r>
              <a:rPr lang="zh-CN" altLang="en-US" sz="900" b="1">
                <a:solidFill>
                  <a:srgbClr val="FF0000"/>
                </a:solidFill>
                <a:ea typeface="宋体" panose="02010600030101010101" pitchFamily="2" charset="-122"/>
                <a:sym typeface="+mn-ea"/>
              </a:rPr>
              <a:t>图</a:t>
            </a:r>
            <a:r>
              <a:rPr lang="en-US" altLang="zh-CN" sz="900" b="1">
                <a:solidFill>
                  <a:srgbClr val="FF0000"/>
                </a:solidFill>
                <a:ea typeface="宋体" panose="02010600030101010101" pitchFamily="2" charset="-122"/>
                <a:sym typeface="+mn-ea"/>
              </a:rPr>
              <a:t>3.3</a:t>
            </a:r>
            <a:r>
              <a:rPr lang="zh-CN" altLang="en-US" sz="900" b="1">
                <a:solidFill>
                  <a:srgbClr val="FF0000"/>
                </a:solidFill>
                <a:ea typeface="宋体" panose="02010600030101010101" pitchFamily="2" charset="-122"/>
                <a:sym typeface="+mn-ea"/>
              </a:rPr>
              <a:t>　</a:t>
            </a:r>
            <a:r>
              <a:rPr lang="en-US" altLang="zh-CN" sz="900" b="1">
                <a:solidFill>
                  <a:srgbClr val="FF0000"/>
                </a:solidFill>
                <a:ea typeface="宋体" panose="02010600030101010101" pitchFamily="2" charset="-122"/>
                <a:sym typeface="+mn-ea"/>
              </a:rPr>
              <a:t>  </a:t>
            </a:r>
            <a:r>
              <a:rPr lang="zh-CN" altLang="en-US" sz="900" b="1">
                <a:solidFill>
                  <a:srgbClr val="FF0000"/>
                </a:solidFill>
                <a:ea typeface="宋体" panose="02010600030101010101" pitchFamily="2" charset="-122"/>
                <a:sym typeface="+mn-ea"/>
              </a:rPr>
              <a:t>三种交换的比较</a:t>
            </a:r>
            <a:endParaRPr lang="zh-CN" altLang="en-US" sz="900" b="1">
              <a:solidFill>
                <a:srgbClr val="FF000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2000"/>
                                        <p:tgtEl>
                                          <p:spTgt spid="12"/>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20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par>
                                <p:cTn id="83" presetID="22" presetClass="entr" presetSubtype="8"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left)">
                                      <p:cBhvr>
                                        <p:cTn id="89" dur="500"/>
                                        <p:tgtEl>
                                          <p:spTgt spid="7"/>
                                        </p:tgtEl>
                                      </p:cBhvr>
                                    </p:animEffect>
                                  </p:childTnLst>
                                </p:cTn>
                              </p:par>
                              <p:par>
                                <p:cTn id="90" presetID="22" presetClass="entr" presetSubtype="8"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left)">
                                      <p:cBhvr>
                                        <p:cTn id="92" dur="500"/>
                                        <p:tgtEl>
                                          <p:spTgt spid="4"/>
                                        </p:tgtEl>
                                      </p:cBhvr>
                                    </p:animEffect>
                                  </p:childTnLst>
                                </p:cTn>
                              </p:par>
                              <p:par>
                                <p:cTn id="93" presetID="22" presetClass="entr" presetSubtype="8"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left)">
                                      <p:cBhvr>
                                        <p:cTn id="102" dur="500"/>
                                        <p:tgtEl>
                                          <p:spTgt spid="8"/>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bldLvl="0" animBg="1"/>
      <p:bldP spid="154704" grpId="0" bldLvl="0" animBg="1"/>
      <p:bldP spid="154705" grpId="0" bldLvl="0" animBg="1"/>
      <p:bldP spid="154706" grpId="0" bldLvl="0" animBg="1"/>
      <p:bldP spid="154711" grpId="0"/>
      <p:bldP spid="154713" grpId="0"/>
      <p:bldP spid="154740" grpId="0" bldLvl="0" animBg="1"/>
      <p:bldP spid="154741" grpId="0" bldLvl="0" animBg="1"/>
      <p:bldP spid="15474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solidFill>
                  <a:schemeClr val="tx1"/>
                </a:solidFill>
                <a:latin typeface="Arial" panose="020B0604020202020204" pitchFamily="34" charset="0"/>
                <a:ea typeface="微软雅黑" panose="020B0503020204020204" pitchFamily="34" charset="-122"/>
                <a:cs typeface="+mn-cs"/>
                <a:sym typeface="+mn-ea"/>
              </a:rPr>
              <a:t>3.2	</a:t>
            </a:r>
            <a:r>
              <a:rPr lang="zh-CN" altLang="en-US" b="1" dirty="0" smtClean="0">
                <a:solidFill>
                  <a:schemeClr val="tx1"/>
                </a:solidFill>
                <a:latin typeface="Arial" panose="020B0604020202020204" pitchFamily="34" charset="0"/>
                <a:ea typeface="微软雅黑" panose="020B0503020204020204" pitchFamily="34" charset="-122"/>
                <a:cs typeface="+mn-cs"/>
                <a:sym typeface="+mn-ea"/>
              </a:rPr>
              <a:t>分组交换　</a:t>
            </a:r>
            <a:endParaRPr lang="zh-CN" altLang="en-US"/>
          </a:p>
        </p:txBody>
      </p:sp>
      <p:pic>
        <p:nvPicPr>
          <p:cNvPr id="4" name="图片 3"/>
          <p:cNvPicPr>
            <a:picLocks noChangeAspect="1"/>
          </p:cNvPicPr>
          <p:nvPr/>
        </p:nvPicPr>
        <p:blipFill>
          <a:blip r:embed="rId1" cstate="print"/>
          <a:srcRect l="21943" t="23127" r="8875" b="15592"/>
          <a:stretch>
            <a:fillRect/>
          </a:stretch>
        </p:blipFill>
        <p:spPr>
          <a:xfrm>
            <a:off x="1795463" y="1944529"/>
            <a:ext cx="5769769" cy="3361849"/>
          </a:xfrm>
          <a:prstGeom prst="rect">
            <a:avLst/>
          </a:prstGeom>
        </p:spPr>
      </p:pic>
      <p:sp>
        <p:nvSpPr>
          <p:cNvPr id="24" name="文本框 23"/>
          <p:cNvSpPr txBox="1"/>
          <p:nvPr/>
        </p:nvSpPr>
        <p:spPr>
          <a:xfrm>
            <a:off x="4194334" y="5535454"/>
            <a:ext cx="1471295" cy="229870"/>
          </a:xfrm>
          <a:prstGeom prst="rect">
            <a:avLst/>
          </a:prstGeom>
          <a:noFill/>
        </p:spPr>
        <p:txBody>
          <a:bodyPr wrap="none" rtlCol="0">
            <a:spAutoFit/>
          </a:bodyPr>
          <a:lstStyle/>
          <a:p>
            <a:pPr algn="l"/>
            <a:r>
              <a:rPr lang="zh-CN" altLang="en-US" sz="900" b="1">
                <a:solidFill>
                  <a:srgbClr val="FF0000"/>
                </a:solidFill>
                <a:ea typeface="宋体" panose="02010600030101010101" pitchFamily="2" charset="-122"/>
                <a:sym typeface="+mn-ea"/>
              </a:rPr>
              <a:t>图</a:t>
            </a:r>
            <a:r>
              <a:rPr lang="en-US" altLang="zh-CN" sz="900" b="1">
                <a:solidFill>
                  <a:srgbClr val="FF0000"/>
                </a:solidFill>
                <a:ea typeface="宋体" panose="02010600030101010101" pitchFamily="2" charset="-122"/>
                <a:sym typeface="+mn-ea"/>
              </a:rPr>
              <a:t>3.4</a:t>
            </a:r>
            <a:r>
              <a:rPr lang="zh-CN" altLang="en-US" sz="900" b="1">
                <a:solidFill>
                  <a:srgbClr val="FF0000"/>
                </a:solidFill>
                <a:ea typeface="宋体" panose="02010600030101010101" pitchFamily="2" charset="-122"/>
                <a:sym typeface="+mn-ea"/>
              </a:rPr>
              <a:t>　</a:t>
            </a:r>
            <a:r>
              <a:rPr lang="en-US" altLang="zh-CN" sz="900" b="1">
                <a:solidFill>
                  <a:srgbClr val="FF0000"/>
                </a:solidFill>
                <a:ea typeface="宋体" panose="02010600030101010101" pitchFamily="2" charset="-122"/>
                <a:sym typeface="+mn-ea"/>
              </a:rPr>
              <a:t>   </a:t>
            </a:r>
            <a:r>
              <a:rPr lang="zh-CN" altLang="en-US" sz="900" b="1">
                <a:solidFill>
                  <a:srgbClr val="FF0000"/>
                </a:solidFill>
                <a:ea typeface="宋体" panose="02010600030101010101" pitchFamily="2" charset="-122"/>
                <a:sym typeface="+mn-ea"/>
              </a:rPr>
              <a:t>三种交换的比较</a:t>
            </a:r>
            <a:endParaRPr lang="zh-CN" altLang="en-US" sz="900" b="1">
              <a:solidFill>
                <a:srgbClr val="FF0000"/>
              </a:solidFill>
              <a:ea typeface="宋体" panose="02010600030101010101" pitchFamily="2"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a:solidFill>
                  <a:schemeClr val="tx1">
                    <a:lumMod val="50000"/>
                  </a:schemeClr>
                </a:solidFill>
              </a:rPr>
              <a:t>思考</a:t>
            </a:r>
            <a:endParaRPr lang="zh-CN" altLang="en-US" sz="4000">
              <a:solidFill>
                <a:schemeClr val="tx1">
                  <a:lumMod val="50000"/>
                </a:schemeClr>
              </a:solidFill>
            </a:endParaRPr>
          </a:p>
        </p:txBody>
      </p:sp>
      <p:sp>
        <p:nvSpPr>
          <p:cNvPr id="3" name="文本占位符 2"/>
          <p:cNvSpPr>
            <a:spLocks noGrp="1"/>
          </p:cNvSpPr>
          <p:nvPr>
            <p:ph type="body" idx="1"/>
          </p:nvPr>
        </p:nvSpPr>
        <p:spPr/>
        <p:txBody>
          <a:bodyPr/>
          <a:lstStyle/>
          <a:p>
            <a:pPr marL="0" indent="0">
              <a:buNone/>
            </a:pPr>
            <a:endParaRPr lang="zh-CN" altLang="en-US"/>
          </a:p>
        </p:txBody>
      </p:sp>
      <p:sp>
        <p:nvSpPr>
          <p:cNvPr id="4" name="文本占位符 2"/>
          <p:cNvSpPr>
            <a:spLocks noGrp="1"/>
          </p:cNvSpPr>
          <p:nvPr/>
        </p:nvSpPr>
        <p:spPr>
          <a:xfrm>
            <a:off x="395605" y="1773103"/>
            <a:ext cx="8215843" cy="5139694"/>
          </a:xfrm>
          <a:prstGeom prst="rect">
            <a:avLst/>
          </a:prstGeom>
        </p:spPr>
        <p:txBody>
          <a:bodyPr vert="horz" lIns="91440" tIns="45720" rIns="91440" bIns="45720" rtlCol="0">
            <a:normAutofit/>
          </a:bodyPr>
          <a:lstStyle>
            <a:lvl1pPr marL="357505" indent="-357505" algn="just" defTabSz="914400" rtl="0" eaLnBrk="1" latinLnBrk="0" hangingPunct="1">
              <a:lnSpc>
                <a:spcPct val="110000"/>
              </a:lnSpc>
              <a:spcBef>
                <a:spcPts val="600"/>
              </a:spcBef>
              <a:spcAft>
                <a:spcPts val="0"/>
              </a:spcAft>
              <a:buClr>
                <a:schemeClr val="accent1"/>
              </a:buClr>
              <a:buSzPct val="70000"/>
              <a:buFont typeface="Wingdings 2" panose="05020102010507070707" pitchFamily="18" charset="2"/>
              <a:buChar char=""/>
              <a:defRPr lang="zh-CN" altLang="en-US" sz="2400" kern="1200" baseline="0" dirty="0" smtClean="0">
                <a:solidFill>
                  <a:schemeClr val="accent2">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lnSpc>
                <a:spcPct val="150000"/>
              </a:lnSpc>
              <a:buFont typeface="+mj-lt"/>
              <a:buAutoNum type="arabicPeriod"/>
            </a:pPr>
            <a:r>
              <a:rPr lang="zh-CN" altLang="en-US" sz="3300" b="1" dirty="0">
                <a:solidFill>
                  <a:schemeClr val="tx2">
                    <a:lumMod val="50000"/>
                  </a:schemeClr>
                </a:solidFill>
              </a:rPr>
              <a:t>如何实现分组交换？</a:t>
            </a:r>
            <a:endParaRPr lang="zh-CN" altLang="en-US" sz="3300" b="1" dirty="0">
              <a:solidFill>
                <a:schemeClr val="tx2">
                  <a:lumMod val="50000"/>
                </a:schemeClr>
              </a:solidFill>
            </a:endParaRPr>
          </a:p>
          <a:p>
            <a:pPr marL="742950" indent="-742950">
              <a:lnSpc>
                <a:spcPct val="150000"/>
              </a:lnSpc>
              <a:buFont typeface="+mj-lt"/>
              <a:buAutoNum type="arabicPeriod"/>
            </a:pPr>
            <a:r>
              <a:rPr lang="zh-CN" altLang="en-US" sz="3300" b="1" dirty="0">
                <a:solidFill>
                  <a:schemeClr val="tx2">
                    <a:lumMod val="50000"/>
                  </a:schemeClr>
                </a:solidFill>
              </a:rPr>
              <a:t>为什么要使用分组交换？</a:t>
            </a:r>
            <a:endParaRPr lang="zh-CN" altLang="en-US" sz="3300" b="1" dirty="0">
              <a:solidFill>
                <a:schemeClr val="tx2">
                  <a:lumMod val="50000"/>
                </a:scheme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afbae0ddf0234c3bbd5a2eb4a4d10acd# #矩形 674"/>
          <p:cNvSpPr>
            <a:spLocks noGrp="1" noChangeArrowheads="1"/>
          </p:cNvSpPr>
          <p:nvPr>
            <p:ph type="title"/>
          </p:nvPr>
        </p:nvSpPr>
        <p:spPr>
          <a:xfrm>
            <a:off x="1458754" y="1185384"/>
            <a:ext cx="6161882" cy="696419"/>
          </a:xfrm>
        </p:spPr>
        <p:txBody>
          <a:bodyPr/>
          <a:lstStyle/>
          <a:p>
            <a:pPr algn="ctr"/>
            <a:r>
              <a:rPr lang="en-US" altLang="zh-CN" b="1" dirty="0" smtClean="0">
                <a:ea typeface="宋体" panose="02010600030101010101" pitchFamily="2" charset="-122"/>
              </a:rPr>
              <a:t>4	</a:t>
            </a:r>
            <a:r>
              <a:rPr lang="zh-CN" altLang="en-US" b="1" dirty="0" smtClean="0">
                <a:ea typeface="宋体" panose="02010600030101010101" pitchFamily="2" charset="-122"/>
              </a:rPr>
              <a:t>因特网</a:t>
            </a:r>
            <a:r>
              <a:rPr lang="zh-CN" altLang="en-US" b="1" dirty="0">
                <a:ea typeface="宋体" panose="02010600030101010101" pitchFamily="2" charset="-122"/>
              </a:rPr>
              <a:t>的核心部分</a:t>
            </a:r>
            <a:endParaRPr lang="en-US" altLang="zh-CN" b="1" dirty="0">
              <a:ea typeface="宋体" panose="02010600030101010101" pitchFamily="2" charset="-122"/>
            </a:endParaRPr>
          </a:p>
        </p:txBody>
      </p:sp>
      <p:sp>
        <p:nvSpPr>
          <p:cNvPr id="69635" name="AutoShape 3"/>
          <p:cNvSpPr>
            <a:spLocks noChangeArrowheads="1"/>
          </p:cNvSpPr>
          <p:nvPr/>
        </p:nvSpPr>
        <p:spPr bwMode="auto">
          <a:xfrm>
            <a:off x="5946458" y="3335655"/>
            <a:ext cx="1471613" cy="2053590"/>
          </a:xfrm>
          <a:prstGeom prst="roundRect">
            <a:avLst>
              <a:gd name="adj" fmla="val 13745"/>
            </a:avLst>
          </a:prstGeom>
          <a:noFill/>
          <a:ln w="38100">
            <a:solidFill>
              <a:srgbClr val="002060"/>
            </a:solidFill>
            <a:prstDash val="sysDot"/>
            <a:round/>
          </a:ln>
          <a:effectLst/>
        </p:spPr>
        <p:txBody>
          <a:bodyPr wrap="none" anchor="ctr"/>
          <a:lstStyle/>
          <a:p>
            <a:endParaRPr lang="zh-CN" altLang="en-US" sz="1350">
              <a:solidFill>
                <a:schemeClr val="bg2">
                  <a:lumMod val="10000"/>
                </a:schemeClr>
              </a:solidFill>
            </a:endParaRPr>
          </a:p>
        </p:txBody>
      </p:sp>
      <p:sp>
        <p:nvSpPr>
          <p:cNvPr id="69636" name="AutoShape 4"/>
          <p:cNvSpPr>
            <a:spLocks noChangeArrowheads="1"/>
          </p:cNvSpPr>
          <p:nvPr/>
        </p:nvSpPr>
        <p:spPr bwMode="auto">
          <a:xfrm>
            <a:off x="4624626" y="3315891"/>
            <a:ext cx="1208484" cy="2053828"/>
          </a:xfrm>
          <a:prstGeom prst="roundRect">
            <a:avLst>
              <a:gd name="adj" fmla="val 13745"/>
            </a:avLst>
          </a:prstGeom>
          <a:noFill/>
          <a:ln w="38100">
            <a:solidFill>
              <a:srgbClr val="002060"/>
            </a:solidFill>
            <a:prstDash val="sysDot"/>
            <a:round/>
          </a:ln>
          <a:effectLst/>
        </p:spPr>
        <p:txBody>
          <a:bodyPr wrap="none" anchor="ctr"/>
          <a:lstStyle/>
          <a:p>
            <a:endParaRPr lang="zh-CN" altLang="en-US" sz="1350"/>
          </a:p>
        </p:txBody>
      </p:sp>
      <p:sp>
        <p:nvSpPr>
          <p:cNvPr id="69637" name="AutoShape 5"/>
          <p:cNvSpPr>
            <a:spLocks noChangeArrowheads="1"/>
          </p:cNvSpPr>
          <p:nvPr/>
        </p:nvSpPr>
        <p:spPr bwMode="auto">
          <a:xfrm>
            <a:off x="3164920" y="3339704"/>
            <a:ext cx="1172765" cy="2053828"/>
          </a:xfrm>
          <a:prstGeom prst="roundRect">
            <a:avLst>
              <a:gd name="adj" fmla="val 13745"/>
            </a:avLst>
          </a:prstGeom>
          <a:noFill/>
          <a:ln w="38100">
            <a:solidFill>
              <a:srgbClr val="002060"/>
            </a:solidFill>
            <a:prstDash val="sysDot"/>
            <a:round/>
          </a:ln>
          <a:effectLst/>
        </p:spPr>
        <p:txBody>
          <a:bodyPr wrap="none" anchor="ctr"/>
          <a:lstStyle/>
          <a:p>
            <a:endParaRPr lang="zh-CN" altLang="en-US" sz="1350"/>
          </a:p>
        </p:txBody>
      </p:sp>
      <p:sp>
        <p:nvSpPr>
          <p:cNvPr id="69638" name="AutoShape 6"/>
          <p:cNvSpPr>
            <a:spLocks noChangeArrowheads="1"/>
          </p:cNvSpPr>
          <p:nvPr/>
        </p:nvSpPr>
        <p:spPr bwMode="auto">
          <a:xfrm>
            <a:off x="1582103" y="3339227"/>
            <a:ext cx="1215629" cy="2053828"/>
          </a:xfrm>
          <a:prstGeom prst="roundRect">
            <a:avLst>
              <a:gd name="adj" fmla="val 13745"/>
            </a:avLst>
          </a:prstGeom>
          <a:noFill/>
          <a:ln w="38100">
            <a:solidFill>
              <a:srgbClr val="002060"/>
            </a:solidFill>
            <a:prstDash val="sysDot"/>
            <a:round/>
          </a:ln>
          <a:effectLst/>
        </p:spPr>
        <p:txBody>
          <a:bodyPr wrap="none" anchor="ctr"/>
          <a:lstStyle/>
          <a:p>
            <a:endParaRPr lang="zh-CN" altLang="en-US" sz="1350"/>
          </a:p>
        </p:txBody>
      </p:sp>
      <p:sp>
        <p:nvSpPr>
          <p:cNvPr id="69640" name="Rectangle 8"/>
          <p:cNvSpPr>
            <a:spLocks noChangeArrowheads="1"/>
          </p:cNvSpPr>
          <p:nvPr/>
        </p:nvSpPr>
        <p:spPr bwMode="auto">
          <a:xfrm rot="3419336">
            <a:off x="2144912" y="2410421"/>
            <a:ext cx="656034" cy="728663"/>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sz="1350"/>
          </a:p>
        </p:txBody>
      </p:sp>
      <p:sp>
        <p:nvSpPr>
          <p:cNvPr id="69642" name="Oval 10"/>
          <p:cNvSpPr>
            <a:spLocks noChangeArrowheads="1"/>
          </p:cNvSpPr>
          <p:nvPr/>
        </p:nvSpPr>
        <p:spPr bwMode="auto">
          <a:xfrm>
            <a:off x="2837260" y="2540794"/>
            <a:ext cx="114300" cy="928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ln>
          <a:effectLst/>
        </p:spPr>
        <p:txBody>
          <a:bodyPr wrap="none" anchor="ctr"/>
          <a:lstStyle/>
          <a:p>
            <a:endParaRPr lang="zh-CN" altLang="en-US" sz="1350"/>
          </a:p>
        </p:txBody>
      </p:sp>
      <p:sp>
        <p:nvSpPr>
          <p:cNvPr id="69643" name="Rectangle 11"/>
          <p:cNvSpPr>
            <a:spLocks noChangeArrowheads="1"/>
          </p:cNvSpPr>
          <p:nvPr/>
        </p:nvSpPr>
        <p:spPr bwMode="auto">
          <a:xfrm>
            <a:off x="2902744" y="2541985"/>
            <a:ext cx="560785" cy="92869"/>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ln>
          <a:effectLst/>
        </p:spPr>
        <p:txBody>
          <a:bodyPr wrap="none" anchor="ctr"/>
          <a:lstStyle/>
          <a:p>
            <a:endParaRPr lang="zh-CN" altLang="en-US" sz="1350"/>
          </a:p>
        </p:txBody>
      </p:sp>
      <p:sp>
        <p:nvSpPr>
          <p:cNvPr id="69644" name="Oval 12"/>
          <p:cNvSpPr>
            <a:spLocks noChangeArrowheads="1"/>
          </p:cNvSpPr>
          <p:nvPr/>
        </p:nvSpPr>
        <p:spPr bwMode="auto">
          <a:xfrm>
            <a:off x="3411141" y="2541985"/>
            <a:ext cx="102394" cy="9048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endParaRPr lang="zh-CN" altLang="en-US" sz="1350"/>
          </a:p>
        </p:txBody>
      </p:sp>
      <p:sp>
        <p:nvSpPr>
          <p:cNvPr id="69645" name="Oval 13"/>
          <p:cNvSpPr>
            <a:spLocks noChangeArrowheads="1"/>
          </p:cNvSpPr>
          <p:nvPr/>
        </p:nvSpPr>
        <p:spPr bwMode="auto">
          <a:xfrm>
            <a:off x="3465910" y="2571750"/>
            <a:ext cx="28575" cy="2619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endParaRPr lang="zh-CN" altLang="en-US" sz="1350"/>
          </a:p>
        </p:txBody>
      </p:sp>
      <p:sp>
        <p:nvSpPr>
          <p:cNvPr id="69646" name="Rectangle 14"/>
          <p:cNvSpPr>
            <a:spLocks noChangeArrowheads="1"/>
          </p:cNvSpPr>
          <p:nvPr/>
        </p:nvSpPr>
        <p:spPr bwMode="auto">
          <a:xfrm rot="3419336">
            <a:off x="3393281" y="2364581"/>
            <a:ext cx="656035" cy="727472"/>
          </a:xfrm>
          <a:prstGeom prst="rect">
            <a:avLst/>
          </a:prstGeom>
          <a:solidFill>
            <a:schemeClr val="accent1"/>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sz="1350"/>
          </a:p>
        </p:txBody>
      </p:sp>
      <p:sp>
        <p:nvSpPr>
          <p:cNvPr id="69648" name="Oval 16"/>
          <p:cNvSpPr>
            <a:spLocks noChangeArrowheads="1"/>
          </p:cNvSpPr>
          <p:nvPr/>
        </p:nvSpPr>
        <p:spPr bwMode="auto">
          <a:xfrm>
            <a:off x="4085035" y="2540794"/>
            <a:ext cx="114300" cy="928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ln>
          <a:effectLst/>
        </p:spPr>
        <p:txBody>
          <a:bodyPr wrap="none" anchor="ctr"/>
          <a:lstStyle/>
          <a:p>
            <a:endParaRPr lang="zh-CN" altLang="en-US" sz="1350"/>
          </a:p>
        </p:txBody>
      </p:sp>
      <p:sp>
        <p:nvSpPr>
          <p:cNvPr id="69649" name="Rectangle 17"/>
          <p:cNvSpPr>
            <a:spLocks noChangeArrowheads="1"/>
          </p:cNvSpPr>
          <p:nvPr/>
        </p:nvSpPr>
        <p:spPr bwMode="auto">
          <a:xfrm>
            <a:off x="4150519" y="2541985"/>
            <a:ext cx="560785" cy="92869"/>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ln>
          <a:effectLst/>
        </p:spPr>
        <p:txBody>
          <a:bodyPr wrap="none" anchor="ctr"/>
          <a:lstStyle/>
          <a:p>
            <a:endParaRPr lang="zh-CN" altLang="en-US" sz="1350"/>
          </a:p>
        </p:txBody>
      </p:sp>
      <p:sp>
        <p:nvSpPr>
          <p:cNvPr id="69650" name="Oval 18"/>
          <p:cNvSpPr>
            <a:spLocks noChangeArrowheads="1"/>
          </p:cNvSpPr>
          <p:nvPr/>
        </p:nvSpPr>
        <p:spPr bwMode="auto">
          <a:xfrm>
            <a:off x="4658916" y="2541985"/>
            <a:ext cx="102394" cy="9048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endParaRPr lang="zh-CN" altLang="en-US" sz="1350"/>
          </a:p>
        </p:txBody>
      </p:sp>
      <p:sp>
        <p:nvSpPr>
          <p:cNvPr id="69651" name="Oval 19"/>
          <p:cNvSpPr>
            <a:spLocks noChangeArrowheads="1"/>
          </p:cNvSpPr>
          <p:nvPr/>
        </p:nvSpPr>
        <p:spPr bwMode="auto">
          <a:xfrm>
            <a:off x="4713685" y="2571750"/>
            <a:ext cx="28575" cy="2619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endParaRPr lang="zh-CN" altLang="en-US" sz="1350"/>
          </a:p>
        </p:txBody>
      </p:sp>
      <p:sp>
        <p:nvSpPr>
          <p:cNvPr id="69652" name="Rectangle 20"/>
          <p:cNvSpPr>
            <a:spLocks noChangeArrowheads="1"/>
          </p:cNvSpPr>
          <p:nvPr/>
        </p:nvSpPr>
        <p:spPr bwMode="auto">
          <a:xfrm rot="3419336">
            <a:off x="4589859" y="2364582"/>
            <a:ext cx="656035" cy="727472"/>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sz="1350"/>
          </a:p>
        </p:txBody>
      </p:sp>
      <p:sp>
        <p:nvSpPr>
          <p:cNvPr id="69654" name="Oval 22"/>
          <p:cNvSpPr>
            <a:spLocks noChangeArrowheads="1"/>
          </p:cNvSpPr>
          <p:nvPr/>
        </p:nvSpPr>
        <p:spPr bwMode="auto">
          <a:xfrm>
            <a:off x="5334000" y="2540794"/>
            <a:ext cx="148829" cy="928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ln>
          <a:effectLst/>
        </p:spPr>
        <p:txBody>
          <a:bodyPr wrap="none" anchor="ctr"/>
          <a:lstStyle/>
          <a:p>
            <a:endParaRPr lang="zh-CN" altLang="en-US" sz="1350"/>
          </a:p>
        </p:txBody>
      </p:sp>
      <p:sp>
        <p:nvSpPr>
          <p:cNvPr id="69655" name="Rectangle 23"/>
          <p:cNvSpPr>
            <a:spLocks noChangeArrowheads="1"/>
          </p:cNvSpPr>
          <p:nvPr/>
        </p:nvSpPr>
        <p:spPr bwMode="auto">
          <a:xfrm>
            <a:off x="5418535" y="2541985"/>
            <a:ext cx="733425" cy="92869"/>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ln>
          <a:effectLst/>
        </p:spPr>
        <p:txBody>
          <a:bodyPr wrap="none" anchor="ctr"/>
          <a:lstStyle/>
          <a:p>
            <a:endParaRPr lang="zh-CN" altLang="en-US" sz="1350"/>
          </a:p>
        </p:txBody>
      </p:sp>
      <p:sp>
        <p:nvSpPr>
          <p:cNvPr id="69656" name="Oval 24"/>
          <p:cNvSpPr>
            <a:spLocks noChangeArrowheads="1"/>
          </p:cNvSpPr>
          <p:nvPr/>
        </p:nvSpPr>
        <p:spPr bwMode="auto">
          <a:xfrm>
            <a:off x="6084094" y="2541985"/>
            <a:ext cx="134541" cy="9048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endParaRPr lang="zh-CN" altLang="en-US" sz="1350"/>
          </a:p>
        </p:txBody>
      </p:sp>
      <p:sp>
        <p:nvSpPr>
          <p:cNvPr id="69657" name="Oval 25"/>
          <p:cNvSpPr>
            <a:spLocks noChangeArrowheads="1"/>
          </p:cNvSpPr>
          <p:nvPr/>
        </p:nvSpPr>
        <p:spPr bwMode="auto">
          <a:xfrm>
            <a:off x="6156722" y="2571750"/>
            <a:ext cx="36909" cy="2619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endParaRPr lang="zh-CN" altLang="en-US" sz="1350"/>
          </a:p>
        </p:txBody>
      </p:sp>
      <p:sp>
        <p:nvSpPr>
          <p:cNvPr id="69658" name="Rectangle 26"/>
          <p:cNvSpPr>
            <a:spLocks noChangeArrowheads="1"/>
          </p:cNvSpPr>
          <p:nvPr/>
        </p:nvSpPr>
        <p:spPr bwMode="auto">
          <a:xfrm rot="3419336">
            <a:off x="5838230" y="2363987"/>
            <a:ext cx="656035" cy="728663"/>
          </a:xfrm>
          <a:prstGeom prst="rect">
            <a:avLst/>
          </a:prstGeom>
          <a:solidFill>
            <a:schemeClr val="accent1"/>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sz="1350"/>
          </a:p>
        </p:txBody>
      </p:sp>
      <p:sp>
        <p:nvSpPr>
          <p:cNvPr id="69659" name="Rectangle 27"/>
          <p:cNvSpPr>
            <a:spLocks noChangeArrowheads="1"/>
          </p:cNvSpPr>
          <p:nvPr/>
        </p:nvSpPr>
        <p:spPr bwMode="auto">
          <a:xfrm>
            <a:off x="2319576" y="2603183"/>
            <a:ext cx="373380" cy="365760"/>
          </a:xfrm>
          <a:prstGeom prst="rect">
            <a:avLst/>
          </a:prstGeom>
          <a:noFill/>
          <a:ln w="9525">
            <a:noFill/>
            <a:miter lim="800000"/>
          </a:ln>
          <a:effectLst/>
        </p:spPr>
        <p:txBody>
          <a:bodyPr wrap="none">
            <a:spAutoFit/>
          </a:bodyPr>
          <a:lstStyle/>
          <a:p>
            <a:pPr algn="ctr" eaLnBrk="1" hangingPunct="1"/>
            <a:r>
              <a:rPr lang="en-US" altLang="zh-CN" b="1">
                <a:solidFill>
                  <a:srgbClr val="FFFFFF"/>
                </a:solidFill>
                <a:latin typeface="Arial" panose="020B0604020202020204" pitchFamily="34" charset="0"/>
              </a:rPr>
              <a:t> 1</a:t>
            </a:r>
            <a:endParaRPr lang="en-US" altLang="zh-CN" b="1">
              <a:solidFill>
                <a:srgbClr val="FFFFFF"/>
              </a:solidFill>
              <a:latin typeface="Arial" panose="020B0604020202020204" pitchFamily="34" charset="0"/>
            </a:endParaRPr>
          </a:p>
        </p:txBody>
      </p:sp>
      <p:sp>
        <p:nvSpPr>
          <p:cNvPr id="69660" name="Rectangle 28"/>
          <p:cNvSpPr>
            <a:spLocks noChangeArrowheads="1"/>
          </p:cNvSpPr>
          <p:nvPr/>
        </p:nvSpPr>
        <p:spPr bwMode="auto">
          <a:xfrm>
            <a:off x="3495675" y="2626519"/>
            <a:ext cx="480060" cy="411480"/>
          </a:xfrm>
          <a:prstGeom prst="rect">
            <a:avLst/>
          </a:prstGeom>
          <a:noFill/>
          <a:ln w="9525">
            <a:noFill/>
            <a:miter lim="800000"/>
          </a:ln>
          <a:effectLst/>
        </p:spPr>
        <p:txBody>
          <a:bodyPr wrap="none">
            <a:spAutoFit/>
          </a:bodyPr>
          <a:lstStyle/>
          <a:p>
            <a:pPr eaLnBrk="1" hangingPunct="1"/>
            <a:r>
              <a:rPr lang="en-US" altLang="zh-CN" sz="2100" b="1">
                <a:solidFill>
                  <a:srgbClr val="FFFFFF"/>
                </a:solidFill>
                <a:latin typeface="Arial" panose="020B0604020202020204" pitchFamily="34" charset="0"/>
              </a:rPr>
              <a:t>  2</a:t>
            </a:r>
            <a:endParaRPr lang="en-US" altLang="zh-CN" sz="2100" b="1">
              <a:solidFill>
                <a:srgbClr val="FFFFFF"/>
              </a:solidFill>
              <a:latin typeface="Arial" panose="020B0604020202020204" pitchFamily="34" charset="0"/>
            </a:endParaRPr>
          </a:p>
        </p:txBody>
      </p:sp>
      <p:sp>
        <p:nvSpPr>
          <p:cNvPr id="69661" name="Rectangle 29"/>
          <p:cNvSpPr>
            <a:spLocks noChangeArrowheads="1"/>
          </p:cNvSpPr>
          <p:nvPr/>
        </p:nvSpPr>
        <p:spPr bwMode="auto">
          <a:xfrm>
            <a:off x="4655344" y="2626519"/>
            <a:ext cx="480060" cy="411480"/>
          </a:xfrm>
          <a:prstGeom prst="rect">
            <a:avLst/>
          </a:prstGeom>
          <a:noFill/>
          <a:ln w="9525">
            <a:noFill/>
            <a:miter lim="800000"/>
          </a:ln>
          <a:effectLst/>
        </p:spPr>
        <p:txBody>
          <a:bodyPr wrap="none">
            <a:spAutoFit/>
          </a:bodyPr>
          <a:lstStyle/>
          <a:p>
            <a:pPr eaLnBrk="1" hangingPunct="1"/>
            <a:r>
              <a:rPr lang="en-US" altLang="zh-CN" sz="2100" b="1">
                <a:solidFill>
                  <a:srgbClr val="FFFFFF"/>
                </a:solidFill>
                <a:latin typeface="Arial" panose="020B0604020202020204" pitchFamily="34" charset="0"/>
              </a:rPr>
              <a:t>  3</a:t>
            </a:r>
            <a:endParaRPr lang="en-US" altLang="zh-CN" sz="2100" b="1">
              <a:solidFill>
                <a:srgbClr val="FFFFFF"/>
              </a:solidFill>
              <a:latin typeface="Arial" panose="020B0604020202020204" pitchFamily="34" charset="0"/>
            </a:endParaRPr>
          </a:p>
        </p:txBody>
      </p:sp>
      <p:sp>
        <p:nvSpPr>
          <p:cNvPr id="69662" name="Rectangle 30"/>
          <p:cNvSpPr>
            <a:spLocks noChangeArrowheads="1"/>
          </p:cNvSpPr>
          <p:nvPr/>
        </p:nvSpPr>
        <p:spPr bwMode="auto">
          <a:xfrm>
            <a:off x="5926931" y="2569369"/>
            <a:ext cx="503873" cy="411480"/>
          </a:xfrm>
          <a:prstGeom prst="rect">
            <a:avLst/>
          </a:prstGeom>
          <a:noFill/>
          <a:ln w="9525">
            <a:noFill/>
            <a:miter lim="800000"/>
          </a:ln>
          <a:effectLst/>
        </p:spPr>
        <p:txBody>
          <a:bodyPr wrap="square">
            <a:spAutoFit/>
          </a:bodyPr>
          <a:lstStyle/>
          <a:p>
            <a:pPr eaLnBrk="1" hangingPunct="1"/>
            <a:r>
              <a:rPr lang="en-US" altLang="zh-CN" sz="2100" b="1">
                <a:solidFill>
                  <a:srgbClr val="FFFFFF"/>
                </a:solidFill>
                <a:latin typeface="Arial" panose="020B0604020202020204" pitchFamily="34" charset="0"/>
              </a:rPr>
              <a:t>  4</a:t>
            </a:r>
            <a:endParaRPr lang="en-US" altLang="zh-CN" sz="2100" b="1">
              <a:solidFill>
                <a:srgbClr val="FFFFFF"/>
              </a:solidFill>
              <a:latin typeface="Arial" panose="020B0604020202020204" pitchFamily="34" charset="0"/>
            </a:endParaRPr>
          </a:p>
        </p:txBody>
      </p:sp>
      <p:sp>
        <p:nvSpPr>
          <p:cNvPr id="69663" name="Rectangle 31"/>
          <p:cNvSpPr>
            <a:spLocks noChangeArrowheads="1"/>
          </p:cNvSpPr>
          <p:nvPr/>
        </p:nvSpPr>
        <p:spPr bwMode="auto">
          <a:xfrm>
            <a:off x="1672590" y="3486150"/>
            <a:ext cx="1028700" cy="1996440"/>
          </a:xfrm>
          <a:prstGeom prst="rect">
            <a:avLst/>
          </a:prstGeom>
          <a:noFill/>
          <a:ln w="9525">
            <a:solidFill>
              <a:srgbClr val="002060"/>
            </a:solidFill>
            <a:prstDash val="sysDot"/>
            <a:miter lim="800000"/>
          </a:ln>
          <a:effectLst/>
        </p:spPr>
        <p:txBody>
          <a:bodyPr>
            <a:spAutoFit/>
          </a:bodyPr>
          <a:lstStyle/>
          <a:p>
            <a:pPr eaLnBrk="1" hangingPunct="1"/>
            <a:r>
              <a:rPr lang="zh-CN" altLang="en-US" sz="2100" b="1" dirty="0">
                <a:solidFill>
                  <a:schemeClr val="bg2">
                    <a:lumMod val="10000"/>
                  </a:schemeClr>
                </a:solidFill>
              </a:rPr>
              <a:t>它是因特网中最复杂的</a:t>
            </a:r>
            <a:r>
              <a:rPr lang="zh-CN" altLang="en-US" sz="2400" b="1" dirty="0" smtClean="0">
                <a:solidFill>
                  <a:schemeClr val="bg2">
                    <a:lumMod val="10000"/>
                  </a:schemeClr>
                </a:solidFill>
              </a:rPr>
              <a:t>部分</a:t>
            </a:r>
            <a:endParaRPr lang="zh-CN" altLang="en-US" sz="2400" b="1" dirty="0" smtClean="0">
              <a:solidFill>
                <a:schemeClr val="bg2">
                  <a:lumMod val="10000"/>
                </a:schemeClr>
              </a:solidFill>
            </a:endParaRPr>
          </a:p>
          <a:p>
            <a:pPr eaLnBrk="1" hangingPunct="1"/>
            <a:endParaRPr lang="en-US" altLang="zh-CN" sz="1350" b="1" dirty="0" smtClean="0">
              <a:solidFill>
                <a:srgbClr val="333399"/>
              </a:solidFill>
            </a:endParaRPr>
          </a:p>
        </p:txBody>
      </p:sp>
      <p:sp>
        <p:nvSpPr>
          <p:cNvPr id="69664" name="Rectangle 32"/>
          <p:cNvSpPr>
            <a:spLocks noChangeArrowheads="1"/>
          </p:cNvSpPr>
          <p:nvPr/>
        </p:nvSpPr>
        <p:spPr bwMode="auto">
          <a:xfrm rot="10800000" flipV="1">
            <a:off x="3240405" y="3462814"/>
            <a:ext cx="1031081" cy="1737360"/>
          </a:xfrm>
          <a:prstGeom prst="rect">
            <a:avLst/>
          </a:prstGeom>
          <a:noFill/>
          <a:ln w="9525">
            <a:solidFill>
              <a:srgbClr val="002060"/>
            </a:solidFill>
            <a:prstDash val="sysDot"/>
            <a:miter lim="800000"/>
          </a:ln>
          <a:effectLst/>
        </p:spPr>
        <p:txBody>
          <a:bodyPr wrap="square">
            <a:spAutoFit/>
          </a:bodyPr>
          <a:lstStyle/>
          <a:p>
            <a:pPr eaLnBrk="1" hangingPunct="1"/>
            <a:r>
              <a:rPr lang="zh-CN" altLang="en-US" b="1">
                <a:solidFill>
                  <a:schemeClr val="bg2">
                    <a:lumMod val="10000"/>
                  </a:schemeClr>
                </a:solidFill>
              </a:rPr>
              <a:t>它要向网络边缘中的大量主机提供连通性</a:t>
            </a:r>
            <a:endParaRPr lang="zh-CN" altLang="en-US" sz="1200" b="1">
              <a:solidFill>
                <a:srgbClr val="333399"/>
              </a:solidFill>
            </a:endParaRPr>
          </a:p>
        </p:txBody>
      </p:sp>
      <p:sp>
        <p:nvSpPr>
          <p:cNvPr id="69665" name="Rectangle 33"/>
          <p:cNvSpPr>
            <a:spLocks noChangeArrowheads="1"/>
          </p:cNvSpPr>
          <p:nvPr/>
        </p:nvSpPr>
        <p:spPr bwMode="auto">
          <a:xfrm>
            <a:off x="4608195" y="3439795"/>
            <a:ext cx="1155065" cy="1737360"/>
          </a:xfrm>
          <a:prstGeom prst="rect">
            <a:avLst/>
          </a:prstGeom>
          <a:noFill/>
          <a:ln w="9525">
            <a:solidFill>
              <a:srgbClr val="002060"/>
            </a:solidFill>
            <a:prstDash val="sysDot"/>
            <a:miter lim="800000"/>
          </a:ln>
          <a:effectLst/>
        </p:spPr>
        <p:txBody>
          <a:bodyPr wrap="square">
            <a:spAutoFit/>
          </a:bodyPr>
          <a:lstStyle/>
          <a:p>
            <a:pPr eaLnBrk="1" hangingPunct="1"/>
            <a:r>
              <a:rPr lang="zh-CN" altLang="en-US" sz="1500" b="1" dirty="0">
                <a:solidFill>
                  <a:schemeClr val="bg2">
                    <a:lumMod val="10000"/>
                  </a:schemeClr>
                </a:solidFill>
              </a:rPr>
              <a:t>在网络核心部分起特殊作用的是</a:t>
            </a:r>
            <a:r>
              <a:rPr lang="zh-CN" altLang="en-US" b="1" dirty="0" smtClean="0">
                <a:solidFill>
                  <a:schemeClr val="bg2">
                    <a:lumMod val="10000"/>
                  </a:schemeClr>
                </a:solidFill>
              </a:rPr>
              <a:t>路由器</a:t>
            </a:r>
            <a:endParaRPr lang="zh-CN" altLang="en-US" b="1" dirty="0" smtClean="0">
              <a:solidFill>
                <a:schemeClr val="bg2">
                  <a:lumMod val="10000"/>
                </a:schemeClr>
              </a:solidFill>
            </a:endParaRPr>
          </a:p>
          <a:p>
            <a:pPr eaLnBrk="1" hangingPunct="1"/>
            <a:r>
              <a:rPr lang="zh-CN" altLang="en-US" sz="1500" b="1">
                <a:solidFill>
                  <a:schemeClr val="bg2">
                    <a:lumMod val="10000"/>
                  </a:schemeClr>
                </a:solidFill>
                <a:sym typeface="+mn-ea"/>
              </a:rPr>
              <a:t>它是实现分组交换的关键构件</a:t>
            </a:r>
            <a:endParaRPr lang="en-US" altLang="zh-CN" sz="1350" b="1" dirty="0">
              <a:solidFill>
                <a:srgbClr val="CC0000"/>
              </a:solidFill>
            </a:endParaRPr>
          </a:p>
        </p:txBody>
      </p:sp>
      <p:sp>
        <p:nvSpPr>
          <p:cNvPr id="69666" name="Rectangle 34"/>
          <p:cNvSpPr>
            <a:spLocks noChangeArrowheads="1"/>
          </p:cNvSpPr>
          <p:nvPr/>
        </p:nvSpPr>
        <p:spPr bwMode="auto">
          <a:xfrm rot="10800000" flipV="1">
            <a:off x="5979319" y="3506629"/>
            <a:ext cx="1353503" cy="1737360"/>
          </a:xfrm>
          <a:prstGeom prst="rect">
            <a:avLst/>
          </a:prstGeom>
          <a:noFill/>
          <a:ln w="9525">
            <a:solidFill>
              <a:srgbClr val="002060"/>
            </a:solidFill>
            <a:prstDash val="sysDot"/>
            <a:miter lim="800000"/>
          </a:ln>
          <a:effectLst/>
        </p:spPr>
        <p:txBody>
          <a:bodyPr wrap="square">
            <a:spAutoFit/>
          </a:bodyPr>
          <a:lstStyle/>
          <a:p>
            <a:pPr eaLnBrk="1" hangingPunct="1"/>
            <a:r>
              <a:rPr lang="zh-CN" altLang="en-US" b="1">
                <a:solidFill>
                  <a:schemeClr val="bg2">
                    <a:lumMod val="10000"/>
                  </a:schemeClr>
                </a:solidFill>
                <a:effectLst>
                  <a:outerShdw blurRad="38100" dist="38100" dir="2700000" algn="tl">
                    <a:srgbClr val="000000">
                      <a:alpha val="43137"/>
                    </a:srgbClr>
                  </a:outerShdw>
                </a:effectLst>
              </a:rPr>
              <a:t>路由器的任务是转发收到的分组，这是网络核心部分最重要的功能</a:t>
            </a:r>
            <a:endParaRPr lang="en-US" altLang="zh-CN" sz="1350" b="1">
              <a:solidFill>
                <a:srgbClr val="333399"/>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wheel(4)">
                                      <p:cBhvr>
                                        <p:cTn id="7" dur="2000"/>
                                        <p:tgtEl>
                                          <p:spTgt spid="69638"/>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69640"/>
                                        </p:tgtEl>
                                        <p:attrNameLst>
                                          <p:attrName>style.visibility</p:attrName>
                                        </p:attrNameLst>
                                      </p:cBhvr>
                                      <p:to>
                                        <p:strVal val="visible"/>
                                      </p:to>
                                    </p:set>
                                    <p:animEffect transition="in" filter="wheel(4)">
                                      <p:cBhvr>
                                        <p:cTn id="10" dur="2000"/>
                                        <p:tgtEl>
                                          <p:spTgt spid="69640"/>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69642"/>
                                        </p:tgtEl>
                                        <p:attrNameLst>
                                          <p:attrName>style.visibility</p:attrName>
                                        </p:attrNameLst>
                                      </p:cBhvr>
                                      <p:to>
                                        <p:strVal val="visible"/>
                                      </p:to>
                                    </p:set>
                                    <p:animEffect transition="in" filter="wheel(4)">
                                      <p:cBhvr>
                                        <p:cTn id="13" dur="1000"/>
                                        <p:tgtEl>
                                          <p:spTgt spid="69642"/>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69659"/>
                                        </p:tgtEl>
                                        <p:attrNameLst>
                                          <p:attrName>style.visibility</p:attrName>
                                        </p:attrNameLst>
                                      </p:cBhvr>
                                      <p:to>
                                        <p:strVal val="visible"/>
                                      </p:to>
                                    </p:set>
                                    <p:animEffect transition="in" filter="wheel(4)">
                                      <p:cBhvr>
                                        <p:cTn id="16" dur="2000"/>
                                        <p:tgtEl>
                                          <p:spTgt spid="69659"/>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69663"/>
                                        </p:tgtEl>
                                        <p:attrNameLst>
                                          <p:attrName>style.visibility</p:attrName>
                                        </p:attrNameLst>
                                      </p:cBhvr>
                                      <p:to>
                                        <p:strVal val="visible"/>
                                      </p:to>
                                    </p:set>
                                    <p:animEffect transition="in" filter="wheel(4)">
                                      <p:cBhvr>
                                        <p:cTn id="19" dur="2000"/>
                                        <p:tgtEl>
                                          <p:spTgt spid="6966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grpId="0" nodeType="clickEffect">
                                  <p:stCondLst>
                                    <p:cond delay="0"/>
                                  </p:stCondLst>
                                  <p:childTnLst>
                                    <p:set>
                                      <p:cBhvr>
                                        <p:cTn id="23" dur="1" fill="hold">
                                          <p:stCondLst>
                                            <p:cond delay="0"/>
                                          </p:stCondLst>
                                        </p:cTn>
                                        <p:tgtEl>
                                          <p:spTgt spid="69637"/>
                                        </p:tgtEl>
                                        <p:attrNameLst>
                                          <p:attrName>style.visibility</p:attrName>
                                        </p:attrNameLst>
                                      </p:cBhvr>
                                      <p:to>
                                        <p:strVal val="visible"/>
                                      </p:to>
                                    </p:set>
                                    <p:animEffect transition="in" filter="wheel(4)">
                                      <p:cBhvr>
                                        <p:cTn id="24" dur="1000"/>
                                        <p:tgtEl>
                                          <p:spTgt spid="69637"/>
                                        </p:tgtEl>
                                      </p:cBhvr>
                                    </p:animEffect>
                                  </p:childTnLst>
                                </p:cTn>
                              </p:par>
                              <p:par>
                                <p:cTn id="25" presetID="21" presetClass="entr" presetSubtype="4" fill="hold" grpId="1" nodeType="withEffect">
                                  <p:stCondLst>
                                    <p:cond delay="0"/>
                                  </p:stCondLst>
                                  <p:childTnLst>
                                    <p:set>
                                      <p:cBhvr>
                                        <p:cTn id="26" dur="1" fill="hold">
                                          <p:stCondLst>
                                            <p:cond delay="0"/>
                                          </p:stCondLst>
                                        </p:cTn>
                                        <p:tgtEl>
                                          <p:spTgt spid="69642"/>
                                        </p:tgtEl>
                                        <p:attrNameLst>
                                          <p:attrName>style.visibility</p:attrName>
                                        </p:attrNameLst>
                                      </p:cBhvr>
                                      <p:to>
                                        <p:strVal val="visible"/>
                                      </p:to>
                                    </p:set>
                                    <p:animEffect transition="in" filter="wheel(4)">
                                      <p:cBhvr>
                                        <p:cTn id="27" dur="1000"/>
                                        <p:tgtEl>
                                          <p:spTgt spid="69642"/>
                                        </p:tgtEl>
                                      </p:cBhvr>
                                    </p:animEffect>
                                  </p:childTnLst>
                                </p:cTn>
                              </p:par>
                              <p:par>
                                <p:cTn id="28" presetID="21" presetClass="entr" presetSubtype="4" fill="hold" grpId="0" nodeType="withEffect">
                                  <p:stCondLst>
                                    <p:cond delay="0"/>
                                  </p:stCondLst>
                                  <p:childTnLst>
                                    <p:set>
                                      <p:cBhvr>
                                        <p:cTn id="29" dur="1" fill="hold">
                                          <p:stCondLst>
                                            <p:cond delay="0"/>
                                          </p:stCondLst>
                                        </p:cTn>
                                        <p:tgtEl>
                                          <p:spTgt spid="69643"/>
                                        </p:tgtEl>
                                        <p:attrNameLst>
                                          <p:attrName>style.visibility</p:attrName>
                                        </p:attrNameLst>
                                      </p:cBhvr>
                                      <p:to>
                                        <p:strVal val="visible"/>
                                      </p:to>
                                    </p:set>
                                    <p:animEffect transition="in" filter="wheel(4)">
                                      <p:cBhvr>
                                        <p:cTn id="30" dur="1000"/>
                                        <p:tgtEl>
                                          <p:spTgt spid="69643"/>
                                        </p:tgtEl>
                                      </p:cBhvr>
                                    </p:animEffect>
                                  </p:childTnLst>
                                </p:cTn>
                              </p:par>
                              <p:par>
                                <p:cTn id="31" presetID="21" presetClass="entr" presetSubtype="4" fill="hold" grpId="0" nodeType="withEffect">
                                  <p:stCondLst>
                                    <p:cond delay="0"/>
                                  </p:stCondLst>
                                  <p:childTnLst>
                                    <p:set>
                                      <p:cBhvr>
                                        <p:cTn id="32" dur="1" fill="hold">
                                          <p:stCondLst>
                                            <p:cond delay="0"/>
                                          </p:stCondLst>
                                        </p:cTn>
                                        <p:tgtEl>
                                          <p:spTgt spid="69644"/>
                                        </p:tgtEl>
                                        <p:attrNameLst>
                                          <p:attrName>style.visibility</p:attrName>
                                        </p:attrNameLst>
                                      </p:cBhvr>
                                      <p:to>
                                        <p:strVal val="visible"/>
                                      </p:to>
                                    </p:set>
                                    <p:animEffect transition="in" filter="wheel(4)">
                                      <p:cBhvr>
                                        <p:cTn id="33" dur="1000"/>
                                        <p:tgtEl>
                                          <p:spTgt spid="69644"/>
                                        </p:tgtEl>
                                      </p:cBhvr>
                                    </p:animEffect>
                                  </p:childTnLst>
                                </p:cTn>
                              </p:par>
                              <p:par>
                                <p:cTn id="34" presetID="21" presetClass="entr" presetSubtype="4" fill="hold" grpId="0" nodeType="withEffect">
                                  <p:stCondLst>
                                    <p:cond delay="0"/>
                                  </p:stCondLst>
                                  <p:childTnLst>
                                    <p:set>
                                      <p:cBhvr>
                                        <p:cTn id="35" dur="1" fill="hold">
                                          <p:stCondLst>
                                            <p:cond delay="0"/>
                                          </p:stCondLst>
                                        </p:cTn>
                                        <p:tgtEl>
                                          <p:spTgt spid="69645"/>
                                        </p:tgtEl>
                                        <p:attrNameLst>
                                          <p:attrName>style.visibility</p:attrName>
                                        </p:attrNameLst>
                                      </p:cBhvr>
                                      <p:to>
                                        <p:strVal val="visible"/>
                                      </p:to>
                                    </p:set>
                                    <p:animEffect transition="in" filter="wheel(4)">
                                      <p:cBhvr>
                                        <p:cTn id="36" dur="1000"/>
                                        <p:tgtEl>
                                          <p:spTgt spid="69645"/>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69646"/>
                                        </p:tgtEl>
                                        <p:attrNameLst>
                                          <p:attrName>style.visibility</p:attrName>
                                        </p:attrNameLst>
                                      </p:cBhvr>
                                      <p:to>
                                        <p:strVal val="visible"/>
                                      </p:to>
                                    </p:set>
                                    <p:animEffect transition="in" filter="wheel(4)">
                                      <p:cBhvr>
                                        <p:cTn id="39" dur="1000"/>
                                        <p:tgtEl>
                                          <p:spTgt spid="69646"/>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69648"/>
                                        </p:tgtEl>
                                        <p:attrNameLst>
                                          <p:attrName>style.visibility</p:attrName>
                                        </p:attrNameLst>
                                      </p:cBhvr>
                                      <p:to>
                                        <p:strVal val="visible"/>
                                      </p:to>
                                    </p:set>
                                    <p:animEffect transition="in" filter="wheel(4)">
                                      <p:cBhvr>
                                        <p:cTn id="42" dur="1000"/>
                                        <p:tgtEl>
                                          <p:spTgt spid="69648"/>
                                        </p:tgtEl>
                                      </p:cBhvr>
                                    </p:animEffect>
                                  </p:childTnLst>
                                </p:cTn>
                              </p:par>
                              <p:par>
                                <p:cTn id="43" presetID="21" presetClass="entr" presetSubtype="4" fill="hold" grpId="0" nodeType="withEffect">
                                  <p:stCondLst>
                                    <p:cond delay="0"/>
                                  </p:stCondLst>
                                  <p:childTnLst>
                                    <p:set>
                                      <p:cBhvr>
                                        <p:cTn id="44" dur="1" fill="hold">
                                          <p:stCondLst>
                                            <p:cond delay="0"/>
                                          </p:stCondLst>
                                        </p:cTn>
                                        <p:tgtEl>
                                          <p:spTgt spid="69660"/>
                                        </p:tgtEl>
                                        <p:attrNameLst>
                                          <p:attrName>style.visibility</p:attrName>
                                        </p:attrNameLst>
                                      </p:cBhvr>
                                      <p:to>
                                        <p:strVal val="visible"/>
                                      </p:to>
                                    </p:set>
                                    <p:animEffect transition="in" filter="wheel(4)">
                                      <p:cBhvr>
                                        <p:cTn id="45" dur="1000"/>
                                        <p:tgtEl>
                                          <p:spTgt spid="69660"/>
                                        </p:tgtEl>
                                      </p:cBhvr>
                                    </p:animEffect>
                                  </p:childTnLst>
                                </p:cTn>
                              </p:par>
                              <p:par>
                                <p:cTn id="46" presetID="21" presetClass="entr" presetSubtype="4" fill="hold" grpId="0" nodeType="withEffect">
                                  <p:stCondLst>
                                    <p:cond delay="0"/>
                                  </p:stCondLst>
                                  <p:childTnLst>
                                    <p:set>
                                      <p:cBhvr>
                                        <p:cTn id="47" dur="1" fill="hold">
                                          <p:stCondLst>
                                            <p:cond delay="0"/>
                                          </p:stCondLst>
                                        </p:cTn>
                                        <p:tgtEl>
                                          <p:spTgt spid="69664"/>
                                        </p:tgtEl>
                                        <p:attrNameLst>
                                          <p:attrName>style.visibility</p:attrName>
                                        </p:attrNameLst>
                                      </p:cBhvr>
                                      <p:to>
                                        <p:strVal val="visible"/>
                                      </p:to>
                                    </p:set>
                                    <p:animEffect transition="in" filter="wheel(4)">
                                      <p:cBhvr>
                                        <p:cTn id="48" dur="1000"/>
                                        <p:tgtEl>
                                          <p:spTgt spid="69664"/>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4" fill="hold" grpId="0" nodeType="clickEffect">
                                  <p:stCondLst>
                                    <p:cond delay="0"/>
                                  </p:stCondLst>
                                  <p:childTnLst>
                                    <p:set>
                                      <p:cBhvr>
                                        <p:cTn id="52" dur="1" fill="hold">
                                          <p:stCondLst>
                                            <p:cond delay="0"/>
                                          </p:stCondLst>
                                        </p:cTn>
                                        <p:tgtEl>
                                          <p:spTgt spid="69636"/>
                                        </p:tgtEl>
                                        <p:attrNameLst>
                                          <p:attrName>style.visibility</p:attrName>
                                        </p:attrNameLst>
                                      </p:cBhvr>
                                      <p:to>
                                        <p:strVal val="visible"/>
                                      </p:to>
                                    </p:set>
                                    <p:animEffect transition="in" filter="wheel(4)">
                                      <p:cBhvr>
                                        <p:cTn id="53" dur="1000"/>
                                        <p:tgtEl>
                                          <p:spTgt spid="69636"/>
                                        </p:tgtEl>
                                      </p:cBhvr>
                                    </p:animEffect>
                                  </p:childTnLst>
                                </p:cTn>
                              </p:par>
                              <p:par>
                                <p:cTn id="54" presetID="21" presetClass="entr" presetSubtype="4" fill="hold" grpId="1" nodeType="withEffect">
                                  <p:stCondLst>
                                    <p:cond delay="0"/>
                                  </p:stCondLst>
                                  <p:childTnLst>
                                    <p:set>
                                      <p:cBhvr>
                                        <p:cTn id="55" dur="1" fill="hold">
                                          <p:stCondLst>
                                            <p:cond delay="0"/>
                                          </p:stCondLst>
                                        </p:cTn>
                                        <p:tgtEl>
                                          <p:spTgt spid="69648"/>
                                        </p:tgtEl>
                                        <p:attrNameLst>
                                          <p:attrName>style.visibility</p:attrName>
                                        </p:attrNameLst>
                                      </p:cBhvr>
                                      <p:to>
                                        <p:strVal val="visible"/>
                                      </p:to>
                                    </p:set>
                                    <p:animEffect transition="in" filter="wheel(4)">
                                      <p:cBhvr>
                                        <p:cTn id="56" dur="1000"/>
                                        <p:tgtEl>
                                          <p:spTgt spid="69648"/>
                                        </p:tgtEl>
                                      </p:cBhvr>
                                    </p:animEffect>
                                  </p:childTnLst>
                                </p:cTn>
                              </p:par>
                              <p:par>
                                <p:cTn id="57" presetID="21" presetClass="entr" presetSubtype="4" fill="hold" grpId="0" nodeType="withEffect">
                                  <p:stCondLst>
                                    <p:cond delay="0"/>
                                  </p:stCondLst>
                                  <p:childTnLst>
                                    <p:set>
                                      <p:cBhvr>
                                        <p:cTn id="58" dur="1" fill="hold">
                                          <p:stCondLst>
                                            <p:cond delay="0"/>
                                          </p:stCondLst>
                                        </p:cTn>
                                        <p:tgtEl>
                                          <p:spTgt spid="69649"/>
                                        </p:tgtEl>
                                        <p:attrNameLst>
                                          <p:attrName>style.visibility</p:attrName>
                                        </p:attrNameLst>
                                      </p:cBhvr>
                                      <p:to>
                                        <p:strVal val="visible"/>
                                      </p:to>
                                    </p:set>
                                    <p:animEffect transition="in" filter="wheel(4)">
                                      <p:cBhvr>
                                        <p:cTn id="59" dur="1000"/>
                                        <p:tgtEl>
                                          <p:spTgt spid="69649"/>
                                        </p:tgtEl>
                                      </p:cBhvr>
                                    </p:animEffect>
                                  </p:childTnLst>
                                </p:cTn>
                              </p:par>
                              <p:par>
                                <p:cTn id="60" presetID="21" presetClass="entr" presetSubtype="4" fill="hold" grpId="0" nodeType="withEffect">
                                  <p:stCondLst>
                                    <p:cond delay="0"/>
                                  </p:stCondLst>
                                  <p:childTnLst>
                                    <p:set>
                                      <p:cBhvr>
                                        <p:cTn id="61" dur="1" fill="hold">
                                          <p:stCondLst>
                                            <p:cond delay="0"/>
                                          </p:stCondLst>
                                        </p:cTn>
                                        <p:tgtEl>
                                          <p:spTgt spid="69650"/>
                                        </p:tgtEl>
                                        <p:attrNameLst>
                                          <p:attrName>style.visibility</p:attrName>
                                        </p:attrNameLst>
                                      </p:cBhvr>
                                      <p:to>
                                        <p:strVal val="visible"/>
                                      </p:to>
                                    </p:set>
                                    <p:animEffect transition="in" filter="wheel(4)">
                                      <p:cBhvr>
                                        <p:cTn id="62" dur="1000"/>
                                        <p:tgtEl>
                                          <p:spTgt spid="69650"/>
                                        </p:tgtEl>
                                      </p:cBhvr>
                                    </p:animEffect>
                                  </p:childTnLst>
                                </p:cTn>
                              </p:par>
                              <p:par>
                                <p:cTn id="63" presetID="21" presetClass="entr" presetSubtype="4" fill="hold" grpId="0" nodeType="withEffect">
                                  <p:stCondLst>
                                    <p:cond delay="0"/>
                                  </p:stCondLst>
                                  <p:childTnLst>
                                    <p:set>
                                      <p:cBhvr>
                                        <p:cTn id="64" dur="1" fill="hold">
                                          <p:stCondLst>
                                            <p:cond delay="0"/>
                                          </p:stCondLst>
                                        </p:cTn>
                                        <p:tgtEl>
                                          <p:spTgt spid="69651"/>
                                        </p:tgtEl>
                                        <p:attrNameLst>
                                          <p:attrName>style.visibility</p:attrName>
                                        </p:attrNameLst>
                                      </p:cBhvr>
                                      <p:to>
                                        <p:strVal val="visible"/>
                                      </p:to>
                                    </p:set>
                                    <p:animEffect transition="in" filter="wheel(4)">
                                      <p:cBhvr>
                                        <p:cTn id="65" dur="1000"/>
                                        <p:tgtEl>
                                          <p:spTgt spid="69651"/>
                                        </p:tgtEl>
                                      </p:cBhvr>
                                    </p:animEffect>
                                  </p:childTnLst>
                                </p:cTn>
                              </p:par>
                              <p:par>
                                <p:cTn id="66" presetID="21" presetClass="entr" presetSubtype="4" fill="hold" grpId="0" nodeType="withEffect">
                                  <p:stCondLst>
                                    <p:cond delay="0"/>
                                  </p:stCondLst>
                                  <p:childTnLst>
                                    <p:set>
                                      <p:cBhvr>
                                        <p:cTn id="67" dur="1" fill="hold">
                                          <p:stCondLst>
                                            <p:cond delay="0"/>
                                          </p:stCondLst>
                                        </p:cTn>
                                        <p:tgtEl>
                                          <p:spTgt spid="69652"/>
                                        </p:tgtEl>
                                        <p:attrNameLst>
                                          <p:attrName>style.visibility</p:attrName>
                                        </p:attrNameLst>
                                      </p:cBhvr>
                                      <p:to>
                                        <p:strVal val="visible"/>
                                      </p:to>
                                    </p:set>
                                    <p:animEffect transition="in" filter="wheel(4)">
                                      <p:cBhvr>
                                        <p:cTn id="68" dur="1000"/>
                                        <p:tgtEl>
                                          <p:spTgt spid="69652"/>
                                        </p:tgtEl>
                                      </p:cBhvr>
                                    </p:animEffect>
                                  </p:childTnLst>
                                </p:cTn>
                              </p:par>
                              <p:par>
                                <p:cTn id="69" presetID="21" presetClass="entr" presetSubtype="4" fill="hold" grpId="0" nodeType="withEffect">
                                  <p:stCondLst>
                                    <p:cond delay="0"/>
                                  </p:stCondLst>
                                  <p:childTnLst>
                                    <p:set>
                                      <p:cBhvr>
                                        <p:cTn id="70" dur="1" fill="hold">
                                          <p:stCondLst>
                                            <p:cond delay="0"/>
                                          </p:stCondLst>
                                        </p:cTn>
                                        <p:tgtEl>
                                          <p:spTgt spid="69654"/>
                                        </p:tgtEl>
                                        <p:attrNameLst>
                                          <p:attrName>style.visibility</p:attrName>
                                        </p:attrNameLst>
                                      </p:cBhvr>
                                      <p:to>
                                        <p:strVal val="visible"/>
                                      </p:to>
                                    </p:set>
                                    <p:animEffect transition="in" filter="wheel(4)">
                                      <p:cBhvr>
                                        <p:cTn id="71" dur="1000"/>
                                        <p:tgtEl>
                                          <p:spTgt spid="69654"/>
                                        </p:tgtEl>
                                      </p:cBhvr>
                                    </p:animEffect>
                                  </p:childTnLst>
                                </p:cTn>
                              </p:par>
                              <p:par>
                                <p:cTn id="72" presetID="21" presetClass="entr" presetSubtype="4" fill="hold" grpId="0" nodeType="withEffect">
                                  <p:stCondLst>
                                    <p:cond delay="0"/>
                                  </p:stCondLst>
                                  <p:childTnLst>
                                    <p:set>
                                      <p:cBhvr>
                                        <p:cTn id="73" dur="1" fill="hold">
                                          <p:stCondLst>
                                            <p:cond delay="0"/>
                                          </p:stCondLst>
                                        </p:cTn>
                                        <p:tgtEl>
                                          <p:spTgt spid="69661"/>
                                        </p:tgtEl>
                                        <p:attrNameLst>
                                          <p:attrName>style.visibility</p:attrName>
                                        </p:attrNameLst>
                                      </p:cBhvr>
                                      <p:to>
                                        <p:strVal val="visible"/>
                                      </p:to>
                                    </p:set>
                                    <p:animEffect transition="in" filter="wheel(4)">
                                      <p:cBhvr>
                                        <p:cTn id="74" dur="1000"/>
                                        <p:tgtEl>
                                          <p:spTgt spid="69661"/>
                                        </p:tgtEl>
                                      </p:cBhvr>
                                    </p:animEffect>
                                  </p:childTnLst>
                                </p:cTn>
                              </p:par>
                              <p:par>
                                <p:cTn id="75" presetID="21" presetClass="entr" presetSubtype="4" fill="hold" grpId="0" nodeType="withEffect">
                                  <p:stCondLst>
                                    <p:cond delay="0"/>
                                  </p:stCondLst>
                                  <p:childTnLst>
                                    <p:set>
                                      <p:cBhvr>
                                        <p:cTn id="76" dur="1" fill="hold">
                                          <p:stCondLst>
                                            <p:cond delay="0"/>
                                          </p:stCondLst>
                                        </p:cTn>
                                        <p:tgtEl>
                                          <p:spTgt spid="69665"/>
                                        </p:tgtEl>
                                        <p:attrNameLst>
                                          <p:attrName>style.visibility</p:attrName>
                                        </p:attrNameLst>
                                      </p:cBhvr>
                                      <p:to>
                                        <p:strVal val="visible"/>
                                      </p:to>
                                    </p:set>
                                    <p:animEffect transition="in" filter="wheel(4)">
                                      <p:cBhvr>
                                        <p:cTn id="77" dur="1000"/>
                                        <p:tgtEl>
                                          <p:spTgt spid="69665"/>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4" fill="hold" grpId="0" nodeType="clickEffect">
                                  <p:stCondLst>
                                    <p:cond delay="0"/>
                                  </p:stCondLst>
                                  <p:childTnLst>
                                    <p:set>
                                      <p:cBhvr>
                                        <p:cTn id="81" dur="1" fill="hold">
                                          <p:stCondLst>
                                            <p:cond delay="0"/>
                                          </p:stCondLst>
                                        </p:cTn>
                                        <p:tgtEl>
                                          <p:spTgt spid="69635"/>
                                        </p:tgtEl>
                                        <p:attrNameLst>
                                          <p:attrName>style.visibility</p:attrName>
                                        </p:attrNameLst>
                                      </p:cBhvr>
                                      <p:to>
                                        <p:strVal val="visible"/>
                                      </p:to>
                                    </p:set>
                                    <p:animEffect transition="in" filter="wheel(4)">
                                      <p:cBhvr>
                                        <p:cTn id="82" dur="1000"/>
                                        <p:tgtEl>
                                          <p:spTgt spid="69635"/>
                                        </p:tgtEl>
                                      </p:cBhvr>
                                    </p:animEffect>
                                  </p:childTnLst>
                                </p:cTn>
                              </p:par>
                              <p:par>
                                <p:cTn id="83" presetID="21" presetClass="entr" presetSubtype="4" fill="hold" grpId="1" nodeType="withEffect">
                                  <p:stCondLst>
                                    <p:cond delay="0"/>
                                  </p:stCondLst>
                                  <p:childTnLst>
                                    <p:set>
                                      <p:cBhvr>
                                        <p:cTn id="84" dur="1" fill="hold">
                                          <p:stCondLst>
                                            <p:cond delay="0"/>
                                          </p:stCondLst>
                                        </p:cTn>
                                        <p:tgtEl>
                                          <p:spTgt spid="69654"/>
                                        </p:tgtEl>
                                        <p:attrNameLst>
                                          <p:attrName>style.visibility</p:attrName>
                                        </p:attrNameLst>
                                      </p:cBhvr>
                                      <p:to>
                                        <p:strVal val="visible"/>
                                      </p:to>
                                    </p:set>
                                    <p:animEffect transition="in" filter="wheel(4)">
                                      <p:cBhvr>
                                        <p:cTn id="85" dur="1000"/>
                                        <p:tgtEl>
                                          <p:spTgt spid="69654"/>
                                        </p:tgtEl>
                                      </p:cBhvr>
                                    </p:animEffect>
                                  </p:childTnLst>
                                </p:cTn>
                              </p:par>
                              <p:par>
                                <p:cTn id="86" presetID="21" presetClass="entr" presetSubtype="4" fill="hold" grpId="0" nodeType="withEffect">
                                  <p:stCondLst>
                                    <p:cond delay="0"/>
                                  </p:stCondLst>
                                  <p:childTnLst>
                                    <p:set>
                                      <p:cBhvr>
                                        <p:cTn id="87" dur="1" fill="hold">
                                          <p:stCondLst>
                                            <p:cond delay="0"/>
                                          </p:stCondLst>
                                        </p:cTn>
                                        <p:tgtEl>
                                          <p:spTgt spid="69655"/>
                                        </p:tgtEl>
                                        <p:attrNameLst>
                                          <p:attrName>style.visibility</p:attrName>
                                        </p:attrNameLst>
                                      </p:cBhvr>
                                      <p:to>
                                        <p:strVal val="visible"/>
                                      </p:to>
                                    </p:set>
                                    <p:animEffect transition="in" filter="wheel(4)">
                                      <p:cBhvr>
                                        <p:cTn id="88" dur="1000"/>
                                        <p:tgtEl>
                                          <p:spTgt spid="69655"/>
                                        </p:tgtEl>
                                      </p:cBhvr>
                                    </p:animEffect>
                                  </p:childTnLst>
                                </p:cTn>
                              </p:par>
                              <p:par>
                                <p:cTn id="89" presetID="21" presetClass="entr" presetSubtype="4" fill="hold" grpId="0" nodeType="withEffect">
                                  <p:stCondLst>
                                    <p:cond delay="0"/>
                                  </p:stCondLst>
                                  <p:childTnLst>
                                    <p:set>
                                      <p:cBhvr>
                                        <p:cTn id="90" dur="1" fill="hold">
                                          <p:stCondLst>
                                            <p:cond delay="0"/>
                                          </p:stCondLst>
                                        </p:cTn>
                                        <p:tgtEl>
                                          <p:spTgt spid="69656"/>
                                        </p:tgtEl>
                                        <p:attrNameLst>
                                          <p:attrName>style.visibility</p:attrName>
                                        </p:attrNameLst>
                                      </p:cBhvr>
                                      <p:to>
                                        <p:strVal val="visible"/>
                                      </p:to>
                                    </p:set>
                                    <p:animEffect transition="in" filter="wheel(4)">
                                      <p:cBhvr>
                                        <p:cTn id="91" dur="1000"/>
                                        <p:tgtEl>
                                          <p:spTgt spid="69656"/>
                                        </p:tgtEl>
                                      </p:cBhvr>
                                    </p:animEffect>
                                  </p:childTnLst>
                                </p:cTn>
                              </p:par>
                              <p:par>
                                <p:cTn id="92" presetID="21" presetClass="entr" presetSubtype="4" fill="hold" grpId="0" nodeType="withEffect">
                                  <p:stCondLst>
                                    <p:cond delay="0"/>
                                  </p:stCondLst>
                                  <p:childTnLst>
                                    <p:set>
                                      <p:cBhvr>
                                        <p:cTn id="93" dur="1" fill="hold">
                                          <p:stCondLst>
                                            <p:cond delay="0"/>
                                          </p:stCondLst>
                                        </p:cTn>
                                        <p:tgtEl>
                                          <p:spTgt spid="69657"/>
                                        </p:tgtEl>
                                        <p:attrNameLst>
                                          <p:attrName>style.visibility</p:attrName>
                                        </p:attrNameLst>
                                      </p:cBhvr>
                                      <p:to>
                                        <p:strVal val="visible"/>
                                      </p:to>
                                    </p:set>
                                    <p:animEffect transition="in" filter="wheel(4)">
                                      <p:cBhvr>
                                        <p:cTn id="94" dur="1000"/>
                                        <p:tgtEl>
                                          <p:spTgt spid="69657"/>
                                        </p:tgtEl>
                                      </p:cBhvr>
                                    </p:animEffect>
                                  </p:childTnLst>
                                </p:cTn>
                              </p:par>
                              <p:par>
                                <p:cTn id="95" presetID="21" presetClass="entr" presetSubtype="4" fill="hold" grpId="0" nodeType="withEffect">
                                  <p:stCondLst>
                                    <p:cond delay="0"/>
                                  </p:stCondLst>
                                  <p:childTnLst>
                                    <p:set>
                                      <p:cBhvr>
                                        <p:cTn id="96" dur="1" fill="hold">
                                          <p:stCondLst>
                                            <p:cond delay="0"/>
                                          </p:stCondLst>
                                        </p:cTn>
                                        <p:tgtEl>
                                          <p:spTgt spid="69658"/>
                                        </p:tgtEl>
                                        <p:attrNameLst>
                                          <p:attrName>style.visibility</p:attrName>
                                        </p:attrNameLst>
                                      </p:cBhvr>
                                      <p:to>
                                        <p:strVal val="visible"/>
                                      </p:to>
                                    </p:set>
                                    <p:animEffect transition="in" filter="wheel(4)">
                                      <p:cBhvr>
                                        <p:cTn id="97" dur="1000"/>
                                        <p:tgtEl>
                                          <p:spTgt spid="69658"/>
                                        </p:tgtEl>
                                      </p:cBhvr>
                                    </p:animEffect>
                                  </p:childTnLst>
                                </p:cTn>
                              </p:par>
                              <p:par>
                                <p:cTn id="98" presetID="21" presetClass="entr" presetSubtype="4" fill="hold" grpId="0" nodeType="withEffect">
                                  <p:stCondLst>
                                    <p:cond delay="0"/>
                                  </p:stCondLst>
                                  <p:childTnLst>
                                    <p:set>
                                      <p:cBhvr>
                                        <p:cTn id="99" dur="1" fill="hold">
                                          <p:stCondLst>
                                            <p:cond delay="0"/>
                                          </p:stCondLst>
                                        </p:cTn>
                                        <p:tgtEl>
                                          <p:spTgt spid="69662"/>
                                        </p:tgtEl>
                                        <p:attrNameLst>
                                          <p:attrName>style.visibility</p:attrName>
                                        </p:attrNameLst>
                                      </p:cBhvr>
                                      <p:to>
                                        <p:strVal val="visible"/>
                                      </p:to>
                                    </p:set>
                                    <p:animEffect transition="in" filter="wheel(4)">
                                      <p:cBhvr>
                                        <p:cTn id="100" dur="1000"/>
                                        <p:tgtEl>
                                          <p:spTgt spid="69662"/>
                                        </p:tgtEl>
                                      </p:cBhvr>
                                    </p:animEffect>
                                  </p:childTnLst>
                                </p:cTn>
                              </p:par>
                              <p:par>
                                <p:cTn id="101" presetID="21" presetClass="entr" presetSubtype="4" fill="hold" grpId="0" nodeType="withEffect">
                                  <p:stCondLst>
                                    <p:cond delay="0"/>
                                  </p:stCondLst>
                                  <p:childTnLst>
                                    <p:set>
                                      <p:cBhvr>
                                        <p:cTn id="102" dur="1" fill="hold">
                                          <p:stCondLst>
                                            <p:cond delay="0"/>
                                          </p:stCondLst>
                                        </p:cTn>
                                        <p:tgtEl>
                                          <p:spTgt spid="69666"/>
                                        </p:tgtEl>
                                        <p:attrNameLst>
                                          <p:attrName>style.visibility</p:attrName>
                                        </p:attrNameLst>
                                      </p:cBhvr>
                                      <p:to>
                                        <p:strVal val="visible"/>
                                      </p:to>
                                    </p:set>
                                    <p:animEffect transition="in" filter="wheel(4)">
                                      <p:cBhvr>
                                        <p:cTn id="103" dur="1000"/>
                                        <p:tgtEl>
                                          <p:spTgt spid="6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0" animBg="1"/>
      <p:bldP spid="69636" grpId="0" bldLvl="0" animBg="1"/>
      <p:bldP spid="69637" grpId="0" bldLvl="0" animBg="1"/>
      <p:bldP spid="69638" grpId="0" bldLvl="0" animBg="1"/>
      <p:bldP spid="69640" grpId="0" bldLvl="0" animBg="1"/>
      <p:bldP spid="69642" grpId="0" bldLvl="0" animBg="1"/>
      <p:bldP spid="69642" grpId="1" bldLvl="0" animBg="1"/>
      <p:bldP spid="69643" grpId="0" bldLvl="0" animBg="1"/>
      <p:bldP spid="69644" grpId="0" bldLvl="0" animBg="1"/>
      <p:bldP spid="69645" grpId="0" bldLvl="0" animBg="1"/>
      <p:bldP spid="69646" grpId="0" bldLvl="0" animBg="1"/>
      <p:bldP spid="69648" grpId="0" bldLvl="0" animBg="1"/>
      <p:bldP spid="69648" grpId="1" bldLvl="0" animBg="1"/>
      <p:bldP spid="69649" grpId="0" bldLvl="0" animBg="1"/>
      <p:bldP spid="69650" grpId="0" bldLvl="0" animBg="1"/>
      <p:bldP spid="69651" grpId="0" bldLvl="0" animBg="1"/>
      <p:bldP spid="69652" grpId="0" bldLvl="0" animBg="1"/>
      <p:bldP spid="69654" grpId="0" bldLvl="0" animBg="1"/>
      <p:bldP spid="69654" grpId="1" bldLvl="0" animBg="1"/>
      <p:bldP spid="69655" grpId="0" bldLvl="0" animBg="1"/>
      <p:bldP spid="69656" grpId="0" bldLvl="0" animBg="1"/>
      <p:bldP spid="69657" grpId="0" bldLvl="0" animBg="1"/>
      <p:bldP spid="69658" grpId="0" bldLvl="0" animBg="1"/>
      <p:bldP spid="69659" grpId="0" bldLvl="0" animBg="1"/>
      <p:bldP spid="69660" grpId="0" bldLvl="0" animBg="1"/>
      <p:bldP spid="69661" grpId="0" bldLvl="0" animBg="1"/>
      <p:bldP spid="69662" grpId="0" bldLvl="0" animBg="1"/>
      <p:bldP spid="69663" grpId="0" bldLvl="0" animBg="1"/>
      <p:bldP spid="69664" grpId="0" bldLvl="0" animBg="1"/>
      <p:bldP spid="69665" grpId="0" bldLvl="0" animBg="1"/>
      <p:bldP spid="69666"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srcRect l="23349" t="22754" r="11167" b="13751"/>
          <a:stretch>
            <a:fillRect/>
          </a:stretch>
        </p:blipFill>
        <p:spPr>
          <a:xfrm>
            <a:off x="2206943" y="1916906"/>
            <a:ext cx="4952048" cy="3138488"/>
          </a:xfrm>
          <a:prstGeom prst="rect">
            <a:avLst/>
          </a:prstGeom>
        </p:spPr>
      </p:pic>
      <p:sp>
        <p:nvSpPr>
          <p:cNvPr id="19" name="Rectangle 2" descr="afbae0ddf0234c3bbd5a2eb4a4d10acd# #矩形 674"/>
          <p:cNvSpPr>
            <a:spLocks noGrp="1" noChangeArrowheads="1"/>
          </p:cNvSpPr>
          <p:nvPr>
            <p:ph type="title"/>
          </p:nvPr>
        </p:nvSpPr>
        <p:spPr>
          <a:xfrm>
            <a:off x="1493996" y="999170"/>
            <a:ext cx="6161882" cy="696419"/>
          </a:xfrm>
        </p:spPr>
        <p:txBody>
          <a:bodyPr/>
          <a:lstStyle/>
          <a:p>
            <a:pPr algn="ctr"/>
            <a:r>
              <a:rPr lang="en-US" altLang="zh-CN" b="1" dirty="0" smtClean="0">
                <a:ea typeface="宋体" panose="02010600030101010101" pitchFamily="2" charset="-122"/>
                <a:sym typeface="+mn-ea"/>
              </a:rPr>
              <a:t>4	</a:t>
            </a:r>
            <a:r>
              <a:rPr lang="zh-CN" altLang="en-US" b="1" dirty="0" smtClean="0">
                <a:ea typeface="宋体" panose="02010600030101010101" pitchFamily="2" charset="-122"/>
              </a:rPr>
              <a:t>因特网</a:t>
            </a:r>
            <a:r>
              <a:rPr lang="zh-CN" altLang="en-US" b="1" dirty="0">
                <a:ea typeface="宋体" panose="02010600030101010101" pitchFamily="2" charset="-122"/>
              </a:rPr>
              <a:t>的核心部分</a:t>
            </a:r>
            <a:endParaRPr lang="en-US" altLang="zh-CN" b="1" dirty="0">
              <a:ea typeface="宋体" panose="02010600030101010101" pitchFamily="2" charset="-122"/>
            </a:endParaRPr>
          </a:p>
        </p:txBody>
      </p:sp>
      <p:sp>
        <p:nvSpPr>
          <p:cNvPr id="50" name="TextBox 49"/>
          <p:cNvSpPr txBox="1"/>
          <p:nvPr/>
        </p:nvSpPr>
        <p:spPr>
          <a:xfrm>
            <a:off x="3222060" y="5481786"/>
            <a:ext cx="2625346" cy="252730"/>
          </a:xfrm>
          <a:prstGeom prst="rect">
            <a:avLst/>
          </a:prstGeom>
          <a:noFill/>
        </p:spPr>
        <p:txBody>
          <a:bodyPr wrap="square" rtlCol="0">
            <a:spAutoFit/>
          </a:bodyPr>
          <a:lstStyle/>
          <a:p>
            <a:pPr algn="ctr"/>
            <a:r>
              <a:rPr lang="zh-CN" altLang="en-US" sz="1050" b="1" dirty="0" smtClean="0">
                <a:solidFill>
                  <a:schemeClr val="tx2"/>
                </a:solidFill>
                <a:latin typeface="Arial" panose="020B0604020202020204" pitchFamily="34" charset="0"/>
                <a:ea typeface="微软雅黑" panose="020B0503020204020204" pitchFamily="34" charset="-122"/>
              </a:rPr>
              <a:t>图</a:t>
            </a:r>
            <a:r>
              <a:rPr lang="en-US" altLang="zh-CN" sz="1050" b="1" dirty="0" smtClean="0">
                <a:solidFill>
                  <a:schemeClr val="tx2"/>
                </a:solidFill>
                <a:latin typeface="Arial" panose="020B0604020202020204" pitchFamily="34" charset="0"/>
                <a:ea typeface="微软雅黑" panose="020B0503020204020204" pitchFamily="34" charset="-122"/>
              </a:rPr>
              <a:t>4.1  </a:t>
            </a:r>
            <a:r>
              <a:rPr lang="zh-CN" altLang="en-US" sz="1050" b="1" dirty="0" smtClean="0">
                <a:solidFill>
                  <a:schemeClr val="tx2"/>
                </a:solidFill>
                <a:latin typeface="Arial" panose="020B0604020202020204" pitchFamily="34" charset="0"/>
                <a:ea typeface="微软雅黑" panose="020B0503020204020204" pitchFamily="34" charset="-122"/>
              </a:rPr>
              <a:t>核心部分示意图</a:t>
            </a:r>
            <a:endParaRPr lang="zh-CN" altLang="en-US" sz="750" b="1" dirty="0">
              <a:solidFill>
                <a:schemeClr val="tx2"/>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页脚占位符 4"/>
          <p:cNvSpPr>
            <a:spLocks noGrp="1"/>
          </p:cNvSpPr>
          <p:nvPr>
            <p:ph type="ftr" sz="quarter" idx="11"/>
          </p:nvPr>
        </p:nvSpPr>
        <p:spPr>
          <a:xfrm>
            <a:off x="3414713" y="5624513"/>
            <a:ext cx="2314575" cy="273844"/>
          </a:xfrm>
        </p:spPr>
        <p:txBody>
          <a:bodyPr/>
          <a:lstStyle/>
          <a:p>
            <a:r>
              <a:rPr lang="zh-CN" altLang="en-US" sz="1350" b="1">
                <a:ea typeface="宋体" panose="02010600030101010101" pitchFamily="2" charset="-122"/>
                <a:sym typeface="+mn-ea"/>
              </a:rPr>
              <a:t>图</a:t>
            </a:r>
            <a:r>
              <a:rPr lang="en-US" altLang="zh-CN" sz="1350" b="1">
                <a:ea typeface="宋体" panose="02010600030101010101" pitchFamily="2" charset="-122"/>
                <a:sym typeface="+mn-ea"/>
              </a:rPr>
              <a:t>4.2   </a:t>
            </a:r>
            <a:r>
              <a:rPr lang="zh-CN" altLang="en-US" sz="1350" b="1">
                <a:ea typeface="宋体" panose="02010600030101010101" pitchFamily="2" charset="-122"/>
                <a:sym typeface="+mn-ea"/>
              </a:rPr>
              <a:t>分组交换网的示意图</a:t>
            </a:r>
            <a:endParaRPr lang="zh-CN" altLang="en-US" sz="1350" b="1">
              <a:ea typeface="宋体" panose="02010600030101010101" pitchFamily="2" charset="-122"/>
              <a:sym typeface="+mn-ea"/>
            </a:endParaRPr>
          </a:p>
        </p:txBody>
      </p:sp>
      <p:sp>
        <p:nvSpPr>
          <p:cNvPr id="92162" name="Rectangle 2" descr="afbae0ddf0234c3bbd5a2eb4a4d10acd# #矩形 674"/>
          <p:cNvSpPr>
            <a:spLocks noGrp="1" noChangeArrowheads="1"/>
          </p:cNvSpPr>
          <p:nvPr>
            <p:ph type="title"/>
          </p:nvPr>
        </p:nvSpPr>
        <p:spPr>
          <a:xfrm>
            <a:off x="640080" y="1049655"/>
            <a:ext cx="7886700" cy="994172"/>
          </a:xfrm>
        </p:spPr>
        <p:txBody>
          <a:bodyPr/>
          <a:lstStyle/>
          <a:p>
            <a:pPr algn="ctr"/>
            <a:r>
              <a:rPr lang="en-US" altLang="zh-CN" b="1" dirty="0" smtClean="0">
                <a:ea typeface="宋体" panose="02010600030101010101" pitchFamily="2" charset="-122"/>
                <a:sym typeface="+mn-ea"/>
              </a:rPr>
              <a:t>4	</a:t>
            </a:r>
            <a:r>
              <a:rPr lang="zh-CN" altLang="en-US" b="1" dirty="0" smtClean="0">
                <a:ea typeface="宋体" panose="02010600030101010101" pitchFamily="2" charset="-122"/>
                <a:sym typeface="+mn-ea"/>
              </a:rPr>
              <a:t>因特网</a:t>
            </a:r>
            <a:r>
              <a:rPr lang="zh-CN" altLang="en-US" b="1" dirty="0">
                <a:ea typeface="宋体" panose="02010600030101010101" pitchFamily="2" charset="-122"/>
                <a:sym typeface="+mn-ea"/>
              </a:rPr>
              <a:t>的核心部分</a:t>
            </a:r>
            <a:endParaRPr lang="zh-CN" altLang="en-US" b="1" dirty="0">
              <a:ea typeface="宋体" panose="02010600030101010101" pitchFamily="2" charset="-122"/>
              <a:sym typeface="+mn-ea"/>
            </a:endParaRPr>
          </a:p>
        </p:txBody>
      </p:sp>
      <p:grpSp>
        <p:nvGrpSpPr>
          <p:cNvPr id="2" name="Group 4"/>
          <p:cNvGrpSpPr/>
          <p:nvPr/>
        </p:nvGrpSpPr>
        <p:grpSpPr bwMode="auto">
          <a:xfrm>
            <a:off x="2336006" y="2462213"/>
            <a:ext cx="3068241" cy="2750344"/>
            <a:chOff x="2256" y="2386"/>
            <a:chExt cx="2147" cy="1919"/>
          </a:xfrm>
        </p:grpSpPr>
        <p:sp>
          <p:nvSpPr>
            <p:cNvPr id="9216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6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6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68" name="Oval 8"/>
            <p:cNvSpPr>
              <a:spLocks noChangeArrowheads="1"/>
            </p:cNvSpPr>
            <p:nvPr/>
          </p:nvSpPr>
          <p:spPr bwMode="auto">
            <a:xfrm rot="-3234972">
              <a:off x="3754" y="3108"/>
              <a:ext cx="687" cy="610"/>
            </a:xfrm>
            <a:prstGeom prst="ellipse">
              <a:avLst/>
            </a:prstGeom>
            <a:solidFill>
              <a:srgbClr val="FFFF99"/>
            </a:solidFill>
            <a:ln w="12700">
              <a:solidFill>
                <a:schemeClr val="tx1"/>
              </a:solidFill>
              <a:round/>
            </a:ln>
          </p:spPr>
          <p:txBody>
            <a:bodyPr vert="eaVert" wrap="none" anchor="ctr"/>
            <a:lstStyle/>
            <a:p>
              <a:pPr eaLnBrk="1" hangingPunct="1"/>
              <a:endParaRPr lang="zh-CN" altLang="en-US" sz="1350">
                <a:latin typeface="Arial" panose="020B0604020202020204" pitchFamily="34" charset="0"/>
              </a:endParaRPr>
            </a:p>
          </p:txBody>
        </p:sp>
        <p:sp>
          <p:nvSpPr>
            <p:cNvPr id="9216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7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7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p:spPr>
          <p:txBody>
            <a:bodyPr wrap="none" anchor="ctr"/>
            <a:lstStyle/>
            <a:p>
              <a:pPr eaLnBrk="1" hangingPunct="1"/>
              <a:endParaRPr lang="zh-CN" altLang="en-US" sz="1350">
                <a:latin typeface="Arial" panose="020B0604020202020204" pitchFamily="34" charset="0"/>
              </a:endParaRPr>
            </a:p>
          </p:txBody>
        </p:sp>
        <p:sp>
          <p:nvSpPr>
            <p:cNvPr id="92172" name="Oval 12"/>
            <p:cNvSpPr>
              <a:spLocks noChangeArrowheads="1"/>
            </p:cNvSpPr>
            <p:nvPr/>
          </p:nvSpPr>
          <p:spPr bwMode="auto">
            <a:xfrm rot="-3534972">
              <a:off x="2160" y="3115"/>
              <a:ext cx="695" cy="504"/>
            </a:xfrm>
            <a:prstGeom prst="ellipse">
              <a:avLst/>
            </a:prstGeom>
            <a:solidFill>
              <a:srgbClr val="FFFF99"/>
            </a:solidFill>
            <a:ln w="12700">
              <a:solidFill>
                <a:schemeClr val="tx1"/>
              </a:solidFill>
              <a:round/>
            </a:ln>
          </p:spPr>
          <p:txBody>
            <a:bodyPr vert="eaVert" wrap="none" anchor="ctr"/>
            <a:lstStyle/>
            <a:p>
              <a:pPr eaLnBrk="1" hangingPunct="1"/>
              <a:endParaRPr lang="zh-CN" altLang="en-US" sz="1350">
                <a:latin typeface="Arial" panose="020B0604020202020204" pitchFamily="34" charset="0"/>
              </a:endParaRPr>
            </a:p>
          </p:txBody>
        </p:sp>
        <p:sp>
          <p:nvSpPr>
            <p:cNvPr id="92173"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round/>
            </a:ln>
          </p:spPr>
          <p:txBody>
            <a:bodyPr wrap="none" anchor="ctr"/>
            <a:lstStyle/>
            <a:p>
              <a:pPr eaLnBrk="1" hangingPunct="1"/>
              <a:endParaRPr lang="zh-CN" altLang="en-US" sz="1350">
                <a:latin typeface="Arial" panose="020B0604020202020204" pitchFamily="34" charset="0"/>
              </a:endParaRPr>
            </a:p>
          </p:txBody>
        </p:sp>
      </p:grpSp>
      <p:sp>
        <p:nvSpPr>
          <p:cNvPr id="92174" name="Line 14"/>
          <p:cNvSpPr>
            <a:spLocks noChangeShapeType="1"/>
          </p:cNvSpPr>
          <p:nvPr/>
        </p:nvSpPr>
        <p:spPr bwMode="auto">
          <a:xfrm flipV="1">
            <a:off x="3184922" y="2638425"/>
            <a:ext cx="960834" cy="416719"/>
          </a:xfrm>
          <a:prstGeom prst="line">
            <a:avLst/>
          </a:prstGeom>
          <a:noFill/>
          <a:ln w="28575">
            <a:solidFill>
              <a:schemeClr val="tx1"/>
            </a:solidFill>
            <a:round/>
          </a:ln>
        </p:spPr>
        <p:txBody>
          <a:bodyPr wrap="none" anchor="ctr"/>
          <a:lstStyle/>
          <a:p>
            <a:endParaRPr lang="zh-CN" altLang="en-US" sz="1350"/>
          </a:p>
        </p:txBody>
      </p:sp>
      <p:sp>
        <p:nvSpPr>
          <p:cNvPr id="92175" name="Line 15"/>
          <p:cNvSpPr>
            <a:spLocks noChangeShapeType="1"/>
          </p:cNvSpPr>
          <p:nvPr/>
        </p:nvSpPr>
        <p:spPr bwMode="auto">
          <a:xfrm>
            <a:off x="4263629" y="2694385"/>
            <a:ext cx="567928" cy="1048940"/>
          </a:xfrm>
          <a:prstGeom prst="line">
            <a:avLst/>
          </a:prstGeom>
          <a:noFill/>
          <a:ln w="28575">
            <a:solidFill>
              <a:schemeClr val="tx1"/>
            </a:solidFill>
            <a:round/>
          </a:ln>
        </p:spPr>
        <p:txBody>
          <a:bodyPr wrap="none" anchor="ctr"/>
          <a:lstStyle/>
          <a:p>
            <a:endParaRPr lang="zh-CN" altLang="en-US" sz="1350"/>
          </a:p>
        </p:txBody>
      </p:sp>
      <p:sp>
        <p:nvSpPr>
          <p:cNvPr id="92176" name="Line 16"/>
          <p:cNvSpPr>
            <a:spLocks noChangeShapeType="1"/>
          </p:cNvSpPr>
          <p:nvPr/>
        </p:nvSpPr>
        <p:spPr bwMode="auto">
          <a:xfrm flipH="1">
            <a:off x="2618185" y="3124200"/>
            <a:ext cx="498872" cy="941785"/>
          </a:xfrm>
          <a:prstGeom prst="line">
            <a:avLst/>
          </a:prstGeom>
          <a:noFill/>
          <a:ln w="28575">
            <a:solidFill>
              <a:schemeClr val="tx1"/>
            </a:solidFill>
            <a:round/>
          </a:ln>
        </p:spPr>
        <p:txBody>
          <a:bodyPr wrap="none" anchor="ctr"/>
          <a:lstStyle/>
          <a:p>
            <a:endParaRPr lang="zh-CN" altLang="en-US" sz="1350"/>
          </a:p>
        </p:txBody>
      </p:sp>
      <p:sp>
        <p:nvSpPr>
          <p:cNvPr id="92177" name="Line 17"/>
          <p:cNvSpPr>
            <a:spLocks noChangeShapeType="1"/>
          </p:cNvSpPr>
          <p:nvPr/>
        </p:nvSpPr>
        <p:spPr bwMode="auto">
          <a:xfrm>
            <a:off x="2649141" y="4199335"/>
            <a:ext cx="1140619" cy="661988"/>
          </a:xfrm>
          <a:prstGeom prst="line">
            <a:avLst/>
          </a:prstGeom>
          <a:noFill/>
          <a:ln w="28575">
            <a:solidFill>
              <a:schemeClr val="tx1"/>
            </a:solidFill>
            <a:round/>
          </a:ln>
        </p:spPr>
        <p:txBody>
          <a:bodyPr wrap="none" anchor="ctr"/>
          <a:lstStyle/>
          <a:p>
            <a:endParaRPr lang="zh-CN" altLang="en-US" sz="1350"/>
          </a:p>
        </p:txBody>
      </p:sp>
      <p:sp>
        <p:nvSpPr>
          <p:cNvPr id="92178" name="Line 18"/>
          <p:cNvSpPr>
            <a:spLocks noChangeShapeType="1"/>
          </p:cNvSpPr>
          <p:nvPr/>
        </p:nvSpPr>
        <p:spPr bwMode="auto">
          <a:xfrm flipV="1">
            <a:off x="3837385" y="3950494"/>
            <a:ext cx="994172" cy="979885"/>
          </a:xfrm>
          <a:prstGeom prst="line">
            <a:avLst/>
          </a:prstGeom>
          <a:noFill/>
          <a:ln w="28575">
            <a:solidFill>
              <a:schemeClr val="tx1"/>
            </a:solidFill>
            <a:round/>
          </a:ln>
        </p:spPr>
        <p:txBody>
          <a:bodyPr wrap="none" anchor="ctr"/>
          <a:lstStyle/>
          <a:p>
            <a:endParaRPr lang="zh-CN" altLang="en-US" sz="1350"/>
          </a:p>
        </p:txBody>
      </p:sp>
      <p:sp>
        <p:nvSpPr>
          <p:cNvPr id="92179" name="Line 19"/>
          <p:cNvSpPr>
            <a:spLocks noChangeShapeType="1"/>
          </p:cNvSpPr>
          <p:nvPr/>
        </p:nvSpPr>
        <p:spPr bwMode="auto">
          <a:xfrm>
            <a:off x="3224213" y="3128963"/>
            <a:ext cx="1594247" cy="709613"/>
          </a:xfrm>
          <a:prstGeom prst="line">
            <a:avLst/>
          </a:prstGeom>
          <a:noFill/>
          <a:ln w="28575">
            <a:solidFill>
              <a:schemeClr val="tx1"/>
            </a:solidFill>
            <a:round/>
          </a:ln>
        </p:spPr>
        <p:txBody>
          <a:bodyPr wrap="none" anchor="ctr"/>
          <a:lstStyle/>
          <a:p>
            <a:endParaRPr lang="zh-CN" altLang="en-US" sz="1350"/>
          </a:p>
        </p:txBody>
      </p:sp>
      <p:sp>
        <p:nvSpPr>
          <p:cNvPr id="92180" name="Line 20"/>
          <p:cNvSpPr>
            <a:spLocks noChangeShapeType="1"/>
          </p:cNvSpPr>
          <p:nvPr/>
        </p:nvSpPr>
        <p:spPr bwMode="auto">
          <a:xfrm>
            <a:off x="3148013" y="3006329"/>
            <a:ext cx="750094" cy="1853803"/>
          </a:xfrm>
          <a:prstGeom prst="line">
            <a:avLst/>
          </a:prstGeom>
          <a:noFill/>
          <a:ln w="28575">
            <a:solidFill>
              <a:schemeClr val="tx1"/>
            </a:solidFill>
            <a:round/>
          </a:ln>
        </p:spPr>
        <p:txBody>
          <a:bodyPr wrap="none" anchor="ctr"/>
          <a:lstStyle/>
          <a:p>
            <a:endParaRPr lang="zh-CN" altLang="en-US" sz="1350"/>
          </a:p>
        </p:txBody>
      </p:sp>
      <p:sp>
        <p:nvSpPr>
          <p:cNvPr id="92181" name="Line 21"/>
          <p:cNvSpPr>
            <a:spLocks noChangeShapeType="1"/>
          </p:cNvSpPr>
          <p:nvPr/>
        </p:nvSpPr>
        <p:spPr bwMode="auto">
          <a:xfrm flipV="1">
            <a:off x="3390900" y="4913710"/>
            <a:ext cx="479822" cy="411956"/>
          </a:xfrm>
          <a:prstGeom prst="line">
            <a:avLst/>
          </a:prstGeom>
          <a:noFill/>
          <a:ln w="19050">
            <a:solidFill>
              <a:schemeClr val="tx1"/>
            </a:solidFill>
            <a:round/>
          </a:ln>
        </p:spPr>
        <p:txBody>
          <a:bodyPr wrap="none" anchor="ctr"/>
          <a:lstStyle/>
          <a:p>
            <a:endParaRPr lang="zh-CN" altLang="en-US" sz="1350"/>
          </a:p>
        </p:txBody>
      </p:sp>
      <p:sp>
        <p:nvSpPr>
          <p:cNvPr id="92182" name="Line 22"/>
          <p:cNvSpPr>
            <a:spLocks noChangeShapeType="1"/>
          </p:cNvSpPr>
          <p:nvPr/>
        </p:nvSpPr>
        <p:spPr bwMode="auto">
          <a:xfrm rot="-5400000">
            <a:off x="4083844" y="2401491"/>
            <a:ext cx="252413" cy="0"/>
          </a:xfrm>
          <a:prstGeom prst="line">
            <a:avLst/>
          </a:prstGeom>
          <a:noFill/>
          <a:ln w="19050">
            <a:solidFill>
              <a:schemeClr val="tx1"/>
            </a:solidFill>
            <a:round/>
          </a:ln>
        </p:spPr>
        <p:txBody>
          <a:bodyPr wrap="none" anchor="ctr"/>
          <a:lstStyle/>
          <a:p>
            <a:endParaRPr lang="zh-CN" altLang="en-US" sz="1350"/>
          </a:p>
        </p:txBody>
      </p:sp>
      <p:sp>
        <p:nvSpPr>
          <p:cNvPr id="92183" name="Line 23"/>
          <p:cNvSpPr>
            <a:spLocks noChangeShapeType="1"/>
          </p:cNvSpPr>
          <p:nvPr/>
        </p:nvSpPr>
        <p:spPr bwMode="auto">
          <a:xfrm>
            <a:off x="4900613" y="3950494"/>
            <a:ext cx="479822" cy="756047"/>
          </a:xfrm>
          <a:prstGeom prst="line">
            <a:avLst/>
          </a:prstGeom>
          <a:noFill/>
          <a:ln w="19050">
            <a:solidFill>
              <a:schemeClr val="tx1"/>
            </a:solidFill>
            <a:round/>
          </a:ln>
        </p:spPr>
        <p:txBody>
          <a:bodyPr wrap="none" anchor="ctr"/>
          <a:lstStyle/>
          <a:p>
            <a:endParaRPr lang="zh-CN" altLang="en-US" sz="1350"/>
          </a:p>
        </p:txBody>
      </p:sp>
      <p:sp>
        <p:nvSpPr>
          <p:cNvPr id="92184" name="Line 24"/>
          <p:cNvSpPr>
            <a:spLocks noChangeShapeType="1"/>
          </p:cNvSpPr>
          <p:nvPr/>
        </p:nvSpPr>
        <p:spPr bwMode="auto">
          <a:xfrm flipV="1">
            <a:off x="1959769" y="4143375"/>
            <a:ext cx="483394" cy="4763"/>
          </a:xfrm>
          <a:prstGeom prst="line">
            <a:avLst/>
          </a:prstGeom>
          <a:noFill/>
          <a:ln w="19050">
            <a:solidFill>
              <a:schemeClr val="tx1"/>
            </a:solidFill>
            <a:round/>
          </a:ln>
        </p:spPr>
        <p:txBody>
          <a:bodyPr wrap="none" anchor="ctr"/>
          <a:lstStyle/>
          <a:p>
            <a:endParaRPr lang="zh-CN" altLang="en-US" sz="1350"/>
          </a:p>
        </p:txBody>
      </p:sp>
      <p:sp>
        <p:nvSpPr>
          <p:cNvPr id="92185" name="Line 25"/>
          <p:cNvSpPr>
            <a:spLocks noChangeShapeType="1"/>
          </p:cNvSpPr>
          <p:nvPr/>
        </p:nvSpPr>
        <p:spPr bwMode="auto">
          <a:xfrm rot="5400000" flipH="1">
            <a:off x="2827734" y="2725341"/>
            <a:ext cx="579835" cy="1191"/>
          </a:xfrm>
          <a:prstGeom prst="line">
            <a:avLst/>
          </a:prstGeom>
          <a:noFill/>
          <a:ln w="19050">
            <a:solidFill>
              <a:schemeClr val="tx1"/>
            </a:solidFill>
            <a:round/>
          </a:ln>
        </p:spPr>
        <p:txBody>
          <a:bodyPr wrap="none" anchor="ctr"/>
          <a:lstStyle/>
          <a:p>
            <a:endParaRPr lang="zh-CN" altLang="en-US" sz="1350"/>
          </a:p>
        </p:txBody>
      </p:sp>
      <p:sp>
        <p:nvSpPr>
          <p:cNvPr id="92186" name="Text Box 26"/>
          <p:cNvSpPr txBox="1">
            <a:spLocks noChangeArrowheads="1"/>
          </p:cNvSpPr>
          <p:nvPr/>
        </p:nvSpPr>
        <p:spPr bwMode="auto">
          <a:xfrm>
            <a:off x="1701404" y="3667125"/>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6</a:t>
            </a:r>
            <a:endParaRPr kumimoji="1" lang="en-US" altLang="zh-CN" sz="1500">
              <a:solidFill>
                <a:srgbClr val="333399"/>
              </a:solidFill>
              <a:latin typeface="Arial" panose="020B0604020202020204" pitchFamily="34" charset="0"/>
            </a:endParaRPr>
          </a:p>
        </p:txBody>
      </p:sp>
      <p:sp>
        <p:nvSpPr>
          <p:cNvPr id="92187" name="Oval 31"/>
          <p:cNvSpPr>
            <a:spLocks noChangeArrowheads="1"/>
          </p:cNvSpPr>
          <p:nvPr/>
        </p:nvSpPr>
        <p:spPr bwMode="auto">
          <a:xfrm>
            <a:off x="2431256" y="3950494"/>
            <a:ext cx="342900" cy="344091"/>
          </a:xfrm>
          <a:prstGeom prst="ellipse">
            <a:avLst/>
          </a:prstGeom>
          <a:solidFill>
            <a:srgbClr val="66FF33"/>
          </a:solidFill>
          <a:ln w="19050">
            <a:solidFill>
              <a:schemeClr val="tx1"/>
            </a:solidFill>
            <a:round/>
          </a:ln>
        </p:spPr>
        <p:txBody>
          <a:bodyPr wrap="none" anchor="ctr"/>
          <a:lstStyle/>
          <a:p>
            <a:pPr algn="ctr" eaLnBrk="1" hangingPunct="1"/>
            <a:r>
              <a:rPr lang="en-US" altLang="zh-CN" sz="1500">
                <a:latin typeface="Arial" panose="020B0604020202020204" pitchFamily="34" charset="0"/>
              </a:rPr>
              <a:t>A</a:t>
            </a:r>
            <a:endParaRPr lang="en-US" altLang="zh-CN" sz="1500">
              <a:latin typeface="Arial" panose="020B0604020202020204" pitchFamily="34" charset="0"/>
            </a:endParaRPr>
          </a:p>
        </p:txBody>
      </p:sp>
      <p:sp>
        <p:nvSpPr>
          <p:cNvPr id="92188" name="Line 39"/>
          <p:cNvSpPr>
            <a:spLocks noChangeShapeType="1"/>
          </p:cNvSpPr>
          <p:nvPr/>
        </p:nvSpPr>
        <p:spPr bwMode="auto">
          <a:xfrm flipV="1">
            <a:off x="4900613" y="3502819"/>
            <a:ext cx="604838" cy="309563"/>
          </a:xfrm>
          <a:prstGeom prst="line">
            <a:avLst/>
          </a:prstGeom>
          <a:noFill/>
          <a:ln w="19050">
            <a:solidFill>
              <a:schemeClr val="tx1"/>
            </a:solidFill>
            <a:round/>
          </a:ln>
        </p:spPr>
        <p:txBody>
          <a:bodyPr wrap="none" anchor="ctr"/>
          <a:lstStyle/>
          <a:p>
            <a:endParaRPr lang="zh-CN" altLang="en-US" sz="1350"/>
          </a:p>
        </p:txBody>
      </p:sp>
      <p:sp>
        <p:nvSpPr>
          <p:cNvPr id="92189" name="AutoShape 43"/>
          <p:cNvSpPr>
            <a:spLocks noChangeArrowheads="1"/>
          </p:cNvSpPr>
          <p:nvPr/>
        </p:nvSpPr>
        <p:spPr bwMode="auto">
          <a:xfrm flipV="1">
            <a:off x="4564856" y="5256610"/>
            <a:ext cx="863204" cy="251222"/>
          </a:xfrm>
          <a:prstGeom prst="wedgeRoundRectCallout">
            <a:avLst>
              <a:gd name="adj1" fmla="val -65315"/>
              <a:gd name="adj2" fmla="val 160426"/>
              <a:gd name="adj3" fmla="val 16667"/>
            </a:avLst>
          </a:prstGeom>
          <a:solidFill>
            <a:schemeClr val="bg1"/>
          </a:solidFill>
          <a:ln w="9525">
            <a:solidFill>
              <a:schemeClr val="tx1"/>
            </a:solidFill>
            <a:miter lim="800000"/>
          </a:ln>
        </p:spPr>
        <p:txBody>
          <a:bodyPr rot="10800000" wrap="none" anchor="ctr"/>
          <a:lstStyle/>
          <a:p>
            <a:pPr algn="ctr" eaLnBrk="1" hangingPunct="1"/>
            <a:endParaRPr kumimoji="1" lang="zh-CN" altLang="zh-CN"/>
          </a:p>
        </p:txBody>
      </p:sp>
      <p:sp>
        <p:nvSpPr>
          <p:cNvPr id="92190" name="Text Box 44"/>
          <p:cNvSpPr txBox="1">
            <a:spLocks noChangeArrowheads="1"/>
          </p:cNvSpPr>
          <p:nvPr/>
        </p:nvSpPr>
        <p:spPr bwMode="auto">
          <a:xfrm>
            <a:off x="4642247" y="5210175"/>
            <a:ext cx="754380" cy="320040"/>
          </a:xfrm>
          <a:prstGeom prst="rect">
            <a:avLst/>
          </a:prstGeom>
          <a:noFill/>
          <a:ln w="9525">
            <a:noFill/>
            <a:miter lim="800000"/>
          </a:ln>
        </p:spPr>
        <p:txBody>
          <a:bodyPr wrap="none">
            <a:spAutoFit/>
          </a:bodyPr>
          <a:lstStyle/>
          <a:p>
            <a:pPr eaLnBrk="1" hangingPunct="1"/>
            <a:r>
              <a:rPr kumimoji="1" lang="zh-CN" altLang="en-US" sz="1500">
                <a:solidFill>
                  <a:srgbClr val="333399"/>
                </a:solidFill>
                <a:ea typeface="黑体" panose="02010609060101010101" pitchFamily="49" charset="-122"/>
              </a:rPr>
              <a:t>互联网</a:t>
            </a:r>
            <a:endParaRPr kumimoji="1" lang="zh-CN" altLang="en-US" sz="1500">
              <a:solidFill>
                <a:srgbClr val="333399"/>
              </a:solidFill>
              <a:ea typeface="黑体" panose="02010609060101010101" pitchFamily="49" charset="-122"/>
            </a:endParaRPr>
          </a:p>
        </p:txBody>
      </p:sp>
      <p:pic>
        <p:nvPicPr>
          <p:cNvPr id="92191" name="Picture 72"/>
          <p:cNvPicPr>
            <a:picLocks noChangeArrowheads="1"/>
          </p:cNvPicPr>
          <p:nvPr/>
        </p:nvPicPr>
        <p:blipFill>
          <a:blip r:embed="rId1" cstate="print"/>
          <a:srcRect/>
          <a:stretch>
            <a:fillRect/>
          </a:stretch>
        </p:blipFill>
        <p:spPr bwMode="auto">
          <a:xfrm>
            <a:off x="3974306" y="1943100"/>
            <a:ext cx="439341" cy="445294"/>
          </a:xfrm>
          <a:prstGeom prst="rect">
            <a:avLst/>
          </a:prstGeom>
          <a:noFill/>
          <a:ln w="9525">
            <a:noFill/>
            <a:miter lim="800000"/>
            <a:headEnd/>
            <a:tailEnd/>
          </a:ln>
        </p:spPr>
      </p:pic>
      <p:pic>
        <p:nvPicPr>
          <p:cNvPr id="92192" name="Picture 73"/>
          <p:cNvPicPr>
            <a:picLocks noChangeArrowheads="1"/>
          </p:cNvPicPr>
          <p:nvPr/>
        </p:nvPicPr>
        <p:blipFill>
          <a:blip r:embed="rId1" cstate="print"/>
          <a:srcRect/>
          <a:stretch>
            <a:fillRect/>
          </a:stretch>
        </p:blipFill>
        <p:spPr bwMode="auto">
          <a:xfrm>
            <a:off x="5419725" y="3228975"/>
            <a:ext cx="440531" cy="445294"/>
          </a:xfrm>
          <a:prstGeom prst="rect">
            <a:avLst/>
          </a:prstGeom>
          <a:noFill/>
          <a:ln w="9525">
            <a:noFill/>
            <a:miter lim="800000"/>
            <a:headEnd/>
            <a:tailEnd/>
          </a:ln>
        </p:spPr>
      </p:pic>
      <p:pic>
        <p:nvPicPr>
          <p:cNvPr id="92193" name="Picture 76"/>
          <p:cNvPicPr>
            <a:picLocks noChangeArrowheads="1"/>
          </p:cNvPicPr>
          <p:nvPr/>
        </p:nvPicPr>
        <p:blipFill>
          <a:blip r:embed="rId1" cstate="print"/>
          <a:srcRect/>
          <a:stretch>
            <a:fillRect/>
          </a:stretch>
        </p:blipFill>
        <p:spPr bwMode="auto">
          <a:xfrm>
            <a:off x="5243513" y="4569619"/>
            <a:ext cx="439341" cy="445294"/>
          </a:xfrm>
          <a:prstGeom prst="rect">
            <a:avLst/>
          </a:prstGeom>
          <a:noFill/>
          <a:ln w="9525">
            <a:noFill/>
            <a:miter lim="800000"/>
            <a:headEnd/>
            <a:tailEnd/>
          </a:ln>
        </p:spPr>
      </p:pic>
      <p:pic>
        <p:nvPicPr>
          <p:cNvPr id="92194" name="Picture 77"/>
          <p:cNvPicPr>
            <a:picLocks noChangeArrowheads="1"/>
          </p:cNvPicPr>
          <p:nvPr/>
        </p:nvPicPr>
        <p:blipFill>
          <a:blip r:embed="rId1" cstate="print"/>
          <a:srcRect/>
          <a:stretch>
            <a:fillRect/>
          </a:stretch>
        </p:blipFill>
        <p:spPr bwMode="auto">
          <a:xfrm>
            <a:off x="2911079" y="2091929"/>
            <a:ext cx="440531" cy="446484"/>
          </a:xfrm>
          <a:prstGeom prst="rect">
            <a:avLst/>
          </a:prstGeom>
          <a:noFill/>
          <a:ln w="9525">
            <a:noFill/>
            <a:miter lim="800000"/>
            <a:headEnd/>
            <a:tailEnd/>
          </a:ln>
        </p:spPr>
      </p:pic>
      <p:sp>
        <p:nvSpPr>
          <p:cNvPr id="92195" name="Oval 80"/>
          <p:cNvSpPr>
            <a:spLocks noChangeArrowheads="1"/>
          </p:cNvSpPr>
          <p:nvPr/>
        </p:nvSpPr>
        <p:spPr bwMode="auto">
          <a:xfrm>
            <a:off x="2974181" y="2925366"/>
            <a:ext cx="342900" cy="344090"/>
          </a:xfrm>
          <a:prstGeom prst="ellipse">
            <a:avLst/>
          </a:prstGeom>
          <a:solidFill>
            <a:srgbClr val="66FF33"/>
          </a:solidFill>
          <a:ln w="19050">
            <a:solidFill>
              <a:schemeClr val="tx1"/>
            </a:solidFill>
            <a:round/>
          </a:ln>
        </p:spPr>
        <p:txBody>
          <a:bodyPr wrap="none" anchor="ctr"/>
          <a:lstStyle/>
          <a:p>
            <a:pPr algn="ctr" eaLnBrk="1" hangingPunct="1"/>
            <a:r>
              <a:rPr lang="en-US" altLang="zh-CN" sz="1500">
                <a:latin typeface="Arial" panose="020B0604020202020204" pitchFamily="34" charset="0"/>
              </a:rPr>
              <a:t>B</a:t>
            </a:r>
            <a:endParaRPr lang="en-US" altLang="zh-CN" sz="1500">
              <a:latin typeface="Arial" panose="020B0604020202020204" pitchFamily="34" charset="0"/>
            </a:endParaRPr>
          </a:p>
        </p:txBody>
      </p:sp>
      <p:sp>
        <p:nvSpPr>
          <p:cNvPr id="92196" name="Oval 81"/>
          <p:cNvSpPr>
            <a:spLocks noChangeArrowheads="1"/>
          </p:cNvSpPr>
          <p:nvPr/>
        </p:nvSpPr>
        <p:spPr bwMode="auto">
          <a:xfrm>
            <a:off x="4039791" y="2466975"/>
            <a:ext cx="342900" cy="344091"/>
          </a:xfrm>
          <a:prstGeom prst="ellipse">
            <a:avLst/>
          </a:prstGeom>
          <a:solidFill>
            <a:srgbClr val="66FF33"/>
          </a:solidFill>
          <a:ln w="19050">
            <a:solidFill>
              <a:schemeClr val="tx1"/>
            </a:solidFill>
            <a:round/>
          </a:ln>
        </p:spPr>
        <p:txBody>
          <a:bodyPr wrap="none" anchor="ctr"/>
          <a:lstStyle/>
          <a:p>
            <a:pPr algn="ctr" eaLnBrk="1" hangingPunct="1"/>
            <a:r>
              <a:rPr lang="en-US" altLang="zh-CN" sz="1500">
                <a:latin typeface="Arial" panose="020B0604020202020204" pitchFamily="34" charset="0"/>
              </a:rPr>
              <a:t>D</a:t>
            </a:r>
            <a:endParaRPr lang="en-US" altLang="zh-CN" sz="1500">
              <a:latin typeface="Arial" panose="020B0604020202020204" pitchFamily="34" charset="0"/>
            </a:endParaRPr>
          </a:p>
        </p:txBody>
      </p:sp>
      <p:sp>
        <p:nvSpPr>
          <p:cNvPr id="92197" name="Oval 82"/>
          <p:cNvSpPr>
            <a:spLocks noChangeArrowheads="1"/>
          </p:cNvSpPr>
          <p:nvPr/>
        </p:nvSpPr>
        <p:spPr bwMode="auto">
          <a:xfrm>
            <a:off x="4680347" y="3688556"/>
            <a:ext cx="342900" cy="344091"/>
          </a:xfrm>
          <a:prstGeom prst="ellipse">
            <a:avLst/>
          </a:prstGeom>
          <a:solidFill>
            <a:srgbClr val="66FF33"/>
          </a:solidFill>
          <a:ln w="19050">
            <a:solidFill>
              <a:schemeClr val="tx1"/>
            </a:solidFill>
            <a:round/>
          </a:ln>
        </p:spPr>
        <p:txBody>
          <a:bodyPr wrap="none" anchor="ctr"/>
          <a:lstStyle/>
          <a:p>
            <a:pPr algn="ctr" eaLnBrk="1" hangingPunct="1"/>
            <a:r>
              <a:rPr lang="en-US" altLang="zh-CN" sz="1500">
                <a:latin typeface="Arial" panose="020B0604020202020204" pitchFamily="34" charset="0"/>
              </a:rPr>
              <a:t>E</a:t>
            </a:r>
            <a:endParaRPr lang="en-US" altLang="zh-CN" sz="1500">
              <a:latin typeface="Arial" panose="020B0604020202020204" pitchFamily="34" charset="0"/>
            </a:endParaRPr>
          </a:p>
        </p:txBody>
      </p:sp>
      <p:sp>
        <p:nvSpPr>
          <p:cNvPr id="92198" name="Oval 83"/>
          <p:cNvSpPr>
            <a:spLocks noChangeArrowheads="1"/>
          </p:cNvSpPr>
          <p:nvPr/>
        </p:nvSpPr>
        <p:spPr bwMode="auto">
          <a:xfrm>
            <a:off x="3699272" y="4677966"/>
            <a:ext cx="342900" cy="344090"/>
          </a:xfrm>
          <a:prstGeom prst="ellipse">
            <a:avLst/>
          </a:prstGeom>
          <a:solidFill>
            <a:srgbClr val="66FF33"/>
          </a:solidFill>
          <a:ln w="19050">
            <a:solidFill>
              <a:schemeClr val="tx1"/>
            </a:solidFill>
            <a:round/>
          </a:ln>
        </p:spPr>
        <p:txBody>
          <a:bodyPr wrap="none" anchor="ctr"/>
          <a:lstStyle/>
          <a:p>
            <a:pPr algn="ctr" eaLnBrk="1" hangingPunct="1"/>
            <a:r>
              <a:rPr lang="en-US" altLang="zh-CN" sz="1500">
                <a:latin typeface="Arial" panose="020B0604020202020204" pitchFamily="34" charset="0"/>
              </a:rPr>
              <a:t>C</a:t>
            </a:r>
            <a:endParaRPr lang="en-US" altLang="zh-CN" sz="1500">
              <a:latin typeface="Arial" panose="020B0604020202020204" pitchFamily="34" charset="0"/>
            </a:endParaRPr>
          </a:p>
        </p:txBody>
      </p:sp>
      <p:sp>
        <p:nvSpPr>
          <p:cNvPr id="92199" name="Text Box 84"/>
          <p:cNvSpPr txBox="1">
            <a:spLocks noChangeArrowheads="1"/>
          </p:cNvSpPr>
          <p:nvPr/>
        </p:nvSpPr>
        <p:spPr bwMode="auto">
          <a:xfrm>
            <a:off x="4997054" y="4535091"/>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4</a:t>
            </a:r>
            <a:endParaRPr kumimoji="1" lang="en-US" altLang="zh-CN" sz="1500">
              <a:solidFill>
                <a:srgbClr val="333399"/>
              </a:solidFill>
              <a:latin typeface="Arial" panose="020B0604020202020204" pitchFamily="34" charset="0"/>
            </a:endParaRPr>
          </a:p>
        </p:txBody>
      </p:sp>
      <p:sp>
        <p:nvSpPr>
          <p:cNvPr id="92200" name="Text Box 85"/>
          <p:cNvSpPr txBox="1">
            <a:spLocks noChangeArrowheads="1"/>
          </p:cNvSpPr>
          <p:nvPr/>
        </p:nvSpPr>
        <p:spPr bwMode="auto">
          <a:xfrm>
            <a:off x="5753100" y="3184922"/>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3</a:t>
            </a:r>
            <a:endParaRPr kumimoji="1" lang="en-US" altLang="zh-CN" sz="1500">
              <a:solidFill>
                <a:srgbClr val="333399"/>
              </a:solidFill>
              <a:latin typeface="Arial" panose="020B0604020202020204" pitchFamily="34" charset="0"/>
            </a:endParaRPr>
          </a:p>
        </p:txBody>
      </p:sp>
      <p:sp>
        <p:nvSpPr>
          <p:cNvPr id="92201" name="Text Box 86"/>
          <p:cNvSpPr txBox="1">
            <a:spLocks noChangeArrowheads="1"/>
          </p:cNvSpPr>
          <p:nvPr/>
        </p:nvSpPr>
        <p:spPr bwMode="auto">
          <a:xfrm>
            <a:off x="3700463" y="1943100"/>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2</a:t>
            </a:r>
            <a:endParaRPr kumimoji="1" lang="en-US" altLang="zh-CN" sz="1500">
              <a:solidFill>
                <a:srgbClr val="333399"/>
              </a:solidFill>
              <a:latin typeface="Arial" panose="020B0604020202020204" pitchFamily="34" charset="0"/>
            </a:endParaRPr>
          </a:p>
        </p:txBody>
      </p:sp>
      <p:sp>
        <p:nvSpPr>
          <p:cNvPr id="92202" name="Text Box 87"/>
          <p:cNvSpPr txBox="1">
            <a:spLocks noChangeArrowheads="1"/>
          </p:cNvSpPr>
          <p:nvPr/>
        </p:nvSpPr>
        <p:spPr bwMode="auto">
          <a:xfrm>
            <a:off x="2674144" y="2051447"/>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1</a:t>
            </a:r>
            <a:endParaRPr kumimoji="1" lang="en-US" altLang="zh-CN" sz="1500">
              <a:solidFill>
                <a:srgbClr val="333399"/>
              </a:solidFill>
              <a:latin typeface="Arial" panose="020B0604020202020204" pitchFamily="34" charset="0"/>
            </a:endParaRPr>
          </a:p>
        </p:txBody>
      </p:sp>
      <p:sp>
        <p:nvSpPr>
          <p:cNvPr id="92203" name="Text Box 88"/>
          <p:cNvSpPr txBox="1">
            <a:spLocks noChangeArrowheads="1"/>
          </p:cNvSpPr>
          <p:nvPr/>
        </p:nvSpPr>
        <p:spPr bwMode="auto">
          <a:xfrm>
            <a:off x="2836069" y="5237560"/>
            <a:ext cx="389255" cy="320040"/>
          </a:xfrm>
          <a:prstGeom prst="rect">
            <a:avLst/>
          </a:prstGeom>
          <a:noFill/>
          <a:ln w="9525">
            <a:noFill/>
            <a:miter lim="800000"/>
          </a:ln>
        </p:spPr>
        <p:txBody>
          <a:bodyPr wrap="none">
            <a:spAutoFit/>
          </a:bodyPr>
          <a:lstStyle/>
          <a:p>
            <a:pPr eaLnBrk="1" hangingPunct="1"/>
            <a:r>
              <a:rPr kumimoji="1" lang="en-US" altLang="zh-CN" sz="1500">
                <a:solidFill>
                  <a:srgbClr val="333399"/>
                </a:solidFill>
                <a:latin typeface="Arial" panose="020B0604020202020204" pitchFamily="34" charset="0"/>
              </a:rPr>
              <a:t>H</a:t>
            </a:r>
            <a:r>
              <a:rPr kumimoji="1" lang="en-US" altLang="zh-CN" sz="1500" baseline="-25000">
                <a:solidFill>
                  <a:srgbClr val="333399"/>
                </a:solidFill>
                <a:latin typeface="Arial" panose="020B0604020202020204" pitchFamily="34" charset="0"/>
              </a:rPr>
              <a:t>5</a:t>
            </a:r>
            <a:endParaRPr kumimoji="1" lang="en-US" altLang="zh-CN" sz="1500">
              <a:solidFill>
                <a:srgbClr val="333399"/>
              </a:solidFill>
              <a:latin typeface="Arial" panose="020B0604020202020204" pitchFamily="34" charset="0"/>
            </a:endParaRPr>
          </a:p>
        </p:txBody>
      </p:sp>
      <p:sp>
        <p:nvSpPr>
          <p:cNvPr id="61535" name="Rectangle 95"/>
          <p:cNvSpPr>
            <a:spLocks noChangeArrowheads="1"/>
          </p:cNvSpPr>
          <p:nvPr/>
        </p:nvSpPr>
        <p:spPr bwMode="auto">
          <a:xfrm>
            <a:off x="3052763" y="2213372"/>
            <a:ext cx="163116" cy="163115"/>
          </a:xfrm>
          <a:prstGeom prst="rect">
            <a:avLst/>
          </a:prstGeom>
          <a:solidFill>
            <a:srgbClr val="333399"/>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pic>
        <p:nvPicPr>
          <p:cNvPr id="92205" name="Picture 74"/>
          <p:cNvPicPr>
            <a:picLocks noChangeArrowheads="1"/>
          </p:cNvPicPr>
          <p:nvPr/>
        </p:nvPicPr>
        <p:blipFill>
          <a:blip r:embed="rId1" cstate="print"/>
          <a:srcRect/>
          <a:stretch>
            <a:fillRect/>
          </a:stretch>
        </p:blipFill>
        <p:spPr bwMode="auto">
          <a:xfrm>
            <a:off x="1647825" y="3950494"/>
            <a:ext cx="440531" cy="445294"/>
          </a:xfrm>
          <a:prstGeom prst="rect">
            <a:avLst/>
          </a:prstGeom>
          <a:noFill/>
          <a:ln w="9525">
            <a:noFill/>
            <a:miter lim="800000"/>
            <a:headEnd/>
            <a:tailEnd/>
          </a:ln>
        </p:spPr>
      </p:pic>
      <p:sp>
        <p:nvSpPr>
          <p:cNvPr id="61532" name="Rectangle 92"/>
          <p:cNvSpPr>
            <a:spLocks noChangeArrowheads="1"/>
          </p:cNvSpPr>
          <p:nvPr/>
        </p:nvSpPr>
        <p:spPr bwMode="auto">
          <a:xfrm>
            <a:off x="1809750" y="4049316"/>
            <a:ext cx="163116" cy="163115"/>
          </a:xfrm>
          <a:prstGeom prst="rect">
            <a:avLst/>
          </a:prstGeom>
          <a:solidFill>
            <a:schemeClr val="hlink"/>
          </a:solidFill>
          <a:ln w="9525">
            <a:solidFill>
              <a:schemeClr val="hlink"/>
            </a:solidFill>
            <a:miter lim="800000"/>
          </a:ln>
        </p:spPr>
        <p:txBody>
          <a:bodyPr wrap="none" anchor="ctr"/>
          <a:lstStyle/>
          <a:p>
            <a:pPr eaLnBrk="1" hangingPunct="1"/>
            <a:endParaRPr lang="zh-CN" altLang="en-US" sz="1350">
              <a:latin typeface="Arial" panose="020B0604020202020204" pitchFamily="34" charset="0"/>
            </a:endParaRPr>
          </a:p>
        </p:txBody>
      </p:sp>
      <p:sp>
        <p:nvSpPr>
          <p:cNvPr id="61534" name="Rectangle 94"/>
          <p:cNvSpPr>
            <a:spLocks noChangeArrowheads="1"/>
          </p:cNvSpPr>
          <p:nvPr/>
        </p:nvSpPr>
        <p:spPr bwMode="auto">
          <a:xfrm>
            <a:off x="1809750" y="4049316"/>
            <a:ext cx="163116" cy="163115"/>
          </a:xfrm>
          <a:prstGeom prst="rect">
            <a:avLst/>
          </a:prstGeom>
          <a:solidFill>
            <a:schemeClr val="hlink"/>
          </a:solidFill>
          <a:ln w="9525">
            <a:solidFill>
              <a:schemeClr val="hlink"/>
            </a:solidFill>
            <a:miter lim="800000"/>
          </a:ln>
        </p:spPr>
        <p:txBody>
          <a:bodyPr wrap="none" anchor="ctr"/>
          <a:lstStyle/>
          <a:p>
            <a:pPr eaLnBrk="1" hangingPunct="1"/>
            <a:endParaRPr lang="zh-CN" altLang="en-US" sz="1350">
              <a:latin typeface="Arial" panose="020B0604020202020204" pitchFamily="34" charset="0"/>
            </a:endParaRPr>
          </a:p>
        </p:txBody>
      </p:sp>
      <p:sp>
        <p:nvSpPr>
          <p:cNvPr id="92208" name="Text Box 98"/>
          <p:cNvSpPr txBox="1">
            <a:spLocks noChangeArrowheads="1"/>
          </p:cNvSpPr>
          <p:nvPr/>
        </p:nvSpPr>
        <p:spPr bwMode="auto">
          <a:xfrm>
            <a:off x="5860256" y="4427935"/>
            <a:ext cx="1989455" cy="365760"/>
          </a:xfrm>
          <a:prstGeom prst="rect">
            <a:avLst/>
          </a:prstGeom>
          <a:noFill/>
          <a:ln w="9525">
            <a:solidFill>
              <a:schemeClr val="hlink"/>
            </a:solidFill>
            <a:miter lim="800000"/>
          </a:ln>
        </p:spPr>
        <p:txBody>
          <a:bodyPr wrap="none">
            <a:spAutoFit/>
          </a:bodyPr>
          <a:lstStyle/>
          <a:p>
            <a:pPr eaLnBrk="1" hangingPunct="1"/>
            <a:r>
              <a:rPr kumimoji="1" lang="en-US" altLang="zh-CN">
                <a:solidFill>
                  <a:schemeClr val="hlink"/>
                </a:solidFill>
                <a:latin typeface="Arial" panose="020B0604020202020204" pitchFamily="34" charset="0"/>
              </a:rPr>
              <a:t>H</a:t>
            </a:r>
            <a:r>
              <a:rPr kumimoji="1" lang="en-US" altLang="zh-CN" baseline="-25000">
                <a:solidFill>
                  <a:schemeClr val="hlink"/>
                </a:solidFill>
                <a:latin typeface="Arial" panose="020B0604020202020204" pitchFamily="34" charset="0"/>
              </a:rPr>
              <a:t>1 </a:t>
            </a:r>
            <a:r>
              <a:rPr kumimoji="1" lang="zh-CN" altLang="en-US">
                <a:solidFill>
                  <a:schemeClr val="hlink"/>
                </a:solidFill>
                <a:latin typeface="Arial" panose="020B0604020202020204" pitchFamily="34" charset="0"/>
                <a:ea typeface="黑体" panose="02010609060101010101" pitchFamily="49" charset="-122"/>
              </a:rPr>
              <a:t>向 </a:t>
            </a:r>
            <a:r>
              <a:rPr kumimoji="1" lang="en-US" altLang="zh-CN">
                <a:solidFill>
                  <a:schemeClr val="hlink"/>
                </a:solidFill>
                <a:latin typeface="Arial" panose="020B0604020202020204" pitchFamily="34" charset="0"/>
                <a:ea typeface="黑体" panose="02010609060101010101" pitchFamily="49" charset="-122"/>
              </a:rPr>
              <a:t>H</a:t>
            </a:r>
            <a:r>
              <a:rPr kumimoji="1" lang="en-US" altLang="zh-CN" baseline="-25000">
                <a:solidFill>
                  <a:schemeClr val="hlink"/>
                </a:solidFill>
                <a:latin typeface="Arial" panose="020B0604020202020204" pitchFamily="34" charset="0"/>
                <a:ea typeface="黑体" panose="02010609060101010101" pitchFamily="49" charset="-122"/>
              </a:rPr>
              <a:t>3</a:t>
            </a:r>
            <a:r>
              <a:rPr kumimoji="1" lang="en-US" altLang="zh-CN">
                <a:solidFill>
                  <a:schemeClr val="hlink"/>
                </a:solidFill>
                <a:latin typeface="Arial" panose="020B0604020202020204" pitchFamily="34" charset="0"/>
                <a:ea typeface="黑体" panose="02010609060101010101" pitchFamily="49" charset="-122"/>
              </a:rPr>
              <a:t> </a:t>
            </a:r>
            <a:r>
              <a:rPr kumimoji="1" lang="zh-CN" altLang="en-US">
                <a:solidFill>
                  <a:schemeClr val="hlink"/>
                </a:solidFill>
                <a:latin typeface="Arial" panose="020B0604020202020204" pitchFamily="34" charset="0"/>
                <a:ea typeface="黑体" panose="02010609060101010101" pitchFamily="49" charset="-122"/>
              </a:rPr>
              <a:t>发送分组</a:t>
            </a:r>
            <a:endParaRPr kumimoji="1" lang="zh-CN" altLang="en-US">
              <a:solidFill>
                <a:schemeClr val="hlink"/>
              </a:solidFill>
              <a:latin typeface="Arial" panose="020B0604020202020204" pitchFamily="34" charset="0"/>
              <a:ea typeface="黑体" panose="02010609060101010101" pitchFamily="49" charset="-122"/>
            </a:endParaRPr>
          </a:p>
        </p:txBody>
      </p:sp>
      <p:sp>
        <p:nvSpPr>
          <p:cNvPr id="61539" name="Text Box 99"/>
          <p:cNvSpPr txBox="1">
            <a:spLocks noChangeArrowheads="1"/>
          </p:cNvSpPr>
          <p:nvPr/>
        </p:nvSpPr>
        <p:spPr bwMode="auto">
          <a:xfrm>
            <a:off x="5860256" y="3779044"/>
            <a:ext cx="1992630" cy="365760"/>
          </a:xfrm>
          <a:prstGeom prst="rect">
            <a:avLst/>
          </a:prstGeom>
          <a:noFill/>
          <a:ln w="9525">
            <a:solidFill>
              <a:srgbClr val="333399"/>
            </a:solidFill>
            <a:miter lim="800000"/>
          </a:ln>
        </p:spPr>
        <p:txBody>
          <a:bodyPr wrap="none">
            <a:spAutoFit/>
          </a:bodyPr>
          <a:lstStyle/>
          <a:p>
            <a:pPr eaLnBrk="1" hangingPunct="1"/>
            <a:r>
              <a:rPr kumimoji="1" lang="en-US" altLang="zh-CN">
                <a:solidFill>
                  <a:srgbClr val="333399"/>
                </a:solidFill>
                <a:latin typeface="Arial" panose="020B0604020202020204" pitchFamily="34" charset="0"/>
              </a:rPr>
              <a:t>H</a:t>
            </a:r>
            <a:r>
              <a:rPr kumimoji="1" lang="en-US" altLang="zh-CN" baseline="-25000">
                <a:solidFill>
                  <a:srgbClr val="333399"/>
                </a:solidFill>
                <a:latin typeface="Arial" panose="020B0604020202020204" pitchFamily="34" charset="0"/>
              </a:rPr>
              <a:t>6</a:t>
            </a:r>
            <a:r>
              <a:rPr kumimoji="1" lang="zh-CN" altLang="en-US">
                <a:solidFill>
                  <a:srgbClr val="333399"/>
                </a:solidFill>
                <a:latin typeface="Arial" panose="020B0604020202020204" pitchFamily="34" charset="0"/>
                <a:ea typeface="黑体" panose="02010609060101010101" pitchFamily="49" charset="-122"/>
              </a:rPr>
              <a:t>向 </a:t>
            </a:r>
            <a:r>
              <a:rPr kumimoji="1" lang="en-US" altLang="zh-CN">
                <a:solidFill>
                  <a:srgbClr val="333399"/>
                </a:solidFill>
                <a:latin typeface="Arial" panose="020B0604020202020204" pitchFamily="34" charset="0"/>
                <a:ea typeface="黑体" panose="02010609060101010101" pitchFamily="49" charset="-122"/>
              </a:rPr>
              <a:t>H4 </a:t>
            </a:r>
            <a:r>
              <a:rPr kumimoji="1" lang="zh-CN" altLang="en-US">
                <a:solidFill>
                  <a:srgbClr val="333399"/>
                </a:solidFill>
                <a:latin typeface="Arial" panose="020B0604020202020204" pitchFamily="34" charset="0"/>
                <a:ea typeface="黑体" panose="02010609060101010101" pitchFamily="49" charset="-122"/>
              </a:rPr>
              <a:t>发送分组</a:t>
            </a:r>
            <a:endParaRPr kumimoji="1" lang="zh-CN" altLang="en-US">
              <a:solidFill>
                <a:srgbClr val="333399"/>
              </a:solidFill>
              <a:latin typeface="Arial" panose="020B0604020202020204" pitchFamily="34" charset="0"/>
              <a:ea typeface="黑体" panose="02010609060101010101" pitchFamily="49" charset="-122"/>
            </a:endParaRPr>
          </a:p>
        </p:txBody>
      </p:sp>
      <p:sp>
        <p:nvSpPr>
          <p:cNvPr id="61540" name="Rectangle 100"/>
          <p:cNvSpPr>
            <a:spLocks noChangeArrowheads="1"/>
          </p:cNvSpPr>
          <p:nvPr/>
        </p:nvSpPr>
        <p:spPr bwMode="auto">
          <a:xfrm>
            <a:off x="1809750" y="4049316"/>
            <a:ext cx="163116" cy="163115"/>
          </a:xfrm>
          <a:prstGeom prst="rect">
            <a:avLst/>
          </a:prstGeom>
          <a:solidFill>
            <a:schemeClr val="hlink"/>
          </a:solidFill>
          <a:ln w="9525">
            <a:solidFill>
              <a:schemeClr val="hlink"/>
            </a:solidFill>
            <a:miter lim="800000"/>
          </a:ln>
        </p:spPr>
        <p:txBody>
          <a:bodyPr wrap="none" anchor="ctr"/>
          <a:lstStyle/>
          <a:p>
            <a:pPr eaLnBrk="1" hangingPunct="1"/>
            <a:endParaRPr lang="zh-CN" altLang="en-US" sz="1350">
              <a:latin typeface="Arial" panose="020B0604020202020204" pitchFamily="34" charset="0"/>
            </a:endParaRPr>
          </a:p>
        </p:txBody>
      </p:sp>
      <p:sp>
        <p:nvSpPr>
          <p:cNvPr id="61541" name="Rectangle 101"/>
          <p:cNvSpPr>
            <a:spLocks noChangeArrowheads="1"/>
          </p:cNvSpPr>
          <p:nvPr/>
        </p:nvSpPr>
        <p:spPr bwMode="auto">
          <a:xfrm>
            <a:off x="3052763" y="2213372"/>
            <a:ext cx="163116" cy="163115"/>
          </a:xfrm>
          <a:prstGeom prst="rect">
            <a:avLst/>
          </a:prstGeom>
          <a:solidFill>
            <a:srgbClr val="333399"/>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61537" name="Rectangle 97"/>
          <p:cNvSpPr>
            <a:spLocks noChangeArrowheads="1"/>
          </p:cNvSpPr>
          <p:nvPr/>
        </p:nvSpPr>
        <p:spPr bwMode="auto">
          <a:xfrm>
            <a:off x="1809750" y="4049316"/>
            <a:ext cx="163116" cy="163115"/>
          </a:xfrm>
          <a:prstGeom prst="rect">
            <a:avLst/>
          </a:prstGeom>
          <a:solidFill>
            <a:schemeClr val="hlink"/>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61536" name="Rectangle 96"/>
          <p:cNvSpPr>
            <a:spLocks noChangeArrowheads="1"/>
          </p:cNvSpPr>
          <p:nvPr/>
        </p:nvSpPr>
        <p:spPr bwMode="auto">
          <a:xfrm>
            <a:off x="3052763" y="2213372"/>
            <a:ext cx="163116" cy="163115"/>
          </a:xfrm>
          <a:prstGeom prst="rect">
            <a:avLst/>
          </a:prstGeom>
          <a:solidFill>
            <a:srgbClr val="333399"/>
          </a:solidFill>
          <a:ln w="9525">
            <a:solidFill>
              <a:srgbClr val="333399"/>
            </a:solidFill>
            <a:miter lim="800000"/>
          </a:ln>
        </p:spPr>
        <p:txBody>
          <a:bodyPr wrap="none" anchor="ctr"/>
          <a:lstStyle/>
          <a:p>
            <a:pPr eaLnBrk="1" hangingPunct="1"/>
            <a:endParaRPr lang="zh-CN" altLang="en-US" sz="1350">
              <a:latin typeface="Arial" panose="020B0604020202020204" pitchFamily="34" charset="0"/>
            </a:endParaRPr>
          </a:p>
        </p:txBody>
      </p:sp>
      <p:sp>
        <p:nvSpPr>
          <p:cNvPr id="61542" name="Text Box 102"/>
          <p:cNvSpPr txBox="1">
            <a:spLocks noChangeArrowheads="1"/>
          </p:cNvSpPr>
          <p:nvPr/>
        </p:nvSpPr>
        <p:spPr bwMode="auto">
          <a:xfrm>
            <a:off x="4997054" y="2252663"/>
            <a:ext cx="2849880" cy="411480"/>
          </a:xfrm>
          <a:prstGeom prst="rect">
            <a:avLst/>
          </a:prstGeom>
          <a:solidFill>
            <a:srgbClr val="FFFFCC"/>
          </a:solidFill>
          <a:ln w="76200" cmpd="tri">
            <a:solidFill>
              <a:srgbClr val="333399"/>
            </a:solidFill>
            <a:miter lim="800000"/>
          </a:ln>
        </p:spPr>
        <p:txBody>
          <a:bodyPr wrap="none">
            <a:spAutoFit/>
          </a:bodyPr>
          <a:lstStyle/>
          <a:p>
            <a:pPr eaLnBrk="1" hangingPunct="1"/>
            <a:r>
              <a:rPr kumimoji="1" lang="zh-CN" altLang="en-US" sz="2100">
                <a:solidFill>
                  <a:srgbClr val="333399"/>
                </a:solidFill>
                <a:latin typeface="黑体" panose="02010609060101010101" pitchFamily="49" charset="-122"/>
                <a:ea typeface="黑体" panose="02010609060101010101" pitchFamily="49" charset="-122"/>
              </a:rPr>
              <a:t>注意分组路径的变化！</a:t>
            </a:r>
            <a:endParaRPr kumimoji="1" lang="zh-CN" altLang="en-US" sz="2100">
              <a:solidFill>
                <a:srgbClr val="333399"/>
              </a:solidFill>
              <a:latin typeface="黑体" panose="02010609060101010101" pitchFamily="49" charset="-122"/>
              <a:ea typeface="黑体" panose="02010609060101010101" pitchFamily="49" charset="-122"/>
            </a:endParaRPr>
          </a:p>
        </p:txBody>
      </p:sp>
      <p:sp>
        <p:nvSpPr>
          <p:cNvPr id="92215" name="Text Box 103"/>
          <p:cNvSpPr txBox="1">
            <a:spLocks noChangeArrowheads="1"/>
          </p:cNvSpPr>
          <p:nvPr/>
        </p:nvSpPr>
        <p:spPr bwMode="auto">
          <a:xfrm>
            <a:off x="1749029" y="2645569"/>
            <a:ext cx="754380" cy="320040"/>
          </a:xfrm>
          <a:prstGeom prst="rect">
            <a:avLst/>
          </a:prstGeom>
          <a:noFill/>
          <a:ln w="9525">
            <a:noFill/>
            <a:miter lim="800000"/>
          </a:ln>
        </p:spPr>
        <p:txBody>
          <a:bodyPr wrap="none">
            <a:spAutoFit/>
          </a:bodyPr>
          <a:lstStyle/>
          <a:p>
            <a:pPr eaLnBrk="1" hangingPunct="1"/>
            <a:r>
              <a:rPr kumimoji="1" lang="zh-CN" altLang="en-US" sz="1500">
                <a:solidFill>
                  <a:srgbClr val="333399"/>
                </a:solidFill>
                <a:ea typeface="黑体" panose="02010609060101010101" pitchFamily="49" charset="-122"/>
              </a:rPr>
              <a:t>路由器</a:t>
            </a:r>
            <a:endParaRPr kumimoji="1" lang="zh-CN" altLang="en-US" sz="1500">
              <a:solidFill>
                <a:srgbClr val="333399"/>
              </a:solidFill>
              <a:ea typeface="黑体" panose="02010609060101010101" pitchFamily="49" charset="-122"/>
            </a:endParaRPr>
          </a:p>
        </p:txBody>
      </p:sp>
      <p:sp>
        <p:nvSpPr>
          <p:cNvPr id="92216" name="Line 106"/>
          <p:cNvSpPr>
            <a:spLocks noChangeShapeType="1"/>
          </p:cNvSpPr>
          <p:nvPr/>
        </p:nvSpPr>
        <p:spPr bwMode="auto">
          <a:xfrm>
            <a:off x="2403872" y="2861072"/>
            <a:ext cx="594122" cy="161925"/>
          </a:xfrm>
          <a:prstGeom prst="line">
            <a:avLst/>
          </a:prstGeom>
          <a:noFill/>
          <a:ln w="28575">
            <a:solidFill>
              <a:srgbClr val="333399"/>
            </a:solidFill>
            <a:round/>
            <a:tailEnd type="triangle" w="med" len="lg"/>
          </a:ln>
        </p:spPr>
        <p:txBody>
          <a:bodyPr/>
          <a:lstStyle/>
          <a:p>
            <a:endParaRPr lang="zh-CN" altLang="en-US" sz="1350"/>
          </a:p>
        </p:txBody>
      </p:sp>
      <p:sp>
        <p:nvSpPr>
          <p:cNvPr id="92217" name="Line 107"/>
          <p:cNvSpPr>
            <a:spLocks noChangeShapeType="1"/>
          </p:cNvSpPr>
          <p:nvPr/>
        </p:nvSpPr>
        <p:spPr bwMode="auto">
          <a:xfrm>
            <a:off x="1485900" y="3563541"/>
            <a:ext cx="270272" cy="432197"/>
          </a:xfrm>
          <a:prstGeom prst="line">
            <a:avLst/>
          </a:prstGeom>
          <a:noFill/>
          <a:ln w="28575">
            <a:solidFill>
              <a:srgbClr val="333399"/>
            </a:solidFill>
            <a:round/>
            <a:tailEnd type="triangle" w="med" len="lg"/>
          </a:ln>
        </p:spPr>
        <p:txBody>
          <a:bodyPr/>
          <a:lstStyle/>
          <a:p>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bldLvl="0" animBg="1"/>
      <p:bldP spid="61535" grpId="1" bldLvl="0" animBg="1"/>
      <p:bldP spid="61535" grpId="2" bldLvl="0" animBg="1"/>
      <p:bldP spid="61532" grpId="0" bldLvl="0" animBg="1"/>
      <p:bldP spid="61532" grpId="1" bldLvl="0" animBg="1"/>
      <p:bldP spid="61532" grpId="2" bldLvl="0" animBg="1"/>
      <p:bldP spid="61534" grpId="0" bldLvl="0" animBg="1"/>
      <p:bldP spid="61534" grpId="1" bldLvl="0" animBg="1"/>
      <p:bldP spid="61534" grpId="2" bldLvl="0" animBg="1"/>
      <p:bldP spid="61539" grpId="0" bldLvl="0" animBg="1"/>
      <p:bldP spid="61539" grpId="1" bldLvl="0" animBg="1"/>
      <p:bldP spid="61540" grpId="0" bldLvl="0" animBg="1"/>
      <p:bldP spid="61540" grpId="1" bldLvl="0" animBg="1"/>
      <p:bldP spid="61540" grpId="2" bldLvl="0" animBg="1"/>
      <p:bldP spid="61541" grpId="0" bldLvl="0" animBg="1"/>
      <p:bldP spid="61541" grpId="1" bldLvl="0" animBg="1"/>
      <p:bldP spid="61541" grpId="2" bldLvl="0" animBg="1"/>
      <p:bldP spid="61537" grpId="0" bldLvl="0" animBg="1"/>
      <p:bldP spid="61537" grpId="1" bldLvl="0" animBg="1"/>
      <p:bldP spid="61537" grpId="2" bldLvl="0" animBg="1"/>
      <p:bldP spid="61536" grpId="0" bldLvl="0" animBg="1"/>
      <p:bldP spid="61536" grpId="1" bldLvl="0" animBg="1"/>
      <p:bldP spid="61536" grpId="2" bldLvl="0" animBg="1"/>
      <p:bldP spid="61542" grpId="0" bldLvl="0" animBg="1"/>
      <p:bldP spid="61542" grpId="1"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7564" y="908595"/>
            <a:ext cx="3383280" cy="52197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1142416" y="640703"/>
            <a:ext cx="1071570" cy="864000"/>
            <a:chOff x="1166778" y="1571612"/>
            <a:chExt cx="1428760" cy="1152000"/>
          </a:xfrm>
        </p:grpSpPr>
        <p:sp>
          <p:nvSpPr>
            <p:cNvPr id="5" name="菱形 4"/>
            <p:cNvSpPr/>
            <p:nvPr/>
          </p:nvSpPr>
          <p:spPr>
            <a:xfrm>
              <a:off x="1166778" y="1571612"/>
              <a:ext cx="1152000" cy="1152000"/>
            </a:xfrm>
            <a:prstGeom prst="diamond">
              <a:avLst/>
            </a:prstGeom>
            <a:blipFill dpi="0" rotWithShape="1">
              <a:blip r:embed="rId1"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p>
          </p:txBody>
        </p:sp>
      </p:grpSp>
      <p:sp useBgFill="1">
        <p:nvSpPr>
          <p:cNvPr id="7" name="矩形 6"/>
          <p:cNvSpPr/>
          <p:nvPr/>
        </p:nvSpPr>
        <p:spPr>
          <a:xfrm>
            <a:off x="875084" y="2732479"/>
            <a:ext cx="7233098" cy="66802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计算机网络的分类标准很多，比如</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按通信介质、传输方式、使用对象</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等，但这些分类标准只给出了网络某一方面的特征，并不能反映网络技术的本质。</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1035819" y="3696893"/>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按网络覆盖范围的大小分类</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7"/>
          <p:cNvGrpSpPr>
            <a:grpSpLocks noChangeAspect="1"/>
          </p:cNvGrpSpPr>
          <p:nvPr/>
        </p:nvGrpSpPr>
        <p:grpSpPr>
          <a:xfrm>
            <a:off x="767927" y="3589736"/>
            <a:ext cx="567000" cy="567002"/>
            <a:chOff x="2804323" y="3859118"/>
            <a:chExt cx="900000" cy="900002"/>
          </a:xfrm>
        </p:grpSpPr>
        <p:sp>
          <p:nvSpPr>
            <p:cNvPr id="10" name="椭圆 9"/>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11"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5.1</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12" name="矩形 11"/>
          <p:cNvSpPr/>
          <p:nvPr/>
        </p:nvSpPr>
        <p:spPr>
          <a:xfrm>
            <a:off x="1142976" y="4286256"/>
            <a:ext cx="3964809" cy="153416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目前比较公认的能反映网络技术本质的分类方法是按计算机网络的分布距离分类。</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按网络覆盖范围的大小，可以将计算机网络分为局域网（LAN）、城域网（MAN）、广域网（WAN）。</a:t>
            </a:r>
            <a:endPar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descr="3.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554298" y="3836213"/>
            <a:ext cx="3571875" cy="2378869"/>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500"/>
                            </p:stCondLst>
                            <p:childTnLst>
                              <p:par>
                                <p:cTn id="32" presetID="17" presetClass="entr" presetSubtype="1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a:grpSpLocks noChangeAspect="1"/>
          </p:cNvGrpSpPr>
          <p:nvPr/>
        </p:nvGrpSpPr>
        <p:grpSpPr>
          <a:xfrm>
            <a:off x="4989206" y="2147651"/>
            <a:ext cx="3601181" cy="3853100"/>
            <a:chOff x="6503613" y="542952"/>
            <a:chExt cx="6102492" cy="6529386"/>
          </a:xfrm>
        </p:grpSpPr>
        <p:cxnSp>
          <p:nvCxnSpPr>
            <p:cNvPr id="2" name="直接连接符 1"/>
            <p:cNvCxnSpPr/>
            <p:nvPr/>
          </p:nvCxnSpPr>
          <p:spPr>
            <a:xfrm flipV="1">
              <a:off x="6966679" y="542952"/>
              <a:ext cx="0" cy="6529386"/>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 name="iş1iḓé"/>
            <p:cNvGrpSpPr/>
            <p:nvPr/>
          </p:nvGrpSpPr>
          <p:grpSpPr>
            <a:xfrm>
              <a:off x="6503613" y="807647"/>
              <a:ext cx="847542" cy="847542"/>
              <a:chOff x="6559351" y="2021285"/>
              <a:chExt cx="648072" cy="648072"/>
            </a:xfrm>
          </p:grpSpPr>
          <p:sp>
            <p:nvSpPr>
              <p:cNvPr id="4" name="isḻíḋê"/>
              <p:cNvSpPr/>
              <p:nvPr/>
            </p:nvSpPr>
            <p:spPr>
              <a:xfrm>
                <a:off x="6559351" y="2021285"/>
                <a:ext cx="648072" cy="64807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 name="îşḻïḋé"/>
              <p:cNvSpPr/>
              <p:nvPr/>
            </p:nvSpPr>
            <p:spPr bwMode="auto">
              <a:xfrm>
                <a:off x="6693241" y="2162177"/>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p>
                <a:pPr algn="ctr"/>
                <a:endParaRPr sz="1350"/>
              </a:p>
            </p:txBody>
          </p:sp>
        </p:grpSp>
        <p:sp>
          <p:nvSpPr>
            <p:cNvPr id="8" name="ïṥlîḓê"/>
            <p:cNvSpPr/>
            <p:nvPr/>
          </p:nvSpPr>
          <p:spPr>
            <a:xfrm>
              <a:off x="8057390" y="628405"/>
              <a:ext cx="4256981" cy="1291270"/>
            </a:xfrm>
            <a:prstGeom prst="rect">
              <a:avLst/>
            </a:prstGeom>
          </p:spPr>
          <p:txBody>
            <a:bodyPr wrap="square" lIns="67500" tIns="35100" rIns="67500" bIns="35100" anchor="b">
              <a:spAutoFit/>
            </a:bodyPr>
            <a:lstStyle/>
            <a:p>
              <a:pPr lvl="0" defTabSz="914400">
                <a:spcBef>
                  <a:spcPct val="0"/>
                </a:spcBef>
                <a:defRPr/>
              </a:pPr>
              <a:r>
                <a:rPr lang="zh-CN" altLang="en-US" sz="1500" b="1" dirty="0" smtClean="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b="1" dirty="0" smtClean="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rPr>
                <a:t>）局域网仅工作在有限的地理范围内，采用单一的传输介质。</a:t>
              </a:r>
              <a:endParaRPr lang="zh-CN" altLang="en-US" sz="1500" b="1" dirty="0" smtClean="0">
                <a:solidFill>
                  <a:schemeClr val="accent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ïṣľiďe"/>
            <p:cNvGrpSpPr/>
            <p:nvPr/>
          </p:nvGrpSpPr>
          <p:grpSpPr>
            <a:xfrm>
              <a:off x="6503613" y="2623509"/>
              <a:ext cx="847542" cy="847542"/>
              <a:chOff x="5675954" y="2200285"/>
              <a:chExt cx="648072" cy="648072"/>
            </a:xfrm>
          </p:grpSpPr>
          <p:sp>
            <p:nvSpPr>
              <p:cNvPr id="10" name="íşļïḓé"/>
              <p:cNvSpPr/>
              <p:nvPr/>
            </p:nvSpPr>
            <p:spPr>
              <a:xfrm>
                <a:off x="5675954" y="2200285"/>
                <a:ext cx="648072" cy="648072"/>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işlîḍe"/>
              <p:cNvSpPr/>
              <p:nvPr/>
            </p:nvSpPr>
            <p:spPr bwMode="auto">
              <a:xfrm>
                <a:off x="5809844" y="2341176"/>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sz="1350"/>
              </a:p>
            </p:txBody>
          </p:sp>
        </p:grpSp>
        <p:grpSp>
          <p:nvGrpSpPr>
            <p:cNvPr id="15" name="iṧļîďè"/>
            <p:cNvGrpSpPr/>
            <p:nvPr/>
          </p:nvGrpSpPr>
          <p:grpSpPr>
            <a:xfrm>
              <a:off x="6503613" y="4269166"/>
              <a:ext cx="847542" cy="847542"/>
              <a:chOff x="4792557" y="2249138"/>
              <a:chExt cx="648072" cy="648072"/>
            </a:xfrm>
          </p:grpSpPr>
          <p:sp>
            <p:nvSpPr>
              <p:cNvPr id="16" name="íšḷïďé"/>
              <p:cNvSpPr/>
              <p:nvPr/>
            </p:nvSpPr>
            <p:spPr>
              <a:xfrm>
                <a:off x="4792557" y="2249138"/>
                <a:ext cx="648072" cy="648072"/>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7" name="îślïdè"/>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endParaRPr sz="1350"/>
              </a:p>
            </p:txBody>
          </p:sp>
        </p:grpSp>
        <p:sp>
          <p:nvSpPr>
            <p:cNvPr id="21" name="îşļîḋe"/>
            <p:cNvSpPr/>
            <p:nvPr/>
          </p:nvSpPr>
          <p:spPr>
            <a:xfrm>
              <a:off x="6503613" y="5850932"/>
              <a:ext cx="847542" cy="84754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2" name="iṥľiḑê"/>
            <p:cNvSpPr/>
            <p:nvPr/>
          </p:nvSpPr>
          <p:spPr bwMode="auto">
            <a:xfrm>
              <a:off x="6678713" y="6035188"/>
              <a:ext cx="497343" cy="479032"/>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sz="1350"/>
            </a:p>
          </p:txBody>
        </p:sp>
        <p:sp>
          <p:nvSpPr>
            <p:cNvPr id="24" name="ïṩlïḑè"/>
            <p:cNvSpPr/>
            <p:nvPr/>
          </p:nvSpPr>
          <p:spPr>
            <a:xfrm>
              <a:off x="8057390" y="5508720"/>
              <a:ext cx="4204898" cy="1291270"/>
            </a:xfrm>
            <a:prstGeom prst="rect">
              <a:avLst/>
            </a:prstGeom>
          </p:spPr>
          <p:txBody>
            <a:bodyPr wrap="square" lIns="67500" tIns="35100" rIns="67500" bIns="35100" anchor="b">
              <a:spAutoFit/>
            </a:bodyPr>
            <a:lstStyle/>
            <a:p>
              <a:pPr lvl="0" defTabSz="914400">
                <a:spcBef>
                  <a:spcPct val="0"/>
                </a:spcBef>
                <a:defRPr/>
              </a:pPr>
              <a:r>
                <a:rPr lang="zh-CN" altLang="en-US" sz="1500" b="1" dirty="0"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b="1" dirty="0"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500" b="1" dirty="0"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）局域网组网方便、实用灵活，是目前计算机网络中最活跃的分支。</a:t>
              </a:r>
              <a:endParaRPr lang="zh-CN" altLang="en-US" sz="1500" b="1" dirty="0"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íŝļïḓe"/>
            <p:cNvSpPr/>
            <p:nvPr/>
          </p:nvSpPr>
          <p:spPr>
            <a:xfrm>
              <a:off x="8057390" y="2302449"/>
              <a:ext cx="4548715" cy="1682955"/>
            </a:xfrm>
            <a:prstGeom prst="rect">
              <a:avLst/>
            </a:prstGeom>
          </p:spPr>
          <p:txBody>
            <a:bodyPr wrap="square" lIns="67500" tIns="35100" rIns="67500" bIns="35100" anchor="b">
              <a:spAutoFit/>
            </a:bodyPr>
            <a:lstStyle/>
            <a:p>
              <a:pPr lvl="0" defTabSz="914400">
                <a:spcBef>
                  <a:spcPct val="0"/>
                </a:spcBef>
                <a:defRPr/>
              </a:pP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）数据传输率快，传统的</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速度为</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10 Mb/s</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100 Mb/s</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。新的</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传输速率更高，可达到</a:t>
              </a:r>
              <a:r>
                <a:rPr lang="en-US" altLang="zh-CN"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1 000 Mb/s</a:t>
              </a:r>
              <a:r>
                <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500" b="1" dirty="0" smtClean="0">
                <a:solidFill>
                  <a:schemeClr val="accent4"/>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íṣḻïḑè"/>
            <p:cNvSpPr/>
            <p:nvPr/>
          </p:nvSpPr>
          <p:spPr>
            <a:xfrm>
              <a:off x="8057390" y="4168778"/>
              <a:ext cx="4276336" cy="900661"/>
            </a:xfrm>
            <a:prstGeom prst="rect">
              <a:avLst/>
            </a:prstGeom>
          </p:spPr>
          <p:txBody>
            <a:bodyPr wrap="square" lIns="67500" tIns="35100" rIns="67500" bIns="35100" anchor="b">
              <a:spAutoFit/>
            </a:bodyPr>
            <a:lstStyle/>
            <a:p>
              <a:pPr lvl="0" defTabSz="914400">
                <a:spcBef>
                  <a:spcPct val="0"/>
                </a:spcBef>
                <a:defRPr/>
              </a:pPr>
              <a:r>
                <a:rPr lang="zh-CN" altLang="en-US" sz="1500" b="1" dirty="0" smtClean="0">
                  <a:solidFill>
                    <a:schemeClr val="accent1"/>
                  </a:solidFill>
                  <a:latin typeface="Times New Roman" panose="02020603050405020304" pitchFamily="18" charset="0"/>
                  <a:cs typeface="Times New Roman" panose="02020603050405020304" pitchFamily="18" charset="0"/>
                </a:rPr>
                <a:t>（</a:t>
              </a:r>
              <a:r>
                <a:rPr lang="en-US" altLang="zh-CN" sz="1500" b="1" dirty="0" smtClean="0">
                  <a:solidFill>
                    <a:schemeClr val="accent1"/>
                  </a:solidFill>
                  <a:latin typeface="Times New Roman" panose="02020603050405020304" pitchFamily="18" charset="0"/>
                  <a:cs typeface="Times New Roman" panose="02020603050405020304" pitchFamily="18" charset="0"/>
                </a:rPr>
                <a:t>3</a:t>
              </a:r>
              <a:r>
                <a:rPr lang="zh-CN" altLang="en-US" sz="1500" b="1" dirty="0" smtClean="0">
                  <a:solidFill>
                    <a:schemeClr val="accent1"/>
                  </a:solidFill>
                  <a:latin typeface="Times New Roman" panose="02020603050405020304" pitchFamily="18" charset="0"/>
                  <a:cs typeface="Times New Roman" panose="02020603050405020304" pitchFamily="18" charset="0"/>
                </a:rPr>
                <a:t>）由于数据传输距离短，传输时延低且误码率低。</a:t>
              </a:r>
              <a:endParaRPr lang="zh-CN" altLang="en-US" sz="1500" b="1" dirty="0" smtClean="0">
                <a:solidFill>
                  <a:schemeClr val="accent1"/>
                </a:solidFill>
                <a:latin typeface="Times New Roman" panose="02020603050405020304" pitchFamily="18" charset="0"/>
                <a:cs typeface="Times New Roman" panose="02020603050405020304" pitchFamily="18" charset="0"/>
              </a:endParaRPr>
            </a:p>
          </p:txBody>
        </p:sp>
      </p:grpSp>
      <p:sp>
        <p:nvSpPr>
          <p:cNvPr id="34" name="矩形 33"/>
          <p:cNvSpPr/>
          <p:nvPr/>
        </p:nvSpPr>
        <p:spPr>
          <a:xfrm>
            <a:off x="1196555" y="2732479"/>
            <a:ext cx="3094655" cy="239966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局域网（</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Local Area Network</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）是指范围在</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 m～1 000 </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内的办公楼群或校园内的计算机相互连接所构成的计算机网络，被广泛应用于连接校园、工厂以及机关的个人计算机或工作站，以利于个人计算机或工作站之间共享资源（如打印机）和数据通信。</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p:cNvSpPr/>
          <p:nvPr/>
        </p:nvSpPr>
        <p:spPr>
          <a:xfrm>
            <a:off x="4560578" y="1714488"/>
            <a:ext cx="2625346" cy="37973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局域网具有以下特征：</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8" name="组合 37"/>
          <p:cNvGrpSpPr/>
          <p:nvPr/>
        </p:nvGrpSpPr>
        <p:grpSpPr>
          <a:xfrm>
            <a:off x="821505" y="1875224"/>
            <a:ext cx="1670251" cy="444604"/>
            <a:chOff x="1326748" y="1446650"/>
            <a:chExt cx="2227002" cy="592805"/>
          </a:xfrm>
        </p:grpSpPr>
        <p:sp>
          <p:nvSpPr>
            <p:cNvPr id="3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40" name="矩形 39"/>
            <p:cNvSpPr/>
            <p:nvPr/>
          </p:nvSpPr>
          <p:spPr>
            <a:xfrm>
              <a:off x="2166910" y="1500174"/>
              <a:ext cx="1386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）局域网</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2267564" y="908595"/>
            <a:ext cx="3383280" cy="521970"/>
          </a:xfrm>
          <a:prstGeom prst="rect">
            <a:avLst/>
          </a:prstGeom>
        </p:spPr>
        <p:txBody>
          <a:bodyPr wrap="none">
            <a:spAutoFit/>
          </a:bodyPr>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lide(fromBottom)">
                                      <p:cBhvr>
                                        <p:cTn id="16" dur="500"/>
                                        <p:tgtEl>
                                          <p:spTgt spid="36"/>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矩形 25"/>
          <p:cNvSpPr/>
          <p:nvPr/>
        </p:nvSpPr>
        <p:spPr>
          <a:xfrm>
            <a:off x="1035819" y="3750471"/>
            <a:ext cx="7715304" cy="211074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广域网（</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Wide Area Network</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WAN</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）通常跨接很大的地理范围，可以是一个地区、一个省、一个国家甚至全球，</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地理范围一般在100 km以上</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，传输速率较低。</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广域网的典型代表就是</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中文称因特网，是世界上发展速度最快、应用最广泛和最大的公共计算机信息网络系统，它提供了数万种服务，被世界各国计算机信息界称为未来信息高速公路的雏形。互联网的出现，使计算机网络从局部到全国进而将全世界连成一片，用户可以利用</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来实现全球范围的</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信息查询与浏览、文件传输、语音与图像通信服务、电子邮件等功能。</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17" name="矩形 16"/>
          <p:cNvSpPr/>
          <p:nvPr/>
        </p:nvSpPr>
        <p:spPr>
          <a:xfrm>
            <a:off x="1035819" y="2164109"/>
            <a:ext cx="7947446" cy="95694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城域网（</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Metropolitan Area Network</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MAN</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）所采用的技术基本上与局域网相类似，只是规模上更大一些。城域网作用范围为一个城市，</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地理范围为5 km～10 km</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，传输速率在</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 Mbps</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以上。城域网目前多采用光纤或微波作为通信介质。</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82241" y="1698512"/>
            <a:ext cx="1670251" cy="444604"/>
            <a:chOff x="1326748" y="1446650"/>
            <a:chExt cx="2227002" cy="592805"/>
          </a:xfrm>
        </p:grpSpPr>
        <p:sp>
          <p:nvSpPr>
            <p:cNvPr id="28"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29" name="矩形 28"/>
            <p:cNvSpPr/>
            <p:nvPr/>
          </p:nvSpPr>
          <p:spPr>
            <a:xfrm>
              <a:off x="2166910" y="1500174"/>
              <a:ext cx="1386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）城域网</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0" name="组合 29"/>
          <p:cNvGrpSpPr/>
          <p:nvPr/>
        </p:nvGrpSpPr>
        <p:grpSpPr>
          <a:xfrm>
            <a:off x="982241" y="3161108"/>
            <a:ext cx="1670251" cy="444604"/>
            <a:chOff x="1326748" y="1446650"/>
            <a:chExt cx="2227002" cy="592805"/>
          </a:xfrm>
        </p:grpSpPr>
        <p:sp>
          <p:nvSpPr>
            <p:cNvPr id="31"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2" name="矩形 31"/>
            <p:cNvSpPr/>
            <p:nvPr/>
          </p:nvSpPr>
          <p:spPr>
            <a:xfrm>
              <a:off x="2166910" y="1500174"/>
              <a:ext cx="1386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）广域网</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矩形 2"/>
          <p:cNvSpPr/>
          <p:nvPr/>
        </p:nvSpPr>
        <p:spPr>
          <a:xfrm>
            <a:off x="2267564" y="908595"/>
            <a:ext cx="3383280" cy="52197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Bottom)">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slide(fromBottom)">
                                      <p:cBhvr>
                                        <p:cTn id="19" dur="500"/>
                                        <p:tgtEl>
                                          <p:spTgt spid="26"/>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28662" y="2357430"/>
            <a:ext cx="7429552" cy="3500462"/>
          </a:xfrm>
        </p:spPr>
        <p:txBody>
          <a:bodyPr/>
          <a:lstStyle/>
          <a:p>
            <a:pPr algn="l">
              <a:lnSpc>
                <a:spcPct val="150000"/>
              </a:lnSpc>
            </a:pPr>
            <a:r>
              <a:rPr lang="en-US" sz="2400" b="1" dirty="0" smtClean="0"/>
              <a:t>   </a:t>
            </a:r>
            <a:r>
              <a:rPr sz="2400" b="1" dirty="0" smtClean="0"/>
              <a:t>同学们都知道，我们现在的学习、生活和交往等都离不开计算机网络，那么有哪些同学能够准确地告诉我什么是计算机网络？计算机网络如何工作？如何衡量计算机网络的性能？如何保证计算机网络有条不紊地工作？等等。接下来让我们带着这些问题来学习计算机网络第1章概述。</a:t>
            </a:r>
            <a:endParaRPr sz="2400" b="1" dirty="0" smtClean="0"/>
          </a:p>
          <a:p>
            <a:pPr algn="l">
              <a:lnSpc>
                <a:spcPct val="150000"/>
              </a:lnSpc>
            </a:pPr>
            <a:endParaRPr sz="2400" dirty="0" smtClean="0"/>
          </a:p>
          <a:p>
            <a:pPr algn="l">
              <a:lnSpc>
                <a:spcPct val="150000"/>
              </a:lnSpc>
            </a:pPr>
            <a:endParaRPr lang="zh-CN" altLang="en-US" sz="2400" dirty="0"/>
          </a:p>
        </p:txBody>
      </p:sp>
      <p:sp>
        <p:nvSpPr>
          <p:cNvPr id="2" name="标题 1"/>
          <p:cNvSpPr>
            <a:spLocks noGrp="1"/>
          </p:cNvSpPr>
          <p:nvPr>
            <p:ph type="title"/>
          </p:nvPr>
        </p:nvSpPr>
        <p:spPr>
          <a:xfrm>
            <a:off x="2000232" y="1285860"/>
            <a:ext cx="5170486" cy="879025"/>
          </a:xfrm>
        </p:spPr>
        <p:txBody>
          <a:bodyPr/>
          <a:lstStyle/>
          <a:p>
            <a:r>
              <a:rPr lang="zh-CN" altLang="en-US" dirty="0" smtClean="0"/>
              <a:t>第</a:t>
            </a:r>
            <a:r>
              <a:rPr lang="en-US" altLang="zh-CN" dirty="0" smtClean="0"/>
              <a:t>1</a:t>
            </a:r>
            <a:r>
              <a:rPr lang="zh-CN" altLang="en-US" smtClean="0"/>
              <a:t>章   </a:t>
            </a:r>
            <a:r>
              <a:rPr lang="zh-CN" altLang="en-US" dirty="0" smtClean="0"/>
              <a:t>概述</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5819" y="1928802"/>
            <a:ext cx="5572164" cy="437515"/>
          </a:xfrm>
          <a:prstGeom prst="rect">
            <a:avLst/>
          </a:prstGeom>
        </p:spPr>
        <p:txBody>
          <a:bodyPr wrap="square">
            <a:spAutoFit/>
          </a:bodyPr>
          <a:lstStyle/>
          <a:p>
            <a:pPr indent="457200" algn="just">
              <a:lnSpc>
                <a:spcPct val="125000"/>
              </a:lnSpc>
            </a:pP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按网络传输介质的不同分类</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755862" y="1836885"/>
            <a:ext cx="567000" cy="567002"/>
            <a:chOff x="2804323" y="3859118"/>
            <a:chExt cx="900000" cy="900002"/>
          </a:xfrm>
        </p:grpSpPr>
        <p:sp>
          <p:nvSpPr>
            <p:cNvPr id="5" name="椭圆 4"/>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id-ID" sz="1600" b="1" dirty="0">
                  <a:solidFill>
                    <a:schemeClr val="bg1"/>
                  </a:solidFill>
                  <a:latin typeface="Impact" panose="020B0806030902050204" pitchFamily="34" charset="0"/>
                  <a:ea typeface="Adobe Gothic Std B" panose="020B0800000000000000" pitchFamily="34" charset="-128"/>
                  <a:cs typeface="+mn-ea"/>
                  <a:sym typeface="+mn-lt"/>
                </a:rPr>
                <a:t>5.2</a:t>
              </a:r>
              <a:endParaRPr lang="en-US" altLang="id-ID" sz="1600" b="1" dirty="0">
                <a:solidFill>
                  <a:schemeClr val="bg1"/>
                </a:solidFill>
                <a:latin typeface="Impact" panose="020B0806030902050204" pitchFamily="34" charset="0"/>
                <a:ea typeface="Adobe Gothic Std B" panose="020B0800000000000000" pitchFamily="34" charset="-128"/>
                <a:cs typeface="+mn-ea"/>
                <a:sym typeface="+mn-lt"/>
              </a:endParaRPr>
            </a:p>
          </p:txBody>
        </p:sp>
      </p:grpSp>
      <p:grpSp>
        <p:nvGrpSpPr>
          <p:cNvPr id="36" name="组合 35"/>
          <p:cNvGrpSpPr/>
          <p:nvPr/>
        </p:nvGrpSpPr>
        <p:grpSpPr>
          <a:xfrm>
            <a:off x="1035819" y="3225599"/>
            <a:ext cx="5036379" cy="2775152"/>
            <a:chOff x="1809720" y="2857496"/>
            <a:chExt cx="6715172" cy="3700202"/>
          </a:xfrm>
        </p:grpSpPr>
        <p:graphicFrame>
          <p:nvGraphicFramePr>
            <p:cNvPr id="32" name="图示 31"/>
            <p:cNvGraphicFramePr/>
            <p:nvPr/>
          </p:nvGraphicFramePr>
          <p:xfrm>
            <a:off x="1809720" y="2857496"/>
            <a:ext cx="6715172" cy="2643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组合 32"/>
            <p:cNvGrpSpPr/>
            <p:nvPr/>
          </p:nvGrpSpPr>
          <p:grpSpPr>
            <a:xfrm>
              <a:off x="3738546" y="5143512"/>
              <a:ext cx="2813942" cy="1414186"/>
              <a:chOff x="3607619" y="1631203"/>
              <a:chExt cx="2813942" cy="1414186"/>
            </a:xfrm>
          </p:grpSpPr>
          <p:sp>
            <p:nvSpPr>
              <p:cNvPr id="34" name="矩形 33"/>
              <p:cNvSpPr/>
              <p:nvPr/>
            </p:nvSpPr>
            <p:spPr>
              <a:xfrm>
                <a:off x="3607619" y="1631203"/>
                <a:ext cx="2813942" cy="1414186"/>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5" name="矩形 34"/>
              <p:cNvSpPr/>
              <p:nvPr/>
            </p:nvSpPr>
            <p:spPr>
              <a:xfrm>
                <a:off x="3607619" y="1631203"/>
                <a:ext cx="2813942" cy="14141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3340" rIns="0" bIns="57150" numCol="1" spcCol="1270" anchor="ctr" anchorCtr="0">
                <a:noAutofit/>
              </a:bodyPr>
              <a:lstStyle/>
              <a:p>
                <a:pPr lvl="0" algn="ctr" defTabSz="889000">
                  <a:lnSpc>
                    <a:spcPct val="90000"/>
                  </a:lnSpc>
                  <a:spcBef>
                    <a:spcPct val="0"/>
                  </a:spcBef>
                  <a:spcAft>
                    <a:spcPct val="35000"/>
                  </a:spcAft>
                </a:pPr>
                <a:r>
                  <a:rPr lang="zh-CN" altLang="en-US" sz="1500" b="1" dirty="0" smtClean="0">
                    <a:solidFill>
                      <a:schemeClr val="tx1"/>
                    </a:solidFill>
                    <a:latin typeface="微软雅黑" panose="020B0503020204020204" pitchFamily="34" charset="-122"/>
                    <a:ea typeface="微软雅黑" panose="020B0503020204020204" pitchFamily="34" charset="-122"/>
                  </a:rPr>
                  <a:t>计算机网络</a:t>
                </a:r>
                <a:endParaRPr lang="zh-CN" altLang="en-US" sz="1500" b="1" kern="1200" dirty="0">
                  <a:solidFill>
                    <a:schemeClr val="tx1"/>
                  </a:solidFill>
                  <a:latin typeface="微软雅黑" panose="020B0503020204020204" pitchFamily="34" charset="-122"/>
                  <a:ea typeface="微软雅黑" panose="020B0503020204020204" pitchFamily="34" charset="-122"/>
                </a:endParaRPr>
              </a:p>
            </p:txBody>
          </p:sp>
        </p:grpSp>
      </p:grpSp>
      <p:sp useBgFill="1">
        <p:nvSpPr>
          <p:cNvPr id="37" name="矩形 36"/>
          <p:cNvSpPr/>
          <p:nvPr/>
        </p:nvSpPr>
        <p:spPr>
          <a:xfrm>
            <a:off x="1089398" y="2625323"/>
            <a:ext cx="6983032" cy="37973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根据传输介质的不同，还可以将计算机网络分为两种：有线网和无线网。</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8" name="图片 37" descr="timg (8).jpg"/>
          <p:cNvPicPr>
            <a:picLocks noChangeAspect="1"/>
          </p:cNvPicPr>
          <p:nvPr/>
        </p:nvPicPr>
        <p:blipFill>
          <a:blip r:embed="rId7" cstate="print">
            <a:clrChange>
              <a:clrFrom>
                <a:srgbClr val="FFFFFF"/>
              </a:clrFrom>
              <a:clrTo>
                <a:srgbClr val="FFFFFF">
                  <a:alpha val="0"/>
                </a:srgbClr>
              </a:clrTo>
            </a:clrChange>
          </a:blip>
          <a:srcRect b="10176"/>
          <a:stretch>
            <a:fillRect/>
          </a:stretch>
        </p:blipFill>
        <p:spPr>
          <a:xfrm>
            <a:off x="6179355" y="3163203"/>
            <a:ext cx="3159000" cy="2837547"/>
          </a:xfrm>
          <a:prstGeom prst="rect">
            <a:avLst/>
          </a:prstGeom>
        </p:spPr>
      </p:pic>
      <p:sp>
        <p:nvSpPr>
          <p:cNvPr id="7" name="矩形 6"/>
          <p:cNvSpPr/>
          <p:nvPr/>
        </p:nvSpPr>
        <p:spPr>
          <a:xfrm>
            <a:off x="2267564" y="908595"/>
            <a:ext cx="3383280" cy="52197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slide(fromBottom)">
                                      <p:cBhvr>
                                        <p:cTn id="18" dur="500"/>
                                        <p:tgtEl>
                                          <p:spTgt spid="3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slide(fromBottom)">
                                      <p:cBhvr>
                                        <p:cTn id="26" dur="500"/>
                                        <p:tgtEl>
                                          <p:spTgt spid="38"/>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lide(fromBottom)">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5819" y="1821645"/>
            <a:ext cx="5572164" cy="398780"/>
          </a:xfrm>
          <a:prstGeom prst="rect">
            <a:avLst/>
          </a:prstGeom>
        </p:spPr>
        <p:txBody>
          <a:bodyPr wrap="square">
            <a:spAutoFit/>
          </a:bodyPr>
          <a:lstStyle/>
          <a:p>
            <a:pPr indent="457200" algn="just">
              <a:lnSpc>
                <a:spcPct val="125000"/>
              </a:lnSpc>
            </a:pPr>
            <a:r>
              <a:rPr lang="zh-CN" altLang="en-US" sz="1600" b="1" dirty="0" smtClean="0">
                <a:latin typeface="Times New Roman" panose="02020603050405020304" pitchFamily="18" charset="0"/>
                <a:ea typeface="微软雅黑" panose="020B0503020204020204" pitchFamily="34" charset="-122"/>
                <a:cs typeface="Times New Roman" panose="02020603050405020304" pitchFamily="18" charset="0"/>
              </a:rPr>
              <a:t>按网络传输介质的不同分类</a:t>
            </a:r>
            <a:endParaRPr lang="zh-CN" altLang="en-US" sz="16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611717" y="1699248"/>
            <a:ext cx="567000" cy="567002"/>
            <a:chOff x="2804323" y="3859118"/>
            <a:chExt cx="900000" cy="900002"/>
          </a:xfrm>
        </p:grpSpPr>
        <p:sp>
          <p:nvSpPr>
            <p:cNvPr id="5" name="椭圆 4"/>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id-ID" sz="1400" b="1" dirty="0">
                  <a:solidFill>
                    <a:schemeClr val="bg1"/>
                  </a:solidFill>
                  <a:latin typeface="Impact" panose="020B0806030902050204" pitchFamily="34" charset="0"/>
                  <a:ea typeface="Adobe Gothic Std B" panose="020B0800000000000000" pitchFamily="34" charset="-128"/>
                  <a:cs typeface="+mn-ea"/>
                  <a:sym typeface="+mn-lt"/>
                </a:rPr>
                <a:t>5.2</a:t>
              </a:r>
              <a:endParaRPr lang="en-US" altLang="id-ID" sz="14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22" name="矩形 21"/>
          <p:cNvSpPr/>
          <p:nvPr/>
        </p:nvSpPr>
        <p:spPr>
          <a:xfrm>
            <a:off x="821505" y="3083492"/>
            <a:ext cx="7929618" cy="95694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有线网是采用如同轴电缆、双绞线、光纤等物理介质进行传输数据的网络。双绞线网是目前最常见的连网方式，这是因为双绞线价格便宜且安全方便，容易组网，但其传输能力和抗干扰能力一般。光纤网用光纤作为传输介质，因为光纤传输距离长，传输率高。</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31" name="矩形 30"/>
          <p:cNvSpPr/>
          <p:nvPr/>
        </p:nvSpPr>
        <p:spPr>
          <a:xfrm>
            <a:off x="821505" y="4640260"/>
            <a:ext cx="8036775" cy="956945"/>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无线网是采用卫星、微波等无线形式来传输数据的网络。无线网特别是无线局域网有很多优点，如易于安装和使用。但无线局域网也有许多不足之处，如它的数据传输率一般比较低，远低于有线局域网；另外无线局域网的误码率也比较高，而且站点之间相互干扰比较厉害。</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组合 31"/>
          <p:cNvGrpSpPr/>
          <p:nvPr/>
        </p:nvGrpSpPr>
        <p:grpSpPr>
          <a:xfrm>
            <a:off x="982241" y="2518166"/>
            <a:ext cx="1670251" cy="444604"/>
            <a:chOff x="1326748" y="1446650"/>
            <a:chExt cx="2227002" cy="592805"/>
          </a:xfrm>
        </p:grpSpPr>
        <p:sp>
          <p:nvSpPr>
            <p:cNvPr id="3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4" name="矩形 33"/>
            <p:cNvSpPr/>
            <p:nvPr/>
          </p:nvSpPr>
          <p:spPr>
            <a:xfrm>
              <a:off x="2166910" y="1500174"/>
              <a:ext cx="1386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）有线网</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组合 34"/>
          <p:cNvGrpSpPr/>
          <p:nvPr/>
        </p:nvGrpSpPr>
        <p:grpSpPr>
          <a:xfrm>
            <a:off x="982241" y="4071942"/>
            <a:ext cx="1670251" cy="444604"/>
            <a:chOff x="1326748" y="1446650"/>
            <a:chExt cx="2227002" cy="592805"/>
          </a:xfrm>
        </p:grpSpPr>
        <p:sp>
          <p:nvSpPr>
            <p:cNvPr id="36"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en-AU" sz="1350" dirty="0">
                <a:solidFill>
                  <a:schemeClr val="tx1">
                    <a:lumMod val="75000"/>
                    <a:lumOff val="25000"/>
                  </a:schemeClr>
                </a:solidFill>
                <a:cs typeface="+mn-ea"/>
                <a:sym typeface="+mn-lt"/>
              </a:endParaRPr>
            </a:p>
          </p:txBody>
        </p:sp>
        <p:sp>
          <p:nvSpPr>
            <p:cNvPr id="37" name="矩形 36"/>
            <p:cNvSpPr/>
            <p:nvPr/>
          </p:nvSpPr>
          <p:spPr>
            <a:xfrm>
              <a:off x="2166910" y="1500174"/>
              <a:ext cx="1386840" cy="429260"/>
            </a:xfrm>
            <a:prstGeom prst="rect">
              <a:avLst/>
            </a:prstGeom>
          </p:spPr>
          <p:txBody>
            <a:bodyPr wrap="none">
              <a:spAutoFit/>
            </a:bodyPr>
            <a:lstStyle/>
            <a:p>
              <a:r>
                <a:rPr lang="en-US" altLang="zh-CN" sz="15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rPr>
                <a:t>）无线网</a:t>
              </a:r>
              <a:endPar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矩形 6"/>
          <p:cNvSpPr/>
          <p:nvPr/>
        </p:nvSpPr>
        <p:spPr>
          <a:xfrm>
            <a:off x="2267564" y="908595"/>
            <a:ext cx="3383280" cy="52197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计算机网络的分类</a:t>
            </a:r>
            <a:endPar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lide(fromBottom)">
                                      <p:cBhvr>
                                        <p:cTn id="22" dur="500"/>
                                        <p:tgtEl>
                                          <p:spTgt spid="2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slide(fromBottom)">
                                      <p:cBhvr>
                                        <p:cTn id="30" dur="500"/>
                                        <p:tgtEl>
                                          <p:spTgt spid="31"/>
                                        </p:tgtEl>
                                      </p:cBhvr>
                                    </p:animEffect>
                                  </p:childTnLst>
                                </p:cTn>
                              </p:par>
                            </p:childTnLst>
                          </p:cTn>
                        </p:par>
                        <p:par>
                          <p:cTn id="31" fill="hold">
                            <p:stCondLst>
                              <p:cond delay="30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animBg="1"/>
      <p:bldP spid="31" grpId="0" animBg="1"/>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75084" y="1875224"/>
            <a:ext cx="5572164" cy="437515"/>
          </a:xfrm>
          <a:prstGeom prst="rect">
            <a:avLst/>
          </a:prstGeom>
        </p:spPr>
        <p:txBody>
          <a:bodyPr wrap="square">
            <a:spAutoFit/>
          </a:bodyPr>
          <a:lstStyle/>
          <a:p>
            <a:pPr indent="457200" algn="just">
              <a:lnSpc>
                <a:spcPct val="125000"/>
              </a:lnSpc>
            </a:pPr>
            <a:r>
              <a:rPr lang="zh-CN" altLang="en-US"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按拓扑结构</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7"/>
          <p:cNvGrpSpPr>
            <a:grpSpLocks noChangeAspect="1"/>
          </p:cNvGrpSpPr>
          <p:nvPr/>
        </p:nvGrpSpPr>
        <p:grpSpPr>
          <a:xfrm>
            <a:off x="539881" y="1771877"/>
            <a:ext cx="567000" cy="567002"/>
            <a:chOff x="2804323" y="3859118"/>
            <a:chExt cx="900000" cy="900002"/>
          </a:xfrm>
        </p:grpSpPr>
        <p:sp>
          <p:nvSpPr>
            <p:cNvPr id="5" name="椭圆 4"/>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5.3</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grpSp>
        <p:nvGrpSpPr>
          <p:cNvPr id="9" name="组合 8"/>
          <p:cNvGrpSpPr/>
          <p:nvPr/>
        </p:nvGrpSpPr>
        <p:grpSpPr>
          <a:xfrm>
            <a:off x="392877" y="3321843"/>
            <a:ext cx="2887465" cy="2013597"/>
            <a:chOff x="8024826" y="4000504"/>
            <a:chExt cx="3849953" cy="2684796"/>
          </a:xfrm>
        </p:grpSpPr>
        <p:pic>
          <p:nvPicPr>
            <p:cNvPr id="64514" name="图片 2"/>
            <p:cNvPicPr>
              <a:picLocks noChangeAspect="1" noChangeArrowheads="1"/>
            </p:cNvPicPr>
            <p:nvPr/>
          </p:nvPicPr>
          <p:blipFill>
            <a:blip r:embed="rId2" cstate="print"/>
            <a:srcRect/>
            <a:stretch>
              <a:fillRect/>
            </a:stretch>
          </p:blipFill>
          <p:spPr bwMode="auto">
            <a:xfrm>
              <a:off x="8024826" y="4000504"/>
              <a:ext cx="3849953" cy="2160000"/>
            </a:xfrm>
            <a:prstGeom prst="rect">
              <a:avLst/>
            </a:prstGeom>
            <a:noFill/>
            <a:ln w="9525">
              <a:noFill/>
              <a:miter lim="800000"/>
              <a:headEnd/>
              <a:tailEnd/>
            </a:ln>
          </p:spPr>
        </p:pic>
        <p:sp>
          <p:nvSpPr>
            <p:cNvPr id="8" name="矩形 7"/>
            <p:cNvSpPr/>
            <p:nvPr/>
          </p:nvSpPr>
          <p:spPr>
            <a:xfrm>
              <a:off x="8739206" y="6286520"/>
              <a:ext cx="2358813"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sz="1350" dirty="0" smtClean="0">
                  <a:latin typeface="Times New Roman" panose="02020603050405020304" pitchFamily="18" charset="0"/>
                  <a:ea typeface="微软雅黑" panose="020B0503020204020204" pitchFamily="34" charset="-122"/>
                  <a:cs typeface="Times New Roman" panose="02020603050405020304" pitchFamily="18" charset="0"/>
                </a:rPr>
                <a:t>5.1</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线型拓扑结构</a:t>
              </a:r>
              <a:endParaRPr lang="zh-CN" altLang="en-US" sz="13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useBgFill="1">
        <p:nvSpPr>
          <p:cNvPr id="15" name="矩形 14"/>
          <p:cNvSpPr/>
          <p:nvPr/>
        </p:nvSpPr>
        <p:spPr>
          <a:xfrm>
            <a:off x="767926" y="2411009"/>
            <a:ext cx="7608147" cy="668020"/>
          </a:xfrm>
          <a:prstGeom prst="rect">
            <a:avLst/>
          </a:prstGeom>
        </p:spPr>
        <p:txBody>
          <a:bodyPr wrap="square">
            <a:spAutoFit/>
          </a:bodyPr>
          <a:lstStyle/>
          <a:p>
            <a:pPr indent="457200" algn="l">
              <a:lnSpc>
                <a:spcPct val="125000"/>
              </a:lnSpc>
            </a:pP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总线型结构：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由单根电缆组成，该电缆连接网络中所有节点。图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就描绘了一种典型的总线型拓扑结构。 </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useBgFill="1">
        <p:nvSpPr>
          <p:cNvPr id="16" name="矩形 15"/>
          <p:cNvSpPr/>
          <p:nvPr/>
        </p:nvSpPr>
        <p:spPr>
          <a:xfrm>
            <a:off x="3232538" y="2946794"/>
            <a:ext cx="5679321" cy="297688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总线型拓扑结构中，所有节点共享总线的全部容量。网络上的每个节点都被动地侦听接收到的数据。当一个节点向另一个节点发送数据时，它先向整个网络广播一条警报消息，通知所有的节点它将发送数据，目标节点将接收发送给它的数据，在发送方和接收方之间的其他节点将忽略这条消息。</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总线型拓扑结构简单、便于扩充、价格相对较低、安装使用方便。但是由于单信道的限制，一个总线型网络上的节点越多，网络发送和接收数据的速率就越慢。另外，一旦总线出现故障，整个网络将陷于瘫痪。总线结构是一种传统的网络结构，适合于信息管理系统、办公自动化系统和广播教学等。 </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slide(fromBottom)">
                                      <p:cBhvr>
                                        <p:cTn id="18" dur="500"/>
                                        <p:tgtEl>
                                          <p:spTgt spid="15"/>
                                        </p:tgtEl>
                                      </p:cBhvr>
                                    </p:animEffec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8"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矩形 15"/>
          <p:cNvSpPr/>
          <p:nvPr/>
        </p:nvSpPr>
        <p:spPr>
          <a:xfrm>
            <a:off x="875084" y="2732479"/>
            <a:ext cx="4554173" cy="3265170"/>
          </a:xfrm>
          <a:prstGeom prst="rect">
            <a:avLst/>
          </a:prstGeom>
        </p:spPr>
        <p:txBody>
          <a:bodyPr wrap="square">
            <a:spAutoFit/>
          </a:bodyPr>
          <a:lstStyle/>
          <a:p>
            <a:pPr indent="457200" algn="just">
              <a:lnSpc>
                <a:spcPct val="125000"/>
              </a:lnSpc>
            </a:pP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星型结构：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在星型结构中，每个节点都通过一条点对点链路与公共中心节点相连，如图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所示。任意两个节点之间都必须通过中心节点，并且只能通过中心节点进行通信。公共中心节点通过存储</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转发技术实现两个节点之间的数据帧的传送，其设备可以是集线器，也可以是交换机。</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星型网络的特点是结构简单、组网容易，便于控制和管理，网络延迟小。其缺点是中心节点负担较重，容易形成系统的“瓶颈”，线路的利用率也不高。这种网络被广泛应用于学校实验室或企业办公室。</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组合 12"/>
          <p:cNvGrpSpPr/>
          <p:nvPr/>
        </p:nvGrpSpPr>
        <p:grpSpPr>
          <a:xfrm>
            <a:off x="5517677" y="3053950"/>
            <a:ext cx="3179867" cy="2227911"/>
            <a:chOff x="6953242" y="2285992"/>
            <a:chExt cx="4239823" cy="2970548"/>
          </a:xfrm>
        </p:grpSpPr>
        <p:sp>
          <p:nvSpPr>
            <p:cNvPr id="8" name="矩形 7"/>
            <p:cNvSpPr/>
            <p:nvPr/>
          </p:nvSpPr>
          <p:spPr>
            <a:xfrm>
              <a:off x="8024826" y="4857760"/>
              <a:ext cx="2416387"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5.2</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星型拓扑结构</a:t>
              </a: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9634" name="图片 2"/>
            <p:cNvPicPr>
              <a:picLocks noChangeAspect="1" noChangeArrowheads="1"/>
            </p:cNvPicPr>
            <p:nvPr/>
          </p:nvPicPr>
          <p:blipFill>
            <a:blip r:embed="rId1" cstate="print"/>
            <a:srcRect l="3159" t="4303" r="2632" b="4865"/>
            <a:stretch>
              <a:fillRect/>
            </a:stretch>
          </p:blipFill>
          <p:spPr bwMode="auto">
            <a:xfrm>
              <a:off x="6953242" y="2285992"/>
              <a:ext cx="4239823" cy="2304000"/>
            </a:xfrm>
            <a:prstGeom prst="rect">
              <a:avLst/>
            </a:prstGeom>
            <a:noFill/>
            <a:ln w="9525">
              <a:noFill/>
              <a:miter lim="800000"/>
              <a:headEnd/>
              <a:tailEnd/>
            </a:ln>
          </p:spPr>
        </p:pic>
      </p:grpSp>
      <p:sp>
        <p:nvSpPr>
          <p:cNvPr id="7" name="矩形 6"/>
          <p:cNvSpPr/>
          <p:nvPr/>
        </p:nvSpPr>
        <p:spPr>
          <a:xfrm>
            <a:off x="971604" y="1124654"/>
            <a:ext cx="5572164" cy="437515"/>
          </a:xfrm>
          <a:prstGeom prst="rect">
            <a:avLst/>
          </a:prstGeom>
        </p:spPr>
        <p:txBody>
          <a:bodyPr wrap="square">
            <a:spAutoFit/>
          </a:bodyPr>
          <a:lstStyle/>
          <a:p>
            <a:pPr indent="457200" algn="just">
              <a:lnSpc>
                <a:spcPct val="125000"/>
              </a:lnSpc>
            </a:pPr>
            <a:r>
              <a:rPr lang="zh-CN" altLang="en-US"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按拓扑结构</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7"/>
          <p:cNvGrpSpPr>
            <a:grpSpLocks noChangeAspect="1"/>
          </p:cNvGrpSpPr>
          <p:nvPr/>
        </p:nvGrpSpPr>
        <p:grpSpPr>
          <a:xfrm>
            <a:off x="636401" y="1021307"/>
            <a:ext cx="567000" cy="567002"/>
            <a:chOff x="2804323" y="3859118"/>
            <a:chExt cx="900000" cy="900002"/>
          </a:xfrm>
        </p:grpSpPr>
        <p:sp>
          <p:nvSpPr>
            <p:cNvPr id="10" name="椭圆 9"/>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11"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5.3</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500"/>
                                        <p:tgtEl>
                                          <p:spTgt spid="1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par>
                                <p:cTn id="12" presetID="49" presetClass="entr" presetSubtype="0" decel="10000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360"/>
                                          </p:val>
                                        </p:tav>
                                        <p:tav tm="100000">
                                          <p:val>
                                            <p:fltVal val="0"/>
                                          </p:val>
                                        </p:tav>
                                      </p:tavLst>
                                    </p:anim>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矩形 15"/>
          <p:cNvSpPr/>
          <p:nvPr/>
        </p:nvSpPr>
        <p:spPr>
          <a:xfrm>
            <a:off x="755703" y="2204794"/>
            <a:ext cx="4232702" cy="2687955"/>
          </a:xfrm>
          <a:prstGeom prst="rect">
            <a:avLst/>
          </a:prstGeom>
        </p:spPr>
        <p:txBody>
          <a:bodyPr wrap="square">
            <a:spAutoFit/>
          </a:bodyPr>
          <a:lstStyle/>
          <a:p>
            <a:pPr indent="457200" algn="just">
              <a:lnSpc>
                <a:spcPct val="125000"/>
              </a:lnSpc>
            </a:pP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环型结构：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由各节点首尾相连形成的闭合环型线路，如图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所示。环型网络中的数据传送是单向的，即沿一个方向从一个节点传到另一个节点；每个节点都需安装中继器，以接收、放大信号。</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这种结构的优点是结构简单，建网容易，便于管理。其缺点是若单个工作站发生故障，则整个网络瘫痪；并且当节点过多时，将影响数据传输效率，非常不利于扩展。</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5580467" y="2276887"/>
            <a:ext cx="2358836" cy="2870853"/>
            <a:chOff x="7453322" y="2000240"/>
            <a:chExt cx="3145114" cy="3827804"/>
          </a:xfrm>
        </p:grpSpPr>
        <p:sp>
          <p:nvSpPr>
            <p:cNvPr id="8" name="矩形 7"/>
            <p:cNvSpPr/>
            <p:nvPr/>
          </p:nvSpPr>
          <p:spPr>
            <a:xfrm>
              <a:off x="7953388" y="5429264"/>
              <a:ext cx="2473960"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5.3</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环型拓扑结构</a:t>
              </a: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0658" name="图片 3"/>
            <p:cNvPicPr>
              <a:picLocks noChangeAspect="1" noChangeArrowheads="1"/>
            </p:cNvPicPr>
            <p:nvPr/>
          </p:nvPicPr>
          <p:blipFill>
            <a:blip r:embed="rId1" cstate="print"/>
            <a:srcRect l="3600" t="2773" r="2753" b="1848"/>
            <a:stretch>
              <a:fillRect/>
            </a:stretch>
          </p:blipFill>
          <p:spPr bwMode="auto">
            <a:xfrm>
              <a:off x="7453322" y="2000240"/>
              <a:ext cx="3145114" cy="3312000"/>
            </a:xfrm>
            <a:prstGeom prst="rect">
              <a:avLst/>
            </a:prstGeom>
            <a:noFill/>
            <a:ln w="9525">
              <a:noFill/>
              <a:miter lim="800000"/>
              <a:headEnd/>
              <a:tailEnd/>
            </a:ln>
          </p:spPr>
        </p:pic>
      </p:grpSp>
      <p:sp>
        <p:nvSpPr>
          <p:cNvPr id="7" name="矩形 6"/>
          <p:cNvSpPr/>
          <p:nvPr/>
        </p:nvSpPr>
        <p:spPr>
          <a:xfrm>
            <a:off x="971604" y="1124654"/>
            <a:ext cx="5572164" cy="437515"/>
          </a:xfrm>
          <a:prstGeom prst="rect">
            <a:avLst/>
          </a:prstGeom>
        </p:spPr>
        <p:txBody>
          <a:bodyPr wrap="square">
            <a:spAutoFit/>
          </a:bodyPr>
          <a:lstStyle/>
          <a:p>
            <a:pPr indent="457200" algn="just">
              <a:lnSpc>
                <a:spcPct val="125000"/>
              </a:lnSpc>
            </a:pPr>
            <a:r>
              <a:rPr lang="zh-CN" altLang="en-US"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按拓扑结构</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7"/>
          <p:cNvGrpSpPr>
            <a:grpSpLocks noChangeAspect="1"/>
          </p:cNvGrpSpPr>
          <p:nvPr/>
        </p:nvGrpSpPr>
        <p:grpSpPr>
          <a:xfrm>
            <a:off x="636401" y="1021307"/>
            <a:ext cx="567000" cy="567002"/>
            <a:chOff x="2804323" y="3859118"/>
            <a:chExt cx="900000" cy="900002"/>
          </a:xfrm>
        </p:grpSpPr>
        <p:sp>
          <p:nvSpPr>
            <p:cNvPr id="10" name="椭圆 9"/>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11"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5.3</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par>
                                <p:cTn id="12" presetID="49" presetClass="entr" presetSubtype="0" decel="10000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360"/>
                                          </p:val>
                                        </p:tav>
                                        <p:tav tm="100000">
                                          <p:val>
                                            <p:fltVal val="0"/>
                                          </p:val>
                                        </p:tav>
                                      </p:tavLst>
                                    </p:anim>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矩形 15"/>
          <p:cNvSpPr/>
          <p:nvPr/>
        </p:nvSpPr>
        <p:spPr>
          <a:xfrm>
            <a:off x="755704" y="1988734"/>
            <a:ext cx="5357850" cy="3553460"/>
          </a:xfrm>
          <a:prstGeom prst="rect">
            <a:avLst/>
          </a:prstGeom>
        </p:spPr>
        <p:txBody>
          <a:bodyPr wrap="square">
            <a:spAutoFit/>
          </a:bodyPr>
          <a:lstStyle/>
          <a:p>
            <a:pPr indent="457200" algn="just">
              <a:lnSpc>
                <a:spcPct val="125000"/>
              </a:lnSpc>
            </a:pP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树型结构：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在实际建造一个较大型的网络时，往往采用多级星型网络，将多级星型网络按层次方式排列，即形成树型网络。因此，树型拓扑可以看成是星型拓扑的扩展，如图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1-7</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在树型拓扑结构中，节点按层次进行连接，网络的最高层是中央处理机，最低层是终端，而其他各层可以是多路转换器、集中器或部门用计算机。信息交换主要在上、下层节点之间进行，相邻及同层节点之间一般不进行数据交换或数据交换量小。 </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树型拓扑的优点是易于扩展，可以延伸出许多分支和子分支；故障隔离容易。其缺点是越靠近顶部的节点，处理能力越强，其可靠性要求就越高。由于对顶部节点的依赖性太大，所以如果顶部节点发生故障，则全网不能正常工作。 </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682" name="Rectangle 2"/>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grpSp>
        <p:nvGrpSpPr>
          <p:cNvPr id="13" name="组合 12"/>
          <p:cNvGrpSpPr/>
          <p:nvPr/>
        </p:nvGrpSpPr>
        <p:grpSpPr>
          <a:xfrm>
            <a:off x="6232933" y="2411009"/>
            <a:ext cx="2724076" cy="3299481"/>
            <a:chOff x="7667635" y="1714488"/>
            <a:chExt cx="3632101" cy="4399308"/>
          </a:xfrm>
        </p:grpSpPr>
        <p:sp>
          <p:nvSpPr>
            <p:cNvPr id="8" name="矩形 7"/>
            <p:cNvSpPr/>
            <p:nvPr/>
          </p:nvSpPr>
          <p:spPr>
            <a:xfrm>
              <a:off x="8382015" y="5715016"/>
              <a:ext cx="2416387"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5.4</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树型拓扑结构</a:t>
              </a: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1681" name="Object 1"/>
            <p:cNvGraphicFramePr>
              <a:graphicFrameLocks noChangeAspect="1"/>
            </p:cNvGraphicFramePr>
            <p:nvPr/>
          </p:nvGraphicFramePr>
          <p:xfrm>
            <a:off x="7667635" y="1714488"/>
            <a:ext cx="3632101" cy="3571900"/>
          </p:xfrm>
          <a:graphic>
            <a:graphicData uri="http://schemas.openxmlformats.org/presentationml/2006/ole">
              <mc:AlternateContent xmlns:mc="http://schemas.openxmlformats.org/markup-compatibility/2006">
                <mc:Choice xmlns:v="urn:schemas-microsoft-com:vml" Requires="v">
                  <p:oleObj spid="_x0000_s6145" name="" r:id="rId1" imgW="4610100" imgH="4521200" progId="Visio.Drawing.11">
                    <p:embed/>
                  </p:oleObj>
                </mc:Choice>
                <mc:Fallback>
                  <p:oleObj name="" r:id="rId1" imgW="4610100" imgH="4521200" progId="Visio.Drawing.11">
                    <p:embed/>
                    <p:pic>
                      <p:nvPicPr>
                        <p:cNvPr id="0" name="图片 6144"/>
                        <p:cNvPicPr>
                          <a:picLocks noChangeAspect="1"/>
                        </p:cNvPicPr>
                        <p:nvPr/>
                      </p:nvPicPr>
                      <p:blipFill>
                        <a:blip r:embed="rId2">
                          <a:grayscl/>
                        </a:blip>
                        <a:stretch>
                          <a:fillRect/>
                        </a:stretch>
                      </p:blipFill>
                      <p:spPr>
                        <a:xfrm>
                          <a:off x="7667635" y="1714488"/>
                          <a:ext cx="3632101" cy="3571900"/>
                        </a:xfrm>
                        <a:prstGeom prst="rect">
                          <a:avLst/>
                        </a:prstGeom>
                        <a:noFill/>
                        <a:ln w="9525">
                          <a:noFill/>
                        </a:ln>
                      </p:spPr>
                    </p:pic>
                  </p:oleObj>
                </mc:Fallback>
              </mc:AlternateContent>
            </a:graphicData>
          </a:graphic>
        </p:graphicFrame>
      </p:grpSp>
      <p:sp>
        <p:nvSpPr>
          <p:cNvPr id="7" name="矩形 6"/>
          <p:cNvSpPr/>
          <p:nvPr/>
        </p:nvSpPr>
        <p:spPr>
          <a:xfrm>
            <a:off x="971604" y="1124654"/>
            <a:ext cx="5572164" cy="437515"/>
          </a:xfrm>
          <a:prstGeom prst="rect">
            <a:avLst/>
          </a:prstGeom>
        </p:spPr>
        <p:txBody>
          <a:bodyPr wrap="square">
            <a:spAutoFit/>
          </a:bodyPr>
          <a:lstStyle/>
          <a:p>
            <a:pPr indent="457200" algn="just">
              <a:lnSpc>
                <a:spcPct val="125000"/>
              </a:lnSpc>
            </a:pPr>
            <a:r>
              <a:rPr lang="zh-CN" altLang="en-US"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按拓扑结构</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7"/>
          <p:cNvGrpSpPr>
            <a:grpSpLocks noChangeAspect="1"/>
          </p:cNvGrpSpPr>
          <p:nvPr/>
        </p:nvGrpSpPr>
        <p:grpSpPr>
          <a:xfrm>
            <a:off x="636401" y="1021307"/>
            <a:ext cx="567000" cy="567002"/>
            <a:chOff x="2804323" y="3859118"/>
            <a:chExt cx="900000" cy="900002"/>
          </a:xfrm>
        </p:grpSpPr>
        <p:sp>
          <p:nvSpPr>
            <p:cNvPr id="10" name="椭圆 9"/>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11"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5.3</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49" presetClass="entr" presetSubtype="0"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 calcmode="lin" valueType="num">
                                      <p:cBhvr>
                                        <p:cTn id="17" dur="500" fill="hold"/>
                                        <p:tgtEl>
                                          <p:spTgt spid="9"/>
                                        </p:tgtEl>
                                        <p:attrNameLst>
                                          <p:attrName>style.rotation</p:attrName>
                                        </p:attrNameLst>
                                      </p:cBhvr>
                                      <p:tavLst>
                                        <p:tav tm="0">
                                          <p:val>
                                            <p:fltVal val="360"/>
                                          </p:val>
                                        </p:tav>
                                        <p:tav tm="100000">
                                          <p:val>
                                            <p:fltVal val="0"/>
                                          </p:val>
                                        </p:tav>
                                      </p:tavLst>
                                    </p:anim>
                                    <p:animEffect transition="in" filter="fade">
                                      <p:cBhvr>
                                        <p:cTn id="18" dur="500"/>
                                        <p:tgtEl>
                                          <p:spTgt spid="9"/>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矩形 15"/>
          <p:cNvSpPr/>
          <p:nvPr/>
        </p:nvSpPr>
        <p:spPr>
          <a:xfrm>
            <a:off x="899691" y="2084621"/>
            <a:ext cx="3589760" cy="2687955"/>
          </a:xfrm>
          <a:prstGeom prst="rect">
            <a:avLst/>
          </a:prstGeom>
        </p:spPr>
        <p:txBody>
          <a:bodyPr wrap="square">
            <a:spAutoFit/>
          </a:bodyPr>
          <a:lstStyle/>
          <a:p>
            <a:pPr indent="457200" algn="just">
              <a:lnSpc>
                <a:spcPct val="125000"/>
              </a:lnSpc>
            </a:pPr>
            <a:r>
              <a:rPr lang="zh-CN" altLang="en-US" sz="1500" b="1" dirty="0" smtClean="0">
                <a:latin typeface="Times New Roman" panose="02020603050405020304" pitchFamily="18" charset="0"/>
                <a:ea typeface="微软雅黑" panose="020B0503020204020204" pitchFamily="34" charset="-122"/>
                <a:cs typeface="Times New Roman" panose="02020603050405020304" pitchFamily="18" charset="0"/>
                <a:sym typeface="+mn-ea"/>
              </a:rPr>
              <a:t>网状结构：</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在网状拓扑结构中，节点之间的连接是任意的，如图</a:t>
            </a:r>
            <a:r>
              <a:rPr lang="en-US" altLang="zh-CN" sz="1500" dirty="0" smtClean="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所示。网状结构的主要特点是可靠性高，但结构复杂，必须采用路由选择算法和流量控制方法；线路成本高，不易管理和维护。这种拓扑结构适合于大型广域网。</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在实际组网中，拓扑结构不是单一的，而是要根据具体需要和环境混用几种结构。</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682" name="Rectangle 2"/>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sp>
        <p:nvSpPr>
          <p:cNvPr id="72708" name="Rectangle 4"/>
          <p:cNvSpPr>
            <a:spLocks noChangeArrowheads="1"/>
          </p:cNvSpPr>
          <p:nvPr/>
        </p:nvSpPr>
        <p:spPr bwMode="auto">
          <a:xfrm>
            <a:off x="0" y="719138"/>
            <a:ext cx="264160" cy="276225"/>
          </a:xfrm>
          <a:prstGeom prst="rect">
            <a:avLst/>
          </a:prstGeom>
          <a:noFill/>
          <a:ln w="9525">
            <a:noFill/>
            <a:miter lim="800000"/>
          </a:ln>
          <a:effectLst/>
        </p:spPr>
        <p:txBody>
          <a:bodyPr vert="horz" wrap="none" lIns="68580" tIns="34290" rIns="68580" bIns="34290" numCol="1" anchor="ctr" anchorCtr="0" compatLnSpc="1">
            <a:spAutoFit/>
          </a:bodyPr>
          <a:lstStyle/>
          <a:p>
            <a:endParaRPr lang="zh-CN" altLang="en-US" sz="1350"/>
          </a:p>
        </p:txBody>
      </p:sp>
      <p:grpSp>
        <p:nvGrpSpPr>
          <p:cNvPr id="14" name="组合 13"/>
          <p:cNvGrpSpPr/>
          <p:nvPr/>
        </p:nvGrpSpPr>
        <p:grpSpPr>
          <a:xfrm>
            <a:off x="4860451" y="1822125"/>
            <a:ext cx="3482603" cy="3353059"/>
            <a:chOff x="6524628" y="2000240"/>
            <a:chExt cx="4643470" cy="4470746"/>
          </a:xfrm>
        </p:grpSpPr>
        <p:sp>
          <p:nvSpPr>
            <p:cNvPr id="8" name="矩形 7"/>
            <p:cNvSpPr/>
            <p:nvPr/>
          </p:nvSpPr>
          <p:spPr>
            <a:xfrm>
              <a:off x="7729966" y="6072206"/>
              <a:ext cx="2473960" cy="398780"/>
            </a:xfrm>
            <a:prstGeom prst="rect">
              <a:avLst/>
            </a:prstGeom>
          </p:spPr>
          <p:txBody>
            <a:bodyPr wrap="none">
              <a:spAutoFit/>
            </a:bodyPr>
            <a:lstStyle/>
            <a:p>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5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rPr>
                <a:t>网状拓扑结构</a:t>
              </a:r>
              <a:endParaRPr lang="zh-CN" altLang="en-US" sz="13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2707" name="Object 3"/>
            <p:cNvGraphicFramePr>
              <a:graphicFrameLocks noChangeAspect="1"/>
            </p:cNvGraphicFramePr>
            <p:nvPr/>
          </p:nvGraphicFramePr>
          <p:xfrm>
            <a:off x="6524628" y="2000240"/>
            <a:ext cx="4643470" cy="3934730"/>
          </p:xfrm>
          <a:graphic>
            <a:graphicData uri="http://schemas.openxmlformats.org/presentationml/2006/ole">
              <mc:AlternateContent xmlns:mc="http://schemas.openxmlformats.org/markup-compatibility/2006">
                <mc:Choice xmlns:v="urn:schemas-microsoft-com:vml" Requires="v">
                  <p:oleObj spid="_x0000_s7169" name="" r:id="rId1" imgW="5384800" imgH="4559300" progId="Visio.Drawing.11">
                    <p:embed/>
                  </p:oleObj>
                </mc:Choice>
                <mc:Fallback>
                  <p:oleObj name="" r:id="rId1" imgW="5384800" imgH="4559300" progId="Visio.Drawing.11">
                    <p:embed/>
                    <p:pic>
                      <p:nvPicPr>
                        <p:cNvPr id="0" name="图片 7168"/>
                        <p:cNvPicPr>
                          <a:picLocks noChangeAspect="1"/>
                        </p:cNvPicPr>
                        <p:nvPr/>
                      </p:nvPicPr>
                      <p:blipFill>
                        <a:blip r:embed="rId2">
                          <a:grayscl/>
                        </a:blip>
                        <a:stretch>
                          <a:fillRect/>
                        </a:stretch>
                      </p:blipFill>
                      <p:spPr>
                        <a:xfrm>
                          <a:off x="6524628" y="2000240"/>
                          <a:ext cx="4643470" cy="3934730"/>
                        </a:xfrm>
                        <a:prstGeom prst="rect">
                          <a:avLst/>
                        </a:prstGeom>
                        <a:noFill/>
                        <a:ln w="9525">
                          <a:noFill/>
                        </a:ln>
                      </p:spPr>
                    </p:pic>
                  </p:oleObj>
                </mc:Fallback>
              </mc:AlternateContent>
            </a:graphicData>
          </a:graphic>
        </p:graphicFrame>
      </p:grpSp>
      <p:sp>
        <p:nvSpPr>
          <p:cNvPr id="7" name="矩形 6"/>
          <p:cNvSpPr/>
          <p:nvPr/>
        </p:nvSpPr>
        <p:spPr>
          <a:xfrm>
            <a:off x="971604" y="1124654"/>
            <a:ext cx="5572164" cy="437515"/>
          </a:xfrm>
          <a:prstGeom prst="rect">
            <a:avLst/>
          </a:prstGeom>
        </p:spPr>
        <p:txBody>
          <a:bodyPr wrap="square">
            <a:spAutoFit/>
          </a:bodyPr>
          <a:lstStyle/>
          <a:p>
            <a:pPr indent="457200" algn="just">
              <a:lnSpc>
                <a:spcPct val="125000"/>
              </a:lnSpc>
            </a:pPr>
            <a:r>
              <a:rPr lang="zh-CN" altLang="en-US"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按拓扑结构</a:t>
            </a:r>
            <a:endPar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7"/>
          <p:cNvGrpSpPr>
            <a:grpSpLocks noChangeAspect="1"/>
          </p:cNvGrpSpPr>
          <p:nvPr/>
        </p:nvGrpSpPr>
        <p:grpSpPr>
          <a:xfrm>
            <a:off x="636401" y="1021307"/>
            <a:ext cx="567000" cy="567002"/>
            <a:chOff x="2804323" y="3859118"/>
            <a:chExt cx="900000" cy="900002"/>
          </a:xfrm>
        </p:grpSpPr>
        <p:sp>
          <p:nvSpPr>
            <p:cNvPr id="10" name="椭圆 9"/>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a:latin typeface="Impact" panose="020B0806030902050204" pitchFamily="34" charset="0"/>
              </a:endParaRPr>
            </a:p>
          </p:txBody>
        </p:sp>
        <p:sp>
          <p:nvSpPr>
            <p:cNvPr id="11"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smtClean="0">
                  <a:solidFill>
                    <a:schemeClr val="bg1"/>
                  </a:solidFill>
                  <a:latin typeface="Impact" panose="020B0806030902050204" pitchFamily="34" charset="0"/>
                  <a:ea typeface="Adobe Gothic Std B" panose="020B0800000000000000" pitchFamily="34" charset="-128"/>
                  <a:cs typeface="+mn-ea"/>
                  <a:sym typeface="+mn-lt"/>
                </a:rPr>
                <a:t>5.3</a:t>
              </a:r>
              <a:endParaRPr lang="en-US" sz="1600" b="1" dirty="0" smtClean="0">
                <a:solidFill>
                  <a:schemeClr val="bg1"/>
                </a:solidFill>
                <a:latin typeface="Impact" panose="020B0806030902050204" pitchFamily="34" charset="0"/>
                <a:ea typeface="Adobe Gothic Std B" panose="020B0800000000000000" pitchFamily="34" charset="-128"/>
                <a:cs typeface="+mn-ea"/>
                <a:sym typeface="+mn-lt"/>
              </a:endParaRPr>
            </a:p>
          </p:txBody>
        </p:sp>
      </p:gr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in)">
                                      <p:cBhvr>
                                        <p:cTn id="12" dur="500"/>
                                        <p:tgtEl>
                                          <p:spTgt spid="14"/>
                                        </p:tgtEl>
                                      </p:cBhvr>
                                    </p:animEffect>
                                  </p:childTnLst>
                                </p:cTn>
                              </p:par>
                              <p:par>
                                <p:cTn id="13" presetID="49" presetClass="entr" presetSubtype="0"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 calcmode="lin" valueType="num">
                                      <p:cBhvr>
                                        <p:cTn id="17" dur="500" fill="hold"/>
                                        <p:tgtEl>
                                          <p:spTgt spid="9"/>
                                        </p:tgtEl>
                                        <p:attrNameLst>
                                          <p:attrName>style.rotation</p:attrName>
                                        </p:attrNameLst>
                                      </p:cBhvr>
                                      <p:tavLst>
                                        <p:tav tm="0">
                                          <p:val>
                                            <p:fltVal val="360"/>
                                          </p:val>
                                        </p:tav>
                                        <p:tav tm="100000">
                                          <p:val>
                                            <p:fltVal val="0"/>
                                          </p:val>
                                        </p:tav>
                                      </p:tavLst>
                                    </p:anim>
                                    <p:animEffect transition="in" filter="fade">
                                      <p:cBhvr>
                                        <p:cTn id="18" dur="500"/>
                                        <p:tgtEl>
                                          <p:spTgt spid="9"/>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a:stretch>
            <a:fillRect/>
          </a:stretch>
        </p:blipFill>
        <p:spPr>
          <a:xfrm>
            <a:off x="900430" y="1196975"/>
            <a:ext cx="7318375" cy="4500245"/>
          </a:xfrm>
          <a:prstGeom prst="rect">
            <a:avLst/>
          </a:prstGeom>
        </p:spPr>
      </p:pic>
      <p:sp>
        <p:nvSpPr>
          <p:cNvPr id="6" name="文本框 5"/>
          <p:cNvSpPr txBox="1"/>
          <p:nvPr/>
        </p:nvSpPr>
        <p:spPr>
          <a:xfrm>
            <a:off x="179705" y="6309360"/>
            <a:ext cx="8647430" cy="328930"/>
          </a:xfrm>
          <a:prstGeom prst="rect">
            <a:avLst/>
          </a:prstGeom>
          <a:noFill/>
        </p:spPr>
        <p:txBody>
          <a:bodyPr wrap="square" rtlCol="0" anchor="t">
            <a:spAutoFit/>
          </a:bodyPr>
          <a:lstStyle/>
          <a:p>
            <a:pPr>
              <a:lnSpc>
                <a:spcPct val="130000"/>
              </a:lnSpc>
            </a:pPr>
            <a:r>
              <a:rPr lang="zh-CN" altLang="en-US" sz="1200" dirty="0" smtClean="0">
                <a:latin typeface="Arial Narrow" panose="020B0606020202030204" pitchFamily="34" charset="0"/>
                <a:ea typeface="微软雅黑" panose="020B0503020204020204" pitchFamily="34" charset="-122"/>
              </a:rPr>
              <a:t>来源于http://image.haosou.com/i?q=%E6%8C%89%E6%8B%93%E6%89%91%E7%BB%93%E6%9E%84%E5%88%86%E7%B1%BB&amp;src=srp</a:t>
            </a:r>
            <a:endParaRPr lang="zh-CN" altLang="en-US" sz="1200" dirty="0" smtClean="0">
              <a:latin typeface="Arial Narrow" panose="020B0606020202030204" pitchFamily="34" charset="0"/>
              <a:ea typeface="微软雅黑" panose="020B0503020204020204" pitchFamily="34" charset="-122"/>
            </a:endParaRPr>
          </a:p>
        </p:txBody>
      </p:sp>
      <p:sp>
        <p:nvSpPr>
          <p:cNvPr id="24" name="文本框 23"/>
          <p:cNvSpPr txBox="1"/>
          <p:nvPr/>
        </p:nvSpPr>
        <p:spPr>
          <a:xfrm>
            <a:off x="4067810" y="5877560"/>
            <a:ext cx="2113915" cy="274320"/>
          </a:xfrm>
          <a:prstGeom prst="rect">
            <a:avLst/>
          </a:prstGeom>
          <a:noFill/>
        </p:spPr>
        <p:txBody>
          <a:bodyPr wrap="none" rtlCol="0">
            <a:spAutoFit/>
          </a:bodyPr>
          <a:lstStyle/>
          <a:p>
            <a:pPr algn="l"/>
            <a:r>
              <a:rPr lang="zh-CN" altLang="en-US" sz="1200" b="1">
                <a:solidFill>
                  <a:schemeClr val="tx1">
                    <a:lumMod val="50000"/>
                  </a:schemeClr>
                </a:solidFill>
                <a:ea typeface="宋体" panose="02010600030101010101" pitchFamily="2" charset="-122"/>
                <a:sym typeface="+mn-ea"/>
              </a:rPr>
              <a:t>图</a:t>
            </a:r>
            <a:r>
              <a:rPr lang="en-US" altLang="zh-CN" sz="1200" b="1">
                <a:solidFill>
                  <a:schemeClr val="tx1">
                    <a:lumMod val="50000"/>
                  </a:schemeClr>
                </a:solidFill>
                <a:ea typeface="宋体" panose="02010600030101010101" pitchFamily="2" charset="-122"/>
                <a:sym typeface="+mn-ea"/>
              </a:rPr>
              <a:t> 2   </a:t>
            </a:r>
            <a:r>
              <a:rPr lang="zh-CN" altLang="zh-CN" sz="1200" b="1">
                <a:solidFill>
                  <a:schemeClr val="tx1">
                    <a:lumMod val="50000"/>
                  </a:schemeClr>
                </a:solidFill>
                <a:ea typeface="宋体" panose="02010600030101010101" pitchFamily="2" charset="-122"/>
                <a:sym typeface="+mn-ea"/>
              </a:rPr>
              <a:t>计算机网络拓扑结构图</a:t>
            </a:r>
            <a:endParaRPr lang="zh-CN" altLang="zh-CN" sz="1200" b="1">
              <a:solidFill>
                <a:schemeClr val="tx1">
                  <a:lumMod val="50000"/>
                </a:schemeClr>
              </a:solidFill>
              <a:ea typeface="宋体" panose="02010600030101010101" pitchFamily="2" charset="-122"/>
              <a:sym typeface="+mn-ea"/>
            </a:endParaRPr>
          </a:p>
        </p:txBody>
      </p:sp>
      <p:sp>
        <p:nvSpPr>
          <p:cNvPr id="3" name="标题 2"/>
          <p:cNvSpPr/>
          <p:nvPr>
            <p:ph type="title"/>
          </p:nvPr>
        </p:nvSpPr>
        <p:spPr/>
        <p:txBody>
          <a:bodyPr/>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2"/>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64516" name="Rectangle 2" descr="afbae0ddf0234c3bbd5a2eb4a4d10acd# #矩形 674"/>
          <p:cNvSpPr>
            <a:spLocks noGrp="1"/>
          </p:cNvSpPr>
          <p:nvPr>
            <p:ph type="title"/>
          </p:nvPr>
        </p:nvSpPr>
        <p:spPr>
          <a:xfrm>
            <a:off x="914400" y="533400"/>
            <a:ext cx="7848600" cy="609600"/>
          </a:xfrm>
        </p:spPr>
        <p:txBody>
          <a:bodyPr vert="horz" wrap="square" lIns="91440" tIns="45720" rIns="91440" bIns="45720" anchor="ctr"/>
          <a:lstStyle/>
          <a:p>
            <a:pPr algn="ctr" eaLnBrk="1" hangingPunct="1"/>
            <a:r>
              <a:rPr lang="zh-CN" altLang="en-US" sz="2800" dirty="0">
                <a:ea typeface="宋体" panose="02010600030101010101" pitchFamily="2" charset="-122"/>
              </a:rPr>
              <a:t> </a:t>
            </a:r>
            <a:endParaRPr lang="en-US" altLang="zh-CN" sz="2800" dirty="0">
              <a:ea typeface="宋体" panose="02010600030101010101" pitchFamily="2" charset="-122"/>
            </a:endParaRPr>
          </a:p>
        </p:txBody>
      </p:sp>
      <p:sp>
        <p:nvSpPr>
          <p:cNvPr id="111620" name="Oval 4"/>
          <p:cNvSpPr>
            <a:spLocks noChangeArrowheads="1"/>
          </p:cNvSpPr>
          <p:nvPr/>
        </p:nvSpPr>
        <p:spPr bwMode="auto">
          <a:xfrm>
            <a:off x="2700020" y="2132965"/>
            <a:ext cx="3671888" cy="3641725"/>
          </a:xfrm>
          <a:prstGeom prst="ellipse">
            <a:avLst/>
          </a:prstGeom>
          <a:gradFill rotWithShape="1">
            <a:gsLst>
              <a:gs pos="0">
                <a:schemeClr val="bg2"/>
              </a:gs>
              <a:gs pos="100000">
                <a:schemeClr val="bg2">
                  <a:gamma/>
                  <a:tint val="0"/>
                  <a:invGamma/>
                </a:schemeClr>
              </a:gs>
            </a:gsLst>
            <a:lin ang="5400000" scaled="1"/>
          </a:gradFill>
          <a:ln w="9525">
            <a:solidFill>
              <a:schemeClr val="accent1"/>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64"/>
          <p:cNvGrpSpPr/>
          <p:nvPr/>
        </p:nvGrpSpPr>
        <p:grpSpPr>
          <a:xfrm>
            <a:off x="3581400" y="2971800"/>
            <a:ext cx="1905000" cy="1960563"/>
            <a:chOff x="2256" y="1872"/>
            <a:chExt cx="1200" cy="1235"/>
          </a:xfrm>
        </p:grpSpPr>
        <p:grpSp>
          <p:nvGrpSpPr>
            <p:cNvPr id="64547" name="Group 5"/>
            <p:cNvGrpSpPr/>
            <p:nvPr/>
          </p:nvGrpSpPr>
          <p:grpSpPr>
            <a:xfrm>
              <a:off x="2256" y="1872"/>
              <a:ext cx="1178" cy="1235"/>
              <a:chOff x="0" y="0"/>
              <a:chExt cx="1680" cy="1680"/>
            </a:xfrm>
          </p:grpSpPr>
          <p:sp>
            <p:nvSpPr>
              <p:cNvPr id="64549" name="Oval 6"/>
              <p:cNvSpPr/>
              <p:nvPr/>
            </p:nvSpPr>
            <p:spPr>
              <a:xfrm>
                <a:off x="0" y="0"/>
                <a:ext cx="1680" cy="1680"/>
              </a:xfrm>
              <a:prstGeom prst="ellipse">
                <a:avLst/>
              </a:prstGeom>
              <a:gradFill rotWithShape="1">
                <a:gsLst>
                  <a:gs pos="0">
                    <a:srgbClr val="FF6600"/>
                  </a:gs>
                  <a:gs pos="100000">
                    <a:srgbClr val="742E00"/>
                  </a:gs>
                </a:gsLst>
                <a:lin ang="5400000" scaled="1"/>
                <a:tileRect/>
              </a:gradFill>
              <a:ln w="9525">
                <a:noFill/>
              </a:ln>
            </p:spPr>
            <p:txBody>
              <a:bodyPr wrap="none" anchor="ctr"/>
              <a:lstStyle/>
              <a:p>
                <a:pPr lvl="0"/>
                <a:endParaRPr lang="zh-CN" altLang="en-US" sz="2400" b="1" dirty="0">
                  <a:latin typeface="Times New Roman" panose="02020603050405020304" pitchFamily="18" charset="0"/>
                  <a:ea typeface="宋体" panose="02010600030101010101" pitchFamily="2" charset="-122"/>
                </a:endParaRPr>
              </a:p>
            </p:txBody>
          </p:sp>
          <p:sp>
            <p:nvSpPr>
              <p:cNvPr id="64550"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tileRect/>
              </a:gradFill>
              <a:ln w="9525">
                <a:noFill/>
                <a:miter/>
              </a:ln>
            </p:spPr>
            <p:txBody>
              <a:bodyPr/>
              <a:lstStyle/>
              <a:p>
                <a:pPr lvl="0"/>
                <a:endParaRPr lang="zh-CN" altLang="en-US" sz="2400" b="1" dirty="0">
                  <a:latin typeface="Times New Roman" panose="02020603050405020304" pitchFamily="18" charset="0"/>
                  <a:ea typeface="宋体" panose="02010600030101010101" pitchFamily="2" charset="-122"/>
                </a:endParaRPr>
              </a:p>
            </p:txBody>
          </p:sp>
        </p:grpSp>
        <p:sp>
          <p:nvSpPr>
            <p:cNvPr id="64548" name="Text Box 8"/>
            <p:cNvSpPr txBox="1"/>
            <p:nvPr/>
          </p:nvSpPr>
          <p:spPr>
            <a:xfrm>
              <a:off x="2256" y="2256"/>
              <a:ext cx="1200" cy="518"/>
            </a:xfrm>
            <a:prstGeom prst="rect">
              <a:avLst/>
            </a:prstGeom>
            <a:noFill/>
            <a:ln w="9525">
              <a:noFill/>
              <a:miter/>
            </a:ln>
          </p:spPr>
          <p:txBody>
            <a:bodyPr>
              <a:spAutoFit/>
            </a:bodyPr>
            <a:lstStyle/>
            <a:p>
              <a:pPr lvl="0" algn="ctr"/>
              <a:r>
                <a:rPr lang="zh-CN" altLang="en-US" sz="2400" b="1" dirty="0">
                  <a:solidFill>
                    <a:schemeClr val="bg1"/>
                  </a:solidFill>
                  <a:latin typeface="Times New Roman" panose="02020603050405020304" pitchFamily="18" charset="0"/>
                  <a:ea typeface="宋体" panose="02010600030101010101" pitchFamily="2" charset="-122"/>
                </a:rPr>
                <a:t>计算机网络的性能指标</a:t>
              </a:r>
              <a:endParaRPr lang="zh-CN" altLang="en-US" sz="2400" b="1" dirty="0">
                <a:solidFill>
                  <a:schemeClr val="bg1"/>
                </a:solidFill>
                <a:latin typeface="Times New Roman" panose="02020603050405020304" pitchFamily="18" charset="0"/>
                <a:ea typeface="宋体" panose="02010600030101010101" pitchFamily="2" charset="-122"/>
              </a:endParaRPr>
            </a:p>
          </p:txBody>
        </p:sp>
      </p:grpSp>
      <p:grpSp>
        <p:nvGrpSpPr>
          <p:cNvPr id="4" name="Group 62"/>
          <p:cNvGrpSpPr/>
          <p:nvPr/>
        </p:nvGrpSpPr>
        <p:grpSpPr>
          <a:xfrm>
            <a:off x="395605" y="2068830"/>
            <a:ext cx="3236913" cy="1031069"/>
            <a:chOff x="152" y="2688"/>
            <a:chExt cx="2039" cy="649"/>
          </a:xfrm>
        </p:grpSpPr>
        <p:grpSp>
          <p:nvGrpSpPr>
            <p:cNvPr id="64539" name="Group 32"/>
            <p:cNvGrpSpPr/>
            <p:nvPr/>
          </p:nvGrpSpPr>
          <p:grpSpPr>
            <a:xfrm>
              <a:off x="1488" y="2832"/>
              <a:ext cx="406" cy="505"/>
              <a:chOff x="0" y="0"/>
              <a:chExt cx="446" cy="550"/>
            </a:xfrm>
          </p:grpSpPr>
          <p:grpSp>
            <p:nvGrpSpPr>
              <p:cNvPr id="64543" name="Group 33"/>
              <p:cNvGrpSpPr/>
              <p:nvPr/>
            </p:nvGrpSpPr>
            <p:grpSpPr>
              <a:xfrm>
                <a:off x="0" y="0"/>
                <a:ext cx="432" cy="432"/>
                <a:chOff x="0" y="0"/>
                <a:chExt cx="1680" cy="1680"/>
              </a:xfrm>
            </p:grpSpPr>
            <p:sp>
              <p:nvSpPr>
                <p:cNvPr id="111650" name="Oval 34"/>
                <p:cNvSpPr>
                  <a:spLocks noChangeArrowheads="1"/>
                </p:cNvSpPr>
                <p:nvPr/>
              </p:nvSpPr>
              <p:spPr bwMode="auto">
                <a:xfrm>
                  <a:off x="0" y="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46"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tileRect/>
                </a:gradFill>
                <a:ln w="9525">
                  <a:noFill/>
                  <a:miter/>
                </a:ln>
              </p:spPr>
              <p:txBody>
                <a:bodyPr/>
                <a:lstStyle/>
                <a:p>
                  <a:pPr lvl="0"/>
                  <a:endParaRPr lang="zh-CN" altLang="en-US" sz="2400" b="1" dirty="0">
                    <a:latin typeface="Times New Roman" panose="02020603050405020304" pitchFamily="18" charset="0"/>
                    <a:ea typeface="宋体" panose="02010600030101010101" pitchFamily="2" charset="-122"/>
                  </a:endParaRPr>
                </a:p>
              </p:txBody>
            </p:sp>
          </p:grpSp>
          <p:sp>
            <p:nvSpPr>
              <p:cNvPr id="111652" name="Text Box 36"/>
              <p:cNvSpPr txBox="1">
                <a:spLocks noChangeArrowheads="1"/>
              </p:cNvSpPr>
              <p:nvPr/>
            </p:nvSpPr>
            <p:spPr bwMode="auto">
              <a:xfrm>
                <a:off x="3" y="110"/>
                <a:ext cx="443" cy="44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zh-CN" altLang="en-US"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速率</a:t>
                </a:r>
                <a:endParaRPr kumimoji="0" lang="zh-CN" altLang="en-US"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endParaRPr kumimoji="0" lang="zh-CN" altLang="en-US"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grpSp>
        <p:sp>
          <p:nvSpPr>
            <p:cNvPr id="111656" name="Oval 40"/>
            <p:cNvSpPr>
              <a:spLocks noChangeArrowheads="1"/>
            </p:cNvSpPr>
            <p:nvPr/>
          </p:nvSpPr>
          <p:spPr bwMode="auto">
            <a:xfrm rot="18227093">
              <a:off x="1922" y="2831"/>
              <a:ext cx="76" cy="79"/>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57" name="Oval 41"/>
            <p:cNvSpPr>
              <a:spLocks noChangeArrowheads="1"/>
            </p:cNvSpPr>
            <p:nvPr/>
          </p:nvSpPr>
          <p:spPr bwMode="auto">
            <a:xfrm rot="18227093">
              <a:off x="2114" y="2686"/>
              <a:ext cx="75" cy="79"/>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42" name="Text Box 47"/>
            <p:cNvSpPr txBox="1"/>
            <p:nvPr/>
          </p:nvSpPr>
          <p:spPr>
            <a:xfrm>
              <a:off x="152" y="2910"/>
              <a:ext cx="1327" cy="403"/>
            </a:xfrm>
            <a:prstGeom prst="rect">
              <a:avLst/>
            </a:prstGeom>
            <a:noFill/>
            <a:ln w="9525">
              <a:noFill/>
              <a:miter/>
            </a:ln>
          </p:spPr>
          <p:txBody>
            <a:bodyPr wrap="square">
              <a:spAutoFit/>
            </a:bodyPr>
            <a:lstStyle/>
            <a:p>
              <a:pPr lvl="0" algn="l"/>
              <a:r>
                <a:rPr lang="zh-CN" altLang="en-US" b="1" dirty="0">
                  <a:solidFill>
                    <a:schemeClr val="tx2"/>
                  </a:solidFill>
                  <a:latin typeface="Arial" panose="020B0604020202020204" pitchFamily="34" charset="0"/>
                  <a:ea typeface="宋体" panose="02010600030101010101" pitchFamily="2" charset="-122"/>
                </a:rPr>
                <a:t>速率即数据率或比特率</a:t>
              </a:r>
              <a:endParaRPr lang="zh-CN" altLang="en-US" b="1" dirty="0">
                <a:solidFill>
                  <a:schemeClr val="tx2"/>
                </a:solidFill>
                <a:latin typeface="Arial" panose="020B0604020202020204" pitchFamily="34" charset="0"/>
                <a:ea typeface="宋体" panose="02010600030101010101" pitchFamily="2" charset="-122"/>
              </a:endParaRPr>
            </a:p>
          </p:txBody>
        </p:sp>
      </p:grpSp>
      <p:grpSp>
        <p:nvGrpSpPr>
          <p:cNvPr id="7" name="Group 61"/>
          <p:cNvGrpSpPr/>
          <p:nvPr/>
        </p:nvGrpSpPr>
        <p:grpSpPr>
          <a:xfrm>
            <a:off x="2051685" y="1341120"/>
            <a:ext cx="4343400" cy="1458913"/>
            <a:chOff x="1501" y="856"/>
            <a:chExt cx="2736" cy="919"/>
          </a:xfrm>
        </p:grpSpPr>
        <p:grpSp>
          <p:nvGrpSpPr>
            <p:cNvPr id="64530" name="Group 9"/>
            <p:cNvGrpSpPr/>
            <p:nvPr/>
          </p:nvGrpSpPr>
          <p:grpSpPr>
            <a:xfrm>
              <a:off x="2631" y="1056"/>
              <a:ext cx="406" cy="382"/>
              <a:chOff x="0" y="0"/>
              <a:chExt cx="446" cy="415"/>
            </a:xfrm>
          </p:grpSpPr>
          <p:grpSp>
            <p:nvGrpSpPr>
              <p:cNvPr id="64535" name="Group 10"/>
              <p:cNvGrpSpPr/>
              <p:nvPr/>
            </p:nvGrpSpPr>
            <p:grpSpPr>
              <a:xfrm>
                <a:off x="0" y="0"/>
                <a:ext cx="432" cy="415"/>
                <a:chOff x="0" y="0"/>
                <a:chExt cx="1680" cy="1680"/>
              </a:xfrm>
            </p:grpSpPr>
            <p:sp>
              <p:nvSpPr>
                <p:cNvPr id="111627" name="Oval 11"/>
                <p:cNvSpPr>
                  <a:spLocks noChangeArrowheads="1"/>
                </p:cNvSpPr>
                <p:nvPr/>
              </p:nvSpPr>
              <p:spPr bwMode="auto">
                <a:xfrm>
                  <a:off x="0" y="0"/>
                  <a:ext cx="1680" cy="1680"/>
                </a:xfrm>
                <a:prstGeom prst="ellipse">
                  <a:avLst/>
                </a:prstGeom>
                <a:gradFill rotWithShape="1">
                  <a:gsLst>
                    <a:gs pos="0">
                      <a:schemeClr val="accent2"/>
                    </a:gs>
                    <a:gs pos="100000">
                      <a:schemeClr val="accent2">
                        <a:gamma/>
                        <a:shade val="42353"/>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38"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tileRect/>
                </a:gradFill>
                <a:ln w="9525">
                  <a:noFill/>
                  <a:miter/>
                </a:ln>
              </p:spPr>
              <p:txBody>
                <a:bodyPr/>
                <a:lstStyle/>
                <a:p>
                  <a:pPr lvl="0"/>
                  <a:endParaRPr lang="zh-CN" altLang="en-US" sz="2400" b="1" dirty="0">
                    <a:latin typeface="Times New Roman" panose="02020603050405020304" pitchFamily="18" charset="0"/>
                    <a:ea typeface="宋体" panose="02010600030101010101" pitchFamily="2" charset="-122"/>
                  </a:endParaRPr>
                </a:p>
              </p:txBody>
            </p:sp>
          </p:grpSp>
          <p:sp>
            <p:nvSpPr>
              <p:cNvPr id="64536" name="Text Box 13"/>
              <p:cNvSpPr txBox="1"/>
              <p:nvPr/>
            </p:nvSpPr>
            <p:spPr>
              <a:xfrm>
                <a:off x="3" y="110"/>
                <a:ext cx="443" cy="250"/>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带宽</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64531" name="Group 42"/>
            <p:cNvGrpSpPr/>
            <p:nvPr/>
          </p:nvGrpSpPr>
          <p:grpSpPr>
            <a:xfrm>
              <a:off x="2784" y="1536"/>
              <a:ext cx="79" cy="239"/>
              <a:chOff x="0" y="0"/>
              <a:chExt cx="87" cy="260"/>
            </a:xfrm>
          </p:grpSpPr>
          <p:sp>
            <p:nvSpPr>
              <p:cNvPr id="111659" name="Oval 43"/>
              <p:cNvSpPr>
                <a:spLocks noChangeArrowheads="1"/>
              </p:cNvSpPr>
              <p:nvPr/>
            </p:nvSpPr>
            <p:spPr bwMode="auto">
              <a:xfrm rot="18227093">
                <a:off x="3" y="-2"/>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60" name="Oval 44"/>
              <p:cNvSpPr>
                <a:spLocks noChangeArrowheads="1"/>
              </p:cNvSpPr>
              <p:nvPr/>
            </p:nvSpPr>
            <p:spPr bwMode="auto">
              <a:xfrm rot="18227093">
                <a:off x="3" y="173"/>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4532" name="Text Box 48"/>
            <p:cNvSpPr txBox="1"/>
            <p:nvPr/>
          </p:nvSpPr>
          <p:spPr>
            <a:xfrm>
              <a:off x="1501" y="856"/>
              <a:ext cx="2736" cy="211"/>
            </a:xfrm>
            <a:prstGeom prst="rect">
              <a:avLst/>
            </a:prstGeom>
            <a:noFill/>
            <a:ln w="9525">
              <a:noFill/>
              <a:miter/>
            </a:ln>
          </p:spPr>
          <p:txBody>
            <a:bodyPr>
              <a:spAutoFit/>
            </a:bodyPr>
            <a:lstStyle/>
            <a:p>
              <a:pPr lvl="0" algn="ctr"/>
              <a:r>
                <a:rPr lang="zh-CN" altLang="en-US" sz="1600" b="1" dirty="0">
                  <a:solidFill>
                    <a:schemeClr val="tx2"/>
                  </a:solidFill>
                  <a:latin typeface="Arial" panose="020B0604020202020204" pitchFamily="34" charset="0"/>
                  <a:ea typeface="宋体" panose="02010600030101010101" pitchFamily="2" charset="-122"/>
                </a:rPr>
                <a:t>指信号具有的频带宽度</a:t>
              </a:r>
              <a:endParaRPr lang="zh-CN" altLang="en-US" sz="1600" b="1" dirty="0">
                <a:solidFill>
                  <a:schemeClr val="tx2"/>
                </a:solidFill>
                <a:latin typeface="Arial" panose="020B0604020202020204" pitchFamily="34" charset="0"/>
                <a:ea typeface="宋体" panose="02010600030101010101" pitchFamily="2" charset="-122"/>
              </a:endParaRPr>
            </a:p>
          </p:txBody>
        </p:sp>
      </p:grpSp>
      <p:sp>
        <p:nvSpPr>
          <p:cNvPr id="111661" name="Oval 45"/>
          <p:cNvSpPr>
            <a:spLocks noChangeArrowheads="1"/>
          </p:cNvSpPr>
          <p:nvPr/>
        </p:nvSpPr>
        <p:spPr bwMode="auto">
          <a:xfrm rot="18227093">
            <a:off x="5694680" y="2574290"/>
            <a:ext cx="119380" cy="125730"/>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62" name="Oval 46"/>
          <p:cNvSpPr>
            <a:spLocks noChangeArrowheads="1"/>
          </p:cNvSpPr>
          <p:nvPr/>
        </p:nvSpPr>
        <p:spPr bwMode="auto">
          <a:xfrm rot="18227093">
            <a:off x="5439410" y="2455545"/>
            <a:ext cx="119380" cy="125730"/>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 name="Group 63"/>
          <p:cNvGrpSpPr/>
          <p:nvPr/>
        </p:nvGrpSpPr>
        <p:grpSpPr>
          <a:xfrm>
            <a:off x="5436235" y="3932873"/>
            <a:ext cx="3100388" cy="1554163"/>
            <a:chOff x="3456" y="2461"/>
            <a:chExt cx="1953" cy="979"/>
          </a:xfrm>
        </p:grpSpPr>
        <p:grpSp>
          <p:nvGrpSpPr>
            <p:cNvPr id="5" name="Group 22"/>
            <p:cNvGrpSpPr/>
            <p:nvPr/>
          </p:nvGrpSpPr>
          <p:grpSpPr>
            <a:xfrm>
              <a:off x="3722" y="2832"/>
              <a:ext cx="403" cy="401"/>
              <a:chOff x="-11" y="0"/>
              <a:chExt cx="442" cy="437"/>
            </a:xfrm>
          </p:grpSpPr>
          <p:grpSp>
            <p:nvGrpSpPr>
              <p:cNvPr id="6" name="Group 23"/>
              <p:cNvGrpSpPr/>
              <p:nvPr/>
            </p:nvGrpSpPr>
            <p:grpSpPr>
              <a:xfrm>
                <a:off x="0" y="0"/>
                <a:ext cx="430" cy="437"/>
                <a:chOff x="0" y="0"/>
                <a:chExt cx="1680" cy="1680"/>
              </a:xfrm>
            </p:grpSpPr>
            <p:sp>
              <p:nvSpPr>
                <p:cNvPr id="8" name="Oval 24"/>
                <p:cNvSpPr>
                  <a:spLocks noChangeArrowheads="1"/>
                </p:cNvSpPr>
                <p:nvPr/>
              </p:nvSpPr>
              <p:spPr bwMode="auto">
                <a:xfrm>
                  <a:off x="0" y="0"/>
                  <a:ext cx="1680" cy="1680"/>
                </a:xfrm>
                <a:prstGeom prst="ellipse">
                  <a:avLst/>
                </a:prstGeom>
                <a:gradFill rotWithShape="1">
                  <a:gsLst>
                    <a:gs pos="0">
                      <a:schemeClr val="hlink"/>
                    </a:gs>
                    <a:gs pos="100000">
                      <a:schemeClr val="hlink">
                        <a:gamma/>
                        <a:tint val="57647"/>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9"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tileRect/>
                </a:gradFill>
                <a:ln w="9525">
                  <a:noFill/>
                  <a:miter/>
                </a:ln>
              </p:spPr>
              <p:txBody>
                <a:bodyPr/>
                <a:lstStyle/>
                <a:p>
                  <a:pPr lvl="0"/>
                  <a:endParaRPr lang="zh-CN" altLang="en-US" sz="2400" b="1" dirty="0">
                    <a:solidFill>
                      <a:schemeClr val="tx1">
                        <a:lumMod val="50000"/>
                      </a:schemeClr>
                    </a:solidFill>
                    <a:latin typeface="Times New Roman" panose="02020603050405020304" pitchFamily="18" charset="0"/>
                    <a:ea typeface="宋体" panose="02010600030101010101" pitchFamily="2" charset="-122"/>
                  </a:endParaRPr>
                </a:p>
              </p:txBody>
            </p:sp>
          </p:grpSp>
          <p:sp>
            <p:nvSpPr>
              <p:cNvPr id="10" name="Text Box 26"/>
              <p:cNvSpPr txBox="1"/>
              <p:nvPr/>
            </p:nvSpPr>
            <p:spPr>
              <a:xfrm>
                <a:off x="-11" y="106"/>
                <a:ext cx="442" cy="251"/>
              </a:xfrm>
              <a:prstGeom prst="rect">
                <a:avLst/>
              </a:prstGeom>
              <a:noFill/>
              <a:ln w="9525">
                <a:noFill/>
                <a:miter/>
              </a:ln>
            </p:spPr>
            <p:txBody>
              <a:bodyPr wrap="none">
                <a:spAutoFit/>
              </a:bodyPr>
              <a:lstStyle/>
              <a:p>
                <a:pPr lvl="0" algn="ctr"/>
                <a:r>
                  <a:rPr lang="zh-CN" altLang="en-US" b="1" dirty="0">
                    <a:solidFill>
                      <a:schemeClr val="tx1">
                        <a:lumMod val="50000"/>
                      </a:schemeClr>
                    </a:solidFill>
                    <a:latin typeface="Times New Roman" panose="02020603050405020304" pitchFamily="18" charset="0"/>
                    <a:ea typeface="宋体" panose="02010600030101010101" pitchFamily="2" charset="-122"/>
                  </a:rPr>
                  <a:t>时延</a:t>
                </a:r>
                <a:endParaRPr lang="zh-CN" altLang="en-US" b="1" dirty="0">
                  <a:solidFill>
                    <a:schemeClr val="tx1">
                      <a:lumMod val="50000"/>
                    </a:schemeClr>
                  </a:solidFill>
                  <a:latin typeface="Times New Roman" panose="02020603050405020304" pitchFamily="18" charset="0"/>
                  <a:ea typeface="宋体" panose="02010600030101010101" pitchFamily="2" charset="-122"/>
                </a:endParaRPr>
              </a:p>
            </p:txBody>
          </p:sp>
        </p:grpSp>
        <p:sp>
          <p:nvSpPr>
            <p:cNvPr id="12" name="Oval 45"/>
            <p:cNvSpPr>
              <a:spLocks noChangeArrowheads="1"/>
            </p:cNvSpPr>
            <p:nvPr/>
          </p:nvSpPr>
          <p:spPr bwMode="auto">
            <a:xfrm rot="18227093">
              <a:off x="3619" y="283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13" name="Oval 46"/>
            <p:cNvSpPr>
              <a:spLocks noChangeArrowheads="1"/>
            </p:cNvSpPr>
            <p:nvPr/>
          </p:nvSpPr>
          <p:spPr bwMode="auto">
            <a:xfrm rot="18227093">
              <a:off x="3458" y="2755"/>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14" name="Text Box 49"/>
            <p:cNvSpPr txBox="1"/>
            <p:nvPr/>
          </p:nvSpPr>
          <p:spPr>
            <a:xfrm>
              <a:off x="4318" y="2461"/>
              <a:ext cx="1091" cy="979"/>
            </a:xfrm>
            <a:prstGeom prst="rect">
              <a:avLst/>
            </a:prstGeom>
            <a:noFill/>
            <a:ln w="9525">
              <a:noFill/>
              <a:miter/>
            </a:ln>
          </p:spPr>
          <p:txBody>
            <a:bodyPr>
              <a:spAutoFit/>
            </a:bodyPr>
            <a:lstStyle/>
            <a:p>
              <a:pPr lvl="0" algn="l"/>
              <a:r>
                <a:rPr lang="zh-CN" altLang="en-US" sz="1600" b="1" dirty="0">
                  <a:solidFill>
                    <a:schemeClr val="tx1">
                      <a:lumMod val="50000"/>
                    </a:schemeClr>
                  </a:solidFill>
                  <a:latin typeface="Arial" panose="020B0604020202020204" pitchFamily="34" charset="0"/>
                  <a:ea typeface="宋体" panose="02010600030101010101" pitchFamily="2" charset="-122"/>
                </a:rPr>
                <a:t>数据从网络的一端传送到另端所需时间。发送时延、传播时延、处理时延和排除时延</a:t>
              </a:r>
              <a:endParaRPr lang="zh-CN" altLang="en-US" sz="1600" b="1" dirty="0">
                <a:solidFill>
                  <a:schemeClr val="tx1">
                    <a:lumMod val="50000"/>
                  </a:schemeClr>
                </a:solidFill>
                <a:latin typeface="Arial" panose="020B0604020202020204" pitchFamily="34" charset="0"/>
                <a:ea typeface="宋体" panose="02010600030101010101" pitchFamily="2" charset="-122"/>
              </a:endParaRPr>
            </a:p>
          </p:txBody>
        </p:sp>
      </p:grpSp>
      <p:sp>
        <p:nvSpPr>
          <p:cNvPr id="21" name="Oval 40"/>
          <p:cNvSpPr>
            <a:spLocks noChangeArrowheads="1"/>
          </p:cNvSpPr>
          <p:nvPr/>
        </p:nvSpPr>
        <p:spPr bwMode="auto">
          <a:xfrm rot="18227093">
            <a:off x="3113405" y="3947160"/>
            <a:ext cx="120650" cy="132080"/>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Oval 41"/>
          <p:cNvSpPr>
            <a:spLocks noChangeArrowheads="1"/>
          </p:cNvSpPr>
          <p:nvPr/>
        </p:nvSpPr>
        <p:spPr bwMode="auto">
          <a:xfrm rot="18227093">
            <a:off x="3434715" y="3717290"/>
            <a:ext cx="119380" cy="132080"/>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6" name="组合 45"/>
          <p:cNvGrpSpPr/>
          <p:nvPr/>
        </p:nvGrpSpPr>
        <p:grpSpPr>
          <a:xfrm>
            <a:off x="525145" y="3853180"/>
            <a:ext cx="2754630" cy="1000760"/>
            <a:chOff x="827" y="6068"/>
            <a:chExt cx="4338" cy="1576"/>
          </a:xfrm>
        </p:grpSpPr>
        <p:grpSp>
          <p:nvGrpSpPr>
            <p:cNvPr id="16" name="Group 32"/>
            <p:cNvGrpSpPr/>
            <p:nvPr/>
          </p:nvGrpSpPr>
          <p:grpSpPr>
            <a:xfrm>
              <a:off x="3683" y="6068"/>
              <a:ext cx="1483" cy="1576"/>
              <a:chOff x="-24" y="-67"/>
              <a:chExt cx="618" cy="685"/>
            </a:xfrm>
          </p:grpSpPr>
          <p:grpSp>
            <p:nvGrpSpPr>
              <p:cNvPr id="17" name="Group 33"/>
              <p:cNvGrpSpPr/>
              <p:nvPr/>
            </p:nvGrpSpPr>
            <p:grpSpPr>
              <a:xfrm>
                <a:off x="-24" y="-67"/>
                <a:ext cx="456" cy="499"/>
                <a:chOff x="-92" y="-261"/>
                <a:chExt cx="1772" cy="1941"/>
              </a:xfrm>
            </p:grpSpPr>
            <p:sp>
              <p:nvSpPr>
                <p:cNvPr id="18" name="Oval 34"/>
                <p:cNvSpPr>
                  <a:spLocks noChangeArrowheads="1"/>
                </p:cNvSpPr>
                <p:nvPr/>
              </p:nvSpPr>
              <p:spPr bwMode="auto">
                <a:xfrm>
                  <a:off x="0" y="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未知"/>
                <p:cNvSpPr/>
                <p:nvPr/>
              </p:nvSpPr>
              <p:spPr>
                <a:xfrm>
                  <a:off x="-92" y="-261"/>
                  <a:ext cx="1493" cy="1566"/>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tileRect/>
                </a:gradFill>
                <a:ln w="9525">
                  <a:noFill/>
                  <a:miter/>
                </a:ln>
              </p:spPr>
              <p:txBody>
                <a:bodyPr/>
                <a:lstStyle/>
                <a:p>
                  <a:pPr lvl="0"/>
                  <a:endParaRPr lang="zh-CN" altLang="en-US" b="1" dirty="0">
                    <a:latin typeface="Times New Roman" panose="02020603050405020304" pitchFamily="18" charset="0"/>
                    <a:ea typeface="宋体" panose="02010600030101010101" pitchFamily="2" charset="-122"/>
                  </a:endParaRPr>
                </a:p>
              </p:txBody>
            </p:sp>
          </p:grpSp>
          <p:sp>
            <p:nvSpPr>
              <p:cNvPr id="20" name="Text Box 36"/>
              <p:cNvSpPr txBox="1">
                <a:spLocks noChangeArrowheads="1"/>
              </p:cNvSpPr>
              <p:nvPr/>
            </p:nvSpPr>
            <p:spPr bwMode="auto">
              <a:xfrm>
                <a:off x="-23" y="37"/>
                <a:ext cx="617" cy="58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zh-CN" altLang="en-US" sz="16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时延</a:t>
                </a:r>
                <a:endParaRPr kumimoji="0" lang="zh-CN" altLang="en-US" sz="16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zh-CN" altLang="en-US" sz="16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带宽积</a:t>
                </a:r>
                <a:endParaRPr kumimoji="0" lang="zh-CN" altLang="en-US" sz="16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endParaRPr kumimoji="0" lang="zh-CN" altLang="en-US" sz="16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grpSp>
        <p:sp>
          <p:nvSpPr>
            <p:cNvPr id="23" name="Text Box 47"/>
            <p:cNvSpPr txBox="1"/>
            <p:nvPr/>
          </p:nvSpPr>
          <p:spPr>
            <a:xfrm>
              <a:off x="827" y="6194"/>
              <a:ext cx="2878" cy="1008"/>
            </a:xfrm>
            <a:prstGeom prst="rect">
              <a:avLst/>
            </a:prstGeom>
            <a:noFill/>
            <a:ln w="9525">
              <a:noFill/>
              <a:miter/>
            </a:ln>
          </p:spPr>
          <p:txBody>
            <a:bodyPr>
              <a:spAutoFit/>
            </a:bodyPr>
            <a:lstStyle/>
            <a:p>
              <a:pPr lvl="0" algn="l"/>
              <a:r>
                <a:rPr lang="zh-CN" altLang="en-US" b="1" dirty="0">
                  <a:solidFill>
                    <a:schemeClr val="tx2"/>
                  </a:solidFill>
                  <a:latin typeface="Arial" panose="020B0604020202020204" pitchFamily="34" charset="0"/>
                  <a:ea typeface="宋体" panose="02010600030101010101" pitchFamily="2" charset="-122"/>
                </a:rPr>
                <a:t>传播时延和带宽相乘</a:t>
              </a:r>
              <a:endParaRPr lang="zh-CN" altLang="en-US" b="1" dirty="0">
                <a:solidFill>
                  <a:schemeClr val="tx2"/>
                </a:solidFill>
                <a:latin typeface="Arial" panose="020B0604020202020204" pitchFamily="34" charset="0"/>
                <a:ea typeface="宋体" panose="02010600030101010101" pitchFamily="2" charset="-122"/>
              </a:endParaRPr>
            </a:p>
          </p:txBody>
        </p:sp>
      </p:grpSp>
      <p:grpSp>
        <p:nvGrpSpPr>
          <p:cNvPr id="24" name="Group 62"/>
          <p:cNvGrpSpPr/>
          <p:nvPr/>
        </p:nvGrpSpPr>
        <p:grpSpPr>
          <a:xfrm>
            <a:off x="991552" y="5156200"/>
            <a:ext cx="3216276" cy="880780"/>
            <a:chOff x="165" y="2688"/>
            <a:chExt cx="2026" cy="555"/>
          </a:xfrm>
        </p:grpSpPr>
        <p:grpSp>
          <p:nvGrpSpPr>
            <p:cNvPr id="25" name="Group 32"/>
            <p:cNvGrpSpPr/>
            <p:nvPr/>
          </p:nvGrpSpPr>
          <p:grpSpPr>
            <a:xfrm>
              <a:off x="1466" y="2770"/>
              <a:ext cx="564" cy="473"/>
              <a:chOff x="-24" y="-67"/>
              <a:chExt cx="619" cy="515"/>
            </a:xfrm>
          </p:grpSpPr>
          <p:grpSp>
            <p:nvGrpSpPr>
              <p:cNvPr id="26" name="Group 33"/>
              <p:cNvGrpSpPr/>
              <p:nvPr/>
            </p:nvGrpSpPr>
            <p:grpSpPr>
              <a:xfrm>
                <a:off x="-24" y="-67"/>
                <a:ext cx="456" cy="499"/>
                <a:chOff x="-92" y="-261"/>
                <a:chExt cx="1772" cy="1941"/>
              </a:xfrm>
            </p:grpSpPr>
            <p:sp>
              <p:nvSpPr>
                <p:cNvPr id="27" name="Oval 34"/>
                <p:cNvSpPr>
                  <a:spLocks noChangeArrowheads="1"/>
                </p:cNvSpPr>
                <p:nvPr/>
              </p:nvSpPr>
              <p:spPr bwMode="auto">
                <a:xfrm>
                  <a:off x="0" y="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未知"/>
                <p:cNvSpPr/>
                <p:nvPr/>
              </p:nvSpPr>
              <p:spPr>
                <a:xfrm>
                  <a:off x="-92" y="-261"/>
                  <a:ext cx="1493" cy="1566"/>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tileRect/>
                </a:gradFill>
                <a:ln w="9525">
                  <a:noFill/>
                  <a:miter/>
                </a:ln>
              </p:spPr>
              <p:txBody>
                <a:bodyPr/>
                <a:lstStyle/>
                <a:p>
                  <a:pPr lvl="0" algn="l"/>
                  <a:endParaRPr lang="zh-CN" altLang="en-US" sz="1600" b="1" dirty="0">
                    <a:latin typeface="Times New Roman" panose="02020603050405020304" pitchFamily="18" charset="0"/>
                    <a:ea typeface="宋体" panose="02010600030101010101" pitchFamily="2" charset="-122"/>
                  </a:endParaRPr>
                </a:p>
              </p:txBody>
            </p:sp>
          </p:grpSp>
          <p:sp>
            <p:nvSpPr>
              <p:cNvPr id="29" name="Text Box 36"/>
              <p:cNvSpPr txBox="1">
                <a:spLocks noChangeArrowheads="1"/>
              </p:cNvSpPr>
              <p:nvPr/>
            </p:nvSpPr>
            <p:spPr bwMode="auto">
              <a:xfrm>
                <a:off x="-22" y="91"/>
                <a:ext cx="617" cy="357"/>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zh-CN" altLang="zh-CN" sz="1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rPr>
                  <a:t>往返时</a:t>
                </a:r>
                <a:endParaRPr kumimoji="0" lang="zh-CN" altLang="zh-CN" sz="1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zh-CN" altLang="zh-CN" sz="1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rPr>
                  <a:t>间</a:t>
                </a:r>
                <a:r>
                  <a:rPr kumimoji="0" lang="en-US" altLang="zh-CN" sz="1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rPr>
                  <a:t>RTT</a:t>
                </a:r>
                <a:endParaRPr kumimoji="0" lang="en-US" altLang="zh-CN" sz="1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grpSp>
        <p:sp>
          <p:nvSpPr>
            <p:cNvPr id="30" name="Oval 40"/>
            <p:cNvSpPr>
              <a:spLocks noChangeArrowheads="1"/>
            </p:cNvSpPr>
            <p:nvPr/>
          </p:nvSpPr>
          <p:spPr bwMode="auto">
            <a:xfrm rot="18227093">
              <a:off x="1922" y="2831"/>
              <a:ext cx="76" cy="79"/>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Oval 41"/>
            <p:cNvSpPr>
              <a:spLocks noChangeArrowheads="1"/>
            </p:cNvSpPr>
            <p:nvPr/>
          </p:nvSpPr>
          <p:spPr bwMode="auto">
            <a:xfrm rot="18227093">
              <a:off x="2114" y="2686"/>
              <a:ext cx="75" cy="79"/>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Text Box 47"/>
            <p:cNvSpPr txBox="1"/>
            <p:nvPr/>
          </p:nvSpPr>
          <p:spPr>
            <a:xfrm>
              <a:off x="165" y="2820"/>
              <a:ext cx="1306" cy="211"/>
            </a:xfrm>
            <a:prstGeom prst="rect">
              <a:avLst/>
            </a:prstGeom>
            <a:noFill/>
            <a:ln w="9525">
              <a:noFill/>
              <a:miter/>
            </a:ln>
          </p:spPr>
          <p:txBody>
            <a:bodyPr wrap="square">
              <a:spAutoFit/>
            </a:bodyPr>
            <a:lstStyle/>
            <a:p>
              <a:pPr lvl="0" algn="l"/>
              <a:endParaRPr lang="zh-CN" altLang="en-US" sz="1600" b="1" dirty="0">
                <a:solidFill>
                  <a:schemeClr val="tx2"/>
                </a:solidFill>
                <a:latin typeface="Arial" panose="020B0604020202020204" pitchFamily="34" charset="0"/>
                <a:ea typeface="宋体" panose="02010600030101010101" pitchFamily="2" charset="-122"/>
              </a:endParaRPr>
            </a:p>
          </p:txBody>
        </p:sp>
      </p:grpSp>
      <p:grpSp>
        <p:nvGrpSpPr>
          <p:cNvPr id="33" name="Group 63"/>
          <p:cNvGrpSpPr/>
          <p:nvPr/>
        </p:nvGrpSpPr>
        <p:grpSpPr>
          <a:xfrm>
            <a:off x="4206875" y="5397818"/>
            <a:ext cx="3259138" cy="842963"/>
            <a:chOff x="3456" y="2757"/>
            <a:chExt cx="2053" cy="531"/>
          </a:xfrm>
        </p:grpSpPr>
        <p:grpSp>
          <p:nvGrpSpPr>
            <p:cNvPr id="34" name="Group 22"/>
            <p:cNvGrpSpPr/>
            <p:nvPr/>
          </p:nvGrpSpPr>
          <p:grpSpPr>
            <a:xfrm>
              <a:off x="3651" y="2832"/>
              <a:ext cx="548" cy="401"/>
              <a:chOff x="-89" y="0"/>
              <a:chExt cx="601" cy="437"/>
            </a:xfrm>
          </p:grpSpPr>
          <p:grpSp>
            <p:nvGrpSpPr>
              <p:cNvPr id="35" name="Group 23"/>
              <p:cNvGrpSpPr/>
              <p:nvPr/>
            </p:nvGrpSpPr>
            <p:grpSpPr>
              <a:xfrm>
                <a:off x="0" y="0"/>
                <a:ext cx="430" cy="437"/>
                <a:chOff x="0" y="0"/>
                <a:chExt cx="1680" cy="1680"/>
              </a:xfrm>
            </p:grpSpPr>
            <p:sp>
              <p:nvSpPr>
                <p:cNvPr id="36" name="Oval 24"/>
                <p:cNvSpPr>
                  <a:spLocks noChangeArrowheads="1"/>
                </p:cNvSpPr>
                <p:nvPr/>
              </p:nvSpPr>
              <p:spPr bwMode="auto">
                <a:xfrm>
                  <a:off x="0" y="0"/>
                  <a:ext cx="1680" cy="1680"/>
                </a:xfrm>
                <a:prstGeom prst="ellipse">
                  <a:avLst/>
                </a:prstGeom>
                <a:gradFill rotWithShape="1">
                  <a:gsLst>
                    <a:gs pos="0">
                      <a:schemeClr val="hlink"/>
                    </a:gs>
                    <a:gs pos="100000">
                      <a:schemeClr val="hlink">
                        <a:gamma/>
                        <a:tint val="57647"/>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39"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tileRect/>
                </a:gradFill>
                <a:ln w="9525">
                  <a:noFill/>
                  <a:miter/>
                </a:ln>
              </p:spPr>
              <p:txBody>
                <a:bodyPr/>
                <a:lstStyle/>
                <a:p>
                  <a:pPr lvl="0"/>
                  <a:endParaRPr lang="zh-CN" altLang="en-US" sz="2400" b="1" dirty="0">
                    <a:solidFill>
                      <a:schemeClr val="tx1">
                        <a:lumMod val="50000"/>
                      </a:schemeClr>
                    </a:solidFill>
                    <a:latin typeface="Times New Roman" panose="02020603050405020304" pitchFamily="18" charset="0"/>
                    <a:ea typeface="宋体" panose="02010600030101010101" pitchFamily="2" charset="-122"/>
                  </a:endParaRPr>
                </a:p>
              </p:txBody>
            </p:sp>
          </p:grpSp>
          <p:sp>
            <p:nvSpPr>
              <p:cNvPr id="40" name="Text Box 26"/>
              <p:cNvSpPr txBox="1"/>
              <p:nvPr/>
            </p:nvSpPr>
            <p:spPr>
              <a:xfrm>
                <a:off x="-89" y="106"/>
                <a:ext cx="601" cy="251"/>
              </a:xfrm>
              <a:prstGeom prst="rect">
                <a:avLst/>
              </a:prstGeom>
              <a:noFill/>
              <a:ln w="9525">
                <a:noFill/>
                <a:miter/>
              </a:ln>
            </p:spPr>
            <p:txBody>
              <a:bodyPr wrap="none">
                <a:spAutoFit/>
              </a:bodyPr>
              <a:lstStyle/>
              <a:p>
                <a:pPr lvl="0" algn="ctr"/>
                <a:r>
                  <a:rPr lang="zh-CN" altLang="en-US" b="1" dirty="0">
                    <a:solidFill>
                      <a:schemeClr val="tx1">
                        <a:lumMod val="50000"/>
                      </a:schemeClr>
                    </a:solidFill>
                    <a:latin typeface="Times New Roman" panose="02020603050405020304" pitchFamily="18" charset="0"/>
                    <a:ea typeface="宋体" panose="02010600030101010101" pitchFamily="2" charset="-122"/>
                  </a:rPr>
                  <a:t>利用率</a:t>
                </a:r>
                <a:endParaRPr lang="zh-CN" altLang="en-US" b="1" dirty="0">
                  <a:solidFill>
                    <a:schemeClr val="tx1">
                      <a:lumMod val="50000"/>
                    </a:schemeClr>
                  </a:solidFill>
                  <a:latin typeface="Times New Roman" panose="02020603050405020304" pitchFamily="18" charset="0"/>
                  <a:ea typeface="宋体" panose="02010600030101010101" pitchFamily="2" charset="-122"/>
                </a:endParaRPr>
              </a:p>
            </p:txBody>
          </p:sp>
        </p:grpSp>
        <p:sp>
          <p:nvSpPr>
            <p:cNvPr id="41" name="Oval 45"/>
            <p:cNvSpPr>
              <a:spLocks noChangeArrowheads="1"/>
            </p:cNvSpPr>
            <p:nvPr/>
          </p:nvSpPr>
          <p:spPr bwMode="auto">
            <a:xfrm rot="18227093">
              <a:off x="3619" y="283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42" name="Oval 46"/>
            <p:cNvSpPr>
              <a:spLocks noChangeArrowheads="1"/>
            </p:cNvSpPr>
            <p:nvPr/>
          </p:nvSpPr>
          <p:spPr bwMode="auto">
            <a:xfrm rot="18227093">
              <a:off x="3458" y="2755"/>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43" name="Text Box 49"/>
            <p:cNvSpPr txBox="1"/>
            <p:nvPr/>
          </p:nvSpPr>
          <p:spPr>
            <a:xfrm>
              <a:off x="4186" y="2923"/>
              <a:ext cx="1323" cy="365"/>
            </a:xfrm>
            <a:prstGeom prst="rect">
              <a:avLst/>
            </a:prstGeom>
            <a:noFill/>
            <a:ln w="9525">
              <a:noFill/>
              <a:miter/>
            </a:ln>
          </p:spPr>
          <p:txBody>
            <a:bodyPr wrap="square">
              <a:spAutoFit/>
            </a:bodyPr>
            <a:lstStyle/>
            <a:p>
              <a:pPr lvl="0" algn="l"/>
              <a:r>
                <a:rPr lang="zh-CN" altLang="en-US" sz="1600" b="1" dirty="0">
                  <a:solidFill>
                    <a:schemeClr val="tx1">
                      <a:lumMod val="50000"/>
                    </a:schemeClr>
                  </a:solidFill>
                  <a:latin typeface="Arial" panose="020B0604020202020204" pitchFamily="34" charset="0"/>
                  <a:ea typeface="宋体" panose="02010600030101010101" pitchFamily="2" charset="-122"/>
                </a:rPr>
                <a:t>某信道利用率和网络利用率</a:t>
              </a:r>
              <a:endParaRPr lang="zh-CN" altLang="en-US" sz="1600" b="1" dirty="0">
                <a:solidFill>
                  <a:schemeClr val="tx1">
                    <a:lumMod val="50000"/>
                  </a:schemeClr>
                </a:solidFill>
                <a:latin typeface="Arial" panose="020B0604020202020204" pitchFamily="34" charset="0"/>
                <a:ea typeface="宋体" panose="02010600030101010101" pitchFamily="2" charset="-122"/>
              </a:endParaRPr>
            </a:p>
          </p:txBody>
        </p:sp>
      </p:grpSp>
      <p:sp>
        <p:nvSpPr>
          <p:cNvPr id="45" name="MH_Title"/>
          <p:cNvSpPr>
            <a:spLocks noChangeArrowheads="1"/>
          </p:cNvSpPr>
          <p:nvPr/>
        </p:nvSpPr>
        <p:spPr bwMode="auto">
          <a:xfrm>
            <a:off x="1656080" y="476885"/>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3200" b="1" smtClean="0">
                <a:solidFill>
                  <a:schemeClr val="accent1"/>
                </a:solidFill>
                <a:latin typeface="Arial Black" panose="020B0A04020102020204" pitchFamily="34" charset="0"/>
                <a:ea typeface="华文细黑" panose="02010600040101010101" pitchFamily="2" charset="-122"/>
              </a:rPr>
              <a:t>6	</a:t>
            </a:r>
            <a:r>
              <a:rPr lang="zh-CN" altLang="en-US" sz="3200" b="1" smtClean="0">
                <a:solidFill>
                  <a:schemeClr val="accent1"/>
                </a:solidFill>
                <a:latin typeface="Arial Black" panose="020B0A04020102020204" pitchFamily="34" charset="0"/>
                <a:ea typeface="华文细黑" panose="02010600040101010101" pitchFamily="2" charset="-122"/>
              </a:rPr>
              <a:t>计算机网络的性能</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
        <p:nvSpPr>
          <p:cNvPr id="47" name="文本框 46"/>
          <p:cNvSpPr txBox="1"/>
          <p:nvPr/>
        </p:nvSpPr>
        <p:spPr>
          <a:xfrm>
            <a:off x="4068445" y="6237605"/>
            <a:ext cx="2418715" cy="337185"/>
          </a:xfrm>
          <a:prstGeom prst="rect">
            <a:avLst/>
          </a:prstGeom>
          <a:noFill/>
        </p:spPr>
        <p:txBody>
          <a:bodyPr wrap="none" rtlCol="0">
            <a:spAutoFit/>
          </a:bodyPr>
          <a:lstStyle/>
          <a:p>
            <a:pPr algn="l"/>
            <a:r>
              <a:rPr lang="zh-CN" altLang="en-US" sz="1600" b="1">
                <a:solidFill>
                  <a:schemeClr val="tx1">
                    <a:lumMod val="50000"/>
                  </a:schemeClr>
                </a:solidFill>
                <a:ea typeface="宋体" panose="02010600030101010101" pitchFamily="2" charset="-122"/>
                <a:sym typeface="+mn-ea"/>
              </a:rPr>
              <a:t>图</a:t>
            </a:r>
            <a:r>
              <a:rPr lang="en-US" altLang="zh-CN" sz="1600" b="1">
                <a:solidFill>
                  <a:schemeClr val="tx1">
                    <a:lumMod val="50000"/>
                  </a:schemeClr>
                </a:solidFill>
                <a:ea typeface="宋体" panose="02010600030101010101" pitchFamily="2" charset="-122"/>
                <a:sym typeface="+mn-ea"/>
              </a:rPr>
              <a:t>6.1</a:t>
            </a:r>
            <a:r>
              <a:rPr lang="en-US" altLang="zh-CN" sz="1600" b="1">
                <a:solidFill>
                  <a:schemeClr val="tx1">
                    <a:lumMod val="50000"/>
                  </a:schemeClr>
                </a:solidFill>
                <a:ea typeface="宋体" panose="02010600030101010101" pitchFamily="2" charset="-122"/>
                <a:sym typeface="+mn-ea"/>
              </a:rPr>
              <a:t>  </a:t>
            </a:r>
            <a:r>
              <a:rPr lang="zh-CN" altLang="zh-CN" sz="1600" b="1">
                <a:solidFill>
                  <a:schemeClr val="tx1">
                    <a:lumMod val="50000"/>
                  </a:schemeClr>
                </a:solidFill>
                <a:ea typeface="宋体" panose="02010600030101010101" pitchFamily="2" charset="-122"/>
                <a:sym typeface="+mn-ea"/>
              </a:rPr>
              <a:t>计算机网络的性能</a:t>
            </a:r>
            <a:endParaRPr lang="zh-CN" altLang="zh-CN" sz="1600" b="1">
              <a:solidFill>
                <a:schemeClr val="tx1">
                  <a:lumMod val="50000"/>
                </a:schemeClr>
              </a:solidFill>
              <a:ea typeface="宋体" panose="02010600030101010101" pitchFamily="2" charset="-122"/>
              <a:sym typeface="+mn-ea"/>
            </a:endParaRPr>
          </a:p>
        </p:txBody>
      </p:sp>
      <p:sp>
        <p:nvSpPr>
          <p:cNvPr id="38" name="文本框 37"/>
          <p:cNvSpPr txBox="1"/>
          <p:nvPr/>
        </p:nvSpPr>
        <p:spPr>
          <a:xfrm>
            <a:off x="179070" y="5589270"/>
            <a:ext cx="2926080" cy="640080"/>
          </a:xfrm>
          <a:prstGeom prst="rect">
            <a:avLst/>
          </a:prstGeom>
          <a:noFill/>
        </p:spPr>
        <p:txBody>
          <a:bodyPr wrap="none" rtlCol="0" anchor="t">
            <a:spAutoFit/>
          </a:bodyPr>
          <a:lstStyle/>
          <a:p>
            <a:pPr lvl="0" algn="l"/>
            <a:r>
              <a:rPr lang="zh-CN" altLang="en-US" b="1" dirty="0">
                <a:solidFill>
                  <a:schemeClr val="tx2"/>
                </a:solidFill>
                <a:latin typeface="Arial" panose="020B0604020202020204" pitchFamily="34" charset="0"/>
                <a:ea typeface="宋体" panose="02010600030101010101" pitchFamily="2" charset="-122"/>
                <a:sym typeface="+mn-ea"/>
              </a:rPr>
              <a:t>发送方发送数据开始到收到</a:t>
            </a:r>
            <a:endParaRPr lang="zh-CN" altLang="en-US" b="1" dirty="0">
              <a:solidFill>
                <a:schemeClr val="tx2"/>
              </a:solidFill>
              <a:latin typeface="Arial" panose="020B0604020202020204" pitchFamily="34" charset="0"/>
              <a:ea typeface="宋体" panose="02010600030101010101" pitchFamily="2" charset="-122"/>
              <a:sym typeface="+mn-ea"/>
            </a:endParaRPr>
          </a:p>
          <a:p>
            <a:pPr lvl="0" algn="l"/>
            <a:r>
              <a:rPr lang="zh-CN" altLang="en-US" b="1" dirty="0">
                <a:solidFill>
                  <a:schemeClr val="tx2"/>
                </a:solidFill>
                <a:latin typeface="Arial" panose="020B0604020202020204" pitchFamily="34" charset="0"/>
                <a:ea typeface="宋体" panose="02010600030101010101" pitchFamily="2" charset="-122"/>
                <a:sym typeface="+mn-ea"/>
              </a:rPr>
              <a:t>接收方确认止共经历的时间</a:t>
            </a:r>
            <a:endParaRPr lang="zh-CN" altLang="en-US" b="1" dirty="0" smtClean="0">
              <a:solidFill>
                <a:schemeClr val="tx2"/>
              </a:solidFill>
              <a:latin typeface="Arial" panose="020B0604020202020204" pitchFamily="34" charset="0"/>
              <a:ea typeface="宋体" panose="02010600030101010101" pitchFamily="2" charset="-122"/>
              <a:sym typeface="+mn-ea"/>
            </a:endParaRPr>
          </a:p>
        </p:txBody>
      </p:sp>
      <p:grpSp>
        <p:nvGrpSpPr>
          <p:cNvPr id="44" name="组合 43"/>
          <p:cNvGrpSpPr/>
          <p:nvPr/>
        </p:nvGrpSpPr>
        <p:grpSpPr>
          <a:xfrm>
            <a:off x="5628640" y="2348865"/>
            <a:ext cx="2942590" cy="864870"/>
            <a:chOff x="8864" y="3699"/>
            <a:chExt cx="4634" cy="1362"/>
          </a:xfrm>
        </p:grpSpPr>
        <p:sp>
          <p:nvSpPr>
            <p:cNvPr id="64525" name="Text Box 49"/>
            <p:cNvSpPr txBox="1"/>
            <p:nvPr/>
          </p:nvSpPr>
          <p:spPr>
            <a:xfrm>
              <a:off x="10376" y="3699"/>
              <a:ext cx="3122" cy="1296"/>
            </a:xfrm>
            <a:prstGeom prst="rect">
              <a:avLst/>
            </a:prstGeom>
            <a:noFill/>
            <a:ln w="9525">
              <a:noFill/>
              <a:miter/>
            </a:ln>
          </p:spPr>
          <p:txBody>
            <a:bodyPr wrap="square">
              <a:spAutoFit/>
            </a:bodyPr>
            <a:lstStyle/>
            <a:p>
              <a:pPr lvl="0" algn="l"/>
              <a:r>
                <a:rPr lang="zh-CN" altLang="en-US" sz="1600" b="1" dirty="0">
                  <a:solidFill>
                    <a:schemeClr val="tx1">
                      <a:lumMod val="50000"/>
                    </a:schemeClr>
                  </a:solidFill>
                  <a:latin typeface="Arial" panose="020B0604020202020204" pitchFamily="34" charset="0"/>
                  <a:ea typeface="宋体" panose="02010600030101010101" pitchFamily="2" charset="-122"/>
                </a:rPr>
                <a:t>在单位时间内通过某个网络（或信道、接口）的数据量</a:t>
              </a:r>
              <a:endParaRPr lang="zh-CN" altLang="en-US" sz="1600" b="1" dirty="0">
                <a:solidFill>
                  <a:schemeClr val="tx1">
                    <a:lumMod val="50000"/>
                  </a:schemeClr>
                </a:solidFill>
                <a:latin typeface="Arial" panose="020B0604020202020204" pitchFamily="34" charset="0"/>
                <a:ea typeface="宋体" panose="02010600030101010101" pitchFamily="2" charset="-122"/>
              </a:endParaRPr>
            </a:p>
          </p:txBody>
        </p:sp>
        <p:grpSp>
          <p:nvGrpSpPr>
            <p:cNvPr id="64522" name="Group 22"/>
            <p:cNvGrpSpPr/>
            <p:nvPr/>
          </p:nvGrpSpPr>
          <p:grpSpPr>
            <a:xfrm>
              <a:off x="8864" y="4059"/>
              <a:ext cx="1552" cy="1003"/>
              <a:chOff x="-170" y="0"/>
              <a:chExt cx="681" cy="437"/>
            </a:xfrm>
          </p:grpSpPr>
          <p:grpSp>
            <p:nvGrpSpPr>
              <p:cNvPr id="64526" name="Group 23"/>
              <p:cNvGrpSpPr/>
              <p:nvPr/>
            </p:nvGrpSpPr>
            <p:grpSpPr>
              <a:xfrm>
                <a:off x="0" y="0"/>
                <a:ext cx="430" cy="437"/>
                <a:chOff x="0" y="0"/>
                <a:chExt cx="1680" cy="1680"/>
              </a:xfrm>
            </p:grpSpPr>
            <p:sp>
              <p:nvSpPr>
                <p:cNvPr id="111640" name="Oval 24"/>
                <p:cNvSpPr>
                  <a:spLocks noChangeArrowheads="1"/>
                </p:cNvSpPr>
                <p:nvPr/>
              </p:nvSpPr>
              <p:spPr bwMode="auto">
                <a:xfrm>
                  <a:off x="0" y="0"/>
                  <a:ext cx="1680" cy="1680"/>
                </a:xfrm>
                <a:prstGeom prst="ellipse">
                  <a:avLst/>
                </a:prstGeom>
                <a:gradFill rotWithShape="1">
                  <a:gsLst>
                    <a:gs pos="0">
                      <a:schemeClr val="hlink"/>
                    </a:gs>
                    <a:gs pos="100000">
                      <a:schemeClr val="hlink">
                        <a:gamma/>
                        <a:tint val="57647"/>
                        <a:invGamma/>
                      </a:schemeClr>
                    </a:gs>
                  </a:gsLst>
                  <a:lin ang="540000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29" name="未知"/>
                <p:cNvSpPr/>
                <p:nvPr/>
              </p:nvSpPr>
              <p:spPr>
                <a:xfrm>
                  <a:off x="192" y="28"/>
                  <a:ext cx="1296" cy="634"/>
                </a:xfrm>
                <a:custGeom>
                  <a:avLst/>
                  <a:gdLst>
                    <a:gd name="txL" fmla="*/ 0 w 1321"/>
                    <a:gd name="txT" fmla="*/ 0 h 712"/>
                    <a:gd name="txR" fmla="*/ 1321 w 1321"/>
                    <a:gd name="txB" fmla="*/ 712 h 712"/>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tileRect/>
                </a:gradFill>
                <a:ln w="9525">
                  <a:noFill/>
                  <a:miter/>
                </a:ln>
              </p:spPr>
              <p:txBody>
                <a:bodyPr/>
                <a:lstStyle/>
                <a:p>
                  <a:pPr lvl="0"/>
                  <a:endParaRPr lang="zh-CN" altLang="en-US" sz="2400" b="1" dirty="0">
                    <a:latin typeface="Times New Roman" panose="02020603050405020304" pitchFamily="18" charset="0"/>
                    <a:ea typeface="宋体" panose="02010600030101010101" pitchFamily="2" charset="-122"/>
                  </a:endParaRPr>
                </a:p>
              </p:txBody>
            </p:sp>
          </p:grpSp>
          <p:sp>
            <p:nvSpPr>
              <p:cNvPr id="64527" name="Text Box 26"/>
              <p:cNvSpPr txBox="1"/>
              <p:nvPr/>
            </p:nvSpPr>
            <p:spPr>
              <a:xfrm>
                <a:off x="-170" y="106"/>
                <a:ext cx="681" cy="251"/>
              </a:xfrm>
              <a:prstGeom prst="rect">
                <a:avLst/>
              </a:prstGeom>
              <a:noFill/>
              <a:ln w="9525">
                <a:noFill/>
                <a:miter/>
              </a:ln>
            </p:spPr>
            <p:txBody>
              <a:bodyPr wrap="square">
                <a:spAutoFit/>
              </a:bodyPr>
              <a:lstStyle/>
              <a:p>
                <a:pPr lvl="0" algn="ctr"/>
                <a:r>
                  <a:rPr lang="zh-CN" altLang="en-US" b="1" dirty="0">
                    <a:solidFill>
                      <a:srgbClr val="FF0000"/>
                    </a:solidFill>
                    <a:latin typeface="Times New Roman" panose="02020603050405020304" pitchFamily="18" charset="0"/>
                    <a:ea typeface="宋体" panose="02010600030101010101" pitchFamily="2" charset="-122"/>
                  </a:rPr>
                  <a:t>吞吐量</a:t>
                </a:r>
                <a:endParaRPr lang="zh-CN" altLang="en-US" b="1" dirty="0">
                  <a:solidFill>
                    <a:srgbClr val="FF0000"/>
                  </a:solidFill>
                  <a:latin typeface="Times New Roman" panose="02020603050405020304" pitchFamily="18"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fade">
                                      <p:cBhvr>
                                        <p:cTn id="7" dur="1000"/>
                                        <p:tgtEl>
                                          <p:spTgt spid="1116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2"/>
                    </p:tgtEl>
                  </p:cond>
                </p:stCondLst>
                <p:endSync evt="end" delay="0">
                  <p:rtn val="all"/>
                </p:endSync>
                <p:childTnLst>
                  <p:par>
                    <p:cTn id="13" fill="hold">
                      <p:stCondLst>
                        <p:cond delay="0"/>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lide(fromBottom)">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Left)">
                                      <p:cBhvr>
                                        <p:cTn id="43" dur="500"/>
                                        <p:tgtEl>
                                          <p:spTgt spid="33"/>
                                        </p:tgtEl>
                                      </p:cBhvr>
                                    </p:animEffect>
                                  </p:childTnLst>
                                </p:cTn>
                              </p:par>
                            </p:childTnLst>
                          </p:cTn>
                        </p:par>
                      </p:childTnLst>
                    </p:cTn>
                  </p:par>
                </p:childTnLst>
              </p:cTn>
              <p:nextCondLst>
                <p:cond evt="onClick" delay="0">
                  <p:tgtEl>
                    <p:spTgt spid="2"/>
                  </p:tgtEl>
                </p:cond>
              </p:nextCondLst>
            </p:seq>
          </p:childTnLst>
        </p:cTn>
      </p:par>
    </p:tnLst>
    <p:bldLst>
      <p:bldP spid="111620" grpId="0" bldLvl="0" animBg="1"/>
      <p:bldP spid="3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120000"/>
              </a:lnSpc>
              <a:buFont typeface="Arial" panose="020B0604020202020204" pitchFamily="34" charset="0"/>
            </a:pPr>
            <a:r>
              <a:rPr lang="en-US" altLang="zh-CN" b="1" dirty="0" smtClean="0">
                <a:latin typeface="Arial Black" panose="020B0A04020102020204" pitchFamily="34" charset="0"/>
                <a:ea typeface="华文细黑" panose="02010600040101010101" pitchFamily="2" charset="-122"/>
                <a:cs typeface="+mn-cs"/>
                <a:sym typeface="+mn-ea"/>
              </a:rPr>
              <a:t>6.1	</a:t>
            </a:r>
            <a:r>
              <a:rPr lang="zh-CN" altLang="en-US" b="1" dirty="0" smtClean="0">
                <a:latin typeface="Arial Black" panose="020B0A04020102020204" pitchFamily="34" charset="0"/>
                <a:ea typeface="华文细黑" panose="02010600040101010101" pitchFamily="2" charset="-122"/>
                <a:cs typeface="+mn-cs"/>
                <a:sym typeface="+mn-ea"/>
              </a:rPr>
              <a:t> 速率</a:t>
            </a:r>
            <a:endParaRPr lang="zh-CN" altLang="en-US" b="1" dirty="0" smtClean="0">
              <a:latin typeface="Arial Black" panose="020B0A04020102020204" pitchFamily="34" charset="0"/>
              <a:ea typeface="华文细黑" panose="02010600040101010101" pitchFamily="2" charset="-122"/>
              <a:cs typeface="+mn-cs"/>
              <a:sym typeface="+mn-ea"/>
            </a:endParaRPr>
          </a:p>
        </p:txBody>
      </p:sp>
      <p:sp>
        <p:nvSpPr>
          <p:cNvPr id="3" name="文本占位符 2"/>
          <p:cNvSpPr>
            <a:spLocks noGrp="1"/>
          </p:cNvSpPr>
          <p:nvPr>
            <p:ph type="body" idx="1"/>
          </p:nvPr>
        </p:nvSpPr>
        <p:spPr/>
        <p:txBody>
          <a:bodyPr>
            <a:normAutofit/>
          </a:bodyPr>
          <a:lstStyle/>
          <a:p>
            <a:pPr marL="0" indent="0">
              <a:buNone/>
            </a:pPr>
            <a:r>
              <a:rPr sz="3600" b="1" dirty="0">
                <a:solidFill>
                  <a:schemeClr val="tx2"/>
                </a:solidFill>
                <a:latin typeface="Arial" panose="020B0604020202020204" pitchFamily="34" charset="0"/>
                <a:ea typeface="宋体" panose="02010600030101010101" pitchFamily="2" charset="-122"/>
                <a:sym typeface="+mn-ea"/>
              </a:rPr>
              <a:t>什么是速率？</a:t>
            </a:r>
            <a:endParaRPr sz="3600" b="1" dirty="0">
              <a:solidFill>
                <a:schemeClr val="tx2"/>
              </a:solidFill>
              <a:latin typeface="Arial" panose="020B0604020202020204" pitchFamily="34" charset="0"/>
              <a:ea typeface="宋体" panose="02010600030101010101" pitchFamily="2" charset="-122"/>
              <a:sym typeface="+mn-ea"/>
            </a:endParaRPr>
          </a:p>
          <a:p>
            <a:pPr marL="0" indent="0">
              <a:buNone/>
            </a:pPr>
            <a:r>
              <a:rPr sz="3600" b="1" dirty="0">
                <a:solidFill>
                  <a:schemeClr val="tx2"/>
                </a:solidFill>
                <a:latin typeface="Arial" panose="020B0604020202020204" pitchFamily="34" charset="0"/>
                <a:ea typeface="宋体" panose="02010600030101010101" pitchFamily="2" charset="-122"/>
                <a:sym typeface="+mn-ea"/>
              </a:rPr>
              <a:t>       指计算机网络中的主机在</a:t>
            </a:r>
            <a:r>
              <a:rPr sz="3600" b="1" dirty="0">
                <a:solidFill>
                  <a:srgbClr val="00B0F0"/>
                </a:solidFill>
                <a:latin typeface="Arial" panose="020B0604020202020204" pitchFamily="34" charset="0"/>
                <a:ea typeface="宋体" panose="02010600030101010101" pitchFamily="2" charset="-122"/>
                <a:sym typeface="+mn-ea"/>
              </a:rPr>
              <a:t>数字信道</a:t>
            </a:r>
            <a:r>
              <a:rPr sz="3600" b="1" dirty="0">
                <a:solidFill>
                  <a:schemeClr val="tx2"/>
                </a:solidFill>
                <a:latin typeface="Arial" panose="020B0604020202020204" pitchFamily="34" charset="0"/>
                <a:ea typeface="宋体" panose="02010600030101010101" pitchFamily="2" charset="-122"/>
                <a:sym typeface="+mn-ea"/>
              </a:rPr>
              <a:t>上传送数据的速率，也叫数据率或比特率。如</a:t>
            </a:r>
            <a:r>
              <a:rPr lang="en-US" altLang="zh-CN" sz="3600" b="1" dirty="0">
                <a:solidFill>
                  <a:schemeClr val="tx2"/>
                </a:solidFill>
                <a:latin typeface="Arial" panose="020B0604020202020204" pitchFamily="34" charset="0"/>
                <a:ea typeface="宋体" panose="02010600030101010101" pitchFamily="2" charset="-122"/>
                <a:sym typeface="+mn-ea"/>
              </a:rPr>
              <a:t>1000M</a:t>
            </a:r>
            <a:r>
              <a:rPr sz="3600" b="1" dirty="0">
                <a:solidFill>
                  <a:schemeClr val="tx2"/>
                </a:solidFill>
                <a:latin typeface="Arial" panose="020B0604020202020204" pitchFamily="34" charset="0"/>
                <a:ea typeface="宋体" panose="02010600030101010101" pitchFamily="2" charset="-122"/>
                <a:sym typeface="+mn-ea"/>
              </a:rPr>
              <a:t>以太网，它的速率是</a:t>
            </a:r>
            <a:r>
              <a:rPr lang="en-US" altLang="zh-CN" sz="3600" b="1" dirty="0">
                <a:solidFill>
                  <a:schemeClr val="tx2"/>
                </a:solidFill>
                <a:latin typeface="Arial" panose="020B0604020202020204" pitchFamily="34" charset="0"/>
                <a:ea typeface="宋体" panose="02010600030101010101" pitchFamily="2" charset="-122"/>
                <a:sym typeface="+mn-ea"/>
              </a:rPr>
              <a:t>1000Mb/s</a:t>
            </a:r>
            <a:r>
              <a:rPr altLang="zh-CN" sz="3600" b="1" dirty="0">
                <a:solidFill>
                  <a:schemeClr val="tx2"/>
                </a:solidFill>
                <a:latin typeface="Arial" panose="020B0604020202020204" pitchFamily="34" charset="0"/>
                <a:ea typeface="宋体" panose="02010600030101010101" pitchFamily="2" charset="-122"/>
                <a:sym typeface="+mn-ea"/>
              </a:rPr>
              <a:t>，指额定速率。</a:t>
            </a:r>
            <a:endParaRPr altLang="zh-CN" sz="3600" b="1" dirty="0">
              <a:solidFill>
                <a:schemeClr val="tx2"/>
              </a:solidFill>
              <a:latin typeface="Arial" panose="020B0604020202020204" pitchFamily="34" charset="0"/>
              <a:ea typeface="宋体" panose="02010600030101010101" pitchFamily="2" charset="-122"/>
              <a:sym typeface="+mn-ea"/>
            </a:endParaRPr>
          </a:p>
          <a:p>
            <a:pPr marL="0" indent="0">
              <a:buNone/>
            </a:pPr>
            <a:endParaRPr lang="zh-CN" alt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
          <p:cNvSpPr>
            <a:spLocks noChangeArrowheads="1"/>
          </p:cNvSpPr>
          <p:nvPr/>
        </p:nvSpPr>
        <p:spPr bwMode="auto">
          <a:xfrm>
            <a:off x="2339699" y="1845504"/>
            <a:ext cx="5111556" cy="63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3600" b="1" dirty="0" smtClean="0">
                <a:solidFill>
                  <a:srgbClr val="002060"/>
                </a:solidFill>
                <a:latin typeface="黑体" panose="02010609060101010101" pitchFamily="49" charset="-122"/>
                <a:ea typeface="黑体" panose="02010609060101010101" pitchFamily="49" charset="-122"/>
              </a:rPr>
              <a:t>1</a:t>
            </a:r>
            <a:r>
              <a:rPr lang="zh-CN" altLang="en-US" sz="3600" b="1" dirty="0" smtClean="0">
                <a:solidFill>
                  <a:srgbClr val="002060"/>
                </a:solidFill>
                <a:latin typeface="黑体" panose="02010609060101010101" pitchFamily="49" charset="-122"/>
                <a:ea typeface="黑体" panose="02010609060101010101" pitchFamily="49" charset="-122"/>
              </a:rPr>
              <a:t>　</a:t>
            </a:r>
            <a:r>
              <a:rPr lang="zh-CN" altLang="en-US" sz="3600" b="1" dirty="0" smtClean="0">
                <a:solidFill>
                  <a:srgbClr val="002060"/>
                </a:solidFill>
                <a:latin typeface="黑体" panose="02010609060101010101" pitchFamily="49" charset="-122"/>
                <a:ea typeface="黑体" panose="02010609060101010101" pitchFamily="49" charset="-122"/>
              </a:rPr>
              <a:t>因特网概述</a:t>
            </a:r>
            <a:endParaRPr lang="zh-CN" altLang="en-US" sz="3600" b="1" dirty="0">
              <a:solidFill>
                <a:srgbClr val="002060"/>
              </a:solidFill>
              <a:latin typeface="黑体" panose="02010609060101010101" pitchFamily="49" charset="-122"/>
              <a:ea typeface="黑体" panose="02010609060101010101" pitchFamily="49" charset="-122"/>
            </a:endParaRPr>
          </a:p>
        </p:txBody>
      </p:sp>
      <p:sp>
        <p:nvSpPr>
          <p:cNvPr id="4" name="TextBox 3"/>
          <p:cNvSpPr txBox="1"/>
          <p:nvPr/>
        </p:nvSpPr>
        <p:spPr>
          <a:xfrm>
            <a:off x="1115988" y="2996886"/>
            <a:ext cx="6643734" cy="2011680"/>
          </a:xfrm>
          <a:prstGeom prst="rect">
            <a:avLst/>
          </a:prstGeom>
          <a:noFill/>
        </p:spPr>
        <p:txBody>
          <a:bodyPr wrap="square" rtlCol="0">
            <a:spAutoFit/>
          </a:bodyPr>
          <a:lstStyle/>
          <a:p>
            <a:pPr>
              <a:lnSpc>
                <a:spcPct val="150000"/>
              </a:lnSpc>
              <a:buFont typeface="Wingdings" panose="05000000000000000000" pitchFamily="2" charset="2"/>
              <a:buNone/>
            </a:pPr>
            <a:r>
              <a:rPr lang="zh-CN" altLang="en-US" sz="2800" b="1" dirty="0" smtClean="0">
                <a:solidFill>
                  <a:srgbClr val="002060"/>
                </a:solidFill>
                <a:latin typeface="黑体" panose="02010609060101010101" pitchFamily="49" charset="-122"/>
                <a:ea typeface="黑体" panose="02010609060101010101" pitchFamily="49" charset="-122"/>
              </a:rPr>
              <a:t>什么是网络？什么是互联网？因特网</a:t>
            </a:r>
            <a:r>
              <a:rPr lang="zh-CN" altLang="en-US" sz="2800" b="1" dirty="0" smtClean="0">
                <a:solidFill>
                  <a:srgbClr val="002060"/>
                </a:solidFill>
                <a:latin typeface="黑体" panose="02010609060101010101" pitchFamily="49" charset="-122"/>
                <a:ea typeface="黑体" panose="02010609060101010101" pitchFamily="49" charset="-122"/>
                <a:sym typeface="+mn-ea"/>
              </a:rPr>
              <a:t>如何</a:t>
            </a:r>
            <a:r>
              <a:rPr lang="zh-CN" altLang="en-US" sz="2800" b="1" dirty="0" smtClean="0">
                <a:solidFill>
                  <a:srgbClr val="002060"/>
                </a:solidFill>
                <a:latin typeface="黑体" panose="02010609060101010101" pitchFamily="49" charset="-122"/>
                <a:ea typeface="黑体" panose="02010609060101010101" pitchFamily="49" charset="-122"/>
              </a:rPr>
              <a:t>发展？有哪些</a:t>
            </a:r>
            <a:r>
              <a:rPr lang="zh-CN" altLang="en-US" sz="2800" b="1" dirty="0" smtClean="0">
                <a:solidFill>
                  <a:srgbClr val="002060"/>
                </a:solidFill>
                <a:latin typeface="黑体" panose="02010609060101010101" pitchFamily="49" charset="-122"/>
                <a:ea typeface="黑体" panose="02010609060101010101" pitchFamily="49" charset="-122"/>
                <a:sym typeface="+mn-ea"/>
              </a:rPr>
              <a:t>因特网</a:t>
            </a:r>
            <a:r>
              <a:rPr lang="zh-CN" altLang="en-US" sz="2800" b="1" dirty="0" smtClean="0">
                <a:solidFill>
                  <a:srgbClr val="002060"/>
                </a:solidFill>
                <a:latin typeface="黑体" panose="02010609060101010101" pitchFamily="49" charset="-122"/>
                <a:ea typeface="黑体" panose="02010609060101010101" pitchFamily="49" charset="-122"/>
              </a:rPr>
              <a:t>标准化组织？</a:t>
            </a:r>
            <a:r>
              <a:rPr lang="zh-CN" altLang="en-US" sz="2800" b="1" dirty="0" smtClean="0">
                <a:solidFill>
                  <a:srgbClr val="002060"/>
                </a:solidFill>
                <a:latin typeface="黑体" panose="02010609060101010101" pitchFamily="49" charset="-122"/>
                <a:ea typeface="黑体" panose="02010609060101010101" pitchFamily="49" charset="-122"/>
                <a:sym typeface="+mn-ea"/>
              </a:rPr>
              <a:t>因特网标准化要经历哪些阶段？</a:t>
            </a:r>
            <a:endParaRPr lang="zh-CN" altLang="en-US" sz="2800" b="1" dirty="0" smtClean="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113668" name="AutoShape 4"/>
          <p:cNvSpPr>
            <a:spLocks noChangeArrowheads="1"/>
          </p:cNvSpPr>
          <p:nvPr/>
        </p:nvSpPr>
        <p:spPr bwMode="auto">
          <a:xfrm>
            <a:off x="114935" y="1214423"/>
            <a:ext cx="8848090" cy="1438608"/>
          </a:xfrm>
          <a:prstGeom prst="roundRect">
            <a:avLst>
              <a:gd name="adj" fmla="val 50000"/>
            </a:avLst>
          </a:prstGeom>
          <a:gradFill rotWithShape="1">
            <a:gsLst>
              <a:gs pos="0">
                <a:schemeClr val="bg1"/>
              </a:gs>
              <a:gs pos="100000">
                <a:schemeClr val="accent1">
                  <a:gamma/>
                  <a:tint val="69804"/>
                  <a:invGamma/>
                </a:schemeClr>
              </a:gs>
            </a:gsLst>
            <a:lin ang="0" scaled="1"/>
          </a:gradFill>
          <a:ln w="38100">
            <a:solidFill>
              <a:srgbClr val="FFFFFF"/>
            </a:solidFill>
            <a:round/>
          </a:ln>
          <a:effectLst>
            <a:outerShdw dist="63500" dir="3187806" algn="ctr" rotWithShape="0">
              <a:srgbClr val="001D3A"/>
            </a:outerShdw>
          </a:effectLst>
        </p:spPr>
        <p:txBody>
          <a:bodyPr wrap="none" anchor="ctr"/>
          <a:lstStyle/>
          <a:p>
            <a:pPr marL="0" marR="0" lvl="0" indent="0" algn="l" defTabSz="914400" rtl="0" eaLnBrk="0" fontAlgn="base" latinLnBrk="0" hangingPunct="0">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什么是带宽？</a:t>
            </a:r>
            <a:r>
              <a:rPr kumimoji="0" lang="zh-CN" altLang="en-US" b="1" i="0" u="none" strike="noStrike" kern="1200" cap="none" spc="0" normalizeH="0" baseline="0"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指信号具有的频带宽度。分为线路带宽和网络带宽</a:t>
            </a:r>
            <a:endParaRPr kumimoji="0" lang="zh-CN" altLang="en-US" b="1" i="0" u="none" strike="noStrike" kern="1200" cap="none" spc="0" normalizeH="0" baseline="0"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什么是</a:t>
            </a:r>
            <a:r>
              <a:rPr lang="zh-CN" altLang="en-US" b="1" noProof="0" dirty="0" smtClean="0">
                <a:ln>
                  <a:noFill/>
                </a:ln>
                <a:solidFill>
                  <a:srgbClr val="00B0F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线路带宽</a:t>
            </a:r>
            <a:r>
              <a:rPr lang="zh-CN" altLang="en-US"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？通信线路允许通过的</a:t>
            </a:r>
            <a:r>
              <a:rPr lang="zh-CN" altLang="en-US" b="1" noProof="0" dirty="0" smtClean="0">
                <a:ln>
                  <a:noFill/>
                </a:ln>
                <a:solidFill>
                  <a:srgbClr val="00B0F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信号频带</a:t>
            </a:r>
            <a:r>
              <a:rPr lang="zh-CN" altLang="en-US"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范围。</a:t>
            </a:r>
            <a:endParaRPr lang="zh-CN" altLang="en-US"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spcBef>
                <a:spcPct val="0"/>
              </a:spcBef>
              <a:spcAft>
                <a:spcPct val="0"/>
              </a:spcAft>
              <a:buClrTx/>
              <a:buSzTx/>
              <a:buFontTx/>
              <a:buNone/>
              <a:defRPr/>
            </a:pPr>
            <a:r>
              <a:rPr lang="zh-CN" altLang="en-US" b="1" noProof="0" dirty="0" smtClean="0">
                <a:ln>
                  <a:noFill/>
                </a:ln>
                <a:solidFill>
                  <a:srgbClr val="00B0F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什么是网络带宽</a:t>
            </a:r>
            <a:r>
              <a:rPr lang="zh-CN" altLang="en-US"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？单位时间内从网络中的某一点到另一点所能通过的</a:t>
            </a:r>
            <a:r>
              <a:rPr lang="en-US" altLang="zh-CN"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a:t>
            </a:r>
            <a:r>
              <a:rPr lang="zh-CN" altLang="en-US" b="1"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最高数据率</a:t>
            </a:r>
            <a:r>
              <a:rPr lang="en-US" altLang="zh-CN" b="1"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sym typeface="+mn-ea"/>
              </a:rPr>
              <a:t>”</a:t>
            </a:r>
            <a:endParaRPr kumimoji="0" lang="zh-CN" altLang="en-US" b="1" i="0" u="none" strike="noStrike" kern="1200" cap="none" spc="0" normalizeH="0" baseline="0" noProof="0" dirty="0" smtClean="0">
              <a:ln>
                <a:noFill/>
              </a:ln>
              <a:solidFill>
                <a:srgbClr val="4D4D4D"/>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sym typeface="+mn-ea"/>
            </a:endParaRPr>
          </a:p>
        </p:txBody>
      </p:sp>
      <p:grpSp>
        <p:nvGrpSpPr>
          <p:cNvPr id="2" name="Group 34"/>
          <p:cNvGrpSpPr/>
          <p:nvPr/>
        </p:nvGrpSpPr>
        <p:grpSpPr>
          <a:xfrm>
            <a:off x="323850" y="2667000"/>
            <a:ext cx="8612188" cy="3525838"/>
            <a:chOff x="204" y="1680"/>
            <a:chExt cx="5425" cy="2221"/>
          </a:xfrm>
        </p:grpSpPr>
        <p:grpSp>
          <p:nvGrpSpPr>
            <p:cNvPr id="65543" name="Group 33"/>
            <p:cNvGrpSpPr/>
            <p:nvPr/>
          </p:nvGrpSpPr>
          <p:grpSpPr>
            <a:xfrm>
              <a:off x="204" y="1680"/>
              <a:ext cx="5425" cy="1045"/>
              <a:chOff x="204" y="1799"/>
              <a:chExt cx="5425" cy="1045"/>
            </a:xfrm>
          </p:grpSpPr>
          <p:sp>
            <p:nvSpPr>
              <p:cNvPr id="65559" name="Line 4"/>
              <p:cNvSpPr/>
              <p:nvPr/>
            </p:nvSpPr>
            <p:spPr>
              <a:xfrm>
                <a:off x="1345" y="2602"/>
                <a:ext cx="0" cy="196"/>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60" name="Line 5"/>
              <p:cNvSpPr/>
              <p:nvPr/>
            </p:nvSpPr>
            <p:spPr>
              <a:xfrm>
                <a:off x="1122" y="2357"/>
                <a:ext cx="4340" cy="0"/>
              </a:xfrm>
              <a:prstGeom prst="line">
                <a:avLst/>
              </a:prstGeom>
              <a:ln w="19050" cap="flat" cmpd="sng">
                <a:solidFill>
                  <a:srgbClr val="333399"/>
                </a:solidFill>
                <a:prstDash val="solid"/>
                <a:headEnd type="none" w="med" len="med"/>
                <a:tailEnd type="triangle" w="sm" len="med"/>
              </a:ln>
            </p:spPr>
            <p:txBody>
              <a:bodyPr/>
              <a:lstStyle/>
              <a:p>
                <a:endParaRPr lang="zh-CN" altLang="en-US"/>
              </a:p>
            </p:txBody>
          </p:sp>
          <p:sp>
            <p:nvSpPr>
              <p:cNvPr id="65561" name="Line 6"/>
              <p:cNvSpPr/>
              <p:nvPr/>
            </p:nvSpPr>
            <p:spPr>
              <a:xfrm>
                <a:off x="1353" y="2724"/>
                <a:ext cx="3782" cy="0"/>
              </a:xfrm>
              <a:prstGeom prst="line">
                <a:avLst/>
              </a:prstGeom>
              <a:ln w="19050" cap="flat" cmpd="sng">
                <a:solidFill>
                  <a:srgbClr val="333399"/>
                </a:solidFill>
                <a:prstDash val="solid"/>
                <a:headEnd type="triangle" w="sm" len="med"/>
                <a:tailEnd type="triangle" w="sm" len="med"/>
              </a:ln>
            </p:spPr>
            <p:txBody>
              <a:bodyPr/>
              <a:lstStyle/>
              <a:p>
                <a:endParaRPr lang="zh-CN" altLang="en-US"/>
              </a:p>
            </p:txBody>
          </p:sp>
          <p:sp>
            <p:nvSpPr>
              <p:cNvPr id="65562" name="Freeform 8"/>
              <p:cNvSpPr/>
              <p:nvPr/>
            </p:nvSpPr>
            <p:spPr>
              <a:xfrm>
                <a:off x="1345" y="2161"/>
                <a:ext cx="2559" cy="392"/>
              </a:xfrm>
              <a:custGeom>
                <a:avLst/>
                <a:gdLst>
                  <a:gd name="txL" fmla="*/ 0 w 2208"/>
                  <a:gd name="txT" fmla="*/ 0 h 384"/>
                  <a:gd name="txR" fmla="*/ 2208 w 2208"/>
                  <a:gd name="txB" fmla="*/ 384 h 384"/>
                </a:gdLst>
                <a:ahLst/>
                <a:cxnLst>
                  <a:cxn ang="0">
                    <a:pos x="0" y="392"/>
                  </a:cxn>
                  <a:cxn ang="0">
                    <a:pos x="0" y="0"/>
                  </a:cxn>
                  <a:cxn ang="0">
                    <a:pos x="445" y="0"/>
                  </a:cxn>
                  <a:cxn ang="0">
                    <a:pos x="445" y="392"/>
                  </a:cxn>
                  <a:cxn ang="0">
                    <a:pos x="890" y="392"/>
                  </a:cxn>
                  <a:cxn ang="0">
                    <a:pos x="890" y="0"/>
                  </a:cxn>
                  <a:cxn ang="0">
                    <a:pos x="1335" y="0"/>
                  </a:cxn>
                  <a:cxn ang="0">
                    <a:pos x="1335" y="392"/>
                  </a:cxn>
                  <a:cxn ang="0">
                    <a:pos x="1780" y="392"/>
                  </a:cxn>
                  <a:cxn ang="0">
                    <a:pos x="1780" y="0"/>
                  </a:cxn>
                  <a:cxn ang="0">
                    <a:pos x="2225" y="0"/>
                  </a:cxn>
                  <a:cxn ang="0">
                    <a:pos x="2225" y="392"/>
                  </a:cxn>
                  <a:cxn ang="0">
                    <a:pos x="2559" y="392"/>
                  </a:cxn>
                </a:cxnLst>
                <a:rect l="txL" t="txT" r="txR" b="tx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ap="flat" cmpd="sng">
                <a:solidFill>
                  <a:srgbClr val="333399"/>
                </a:solidFill>
                <a:prstDash val="solid"/>
                <a:roun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5563" name="Freeform 9"/>
              <p:cNvSpPr/>
              <p:nvPr/>
            </p:nvSpPr>
            <p:spPr>
              <a:xfrm>
                <a:off x="4404" y="2161"/>
                <a:ext cx="724" cy="392"/>
              </a:xfrm>
              <a:custGeom>
                <a:avLst/>
                <a:gdLst>
                  <a:gd name="txL" fmla="*/ 0 w 624"/>
                  <a:gd name="txT" fmla="*/ 0 h 384"/>
                  <a:gd name="txR" fmla="*/ 624 w 624"/>
                  <a:gd name="txB" fmla="*/ 384 h 384"/>
                </a:gdLst>
                <a:ahLst/>
                <a:cxnLst>
                  <a:cxn ang="0">
                    <a:pos x="0" y="392"/>
                  </a:cxn>
                  <a:cxn ang="0">
                    <a:pos x="278" y="392"/>
                  </a:cxn>
                  <a:cxn ang="0">
                    <a:pos x="278" y="0"/>
                  </a:cxn>
                  <a:cxn ang="0">
                    <a:pos x="724" y="0"/>
                  </a:cxn>
                  <a:cxn ang="0">
                    <a:pos x="724" y="392"/>
                  </a:cxn>
                </a:cxnLst>
                <a:rect l="txL" t="txT" r="txR" b="txB"/>
                <a:pathLst>
                  <a:path w="624" h="384">
                    <a:moveTo>
                      <a:pt x="0" y="384"/>
                    </a:moveTo>
                    <a:lnTo>
                      <a:pt x="240" y="384"/>
                    </a:lnTo>
                    <a:lnTo>
                      <a:pt x="240" y="0"/>
                    </a:lnTo>
                    <a:lnTo>
                      <a:pt x="624" y="0"/>
                    </a:lnTo>
                    <a:lnTo>
                      <a:pt x="624" y="384"/>
                    </a:lnTo>
                  </a:path>
                </a:pathLst>
              </a:custGeom>
              <a:noFill/>
              <a:ln w="28575" cap="flat" cmpd="sng">
                <a:solidFill>
                  <a:srgbClr val="333399"/>
                </a:solidFill>
                <a:prstDash val="solid"/>
                <a:roun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5564" name="Line 11"/>
              <p:cNvSpPr/>
              <p:nvPr/>
            </p:nvSpPr>
            <p:spPr>
              <a:xfrm>
                <a:off x="2235" y="2063"/>
                <a:ext cx="445" cy="0"/>
              </a:xfrm>
              <a:prstGeom prst="line">
                <a:avLst/>
              </a:prstGeom>
              <a:ln w="19050" cap="flat" cmpd="sng">
                <a:solidFill>
                  <a:srgbClr val="333399"/>
                </a:solidFill>
                <a:prstDash val="solid"/>
                <a:headEnd type="triangle" w="sm" len="med"/>
                <a:tailEnd type="triangle" w="sm" len="med"/>
              </a:ln>
            </p:spPr>
            <p:txBody>
              <a:bodyPr/>
              <a:lstStyle/>
              <a:p>
                <a:endParaRPr lang="zh-CN" altLang="en-US"/>
              </a:p>
            </p:txBody>
          </p:sp>
          <p:sp>
            <p:nvSpPr>
              <p:cNvPr id="65565" name="Line 13"/>
              <p:cNvSpPr/>
              <p:nvPr/>
            </p:nvSpPr>
            <p:spPr>
              <a:xfrm>
                <a:off x="5128" y="2602"/>
                <a:ext cx="0" cy="196"/>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66" name="Text Box 14"/>
              <p:cNvSpPr txBox="1"/>
              <p:nvPr/>
            </p:nvSpPr>
            <p:spPr>
              <a:xfrm>
                <a:off x="2528" y="2594"/>
                <a:ext cx="1199" cy="250"/>
              </a:xfrm>
              <a:prstGeom prst="rect">
                <a:avLst/>
              </a:prstGeom>
              <a:solidFill>
                <a:schemeClr val="bg1"/>
              </a:solidFill>
              <a:ln w="9525">
                <a:noFill/>
                <a:miter/>
              </a:ln>
            </p:spPr>
            <p:txBody>
              <a:bodyPr wrap="none">
                <a:spAutoFit/>
              </a:bodyPr>
              <a:lstStyle/>
              <a:p>
                <a:pPr lvl="0" eaLnBrk="1" hangingPunct="1"/>
                <a:r>
                  <a:rPr lang="zh-CN" altLang="en-US" sz="2000" dirty="0">
                    <a:solidFill>
                      <a:srgbClr val="333399"/>
                    </a:solidFill>
                    <a:latin typeface="Arial" panose="020B0604020202020204" pitchFamily="34" charset="0"/>
                    <a:ea typeface="黑体" panose="02010609060101010101" pitchFamily="49" charset="-122"/>
                  </a:rPr>
                  <a:t>每</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秒</a:t>
                </a:r>
                <a:r>
                  <a:rPr lang="zh-CN" altLang="en-US" sz="12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10</a:t>
                </a:r>
                <a:r>
                  <a:rPr lang="en-US" altLang="zh-CN" sz="20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6</a:t>
                </a:r>
                <a:r>
                  <a:rPr lang="en-US" altLang="zh-CN" sz="14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5567" name="Text Box 15"/>
              <p:cNvSpPr txBox="1"/>
              <p:nvPr/>
            </p:nvSpPr>
            <p:spPr>
              <a:xfrm>
                <a:off x="5193" y="2086"/>
                <a:ext cx="436" cy="250"/>
              </a:xfrm>
              <a:prstGeom prst="rect">
                <a:avLst/>
              </a:prstGeom>
              <a:noFill/>
              <a:ln w="9525">
                <a:noFill/>
                <a:miter/>
              </a:ln>
            </p:spPr>
            <p:txBody>
              <a:bodyPr wrap="none">
                <a:spAutoFit/>
              </a:bodyPr>
              <a:lstStyle/>
              <a:p>
                <a:pPr lvl="0" eaLnBrk="1" hangingPunct="1"/>
                <a:r>
                  <a:rPr lang="zh-CN" altLang="en-US" sz="2000" dirty="0">
                    <a:solidFill>
                      <a:srgbClr val="333399"/>
                    </a:solidFill>
                    <a:latin typeface="Arial" panose="020B0604020202020204" pitchFamily="34" charset="0"/>
                    <a:ea typeface="黑体" panose="02010609060101010101" pitchFamily="49" charset="-122"/>
                  </a:rPr>
                  <a:t>时间</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5568" name="Text Box 27"/>
              <p:cNvSpPr txBox="1"/>
              <p:nvPr/>
            </p:nvSpPr>
            <p:spPr>
              <a:xfrm>
                <a:off x="1440" y="2137"/>
                <a:ext cx="3530" cy="250"/>
              </a:xfrm>
              <a:prstGeom prst="rect">
                <a:avLst/>
              </a:prstGeom>
              <a:noFill/>
              <a:ln w="9525">
                <a:noFill/>
                <a:miter/>
              </a:ln>
            </p:spPr>
            <p:txBody>
              <a:bodyPr wrap="none">
                <a:spAutoFit/>
              </a:bodyPr>
              <a:lstStyle/>
              <a:p>
                <a:pPr lvl="0" eaLnBrk="1" hangingPunct="1"/>
                <a:r>
                  <a:rPr lang="en-US" altLang="zh-CN" sz="2000" dirty="0">
                    <a:solidFill>
                      <a:srgbClr val="333399"/>
                    </a:solidFill>
                    <a:latin typeface="Arial" panose="020B0604020202020204" pitchFamily="34" charset="0"/>
                    <a:ea typeface="黑体" panose="02010609060101010101" pitchFamily="49" charset="-122"/>
                  </a:rPr>
                  <a:t>1 </a:t>
                </a:r>
                <a:r>
                  <a:rPr lang="en-US" altLang="zh-CN" sz="12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0        1    </a:t>
                </a:r>
                <a:r>
                  <a:rPr lang="en-US" altLang="zh-CN" sz="14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0  </a:t>
                </a:r>
                <a:r>
                  <a:rPr lang="en-US" altLang="zh-CN"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1                                 1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65569" name="Text Box 12"/>
              <p:cNvSpPr txBox="1"/>
              <p:nvPr/>
            </p:nvSpPr>
            <p:spPr>
              <a:xfrm>
                <a:off x="2211" y="1799"/>
                <a:ext cx="421" cy="250"/>
              </a:xfrm>
              <a:prstGeom prst="rect">
                <a:avLst/>
              </a:prstGeom>
              <a:noFill/>
              <a:ln w="9525">
                <a:noFill/>
                <a:miter/>
              </a:ln>
            </p:spPr>
            <p:txBody>
              <a:bodyPr wrap="none">
                <a:spAutoFit/>
              </a:bodyPr>
              <a:lstStyle/>
              <a:p>
                <a:pPr lvl="0" eaLnBrk="1" hangingPunct="1"/>
                <a:r>
                  <a:rPr lang="en-US" altLang="zh-CN" sz="2000" dirty="0">
                    <a:solidFill>
                      <a:srgbClr val="333399"/>
                    </a:solidFill>
                    <a:latin typeface="Arial" panose="020B0604020202020204" pitchFamily="34" charset="0"/>
                    <a:ea typeface="黑体" panose="02010609060101010101" pitchFamily="49" charset="-122"/>
                  </a:rPr>
                  <a:t>1 </a:t>
                </a:r>
                <a:r>
                  <a:rPr lang="en-US" altLang="zh-CN" sz="2000" b="1"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s</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65570" name="Text Box 31"/>
              <p:cNvSpPr txBox="1"/>
              <p:nvPr/>
            </p:nvSpPr>
            <p:spPr>
              <a:xfrm>
                <a:off x="204" y="2115"/>
                <a:ext cx="634" cy="326"/>
              </a:xfrm>
              <a:prstGeom prst="rect">
                <a:avLst/>
              </a:prstGeom>
              <a:solidFill>
                <a:srgbClr val="FFFF99"/>
              </a:solidFill>
              <a:ln w="9525" cap="flat" cmpd="sng">
                <a:solidFill>
                  <a:schemeClr val="folHlink"/>
                </a:solidFill>
                <a:prstDash val="solid"/>
                <a:miter/>
                <a:headEnd type="none" w="med" len="med"/>
                <a:tailEnd type="none" w="med" len="med"/>
              </a:ln>
            </p:spPr>
            <p:txBody>
              <a:bodyPr wrap="square">
                <a:spAutoFit/>
              </a:bodyPr>
              <a:lstStyle/>
              <a:p>
                <a:pPr lvl="0" eaLnBrk="1" hangingPunct="1"/>
                <a:r>
                  <a:rPr lang="zh-CN" altLang="en-US" sz="1400" dirty="0">
                    <a:solidFill>
                      <a:srgbClr val="333399"/>
                    </a:solidFill>
                    <a:latin typeface="Arial" panose="020B0604020202020204" pitchFamily="34" charset="0"/>
                    <a:ea typeface="黑体" panose="02010609060101010101" pitchFamily="49" charset="-122"/>
                  </a:rPr>
                  <a:t>带宽为</a:t>
                </a:r>
                <a:endParaRPr lang="zh-CN" altLang="en-US" sz="1400" dirty="0">
                  <a:solidFill>
                    <a:srgbClr val="333399"/>
                  </a:solidFill>
                  <a:latin typeface="Arial" panose="020B0604020202020204" pitchFamily="34" charset="0"/>
                  <a:ea typeface="黑体" panose="02010609060101010101" pitchFamily="49" charset="-122"/>
                </a:endParaRPr>
              </a:p>
              <a:p>
                <a:pPr lvl="0" eaLnBrk="1" hangingPunct="1"/>
                <a:r>
                  <a:rPr lang="en-US" altLang="zh-CN" sz="1400" dirty="0">
                    <a:solidFill>
                      <a:srgbClr val="333399"/>
                    </a:solidFill>
                    <a:latin typeface="Arial" panose="020B0604020202020204" pitchFamily="34" charset="0"/>
                    <a:ea typeface="黑体" panose="02010609060101010101" pitchFamily="49" charset="-122"/>
                  </a:rPr>
                  <a:t>1 Mb/s </a:t>
                </a:r>
                <a:endParaRPr lang="en-US" altLang="zh-CN" sz="1400" dirty="0">
                  <a:solidFill>
                    <a:srgbClr val="333399"/>
                  </a:solidFill>
                  <a:latin typeface="Arial" panose="020B0604020202020204" pitchFamily="34" charset="0"/>
                  <a:ea typeface="黑体" panose="02010609060101010101" pitchFamily="49" charset="-122"/>
                </a:endParaRPr>
              </a:p>
            </p:txBody>
          </p:sp>
        </p:grpSp>
        <p:grpSp>
          <p:nvGrpSpPr>
            <p:cNvPr id="65544" name="Group 34"/>
            <p:cNvGrpSpPr/>
            <p:nvPr/>
          </p:nvGrpSpPr>
          <p:grpSpPr>
            <a:xfrm>
              <a:off x="204" y="2834"/>
              <a:ext cx="5398" cy="1067"/>
              <a:chOff x="204" y="2953"/>
              <a:chExt cx="5398" cy="1067"/>
            </a:xfrm>
          </p:grpSpPr>
          <p:sp>
            <p:nvSpPr>
              <p:cNvPr id="65545" name="Freeform 7"/>
              <p:cNvSpPr/>
              <p:nvPr/>
            </p:nvSpPr>
            <p:spPr>
              <a:xfrm>
                <a:off x="1352" y="3337"/>
                <a:ext cx="2614" cy="392"/>
              </a:xfrm>
              <a:custGeom>
                <a:avLst/>
                <a:gdLst>
                  <a:gd name="txL" fmla="*/ 0 w 2256"/>
                  <a:gd name="txT" fmla="*/ 0 h 384"/>
                  <a:gd name="txR" fmla="*/ 2256 w 2256"/>
                  <a:gd name="txB" fmla="*/ 384 h 384"/>
                </a:gdLst>
                <a:ahLst/>
                <a:cxnLst>
                  <a:cxn ang="0">
                    <a:pos x="0" y="392"/>
                  </a:cxn>
                  <a:cxn ang="0">
                    <a:pos x="0" y="0"/>
                  </a:cxn>
                  <a:cxn ang="0">
                    <a:pos x="111" y="0"/>
                  </a:cxn>
                  <a:cxn ang="0">
                    <a:pos x="111" y="392"/>
                  </a:cxn>
                  <a:cxn ang="0">
                    <a:pos x="222" y="392"/>
                  </a:cxn>
                  <a:cxn ang="0">
                    <a:pos x="222" y="0"/>
                  </a:cxn>
                  <a:cxn ang="0">
                    <a:pos x="334" y="0"/>
                  </a:cxn>
                  <a:cxn ang="0">
                    <a:pos x="334" y="392"/>
                  </a:cxn>
                  <a:cxn ang="0">
                    <a:pos x="445" y="392"/>
                  </a:cxn>
                  <a:cxn ang="0">
                    <a:pos x="445" y="0"/>
                  </a:cxn>
                  <a:cxn ang="0">
                    <a:pos x="556" y="0"/>
                  </a:cxn>
                  <a:cxn ang="0">
                    <a:pos x="556" y="392"/>
                  </a:cxn>
                  <a:cxn ang="0">
                    <a:pos x="667" y="392"/>
                  </a:cxn>
                  <a:cxn ang="0">
                    <a:pos x="667" y="0"/>
                  </a:cxn>
                  <a:cxn ang="0">
                    <a:pos x="779" y="0"/>
                  </a:cxn>
                  <a:cxn ang="0">
                    <a:pos x="779" y="392"/>
                  </a:cxn>
                  <a:cxn ang="0">
                    <a:pos x="890" y="392"/>
                  </a:cxn>
                  <a:cxn ang="0">
                    <a:pos x="890" y="0"/>
                  </a:cxn>
                  <a:cxn ang="0">
                    <a:pos x="1001" y="0"/>
                  </a:cxn>
                  <a:cxn ang="0">
                    <a:pos x="1001" y="392"/>
                  </a:cxn>
                  <a:cxn ang="0">
                    <a:pos x="1112" y="392"/>
                  </a:cxn>
                  <a:cxn ang="0">
                    <a:pos x="1112" y="0"/>
                  </a:cxn>
                  <a:cxn ang="0">
                    <a:pos x="1224" y="0"/>
                  </a:cxn>
                  <a:cxn ang="0">
                    <a:pos x="1224" y="392"/>
                  </a:cxn>
                  <a:cxn ang="0">
                    <a:pos x="1335" y="392"/>
                  </a:cxn>
                  <a:cxn ang="0">
                    <a:pos x="1335" y="0"/>
                  </a:cxn>
                  <a:cxn ang="0">
                    <a:pos x="1446" y="0"/>
                  </a:cxn>
                  <a:cxn ang="0">
                    <a:pos x="1446" y="392"/>
                  </a:cxn>
                  <a:cxn ang="0">
                    <a:pos x="1557" y="392"/>
                  </a:cxn>
                  <a:cxn ang="0">
                    <a:pos x="1557" y="0"/>
                  </a:cxn>
                  <a:cxn ang="0">
                    <a:pos x="1669" y="0"/>
                  </a:cxn>
                  <a:cxn ang="0">
                    <a:pos x="1669" y="392"/>
                  </a:cxn>
                  <a:cxn ang="0">
                    <a:pos x="1780" y="392"/>
                  </a:cxn>
                  <a:cxn ang="0">
                    <a:pos x="1780" y="0"/>
                  </a:cxn>
                  <a:cxn ang="0">
                    <a:pos x="1891" y="0"/>
                  </a:cxn>
                  <a:cxn ang="0">
                    <a:pos x="1891" y="392"/>
                  </a:cxn>
                  <a:cxn ang="0">
                    <a:pos x="2002" y="392"/>
                  </a:cxn>
                  <a:cxn ang="0">
                    <a:pos x="2002" y="0"/>
                  </a:cxn>
                  <a:cxn ang="0">
                    <a:pos x="2113" y="0"/>
                  </a:cxn>
                  <a:cxn ang="0">
                    <a:pos x="2113" y="392"/>
                  </a:cxn>
                  <a:cxn ang="0">
                    <a:pos x="2614" y="392"/>
                  </a:cxn>
                </a:cxnLst>
                <a:rect l="txL" t="txT" r="txR" b="tx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ap="flat" cmpd="sng">
                <a:solidFill>
                  <a:srgbClr val="333399"/>
                </a:solidFill>
                <a:prstDash val="solid"/>
                <a:roun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5546" name="Freeform 10"/>
              <p:cNvSpPr/>
              <p:nvPr/>
            </p:nvSpPr>
            <p:spPr>
              <a:xfrm>
                <a:off x="4245" y="3337"/>
                <a:ext cx="890" cy="392"/>
              </a:xfrm>
              <a:custGeom>
                <a:avLst/>
                <a:gdLst>
                  <a:gd name="txL" fmla="*/ 0 w 768"/>
                  <a:gd name="txT" fmla="*/ 0 h 384"/>
                  <a:gd name="txR" fmla="*/ 768 w 768"/>
                  <a:gd name="txB" fmla="*/ 384 h 384"/>
                </a:gdLst>
                <a:ahLst/>
                <a:cxnLst>
                  <a:cxn ang="0">
                    <a:pos x="890" y="392"/>
                  </a:cxn>
                  <a:cxn ang="0">
                    <a:pos x="779" y="392"/>
                  </a:cxn>
                  <a:cxn ang="0">
                    <a:pos x="779" y="0"/>
                  </a:cxn>
                  <a:cxn ang="0">
                    <a:pos x="668" y="0"/>
                  </a:cxn>
                  <a:cxn ang="0">
                    <a:pos x="668" y="392"/>
                  </a:cxn>
                  <a:cxn ang="0">
                    <a:pos x="556" y="392"/>
                  </a:cxn>
                  <a:cxn ang="0">
                    <a:pos x="556" y="0"/>
                  </a:cxn>
                  <a:cxn ang="0">
                    <a:pos x="445" y="0"/>
                  </a:cxn>
                  <a:cxn ang="0">
                    <a:pos x="445" y="392"/>
                  </a:cxn>
                  <a:cxn ang="0">
                    <a:pos x="334" y="392"/>
                  </a:cxn>
                  <a:cxn ang="0">
                    <a:pos x="334" y="0"/>
                  </a:cxn>
                  <a:cxn ang="0">
                    <a:pos x="223" y="0"/>
                  </a:cxn>
                  <a:cxn ang="0">
                    <a:pos x="223" y="392"/>
                  </a:cxn>
                  <a:cxn ang="0">
                    <a:pos x="0" y="392"/>
                  </a:cxn>
                </a:cxnLst>
                <a:rect l="txL" t="txT" r="txR" b="tx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ap="flat" cmpd="sng">
                <a:solidFill>
                  <a:srgbClr val="333399"/>
                </a:solidFill>
                <a:prstDash val="solid"/>
                <a:roun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5547" name="Line 16"/>
              <p:cNvSpPr/>
              <p:nvPr/>
            </p:nvSpPr>
            <p:spPr>
              <a:xfrm>
                <a:off x="1129" y="3533"/>
                <a:ext cx="4340" cy="0"/>
              </a:xfrm>
              <a:prstGeom prst="line">
                <a:avLst/>
              </a:prstGeom>
              <a:ln w="19050" cap="flat" cmpd="sng">
                <a:solidFill>
                  <a:srgbClr val="333399"/>
                </a:solidFill>
                <a:prstDash val="solid"/>
                <a:headEnd type="none" w="med" len="med"/>
                <a:tailEnd type="triangle" w="sm" len="med"/>
              </a:ln>
            </p:spPr>
            <p:txBody>
              <a:bodyPr/>
              <a:lstStyle/>
              <a:p>
                <a:endParaRPr lang="zh-CN" altLang="en-US"/>
              </a:p>
            </p:txBody>
          </p:sp>
          <p:sp>
            <p:nvSpPr>
              <p:cNvPr id="65548" name="Text Box 17"/>
              <p:cNvSpPr txBox="1"/>
              <p:nvPr/>
            </p:nvSpPr>
            <p:spPr>
              <a:xfrm>
                <a:off x="5166" y="3271"/>
                <a:ext cx="436" cy="250"/>
              </a:xfrm>
              <a:prstGeom prst="rect">
                <a:avLst/>
              </a:prstGeom>
              <a:noFill/>
              <a:ln w="9525">
                <a:noFill/>
                <a:miter/>
              </a:ln>
            </p:spPr>
            <p:txBody>
              <a:bodyPr wrap="none">
                <a:spAutoFit/>
              </a:bodyPr>
              <a:lstStyle/>
              <a:p>
                <a:pPr lvl="0" eaLnBrk="1" hangingPunct="1"/>
                <a:r>
                  <a:rPr lang="zh-CN" altLang="en-US" sz="2000" dirty="0">
                    <a:solidFill>
                      <a:srgbClr val="333399"/>
                    </a:solidFill>
                    <a:latin typeface="Arial" panose="020B0604020202020204" pitchFamily="34" charset="0"/>
                    <a:ea typeface="黑体" panose="02010609060101010101" pitchFamily="49" charset="-122"/>
                  </a:rPr>
                  <a:t>时间</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5549" name="Line 18"/>
              <p:cNvSpPr/>
              <p:nvPr/>
            </p:nvSpPr>
            <p:spPr>
              <a:xfrm>
                <a:off x="1352" y="3778"/>
                <a:ext cx="0" cy="196"/>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50" name="Line 19"/>
              <p:cNvSpPr/>
              <p:nvPr/>
            </p:nvSpPr>
            <p:spPr>
              <a:xfrm>
                <a:off x="5135" y="3778"/>
                <a:ext cx="0" cy="196"/>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51" name="Line 20"/>
              <p:cNvSpPr/>
              <p:nvPr/>
            </p:nvSpPr>
            <p:spPr>
              <a:xfrm>
                <a:off x="1352" y="3900"/>
                <a:ext cx="3783" cy="0"/>
              </a:xfrm>
              <a:prstGeom prst="line">
                <a:avLst/>
              </a:prstGeom>
              <a:ln w="19050" cap="flat" cmpd="sng">
                <a:solidFill>
                  <a:srgbClr val="333399"/>
                </a:solidFill>
                <a:prstDash val="solid"/>
                <a:headEnd type="triangle" w="sm" len="med"/>
                <a:tailEnd type="triangle" w="sm" len="med"/>
              </a:ln>
            </p:spPr>
            <p:txBody>
              <a:bodyPr/>
              <a:lstStyle/>
              <a:p>
                <a:endParaRPr lang="zh-CN" altLang="en-US"/>
              </a:p>
            </p:txBody>
          </p:sp>
          <p:sp>
            <p:nvSpPr>
              <p:cNvPr id="65552" name="Text Box 21"/>
              <p:cNvSpPr txBox="1"/>
              <p:nvPr/>
            </p:nvSpPr>
            <p:spPr>
              <a:xfrm>
                <a:off x="2468" y="3770"/>
                <a:ext cx="1427" cy="250"/>
              </a:xfrm>
              <a:prstGeom prst="rect">
                <a:avLst/>
              </a:prstGeom>
              <a:solidFill>
                <a:schemeClr val="bg1"/>
              </a:solidFill>
              <a:ln w="9525">
                <a:noFill/>
                <a:miter/>
              </a:ln>
            </p:spPr>
            <p:txBody>
              <a:bodyPr wrap="none">
                <a:spAutoFit/>
              </a:bodyPr>
              <a:lstStyle/>
              <a:p>
                <a:pPr lvl="0" eaLnBrk="1" hangingPunct="1"/>
                <a:r>
                  <a:rPr lang="zh-CN" altLang="en-US" sz="2000" dirty="0">
                    <a:solidFill>
                      <a:srgbClr val="333399"/>
                    </a:solidFill>
                    <a:latin typeface="Arial" panose="020B0604020202020204" pitchFamily="34" charset="0"/>
                    <a:ea typeface="黑体" panose="02010609060101010101" pitchFamily="49" charset="-122"/>
                  </a:rPr>
                  <a:t>每</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秒</a:t>
                </a:r>
                <a:r>
                  <a:rPr lang="zh-CN" altLang="en-US" sz="16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4</a:t>
                </a:r>
                <a:r>
                  <a:rPr lang="en-US" altLang="zh-CN" sz="1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9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10</a:t>
                </a:r>
                <a:r>
                  <a:rPr lang="en-US" altLang="zh-CN" sz="20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6</a:t>
                </a:r>
                <a:r>
                  <a:rPr lang="en-US" altLang="zh-CN" sz="14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5553" name="Line 22"/>
              <p:cNvSpPr/>
              <p:nvPr/>
            </p:nvSpPr>
            <p:spPr>
              <a:xfrm>
                <a:off x="2242" y="3190"/>
                <a:ext cx="0" cy="98"/>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54" name="Line 23"/>
              <p:cNvSpPr/>
              <p:nvPr/>
            </p:nvSpPr>
            <p:spPr>
              <a:xfrm>
                <a:off x="2353" y="3190"/>
                <a:ext cx="0" cy="98"/>
              </a:xfrm>
              <a:prstGeom prst="line">
                <a:avLst/>
              </a:prstGeom>
              <a:ln w="19050" cap="flat" cmpd="sng">
                <a:solidFill>
                  <a:srgbClr val="333399"/>
                </a:solidFill>
                <a:prstDash val="solid"/>
                <a:headEnd type="none" w="med" len="med"/>
                <a:tailEnd type="none" w="med" len="med"/>
              </a:ln>
            </p:spPr>
            <p:txBody>
              <a:bodyPr/>
              <a:lstStyle/>
              <a:p>
                <a:endParaRPr lang="zh-CN" altLang="en-US"/>
              </a:p>
            </p:txBody>
          </p:sp>
          <p:sp>
            <p:nvSpPr>
              <p:cNvPr id="65555" name="Line 24"/>
              <p:cNvSpPr/>
              <p:nvPr/>
            </p:nvSpPr>
            <p:spPr>
              <a:xfrm>
                <a:off x="1963" y="3239"/>
                <a:ext cx="279" cy="0"/>
              </a:xfrm>
              <a:prstGeom prst="line">
                <a:avLst/>
              </a:prstGeom>
              <a:ln w="19050" cap="flat" cmpd="sng">
                <a:solidFill>
                  <a:srgbClr val="333399"/>
                </a:solidFill>
                <a:prstDash val="solid"/>
                <a:headEnd type="none" w="med" len="med"/>
                <a:tailEnd type="triangle" w="sm" len="med"/>
              </a:ln>
            </p:spPr>
            <p:txBody>
              <a:bodyPr/>
              <a:lstStyle/>
              <a:p>
                <a:endParaRPr lang="zh-CN" altLang="en-US"/>
              </a:p>
            </p:txBody>
          </p:sp>
          <p:sp>
            <p:nvSpPr>
              <p:cNvPr id="65556" name="Line 25"/>
              <p:cNvSpPr/>
              <p:nvPr/>
            </p:nvSpPr>
            <p:spPr>
              <a:xfrm flipH="1">
                <a:off x="2353" y="3239"/>
                <a:ext cx="278" cy="0"/>
              </a:xfrm>
              <a:prstGeom prst="line">
                <a:avLst/>
              </a:prstGeom>
              <a:ln w="19050" cap="flat" cmpd="sng">
                <a:solidFill>
                  <a:srgbClr val="333399"/>
                </a:solidFill>
                <a:prstDash val="solid"/>
                <a:headEnd type="none" w="med" len="med"/>
                <a:tailEnd type="triangle" w="sm" len="med"/>
              </a:ln>
            </p:spPr>
            <p:txBody>
              <a:bodyPr/>
              <a:lstStyle/>
              <a:p>
                <a:endParaRPr lang="zh-CN" altLang="en-US"/>
              </a:p>
            </p:txBody>
          </p:sp>
          <p:sp>
            <p:nvSpPr>
              <p:cNvPr id="65557" name="Text Box 26"/>
              <p:cNvSpPr txBox="1"/>
              <p:nvPr/>
            </p:nvSpPr>
            <p:spPr>
              <a:xfrm>
                <a:off x="2074" y="2953"/>
                <a:ext cx="643" cy="250"/>
              </a:xfrm>
              <a:prstGeom prst="rect">
                <a:avLst/>
              </a:prstGeom>
              <a:noFill/>
              <a:ln w="9525">
                <a:noFill/>
                <a:miter/>
              </a:ln>
            </p:spPr>
            <p:txBody>
              <a:bodyPr wrap="none">
                <a:spAutoFit/>
              </a:bodyPr>
              <a:lstStyle/>
              <a:p>
                <a:pPr lvl="0" eaLnBrk="1" hangingPunct="1"/>
                <a:r>
                  <a:rPr lang="en-US" altLang="zh-CN" sz="2000" dirty="0">
                    <a:solidFill>
                      <a:srgbClr val="333399"/>
                    </a:solidFill>
                    <a:latin typeface="Arial" panose="020B0604020202020204" pitchFamily="34" charset="0"/>
                    <a:ea typeface="黑体" panose="02010609060101010101" pitchFamily="49" charset="-122"/>
                  </a:rPr>
                  <a:t>0.25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s</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65558" name="Text Box 32"/>
              <p:cNvSpPr txBox="1"/>
              <p:nvPr/>
            </p:nvSpPr>
            <p:spPr>
              <a:xfrm>
                <a:off x="204" y="3269"/>
                <a:ext cx="751" cy="326"/>
              </a:xfrm>
              <a:prstGeom prst="rect">
                <a:avLst/>
              </a:prstGeom>
              <a:solidFill>
                <a:srgbClr val="FFFF99"/>
              </a:solidFill>
              <a:ln w="9525" cap="flat" cmpd="sng">
                <a:solidFill>
                  <a:schemeClr val="folHlink"/>
                </a:solidFill>
                <a:prstDash val="solid"/>
                <a:miter/>
                <a:headEnd type="none" w="med" len="med"/>
                <a:tailEnd type="none" w="med" len="med"/>
              </a:ln>
            </p:spPr>
            <p:txBody>
              <a:bodyPr wrap="square">
                <a:spAutoFit/>
              </a:bodyPr>
              <a:lstStyle/>
              <a:p>
                <a:pPr lvl="0" algn="l"/>
                <a:r>
                  <a:rPr lang="zh-CN" altLang="en-US" sz="1400" dirty="0">
                    <a:solidFill>
                      <a:srgbClr val="333399"/>
                    </a:solidFill>
                    <a:latin typeface="Arial" panose="020B0604020202020204" pitchFamily="34" charset="0"/>
                    <a:ea typeface="黑体" panose="02010609060101010101" pitchFamily="49" charset="-122"/>
                    <a:sym typeface="+mn-ea"/>
                  </a:rPr>
                  <a:t>带宽为</a:t>
                </a:r>
                <a:endParaRPr lang="zh-CN" altLang="en-US" sz="1400" dirty="0">
                  <a:solidFill>
                    <a:srgbClr val="333399"/>
                  </a:solidFill>
                  <a:latin typeface="Arial" panose="020B0604020202020204" pitchFamily="34" charset="0"/>
                  <a:ea typeface="黑体" panose="02010609060101010101" pitchFamily="49" charset="-122"/>
                  <a:sym typeface="+mn-ea"/>
                </a:endParaRPr>
              </a:p>
              <a:p>
                <a:pPr lvl="0" algn="l"/>
                <a:r>
                  <a:rPr lang="zh-CN" altLang="en-US" sz="1400" dirty="0">
                    <a:solidFill>
                      <a:srgbClr val="333399"/>
                    </a:solidFill>
                    <a:latin typeface="Arial" panose="020B0604020202020204" pitchFamily="34" charset="0"/>
                    <a:ea typeface="黑体" panose="02010609060101010101" pitchFamily="49" charset="-122"/>
                    <a:sym typeface="+mn-ea"/>
                  </a:rPr>
                  <a:t>4 Mb/s </a:t>
                </a:r>
                <a:endParaRPr lang="zh-CN" altLang="en-US" sz="1400" dirty="0">
                  <a:solidFill>
                    <a:srgbClr val="333399"/>
                  </a:solidFill>
                  <a:latin typeface="Arial" panose="020B0604020202020204" pitchFamily="34" charset="0"/>
                  <a:ea typeface="黑体" panose="02010609060101010101" pitchFamily="49" charset="-122"/>
                  <a:sym typeface="+mn-ea"/>
                </a:endParaRPr>
              </a:p>
            </p:txBody>
          </p:sp>
        </p:grpSp>
      </p:grpSp>
      <p:sp>
        <p:nvSpPr>
          <p:cNvPr id="45" name="MH_Title"/>
          <p:cNvSpPr>
            <a:spLocks noChangeArrowheads="1"/>
          </p:cNvSpPr>
          <p:nvPr/>
        </p:nvSpPr>
        <p:spPr bwMode="auto">
          <a:xfrm>
            <a:off x="1656080" y="476885"/>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sz="3200" b="1" dirty="0" smtClean="0">
                <a:solidFill>
                  <a:schemeClr val="accent1"/>
                </a:solidFill>
                <a:latin typeface="Arial Black" panose="020B0A04020102020204" pitchFamily="34" charset="0"/>
                <a:ea typeface="华文细黑" panose="02010600040101010101" pitchFamily="2" charset="-122"/>
              </a:rPr>
              <a:t>6.2	</a:t>
            </a:r>
            <a:r>
              <a:rPr lang="zh-CN" altLang="en-US" sz="3200" b="1" dirty="0" smtClean="0">
                <a:solidFill>
                  <a:schemeClr val="accent1"/>
                </a:solidFill>
                <a:latin typeface="Arial Black" panose="020B0A04020102020204" pitchFamily="34" charset="0"/>
                <a:ea typeface="华文细黑" panose="02010600040101010101" pitchFamily="2" charset="-122"/>
              </a:rPr>
              <a:t> 带宽</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
        <p:nvSpPr>
          <p:cNvPr id="24" name="文本框 23"/>
          <p:cNvSpPr txBox="1"/>
          <p:nvPr/>
        </p:nvSpPr>
        <p:spPr>
          <a:xfrm>
            <a:off x="4069080" y="6237605"/>
            <a:ext cx="1472565" cy="275590"/>
          </a:xfrm>
          <a:prstGeom prst="rect">
            <a:avLst/>
          </a:prstGeom>
          <a:noFill/>
        </p:spPr>
        <p:txBody>
          <a:bodyPr wrap="square" rtlCol="0">
            <a:spAutoFit/>
          </a:bodyPr>
          <a:lstStyle/>
          <a:p>
            <a:pPr algn="l"/>
            <a:r>
              <a:rPr lang="zh-CN" altLang="en-US" sz="1200" b="1">
                <a:solidFill>
                  <a:schemeClr val="tx1">
                    <a:lumMod val="50000"/>
                  </a:schemeClr>
                </a:solidFill>
                <a:ea typeface="宋体" panose="02010600030101010101" pitchFamily="2" charset="-122"/>
                <a:sym typeface="+mn-ea"/>
              </a:rPr>
              <a:t>图</a:t>
            </a:r>
            <a:r>
              <a:rPr lang="en-US" altLang="zh-CN" sz="1200" b="1">
                <a:solidFill>
                  <a:schemeClr val="tx1">
                    <a:lumMod val="50000"/>
                  </a:schemeClr>
                </a:solidFill>
                <a:ea typeface="宋体" panose="02010600030101010101" pitchFamily="2" charset="-122"/>
                <a:sym typeface="+mn-ea"/>
              </a:rPr>
              <a:t> 6.2   </a:t>
            </a:r>
            <a:r>
              <a:rPr lang="zh-CN" altLang="en-US" sz="1200" b="1">
                <a:solidFill>
                  <a:schemeClr val="tx1">
                    <a:lumMod val="50000"/>
                  </a:schemeClr>
                </a:solidFill>
                <a:ea typeface="宋体" panose="02010600030101010101" pitchFamily="2" charset="-122"/>
                <a:sym typeface="+mn-ea"/>
              </a:rPr>
              <a:t>带宽</a:t>
            </a:r>
            <a:endParaRPr lang="zh-CN" altLang="en-US" sz="1200" b="1">
              <a:solidFill>
                <a:schemeClr val="tx1">
                  <a:lumMod val="50000"/>
                </a:schemeClr>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slide(fromTop)">
                                      <p:cBhvr>
                                        <p:cTn id="7" dur="500"/>
                                        <p:tgtEl>
                                          <p:spTgt spid="1136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br>
              <a:rPr lang="zh-CN" altLang="en-US" b="1" smtClean="0">
                <a:latin typeface="Arial Black" panose="020B0A04020102020204" pitchFamily="34" charset="0"/>
                <a:ea typeface="华文细黑" panose="02010600040101010101" pitchFamily="2" charset="-122"/>
                <a:cs typeface="+mn-cs"/>
                <a:sym typeface="+mn-ea"/>
              </a:rPr>
            </a:br>
            <a:r>
              <a:rPr lang="en-US" b="1" smtClean="0">
                <a:latin typeface="Arial Black" panose="020B0A04020102020204" pitchFamily="34" charset="0"/>
                <a:ea typeface="华文细黑" panose="02010600040101010101" pitchFamily="2" charset="-122"/>
                <a:cs typeface="+mn-cs"/>
                <a:sym typeface="+mn-ea"/>
              </a:rPr>
              <a:t>6.3	</a:t>
            </a:r>
            <a:r>
              <a:rPr lang="zh-CN" altLang="en-US" b="1" smtClean="0">
                <a:latin typeface="Arial Black" panose="020B0A04020102020204" pitchFamily="34" charset="0"/>
                <a:ea typeface="华文细黑" panose="02010600040101010101" pitchFamily="2" charset="-122"/>
                <a:cs typeface="+mn-cs"/>
                <a:sym typeface="+mn-ea"/>
              </a:rPr>
              <a:t> 吞吐量</a:t>
            </a:r>
            <a:endParaRPr lang="zh-CN" altLang="en-US" b="1" dirty="0">
              <a:solidFill>
                <a:schemeClr val="bg1"/>
              </a:solidFill>
              <a:latin typeface="Times New Roman" panose="02020603050405020304" pitchFamily="18" charset="0"/>
              <a:ea typeface="宋体" panose="02010600030101010101" pitchFamily="2" charset="-122"/>
            </a:endParaRPr>
          </a:p>
          <a:p>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3" name="文本占位符 2"/>
          <p:cNvSpPr>
            <a:spLocks noGrp="1"/>
          </p:cNvSpPr>
          <p:nvPr>
            <p:ph type="body" idx="1"/>
          </p:nvPr>
        </p:nvSpPr>
        <p:spPr/>
        <p:txBody>
          <a:bodyPr>
            <a:normAutofit/>
          </a:bodyPr>
          <a:lstStyle/>
          <a:p>
            <a:pPr marL="0" indent="0">
              <a:lnSpc>
                <a:spcPct val="150000"/>
              </a:lnSpc>
              <a:buNone/>
            </a:pPr>
            <a:r>
              <a:rPr lang="en-US" altLang="zh-CN" sz="2800" b="1" dirty="0">
                <a:solidFill>
                  <a:schemeClr val="tx2"/>
                </a:solidFill>
                <a:latin typeface="Arial" panose="020B0604020202020204" pitchFamily="34" charset="0"/>
                <a:ea typeface="宋体" panose="02010600030101010101" pitchFamily="2" charset="-122"/>
                <a:sym typeface="+mn-ea"/>
              </a:rPr>
              <a:t>     </a:t>
            </a:r>
            <a:r>
              <a:rPr sz="2800" b="1" dirty="0">
                <a:solidFill>
                  <a:schemeClr val="tx2"/>
                </a:solidFill>
                <a:latin typeface="Arial" panose="020B0604020202020204" pitchFamily="34" charset="0"/>
                <a:ea typeface="宋体" panose="02010600030101010101" pitchFamily="2" charset="-122"/>
                <a:sym typeface="+mn-ea"/>
              </a:rPr>
              <a:t> 在单位时间内通过某个网络（或信道、接口）的数据量。</a:t>
            </a:r>
            <a:endParaRPr sz="2800" b="1" dirty="0">
              <a:solidFill>
                <a:schemeClr val="tx2"/>
              </a:solidFill>
              <a:latin typeface="Arial" panose="020B0604020202020204" pitchFamily="34" charset="0"/>
              <a:ea typeface="宋体" panose="02010600030101010101" pitchFamily="2" charset="-122"/>
              <a:sym typeface="+mn-ea"/>
            </a:endParaRPr>
          </a:p>
          <a:p>
            <a:pPr marL="0" indent="0">
              <a:lnSpc>
                <a:spcPct val="150000"/>
              </a:lnSpc>
              <a:buNone/>
            </a:pPr>
            <a:r>
              <a:rPr lang="zh-CN" altLang="en-US" sz="2800" b="1" dirty="0">
                <a:solidFill>
                  <a:schemeClr val="tx2"/>
                </a:solidFill>
                <a:latin typeface="Arial" panose="020B0604020202020204" pitchFamily="34" charset="0"/>
                <a:ea typeface="宋体" panose="02010600030101010101" pitchFamily="2" charset="-122"/>
                <a:sym typeface="+mn-ea"/>
              </a:rPr>
              <a:t>它反映实际通过网络的数据量</a:t>
            </a:r>
            <a:endParaRPr lang="zh-CN" altLang="en-US" sz="2800" b="1" dirty="0">
              <a:solidFill>
                <a:schemeClr val="tx2"/>
              </a:solidFill>
              <a:latin typeface="Arial" panose="020B0604020202020204" pitchFamily="34" charset="0"/>
              <a:ea typeface="宋体" panose="02010600030101010101" pitchFamily="2" charset="-122"/>
              <a:sym typeface="+mn-ea"/>
            </a:endParaRPr>
          </a:p>
          <a:p>
            <a:pPr marL="0" indent="0">
              <a:lnSpc>
                <a:spcPct val="150000"/>
              </a:lnSpc>
              <a:buNone/>
            </a:pPr>
            <a:r>
              <a:rPr lang="zh-CN" altLang="en-US" sz="2800" b="1" dirty="0">
                <a:solidFill>
                  <a:schemeClr val="tx2"/>
                </a:solidFill>
                <a:latin typeface="Arial" panose="020B0604020202020204" pitchFamily="34" charset="0"/>
                <a:ea typeface="宋体" panose="02010600030101010101" pitchFamily="2" charset="-122"/>
                <a:sym typeface="+mn-ea"/>
              </a:rPr>
              <a:t>       如：一个</a:t>
            </a:r>
            <a:r>
              <a:rPr lang="en-US" altLang="zh-CN" sz="2800" b="1" dirty="0">
                <a:solidFill>
                  <a:schemeClr val="tx2"/>
                </a:solidFill>
                <a:latin typeface="Arial" panose="020B0604020202020204" pitchFamily="34" charset="0"/>
                <a:ea typeface="宋体" panose="02010600030101010101" pitchFamily="2" charset="-122"/>
                <a:sym typeface="+mn-ea"/>
              </a:rPr>
              <a:t>1000Mb/s</a:t>
            </a:r>
            <a:r>
              <a:rPr altLang="zh-CN" sz="2800" b="1" dirty="0">
                <a:solidFill>
                  <a:schemeClr val="tx2"/>
                </a:solidFill>
                <a:latin typeface="Arial" panose="020B0604020202020204" pitchFamily="34" charset="0"/>
                <a:ea typeface="宋体" panose="02010600030101010101" pitchFamily="2" charset="-122"/>
                <a:sym typeface="+mn-ea"/>
              </a:rPr>
              <a:t>的以太网，该网络的吞吐量的绝对上限值是</a:t>
            </a:r>
            <a:r>
              <a:rPr lang="en-US" altLang="zh-CN" sz="2800" b="1" dirty="0">
                <a:solidFill>
                  <a:schemeClr val="tx2"/>
                </a:solidFill>
                <a:latin typeface="Arial" panose="020B0604020202020204" pitchFamily="34" charset="0"/>
                <a:ea typeface="宋体" panose="02010600030101010101" pitchFamily="2" charset="-122"/>
                <a:sym typeface="+mn-ea"/>
              </a:rPr>
              <a:t>1000Mb/s</a:t>
            </a:r>
            <a:r>
              <a:rPr sz="2800" b="1" dirty="0">
                <a:solidFill>
                  <a:schemeClr val="tx2"/>
                </a:solidFill>
                <a:latin typeface="Arial" panose="020B0604020202020204" pitchFamily="34" charset="0"/>
                <a:ea typeface="宋体" panose="02010600030101010101" pitchFamily="2" charset="-122"/>
                <a:sym typeface="+mn-ea"/>
              </a:rPr>
              <a:t>，但实际可能是</a:t>
            </a:r>
            <a:r>
              <a:rPr lang="en-US" altLang="zh-CN" sz="2800" b="1" dirty="0">
                <a:solidFill>
                  <a:schemeClr val="tx2"/>
                </a:solidFill>
                <a:latin typeface="Arial" panose="020B0604020202020204" pitchFamily="34" charset="0"/>
                <a:ea typeface="宋体" panose="02010600030101010101" pitchFamily="2" charset="-122"/>
                <a:sym typeface="+mn-ea"/>
              </a:rPr>
              <a:t>800Mb/s</a:t>
            </a:r>
            <a:r>
              <a:rPr sz="2800" b="1" dirty="0">
                <a:solidFill>
                  <a:schemeClr val="tx2"/>
                </a:solidFill>
                <a:latin typeface="Arial" panose="020B0604020202020204" pitchFamily="34" charset="0"/>
                <a:ea typeface="宋体" panose="02010600030101010101" pitchFamily="2" charset="-122"/>
                <a:sym typeface="+mn-ea"/>
              </a:rPr>
              <a:t>、</a:t>
            </a:r>
            <a:r>
              <a:rPr lang="en-US" altLang="zh-CN" sz="2800" b="1" dirty="0">
                <a:solidFill>
                  <a:schemeClr val="tx2"/>
                </a:solidFill>
                <a:latin typeface="Arial" panose="020B0604020202020204" pitchFamily="34" charset="0"/>
                <a:ea typeface="宋体" panose="02010600030101010101" pitchFamily="2" charset="-122"/>
                <a:sym typeface="+mn-ea"/>
              </a:rPr>
              <a:t>750Mb/s</a:t>
            </a:r>
            <a:r>
              <a:rPr sz="2800" b="1" dirty="0">
                <a:solidFill>
                  <a:schemeClr val="tx2"/>
                </a:solidFill>
                <a:latin typeface="Arial" panose="020B0604020202020204" pitchFamily="34" charset="0"/>
                <a:ea typeface="宋体" panose="02010600030101010101" pitchFamily="2" charset="-122"/>
                <a:sym typeface="+mn-ea"/>
              </a:rPr>
              <a:t>等</a:t>
            </a:r>
            <a:endParaRPr sz="2800" b="1" dirty="0">
              <a:solidFill>
                <a:schemeClr val="tx2"/>
              </a:solidFill>
              <a:latin typeface="Arial" panose="020B0604020202020204" pitchFamily="34" charset="0"/>
              <a:ea typeface="宋体" panose="02010600030101010101" pitchFamily="2" charset="-122"/>
              <a:sym typeface="+mn-ea"/>
            </a:endParaRPr>
          </a:p>
          <a:p>
            <a:pPr marL="0" indent="0">
              <a:lnSpc>
                <a:spcPct val="150000"/>
              </a:lnSpc>
              <a:buNone/>
            </a:pPr>
            <a:endParaRPr lang="zh-CN" alt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2"/>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119815" name="AutoShape 7"/>
          <p:cNvSpPr>
            <a:spLocks noChangeArrowheads="1"/>
          </p:cNvSpPr>
          <p:nvPr/>
        </p:nvSpPr>
        <p:spPr bwMode="auto">
          <a:xfrm>
            <a:off x="1031240" y="1574800"/>
            <a:ext cx="1828800" cy="603250"/>
          </a:xfrm>
          <a:prstGeom prst="roundRect">
            <a:avLst>
              <a:gd name="adj" fmla="val 50000"/>
            </a:avLst>
          </a:prstGeom>
          <a:gradFill rotWithShape="1">
            <a:gsLst>
              <a:gs pos="0">
                <a:schemeClr val="bg1"/>
              </a:gs>
              <a:gs pos="100000">
                <a:schemeClr val="accent1">
                  <a:gamma/>
                  <a:tint val="69804"/>
                  <a:invGamma/>
                </a:schemeClr>
              </a:gs>
            </a:gsLst>
            <a:lin ang="0" scaled="1"/>
          </a:gradFill>
          <a:ln w="38100">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spcBef>
                <a:spcPct val="0"/>
              </a:spcBef>
              <a:spcAft>
                <a:spcPct val="0"/>
              </a:spcAft>
              <a:buClrTx/>
              <a:buSzTx/>
              <a:buFontTx/>
              <a:buNone/>
              <a:defRPr/>
            </a:pPr>
            <a:r>
              <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传输时延</a:t>
            </a:r>
            <a:endPar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spcBef>
                <a:spcPct val="0"/>
              </a:spcBef>
              <a:spcAft>
                <a:spcPct val="0"/>
              </a:spcAft>
              <a:buClrTx/>
              <a:buSzTx/>
              <a:buFontTx/>
              <a:buNone/>
              <a:defRPr/>
            </a:pPr>
            <a:r>
              <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（发送时延 ） </a:t>
            </a:r>
            <a:endPar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19816" name="AutoShape 8"/>
          <p:cNvSpPr>
            <a:spLocks noChangeArrowheads="1"/>
          </p:cNvSpPr>
          <p:nvPr/>
        </p:nvSpPr>
        <p:spPr bwMode="auto">
          <a:xfrm>
            <a:off x="3164840" y="1651000"/>
            <a:ext cx="1870075" cy="527050"/>
          </a:xfrm>
          <a:prstGeom prst="roundRect">
            <a:avLst>
              <a:gd name="adj" fmla="val 50000"/>
            </a:avLst>
          </a:prstGeom>
          <a:gradFill rotWithShape="1">
            <a:gsLst>
              <a:gs pos="0">
                <a:schemeClr val="hlink"/>
              </a:gs>
              <a:gs pos="100000">
                <a:schemeClr val="hlink">
                  <a:gamma/>
                  <a:tint val="69804"/>
                  <a:invGamma/>
                </a:schemeClr>
              </a:gs>
            </a:gsLst>
            <a:lin ang="0" scaled="1"/>
          </a:gradFill>
          <a:ln w="38100">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spcBef>
                <a:spcPct val="0"/>
              </a:spcBef>
              <a:spcAft>
                <a:spcPct val="0"/>
              </a:spcAft>
              <a:buClrTx/>
              <a:buSzTx/>
              <a:buFontTx/>
              <a:buNone/>
              <a:defRPr/>
            </a:pPr>
            <a:r>
              <a:rPr kumimoji="0" lang="zh-CN" altLang="en-US"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传播时延 </a:t>
            </a:r>
            <a:endParaRPr kumimoji="0" lang="zh-CN" altLang="en-US"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9817" name="AutoShape 9"/>
          <p:cNvSpPr>
            <a:spLocks noChangeArrowheads="1"/>
          </p:cNvSpPr>
          <p:nvPr/>
        </p:nvSpPr>
        <p:spPr bwMode="auto">
          <a:xfrm>
            <a:off x="5298440" y="1651000"/>
            <a:ext cx="1870075" cy="527050"/>
          </a:xfrm>
          <a:prstGeom prst="roundRect">
            <a:avLst>
              <a:gd name="adj" fmla="val 50000"/>
            </a:avLst>
          </a:prstGeom>
          <a:gradFill rotWithShape="1">
            <a:gsLst>
              <a:gs pos="0">
                <a:schemeClr val="accent2"/>
              </a:gs>
              <a:gs pos="100000">
                <a:schemeClr val="accent2">
                  <a:gamma/>
                  <a:tint val="69804"/>
                  <a:invGamma/>
                </a:schemeClr>
              </a:gs>
            </a:gsLst>
            <a:lin ang="0" scaled="1"/>
          </a:gradFill>
          <a:ln w="38100">
            <a:solidFill>
              <a:srgbClr val="FFFFFF"/>
            </a:solidFill>
            <a:round/>
          </a:ln>
          <a:effectLst>
            <a:outerShdw dist="63500" dir="3187806" algn="ctr" rotWithShape="0">
              <a:srgbClr val="001D3A"/>
            </a:outerShdw>
          </a:effectLst>
        </p:spPr>
        <p:txBody>
          <a:bodyPr wrap="none" anchor="ctr"/>
          <a:lstStyle/>
          <a:p>
            <a:pPr marL="0" marR="0" lvl="0" indent="0" algn="ctr" defTabSz="914400" rtl="0" eaLnBrk="1" fontAlgn="base" latinLnBrk="0" hangingPunct="1">
              <a:spcBef>
                <a:spcPct val="0"/>
              </a:spcBef>
              <a:spcAft>
                <a:spcPct val="0"/>
              </a:spcAft>
              <a:buClrTx/>
              <a:buSzTx/>
              <a:buFontTx/>
              <a:buNone/>
              <a:defRPr/>
            </a:pPr>
            <a:r>
              <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时延</a:t>
            </a:r>
            <a:endParaRPr kumimoji="0" lang="zh-CN" altLang="en-US"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grpSp>
        <p:nvGrpSpPr>
          <p:cNvPr id="2" name="Group 17"/>
          <p:cNvGrpSpPr/>
          <p:nvPr/>
        </p:nvGrpSpPr>
        <p:grpSpPr>
          <a:xfrm>
            <a:off x="1717040" y="2489200"/>
            <a:ext cx="5097463" cy="1225550"/>
            <a:chOff x="1574" y="3066"/>
            <a:chExt cx="3211" cy="772"/>
          </a:xfrm>
        </p:grpSpPr>
        <p:sp>
          <p:nvSpPr>
            <p:cNvPr id="66576" name="Rectangle 14"/>
            <p:cNvSpPr/>
            <p:nvPr/>
          </p:nvSpPr>
          <p:spPr>
            <a:xfrm>
              <a:off x="1574" y="3066"/>
              <a:ext cx="3211" cy="772"/>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ctr"/>
            <a:lstStyle/>
            <a:p>
              <a:pPr lvl="0" eaLnBrk="1" hangingPunct="1"/>
              <a:endParaRPr lang="zh-CN" altLang="en-US" sz="2000" b="1" dirty="0">
                <a:latin typeface="Arial" panose="020B0604020202020204" pitchFamily="34" charset="0"/>
                <a:ea typeface="宋体" panose="02010600030101010101" pitchFamily="2" charset="-122"/>
              </a:endParaRPr>
            </a:p>
          </p:txBody>
        </p:sp>
        <p:sp>
          <p:nvSpPr>
            <p:cNvPr id="66577" name="Text Box 9"/>
            <p:cNvSpPr txBox="1"/>
            <p:nvPr/>
          </p:nvSpPr>
          <p:spPr>
            <a:xfrm>
              <a:off x="1688" y="3286"/>
              <a:ext cx="807" cy="212"/>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发送时延 </a:t>
              </a:r>
              <a:r>
                <a:rPr lang="en-US" altLang="zh-CN" sz="1600" b="1" dirty="0">
                  <a:solidFill>
                    <a:srgbClr val="333399"/>
                  </a:solidFill>
                  <a:latin typeface="Tahoma" panose="020B0604030504040204" pitchFamily="34" charset="0"/>
                  <a:ea typeface="黑体" panose="02010609060101010101" pitchFamily="49" charset="-122"/>
                </a:rPr>
                <a:t>= </a:t>
              </a:r>
              <a:endParaRPr lang="en-US" altLang="zh-CN" sz="1600" b="1" dirty="0">
                <a:solidFill>
                  <a:srgbClr val="333399"/>
                </a:solidFill>
                <a:latin typeface="Tahoma" panose="020B0604030504040204" pitchFamily="34" charset="0"/>
                <a:ea typeface="黑体" panose="02010609060101010101" pitchFamily="49" charset="-122"/>
              </a:endParaRPr>
            </a:p>
          </p:txBody>
        </p:sp>
        <p:sp>
          <p:nvSpPr>
            <p:cNvPr id="66578" name="Text Box 10"/>
            <p:cNvSpPr txBox="1"/>
            <p:nvPr/>
          </p:nvSpPr>
          <p:spPr>
            <a:xfrm>
              <a:off x="2789" y="3142"/>
              <a:ext cx="1267" cy="211"/>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数据帧长度（</a:t>
              </a:r>
              <a:r>
                <a:rPr lang="zh-CN" altLang="en-US" sz="1600" b="1" dirty="0">
                  <a:solidFill>
                    <a:schemeClr val="hlink"/>
                  </a:solidFill>
                  <a:latin typeface="Tahoma" panose="020B0604030504040204" pitchFamily="34" charset="0"/>
                  <a:ea typeface="黑体" panose="02010609060101010101" pitchFamily="49" charset="-122"/>
                </a:rPr>
                <a:t>比特</a:t>
              </a:r>
              <a:r>
                <a:rPr lang="zh-CN" altLang="en-US" sz="1600" b="1" dirty="0">
                  <a:solidFill>
                    <a:srgbClr val="333399"/>
                  </a:solidFill>
                  <a:latin typeface="Tahoma" panose="020B0604030504040204" pitchFamily="34" charset="0"/>
                  <a:ea typeface="黑体" panose="02010609060101010101" pitchFamily="49" charset="-122"/>
                </a:rPr>
                <a:t>）</a:t>
              </a:r>
              <a:endParaRPr lang="zh-CN" altLang="en-US" sz="1600" b="1" dirty="0">
                <a:solidFill>
                  <a:srgbClr val="333399"/>
                </a:solidFill>
                <a:latin typeface="Tahoma" panose="020B0604030504040204" pitchFamily="34" charset="0"/>
                <a:ea typeface="黑体" panose="02010609060101010101" pitchFamily="49" charset="-122"/>
              </a:endParaRPr>
            </a:p>
          </p:txBody>
        </p:sp>
        <p:sp>
          <p:nvSpPr>
            <p:cNvPr id="66579" name="Text Box 11"/>
            <p:cNvSpPr txBox="1"/>
            <p:nvPr/>
          </p:nvSpPr>
          <p:spPr>
            <a:xfrm>
              <a:off x="2858" y="3467"/>
              <a:ext cx="1341" cy="212"/>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发送速率（</a:t>
              </a:r>
              <a:r>
                <a:rPr lang="zh-CN" altLang="en-US" sz="1600" b="1" dirty="0">
                  <a:solidFill>
                    <a:schemeClr val="hlink"/>
                  </a:solidFill>
                  <a:latin typeface="Tahoma" panose="020B0604030504040204" pitchFamily="34" charset="0"/>
                  <a:ea typeface="黑体" panose="02010609060101010101" pitchFamily="49" charset="-122"/>
                </a:rPr>
                <a:t>比特</a:t>
              </a:r>
              <a:r>
                <a:rPr lang="en-US" altLang="zh-CN" sz="1600" b="1" dirty="0">
                  <a:solidFill>
                    <a:schemeClr val="hlink"/>
                  </a:solidFill>
                  <a:latin typeface="Tahoma" panose="020B0604030504040204" pitchFamily="34" charset="0"/>
                  <a:ea typeface="黑体" panose="02010609060101010101" pitchFamily="49" charset="-122"/>
                </a:rPr>
                <a:t>/</a:t>
              </a:r>
              <a:r>
                <a:rPr lang="zh-CN" altLang="en-US" sz="1600" b="1" dirty="0">
                  <a:solidFill>
                    <a:schemeClr val="hlink"/>
                  </a:solidFill>
                  <a:latin typeface="Tahoma" panose="020B0604030504040204" pitchFamily="34" charset="0"/>
                  <a:ea typeface="黑体" panose="02010609060101010101" pitchFamily="49" charset="-122"/>
                </a:rPr>
                <a:t>秒</a:t>
              </a:r>
              <a:r>
                <a:rPr lang="zh-CN" altLang="en-US" sz="1600" b="1" dirty="0">
                  <a:solidFill>
                    <a:srgbClr val="333399"/>
                  </a:solidFill>
                  <a:latin typeface="Tahoma" panose="020B0604030504040204" pitchFamily="34" charset="0"/>
                  <a:ea typeface="黑体" panose="02010609060101010101" pitchFamily="49" charset="-122"/>
                </a:rPr>
                <a:t>）</a:t>
              </a:r>
              <a:endParaRPr lang="zh-CN" altLang="en-US" sz="1600" b="1" dirty="0">
                <a:solidFill>
                  <a:srgbClr val="333399"/>
                </a:solidFill>
                <a:latin typeface="Tahoma" panose="020B0604030504040204" pitchFamily="34" charset="0"/>
                <a:ea typeface="黑体" panose="02010609060101010101" pitchFamily="49" charset="-122"/>
              </a:endParaRPr>
            </a:p>
          </p:txBody>
        </p:sp>
        <p:sp>
          <p:nvSpPr>
            <p:cNvPr id="66580" name="Line 12"/>
            <p:cNvSpPr/>
            <p:nvPr/>
          </p:nvSpPr>
          <p:spPr>
            <a:xfrm flipV="1">
              <a:off x="2523" y="3448"/>
              <a:ext cx="2086" cy="11"/>
            </a:xfrm>
            <a:prstGeom prst="line">
              <a:avLst/>
            </a:prstGeom>
            <a:ln w="28575" cap="flat" cmpd="sng">
              <a:solidFill>
                <a:schemeClr val="folHlink"/>
              </a:solidFill>
              <a:prstDash val="solid"/>
              <a:headEnd type="none" w="med" len="med"/>
              <a:tailEnd type="none" w="med" len="med"/>
            </a:ln>
          </p:spPr>
          <p:txBody>
            <a:bodyPr/>
            <a:lstStyle/>
            <a:p>
              <a:endParaRPr lang="zh-CN" altLang="en-US"/>
            </a:p>
          </p:txBody>
        </p:sp>
      </p:grpSp>
      <p:grpSp>
        <p:nvGrpSpPr>
          <p:cNvPr id="3" name="Group 20"/>
          <p:cNvGrpSpPr/>
          <p:nvPr/>
        </p:nvGrpSpPr>
        <p:grpSpPr>
          <a:xfrm>
            <a:off x="1259840" y="3860800"/>
            <a:ext cx="6769100" cy="1225550"/>
            <a:chOff x="1020" y="2840"/>
            <a:chExt cx="4264" cy="772"/>
          </a:xfrm>
        </p:grpSpPr>
        <p:sp>
          <p:nvSpPr>
            <p:cNvPr id="66571" name="Rectangle 7"/>
            <p:cNvSpPr/>
            <p:nvPr/>
          </p:nvSpPr>
          <p:spPr>
            <a:xfrm>
              <a:off x="1020" y="2840"/>
              <a:ext cx="4264" cy="772"/>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ctr"/>
            <a:lstStyle/>
            <a:p>
              <a:pPr lvl="0" eaLnBrk="1" hangingPunct="1"/>
              <a:endParaRPr lang="zh-CN" altLang="en-US" sz="1600" b="1" dirty="0">
                <a:latin typeface="Arial" panose="020B0604020202020204" pitchFamily="34" charset="0"/>
                <a:ea typeface="宋体" panose="02010600030101010101" pitchFamily="2" charset="-122"/>
              </a:endParaRPr>
            </a:p>
          </p:txBody>
        </p:sp>
        <p:sp>
          <p:nvSpPr>
            <p:cNvPr id="66572" name="Text Box 9"/>
            <p:cNvSpPr txBox="1"/>
            <p:nvPr/>
          </p:nvSpPr>
          <p:spPr>
            <a:xfrm>
              <a:off x="1134" y="3060"/>
              <a:ext cx="807" cy="212"/>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传播时延 </a:t>
              </a:r>
              <a:r>
                <a:rPr lang="en-US" altLang="zh-CN" sz="1600" b="1" dirty="0">
                  <a:solidFill>
                    <a:srgbClr val="333399"/>
                  </a:solidFill>
                  <a:latin typeface="Tahoma" panose="020B0604030504040204" pitchFamily="34" charset="0"/>
                  <a:ea typeface="黑体" panose="02010609060101010101" pitchFamily="49" charset="-122"/>
                </a:rPr>
                <a:t>= </a:t>
              </a:r>
              <a:endParaRPr lang="en-US" altLang="zh-CN" sz="1600" b="1" dirty="0">
                <a:solidFill>
                  <a:srgbClr val="333399"/>
                </a:solidFill>
                <a:latin typeface="Tahoma" panose="020B0604030504040204" pitchFamily="34" charset="0"/>
                <a:ea typeface="黑体" panose="02010609060101010101" pitchFamily="49" charset="-122"/>
              </a:endParaRPr>
            </a:p>
          </p:txBody>
        </p:sp>
        <p:sp>
          <p:nvSpPr>
            <p:cNvPr id="66573" name="Text Box 10"/>
            <p:cNvSpPr txBox="1"/>
            <p:nvPr/>
          </p:nvSpPr>
          <p:spPr>
            <a:xfrm>
              <a:off x="2517" y="2931"/>
              <a:ext cx="1011" cy="211"/>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信道长度（</a:t>
              </a:r>
              <a:r>
                <a:rPr lang="zh-CN" altLang="en-US" sz="1600" b="1" dirty="0">
                  <a:solidFill>
                    <a:schemeClr val="hlink"/>
                  </a:solidFill>
                  <a:latin typeface="Tahoma" panose="020B0604030504040204" pitchFamily="34" charset="0"/>
                  <a:ea typeface="黑体" panose="02010609060101010101" pitchFamily="49" charset="-122"/>
                </a:rPr>
                <a:t>米</a:t>
              </a:r>
              <a:r>
                <a:rPr lang="zh-CN" altLang="en-US" sz="1600" b="1" dirty="0">
                  <a:solidFill>
                    <a:srgbClr val="333399"/>
                  </a:solidFill>
                  <a:latin typeface="Tahoma" panose="020B0604030504040204" pitchFamily="34" charset="0"/>
                  <a:ea typeface="黑体" panose="02010609060101010101" pitchFamily="49" charset="-122"/>
                </a:rPr>
                <a:t>）</a:t>
              </a:r>
              <a:endParaRPr lang="zh-CN" altLang="en-US" sz="1600" b="1" dirty="0">
                <a:solidFill>
                  <a:srgbClr val="333399"/>
                </a:solidFill>
                <a:latin typeface="Tahoma" panose="020B0604030504040204" pitchFamily="34" charset="0"/>
                <a:ea typeface="黑体" panose="02010609060101010101" pitchFamily="49" charset="-122"/>
              </a:endParaRPr>
            </a:p>
          </p:txBody>
        </p:sp>
        <p:sp>
          <p:nvSpPr>
            <p:cNvPr id="66574" name="Text Box 11"/>
            <p:cNvSpPr txBox="1"/>
            <p:nvPr/>
          </p:nvSpPr>
          <p:spPr>
            <a:xfrm>
              <a:off x="2185" y="3241"/>
              <a:ext cx="2109" cy="212"/>
            </a:xfrm>
            <a:prstGeom prst="rect">
              <a:avLst/>
            </a:prstGeom>
            <a:solidFill>
              <a:srgbClr val="FFFF99"/>
            </a:solidFill>
            <a:ln w="9525">
              <a:noFill/>
              <a:miter/>
            </a:ln>
          </p:spPr>
          <p:txBody>
            <a:bodyPr wrap="none">
              <a:spAutoFit/>
            </a:bodyPr>
            <a:lstStyle/>
            <a:p>
              <a:pPr lvl="0" eaLnBrk="1" hangingPunct="1"/>
              <a:r>
                <a:rPr lang="zh-CN" altLang="en-US" sz="1600" b="1" dirty="0">
                  <a:solidFill>
                    <a:srgbClr val="333399"/>
                  </a:solidFill>
                  <a:latin typeface="Tahoma" panose="020B0604030504040204" pitchFamily="34" charset="0"/>
                  <a:ea typeface="黑体" panose="02010609060101010101" pitchFamily="49" charset="-122"/>
                </a:rPr>
                <a:t>信号在信道上的传播速率（</a:t>
              </a:r>
              <a:r>
                <a:rPr lang="zh-CN" altLang="en-US" sz="1600" b="1" dirty="0">
                  <a:solidFill>
                    <a:schemeClr val="hlink"/>
                  </a:solidFill>
                  <a:latin typeface="Tahoma" panose="020B0604030504040204" pitchFamily="34" charset="0"/>
                  <a:ea typeface="黑体" panose="02010609060101010101" pitchFamily="49" charset="-122"/>
                </a:rPr>
                <a:t>米</a:t>
              </a:r>
              <a:r>
                <a:rPr lang="en-US" altLang="zh-CN" sz="1600" b="1" dirty="0">
                  <a:solidFill>
                    <a:schemeClr val="hlink"/>
                  </a:solidFill>
                  <a:latin typeface="Tahoma" panose="020B0604030504040204" pitchFamily="34" charset="0"/>
                  <a:ea typeface="黑体" panose="02010609060101010101" pitchFamily="49" charset="-122"/>
                </a:rPr>
                <a:t>/</a:t>
              </a:r>
              <a:r>
                <a:rPr lang="zh-CN" altLang="en-US" sz="1600" b="1" dirty="0">
                  <a:solidFill>
                    <a:schemeClr val="hlink"/>
                  </a:solidFill>
                  <a:latin typeface="Tahoma" panose="020B0604030504040204" pitchFamily="34" charset="0"/>
                  <a:ea typeface="黑体" panose="02010609060101010101" pitchFamily="49" charset="-122"/>
                </a:rPr>
                <a:t>秒</a:t>
              </a:r>
              <a:r>
                <a:rPr lang="zh-CN" altLang="en-US" sz="1600" b="1" dirty="0">
                  <a:solidFill>
                    <a:srgbClr val="333399"/>
                  </a:solidFill>
                  <a:latin typeface="Tahoma" panose="020B0604030504040204" pitchFamily="34" charset="0"/>
                  <a:ea typeface="黑体" panose="02010609060101010101" pitchFamily="49" charset="-122"/>
                </a:rPr>
                <a:t>）</a:t>
              </a:r>
              <a:endParaRPr lang="zh-CN" altLang="en-US" sz="1600" b="1" dirty="0">
                <a:solidFill>
                  <a:srgbClr val="333399"/>
                </a:solidFill>
                <a:latin typeface="Tahoma" panose="020B0604030504040204" pitchFamily="34" charset="0"/>
                <a:ea typeface="黑体" panose="02010609060101010101" pitchFamily="49" charset="-122"/>
              </a:endParaRPr>
            </a:p>
          </p:txBody>
        </p:sp>
        <p:sp>
          <p:nvSpPr>
            <p:cNvPr id="66575" name="Line 12"/>
            <p:cNvSpPr/>
            <p:nvPr/>
          </p:nvSpPr>
          <p:spPr>
            <a:xfrm>
              <a:off x="2190" y="3233"/>
              <a:ext cx="2913" cy="16"/>
            </a:xfrm>
            <a:prstGeom prst="line">
              <a:avLst/>
            </a:prstGeom>
            <a:ln w="28575" cap="flat" cmpd="sng">
              <a:solidFill>
                <a:schemeClr val="folHlink"/>
              </a:solidFill>
              <a:prstDash val="solid"/>
              <a:headEnd type="none" w="med" len="med"/>
              <a:tailEnd type="none" w="med" len="med"/>
            </a:ln>
          </p:spPr>
          <p:txBody>
            <a:bodyPr/>
            <a:lstStyle/>
            <a:p>
              <a:endParaRPr lang="zh-CN" altLang="en-US"/>
            </a:p>
          </p:txBody>
        </p:sp>
      </p:grpSp>
      <p:sp>
        <p:nvSpPr>
          <p:cNvPr id="91142" name="Text Box 6"/>
          <p:cNvSpPr txBox="1"/>
          <p:nvPr/>
        </p:nvSpPr>
        <p:spPr>
          <a:xfrm>
            <a:off x="251460" y="5372735"/>
            <a:ext cx="8748713" cy="519430"/>
          </a:xfrm>
          <a:prstGeom prst="rect">
            <a:avLst/>
          </a:prstGeom>
          <a:solidFill>
            <a:srgbClr val="FFFF99"/>
          </a:solidFill>
          <a:ln w="76200">
            <a:noFill/>
            <a:miter/>
          </a:ln>
        </p:spPr>
        <p:txBody>
          <a:bodyPr>
            <a:spAutoFit/>
          </a:bodyPr>
          <a:lstStyle/>
          <a:p>
            <a:pPr lvl="0" eaLnBrk="1" hangingPunct="1"/>
            <a:r>
              <a:rPr lang="zh-CN" altLang="en-US" sz="2800" b="1" dirty="0">
                <a:solidFill>
                  <a:srgbClr val="333399"/>
                </a:solidFill>
                <a:latin typeface="Tahoma" panose="020B0604030504040204" pitchFamily="34" charset="0"/>
                <a:ea typeface="黑体" panose="02010609060101010101" pitchFamily="49" charset="-122"/>
              </a:rPr>
              <a:t>总时延 </a:t>
            </a:r>
            <a:r>
              <a:rPr lang="en-US" altLang="zh-CN" sz="2800" b="1" dirty="0">
                <a:solidFill>
                  <a:srgbClr val="333399"/>
                </a:solidFill>
                <a:latin typeface="Tahoma" panose="020B0604030504040204" pitchFamily="34" charset="0"/>
                <a:ea typeface="黑体" panose="02010609060101010101" pitchFamily="49" charset="-122"/>
              </a:rPr>
              <a:t>= </a:t>
            </a:r>
            <a:r>
              <a:rPr lang="zh-CN" altLang="en-US" sz="2800" b="1" dirty="0">
                <a:solidFill>
                  <a:srgbClr val="333399"/>
                </a:solidFill>
                <a:latin typeface="Tahoma" panose="020B0604030504040204" pitchFamily="34" charset="0"/>
                <a:ea typeface="黑体" panose="02010609060101010101" pitchFamily="49" charset="-122"/>
              </a:rPr>
              <a:t>发送时延</a:t>
            </a:r>
            <a:r>
              <a:rPr lang="en-US" altLang="zh-CN" sz="2800" b="1" dirty="0">
                <a:solidFill>
                  <a:srgbClr val="333399"/>
                </a:solidFill>
                <a:latin typeface="Tahoma" panose="020B0604030504040204" pitchFamily="34" charset="0"/>
                <a:ea typeface="黑体" panose="02010609060101010101" pitchFamily="49" charset="-122"/>
              </a:rPr>
              <a:t>+</a:t>
            </a:r>
            <a:r>
              <a:rPr lang="zh-CN" altLang="en-US" sz="2800" b="1" dirty="0">
                <a:solidFill>
                  <a:srgbClr val="333399"/>
                </a:solidFill>
                <a:latin typeface="Tahoma" panose="020B0604030504040204" pitchFamily="34" charset="0"/>
                <a:ea typeface="黑体" panose="02010609060101010101" pitchFamily="49" charset="-122"/>
              </a:rPr>
              <a:t>传播时延</a:t>
            </a:r>
            <a:r>
              <a:rPr lang="en-US" altLang="zh-CN" sz="2800" b="1" dirty="0">
                <a:solidFill>
                  <a:srgbClr val="333399"/>
                </a:solidFill>
                <a:latin typeface="Tahoma" panose="020B0604030504040204" pitchFamily="34" charset="0"/>
                <a:ea typeface="黑体" panose="02010609060101010101" pitchFamily="49" charset="-122"/>
              </a:rPr>
              <a:t>+</a:t>
            </a:r>
            <a:r>
              <a:rPr lang="zh-CN" altLang="en-US" sz="2800" b="1" dirty="0">
                <a:solidFill>
                  <a:srgbClr val="333399"/>
                </a:solidFill>
                <a:latin typeface="Tahoma" panose="020B0604030504040204" pitchFamily="34" charset="0"/>
                <a:ea typeface="黑体" panose="02010609060101010101" pitchFamily="49" charset="-122"/>
              </a:rPr>
              <a:t>处理时延</a:t>
            </a:r>
            <a:r>
              <a:rPr lang="en-US" altLang="zh-CN" sz="2800" b="1" dirty="0">
                <a:solidFill>
                  <a:srgbClr val="333399"/>
                </a:solidFill>
                <a:latin typeface="Tahoma" panose="020B0604030504040204" pitchFamily="34" charset="0"/>
                <a:ea typeface="宋体" panose="02010600030101010101" pitchFamily="2" charset="-122"/>
              </a:rPr>
              <a:t>+</a:t>
            </a:r>
            <a:r>
              <a:rPr lang="zh-CN" altLang="en-US" sz="2800" b="1" dirty="0">
                <a:solidFill>
                  <a:srgbClr val="333399"/>
                </a:solidFill>
                <a:latin typeface="Tahoma" panose="020B0604030504040204" pitchFamily="34" charset="0"/>
                <a:ea typeface="宋体" panose="02010600030101010101" pitchFamily="2" charset="-122"/>
              </a:rPr>
              <a:t>排队</a:t>
            </a:r>
            <a:r>
              <a:rPr lang="zh-CN" altLang="en-US" sz="2800" b="1" dirty="0">
                <a:solidFill>
                  <a:srgbClr val="333399"/>
                </a:solidFill>
                <a:latin typeface="黑体" panose="02010609060101010101" pitchFamily="49" charset="-122"/>
                <a:ea typeface="黑体" panose="02010609060101010101" pitchFamily="49" charset="-122"/>
              </a:rPr>
              <a:t>时延</a:t>
            </a:r>
            <a:endParaRPr lang="zh-CN" altLang="en-US" sz="2800" b="1" dirty="0">
              <a:solidFill>
                <a:srgbClr val="333399"/>
              </a:solidFill>
              <a:latin typeface="黑体" panose="02010609060101010101" pitchFamily="49" charset="-122"/>
              <a:ea typeface="黑体" panose="02010609060101010101" pitchFamily="49" charset="-122"/>
            </a:endParaRPr>
          </a:p>
        </p:txBody>
      </p:sp>
      <p:sp>
        <p:nvSpPr>
          <p:cNvPr id="45" name="MH_Title"/>
          <p:cNvSpPr>
            <a:spLocks noChangeArrowheads="1"/>
          </p:cNvSpPr>
          <p:nvPr/>
        </p:nvSpPr>
        <p:spPr bwMode="auto">
          <a:xfrm>
            <a:off x="1691640" y="476250"/>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sz="3200" b="1" smtClean="0">
                <a:solidFill>
                  <a:schemeClr val="accent1"/>
                </a:solidFill>
                <a:latin typeface="Arial Black" panose="020B0A04020102020204" pitchFamily="34" charset="0"/>
                <a:ea typeface="华文细黑" panose="02010600040101010101" pitchFamily="2" charset="-122"/>
              </a:rPr>
              <a:t>6.4	</a:t>
            </a:r>
            <a:r>
              <a:rPr lang="zh-CN" altLang="en-US" sz="3200" b="1" smtClean="0">
                <a:solidFill>
                  <a:schemeClr val="accent1"/>
                </a:solidFill>
                <a:latin typeface="Arial Black" panose="020B0A04020102020204" pitchFamily="34" charset="0"/>
                <a:ea typeface="华文细黑" panose="02010600040101010101" pitchFamily="2" charset="-122"/>
              </a:rPr>
              <a:t> 时延</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
        <p:nvSpPr>
          <p:cNvPr id="4" name="文本框 3"/>
          <p:cNvSpPr txBox="1"/>
          <p:nvPr/>
        </p:nvSpPr>
        <p:spPr>
          <a:xfrm>
            <a:off x="1571605" y="6236970"/>
            <a:ext cx="6929486" cy="452432"/>
          </a:xfrm>
          <a:prstGeom prst="rect">
            <a:avLst/>
          </a:prstGeom>
          <a:noFill/>
        </p:spPr>
        <p:txBody>
          <a:bodyPr wrap="square" rtlCol="0" anchor="t">
            <a:spAutoFit/>
          </a:bodyPr>
          <a:lstStyle/>
          <a:p>
            <a:pPr algn="ctr">
              <a:lnSpc>
                <a:spcPct val="130000"/>
              </a:lnSpc>
            </a:pPr>
            <a:r>
              <a:rPr lang="zh-CN" altLang="en-US" b="1" dirty="0" smtClean="0">
                <a:solidFill>
                  <a:srgbClr val="FF0000"/>
                </a:solidFill>
                <a:latin typeface="Arial" panose="020B0604020202020204" pitchFamily="34" charset="0"/>
                <a:ea typeface="微软雅黑" panose="020B0503020204020204" pitchFamily="34" charset="-122"/>
                <a:sym typeface="+mn-ea"/>
              </a:rPr>
              <a:t>要求同学们会依据上述公式计算发送时延、传播时延和总时延</a:t>
            </a:r>
            <a:endParaRPr lang="zh-CN" altLang="en-US" b="1" dirty="0" smtClean="0">
              <a:solidFill>
                <a:srgbClr val="FF0000"/>
              </a:solidFill>
              <a:latin typeface="Arial" panose="020B0604020202020204" pitchFamily="34" charset="0"/>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9815"/>
                    </p:tgtEl>
                  </p:cond>
                </p:stCondLst>
                <p:endSync evt="end" delay="0">
                  <p:rtn val="all"/>
                </p:endSync>
                <p:childTnLst>
                  <p:par>
                    <p:cTn id="3" fill="hold">
                      <p:stCondLst>
                        <p:cond delay="0"/>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nextCondLst>
                <p:cond evt="onClick" delay="0">
                  <p:tgtEl>
                    <p:spTgt spid="119815"/>
                  </p:tgtEl>
                </p:cond>
              </p:nextCondLst>
            </p:seq>
            <p:seq concurrent="1" nextAc="seek">
              <p:cTn id="10" restart="whenNotActive" fill="hold" evtFilter="cancelBubble" nodeType="interactiveSeq">
                <p:stCondLst>
                  <p:cond evt="onClick" delay="0">
                    <p:tgtEl>
                      <p:spTgt spid="119816"/>
                    </p:tgtEl>
                  </p:cond>
                </p:stCondLst>
                <p:endSync evt="end" delay="0">
                  <p:rtn val="all"/>
                </p:endSync>
                <p:childTnLst>
                  <p:par>
                    <p:cTn id="11" fill="hold">
                      <p:stCondLst>
                        <p:cond delay="0"/>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childTnLst>
              </p:cTn>
              <p:nextCondLst>
                <p:cond evt="onClick" delay="0">
                  <p:tgtEl>
                    <p:spTgt spid="119816"/>
                  </p:tgtEl>
                </p:cond>
              </p:nextCondLst>
            </p:seq>
            <p:seq concurrent="1" nextAc="seek">
              <p:cTn id="18" restart="whenNotActive" fill="hold" evtFilter="cancelBubble" nodeType="interactiveSeq">
                <p:stCondLst>
                  <p:cond evt="onClick" delay="0">
                    <p:tgtEl>
                      <p:spTgt spid="119817"/>
                    </p:tgtEl>
                  </p:cond>
                </p:stCondLst>
                <p:endSync evt="end" delay="0">
                  <p:rtn val="all"/>
                </p:endSync>
                <p:childTnLst>
                  <p:par>
                    <p:cTn id="19" fill="hold">
                      <p:stCondLst>
                        <p:cond delay="0"/>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91142"/>
                                        </p:tgtEl>
                                        <p:attrNameLst>
                                          <p:attrName>style.visibility</p:attrName>
                                        </p:attrNameLst>
                                      </p:cBhvr>
                                      <p:to>
                                        <p:strVal val="visible"/>
                                      </p:to>
                                    </p:set>
                                    <p:anim calcmode="lin" valueType="num">
                                      <p:cBhvr>
                                        <p:cTn id="23" dur="1000" fill="hold"/>
                                        <p:tgtEl>
                                          <p:spTgt spid="91142"/>
                                        </p:tgtEl>
                                        <p:attrNameLst>
                                          <p:attrName>ppt_w</p:attrName>
                                        </p:attrNameLst>
                                      </p:cBhvr>
                                      <p:tavLst>
                                        <p:tav tm="0">
                                          <p:val>
                                            <p:strVal val="#ppt_w*0.70"/>
                                          </p:val>
                                        </p:tav>
                                        <p:tav tm="100000">
                                          <p:val>
                                            <p:strVal val="#ppt_w"/>
                                          </p:val>
                                        </p:tav>
                                      </p:tavLst>
                                    </p:anim>
                                    <p:anim calcmode="lin" valueType="num">
                                      <p:cBhvr>
                                        <p:cTn id="24" dur="1000" fill="hold"/>
                                        <p:tgtEl>
                                          <p:spTgt spid="91142"/>
                                        </p:tgtEl>
                                        <p:attrNameLst>
                                          <p:attrName>ppt_h</p:attrName>
                                        </p:attrNameLst>
                                      </p:cBhvr>
                                      <p:tavLst>
                                        <p:tav tm="0">
                                          <p:val>
                                            <p:strVal val="#ppt_h"/>
                                          </p:val>
                                        </p:tav>
                                        <p:tav tm="100000">
                                          <p:val>
                                            <p:strVal val="#ppt_h"/>
                                          </p:val>
                                        </p:tav>
                                      </p:tavLst>
                                    </p:anim>
                                    <p:animEffect transition="in" filter="fade">
                                      <p:cBhvr>
                                        <p:cTn id="25" dur="1000"/>
                                        <p:tgtEl>
                                          <p:spTgt spid="91142"/>
                                        </p:tgtEl>
                                      </p:cBhvr>
                                    </p:animEffect>
                                  </p:childTnLst>
                                </p:cTn>
                              </p:par>
                            </p:childTnLst>
                          </p:cTn>
                        </p:par>
                      </p:childTnLst>
                    </p:cTn>
                  </p:par>
                </p:childTnLst>
              </p:cTn>
              <p:nextCondLst>
                <p:cond evt="onClick" delay="0">
                  <p:tgtEl>
                    <p:spTgt spid="119817"/>
                  </p:tgtEl>
                </p:cond>
              </p:nextCondLst>
            </p:seq>
          </p:childTnLst>
        </p:cTn>
      </p:par>
    </p:tnLst>
    <p:bldLst>
      <p:bldP spid="9114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114692" name="AutoShape 4"/>
          <p:cNvSpPr>
            <a:spLocks noChangeArrowheads="1"/>
          </p:cNvSpPr>
          <p:nvPr/>
        </p:nvSpPr>
        <p:spPr bwMode="auto">
          <a:xfrm>
            <a:off x="1403350" y="1556385"/>
            <a:ext cx="6011863" cy="527050"/>
          </a:xfrm>
          <a:prstGeom prst="roundRect">
            <a:avLst>
              <a:gd name="adj" fmla="val 50000"/>
            </a:avLst>
          </a:prstGeom>
          <a:gradFill rotWithShape="1">
            <a:gsLst>
              <a:gs pos="0">
                <a:schemeClr val="accent1"/>
              </a:gs>
              <a:gs pos="100000">
                <a:schemeClr val="accent1">
                  <a:gamma/>
                  <a:tint val="69804"/>
                  <a:invGamma/>
                </a:schemeClr>
              </a:gs>
            </a:gsLst>
            <a:lin ang="0" scaled="1"/>
          </a:gradFill>
          <a:ln w="38100">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spcBef>
                <a:spcPct val="0"/>
              </a:spcBef>
              <a:spcAft>
                <a:spcPct val="0"/>
              </a:spcAft>
              <a:buClrTx/>
              <a:buSzTx/>
              <a:buFontTx/>
              <a:buNone/>
              <a:defRPr/>
            </a:pPr>
            <a:r>
              <a:rPr kumimoji="0" lang="zh-CN"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四种时延所产生的地方 </a:t>
            </a:r>
            <a:endPar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114729" name="Rectangle 7"/>
          <p:cNvSpPr/>
          <p:nvPr/>
        </p:nvSpPr>
        <p:spPr>
          <a:xfrm>
            <a:off x="2136775" y="4702175"/>
            <a:ext cx="5522913" cy="265113"/>
          </a:xfrm>
          <a:prstGeom prst="rect">
            <a:avLst/>
          </a:prstGeom>
          <a:gradFill rotWithShape="1">
            <a:gsLst>
              <a:gs pos="0">
                <a:srgbClr val="313131"/>
              </a:gs>
              <a:gs pos="50000">
                <a:srgbClr val="B2B2B2"/>
              </a:gs>
              <a:gs pos="100000">
                <a:srgbClr val="313131"/>
              </a:gs>
            </a:gsLst>
            <a:lin ang="5400000" scaled="1"/>
            <a:tileRect/>
          </a:gra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30" name="Oval 9"/>
          <p:cNvSpPr/>
          <p:nvPr/>
        </p:nvSpPr>
        <p:spPr>
          <a:xfrm>
            <a:off x="868363" y="4168775"/>
            <a:ext cx="1358900" cy="1331913"/>
          </a:xfrm>
          <a:prstGeom prst="ellipse">
            <a:avLst/>
          </a:prstGeom>
          <a:gradFill rotWithShape="1">
            <a:gsLst>
              <a:gs pos="0">
                <a:srgbClr val="FFFF99"/>
              </a:gs>
              <a:gs pos="100000">
                <a:srgbClr val="B2B26B"/>
              </a:gs>
            </a:gsLst>
            <a:path path="shape">
              <a:fillToRect l="50000" t="50000" r="50000" b="50000"/>
            </a:path>
            <a:tileRect/>
          </a:gradFill>
          <a:ln w="9525" cap="flat" cmpd="sng">
            <a:solidFill>
              <a:schemeClr val="folHlink"/>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31" name="Oval 10"/>
          <p:cNvSpPr/>
          <p:nvPr/>
        </p:nvSpPr>
        <p:spPr>
          <a:xfrm>
            <a:off x="7569200" y="4168775"/>
            <a:ext cx="1358900" cy="1331913"/>
          </a:xfrm>
          <a:prstGeom prst="ellipse">
            <a:avLst/>
          </a:prstGeom>
          <a:gradFill rotWithShape="1">
            <a:gsLst>
              <a:gs pos="0">
                <a:srgbClr val="FFFF99"/>
              </a:gs>
              <a:gs pos="100000">
                <a:srgbClr val="AAAA66"/>
              </a:gs>
            </a:gsLst>
            <a:path path="shape">
              <a:fillToRect l="50000" t="50000" r="50000" b="50000"/>
            </a:path>
            <a:tileRect/>
          </a:gradFill>
          <a:ln w="9525" cap="flat" cmpd="sng">
            <a:solidFill>
              <a:schemeClr val="folHlink"/>
            </a:solidFill>
            <a:prstDash val="solid"/>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2" name="Group 11"/>
          <p:cNvGrpSpPr/>
          <p:nvPr/>
        </p:nvGrpSpPr>
        <p:grpSpPr>
          <a:xfrm>
            <a:off x="1230313" y="4576763"/>
            <a:ext cx="723900" cy="458787"/>
            <a:chOff x="1567" y="1056"/>
            <a:chExt cx="384" cy="336"/>
          </a:xfrm>
        </p:grpSpPr>
        <p:sp>
          <p:nvSpPr>
            <p:cNvPr id="67616" name="Rectangle 12"/>
            <p:cNvSpPr/>
            <p:nvPr/>
          </p:nvSpPr>
          <p:spPr>
            <a:xfrm>
              <a:off x="1663" y="1056"/>
              <a:ext cx="288" cy="336"/>
            </a:xfrm>
            <a:prstGeom prst="rect">
              <a:avLst/>
            </a:prstGeom>
            <a:solidFill>
              <a:srgbClr val="99CCFF"/>
            </a:soli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7617" name="Freeform 13"/>
            <p:cNvSpPr/>
            <p:nvPr/>
          </p:nvSpPr>
          <p:spPr>
            <a:xfrm>
              <a:off x="1567" y="1056"/>
              <a:ext cx="384" cy="336"/>
            </a:xfrm>
            <a:custGeom>
              <a:avLst/>
              <a:gdLst>
                <a:gd name="txL" fmla="*/ 0 w 384"/>
                <a:gd name="txT" fmla="*/ 0 h 336"/>
                <a:gd name="txR" fmla="*/ 384 w 384"/>
                <a:gd name="txB" fmla="*/ 336 h 336"/>
              </a:gdLst>
              <a:ahLst/>
              <a:cxnLst>
                <a:cxn ang="0">
                  <a:pos x="0" y="0"/>
                </a:cxn>
                <a:cxn ang="0">
                  <a:pos x="384" y="0"/>
                </a:cxn>
                <a:cxn ang="0">
                  <a:pos x="384" y="336"/>
                </a:cxn>
                <a:cxn ang="0">
                  <a:pos x="0" y="336"/>
                </a:cxn>
              </a:cxnLst>
              <a:rect l="txL" t="txT" r="txR" b="txB"/>
              <a:pathLst>
                <a:path w="384" h="336">
                  <a:moveTo>
                    <a:pt x="0" y="0"/>
                  </a:moveTo>
                  <a:lnTo>
                    <a:pt x="384" y="0"/>
                  </a:lnTo>
                  <a:lnTo>
                    <a:pt x="384" y="336"/>
                  </a:lnTo>
                  <a:lnTo>
                    <a:pt x="0" y="336"/>
                  </a:lnTo>
                </a:path>
              </a:pathLst>
            </a:custGeom>
            <a:noFill/>
            <a:ln w="28575" cap="flat" cmpd="sng">
              <a:solidFill>
                <a:schemeClr val="folHlink"/>
              </a:solidFill>
              <a:prstDash val="solid"/>
              <a:roun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7618" name="Line 14"/>
            <p:cNvSpPr/>
            <p:nvPr/>
          </p:nvSpPr>
          <p:spPr>
            <a:xfrm>
              <a:off x="1855" y="1056"/>
              <a:ext cx="0" cy="336"/>
            </a:xfrm>
            <a:prstGeom prst="line">
              <a:avLst/>
            </a:prstGeom>
            <a:ln w="9525" cap="flat" cmpd="sng">
              <a:solidFill>
                <a:schemeClr val="folHlink"/>
              </a:solidFill>
              <a:prstDash val="solid"/>
              <a:headEnd type="none" w="med" len="med"/>
              <a:tailEnd type="none" w="med" len="med"/>
            </a:ln>
          </p:spPr>
          <p:txBody>
            <a:bodyPr/>
            <a:lstStyle/>
            <a:p>
              <a:endParaRPr lang="zh-CN" altLang="en-US"/>
            </a:p>
          </p:txBody>
        </p:sp>
        <p:sp>
          <p:nvSpPr>
            <p:cNvPr id="67619" name="Line 15"/>
            <p:cNvSpPr/>
            <p:nvPr/>
          </p:nvSpPr>
          <p:spPr>
            <a:xfrm>
              <a:off x="1759" y="1056"/>
              <a:ext cx="0" cy="336"/>
            </a:xfrm>
            <a:prstGeom prst="line">
              <a:avLst/>
            </a:prstGeom>
            <a:ln w="9525" cap="flat" cmpd="sng">
              <a:solidFill>
                <a:schemeClr val="folHlink"/>
              </a:solidFill>
              <a:prstDash val="solid"/>
              <a:headEnd type="none" w="med" len="med"/>
              <a:tailEnd type="none" w="med" len="med"/>
            </a:ln>
          </p:spPr>
          <p:txBody>
            <a:bodyPr/>
            <a:lstStyle/>
            <a:p>
              <a:endParaRPr lang="zh-CN" altLang="en-US"/>
            </a:p>
          </p:txBody>
        </p:sp>
        <p:sp>
          <p:nvSpPr>
            <p:cNvPr id="67620" name="Line 16"/>
            <p:cNvSpPr/>
            <p:nvPr/>
          </p:nvSpPr>
          <p:spPr>
            <a:xfrm>
              <a:off x="1663" y="1056"/>
              <a:ext cx="0" cy="336"/>
            </a:xfrm>
            <a:prstGeom prst="line">
              <a:avLst/>
            </a:prstGeom>
            <a:ln w="9525" cap="flat" cmpd="sng">
              <a:solidFill>
                <a:schemeClr val="folHlink"/>
              </a:solidFill>
              <a:prstDash val="solid"/>
              <a:headEnd type="none" w="med" len="med"/>
              <a:tailEnd type="none" w="med" len="med"/>
            </a:ln>
          </p:spPr>
          <p:txBody>
            <a:bodyPr/>
            <a:lstStyle/>
            <a:p>
              <a:endParaRPr lang="zh-CN" altLang="en-US"/>
            </a:p>
          </p:txBody>
        </p:sp>
      </p:grpSp>
      <p:sp>
        <p:nvSpPr>
          <p:cNvPr id="114738" name="Line 17"/>
          <p:cNvSpPr/>
          <p:nvPr/>
        </p:nvSpPr>
        <p:spPr>
          <a:xfrm>
            <a:off x="1949450" y="4822825"/>
            <a:ext cx="271463" cy="6350"/>
          </a:xfrm>
          <a:prstGeom prst="line">
            <a:avLst/>
          </a:prstGeom>
          <a:ln w="28575" cap="flat" cmpd="sng">
            <a:solidFill>
              <a:schemeClr val="folHlink"/>
            </a:solidFill>
            <a:prstDash val="solid"/>
            <a:headEnd type="none" w="med" len="med"/>
            <a:tailEnd type="none" w="med" len="med"/>
          </a:ln>
        </p:spPr>
        <p:txBody>
          <a:bodyPr/>
          <a:lstStyle/>
          <a:p>
            <a:endParaRPr lang="zh-CN" altLang="en-US"/>
          </a:p>
        </p:txBody>
      </p:sp>
      <p:sp>
        <p:nvSpPr>
          <p:cNvPr id="114739" name="Rectangle 18"/>
          <p:cNvSpPr/>
          <p:nvPr/>
        </p:nvSpPr>
        <p:spPr>
          <a:xfrm>
            <a:off x="2011363" y="4729163"/>
            <a:ext cx="169862" cy="193675"/>
          </a:xfrm>
          <a:prstGeom prst="rect">
            <a:avLst/>
          </a:prstGeom>
          <a:solidFill>
            <a:schemeClr val="hlink"/>
          </a:soli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40" name="AutoShape 21"/>
          <p:cNvSpPr/>
          <p:nvPr/>
        </p:nvSpPr>
        <p:spPr>
          <a:xfrm>
            <a:off x="2770188" y="4754563"/>
            <a:ext cx="1266825" cy="177800"/>
          </a:xfrm>
          <a:prstGeom prst="rightArrow">
            <a:avLst>
              <a:gd name="adj1" fmla="val 50000"/>
              <a:gd name="adj2" fmla="val 178125"/>
            </a:avLst>
          </a:prstGeom>
          <a:solidFill>
            <a:srgbClr val="00FFCC"/>
          </a:soli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41" name="AutoShape 26"/>
          <p:cNvSpPr/>
          <p:nvPr/>
        </p:nvSpPr>
        <p:spPr>
          <a:xfrm>
            <a:off x="139700" y="4754563"/>
            <a:ext cx="1268413" cy="177800"/>
          </a:xfrm>
          <a:prstGeom prst="rightArrow">
            <a:avLst>
              <a:gd name="adj1" fmla="val 50000"/>
              <a:gd name="adj2" fmla="val 178348"/>
            </a:avLst>
          </a:prstGeom>
          <a:solidFill>
            <a:srgbClr val="00FFCC"/>
          </a:soli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42" name="AutoShape 27"/>
          <p:cNvSpPr/>
          <p:nvPr/>
        </p:nvSpPr>
        <p:spPr>
          <a:xfrm>
            <a:off x="6564313" y="4746625"/>
            <a:ext cx="1266825" cy="176213"/>
          </a:xfrm>
          <a:prstGeom prst="rightArrow">
            <a:avLst>
              <a:gd name="adj1" fmla="val 50000"/>
              <a:gd name="adj2" fmla="val 179729"/>
            </a:avLst>
          </a:prstGeom>
          <a:solidFill>
            <a:srgbClr val="00FFCC"/>
          </a:solidFill>
          <a:ln w="9525" cap="flat" cmpd="sng">
            <a:solidFill>
              <a:schemeClr val="folHlink"/>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4743" name="Text Box 28"/>
          <p:cNvSpPr txBox="1"/>
          <p:nvPr/>
        </p:nvSpPr>
        <p:spPr>
          <a:xfrm>
            <a:off x="4060825" y="4645025"/>
            <a:ext cx="1592263" cy="396875"/>
          </a:xfrm>
          <a:prstGeom prst="rect">
            <a:avLst/>
          </a:prstGeom>
          <a:noFill/>
          <a:ln w="9525">
            <a:noFill/>
            <a:miter/>
          </a:ln>
        </p:spPr>
        <p:txBody>
          <a:bodyPr wrap="none">
            <a:spAutoFit/>
          </a:bodyPr>
          <a:lstStyle/>
          <a:p>
            <a:pPr lvl="0" eaLnBrk="1" hangingPunct="1"/>
            <a:r>
              <a:rPr lang="en-US" altLang="zh-CN" sz="2000" b="1" dirty="0">
                <a:solidFill>
                  <a:srgbClr val="333399"/>
                </a:solidFill>
                <a:latin typeface="Arial" panose="020B0604020202020204" pitchFamily="34" charset="0"/>
                <a:ea typeface="宋体" panose="02010600030101010101" pitchFamily="2" charset="-122"/>
              </a:rPr>
              <a:t>1 0 1 1 0 0 1</a:t>
            </a:r>
            <a:endParaRPr lang="en-US" altLang="zh-CN" sz="2000" b="1" dirty="0">
              <a:solidFill>
                <a:srgbClr val="333399"/>
              </a:solidFill>
              <a:latin typeface="Arial" panose="020B0604020202020204" pitchFamily="34" charset="0"/>
              <a:ea typeface="宋体" panose="02010600030101010101" pitchFamily="2" charset="-122"/>
            </a:endParaRPr>
          </a:p>
        </p:txBody>
      </p:sp>
      <p:sp>
        <p:nvSpPr>
          <p:cNvPr id="114744" name="Text Box 29"/>
          <p:cNvSpPr txBox="1"/>
          <p:nvPr/>
        </p:nvSpPr>
        <p:spPr>
          <a:xfrm>
            <a:off x="5675313" y="4511675"/>
            <a:ext cx="488950" cy="457200"/>
          </a:xfrm>
          <a:prstGeom prst="rect">
            <a:avLst/>
          </a:prstGeom>
          <a:noFill/>
          <a:ln w="9525">
            <a:noFill/>
            <a:miter/>
          </a:ln>
        </p:spPr>
        <p:txBody>
          <a:bodyPr wrap="none">
            <a:spAutoFit/>
          </a:bodyPr>
          <a:lstStyle/>
          <a:p>
            <a:pPr lvl="0" eaLnBrk="1" hangingPunct="1"/>
            <a:r>
              <a:rPr lang="en-US" altLang="zh-CN" sz="2400" b="1" dirty="0">
                <a:solidFill>
                  <a:srgbClr val="333399"/>
                </a:solidFill>
                <a:latin typeface="Times New Roman" panose="02020603050405020304" pitchFamily="18" charset="0"/>
                <a:ea typeface="宋体" panose="02010600030101010101" pitchFamily="2" charset="-122"/>
              </a:rPr>
              <a:t>…</a:t>
            </a:r>
            <a:endParaRPr lang="en-US" altLang="zh-CN" sz="2400" b="1" dirty="0">
              <a:solidFill>
                <a:srgbClr val="333399"/>
              </a:solidFill>
              <a:latin typeface="Times New Roman" panose="02020603050405020304" pitchFamily="18" charset="0"/>
              <a:ea typeface="宋体" panose="02010600030101010101" pitchFamily="2" charset="-122"/>
            </a:endParaRPr>
          </a:p>
        </p:txBody>
      </p:sp>
      <p:sp>
        <p:nvSpPr>
          <p:cNvPr id="114745" name="Text Box 32"/>
          <p:cNvSpPr txBox="1"/>
          <p:nvPr/>
        </p:nvSpPr>
        <p:spPr>
          <a:xfrm>
            <a:off x="2232025" y="5473700"/>
            <a:ext cx="109855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发送器</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114746" name="Text Box 34"/>
          <p:cNvSpPr txBox="1"/>
          <p:nvPr/>
        </p:nvSpPr>
        <p:spPr>
          <a:xfrm>
            <a:off x="1187450" y="4987925"/>
            <a:ext cx="79375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队列</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3" name="Group 45"/>
          <p:cNvGrpSpPr/>
          <p:nvPr/>
        </p:nvGrpSpPr>
        <p:grpSpPr>
          <a:xfrm>
            <a:off x="5364163" y="3213100"/>
            <a:ext cx="2089150" cy="1612900"/>
            <a:chOff x="3419" y="1933"/>
            <a:chExt cx="1316" cy="1016"/>
          </a:xfrm>
        </p:grpSpPr>
        <p:sp>
          <p:nvSpPr>
            <p:cNvPr id="67614" name="Line 33"/>
            <p:cNvSpPr/>
            <p:nvPr/>
          </p:nvSpPr>
          <p:spPr>
            <a:xfrm flipH="1">
              <a:off x="3602" y="2495"/>
              <a:ext cx="276" cy="454"/>
            </a:xfrm>
            <a:prstGeom prst="line">
              <a:avLst/>
            </a:prstGeom>
            <a:ln w="28575" cap="flat" cmpd="sng">
              <a:solidFill>
                <a:schemeClr val="folHlink"/>
              </a:solidFill>
              <a:prstDash val="solid"/>
              <a:headEnd type="none" w="med" len="med"/>
              <a:tailEnd type="triangle" w="med" len="lg"/>
            </a:ln>
          </p:spPr>
          <p:txBody>
            <a:bodyPr/>
            <a:lstStyle/>
            <a:p>
              <a:endParaRPr lang="zh-CN" altLang="en-US"/>
            </a:p>
          </p:txBody>
        </p:sp>
        <p:sp>
          <p:nvSpPr>
            <p:cNvPr id="67615" name="Text Box 36"/>
            <p:cNvSpPr txBox="1"/>
            <p:nvPr/>
          </p:nvSpPr>
          <p:spPr>
            <a:xfrm>
              <a:off x="3419" y="1933"/>
              <a:ext cx="1316" cy="566"/>
            </a:xfrm>
            <a:prstGeom prst="rect">
              <a:avLst/>
            </a:prstGeom>
            <a:solidFill>
              <a:srgbClr val="FFFF99"/>
            </a:solidFill>
            <a:ln w="76200" cap="flat" cmpd="tri">
              <a:solidFill>
                <a:schemeClr val="folHlink"/>
              </a:solidFill>
              <a:prstDash val="solid"/>
              <a:miter/>
              <a:headEnd type="none" w="med" len="med"/>
              <a:tailEnd type="none" w="med" len="med"/>
            </a:ln>
          </p:spPr>
          <p:txBody>
            <a:bodyPr wrap="none">
              <a:spAutoFit/>
            </a:bodyPr>
            <a:lstStyle/>
            <a:p>
              <a:pPr lvl="0" algn="ctr" eaLnBrk="1" hangingPunct="1"/>
              <a:r>
                <a:rPr lang="zh-CN" altLang="en-US" sz="2400" dirty="0">
                  <a:solidFill>
                    <a:srgbClr val="333399"/>
                  </a:solidFill>
                  <a:latin typeface="黑体" panose="02010609060101010101" pitchFamily="49" charset="-122"/>
                  <a:ea typeface="黑体" panose="02010609060101010101" pitchFamily="49" charset="-122"/>
                </a:rPr>
                <a:t>在链路上产生</a:t>
              </a:r>
              <a:endParaRPr lang="zh-CN" altLang="en-US" sz="2400" dirty="0">
                <a:solidFill>
                  <a:srgbClr val="333399"/>
                </a:solidFill>
                <a:latin typeface="黑体" panose="02010609060101010101" pitchFamily="49" charset="-122"/>
                <a:ea typeface="黑体" panose="02010609060101010101" pitchFamily="49" charset="-122"/>
              </a:endParaRPr>
            </a:p>
            <a:p>
              <a:pPr lvl="0" algn="ctr" eaLnBrk="1" hangingPunct="1"/>
              <a:r>
                <a:rPr lang="zh-CN" altLang="en-US" sz="2400" dirty="0">
                  <a:solidFill>
                    <a:srgbClr val="333399"/>
                  </a:solidFill>
                  <a:latin typeface="黑体" panose="02010609060101010101" pitchFamily="49" charset="-122"/>
                  <a:ea typeface="黑体" panose="02010609060101010101" pitchFamily="49" charset="-122"/>
                </a:rPr>
                <a:t>传播时延</a:t>
              </a:r>
              <a:endParaRPr lang="zh-CN" altLang="en-US" sz="2400" dirty="0">
                <a:solidFill>
                  <a:srgbClr val="333399"/>
                </a:solidFill>
                <a:latin typeface="黑体" panose="02010609060101010101" pitchFamily="49" charset="-122"/>
                <a:ea typeface="黑体" panose="02010609060101010101" pitchFamily="49" charset="-122"/>
              </a:endParaRPr>
            </a:p>
          </p:txBody>
        </p:sp>
      </p:grpSp>
      <p:sp>
        <p:nvSpPr>
          <p:cNvPr id="114750" name="Text Box 37"/>
          <p:cNvSpPr txBox="1"/>
          <p:nvPr/>
        </p:nvSpPr>
        <p:spPr>
          <a:xfrm>
            <a:off x="7704138" y="5564188"/>
            <a:ext cx="105410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结点</a:t>
            </a:r>
            <a:r>
              <a:rPr lang="zh-CN" altLang="en-US" sz="16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B</a:t>
            </a:r>
            <a:endParaRPr lang="en-US" altLang="zh-CN" sz="2400" dirty="0">
              <a:solidFill>
                <a:srgbClr val="333399"/>
              </a:solidFill>
              <a:latin typeface="Arial" panose="020B0604020202020204" pitchFamily="34" charset="0"/>
              <a:ea typeface="黑体" panose="02010609060101010101" pitchFamily="49" charset="-122"/>
            </a:endParaRPr>
          </a:p>
        </p:txBody>
      </p:sp>
      <p:sp>
        <p:nvSpPr>
          <p:cNvPr id="114751" name="Text Box 38"/>
          <p:cNvSpPr txBox="1"/>
          <p:nvPr/>
        </p:nvSpPr>
        <p:spPr>
          <a:xfrm>
            <a:off x="1008063" y="5473700"/>
            <a:ext cx="105410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结点</a:t>
            </a:r>
            <a:r>
              <a:rPr lang="zh-CN" altLang="en-US" sz="16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A</a:t>
            </a:r>
            <a:endParaRPr lang="en-US" altLang="zh-CN" sz="2400" dirty="0">
              <a:solidFill>
                <a:srgbClr val="333399"/>
              </a:solidFill>
              <a:latin typeface="Arial" panose="020B0604020202020204" pitchFamily="34" charset="0"/>
              <a:ea typeface="黑体" panose="02010609060101010101" pitchFamily="49" charset="-122"/>
            </a:endParaRPr>
          </a:p>
        </p:txBody>
      </p:sp>
      <p:grpSp>
        <p:nvGrpSpPr>
          <p:cNvPr id="4" name="Group 44"/>
          <p:cNvGrpSpPr/>
          <p:nvPr/>
        </p:nvGrpSpPr>
        <p:grpSpPr>
          <a:xfrm>
            <a:off x="1908175" y="3429000"/>
            <a:ext cx="3308350" cy="1470025"/>
            <a:chOff x="1151" y="2069"/>
            <a:chExt cx="2084" cy="926"/>
          </a:xfrm>
        </p:grpSpPr>
        <p:sp>
          <p:nvSpPr>
            <p:cNvPr id="67612" name="Text Box 24"/>
            <p:cNvSpPr txBox="1"/>
            <p:nvPr/>
          </p:nvSpPr>
          <p:spPr>
            <a:xfrm>
              <a:off x="1151" y="2069"/>
              <a:ext cx="2084" cy="566"/>
            </a:xfrm>
            <a:prstGeom prst="rect">
              <a:avLst/>
            </a:prstGeom>
            <a:solidFill>
              <a:srgbClr val="FFFF99"/>
            </a:solidFill>
            <a:ln w="76200" cap="flat" cmpd="tri">
              <a:solidFill>
                <a:schemeClr val="folHlink"/>
              </a:solidFill>
              <a:prstDash val="solid"/>
              <a:miter/>
              <a:headEnd type="none" w="med" len="med"/>
              <a:tailEnd type="none" w="med" len="med"/>
            </a:ln>
          </p:spPr>
          <p:txBody>
            <a:bodyPr wrap="none">
              <a:spAutoFit/>
            </a:bodyPr>
            <a:lstStyle/>
            <a:p>
              <a:pPr lvl="0" algn="ctr" eaLnBrk="1" hangingPunct="1"/>
              <a:r>
                <a:rPr lang="zh-CN" altLang="en-US" sz="2400" dirty="0">
                  <a:solidFill>
                    <a:srgbClr val="333399"/>
                  </a:solidFill>
                  <a:latin typeface="黑体" panose="02010609060101010101" pitchFamily="49" charset="-122"/>
                  <a:ea typeface="黑体" panose="02010609060101010101" pitchFamily="49" charset="-122"/>
                </a:rPr>
                <a:t>在发送器产生传输时延</a:t>
              </a:r>
              <a:endParaRPr lang="zh-CN" altLang="en-US" sz="2400" dirty="0">
                <a:solidFill>
                  <a:srgbClr val="333399"/>
                </a:solidFill>
                <a:latin typeface="黑体" panose="02010609060101010101" pitchFamily="49" charset="-122"/>
                <a:ea typeface="黑体" panose="02010609060101010101" pitchFamily="49" charset="-122"/>
              </a:endParaRPr>
            </a:p>
            <a:p>
              <a:pPr lvl="0" algn="ctr" eaLnBrk="1" hangingPunct="1"/>
              <a:r>
                <a:rPr lang="en-US" altLang="zh-CN" sz="2400" dirty="0">
                  <a:solidFill>
                    <a:srgbClr val="333399"/>
                  </a:solidFill>
                  <a:latin typeface="黑体" panose="02010609060101010101" pitchFamily="49" charset="-122"/>
                  <a:ea typeface="黑体" panose="02010609060101010101" pitchFamily="49" charset="-122"/>
                </a:rPr>
                <a:t>(</a:t>
              </a:r>
              <a:r>
                <a:rPr lang="zh-CN" altLang="en-US" sz="2400" dirty="0">
                  <a:solidFill>
                    <a:srgbClr val="333399"/>
                  </a:solidFill>
                  <a:latin typeface="黑体" panose="02010609060101010101" pitchFamily="49" charset="-122"/>
                  <a:ea typeface="黑体" panose="02010609060101010101" pitchFamily="49" charset="-122"/>
                </a:rPr>
                <a:t>即发送时延</a:t>
              </a:r>
              <a:r>
                <a:rPr lang="en-US" altLang="zh-CN" sz="2400" dirty="0">
                  <a:solidFill>
                    <a:srgbClr val="333399"/>
                  </a:solidFill>
                  <a:latin typeface="黑体" panose="02010609060101010101" pitchFamily="49" charset="-122"/>
                  <a:ea typeface="黑体" panose="02010609060101010101" pitchFamily="49" charset="-122"/>
                </a:rPr>
                <a:t>)</a:t>
              </a:r>
              <a:endParaRPr lang="en-US" altLang="zh-CN" sz="2400" dirty="0">
                <a:solidFill>
                  <a:srgbClr val="333399"/>
                </a:solidFill>
                <a:latin typeface="黑体" panose="02010609060101010101" pitchFamily="49" charset="-122"/>
                <a:ea typeface="黑体" panose="02010609060101010101" pitchFamily="49" charset="-122"/>
              </a:endParaRPr>
            </a:p>
          </p:txBody>
        </p:sp>
        <p:sp>
          <p:nvSpPr>
            <p:cNvPr id="67613" name="Line 40"/>
            <p:cNvSpPr/>
            <p:nvPr/>
          </p:nvSpPr>
          <p:spPr>
            <a:xfrm flipH="1">
              <a:off x="1247" y="2614"/>
              <a:ext cx="454" cy="381"/>
            </a:xfrm>
            <a:prstGeom prst="line">
              <a:avLst/>
            </a:prstGeom>
            <a:ln w="28575" cap="flat" cmpd="sng">
              <a:solidFill>
                <a:schemeClr val="folHlink"/>
              </a:solidFill>
              <a:prstDash val="solid"/>
              <a:headEnd type="none" w="med" len="med"/>
              <a:tailEnd type="triangle" w="med" len="lg"/>
            </a:ln>
          </p:spPr>
          <p:txBody>
            <a:bodyPr/>
            <a:lstStyle/>
            <a:p>
              <a:endParaRPr lang="zh-CN" altLang="en-US"/>
            </a:p>
          </p:txBody>
        </p:sp>
      </p:grpSp>
      <p:sp>
        <p:nvSpPr>
          <p:cNvPr id="114755" name="Line 41"/>
          <p:cNvSpPr/>
          <p:nvPr/>
        </p:nvSpPr>
        <p:spPr>
          <a:xfrm flipH="1" flipV="1">
            <a:off x="2087563" y="4897438"/>
            <a:ext cx="431800" cy="647700"/>
          </a:xfrm>
          <a:prstGeom prst="line">
            <a:avLst/>
          </a:prstGeom>
          <a:ln w="28575" cap="flat" cmpd="sng">
            <a:solidFill>
              <a:schemeClr val="folHlink"/>
            </a:solidFill>
            <a:prstDash val="solid"/>
            <a:headEnd type="none" w="med" len="med"/>
            <a:tailEnd type="triangle" w="med" len="lg"/>
          </a:ln>
        </p:spPr>
        <p:txBody>
          <a:bodyPr/>
          <a:lstStyle/>
          <a:p>
            <a:endParaRPr lang="zh-CN" altLang="en-US"/>
          </a:p>
        </p:txBody>
      </p:sp>
      <p:sp>
        <p:nvSpPr>
          <p:cNvPr id="114756" name="Line 39"/>
          <p:cNvSpPr/>
          <p:nvPr/>
        </p:nvSpPr>
        <p:spPr>
          <a:xfrm flipH="1">
            <a:off x="1547813" y="3141663"/>
            <a:ext cx="55562" cy="1008062"/>
          </a:xfrm>
          <a:prstGeom prst="line">
            <a:avLst/>
          </a:prstGeom>
          <a:ln w="28575" cap="flat" cmpd="sng">
            <a:solidFill>
              <a:schemeClr val="folHlink"/>
            </a:solidFill>
            <a:prstDash val="solid"/>
            <a:headEnd type="none" w="med" len="med"/>
            <a:tailEnd type="triangle" w="med" len="lg"/>
          </a:ln>
        </p:spPr>
        <p:txBody>
          <a:bodyPr/>
          <a:lstStyle/>
          <a:p>
            <a:endParaRPr lang="zh-CN" altLang="en-US"/>
          </a:p>
        </p:txBody>
      </p:sp>
      <p:sp>
        <p:nvSpPr>
          <p:cNvPr id="114757" name="Text Box 42"/>
          <p:cNvSpPr txBox="1"/>
          <p:nvPr/>
        </p:nvSpPr>
        <p:spPr>
          <a:xfrm>
            <a:off x="395288" y="2349500"/>
            <a:ext cx="3003550" cy="898525"/>
          </a:xfrm>
          <a:prstGeom prst="rect">
            <a:avLst/>
          </a:prstGeom>
          <a:solidFill>
            <a:srgbClr val="FFFF99"/>
          </a:solidFill>
          <a:ln w="76200" cap="flat" cmpd="tri">
            <a:solidFill>
              <a:schemeClr val="folHlink"/>
            </a:solidFill>
            <a:prstDash val="solid"/>
            <a:miter/>
            <a:headEnd type="none" w="med" len="med"/>
            <a:tailEnd type="none" w="med" len="med"/>
          </a:ln>
        </p:spPr>
        <p:txBody>
          <a:bodyPr wrap="none">
            <a:spAutoFit/>
          </a:bodyPr>
          <a:lstStyle/>
          <a:p>
            <a:pPr lvl="0" algn="ctr" eaLnBrk="1" hangingPunct="1"/>
            <a:r>
              <a:rPr lang="zh-CN" altLang="en-US" sz="2400" dirty="0">
                <a:solidFill>
                  <a:srgbClr val="333399"/>
                </a:solidFill>
                <a:latin typeface="黑体" panose="02010609060101010101" pitchFamily="49" charset="-122"/>
                <a:ea typeface="黑体" panose="02010609060101010101" pitchFamily="49" charset="-122"/>
              </a:rPr>
              <a:t>在结点</a:t>
            </a:r>
            <a:r>
              <a:rPr lang="zh-CN" altLang="en-US" sz="24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A </a:t>
            </a:r>
            <a:r>
              <a:rPr lang="zh-CN" altLang="en-US" sz="2400" dirty="0">
                <a:solidFill>
                  <a:srgbClr val="333399"/>
                </a:solidFill>
                <a:latin typeface="黑体" panose="02010609060101010101" pitchFamily="49" charset="-122"/>
                <a:ea typeface="黑体" panose="02010609060101010101" pitchFamily="49" charset="-122"/>
              </a:rPr>
              <a:t>中产生</a:t>
            </a:r>
            <a:endParaRPr lang="zh-CN" altLang="en-US" sz="2400" dirty="0">
              <a:solidFill>
                <a:srgbClr val="333399"/>
              </a:solidFill>
              <a:latin typeface="黑体" panose="02010609060101010101" pitchFamily="49" charset="-122"/>
              <a:ea typeface="黑体" panose="02010609060101010101" pitchFamily="49" charset="-122"/>
            </a:endParaRPr>
          </a:p>
          <a:p>
            <a:pPr lvl="0" algn="ctr" eaLnBrk="1" hangingPunct="1"/>
            <a:r>
              <a:rPr lang="zh-CN" altLang="en-US" sz="2400" dirty="0">
                <a:solidFill>
                  <a:srgbClr val="333399"/>
                </a:solidFill>
                <a:latin typeface="黑体" panose="02010609060101010101" pitchFamily="49" charset="-122"/>
                <a:ea typeface="黑体" panose="02010609060101010101" pitchFamily="49" charset="-122"/>
              </a:rPr>
              <a:t>处理时延和排队时延</a:t>
            </a:r>
            <a:endParaRPr lang="zh-CN" altLang="en-US" sz="2400" dirty="0">
              <a:solidFill>
                <a:srgbClr val="333399"/>
              </a:solidFill>
              <a:latin typeface="黑体" panose="02010609060101010101" pitchFamily="49" charset="-122"/>
              <a:ea typeface="黑体" panose="02010609060101010101" pitchFamily="49" charset="-122"/>
            </a:endParaRPr>
          </a:p>
        </p:txBody>
      </p:sp>
      <p:sp>
        <p:nvSpPr>
          <p:cNvPr id="114758" name="Text Box 46"/>
          <p:cNvSpPr txBox="1"/>
          <p:nvPr/>
        </p:nvSpPr>
        <p:spPr>
          <a:xfrm>
            <a:off x="107950" y="4292600"/>
            <a:ext cx="79375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数据</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114759" name="Text Box 48"/>
          <p:cNvSpPr txBox="1"/>
          <p:nvPr/>
        </p:nvSpPr>
        <p:spPr>
          <a:xfrm>
            <a:off x="4356100" y="5013325"/>
            <a:ext cx="793750" cy="457200"/>
          </a:xfrm>
          <a:prstGeom prst="rect">
            <a:avLst/>
          </a:prstGeom>
          <a:noFill/>
          <a:ln w="9525">
            <a:noFill/>
            <a:miter/>
          </a:ln>
        </p:spPr>
        <p:txBody>
          <a:bodyPr wrap="none">
            <a:spAutoFit/>
          </a:bodyPr>
          <a:lstStyle/>
          <a:p>
            <a:pPr lvl="0" eaLnBrk="1" hangingPunct="1"/>
            <a:r>
              <a:rPr lang="zh-CN" altLang="en-US" sz="2400" dirty="0">
                <a:solidFill>
                  <a:srgbClr val="333399"/>
                </a:solidFill>
                <a:latin typeface="Times New Roman" panose="02020603050405020304" pitchFamily="18" charset="0"/>
                <a:ea typeface="黑体" panose="02010609060101010101" pitchFamily="49" charset="-122"/>
              </a:rPr>
              <a:t>链路</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45" name="MH_Title"/>
          <p:cNvSpPr>
            <a:spLocks noChangeArrowheads="1"/>
          </p:cNvSpPr>
          <p:nvPr/>
        </p:nvSpPr>
        <p:spPr bwMode="auto">
          <a:xfrm>
            <a:off x="1656080" y="476885"/>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sz="3200" b="1" smtClean="0">
                <a:solidFill>
                  <a:schemeClr val="accent1"/>
                </a:solidFill>
                <a:latin typeface="Arial Black" panose="020B0A04020102020204" pitchFamily="34" charset="0"/>
                <a:ea typeface="华文细黑" panose="02010600040101010101" pitchFamily="2" charset="-122"/>
                <a:sym typeface="+mn-ea"/>
              </a:rPr>
              <a:t>6.5	</a:t>
            </a:r>
            <a:r>
              <a:rPr lang="zh-CN" altLang="en-US" sz="3200" b="1" smtClean="0">
                <a:solidFill>
                  <a:schemeClr val="accent1"/>
                </a:solidFill>
                <a:latin typeface="Arial Black" panose="020B0A04020102020204" pitchFamily="34" charset="0"/>
                <a:ea typeface="华文细黑" panose="02010600040101010101" pitchFamily="2" charset="-122"/>
                <a:sym typeface="+mn-ea"/>
              </a:rPr>
              <a:t> 时延</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
        <p:nvSpPr>
          <p:cNvPr id="6" name="文本框 5"/>
          <p:cNvSpPr txBox="1"/>
          <p:nvPr/>
        </p:nvSpPr>
        <p:spPr>
          <a:xfrm>
            <a:off x="3670300" y="6242050"/>
            <a:ext cx="3103880" cy="450850"/>
          </a:xfrm>
          <a:prstGeom prst="rect">
            <a:avLst/>
          </a:prstGeom>
          <a:noFill/>
        </p:spPr>
        <p:txBody>
          <a:bodyPr wrap="none" rtlCol="0">
            <a:spAutoFit/>
          </a:bodyPr>
          <a:lstStyle/>
          <a:p>
            <a:pPr>
              <a:lnSpc>
                <a:spcPct val="130000"/>
              </a:lnSpc>
            </a:pPr>
            <a:r>
              <a:rPr lang="zh-CN" altLang="zh-CN" dirty="0" smtClean="0">
                <a:solidFill>
                  <a:srgbClr val="FF0000"/>
                </a:solidFill>
                <a:latin typeface="Arial" panose="020B0604020202020204" pitchFamily="34" charset="0"/>
                <a:ea typeface="微软雅黑" panose="020B0503020204020204" pitchFamily="34" charset="-122"/>
              </a:rPr>
              <a:t>图</a:t>
            </a:r>
            <a:r>
              <a:rPr lang="en-US" altLang="zh-CN" dirty="0" smtClean="0">
                <a:solidFill>
                  <a:srgbClr val="FF0000"/>
                </a:solidFill>
                <a:latin typeface="Arial" panose="020B0604020202020204" pitchFamily="34" charset="0"/>
                <a:ea typeface="微软雅黑" panose="020B0503020204020204" pitchFamily="34" charset="-122"/>
              </a:rPr>
              <a:t>6.3   </a:t>
            </a:r>
            <a:r>
              <a:rPr lang="zh-CN" altLang="en-US" dirty="0" smtClean="0">
                <a:solidFill>
                  <a:srgbClr val="FF0000"/>
                </a:solidFill>
                <a:latin typeface="Arial" panose="020B0604020202020204" pitchFamily="34" charset="0"/>
                <a:ea typeface="微软雅黑" panose="020B0503020204020204" pitchFamily="34" charset="-122"/>
              </a:rPr>
              <a:t>四种时延产生的地方</a:t>
            </a:r>
            <a:r>
              <a:rPr lang="en-US" altLang="zh-CN" dirty="0" smtClean="0">
                <a:solidFill>
                  <a:srgbClr val="FF0000"/>
                </a:solidFill>
                <a:latin typeface="Arial" panose="020B0604020202020204" pitchFamily="34" charset="0"/>
                <a:ea typeface="微软雅黑" panose="020B0503020204020204" pitchFamily="34" charset="-122"/>
              </a:rPr>
              <a:t>  </a:t>
            </a:r>
            <a:endParaRPr lang="zh-CN" altLang="en-US" dirty="0" smtClean="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slide(fromTop)">
                                      <p:cBhvr>
                                        <p:cTn id="7" dur="500"/>
                                        <p:tgtEl>
                                          <p:spTgt spid="1146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729"/>
                                        </p:tgtEl>
                                        <p:attrNameLst>
                                          <p:attrName>style.visibility</p:attrName>
                                        </p:attrNameLst>
                                      </p:cBhvr>
                                      <p:to>
                                        <p:strVal val="visible"/>
                                      </p:to>
                                    </p:set>
                                    <p:animEffect transition="in" filter="fade">
                                      <p:cBhvr>
                                        <p:cTn id="10" dur="1000"/>
                                        <p:tgtEl>
                                          <p:spTgt spid="1147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730"/>
                                        </p:tgtEl>
                                        <p:attrNameLst>
                                          <p:attrName>style.visibility</p:attrName>
                                        </p:attrNameLst>
                                      </p:cBhvr>
                                      <p:to>
                                        <p:strVal val="visible"/>
                                      </p:to>
                                    </p:set>
                                    <p:animEffect transition="in" filter="fade">
                                      <p:cBhvr>
                                        <p:cTn id="13" dur="1000"/>
                                        <p:tgtEl>
                                          <p:spTgt spid="1147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4731"/>
                                        </p:tgtEl>
                                        <p:attrNameLst>
                                          <p:attrName>style.visibility</p:attrName>
                                        </p:attrNameLst>
                                      </p:cBhvr>
                                      <p:to>
                                        <p:strVal val="visible"/>
                                      </p:to>
                                    </p:set>
                                    <p:animEffect transition="in" filter="fade">
                                      <p:cBhvr>
                                        <p:cTn id="16" dur="1000"/>
                                        <p:tgtEl>
                                          <p:spTgt spid="114731"/>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114738"/>
                                        </p:tgtEl>
                                        <p:attrNameLst>
                                          <p:attrName>style.visibility</p:attrName>
                                        </p:attrNameLst>
                                      </p:cBhvr>
                                      <p:to>
                                        <p:strVal val="visible"/>
                                      </p:to>
                                    </p:set>
                                    <p:animEffect transition="in" filter="fade">
                                      <p:cBhvr>
                                        <p:cTn id="22" dur="1000"/>
                                        <p:tgtEl>
                                          <p:spTgt spid="1147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739"/>
                                        </p:tgtEl>
                                        <p:attrNameLst>
                                          <p:attrName>style.visibility</p:attrName>
                                        </p:attrNameLst>
                                      </p:cBhvr>
                                      <p:to>
                                        <p:strVal val="visible"/>
                                      </p:to>
                                    </p:set>
                                    <p:animEffect transition="in" filter="fade">
                                      <p:cBhvr>
                                        <p:cTn id="25" dur="1000"/>
                                        <p:tgtEl>
                                          <p:spTgt spid="1147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4740"/>
                                        </p:tgtEl>
                                        <p:attrNameLst>
                                          <p:attrName>style.visibility</p:attrName>
                                        </p:attrNameLst>
                                      </p:cBhvr>
                                      <p:to>
                                        <p:strVal val="visible"/>
                                      </p:to>
                                    </p:set>
                                    <p:animEffect transition="in" filter="fade">
                                      <p:cBhvr>
                                        <p:cTn id="28" dur="1000"/>
                                        <p:tgtEl>
                                          <p:spTgt spid="1147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741"/>
                                        </p:tgtEl>
                                        <p:attrNameLst>
                                          <p:attrName>style.visibility</p:attrName>
                                        </p:attrNameLst>
                                      </p:cBhvr>
                                      <p:to>
                                        <p:strVal val="visible"/>
                                      </p:to>
                                    </p:set>
                                    <p:animEffect transition="in" filter="fade">
                                      <p:cBhvr>
                                        <p:cTn id="31" dur="1000"/>
                                        <p:tgtEl>
                                          <p:spTgt spid="1147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742"/>
                                        </p:tgtEl>
                                        <p:attrNameLst>
                                          <p:attrName>style.visibility</p:attrName>
                                        </p:attrNameLst>
                                      </p:cBhvr>
                                      <p:to>
                                        <p:strVal val="visible"/>
                                      </p:to>
                                    </p:set>
                                    <p:animEffect transition="in" filter="fade">
                                      <p:cBhvr>
                                        <p:cTn id="34" dur="1000"/>
                                        <p:tgtEl>
                                          <p:spTgt spid="1147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4743"/>
                                        </p:tgtEl>
                                        <p:attrNameLst>
                                          <p:attrName>style.visibility</p:attrName>
                                        </p:attrNameLst>
                                      </p:cBhvr>
                                      <p:to>
                                        <p:strVal val="visible"/>
                                      </p:to>
                                    </p:set>
                                    <p:animEffect transition="in" filter="fade">
                                      <p:cBhvr>
                                        <p:cTn id="37" dur="1000"/>
                                        <p:tgtEl>
                                          <p:spTgt spid="1147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4744"/>
                                        </p:tgtEl>
                                        <p:attrNameLst>
                                          <p:attrName>style.visibility</p:attrName>
                                        </p:attrNameLst>
                                      </p:cBhvr>
                                      <p:to>
                                        <p:strVal val="visible"/>
                                      </p:to>
                                    </p:set>
                                    <p:animEffect transition="in" filter="fade">
                                      <p:cBhvr>
                                        <p:cTn id="40" dur="1000"/>
                                        <p:tgtEl>
                                          <p:spTgt spid="1147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745"/>
                                        </p:tgtEl>
                                        <p:attrNameLst>
                                          <p:attrName>style.visibility</p:attrName>
                                        </p:attrNameLst>
                                      </p:cBhvr>
                                      <p:to>
                                        <p:strVal val="visible"/>
                                      </p:to>
                                    </p:set>
                                    <p:animEffect transition="in" filter="fade">
                                      <p:cBhvr>
                                        <p:cTn id="43" dur="1000"/>
                                        <p:tgtEl>
                                          <p:spTgt spid="1147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4746"/>
                                        </p:tgtEl>
                                        <p:attrNameLst>
                                          <p:attrName>style.visibility</p:attrName>
                                        </p:attrNameLst>
                                      </p:cBhvr>
                                      <p:to>
                                        <p:strVal val="visible"/>
                                      </p:to>
                                    </p:set>
                                    <p:animEffect transition="in" filter="fade">
                                      <p:cBhvr>
                                        <p:cTn id="46" dur="1000"/>
                                        <p:tgtEl>
                                          <p:spTgt spid="114746"/>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4750"/>
                                        </p:tgtEl>
                                        <p:attrNameLst>
                                          <p:attrName>style.visibility</p:attrName>
                                        </p:attrNameLst>
                                      </p:cBhvr>
                                      <p:to>
                                        <p:strVal val="visible"/>
                                      </p:to>
                                    </p:set>
                                    <p:animEffect transition="in" filter="fade">
                                      <p:cBhvr>
                                        <p:cTn id="52" dur="1000"/>
                                        <p:tgtEl>
                                          <p:spTgt spid="1147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4751"/>
                                        </p:tgtEl>
                                        <p:attrNameLst>
                                          <p:attrName>style.visibility</p:attrName>
                                        </p:attrNameLst>
                                      </p:cBhvr>
                                      <p:to>
                                        <p:strVal val="visible"/>
                                      </p:to>
                                    </p:set>
                                    <p:animEffect transition="in" filter="fade">
                                      <p:cBhvr>
                                        <p:cTn id="55" dur="1000"/>
                                        <p:tgtEl>
                                          <p:spTgt spid="114751"/>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childTnLst>
                                </p:cTn>
                              </p:par>
                              <p:par>
                                <p:cTn id="59" presetID="10" presetClass="entr" presetSubtype="0" fill="hold" nodeType="withEffect">
                                  <p:stCondLst>
                                    <p:cond delay="0"/>
                                  </p:stCondLst>
                                  <p:childTnLst>
                                    <p:set>
                                      <p:cBhvr>
                                        <p:cTn id="60" dur="1" fill="hold">
                                          <p:stCondLst>
                                            <p:cond delay="0"/>
                                          </p:stCondLst>
                                        </p:cTn>
                                        <p:tgtEl>
                                          <p:spTgt spid="114755"/>
                                        </p:tgtEl>
                                        <p:attrNameLst>
                                          <p:attrName>style.visibility</p:attrName>
                                        </p:attrNameLst>
                                      </p:cBhvr>
                                      <p:to>
                                        <p:strVal val="visible"/>
                                      </p:to>
                                    </p:set>
                                    <p:animEffect transition="in" filter="fade">
                                      <p:cBhvr>
                                        <p:cTn id="61" dur="1000"/>
                                        <p:tgtEl>
                                          <p:spTgt spid="114755"/>
                                        </p:tgtEl>
                                      </p:cBhvr>
                                    </p:animEffect>
                                  </p:childTnLst>
                                </p:cTn>
                              </p:par>
                              <p:par>
                                <p:cTn id="62" presetID="10" presetClass="entr" presetSubtype="0" fill="hold" nodeType="withEffect">
                                  <p:stCondLst>
                                    <p:cond delay="0"/>
                                  </p:stCondLst>
                                  <p:childTnLst>
                                    <p:set>
                                      <p:cBhvr>
                                        <p:cTn id="63" dur="1" fill="hold">
                                          <p:stCondLst>
                                            <p:cond delay="0"/>
                                          </p:stCondLst>
                                        </p:cTn>
                                        <p:tgtEl>
                                          <p:spTgt spid="114756"/>
                                        </p:tgtEl>
                                        <p:attrNameLst>
                                          <p:attrName>style.visibility</p:attrName>
                                        </p:attrNameLst>
                                      </p:cBhvr>
                                      <p:to>
                                        <p:strVal val="visible"/>
                                      </p:to>
                                    </p:set>
                                    <p:animEffect transition="in" filter="fade">
                                      <p:cBhvr>
                                        <p:cTn id="64" dur="1000"/>
                                        <p:tgtEl>
                                          <p:spTgt spid="1147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4757"/>
                                        </p:tgtEl>
                                        <p:attrNameLst>
                                          <p:attrName>style.visibility</p:attrName>
                                        </p:attrNameLst>
                                      </p:cBhvr>
                                      <p:to>
                                        <p:strVal val="visible"/>
                                      </p:to>
                                    </p:set>
                                    <p:animEffect transition="in" filter="fade">
                                      <p:cBhvr>
                                        <p:cTn id="67" dur="1000"/>
                                        <p:tgtEl>
                                          <p:spTgt spid="11475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4758"/>
                                        </p:tgtEl>
                                        <p:attrNameLst>
                                          <p:attrName>style.visibility</p:attrName>
                                        </p:attrNameLst>
                                      </p:cBhvr>
                                      <p:to>
                                        <p:strVal val="visible"/>
                                      </p:to>
                                    </p:set>
                                    <p:animEffect transition="in" filter="fade">
                                      <p:cBhvr>
                                        <p:cTn id="70" dur="1000"/>
                                        <p:tgtEl>
                                          <p:spTgt spid="1147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14759"/>
                                        </p:tgtEl>
                                        <p:attrNameLst>
                                          <p:attrName>style.visibility</p:attrName>
                                        </p:attrNameLst>
                                      </p:cBhvr>
                                      <p:to>
                                        <p:strVal val="visible"/>
                                      </p:to>
                                    </p:set>
                                    <p:animEffect transition="in" filter="fade">
                                      <p:cBhvr>
                                        <p:cTn id="73" dur="1000"/>
                                        <p:tgtEl>
                                          <p:spTgt spid="1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ldLvl="0" animBg="1"/>
      <p:bldP spid="114729" grpId="0" bldLvl="0" animBg="1"/>
      <p:bldP spid="114730" grpId="0" bldLvl="0" animBg="1"/>
      <p:bldP spid="114731" grpId="0" bldLvl="0" animBg="1"/>
      <p:bldP spid="114739" grpId="0" bldLvl="0" animBg="1"/>
      <p:bldP spid="114740" grpId="0" bldLvl="0" animBg="1"/>
      <p:bldP spid="114741" grpId="0" bldLvl="0" animBg="1"/>
      <p:bldP spid="114742" grpId="0" bldLvl="0" animBg="1"/>
      <p:bldP spid="114743" grpId="0"/>
      <p:bldP spid="114744" grpId="0"/>
      <p:bldP spid="114745" grpId="0"/>
      <p:bldP spid="114746" grpId="0"/>
      <p:bldP spid="114750" grpId="0"/>
      <p:bldP spid="114751" grpId="0"/>
      <p:bldP spid="114757" grpId="0" bldLvl="0" animBg="1"/>
      <p:bldP spid="114758" grpId="0"/>
      <p:bldP spid="11475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endParaRPr lang="zh-CN" altLang="en-US"/>
          </a:p>
        </p:txBody>
      </p:sp>
      <p:sp>
        <p:nvSpPr>
          <p:cNvPr id="14" name="日期占位符 3"/>
          <p:cNvSpPr txBox="1">
            <a:spLocks noGrp="1"/>
          </p:cNvSpPr>
          <p:nvPr>
            <p:ph type="dt" sz="half" idx="4294967295"/>
          </p:nvPr>
        </p:nvSpPr>
        <p:spPr bwMode="auto">
          <a:xfrm>
            <a:off x="6629400"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grpSp>
        <p:nvGrpSpPr>
          <p:cNvPr id="2" name="Group 15"/>
          <p:cNvGrpSpPr/>
          <p:nvPr/>
        </p:nvGrpSpPr>
        <p:grpSpPr>
          <a:xfrm>
            <a:off x="107950" y="-460375"/>
            <a:ext cx="8707438" cy="6780213"/>
            <a:chOff x="68" y="-290"/>
            <a:chExt cx="5485" cy="4271"/>
          </a:xfrm>
        </p:grpSpPr>
        <p:sp>
          <p:nvSpPr>
            <p:cNvPr id="68614" name="Rectangle 3"/>
            <p:cNvSpPr/>
            <p:nvPr/>
          </p:nvSpPr>
          <p:spPr>
            <a:xfrm>
              <a:off x="68" y="-290"/>
              <a:ext cx="116" cy="231"/>
            </a:xfrm>
            <a:prstGeom prst="rect">
              <a:avLst/>
            </a:prstGeom>
            <a:noFill/>
            <a:ln w="9525">
              <a:noFill/>
              <a:miter/>
            </a:ln>
          </p:spPr>
          <p:txBody>
            <a:bodyPr wrap="none" anchor="ctr">
              <a:spAutoFit/>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8615" name="AutoShape 37"/>
            <p:cNvSpPr/>
            <p:nvPr/>
          </p:nvSpPr>
          <p:spPr>
            <a:xfrm rot="-5400000">
              <a:off x="2825" y="-32"/>
              <a:ext cx="654" cy="4174"/>
            </a:xfrm>
            <a:prstGeom prst="can">
              <a:avLst>
                <a:gd name="adj" fmla="val 49843"/>
              </a:avLst>
            </a:prstGeom>
            <a:gradFill rotWithShape="1">
              <a:gsLst>
                <a:gs pos="0">
                  <a:srgbClr val="004776"/>
                </a:gs>
                <a:gs pos="50000">
                  <a:srgbClr val="0099FF"/>
                </a:gs>
                <a:gs pos="100000">
                  <a:srgbClr val="004776"/>
                </a:gs>
              </a:gsLst>
              <a:lin ang="0" scaled="1"/>
              <a:tileRect/>
            </a:gradFill>
            <a:ln w="9525" cap="flat" cmpd="sng">
              <a:solidFill>
                <a:schemeClr val="tx1"/>
              </a:solidFill>
              <a:prstDash val="solid"/>
              <a:headEnd type="none" w="med" len="med"/>
              <a:tailEnd type="none" w="med" len="med"/>
            </a:ln>
          </p:spPr>
          <p:txBody>
            <a:bodyPr vert="eaVert"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68616" name="Line 38"/>
            <p:cNvSpPr/>
            <p:nvPr/>
          </p:nvSpPr>
          <p:spPr>
            <a:xfrm>
              <a:off x="1202" y="1577"/>
              <a:ext cx="3901" cy="0"/>
            </a:xfrm>
            <a:prstGeom prst="line">
              <a:avLst/>
            </a:prstGeom>
            <a:ln w="28575" cap="flat" cmpd="sng">
              <a:solidFill>
                <a:srgbClr val="333399"/>
              </a:solidFill>
              <a:prstDash val="solid"/>
              <a:headEnd type="triangle" w="med" len="lg"/>
              <a:tailEnd type="triangle" w="med" len="lg"/>
            </a:ln>
          </p:spPr>
          <p:txBody>
            <a:bodyPr/>
            <a:lstStyle/>
            <a:p>
              <a:endParaRPr lang="zh-CN" altLang="en-US"/>
            </a:p>
          </p:txBody>
        </p:sp>
        <p:sp>
          <p:nvSpPr>
            <p:cNvPr id="68617" name="Text Box 39"/>
            <p:cNvSpPr txBox="1"/>
            <p:nvPr/>
          </p:nvSpPr>
          <p:spPr>
            <a:xfrm>
              <a:off x="2381" y="1395"/>
              <a:ext cx="1268" cy="288"/>
            </a:xfrm>
            <a:prstGeom prst="rect">
              <a:avLst/>
            </a:prstGeom>
            <a:solidFill>
              <a:schemeClr val="bg1"/>
            </a:solidFill>
            <a:ln w="9525">
              <a:noFill/>
              <a:miter/>
            </a:ln>
          </p:spPr>
          <p:txBody>
            <a:bodyPr wrap="none">
              <a:spAutoFit/>
            </a:bodyPr>
            <a:lstStyle/>
            <a:p>
              <a:pPr lvl="0" eaLnBrk="1" hangingPunct="1"/>
              <a:r>
                <a:rPr lang="zh-CN" altLang="en-US" sz="2400" dirty="0">
                  <a:solidFill>
                    <a:srgbClr val="333399"/>
                  </a:solidFill>
                  <a:latin typeface="Tahoma" panose="020B0604030504040204" pitchFamily="34" charset="0"/>
                  <a:ea typeface="黑体" panose="02010609060101010101" pitchFamily="49" charset="-122"/>
                </a:rPr>
                <a:t>（传播）时延</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68618" name="Text Box 40"/>
            <p:cNvSpPr txBox="1"/>
            <p:nvPr/>
          </p:nvSpPr>
          <p:spPr>
            <a:xfrm>
              <a:off x="2880" y="1955"/>
              <a:ext cx="500" cy="288"/>
            </a:xfrm>
            <a:prstGeom prst="rect">
              <a:avLst/>
            </a:prstGeom>
            <a:solidFill>
              <a:schemeClr val="bg1"/>
            </a:solidFill>
            <a:ln w="9525">
              <a:noFill/>
              <a:miter/>
            </a:ln>
          </p:spPr>
          <p:txBody>
            <a:bodyPr wrap="none">
              <a:spAutoFit/>
            </a:bodyPr>
            <a:lstStyle/>
            <a:p>
              <a:pPr lvl="0" eaLnBrk="1" hangingPunct="1"/>
              <a:r>
                <a:rPr lang="zh-CN" altLang="en-US" sz="2400" dirty="0">
                  <a:solidFill>
                    <a:srgbClr val="333399"/>
                  </a:solidFill>
                  <a:latin typeface="Tahoma" panose="020B0604030504040204" pitchFamily="34" charset="0"/>
                  <a:ea typeface="黑体" panose="02010609060101010101" pitchFamily="49" charset="-122"/>
                </a:rPr>
                <a:t>链路</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68619" name="Text Box 41"/>
            <p:cNvSpPr txBox="1"/>
            <p:nvPr/>
          </p:nvSpPr>
          <p:spPr>
            <a:xfrm>
              <a:off x="249" y="1592"/>
              <a:ext cx="500" cy="288"/>
            </a:xfrm>
            <a:prstGeom prst="rect">
              <a:avLst/>
            </a:prstGeom>
            <a:solidFill>
              <a:schemeClr val="bg1"/>
            </a:solidFill>
            <a:ln w="9525">
              <a:noFill/>
              <a:miter/>
            </a:ln>
          </p:spPr>
          <p:txBody>
            <a:bodyPr wrap="none">
              <a:spAutoFit/>
            </a:bodyPr>
            <a:lstStyle/>
            <a:p>
              <a:pPr lvl="0" eaLnBrk="1" hangingPunct="1"/>
              <a:r>
                <a:rPr lang="zh-CN" altLang="en-US" sz="2400" dirty="0">
                  <a:solidFill>
                    <a:srgbClr val="333399"/>
                  </a:solidFill>
                  <a:latin typeface="Tahoma" panose="020B0604030504040204" pitchFamily="34" charset="0"/>
                  <a:ea typeface="黑体" panose="02010609060101010101" pitchFamily="49" charset="-122"/>
                </a:rPr>
                <a:t>带宽</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68620" name="Line 42"/>
            <p:cNvSpPr/>
            <p:nvPr/>
          </p:nvSpPr>
          <p:spPr>
            <a:xfrm>
              <a:off x="521" y="1864"/>
              <a:ext cx="681" cy="182"/>
            </a:xfrm>
            <a:prstGeom prst="line">
              <a:avLst/>
            </a:prstGeom>
            <a:ln w="28575" cap="flat" cmpd="sng">
              <a:solidFill>
                <a:srgbClr val="333399"/>
              </a:solidFill>
              <a:prstDash val="solid"/>
              <a:headEnd type="none" w="med" len="med"/>
              <a:tailEnd type="triangle" w="med" len="lg"/>
            </a:ln>
          </p:spPr>
          <p:txBody>
            <a:bodyPr/>
            <a:lstStyle/>
            <a:p>
              <a:endParaRPr lang="zh-CN" altLang="en-US"/>
            </a:p>
          </p:txBody>
        </p:sp>
        <p:sp>
          <p:nvSpPr>
            <p:cNvPr id="68621" name="Text Box 43"/>
            <p:cNvSpPr txBox="1"/>
            <p:nvPr/>
          </p:nvSpPr>
          <p:spPr>
            <a:xfrm>
              <a:off x="1640" y="2726"/>
              <a:ext cx="2743" cy="333"/>
            </a:xfrm>
            <a:prstGeom prst="rect">
              <a:avLst/>
            </a:prstGeom>
            <a:solidFill>
              <a:srgbClr val="FFFF99"/>
            </a:solidFill>
            <a:ln w="9525" cap="flat" cmpd="sng">
              <a:solidFill>
                <a:srgbClr val="333399"/>
              </a:solidFill>
              <a:prstDash val="solid"/>
              <a:miter/>
              <a:headEnd type="none" w="med" len="med"/>
              <a:tailEnd type="none" w="med" len="med"/>
            </a:ln>
          </p:spPr>
          <p:txBody>
            <a:bodyPr wrap="none">
              <a:spAutoFit/>
            </a:bodyPr>
            <a:lstStyle/>
            <a:p>
              <a:pPr lvl="0" eaLnBrk="1" hangingPunct="1"/>
              <a:r>
                <a:rPr lang="zh-CN" altLang="en-US" sz="2400" dirty="0">
                  <a:solidFill>
                    <a:srgbClr val="333399"/>
                  </a:solidFill>
                  <a:latin typeface="Tahoma" panose="020B0604030504040204" pitchFamily="34" charset="0"/>
                  <a:ea typeface="黑体" panose="02010609060101010101" pitchFamily="49" charset="-122"/>
                </a:rPr>
                <a:t>时延带宽积 </a:t>
              </a:r>
              <a:r>
                <a:rPr lang="en-US" altLang="zh-CN" sz="2400" dirty="0">
                  <a:solidFill>
                    <a:srgbClr val="333399"/>
                  </a:solidFill>
                  <a:latin typeface="Tahoma" panose="020B0604030504040204" pitchFamily="34" charset="0"/>
                  <a:ea typeface="黑体" panose="02010609060101010101" pitchFamily="49" charset="-122"/>
                </a:rPr>
                <a:t>= </a:t>
              </a:r>
              <a:r>
                <a:rPr lang="zh-CN" altLang="en-US" sz="2400" dirty="0">
                  <a:solidFill>
                    <a:srgbClr val="333399"/>
                  </a:solidFill>
                  <a:latin typeface="Tahoma" panose="020B0604030504040204" pitchFamily="34" charset="0"/>
                  <a:ea typeface="黑体" panose="02010609060101010101" pitchFamily="49" charset="-122"/>
                </a:rPr>
                <a:t>传播时延 </a:t>
              </a:r>
              <a:r>
                <a:rPr lang="zh-CN" altLang="en-US" sz="2800" b="1" dirty="0">
                  <a:solidFill>
                    <a:srgbClr val="333399"/>
                  </a:solidFill>
                  <a:latin typeface="Tahoma" panose="020B0604030504040204" pitchFamily="34" charset="0"/>
                  <a:ea typeface="黑体" panose="02010609060101010101" pitchFamily="49" charset="-122"/>
                  <a:sym typeface="Symbol" panose="05050102010706020507" pitchFamily="18" charset="2"/>
                </a:rPr>
                <a:t> </a:t>
              </a:r>
              <a:r>
                <a:rPr lang="zh-CN" altLang="en-US" sz="2400" dirty="0">
                  <a:solidFill>
                    <a:srgbClr val="333399"/>
                  </a:solidFill>
                  <a:latin typeface="Tahoma" panose="020B0604030504040204" pitchFamily="34" charset="0"/>
                  <a:ea typeface="黑体" panose="02010609060101010101" pitchFamily="49" charset="-122"/>
                  <a:sym typeface="Symbol" panose="05050102010706020507" pitchFamily="18" charset="2"/>
                </a:rPr>
                <a:t>带宽</a:t>
              </a:r>
              <a:endParaRPr lang="zh-CN" altLang="en-US" sz="2400" dirty="0">
                <a:solidFill>
                  <a:srgbClr val="333399"/>
                </a:solidFill>
                <a:latin typeface="Tahoma" panose="020B0604030504040204" pitchFamily="34" charset="0"/>
                <a:ea typeface="黑体" panose="02010609060101010101" pitchFamily="49" charset="-122"/>
                <a:sym typeface="Symbol" panose="05050102010706020507" pitchFamily="18" charset="2"/>
              </a:endParaRPr>
            </a:p>
          </p:txBody>
        </p:sp>
        <p:sp>
          <p:nvSpPr>
            <p:cNvPr id="68622" name="Rectangle 44"/>
            <p:cNvSpPr/>
            <p:nvPr/>
          </p:nvSpPr>
          <p:spPr>
            <a:xfrm>
              <a:off x="657" y="3255"/>
              <a:ext cx="4896" cy="726"/>
            </a:xfrm>
            <a:prstGeom prst="rect">
              <a:avLst/>
            </a:prstGeom>
            <a:noFill/>
            <a:ln w="9525">
              <a:noFill/>
              <a:miter/>
            </a:ln>
          </p:spPr>
          <p:txBody>
            <a:bodyPr/>
            <a:lstStyle/>
            <a:p>
              <a:pPr marL="342900" lvl="0" indent="-342900" eaLnBrk="1" hangingPunct="1">
                <a:spcBef>
                  <a:spcPct val="20000"/>
                </a:spcBef>
                <a:buClr>
                  <a:schemeClr val="accent1"/>
                </a:buClr>
                <a:buFont typeface="Wingdings" panose="05000000000000000000" pitchFamily="2" charset="2"/>
                <a:buChar char="v"/>
              </a:pPr>
              <a:r>
                <a:rPr lang="zh-CN" altLang="en-US" sz="2800" b="1" dirty="0">
                  <a:solidFill>
                    <a:schemeClr val="accent1"/>
                  </a:solidFill>
                  <a:latin typeface="Verdana" panose="020B0604030504040204" pitchFamily="34" charset="0"/>
                  <a:ea typeface="宋体" panose="02010600030101010101" pitchFamily="2" charset="-122"/>
                </a:rPr>
                <a:t>链路的时延带宽积又称为以</a:t>
              </a:r>
              <a:r>
                <a:rPr lang="zh-CN" altLang="en-US" sz="2800" b="1" dirty="0">
                  <a:solidFill>
                    <a:schemeClr val="hlink"/>
                  </a:solidFill>
                  <a:latin typeface="Verdana" panose="020B0604030504040204" pitchFamily="34" charset="0"/>
                  <a:ea typeface="宋体" panose="02010600030101010101" pitchFamily="2" charset="-122"/>
                </a:rPr>
                <a:t>比特</a:t>
              </a:r>
              <a:r>
                <a:rPr lang="zh-CN" altLang="en-US" sz="2800" b="1" dirty="0">
                  <a:solidFill>
                    <a:schemeClr val="accent1"/>
                  </a:solidFill>
                  <a:latin typeface="Verdana" panose="020B0604030504040204" pitchFamily="34" charset="0"/>
                  <a:ea typeface="宋体" panose="02010600030101010101" pitchFamily="2" charset="-122"/>
                </a:rPr>
                <a:t>为单位的链路长度。 </a:t>
              </a:r>
              <a:endParaRPr lang="zh-CN" altLang="en-US" sz="2800" b="1" dirty="0">
                <a:solidFill>
                  <a:schemeClr val="accent1"/>
                </a:solidFill>
                <a:latin typeface="Verdana" panose="020B0604030504040204" pitchFamily="34" charset="0"/>
                <a:ea typeface="宋体" panose="02010600030101010101" pitchFamily="2" charset="-122"/>
              </a:endParaRPr>
            </a:p>
          </p:txBody>
        </p:sp>
        <p:sp>
          <p:nvSpPr>
            <p:cNvPr id="68623" name="Text Box 45"/>
            <p:cNvSpPr txBox="1"/>
            <p:nvPr/>
          </p:nvSpPr>
          <p:spPr>
            <a:xfrm>
              <a:off x="2336" y="985"/>
              <a:ext cx="1402" cy="371"/>
            </a:xfrm>
            <a:prstGeom prst="rect">
              <a:avLst/>
            </a:prstGeom>
            <a:solidFill>
              <a:srgbClr val="FFFF99"/>
            </a:solidFill>
            <a:ln w="9525" cap="flat" cmpd="sng">
              <a:solidFill>
                <a:srgbClr val="333399"/>
              </a:solidFill>
              <a:prstDash val="solid"/>
              <a:miter/>
              <a:headEnd type="none" w="med" len="med"/>
              <a:tailEnd type="none" w="med" len="med"/>
            </a:ln>
          </p:spPr>
          <p:txBody>
            <a:bodyPr wrap="none">
              <a:spAutoFit/>
            </a:bodyPr>
            <a:lstStyle/>
            <a:p>
              <a:pPr lvl="0" eaLnBrk="1" hangingPunct="1"/>
              <a:r>
                <a:rPr lang="zh-CN" altLang="en-US" sz="3200" dirty="0">
                  <a:solidFill>
                    <a:srgbClr val="333399"/>
                  </a:solidFill>
                  <a:latin typeface="Tahoma" panose="020B0604030504040204" pitchFamily="34" charset="0"/>
                  <a:ea typeface="黑体" panose="02010609060101010101" pitchFamily="49" charset="-122"/>
                </a:rPr>
                <a:t>时延带宽积</a:t>
              </a:r>
              <a:endParaRPr lang="zh-CN" altLang="en-US" sz="3200" dirty="0">
                <a:solidFill>
                  <a:srgbClr val="333399"/>
                </a:solidFill>
                <a:latin typeface="Tahoma" panose="020B0604030504040204" pitchFamily="34" charset="0"/>
                <a:ea typeface="黑体" panose="02010609060101010101" pitchFamily="49" charset="-122"/>
              </a:endParaRPr>
            </a:p>
          </p:txBody>
        </p:sp>
      </p:grpSp>
      <p:sp>
        <p:nvSpPr>
          <p:cNvPr id="45" name="MH_Title"/>
          <p:cNvSpPr>
            <a:spLocks noChangeArrowheads="1"/>
          </p:cNvSpPr>
          <p:nvPr/>
        </p:nvSpPr>
        <p:spPr bwMode="auto">
          <a:xfrm>
            <a:off x="1403350" y="476885"/>
            <a:ext cx="609854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altLang="zh-CN" sz="3200" b="1" smtClean="0">
                <a:solidFill>
                  <a:schemeClr val="accent1"/>
                </a:solidFill>
                <a:latin typeface="Arial Black" panose="020B0A04020102020204" pitchFamily="34" charset="0"/>
                <a:ea typeface="华文细黑" panose="02010600040101010101" pitchFamily="2" charset="-122"/>
              </a:rPr>
              <a:t>6.6 </a:t>
            </a:r>
            <a:r>
              <a:rPr lang="zh-CN" altLang="en-US" sz="3200" b="1" smtClean="0">
                <a:solidFill>
                  <a:schemeClr val="accent1"/>
                </a:solidFill>
                <a:latin typeface="Arial Black" panose="020B0A04020102020204" pitchFamily="34" charset="0"/>
                <a:ea typeface="华文细黑" panose="02010600040101010101" pitchFamily="2" charset="-122"/>
              </a:rPr>
              <a:t>时延带宽积</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120000"/>
              </a:lnSpc>
              <a:buFont typeface="Arial" panose="020B0604020202020204" pitchFamily="34" charset="0"/>
            </a:pPr>
            <a:r>
              <a:rPr lang="zh-CN" altLang="en-US" b="1" smtClean="0">
                <a:latin typeface="Arial Black" panose="020B0A04020102020204" pitchFamily="34" charset="0"/>
                <a:ea typeface="华文细黑" panose="02010600040101010101" pitchFamily="2" charset="-122"/>
                <a:cs typeface="+mn-cs"/>
              </a:rPr>
              <a:t>6</a:t>
            </a:r>
            <a:r>
              <a:rPr lang="en-US" altLang="zh-CN" b="1" smtClean="0">
                <a:latin typeface="Arial Black" panose="020B0A04020102020204" pitchFamily="34" charset="0"/>
                <a:ea typeface="华文细黑" panose="02010600040101010101" pitchFamily="2" charset="-122"/>
                <a:cs typeface="+mn-cs"/>
              </a:rPr>
              <a:t>.7</a:t>
            </a:r>
            <a:r>
              <a:rPr lang="zh-CN" altLang="en-US" b="1" smtClean="0">
                <a:latin typeface="Arial Black" panose="020B0A04020102020204" pitchFamily="34" charset="0"/>
                <a:ea typeface="华文细黑" panose="02010600040101010101" pitchFamily="2" charset="-122"/>
                <a:cs typeface="+mn-cs"/>
              </a:rPr>
              <a:t>  往返时间RTT</a:t>
            </a:r>
            <a:endParaRPr lang="zh-CN" altLang="en-US" b="1" smtClean="0">
              <a:latin typeface="Arial Black" panose="020B0A04020102020204" pitchFamily="34" charset="0"/>
              <a:ea typeface="华文细黑" panose="02010600040101010101" pitchFamily="2" charset="-122"/>
              <a:cs typeface="+mn-cs"/>
            </a:endParaRPr>
          </a:p>
        </p:txBody>
      </p:sp>
      <p:sp>
        <p:nvSpPr>
          <p:cNvPr id="3" name="文本占位符 2"/>
          <p:cNvSpPr>
            <a:spLocks noGrp="1"/>
          </p:cNvSpPr>
          <p:nvPr>
            <p:ph type="body" idx="1"/>
          </p:nvPr>
        </p:nvSpPr>
        <p:spPr>
          <a:xfrm>
            <a:off x="495300" y="1330325"/>
            <a:ext cx="8215630" cy="1712595"/>
          </a:xfrm>
        </p:spPr>
        <p:txBody>
          <a:bodyPr/>
          <a:lstStyle/>
          <a:p>
            <a:pPr marL="0" indent="0">
              <a:buNone/>
            </a:pPr>
            <a:r>
              <a:rPr b="1">
                <a:solidFill>
                  <a:schemeClr val="tx2"/>
                </a:solidFill>
                <a:latin typeface="Arial" panose="020B0604020202020204" pitchFamily="34" charset="0"/>
                <a:ea typeface="宋体" panose="02010600030101010101" pitchFamily="2" charset="-122"/>
                <a:sym typeface="+mn-ea"/>
              </a:rPr>
              <a:t>什么是往返时间？</a:t>
            </a:r>
            <a:endParaRPr b="1">
              <a:solidFill>
                <a:schemeClr val="tx2"/>
              </a:solidFill>
              <a:latin typeface="Arial" panose="020B0604020202020204" pitchFamily="34" charset="0"/>
              <a:ea typeface="宋体" panose="02010600030101010101" pitchFamily="2" charset="-122"/>
              <a:sym typeface="+mn-ea"/>
            </a:endParaRPr>
          </a:p>
          <a:p>
            <a:pPr marL="0" indent="0">
              <a:buNone/>
            </a:pPr>
            <a:r>
              <a:rPr b="1">
                <a:solidFill>
                  <a:schemeClr val="tx2"/>
                </a:solidFill>
                <a:latin typeface="Arial" panose="020B0604020202020204" pitchFamily="34" charset="0"/>
                <a:ea typeface="宋体" panose="02010600030101010101" pitchFamily="2" charset="-122"/>
                <a:sym typeface="+mn-ea"/>
              </a:rPr>
              <a:t>       指发送方发送数据开始到收到接收方确认止共经历的时间</a:t>
            </a:r>
            <a:endParaRPr lang="zh-CN" altLang="en-US" b="1" dirty="0">
              <a:solidFill>
                <a:schemeClr val="tx2"/>
              </a:solidFill>
              <a:latin typeface="Arial" panose="020B0604020202020204" pitchFamily="34" charset="0"/>
              <a:ea typeface="宋体" panose="02010600030101010101" pitchFamily="2" charset="-122"/>
            </a:endParaRPr>
          </a:p>
          <a:p>
            <a:pPr marL="0" indent="0">
              <a:buNone/>
            </a:pPr>
            <a:endParaRPr lang="zh-CN" altLang="en-US"/>
          </a:p>
        </p:txBody>
      </p:sp>
      <p:pic>
        <p:nvPicPr>
          <p:cNvPr id="7" name="Picture 139"/>
          <p:cNvPicPr>
            <a:picLocks noChangeArrowheads="1"/>
          </p:cNvPicPr>
          <p:nvPr/>
        </p:nvPicPr>
        <p:blipFill>
          <a:blip r:embed="rId1"/>
          <a:srcRect/>
          <a:stretch>
            <a:fillRect/>
          </a:stretch>
        </p:blipFill>
        <p:spPr bwMode="auto">
          <a:xfrm>
            <a:off x="2484120" y="3644900"/>
            <a:ext cx="1125855" cy="1068070"/>
          </a:xfrm>
          <a:prstGeom prst="rect">
            <a:avLst/>
          </a:prstGeom>
          <a:noFill/>
          <a:ln w="9525">
            <a:noFill/>
            <a:miter lim="800000"/>
            <a:headEnd/>
            <a:tailEnd/>
          </a:ln>
        </p:spPr>
      </p:pic>
      <p:sp>
        <p:nvSpPr>
          <p:cNvPr id="8" name="文本框 7"/>
          <p:cNvSpPr txBox="1"/>
          <p:nvPr/>
        </p:nvSpPr>
        <p:spPr>
          <a:xfrm>
            <a:off x="2915920" y="3789045"/>
            <a:ext cx="349250" cy="447675"/>
          </a:xfrm>
          <a:prstGeom prst="rect">
            <a:avLst/>
          </a:prstGeom>
          <a:noFill/>
        </p:spPr>
        <p:txBody>
          <a:bodyPr wrap="square" rtlCol="0">
            <a:spAutoFit/>
          </a:bodyPr>
          <a:lstStyle/>
          <a:p>
            <a:pPr>
              <a:lnSpc>
                <a:spcPct val="130000"/>
              </a:lnSpc>
            </a:pPr>
            <a:r>
              <a:rPr lang="en-US" altLang="zh-CN" b="1" dirty="0" smtClean="0">
                <a:latin typeface="Arial" panose="020B0604020202020204" pitchFamily="34" charset="0"/>
                <a:ea typeface="微软雅黑" panose="020B0503020204020204" pitchFamily="34" charset="-122"/>
              </a:rPr>
              <a:t>A</a:t>
            </a:r>
            <a:endParaRPr lang="en-US" altLang="zh-CN" b="1" dirty="0" smtClean="0">
              <a:latin typeface="Arial" panose="020B0604020202020204" pitchFamily="34" charset="0"/>
              <a:ea typeface="微软雅黑" panose="020B0503020204020204" pitchFamily="34" charset="-122"/>
            </a:endParaRPr>
          </a:p>
        </p:txBody>
      </p:sp>
      <p:pic>
        <p:nvPicPr>
          <p:cNvPr id="9" name="Picture 139"/>
          <p:cNvPicPr>
            <a:picLocks noChangeArrowheads="1"/>
          </p:cNvPicPr>
          <p:nvPr/>
        </p:nvPicPr>
        <p:blipFill>
          <a:blip r:embed="rId1"/>
          <a:srcRect/>
          <a:stretch>
            <a:fillRect/>
          </a:stretch>
        </p:blipFill>
        <p:spPr bwMode="auto">
          <a:xfrm>
            <a:off x="5077460" y="3652520"/>
            <a:ext cx="1237615" cy="988060"/>
          </a:xfrm>
          <a:prstGeom prst="rect">
            <a:avLst/>
          </a:prstGeom>
          <a:noFill/>
          <a:ln w="9525">
            <a:noFill/>
            <a:miter lim="800000"/>
            <a:headEnd/>
            <a:tailEnd/>
          </a:ln>
        </p:spPr>
      </p:pic>
      <p:sp>
        <p:nvSpPr>
          <p:cNvPr id="10" name="文本框 9"/>
          <p:cNvSpPr txBox="1"/>
          <p:nvPr/>
        </p:nvSpPr>
        <p:spPr>
          <a:xfrm>
            <a:off x="5364480" y="3860800"/>
            <a:ext cx="594995" cy="447675"/>
          </a:xfrm>
          <a:prstGeom prst="rect">
            <a:avLst/>
          </a:prstGeom>
          <a:noFill/>
        </p:spPr>
        <p:txBody>
          <a:bodyPr wrap="square" rtlCol="0">
            <a:spAutoFit/>
          </a:bodyPr>
          <a:lstStyle/>
          <a:p>
            <a:pPr algn="ctr">
              <a:lnSpc>
                <a:spcPct val="130000"/>
              </a:lnSpc>
            </a:pPr>
            <a:r>
              <a:rPr lang="en-US" altLang="zh-CN" b="1" dirty="0" smtClean="0">
                <a:latin typeface="Arial" panose="020B0604020202020204" pitchFamily="34" charset="0"/>
                <a:ea typeface="微软雅黑" panose="020B0503020204020204" pitchFamily="34" charset="-122"/>
              </a:rPr>
              <a:t>B</a:t>
            </a:r>
            <a:endParaRPr lang="en-US" altLang="zh-CN" b="1" dirty="0" smtClean="0">
              <a:latin typeface="Arial" panose="020B0604020202020204" pitchFamily="34" charset="0"/>
              <a:ea typeface="微软雅黑" panose="020B0503020204020204" pitchFamily="34" charset="-122"/>
            </a:endParaRPr>
          </a:p>
        </p:txBody>
      </p:sp>
      <p:cxnSp>
        <p:nvCxnSpPr>
          <p:cNvPr id="6" name="直接箭头连接符 5"/>
          <p:cNvCxnSpPr/>
          <p:nvPr/>
        </p:nvCxnSpPr>
        <p:spPr>
          <a:xfrm>
            <a:off x="3564255" y="4004945"/>
            <a:ext cx="1647190" cy="0"/>
          </a:xfrm>
          <a:prstGeom prst="straightConnector1">
            <a:avLst/>
          </a:prstGeom>
          <a:ln w="66675" cmpd="sng">
            <a:solidFill>
              <a:schemeClr val="accent1">
                <a:shade val="50000"/>
              </a:schemeClr>
            </a:solidFill>
            <a:prstDash val="solid"/>
            <a:tailEnd type="stealth" w="lg" len="lg"/>
          </a:ln>
          <a:effectLst>
            <a:reflection stA="45000" endPos="34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564255" y="4220845"/>
            <a:ext cx="1636395" cy="0"/>
          </a:xfrm>
          <a:prstGeom prst="straightConnector1">
            <a:avLst/>
          </a:prstGeom>
          <a:ln w="69850">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636645" y="3501390"/>
            <a:ext cx="1768475" cy="408305"/>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sym typeface="+mn-ea"/>
              </a:rPr>
              <a:t>开始发送数据</a:t>
            </a:r>
            <a:endParaRPr lang="en-US" altLang="zh-CN" sz="1600" b="1" dirty="0" smtClean="0">
              <a:latin typeface="Arial" panose="020B0604020202020204" pitchFamily="34" charset="0"/>
              <a:ea typeface="微软雅黑" panose="020B0503020204020204" pitchFamily="34" charset="-122"/>
            </a:endParaRPr>
          </a:p>
        </p:txBody>
      </p:sp>
      <p:sp>
        <p:nvSpPr>
          <p:cNvPr id="15" name="文本框 14"/>
          <p:cNvSpPr txBox="1"/>
          <p:nvPr/>
        </p:nvSpPr>
        <p:spPr>
          <a:xfrm>
            <a:off x="3636010" y="4436745"/>
            <a:ext cx="1833880" cy="408305"/>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数据接收确认</a:t>
            </a:r>
            <a:endParaRPr lang="en-US" altLang="zh-CN" sz="1600" b="1"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116740" name="Rectangle 4"/>
          <p:cNvSpPr/>
          <p:nvPr/>
        </p:nvSpPr>
        <p:spPr>
          <a:xfrm>
            <a:off x="6553200" y="1371600"/>
            <a:ext cx="1603375" cy="4186238"/>
          </a:xfrm>
          <a:prstGeom prst="rect">
            <a:avLst/>
          </a:prstGeom>
          <a:solidFill>
            <a:srgbClr val="FFCCCC"/>
          </a:solidFill>
          <a:ln w="9525">
            <a:noFill/>
            <a:miter/>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6741" name="Text Box 5"/>
          <p:cNvSpPr txBox="1"/>
          <p:nvPr/>
        </p:nvSpPr>
        <p:spPr>
          <a:xfrm>
            <a:off x="2679700" y="981075"/>
            <a:ext cx="1347788" cy="579438"/>
          </a:xfrm>
          <a:prstGeom prst="rect">
            <a:avLst/>
          </a:prstGeom>
          <a:noFill/>
          <a:ln w="9525">
            <a:noFill/>
            <a:miter/>
          </a:ln>
        </p:spPr>
        <p:txBody>
          <a:bodyPr wrap="none">
            <a:spAutoFit/>
          </a:bodyPr>
          <a:lstStyle/>
          <a:p>
            <a:pPr lvl="0" eaLnBrk="1" hangingPunct="1"/>
            <a:r>
              <a:rPr lang="zh-CN" altLang="en-US" sz="3200" dirty="0">
                <a:solidFill>
                  <a:schemeClr val="folHlink"/>
                </a:solidFill>
                <a:latin typeface="Arial" panose="020B0604020202020204" pitchFamily="34" charset="0"/>
                <a:ea typeface="黑体" panose="02010609060101010101" pitchFamily="49" charset="-122"/>
              </a:rPr>
              <a:t>时延</a:t>
            </a:r>
            <a:r>
              <a:rPr lang="zh-CN" altLang="en-US" sz="1600" dirty="0">
                <a:solidFill>
                  <a:schemeClr val="folHlink"/>
                </a:solidFill>
                <a:latin typeface="Arial" panose="020B0604020202020204" pitchFamily="34" charset="0"/>
                <a:ea typeface="黑体" panose="02010609060101010101" pitchFamily="49" charset="-122"/>
              </a:rPr>
              <a:t> </a:t>
            </a:r>
            <a:r>
              <a:rPr lang="en-US" altLang="zh-CN" sz="3200" i="1" dirty="0">
                <a:solidFill>
                  <a:schemeClr val="folHlink"/>
                </a:solidFill>
                <a:latin typeface="Arial" panose="020B0604020202020204" pitchFamily="34" charset="0"/>
                <a:ea typeface="黑体" panose="02010609060101010101" pitchFamily="49" charset="-122"/>
              </a:rPr>
              <a:t>D</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16742" name="Line 6"/>
          <p:cNvSpPr/>
          <p:nvPr/>
        </p:nvSpPr>
        <p:spPr>
          <a:xfrm flipV="1">
            <a:off x="4087813" y="1225550"/>
            <a:ext cx="0" cy="4332288"/>
          </a:xfrm>
          <a:prstGeom prst="line">
            <a:avLst/>
          </a:prstGeom>
          <a:ln w="38100" cap="flat" cmpd="sng">
            <a:solidFill>
              <a:schemeClr val="tx2"/>
            </a:solidFill>
            <a:prstDash val="solid"/>
            <a:headEnd type="none" w="med" len="med"/>
            <a:tailEnd type="triangle" w="med" len="lg"/>
          </a:ln>
        </p:spPr>
        <p:txBody>
          <a:bodyPr/>
          <a:lstStyle/>
          <a:p>
            <a:endParaRPr lang="zh-CN" altLang="en-US"/>
          </a:p>
        </p:txBody>
      </p:sp>
      <p:sp>
        <p:nvSpPr>
          <p:cNvPr id="116743" name="Line 7"/>
          <p:cNvSpPr/>
          <p:nvPr/>
        </p:nvSpPr>
        <p:spPr>
          <a:xfrm rot="5400000" flipV="1">
            <a:off x="6615113" y="3030538"/>
            <a:ext cx="0" cy="5054600"/>
          </a:xfrm>
          <a:prstGeom prst="line">
            <a:avLst/>
          </a:prstGeom>
          <a:ln w="38100" cap="flat" cmpd="sng">
            <a:solidFill>
              <a:schemeClr val="tx2"/>
            </a:solidFill>
            <a:prstDash val="solid"/>
            <a:headEnd type="none" w="med" len="med"/>
            <a:tailEnd type="triangle" w="med" len="lg"/>
          </a:ln>
        </p:spPr>
        <p:txBody>
          <a:bodyPr/>
          <a:lstStyle/>
          <a:p>
            <a:endParaRPr lang="zh-CN" altLang="en-US"/>
          </a:p>
        </p:txBody>
      </p:sp>
      <p:sp>
        <p:nvSpPr>
          <p:cNvPr id="116744" name="Line 8"/>
          <p:cNvSpPr/>
          <p:nvPr/>
        </p:nvSpPr>
        <p:spPr>
          <a:xfrm>
            <a:off x="8156575" y="1225550"/>
            <a:ext cx="0" cy="4332288"/>
          </a:xfrm>
          <a:prstGeom prst="line">
            <a:avLst/>
          </a:prstGeom>
          <a:ln w="9525" cap="flat" cmpd="sng">
            <a:solidFill>
              <a:srgbClr val="CC0000"/>
            </a:solidFill>
            <a:prstDash val="dash"/>
            <a:headEnd type="none" w="med" len="med"/>
            <a:tailEnd type="none" w="med" len="med"/>
          </a:ln>
        </p:spPr>
        <p:txBody>
          <a:bodyPr/>
          <a:lstStyle/>
          <a:p>
            <a:endParaRPr lang="zh-CN" altLang="en-US"/>
          </a:p>
        </p:txBody>
      </p:sp>
      <p:sp>
        <p:nvSpPr>
          <p:cNvPr id="4106" name="Arc 9"/>
          <p:cNvSpPr/>
          <p:nvPr/>
        </p:nvSpPr>
        <p:spPr>
          <a:xfrm flipV="1">
            <a:off x="4087813" y="1371600"/>
            <a:ext cx="3981450" cy="3898900"/>
          </a:xfrm>
          <a:custGeom>
            <a:avLst/>
            <a:gdLst>
              <a:gd name="txL" fmla="*/ 0 w 21600"/>
              <a:gd name="txT" fmla="*/ 0 h 21612"/>
              <a:gd name="txR" fmla="*/ 21600 w 21600"/>
              <a:gd name="txB" fmla="*/ 21612 h 21612"/>
            </a:gdLst>
            <a:ahLst/>
            <a:cxnLst>
              <a:cxn ang="0">
                <a:pos x="0" y="0"/>
              </a:cxn>
              <a:cxn ang="0">
                <a:pos x="733886220" y="703378661"/>
              </a:cxn>
              <a:cxn ang="0">
                <a:pos x="0" y="702987905"/>
              </a:cxn>
            </a:cxnLst>
            <a:rect l="txL" t="txT" r="txR" b="txB"/>
            <a:pathLst>
              <a:path w="21600" h="21612" fill="none">
                <a:moveTo>
                  <a:pt x="-1" y="0"/>
                </a:moveTo>
                <a:cubicBezTo>
                  <a:pt x="11929" y="0"/>
                  <a:pt x="21600" y="9670"/>
                  <a:pt x="21600" y="21600"/>
                </a:cubicBezTo>
                <a:cubicBezTo>
                  <a:pt x="21600" y="21603"/>
                  <a:pt x="21599" y="21607"/>
                  <a:pt x="21599" y="21611"/>
                </a:cubicBezTo>
              </a:path>
              <a:path w="21600" h="21612" stroke="0">
                <a:moveTo>
                  <a:pt x="-1" y="0"/>
                </a:moveTo>
                <a:cubicBezTo>
                  <a:pt x="11929" y="0"/>
                  <a:pt x="21600" y="9670"/>
                  <a:pt x="21600" y="21600"/>
                </a:cubicBezTo>
                <a:cubicBezTo>
                  <a:pt x="21600" y="21603"/>
                  <a:pt x="21599" y="21607"/>
                  <a:pt x="21599" y="21611"/>
                </a:cubicBezTo>
                <a:lnTo>
                  <a:pt x="0" y="21600"/>
                </a:lnTo>
                <a:close/>
              </a:path>
            </a:pathLst>
          </a:custGeom>
          <a:noFill/>
          <a:ln w="76200" cap="flat" cmpd="sng">
            <a:solidFill>
              <a:srgbClr val="CC0000"/>
            </a:solidFill>
            <a:prstDash val="solid"/>
            <a:round/>
            <a:headEnd type="none" w="med" len="med"/>
            <a:tailEnd type="none" w="med" len="med"/>
          </a:ln>
        </p:spPr>
        <p:txBody>
          <a:bodyPr rot="10800000"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16746" name="Text Box 10"/>
          <p:cNvSpPr txBox="1"/>
          <p:nvPr/>
        </p:nvSpPr>
        <p:spPr>
          <a:xfrm>
            <a:off x="6069013" y="5797550"/>
            <a:ext cx="1754187" cy="579438"/>
          </a:xfrm>
          <a:prstGeom prst="rect">
            <a:avLst/>
          </a:prstGeom>
          <a:noFill/>
          <a:ln w="9525">
            <a:noFill/>
            <a:miter/>
          </a:ln>
        </p:spPr>
        <p:txBody>
          <a:bodyPr wrap="none">
            <a:spAutoFit/>
          </a:bodyPr>
          <a:lstStyle/>
          <a:p>
            <a:pPr lvl="0" eaLnBrk="1" hangingPunct="1"/>
            <a:r>
              <a:rPr lang="zh-CN" altLang="en-US" sz="3200" dirty="0">
                <a:solidFill>
                  <a:schemeClr val="folHlink"/>
                </a:solidFill>
                <a:latin typeface="Arial" panose="020B0604020202020204" pitchFamily="34" charset="0"/>
                <a:ea typeface="黑体" panose="02010609060101010101" pitchFamily="49" charset="-122"/>
              </a:rPr>
              <a:t>利用率</a:t>
            </a:r>
            <a:r>
              <a:rPr lang="zh-CN" altLang="en-US" sz="1600" dirty="0">
                <a:solidFill>
                  <a:schemeClr val="folHlink"/>
                </a:solidFill>
                <a:latin typeface="Arial" panose="020B0604020202020204" pitchFamily="34" charset="0"/>
                <a:ea typeface="黑体" panose="02010609060101010101" pitchFamily="49" charset="-122"/>
              </a:rPr>
              <a:t> </a:t>
            </a:r>
            <a:r>
              <a:rPr lang="en-US" altLang="zh-CN" sz="3200" i="1" dirty="0">
                <a:solidFill>
                  <a:schemeClr val="folHlink"/>
                </a:solidFill>
                <a:latin typeface="Arial" panose="020B0604020202020204" pitchFamily="34" charset="0"/>
                <a:ea typeface="黑体" panose="02010609060101010101" pitchFamily="49" charset="-122"/>
              </a:rPr>
              <a:t>U</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16747" name="Text Box 11"/>
          <p:cNvSpPr txBox="1"/>
          <p:nvPr/>
        </p:nvSpPr>
        <p:spPr>
          <a:xfrm>
            <a:off x="7912100" y="5543550"/>
            <a:ext cx="409575" cy="579438"/>
          </a:xfrm>
          <a:prstGeom prst="rect">
            <a:avLst/>
          </a:prstGeom>
          <a:noFill/>
          <a:ln w="9525">
            <a:noFill/>
            <a:miter/>
          </a:ln>
        </p:spPr>
        <p:txBody>
          <a:bodyPr wrap="none">
            <a:spAutoFit/>
          </a:bodyPr>
          <a:lstStyle/>
          <a:p>
            <a:pPr lvl="0" eaLnBrk="1" hangingPunct="1"/>
            <a:r>
              <a:rPr lang="en-US" altLang="zh-CN" sz="3200" dirty="0">
                <a:solidFill>
                  <a:schemeClr val="folHlink"/>
                </a:solidFill>
                <a:latin typeface="Arial" panose="020B0604020202020204" pitchFamily="34" charset="0"/>
                <a:ea typeface="黑体" panose="02010609060101010101" pitchFamily="49" charset="-122"/>
              </a:rPr>
              <a:t>1</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16748" name="Text Box 12"/>
          <p:cNvSpPr txBox="1"/>
          <p:nvPr/>
        </p:nvSpPr>
        <p:spPr>
          <a:xfrm>
            <a:off x="3762375" y="5473700"/>
            <a:ext cx="409575" cy="579438"/>
          </a:xfrm>
          <a:prstGeom prst="rect">
            <a:avLst/>
          </a:prstGeom>
          <a:noFill/>
          <a:ln w="9525">
            <a:noFill/>
            <a:miter/>
          </a:ln>
        </p:spPr>
        <p:txBody>
          <a:bodyPr wrap="none">
            <a:spAutoFit/>
          </a:bodyPr>
          <a:lstStyle/>
          <a:p>
            <a:pPr lvl="0" eaLnBrk="1" hangingPunct="1"/>
            <a:r>
              <a:rPr lang="en-US" altLang="zh-CN" sz="3200" dirty="0">
                <a:solidFill>
                  <a:schemeClr val="folHlink"/>
                </a:solidFill>
                <a:latin typeface="Arial" panose="020B0604020202020204" pitchFamily="34" charset="0"/>
                <a:ea typeface="黑体" panose="02010609060101010101" pitchFamily="49" charset="-122"/>
              </a:rPr>
              <a:t>0</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16749" name="Text Box 13"/>
          <p:cNvSpPr txBox="1"/>
          <p:nvPr/>
        </p:nvSpPr>
        <p:spPr>
          <a:xfrm>
            <a:off x="3475038" y="4872038"/>
            <a:ext cx="625475" cy="579437"/>
          </a:xfrm>
          <a:prstGeom prst="rect">
            <a:avLst/>
          </a:prstGeom>
          <a:noFill/>
          <a:ln w="9525">
            <a:noFill/>
            <a:miter/>
          </a:ln>
        </p:spPr>
        <p:txBody>
          <a:bodyPr wrap="none">
            <a:spAutoFit/>
          </a:bodyPr>
          <a:lstStyle/>
          <a:p>
            <a:pPr lvl="0" eaLnBrk="1" hangingPunct="1"/>
            <a:r>
              <a:rPr lang="en-US" altLang="zh-CN" sz="3200" i="1" dirty="0">
                <a:solidFill>
                  <a:schemeClr val="folHlink"/>
                </a:solidFill>
                <a:latin typeface="Arial" panose="020B0604020202020204" pitchFamily="34" charset="0"/>
                <a:ea typeface="黑体" panose="02010609060101010101" pitchFamily="49" charset="-122"/>
              </a:rPr>
              <a:t>D</a:t>
            </a:r>
            <a:r>
              <a:rPr lang="en-US" altLang="zh-CN" sz="3200" baseline="-25000" dirty="0">
                <a:solidFill>
                  <a:schemeClr val="folHlink"/>
                </a:solidFill>
                <a:latin typeface="Arial" panose="020B0604020202020204" pitchFamily="34" charset="0"/>
                <a:ea typeface="黑体" panose="02010609060101010101" pitchFamily="49" charset="-122"/>
              </a:rPr>
              <a:t>0</a:t>
            </a:r>
            <a:endParaRPr lang="en-US" altLang="zh-CN" sz="3200" i="1" baseline="-25000" dirty="0">
              <a:solidFill>
                <a:schemeClr val="folHlink"/>
              </a:solidFill>
              <a:latin typeface="Arial" panose="020B0604020202020204" pitchFamily="34" charset="0"/>
              <a:ea typeface="黑体" panose="02010609060101010101" pitchFamily="49" charset="-122"/>
            </a:endParaRPr>
          </a:p>
        </p:txBody>
      </p:sp>
      <p:sp>
        <p:nvSpPr>
          <p:cNvPr id="116750" name="Text Box 14"/>
          <p:cNvSpPr txBox="1"/>
          <p:nvPr/>
        </p:nvSpPr>
        <p:spPr>
          <a:xfrm>
            <a:off x="6775450" y="1447800"/>
            <a:ext cx="996950" cy="1554163"/>
          </a:xfrm>
          <a:prstGeom prst="rect">
            <a:avLst/>
          </a:prstGeom>
          <a:noFill/>
          <a:ln w="9525">
            <a:noFill/>
            <a:miter/>
          </a:ln>
        </p:spPr>
        <p:txBody>
          <a:bodyPr wrap="none">
            <a:spAutoFit/>
          </a:bodyPr>
          <a:lstStyle/>
          <a:p>
            <a:pPr lvl="0" eaLnBrk="1" hangingPunct="1"/>
            <a:r>
              <a:rPr lang="zh-CN" altLang="en-US" sz="3200" dirty="0">
                <a:solidFill>
                  <a:schemeClr val="folHlink"/>
                </a:solidFill>
                <a:latin typeface="Arial" panose="020B0604020202020204" pitchFamily="34" charset="0"/>
                <a:ea typeface="黑体" panose="02010609060101010101" pitchFamily="49" charset="-122"/>
              </a:rPr>
              <a:t>时延</a:t>
            </a:r>
            <a:endParaRPr lang="zh-CN" altLang="en-US" sz="3200" dirty="0">
              <a:solidFill>
                <a:schemeClr val="folHlink"/>
              </a:solidFill>
              <a:latin typeface="Arial" panose="020B0604020202020204" pitchFamily="34" charset="0"/>
              <a:ea typeface="黑体" panose="02010609060101010101" pitchFamily="49" charset="-122"/>
            </a:endParaRPr>
          </a:p>
          <a:p>
            <a:pPr lvl="0" eaLnBrk="1" hangingPunct="1"/>
            <a:r>
              <a:rPr lang="zh-CN" altLang="en-US" sz="3200" dirty="0">
                <a:solidFill>
                  <a:schemeClr val="folHlink"/>
                </a:solidFill>
                <a:latin typeface="Arial" panose="020B0604020202020204" pitchFamily="34" charset="0"/>
                <a:ea typeface="黑体" panose="02010609060101010101" pitchFamily="49" charset="-122"/>
              </a:rPr>
              <a:t>急剧</a:t>
            </a:r>
            <a:endParaRPr lang="zh-CN" altLang="en-US" sz="3200" dirty="0">
              <a:solidFill>
                <a:schemeClr val="folHlink"/>
              </a:solidFill>
              <a:latin typeface="Arial" panose="020B0604020202020204" pitchFamily="34" charset="0"/>
              <a:ea typeface="黑体" panose="02010609060101010101" pitchFamily="49" charset="-122"/>
            </a:endParaRPr>
          </a:p>
          <a:p>
            <a:pPr lvl="0" eaLnBrk="1" hangingPunct="1"/>
            <a:r>
              <a:rPr lang="zh-CN" altLang="en-US" sz="3200" dirty="0">
                <a:solidFill>
                  <a:schemeClr val="folHlink"/>
                </a:solidFill>
                <a:latin typeface="Arial" panose="020B0604020202020204" pitchFamily="34" charset="0"/>
                <a:ea typeface="黑体" panose="02010609060101010101" pitchFamily="49" charset="-122"/>
              </a:rPr>
              <a:t>增大</a:t>
            </a:r>
            <a:endParaRPr lang="zh-CN" altLang="en-US" sz="3200" i="1" dirty="0">
              <a:solidFill>
                <a:schemeClr val="folHlink"/>
              </a:solidFill>
              <a:latin typeface="Arial" panose="020B0604020202020204" pitchFamily="34" charset="0"/>
              <a:ea typeface="黑体" panose="02010609060101010101" pitchFamily="49" charset="-122"/>
            </a:endParaRPr>
          </a:p>
        </p:txBody>
      </p:sp>
      <p:graphicFrame>
        <p:nvGraphicFramePr>
          <p:cNvPr id="116751" name="Object 4" descr="f2ee45c6b4b54178a752d1e4af8a5240# #矩形 675"/>
          <p:cNvGraphicFramePr/>
          <p:nvPr>
            <p:ph/>
          </p:nvPr>
        </p:nvGraphicFramePr>
        <p:xfrm>
          <a:off x="1143000" y="2514600"/>
          <a:ext cx="1600200" cy="954088"/>
        </p:xfrm>
        <a:graphic>
          <a:graphicData uri="http://schemas.openxmlformats.org/presentationml/2006/ole">
            <mc:AlternateContent xmlns:mc="http://schemas.openxmlformats.org/markup-compatibility/2006">
              <mc:Choice xmlns:v="urn:schemas-microsoft-com:vml" Requires="v">
                <p:oleObj spid="_x0000_s3073" name="" r:id="rId1" imgW="15849600" imgH="9448800" progId="Equation.3">
                  <p:embed/>
                </p:oleObj>
              </mc:Choice>
              <mc:Fallback>
                <p:oleObj name="" r:id="rId1" imgW="15849600" imgH="9448800" progId="Equation.3">
                  <p:embed/>
                  <p:pic>
                    <p:nvPicPr>
                      <p:cNvPr id="0" name="图片 3072" descr="image18"/>
                      <p:cNvPicPr/>
                      <p:nvPr/>
                    </p:nvPicPr>
                    <p:blipFill>
                      <a:blip r:embed="rId2"/>
                      <a:stretch>
                        <a:fillRect/>
                      </a:stretch>
                    </p:blipFill>
                    <p:spPr>
                      <a:xfrm>
                        <a:off x="1143000" y="2514600"/>
                        <a:ext cx="1600200" cy="954088"/>
                      </a:xfrm>
                      <a:prstGeom prst="rect">
                        <a:avLst/>
                      </a:prstGeom>
                      <a:noFill/>
                      <a:ln w="38100">
                        <a:noFill/>
                      </a:ln>
                    </p:spPr>
                  </p:pic>
                </p:oleObj>
              </mc:Fallback>
            </mc:AlternateContent>
          </a:graphicData>
        </a:graphic>
      </p:graphicFrame>
      <p:sp>
        <p:nvSpPr>
          <p:cNvPr id="45" name="MH_Title"/>
          <p:cNvSpPr>
            <a:spLocks noChangeArrowheads="1"/>
          </p:cNvSpPr>
          <p:nvPr/>
        </p:nvSpPr>
        <p:spPr bwMode="auto">
          <a:xfrm>
            <a:off x="1691640" y="260350"/>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sz="3200" b="1" smtClean="0">
                <a:solidFill>
                  <a:schemeClr val="accent1"/>
                </a:solidFill>
                <a:latin typeface="Arial Black" panose="020B0A04020102020204" pitchFamily="34" charset="0"/>
                <a:ea typeface="华文细黑" panose="02010600040101010101" pitchFamily="2" charset="-122"/>
              </a:rPr>
              <a:t>6.8   </a:t>
            </a:r>
            <a:r>
              <a:rPr lang="zh-CN" altLang="en-US" sz="3200" b="1" smtClean="0">
                <a:solidFill>
                  <a:schemeClr val="accent1"/>
                </a:solidFill>
                <a:latin typeface="Arial Black" panose="020B0A04020102020204" pitchFamily="34" charset="0"/>
                <a:ea typeface="华文细黑" panose="02010600040101010101" pitchFamily="2" charset="-122"/>
              </a:rPr>
              <a:t>利用率</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
        <p:nvSpPr>
          <p:cNvPr id="2" name="文本框 1"/>
          <p:cNvSpPr txBox="1"/>
          <p:nvPr/>
        </p:nvSpPr>
        <p:spPr>
          <a:xfrm>
            <a:off x="827405" y="1988820"/>
            <a:ext cx="1906270" cy="36830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利用率公式：</a:t>
            </a:r>
            <a:endParaRPr lang="zh-CN" altLang="en-US" sz="1400" dirty="0" smtClean="0">
              <a:latin typeface="Arial" panose="020B0604020202020204" pitchFamily="34" charset="0"/>
              <a:ea typeface="微软雅黑" panose="020B0503020204020204" pitchFamily="34" charset="-122"/>
            </a:endParaRPr>
          </a:p>
        </p:txBody>
      </p:sp>
      <p:sp>
        <p:nvSpPr>
          <p:cNvPr id="3" name="文本框 2"/>
          <p:cNvSpPr txBox="1"/>
          <p:nvPr/>
        </p:nvSpPr>
        <p:spPr>
          <a:xfrm>
            <a:off x="828040" y="3843655"/>
            <a:ext cx="2221230" cy="1042035"/>
          </a:xfrm>
          <a:prstGeom prst="rect">
            <a:avLst/>
          </a:prstGeom>
          <a:noFill/>
        </p:spPr>
        <p:txBody>
          <a:bodyPr wrap="square" rtlCol="0">
            <a:spAutoFit/>
          </a:bodyPr>
          <a:lstStyle/>
          <a:p>
            <a:pPr>
              <a:lnSpc>
                <a:spcPct val="130000"/>
              </a:lnSpc>
            </a:pPr>
            <a:r>
              <a:rPr lang="en-US" altLang="zh-CN" sz="1600" dirty="0" smtClean="0">
                <a:solidFill>
                  <a:schemeClr val="tx1">
                    <a:lumMod val="50000"/>
                  </a:schemeClr>
                </a:solidFill>
                <a:latin typeface="Arial" panose="020B0604020202020204" pitchFamily="34" charset="0"/>
                <a:ea typeface="微软雅黑" panose="020B0503020204020204" pitchFamily="34" charset="-122"/>
              </a:rPr>
              <a:t>D0</a:t>
            </a:r>
            <a:r>
              <a:rPr lang="zh-CN" altLang="en-US" sz="1600" dirty="0" smtClean="0">
                <a:solidFill>
                  <a:schemeClr val="tx1">
                    <a:lumMod val="50000"/>
                  </a:schemeClr>
                </a:solidFill>
                <a:latin typeface="Arial" panose="020B0604020202020204" pitchFamily="34" charset="0"/>
                <a:ea typeface="微软雅黑" panose="020B0503020204020204" pitchFamily="34" charset="-122"/>
              </a:rPr>
              <a:t>表示网络空闲时的时延，</a:t>
            </a:r>
            <a:r>
              <a:rPr lang="en-US" altLang="zh-CN" sz="1600" dirty="0" smtClean="0">
                <a:solidFill>
                  <a:schemeClr val="tx1">
                    <a:lumMod val="50000"/>
                  </a:schemeClr>
                </a:solidFill>
                <a:latin typeface="Arial" panose="020B0604020202020204" pitchFamily="34" charset="0"/>
                <a:ea typeface="微软雅黑" panose="020B0503020204020204" pitchFamily="34" charset="-122"/>
              </a:rPr>
              <a:t>D</a:t>
            </a:r>
            <a:r>
              <a:rPr lang="zh-CN" altLang="en-US" sz="1600" dirty="0" smtClean="0">
                <a:solidFill>
                  <a:schemeClr val="tx1">
                    <a:lumMod val="50000"/>
                  </a:schemeClr>
                </a:solidFill>
                <a:latin typeface="Arial" panose="020B0604020202020204" pitchFamily="34" charset="0"/>
                <a:ea typeface="微软雅黑" panose="020B0503020204020204" pitchFamily="34" charset="-122"/>
              </a:rPr>
              <a:t>表示网络当前的时延。</a:t>
            </a:r>
            <a:endParaRPr lang="zh-CN" altLang="en-US" sz="1600" dirty="0" smtClean="0">
              <a:solidFill>
                <a:schemeClr val="tx1">
                  <a:lumMod val="50000"/>
                </a:schemeClr>
              </a:solidFill>
              <a:latin typeface="Arial" panose="020B0604020202020204" pitchFamily="34" charset="0"/>
              <a:ea typeface="微软雅黑" panose="020B0503020204020204" pitchFamily="34" charset="-122"/>
            </a:endParaRPr>
          </a:p>
        </p:txBody>
      </p:sp>
      <p:sp>
        <p:nvSpPr>
          <p:cNvPr id="6" name="文本框 5"/>
          <p:cNvSpPr txBox="1"/>
          <p:nvPr/>
        </p:nvSpPr>
        <p:spPr>
          <a:xfrm>
            <a:off x="3670300" y="6242050"/>
            <a:ext cx="2456180" cy="37084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图</a:t>
            </a:r>
            <a:r>
              <a:rPr lang="en-US" altLang="zh-CN" sz="1400" dirty="0" smtClean="0">
                <a:latin typeface="Arial" panose="020B0604020202020204" pitchFamily="34" charset="0"/>
                <a:ea typeface="微软雅黑" panose="020B0503020204020204" pitchFamily="34" charset="-122"/>
              </a:rPr>
              <a:t> 6.3   </a:t>
            </a:r>
            <a:r>
              <a:rPr lang="zh-CN" altLang="en-US" sz="1400" dirty="0" smtClean="0">
                <a:latin typeface="Arial" panose="020B0604020202020204" pitchFamily="34" charset="0"/>
                <a:ea typeface="微软雅黑" panose="020B0503020204020204" pitchFamily="34" charset="-122"/>
              </a:rPr>
              <a:t>时延与利用率的关系</a:t>
            </a:r>
            <a:r>
              <a:rPr lang="en-US" altLang="zh-CN" sz="1400" dirty="0" smtClean="0">
                <a:latin typeface="Arial" panose="020B0604020202020204" pitchFamily="34" charset="0"/>
                <a:ea typeface="微软雅黑" panose="020B0503020204020204" pitchFamily="34" charset="-122"/>
              </a:rPr>
              <a:t> </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6751"/>
                                        </p:tgtEl>
                                        <p:attrNameLst>
                                          <p:attrName>style.visibility</p:attrName>
                                        </p:attrNameLst>
                                      </p:cBhvr>
                                      <p:to>
                                        <p:strVal val="visible"/>
                                      </p:to>
                                    </p:set>
                                    <p:animEffect transition="in" filter="slide(fromBottom)">
                                      <p:cBhvr>
                                        <p:cTn id="7" dur="500"/>
                                        <p:tgtEl>
                                          <p:spTgt spid="1167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741"/>
                                        </p:tgtEl>
                                        <p:attrNameLst>
                                          <p:attrName>style.visibility</p:attrName>
                                        </p:attrNameLst>
                                      </p:cBhvr>
                                      <p:to>
                                        <p:strVal val="visible"/>
                                      </p:to>
                                    </p:set>
                                    <p:animEffect transition="in" filter="fade">
                                      <p:cBhvr>
                                        <p:cTn id="10" dur="1000"/>
                                        <p:tgtEl>
                                          <p:spTgt spid="116741"/>
                                        </p:tgtEl>
                                      </p:cBhvr>
                                    </p:animEffect>
                                  </p:childTnLst>
                                </p:cTn>
                              </p:par>
                              <p:par>
                                <p:cTn id="11" presetID="10" presetClass="entr" presetSubtype="0" fill="hold" nodeType="withEffect">
                                  <p:stCondLst>
                                    <p:cond delay="0"/>
                                  </p:stCondLst>
                                  <p:childTnLst>
                                    <p:set>
                                      <p:cBhvr>
                                        <p:cTn id="12" dur="1" fill="hold">
                                          <p:stCondLst>
                                            <p:cond delay="0"/>
                                          </p:stCondLst>
                                        </p:cTn>
                                        <p:tgtEl>
                                          <p:spTgt spid="116742"/>
                                        </p:tgtEl>
                                        <p:attrNameLst>
                                          <p:attrName>style.visibility</p:attrName>
                                        </p:attrNameLst>
                                      </p:cBhvr>
                                      <p:to>
                                        <p:strVal val="visible"/>
                                      </p:to>
                                    </p:set>
                                    <p:animEffect transition="in" filter="fade">
                                      <p:cBhvr>
                                        <p:cTn id="13" dur="1000"/>
                                        <p:tgtEl>
                                          <p:spTgt spid="116742"/>
                                        </p:tgtEl>
                                      </p:cBhvr>
                                    </p:animEffect>
                                  </p:childTnLst>
                                </p:cTn>
                              </p:par>
                              <p:par>
                                <p:cTn id="14" presetID="10" presetClass="entr" presetSubtype="0" fill="hold" nodeType="withEffect">
                                  <p:stCondLst>
                                    <p:cond delay="0"/>
                                  </p:stCondLst>
                                  <p:childTnLst>
                                    <p:set>
                                      <p:cBhvr>
                                        <p:cTn id="15" dur="1" fill="hold">
                                          <p:stCondLst>
                                            <p:cond delay="0"/>
                                          </p:stCondLst>
                                        </p:cTn>
                                        <p:tgtEl>
                                          <p:spTgt spid="116743"/>
                                        </p:tgtEl>
                                        <p:attrNameLst>
                                          <p:attrName>style.visibility</p:attrName>
                                        </p:attrNameLst>
                                      </p:cBhvr>
                                      <p:to>
                                        <p:strVal val="visible"/>
                                      </p:to>
                                    </p:set>
                                    <p:animEffect transition="in" filter="fade">
                                      <p:cBhvr>
                                        <p:cTn id="16" dur="1000"/>
                                        <p:tgtEl>
                                          <p:spTgt spid="116743"/>
                                        </p:tgtEl>
                                      </p:cBhvr>
                                    </p:animEffect>
                                  </p:childTnLst>
                                </p:cTn>
                              </p:par>
                              <p:par>
                                <p:cTn id="17" presetID="10" presetClass="entr" presetSubtype="0" fill="hold" nodeType="withEffect">
                                  <p:stCondLst>
                                    <p:cond delay="0"/>
                                  </p:stCondLst>
                                  <p:childTnLst>
                                    <p:set>
                                      <p:cBhvr>
                                        <p:cTn id="18" dur="1" fill="hold">
                                          <p:stCondLst>
                                            <p:cond delay="0"/>
                                          </p:stCondLst>
                                        </p:cTn>
                                        <p:tgtEl>
                                          <p:spTgt spid="116744"/>
                                        </p:tgtEl>
                                        <p:attrNameLst>
                                          <p:attrName>style.visibility</p:attrName>
                                        </p:attrNameLst>
                                      </p:cBhvr>
                                      <p:to>
                                        <p:strVal val="visible"/>
                                      </p:to>
                                    </p:set>
                                    <p:animEffect transition="in" filter="fade">
                                      <p:cBhvr>
                                        <p:cTn id="19" dur="1000"/>
                                        <p:tgtEl>
                                          <p:spTgt spid="1167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06"/>
                                        </p:tgtEl>
                                        <p:attrNameLst>
                                          <p:attrName>style.visibility</p:attrName>
                                        </p:attrNameLst>
                                      </p:cBhvr>
                                      <p:to>
                                        <p:strVal val="visible"/>
                                      </p:to>
                                    </p:set>
                                    <p:animEffect transition="in" filter="fade">
                                      <p:cBhvr>
                                        <p:cTn id="22" dur="1000"/>
                                        <p:tgtEl>
                                          <p:spTgt spid="410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6746"/>
                                        </p:tgtEl>
                                        <p:attrNameLst>
                                          <p:attrName>style.visibility</p:attrName>
                                        </p:attrNameLst>
                                      </p:cBhvr>
                                      <p:to>
                                        <p:strVal val="visible"/>
                                      </p:to>
                                    </p:set>
                                    <p:animEffect transition="in" filter="fade">
                                      <p:cBhvr>
                                        <p:cTn id="25" dur="1000"/>
                                        <p:tgtEl>
                                          <p:spTgt spid="1167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6747"/>
                                        </p:tgtEl>
                                        <p:attrNameLst>
                                          <p:attrName>style.visibility</p:attrName>
                                        </p:attrNameLst>
                                      </p:cBhvr>
                                      <p:to>
                                        <p:strVal val="visible"/>
                                      </p:to>
                                    </p:set>
                                    <p:animEffect transition="in" filter="fade">
                                      <p:cBhvr>
                                        <p:cTn id="28" dur="1000"/>
                                        <p:tgtEl>
                                          <p:spTgt spid="1167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748"/>
                                        </p:tgtEl>
                                        <p:attrNameLst>
                                          <p:attrName>style.visibility</p:attrName>
                                        </p:attrNameLst>
                                      </p:cBhvr>
                                      <p:to>
                                        <p:strVal val="visible"/>
                                      </p:to>
                                    </p:set>
                                    <p:animEffect transition="in" filter="fade">
                                      <p:cBhvr>
                                        <p:cTn id="31" dur="1000"/>
                                        <p:tgtEl>
                                          <p:spTgt spid="1167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6749"/>
                                        </p:tgtEl>
                                        <p:attrNameLst>
                                          <p:attrName>style.visibility</p:attrName>
                                        </p:attrNameLst>
                                      </p:cBhvr>
                                      <p:to>
                                        <p:strVal val="visible"/>
                                      </p:to>
                                    </p:set>
                                    <p:animEffect transition="in" filter="fade">
                                      <p:cBhvr>
                                        <p:cTn id="34" dur="1000"/>
                                        <p:tgtEl>
                                          <p:spTgt spid="1167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6750"/>
                                        </p:tgtEl>
                                        <p:attrNameLst>
                                          <p:attrName>style.visibility</p:attrName>
                                        </p:attrNameLst>
                                      </p:cBhvr>
                                      <p:to>
                                        <p:strVal val="visible"/>
                                      </p:to>
                                    </p:set>
                                    <p:animEffect transition="in" filter="fade">
                                      <p:cBhvr>
                                        <p:cTn id="37" dur="1000"/>
                                        <p:tgtEl>
                                          <p:spTgt spid="1167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116751"/>
                    </p:tgtEl>
                  </p:cond>
                </p:stCondLst>
                <p:endSync evt="end" delay="0">
                  <p:rtn val="all"/>
                </p:endSync>
                <p:childTnLst>
                  <p:par>
                    <p:cTn id="44" fill="hold">
                      <p:stCondLst>
                        <p:cond delay="0"/>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6740"/>
                                        </p:tgtEl>
                                        <p:attrNameLst>
                                          <p:attrName>style.visibility</p:attrName>
                                        </p:attrNameLst>
                                      </p:cBhvr>
                                      <p:to>
                                        <p:strVal val="visible"/>
                                      </p:to>
                                    </p:set>
                                    <p:animEffect transition="in" filter="fade">
                                      <p:cBhvr>
                                        <p:cTn id="48" dur="1000"/>
                                        <p:tgtEl>
                                          <p:spTgt spid="116740"/>
                                        </p:tgtEl>
                                      </p:cBhvr>
                                    </p:animEffect>
                                  </p:childTnLst>
                                </p:cTn>
                              </p:par>
                            </p:childTnLst>
                          </p:cTn>
                        </p:par>
                      </p:childTnLst>
                    </p:cTn>
                  </p:par>
                </p:childTnLst>
              </p:cTn>
              <p:nextCondLst>
                <p:cond evt="onClick" delay="0">
                  <p:tgtEl>
                    <p:spTgt spid="116751"/>
                  </p:tgtEl>
                </p:cond>
              </p:nextCondLst>
            </p:seq>
          </p:childTnLst>
        </p:cTn>
      </p:par>
    </p:tnLst>
    <p:bldLst>
      <p:bldP spid="116740" grpId="0" bldLvl="0" animBg="1"/>
      <p:bldP spid="116741" grpId="0"/>
      <p:bldP spid="4106" grpId="0" bldLvl="0" animBg="1"/>
      <p:bldP spid="116746" grpId="0"/>
      <p:bldP spid="116747" grpId="0"/>
      <p:bldP spid="116748" grpId="0"/>
      <p:bldP spid="116749" grpId="0"/>
      <p:bldP spid="116750"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anose="020B0600000101010101" pitchFamily="34" charset="-127"/>
              <a:cs typeface="+mn-cs"/>
            </a:endParaRPr>
          </a:p>
        </p:txBody>
      </p:sp>
      <p:sp>
        <p:nvSpPr>
          <p:cNvPr id="10245" name="AutoShape 5"/>
          <p:cNvSpPr>
            <a:spLocks noChangeArrowheads="1"/>
          </p:cNvSpPr>
          <p:nvPr/>
        </p:nvSpPr>
        <p:spPr bwMode="auto">
          <a:xfrm rot="16200000" flipH="1">
            <a:off x="2890838" y="3281363"/>
            <a:ext cx="458788" cy="296863"/>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noFill/>
            <a:miter lim="800000"/>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6" name="AutoShape 6"/>
          <p:cNvSpPr>
            <a:spLocks noChangeArrowheads="1"/>
          </p:cNvSpPr>
          <p:nvPr/>
        </p:nvSpPr>
        <p:spPr bwMode="auto">
          <a:xfrm rot="5400000" flipH="1">
            <a:off x="5557838" y="3205163"/>
            <a:ext cx="458788" cy="296863"/>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noFill/>
            <a:miter lim="800000"/>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29"/>
          <p:cNvGrpSpPr/>
          <p:nvPr/>
        </p:nvGrpSpPr>
        <p:grpSpPr>
          <a:xfrm>
            <a:off x="3276600" y="2209800"/>
            <a:ext cx="2325688" cy="2400300"/>
            <a:chOff x="2064" y="1392"/>
            <a:chExt cx="1465" cy="1512"/>
          </a:xfrm>
        </p:grpSpPr>
        <p:sp>
          <p:nvSpPr>
            <p:cNvPr id="69658" name="Oval 8"/>
            <p:cNvSpPr/>
            <p:nvPr/>
          </p:nvSpPr>
          <p:spPr>
            <a:xfrm>
              <a:off x="2064" y="1392"/>
              <a:ext cx="1465" cy="1512"/>
            </a:xfrm>
            <a:prstGeom prst="ellipse">
              <a:avLst/>
            </a:prstGeom>
            <a:gradFill rotWithShape="1">
              <a:gsLst>
                <a:gs pos="0">
                  <a:srgbClr val="767676"/>
                </a:gs>
                <a:gs pos="50000">
                  <a:srgbClr val="FFFFFF"/>
                </a:gs>
                <a:gs pos="100000">
                  <a:srgbClr val="767676"/>
                </a:gs>
              </a:gsLst>
              <a:lin ang="5400000" scaled="1"/>
              <a:tileRect/>
            </a:gradFill>
            <a:ln w="57150" cap="flat" cmpd="sng">
              <a:solidFill>
                <a:schemeClr val="bg1"/>
              </a:solidFill>
              <a:prstDash val="solid"/>
              <a:headEnd type="none" w="med" len="med"/>
              <a:tailEnd type="none" w="med" len="med"/>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grpSp>
          <p:nvGrpSpPr>
            <p:cNvPr id="69659" name="Group 28"/>
            <p:cNvGrpSpPr/>
            <p:nvPr/>
          </p:nvGrpSpPr>
          <p:grpSpPr>
            <a:xfrm>
              <a:off x="2160" y="1488"/>
              <a:ext cx="1298" cy="1339"/>
              <a:chOff x="2160" y="1488"/>
              <a:chExt cx="1298" cy="1339"/>
            </a:xfrm>
          </p:grpSpPr>
          <p:sp>
            <p:nvSpPr>
              <p:cNvPr id="69660" name="Oval 9"/>
              <p:cNvSpPr/>
              <p:nvPr/>
            </p:nvSpPr>
            <p:spPr>
              <a:xfrm>
                <a:off x="2160" y="1488"/>
                <a:ext cx="1298" cy="1339"/>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lstStyle/>
              <a:p>
                <a:pPr lvl="0"/>
                <a:endParaRPr lang="zh-CN" altLang="en-US" dirty="0">
                  <a:latin typeface="Times New Roman" panose="02020603050405020304" pitchFamily="18" charset="0"/>
                  <a:ea typeface="宋体" panose="02010600030101010101" pitchFamily="2" charset="-122"/>
                </a:endParaRPr>
              </a:p>
            </p:txBody>
          </p:sp>
          <p:sp>
            <p:nvSpPr>
              <p:cNvPr id="10250" name="Oval 10"/>
              <p:cNvSpPr>
                <a:spLocks noChangeArrowheads="1"/>
              </p:cNvSpPr>
              <p:nvPr/>
            </p:nvSpPr>
            <p:spPr bwMode="auto">
              <a:xfrm>
                <a:off x="2243" y="1557"/>
                <a:ext cx="1144" cy="11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9525">
                <a:noFill/>
                <a:round/>
              </a:ln>
              <a:effectLst/>
            </p:spPr>
            <p:txBody>
              <a:bodyPr wrap="none" anchor="ctr">
                <a:spAutoFit/>
              </a:bodyP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62" name="Oval 11"/>
              <p:cNvSpPr/>
              <p:nvPr/>
            </p:nvSpPr>
            <p:spPr>
              <a:xfrm>
                <a:off x="2243" y="1557"/>
                <a:ext cx="1144" cy="1183"/>
              </a:xfrm>
              <a:prstGeom prst="ellipse">
                <a:avLst/>
              </a:prstGeom>
              <a:gradFill rotWithShape="1">
                <a:gsLst>
                  <a:gs pos="0">
                    <a:srgbClr val="000000"/>
                  </a:gs>
                  <a:gs pos="100000">
                    <a:srgbClr val="FFCC00"/>
                  </a:gs>
                </a:gsLst>
                <a:lin ang="2700000" scaled="1"/>
                <a:tileRect/>
              </a:gradFill>
              <a:ln w="9525">
                <a:noFill/>
              </a:ln>
            </p:spPr>
            <p:txBody>
              <a:bodyPr wrap="none" anchor="ctr">
                <a:spAutoFit/>
              </a:bodyPr>
              <a:lstStyle/>
              <a:p>
                <a:pPr lvl="0"/>
                <a:endParaRPr lang="zh-CN" altLang="en-US" dirty="0">
                  <a:latin typeface="Times New Roman" panose="02020603050405020304" pitchFamily="18" charset="0"/>
                  <a:ea typeface="宋体" panose="02010600030101010101" pitchFamily="2" charset="-122"/>
                </a:endParaRPr>
              </a:p>
            </p:txBody>
          </p:sp>
          <p:sp>
            <p:nvSpPr>
              <p:cNvPr id="10252" name="Oval 12"/>
              <p:cNvSpPr>
                <a:spLocks noChangeArrowheads="1"/>
              </p:cNvSpPr>
              <p:nvPr/>
            </p:nvSpPr>
            <p:spPr bwMode="auto">
              <a:xfrm>
                <a:off x="2318" y="1635"/>
                <a:ext cx="994" cy="102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9525">
                <a:noFill/>
                <a:round/>
              </a:ln>
              <a:effectLst/>
            </p:spPr>
            <p:txBody>
              <a:bodyPr anchor="ctr">
                <a:spAutoFit/>
              </a:bodyP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64" name="Oval 13"/>
              <p:cNvSpPr/>
              <p:nvPr/>
            </p:nvSpPr>
            <p:spPr>
              <a:xfrm>
                <a:off x="2318" y="1635"/>
                <a:ext cx="994" cy="1028"/>
              </a:xfrm>
              <a:prstGeom prst="ellipse">
                <a:avLst/>
              </a:prstGeom>
              <a:gradFill rotWithShape="1">
                <a:gsLst>
                  <a:gs pos="0">
                    <a:srgbClr val="FFCC00"/>
                  </a:gs>
                  <a:gs pos="100000">
                    <a:srgbClr val="7C6300"/>
                  </a:gs>
                </a:gsLst>
                <a:lin ang="2700000" scaled="1"/>
                <a:tileRect/>
              </a:gradFill>
              <a:ln w="9525">
                <a:noFill/>
              </a:ln>
            </p:spPr>
            <p:txBody>
              <a:bodyPr anchor="ctr">
                <a:spAutoFit/>
              </a:bodyPr>
              <a:lstStyle/>
              <a:p>
                <a:pPr lvl="0"/>
                <a:endParaRPr lang="zh-CN" altLang="en-US" dirty="0">
                  <a:latin typeface="Times New Roman" panose="02020603050405020304" pitchFamily="18" charset="0"/>
                  <a:ea typeface="宋体" panose="02010600030101010101" pitchFamily="2" charset="-122"/>
                </a:endParaRPr>
              </a:p>
            </p:txBody>
          </p:sp>
          <p:sp>
            <p:nvSpPr>
              <p:cNvPr id="69665" name="Text Box 20"/>
              <p:cNvSpPr txBox="1"/>
              <p:nvPr/>
            </p:nvSpPr>
            <p:spPr>
              <a:xfrm>
                <a:off x="2281" y="2009"/>
                <a:ext cx="1075" cy="288"/>
              </a:xfrm>
              <a:prstGeom prst="rect">
                <a:avLst/>
              </a:prstGeom>
              <a:noFill/>
              <a:ln w="9525">
                <a:noFill/>
                <a:miter/>
              </a:ln>
            </p:spPr>
            <p:txBody>
              <a:bodyPr wrap="none">
                <a:spAutoFit/>
              </a:bodyPr>
              <a:lstStyle/>
              <a:p>
                <a:pPr lvl="0" algn="ctr"/>
                <a:r>
                  <a:rPr lang="zh-CN" altLang="en-US" sz="2400" b="1" dirty="0">
                    <a:solidFill>
                      <a:srgbClr val="FFFFFF"/>
                    </a:solidFill>
                    <a:latin typeface="Arial" panose="020B0604020202020204" pitchFamily="34" charset="0"/>
                    <a:ea typeface="宋体" panose="02010600030101010101" pitchFamily="2" charset="-122"/>
                  </a:rPr>
                  <a:t>非性能特征</a:t>
                </a:r>
                <a:endParaRPr lang="zh-CN" altLang="en-US" sz="2400" b="1" dirty="0">
                  <a:solidFill>
                    <a:srgbClr val="FFFFFF"/>
                  </a:solidFill>
                  <a:latin typeface="Arial" panose="020B0604020202020204" pitchFamily="34" charset="0"/>
                  <a:ea typeface="宋体" panose="02010600030101010101" pitchFamily="2" charset="-122"/>
                </a:endParaRPr>
              </a:p>
            </p:txBody>
          </p:sp>
        </p:grpSp>
      </p:grpSp>
      <p:grpSp>
        <p:nvGrpSpPr>
          <p:cNvPr id="4" name="Group 32"/>
          <p:cNvGrpSpPr/>
          <p:nvPr/>
        </p:nvGrpSpPr>
        <p:grpSpPr>
          <a:xfrm>
            <a:off x="1143000" y="3810000"/>
            <a:ext cx="1658938" cy="569913"/>
            <a:chOff x="720" y="2333"/>
            <a:chExt cx="1045" cy="359"/>
          </a:xfrm>
        </p:grpSpPr>
        <p:sp>
          <p:nvSpPr>
            <p:cNvPr id="10254" name="AutoShape 14"/>
            <p:cNvSpPr>
              <a:spLocks noChangeArrowheads="1"/>
            </p:cNvSpPr>
            <p:nvPr/>
          </p:nvSpPr>
          <p:spPr bwMode="auto">
            <a:xfrm>
              <a:off x="720" y="2333"/>
              <a:ext cx="1045" cy="359"/>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57" name="Text Box 24"/>
            <p:cNvSpPr txBox="1"/>
            <p:nvPr/>
          </p:nvSpPr>
          <p:spPr>
            <a:xfrm>
              <a:off x="912" y="2400"/>
              <a:ext cx="551" cy="231"/>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标准化</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5" name="Group 31"/>
          <p:cNvGrpSpPr/>
          <p:nvPr/>
        </p:nvGrpSpPr>
        <p:grpSpPr>
          <a:xfrm>
            <a:off x="1143000" y="3276600"/>
            <a:ext cx="1658938" cy="571500"/>
            <a:chOff x="720" y="2023"/>
            <a:chExt cx="1045" cy="360"/>
          </a:xfrm>
        </p:grpSpPr>
        <p:sp>
          <p:nvSpPr>
            <p:cNvPr id="10255" name="AutoShape 15"/>
            <p:cNvSpPr>
              <a:spLocks noChangeArrowheads="1"/>
            </p:cNvSpPr>
            <p:nvPr/>
          </p:nvSpPr>
          <p:spPr bwMode="auto">
            <a:xfrm>
              <a:off x="720" y="2023"/>
              <a:ext cx="1045" cy="36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55" name="Text Box 23"/>
            <p:cNvSpPr txBox="1"/>
            <p:nvPr/>
          </p:nvSpPr>
          <p:spPr>
            <a:xfrm>
              <a:off x="1008" y="2112"/>
              <a:ext cx="404" cy="231"/>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质量</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6" name="Group 34"/>
          <p:cNvGrpSpPr/>
          <p:nvPr/>
        </p:nvGrpSpPr>
        <p:grpSpPr>
          <a:xfrm>
            <a:off x="6019800" y="3810000"/>
            <a:ext cx="1804988" cy="569913"/>
            <a:chOff x="3696" y="3024"/>
            <a:chExt cx="1137" cy="359"/>
          </a:xfrm>
        </p:grpSpPr>
        <p:sp>
          <p:nvSpPr>
            <p:cNvPr id="10257" name="AutoShape 17"/>
            <p:cNvSpPr>
              <a:spLocks noChangeArrowheads="1"/>
            </p:cNvSpPr>
            <p:nvPr/>
          </p:nvSpPr>
          <p:spPr bwMode="auto">
            <a:xfrm>
              <a:off x="3744" y="3024"/>
              <a:ext cx="1089" cy="359"/>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53" name="Text Box 27"/>
            <p:cNvSpPr txBox="1"/>
            <p:nvPr/>
          </p:nvSpPr>
          <p:spPr>
            <a:xfrm>
              <a:off x="3696" y="3120"/>
              <a:ext cx="1131" cy="231"/>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易于管理和维护</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7" name="Group 35"/>
          <p:cNvGrpSpPr/>
          <p:nvPr/>
        </p:nvGrpSpPr>
        <p:grpSpPr>
          <a:xfrm>
            <a:off x="6096000" y="3276600"/>
            <a:ext cx="1789113" cy="571500"/>
            <a:chOff x="3840" y="2208"/>
            <a:chExt cx="1127" cy="360"/>
          </a:xfrm>
        </p:grpSpPr>
        <p:sp>
          <p:nvSpPr>
            <p:cNvPr id="10258" name="AutoShape 18"/>
            <p:cNvSpPr>
              <a:spLocks noChangeArrowheads="1"/>
            </p:cNvSpPr>
            <p:nvPr/>
          </p:nvSpPr>
          <p:spPr bwMode="auto">
            <a:xfrm>
              <a:off x="3840" y="2208"/>
              <a:ext cx="1089" cy="36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51" name="Text Box 26"/>
            <p:cNvSpPr txBox="1"/>
            <p:nvPr/>
          </p:nvSpPr>
          <p:spPr>
            <a:xfrm>
              <a:off x="3844" y="2304"/>
              <a:ext cx="1123" cy="230"/>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扩展性和升级性</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8" name="Group 30"/>
          <p:cNvGrpSpPr/>
          <p:nvPr/>
        </p:nvGrpSpPr>
        <p:grpSpPr>
          <a:xfrm>
            <a:off x="1143000" y="2743200"/>
            <a:ext cx="1658938" cy="569913"/>
            <a:chOff x="720" y="1728"/>
            <a:chExt cx="1045" cy="359"/>
          </a:xfrm>
        </p:grpSpPr>
        <p:sp>
          <p:nvSpPr>
            <p:cNvPr id="10256" name="AutoShape 16"/>
            <p:cNvSpPr>
              <a:spLocks noChangeArrowheads="1"/>
            </p:cNvSpPr>
            <p:nvPr/>
          </p:nvSpPr>
          <p:spPr bwMode="auto">
            <a:xfrm>
              <a:off x="720" y="1728"/>
              <a:ext cx="1045" cy="359"/>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49" name="Text Box 22"/>
            <p:cNvSpPr txBox="1"/>
            <p:nvPr/>
          </p:nvSpPr>
          <p:spPr>
            <a:xfrm>
              <a:off x="1008" y="1776"/>
              <a:ext cx="404" cy="231"/>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费用</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9" name="Group 33"/>
          <p:cNvGrpSpPr/>
          <p:nvPr/>
        </p:nvGrpSpPr>
        <p:grpSpPr>
          <a:xfrm>
            <a:off x="6096000" y="2743200"/>
            <a:ext cx="1728788" cy="569913"/>
            <a:chOff x="3840" y="1714"/>
            <a:chExt cx="1089" cy="359"/>
          </a:xfrm>
        </p:grpSpPr>
        <p:sp>
          <p:nvSpPr>
            <p:cNvPr id="10259" name="AutoShape 19"/>
            <p:cNvSpPr>
              <a:spLocks noChangeArrowheads="1"/>
            </p:cNvSpPr>
            <p:nvPr/>
          </p:nvSpPr>
          <p:spPr bwMode="auto">
            <a:xfrm>
              <a:off x="3840" y="1714"/>
              <a:ext cx="1089" cy="359"/>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marL="0" marR="0" lvl="0" indent="0" algn="l" defTabSz="914400"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47" name="Text Box 25"/>
            <p:cNvSpPr txBox="1"/>
            <p:nvPr/>
          </p:nvSpPr>
          <p:spPr>
            <a:xfrm>
              <a:off x="4128" y="1776"/>
              <a:ext cx="551" cy="231"/>
            </a:xfrm>
            <a:prstGeom prst="rect">
              <a:avLst/>
            </a:prstGeom>
            <a:noFill/>
            <a:ln w="9525">
              <a:noFill/>
              <a:miter/>
            </a:ln>
          </p:spPr>
          <p:txBody>
            <a:bodyPr wrap="none">
              <a:spAutoFit/>
            </a:bodyPr>
            <a:lstStyle/>
            <a:p>
              <a:pPr lvl="0" algn="ctr"/>
              <a:r>
                <a:rPr lang="zh-CN" altLang="en-US" b="1" dirty="0">
                  <a:solidFill>
                    <a:schemeClr val="bg1"/>
                  </a:solidFill>
                  <a:latin typeface="Times New Roman" panose="02020603050405020304" pitchFamily="18" charset="0"/>
                  <a:ea typeface="宋体" panose="02010600030101010101" pitchFamily="2" charset="-122"/>
                </a:rPr>
                <a:t>可靠性</a:t>
              </a:r>
              <a:endParaRPr lang="en-US" altLang="zh-CN" b="1" dirty="0">
                <a:solidFill>
                  <a:schemeClr val="bg1"/>
                </a:solidFill>
                <a:latin typeface="Times New Roman" panose="02020603050405020304" pitchFamily="18" charset="0"/>
                <a:ea typeface="宋体" panose="02010600030101010101" pitchFamily="2" charset="-122"/>
              </a:endParaRPr>
            </a:p>
          </p:txBody>
        </p:sp>
      </p:grpSp>
      <p:sp>
        <p:nvSpPr>
          <p:cNvPr id="45" name="MH_Title"/>
          <p:cNvSpPr>
            <a:spLocks noChangeArrowheads="1"/>
          </p:cNvSpPr>
          <p:nvPr/>
        </p:nvSpPr>
        <p:spPr bwMode="auto">
          <a:xfrm>
            <a:off x="1691640" y="260350"/>
            <a:ext cx="557911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3200" b="1" smtClean="0">
                <a:solidFill>
                  <a:schemeClr val="accent1"/>
                </a:solidFill>
                <a:latin typeface="Arial Black" panose="020B0A04020102020204" pitchFamily="34" charset="0"/>
                <a:ea typeface="华文细黑" panose="02010600040101010101" pitchFamily="2" charset="-122"/>
              </a:rPr>
              <a:t>6.9	</a:t>
            </a:r>
            <a:r>
              <a:rPr lang="zh-CN" altLang="en-US" sz="3200" b="1" smtClean="0">
                <a:solidFill>
                  <a:schemeClr val="accent1"/>
                </a:solidFill>
                <a:latin typeface="Arial Black" panose="020B0A04020102020204" pitchFamily="34" charset="0"/>
                <a:ea typeface="华文细黑" panose="02010600040101010101" pitchFamily="2" charset="-122"/>
              </a:rPr>
              <a:t>计算机网络的非性能特征</a:t>
            </a:r>
            <a:endParaRPr lang="zh-CN" altLang="en-US" sz="3200" b="1" dirty="0" smtClean="0">
              <a:solidFill>
                <a:schemeClr val="accent1"/>
              </a:solidFill>
              <a:latin typeface="Arial Black" panose="020B0A040201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2" presetClass="entr" presetSubtype="2" fill="hold" grpId="0" nodeType="after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slide(fromRight)">
                                      <p:cBhvr>
                                        <p:cTn id="13" dur="500"/>
                                        <p:tgtEl>
                                          <p:spTgt spid="10245"/>
                                        </p:tgtEl>
                                      </p:cBhvr>
                                    </p:animEffect>
                                  </p:childTnLst>
                                </p:cTn>
                              </p:par>
                            </p:childTnLst>
                          </p:cTn>
                        </p:par>
                        <p:par>
                          <p:cTn id="14" fill="hold">
                            <p:stCondLst>
                              <p:cond delay="1500"/>
                            </p:stCondLst>
                            <p:childTnLst>
                              <p:par>
                                <p:cTn id="15" presetID="5"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par>
                          <p:cTn id="18" fill="hold">
                            <p:stCondLst>
                              <p:cond delay="2000"/>
                            </p:stCondLst>
                            <p:childTnLst>
                              <p:par>
                                <p:cTn id="19" presetID="5"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childTnLst>
                          </p:cTn>
                        </p:par>
                        <p:par>
                          <p:cTn id="22" fill="hold">
                            <p:stCondLst>
                              <p:cond delay="2500"/>
                            </p:stCondLst>
                            <p:childTnLst>
                              <p:par>
                                <p:cTn id="23" presetID="5" presetClass="entr" presetSubtype="1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10246"/>
                                        </p:tgtEl>
                                        <p:attrNameLst>
                                          <p:attrName>style.visibility</p:attrName>
                                        </p:attrNameLst>
                                      </p:cBhvr>
                                      <p:to>
                                        <p:strVal val="visible"/>
                                      </p:to>
                                    </p:set>
                                    <p:animEffect transition="in" filter="slide(fromLeft)">
                                      <p:cBhvr>
                                        <p:cTn id="29" dur="500"/>
                                        <p:tgtEl>
                                          <p:spTgt spid="10246"/>
                                        </p:tgtEl>
                                      </p:cBhvr>
                                    </p:animEffect>
                                  </p:childTnLst>
                                </p:cTn>
                              </p:par>
                            </p:childTnLst>
                          </p:cTn>
                        </p:par>
                        <p:par>
                          <p:cTn id="30" fill="hold">
                            <p:stCondLst>
                              <p:cond delay="3500"/>
                            </p:stCondLst>
                            <p:childTnLst>
                              <p:par>
                                <p:cTn id="31" presetID="5" presetClass="entr" presetSubtype="1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par>
                          <p:cTn id="34" fill="hold">
                            <p:stCondLst>
                              <p:cond delay="4000"/>
                            </p:stCondLst>
                            <p:childTnLst>
                              <p:par>
                                <p:cTn id="35" presetID="5" presetClass="entr" presetSubtype="1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par>
                          <p:cTn id="38" fill="hold">
                            <p:stCondLst>
                              <p:cond delay="4500"/>
                            </p:stCondLst>
                            <p:childTnLst>
                              <p:par>
                                <p:cTn id="39" presetID="5" presetClass="entr" presetSubtype="1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0" animBg="1"/>
      <p:bldP spid="10246"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a:solidFill>
                  <a:schemeClr val="tx1">
                    <a:lumMod val="75000"/>
                  </a:schemeClr>
                </a:solidFill>
                <a:sym typeface="+mn-ea"/>
              </a:rPr>
              <a:t>作业</a:t>
            </a:r>
            <a:endParaRPr lang="en-US" altLang="zh-CN" b="1">
              <a:solidFill>
                <a:schemeClr val="tx1">
                  <a:lumMod val="75000"/>
                </a:schemeClr>
              </a:solidFill>
              <a:sym typeface="+mn-ea"/>
            </a:endParaRPr>
          </a:p>
        </p:txBody>
      </p:sp>
      <p:sp>
        <p:nvSpPr>
          <p:cNvPr id="3" name="内容占位符 2"/>
          <p:cNvSpPr>
            <a:spLocks noGrp="1"/>
          </p:cNvSpPr>
          <p:nvPr>
            <p:ph idx="1"/>
          </p:nvPr>
        </p:nvSpPr>
        <p:spPr/>
        <p:txBody>
          <a:bodyPr>
            <a:normAutofit/>
          </a:bodyPr>
          <a:lstStyle/>
          <a:p>
            <a:pPr marL="0" indent="0">
              <a:buNone/>
            </a:pPr>
            <a:r>
              <a:rPr altLang="en-US" b="1" dirty="0" smtClean="0">
                <a:solidFill>
                  <a:schemeClr val="tx1">
                    <a:lumMod val="75000"/>
                  </a:schemeClr>
                </a:solidFill>
              </a:rPr>
              <a:t>见超星平台</a:t>
            </a:r>
            <a:endParaRPr lang="en-US" altLang="zh-CN" b="1"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rPr>
              <a:t>1.1</a:t>
            </a:r>
            <a:r>
              <a:rPr lang="zh-CN" altLang="en-US" sz="3200" b="1" dirty="0" smtClean="0">
                <a:solidFill>
                  <a:srgbClr val="002060"/>
                </a:solidFill>
                <a:effectLst/>
                <a:latin typeface="黑体" panose="02010609060101010101" pitchFamily="49" charset="-122"/>
                <a:ea typeface="黑体" panose="02010609060101010101" pitchFamily="49" charset="-122"/>
              </a:rPr>
              <a:t>　计算机网络的定义与功能</a:t>
            </a: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 useBgFill="1">
        <p:nvSpPr>
          <p:cNvPr id="43" name="矩形 42"/>
          <p:cNvSpPr/>
          <p:nvPr/>
        </p:nvSpPr>
        <p:spPr>
          <a:xfrm>
            <a:off x="660770" y="1875224"/>
            <a:ext cx="7715304" cy="956945"/>
          </a:xfrm>
          <a:prstGeom prst="rect">
            <a:avLst/>
          </a:prstGeom>
          <a:effectLst>
            <a:outerShdw blurRad="50800" dist="38100" dir="2700000" algn="tl" rotWithShape="0">
              <a:prstClr val="black">
                <a:alpha val="40000"/>
              </a:prstClr>
            </a:outerShdw>
          </a:effectLst>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资源共享</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的角度看，通常将计算机网络定义为：将</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地理位置不同</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的具有独立功能的计算机或由计算机控制的外部设备，通过</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通信设备和线路连接</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起来，在</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网络操作系统</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的控制下，按照约定的</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通信协议</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信息交换</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，实现</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资源共享</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的系统。</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767926" y="3161108"/>
            <a:ext cx="7608147" cy="66802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计算机网络的主要功能体现在如下几个方面。</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7" name="组合 46"/>
          <p:cNvGrpSpPr/>
          <p:nvPr/>
        </p:nvGrpSpPr>
        <p:grpSpPr>
          <a:xfrm>
            <a:off x="1571604" y="4286256"/>
            <a:ext cx="1841107" cy="516149"/>
            <a:chOff x="2095472" y="4572008"/>
            <a:chExt cx="2454809" cy="688199"/>
          </a:xfrm>
        </p:grpSpPr>
        <p:sp>
          <p:nvSpPr>
            <p:cNvPr id="15" name="îṣļîḑé-Rectangle 68"/>
            <p:cNvSpPr/>
            <p:nvPr/>
          </p:nvSpPr>
          <p:spPr>
            <a:xfrm>
              <a:off x="2738414" y="4731441"/>
              <a:ext cx="1811867" cy="369147"/>
            </a:xfrm>
            <a:prstGeom prst="rect">
              <a:avLst/>
            </a:prstGeom>
          </p:spPr>
          <p:txBody>
            <a:bodyPr wrap="none" lIns="108000" tIns="0" rIns="108000" bIns="0">
              <a:spAutoFit/>
            </a:bodyPr>
            <a:lstStyle/>
            <a:p>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数据通信</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solar-system_124615"/>
            <p:cNvSpPr>
              <a:spLocks noChangeAspect="1"/>
            </p:cNvSpPr>
            <p:nvPr/>
          </p:nvSpPr>
          <p:spPr bwMode="auto">
            <a:xfrm>
              <a:off x="2095472" y="4572008"/>
              <a:ext cx="609685" cy="688199"/>
            </a:xfrm>
            <a:custGeom>
              <a:avLst/>
              <a:gdLst>
                <a:gd name="connsiteX0" fmla="*/ 211268 w 536440"/>
                <a:gd name="connsiteY0" fmla="*/ 520202 h 605522"/>
                <a:gd name="connsiteX1" fmla="*/ 191678 w 536440"/>
                <a:gd name="connsiteY1" fmla="*/ 539755 h 605522"/>
                <a:gd name="connsiteX2" fmla="*/ 211268 w 536440"/>
                <a:gd name="connsiteY2" fmla="*/ 559308 h 605522"/>
                <a:gd name="connsiteX3" fmla="*/ 230858 w 536440"/>
                <a:gd name="connsiteY3" fmla="*/ 539755 h 605522"/>
                <a:gd name="connsiteX4" fmla="*/ 211268 w 536440"/>
                <a:gd name="connsiteY4" fmla="*/ 520202 h 605522"/>
                <a:gd name="connsiteX5" fmla="*/ 211268 w 536440"/>
                <a:gd name="connsiteY5" fmla="*/ 502426 h 605522"/>
                <a:gd name="connsiteX6" fmla="*/ 248668 w 536440"/>
                <a:gd name="connsiteY6" fmla="*/ 539755 h 605522"/>
                <a:gd name="connsiteX7" fmla="*/ 211268 w 536440"/>
                <a:gd name="connsiteY7" fmla="*/ 577084 h 605522"/>
                <a:gd name="connsiteX8" fmla="*/ 173869 w 536440"/>
                <a:gd name="connsiteY8" fmla="*/ 539755 h 605522"/>
                <a:gd name="connsiteX9" fmla="*/ 211268 w 536440"/>
                <a:gd name="connsiteY9" fmla="*/ 502426 h 605522"/>
                <a:gd name="connsiteX10" fmla="*/ 347548 w 536440"/>
                <a:gd name="connsiteY10" fmla="*/ 464751 h 605522"/>
                <a:gd name="connsiteX11" fmla="*/ 354225 w 536440"/>
                <a:gd name="connsiteY11" fmla="*/ 475416 h 605522"/>
                <a:gd name="connsiteX12" fmla="*/ 319951 w 536440"/>
                <a:gd name="connsiteY12" fmla="*/ 567663 h 605522"/>
                <a:gd name="connsiteX13" fmla="*/ 268228 w 536440"/>
                <a:gd name="connsiteY13" fmla="*/ 605522 h 605522"/>
                <a:gd name="connsiteX14" fmla="*/ 238583 w 536440"/>
                <a:gd name="connsiteY14" fmla="*/ 594147 h 605522"/>
                <a:gd name="connsiteX15" fmla="*/ 237248 w 536440"/>
                <a:gd name="connsiteY15" fmla="*/ 581616 h 605522"/>
                <a:gd name="connsiteX16" fmla="*/ 249800 w 536440"/>
                <a:gd name="connsiteY16" fmla="*/ 580283 h 605522"/>
                <a:gd name="connsiteX17" fmla="*/ 268228 w 536440"/>
                <a:gd name="connsiteY17" fmla="*/ 587748 h 605522"/>
                <a:gd name="connsiteX18" fmla="*/ 336865 w 536440"/>
                <a:gd name="connsiteY18" fmla="*/ 471417 h 605522"/>
                <a:gd name="connsiteX19" fmla="*/ 347548 w 536440"/>
                <a:gd name="connsiteY19" fmla="*/ 464751 h 605522"/>
                <a:gd name="connsiteX20" fmla="*/ 184951 w 536440"/>
                <a:gd name="connsiteY20" fmla="*/ 373636 h 605522"/>
                <a:gd name="connsiteX21" fmla="*/ 192250 w 536440"/>
                <a:gd name="connsiteY21" fmla="*/ 434160 h 605522"/>
                <a:gd name="connsiteX22" fmla="*/ 248322 w 536440"/>
                <a:gd name="connsiteY22" fmla="*/ 410253 h 605522"/>
                <a:gd name="connsiteX23" fmla="*/ 216281 w 536440"/>
                <a:gd name="connsiteY23" fmla="*/ 392566 h 605522"/>
                <a:gd name="connsiteX24" fmla="*/ 184951 w 536440"/>
                <a:gd name="connsiteY24" fmla="*/ 373636 h 605522"/>
                <a:gd name="connsiteX25" fmla="*/ 102445 w 536440"/>
                <a:gd name="connsiteY25" fmla="*/ 314355 h 605522"/>
                <a:gd name="connsiteX26" fmla="*/ 21095 w 536440"/>
                <a:gd name="connsiteY26" fmla="*/ 445270 h 605522"/>
                <a:gd name="connsiteX27" fmla="*/ 119711 w 536440"/>
                <a:gd name="connsiteY27" fmla="*/ 456024 h 605522"/>
                <a:gd name="connsiteX28" fmla="*/ 175250 w 536440"/>
                <a:gd name="connsiteY28" fmla="*/ 440293 h 605522"/>
                <a:gd name="connsiteX29" fmla="*/ 166261 w 536440"/>
                <a:gd name="connsiteY29" fmla="*/ 361548 h 605522"/>
                <a:gd name="connsiteX30" fmla="*/ 102445 w 536440"/>
                <a:gd name="connsiteY30" fmla="*/ 314355 h 605522"/>
                <a:gd name="connsiteX31" fmla="*/ 268226 w 536440"/>
                <a:gd name="connsiteY31" fmla="*/ 284379 h 605522"/>
                <a:gd name="connsiteX32" fmla="*/ 286562 w 536440"/>
                <a:gd name="connsiteY32" fmla="*/ 302793 h 605522"/>
                <a:gd name="connsiteX33" fmla="*/ 277661 w 536440"/>
                <a:gd name="connsiteY33" fmla="*/ 311688 h 605522"/>
                <a:gd name="connsiteX34" fmla="*/ 268760 w 536440"/>
                <a:gd name="connsiteY34" fmla="*/ 302793 h 605522"/>
                <a:gd name="connsiteX35" fmla="*/ 268226 w 536440"/>
                <a:gd name="connsiteY35" fmla="*/ 302170 h 605522"/>
                <a:gd name="connsiteX36" fmla="*/ 259324 w 536440"/>
                <a:gd name="connsiteY36" fmla="*/ 293274 h 605522"/>
                <a:gd name="connsiteX37" fmla="*/ 268226 w 536440"/>
                <a:gd name="connsiteY37" fmla="*/ 284379 h 605522"/>
                <a:gd name="connsiteX38" fmla="*/ 268259 w 536440"/>
                <a:gd name="connsiteY38" fmla="*/ 264192 h 605522"/>
                <a:gd name="connsiteX39" fmla="*/ 229633 w 536440"/>
                <a:gd name="connsiteY39" fmla="*/ 302769 h 605522"/>
                <a:gd name="connsiteX40" fmla="*/ 268259 w 536440"/>
                <a:gd name="connsiteY40" fmla="*/ 341258 h 605522"/>
                <a:gd name="connsiteX41" fmla="*/ 306796 w 536440"/>
                <a:gd name="connsiteY41" fmla="*/ 302769 h 605522"/>
                <a:gd name="connsiteX42" fmla="*/ 268259 w 536440"/>
                <a:gd name="connsiteY42" fmla="*/ 264192 h 605522"/>
                <a:gd name="connsiteX43" fmla="*/ 268259 w 536440"/>
                <a:gd name="connsiteY43" fmla="*/ 246414 h 605522"/>
                <a:gd name="connsiteX44" fmla="*/ 324596 w 536440"/>
                <a:gd name="connsiteY44" fmla="*/ 302769 h 605522"/>
                <a:gd name="connsiteX45" fmla="*/ 268259 w 536440"/>
                <a:gd name="connsiteY45" fmla="*/ 359036 h 605522"/>
                <a:gd name="connsiteX46" fmla="*/ 211833 w 536440"/>
                <a:gd name="connsiteY46" fmla="*/ 302769 h 605522"/>
                <a:gd name="connsiteX47" fmla="*/ 268259 w 536440"/>
                <a:gd name="connsiteY47" fmla="*/ 246414 h 605522"/>
                <a:gd name="connsiteX48" fmla="*/ 40394 w 536440"/>
                <a:gd name="connsiteY48" fmla="*/ 216841 h 605522"/>
                <a:gd name="connsiteX49" fmla="*/ 20822 w 536440"/>
                <a:gd name="connsiteY49" fmla="*/ 236394 h 605522"/>
                <a:gd name="connsiteX50" fmla="*/ 40394 w 536440"/>
                <a:gd name="connsiteY50" fmla="*/ 255947 h 605522"/>
                <a:gd name="connsiteX51" fmla="*/ 59966 w 536440"/>
                <a:gd name="connsiteY51" fmla="*/ 236394 h 605522"/>
                <a:gd name="connsiteX52" fmla="*/ 40394 w 536440"/>
                <a:gd name="connsiteY52" fmla="*/ 216841 h 605522"/>
                <a:gd name="connsiteX53" fmla="*/ 40394 w 536440"/>
                <a:gd name="connsiteY53" fmla="*/ 199065 h 605522"/>
                <a:gd name="connsiteX54" fmla="*/ 77759 w 536440"/>
                <a:gd name="connsiteY54" fmla="*/ 236394 h 605522"/>
                <a:gd name="connsiteX55" fmla="*/ 40394 w 536440"/>
                <a:gd name="connsiteY55" fmla="*/ 273723 h 605522"/>
                <a:gd name="connsiteX56" fmla="*/ 3030 w 536440"/>
                <a:gd name="connsiteY56" fmla="*/ 236394 h 605522"/>
                <a:gd name="connsiteX57" fmla="*/ 40394 w 536440"/>
                <a:gd name="connsiteY57" fmla="*/ 199065 h 605522"/>
                <a:gd name="connsiteX58" fmla="*/ 344180 w 536440"/>
                <a:gd name="connsiteY58" fmla="*/ 171442 h 605522"/>
                <a:gd name="connsiteX59" fmla="*/ 288108 w 536440"/>
                <a:gd name="connsiteY59" fmla="*/ 195350 h 605522"/>
                <a:gd name="connsiteX60" fmla="*/ 320149 w 536440"/>
                <a:gd name="connsiteY60" fmla="*/ 212947 h 605522"/>
                <a:gd name="connsiteX61" fmla="*/ 351479 w 536440"/>
                <a:gd name="connsiteY61" fmla="*/ 231878 h 605522"/>
                <a:gd name="connsiteX62" fmla="*/ 344180 w 536440"/>
                <a:gd name="connsiteY62" fmla="*/ 171442 h 605522"/>
                <a:gd name="connsiteX63" fmla="*/ 429598 w 536440"/>
                <a:gd name="connsiteY63" fmla="*/ 122001 h 605522"/>
                <a:gd name="connsiteX64" fmla="*/ 410008 w 536440"/>
                <a:gd name="connsiteY64" fmla="*/ 141554 h 605522"/>
                <a:gd name="connsiteX65" fmla="*/ 429598 w 536440"/>
                <a:gd name="connsiteY65" fmla="*/ 161107 h 605522"/>
                <a:gd name="connsiteX66" fmla="*/ 449188 w 536440"/>
                <a:gd name="connsiteY66" fmla="*/ 141554 h 605522"/>
                <a:gd name="connsiteX67" fmla="*/ 429598 w 536440"/>
                <a:gd name="connsiteY67" fmla="*/ 122001 h 605522"/>
                <a:gd name="connsiteX68" fmla="*/ 429598 w 536440"/>
                <a:gd name="connsiteY68" fmla="*/ 104225 h 605522"/>
                <a:gd name="connsiteX69" fmla="*/ 466997 w 536440"/>
                <a:gd name="connsiteY69" fmla="*/ 141554 h 605522"/>
                <a:gd name="connsiteX70" fmla="*/ 429598 w 536440"/>
                <a:gd name="connsiteY70" fmla="*/ 178883 h 605522"/>
                <a:gd name="connsiteX71" fmla="*/ 392198 w 536440"/>
                <a:gd name="connsiteY71" fmla="*/ 141554 h 605522"/>
                <a:gd name="connsiteX72" fmla="*/ 429598 w 536440"/>
                <a:gd name="connsiteY72" fmla="*/ 104225 h 605522"/>
                <a:gd name="connsiteX73" fmla="*/ 268260 w 536440"/>
                <a:gd name="connsiteY73" fmla="*/ 0 h 605522"/>
                <a:gd name="connsiteX74" fmla="*/ 312228 w 536440"/>
                <a:gd name="connsiteY74" fmla="*/ 26574 h 605522"/>
                <a:gd name="connsiteX75" fmla="*/ 343824 w 536440"/>
                <a:gd name="connsiteY75" fmla="*/ 92254 h 605522"/>
                <a:gd name="connsiteX76" fmla="*/ 357976 w 536440"/>
                <a:gd name="connsiteY76" fmla="*/ 147623 h 605522"/>
                <a:gd name="connsiteX77" fmla="*/ 373374 w 536440"/>
                <a:gd name="connsiteY77" fmla="*/ 142557 h 605522"/>
                <a:gd name="connsiteX78" fmla="*/ 384499 w 536440"/>
                <a:gd name="connsiteY78" fmla="*/ 148423 h 605522"/>
                <a:gd name="connsiteX79" fmla="*/ 378625 w 536440"/>
                <a:gd name="connsiteY79" fmla="*/ 159622 h 605522"/>
                <a:gd name="connsiteX80" fmla="*/ 361180 w 536440"/>
                <a:gd name="connsiteY80" fmla="*/ 165310 h 605522"/>
                <a:gd name="connsiteX81" fmla="*/ 370169 w 536440"/>
                <a:gd name="connsiteY81" fmla="*/ 243965 h 605522"/>
                <a:gd name="connsiteX82" fmla="*/ 433985 w 536440"/>
                <a:gd name="connsiteY82" fmla="*/ 291159 h 605522"/>
                <a:gd name="connsiteX83" fmla="*/ 515424 w 536440"/>
                <a:gd name="connsiteY83" fmla="*/ 160244 h 605522"/>
                <a:gd name="connsiteX84" fmla="*/ 485252 w 536440"/>
                <a:gd name="connsiteY84" fmla="*/ 144513 h 605522"/>
                <a:gd name="connsiteX85" fmla="*/ 477775 w 536440"/>
                <a:gd name="connsiteY85" fmla="*/ 134381 h 605522"/>
                <a:gd name="connsiteX86" fmla="*/ 487922 w 536440"/>
                <a:gd name="connsiteY86" fmla="*/ 126915 h 605522"/>
                <a:gd name="connsiteX87" fmla="*/ 530822 w 536440"/>
                <a:gd name="connsiteY87" fmla="*/ 151356 h 605522"/>
                <a:gd name="connsiteX88" fmla="*/ 508571 w 536440"/>
                <a:gd name="connsiteY88" fmla="*/ 238633 h 605522"/>
                <a:gd name="connsiteX89" fmla="*/ 447692 w 536440"/>
                <a:gd name="connsiteY89" fmla="*/ 302801 h 605522"/>
                <a:gd name="connsiteX90" fmla="*/ 488634 w 536440"/>
                <a:gd name="connsiteY90" fmla="*/ 342618 h 605522"/>
                <a:gd name="connsiteX91" fmla="*/ 529754 w 536440"/>
                <a:gd name="connsiteY91" fmla="*/ 402787 h 605522"/>
                <a:gd name="connsiteX92" fmla="*/ 530822 w 536440"/>
                <a:gd name="connsiteY92" fmla="*/ 454157 h 605522"/>
                <a:gd name="connsiteX93" fmla="*/ 485697 w 536440"/>
                <a:gd name="connsiteY93" fmla="*/ 478954 h 605522"/>
                <a:gd name="connsiteX94" fmla="*/ 467718 w 536440"/>
                <a:gd name="connsiteY94" fmla="*/ 480020 h 605522"/>
                <a:gd name="connsiteX95" fmla="*/ 412980 w 536440"/>
                <a:gd name="connsiteY95" fmla="*/ 473444 h 605522"/>
                <a:gd name="connsiteX96" fmla="*/ 268260 w 536440"/>
                <a:gd name="connsiteY96" fmla="*/ 420385 h 605522"/>
                <a:gd name="connsiteX97" fmla="*/ 195454 w 536440"/>
                <a:gd name="connsiteY97" fmla="*/ 451936 h 605522"/>
                <a:gd name="connsiteX98" fmla="*/ 201862 w 536440"/>
                <a:gd name="connsiteY98" fmla="*/ 480731 h 605522"/>
                <a:gd name="connsiteX99" fmla="*/ 195365 w 536440"/>
                <a:gd name="connsiteY99" fmla="*/ 491485 h 605522"/>
                <a:gd name="connsiteX100" fmla="*/ 193229 w 536440"/>
                <a:gd name="connsiteY100" fmla="*/ 491841 h 605522"/>
                <a:gd name="connsiteX101" fmla="*/ 184595 w 536440"/>
                <a:gd name="connsiteY101" fmla="*/ 485086 h 605522"/>
                <a:gd name="connsiteX102" fmla="*/ 178543 w 536440"/>
                <a:gd name="connsiteY102" fmla="*/ 457979 h 605522"/>
                <a:gd name="connsiteX103" fmla="*/ 123450 w 536440"/>
                <a:gd name="connsiteY103" fmla="*/ 473444 h 605522"/>
                <a:gd name="connsiteX104" fmla="*/ 68712 w 536440"/>
                <a:gd name="connsiteY104" fmla="*/ 480020 h 605522"/>
                <a:gd name="connsiteX105" fmla="*/ 50733 w 536440"/>
                <a:gd name="connsiteY105" fmla="*/ 478954 h 605522"/>
                <a:gd name="connsiteX106" fmla="*/ 5608 w 536440"/>
                <a:gd name="connsiteY106" fmla="*/ 454157 h 605522"/>
                <a:gd name="connsiteX107" fmla="*/ 27859 w 536440"/>
                <a:gd name="connsiteY107" fmla="*/ 366881 h 605522"/>
                <a:gd name="connsiteX108" fmla="*/ 88738 w 536440"/>
                <a:gd name="connsiteY108" fmla="*/ 302712 h 605522"/>
                <a:gd name="connsiteX109" fmla="*/ 72183 w 536440"/>
                <a:gd name="connsiteY109" fmla="*/ 287692 h 605522"/>
                <a:gd name="connsiteX110" fmla="*/ 71916 w 536440"/>
                <a:gd name="connsiteY110" fmla="*/ 275161 h 605522"/>
                <a:gd name="connsiteX111" fmla="*/ 84466 w 536440"/>
                <a:gd name="connsiteY111" fmla="*/ 274805 h 605522"/>
                <a:gd name="connsiteX112" fmla="*/ 102534 w 536440"/>
                <a:gd name="connsiteY112" fmla="*/ 291070 h 605522"/>
                <a:gd name="connsiteX113" fmla="*/ 139559 w 536440"/>
                <a:gd name="connsiteY113" fmla="*/ 262540 h 605522"/>
                <a:gd name="connsiteX114" fmla="*/ 152020 w 536440"/>
                <a:gd name="connsiteY114" fmla="*/ 264496 h 605522"/>
                <a:gd name="connsiteX115" fmla="*/ 150062 w 536440"/>
                <a:gd name="connsiteY115" fmla="*/ 276938 h 605522"/>
                <a:gd name="connsiteX116" fmla="*/ 116329 w 536440"/>
                <a:gd name="connsiteY116" fmla="*/ 302712 h 605522"/>
                <a:gd name="connsiteX117" fmla="*/ 165104 w 536440"/>
                <a:gd name="connsiteY117" fmla="*/ 339329 h 605522"/>
                <a:gd name="connsiteX118" fmla="*/ 164392 w 536440"/>
                <a:gd name="connsiteY118" fmla="*/ 302801 h 605522"/>
                <a:gd name="connsiteX119" fmla="*/ 171868 w 536440"/>
                <a:gd name="connsiteY119" fmla="*/ 187795 h 605522"/>
                <a:gd name="connsiteX120" fmla="*/ 181836 w 536440"/>
                <a:gd name="connsiteY120" fmla="*/ 180241 h 605522"/>
                <a:gd name="connsiteX121" fmla="*/ 189491 w 536440"/>
                <a:gd name="connsiteY121" fmla="*/ 190195 h 605522"/>
                <a:gd name="connsiteX122" fmla="*/ 182192 w 536440"/>
                <a:gd name="connsiteY122" fmla="*/ 302801 h 605522"/>
                <a:gd name="connsiteX123" fmla="*/ 183527 w 536440"/>
                <a:gd name="connsiteY123" fmla="*/ 351594 h 605522"/>
                <a:gd name="connsiteX124" fmla="*/ 225181 w 536440"/>
                <a:gd name="connsiteY124" fmla="*/ 377191 h 605522"/>
                <a:gd name="connsiteX125" fmla="*/ 268260 w 536440"/>
                <a:gd name="connsiteY125" fmla="*/ 400476 h 605522"/>
                <a:gd name="connsiteX126" fmla="*/ 311249 w 536440"/>
                <a:gd name="connsiteY126" fmla="*/ 377191 h 605522"/>
                <a:gd name="connsiteX127" fmla="*/ 321840 w 536440"/>
                <a:gd name="connsiteY127" fmla="*/ 370969 h 605522"/>
                <a:gd name="connsiteX128" fmla="*/ 334034 w 536440"/>
                <a:gd name="connsiteY128" fmla="*/ 374080 h 605522"/>
                <a:gd name="connsiteX129" fmla="*/ 330919 w 536440"/>
                <a:gd name="connsiteY129" fmla="*/ 386256 h 605522"/>
                <a:gd name="connsiteX130" fmla="*/ 320149 w 536440"/>
                <a:gd name="connsiteY130" fmla="*/ 392566 h 605522"/>
                <a:gd name="connsiteX131" fmla="*/ 288108 w 536440"/>
                <a:gd name="connsiteY131" fmla="*/ 410253 h 605522"/>
                <a:gd name="connsiteX132" fmla="*/ 416718 w 536440"/>
                <a:gd name="connsiteY132" fmla="*/ 456024 h 605522"/>
                <a:gd name="connsiteX133" fmla="*/ 515424 w 536440"/>
                <a:gd name="connsiteY133" fmla="*/ 445270 h 605522"/>
                <a:gd name="connsiteX134" fmla="*/ 475372 w 536440"/>
                <a:gd name="connsiteY134" fmla="*/ 354616 h 605522"/>
                <a:gd name="connsiteX135" fmla="*/ 433985 w 536440"/>
                <a:gd name="connsiteY135" fmla="*/ 314444 h 605522"/>
                <a:gd name="connsiteX136" fmla="*/ 396871 w 536440"/>
                <a:gd name="connsiteY136" fmla="*/ 343062 h 605522"/>
                <a:gd name="connsiteX137" fmla="*/ 391619 w 536440"/>
                <a:gd name="connsiteY137" fmla="*/ 344751 h 605522"/>
                <a:gd name="connsiteX138" fmla="*/ 384410 w 536440"/>
                <a:gd name="connsiteY138" fmla="*/ 341018 h 605522"/>
                <a:gd name="connsiteX139" fmla="*/ 386457 w 536440"/>
                <a:gd name="connsiteY139" fmla="*/ 328664 h 605522"/>
                <a:gd name="connsiteX140" fmla="*/ 420101 w 536440"/>
                <a:gd name="connsiteY140" fmla="*/ 302801 h 605522"/>
                <a:gd name="connsiteX141" fmla="*/ 371326 w 536440"/>
                <a:gd name="connsiteY141" fmla="*/ 266273 h 605522"/>
                <a:gd name="connsiteX142" fmla="*/ 372038 w 536440"/>
                <a:gd name="connsiteY142" fmla="*/ 302801 h 605522"/>
                <a:gd name="connsiteX143" fmla="*/ 364562 w 536440"/>
                <a:gd name="connsiteY143" fmla="*/ 417718 h 605522"/>
                <a:gd name="connsiteX144" fmla="*/ 355840 w 536440"/>
                <a:gd name="connsiteY144" fmla="*/ 425450 h 605522"/>
                <a:gd name="connsiteX145" fmla="*/ 354594 w 536440"/>
                <a:gd name="connsiteY145" fmla="*/ 425362 h 605522"/>
                <a:gd name="connsiteX146" fmla="*/ 346939 w 536440"/>
                <a:gd name="connsiteY146" fmla="*/ 415319 h 605522"/>
                <a:gd name="connsiteX147" fmla="*/ 354238 w 536440"/>
                <a:gd name="connsiteY147" fmla="*/ 302801 h 605522"/>
                <a:gd name="connsiteX148" fmla="*/ 352903 w 536440"/>
                <a:gd name="connsiteY148" fmla="*/ 253919 h 605522"/>
                <a:gd name="connsiteX149" fmla="*/ 311249 w 536440"/>
                <a:gd name="connsiteY149" fmla="*/ 228412 h 605522"/>
                <a:gd name="connsiteX150" fmla="*/ 268260 w 536440"/>
                <a:gd name="connsiteY150" fmla="*/ 205126 h 605522"/>
                <a:gd name="connsiteX151" fmla="*/ 225181 w 536440"/>
                <a:gd name="connsiteY151" fmla="*/ 228412 h 605522"/>
                <a:gd name="connsiteX152" fmla="*/ 206401 w 536440"/>
                <a:gd name="connsiteY152" fmla="*/ 239521 h 605522"/>
                <a:gd name="connsiteX153" fmla="*/ 201773 w 536440"/>
                <a:gd name="connsiteY153" fmla="*/ 240855 h 605522"/>
                <a:gd name="connsiteX154" fmla="*/ 194119 w 536440"/>
                <a:gd name="connsiteY154" fmla="*/ 236589 h 605522"/>
                <a:gd name="connsiteX155" fmla="*/ 197145 w 536440"/>
                <a:gd name="connsiteY155" fmla="*/ 224324 h 605522"/>
                <a:gd name="connsiteX156" fmla="*/ 216281 w 536440"/>
                <a:gd name="connsiteY156" fmla="*/ 212947 h 605522"/>
                <a:gd name="connsiteX157" fmla="*/ 248322 w 536440"/>
                <a:gd name="connsiteY157" fmla="*/ 195350 h 605522"/>
                <a:gd name="connsiteX158" fmla="*/ 119711 w 536440"/>
                <a:gd name="connsiteY158" fmla="*/ 149490 h 605522"/>
                <a:gd name="connsiteX159" fmla="*/ 21095 w 536440"/>
                <a:gd name="connsiteY159" fmla="*/ 160244 h 605522"/>
                <a:gd name="connsiteX160" fmla="*/ 19849 w 536440"/>
                <a:gd name="connsiteY160" fmla="*/ 186640 h 605522"/>
                <a:gd name="connsiteX161" fmla="*/ 13708 w 536440"/>
                <a:gd name="connsiteY161" fmla="*/ 197572 h 605522"/>
                <a:gd name="connsiteX162" fmla="*/ 2671 w 536440"/>
                <a:gd name="connsiteY162" fmla="*/ 191439 h 605522"/>
                <a:gd name="connsiteX163" fmla="*/ 5608 w 536440"/>
                <a:gd name="connsiteY163" fmla="*/ 151356 h 605522"/>
                <a:gd name="connsiteX164" fmla="*/ 50733 w 536440"/>
                <a:gd name="connsiteY164" fmla="*/ 126649 h 605522"/>
                <a:gd name="connsiteX165" fmla="*/ 123450 w 536440"/>
                <a:gd name="connsiteY165" fmla="*/ 132159 h 605522"/>
                <a:gd name="connsiteX166" fmla="*/ 268260 w 536440"/>
                <a:gd name="connsiteY166" fmla="*/ 185218 h 605522"/>
                <a:gd name="connsiteX167" fmla="*/ 340976 w 536440"/>
                <a:gd name="connsiteY167" fmla="*/ 153667 h 605522"/>
                <a:gd name="connsiteX168" fmla="*/ 326913 w 536440"/>
                <a:gd name="connsiteY168" fmla="*/ 97675 h 605522"/>
                <a:gd name="connsiteX169" fmla="*/ 268260 w 536440"/>
                <a:gd name="connsiteY169" fmla="*/ 17775 h 605522"/>
                <a:gd name="connsiteX170" fmla="*/ 200883 w 536440"/>
                <a:gd name="connsiteY170" fmla="*/ 128515 h 605522"/>
                <a:gd name="connsiteX171" fmla="*/ 190203 w 536440"/>
                <a:gd name="connsiteY171" fmla="*/ 135092 h 605522"/>
                <a:gd name="connsiteX172" fmla="*/ 183616 w 536440"/>
                <a:gd name="connsiteY172" fmla="*/ 124338 h 605522"/>
                <a:gd name="connsiteX173" fmla="*/ 217527 w 536440"/>
                <a:gd name="connsiteY173" fmla="*/ 36173 h 605522"/>
                <a:gd name="connsiteX174" fmla="*/ 268260 w 536440"/>
                <a:gd name="connsiteY174"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536440" h="605522">
                  <a:moveTo>
                    <a:pt x="211268" y="520202"/>
                  </a:moveTo>
                  <a:cubicBezTo>
                    <a:pt x="200405" y="520202"/>
                    <a:pt x="191678" y="529001"/>
                    <a:pt x="191678" y="539755"/>
                  </a:cubicBezTo>
                  <a:cubicBezTo>
                    <a:pt x="191678" y="550598"/>
                    <a:pt x="200405" y="559308"/>
                    <a:pt x="211268" y="559308"/>
                  </a:cubicBezTo>
                  <a:cubicBezTo>
                    <a:pt x="222043" y="559308"/>
                    <a:pt x="230858" y="550598"/>
                    <a:pt x="230858" y="539755"/>
                  </a:cubicBezTo>
                  <a:cubicBezTo>
                    <a:pt x="230858" y="529001"/>
                    <a:pt x="222043" y="520202"/>
                    <a:pt x="211268" y="520202"/>
                  </a:cubicBezTo>
                  <a:close/>
                  <a:moveTo>
                    <a:pt x="211268" y="502426"/>
                  </a:moveTo>
                  <a:cubicBezTo>
                    <a:pt x="231838" y="502426"/>
                    <a:pt x="248668" y="519224"/>
                    <a:pt x="248668" y="539755"/>
                  </a:cubicBezTo>
                  <a:cubicBezTo>
                    <a:pt x="248668" y="560375"/>
                    <a:pt x="231838" y="577084"/>
                    <a:pt x="211268" y="577084"/>
                  </a:cubicBezTo>
                  <a:cubicBezTo>
                    <a:pt x="190609" y="577084"/>
                    <a:pt x="173869" y="560375"/>
                    <a:pt x="173869" y="539755"/>
                  </a:cubicBezTo>
                  <a:cubicBezTo>
                    <a:pt x="173869" y="519224"/>
                    <a:pt x="190609" y="502426"/>
                    <a:pt x="211268" y="502426"/>
                  </a:cubicBezTo>
                  <a:close/>
                  <a:moveTo>
                    <a:pt x="347548" y="464751"/>
                  </a:moveTo>
                  <a:cubicBezTo>
                    <a:pt x="352266" y="465907"/>
                    <a:pt x="355293" y="470617"/>
                    <a:pt x="354225" y="475416"/>
                  </a:cubicBezTo>
                  <a:cubicBezTo>
                    <a:pt x="345323" y="513630"/>
                    <a:pt x="333482" y="545535"/>
                    <a:pt x="319951" y="567663"/>
                  </a:cubicBezTo>
                  <a:cubicBezTo>
                    <a:pt x="304461" y="592814"/>
                    <a:pt x="287101" y="605522"/>
                    <a:pt x="268228" y="605522"/>
                  </a:cubicBezTo>
                  <a:cubicBezTo>
                    <a:pt x="257990" y="605522"/>
                    <a:pt x="248019" y="601701"/>
                    <a:pt x="238583" y="594147"/>
                  </a:cubicBezTo>
                  <a:cubicBezTo>
                    <a:pt x="234755" y="591036"/>
                    <a:pt x="234132" y="585437"/>
                    <a:pt x="237248" y="581616"/>
                  </a:cubicBezTo>
                  <a:cubicBezTo>
                    <a:pt x="240363" y="577794"/>
                    <a:pt x="245972" y="577172"/>
                    <a:pt x="249800" y="580283"/>
                  </a:cubicBezTo>
                  <a:cubicBezTo>
                    <a:pt x="255943" y="585260"/>
                    <a:pt x="262175" y="587748"/>
                    <a:pt x="268228" y="587748"/>
                  </a:cubicBezTo>
                  <a:cubicBezTo>
                    <a:pt x="293956" y="587748"/>
                    <a:pt x="320307" y="543224"/>
                    <a:pt x="336865" y="471417"/>
                  </a:cubicBezTo>
                  <a:cubicBezTo>
                    <a:pt x="337934" y="466618"/>
                    <a:pt x="342741" y="463685"/>
                    <a:pt x="347548" y="464751"/>
                  </a:cubicBezTo>
                  <a:close/>
                  <a:moveTo>
                    <a:pt x="184951" y="373636"/>
                  </a:moveTo>
                  <a:cubicBezTo>
                    <a:pt x="186643" y="394610"/>
                    <a:pt x="189135" y="414874"/>
                    <a:pt x="192250" y="434160"/>
                  </a:cubicBezTo>
                  <a:cubicBezTo>
                    <a:pt x="210496" y="427228"/>
                    <a:pt x="229275" y="419229"/>
                    <a:pt x="248322" y="410253"/>
                  </a:cubicBezTo>
                  <a:cubicBezTo>
                    <a:pt x="237642" y="404653"/>
                    <a:pt x="226961" y="398699"/>
                    <a:pt x="216281" y="392566"/>
                  </a:cubicBezTo>
                  <a:cubicBezTo>
                    <a:pt x="205600" y="386434"/>
                    <a:pt x="195187" y="380124"/>
                    <a:pt x="184951" y="373636"/>
                  </a:cubicBezTo>
                  <a:close/>
                  <a:moveTo>
                    <a:pt x="102445" y="314355"/>
                  </a:moveTo>
                  <a:cubicBezTo>
                    <a:pt x="33556" y="373991"/>
                    <a:pt x="8456" y="423406"/>
                    <a:pt x="21095" y="445270"/>
                  </a:cubicBezTo>
                  <a:cubicBezTo>
                    <a:pt x="31330" y="463045"/>
                    <a:pt x="68178" y="467045"/>
                    <a:pt x="119711" y="456024"/>
                  </a:cubicBezTo>
                  <a:cubicBezTo>
                    <a:pt x="137156" y="452291"/>
                    <a:pt x="155847" y="446959"/>
                    <a:pt x="175250" y="440293"/>
                  </a:cubicBezTo>
                  <a:cubicBezTo>
                    <a:pt x="171067" y="415407"/>
                    <a:pt x="168041" y="389011"/>
                    <a:pt x="166261" y="361548"/>
                  </a:cubicBezTo>
                  <a:cubicBezTo>
                    <a:pt x="143298" y="346262"/>
                    <a:pt x="121937" y="330442"/>
                    <a:pt x="102445" y="314355"/>
                  </a:cubicBezTo>
                  <a:close/>
                  <a:moveTo>
                    <a:pt x="268226" y="284379"/>
                  </a:moveTo>
                  <a:cubicBezTo>
                    <a:pt x="278373" y="284379"/>
                    <a:pt x="286562" y="292652"/>
                    <a:pt x="286562" y="302793"/>
                  </a:cubicBezTo>
                  <a:cubicBezTo>
                    <a:pt x="286562" y="307685"/>
                    <a:pt x="282557" y="311688"/>
                    <a:pt x="277661" y="311688"/>
                  </a:cubicBezTo>
                  <a:cubicBezTo>
                    <a:pt x="272765" y="311688"/>
                    <a:pt x="268760" y="307685"/>
                    <a:pt x="268760" y="302793"/>
                  </a:cubicBezTo>
                  <a:cubicBezTo>
                    <a:pt x="268760" y="302437"/>
                    <a:pt x="268493" y="302170"/>
                    <a:pt x="268226" y="302170"/>
                  </a:cubicBezTo>
                  <a:cubicBezTo>
                    <a:pt x="263241" y="302170"/>
                    <a:pt x="259324" y="298167"/>
                    <a:pt x="259324" y="293274"/>
                  </a:cubicBezTo>
                  <a:cubicBezTo>
                    <a:pt x="259324" y="288382"/>
                    <a:pt x="263241" y="284379"/>
                    <a:pt x="268226" y="284379"/>
                  </a:cubicBezTo>
                  <a:close/>
                  <a:moveTo>
                    <a:pt x="268259" y="264192"/>
                  </a:moveTo>
                  <a:cubicBezTo>
                    <a:pt x="246988" y="264192"/>
                    <a:pt x="229633" y="281525"/>
                    <a:pt x="229633" y="302769"/>
                  </a:cubicBezTo>
                  <a:cubicBezTo>
                    <a:pt x="229633" y="324014"/>
                    <a:pt x="246988" y="341258"/>
                    <a:pt x="268259" y="341258"/>
                  </a:cubicBezTo>
                  <a:cubicBezTo>
                    <a:pt x="289441" y="341258"/>
                    <a:pt x="306796" y="324014"/>
                    <a:pt x="306796" y="302769"/>
                  </a:cubicBezTo>
                  <a:cubicBezTo>
                    <a:pt x="306796" y="281525"/>
                    <a:pt x="289441" y="264192"/>
                    <a:pt x="268259" y="264192"/>
                  </a:cubicBezTo>
                  <a:close/>
                  <a:moveTo>
                    <a:pt x="268259" y="246414"/>
                  </a:moveTo>
                  <a:cubicBezTo>
                    <a:pt x="299320" y="246414"/>
                    <a:pt x="324596" y="271658"/>
                    <a:pt x="324596" y="302769"/>
                  </a:cubicBezTo>
                  <a:cubicBezTo>
                    <a:pt x="324596" y="333792"/>
                    <a:pt x="299320" y="359036"/>
                    <a:pt x="268259" y="359036"/>
                  </a:cubicBezTo>
                  <a:cubicBezTo>
                    <a:pt x="237109" y="359036"/>
                    <a:pt x="211833" y="333792"/>
                    <a:pt x="211833" y="302769"/>
                  </a:cubicBezTo>
                  <a:cubicBezTo>
                    <a:pt x="211833" y="271658"/>
                    <a:pt x="237109" y="246414"/>
                    <a:pt x="268259" y="246414"/>
                  </a:cubicBezTo>
                  <a:close/>
                  <a:moveTo>
                    <a:pt x="40394" y="216841"/>
                  </a:moveTo>
                  <a:cubicBezTo>
                    <a:pt x="29541" y="216841"/>
                    <a:pt x="20822" y="225640"/>
                    <a:pt x="20822" y="236394"/>
                  </a:cubicBezTo>
                  <a:cubicBezTo>
                    <a:pt x="20822" y="247148"/>
                    <a:pt x="29541" y="255947"/>
                    <a:pt x="40394" y="255947"/>
                  </a:cubicBezTo>
                  <a:cubicBezTo>
                    <a:pt x="51159" y="255947"/>
                    <a:pt x="59966" y="247148"/>
                    <a:pt x="59966" y="236394"/>
                  </a:cubicBezTo>
                  <a:cubicBezTo>
                    <a:pt x="59966" y="225640"/>
                    <a:pt x="51159" y="216841"/>
                    <a:pt x="40394" y="216841"/>
                  </a:cubicBezTo>
                  <a:close/>
                  <a:moveTo>
                    <a:pt x="40394" y="199065"/>
                  </a:moveTo>
                  <a:cubicBezTo>
                    <a:pt x="60945" y="199065"/>
                    <a:pt x="77759" y="215774"/>
                    <a:pt x="77759" y="236394"/>
                  </a:cubicBezTo>
                  <a:cubicBezTo>
                    <a:pt x="77759" y="257014"/>
                    <a:pt x="60945" y="273723"/>
                    <a:pt x="40394" y="273723"/>
                  </a:cubicBezTo>
                  <a:cubicBezTo>
                    <a:pt x="19755" y="273723"/>
                    <a:pt x="3030" y="257014"/>
                    <a:pt x="3030" y="236394"/>
                  </a:cubicBezTo>
                  <a:cubicBezTo>
                    <a:pt x="3030" y="215774"/>
                    <a:pt x="19755" y="199065"/>
                    <a:pt x="40394" y="199065"/>
                  </a:cubicBezTo>
                  <a:close/>
                  <a:moveTo>
                    <a:pt x="344180" y="171442"/>
                  </a:moveTo>
                  <a:cubicBezTo>
                    <a:pt x="325934" y="178375"/>
                    <a:pt x="307155" y="186373"/>
                    <a:pt x="288108" y="195350"/>
                  </a:cubicBezTo>
                  <a:cubicBezTo>
                    <a:pt x="298788" y="200949"/>
                    <a:pt x="309469" y="206815"/>
                    <a:pt x="320149" y="212947"/>
                  </a:cubicBezTo>
                  <a:cubicBezTo>
                    <a:pt x="330830" y="219169"/>
                    <a:pt x="341243" y="225390"/>
                    <a:pt x="351479" y="231878"/>
                  </a:cubicBezTo>
                  <a:cubicBezTo>
                    <a:pt x="349787" y="210903"/>
                    <a:pt x="347295" y="190639"/>
                    <a:pt x="344180" y="171442"/>
                  </a:cubicBezTo>
                  <a:close/>
                  <a:moveTo>
                    <a:pt x="429598" y="122001"/>
                  </a:moveTo>
                  <a:cubicBezTo>
                    <a:pt x="418823" y="122001"/>
                    <a:pt x="410008" y="130800"/>
                    <a:pt x="410008" y="141554"/>
                  </a:cubicBezTo>
                  <a:cubicBezTo>
                    <a:pt x="410008" y="152397"/>
                    <a:pt x="418823" y="161107"/>
                    <a:pt x="429598" y="161107"/>
                  </a:cubicBezTo>
                  <a:cubicBezTo>
                    <a:pt x="440372" y="161107"/>
                    <a:pt x="449188" y="152397"/>
                    <a:pt x="449188" y="141554"/>
                  </a:cubicBezTo>
                  <a:cubicBezTo>
                    <a:pt x="449188" y="130800"/>
                    <a:pt x="440372" y="122001"/>
                    <a:pt x="429598" y="122001"/>
                  </a:cubicBezTo>
                  <a:close/>
                  <a:moveTo>
                    <a:pt x="429598" y="104225"/>
                  </a:moveTo>
                  <a:cubicBezTo>
                    <a:pt x="450167" y="104225"/>
                    <a:pt x="466997" y="121023"/>
                    <a:pt x="466997" y="141554"/>
                  </a:cubicBezTo>
                  <a:cubicBezTo>
                    <a:pt x="466997" y="162174"/>
                    <a:pt x="450167" y="178883"/>
                    <a:pt x="429598" y="178883"/>
                  </a:cubicBezTo>
                  <a:cubicBezTo>
                    <a:pt x="408939" y="178883"/>
                    <a:pt x="392198" y="162174"/>
                    <a:pt x="392198" y="141554"/>
                  </a:cubicBezTo>
                  <a:cubicBezTo>
                    <a:pt x="392198" y="121023"/>
                    <a:pt x="408939" y="104225"/>
                    <a:pt x="429598" y="104225"/>
                  </a:cubicBezTo>
                  <a:close/>
                  <a:moveTo>
                    <a:pt x="268260" y="0"/>
                  </a:moveTo>
                  <a:cubicBezTo>
                    <a:pt x="283924" y="0"/>
                    <a:pt x="298788" y="8976"/>
                    <a:pt x="312228" y="26574"/>
                  </a:cubicBezTo>
                  <a:cubicBezTo>
                    <a:pt x="324154" y="42216"/>
                    <a:pt x="334835" y="64258"/>
                    <a:pt x="343824" y="92254"/>
                  </a:cubicBezTo>
                  <a:cubicBezTo>
                    <a:pt x="349253" y="109140"/>
                    <a:pt x="353971" y="127715"/>
                    <a:pt x="357976" y="147623"/>
                  </a:cubicBezTo>
                  <a:cubicBezTo>
                    <a:pt x="363138" y="145846"/>
                    <a:pt x="368300" y="144157"/>
                    <a:pt x="373374" y="142557"/>
                  </a:cubicBezTo>
                  <a:cubicBezTo>
                    <a:pt x="378002" y="141135"/>
                    <a:pt x="382986" y="143802"/>
                    <a:pt x="384499" y="148423"/>
                  </a:cubicBezTo>
                  <a:cubicBezTo>
                    <a:pt x="385923" y="153134"/>
                    <a:pt x="383342" y="158111"/>
                    <a:pt x="378625" y="159622"/>
                  </a:cubicBezTo>
                  <a:cubicBezTo>
                    <a:pt x="372839" y="161310"/>
                    <a:pt x="367054" y="163266"/>
                    <a:pt x="361180" y="165310"/>
                  </a:cubicBezTo>
                  <a:cubicBezTo>
                    <a:pt x="365363" y="190017"/>
                    <a:pt x="368389" y="216502"/>
                    <a:pt x="370169" y="243965"/>
                  </a:cubicBezTo>
                  <a:cubicBezTo>
                    <a:pt x="393132" y="259252"/>
                    <a:pt x="414582" y="275161"/>
                    <a:pt x="433985" y="291159"/>
                  </a:cubicBezTo>
                  <a:cubicBezTo>
                    <a:pt x="502963" y="231523"/>
                    <a:pt x="528063" y="182107"/>
                    <a:pt x="515424" y="160244"/>
                  </a:cubicBezTo>
                  <a:cubicBezTo>
                    <a:pt x="510618" y="152067"/>
                    <a:pt x="500471" y="146735"/>
                    <a:pt x="485252" y="144513"/>
                  </a:cubicBezTo>
                  <a:cubicBezTo>
                    <a:pt x="480445" y="143802"/>
                    <a:pt x="477063" y="139269"/>
                    <a:pt x="477775" y="134381"/>
                  </a:cubicBezTo>
                  <a:cubicBezTo>
                    <a:pt x="478487" y="129493"/>
                    <a:pt x="483027" y="126204"/>
                    <a:pt x="487922" y="126915"/>
                  </a:cubicBezTo>
                  <a:cubicBezTo>
                    <a:pt x="508749" y="130026"/>
                    <a:pt x="523167" y="138203"/>
                    <a:pt x="530822" y="151356"/>
                  </a:cubicBezTo>
                  <a:cubicBezTo>
                    <a:pt x="542926" y="172420"/>
                    <a:pt x="535272" y="202549"/>
                    <a:pt x="508571" y="238633"/>
                  </a:cubicBezTo>
                  <a:cubicBezTo>
                    <a:pt x="493440" y="259163"/>
                    <a:pt x="472791" y="280849"/>
                    <a:pt x="447692" y="302801"/>
                  </a:cubicBezTo>
                  <a:cubicBezTo>
                    <a:pt x="462912" y="316133"/>
                    <a:pt x="476707" y="329464"/>
                    <a:pt x="488634" y="342618"/>
                  </a:cubicBezTo>
                  <a:cubicBezTo>
                    <a:pt x="508304" y="364481"/>
                    <a:pt x="522188" y="384656"/>
                    <a:pt x="529754" y="402787"/>
                  </a:cubicBezTo>
                  <a:cubicBezTo>
                    <a:pt x="538298" y="423229"/>
                    <a:pt x="538654" y="440559"/>
                    <a:pt x="530822" y="454157"/>
                  </a:cubicBezTo>
                  <a:cubicBezTo>
                    <a:pt x="522900" y="467756"/>
                    <a:pt x="507770" y="476110"/>
                    <a:pt x="485697" y="478954"/>
                  </a:cubicBezTo>
                  <a:cubicBezTo>
                    <a:pt x="480089" y="479665"/>
                    <a:pt x="474126" y="480020"/>
                    <a:pt x="467718" y="480020"/>
                  </a:cubicBezTo>
                  <a:cubicBezTo>
                    <a:pt x="451786" y="480020"/>
                    <a:pt x="433540" y="477799"/>
                    <a:pt x="412980" y="473444"/>
                  </a:cubicBezTo>
                  <a:cubicBezTo>
                    <a:pt x="369635" y="464112"/>
                    <a:pt x="319526" y="445714"/>
                    <a:pt x="268260" y="420385"/>
                  </a:cubicBezTo>
                  <a:cubicBezTo>
                    <a:pt x="243427" y="432561"/>
                    <a:pt x="219040" y="443137"/>
                    <a:pt x="195454" y="451936"/>
                  </a:cubicBezTo>
                  <a:cubicBezTo>
                    <a:pt x="197412" y="461801"/>
                    <a:pt x="199548" y="471488"/>
                    <a:pt x="201862" y="480731"/>
                  </a:cubicBezTo>
                  <a:cubicBezTo>
                    <a:pt x="203019" y="485531"/>
                    <a:pt x="200171" y="490330"/>
                    <a:pt x="195365" y="491485"/>
                  </a:cubicBezTo>
                  <a:cubicBezTo>
                    <a:pt x="194653" y="491752"/>
                    <a:pt x="193941" y="491841"/>
                    <a:pt x="193229" y="491841"/>
                  </a:cubicBezTo>
                  <a:cubicBezTo>
                    <a:pt x="189224" y="491841"/>
                    <a:pt x="185574" y="489086"/>
                    <a:pt x="184595" y="485086"/>
                  </a:cubicBezTo>
                  <a:cubicBezTo>
                    <a:pt x="182370" y="476288"/>
                    <a:pt x="180323" y="467222"/>
                    <a:pt x="178543" y="457979"/>
                  </a:cubicBezTo>
                  <a:cubicBezTo>
                    <a:pt x="159318" y="464467"/>
                    <a:pt x="140805" y="469711"/>
                    <a:pt x="123450" y="473444"/>
                  </a:cubicBezTo>
                  <a:cubicBezTo>
                    <a:pt x="102979" y="477799"/>
                    <a:pt x="84644" y="480020"/>
                    <a:pt x="68712" y="480020"/>
                  </a:cubicBezTo>
                  <a:cubicBezTo>
                    <a:pt x="62304" y="480020"/>
                    <a:pt x="56341" y="479665"/>
                    <a:pt x="50733" y="478954"/>
                  </a:cubicBezTo>
                  <a:cubicBezTo>
                    <a:pt x="28660" y="476110"/>
                    <a:pt x="13530" y="467756"/>
                    <a:pt x="5608" y="454157"/>
                  </a:cubicBezTo>
                  <a:cubicBezTo>
                    <a:pt x="-6496" y="433094"/>
                    <a:pt x="1158" y="402965"/>
                    <a:pt x="27859" y="366881"/>
                  </a:cubicBezTo>
                  <a:cubicBezTo>
                    <a:pt x="43079" y="346351"/>
                    <a:pt x="63728" y="324665"/>
                    <a:pt x="88738" y="302712"/>
                  </a:cubicBezTo>
                  <a:cubicBezTo>
                    <a:pt x="83042" y="297735"/>
                    <a:pt x="77524" y="292758"/>
                    <a:pt x="72183" y="287692"/>
                  </a:cubicBezTo>
                  <a:cubicBezTo>
                    <a:pt x="68623" y="284315"/>
                    <a:pt x="68534" y="278716"/>
                    <a:pt x="71916" y="275161"/>
                  </a:cubicBezTo>
                  <a:cubicBezTo>
                    <a:pt x="75298" y="271606"/>
                    <a:pt x="80906" y="271428"/>
                    <a:pt x="84466" y="274805"/>
                  </a:cubicBezTo>
                  <a:cubicBezTo>
                    <a:pt x="90251" y="280227"/>
                    <a:pt x="96214" y="285648"/>
                    <a:pt x="102534" y="291070"/>
                  </a:cubicBezTo>
                  <a:cubicBezTo>
                    <a:pt x="114104" y="281560"/>
                    <a:pt x="126476" y="272050"/>
                    <a:pt x="139559" y="262540"/>
                  </a:cubicBezTo>
                  <a:cubicBezTo>
                    <a:pt x="143565" y="259607"/>
                    <a:pt x="149083" y="260496"/>
                    <a:pt x="152020" y="264496"/>
                  </a:cubicBezTo>
                  <a:cubicBezTo>
                    <a:pt x="154868" y="268495"/>
                    <a:pt x="153978" y="274005"/>
                    <a:pt x="150062" y="276938"/>
                  </a:cubicBezTo>
                  <a:cubicBezTo>
                    <a:pt x="137957" y="285648"/>
                    <a:pt x="126743" y="294269"/>
                    <a:pt x="116329" y="302712"/>
                  </a:cubicBezTo>
                  <a:cubicBezTo>
                    <a:pt x="131460" y="315155"/>
                    <a:pt x="147748" y="327331"/>
                    <a:pt x="165104" y="339329"/>
                  </a:cubicBezTo>
                  <a:cubicBezTo>
                    <a:pt x="164659" y="327242"/>
                    <a:pt x="164392" y="315066"/>
                    <a:pt x="164392" y="302801"/>
                  </a:cubicBezTo>
                  <a:cubicBezTo>
                    <a:pt x="164392" y="262896"/>
                    <a:pt x="166884" y="224235"/>
                    <a:pt x="171868" y="187795"/>
                  </a:cubicBezTo>
                  <a:cubicBezTo>
                    <a:pt x="172491" y="182996"/>
                    <a:pt x="176941" y="179530"/>
                    <a:pt x="181836" y="180241"/>
                  </a:cubicBezTo>
                  <a:cubicBezTo>
                    <a:pt x="186732" y="180863"/>
                    <a:pt x="190114" y="185307"/>
                    <a:pt x="189491" y="190195"/>
                  </a:cubicBezTo>
                  <a:cubicBezTo>
                    <a:pt x="184595" y="225834"/>
                    <a:pt x="182192" y="263696"/>
                    <a:pt x="182192" y="302801"/>
                  </a:cubicBezTo>
                  <a:cubicBezTo>
                    <a:pt x="182192" y="319332"/>
                    <a:pt x="182637" y="335597"/>
                    <a:pt x="183527" y="351594"/>
                  </a:cubicBezTo>
                  <a:cubicBezTo>
                    <a:pt x="196967" y="360393"/>
                    <a:pt x="210852" y="368925"/>
                    <a:pt x="225181" y="377191"/>
                  </a:cubicBezTo>
                  <a:cubicBezTo>
                    <a:pt x="239511" y="385456"/>
                    <a:pt x="253930" y="393188"/>
                    <a:pt x="268260" y="400476"/>
                  </a:cubicBezTo>
                  <a:cubicBezTo>
                    <a:pt x="282500" y="393188"/>
                    <a:pt x="296919" y="385456"/>
                    <a:pt x="311249" y="377191"/>
                  </a:cubicBezTo>
                  <a:cubicBezTo>
                    <a:pt x="314720" y="375147"/>
                    <a:pt x="318280" y="373102"/>
                    <a:pt x="321840" y="370969"/>
                  </a:cubicBezTo>
                  <a:cubicBezTo>
                    <a:pt x="326023" y="368481"/>
                    <a:pt x="331542" y="369814"/>
                    <a:pt x="334034" y="374080"/>
                  </a:cubicBezTo>
                  <a:cubicBezTo>
                    <a:pt x="336526" y="378257"/>
                    <a:pt x="335191" y="383768"/>
                    <a:pt x="330919" y="386256"/>
                  </a:cubicBezTo>
                  <a:cubicBezTo>
                    <a:pt x="327358" y="388389"/>
                    <a:pt x="323709" y="390522"/>
                    <a:pt x="320149" y="392566"/>
                  </a:cubicBezTo>
                  <a:cubicBezTo>
                    <a:pt x="309469" y="398699"/>
                    <a:pt x="298788" y="404653"/>
                    <a:pt x="288108" y="410253"/>
                  </a:cubicBezTo>
                  <a:cubicBezTo>
                    <a:pt x="333856" y="431938"/>
                    <a:pt x="378091" y="447758"/>
                    <a:pt x="416718" y="456024"/>
                  </a:cubicBezTo>
                  <a:cubicBezTo>
                    <a:pt x="468252" y="467045"/>
                    <a:pt x="505100" y="463045"/>
                    <a:pt x="515424" y="445270"/>
                  </a:cubicBezTo>
                  <a:cubicBezTo>
                    <a:pt x="525659" y="427495"/>
                    <a:pt x="510707" y="393544"/>
                    <a:pt x="475372" y="354616"/>
                  </a:cubicBezTo>
                  <a:cubicBezTo>
                    <a:pt x="463446" y="341285"/>
                    <a:pt x="449472" y="327864"/>
                    <a:pt x="433985" y="314444"/>
                  </a:cubicBezTo>
                  <a:cubicBezTo>
                    <a:pt x="422415" y="323954"/>
                    <a:pt x="409954" y="333552"/>
                    <a:pt x="396871" y="343062"/>
                  </a:cubicBezTo>
                  <a:cubicBezTo>
                    <a:pt x="395269" y="344129"/>
                    <a:pt x="393488" y="344751"/>
                    <a:pt x="391619" y="344751"/>
                  </a:cubicBezTo>
                  <a:cubicBezTo>
                    <a:pt x="388860" y="344751"/>
                    <a:pt x="386190" y="343418"/>
                    <a:pt x="384410" y="341018"/>
                  </a:cubicBezTo>
                  <a:cubicBezTo>
                    <a:pt x="381562" y="337107"/>
                    <a:pt x="382452" y="331508"/>
                    <a:pt x="386457" y="328664"/>
                  </a:cubicBezTo>
                  <a:cubicBezTo>
                    <a:pt x="398562" y="319865"/>
                    <a:pt x="409776" y="311245"/>
                    <a:pt x="420101" y="302801"/>
                  </a:cubicBezTo>
                  <a:cubicBezTo>
                    <a:pt x="405059" y="290447"/>
                    <a:pt x="388682" y="278183"/>
                    <a:pt x="371326" y="266273"/>
                  </a:cubicBezTo>
                  <a:cubicBezTo>
                    <a:pt x="371860" y="278271"/>
                    <a:pt x="372038" y="290447"/>
                    <a:pt x="372038" y="302801"/>
                  </a:cubicBezTo>
                  <a:cubicBezTo>
                    <a:pt x="372038" y="342618"/>
                    <a:pt x="369546" y="381279"/>
                    <a:pt x="364562" y="417718"/>
                  </a:cubicBezTo>
                  <a:cubicBezTo>
                    <a:pt x="364028" y="422162"/>
                    <a:pt x="360201" y="425450"/>
                    <a:pt x="355840" y="425450"/>
                  </a:cubicBezTo>
                  <a:cubicBezTo>
                    <a:pt x="355395" y="425450"/>
                    <a:pt x="355039" y="425362"/>
                    <a:pt x="354594" y="425362"/>
                  </a:cubicBezTo>
                  <a:cubicBezTo>
                    <a:pt x="349698" y="424651"/>
                    <a:pt x="346316" y="420207"/>
                    <a:pt x="346939" y="415319"/>
                  </a:cubicBezTo>
                  <a:cubicBezTo>
                    <a:pt x="351835" y="379679"/>
                    <a:pt x="354238" y="341818"/>
                    <a:pt x="354238" y="302801"/>
                  </a:cubicBezTo>
                  <a:cubicBezTo>
                    <a:pt x="354238" y="286270"/>
                    <a:pt x="353793" y="269917"/>
                    <a:pt x="352903" y="253919"/>
                  </a:cubicBezTo>
                  <a:cubicBezTo>
                    <a:pt x="339552" y="245209"/>
                    <a:pt x="325578" y="236677"/>
                    <a:pt x="311249" y="228412"/>
                  </a:cubicBezTo>
                  <a:cubicBezTo>
                    <a:pt x="296919" y="220146"/>
                    <a:pt x="282500" y="212325"/>
                    <a:pt x="268260" y="205126"/>
                  </a:cubicBezTo>
                  <a:cubicBezTo>
                    <a:pt x="253930" y="212325"/>
                    <a:pt x="239511" y="220146"/>
                    <a:pt x="225181" y="228412"/>
                  </a:cubicBezTo>
                  <a:cubicBezTo>
                    <a:pt x="218862" y="231967"/>
                    <a:pt x="212543" y="235789"/>
                    <a:pt x="206401" y="239521"/>
                  </a:cubicBezTo>
                  <a:cubicBezTo>
                    <a:pt x="204977" y="240410"/>
                    <a:pt x="203375" y="240855"/>
                    <a:pt x="201773" y="240855"/>
                  </a:cubicBezTo>
                  <a:cubicBezTo>
                    <a:pt x="198747" y="240855"/>
                    <a:pt x="195810" y="239255"/>
                    <a:pt x="194119" y="236589"/>
                  </a:cubicBezTo>
                  <a:cubicBezTo>
                    <a:pt x="191627" y="232322"/>
                    <a:pt x="192962" y="226901"/>
                    <a:pt x="197145" y="224324"/>
                  </a:cubicBezTo>
                  <a:cubicBezTo>
                    <a:pt x="203464" y="220502"/>
                    <a:pt x="209873" y="216680"/>
                    <a:pt x="216281" y="212947"/>
                  </a:cubicBezTo>
                  <a:cubicBezTo>
                    <a:pt x="226961" y="206815"/>
                    <a:pt x="237642" y="200949"/>
                    <a:pt x="248322" y="195350"/>
                  </a:cubicBezTo>
                  <a:cubicBezTo>
                    <a:pt x="202574" y="173664"/>
                    <a:pt x="158339" y="157755"/>
                    <a:pt x="119711" y="149490"/>
                  </a:cubicBezTo>
                  <a:cubicBezTo>
                    <a:pt x="68178" y="138469"/>
                    <a:pt x="31330" y="142469"/>
                    <a:pt x="21095" y="160244"/>
                  </a:cubicBezTo>
                  <a:cubicBezTo>
                    <a:pt x="17179" y="166910"/>
                    <a:pt x="16823" y="175797"/>
                    <a:pt x="19849" y="186640"/>
                  </a:cubicBezTo>
                  <a:cubicBezTo>
                    <a:pt x="21184" y="191351"/>
                    <a:pt x="18425" y="196239"/>
                    <a:pt x="13708" y="197572"/>
                  </a:cubicBezTo>
                  <a:cubicBezTo>
                    <a:pt x="8990" y="198905"/>
                    <a:pt x="4006" y="196150"/>
                    <a:pt x="2671" y="191439"/>
                  </a:cubicBezTo>
                  <a:cubicBezTo>
                    <a:pt x="-1690" y="175886"/>
                    <a:pt x="-711" y="162377"/>
                    <a:pt x="5608" y="151356"/>
                  </a:cubicBezTo>
                  <a:cubicBezTo>
                    <a:pt x="13530" y="137758"/>
                    <a:pt x="28660" y="129404"/>
                    <a:pt x="50733" y="126649"/>
                  </a:cubicBezTo>
                  <a:cubicBezTo>
                    <a:pt x="70225" y="124071"/>
                    <a:pt x="94701" y="125938"/>
                    <a:pt x="123450" y="132159"/>
                  </a:cubicBezTo>
                  <a:cubicBezTo>
                    <a:pt x="166884" y="141402"/>
                    <a:pt x="216904" y="159888"/>
                    <a:pt x="268260" y="185218"/>
                  </a:cubicBezTo>
                  <a:cubicBezTo>
                    <a:pt x="292914" y="173042"/>
                    <a:pt x="317390" y="162466"/>
                    <a:pt x="340976" y="153667"/>
                  </a:cubicBezTo>
                  <a:cubicBezTo>
                    <a:pt x="337149" y="133492"/>
                    <a:pt x="332343" y="114739"/>
                    <a:pt x="326913" y="97675"/>
                  </a:cubicBezTo>
                  <a:cubicBezTo>
                    <a:pt x="310715" y="47638"/>
                    <a:pt x="288820" y="17775"/>
                    <a:pt x="268260" y="17775"/>
                  </a:cubicBezTo>
                  <a:cubicBezTo>
                    <a:pt x="243249" y="17775"/>
                    <a:pt x="217527" y="60169"/>
                    <a:pt x="200883" y="128515"/>
                  </a:cubicBezTo>
                  <a:cubicBezTo>
                    <a:pt x="199726" y="133314"/>
                    <a:pt x="194920" y="136247"/>
                    <a:pt x="190203" y="135092"/>
                  </a:cubicBezTo>
                  <a:cubicBezTo>
                    <a:pt x="185396" y="133936"/>
                    <a:pt x="182459" y="129137"/>
                    <a:pt x="183616" y="124338"/>
                  </a:cubicBezTo>
                  <a:cubicBezTo>
                    <a:pt x="192517" y="87721"/>
                    <a:pt x="204265" y="57236"/>
                    <a:pt x="217527" y="36173"/>
                  </a:cubicBezTo>
                  <a:cubicBezTo>
                    <a:pt x="232747" y="12176"/>
                    <a:pt x="249746" y="0"/>
                    <a:pt x="268260" y="0"/>
                  </a:cubicBezTo>
                  <a:close/>
                </a:path>
              </a:pathLst>
            </a:custGeom>
            <a:solidFill>
              <a:schemeClr val="accent1"/>
            </a:solidFill>
            <a:ln>
              <a:noFill/>
            </a:ln>
          </p:spPr>
        </p:sp>
      </p:grpSp>
      <p:grpSp>
        <p:nvGrpSpPr>
          <p:cNvPr id="49" name="组合 48"/>
          <p:cNvGrpSpPr/>
          <p:nvPr/>
        </p:nvGrpSpPr>
        <p:grpSpPr>
          <a:xfrm>
            <a:off x="1571604" y="5036355"/>
            <a:ext cx="2698357" cy="445722"/>
            <a:chOff x="2095472" y="5572140"/>
            <a:chExt cx="3597809" cy="594296"/>
          </a:xfrm>
        </p:grpSpPr>
        <p:sp>
          <p:nvSpPr>
            <p:cNvPr id="19" name="îṣļîḑé-Rectangle 72"/>
            <p:cNvSpPr/>
            <p:nvPr/>
          </p:nvSpPr>
          <p:spPr>
            <a:xfrm>
              <a:off x="2738414" y="5684622"/>
              <a:ext cx="2954867" cy="369147"/>
            </a:xfrm>
            <a:prstGeom prst="rect">
              <a:avLst/>
            </a:prstGeom>
          </p:spPr>
          <p:txBody>
            <a:bodyPr wrap="none" lIns="108000" tIns="0" rIns="108000" bIns="0">
              <a:spAutoFit/>
            </a:bodyPr>
            <a:lstStyle/>
            <a:p>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提高系统的可靠性</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window-in-perspective_58521"/>
            <p:cNvSpPr>
              <a:spLocks noChangeAspect="1"/>
            </p:cNvSpPr>
            <p:nvPr/>
          </p:nvSpPr>
          <p:spPr bwMode="auto">
            <a:xfrm>
              <a:off x="2095472" y="5572140"/>
              <a:ext cx="609685" cy="594296"/>
            </a:xfrm>
            <a:custGeom>
              <a:avLst/>
              <a:gdLst>
                <a:gd name="connsiteX0" fmla="*/ 334112 w 609403"/>
                <a:gd name="connsiteY0" fmla="*/ 364695 h 594022"/>
                <a:gd name="connsiteX1" fmla="*/ 334112 w 609403"/>
                <a:gd name="connsiteY1" fmla="*/ 508964 h 594022"/>
                <a:gd name="connsiteX2" fmla="*/ 564468 w 609403"/>
                <a:gd name="connsiteY2" fmla="*/ 544475 h 594022"/>
                <a:gd name="connsiteX3" fmla="*/ 564468 w 609403"/>
                <a:gd name="connsiteY3" fmla="*/ 372058 h 594022"/>
                <a:gd name="connsiteX4" fmla="*/ 333532 w 609403"/>
                <a:gd name="connsiteY4" fmla="*/ 364168 h 594022"/>
                <a:gd name="connsiteX5" fmla="*/ 564977 w 609403"/>
                <a:gd name="connsiteY5" fmla="*/ 371532 h 594022"/>
                <a:gd name="connsiteX6" fmla="*/ 564977 w 609403"/>
                <a:gd name="connsiteY6" fmla="*/ 545125 h 594022"/>
                <a:gd name="connsiteX7" fmla="*/ 333532 w 609403"/>
                <a:gd name="connsiteY7" fmla="*/ 509455 h 594022"/>
                <a:gd name="connsiteX8" fmla="*/ 333036 w 609403"/>
                <a:gd name="connsiteY8" fmla="*/ 363698 h 594022"/>
                <a:gd name="connsiteX9" fmla="*/ 333036 w 609403"/>
                <a:gd name="connsiteY9" fmla="*/ 509808 h 594022"/>
                <a:gd name="connsiteX10" fmla="*/ 564929 w 609403"/>
                <a:gd name="connsiteY10" fmla="*/ 545626 h 594022"/>
                <a:gd name="connsiteX11" fmla="*/ 565467 w 609403"/>
                <a:gd name="connsiteY11" fmla="*/ 545702 h 594022"/>
                <a:gd name="connsiteX12" fmla="*/ 565467 w 609403"/>
                <a:gd name="connsiteY12" fmla="*/ 371061 h 594022"/>
                <a:gd name="connsiteX13" fmla="*/ 333574 w 609403"/>
                <a:gd name="connsiteY13" fmla="*/ 363698 h 594022"/>
                <a:gd name="connsiteX14" fmla="*/ 44939 w 609403"/>
                <a:gd name="connsiteY14" fmla="*/ 355405 h 594022"/>
                <a:gd name="connsiteX15" fmla="*/ 44939 w 609403"/>
                <a:gd name="connsiteY15" fmla="*/ 461856 h 594022"/>
                <a:gd name="connsiteX16" fmla="*/ 216012 w 609403"/>
                <a:gd name="connsiteY16" fmla="*/ 488238 h 594022"/>
                <a:gd name="connsiteX17" fmla="*/ 216012 w 609403"/>
                <a:gd name="connsiteY17" fmla="*/ 359623 h 594022"/>
                <a:gd name="connsiteX18" fmla="*/ 44419 w 609403"/>
                <a:gd name="connsiteY18" fmla="*/ 354981 h 594022"/>
                <a:gd name="connsiteX19" fmla="*/ 216533 w 609403"/>
                <a:gd name="connsiteY19" fmla="*/ 359122 h 594022"/>
                <a:gd name="connsiteX20" fmla="*/ 216533 w 609403"/>
                <a:gd name="connsiteY20" fmla="*/ 488893 h 594022"/>
                <a:gd name="connsiteX21" fmla="*/ 44419 w 609403"/>
                <a:gd name="connsiteY21" fmla="*/ 462279 h 594022"/>
                <a:gd name="connsiteX22" fmla="*/ 43863 w 609403"/>
                <a:gd name="connsiteY22" fmla="*/ 354408 h 594022"/>
                <a:gd name="connsiteX23" fmla="*/ 43863 w 609403"/>
                <a:gd name="connsiteY23" fmla="*/ 462699 h 594022"/>
                <a:gd name="connsiteX24" fmla="*/ 216473 w 609403"/>
                <a:gd name="connsiteY24" fmla="*/ 489312 h 594022"/>
                <a:gd name="connsiteX25" fmla="*/ 217011 w 609403"/>
                <a:gd name="connsiteY25" fmla="*/ 489388 h 594022"/>
                <a:gd name="connsiteX26" fmla="*/ 217011 w 609403"/>
                <a:gd name="connsiteY26" fmla="*/ 358626 h 594022"/>
                <a:gd name="connsiteX27" fmla="*/ 44401 w 609403"/>
                <a:gd name="connsiteY27" fmla="*/ 354408 h 594022"/>
                <a:gd name="connsiteX28" fmla="*/ 305922 w 609403"/>
                <a:gd name="connsiteY28" fmla="*/ 319980 h 594022"/>
                <a:gd name="connsiteX29" fmla="*/ 306383 w 609403"/>
                <a:gd name="connsiteY29" fmla="*/ 319980 h 594022"/>
                <a:gd name="connsiteX30" fmla="*/ 593196 w 609403"/>
                <a:gd name="connsiteY30" fmla="*/ 329107 h 594022"/>
                <a:gd name="connsiteX31" fmla="*/ 608328 w 609403"/>
                <a:gd name="connsiteY31" fmla="*/ 344753 h 594022"/>
                <a:gd name="connsiteX32" fmla="*/ 608328 w 609403"/>
                <a:gd name="connsiteY32" fmla="*/ 577379 h 594022"/>
                <a:gd name="connsiteX33" fmla="*/ 592735 w 609403"/>
                <a:gd name="connsiteY33" fmla="*/ 593025 h 594022"/>
                <a:gd name="connsiteX34" fmla="*/ 590277 w 609403"/>
                <a:gd name="connsiteY34" fmla="*/ 592795 h 594022"/>
                <a:gd name="connsiteX35" fmla="*/ 303541 w 609403"/>
                <a:gd name="connsiteY35" fmla="*/ 548540 h 594022"/>
                <a:gd name="connsiteX36" fmla="*/ 290252 w 609403"/>
                <a:gd name="connsiteY36" fmla="*/ 533047 h 594022"/>
                <a:gd name="connsiteX37" fmla="*/ 290252 w 609403"/>
                <a:gd name="connsiteY37" fmla="*/ 335626 h 594022"/>
                <a:gd name="connsiteX38" fmla="*/ 305922 w 609403"/>
                <a:gd name="connsiteY38" fmla="*/ 319980 h 594022"/>
                <a:gd name="connsiteX39" fmla="*/ 305879 w 609403"/>
                <a:gd name="connsiteY39" fmla="*/ 319523 h 594022"/>
                <a:gd name="connsiteX40" fmla="*/ 289671 w 609403"/>
                <a:gd name="connsiteY40" fmla="*/ 335632 h 594022"/>
                <a:gd name="connsiteX41" fmla="*/ 289671 w 609403"/>
                <a:gd name="connsiteY41" fmla="*/ 533081 h 594022"/>
                <a:gd name="connsiteX42" fmla="*/ 303421 w 609403"/>
                <a:gd name="connsiteY42" fmla="*/ 549113 h 594022"/>
                <a:gd name="connsiteX43" fmla="*/ 590172 w 609403"/>
                <a:gd name="connsiteY43" fmla="*/ 593375 h 594022"/>
                <a:gd name="connsiteX44" fmla="*/ 592707 w 609403"/>
                <a:gd name="connsiteY44" fmla="*/ 593528 h 594022"/>
                <a:gd name="connsiteX45" fmla="*/ 608838 w 609403"/>
                <a:gd name="connsiteY45" fmla="*/ 577419 h 594022"/>
                <a:gd name="connsiteX46" fmla="*/ 608838 w 609403"/>
                <a:gd name="connsiteY46" fmla="*/ 344760 h 594022"/>
                <a:gd name="connsiteX47" fmla="*/ 593168 w 609403"/>
                <a:gd name="connsiteY47" fmla="*/ 328575 h 594022"/>
                <a:gd name="connsiteX48" fmla="*/ 306340 w 609403"/>
                <a:gd name="connsiteY48" fmla="*/ 319523 h 594022"/>
                <a:gd name="connsiteX49" fmla="*/ 305879 w 609403"/>
                <a:gd name="connsiteY49" fmla="*/ 319523 h 594022"/>
                <a:gd name="connsiteX50" fmla="*/ 306460 w 609403"/>
                <a:gd name="connsiteY50" fmla="*/ 318983 h 594022"/>
                <a:gd name="connsiteX51" fmla="*/ 593196 w 609403"/>
                <a:gd name="connsiteY51" fmla="*/ 328110 h 594022"/>
                <a:gd name="connsiteX52" fmla="*/ 609403 w 609403"/>
                <a:gd name="connsiteY52" fmla="*/ 344753 h 594022"/>
                <a:gd name="connsiteX53" fmla="*/ 609403 w 609403"/>
                <a:gd name="connsiteY53" fmla="*/ 577379 h 594022"/>
                <a:gd name="connsiteX54" fmla="*/ 592735 w 609403"/>
                <a:gd name="connsiteY54" fmla="*/ 594022 h 594022"/>
                <a:gd name="connsiteX55" fmla="*/ 590123 w 609403"/>
                <a:gd name="connsiteY55" fmla="*/ 593869 h 594022"/>
                <a:gd name="connsiteX56" fmla="*/ 303310 w 609403"/>
                <a:gd name="connsiteY56" fmla="*/ 549537 h 594022"/>
                <a:gd name="connsiteX57" fmla="*/ 289177 w 609403"/>
                <a:gd name="connsiteY57" fmla="*/ 533047 h 594022"/>
                <a:gd name="connsiteX58" fmla="*/ 289177 w 609403"/>
                <a:gd name="connsiteY58" fmla="*/ 335626 h 594022"/>
                <a:gd name="connsiteX59" fmla="*/ 306460 w 609403"/>
                <a:gd name="connsiteY59" fmla="*/ 318983 h 594022"/>
                <a:gd name="connsiteX60" fmla="*/ 16670 w 609403"/>
                <a:gd name="connsiteY60" fmla="*/ 310923 h 594022"/>
                <a:gd name="connsiteX61" fmla="*/ 17054 w 609403"/>
                <a:gd name="connsiteY61" fmla="*/ 310923 h 594022"/>
                <a:gd name="connsiteX62" fmla="*/ 244589 w 609403"/>
                <a:gd name="connsiteY62" fmla="*/ 316522 h 594022"/>
                <a:gd name="connsiteX63" fmla="*/ 259876 w 609403"/>
                <a:gd name="connsiteY63" fmla="*/ 332167 h 594022"/>
                <a:gd name="connsiteX64" fmla="*/ 259876 w 609403"/>
                <a:gd name="connsiteY64" fmla="*/ 521063 h 594022"/>
                <a:gd name="connsiteX65" fmla="*/ 244281 w 609403"/>
                <a:gd name="connsiteY65" fmla="*/ 536708 h 594022"/>
                <a:gd name="connsiteX66" fmla="*/ 241823 w 609403"/>
                <a:gd name="connsiteY66" fmla="*/ 536555 h 594022"/>
                <a:gd name="connsiteX67" fmla="*/ 14288 w 609403"/>
                <a:gd name="connsiteY67" fmla="*/ 501429 h 594022"/>
                <a:gd name="connsiteX68" fmla="*/ 999 w 609403"/>
                <a:gd name="connsiteY68" fmla="*/ 485937 h 594022"/>
                <a:gd name="connsiteX69" fmla="*/ 999 w 609403"/>
                <a:gd name="connsiteY69" fmla="*/ 326568 h 594022"/>
                <a:gd name="connsiteX70" fmla="*/ 16670 w 609403"/>
                <a:gd name="connsiteY70" fmla="*/ 310923 h 594022"/>
                <a:gd name="connsiteX71" fmla="*/ 16693 w 609403"/>
                <a:gd name="connsiteY71" fmla="*/ 310420 h 594022"/>
                <a:gd name="connsiteX72" fmla="*/ 565 w 609403"/>
                <a:gd name="connsiteY72" fmla="*/ 326603 h 594022"/>
                <a:gd name="connsiteX73" fmla="*/ 565 w 609403"/>
                <a:gd name="connsiteY73" fmla="*/ 485978 h 594022"/>
                <a:gd name="connsiteX74" fmla="*/ 14236 w 609403"/>
                <a:gd name="connsiteY74" fmla="*/ 502008 h 594022"/>
                <a:gd name="connsiteX75" fmla="*/ 241724 w 609403"/>
                <a:gd name="connsiteY75" fmla="*/ 537058 h 594022"/>
                <a:gd name="connsiteX76" fmla="*/ 244259 w 609403"/>
                <a:gd name="connsiteY76" fmla="*/ 537288 h 594022"/>
                <a:gd name="connsiteX77" fmla="*/ 260387 w 609403"/>
                <a:gd name="connsiteY77" fmla="*/ 521105 h 594022"/>
                <a:gd name="connsiteX78" fmla="*/ 260387 w 609403"/>
                <a:gd name="connsiteY78" fmla="*/ 332202 h 594022"/>
                <a:gd name="connsiteX79" fmla="*/ 244566 w 609403"/>
                <a:gd name="connsiteY79" fmla="*/ 316019 h 594022"/>
                <a:gd name="connsiteX80" fmla="*/ 17154 w 609403"/>
                <a:gd name="connsiteY80" fmla="*/ 310497 h 594022"/>
                <a:gd name="connsiteX81" fmla="*/ 16693 w 609403"/>
                <a:gd name="connsiteY81" fmla="*/ 310420 h 594022"/>
                <a:gd name="connsiteX82" fmla="*/ 16670 w 609403"/>
                <a:gd name="connsiteY82" fmla="*/ 309926 h 594022"/>
                <a:gd name="connsiteX83" fmla="*/ 17130 w 609403"/>
                <a:gd name="connsiteY83" fmla="*/ 309926 h 594022"/>
                <a:gd name="connsiteX84" fmla="*/ 244589 w 609403"/>
                <a:gd name="connsiteY84" fmla="*/ 315448 h 594022"/>
                <a:gd name="connsiteX85" fmla="*/ 260951 w 609403"/>
                <a:gd name="connsiteY85" fmla="*/ 332167 h 594022"/>
                <a:gd name="connsiteX86" fmla="*/ 260951 w 609403"/>
                <a:gd name="connsiteY86" fmla="*/ 521063 h 594022"/>
                <a:gd name="connsiteX87" fmla="*/ 244281 w 609403"/>
                <a:gd name="connsiteY87" fmla="*/ 537782 h 594022"/>
                <a:gd name="connsiteX88" fmla="*/ 241670 w 609403"/>
                <a:gd name="connsiteY88" fmla="*/ 537552 h 594022"/>
                <a:gd name="connsiteX89" fmla="*/ 14135 w 609403"/>
                <a:gd name="connsiteY89" fmla="*/ 502426 h 594022"/>
                <a:gd name="connsiteX90" fmla="*/ 0 w 609403"/>
                <a:gd name="connsiteY90" fmla="*/ 485937 h 594022"/>
                <a:gd name="connsiteX91" fmla="*/ 0 w 609403"/>
                <a:gd name="connsiteY91" fmla="*/ 326568 h 594022"/>
                <a:gd name="connsiteX92" fmla="*/ 16670 w 609403"/>
                <a:gd name="connsiteY92" fmla="*/ 309926 h 594022"/>
                <a:gd name="connsiteX93" fmla="*/ 216012 w 609403"/>
                <a:gd name="connsiteY93" fmla="*/ 105646 h 594022"/>
                <a:gd name="connsiteX94" fmla="*/ 44939 w 609403"/>
                <a:gd name="connsiteY94" fmla="*/ 132028 h 594022"/>
                <a:gd name="connsiteX95" fmla="*/ 44939 w 609403"/>
                <a:gd name="connsiteY95" fmla="*/ 238402 h 594022"/>
                <a:gd name="connsiteX96" fmla="*/ 216012 w 609403"/>
                <a:gd name="connsiteY96" fmla="*/ 234261 h 594022"/>
                <a:gd name="connsiteX97" fmla="*/ 216533 w 609403"/>
                <a:gd name="connsiteY97" fmla="*/ 104993 h 594022"/>
                <a:gd name="connsiteX98" fmla="*/ 216533 w 609403"/>
                <a:gd name="connsiteY98" fmla="*/ 234690 h 594022"/>
                <a:gd name="connsiteX99" fmla="*/ 44419 w 609403"/>
                <a:gd name="connsiteY99" fmla="*/ 238908 h 594022"/>
                <a:gd name="connsiteX100" fmla="*/ 44419 w 609403"/>
                <a:gd name="connsiteY100" fmla="*/ 131530 h 594022"/>
                <a:gd name="connsiteX101" fmla="*/ 217011 w 609403"/>
                <a:gd name="connsiteY101" fmla="*/ 104419 h 594022"/>
                <a:gd name="connsiteX102" fmla="*/ 43863 w 609403"/>
                <a:gd name="connsiteY102" fmla="*/ 131185 h 594022"/>
                <a:gd name="connsiteX103" fmla="*/ 43863 w 609403"/>
                <a:gd name="connsiteY103" fmla="*/ 239476 h 594022"/>
                <a:gd name="connsiteX104" fmla="*/ 216550 w 609403"/>
                <a:gd name="connsiteY104" fmla="*/ 235258 h 594022"/>
                <a:gd name="connsiteX105" fmla="*/ 217011 w 609403"/>
                <a:gd name="connsiteY105" fmla="*/ 235258 h 594022"/>
                <a:gd name="connsiteX106" fmla="*/ 244281 w 609403"/>
                <a:gd name="connsiteY106" fmla="*/ 57099 h 594022"/>
                <a:gd name="connsiteX107" fmla="*/ 259876 w 609403"/>
                <a:gd name="connsiteY107" fmla="*/ 72821 h 594022"/>
                <a:gd name="connsiteX108" fmla="*/ 259876 w 609403"/>
                <a:gd name="connsiteY108" fmla="*/ 261717 h 594022"/>
                <a:gd name="connsiteX109" fmla="*/ 244589 w 609403"/>
                <a:gd name="connsiteY109" fmla="*/ 277362 h 594022"/>
                <a:gd name="connsiteX110" fmla="*/ 17054 w 609403"/>
                <a:gd name="connsiteY110" fmla="*/ 282884 h 594022"/>
                <a:gd name="connsiteX111" fmla="*/ 16670 w 609403"/>
                <a:gd name="connsiteY111" fmla="*/ 282884 h 594022"/>
                <a:gd name="connsiteX112" fmla="*/ 999 w 609403"/>
                <a:gd name="connsiteY112" fmla="*/ 267239 h 594022"/>
                <a:gd name="connsiteX113" fmla="*/ 999 w 609403"/>
                <a:gd name="connsiteY113" fmla="*/ 107870 h 594022"/>
                <a:gd name="connsiteX114" fmla="*/ 14288 w 609403"/>
                <a:gd name="connsiteY114" fmla="*/ 92455 h 594022"/>
                <a:gd name="connsiteX115" fmla="*/ 241823 w 609403"/>
                <a:gd name="connsiteY115" fmla="*/ 57329 h 594022"/>
                <a:gd name="connsiteX116" fmla="*/ 244281 w 609403"/>
                <a:gd name="connsiteY116" fmla="*/ 57099 h 594022"/>
                <a:gd name="connsiteX117" fmla="*/ 244259 w 609403"/>
                <a:gd name="connsiteY117" fmla="*/ 56596 h 594022"/>
                <a:gd name="connsiteX118" fmla="*/ 241724 w 609403"/>
                <a:gd name="connsiteY118" fmla="*/ 56749 h 594022"/>
                <a:gd name="connsiteX119" fmla="*/ 14236 w 609403"/>
                <a:gd name="connsiteY119" fmla="*/ 91877 h 594022"/>
                <a:gd name="connsiteX120" fmla="*/ 565 w 609403"/>
                <a:gd name="connsiteY120" fmla="*/ 107830 h 594022"/>
                <a:gd name="connsiteX121" fmla="*/ 565 w 609403"/>
                <a:gd name="connsiteY121" fmla="*/ 267210 h 594022"/>
                <a:gd name="connsiteX122" fmla="*/ 16693 w 609403"/>
                <a:gd name="connsiteY122" fmla="*/ 283393 h 594022"/>
                <a:gd name="connsiteX123" fmla="*/ 17154 w 609403"/>
                <a:gd name="connsiteY123" fmla="*/ 283393 h 594022"/>
                <a:gd name="connsiteX124" fmla="*/ 244566 w 609403"/>
                <a:gd name="connsiteY124" fmla="*/ 277871 h 594022"/>
                <a:gd name="connsiteX125" fmla="*/ 260387 w 609403"/>
                <a:gd name="connsiteY125" fmla="*/ 261687 h 594022"/>
                <a:gd name="connsiteX126" fmla="*/ 260387 w 609403"/>
                <a:gd name="connsiteY126" fmla="*/ 72779 h 594022"/>
                <a:gd name="connsiteX127" fmla="*/ 244259 w 609403"/>
                <a:gd name="connsiteY127" fmla="*/ 56596 h 594022"/>
                <a:gd name="connsiteX128" fmla="*/ 244281 w 609403"/>
                <a:gd name="connsiteY128" fmla="*/ 56102 h 594022"/>
                <a:gd name="connsiteX129" fmla="*/ 260951 w 609403"/>
                <a:gd name="connsiteY129" fmla="*/ 72821 h 594022"/>
                <a:gd name="connsiteX130" fmla="*/ 260951 w 609403"/>
                <a:gd name="connsiteY130" fmla="*/ 261717 h 594022"/>
                <a:gd name="connsiteX131" fmla="*/ 244589 w 609403"/>
                <a:gd name="connsiteY131" fmla="*/ 278359 h 594022"/>
                <a:gd name="connsiteX132" fmla="*/ 17130 w 609403"/>
                <a:gd name="connsiteY132" fmla="*/ 283958 h 594022"/>
                <a:gd name="connsiteX133" fmla="*/ 16670 w 609403"/>
                <a:gd name="connsiteY133" fmla="*/ 283958 h 594022"/>
                <a:gd name="connsiteX134" fmla="*/ 0 w 609403"/>
                <a:gd name="connsiteY134" fmla="*/ 267239 h 594022"/>
                <a:gd name="connsiteX135" fmla="*/ 0 w 609403"/>
                <a:gd name="connsiteY135" fmla="*/ 107870 h 594022"/>
                <a:gd name="connsiteX136" fmla="*/ 14135 w 609403"/>
                <a:gd name="connsiteY136" fmla="*/ 91381 h 594022"/>
                <a:gd name="connsiteX137" fmla="*/ 241670 w 609403"/>
                <a:gd name="connsiteY137" fmla="*/ 56332 h 594022"/>
                <a:gd name="connsiteX138" fmla="*/ 244281 w 609403"/>
                <a:gd name="connsiteY138" fmla="*/ 56102 h 594022"/>
                <a:gd name="connsiteX139" fmla="*/ 564468 w 609403"/>
                <a:gd name="connsiteY139" fmla="*/ 49324 h 594022"/>
                <a:gd name="connsiteX140" fmla="*/ 334112 w 609403"/>
                <a:gd name="connsiteY140" fmla="*/ 84917 h 594022"/>
                <a:gd name="connsiteX141" fmla="*/ 334112 w 609403"/>
                <a:gd name="connsiteY141" fmla="*/ 229130 h 594022"/>
                <a:gd name="connsiteX142" fmla="*/ 564468 w 609403"/>
                <a:gd name="connsiteY142" fmla="*/ 221842 h 594022"/>
                <a:gd name="connsiteX143" fmla="*/ 564977 w 609403"/>
                <a:gd name="connsiteY143" fmla="*/ 48746 h 594022"/>
                <a:gd name="connsiteX144" fmla="*/ 564977 w 609403"/>
                <a:gd name="connsiteY144" fmla="*/ 222367 h 594022"/>
                <a:gd name="connsiteX145" fmla="*/ 333532 w 609403"/>
                <a:gd name="connsiteY145" fmla="*/ 229652 h 594022"/>
                <a:gd name="connsiteX146" fmla="*/ 333532 w 609403"/>
                <a:gd name="connsiteY146" fmla="*/ 84482 h 594022"/>
                <a:gd name="connsiteX147" fmla="*/ 565467 w 609403"/>
                <a:gd name="connsiteY147" fmla="*/ 48173 h 594022"/>
                <a:gd name="connsiteX148" fmla="*/ 333036 w 609403"/>
                <a:gd name="connsiteY148" fmla="*/ 83996 h 594022"/>
                <a:gd name="connsiteX149" fmla="*/ 333036 w 609403"/>
                <a:gd name="connsiteY149" fmla="*/ 230204 h 594022"/>
                <a:gd name="connsiteX150" fmla="*/ 565006 w 609403"/>
                <a:gd name="connsiteY150" fmla="*/ 222840 h 594022"/>
                <a:gd name="connsiteX151" fmla="*/ 565467 w 609403"/>
                <a:gd name="connsiteY151" fmla="*/ 222840 h 594022"/>
                <a:gd name="connsiteX152" fmla="*/ 592706 w 609403"/>
                <a:gd name="connsiteY152" fmla="*/ 846 h 594022"/>
                <a:gd name="connsiteX153" fmla="*/ 592870 w 609403"/>
                <a:gd name="connsiteY153" fmla="*/ 900 h 594022"/>
                <a:gd name="connsiteX154" fmla="*/ 603719 w 609403"/>
                <a:gd name="connsiteY154" fmla="*/ 5369 h 594022"/>
                <a:gd name="connsiteX155" fmla="*/ 608328 w 609403"/>
                <a:gd name="connsiteY155" fmla="*/ 16492 h 594022"/>
                <a:gd name="connsiteX156" fmla="*/ 608328 w 609403"/>
                <a:gd name="connsiteY156" fmla="*/ 249151 h 594022"/>
                <a:gd name="connsiteX157" fmla="*/ 593196 w 609403"/>
                <a:gd name="connsiteY157" fmla="*/ 264799 h 594022"/>
                <a:gd name="connsiteX158" fmla="*/ 306383 w 609403"/>
                <a:gd name="connsiteY158" fmla="*/ 273851 h 594022"/>
                <a:gd name="connsiteX159" fmla="*/ 290252 w 609403"/>
                <a:gd name="connsiteY159" fmla="*/ 258202 h 594022"/>
                <a:gd name="connsiteX160" fmla="*/ 290252 w 609403"/>
                <a:gd name="connsiteY160" fmla="*/ 60753 h 594022"/>
                <a:gd name="connsiteX161" fmla="*/ 303541 w 609403"/>
                <a:gd name="connsiteY161" fmla="*/ 45258 h 594022"/>
                <a:gd name="connsiteX162" fmla="*/ 590277 w 609403"/>
                <a:gd name="connsiteY162" fmla="*/ 997 h 594022"/>
                <a:gd name="connsiteX163" fmla="*/ 592707 w 609403"/>
                <a:gd name="connsiteY163" fmla="*/ 356 h 594022"/>
                <a:gd name="connsiteX164" fmla="*/ 598386 w 609403"/>
                <a:gd name="connsiteY164" fmla="*/ 2706 h 594022"/>
                <a:gd name="connsiteX165" fmla="*/ 592870 w 609403"/>
                <a:gd name="connsiteY165" fmla="*/ 900 h 594022"/>
                <a:gd name="connsiteX166" fmla="*/ 592735 w 609403"/>
                <a:gd name="connsiteY166" fmla="*/ 844 h 594022"/>
                <a:gd name="connsiteX167" fmla="*/ 592706 w 609403"/>
                <a:gd name="connsiteY167" fmla="*/ 846 h 594022"/>
                <a:gd name="connsiteX168" fmla="*/ 591535 w 609403"/>
                <a:gd name="connsiteY168" fmla="*/ 462 h 594022"/>
                <a:gd name="connsiteX169" fmla="*/ 590123 w 609403"/>
                <a:gd name="connsiteY169" fmla="*/ 0 h 594022"/>
                <a:gd name="connsiteX170" fmla="*/ 591535 w 609403"/>
                <a:gd name="connsiteY170" fmla="*/ 462 h 594022"/>
                <a:gd name="connsiteX171" fmla="*/ 590172 w 609403"/>
                <a:gd name="connsiteY171" fmla="*/ 586 h 594022"/>
                <a:gd name="connsiteX172" fmla="*/ 303344 w 609403"/>
                <a:gd name="connsiteY172" fmla="*/ 44835 h 594022"/>
                <a:gd name="connsiteX173" fmla="*/ 289671 w 609403"/>
                <a:gd name="connsiteY173" fmla="*/ 60786 h 594022"/>
                <a:gd name="connsiteX174" fmla="*/ 289671 w 609403"/>
                <a:gd name="connsiteY174" fmla="*/ 258180 h 594022"/>
                <a:gd name="connsiteX175" fmla="*/ 305879 w 609403"/>
                <a:gd name="connsiteY175" fmla="*/ 274361 h 594022"/>
                <a:gd name="connsiteX176" fmla="*/ 306340 w 609403"/>
                <a:gd name="connsiteY176" fmla="*/ 274361 h 594022"/>
                <a:gd name="connsiteX177" fmla="*/ 593168 w 609403"/>
                <a:gd name="connsiteY177" fmla="*/ 265235 h 594022"/>
                <a:gd name="connsiteX178" fmla="*/ 608838 w 609403"/>
                <a:gd name="connsiteY178" fmla="*/ 249131 h 594022"/>
                <a:gd name="connsiteX179" fmla="*/ 608838 w 609403"/>
                <a:gd name="connsiteY179" fmla="*/ 16537 h 594022"/>
                <a:gd name="connsiteX180" fmla="*/ 604056 w 609403"/>
                <a:gd name="connsiteY180" fmla="*/ 5053 h 594022"/>
                <a:gd name="connsiteX181" fmla="*/ 598386 w 609403"/>
                <a:gd name="connsiteY181" fmla="*/ 2706 h 594022"/>
                <a:gd name="connsiteX182" fmla="*/ 604410 w 609403"/>
                <a:gd name="connsiteY182" fmla="*/ 4679 h 594022"/>
                <a:gd name="connsiteX183" fmla="*/ 609403 w 609403"/>
                <a:gd name="connsiteY183" fmla="*/ 16492 h 594022"/>
                <a:gd name="connsiteX184" fmla="*/ 609403 w 609403"/>
                <a:gd name="connsiteY184" fmla="*/ 249151 h 594022"/>
                <a:gd name="connsiteX185" fmla="*/ 593196 w 609403"/>
                <a:gd name="connsiteY185" fmla="*/ 265797 h 594022"/>
                <a:gd name="connsiteX186" fmla="*/ 306460 w 609403"/>
                <a:gd name="connsiteY186" fmla="*/ 274925 h 594022"/>
                <a:gd name="connsiteX187" fmla="*/ 305922 w 609403"/>
                <a:gd name="connsiteY187" fmla="*/ 274925 h 594022"/>
                <a:gd name="connsiteX188" fmla="*/ 289177 w 609403"/>
                <a:gd name="connsiteY188" fmla="*/ 258202 h 594022"/>
                <a:gd name="connsiteX189" fmla="*/ 289177 w 609403"/>
                <a:gd name="connsiteY189" fmla="*/ 60753 h 594022"/>
                <a:gd name="connsiteX190" fmla="*/ 303310 w 609403"/>
                <a:gd name="connsiteY190" fmla="*/ 44261 h 59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09403" h="594022">
                  <a:moveTo>
                    <a:pt x="334112" y="364695"/>
                  </a:moveTo>
                  <a:lnTo>
                    <a:pt x="334112" y="508964"/>
                  </a:lnTo>
                  <a:lnTo>
                    <a:pt x="564468" y="544475"/>
                  </a:lnTo>
                  <a:lnTo>
                    <a:pt x="564468" y="372058"/>
                  </a:lnTo>
                  <a:close/>
                  <a:moveTo>
                    <a:pt x="333532" y="364168"/>
                  </a:moveTo>
                  <a:lnTo>
                    <a:pt x="564977" y="371532"/>
                  </a:lnTo>
                  <a:lnTo>
                    <a:pt x="564977" y="545125"/>
                  </a:lnTo>
                  <a:lnTo>
                    <a:pt x="333532" y="509455"/>
                  </a:lnTo>
                  <a:close/>
                  <a:moveTo>
                    <a:pt x="333036" y="363698"/>
                  </a:moveTo>
                  <a:lnTo>
                    <a:pt x="333036" y="509808"/>
                  </a:lnTo>
                  <a:lnTo>
                    <a:pt x="564929" y="545626"/>
                  </a:lnTo>
                  <a:lnTo>
                    <a:pt x="565467" y="545702"/>
                  </a:lnTo>
                  <a:lnTo>
                    <a:pt x="565467" y="371061"/>
                  </a:lnTo>
                  <a:lnTo>
                    <a:pt x="333574" y="363698"/>
                  </a:lnTo>
                  <a:close/>
                  <a:moveTo>
                    <a:pt x="44939" y="355405"/>
                  </a:moveTo>
                  <a:lnTo>
                    <a:pt x="44939" y="461856"/>
                  </a:lnTo>
                  <a:lnTo>
                    <a:pt x="216012" y="488238"/>
                  </a:lnTo>
                  <a:lnTo>
                    <a:pt x="216012" y="359623"/>
                  </a:lnTo>
                  <a:close/>
                  <a:moveTo>
                    <a:pt x="44419" y="354981"/>
                  </a:moveTo>
                  <a:lnTo>
                    <a:pt x="216533" y="359122"/>
                  </a:lnTo>
                  <a:lnTo>
                    <a:pt x="216533" y="488893"/>
                  </a:lnTo>
                  <a:lnTo>
                    <a:pt x="44419" y="462279"/>
                  </a:lnTo>
                  <a:close/>
                  <a:moveTo>
                    <a:pt x="43863" y="354408"/>
                  </a:moveTo>
                  <a:lnTo>
                    <a:pt x="43863" y="462699"/>
                  </a:lnTo>
                  <a:lnTo>
                    <a:pt x="216473" y="489312"/>
                  </a:lnTo>
                  <a:lnTo>
                    <a:pt x="217011" y="489388"/>
                  </a:lnTo>
                  <a:lnTo>
                    <a:pt x="217011" y="358626"/>
                  </a:lnTo>
                  <a:lnTo>
                    <a:pt x="44401" y="354408"/>
                  </a:lnTo>
                  <a:close/>
                  <a:moveTo>
                    <a:pt x="305922" y="319980"/>
                  </a:moveTo>
                  <a:cubicBezTo>
                    <a:pt x="306075" y="319980"/>
                    <a:pt x="306229" y="319980"/>
                    <a:pt x="306383" y="319980"/>
                  </a:cubicBezTo>
                  <a:lnTo>
                    <a:pt x="593196" y="329107"/>
                  </a:lnTo>
                  <a:cubicBezTo>
                    <a:pt x="601645" y="329337"/>
                    <a:pt x="608328" y="336240"/>
                    <a:pt x="608328" y="344753"/>
                  </a:cubicBezTo>
                  <a:lnTo>
                    <a:pt x="608328" y="577379"/>
                  </a:lnTo>
                  <a:cubicBezTo>
                    <a:pt x="608328" y="585969"/>
                    <a:pt x="601338" y="593025"/>
                    <a:pt x="592735" y="593025"/>
                  </a:cubicBezTo>
                  <a:cubicBezTo>
                    <a:pt x="591890" y="593025"/>
                    <a:pt x="591045" y="592948"/>
                    <a:pt x="590277" y="592795"/>
                  </a:cubicBezTo>
                  <a:lnTo>
                    <a:pt x="303541" y="548540"/>
                  </a:lnTo>
                  <a:cubicBezTo>
                    <a:pt x="295783" y="547390"/>
                    <a:pt x="290252" y="540870"/>
                    <a:pt x="290252" y="533047"/>
                  </a:cubicBezTo>
                  <a:lnTo>
                    <a:pt x="290252" y="335626"/>
                  </a:lnTo>
                  <a:cubicBezTo>
                    <a:pt x="290252" y="327036"/>
                    <a:pt x="297242" y="319980"/>
                    <a:pt x="305922" y="319980"/>
                  </a:cubicBezTo>
                  <a:close/>
                  <a:moveTo>
                    <a:pt x="305879" y="319523"/>
                  </a:moveTo>
                  <a:cubicBezTo>
                    <a:pt x="296968" y="319523"/>
                    <a:pt x="289671" y="326734"/>
                    <a:pt x="289671" y="335632"/>
                  </a:cubicBezTo>
                  <a:lnTo>
                    <a:pt x="289671" y="533081"/>
                  </a:lnTo>
                  <a:cubicBezTo>
                    <a:pt x="289671" y="541059"/>
                    <a:pt x="295509" y="547886"/>
                    <a:pt x="303421" y="549113"/>
                  </a:cubicBezTo>
                  <a:lnTo>
                    <a:pt x="590172" y="593375"/>
                  </a:lnTo>
                  <a:cubicBezTo>
                    <a:pt x="591017" y="593528"/>
                    <a:pt x="591862" y="593528"/>
                    <a:pt x="592707" y="593528"/>
                  </a:cubicBezTo>
                  <a:cubicBezTo>
                    <a:pt x="601464" y="593528"/>
                    <a:pt x="608838" y="586471"/>
                    <a:pt x="608838" y="577419"/>
                  </a:cubicBezTo>
                  <a:lnTo>
                    <a:pt x="608838" y="344760"/>
                  </a:lnTo>
                  <a:cubicBezTo>
                    <a:pt x="608838" y="336015"/>
                    <a:pt x="601925" y="328882"/>
                    <a:pt x="593168" y="328575"/>
                  </a:cubicBezTo>
                  <a:lnTo>
                    <a:pt x="306340" y="319523"/>
                  </a:lnTo>
                  <a:cubicBezTo>
                    <a:pt x="306186" y="319523"/>
                    <a:pt x="306033" y="319523"/>
                    <a:pt x="305879" y="319523"/>
                  </a:cubicBezTo>
                  <a:close/>
                  <a:moveTo>
                    <a:pt x="306460" y="318983"/>
                  </a:moveTo>
                  <a:lnTo>
                    <a:pt x="593196" y="328110"/>
                  </a:lnTo>
                  <a:cubicBezTo>
                    <a:pt x="602260" y="328340"/>
                    <a:pt x="609403" y="335703"/>
                    <a:pt x="609403" y="344753"/>
                  </a:cubicBezTo>
                  <a:lnTo>
                    <a:pt x="609403" y="577379"/>
                  </a:lnTo>
                  <a:cubicBezTo>
                    <a:pt x="609403" y="586582"/>
                    <a:pt x="601876" y="594022"/>
                    <a:pt x="592735" y="594022"/>
                  </a:cubicBezTo>
                  <a:cubicBezTo>
                    <a:pt x="591813" y="594022"/>
                    <a:pt x="590968" y="593945"/>
                    <a:pt x="590123" y="593869"/>
                  </a:cubicBezTo>
                  <a:lnTo>
                    <a:pt x="303310" y="549537"/>
                  </a:lnTo>
                  <a:cubicBezTo>
                    <a:pt x="295168" y="548310"/>
                    <a:pt x="289177" y="541407"/>
                    <a:pt x="289177" y="533047"/>
                  </a:cubicBezTo>
                  <a:lnTo>
                    <a:pt x="289177" y="335626"/>
                  </a:lnTo>
                  <a:cubicBezTo>
                    <a:pt x="289177" y="326269"/>
                    <a:pt x="297012" y="318676"/>
                    <a:pt x="306460" y="318983"/>
                  </a:cubicBezTo>
                  <a:close/>
                  <a:moveTo>
                    <a:pt x="16670" y="310923"/>
                  </a:moveTo>
                  <a:lnTo>
                    <a:pt x="17054" y="310923"/>
                  </a:lnTo>
                  <a:lnTo>
                    <a:pt x="244589" y="316522"/>
                  </a:lnTo>
                  <a:cubicBezTo>
                    <a:pt x="253192" y="316675"/>
                    <a:pt x="259876" y="323577"/>
                    <a:pt x="259876" y="332167"/>
                  </a:cubicBezTo>
                  <a:lnTo>
                    <a:pt x="259876" y="521063"/>
                  </a:lnTo>
                  <a:cubicBezTo>
                    <a:pt x="259876" y="529729"/>
                    <a:pt x="252885" y="536708"/>
                    <a:pt x="244281" y="536708"/>
                  </a:cubicBezTo>
                  <a:cubicBezTo>
                    <a:pt x="243436" y="536708"/>
                    <a:pt x="242591" y="536632"/>
                    <a:pt x="241823" y="536555"/>
                  </a:cubicBezTo>
                  <a:lnTo>
                    <a:pt x="14288" y="501429"/>
                  </a:lnTo>
                  <a:cubicBezTo>
                    <a:pt x="6606" y="500202"/>
                    <a:pt x="999" y="493760"/>
                    <a:pt x="999" y="485937"/>
                  </a:cubicBezTo>
                  <a:lnTo>
                    <a:pt x="999" y="326568"/>
                  </a:lnTo>
                  <a:cubicBezTo>
                    <a:pt x="999" y="317979"/>
                    <a:pt x="8066" y="310923"/>
                    <a:pt x="16670" y="310923"/>
                  </a:cubicBezTo>
                  <a:close/>
                  <a:moveTo>
                    <a:pt x="16693" y="310420"/>
                  </a:moveTo>
                  <a:cubicBezTo>
                    <a:pt x="7784" y="310420"/>
                    <a:pt x="565" y="317706"/>
                    <a:pt x="565" y="326603"/>
                  </a:cubicBezTo>
                  <a:lnTo>
                    <a:pt x="565" y="485978"/>
                  </a:lnTo>
                  <a:cubicBezTo>
                    <a:pt x="565" y="493955"/>
                    <a:pt x="6402" y="500781"/>
                    <a:pt x="14236" y="502008"/>
                  </a:cubicBezTo>
                  <a:lnTo>
                    <a:pt x="241724" y="537058"/>
                  </a:lnTo>
                  <a:cubicBezTo>
                    <a:pt x="242569" y="537211"/>
                    <a:pt x="243414" y="537288"/>
                    <a:pt x="244259" y="537288"/>
                  </a:cubicBezTo>
                  <a:cubicBezTo>
                    <a:pt x="253014" y="537288"/>
                    <a:pt x="260387" y="530155"/>
                    <a:pt x="260387" y="521105"/>
                  </a:cubicBezTo>
                  <a:lnTo>
                    <a:pt x="260387" y="332202"/>
                  </a:lnTo>
                  <a:cubicBezTo>
                    <a:pt x="260387" y="323382"/>
                    <a:pt x="253398" y="316249"/>
                    <a:pt x="244566" y="316019"/>
                  </a:cubicBezTo>
                  <a:lnTo>
                    <a:pt x="17154" y="310497"/>
                  </a:lnTo>
                  <a:cubicBezTo>
                    <a:pt x="17001" y="310497"/>
                    <a:pt x="16847" y="310420"/>
                    <a:pt x="16693" y="310420"/>
                  </a:cubicBezTo>
                  <a:close/>
                  <a:moveTo>
                    <a:pt x="16670" y="309926"/>
                  </a:moveTo>
                  <a:lnTo>
                    <a:pt x="17130" y="309926"/>
                  </a:lnTo>
                  <a:lnTo>
                    <a:pt x="244589" y="315448"/>
                  </a:lnTo>
                  <a:cubicBezTo>
                    <a:pt x="253730" y="315678"/>
                    <a:pt x="260951" y="323041"/>
                    <a:pt x="260951" y="332167"/>
                  </a:cubicBezTo>
                  <a:lnTo>
                    <a:pt x="260951" y="521063"/>
                  </a:lnTo>
                  <a:cubicBezTo>
                    <a:pt x="260951" y="530266"/>
                    <a:pt x="253423" y="537782"/>
                    <a:pt x="244281" y="537782"/>
                  </a:cubicBezTo>
                  <a:cubicBezTo>
                    <a:pt x="243360" y="537782"/>
                    <a:pt x="242515" y="537705"/>
                    <a:pt x="241670" y="537552"/>
                  </a:cubicBezTo>
                  <a:lnTo>
                    <a:pt x="14135" y="502426"/>
                  </a:lnTo>
                  <a:cubicBezTo>
                    <a:pt x="5915" y="501199"/>
                    <a:pt x="0" y="494220"/>
                    <a:pt x="0" y="485937"/>
                  </a:cubicBezTo>
                  <a:lnTo>
                    <a:pt x="0" y="326568"/>
                  </a:lnTo>
                  <a:cubicBezTo>
                    <a:pt x="0" y="317365"/>
                    <a:pt x="7528" y="309926"/>
                    <a:pt x="16670" y="309926"/>
                  </a:cubicBezTo>
                  <a:close/>
                  <a:moveTo>
                    <a:pt x="216012" y="105646"/>
                  </a:moveTo>
                  <a:lnTo>
                    <a:pt x="44939" y="132028"/>
                  </a:lnTo>
                  <a:lnTo>
                    <a:pt x="44939" y="238402"/>
                  </a:lnTo>
                  <a:lnTo>
                    <a:pt x="216012" y="234261"/>
                  </a:lnTo>
                  <a:close/>
                  <a:moveTo>
                    <a:pt x="216533" y="104993"/>
                  </a:moveTo>
                  <a:lnTo>
                    <a:pt x="216533" y="234690"/>
                  </a:lnTo>
                  <a:lnTo>
                    <a:pt x="44419" y="238908"/>
                  </a:lnTo>
                  <a:lnTo>
                    <a:pt x="44419" y="131530"/>
                  </a:lnTo>
                  <a:close/>
                  <a:moveTo>
                    <a:pt x="217011" y="104419"/>
                  </a:moveTo>
                  <a:lnTo>
                    <a:pt x="43863" y="131185"/>
                  </a:lnTo>
                  <a:lnTo>
                    <a:pt x="43863" y="239476"/>
                  </a:lnTo>
                  <a:lnTo>
                    <a:pt x="216550" y="235258"/>
                  </a:lnTo>
                  <a:lnTo>
                    <a:pt x="217011" y="235258"/>
                  </a:lnTo>
                  <a:close/>
                  <a:moveTo>
                    <a:pt x="244281" y="57099"/>
                  </a:moveTo>
                  <a:cubicBezTo>
                    <a:pt x="252885" y="57099"/>
                    <a:pt x="259876" y="64155"/>
                    <a:pt x="259876" y="72821"/>
                  </a:cubicBezTo>
                  <a:lnTo>
                    <a:pt x="259876" y="261717"/>
                  </a:lnTo>
                  <a:cubicBezTo>
                    <a:pt x="259876" y="270307"/>
                    <a:pt x="253192" y="277132"/>
                    <a:pt x="244589" y="277362"/>
                  </a:cubicBezTo>
                  <a:lnTo>
                    <a:pt x="17054" y="282884"/>
                  </a:lnTo>
                  <a:lnTo>
                    <a:pt x="16670" y="282884"/>
                  </a:lnTo>
                  <a:cubicBezTo>
                    <a:pt x="8066" y="282884"/>
                    <a:pt x="999" y="275905"/>
                    <a:pt x="999" y="267239"/>
                  </a:cubicBezTo>
                  <a:lnTo>
                    <a:pt x="999" y="107870"/>
                  </a:lnTo>
                  <a:cubicBezTo>
                    <a:pt x="999" y="100124"/>
                    <a:pt x="6606" y="93605"/>
                    <a:pt x="14288" y="92455"/>
                  </a:cubicBezTo>
                  <a:lnTo>
                    <a:pt x="241823" y="57329"/>
                  </a:lnTo>
                  <a:cubicBezTo>
                    <a:pt x="242591" y="57176"/>
                    <a:pt x="243436" y="57099"/>
                    <a:pt x="244281" y="57099"/>
                  </a:cubicBezTo>
                  <a:close/>
                  <a:moveTo>
                    <a:pt x="244259" y="56596"/>
                  </a:moveTo>
                  <a:cubicBezTo>
                    <a:pt x="243414" y="56596"/>
                    <a:pt x="242569" y="56673"/>
                    <a:pt x="241724" y="56749"/>
                  </a:cubicBezTo>
                  <a:lnTo>
                    <a:pt x="14236" y="91877"/>
                  </a:lnTo>
                  <a:cubicBezTo>
                    <a:pt x="6402" y="93104"/>
                    <a:pt x="565" y="99854"/>
                    <a:pt x="565" y="107830"/>
                  </a:cubicBezTo>
                  <a:lnTo>
                    <a:pt x="565" y="267210"/>
                  </a:lnTo>
                  <a:cubicBezTo>
                    <a:pt x="565" y="276183"/>
                    <a:pt x="7784" y="283393"/>
                    <a:pt x="16693" y="283393"/>
                  </a:cubicBezTo>
                  <a:cubicBezTo>
                    <a:pt x="16847" y="283393"/>
                    <a:pt x="17001" y="283393"/>
                    <a:pt x="17154" y="283393"/>
                  </a:cubicBezTo>
                  <a:lnTo>
                    <a:pt x="244566" y="277871"/>
                  </a:lnTo>
                  <a:cubicBezTo>
                    <a:pt x="253398" y="277641"/>
                    <a:pt x="260387" y="270431"/>
                    <a:pt x="260387" y="261687"/>
                  </a:cubicBezTo>
                  <a:lnTo>
                    <a:pt x="260387" y="72779"/>
                  </a:lnTo>
                  <a:cubicBezTo>
                    <a:pt x="260387" y="63652"/>
                    <a:pt x="253014" y="56596"/>
                    <a:pt x="244259" y="56596"/>
                  </a:cubicBezTo>
                  <a:close/>
                  <a:moveTo>
                    <a:pt x="244281" y="56102"/>
                  </a:moveTo>
                  <a:cubicBezTo>
                    <a:pt x="253423" y="56102"/>
                    <a:pt x="260951" y="63618"/>
                    <a:pt x="260951" y="72821"/>
                  </a:cubicBezTo>
                  <a:lnTo>
                    <a:pt x="260951" y="261717"/>
                  </a:lnTo>
                  <a:cubicBezTo>
                    <a:pt x="260951" y="270843"/>
                    <a:pt x="253730" y="278129"/>
                    <a:pt x="244589" y="278359"/>
                  </a:cubicBezTo>
                  <a:lnTo>
                    <a:pt x="17130" y="283958"/>
                  </a:lnTo>
                  <a:cubicBezTo>
                    <a:pt x="16977" y="283958"/>
                    <a:pt x="16823" y="283958"/>
                    <a:pt x="16670" y="283958"/>
                  </a:cubicBezTo>
                  <a:cubicBezTo>
                    <a:pt x="7528" y="283958"/>
                    <a:pt x="0" y="276442"/>
                    <a:pt x="0" y="267239"/>
                  </a:cubicBezTo>
                  <a:lnTo>
                    <a:pt x="0" y="107870"/>
                  </a:lnTo>
                  <a:cubicBezTo>
                    <a:pt x="0" y="99587"/>
                    <a:pt x="5915" y="92685"/>
                    <a:pt x="14135" y="91381"/>
                  </a:cubicBezTo>
                  <a:lnTo>
                    <a:pt x="241670" y="56332"/>
                  </a:lnTo>
                  <a:cubicBezTo>
                    <a:pt x="242515" y="56179"/>
                    <a:pt x="243360" y="56102"/>
                    <a:pt x="244281" y="56102"/>
                  </a:cubicBezTo>
                  <a:close/>
                  <a:moveTo>
                    <a:pt x="564468" y="49324"/>
                  </a:moveTo>
                  <a:lnTo>
                    <a:pt x="334112" y="84917"/>
                  </a:lnTo>
                  <a:lnTo>
                    <a:pt x="334112" y="229130"/>
                  </a:lnTo>
                  <a:lnTo>
                    <a:pt x="564468" y="221842"/>
                  </a:lnTo>
                  <a:close/>
                  <a:moveTo>
                    <a:pt x="564977" y="48746"/>
                  </a:moveTo>
                  <a:lnTo>
                    <a:pt x="564977" y="222367"/>
                  </a:lnTo>
                  <a:lnTo>
                    <a:pt x="333532" y="229652"/>
                  </a:lnTo>
                  <a:lnTo>
                    <a:pt x="333532" y="84482"/>
                  </a:lnTo>
                  <a:close/>
                  <a:moveTo>
                    <a:pt x="565467" y="48173"/>
                  </a:moveTo>
                  <a:lnTo>
                    <a:pt x="333036" y="83996"/>
                  </a:lnTo>
                  <a:lnTo>
                    <a:pt x="333036" y="230204"/>
                  </a:lnTo>
                  <a:lnTo>
                    <a:pt x="565006" y="222840"/>
                  </a:lnTo>
                  <a:lnTo>
                    <a:pt x="565467" y="222840"/>
                  </a:lnTo>
                  <a:close/>
                  <a:moveTo>
                    <a:pt x="592706" y="846"/>
                  </a:moveTo>
                  <a:lnTo>
                    <a:pt x="592870" y="900"/>
                  </a:lnTo>
                  <a:lnTo>
                    <a:pt x="603719" y="5369"/>
                  </a:lnTo>
                  <a:cubicBezTo>
                    <a:pt x="606715" y="8361"/>
                    <a:pt x="608328" y="12273"/>
                    <a:pt x="608328" y="16492"/>
                  </a:cubicBezTo>
                  <a:lnTo>
                    <a:pt x="608328" y="249151"/>
                  </a:lnTo>
                  <a:cubicBezTo>
                    <a:pt x="608328" y="257665"/>
                    <a:pt x="601645" y="264493"/>
                    <a:pt x="593196" y="264799"/>
                  </a:cubicBezTo>
                  <a:lnTo>
                    <a:pt x="306383" y="273851"/>
                  </a:lnTo>
                  <a:cubicBezTo>
                    <a:pt x="297473" y="274158"/>
                    <a:pt x="290252" y="267024"/>
                    <a:pt x="290252" y="258202"/>
                  </a:cubicBezTo>
                  <a:lnTo>
                    <a:pt x="290252" y="60753"/>
                  </a:lnTo>
                  <a:cubicBezTo>
                    <a:pt x="290252" y="53006"/>
                    <a:pt x="295783" y="46485"/>
                    <a:pt x="303541" y="45258"/>
                  </a:cubicBezTo>
                  <a:lnTo>
                    <a:pt x="590277" y="997"/>
                  </a:lnTo>
                  <a:close/>
                  <a:moveTo>
                    <a:pt x="592707" y="356"/>
                  </a:moveTo>
                  <a:lnTo>
                    <a:pt x="598386" y="2706"/>
                  </a:lnTo>
                  <a:lnTo>
                    <a:pt x="592870" y="900"/>
                  </a:lnTo>
                  <a:lnTo>
                    <a:pt x="592735" y="844"/>
                  </a:lnTo>
                  <a:lnTo>
                    <a:pt x="592706" y="846"/>
                  </a:lnTo>
                  <a:lnTo>
                    <a:pt x="591535" y="462"/>
                  </a:lnTo>
                  <a:close/>
                  <a:moveTo>
                    <a:pt x="590123" y="0"/>
                  </a:moveTo>
                  <a:lnTo>
                    <a:pt x="591535" y="462"/>
                  </a:lnTo>
                  <a:lnTo>
                    <a:pt x="590172" y="586"/>
                  </a:lnTo>
                  <a:lnTo>
                    <a:pt x="303344" y="44835"/>
                  </a:lnTo>
                  <a:cubicBezTo>
                    <a:pt x="295509" y="46062"/>
                    <a:pt x="289671" y="52810"/>
                    <a:pt x="289671" y="60786"/>
                  </a:cubicBezTo>
                  <a:lnTo>
                    <a:pt x="289671" y="258180"/>
                  </a:lnTo>
                  <a:cubicBezTo>
                    <a:pt x="289671" y="267152"/>
                    <a:pt x="296968" y="274361"/>
                    <a:pt x="305879" y="274361"/>
                  </a:cubicBezTo>
                  <a:cubicBezTo>
                    <a:pt x="306033" y="274361"/>
                    <a:pt x="306186" y="274361"/>
                    <a:pt x="306340" y="274361"/>
                  </a:cubicBezTo>
                  <a:lnTo>
                    <a:pt x="593168" y="265235"/>
                  </a:lnTo>
                  <a:cubicBezTo>
                    <a:pt x="601925" y="265005"/>
                    <a:pt x="608838" y="257796"/>
                    <a:pt x="608838" y="249131"/>
                  </a:cubicBezTo>
                  <a:lnTo>
                    <a:pt x="608838" y="16537"/>
                  </a:lnTo>
                  <a:cubicBezTo>
                    <a:pt x="608838" y="12013"/>
                    <a:pt x="606995" y="7967"/>
                    <a:pt x="604056" y="5053"/>
                  </a:cubicBezTo>
                  <a:lnTo>
                    <a:pt x="598386" y="2706"/>
                  </a:lnTo>
                  <a:lnTo>
                    <a:pt x="604410" y="4679"/>
                  </a:lnTo>
                  <a:cubicBezTo>
                    <a:pt x="607636" y="7824"/>
                    <a:pt x="609403" y="11966"/>
                    <a:pt x="609403" y="16492"/>
                  </a:cubicBezTo>
                  <a:lnTo>
                    <a:pt x="609403" y="249151"/>
                  </a:lnTo>
                  <a:cubicBezTo>
                    <a:pt x="609403" y="258202"/>
                    <a:pt x="602260" y="265490"/>
                    <a:pt x="593196" y="265797"/>
                  </a:cubicBezTo>
                  <a:lnTo>
                    <a:pt x="306460" y="274925"/>
                  </a:lnTo>
                  <a:cubicBezTo>
                    <a:pt x="306229" y="274925"/>
                    <a:pt x="306075" y="274925"/>
                    <a:pt x="305922" y="274925"/>
                  </a:cubicBezTo>
                  <a:cubicBezTo>
                    <a:pt x="296704" y="274925"/>
                    <a:pt x="289177" y="267407"/>
                    <a:pt x="289177" y="258202"/>
                  </a:cubicBezTo>
                  <a:lnTo>
                    <a:pt x="289177" y="60753"/>
                  </a:lnTo>
                  <a:cubicBezTo>
                    <a:pt x="289177" y="52469"/>
                    <a:pt x="295168" y="45565"/>
                    <a:pt x="303310" y="44261"/>
                  </a:cubicBezTo>
                  <a:close/>
                </a:path>
              </a:pathLst>
            </a:custGeom>
            <a:solidFill>
              <a:schemeClr val="accent1"/>
            </a:solidFill>
            <a:ln>
              <a:noFill/>
            </a:ln>
          </p:spPr>
        </p:sp>
      </p:grpSp>
      <p:grpSp>
        <p:nvGrpSpPr>
          <p:cNvPr id="48" name="组合 47"/>
          <p:cNvGrpSpPr/>
          <p:nvPr/>
        </p:nvGrpSpPr>
        <p:grpSpPr>
          <a:xfrm>
            <a:off x="4543364" y="4286256"/>
            <a:ext cx="1836934" cy="455779"/>
            <a:chOff x="6057819" y="4572008"/>
            <a:chExt cx="2449245" cy="607705"/>
          </a:xfrm>
        </p:grpSpPr>
        <p:sp>
          <p:nvSpPr>
            <p:cNvPr id="17" name="îṣļîḑé-Rectangle 70"/>
            <p:cNvSpPr/>
            <p:nvPr/>
          </p:nvSpPr>
          <p:spPr>
            <a:xfrm>
              <a:off x="6695197" y="4691194"/>
              <a:ext cx="1811867" cy="369147"/>
            </a:xfrm>
            <a:prstGeom prst="rect">
              <a:avLst/>
            </a:prstGeom>
          </p:spPr>
          <p:txBody>
            <a:bodyPr wrap="none" lIns="108000" tIns="0" rIns="108000" bIns="0">
              <a:spAutoFit/>
            </a:bodyPr>
            <a:lstStyle/>
            <a:p>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资源共享</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worldwide_230796"/>
            <p:cNvSpPr>
              <a:spLocks noChangeAspect="1"/>
            </p:cNvSpPr>
            <p:nvPr/>
          </p:nvSpPr>
          <p:spPr bwMode="auto">
            <a:xfrm>
              <a:off x="6057819" y="4572008"/>
              <a:ext cx="609685" cy="607705"/>
            </a:xfrm>
            <a:custGeom>
              <a:avLst/>
              <a:gdLst>
                <a:gd name="connsiteX0" fmla="*/ 176860 w 608627"/>
                <a:gd name="connsiteY0" fmla="*/ 452891 h 606651"/>
                <a:gd name="connsiteX1" fmla="*/ 99512 w 608627"/>
                <a:gd name="connsiteY1" fmla="*/ 491817 h 606651"/>
                <a:gd name="connsiteX2" fmla="*/ 261597 w 608627"/>
                <a:gd name="connsiteY2" fmla="*/ 573401 h 606651"/>
                <a:gd name="connsiteX3" fmla="*/ 176860 w 608627"/>
                <a:gd name="connsiteY3" fmla="*/ 452891 h 606651"/>
                <a:gd name="connsiteX4" fmla="*/ 288388 w 608627"/>
                <a:gd name="connsiteY4" fmla="*/ 432006 h 606651"/>
                <a:gd name="connsiteX5" fmla="*/ 196531 w 608627"/>
                <a:gd name="connsiteY5" fmla="*/ 446492 h 606651"/>
                <a:gd name="connsiteX6" fmla="*/ 288388 w 608627"/>
                <a:gd name="connsiteY6" fmla="*/ 569758 h 606651"/>
                <a:gd name="connsiteX7" fmla="*/ 474771 w 608627"/>
                <a:gd name="connsiteY7" fmla="*/ 340337 h 606651"/>
                <a:gd name="connsiteX8" fmla="*/ 608627 w 608627"/>
                <a:gd name="connsiteY8" fmla="*/ 474028 h 606651"/>
                <a:gd name="connsiteX9" fmla="*/ 473703 w 608627"/>
                <a:gd name="connsiteY9" fmla="*/ 606651 h 606651"/>
                <a:gd name="connsiteX10" fmla="*/ 350170 w 608627"/>
                <a:gd name="connsiteY10" fmla="*/ 528695 h 606651"/>
                <a:gd name="connsiteX11" fmla="*/ 350170 w 608627"/>
                <a:gd name="connsiteY11" fmla="*/ 565584 h 606651"/>
                <a:gd name="connsiteX12" fmla="*/ 329611 w 608627"/>
                <a:gd name="connsiteY12" fmla="*/ 565584 h 606651"/>
                <a:gd name="connsiteX13" fmla="*/ 329611 w 608627"/>
                <a:gd name="connsiteY13" fmla="*/ 483272 h 606651"/>
                <a:gd name="connsiteX14" fmla="*/ 348123 w 608627"/>
                <a:gd name="connsiteY14" fmla="*/ 483272 h 606651"/>
                <a:gd name="connsiteX15" fmla="*/ 351416 w 608627"/>
                <a:gd name="connsiteY15" fmla="*/ 483272 h 606651"/>
                <a:gd name="connsiteX16" fmla="*/ 411937 w 608627"/>
                <a:gd name="connsiteY16" fmla="*/ 483272 h 606651"/>
                <a:gd name="connsiteX17" fmla="*/ 411937 w 608627"/>
                <a:gd name="connsiteY17" fmla="*/ 503806 h 606651"/>
                <a:gd name="connsiteX18" fmla="*/ 363342 w 608627"/>
                <a:gd name="connsiteY18" fmla="*/ 503806 h 606651"/>
                <a:gd name="connsiteX19" fmla="*/ 473703 w 608627"/>
                <a:gd name="connsiteY19" fmla="*/ 586118 h 606651"/>
                <a:gd name="connsiteX20" fmla="*/ 587000 w 608627"/>
                <a:gd name="connsiteY20" fmla="*/ 472961 h 606651"/>
                <a:gd name="connsiteX21" fmla="*/ 473703 w 608627"/>
                <a:gd name="connsiteY21" fmla="*/ 359893 h 606651"/>
                <a:gd name="connsiteX22" fmla="*/ 389330 w 608627"/>
                <a:gd name="connsiteY22" fmla="*/ 397938 h 606651"/>
                <a:gd name="connsiteX23" fmla="*/ 374912 w 608627"/>
                <a:gd name="connsiteY23" fmla="*/ 398916 h 606651"/>
                <a:gd name="connsiteX24" fmla="*/ 373844 w 608627"/>
                <a:gd name="connsiteY24" fmla="*/ 384516 h 606651"/>
                <a:gd name="connsiteX25" fmla="*/ 474771 w 608627"/>
                <a:gd name="connsiteY25" fmla="*/ 340337 h 606651"/>
                <a:gd name="connsiteX26" fmla="*/ 164933 w 608627"/>
                <a:gd name="connsiteY26" fmla="*/ 308474 h 606651"/>
                <a:gd name="connsiteX27" fmla="*/ 188699 w 608627"/>
                <a:gd name="connsiteY27" fmla="*/ 427652 h 606651"/>
                <a:gd name="connsiteX28" fmla="*/ 288388 w 608627"/>
                <a:gd name="connsiteY28" fmla="*/ 411477 h 606651"/>
                <a:gd name="connsiteX29" fmla="*/ 288388 w 608627"/>
                <a:gd name="connsiteY29" fmla="*/ 308474 h 606651"/>
                <a:gd name="connsiteX30" fmla="*/ 20828 w 608627"/>
                <a:gd name="connsiteY30" fmla="*/ 308474 h 606651"/>
                <a:gd name="connsiteX31" fmla="*/ 85627 w 608627"/>
                <a:gd name="connsiteY31" fmla="*/ 476531 h 606651"/>
                <a:gd name="connsiteX32" fmla="*/ 169206 w 608627"/>
                <a:gd name="connsiteY32" fmla="*/ 434139 h 606651"/>
                <a:gd name="connsiteX33" fmla="*/ 144283 w 608627"/>
                <a:gd name="connsiteY33" fmla="*/ 308474 h 606651"/>
                <a:gd name="connsiteX34" fmla="*/ 405168 w 608627"/>
                <a:gd name="connsiteY34" fmla="*/ 159881 h 606651"/>
                <a:gd name="connsiteX35" fmla="*/ 308949 w 608627"/>
                <a:gd name="connsiteY35" fmla="*/ 174633 h 606651"/>
                <a:gd name="connsiteX36" fmla="*/ 308949 w 608627"/>
                <a:gd name="connsiteY36" fmla="*/ 287945 h 606651"/>
                <a:gd name="connsiteX37" fmla="*/ 432404 w 608627"/>
                <a:gd name="connsiteY37" fmla="*/ 287945 h 606651"/>
                <a:gd name="connsiteX38" fmla="*/ 405168 w 608627"/>
                <a:gd name="connsiteY38" fmla="*/ 159881 h 606651"/>
                <a:gd name="connsiteX39" fmla="*/ 192170 w 608627"/>
                <a:gd name="connsiteY39" fmla="*/ 159881 h 606651"/>
                <a:gd name="connsiteX40" fmla="*/ 164933 w 608627"/>
                <a:gd name="connsiteY40" fmla="*/ 287945 h 606651"/>
                <a:gd name="connsiteX41" fmla="*/ 288388 w 608627"/>
                <a:gd name="connsiteY41" fmla="*/ 287945 h 606651"/>
                <a:gd name="connsiteX42" fmla="*/ 288388 w 608627"/>
                <a:gd name="connsiteY42" fmla="*/ 174633 h 606651"/>
                <a:gd name="connsiteX43" fmla="*/ 192170 w 608627"/>
                <a:gd name="connsiteY43" fmla="*/ 159881 h 606651"/>
                <a:gd name="connsiteX44" fmla="*/ 90789 w 608627"/>
                <a:gd name="connsiteY44" fmla="*/ 113845 h 606651"/>
                <a:gd name="connsiteX45" fmla="*/ 20828 w 608627"/>
                <a:gd name="connsiteY45" fmla="*/ 287945 h 606651"/>
                <a:gd name="connsiteX46" fmla="*/ 144283 w 608627"/>
                <a:gd name="connsiteY46" fmla="*/ 287945 h 606651"/>
                <a:gd name="connsiteX47" fmla="*/ 172588 w 608627"/>
                <a:gd name="connsiteY47" fmla="*/ 153660 h 606651"/>
                <a:gd name="connsiteX48" fmla="*/ 90789 w 608627"/>
                <a:gd name="connsiteY48" fmla="*/ 113845 h 606651"/>
                <a:gd name="connsiteX49" fmla="*/ 506192 w 608627"/>
                <a:gd name="connsiteY49" fmla="*/ 113490 h 606651"/>
                <a:gd name="connsiteX50" fmla="*/ 424749 w 608627"/>
                <a:gd name="connsiteY50" fmla="*/ 153660 h 606651"/>
                <a:gd name="connsiteX51" fmla="*/ 452965 w 608627"/>
                <a:gd name="connsiteY51" fmla="*/ 287945 h 606651"/>
                <a:gd name="connsiteX52" fmla="*/ 576509 w 608627"/>
                <a:gd name="connsiteY52" fmla="*/ 287945 h 606651"/>
                <a:gd name="connsiteX53" fmla="*/ 506192 w 608627"/>
                <a:gd name="connsiteY53" fmla="*/ 113490 h 606651"/>
                <a:gd name="connsiteX54" fmla="*/ 308949 w 608627"/>
                <a:gd name="connsiteY54" fmla="*/ 26662 h 606651"/>
                <a:gd name="connsiteX55" fmla="*/ 308949 w 608627"/>
                <a:gd name="connsiteY55" fmla="*/ 154104 h 606651"/>
                <a:gd name="connsiteX56" fmla="*/ 396534 w 608627"/>
                <a:gd name="connsiteY56" fmla="*/ 140684 h 606651"/>
                <a:gd name="connsiteX57" fmla="*/ 308949 w 608627"/>
                <a:gd name="connsiteY57" fmla="*/ 26662 h 606651"/>
                <a:gd name="connsiteX58" fmla="*/ 288388 w 608627"/>
                <a:gd name="connsiteY58" fmla="*/ 26662 h 606651"/>
                <a:gd name="connsiteX59" fmla="*/ 200804 w 608627"/>
                <a:gd name="connsiteY59" fmla="*/ 140684 h 606651"/>
                <a:gd name="connsiteX60" fmla="*/ 288388 w 608627"/>
                <a:gd name="connsiteY60" fmla="*/ 154104 h 606651"/>
                <a:gd name="connsiteX61" fmla="*/ 335741 w 608627"/>
                <a:gd name="connsiteY61" fmla="*/ 23018 h 606651"/>
                <a:gd name="connsiteX62" fmla="*/ 416294 w 608627"/>
                <a:gd name="connsiteY62" fmla="*/ 134463 h 606651"/>
                <a:gd name="connsiteX63" fmla="*/ 491417 w 608627"/>
                <a:gd name="connsiteY63" fmla="*/ 98204 h 606651"/>
                <a:gd name="connsiteX64" fmla="*/ 335741 w 608627"/>
                <a:gd name="connsiteY64" fmla="*/ 23018 h 606651"/>
                <a:gd name="connsiteX65" fmla="*/ 261597 w 608627"/>
                <a:gd name="connsiteY65" fmla="*/ 23018 h 606651"/>
                <a:gd name="connsiteX66" fmla="*/ 105921 w 608627"/>
                <a:gd name="connsiteY66" fmla="*/ 98204 h 606651"/>
                <a:gd name="connsiteX67" fmla="*/ 181044 w 608627"/>
                <a:gd name="connsiteY67" fmla="*/ 134463 h 606651"/>
                <a:gd name="connsiteX68" fmla="*/ 261597 w 608627"/>
                <a:gd name="connsiteY68" fmla="*/ 23018 h 606651"/>
                <a:gd name="connsiteX69" fmla="*/ 288388 w 608627"/>
                <a:gd name="connsiteY69" fmla="*/ 0 h 606651"/>
                <a:gd name="connsiteX70" fmla="*/ 294530 w 608627"/>
                <a:gd name="connsiteY70" fmla="*/ 0 h 606651"/>
                <a:gd name="connsiteX71" fmla="*/ 298624 w 608627"/>
                <a:gd name="connsiteY71" fmla="*/ 0 h 606651"/>
                <a:gd name="connsiteX72" fmla="*/ 302808 w 608627"/>
                <a:gd name="connsiteY72" fmla="*/ 0 h 606651"/>
                <a:gd name="connsiteX73" fmla="*/ 308949 w 608627"/>
                <a:gd name="connsiteY73" fmla="*/ 0 h 606651"/>
                <a:gd name="connsiteX74" fmla="*/ 309305 w 608627"/>
                <a:gd name="connsiteY74" fmla="*/ 178 h 606651"/>
                <a:gd name="connsiteX75" fmla="*/ 597337 w 608627"/>
                <a:gd name="connsiteY75" fmla="*/ 298165 h 606651"/>
                <a:gd name="connsiteX76" fmla="*/ 587012 w 608627"/>
                <a:gd name="connsiteY76" fmla="*/ 308474 h 606651"/>
                <a:gd name="connsiteX77" fmla="*/ 308949 w 608627"/>
                <a:gd name="connsiteY77" fmla="*/ 308474 h 606651"/>
                <a:gd name="connsiteX78" fmla="*/ 308949 w 608627"/>
                <a:gd name="connsiteY78" fmla="*/ 586110 h 606651"/>
                <a:gd name="connsiteX79" fmla="*/ 298624 w 608627"/>
                <a:gd name="connsiteY79" fmla="*/ 596419 h 606651"/>
                <a:gd name="connsiteX80" fmla="*/ 294530 w 608627"/>
                <a:gd name="connsiteY80" fmla="*/ 596419 h 606651"/>
                <a:gd name="connsiteX81" fmla="*/ 288388 w 608627"/>
                <a:gd name="connsiteY81" fmla="*/ 596419 h 606651"/>
                <a:gd name="connsiteX82" fmla="*/ 288032 w 608627"/>
                <a:gd name="connsiteY82" fmla="*/ 596153 h 606651"/>
                <a:gd name="connsiteX83" fmla="*/ 78684 w 608627"/>
                <a:gd name="connsiteY83" fmla="*/ 499727 h 606651"/>
                <a:gd name="connsiteX84" fmla="*/ 75213 w 608627"/>
                <a:gd name="connsiteY84" fmla="*/ 496616 h 606651"/>
                <a:gd name="connsiteX85" fmla="*/ 74055 w 608627"/>
                <a:gd name="connsiteY85" fmla="*/ 494661 h 606651"/>
                <a:gd name="connsiteX86" fmla="*/ 0 w 608627"/>
                <a:gd name="connsiteY86" fmla="*/ 298165 h 606651"/>
                <a:gd name="connsiteX87" fmla="*/ 288032 w 608627"/>
                <a:gd name="connsiteY87" fmla="*/ 178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627" h="606651">
                  <a:moveTo>
                    <a:pt x="176860" y="452891"/>
                  </a:moveTo>
                  <a:cubicBezTo>
                    <a:pt x="149891" y="462578"/>
                    <a:pt x="123989" y="475554"/>
                    <a:pt x="99512" y="491817"/>
                  </a:cubicBezTo>
                  <a:cubicBezTo>
                    <a:pt x="141880" y="535275"/>
                    <a:pt x="198401" y="564959"/>
                    <a:pt x="261597" y="573401"/>
                  </a:cubicBezTo>
                  <a:cubicBezTo>
                    <a:pt x="225370" y="538653"/>
                    <a:pt x="196798" y="497683"/>
                    <a:pt x="176860" y="452891"/>
                  </a:cubicBezTo>
                  <a:close/>
                  <a:moveTo>
                    <a:pt x="288388" y="432006"/>
                  </a:moveTo>
                  <a:cubicBezTo>
                    <a:pt x="256968" y="432895"/>
                    <a:pt x="226171" y="437694"/>
                    <a:pt x="196531" y="446492"/>
                  </a:cubicBezTo>
                  <a:cubicBezTo>
                    <a:pt x="217537" y="493061"/>
                    <a:pt x="248601" y="535098"/>
                    <a:pt x="288388" y="569758"/>
                  </a:cubicBezTo>
                  <a:close/>
                  <a:moveTo>
                    <a:pt x="474771" y="340337"/>
                  </a:moveTo>
                  <a:cubicBezTo>
                    <a:pt x="548908" y="340337"/>
                    <a:pt x="608627" y="399982"/>
                    <a:pt x="608627" y="474028"/>
                  </a:cubicBezTo>
                  <a:cubicBezTo>
                    <a:pt x="608627" y="548073"/>
                    <a:pt x="547929" y="606651"/>
                    <a:pt x="473703" y="606651"/>
                  </a:cubicBezTo>
                  <a:cubicBezTo>
                    <a:pt x="420036" y="606651"/>
                    <a:pt x="371708" y="574562"/>
                    <a:pt x="350170" y="528695"/>
                  </a:cubicBezTo>
                  <a:lnTo>
                    <a:pt x="350170" y="565584"/>
                  </a:lnTo>
                  <a:lnTo>
                    <a:pt x="329611" y="565584"/>
                  </a:lnTo>
                  <a:lnTo>
                    <a:pt x="329611" y="483272"/>
                  </a:lnTo>
                  <a:lnTo>
                    <a:pt x="348123" y="483272"/>
                  </a:lnTo>
                  <a:cubicBezTo>
                    <a:pt x="349191" y="483094"/>
                    <a:pt x="350259" y="483094"/>
                    <a:pt x="351416" y="483272"/>
                  </a:cubicBezTo>
                  <a:lnTo>
                    <a:pt x="411937" y="483272"/>
                  </a:lnTo>
                  <a:lnTo>
                    <a:pt x="411937" y="503806"/>
                  </a:lnTo>
                  <a:lnTo>
                    <a:pt x="363342" y="503806"/>
                  </a:lnTo>
                  <a:cubicBezTo>
                    <a:pt x="377404" y="551184"/>
                    <a:pt x="422528" y="586118"/>
                    <a:pt x="473703" y="586118"/>
                  </a:cubicBezTo>
                  <a:cubicBezTo>
                    <a:pt x="536537" y="586118"/>
                    <a:pt x="587000" y="535717"/>
                    <a:pt x="587000" y="472961"/>
                  </a:cubicBezTo>
                  <a:cubicBezTo>
                    <a:pt x="587000" y="410205"/>
                    <a:pt x="536537" y="359893"/>
                    <a:pt x="473703" y="359893"/>
                  </a:cubicBezTo>
                  <a:cubicBezTo>
                    <a:pt x="440773" y="359893"/>
                    <a:pt x="409890" y="373226"/>
                    <a:pt x="389330" y="397938"/>
                  </a:cubicBezTo>
                  <a:cubicBezTo>
                    <a:pt x="385147" y="402027"/>
                    <a:pt x="379006" y="403005"/>
                    <a:pt x="374912" y="398916"/>
                  </a:cubicBezTo>
                  <a:cubicBezTo>
                    <a:pt x="370729" y="394827"/>
                    <a:pt x="369750" y="388604"/>
                    <a:pt x="373844" y="384516"/>
                  </a:cubicBezTo>
                  <a:cubicBezTo>
                    <a:pt x="398586" y="355715"/>
                    <a:pt x="435611" y="340337"/>
                    <a:pt x="474771" y="340337"/>
                  </a:cubicBezTo>
                  <a:close/>
                  <a:moveTo>
                    <a:pt x="164933" y="308474"/>
                  </a:moveTo>
                  <a:cubicBezTo>
                    <a:pt x="166090" y="349889"/>
                    <a:pt x="174190" y="390059"/>
                    <a:pt x="188699" y="427652"/>
                  </a:cubicBezTo>
                  <a:cubicBezTo>
                    <a:pt x="220920" y="417876"/>
                    <a:pt x="254298" y="412366"/>
                    <a:pt x="288388" y="411477"/>
                  </a:cubicBezTo>
                  <a:lnTo>
                    <a:pt x="288388" y="308474"/>
                  </a:lnTo>
                  <a:close/>
                  <a:moveTo>
                    <a:pt x="20828" y="308474"/>
                  </a:moveTo>
                  <a:cubicBezTo>
                    <a:pt x="23142" y="372373"/>
                    <a:pt x="47086" y="430762"/>
                    <a:pt x="85627" y="476531"/>
                  </a:cubicBezTo>
                  <a:cubicBezTo>
                    <a:pt x="112062" y="458934"/>
                    <a:pt x="140100" y="444715"/>
                    <a:pt x="169206" y="434139"/>
                  </a:cubicBezTo>
                  <a:cubicBezTo>
                    <a:pt x="153985" y="394414"/>
                    <a:pt x="145529" y="352022"/>
                    <a:pt x="144283" y="308474"/>
                  </a:cubicBezTo>
                  <a:close/>
                  <a:moveTo>
                    <a:pt x="405168" y="159881"/>
                  </a:moveTo>
                  <a:cubicBezTo>
                    <a:pt x="374104" y="168768"/>
                    <a:pt x="341882" y="173745"/>
                    <a:pt x="308949" y="174633"/>
                  </a:cubicBezTo>
                  <a:lnTo>
                    <a:pt x="308949" y="287945"/>
                  </a:lnTo>
                  <a:lnTo>
                    <a:pt x="432404" y="287945"/>
                  </a:lnTo>
                  <a:cubicBezTo>
                    <a:pt x="431158" y="243243"/>
                    <a:pt x="421812" y="199962"/>
                    <a:pt x="405168" y="159881"/>
                  </a:cubicBezTo>
                  <a:close/>
                  <a:moveTo>
                    <a:pt x="192170" y="159881"/>
                  </a:moveTo>
                  <a:cubicBezTo>
                    <a:pt x="175525" y="200051"/>
                    <a:pt x="166179" y="243243"/>
                    <a:pt x="164933" y="287945"/>
                  </a:cubicBezTo>
                  <a:lnTo>
                    <a:pt x="288388" y="287945"/>
                  </a:lnTo>
                  <a:lnTo>
                    <a:pt x="288388" y="174633"/>
                  </a:lnTo>
                  <a:cubicBezTo>
                    <a:pt x="255455" y="173745"/>
                    <a:pt x="223234" y="168857"/>
                    <a:pt x="192170" y="159881"/>
                  </a:cubicBezTo>
                  <a:close/>
                  <a:moveTo>
                    <a:pt x="90789" y="113845"/>
                  </a:moveTo>
                  <a:cubicBezTo>
                    <a:pt x="49311" y="160503"/>
                    <a:pt x="23232" y="221202"/>
                    <a:pt x="20828" y="287945"/>
                  </a:cubicBezTo>
                  <a:lnTo>
                    <a:pt x="144283" y="287945"/>
                  </a:lnTo>
                  <a:cubicBezTo>
                    <a:pt x="145529" y="241198"/>
                    <a:pt x="155320" y="195874"/>
                    <a:pt x="172588" y="153660"/>
                  </a:cubicBezTo>
                  <a:cubicBezTo>
                    <a:pt x="144016" y="143795"/>
                    <a:pt x="116602" y="130464"/>
                    <a:pt x="90789" y="113845"/>
                  </a:cubicBezTo>
                  <a:close/>
                  <a:moveTo>
                    <a:pt x="506192" y="113490"/>
                  </a:moveTo>
                  <a:cubicBezTo>
                    <a:pt x="480647" y="130198"/>
                    <a:pt x="453321" y="143706"/>
                    <a:pt x="424749" y="153660"/>
                  </a:cubicBezTo>
                  <a:cubicBezTo>
                    <a:pt x="442017" y="195785"/>
                    <a:pt x="451719" y="241198"/>
                    <a:pt x="452965" y="287945"/>
                  </a:cubicBezTo>
                  <a:lnTo>
                    <a:pt x="576509" y="287945"/>
                  </a:lnTo>
                  <a:cubicBezTo>
                    <a:pt x="574106" y="221025"/>
                    <a:pt x="547937" y="160147"/>
                    <a:pt x="506192" y="113490"/>
                  </a:cubicBezTo>
                  <a:close/>
                  <a:moveTo>
                    <a:pt x="308949" y="26662"/>
                  </a:moveTo>
                  <a:lnTo>
                    <a:pt x="308949" y="154104"/>
                  </a:lnTo>
                  <a:cubicBezTo>
                    <a:pt x="338678" y="153215"/>
                    <a:pt x="368051" y="148683"/>
                    <a:pt x="396534" y="140684"/>
                  </a:cubicBezTo>
                  <a:cubicBezTo>
                    <a:pt x="375617" y="97759"/>
                    <a:pt x="346066" y="58922"/>
                    <a:pt x="308949" y="26662"/>
                  </a:cubicBezTo>
                  <a:close/>
                  <a:moveTo>
                    <a:pt x="288388" y="26662"/>
                  </a:moveTo>
                  <a:cubicBezTo>
                    <a:pt x="251272" y="58922"/>
                    <a:pt x="221721" y="97759"/>
                    <a:pt x="200804" y="140684"/>
                  </a:cubicBezTo>
                  <a:cubicBezTo>
                    <a:pt x="229287" y="148683"/>
                    <a:pt x="258659" y="153215"/>
                    <a:pt x="288388" y="154104"/>
                  </a:cubicBezTo>
                  <a:close/>
                  <a:moveTo>
                    <a:pt x="335741" y="23018"/>
                  </a:moveTo>
                  <a:cubicBezTo>
                    <a:pt x="369475" y="55367"/>
                    <a:pt x="396623" y="93227"/>
                    <a:pt x="416294" y="134463"/>
                  </a:cubicBezTo>
                  <a:cubicBezTo>
                    <a:pt x="442551" y="125398"/>
                    <a:pt x="467830" y="113312"/>
                    <a:pt x="491417" y="98204"/>
                  </a:cubicBezTo>
                  <a:cubicBezTo>
                    <a:pt x="449850" y="58211"/>
                    <a:pt x="395822" y="31017"/>
                    <a:pt x="335741" y="23018"/>
                  </a:cubicBezTo>
                  <a:close/>
                  <a:moveTo>
                    <a:pt x="261597" y="23018"/>
                  </a:moveTo>
                  <a:cubicBezTo>
                    <a:pt x="201516" y="31017"/>
                    <a:pt x="147488" y="58211"/>
                    <a:pt x="105921" y="98204"/>
                  </a:cubicBezTo>
                  <a:cubicBezTo>
                    <a:pt x="129508" y="113312"/>
                    <a:pt x="154786" y="125398"/>
                    <a:pt x="181044" y="134463"/>
                  </a:cubicBezTo>
                  <a:cubicBezTo>
                    <a:pt x="200715" y="93227"/>
                    <a:pt x="227862" y="55367"/>
                    <a:pt x="261597" y="23018"/>
                  </a:cubicBezTo>
                  <a:close/>
                  <a:moveTo>
                    <a:pt x="288388" y="0"/>
                  </a:moveTo>
                  <a:lnTo>
                    <a:pt x="294530" y="0"/>
                  </a:lnTo>
                  <a:lnTo>
                    <a:pt x="298624" y="0"/>
                  </a:lnTo>
                  <a:lnTo>
                    <a:pt x="302808" y="0"/>
                  </a:lnTo>
                  <a:lnTo>
                    <a:pt x="308949" y="0"/>
                  </a:lnTo>
                  <a:lnTo>
                    <a:pt x="309305" y="178"/>
                  </a:lnTo>
                  <a:cubicBezTo>
                    <a:pt x="469165" y="5777"/>
                    <a:pt x="597337" y="137218"/>
                    <a:pt x="597337" y="298165"/>
                  </a:cubicBezTo>
                  <a:cubicBezTo>
                    <a:pt x="597337" y="304386"/>
                    <a:pt x="593243" y="308474"/>
                    <a:pt x="587012" y="308474"/>
                  </a:cubicBezTo>
                  <a:lnTo>
                    <a:pt x="308949" y="308474"/>
                  </a:lnTo>
                  <a:lnTo>
                    <a:pt x="308949" y="586110"/>
                  </a:lnTo>
                  <a:cubicBezTo>
                    <a:pt x="308949" y="592242"/>
                    <a:pt x="304855" y="596419"/>
                    <a:pt x="298624" y="596419"/>
                  </a:cubicBezTo>
                  <a:lnTo>
                    <a:pt x="294530" y="596419"/>
                  </a:lnTo>
                  <a:lnTo>
                    <a:pt x="288388" y="596419"/>
                  </a:lnTo>
                  <a:lnTo>
                    <a:pt x="288032" y="596153"/>
                  </a:lnTo>
                  <a:cubicBezTo>
                    <a:pt x="205343" y="593309"/>
                    <a:pt x="131110" y="556694"/>
                    <a:pt x="78684" y="499727"/>
                  </a:cubicBezTo>
                  <a:cubicBezTo>
                    <a:pt x="77349" y="499105"/>
                    <a:pt x="76192" y="498127"/>
                    <a:pt x="75213" y="496616"/>
                  </a:cubicBezTo>
                  <a:cubicBezTo>
                    <a:pt x="74678" y="495994"/>
                    <a:pt x="74322" y="495372"/>
                    <a:pt x="74055" y="494661"/>
                  </a:cubicBezTo>
                  <a:cubicBezTo>
                    <a:pt x="27949" y="442138"/>
                    <a:pt x="0" y="373351"/>
                    <a:pt x="0" y="298165"/>
                  </a:cubicBezTo>
                  <a:cubicBezTo>
                    <a:pt x="0" y="137218"/>
                    <a:pt x="128173" y="5777"/>
                    <a:pt x="288032" y="178"/>
                  </a:cubicBezTo>
                  <a:close/>
                </a:path>
              </a:pathLst>
            </a:custGeom>
            <a:solidFill>
              <a:schemeClr val="accent1"/>
            </a:solidFill>
            <a:ln>
              <a:noFill/>
            </a:ln>
          </p:spPr>
        </p:sp>
      </p:grpSp>
      <p:grpSp>
        <p:nvGrpSpPr>
          <p:cNvPr id="50" name="组合 49"/>
          <p:cNvGrpSpPr/>
          <p:nvPr/>
        </p:nvGrpSpPr>
        <p:grpSpPr>
          <a:xfrm>
            <a:off x="4543364" y="5036355"/>
            <a:ext cx="3163559" cy="455835"/>
            <a:chOff x="6057819" y="5572140"/>
            <a:chExt cx="4218079" cy="607780"/>
          </a:xfrm>
        </p:grpSpPr>
        <p:sp>
          <p:nvSpPr>
            <p:cNvPr id="21" name="îṣļîḑé-Rectangle 39"/>
            <p:cNvSpPr/>
            <p:nvPr/>
          </p:nvSpPr>
          <p:spPr>
            <a:xfrm>
              <a:off x="6711431" y="5691364"/>
              <a:ext cx="3564467" cy="369147"/>
            </a:xfrm>
            <a:prstGeom prst="rect">
              <a:avLst/>
            </a:prstGeom>
          </p:spPr>
          <p:txBody>
            <a:bodyPr wrap="none" lIns="108000" tIns="0" rIns="108000" bIns="0">
              <a:spAutoFit/>
            </a:bodyPr>
            <a:lstStyle/>
            <a:p>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均衡负荷与分布式处理</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teamwork_259513"/>
            <p:cNvSpPr>
              <a:spLocks noChangeAspect="1"/>
            </p:cNvSpPr>
            <p:nvPr/>
          </p:nvSpPr>
          <p:spPr bwMode="auto">
            <a:xfrm>
              <a:off x="6057819" y="5572140"/>
              <a:ext cx="609685" cy="607780"/>
            </a:xfrm>
            <a:custGeom>
              <a:avLst/>
              <a:gdLst>
                <a:gd name="connsiteX0" fmla="*/ 270734 w 607561"/>
                <a:gd name="connsiteY0" fmla="*/ 547628 h 605663"/>
                <a:gd name="connsiteX1" fmla="*/ 263969 w 607561"/>
                <a:gd name="connsiteY1" fmla="*/ 548250 h 605663"/>
                <a:gd name="connsiteX2" fmla="*/ 235218 w 607561"/>
                <a:gd name="connsiteY2" fmla="*/ 577134 h 605663"/>
                <a:gd name="connsiteX3" fmla="*/ 234417 w 607561"/>
                <a:gd name="connsiteY3" fmla="*/ 581489 h 605663"/>
                <a:gd name="connsiteX4" fmla="*/ 373100 w 607561"/>
                <a:gd name="connsiteY4" fmla="*/ 581489 h 605663"/>
                <a:gd name="connsiteX5" fmla="*/ 372388 w 607561"/>
                <a:gd name="connsiteY5" fmla="*/ 577134 h 605663"/>
                <a:gd name="connsiteX6" fmla="*/ 343547 w 607561"/>
                <a:gd name="connsiteY6" fmla="*/ 548250 h 605663"/>
                <a:gd name="connsiteX7" fmla="*/ 336871 w 607561"/>
                <a:gd name="connsiteY7" fmla="*/ 547628 h 605663"/>
                <a:gd name="connsiteX8" fmla="*/ 331353 w 607561"/>
                <a:gd name="connsiteY8" fmla="*/ 547628 h 605663"/>
                <a:gd name="connsiteX9" fmla="*/ 276253 w 607561"/>
                <a:gd name="connsiteY9" fmla="*/ 547628 h 605663"/>
                <a:gd name="connsiteX10" fmla="*/ 270734 w 607561"/>
                <a:gd name="connsiteY10" fmla="*/ 523454 h 605663"/>
                <a:gd name="connsiteX11" fmla="*/ 280793 w 607561"/>
                <a:gd name="connsiteY11" fmla="*/ 523454 h 605663"/>
                <a:gd name="connsiteX12" fmla="*/ 289427 w 607561"/>
                <a:gd name="connsiteY12" fmla="*/ 526920 h 605663"/>
                <a:gd name="connsiteX13" fmla="*/ 318179 w 607561"/>
                <a:gd name="connsiteY13" fmla="*/ 526920 h 605663"/>
                <a:gd name="connsiteX14" fmla="*/ 326724 w 607561"/>
                <a:gd name="connsiteY14" fmla="*/ 523454 h 605663"/>
                <a:gd name="connsiteX15" fmla="*/ 336871 w 607561"/>
                <a:gd name="connsiteY15" fmla="*/ 523454 h 605663"/>
                <a:gd name="connsiteX16" fmla="*/ 348087 w 607561"/>
                <a:gd name="connsiteY16" fmla="*/ 524432 h 605663"/>
                <a:gd name="connsiteX17" fmla="*/ 396155 w 607561"/>
                <a:gd name="connsiteY17" fmla="*/ 572868 h 605663"/>
                <a:gd name="connsiteX18" fmla="*/ 399537 w 607561"/>
                <a:gd name="connsiteY18" fmla="*/ 591354 h 605663"/>
                <a:gd name="connsiteX19" fmla="*/ 396867 w 607561"/>
                <a:gd name="connsiteY19" fmla="*/ 601308 h 605663"/>
                <a:gd name="connsiteX20" fmla="*/ 387609 w 607561"/>
                <a:gd name="connsiteY20" fmla="*/ 605663 h 605663"/>
                <a:gd name="connsiteX21" fmla="*/ 219997 w 607561"/>
                <a:gd name="connsiteY21" fmla="*/ 605663 h 605663"/>
                <a:gd name="connsiteX22" fmla="*/ 210650 w 607561"/>
                <a:gd name="connsiteY22" fmla="*/ 601308 h 605663"/>
                <a:gd name="connsiteX23" fmla="*/ 208069 w 607561"/>
                <a:gd name="connsiteY23" fmla="*/ 591443 h 605663"/>
                <a:gd name="connsiteX24" fmla="*/ 211451 w 607561"/>
                <a:gd name="connsiteY24" fmla="*/ 572868 h 605663"/>
                <a:gd name="connsiteX25" fmla="*/ 259519 w 607561"/>
                <a:gd name="connsiteY25" fmla="*/ 524432 h 605663"/>
                <a:gd name="connsiteX26" fmla="*/ 270734 w 607561"/>
                <a:gd name="connsiteY26" fmla="*/ 523454 h 605663"/>
                <a:gd name="connsiteX27" fmla="*/ 303767 w 607561"/>
                <a:gd name="connsiteY27" fmla="*/ 439249 h 605663"/>
                <a:gd name="connsiteX28" fmla="*/ 293353 w 607561"/>
                <a:gd name="connsiteY28" fmla="*/ 443783 h 605663"/>
                <a:gd name="connsiteX29" fmla="*/ 289436 w 607561"/>
                <a:gd name="connsiteY29" fmla="*/ 454541 h 605663"/>
                <a:gd name="connsiteX30" fmla="*/ 291395 w 607561"/>
                <a:gd name="connsiteY30" fmla="*/ 484235 h 605663"/>
                <a:gd name="connsiteX31" fmla="*/ 297002 w 607561"/>
                <a:gd name="connsiteY31" fmla="*/ 494193 h 605663"/>
                <a:gd name="connsiteX32" fmla="*/ 310532 w 607561"/>
                <a:gd name="connsiteY32" fmla="*/ 494193 h 605663"/>
                <a:gd name="connsiteX33" fmla="*/ 316139 w 607561"/>
                <a:gd name="connsiteY33" fmla="*/ 484235 h 605663"/>
                <a:gd name="connsiteX34" fmla="*/ 318097 w 607561"/>
                <a:gd name="connsiteY34" fmla="*/ 454541 h 605663"/>
                <a:gd name="connsiteX35" fmla="*/ 314270 w 607561"/>
                <a:gd name="connsiteY35" fmla="*/ 443783 h 605663"/>
                <a:gd name="connsiteX36" fmla="*/ 303767 w 607561"/>
                <a:gd name="connsiteY36" fmla="*/ 439249 h 605663"/>
                <a:gd name="connsiteX37" fmla="*/ 303767 w 607561"/>
                <a:gd name="connsiteY37" fmla="*/ 415066 h 605663"/>
                <a:gd name="connsiteX38" fmla="*/ 331894 w 607561"/>
                <a:gd name="connsiteY38" fmla="*/ 427246 h 605663"/>
                <a:gd name="connsiteX39" fmla="*/ 342308 w 607561"/>
                <a:gd name="connsiteY39" fmla="*/ 456052 h 605663"/>
                <a:gd name="connsiteX40" fmla="*/ 340350 w 607561"/>
                <a:gd name="connsiteY40" fmla="*/ 485747 h 605663"/>
                <a:gd name="connsiteX41" fmla="*/ 323705 w 607561"/>
                <a:gd name="connsiteY41" fmla="*/ 514552 h 605663"/>
                <a:gd name="connsiteX42" fmla="*/ 303767 w 607561"/>
                <a:gd name="connsiteY42" fmla="*/ 520420 h 605663"/>
                <a:gd name="connsiteX43" fmla="*/ 283829 w 607561"/>
                <a:gd name="connsiteY43" fmla="*/ 514552 h 605663"/>
                <a:gd name="connsiteX44" fmla="*/ 267273 w 607561"/>
                <a:gd name="connsiteY44" fmla="*/ 485747 h 605663"/>
                <a:gd name="connsiteX45" fmla="*/ 265315 w 607561"/>
                <a:gd name="connsiteY45" fmla="*/ 456052 h 605663"/>
                <a:gd name="connsiteX46" fmla="*/ 275640 w 607561"/>
                <a:gd name="connsiteY46" fmla="*/ 427246 h 605663"/>
                <a:gd name="connsiteX47" fmla="*/ 303767 w 607561"/>
                <a:gd name="connsiteY47" fmla="*/ 415066 h 605663"/>
                <a:gd name="connsiteX48" fmla="*/ 490802 w 607561"/>
                <a:gd name="connsiteY48" fmla="*/ 414596 h 605663"/>
                <a:gd name="connsiteX49" fmla="*/ 499826 w 607561"/>
                <a:gd name="connsiteY49" fmla="*/ 416717 h 605663"/>
                <a:gd name="connsiteX50" fmla="*/ 502585 w 607561"/>
                <a:gd name="connsiteY50" fmla="*/ 433509 h 605663"/>
                <a:gd name="connsiteX51" fmla="*/ 382324 w 607561"/>
                <a:gd name="connsiteY51" fmla="*/ 522621 h 605663"/>
                <a:gd name="connsiteX52" fmla="*/ 378497 w 607561"/>
                <a:gd name="connsiteY52" fmla="*/ 523243 h 605663"/>
                <a:gd name="connsiteX53" fmla="*/ 367014 w 607561"/>
                <a:gd name="connsiteY53" fmla="*/ 515069 h 605663"/>
                <a:gd name="connsiteX54" fmla="*/ 374580 w 607561"/>
                <a:gd name="connsiteY54" fmla="*/ 499699 h 605663"/>
                <a:gd name="connsiteX55" fmla="*/ 482913 w 607561"/>
                <a:gd name="connsiteY55" fmla="*/ 419472 h 605663"/>
                <a:gd name="connsiteX56" fmla="*/ 490802 w 607561"/>
                <a:gd name="connsiteY56" fmla="*/ 414596 h 605663"/>
                <a:gd name="connsiteX57" fmla="*/ 117156 w 607561"/>
                <a:gd name="connsiteY57" fmla="*/ 414585 h 605663"/>
                <a:gd name="connsiteX58" fmla="*/ 125045 w 607561"/>
                <a:gd name="connsiteY58" fmla="*/ 419472 h 605663"/>
                <a:gd name="connsiteX59" fmla="*/ 233378 w 607561"/>
                <a:gd name="connsiteY59" fmla="*/ 499699 h 605663"/>
                <a:gd name="connsiteX60" fmla="*/ 240944 w 607561"/>
                <a:gd name="connsiteY60" fmla="*/ 515069 h 605663"/>
                <a:gd name="connsiteX61" fmla="*/ 229461 w 607561"/>
                <a:gd name="connsiteY61" fmla="*/ 523243 h 605663"/>
                <a:gd name="connsiteX62" fmla="*/ 225634 w 607561"/>
                <a:gd name="connsiteY62" fmla="*/ 522621 h 605663"/>
                <a:gd name="connsiteX63" fmla="*/ 105373 w 607561"/>
                <a:gd name="connsiteY63" fmla="*/ 433509 h 605663"/>
                <a:gd name="connsiteX64" fmla="*/ 108132 w 607561"/>
                <a:gd name="connsiteY64" fmla="*/ 416628 h 605663"/>
                <a:gd name="connsiteX65" fmla="*/ 117156 w 607561"/>
                <a:gd name="connsiteY65" fmla="*/ 414585 h 605663"/>
                <a:gd name="connsiteX66" fmla="*/ 478543 w 607561"/>
                <a:gd name="connsiteY66" fmla="*/ 340025 h 605663"/>
                <a:gd name="connsiteX67" fmla="*/ 471867 w 607561"/>
                <a:gd name="connsiteY67" fmla="*/ 340647 h 605663"/>
                <a:gd name="connsiteX68" fmla="*/ 443119 w 607561"/>
                <a:gd name="connsiteY68" fmla="*/ 369620 h 605663"/>
                <a:gd name="connsiteX69" fmla="*/ 442318 w 607561"/>
                <a:gd name="connsiteY69" fmla="*/ 373886 h 605663"/>
                <a:gd name="connsiteX70" fmla="*/ 580988 w 607561"/>
                <a:gd name="connsiteY70" fmla="*/ 373886 h 605663"/>
                <a:gd name="connsiteX71" fmla="*/ 580187 w 607561"/>
                <a:gd name="connsiteY71" fmla="*/ 369620 h 605663"/>
                <a:gd name="connsiteX72" fmla="*/ 551438 w 607561"/>
                <a:gd name="connsiteY72" fmla="*/ 340647 h 605663"/>
                <a:gd name="connsiteX73" fmla="*/ 544763 w 607561"/>
                <a:gd name="connsiteY73" fmla="*/ 340025 h 605663"/>
                <a:gd name="connsiteX74" fmla="*/ 539155 w 607561"/>
                <a:gd name="connsiteY74" fmla="*/ 340025 h 605663"/>
                <a:gd name="connsiteX75" fmla="*/ 511653 w 607561"/>
                <a:gd name="connsiteY75" fmla="*/ 349534 h 605663"/>
                <a:gd name="connsiteX76" fmla="*/ 484150 w 607561"/>
                <a:gd name="connsiteY76" fmla="*/ 340025 h 605663"/>
                <a:gd name="connsiteX77" fmla="*/ 62842 w 607561"/>
                <a:gd name="connsiteY77" fmla="*/ 340025 h 605663"/>
                <a:gd name="connsiteX78" fmla="*/ 56167 w 607561"/>
                <a:gd name="connsiteY78" fmla="*/ 340647 h 605663"/>
                <a:gd name="connsiteX79" fmla="*/ 27418 w 607561"/>
                <a:gd name="connsiteY79" fmla="*/ 369620 h 605663"/>
                <a:gd name="connsiteX80" fmla="*/ 26617 w 607561"/>
                <a:gd name="connsiteY80" fmla="*/ 373886 h 605663"/>
                <a:gd name="connsiteX81" fmla="*/ 165287 w 607561"/>
                <a:gd name="connsiteY81" fmla="*/ 373886 h 605663"/>
                <a:gd name="connsiteX82" fmla="*/ 164486 w 607561"/>
                <a:gd name="connsiteY82" fmla="*/ 369620 h 605663"/>
                <a:gd name="connsiteX83" fmla="*/ 135738 w 607561"/>
                <a:gd name="connsiteY83" fmla="*/ 340647 h 605663"/>
                <a:gd name="connsiteX84" fmla="*/ 128973 w 607561"/>
                <a:gd name="connsiteY84" fmla="*/ 340025 h 605663"/>
                <a:gd name="connsiteX85" fmla="*/ 123455 w 607561"/>
                <a:gd name="connsiteY85" fmla="*/ 340025 h 605663"/>
                <a:gd name="connsiteX86" fmla="*/ 95952 w 607561"/>
                <a:gd name="connsiteY86" fmla="*/ 349534 h 605663"/>
                <a:gd name="connsiteX87" fmla="*/ 68450 w 607561"/>
                <a:gd name="connsiteY87" fmla="*/ 340025 h 605663"/>
                <a:gd name="connsiteX88" fmla="*/ 478543 w 607561"/>
                <a:gd name="connsiteY88" fmla="*/ 315851 h 605663"/>
                <a:gd name="connsiteX89" fmla="*/ 488689 w 607561"/>
                <a:gd name="connsiteY89" fmla="*/ 315851 h 605663"/>
                <a:gd name="connsiteX90" fmla="*/ 497234 w 607561"/>
                <a:gd name="connsiteY90" fmla="*/ 319406 h 605663"/>
                <a:gd name="connsiteX91" fmla="*/ 526071 w 607561"/>
                <a:gd name="connsiteY91" fmla="*/ 319406 h 605663"/>
                <a:gd name="connsiteX92" fmla="*/ 534616 w 607561"/>
                <a:gd name="connsiteY92" fmla="*/ 315851 h 605663"/>
                <a:gd name="connsiteX93" fmla="*/ 544763 w 607561"/>
                <a:gd name="connsiteY93" fmla="*/ 315851 h 605663"/>
                <a:gd name="connsiteX94" fmla="*/ 555888 w 607561"/>
                <a:gd name="connsiteY94" fmla="*/ 316917 h 605663"/>
                <a:gd name="connsiteX95" fmla="*/ 604040 w 607561"/>
                <a:gd name="connsiteY95" fmla="*/ 365265 h 605663"/>
                <a:gd name="connsiteX96" fmla="*/ 607333 w 607561"/>
                <a:gd name="connsiteY96" fmla="*/ 383840 h 605663"/>
                <a:gd name="connsiteX97" fmla="*/ 604752 w 607561"/>
                <a:gd name="connsiteY97" fmla="*/ 393705 h 605663"/>
                <a:gd name="connsiteX98" fmla="*/ 595495 w 607561"/>
                <a:gd name="connsiteY98" fmla="*/ 398060 h 605663"/>
                <a:gd name="connsiteX99" fmla="*/ 427810 w 607561"/>
                <a:gd name="connsiteY99" fmla="*/ 398060 h 605663"/>
                <a:gd name="connsiteX100" fmla="*/ 418553 w 607561"/>
                <a:gd name="connsiteY100" fmla="*/ 393705 h 605663"/>
                <a:gd name="connsiteX101" fmla="*/ 415883 w 607561"/>
                <a:gd name="connsiteY101" fmla="*/ 383840 h 605663"/>
                <a:gd name="connsiteX102" fmla="*/ 419265 w 607561"/>
                <a:gd name="connsiteY102" fmla="*/ 365265 h 605663"/>
                <a:gd name="connsiteX103" fmla="*/ 467417 w 607561"/>
                <a:gd name="connsiteY103" fmla="*/ 316917 h 605663"/>
                <a:gd name="connsiteX104" fmla="*/ 478543 w 607561"/>
                <a:gd name="connsiteY104" fmla="*/ 315851 h 605663"/>
                <a:gd name="connsiteX105" fmla="*/ 62842 w 607561"/>
                <a:gd name="connsiteY105" fmla="*/ 315851 h 605663"/>
                <a:gd name="connsiteX106" fmla="*/ 72989 w 607561"/>
                <a:gd name="connsiteY106" fmla="*/ 315851 h 605663"/>
                <a:gd name="connsiteX107" fmla="*/ 81534 w 607561"/>
                <a:gd name="connsiteY107" fmla="*/ 319406 h 605663"/>
                <a:gd name="connsiteX108" fmla="*/ 110282 w 607561"/>
                <a:gd name="connsiteY108" fmla="*/ 319406 h 605663"/>
                <a:gd name="connsiteX109" fmla="*/ 118916 w 607561"/>
                <a:gd name="connsiteY109" fmla="*/ 315851 h 605663"/>
                <a:gd name="connsiteX110" fmla="*/ 128973 w 607561"/>
                <a:gd name="connsiteY110" fmla="*/ 315851 h 605663"/>
                <a:gd name="connsiteX111" fmla="*/ 140188 w 607561"/>
                <a:gd name="connsiteY111" fmla="*/ 316917 h 605663"/>
                <a:gd name="connsiteX112" fmla="*/ 188340 w 607561"/>
                <a:gd name="connsiteY112" fmla="*/ 365265 h 605663"/>
                <a:gd name="connsiteX113" fmla="*/ 191633 w 607561"/>
                <a:gd name="connsiteY113" fmla="*/ 383840 h 605663"/>
                <a:gd name="connsiteX114" fmla="*/ 189052 w 607561"/>
                <a:gd name="connsiteY114" fmla="*/ 393705 h 605663"/>
                <a:gd name="connsiteX115" fmla="*/ 179795 w 607561"/>
                <a:gd name="connsiteY115" fmla="*/ 398060 h 605663"/>
                <a:gd name="connsiteX116" fmla="*/ 12110 w 607561"/>
                <a:gd name="connsiteY116" fmla="*/ 398060 h 605663"/>
                <a:gd name="connsiteX117" fmla="*/ 2853 w 607561"/>
                <a:gd name="connsiteY117" fmla="*/ 393705 h 605663"/>
                <a:gd name="connsiteX118" fmla="*/ 183 w 607561"/>
                <a:gd name="connsiteY118" fmla="*/ 383840 h 605663"/>
                <a:gd name="connsiteX119" fmla="*/ 3565 w 607561"/>
                <a:gd name="connsiteY119" fmla="*/ 365265 h 605663"/>
                <a:gd name="connsiteX120" fmla="*/ 51628 w 607561"/>
                <a:gd name="connsiteY120" fmla="*/ 316917 h 605663"/>
                <a:gd name="connsiteX121" fmla="*/ 62842 w 607561"/>
                <a:gd name="connsiteY121" fmla="*/ 315851 h 605663"/>
                <a:gd name="connsiteX122" fmla="*/ 511653 w 607561"/>
                <a:gd name="connsiteY122" fmla="*/ 231644 h 605663"/>
                <a:gd name="connsiteX123" fmla="*/ 501150 w 607561"/>
                <a:gd name="connsiteY123" fmla="*/ 236179 h 605663"/>
                <a:gd name="connsiteX124" fmla="*/ 497323 w 607561"/>
                <a:gd name="connsiteY124" fmla="*/ 246936 h 605663"/>
                <a:gd name="connsiteX125" fmla="*/ 499281 w 607561"/>
                <a:gd name="connsiteY125" fmla="*/ 276631 h 605663"/>
                <a:gd name="connsiteX126" fmla="*/ 504888 w 607561"/>
                <a:gd name="connsiteY126" fmla="*/ 286677 h 605663"/>
                <a:gd name="connsiteX127" fmla="*/ 518418 w 607561"/>
                <a:gd name="connsiteY127" fmla="*/ 286677 h 605663"/>
                <a:gd name="connsiteX128" fmla="*/ 524025 w 607561"/>
                <a:gd name="connsiteY128" fmla="*/ 276631 h 605663"/>
                <a:gd name="connsiteX129" fmla="*/ 525984 w 607561"/>
                <a:gd name="connsiteY129" fmla="*/ 246936 h 605663"/>
                <a:gd name="connsiteX130" fmla="*/ 522156 w 607561"/>
                <a:gd name="connsiteY130" fmla="*/ 236179 h 605663"/>
                <a:gd name="connsiteX131" fmla="*/ 511653 w 607561"/>
                <a:gd name="connsiteY131" fmla="*/ 231644 h 605663"/>
                <a:gd name="connsiteX132" fmla="*/ 95952 w 607561"/>
                <a:gd name="connsiteY132" fmla="*/ 231644 h 605663"/>
                <a:gd name="connsiteX133" fmla="*/ 85449 w 607561"/>
                <a:gd name="connsiteY133" fmla="*/ 236179 h 605663"/>
                <a:gd name="connsiteX134" fmla="*/ 81621 w 607561"/>
                <a:gd name="connsiteY134" fmla="*/ 246936 h 605663"/>
                <a:gd name="connsiteX135" fmla="*/ 83580 w 607561"/>
                <a:gd name="connsiteY135" fmla="*/ 276631 h 605663"/>
                <a:gd name="connsiteX136" fmla="*/ 89187 w 607561"/>
                <a:gd name="connsiteY136" fmla="*/ 286677 h 605663"/>
                <a:gd name="connsiteX137" fmla="*/ 102717 w 607561"/>
                <a:gd name="connsiteY137" fmla="*/ 286677 h 605663"/>
                <a:gd name="connsiteX138" fmla="*/ 108324 w 607561"/>
                <a:gd name="connsiteY138" fmla="*/ 276631 h 605663"/>
                <a:gd name="connsiteX139" fmla="*/ 110282 w 607561"/>
                <a:gd name="connsiteY139" fmla="*/ 246936 h 605663"/>
                <a:gd name="connsiteX140" fmla="*/ 106366 w 607561"/>
                <a:gd name="connsiteY140" fmla="*/ 236179 h 605663"/>
                <a:gd name="connsiteX141" fmla="*/ 95952 w 607561"/>
                <a:gd name="connsiteY141" fmla="*/ 231644 h 605663"/>
                <a:gd name="connsiteX142" fmla="*/ 511653 w 607561"/>
                <a:gd name="connsiteY142" fmla="*/ 207462 h 605663"/>
                <a:gd name="connsiteX143" fmla="*/ 539780 w 607561"/>
                <a:gd name="connsiteY143" fmla="*/ 219642 h 605663"/>
                <a:gd name="connsiteX144" fmla="*/ 550105 w 607561"/>
                <a:gd name="connsiteY144" fmla="*/ 248537 h 605663"/>
                <a:gd name="connsiteX145" fmla="*/ 548147 w 607561"/>
                <a:gd name="connsiteY145" fmla="*/ 278231 h 605663"/>
                <a:gd name="connsiteX146" fmla="*/ 531591 w 607561"/>
                <a:gd name="connsiteY146" fmla="*/ 306948 h 605663"/>
                <a:gd name="connsiteX147" fmla="*/ 511653 w 607561"/>
                <a:gd name="connsiteY147" fmla="*/ 312816 h 605663"/>
                <a:gd name="connsiteX148" fmla="*/ 491715 w 607561"/>
                <a:gd name="connsiteY148" fmla="*/ 306948 h 605663"/>
                <a:gd name="connsiteX149" fmla="*/ 475070 w 607561"/>
                <a:gd name="connsiteY149" fmla="*/ 278231 h 605663"/>
                <a:gd name="connsiteX150" fmla="*/ 473201 w 607561"/>
                <a:gd name="connsiteY150" fmla="*/ 248537 h 605663"/>
                <a:gd name="connsiteX151" fmla="*/ 483526 w 607561"/>
                <a:gd name="connsiteY151" fmla="*/ 219731 h 605663"/>
                <a:gd name="connsiteX152" fmla="*/ 511653 w 607561"/>
                <a:gd name="connsiteY152" fmla="*/ 207462 h 605663"/>
                <a:gd name="connsiteX153" fmla="*/ 95952 w 607561"/>
                <a:gd name="connsiteY153" fmla="*/ 207462 h 605663"/>
                <a:gd name="connsiteX154" fmla="*/ 124079 w 607561"/>
                <a:gd name="connsiteY154" fmla="*/ 219731 h 605663"/>
                <a:gd name="connsiteX155" fmla="*/ 134404 w 607561"/>
                <a:gd name="connsiteY155" fmla="*/ 248537 h 605663"/>
                <a:gd name="connsiteX156" fmla="*/ 132446 w 607561"/>
                <a:gd name="connsiteY156" fmla="*/ 278231 h 605663"/>
                <a:gd name="connsiteX157" fmla="*/ 115890 w 607561"/>
                <a:gd name="connsiteY157" fmla="*/ 306948 h 605663"/>
                <a:gd name="connsiteX158" fmla="*/ 95952 w 607561"/>
                <a:gd name="connsiteY158" fmla="*/ 312816 h 605663"/>
                <a:gd name="connsiteX159" fmla="*/ 76014 w 607561"/>
                <a:gd name="connsiteY159" fmla="*/ 306948 h 605663"/>
                <a:gd name="connsiteX160" fmla="*/ 59369 w 607561"/>
                <a:gd name="connsiteY160" fmla="*/ 278231 h 605663"/>
                <a:gd name="connsiteX161" fmla="*/ 57411 w 607561"/>
                <a:gd name="connsiteY161" fmla="*/ 248537 h 605663"/>
                <a:gd name="connsiteX162" fmla="*/ 67825 w 607561"/>
                <a:gd name="connsiteY162" fmla="*/ 219731 h 605663"/>
                <a:gd name="connsiteX163" fmla="*/ 95952 w 607561"/>
                <a:gd name="connsiteY163" fmla="*/ 207462 h 605663"/>
                <a:gd name="connsiteX164" fmla="*/ 270734 w 607561"/>
                <a:gd name="connsiteY164" fmla="*/ 132403 h 605663"/>
                <a:gd name="connsiteX165" fmla="*/ 263969 w 607561"/>
                <a:gd name="connsiteY165" fmla="*/ 133114 h 605663"/>
                <a:gd name="connsiteX166" fmla="*/ 235218 w 607561"/>
                <a:gd name="connsiteY166" fmla="*/ 161998 h 605663"/>
                <a:gd name="connsiteX167" fmla="*/ 234417 w 607561"/>
                <a:gd name="connsiteY167" fmla="*/ 166353 h 605663"/>
                <a:gd name="connsiteX168" fmla="*/ 373100 w 607561"/>
                <a:gd name="connsiteY168" fmla="*/ 166353 h 605663"/>
                <a:gd name="connsiteX169" fmla="*/ 372388 w 607561"/>
                <a:gd name="connsiteY169" fmla="*/ 161998 h 605663"/>
                <a:gd name="connsiteX170" fmla="*/ 343547 w 607561"/>
                <a:gd name="connsiteY170" fmla="*/ 133114 h 605663"/>
                <a:gd name="connsiteX171" fmla="*/ 336871 w 607561"/>
                <a:gd name="connsiteY171" fmla="*/ 132403 h 605663"/>
                <a:gd name="connsiteX172" fmla="*/ 331353 w 607561"/>
                <a:gd name="connsiteY172" fmla="*/ 132403 h 605663"/>
                <a:gd name="connsiteX173" fmla="*/ 303758 w 607561"/>
                <a:gd name="connsiteY173" fmla="*/ 141912 h 605663"/>
                <a:gd name="connsiteX174" fmla="*/ 276253 w 607561"/>
                <a:gd name="connsiteY174" fmla="*/ 132403 h 605663"/>
                <a:gd name="connsiteX175" fmla="*/ 270734 w 607561"/>
                <a:gd name="connsiteY175" fmla="*/ 108318 h 605663"/>
                <a:gd name="connsiteX176" fmla="*/ 280793 w 607561"/>
                <a:gd name="connsiteY176" fmla="*/ 108318 h 605663"/>
                <a:gd name="connsiteX177" fmla="*/ 289427 w 607561"/>
                <a:gd name="connsiteY177" fmla="*/ 111784 h 605663"/>
                <a:gd name="connsiteX178" fmla="*/ 303758 w 607561"/>
                <a:gd name="connsiteY178" fmla="*/ 117739 h 605663"/>
                <a:gd name="connsiteX179" fmla="*/ 318179 w 607561"/>
                <a:gd name="connsiteY179" fmla="*/ 111784 h 605663"/>
                <a:gd name="connsiteX180" fmla="*/ 326724 w 607561"/>
                <a:gd name="connsiteY180" fmla="*/ 108318 h 605663"/>
                <a:gd name="connsiteX181" fmla="*/ 336871 w 607561"/>
                <a:gd name="connsiteY181" fmla="*/ 108318 h 605663"/>
                <a:gd name="connsiteX182" fmla="*/ 348087 w 607561"/>
                <a:gd name="connsiteY182" fmla="*/ 109295 h 605663"/>
                <a:gd name="connsiteX183" fmla="*/ 396155 w 607561"/>
                <a:gd name="connsiteY183" fmla="*/ 157732 h 605663"/>
                <a:gd name="connsiteX184" fmla="*/ 399537 w 607561"/>
                <a:gd name="connsiteY184" fmla="*/ 176218 h 605663"/>
                <a:gd name="connsiteX185" fmla="*/ 396867 w 607561"/>
                <a:gd name="connsiteY185" fmla="*/ 186172 h 605663"/>
                <a:gd name="connsiteX186" fmla="*/ 387609 w 607561"/>
                <a:gd name="connsiteY186" fmla="*/ 190527 h 605663"/>
                <a:gd name="connsiteX187" fmla="*/ 219997 w 607561"/>
                <a:gd name="connsiteY187" fmla="*/ 190527 h 605663"/>
                <a:gd name="connsiteX188" fmla="*/ 210650 w 607561"/>
                <a:gd name="connsiteY188" fmla="*/ 186172 h 605663"/>
                <a:gd name="connsiteX189" fmla="*/ 208069 w 607561"/>
                <a:gd name="connsiteY189" fmla="*/ 176218 h 605663"/>
                <a:gd name="connsiteX190" fmla="*/ 211451 w 607561"/>
                <a:gd name="connsiteY190" fmla="*/ 157732 h 605663"/>
                <a:gd name="connsiteX191" fmla="*/ 259519 w 607561"/>
                <a:gd name="connsiteY191" fmla="*/ 109295 h 605663"/>
                <a:gd name="connsiteX192" fmla="*/ 270734 w 607561"/>
                <a:gd name="connsiteY192" fmla="*/ 108318 h 605663"/>
                <a:gd name="connsiteX193" fmla="*/ 413861 w 607561"/>
                <a:gd name="connsiteY193" fmla="*/ 87316 h 605663"/>
                <a:gd name="connsiteX194" fmla="*/ 423096 w 607561"/>
                <a:gd name="connsiteY194" fmla="*/ 88372 h 605663"/>
                <a:gd name="connsiteX195" fmla="*/ 502586 w 607561"/>
                <a:gd name="connsiteY195" fmla="*/ 159488 h 605663"/>
                <a:gd name="connsiteX196" fmla="*/ 499826 w 607561"/>
                <a:gd name="connsiteY196" fmla="*/ 176290 h 605663"/>
                <a:gd name="connsiteX197" fmla="*/ 492794 w 607561"/>
                <a:gd name="connsiteY197" fmla="*/ 178601 h 605663"/>
                <a:gd name="connsiteX198" fmla="*/ 482913 w 607561"/>
                <a:gd name="connsiteY198" fmla="*/ 173534 h 605663"/>
                <a:gd name="connsiteX199" fmla="*/ 411257 w 607561"/>
                <a:gd name="connsiteY199" fmla="*/ 109529 h 605663"/>
                <a:gd name="connsiteX200" fmla="*/ 406629 w 607561"/>
                <a:gd name="connsiteY200" fmla="*/ 92995 h 605663"/>
                <a:gd name="connsiteX201" fmla="*/ 413861 w 607561"/>
                <a:gd name="connsiteY201" fmla="*/ 87316 h 605663"/>
                <a:gd name="connsiteX202" fmla="*/ 382342 w 607561"/>
                <a:gd name="connsiteY202" fmla="*/ 70370 h 605663"/>
                <a:gd name="connsiteX203" fmla="*/ 388579 w 607561"/>
                <a:gd name="connsiteY203" fmla="*/ 72592 h 605663"/>
                <a:gd name="connsiteX204" fmla="*/ 395796 w 607561"/>
                <a:gd name="connsiteY204" fmla="*/ 88058 h 605663"/>
                <a:gd name="connsiteX205" fmla="*/ 384391 w 607561"/>
                <a:gd name="connsiteY205" fmla="*/ 95969 h 605663"/>
                <a:gd name="connsiteX206" fmla="*/ 380203 w 607561"/>
                <a:gd name="connsiteY206" fmla="*/ 95258 h 605663"/>
                <a:gd name="connsiteX207" fmla="*/ 374590 w 607561"/>
                <a:gd name="connsiteY207" fmla="*/ 93213 h 605663"/>
                <a:gd name="connsiteX208" fmla="*/ 367016 w 607561"/>
                <a:gd name="connsiteY208" fmla="*/ 77925 h 605663"/>
                <a:gd name="connsiteX209" fmla="*/ 382342 w 607561"/>
                <a:gd name="connsiteY209" fmla="*/ 70370 h 605663"/>
                <a:gd name="connsiteX210" fmla="*/ 225634 w 607561"/>
                <a:gd name="connsiteY210" fmla="*/ 70370 h 605663"/>
                <a:gd name="connsiteX211" fmla="*/ 240944 w 607561"/>
                <a:gd name="connsiteY211" fmla="*/ 77923 h 605663"/>
                <a:gd name="connsiteX212" fmla="*/ 233378 w 607561"/>
                <a:gd name="connsiteY212" fmla="*/ 93207 h 605663"/>
                <a:gd name="connsiteX213" fmla="*/ 125045 w 607561"/>
                <a:gd name="connsiteY213" fmla="*/ 173536 h 605663"/>
                <a:gd name="connsiteX214" fmla="*/ 115164 w 607561"/>
                <a:gd name="connsiteY214" fmla="*/ 178601 h 605663"/>
                <a:gd name="connsiteX215" fmla="*/ 108132 w 607561"/>
                <a:gd name="connsiteY215" fmla="*/ 176291 h 605663"/>
                <a:gd name="connsiteX216" fmla="*/ 105373 w 607561"/>
                <a:gd name="connsiteY216" fmla="*/ 159496 h 605663"/>
                <a:gd name="connsiteX217" fmla="*/ 225634 w 607561"/>
                <a:gd name="connsiteY217" fmla="*/ 70370 h 605663"/>
                <a:gd name="connsiteX218" fmla="*/ 303767 w 607561"/>
                <a:gd name="connsiteY218" fmla="*/ 24166 h 605663"/>
                <a:gd name="connsiteX219" fmla="*/ 293353 w 607561"/>
                <a:gd name="connsiteY219" fmla="*/ 28698 h 605663"/>
                <a:gd name="connsiteX220" fmla="*/ 289436 w 607561"/>
                <a:gd name="connsiteY220" fmla="*/ 39448 h 605663"/>
                <a:gd name="connsiteX221" fmla="*/ 291395 w 607561"/>
                <a:gd name="connsiteY221" fmla="*/ 69123 h 605663"/>
                <a:gd name="connsiteX222" fmla="*/ 297002 w 607561"/>
                <a:gd name="connsiteY222" fmla="*/ 79074 h 605663"/>
                <a:gd name="connsiteX223" fmla="*/ 310532 w 607561"/>
                <a:gd name="connsiteY223" fmla="*/ 79074 h 605663"/>
                <a:gd name="connsiteX224" fmla="*/ 316139 w 607561"/>
                <a:gd name="connsiteY224" fmla="*/ 69123 h 605663"/>
                <a:gd name="connsiteX225" fmla="*/ 318097 w 607561"/>
                <a:gd name="connsiteY225" fmla="*/ 39448 h 605663"/>
                <a:gd name="connsiteX226" fmla="*/ 314270 w 607561"/>
                <a:gd name="connsiteY226" fmla="*/ 28698 h 605663"/>
                <a:gd name="connsiteX227" fmla="*/ 303767 w 607561"/>
                <a:gd name="connsiteY227" fmla="*/ 24166 h 605663"/>
                <a:gd name="connsiteX228" fmla="*/ 303767 w 607561"/>
                <a:gd name="connsiteY228" fmla="*/ 0 h 605663"/>
                <a:gd name="connsiteX229" fmla="*/ 331894 w 607561"/>
                <a:gd name="connsiteY229" fmla="*/ 12172 h 605663"/>
                <a:gd name="connsiteX230" fmla="*/ 342308 w 607561"/>
                <a:gd name="connsiteY230" fmla="*/ 40958 h 605663"/>
                <a:gd name="connsiteX231" fmla="*/ 340350 w 607561"/>
                <a:gd name="connsiteY231" fmla="*/ 70633 h 605663"/>
                <a:gd name="connsiteX232" fmla="*/ 323705 w 607561"/>
                <a:gd name="connsiteY232" fmla="*/ 99331 h 605663"/>
                <a:gd name="connsiteX233" fmla="*/ 303767 w 607561"/>
                <a:gd name="connsiteY233" fmla="*/ 105284 h 605663"/>
                <a:gd name="connsiteX234" fmla="*/ 283829 w 607561"/>
                <a:gd name="connsiteY234" fmla="*/ 99331 h 605663"/>
                <a:gd name="connsiteX235" fmla="*/ 267273 w 607561"/>
                <a:gd name="connsiteY235" fmla="*/ 70633 h 605663"/>
                <a:gd name="connsiteX236" fmla="*/ 265315 w 607561"/>
                <a:gd name="connsiteY236" fmla="*/ 40958 h 605663"/>
                <a:gd name="connsiteX237" fmla="*/ 275640 w 607561"/>
                <a:gd name="connsiteY237" fmla="*/ 12172 h 605663"/>
                <a:gd name="connsiteX238" fmla="*/ 303767 w 607561"/>
                <a:gd name="connsiteY238" fmla="*/ 0 h 6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607561" h="605663">
                  <a:moveTo>
                    <a:pt x="270734" y="547628"/>
                  </a:moveTo>
                  <a:cubicBezTo>
                    <a:pt x="268420" y="547628"/>
                    <a:pt x="266195" y="547806"/>
                    <a:pt x="263969" y="548250"/>
                  </a:cubicBezTo>
                  <a:cubicBezTo>
                    <a:pt x="249460" y="550916"/>
                    <a:pt x="237888" y="562559"/>
                    <a:pt x="235218" y="577134"/>
                  </a:cubicBezTo>
                  <a:lnTo>
                    <a:pt x="234417" y="581489"/>
                  </a:lnTo>
                  <a:lnTo>
                    <a:pt x="373100" y="581489"/>
                  </a:lnTo>
                  <a:lnTo>
                    <a:pt x="372388" y="577134"/>
                  </a:lnTo>
                  <a:cubicBezTo>
                    <a:pt x="369718" y="562559"/>
                    <a:pt x="358146" y="550916"/>
                    <a:pt x="343547" y="548250"/>
                  </a:cubicBezTo>
                  <a:cubicBezTo>
                    <a:pt x="341411" y="547806"/>
                    <a:pt x="339097" y="547628"/>
                    <a:pt x="336871" y="547628"/>
                  </a:cubicBezTo>
                  <a:lnTo>
                    <a:pt x="331353" y="547628"/>
                  </a:lnTo>
                  <a:cubicBezTo>
                    <a:pt x="315241" y="560248"/>
                    <a:pt x="292365" y="560248"/>
                    <a:pt x="276253" y="547628"/>
                  </a:cubicBezTo>
                  <a:close/>
                  <a:moveTo>
                    <a:pt x="270734" y="523454"/>
                  </a:moveTo>
                  <a:lnTo>
                    <a:pt x="280793" y="523454"/>
                  </a:lnTo>
                  <a:cubicBezTo>
                    <a:pt x="283997" y="523454"/>
                    <a:pt x="287113" y="524698"/>
                    <a:pt x="289427" y="526920"/>
                  </a:cubicBezTo>
                  <a:cubicBezTo>
                    <a:pt x="297349" y="534919"/>
                    <a:pt x="310256" y="534919"/>
                    <a:pt x="318179" y="526920"/>
                  </a:cubicBezTo>
                  <a:cubicBezTo>
                    <a:pt x="320493" y="524698"/>
                    <a:pt x="323519" y="523454"/>
                    <a:pt x="326724" y="523454"/>
                  </a:cubicBezTo>
                  <a:lnTo>
                    <a:pt x="336871" y="523454"/>
                  </a:lnTo>
                  <a:cubicBezTo>
                    <a:pt x="340610" y="523454"/>
                    <a:pt x="344348" y="523810"/>
                    <a:pt x="348087" y="524432"/>
                  </a:cubicBezTo>
                  <a:cubicBezTo>
                    <a:pt x="372388" y="529053"/>
                    <a:pt x="391704" y="548517"/>
                    <a:pt x="396155" y="572868"/>
                  </a:cubicBezTo>
                  <a:lnTo>
                    <a:pt x="399537" y="591354"/>
                  </a:lnTo>
                  <a:cubicBezTo>
                    <a:pt x="400160" y="594909"/>
                    <a:pt x="399181" y="598553"/>
                    <a:pt x="396867" y="601308"/>
                  </a:cubicBezTo>
                  <a:cubicBezTo>
                    <a:pt x="394641" y="604063"/>
                    <a:pt x="391170" y="605663"/>
                    <a:pt x="387609" y="605663"/>
                  </a:cubicBezTo>
                  <a:lnTo>
                    <a:pt x="219997" y="605663"/>
                  </a:lnTo>
                  <a:cubicBezTo>
                    <a:pt x="216347" y="605663"/>
                    <a:pt x="212965" y="604063"/>
                    <a:pt x="210650" y="601308"/>
                  </a:cubicBezTo>
                  <a:cubicBezTo>
                    <a:pt x="208336" y="598553"/>
                    <a:pt x="207446" y="594909"/>
                    <a:pt x="208069" y="591443"/>
                  </a:cubicBezTo>
                  <a:lnTo>
                    <a:pt x="211451" y="572868"/>
                  </a:lnTo>
                  <a:cubicBezTo>
                    <a:pt x="215813" y="548517"/>
                    <a:pt x="235129" y="529053"/>
                    <a:pt x="259519" y="524432"/>
                  </a:cubicBezTo>
                  <a:cubicBezTo>
                    <a:pt x="263168" y="523810"/>
                    <a:pt x="266996" y="523454"/>
                    <a:pt x="270734" y="523454"/>
                  </a:cubicBezTo>
                  <a:close/>
                  <a:moveTo>
                    <a:pt x="303767" y="439249"/>
                  </a:moveTo>
                  <a:cubicBezTo>
                    <a:pt x="299761" y="439249"/>
                    <a:pt x="296023" y="440849"/>
                    <a:pt x="293353" y="443783"/>
                  </a:cubicBezTo>
                  <a:cubicBezTo>
                    <a:pt x="290594" y="446717"/>
                    <a:pt x="289169" y="450540"/>
                    <a:pt x="289436" y="454541"/>
                  </a:cubicBezTo>
                  <a:lnTo>
                    <a:pt x="291395" y="484235"/>
                  </a:lnTo>
                  <a:cubicBezTo>
                    <a:pt x="291662" y="488414"/>
                    <a:pt x="293798" y="492148"/>
                    <a:pt x="297002" y="494193"/>
                  </a:cubicBezTo>
                  <a:cubicBezTo>
                    <a:pt x="301186" y="496860"/>
                    <a:pt x="306437" y="496860"/>
                    <a:pt x="310532" y="494193"/>
                  </a:cubicBezTo>
                  <a:cubicBezTo>
                    <a:pt x="313825" y="492148"/>
                    <a:pt x="315872" y="488414"/>
                    <a:pt x="316139" y="484235"/>
                  </a:cubicBezTo>
                  <a:lnTo>
                    <a:pt x="318097" y="454541"/>
                  </a:lnTo>
                  <a:cubicBezTo>
                    <a:pt x="318364" y="450540"/>
                    <a:pt x="317029" y="446717"/>
                    <a:pt x="314270" y="443783"/>
                  </a:cubicBezTo>
                  <a:cubicBezTo>
                    <a:pt x="311511" y="440849"/>
                    <a:pt x="307772" y="439249"/>
                    <a:pt x="303767" y="439249"/>
                  </a:cubicBezTo>
                  <a:close/>
                  <a:moveTo>
                    <a:pt x="303767" y="415066"/>
                  </a:moveTo>
                  <a:cubicBezTo>
                    <a:pt x="314448" y="415066"/>
                    <a:pt x="324684" y="419511"/>
                    <a:pt x="331894" y="427246"/>
                  </a:cubicBezTo>
                  <a:cubicBezTo>
                    <a:pt x="339192" y="434981"/>
                    <a:pt x="342931" y="445472"/>
                    <a:pt x="342308" y="456052"/>
                  </a:cubicBezTo>
                  <a:lnTo>
                    <a:pt x="340350" y="485747"/>
                  </a:lnTo>
                  <a:cubicBezTo>
                    <a:pt x="339549" y="497482"/>
                    <a:pt x="333407" y="508240"/>
                    <a:pt x="323705" y="514552"/>
                  </a:cubicBezTo>
                  <a:cubicBezTo>
                    <a:pt x="317652" y="518464"/>
                    <a:pt x="310710" y="520420"/>
                    <a:pt x="303767" y="520420"/>
                  </a:cubicBezTo>
                  <a:cubicBezTo>
                    <a:pt x="296824" y="520420"/>
                    <a:pt x="289881" y="518464"/>
                    <a:pt x="283829" y="514552"/>
                  </a:cubicBezTo>
                  <a:cubicBezTo>
                    <a:pt x="274216" y="508240"/>
                    <a:pt x="267985" y="497482"/>
                    <a:pt x="267273" y="485747"/>
                  </a:cubicBezTo>
                  <a:lnTo>
                    <a:pt x="265315" y="456052"/>
                  </a:lnTo>
                  <a:cubicBezTo>
                    <a:pt x="264603" y="445472"/>
                    <a:pt x="268430" y="434981"/>
                    <a:pt x="275640" y="427246"/>
                  </a:cubicBezTo>
                  <a:cubicBezTo>
                    <a:pt x="282939" y="419511"/>
                    <a:pt x="293175" y="415066"/>
                    <a:pt x="303767" y="415066"/>
                  </a:cubicBezTo>
                  <a:close/>
                  <a:moveTo>
                    <a:pt x="490802" y="414596"/>
                  </a:moveTo>
                  <a:cubicBezTo>
                    <a:pt x="493862" y="414096"/>
                    <a:pt x="497111" y="414763"/>
                    <a:pt x="499826" y="416717"/>
                  </a:cubicBezTo>
                  <a:cubicBezTo>
                    <a:pt x="505256" y="420538"/>
                    <a:pt x="506502" y="428090"/>
                    <a:pt x="502585" y="433509"/>
                  </a:cubicBezTo>
                  <a:cubicBezTo>
                    <a:pt x="472587" y="475355"/>
                    <a:pt x="431016" y="506185"/>
                    <a:pt x="382324" y="522621"/>
                  </a:cubicBezTo>
                  <a:cubicBezTo>
                    <a:pt x="381078" y="523065"/>
                    <a:pt x="379743" y="523243"/>
                    <a:pt x="378497" y="523243"/>
                  </a:cubicBezTo>
                  <a:cubicBezTo>
                    <a:pt x="373423" y="523243"/>
                    <a:pt x="368705" y="520134"/>
                    <a:pt x="367014" y="515069"/>
                  </a:cubicBezTo>
                  <a:cubicBezTo>
                    <a:pt x="364877" y="508761"/>
                    <a:pt x="368260" y="501831"/>
                    <a:pt x="374580" y="499699"/>
                  </a:cubicBezTo>
                  <a:cubicBezTo>
                    <a:pt x="417753" y="485128"/>
                    <a:pt x="456208" y="456609"/>
                    <a:pt x="482913" y="419472"/>
                  </a:cubicBezTo>
                  <a:cubicBezTo>
                    <a:pt x="484871" y="416762"/>
                    <a:pt x="487742" y="415096"/>
                    <a:pt x="490802" y="414596"/>
                  </a:cubicBezTo>
                  <a:close/>
                  <a:moveTo>
                    <a:pt x="117156" y="414585"/>
                  </a:moveTo>
                  <a:cubicBezTo>
                    <a:pt x="120216" y="415096"/>
                    <a:pt x="123087" y="416762"/>
                    <a:pt x="125045" y="419472"/>
                  </a:cubicBezTo>
                  <a:cubicBezTo>
                    <a:pt x="151661" y="456609"/>
                    <a:pt x="190205" y="485128"/>
                    <a:pt x="233378" y="499699"/>
                  </a:cubicBezTo>
                  <a:cubicBezTo>
                    <a:pt x="239698" y="501831"/>
                    <a:pt x="243081" y="508761"/>
                    <a:pt x="240944" y="515069"/>
                  </a:cubicBezTo>
                  <a:cubicBezTo>
                    <a:pt x="239253" y="520045"/>
                    <a:pt x="234535" y="523243"/>
                    <a:pt x="229461" y="523243"/>
                  </a:cubicBezTo>
                  <a:cubicBezTo>
                    <a:pt x="228215" y="523243"/>
                    <a:pt x="226880" y="523065"/>
                    <a:pt x="225634" y="522621"/>
                  </a:cubicBezTo>
                  <a:cubicBezTo>
                    <a:pt x="177654" y="506451"/>
                    <a:pt x="134926" y="474822"/>
                    <a:pt x="105373" y="433509"/>
                  </a:cubicBezTo>
                  <a:cubicBezTo>
                    <a:pt x="101456" y="428090"/>
                    <a:pt x="102702" y="420538"/>
                    <a:pt x="108132" y="416628"/>
                  </a:cubicBezTo>
                  <a:cubicBezTo>
                    <a:pt x="110847" y="414718"/>
                    <a:pt x="114096" y="414074"/>
                    <a:pt x="117156" y="414585"/>
                  </a:cubicBezTo>
                  <a:close/>
                  <a:moveTo>
                    <a:pt x="478543" y="340025"/>
                  </a:moveTo>
                  <a:cubicBezTo>
                    <a:pt x="476318" y="340025"/>
                    <a:pt x="474092" y="340203"/>
                    <a:pt x="471867" y="340647"/>
                  </a:cubicBezTo>
                  <a:cubicBezTo>
                    <a:pt x="457271" y="343402"/>
                    <a:pt x="445700" y="355045"/>
                    <a:pt x="443119" y="369620"/>
                  </a:cubicBezTo>
                  <a:lnTo>
                    <a:pt x="442318" y="373886"/>
                  </a:lnTo>
                  <a:lnTo>
                    <a:pt x="580988" y="373886"/>
                  </a:lnTo>
                  <a:lnTo>
                    <a:pt x="580187" y="369620"/>
                  </a:lnTo>
                  <a:cubicBezTo>
                    <a:pt x="577516" y="355045"/>
                    <a:pt x="565946" y="343402"/>
                    <a:pt x="551438" y="340647"/>
                  </a:cubicBezTo>
                  <a:cubicBezTo>
                    <a:pt x="549213" y="340203"/>
                    <a:pt x="546988" y="340025"/>
                    <a:pt x="544763" y="340025"/>
                  </a:cubicBezTo>
                  <a:lnTo>
                    <a:pt x="539155" y="340025"/>
                  </a:lnTo>
                  <a:cubicBezTo>
                    <a:pt x="531323" y="346157"/>
                    <a:pt x="521710" y="349534"/>
                    <a:pt x="511653" y="349534"/>
                  </a:cubicBezTo>
                  <a:cubicBezTo>
                    <a:pt x="501506" y="349534"/>
                    <a:pt x="491894" y="346157"/>
                    <a:pt x="484150" y="340025"/>
                  </a:cubicBezTo>
                  <a:close/>
                  <a:moveTo>
                    <a:pt x="62842" y="340025"/>
                  </a:moveTo>
                  <a:cubicBezTo>
                    <a:pt x="60617" y="340025"/>
                    <a:pt x="58392" y="340203"/>
                    <a:pt x="56167" y="340647"/>
                  </a:cubicBezTo>
                  <a:cubicBezTo>
                    <a:pt x="41570" y="343402"/>
                    <a:pt x="30000" y="355045"/>
                    <a:pt x="27418" y="369620"/>
                  </a:cubicBezTo>
                  <a:lnTo>
                    <a:pt x="26617" y="373886"/>
                  </a:lnTo>
                  <a:lnTo>
                    <a:pt x="165287" y="373886"/>
                  </a:lnTo>
                  <a:lnTo>
                    <a:pt x="164486" y="369620"/>
                  </a:lnTo>
                  <a:cubicBezTo>
                    <a:pt x="161816" y="355045"/>
                    <a:pt x="150245" y="343402"/>
                    <a:pt x="135738" y="340647"/>
                  </a:cubicBezTo>
                  <a:cubicBezTo>
                    <a:pt x="133513" y="340203"/>
                    <a:pt x="131287" y="340025"/>
                    <a:pt x="128973" y="340025"/>
                  </a:cubicBezTo>
                  <a:lnTo>
                    <a:pt x="123455" y="340025"/>
                  </a:lnTo>
                  <a:cubicBezTo>
                    <a:pt x="115622" y="346157"/>
                    <a:pt x="106010" y="349534"/>
                    <a:pt x="95952" y="349534"/>
                  </a:cubicBezTo>
                  <a:cubicBezTo>
                    <a:pt x="85806" y="349534"/>
                    <a:pt x="76193" y="346157"/>
                    <a:pt x="68450" y="340025"/>
                  </a:cubicBezTo>
                  <a:close/>
                  <a:moveTo>
                    <a:pt x="478543" y="315851"/>
                  </a:moveTo>
                  <a:lnTo>
                    <a:pt x="488689" y="315851"/>
                  </a:lnTo>
                  <a:cubicBezTo>
                    <a:pt x="491894" y="315851"/>
                    <a:pt x="495009" y="317095"/>
                    <a:pt x="497234" y="319406"/>
                  </a:cubicBezTo>
                  <a:cubicBezTo>
                    <a:pt x="505155" y="327316"/>
                    <a:pt x="518061" y="327316"/>
                    <a:pt x="526071" y="319406"/>
                  </a:cubicBezTo>
                  <a:cubicBezTo>
                    <a:pt x="528297" y="317095"/>
                    <a:pt x="531412" y="315851"/>
                    <a:pt x="534616" y="315851"/>
                  </a:cubicBezTo>
                  <a:lnTo>
                    <a:pt x="544763" y="315851"/>
                  </a:lnTo>
                  <a:cubicBezTo>
                    <a:pt x="548501" y="315851"/>
                    <a:pt x="552239" y="316206"/>
                    <a:pt x="555888" y="316917"/>
                  </a:cubicBezTo>
                  <a:cubicBezTo>
                    <a:pt x="580276" y="321450"/>
                    <a:pt x="599590" y="340914"/>
                    <a:pt x="604040" y="365265"/>
                  </a:cubicBezTo>
                  <a:lnTo>
                    <a:pt x="607333" y="383840"/>
                  </a:lnTo>
                  <a:cubicBezTo>
                    <a:pt x="608045" y="387395"/>
                    <a:pt x="607066" y="390950"/>
                    <a:pt x="604752" y="393705"/>
                  </a:cubicBezTo>
                  <a:cubicBezTo>
                    <a:pt x="602438" y="396460"/>
                    <a:pt x="599056" y="398060"/>
                    <a:pt x="595495" y="398060"/>
                  </a:cubicBezTo>
                  <a:lnTo>
                    <a:pt x="427810" y="398060"/>
                  </a:lnTo>
                  <a:cubicBezTo>
                    <a:pt x="424250" y="398060"/>
                    <a:pt x="420867" y="396460"/>
                    <a:pt x="418553" y="393705"/>
                  </a:cubicBezTo>
                  <a:cubicBezTo>
                    <a:pt x="416239" y="390950"/>
                    <a:pt x="415260" y="387395"/>
                    <a:pt x="415883" y="383840"/>
                  </a:cubicBezTo>
                  <a:lnTo>
                    <a:pt x="419265" y="365265"/>
                  </a:lnTo>
                  <a:cubicBezTo>
                    <a:pt x="423716" y="340914"/>
                    <a:pt x="443030" y="321450"/>
                    <a:pt x="467417" y="316917"/>
                  </a:cubicBezTo>
                  <a:cubicBezTo>
                    <a:pt x="471066" y="316206"/>
                    <a:pt x="474805" y="315851"/>
                    <a:pt x="478543" y="315851"/>
                  </a:cubicBezTo>
                  <a:close/>
                  <a:moveTo>
                    <a:pt x="62842" y="315851"/>
                  </a:moveTo>
                  <a:lnTo>
                    <a:pt x="72989" y="315851"/>
                  </a:lnTo>
                  <a:cubicBezTo>
                    <a:pt x="76193" y="315851"/>
                    <a:pt x="79219" y="317095"/>
                    <a:pt x="81534" y="319406"/>
                  </a:cubicBezTo>
                  <a:cubicBezTo>
                    <a:pt x="89455" y="327316"/>
                    <a:pt x="102361" y="327316"/>
                    <a:pt x="110282" y="319406"/>
                  </a:cubicBezTo>
                  <a:cubicBezTo>
                    <a:pt x="112596" y="317095"/>
                    <a:pt x="115711" y="315851"/>
                    <a:pt x="118916" y="315851"/>
                  </a:cubicBezTo>
                  <a:lnTo>
                    <a:pt x="128973" y="315851"/>
                  </a:lnTo>
                  <a:cubicBezTo>
                    <a:pt x="132711" y="315851"/>
                    <a:pt x="136539" y="316206"/>
                    <a:pt x="140188" y="316917"/>
                  </a:cubicBezTo>
                  <a:cubicBezTo>
                    <a:pt x="164575" y="321450"/>
                    <a:pt x="183889" y="340914"/>
                    <a:pt x="188340" y="365265"/>
                  </a:cubicBezTo>
                  <a:lnTo>
                    <a:pt x="191633" y="383840"/>
                  </a:lnTo>
                  <a:cubicBezTo>
                    <a:pt x="192345" y="387395"/>
                    <a:pt x="191366" y="390950"/>
                    <a:pt x="189052" y="393705"/>
                  </a:cubicBezTo>
                  <a:cubicBezTo>
                    <a:pt x="186738" y="396460"/>
                    <a:pt x="183355" y="398060"/>
                    <a:pt x="179795" y="398060"/>
                  </a:cubicBezTo>
                  <a:lnTo>
                    <a:pt x="12110" y="398060"/>
                  </a:lnTo>
                  <a:cubicBezTo>
                    <a:pt x="8549" y="398060"/>
                    <a:pt x="5078" y="396460"/>
                    <a:pt x="2853" y="393705"/>
                  </a:cubicBezTo>
                  <a:cubicBezTo>
                    <a:pt x="539" y="390950"/>
                    <a:pt x="-440" y="387395"/>
                    <a:pt x="183" y="383840"/>
                  </a:cubicBezTo>
                  <a:lnTo>
                    <a:pt x="3565" y="365265"/>
                  </a:lnTo>
                  <a:cubicBezTo>
                    <a:pt x="8015" y="340914"/>
                    <a:pt x="27329" y="321450"/>
                    <a:pt x="51628" y="316917"/>
                  </a:cubicBezTo>
                  <a:cubicBezTo>
                    <a:pt x="55366" y="316206"/>
                    <a:pt x="59104" y="315851"/>
                    <a:pt x="62842" y="315851"/>
                  </a:cubicBezTo>
                  <a:close/>
                  <a:moveTo>
                    <a:pt x="511653" y="231644"/>
                  </a:moveTo>
                  <a:cubicBezTo>
                    <a:pt x="507648" y="231644"/>
                    <a:pt x="503909" y="233334"/>
                    <a:pt x="501150" y="236179"/>
                  </a:cubicBezTo>
                  <a:cubicBezTo>
                    <a:pt x="498391" y="239113"/>
                    <a:pt x="497056" y="242935"/>
                    <a:pt x="497323" y="246936"/>
                  </a:cubicBezTo>
                  <a:lnTo>
                    <a:pt x="499281" y="276631"/>
                  </a:lnTo>
                  <a:cubicBezTo>
                    <a:pt x="499548" y="280810"/>
                    <a:pt x="501595" y="284544"/>
                    <a:pt x="504888" y="286677"/>
                  </a:cubicBezTo>
                  <a:cubicBezTo>
                    <a:pt x="508983" y="289345"/>
                    <a:pt x="514323" y="289345"/>
                    <a:pt x="518418" y="286677"/>
                  </a:cubicBezTo>
                  <a:cubicBezTo>
                    <a:pt x="521622" y="284544"/>
                    <a:pt x="523758" y="280810"/>
                    <a:pt x="524025" y="276631"/>
                  </a:cubicBezTo>
                  <a:lnTo>
                    <a:pt x="525984" y="246936"/>
                  </a:lnTo>
                  <a:cubicBezTo>
                    <a:pt x="526251" y="242935"/>
                    <a:pt x="524826" y="239113"/>
                    <a:pt x="522156" y="236179"/>
                  </a:cubicBezTo>
                  <a:cubicBezTo>
                    <a:pt x="519397" y="233334"/>
                    <a:pt x="515659" y="231644"/>
                    <a:pt x="511653" y="231644"/>
                  </a:cubicBezTo>
                  <a:close/>
                  <a:moveTo>
                    <a:pt x="95952" y="231644"/>
                  </a:moveTo>
                  <a:cubicBezTo>
                    <a:pt x="91946" y="231644"/>
                    <a:pt x="88208" y="233334"/>
                    <a:pt x="85449" y="236179"/>
                  </a:cubicBezTo>
                  <a:cubicBezTo>
                    <a:pt x="82690" y="239113"/>
                    <a:pt x="81354" y="242935"/>
                    <a:pt x="81621" y="246936"/>
                  </a:cubicBezTo>
                  <a:lnTo>
                    <a:pt x="83580" y="276631"/>
                  </a:lnTo>
                  <a:cubicBezTo>
                    <a:pt x="83847" y="280810"/>
                    <a:pt x="85894" y="284544"/>
                    <a:pt x="89187" y="286677"/>
                  </a:cubicBezTo>
                  <a:cubicBezTo>
                    <a:pt x="93282" y="289345"/>
                    <a:pt x="98622" y="289345"/>
                    <a:pt x="102717" y="286677"/>
                  </a:cubicBezTo>
                  <a:cubicBezTo>
                    <a:pt x="105921" y="284544"/>
                    <a:pt x="108057" y="280810"/>
                    <a:pt x="108324" y="276631"/>
                  </a:cubicBezTo>
                  <a:lnTo>
                    <a:pt x="110282" y="246936"/>
                  </a:lnTo>
                  <a:cubicBezTo>
                    <a:pt x="110549" y="242935"/>
                    <a:pt x="109125" y="239113"/>
                    <a:pt x="106366" y="236179"/>
                  </a:cubicBezTo>
                  <a:cubicBezTo>
                    <a:pt x="103696" y="233334"/>
                    <a:pt x="99957" y="231644"/>
                    <a:pt x="95952" y="231644"/>
                  </a:cubicBezTo>
                  <a:close/>
                  <a:moveTo>
                    <a:pt x="511653" y="207462"/>
                  </a:moveTo>
                  <a:cubicBezTo>
                    <a:pt x="522245" y="207462"/>
                    <a:pt x="532481" y="211907"/>
                    <a:pt x="539780" y="219642"/>
                  </a:cubicBezTo>
                  <a:cubicBezTo>
                    <a:pt x="547079" y="227466"/>
                    <a:pt x="550817" y="237957"/>
                    <a:pt x="550105" y="248537"/>
                  </a:cubicBezTo>
                  <a:lnTo>
                    <a:pt x="548147" y="278231"/>
                  </a:lnTo>
                  <a:cubicBezTo>
                    <a:pt x="547435" y="289967"/>
                    <a:pt x="541204" y="300725"/>
                    <a:pt x="531591" y="306948"/>
                  </a:cubicBezTo>
                  <a:cubicBezTo>
                    <a:pt x="525539" y="310860"/>
                    <a:pt x="518596" y="312816"/>
                    <a:pt x="511653" y="312816"/>
                  </a:cubicBezTo>
                  <a:cubicBezTo>
                    <a:pt x="504710" y="312816"/>
                    <a:pt x="497768" y="310860"/>
                    <a:pt x="491715" y="306948"/>
                  </a:cubicBezTo>
                  <a:cubicBezTo>
                    <a:pt x="482102" y="300725"/>
                    <a:pt x="475871" y="289967"/>
                    <a:pt x="475070" y="278231"/>
                  </a:cubicBezTo>
                  <a:lnTo>
                    <a:pt x="473201" y="248537"/>
                  </a:lnTo>
                  <a:cubicBezTo>
                    <a:pt x="472489" y="237957"/>
                    <a:pt x="476228" y="227466"/>
                    <a:pt x="483526" y="219731"/>
                  </a:cubicBezTo>
                  <a:cubicBezTo>
                    <a:pt x="490736" y="211907"/>
                    <a:pt x="501061" y="207462"/>
                    <a:pt x="511653" y="207462"/>
                  </a:cubicBezTo>
                  <a:close/>
                  <a:moveTo>
                    <a:pt x="95952" y="207462"/>
                  </a:moveTo>
                  <a:cubicBezTo>
                    <a:pt x="106544" y="207462"/>
                    <a:pt x="116780" y="211907"/>
                    <a:pt x="124079" y="219731"/>
                  </a:cubicBezTo>
                  <a:cubicBezTo>
                    <a:pt x="131288" y="227466"/>
                    <a:pt x="135116" y="237957"/>
                    <a:pt x="134404" y="248537"/>
                  </a:cubicBezTo>
                  <a:lnTo>
                    <a:pt x="132446" y="278231"/>
                  </a:lnTo>
                  <a:cubicBezTo>
                    <a:pt x="131734" y="289967"/>
                    <a:pt x="125503" y="300725"/>
                    <a:pt x="115890" y="306948"/>
                  </a:cubicBezTo>
                  <a:cubicBezTo>
                    <a:pt x="109837" y="310860"/>
                    <a:pt x="102895" y="312816"/>
                    <a:pt x="95952" y="312816"/>
                  </a:cubicBezTo>
                  <a:cubicBezTo>
                    <a:pt x="89009" y="312816"/>
                    <a:pt x="82066" y="310860"/>
                    <a:pt x="76014" y="306948"/>
                  </a:cubicBezTo>
                  <a:cubicBezTo>
                    <a:pt x="66401" y="300725"/>
                    <a:pt x="60170" y="289967"/>
                    <a:pt x="59369" y="278231"/>
                  </a:cubicBezTo>
                  <a:lnTo>
                    <a:pt x="57411" y="248537"/>
                  </a:lnTo>
                  <a:cubicBezTo>
                    <a:pt x="56788" y="237957"/>
                    <a:pt x="60526" y="227466"/>
                    <a:pt x="67825" y="219731"/>
                  </a:cubicBezTo>
                  <a:cubicBezTo>
                    <a:pt x="75035" y="211907"/>
                    <a:pt x="85271" y="207462"/>
                    <a:pt x="95952" y="207462"/>
                  </a:cubicBezTo>
                  <a:close/>
                  <a:moveTo>
                    <a:pt x="270734" y="132403"/>
                  </a:moveTo>
                  <a:cubicBezTo>
                    <a:pt x="268420" y="132403"/>
                    <a:pt x="266195" y="132670"/>
                    <a:pt x="263969" y="133114"/>
                  </a:cubicBezTo>
                  <a:cubicBezTo>
                    <a:pt x="249460" y="135780"/>
                    <a:pt x="237888" y="147423"/>
                    <a:pt x="235218" y="161998"/>
                  </a:cubicBezTo>
                  <a:lnTo>
                    <a:pt x="234417" y="166353"/>
                  </a:lnTo>
                  <a:lnTo>
                    <a:pt x="373100" y="166353"/>
                  </a:lnTo>
                  <a:lnTo>
                    <a:pt x="372388" y="161998"/>
                  </a:lnTo>
                  <a:cubicBezTo>
                    <a:pt x="369718" y="147423"/>
                    <a:pt x="358146" y="135780"/>
                    <a:pt x="343547" y="133114"/>
                  </a:cubicBezTo>
                  <a:cubicBezTo>
                    <a:pt x="341411" y="132670"/>
                    <a:pt x="339097" y="132403"/>
                    <a:pt x="336871" y="132403"/>
                  </a:cubicBezTo>
                  <a:lnTo>
                    <a:pt x="331353" y="132403"/>
                  </a:lnTo>
                  <a:cubicBezTo>
                    <a:pt x="323519" y="138624"/>
                    <a:pt x="313906" y="141912"/>
                    <a:pt x="303758" y="141912"/>
                  </a:cubicBezTo>
                  <a:cubicBezTo>
                    <a:pt x="293700" y="141912"/>
                    <a:pt x="284086" y="138624"/>
                    <a:pt x="276253" y="132403"/>
                  </a:cubicBezTo>
                  <a:close/>
                  <a:moveTo>
                    <a:pt x="270734" y="108318"/>
                  </a:moveTo>
                  <a:lnTo>
                    <a:pt x="280793" y="108318"/>
                  </a:lnTo>
                  <a:cubicBezTo>
                    <a:pt x="283997" y="108318"/>
                    <a:pt x="287113" y="109562"/>
                    <a:pt x="289427" y="111784"/>
                  </a:cubicBezTo>
                  <a:cubicBezTo>
                    <a:pt x="293255" y="115694"/>
                    <a:pt x="298329" y="117739"/>
                    <a:pt x="303758" y="117739"/>
                  </a:cubicBezTo>
                  <a:cubicBezTo>
                    <a:pt x="309188" y="117739"/>
                    <a:pt x="314351" y="115694"/>
                    <a:pt x="318179" y="111784"/>
                  </a:cubicBezTo>
                  <a:cubicBezTo>
                    <a:pt x="320493" y="109562"/>
                    <a:pt x="323519" y="108318"/>
                    <a:pt x="326724" y="108318"/>
                  </a:cubicBezTo>
                  <a:lnTo>
                    <a:pt x="336871" y="108318"/>
                  </a:lnTo>
                  <a:cubicBezTo>
                    <a:pt x="340610" y="108318"/>
                    <a:pt x="344348" y="108584"/>
                    <a:pt x="348087" y="109295"/>
                  </a:cubicBezTo>
                  <a:cubicBezTo>
                    <a:pt x="372388" y="113917"/>
                    <a:pt x="391704" y="133381"/>
                    <a:pt x="396155" y="157732"/>
                  </a:cubicBezTo>
                  <a:lnTo>
                    <a:pt x="399537" y="176218"/>
                  </a:lnTo>
                  <a:cubicBezTo>
                    <a:pt x="400160" y="179773"/>
                    <a:pt x="399181" y="183417"/>
                    <a:pt x="396867" y="186172"/>
                  </a:cubicBezTo>
                  <a:cubicBezTo>
                    <a:pt x="394641" y="188927"/>
                    <a:pt x="391170" y="190527"/>
                    <a:pt x="387609" y="190527"/>
                  </a:cubicBezTo>
                  <a:lnTo>
                    <a:pt x="219997" y="190527"/>
                  </a:lnTo>
                  <a:cubicBezTo>
                    <a:pt x="216347" y="190527"/>
                    <a:pt x="212965" y="188927"/>
                    <a:pt x="210650" y="186172"/>
                  </a:cubicBezTo>
                  <a:cubicBezTo>
                    <a:pt x="208336" y="183417"/>
                    <a:pt x="207446" y="179773"/>
                    <a:pt x="208069" y="176218"/>
                  </a:cubicBezTo>
                  <a:lnTo>
                    <a:pt x="211451" y="157732"/>
                  </a:lnTo>
                  <a:cubicBezTo>
                    <a:pt x="215813" y="133381"/>
                    <a:pt x="235129" y="113917"/>
                    <a:pt x="259519" y="109295"/>
                  </a:cubicBezTo>
                  <a:cubicBezTo>
                    <a:pt x="263168" y="108584"/>
                    <a:pt x="266996" y="108318"/>
                    <a:pt x="270734" y="108318"/>
                  </a:cubicBezTo>
                  <a:close/>
                  <a:moveTo>
                    <a:pt x="413861" y="87316"/>
                  </a:moveTo>
                  <a:cubicBezTo>
                    <a:pt x="416843" y="86483"/>
                    <a:pt x="420159" y="86772"/>
                    <a:pt x="423096" y="88372"/>
                  </a:cubicBezTo>
                  <a:cubicBezTo>
                    <a:pt x="454251" y="105796"/>
                    <a:pt x="481756" y="130420"/>
                    <a:pt x="502586" y="159488"/>
                  </a:cubicBezTo>
                  <a:cubicBezTo>
                    <a:pt x="506502" y="164911"/>
                    <a:pt x="505256" y="172467"/>
                    <a:pt x="499826" y="176290"/>
                  </a:cubicBezTo>
                  <a:cubicBezTo>
                    <a:pt x="497690" y="177890"/>
                    <a:pt x="495197" y="178601"/>
                    <a:pt x="492794" y="178601"/>
                  </a:cubicBezTo>
                  <a:cubicBezTo>
                    <a:pt x="488966" y="178601"/>
                    <a:pt x="485317" y="176823"/>
                    <a:pt x="482913" y="173534"/>
                  </a:cubicBezTo>
                  <a:cubicBezTo>
                    <a:pt x="464132" y="147310"/>
                    <a:pt x="439386" y="125175"/>
                    <a:pt x="411257" y="109529"/>
                  </a:cubicBezTo>
                  <a:cubicBezTo>
                    <a:pt x="405382" y="106240"/>
                    <a:pt x="403335" y="98862"/>
                    <a:pt x="406629" y="92995"/>
                  </a:cubicBezTo>
                  <a:cubicBezTo>
                    <a:pt x="408231" y="90106"/>
                    <a:pt x="410879" y="88150"/>
                    <a:pt x="413861" y="87316"/>
                  </a:cubicBezTo>
                  <a:close/>
                  <a:moveTo>
                    <a:pt x="382342" y="70370"/>
                  </a:moveTo>
                  <a:cubicBezTo>
                    <a:pt x="384480" y="71081"/>
                    <a:pt x="386530" y="71792"/>
                    <a:pt x="388579" y="72592"/>
                  </a:cubicBezTo>
                  <a:cubicBezTo>
                    <a:pt x="394905" y="74903"/>
                    <a:pt x="398113" y="81836"/>
                    <a:pt x="395796" y="88058"/>
                  </a:cubicBezTo>
                  <a:cubicBezTo>
                    <a:pt x="394014" y="92947"/>
                    <a:pt x="389381" y="95969"/>
                    <a:pt x="384391" y="95969"/>
                  </a:cubicBezTo>
                  <a:cubicBezTo>
                    <a:pt x="383054" y="95969"/>
                    <a:pt x="381629" y="95791"/>
                    <a:pt x="380203" y="95258"/>
                  </a:cubicBezTo>
                  <a:cubicBezTo>
                    <a:pt x="378332" y="94547"/>
                    <a:pt x="376461" y="93925"/>
                    <a:pt x="374590" y="93213"/>
                  </a:cubicBezTo>
                  <a:cubicBezTo>
                    <a:pt x="368263" y="91080"/>
                    <a:pt x="364877" y="84236"/>
                    <a:pt x="367016" y="77925"/>
                  </a:cubicBezTo>
                  <a:cubicBezTo>
                    <a:pt x="369154" y="71614"/>
                    <a:pt x="376015" y="68237"/>
                    <a:pt x="382342" y="70370"/>
                  </a:cubicBezTo>
                  <a:close/>
                  <a:moveTo>
                    <a:pt x="225634" y="70370"/>
                  </a:moveTo>
                  <a:cubicBezTo>
                    <a:pt x="231954" y="68237"/>
                    <a:pt x="238808" y="71614"/>
                    <a:pt x="240944" y="77923"/>
                  </a:cubicBezTo>
                  <a:cubicBezTo>
                    <a:pt x="243081" y="84232"/>
                    <a:pt x="239698" y="91074"/>
                    <a:pt x="233378" y="93207"/>
                  </a:cubicBezTo>
                  <a:cubicBezTo>
                    <a:pt x="190205" y="107868"/>
                    <a:pt x="151661" y="136304"/>
                    <a:pt x="125045" y="173536"/>
                  </a:cubicBezTo>
                  <a:cubicBezTo>
                    <a:pt x="122642" y="176824"/>
                    <a:pt x="118903" y="178601"/>
                    <a:pt x="115164" y="178601"/>
                  </a:cubicBezTo>
                  <a:cubicBezTo>
                    <a:pt x="112761" y="178601"/>
                    <a:pt x="110268" y="177890"/>
                    <a:pt x="108132" y="176291"/>
                  </a:cubicBezTo>
                  <a:cubicBezTo>
                    <a:pt x="102702" y="172470"/>
                    <a:pt x="101456" y="164916"/>
                    <a:pt x="105373" y="159496"/>
                  </a:cubicBezTo>
                  <a:cubicBezTo>
                    <a:pt x="134926" y="118176"/>
                    <a:pt x="177654" y="86542"/>
                    <a:pt x="225634" y="70370"/>
                  </a:cubicBezTo>
                  <a:close/>
                  <a:moveTo>
                    <a:pt x="303767" y="24166"/>
                  </a:moveTo>
                  <a:cubicBezTo>
                    <a:pt x="299761" y="24166"/>
                    <a:pt x="296023" y="25766"/>
                    <a:pt x="293353" y="28698"/>
                  </a:cubicBezTo>
                  <a:cubicBezTo>
                    <a:pt x="290594" y="31629"/>
                    <a:pt x="289169" y="35450"/>
                    <a:pt x="289436" y="39448"/>
                  </a:cubicBezTo>
                  <a:lnTo>
                    <a:pt x="291395" y="69123"/>
                  </a:lnTo>
                  <a:cubicBezTo>
                    <a:pt x="291662" y="73210"/>
                    <a:pt x="293798" y="77030"/>
                    <a:pt x="297002" y="79074"/>
                  </a:cubicBezTo>
                  <a:cubicBezTo>
                    <a:pt x="301186" y="81739"/>
                    <a:pt x="306437" y="81739"/>
                    <a:pt x="310532" y="79074"/>
                  </a:cubicBezTo>
                  <a:cubicBezTo>
                    <a:pt x="313825" y="77030"/>
                    <a:pt x="315872" y="73210"/>
                    <a:pt x="316139" y="69123"/>
                  </a:cubicBezTo>
                  <a:lnTo>
                    <a:pt x="318097" y="39448"/>
                  </a:lnTo>
                  <a:cubicBezTo>
                    <a:pt x="318364" y="35450"/>
                    <a:pt x="317029" y="31629"/>
                    <a:pt x="314270" y="28698"/>
                  </a:cubicBezTo>
                  <a:cubicBezTo>
                    <a:pt x="311511" y="25766"/>
                    <a:pt x="307772" y="24166"/>
                    <a:pt x="303767" y="24166"/>
                  </a:cubicBezTo>
                  <a:close/>
                  <a:moveTo>
                    <a:pt x="303767" y="0"/>
                  </a:moveTo>
                  <a:cubicBezTo>
                    <a:pt x="314448" y="0"/>
                    <a:pt x="324684" y="4442"/>
                    <a:pt x="331894" y="12172"/>
                  </a:cubicBezTo>
                  <a:cubicBezTo>
                    <a:pt x="339192" y="19902"/>
                    <a:pt x="342931" y="30386"/>
                    <a:pt x="342308" y="40958"/>
                  </a:cubicBezTo>
                  <a:lnTo>
                    <a:pt x="340350" y="70633"/>
                  </a:lnTo>
                  <a:cubicBezTo>
                    <a:pt x="339549" y="82361"/>
                    <a:pt x="333407" y="93112"/>
                    <a:pt x="323705" y="99331"/>
                  </a:cubicBezTo>
                  <a:cubicBezTo>
                    <a:pt x="317652" y="103329"/>
                    <a:pt x="310710" y="105284"/>
                    <a:pt x="303767" y="105284"/>
                  </a:cubicBezTo>
                  <a:cubicBezTo>
                    <a:pt x="296824" y="105284"/>
                    <a:pt x="289881" y="103329"/>
                    <a:pt x="283829" y="99331"/>
                  </a:cubicBezTo>
                  <a:cubicBezTo>
                    <a:pt x="274216" y="93112"/>
                    <a:pt x="267985" y="82361"/>
                    <a:pt x="267273" y="70633"/>
                  </a:cubicBezTo>
                  <a:lnTo>
                    <a:pt x="265315" y="40958"/>
                  </a:lnTo>
                  <a:cubicBezTo>
                    <a:pt x="264603" y="30386"/>
                    <a:pt x="268430" y="19902"/>
                    <a:pt x="275640" y="12172"/>
                  </a:cubicBezTo>
                  <a:cubicBezTo>
                    <a:pt x="282939" y="4442"/>
                    <a:pt x="293175" y="0"/>
                    <a:pt x="303767" y="0"/>
                  </a:cubicBezTo>
                  <a:close/>
                </a:path>
              </a:pathLst>
            </a:custGeom>
            <a:solidFill>
              <a:schemeClr val="accent1"/>
            </a:solidFill>
            <a:ln>
              <a:noFill/>
            </a:ln>
          </p:spPr>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lide(fromBottom)">
                                      <p:cBhvr>
                                        <p:cTn id="16" dur="500"/>
                                        <p:tgtEl>
                                          <p:spTgt spid="47"/>
                                        </p:tgtEl>
                                      </p:cBhvr>
                                    </p:animEffect>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slide(fromBottom)">
                                      <p:cBhvr>
                                        <p:cTn id="20" dur="500"/>
                                        <p:tgtEl>
                                          <p:spTgt spid="48"/>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slide(fromBottom)">
                                      <p:cBhvr>
                                        <p:cTn id="24" dur="500"/>
                                        <p:tgtEl>
                                          <p:spTgt spid="49"/>
                                        </p:tgtEl>
                                      </p:cBhvr>
                                    </p:animEffect>
                                  </p:childTnLst>
                                </p:cTn>
                              </p:par>
                            </p:childTnLst>
                          </p:cTn>
                        </p:par>
                        <p:par>
                          <p:cTn id="25" fill="hold">
                            <p:stCondLst>
                              <p:cond delay="2500"/>
                            </p:stCondLst>
                            <p:childTnLst>
                              <p:par>
                                <p:cTn id="26" presetID="12" presetClass="entr" presetSubtype="4"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slide(fromBottom)">
                                      <p:cBhvr>
                                        <p:cTn id="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矩形 5"/>
          <p:cNvSpPr/>
          <p:nvPr/>
        </p:nvSpPr>
        <p:spPr>
          <a:xfrm>
            <a:off x="1250133" y="2625323"/>
            <a:ext cx="4447016" cy="2110740"/>
          </a:xfrm>
          <a:prstGeom prst="rect">
            <a:avLst/>
          </a:prstGeom>
        </p:spPr>
        <p:txBody>
          <a:bodyPr wrap="square">
            <a:spAutoFit/>
          </a:bodyPr>
          <a:lstStyle/>
          <a:p>
            <a:pPr indent="457200" algn="just">
              <a:lnSpc>
                <a:spcPct val="125000"/>
              </a:lnSpc>
            </a:pP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在计算机网络中，计算机与计算机之间，或计算机与终端之间可以</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快速、可靠地相互传递各种信息</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，如数据、程序、文件、图形、图像、声音、视频流等。利用计算机网络的数据通信功能，</a:t>
            </a:r>
            <a:r>
              <a:rPr lang="zh-CN" altLang="en-US" sz="15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人们可以使用网络上的各种应用</a:t>
            </a:r>
            <a:r>
              <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rPr>
              <a:t>（也称服务），如收发电子邮件、视频点播、视频会议、远程教学、远程医疗等。</a:t>
            </a:r>
            <a:endParaRPr lang="zh-CN" altLang="en-US" sz="15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1035819" y="1821645"/>
            <a:ext cx="1708075" cy="567001"/>
            <a:chOff x="1809720" y="4500570"/>
            <a:chExt cx="2277433" cy="756002"/>
          </a:xfrm>
        </p:grpSpPr>
        <p:sp>
          <p:nvSpPr>
            <p:cNvPr id="10" name="îṣļîḑé-Rectangle 68"/>
            <p:cNvSpPr/>
            <p:nvPr/>
          </p:nvSpPr>
          <p:spPr>
            <a:xfrm>
              <a:off x="2580086" y="4694715"/>
              <a:ext cx="1507067" cy="369147"/>
            </a:xfrm>
            <a:prstGeom prst="rect">
              <a:avLst/>
            </a:prstGeom>
          </p:spPr>
          <p:txBody>
            <a:bodyPr wrap="none" lIns="108000" tIns="0" rIns="108000" bIns="0">
              <a:spAutoFit/>
            </a:bodyPr>
            <a:lstStyle/>
            <a:p>
              <a:r>
                <a:rPr lang="zh-CN" altLang="en-US" b="1" dirty="0" smtClean="0">
                  <a:latin typeface="微软雅黑" panose="020B0503020204020204" pitchFamily="34" charset="-122"/>
                  <a:ea typeface="微软雅黑" panose="020B0503020204020204" pitchFamily="34" charset="-122"/>
                </a:rPr>
                <a:t>数据通信</a:t>
              </a:r>
              <a:endParaRPr lang="zh-CN" altLang="en-US" b="1" dirty="0">
                <a:latin typeface="微软雅黑" panose="020B0503020204020204" pitchFamily="34" charset="-122"/>
                <a:ea typeface="微软雅黑" panose="020B0503020204020204" pitchFamily="34" charset="-122"/>
              </a:endParaRPr>
            </a:p>
          </p:txBody>
        </p:sp>
        <p:grpSp>
          <p:nvGrpSpPr>
            <p:cNvPr id="11" name="组合 7"/>
            <p:cNvGrpSpPr>
              <a:grpSpLocks noChangeAspect="1"/>
            </p:cNvGrpSpPr>
            <p:nvPr/>
          </p:nvGrpSpPr>
          <p:grpSpPr>
            <a:xfrm>
              <a:off x="1809720" y="4500570"/>
              <a:ext cx="756000" cy="756002"/>
              <a:chOff x="2804323" y="3859118"/>
              <a:chExt cx="900000" cy="900002"/>
            </a:xfrm>
          </p:grpSpPr>
          <p:sp>
            <p:nvSpPr>
              <p:cNvPr id="12" name="椭圆 11"/>
              <p:cNvSpPr/>
              <p:nvPr/>
            </p:nvSpPr>
            <p:spPr>
              <a:xfrm>
                <a:off x="2804323" y="3859118"/>
                <a:ext cx="900000" cy="900000"/>
              </a:xfrm>
              <a:prstGeom prst="ellipse">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Impact" panose="020B0806030902050204" pitchFamily="34" charset="0"/>
                </a:endParaRPr>
              </a:p>
            </p:txBody>
          </p:sp>
          <p:sp>
            <p:nvSpPr>
              <p:cNvPr id="13"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7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2700" b="1" dirty="0">
                  <a:solidFill>
                    <a:schemeClr val="bg1"/>
                  </a:solidFill>
                  <a:latin typeface="Impact" panose="020B0806030902050204" pitchFamily="34" charset="0"/>
                  <a:ea typeface="Adobe Gothic Std B" panose="020B0800000000000000" pitchFamily="34" charset="-128"/>
                  <a:cs typeface="+mn-ea"/>
                  <a:sym typeface="+mn-lt"/>
                </a:endParaRPr>
              </a:p>
            </p:txBody>
          </p:sp>
        </p:grpSp>
      </p:grpSp>
      <p:pic>
        <p:nvPicPr>
          <p:cNvPr id="14" name="图片 13" descr="u=3974054116,3837410751&amp;fm=200&amp;gp=0.jpg"/>
          <p:cNvPicPr>
            <a:picLocks noChangeAspect="1"/>
          </p:cNvPicPr>
          <p:nvPr/>
        </p:nvPicPr>
        <p:blipFill>
          <a:blip r:embed="rId2" cstate="print"/>
          <a:stretch>
            <a:fillRect/>
          </a:stretch>
        </p:blipFill>
        <p:spPr>
          <a:xfrm>
            <a:off x="6018620" y="2571744"/>
            <a:ext cx="2643194" cy="2643194"/>
          </a:xfrm>
          <a:prstGeom prst="rect">
            <a:avLst/>
          </a:prstGeom>
        </p:spPr>
      </p:pic>
      <p:sp>
        <p:nvSpPr>
          <p:cNvPr id="3" name="标题 1"/>
          <p:cNvSpPr>
            <a:spLocks noGrp="1"/>
          </p:cNvSpPr>
          <p:nvPr/>
        </p:nvSpPr>
        <p:spPr>
          <a:xfrm>
            <a:off x="628650" y="1052736"/>
            <a:ext cx="4371978" cy="514626"/>
          </a:xfrm>
          <a:prstGeom prst="rect">
            <a:avLst/>
          </a:prstGeom>
        </p:spPr>
        <p:txBody>
          <a:bodyPr vert="horz" lIns="68580" tIns="34290" rIns="68580" bIns="3429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spcBef>
                <a:spcPts val="1000"/>
              </a:spcBef>
              <a:buClrTx/>
              <a:buSzTx/>
              <a:buFontTx/>
            </a:pPr>
            <a:r>
              <a:rPr lang="en-US" altLang="zh-CN" sz="3200" b="1" dirty="0" smtClean="0">
                <a:solidFill>
                  <a:srgbClr val="002060"/>
                </a:solidFill>
                <a:effectLst/>
                <a:latin typeface="黑体" panose="02010609060101010101" pitchFamily="49" charset="-122"/>
                <a:ea typeface="黑体" panose="02010609060101010101" pitchFamily="49" charset="-122"/>
              </a:rPr>
              <a:t>1.1</a:t>
            </a:r>
            <a:r>
              <a:rPr lang="zh-CN" altLang="en-US" sz="3200" b="1" dirty="0" smtClean="0">
                <a:solidFill>
                  <a:srgbClr val="002060"/>
                </a:solidFill>
                <a:effectLst/>
                <a:latin typeface="黑体" panose="02010609060101010101" pitchFamily="49" charset="-122"/>
                <a:ea typeface="黑体" panose="02010609060101010101" pitchFamily="49" charset="-122"/>
              </a:rPr>
              <a:t> 计算机网络的定义与功能</a:t>
            </a:r>
            <a:endParaRPr lang="zh-CN" altLang="en-US" sz="3200" b="1" dirty="0" smtClean="0">
              <a:solidFill>
                <a:srgbClr val="002060"/>
              </a:solidFill>
              <a:effectLst/>
              <a:latin typeface="黑体" panose="02010609060101010101" pitchFamily="49" charset="-122"/>
              <a:ea typeface="黑体" panose="02010609060101010101" pitchFamily="49"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p="http://schemas.openxmlformats.org/presentationml/2006/main">
  <p:tag name="COMMONDATA" val="eyJoZGlkIjoiOWY5Nzg3OGVlYjgzOWVkNmQzMWQ2OWU1YjlhZTgwMWUifQ=="/>
</p:tagLst>
</file>

<file path=ppt/theme/theme1.xml><?xml version="1.0" encoding="utf-8"?>
<a:theme xmlns:a="http://schemas.openxmlformats.org/drawingml/2006/main" name="A000120140530A99PPBG">
  <a:themeElements>
    <a:clrScheme name="自定义 392">
      <a:dk1>
        <a:srgbClr val="5F5F5F"/>
      </a:dk1>
      <a:lt1>
        <a:srgbClr val="FFFFFF"/>
      </a:lt1>
      <a:dk2>
        <a:srgbClr val="5F5F5F"/>
      </a:dk2>
      <a:lt2>
        <a:srgbClr val="FFFFFF"/>
      </a:lt2>
      <a:accent1>
        <a:srgbClr val="BA836A"/>
      </a:accent1>
      <a:accent2>
        <a:srgbClr val="D9BFA7"/>
      </a:accent2>
      <a:accent3>
        <a:srgbClr val="9EAA62"/>
      </a:accent3>
      <a:accent4>
        <a:srgbClr val="60869E"/>
      </a:accent4>
      <a:accent5>
        <a:srgbClr val="DAD378"/>
      </a:accent5>
      <a:accent6>
        <a:srgbClr val="E15A5A"/>
      </a:accent6>
      <a:hlink>
        <a:srgbClr val="00B0F0"/>
      </a:hlink>
      <a:folHlink>
        <a:srgbClr val="AFB2B4"/>
      </a:folHlink>
    </a:clrScheme>
    <a:fontScheme name="自定义 7">
      <a:majorFont>
        <a:latin typeface="Arial"/>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rgbClr val="FFFFFF"/>
          </a:solidFill>
          <a:prstDash val="solid"/>
          <a:round/>
        </a:ln>
        <a:effectLst>
          <a:outerShdw dist="63500" dir="3187806" algn="ctr" rotWithShape="0">
            <a:srgbClr val="001D3A"/>
          </a:outerShdw>
        </a:effectLst>
      </a:spPr>
      <a:bodyPr wrap="none" anchor="ctr"/>
      <a:lstStyle>
        <a:defPPr algn="l">
          <a:defRPr lang="zh-CN" altLang="en-US" sz="2400">
            <a:solidFill>
              <a:srgbClr val="081626"/>
            </a:solidFill>
          </a:defRPr>
        </a:defPPr>
      </a:lst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A000120150306A10PPBG</Template>
  <TotalTime>0</TotalTime>
  <Words>12050</Words>
  <Application>WPS 演示</Application>
  <PresentationFormat>全屏显示(4:3)</PresentationFormat>
  <Paragraphs>1202</Paragraphs>
  <Slides>78</Slides>
  <Notes>14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8</vt:i4>
      </vt:variant>
      <vt:variant>
        <vt:lpstr>幻灯片标题</vt:lpstr>
      </vt:variant>
      <vt:variant>
        <vt:i4>78</vt:i4>
      </vt:variant>
    </vt:vector>
  </HeadingPairs>
  <TitlesOfParts>
    <vt:vector size="108" baseType="lpstr">
      <vt:lpstr>Arial</vt:lpstr>
      <vt:lpstr>宋体</vt:lpstr>
      <vt:lpstr>Wingdings</vt:lpstr>
      <vt:lpstr>微软雅黑</vt:lpstr>
      <vt:lpstr>Wingdings 2</vt:lpstr>
      <vt:lpstr>幼圆</vt:lpstr>
      <vt:lpstr>Gulim</vt:lpstr>
      <vt:lpstr>Garamond</vt:lpstr>
      <vt:lpstr>Calibri</vt:lpstr>
      <vt:lpstr>黑体</vt:lpstr>
      <vt:lpstr>Times New Roman</vt:lpstr>
      <vt:lpstr>Arial Narrow</vt:lpstr>
      <vt:lpstr>Impact</vt:lpstr>
      <vt:lpstr>Adobe Gothic Std B</vt:lpstr>
      <vt:lpstr>MS UI Gothic</vt:lpstr>
      <vt:lpstr>Arial Unicode MS</vt:lpstr>
      <vt:lpstr>Verdana</vt:lpstr>
      <vt:lpstr>Tahoma</vt:lpstr>
      <vt:lpstr>Arial Black</vt:lpstr>
      <vt:lpstr>华文细黑</vt:lpstr>
      <vt:lpstr>Symbol</vt:lpstr>
      <vt:lpstr>A000120140530A99PPBG</vt:lpstr>
      <vt:lpstr>Visio.Drawing.11</vt:lpstr>
      <vt:lpstr>Equation.3</vt:lpstr>
      <vt:lpstr>Visio.Drawing.11</vt:lpstr>
      <vt:lpstr>Visio.Drawing.11</vt:lpstr>
      <vt:lpstr>Visio.Drawing.11</vt:lpstr>
      <vt:lpstr>Visio.Drawing.11</vt:lpstr>
      <vt:lpstr>Visio.Drawing.11</vt:lpstr>
      <vt:lpstr>Visio.Drawing.11</vt:lpstr>
      <vt:lpstr>PowerPoint 演示文稿</vt:lpstr>
      <vt:lpstr>授课内容 </vt:lpstr>
      <vt:lpstr>为什么要学习计算机网络课程</vt:lpstr>
      <vt:lpstr>如何学好计算机网络</vt:lpstr>
      <vt:lpstr>计算机网络知识结构</vt:lpstr>
      <vt:lpstr>第1章   概述</vt:lpstr>
      <vt:lpstr>PowerPoint 演示文稿</vt:lpstr>
      <vt:lpstr>PowerPoint 演示文稿</vt:lpstr>
      <vt:lpstr>PowerPoint 演示文稿</vt:lpstr>
      <vt:lpstr>PowerPoint 演示文稿</vt:lpstr>
      <vt:lpstr>PowerPoint 演示文稿</vt:lpstr>
      <vt:lpstr>PowerPoint 演示文稿</vt:lpstr>
      <vt:lpstr>1.1　 计算机网络的定义与功能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因特网的标准化工作</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1、客户服务器方式</vt:lpstr>
      <vt:lpstr>1、客户服务器方式</vt:lpstr>
      <vt:lpstr>2、对等连接方式</vt:lpstr>
      <vt:lpstr>2、对等连接方式</vt:lpstr>
      <vt:lpstr>思考和练习</vt:lpstr>
      <vt:lpstr> 3.因特网的交换方式</vt:lpstr>
      <vt:lpstr>3.1　电路交换</vt:lpstr>
      <vt:lpstr>1、电路交换</vt:lpstr>
      <vt:lpstr>     缺点：电路交换传送计算机数据效率低</vt:lpstr>
      <vt:lpstr>3.2	分组交换</vt:lpstr>
      <vt:lpstr>3.2　分组交换　</vt:lpstr>
      <vt:lpstr>3.2　　分组交换</vt:lpstr>
      <vt:lpstr>PowerPoint 演示文稿</vt:lpstr>
      <vt:lpstr>PowerPoint 演示文稿</vt:lpstr>
      <vt:lpstr>PowerPoint 演示文稿</vt:lpstr>
      <vt:lpstr>PowerPoint 演示文稿</vt:lpstr>
      <vt:lpstr> 三种交换的比较</vt:lpstr>
      <vt:lpstr>3.2	分组交换　</vt:lpstr>
      <vt:lpstr>思考</vt:lpstr>
      <vt:lpstr>4	因特网的核心部分</vt:lpstr>
      <vt:lpstr>4	因特网的核心部分</vt:lpstr>
      <vt:lpstr>4	因特网的核心部分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6.1	 速率</vt:lpstr>
      <vt:lpstr>PowerPoint 演示文稿</vt:lpstr>
      <vt:lpstr> 6.3	 吞吐量</vt:lpstr>
      <vt:lpstr>PowerPoint 演示文稿</vt:lpstr>
      <vt:lpstr>PowerPoint 演示文稿</vt:lpstr>
      <vt:lpstr>PowerPoint 演示文稿</vt:lpstr>
      <vt:lpstr>6.7  往返时间RTT</vt:lpstr>
      <vt:lpstr>PowerPoint 演示文稿</vt:lpstr>
      <vt:lpstr>PowerPoint 演示文稿</vt:lpstr>
      <vt:lpstr>布置下次课预习内容和作业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LUN</dc:creator>
  <cp:lastModifiedBy>李春杰</cp:lastModifiedBy>
  <cp:revision>214</cp:revision>
  <dcterms:created xsi:type="dcterms:W3CDTF">2015-12-11T01:20:00Z</dcterms:created>
  <dcterms:modified xsi:type="dcterms:W3CDTF">2022-08-23T02:12:55Z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97B35F19339E40E2913A8C56183CF304</vt:lpwstr>
  </property>
</Properties>
</file>