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Lst>
  <p:notesMasterIdLst>
    <p:notesMasterId r:id="rId64"/>
  </p:notesMasterIdLst>
  <p:handoutMasterIdLst>
    <p:handoutMasterId r:id="rId65"/>
  </p:handoutMasterIdLst>
  <p:sldIdLst>
    <p:sldId id="343" r:id="rId3"/>
    <p:sldId id="344" r:id="rId4"/>
    <p:sldId id="345" r:id="rId5"/>
    <p:sldId id="346" r:id="rId6"/>
    <p:sldId id="385" r:id="rId7"/>
    <p:sldId id="386" r:id="rId8"/>
    <p:sldId id="387" r:id="rId9"/>
    <p:sldId id="388" r:id="rId10"/>
    <p:sldId id="389" r:id="rId11"/>
    <p:sldId id="390" r:id="rId12"/>
    <p:sldId id="391" r:id="rId13"/>
    <p:sldId id="392" r:id="rId14"/>
    <p:sldId id="393" r:id="rId15"/>
    <p:sldId id="394" r:id="rId16"/>
    <p:sldId id="395" r:id="rId17"/>
    <p:sldId id="396" r:id="rId18"/>
    <p:sldId id="397" r:id="rId19"/>
    <p:sldId id="526" r:id="rId20"/>
    <p:sldId id="475" r:id="rId21"/>
    <p:sldId id="523" r:id="rId22"/>
    <p:sldId id="524" r:id="rId23"/>
    <p:sldId id="525" r:id="rId24"/>
    <p:sldId id="527" r:id="rId25"/>
    <p:sldId id="533" r:id="rId26"/>
    <p:sldId id="534" r:id="rId27"/>
    <p:sldId id="535" r:id="rId28"/>
    <p:sldId id="536" r:id="rId29"/>
    <p:sldId id="529" r:id="rId30"/>
    <p:sldId id="530" r:id="rId31"/>
    <p:sldId id="478" r:id="rId32"/>
    <p:sldId id="531" r:id="rId33"/>
    <p:sldId id="532" r:id="rId34"/>
    <p:sldId id="400" r:id="rId35"/>
    <p:sldId id="401" r:id="rId36"/>
    <p:sldId id="402" r:id="rId37"/>
    <p:sldId id="403" r:id="rId38"/>
    <p:sldId id="404" r:id="rId39"/>
    <p:sldId id="405" r:id="rId40"/>
    <p:sldId id="406" r:id="rId41"/>
    <p:sldId id="421" r:id="rId42"/>
    <p:sldId id="422" r:id="rId43"/>
    <p:sldId id="423" r:id="rId44"/>
    <p:sldId id="424" r:id="rId45"/>
    <p:sldId id="425" r:id="rId46"/>
    <p:sldId id="426" r:id="rId47"/>
    <p:sldId id="427" r:id="rId48"/>
    <p:sldId id="407" r:id="rId49"/>
    <p:sldId id="408" r:id="rId50"/>
    <p:sldId id="409" r:id="rId51"/>
    <p:sldId id="410" r:id="rId52"/>
    <p:sldId id="411" r:id="rId53"/>
    <p:sldId id="412" r:id="rId54"/>
    <p:sldId id="413" r:id="rId55"/>
    <p:sldId id="414" r:id="rId56"/>
    <p:sldId id="415" r:id="rId57"/>
    <p:sldId id="416" r:id="rId58"/>
    <p:sldId id="417" r:id="rId59"/>
    <p:sldId id="418" r:id="rId60"/>
    <p:sldId id="419" r:id="rId61"/>
    <p:sldId id="420" r:id="rId62"/>
    <p:sldId id="442" r:id="rId63"/>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CC0000"/>
    <a:srgbClr val="00006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8" autoAdjust="0"/>
    <p:restoredTop sz="86456" autoAdjust="0"/>
  </p:normalViewPr>
  <p:slideViewPr>
    <p:cSldViewPr showGuides="1">
      <p:cViewPr varScale="1">
        <p:scale>
          <a:sx n="91" d="100"/>
          <a:sy n="91" d="100"/>
        </p:scale>
        <p:origin x="-2124" y="-96"/>
      </p:cViewPr>
      <p:guideLst>
        <p:guide orient="horz" pos="2108"/>
        <p:guide pos="2880"/>
      </p:guideLst>
    </p:cSldViewPr>
  </p:slideViewPr>
  <p:outlineViewPr>
    <p:cViewPr>
      <p:scale>
        <a:sx n="33" d="100"/>
        <a:sy n="33" d="100"/>
      </p:scale>
      <p:origin x="84" y="5916"/>
    </p:cViewPr>
  </p:outlineViewPr>
  <p:notesTextViewPr>
    <p:cViewPr>
      <p:scale>
        <a:sx n="100" d="100"/>
        <a:sy n="100" d="100"/>
      </p:scale>
      <p:origin x="0" y="0"/>
    </p:cViewPr>
  </p:notesTextViewPr>
  <p:sorterViewPr showFormatting="0">
    <p:cViewPr varScale="1">
      <p:scale>
        <a:sx n="1" d="1"/>
        <a:sy n="1" d="1"/>
      </p:scale>
      <p:origin x="0" y="0"/>
    </p:cViewPr>
  </p:sorterViewPr>
  <p:notesViewPr>
    <p:cSldViewPr>
      <p:cViewPr varScale="1">
        <p:scale>
          <a:sx n="53" d="100"/>
          <a:sy n="53" d="100"/>
        </p:scale>
        <p:origin x="-192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diagrams/colors1.xml><?xml version="1.0" encoding="utf-8"?>
<dgm:colorsDef xmlns:dgm="http://schemas.openxmlformats.org/drawingml/2006/diagram" xmlns:a="http://schemas.openxmlformats.org/drawingml/2006/main" uniqueId="urn:microsoft.com/office/officeart/2005/8/colors/accent2_2#1">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5AD917D-2C8B-4806-8585-3950F9A9BC81}" type="doc">
      <dgm:prSet loTypeId="urn:microsoft.com/office/officeart/2005/8/layout/hierarchy2#1" loCatId="hierarchy" qsTypeId="urn:microsoft.com/office/officeart/2005/8/quickstyle/simple4#1" qsCatId="simple" csTypeId="urn:microsoft.com/office/officeart/2005/8/colors/accent2_2#1" csCatId="accent2" phldr="1"/>
      <dgm:spPr/>
      <dgm:t>
        <a:bodyPr/>
        <a:lstStyle/>
        <a:p>
          <a:endParaRPr lang="zh-CN" altLang="en-US"/>
        </a:p>
      </dgm:t>
    </dgm:pt>
    <dgm:pt modelId="{4761ADDD-5C54-4EA7-8A59-1C20EA13FFA2}">
      <dgm:prSet phldrT="[文本]"/>
      <dgm:spPr/>
      <dgm:t>
        <a:bodyPr/>
        <a:lstStyle/>
        <a:p>
          <a:r>
            <a:rPr lang="zh-CN" altLang="en-US" b="1" dirty="0" smtClean="0"/>
            <a:t>数据通信系统</a:t>
          </a:r>
          <a:endParaRPr lang="zh-CN" altLang="en-US" b="1" dirty="0"/>
        </a:p>
      </dgm:t>
    </dgm:pt>
    <dgm:pt modelId="{12B0E652-AD25-43F6-8F53-392F1F94AB1F}" type="parTrans" cxnId="{BC9A03C3-F716-4724-86F2-8B2C9C4F8AFA}">
      <dgm:prSet/>
      <dgm:spPr/>
      <dgm:t>
        <a:bodyPr/>
        <a:lstStyle/>
        <a:p>
          <a:endParaRPr lang="zh-CN" altLang="en-US" b="1">
            <a:solidFill>
              <a:srgbClr val="FF0000"/>
            </a:solidFill>
          </a:endParaRPr>
        </a:p>
      </dgm:t>
    </dgm:pt>
    <dgm:pt modelId="{FA6567D8-8D62-4BFB-ABCA-29A1ED8BD1AB}" type="sibTrans" cxnId="{BC9A03C3-F716-4724-86F2-8B2C9C4F8AFA}">
      <dgm:prSet/>
      <dgm:spPr/>
      <dgm:t>
        <a:bodyPr/>
        <a:lstStyle/>
        <a:p>
          <a:endParaRPr lang="zh-CN" altLang="en-US" b="1">
            <a:solidFill>
              <a:srgbClr val="FF0000"/>
            </a:solidFill>
          </a:endParaRPr>
        </a:p>
      </dgm:t>
    </dgm:pt>
    <dgm:pt modelId="{BBCFA801-E90F-4A09-8609-F5E0F3129B55}">
      <dgm:prSet phldrT="[文本]"/>
      <dgm:spPr/>
      <dgm:t>
        <a:bodyPr/>
        <a:lstStyle/>
        <a:p>
          <a:r>
            <a:rPr lang="zh-CN" altLang="en-US" b="1" smtClean="0"/>
            <a:t>源系统</a:t>
          </a:r>
          <a:endParaRPr lang="zh-CN" altLang="en-US" b="1" dirty="0"/>
        </a:p>
      </dgm:t>
    </dgm:pt>
    <dgm:pt modelId="{EA48B074-35D1-48B6-94FF-A1F736B353AB}" type="parTrans" cxnId="{EF80129C-2A92-48E3-B2BD-9830F9BCCAFD}">
      <dgm:prSet/>
      <dgm:spPr/>
      <dgm:t>
        <a:bodyPr/>
        <a:lstStyle/>
        <a:p>
          <a:endParaRPr lang="zh-CN" altLang="en-US" b="1">
            <a:solidFill>
              <a:srgbClr val="FF0000"/>
            </a:solidFill>
          </a:endParaRPr>
        </a:p>
      </dgm:t>
    </dgm:pt>
    <dgm:pt modelId="{45D5BE4E-5A5A-4A39-A3E0-02567097E88E}" type="sibTrans" cxnId="{EF80129C-2A92-48E3-B2BD-9830F9BCCAFD}">
      <dgm:prSet/>
      <dgm:spPr/>
      <dgm:t>
        <a:bodyPr/>
        <a:lstStyle/>
        <a:p>
          <a:endParaRPr lang="zh-CN" altLang="en-US" b="1">
            <a:solidFill>
              <a:srgbClr val="FF0000"/>
            </a:solidFill>
          </a:endParaRPr>
        </a:p>
      </dgm:t>
    </dgm:pt>
    <dgm:pt modelId="{EB5FA461-521A-42E0-BE0B-151043BA4121}">
      <dgm:prSet phldrT="[文本]"/>
      <dgm:spPr/>
      <dgm:t>
        <a:bodyPr/>
        <a:lstStyle/>
        <a:p>
          <a:r>
            <a:rPr lang="zh-CN" altLang="en-US" b="1" dirty="0" smtClean="0"/>
            <a:t>源点</a:t>
          </a:r>
          <a:endParaRPr lang="zh-CN" altLang="en-US" b="1" dirty="0"/>
        </a:p>
      </dgm:t>
    </dgm:pt>
    <dgm:pt modelId="{5FC3F61D-2380-4E1A-9FC7-6481B6060C24}" type="parTrans" cxnId="{135600A6-CDE9-4332-906F-62FC84D16EDE}">
      <dgm:prSet/>
      <dgm:spPr/>
      <dgm:t>
        <a:bodyPr/>
        <a:lstStyle/>
        <a:p>
          <a:endParaRPr lang="zh-CN" altLang="en-US" b="1">
            <a:solidFill>
              <a:srgbClr val="FF0000"/>
            </a:solidFill>
          </a:endParaRPr>
        </a:p>
      </dgm:t>
    </dgm:pt>
    <dgm:pt modelId="{533CC175-B09A-4153-AE0E-CD2362B72EFF}" type="sibTrans" cxnId="{135600A6-CDE9-4332-906F-62FC84D16EDE}">
      <dgm:prSet/>
      <dgm:spPr/>
      <dgm:t>
        <a:bodyPr/>
        <a:lstStyle/>
        <a:p>
          <a:endParaRPr lang="zh-CN" altLang="en-US" b="1">
            <a:solidFill>
              <a:srgbClr val="FF0000"/>
            </a:solidFill>
          </a:endParaRPr>
        </a:p>
      </dgm:t>
    </dgm:pt>
    <dgm:pt modelId="{E6BB618A-065E-4E08-BC0A-210032A6361A}">
      <dgm:prSet phldrT="[文本]"/>
      <dgm:spPr/>
      <dgm:t>
        <a:bodyPr/>
        <a:lstStyle/>
        <a:p>
          <a:r>
            <a:rPr lang="zh-CN" altLang="en-US" b="1" dirty="0" smtClean="0"/>
            <a:t>发送器</a:t>
          </a:r>
          <a:endParaRPr lang="zh-CN" altLang="en-US" b="1" dirty="0"/>
        </a:p>
      </dgm:t>
    </dgm:pt>
    <dgm:pt modelId="{5A3B3D25-F7F7-4D53-9D32-9754950A29C1}" type="parTrans" cxnId="{193457D0-187D-450D-A6E8-EFE7BC0B0459}">
      <dgm:prSet/>
      <dgm:spPr/>
      <dgm:t>
        <a:bodyPr/>
        <a:lstStyle/>
        <a:p>
          <a:endParaRPr lang="zh-CN" altLang="en-US" b="1">
            <a:solidFill>
              <a:srgbClr val="FF0000"/>
            </a:solidFill>
          </a:endParaRPr>
        </a:p>
      </dgm:t>
    </dgm:pt>
    <dgm:pt modelId="{E3315876-BC7E-47CE-B2D4-9DE39F694235}" type="sibTrans" cxnId="{193457D0-187D-450D-A6E8-EFE7BC0B0459}">
      <dgm:prSet/>
      <dgm:spPr/>
      <dgm:t>
        <a:bodyPr/>
        <a:lstStyle/>
        <a:p>
          <a:endParaRPr lang="zh-CN" altLang="en-US" b="1">
            <a:solidFill>
              <a:srgbClr val="FF0000"/>
            </a:solidFill>
          </a:endParaRPr>
        </a:p>
      </dgm:t>
    </dgm:pt>
    <dgm:pt modelId="{D9440D74-80D3-45FC-AFC2-894DFDBE51FA}">
      <dgm:prSet phldrT="[文本]"/>
      <dgm:spPr/>
      <dgm:t>
        <a:bodyPr/>
        <a:lstStyle/>
        <a:p>
          <a:r>
            <a:rPr lang="zh-CN" altLang="en-US" b="1" smtClean="0"/>
            <a:t>目的系统</a:t>
          </a:r>
          <a:endParaRPr lang="zh-CN" altLang="en-US" b="1" dirty="0"/>
        </a:p>
      </dgm:t>
    </dgm:pt>
    <dgm:pt modelId="{5DBE2AF2-9BFA-46DF-9BA1-41DB76F24CA0}" type="parTrans" cxnId="{62ABDFF9-1931-44EC-8384-5D80F1B53BA0}">
      <dgm:prSet/>
      <dgm:spPr/>
      <dgm:t>
        <a:bodyPr/>
        <a:lstStyle/>
        <a:p>
          <a:endParaRPr lang="zh-CN" altLang="en-US" b="1">
            <a:solidFill>
              <a:srgbClr val="FF0000"/>
            </a:solidFill>
          </a:endParaRPr>
        </a:p>
      </dgm:t>
    </dgm:pt>
    <dgm:pt modelId="{75CE0C76-B18D-4920-BF8C-D556428E2C15}" type="sibTrans" cxnId="{62ABDFF9-1931-44EC-8384-5D80F1B53BA0}">
      <dgm:prSet/>
      <dgm:spPr/>
      <dgm:t>
        <a:bodyPr/>
        <a:lstStyle/>
        <a:p>
          <a:endParaRPr lang="zh-CN" altLang="en-US" b="1">
            <a:solidFill>
              <a:srgbClr val="FF0000"/>
            </a:solidFill>
          </a:endParaRPr>
        </a:p>
      </dgm:t>
    </dgm:pt>
    <dgm:pt modelId="{544EE028-81B7-4842-9824-45C3DBD6DBE2}">
      <dgm:prSet phldrT="[文本]"/>
      <dgm:spPr/>
      <dgm:t>
        <a:bodyPr/>
        <a:lstStyle/>
        <a:p>
          <a:r>
            <a:rPr lang="zh-CN" altLang="en-US" b="1" dirty="0" smtClean="0"/>
            <a:t>接收器</a:t>
          </a:r>
          <a:endParaRPr lang="zh-CN" altLang="en-US" b="1" dirty="0"/>
        </a:p>
      </dgm:t>
    </dgm:pt>
    <dgm:pt modelId="{A14E7523-D802-4758-BFD8-B5C5C36E0B74}" type="parTrans" cxnId="{780D29CB-8B4A-4102-86A1-112AA467DFA6}">
      <dgm:prSet/>
      <dgm:spPr/>
      <dgm:t>
        <a:bodyPr/>
        <a:lstStyle/>
        <a:p>
          <a:endParaRPr lang="zh-CN" altLang="en-US" b="1">
            <a:solidFill>
              <a:srgbClr val="FF0000"/>
            </a:solidFill>
          </a:endParaRPr>
        </a:p>
      </dgm:t>
    </dgm:pt>
    <dgm:pt modelId="{6093F6EF-59B6-4E79-9E7B-F3F005F1E6EB}" type="sibTrans" cxnId="{780D29CB-8B4A-4102-86A1-112AA467DFA6}">
      <dgm:prSet/>
      <dgm:spPr/>
      <dgm:t>
        <a:bodyPr/>
        <a:lstStyle/>
        <a:p>
          <a:endParaRPr lang="zh-CN" altLang="en-US" b="1">
            <a:solidFill>
              <a:srgbClr val="FF0000"/>
            </a:solidFill>
          </a:endParaRPr>
        </a:p>
      </dgm:t>
    </dgm:pt>
    <dgm:pt modelId="{4239E957-2348-4710-8878-DA46F438C312}">
      <dgm:prSet/>
      <dgm:spPr/>
      <dgm:t>
        <a:bodyPr/>
        <a:lstStyle/>
        <a:p>
          <a:r>
            <a:rPr lang="zh-CN" altLang="en-US" b="1" smtClean="0"/>
            <a:t>传输系统</a:t>
          </a:r>
          <a:endParaRPr lang="zh-CN" altLang="en-US" b="1" dirty="0"/>
        </a:p>
      </dgm:t>
    </dgm:pt>
    <dgm:pt modelId="{ECCC733A-56C1-45BF-836E-F258C1EF23BF}" type="parTrans" cxnId="{13C09B2F-40C2-4456-AC77-A026555C7BB6}">
      <dgm:prSet/>
      <dgm:spPr/>
      <dgm:t>
        <a:bodyPr/>
        <a:lstStyle/>
        <a:p>
          <a:endParaRPr lang="zh-CN" altLang="en-US" b="1"/>
        </a:p>
      </dgm:t>
    </dgm:pt>
    <dgm:pt modelId="{8A822010-C7F8-4BE1-A837-EA0F9E33A116}" type="sibTrans" cxnId="{13C09B2F-40C2-4456-AC77-A026555C7BB6}">
      <dgm:prSet/>
      <dgm:spPr/>
      <dgm:t>
        <a:bodyPr/>
        <a:lstStyle/>
        <a:p>
          <a:endParaRPr lang="zh-CN" altLang="en-US" b="1"/>
        </a:p>
      </dgm:t>
    </dgm:pt>
    <dgm:pt modelId="{26307469-CCE7-405B-8D4B-8BFC561B3B2F}">
      <dgm:prSet/>
      <dgm:spPr/>
      <dgm:t>
        <a:bodyPr/>
        <a:lstStyle/>
        <a:p>
          <a:r>
            <a:rPr lang="zh-CN" altLang="en-US" b="1" dirty="0" smtClean="0"/>
            <a:t>终点</a:t>
          </a:r>
          <a:endParaRPr lang="zh-CN" altLang="en-US" b="1" dirty="0"/>
        </a:p>
      </dgm:t>
    </dgm:pt>
    <dgm:pt modelId="{1DED9799-1195-4558-AFD7-5B8D4B5C41C2}" type="parTrans" cxnId="{8AAA9C8E-9C4E-45C6-9E2E-2C679A6D2688}">
      <dgm:prSet/>
      <dgm:spPr/>
      <dgm:t>
        <a:bodyPr/>
        <a:lstStyle/>
        <a:p>
          <a:endParaRPr lang="zh-CN" altLang="en-US" b="1"/>
        </a:p>
      </dgm:t>
    </dgm:pt>
    <dgm:pt modelId="{345899C4-594F-4E0B-8AEB-96B99D3ED38B}" type="sibTrans" cxnId="{8AAA9C8E-9C4E-45C6-9E2E-2C679A6D2688}">
      <dgm:prSet/>
      <dgm:spPr/>
      <dgm:t>
        <a:bodyPr/>
        <a:lstStyle/>
        <a:p>
          <a:endParaRPr lang="zh-CN" altLang="en-US" b="1"/>
        </a:p>
      </dgm:t>
    </dgm:pt>
    <dgm:pt modelId="{9C37B2A8-247E-4DD9-9F5E-F5FC77A924DE}" type="pres">
      <dgm:prSet presAssocID="{95AD917D-2C8B-4806-8585-3950F9A9BC81}" presName="diagram" presStyleCnt="0">
        <dgm:presLayoutVars>
          <dgm:chPref val="1"/>
          <dgm:dir/>
          <dgm:animOne val="branch"/>
          <dgm:animLvl val="lvl"/>
          <dgm:resizeHandles val="exact"/>
        </dgm:presLayoutVars>
      </dgm:prSet>
      <dgm:spPr/>
      <dgm:t>
        <a:bodyPr/>
        <a:lstStyle/>
        <a:p>
          <a:endParaRPr lang="zh-CN" altLang="en-US"/>
        </a:p>
      </dgm:t>
    </dgm:pt>
    <dgm:pt modelId="{FDBE5330-8FD2-4F80-A9CF-40884ADA832E}" type="pres">
      <dgm:prSet presAssocID="{4761ADDD-5C54-4EA7-8A59-1C20EA13FFA2}" presName="root1" presStyleCnt="0"/>
      <dgm:spPr/>
    </dgm:pt>
    <dgm:pt modelId="{9E0E3066-5E86-41A8-A456-30BA4AEB4B00}" type="pres">
      <dgm:prSet presAssocID="{4761ADDD-5C54-4EA7-8A59-1C20EA13FFA2}" presName="LevelOneTextNode" presStyleLbl="node0" presStyleIdx="0" presStyleCnt="1">
        <dgm:presLayoutVars>
          <dgm:chPref val="3"/>
        </dgm:presLayoutVars>
      </dgm:prSet>
      <dgm:spPr/>
      <dgm:t>
        <a:bodyPr/>
        <a:lstStyle/>
        <a:p>
          <a:endParaRPr lang="zh-CN" altLang="en-US"/>
        </a:p>
      </dgm:t>
    </dgm:pt>
    <dgm:pt modelId="{59D9774E-6452-451F-9878-8C095BBA9F6C}" type="pres">
      <dgm:prSet presAssocID="{4761ADDD-5C54-4EA7-8A59-1C20EA13FFA2}" presName="level2hierChild" presStyleCnt="0"/>
      <dgm:spPr/>
    </dgm:pt>
    <dgm:pt modelId="{C9498ED6-0E88-459E-B25F-60E133048BC0}" type="pres">
      <dgm:prSet presAssocID="{EA48B074-35D1-48B6-94FF-A1F736B353AB}" presName="conn2-1" presStyleLbl="parChTrans1D2" presStyleIdx="0" presStyleCnt="3"/>
      <dgm:spPr/>
      <dgm:t>
        <a:bodyPr/>
        <a:lstStyle/>
        <a:p>
          <a:endParaRPr lang="zh-CN" altLang="en-US"/>
        </a:p>
      </dgm:t>
    </dgm:pt>
    <dgm:pt modelId="{35A6119D-7C00-4E6C-BFA1-7AAF92B44AAA}" type="pres">
      <dgm:prSet presAssocID="{EA48B074-35D1-48B6-94FF-A1F736B353AB}" presName="connTx" presStyleLbl="parChTrans1D2" presStyleIdx="0" presStyleCnt="3"/>
      <dgm:spPr/>
      <dgm:t>
        <a:bodyPr/>
        <a:lstStyle/>
        <a:p>
          <a:endParaRPr lang="zh-CN" altLang="en-US"/>
        </a:p>
      </dgm:t>
    </dgm:pt>
    <dgm:pt modelId="{DC5DD588-054F-42D4-BB3B-57A6FF5F67F9}" type="pres">
      <dgm:prSet presAssocID="{BBCFA801-E90F-4A09-8609-F5E0F3129B55}" presName="root2" presStyleCnt="0"/>
      <dgm:spPr/>
    </dgm:pt>
    <dgm:pt modelId="{A0B4BD90-7829-4AA1-8788-64EF29B95295}" type="pres">
      <dgm:prSet presAssocID="{BBCFA801-E90F-4A09-8609-F5E0F3129B55}" presName="LevelTwoTextNode" presStyleLbl="node2" presStyleIdx="0" presStyleCnt="3">
        <dgm:presLayoutVars>
          <dgm:chPref val="3"/>
        </dgm:presLayoutVars>
      </dgm:prSet>
      <dgm:spPr/>
      <dgm:t>
        <a:bodyPr/>
        <a:lstStyle/>
        <a:p>
          <a:endParaRPr lang="zh-CN" altLang="en-US"/>
        </a:p>
      </dgm:t>
    </dgm:pt>
    <dgm:pt modelId="{FDE9BFC3-A93D-4BD8-8841-BCE345B53312}" type="pres">
      <dgm:prSet presAssocID="{BBCFA801-E90F-4A09-8609-F5E0F3129B55}" presName="level3hierChild" presStyleCnt="0"/>
      <dgm:spPr/>
    </dgm:pt>
    <dgm:pt modelId="{AAE7E029-B7B1-4576-8E92-24A86D792F1B}" type="pres">
      <dgm:prSet presAssocID="{5FC3F61D-2380-4E1A-9FC7-6481B6060C24}" presName="conn2-1" presStyleLbl="parChTrans1D3" presStyleIdx="0" presStyleCnt="4"/>
      <dgm:spPr/>
      <dgm:t>
        <a:bodyPr/>
        <a:lstStyle/>
        <a:p>
          <a:endParaRPr lang="zh-CN" altLang="en-US"/>
        </a:p>
      </dgm:t>
    </dgm:pt>
    <dgm:pt modelId="{32C918E7-3391-47FA-998B-836EEEB3FA9E}" type="pres">
      <dgm:prSet presAssocID="{5FC3F61D-2380-4E1A-9FC7-6481B6060C24}" presName="connTx" presStyleLbl="parChTrans1D3" presStyleIdx="0" presStyleCnt="4"/>
      <dgm:spPr/>
      <dgm:t>
        <a:bodyPr/>
        <a:lstStyle/>
        <a:p>
          <a:endParaRPr lang="zh-CN" altLang="en-US"/>
        </a:p>
      </dgm:t>
    </dgm:pt>
    <dgm:pt modelId="{C5BEE15D-655E-4660-87A7-DEE517726254}" type="pres">
      <dgm:prSet presAssocID="{EB5FA461-521A-42E0-BE0B-151043BA4121}" presName="root2" presStyleCnt="0"/>
      <dgm:spPr/>
    </dgm:pt>
    <dgm:pt modelId="{0E31C855-E1A1-42CF-BAFB-BA49DF6655C8}" type="pres">
      <dgm:prSet presAssocID="{EB5FA461-521A-42E0-BE0B-151043BA4121}" presName="LevelTwoTextNode" presStyleLbl="node3" presStyleIdx="0" presStyleCnt="4">
        <dgm:presLayoutVars>
          <dgm:chPref val="3"/>
        </dgm:presLayoutVars>
      </dgm:prSet>
      <dgm:spPr/>
      <dgm:t>
        <a:bodyPr/>
        <a:lstStyle/>
        <a:p>
          <a:endParaRPr lang="zh-CN" altLang="en-US"/>
        </a:p>
      </dgm:t>
    </dgm:pt>
    <dgm:pt modelId="{C2BAE086-6B6E-4C6C-9633-383C398D1F5C}" type="pres">
      <dgm:prSet presAssocID="{EB5FA461-521A-42E0-BE0B-151043BA4121}" presName="level3hierChild" presStyleCnt="0"/>
      <dgm:spPr/>
    </dgm:pt>
    <dgm:pt modelId="{641EA501-3F18-41BA-B1BE-CA18DC1A72C5}" type="pres">
      <dgm:prSet presAssocID="{5A3B3D25-F7F7-4D53-9D32-9754950A29C1}" presName="conn2-1" presStyleLbl="parChTrans1D3" presStyleIdx="1" presStyleCnt="4"/>
      <dgm:spPr/>
      <dgm:t>
        <a:bodyPr/>
        <a:lstStyle/>
        <a:p>
          <a:endParaRPr lang="zh-CN" altLang="en-US"/>
        </a:p>
      </dgm:t>
    </dgm:pt>
    <dgm:pt modelId="{12AAF0A9-8078-4E08-94E7-E60C666D0662}" type="pres">
      <dgm:prSet presAssocID="{5A3B3D25-F7F7-4D53-9D32-9754950A29C1}" presName="connTx" presStyleLbl="parChTrans1D3" presStyleIdx="1" presStyleCnt="4"/>
      <dgm:spPr/>
      <dgm:t>
        <a:bodyPr/>
        <a:lstStyle/>
        <a:p>
          <a:endParaRPr lang="zh-CN" altLang="en-US"/>
        </a:p>
      </dgm:t>
    </dgm:pt>
    <dgm:pt modelId="{81B59112-C9C7-4ADE-8B7C-065A3CD2BAB1}" type="pres">
      <dgm:prSet presAssocID="{E6BB618A-065E-4E08-BC0A-210032A6361A}" presName="root2" presStyleCnt="0"/>
      <dgm:spPr/>
    </dgm:pt>
    <dgm:pt modelId="{04364E71-4421-4FE5-98A0-576AFEA4F366}" type="pres">
      <dgm:prSet presAssocID="{E6BB618A-065E-4E08-BC0A-210032A6361A}" presName="LevelTwoTextNode" presStyleLbl="node3" presStyleIdx="1" presStyleCnt="4">
        <dgm:presLayoutVars>
          <dgm:chPref val="3"/>
        </dgm:presLayoutVars>
      </dgm:prSet>
      <dgm:spPr/>
      <dgm:t>
        <a:bodyPr/>
        <a:lstStyle/>
        <a:p>
          <a:endParaRPr lang="zh-CN" altLang="en-US"/>
        </a:p>
      </dgm:t>
    </dgm:pt>
    <dgm:pt modelId="{A9B73EF6-ADD6-4C4D-8744-084ACF73357A}" type="pres">
      <dgm:prSet presAssocID="{E6BB618A-065E-4E08-BC0A-210032A6361A}" presName="level3hierChild" presStyleCnt="0"/>
      <dgm:spPr/>
    </dgm:pt>
    <dgm:pt modelId="{0E737C88-9202-447B-828B-4FE52EA148CB}" type="pres">
      <dgm:prSet presAssocID="{ECCC733A-56C1-45BF-836E-F258C1EF23BF}" presName="conn2-1" presStyleLbl="parChTrans1D2" presStyleIdx="1" presStyleCnt="3"/>
      <dgm:spPr/>
      <dgm:t>
        <a:bodyPr/>
        <a:lstStyle/>
        <a:p>
          <a:endParaRPr lang="zh-CN" altLang="en-US"/>
        </a:p>
      </dgm:t>
    </dgm:pt>
    <dgm:pt modelId="{99205397-0827-4F90-B7E2-94104BBF3F8D}" type="pres">
      <dgm:prSet presAssocID="{ECCC733A-56C1-45BF-836E-F258C1EF23BF}" presName="connTx" presStyleLbl="parChTrans1D2" presStyleIdx="1" presStyleCnt="3"/>
      <dgm:spPr/>
      <dgm:t>
        <a:bodyPr/>
        <a:lstStyle/>
        <a:p>
          <a:endParaRPr lang="zh-CN" altLang="en-US"/>
        </a:p>
      </dgm:t>
    </dgm:pt>
    <dgm:pt modelId="{ABF8429F-7106-44DE-B062-1B55A87CAB74}" type="pres">
      <dgm:prSet presAssocID="{4239E957-2348-4710-8878-DA46F438C312}" presName="root2" presStyleCnt="0"/>
      <dgm:spPr/>
    </dgm:pt>
    <dgm:pt modelId="{A5E64554-AFD6-4B62-808A-86FEEC8FD3F6}" type="pres">
      <dgm:prSet presAssocID="{4239E957-2348-4710-8878-DA46F438C312}" presName="LevelTwoTextNode" presStyleLbl="node2" presStyleIdx="1" presStyleCnt="3">
        <dgm:presLayoutVars>
          <dgm:chPref val="3"/>
        </dgm:presLayoutVars>
      </dgm:prSet>
      <dgm:spPr/>
      <dgm:t>
        <a:bodyPr/>
        <a:lstStyle/>
        <a:p>
          <a:endParaRPr lang="zh-CN" altLang="en-US"/>
        </a:p>
      </dgm:t>
    </dgm:pt>
    <dgm:pt modelId="{A3E5637C-8929-4602-916F-5F78601C8452}" type="pres">
      <dgm:prSet presAssocID="{4239E957-2348-4710-8878-DA46F438C312}" presName="level3hierChild" presStyleCnt="0"/>
      <dgm:spPr/>
    </dgm:pt>
    <dgm:pt modelId="{29FC19B9-CFD0-4EF6-94C6-88FDBE5D1BB5}" type="pres">
      <dgm:prSet presAssocID="{5DBE2AF2-9BFA-46DF-9BA1-41DB76F24CA0}" presName="conn2-1" presStyleLbl="parChTrans1D2" presStyleIdx="2" presStyleCnt="3"/>
      <dgm:spPr/>
      <dgm:t>
        <a:bodyPr/>
        <a:lstStyle/>
        <a:p>
          <a:endParaRPr lang="zh-CN" altLang="en-US"/>
        </a:p>
      </dgm:t>
    </dgm:pt>
    <dgm:pt modelId="{7A6D64E7-496A-4C1D-A66F-930F808928F5}" type="pres">
      <dgm:prSet presAssocID="{5DBE2AF2-9BFA-46DF-9BA1-41DB76F24CA0}" presName="connTx" presStyleLbl="parChTrans1D2" presStyleIdx="2" presStyleCnt="3"/>
      <dgm:spPr/>
      <dgm:t>
        <a:bodyPr/>
        <a:lstStyle/>
        <a:p>
          <a:endParaRPr lang="zh-CN" altLang="en-US"/>
        </a:p>
      </dgm:t>
    </dgm:pt>
    <dgm:pt modelId="{CEF56526-A1A1-4AE1-ABCB-90E63B35D709}" type="pres">
      <dgm:prSet presAssocID="{D9440D74-80D3-45FC-AFC2-894DFDBE51FA}" presName="root2" presStyleCnt="0"/>
      <dgm:spPr/>
    </dgm:pt>
    <dgm:pt modelId="{6F7AD050-A9A5-49CC-B5D3-8A409A54FAB4}" type="pres">
      <dgm:prSet presAssocID="{D9440D74-80D3-45FC-AFC2-894DFDBE51FA}" presName="LevelTwoTextNode" presStyleLbl="node2" presStyleIdx="2" presStyleCnt="3">
        <dgm:presLayoutVars>
          <dgm:chPref val="3"/>
        </dgm:presLayoutVars>
      </dgm:prSet>
      <dgm:spPr/>
      <dgm:t>
        <a:bodyPr/>
        <a:lstStyle/>
        <a:p>
          <a:endParaRPr lang="zh-CN" altLang="en-US"/>
        </a:p>
      </dgm:t>
    </dgm:pt>
    <dgm:pt modelId="{EFB85823-020F-4F25-91AF-964F7D99C0D0}" type="pres">
      <dgm:prSet presAssocID="{D9440D74-80D3-45FC-AFC2-894DFDBE51FA}" presName="level3hierChild" presStyleCnt="0"/>
      <dgm:spPr/>
    </dgm:pt>
    <dgm:pt modelId="{D9ADBED5-F103-4FF4-9B93-61BD62755313}" type="pres">
      <dgm:prSet presAssocID="{A14E7523-D802-4758-BFD8-B5C5C36E0B74}" presName="conn2-1" presStyleLbl="parChTrans1D3" presStyleIdx="2" presStyleCnt="4"/>
      <dgm:spPr/>
      <dgm:t>
        <a:bodyPr/>
        <a:lstStyle/>
        <a:p>
          <a:endParaRPr lang="zh-CN" altLang="en-US"/>
        </a:p>
      </dgm:t>
    </dgm:pt>
    <dgm:pt modelId="{BBFB0C97-AE9D-46D9-B892-2C1504222813}" type="pres">
      <dgm:prSet presAssocID="{A14E7523-D802-4758-BFD8-B5C5C36E0B74}" presName="connTx" presStyleLbl="parChTrans1D3" presStyleIdx="2" presStyleCnt="4"/>
      <dgm:spPr/>
      <dgm:t>
        <a:bodyPr/>
        <a:lstStyle/>
        <a:p>
          <a:endParaRPr lang="zh-CN" altLang="en-US"/>
        </a:p>
      </dgm:t>
    </dgm:pt>
    <dgm:pt modelId="{29FE3684-FC7C-4008-9B5C-0ABCD3F86BF5}" type="pres">
      <dgm:prSet presAssocID="{544EE028-81B7-4842-9824-45C3DBD6DBE2}" presName="root2" presStyleCnt="0"/>
      <dgm:spPr/>
    </dgm:pt>
    <dgm:pt modelId="{76CE01F2-A05B-42E7-94E3-CCD55FB8C833}" type="pres">
      <dgm:prSet presAssocID="{544EE028-81B7-4842-9824-45C3DBD6DBE2}" presName="LevelTwoTextNode" presStyleLbl="node3" presStyleIdx="2" presStyleCnt="4">
        <dgm:presLayoutVars>
          <dgm:chPref val="3"/>
        </dgm:presLayoutVars>
      </dgm:prSet>
      <dgm:spPr/>
      <dgm:t>
        <a:bodyPr/>
        <a:lstStyle/>
        <a:p>
          <a:endParaRPr lang="zh-CN" altLang="en-US"/>
        </a:p>
      </dgm:t>
    </dgm:pt>
    <dgm:pt modelId="{CCE38FCD-A4F5-49AE-9FB5-5288D0D99FF1}" type="pres">
      <dgm:prSet presAssocID="{544EE028-81B7-4842-9824-45C3DBD6DBE2}" presName="level3hierChild" presStyleCnt="0"/>
      <dgm:spPr/>
    </dgm:pt>
    <dgm:pt modelId="{B0290397-0BFE-420C-A440-900AC5D731BB}" type="pres">
      <dgm:prSet presAssocID="{1DED9799-1195-4558-AFD7-5B8D4B5C41C2}" presName="conn2-1" presStyleLbl="parChTrans1D3" presStyleIdx="3" presStyleCnt="4"/>
      <dgm:spPr/>
      <dgm:t>
        <a:bodyPr/>
        <a:lstStyle/>
        <a:p>
          <a:endParaRPr lang="zh-CN" altLang="en-US"/>
        </a:p>
      </dgm:t>
    </dgm:pt>
    <dgm:pt modelId="{F5571F38-9799-4D22-8930-D944172B8CEE}" type="pres">
      <dgm:prSet presAssocID="{1DED9799-1195-4558-AFD7-5B8D4B5C41C2}" presName="connTx" presStyleLbl="parChTrans1D3" presStyleIdx="3" presStyleCnt="4"/>
      <dgm:spPr/>
      <dgm:t>
        <a:bodyPr/>
        <a:lstStyle/>
        <a:p>
          <a:endParaRPr lang="zh-CN" altLang="en-US"/>
        </a:p>
      </dgm:t>
    </dgm:pt>
    <dgm:pt modelId="{27E3CBE5-4C82-4A5A-BFC3-CBA9E0481E9C}" type="pres">
      <dgm:prSet presAssocID="{26307469-CCE7-405B-8D4B-8BFC561B3B2F}" presName="root2" presStyleCnt="0"/>
      <dgm:spPr/>
    </dgm:pt>
    <dgm:pt modelId="{1244ECF4-80E3-4D09-99A0-E3DDDDEB5F1C}" type="pres">
      <dgm:prSet presAssocID="{26307469-CCE7-405B-8D4B-8BFC561B3B2F}" presName="LevelTwoTextNode" presStyleLbl="node3" presStyleIdx="3" presStyleCnt="4">
        <dgm:presLayoutVars>
          <dgm:chPref val="3"/>
        </dgm:presLayoutVars>
      </dgm:prSet>
      <dgm:spPr/>
      <dgm:t>
        <a:bodyPr/>
        <a:lstStyle/>
        <a:p>
          <a:endParaRPr lang="zh-CN" altLang="en-US"/>
        </a:p>
      </dgm:t>
    </dgm:pt>
    <dgm:pt modelId="{EE064469-2441-4EF3-9F4E-20ADD1B448FC}" type="pres">
      <dgm:prSet presAssocID="{26307469-CCE7-405B-8D4B-8BFC561B3B2F}" presName="level3hierChild" presStyleCnt="0"/>
      <dgm:spPr/>
    </dgm:pt>
  </dgm:ptLst>
  <dgm:cxnLst>
    <dgm:cxn modelId="{B15918CD-826B-47BE-BACF-C85C9916CF8A}" type="presOf" srcId="{1DED9799-1195-4558-AFD7-5B8D4B5C41C2}" destId="{B0290397-0BFE-420C-A440-900AC5D731BB}" srcOrd="0" destOrd="0" presId="urn:microsoft.com/office/officeart/2005/8/layout/hierarchy2#1"/>
    <dgm:cxn modelId="{613683FD-A560-4E69-807D-62DE12D339C5}" type="presOf" srcId="{5FC3F61D-2380-4E1A-9FC7-6481B6060C24}" destId="{AAE7E029-B7B1-4576-8E92-24A86D792F1B}" srcOrd="0" destOrd="0" presId="urn:microsoft.com/office/officeart/2005/8/layout/hierarchy2#1"/>
    <dgm:cxn modelId="{8AAA9C8E-9C4E-45C6-9E2E-2C679A6D2688}" srcId="{D9440D74-80D3-45FC-AFC2-894DFDBE51FA}" destId="{26307469-CCE7-405B-8D4B-8BFC561B3B2F}" srcOrd="1" destOrd="0" parTransId="{1DED9799-1195-4558-AFD7-5B8D4B5C41C2}" sibTransId="{345899C4-594F-4E0B-8AEB-96B99D3ED38B}"/>
    <dgm:cxn modelId="{7C77E201-4E91-49BA-B95C-4C7BB593AE0B}" type="presOf" srcId="{BBCFA801-E90F-4A09-8609-F5E0F3129B55}" destId="{A0B4BD90-7829-4AA1-8788-64EF29B95295}" srcOrd="0" destOrd="0" presId="urn:microsoft.com/office/officeart/2005/8/layout/hierarchy2#1"/>
    <dgm:cxn modelId="{0FBC5BAF-EE2A-4D64-BB70-ED915F7AFEF8}" type="presOf" srcId="{5DBE2AF2-9BFA-46DF-9BA1-41DB76F24CA0}" destId="{7A6D64E7-496A-4C1D-A66F-930F808928F5}" srcOrd="1" destOrd="0" presId="urn:microsoft.com/office/officeart/2005/8/layout/hierarchy2#1"/>
    <dgm:cxn modelId="{4C8CC9A6-82E7-40C9-AD20-EE7A301F112E}" type="presOf" srcId="{5A3B3D25-F7F7-4D53-9D32-9754950A29C1}" destId="{12AAF0A9-8078-4E08-94E7-E60C666D0662}" srcOrd="1" destOrd="0" presId="urn:microsoft.com/office/officeart/2005/8/layout/hierarchy2#1"/>
    <dgm:cxn modelId="{5C924634-16B0-4B2C-9866-CB5A4A591BC6}" type="presOf" srcId="{5FC3F61D-2380-4E1A-9FC7-6481B6060C24}" destId="{32C918E7-3391-47FA-998B-836EEEB3FA9E}" srcOrd="1" destOrd="0" presId="urn:microsoft.com/office/officeart/2005/8/layout/hierarchy2#1"/>
    <dgm:cxn modelId="{6466F106-4FB9-4842-B392-8AF5F4E244FB}" type="presOf" srcId="{1DED9799-1195-4558-AFD7-5B8D4B5C41C2}" destId="{F5571F38-9799-4D22-8930-D944172B8CEE}" srcOrd="1" destOrd="0" presId="urn:microsoft.com/office/officeart/2005/8/layout/hierarchy2#1"/>
    <dgm:cxn modelId="{135600A6-CDE9-4332-906F-62FC84D16EDE}" srcId="{BBCFA801-E90F-4A09-8609-F5E0F3129B55}" destId="{EB5FA461-521A-42E0-BE0B-151043BA4121}" srcOrd="0" destOrd="0" parTransId="{5FC3F61D-2380-4E1A-9FC7-6481B6060C24}" sibTransId="{533CC175-B09A-4153-AE0E-CD2362B72EFF}"/>
    <dgm:cxn modelId="{FDFAF6A8-5D99-449A-B09B-DA75406951FF}" type="presOf" srcId="{A14E7523-D802-4758-BFD8-B5C5C36E0B74}" destId="{D9ADBED5-F103-4FF4-9B93-61BD62755313}" srcOrd="0" destOrd="0" presId="urn:microsoft.com/office/officeart/2005/8/layout/hierarchy2#1"/>
    <dgm:cxn modelId="{62ABDFF9-1931-44EC-8384-5D80F1B53BA0}" srcId="{4761ADDD-5C54-4EA7-8A59-1C20EA13FFA2}" destId="{D9440D74-80D3-45FC-AFC2-894DFDBE51FA}" srcOrd="2" destOrd="0" parTransId="{5DBE2AF2-9BFA-46DF-9BA1-41DB76F24CA0}" sibTransId="{75CE0C76-B18D-4920-BF8C-D556428E2C15}"/>
    <dgm:cxn modelId="{F503F61F-0B7D-4F2D-B4C6-D5E13C7B9E6A}" type="presOf" srcId="{EA48B074-35D1-48B6-94FF-A1F736B353AB}" destId="{C9498ED6-0E88-459E-B25F-60E133048BC0}" srcOrd="0" destOrd="0" presId="urn:microsoft.com/office/officeart/2005/8/layout/hierarchy2#1"/>
    <dgm:cxn modelId="{32C79B93-41CC-4D80-B2A1-4F0F22F4F5ED}" type="presOf" srcId="{95AD917D-2C8B-4806-8585-3950F9A9BC81}" destId="{9C37B2A8-247E-4DD9-9F5E-F5FC77A924DE}" srcOrd="0" destOrd="0" presId="urn:microsoft.com/office/officeart/2005/8/layout/hierarchy2#1"/>
    <dgm:cxn modelId="{6E2E3FE8-F71B-4822-A81D-A158004C18AC}" type="presOf" srcId="{E6BB618A-065E-4E08-BC0A-210032A6361A}" destId="{04364E71-4421-4FE5-98A0-576AFEA4F366}" srcOrd="0" destOrd="0" presId="urn:microsoft.com/office/officeart/2005/8/layout/hierarchy2#1"/>
    <dgm:cxn modelId="{EAFCD27A-2D50-4069-AD05-678D78499ABC}" type="presOf" srcId="{544EE028-81B7-4842-9824-45C3DBD6DBE2}" destId="{76CE01F2-A05B-42E7-94E3-CCD55FB8C833}" srcOrd="0" destOrd="0" presId="urn:microsoft.com/office/officeart/2005/8/layout/hierarchy2#1"/>
    <dgm:cxn modelId="{BC9A03C3-F716-4724-86F2-8B2C9C4F8AFA}" srcId="{95AD917D-2C8B-4806-8585-3950F9A9BC81}" destId="{4761ADDD-5C54-4EA7-8A59-1C20EA13FFA2}" srcOrd="0" destOrd="0" parTransId="{12B0E652-AD25-43F6-8F53-392F1F94AB1F}" sibTransId="{FA6567D8-8D62-4BFB-ABCA-29A1ED8BD1AB}"/>
    <dgm:cxn modelId="{1FE56CD5-8F65-409F-B439-9C45842D4E65}" type="presOf" srcId="{5A3B3D25-F7F7-4D53-9D32-9754950A29C1}" destId="{641EA501-3F18-41BA-B1BE-CA18DC1A72C5}" srcOrd="0" destOrd="0" presId="urn:microsoft.com/office/officeart/2005/8/layout/hierarchy2#1"/>
    <dgm:cxn modelId="{193457D0-187D-450D-A6E8-EFE7BC0B0459}" srcId="{BBCFA801-E90F-4A09-8609-F5E0F3129B55}" destId="{E6BB618A-065E-4E08-BC0A-210032A6361A}" srcOrd="1" destOrd="0" parTransId="{5A3B3D25-F7F7-4D53-9D32-9754950A29C1}" sibTransId="{E3315876-BC7E-47CE-B2D4-9DE39F694235}"/>
    <dgm:cxn modelId="{41F9FEE1-BB15-4E81-9E0E-B7375F7864DA}" type="presOf" srcId="{EA48B074-35D1-48B6-94FF-A1F736B353AB}" destId="{35A6119D-7C00-4E6C-BFA1-7AAF92B44AAA}" srcOrd="1" destOrd="0" presId="urn:microsoft.com/office/officeart/2005/8/layout/hierarchy2#1"/>
    <dgm:cxn modelId="{DE2C7B1C-C293-480D-B5C5-6819F5DB8D92}" type="presOf" srcId="{EB5FA461-521A-42E0-BE0B-151043BA4121}" destId="{0E31C855-E1A1-42CF-BAFB-BA49DF6655C8}" srcOrd="0" destOrd="0" presId="urn:microsoft.com/office/officeart/2005/8/layout/hierarchy2#1"/>
    <dgm:cxn modelId="{13C09B2F-40C2-4456-AC77-A026555C7BB6}" srcId="{4761ADDD-5C54-4EA7-8A59-1C20EA13FFA2}" destId="{4239E957-2348-4710-8878-DA46F438C312}" srcOrd="1" destOrd="0" parTransId="{ECCC733A-56C1-45BF-836E-F258C1EF23BF}" sibTransId="{8A822010-C7F8-4BE1-A837-EA0F9E33A116}"/>
    <dgm:cxn modelId="{0A632731-5CC5-4E46-8480-B66563BEEE80}" type="presOf" srcId="{A14E7523-D802-4758-BFD8-B5C5C36E0B74}" destId="{BBFB0C97-AE9D-46D9-B892-2C1504222813}" srcOrd="1" destOrd="0" presId="urn:microsoft.com/office/officeart/2005/8/layout/hierarchy2#1"/>
    <dgm:cxn modelId="{225F8336-91F6-4FF8-ADE7-B16B1A2D904F}" type="presOf" srcId="{4761ADDD-5C54-4EA7-8A59-1C20EA13FFA2}" destId="{9E0E3066-5E86-41A8-A456-30BA4AEB4B00}" srcOrd="0" destOrd="0" presId="urn:microsoft.com/office/officeart/2005/8/layout/hierarchy2#1"/>
    <dgm:cxn modelId="{780D29CB-8B4A-4102-86A1-112AA467DFA6}" srcId="{D9440D74-80D3-45FC-AFC2-894DFDBE51FA}" destId="{544EE028-81B7-4842-9824-45C3DBD6DBE2}" srcOrd="0" destOrd="0" parTransId="{A14E7523-D802-4758-BFD8-B5C5C36E0B74}" sibTransId="{6093F6EF-59B6-4E79-9E7B-F3F005F1E6EB}"/>
    <dgm:cxn modelId="{B2B148E0-E619-4594-8EDD-A1C83952D9AF}" type="presOf" srcId="{26307469-CCE7-405B-8D4B-8BFC561B3B2F}" destId="{1244ECF4-80E3-4D09-99A0-E3DDDDEB5F1C}" srcOrd="0" destOrd="0" presId="urn:microsoft.com/office/officeart/2005/8/layout/hierarchy2#1"/>
    <dgm:cxn modelId="{EF80129C-2A92-48E3-B2BD-9830F9BCCAFD}" srcId="{4761ADDD-5C54-4EA7-8A59-1C20EA13FFA2}" destId="{BBCFA801-E90F-4A09-8609-F5E0F3129B55}" srcOrd="0" destOrd="0" parTransId="{EA48B074-35D1-48B6-94FF-A1F736B353AB}" sibTransId="{45D5BE4E-5A5A-4A39-A3E0-02567097E88E}"/>
    <dgm:cxn modelId="{7C9A04D7-362A-498A-B66E-18036607E492}" type="presOf" srcId="{ECCC733A-56C1-45BF-836E-F258C1EF23BF}" destId="{99205397-0827-4F90-B7E2-94104BBF3F8D}" srcOrd="1" destOrd="0" presId="urn:microsoft.com/office/officeart/2005/8/layout/hierarchy2#1"/>
    <dgm:cxn modelId="{3BDCB0B1-67F1-4795-8F1B-42E1BBAD4168}" type="presOf" srcId="{5DBE2AF2-9BFA-46DF-9BA1-41DB76F24CA0}" destId="{29FC19B9-CFD0-4EF6-94C6-88FDBE5D1BB5}" srcOrd="0" destOrd="0" presId="urn:microsoft.com/office/officeart/2005/8/layout/hierarchy2#1"/>
    <dgm:cxn modelId="{000F90F6-6B27-421C-9AAA-6714808EEF9B}" type="presOf" srcId="{D9440D74-80D3-45FC-AFC2-894DFDBE51FA}" destId="{6F7AD050-A9A5-49CC-B5D3-8A409A54FAB4}" srcOrd="0" destOrd="0" presId="urn:microsoft.com/office/officeart/2005/8/layout/hierarchy2#1"/>
    <dgm:cxn modelId="{E9BDC238-6731-49B8-9E6D-CF9E85EDD70B}" type="presOf" srcId="{4239E957-2348-4710-8878-DA46F438C312}" destId="{A5E64554-AFD6-4B62-808A-86FEEC8FD3F6}" srcOrd="0" destOrd="0" presId="urn:microsoft.com/office/officeart/2005/8/layout/hierarchy2#1"/>
    <dgm:cxn modelId="{23FF3DDE-318A-450C-B075-D07B90E0377B}" type="presOf" srcId="{ECCC733A-56C1-45BF-836E-F258C1EF23BF}" destId="{0E737C88-9202-447B-828B-4FE52EA148CB}" srcOrd="0" destOrd="0" presId="urn:microsoft.com/office/officeart/2005/8/layout/hierarchy2#1"/>
    <dgm:cxn modelId="{32F6E521-FF62-4C76-98B0-C409D7DEEC10}" type="presParOf" srcId="{9C37B2A8-247E-4DD9-9F5E-F5FC77A924DE}" destId="{FDBE5330-8FD2-4F80-A9CF-40884ADA832E}" srcOrd="0" destOrd="0" presId="urn:microsoft.com/office/officeart/2005/8/layout/hierarchy2#1"/>
    <dgm:cxn modelId="{CC9E6243-10D7-4E12-AD9C-F99D49A208F6}" type="presParOf" srcId="{FDBE5330-8FD2-4F80-A9CF-40884ADA832E}" destId="{9E0E3066-5E86-41A8-A456-30BA4AEB4B00}" srcOrd="0" destOrd="0" presId="urn:microsoft.com/office/officeart/2005/8/layout/hierarchy2#1"/>
    <dgm:cxn modelId="{F9CD4C1B-8BCE-4D15-8FC5-C9A250A45357}" type="presParOf" srcId="{FDBE5330-8FD2-4F80-A9CF-40884ADA832E}" destId="{59D9774E-6452-451F-9878-8C095BBA9F6C}" srcOrd="1" destOrd="0" presId="urn:microsoft.com/office/officeart/2005/8/layout/hierarchy2#1"/>
    <dgm:cxn modelId="{73B18864-4972-40DD-911F-F75A36036F81}" type="presParOf" srcId="{59D9774E-6452-451F-9878-8C095BBA9F6C}" destId="{C9498ED6-0E88-459E-B25F-60E133048BC0}" srcOrd="0" destOrd="0" presId="urn:microsoft.com/office/officeart/2005/8/layout/hierarchy2#1"/>
    <dgm:cxn modelId="{8DEA49E7-C948-4824-AB99-6C8CF4F5A989}" type="presParOf" srcId="{C9498ED6-0E88-459E-B25F-60E133048BC0}" destId="{35A6119D-7C00-4E6C-BFA1-7AAF92B44AAA}" srcOrd="0" destOrd="0" presId="urn:microsoft.com/office/officeart/2005/8/layout/hierarchy2#1"/>
    <dgm:cxn modelId="{E9700E82-79F1-4A9E-9937-FFB6ABD1175E}" type="presParOf" srcId="{59D9774E-6452-451F-9878-8C095BBA9F6C}" destId="{DC5DD588-054F-42D4-BB3B-57A6FF5F67F9}" srcOrd="1" destOrd="0" presId="urn:microsoft.com/office/officeart/2005/8/layout/hierarchy2#1"/>
    <dgm:cxn modelId="{A32D204A-2C21-4A46-929B-D57FBC8B130C}" type="presParOf" srcId="{DC5DD588-054F-42D4-BB3B-57A6FF5F67F9}" destId="{A0B4BD90-7829-4AA1-8788-64EF29B95295}" srcOrd="0" destOrd="0" presId="urn:microsoft.com/office/officeart/2005/8/layout/hierarchy2#1"/>
    <dgm:cxn modelId="{00C9DA1C-0902-4DC0-9FB5-66913D86421C}" type="presParOf" srcId="{DC5DD588-054F-42D4-BB3B-57A6FF5F67F9}" destId="{FDE9BFC3-A93D-4BD8-8841-BCE345B53312}" srcOrd="1" destOrd="0" presId="urn:microsoft.com/office/officeart/2005/8/layout/hierarchy2#1"/>
    <dgm:cxn modelId="{2D37BE65-E77D-4D24-9A9E-8A6096521ADC}" type="presParOf" srcId="{FDE9BFC3-A93D-4BD8-8841-BCE345B53312}" destId="{AAE7E029-B7B1-4576-8E92-24A86D792F1B}" srcOrd="0" destOrd="0" presId="urn:microsoft.com/office/officeart/2005/8/layout/hierarchy2#1"/>
    <dgm:cxn modelId="{C871A0E0-6465-4934-8322-F996D43C460A}" type="presParOf" srcId="{AAE7E029-B7B1-4576-8E92-24A86D792F1B}" destId="{32C918E7-3391-47FA-998B-836EEEB3FA9E}" srcOrd="0" destOrd="0" presId="urn:microsoft.com/office/officeart/2005/8/layout/hierarchy2#1"/>
    <dgm:cxn modelId="{AE4218A0-578C-4197-8CD2-04B933D4A2D9}" type="presParOf" srcId="{FDE9BFC3-A93D-4BD8-8841-BCE345B53312}" destId="{C5BEE15D-655E-4660-87A7-DEE517726254}" srcOrd="1" destOrd="0" presId="urn:microsoft.com/office/officeart/2005/8/layout/hierarchy2#1"/>
    <dgm:cxn modelId="{E5E19F76-0D7C-4480-8F68-EA1D5793CCE6}" type="presParOf" srcId="{C5BEE15D-655E-4660-87A7-DEE517726254}" destId="{0E31C855-E1A1-42CF-BAFB-BA49DF6655C8}" srcOrd="0" destOrd="0" presId="urn:microsoft.com/office/officeart/2005/8/layout/hierarchy2#1"/>
    <dgm:cxn modelId="{98DAD53E-0101-4532-B16C-E65FCE9A56AF}" type="presParOf" srcId="{C5BEE15D-655E-4660-87A7-DEE517726254}" destId="{C2BAE086-6B6E-4C6C-9633-383C398D1F5C}" srcOrd="1" destOrd="0" presId="urn:microsoft.com/office/officeart/2005/8/layout/hierarchy2#1"/>
    <dgm:cxn modelId="{8BA94131-A9A7-48A1-9E39-7CDC06385813}" type="presParOf" srcId="{FDE9BFC3-A93D-4BD8-8841-BCE345B53312}" destId="{641EA501-3F18-41BA-B1BE-CA18DC1A72C5}" srcOrd="2" destOrd="0" presId="urn:microsoft.com/office/officeart/2005/8/layout/hierarchy2#1"/>
    <dgm:cxn modelId="{F38BAAB9-3654-49E6-AFE1-ED7E3106E438}" type="presParOf" srcId="{641EA501-3F18-41BA-B1BE-CA18DC1A72C5}" destId="{12AAF0A9-8078-4E08-94E7-E60C666D0662}" srcOrd="0" destOrd="0" presId="urn:microsoft.com/office/officeart/2005/8/layout/hierarchy2#1"/>
    <dgm:cxn modelId="{03D53F5B-6927-4281-B22E-866A2A8BAE4A}" type="presParOf" srcId="{FDE9BFC3-A93D-4BD8-8841-BCE345B53312}" destId="{81B59112-C9C7-4ADE-8B7C-065A3CD2BAB1}" srcOrd="3" destOrd="0" presId="urn:microsoft.com/office/officeart/2005/8/layout/hierarchy2#1"/>
    <dgm:cxn modelId="{B471D643-3566-4C8D-A5FB-F1E06848D5E8}" type="presParOf" srcId="{81B59112-C9C7-4ADE-8B7C-065A3CD2BAB1}" destId="{04364E71-4421-4FE5-98A0-576AFEA4F366}" srcOrd="0" destOrd="0" presId="urn:microsoft.com/office/officeart/2005/8/layout/hierarchy2#1"/>
    <dgm:cxn modelId="{DE7B12A8-96A5-4B81-8CBF-02874547CB2A}" type="presParOf" srcId="{81B59112-C9C7-4ADE-8B7C-065A3CD2BAB1}" destId="{A9B73EF6-ADD6-4C4D-8744-084ACF73357A}" srcOrd="1" destOrd="0" presId="urn:microsoft.com/office/officeart/2005/8/layout/hierarchy2#1"/>
    <dgm:cxn modelId="{C2C42775-0907-4D24-9A14-FB3F11D1468E}" type="presParOf" srcId="{59D9774E-6452-451F-9878-8C095BBA9F6C}" destId="{0E737C88-9202-447B-828B-4FE52EA148CB}" srcOrd="2" destOrd="0" presId="urn:microsoft.com/office/officeart/2005/8/layout/hierarchy2#1"/>
    <dgm:cxn modelId="{C6744AB3-2BE0-4B76-9260-E25FDD36147B}" type="presParOf" srcId="{0E737C88-9202-447B-828B-4FE52EA148CB}" destId="{99205397-0827-4F90-B7E2-94104BBF3F8D}" srcOrd="0" destOrd="0" presId="urn:microsoft.com/office/officeart/2005/8/layout/hierarchy2#1"/>
    <dgm:cxn modelId="{1F470377-6289-4224-968E-60A69AA09641}" type="presParOf" srcId="{59D9774E-6452-451F-9878-8C095BBA9F6C}" destId="{ABF8429F-7106-44DE-B062-1B55A87CAB74}" srcOrd="3" destOrd="0" presId="urn:microsoft.com/office/officeart/2005/8/layout/hierarchy2#1"/>
    <dgm:cxn modelId="{45C66CDB-0D99-475D-A4A7-E06207ED61C0}" type="presParOf" srcId="{ABF8429F-7106-44DE-B062-1B55A87CAB74}" destId="{A5E64554-AFD6-4B62-808A-86FEEC8FD3F6}" srcOrd="0" destOrd="0" presId="urn:microsoft.com/office/officeart/2005/8/layout/hierarchy2#1"/>
    <dgm:cxn modelId="{EF8F8FE2-D41E-4C7C-BC1B-7C59746CF3FB}" type="presParOf" srcId="{ABF8429F-7106-44DE-B062-1B55A87CAB74}" destId="{A3E5637C-8929-4602-916F-5F78601C8452}" srcOrd="1" destOrd="0" presId="urn:microsoft.com/office/officeart/2005/8/layout/hierarchy2#1"/>
    <dgm:cxn modelId="{63AE1A03-B120-46E2-9157-9E77C5C40DCB}" type="presParOf" srcId="{59D9774E-6452-451F-9878-8C095BBA9F6C}" destId="{29FC19B9-CFD0-4EF6-94C6-88FDBE5D1BB5}" srcOrd="4" destOrd="0" presId="urn:microsoft.com/office/officeart/2005/8/layout/hierarchy2#1"/>
    <dgm:cxn modelId="{96520F9E-3D9B-4448-9261-F05B5E1D70B2}" type="presParOf" srcId="{29FC19B9-CFD0-4EF6-94C6-88FDBE5D1BB5}" destId="{7A6D64E7-496A-4C1D-A66F-930F808928F5}" srcOrd="0" destOrd="0" presId="urn:microsoft.com/office/officeart/2005/8/layout/hierarchy2#1"/>
    <dgm:cxn modelId="{862F9C8A-93F9-4A4F-B6F5-24E4D771587E}" type="presParOf" srcId="{59D9774E-6452-451F-9878-8C095BBA9F6C}" destId="{CEF56526-A1A1-4AE1-ABCB-90E63B35D709}" srcOrd="5" destOrd="0" presId="urn:microsoft.com/office/officeart/2005/8/layout/hierarchy2#1"/>
    <dgm:cxn modelId="{4A8E9E83-A805-4505-846D-E49F56F93FF1}" type="presParOf" srcId="{CEF56526-A1A1-4AE1-ABCB-90E63B35D709}" destId="{6F7AD050-A9A5-49CC-B5D3-8A409A54FAB4}" srcOrd="0" destOrd="0" presId="urn:microsoft.com/office/officeart/2005/8/layout/hierarchy2#1"/>
    <dgm:cxn modelId="{1D7F8291-2104-4844-BEB7-D89FBDF1DD76}" type="presParOf" srcId="{CEF56526-A1A1-4AE1-ABCB-90E63B35D709}" destId="{EFB85823-020F-4F25-91AF-964F7D99C0D0}" srcOrd="1" destOrd="0" presId="urn:microsoft.com/office/officeart/2005/8/layout/hierarchy2#1"/>
    <dgm:cxn modelId="{954F5CC8-8132-4F8C-977A-0E6155D8D190}" type="presParOf" srcId="{EFB85823-020F-4F25-91AF-964F7D99C0D0}" destId="{D9ADBED5-F103-4FF4-9B93-61BD62755313}" srcOrd="0" destOrd="0" presId="urn:microsoft.com/office/officeart/2005/8/layout/hierarchy2#1"/>
    <dgm:cxn modelId="{DB72F498-6341-4BCF-801A-3A0258B7318C}" type="presParOf" srcId="{D9ADBED5-F103-4FF4-9B93-61BD62755313}" destId="{BBFB0C97-AE9D-46D9-B892-2C1504222813}" srcOrd="0" destOrd="0" presId="urn:microsoft.com/office/officeart/2005/8/layout/hierarchy2#1"/>
    <dgm:cxn modelId="{EC1ADADA-2FCC-4097-886A-79F0C51F5C60}" type="presParOf" srcId="{EFB85823-020F-4F25-91AF-964F7D99C0D0}" destId="{29FE3684-FC7C-4008-9B5C-0ABCD3F86BF5}" srcOrd="1" destOrd="0" presId="urn:microsoft.com/office/officeart/2005/8/layout/hierarchy2#1"/>
    <dgm:cxn modelId="{711DBA6D-5256-4817-B2CC-8BCA3076BB29}" type="presParOf" srcId="{29FE3684-FC7C-4008-9B5C-0ABCD3F86BF5}" destId="{76CE01F2-A05B-42E7-94E3-CCD55FB8C833}" srcOrd="0" destOrd="0" presId="urn:microsoft.com/office/officeart/2005/8/layout/hierarchy2#1"/>
    <dgm:cxn modelId="{EC3D196E-F30A-47A1-AD14-B0E58FE38038}" type="presParOf" srcId="{29FE3684-FC7C-4008-9B5C-0ABCD3F86BF5}" destId="{CCE38FCD-A4F5-49AE-9FB5-5288D0D99FF1}" srcOrd="1" destOrd="0" presId="urn:microsoft.com/office/officeart/2005/8/layout/hierarchy2#1"/>
    <dgm:cxn modelId="{0B76FE15-C27C-4686-B54E-8E6469DBADFE}" type="presParOf" srcId="{EFB85823-020F-4F25-91AF-964F7D99C0D0}" destId="{B0290397-0BFE-420C-A440-900AC5D731BB}" srcOrd="2" destOrd="0" presId="urn:microsoft.com/office/officeart/2005/8/layout/hierarchy2#1"/>
    <dgm:cxn modelId="{F08216EC-D62C-42BC-BCCF-4289AED5FA25}" type="presParOf" srcId="{B0290397-0BFE-420C-A440-900AC5D731BB}" destId="{F5571F38-9799-4D22-8930-D944172B8CEE}" srcOrd="0" destOrd="0" presId="urn:microsoft.com/office/officeart/2005/8/layout/hierarchy2#1"/>
    <dgm:cxn modelId="{1524F14F-6A55-4D11-8D34-90E4D410945D}" type="presParOf" srcId="{EFB85823-020F-4F25-91AF-964F7D99C0D0}" destId="{27E3CBE5-4C82-4A5A-BFC3-CBA9E0481E9C}" srcOrd="3" destOrd="0" presId="urn:microsoft.com/office/officeart/2005/8/layout/hierarchy2#1"/>
    <dgm:cxn modelId="{01EED474-BAB5-4F9D-8672-DA387A630736}" type="presParOf" srcId="{27E3CBE5-4C82-4A5A-BFC3-CBA9E0481E9C}" destId="{1244ECF4-80E3-4D09-99A0-E3DDDDEB5F1C}" srcOrd="0" destOrd="0" presId="urn:microsoft.com/office/officeart/2005/8/layout/hierarchy2#1"/>
    <dgm:cxn modelId="{73CF9CBB-592C-4777-8C25-8E3CAA43742C}" type="presParOf" srcId="{27E3CBE5-4C82-4A5A-BFC3-CBA9E0481E9C}" destId="{EE064469-2441-4EF3-9F4E-20ADD1B448FC}" srcOrd="1" destOrd="0" presId="urn:microsoft.com/office/officeart/2005/8/layout/hierarchy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0E3066-5E86-41A8-A456-30BA4AEB4B00}">
      <dsp:nvSpPr>
        <dsp:cNvPr id="0" name=""/>
        <dsp:cNvSpPr/>
      </dsp:nvSpPr>
      <dsp:spPr>
        <a:xfrm>
          <a:off x="3862" y="1799759"/>
          <a:ext cx="1873964" cy="93698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b="1" kern="1200" dirty="0" smtClean="0"/>
            <a:t>数据通信系统</a:t>
          </a:r>
          <a:endParaRPr lang="zh-CN" altLang="en-US" sz="2800" b="1" kern="1200" dirty="0"/>
        </a:p>
      </dsp:txBody>
      <dsp:txXfrm>
        <a:off x="31305" y="1827202"/>
        <a:ext cx="1819078" cy="882096"/>
      </dsp:txXfrm>
    </dsp:sp>
    <dsp:sp modelId="{C9498ED6-0E88-459E-B25F-60E133048BC0}">
      <dsp:nvSpPr>
        <dsp:cNvPr id="0" name=""/>
        <dsp:cNvSpPr/>
      </dsp:nvSpPr>
      <dsp:spPr>
        <a:xfrm rot="18289469">
          <a:off x="1596314" y="1710896"/>
          <a:ext cx="1312611" cy="37177"/>
        </a:xfrm>
        <a:custGeom>
          <a:avLst/>
          <a:gdLst/>
          <a:ahLst/>
          <a:cxnLst/>
          <a:rect l="0" t="0" r="0" b="0"/>
          <a:pathLst>
            <a:path>
              <a:moveTo>
                <a:pt x="0" y="18588"/>
              </a:moveTo>
              <a:lnTo>
                <a:pt x="1312611" y="18588"/>
              </a:lnTo>
            </a:path>
          </a:pathLst>
        </a:cu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solidFill>
              <a:srgbClr val="FF0000"/>
            </a:solidFill>
          </a:endParaRPr>
        </a:p>
      </dsp:txBody>
      <dsp:txXfrm>
        <a:off x="2219805" y="1696670"/>
        <a:ext cx="65630" cy="65630"/>
      </dsp:txXfrm>
    </dsp:sp>
    <dsp:sp modelId="{A0B4BD90-7829-4AA1-8788-64EF29B95295}">
      <dsp:nvSpPr>
        <dsp:cNvPr id="0" name=""/>
        <dsp:cNvSpPr/>
      </dsp:nvSpPr>
      <dsp:spPr>
        <a:xfrm>
          <a:off x="2627413" y="722229"/>
          <a:ext cx="1873964" cy="93698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b="1" kern="1200" smtClean="0"/>
            <a:t>源系统</a:t>
          </a:r>
          <a:endParaRPr lang="zh-CN" altLang="en-US" sz="2800" b="1" kern="1200" dirty="0"/>
        </a:p>
      </dsp:txBody>
      <dsp:txXfrm>
        <a:off x="2654856" y="749672"/>
        <a:ext cx="1819078" cy="882096"/>
      </dsp:txXfrm>
    </dsp:sp>
    <dsp:sp modelId="{AAE7E029-B7B1-4576-8E92-24A86D792F1B}">
      <dsp:nvSpPr>
        <dsp:cNvPr id="0" name=""/>
        <dsp:cNvSpPr/>
      </dsp:nvSpPr>
      <dsp:spPr>
        <a:xfrm rot="19457599">
          <a:off x="4414612" y="902749"/>
          <a:ext cx="923117" cy="37177"/>
        </a:xfrm>
        <a:custGeom>
          <a:avLst/>
          <a:gdLst/>
          <a:ahLst/>
          <a:cxnLst/>
          <a:rect l="0" t="0" r="0" b="0"/>
          <a:pathLst>
            <a:path>
              <a:moveTo>
                <a:pt x="0" y="18588"/>
              </a:moveTo>
              <a:lnTo>
                <a:pt x="923117" y="18588"/>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solidFill>
              <a:srgbClr val="FF0000"/>
            </a:solidFill>
          </a:endParaRPr>
        </a:p>
      </dsp:txBody>
      <dsp:txXfrm>
        <a:off x="4853093" y="898260"/>
        <a:ext cx="46155" cy="46155"/>
      </dsp:txXfrm>
    </dsp:sp>
    <dsp:sp modelId="{0E31C855-E1A1-42CF-BAFB-BA49DF6655C8}">
      <dsp:nvSpPr>
        <dsp:cNvPr id="0" name=""/>
        <dsp:cNvSpPr/>
      </dsp:nvSpPr>
      <dsp:spPr>
        <a:xfrm>
          <a:off x="5250964" y="183464"/>
          <a:ext cx="1873964" cy="93698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b="1" kern="1200" dirty="0" smtClean="0"/>
            <a:t>源点</a:t>
          </a:r>
          <a:endParaRPr lang="zh-CN" altLang="en-US" sz="2800" b="1" kern="1200" dirty="0"/>
        </a:p>
      </dsp:txBody>
      <dsp:txXfrm>
        <a:off x="5278407" y="210907"/>
        <a:ext cx="1819078" cy="882096"/>
      </dsp:txXfrm>
    </dsp:sp>
    <dsp:sp modelId="{641EA501-3F18-41BA-B1BE-CA18DC1A72C5}">
      <dsp:nvSpPr>
        <dsp:cNvPr id="0" name=""/>
        <dsp:cNvSpPr/>
      </dsp:nvSpPr>
      <dsp:spPr>
        <a:xfrm rot="2142401">
          <a:off x="4414612" y="1441514"/>
          <a:ext cx="923117" cy="37177"/>
        </a:xfrm>
        <a:custGeom>
          <a:avLst/>
          <a:gdLst/>
          <a:ahLst/>
          <a:cxnLst/>
          <a:rect l="0" t="0" r="0" b="0"/>
          <a:pathLst>
            <a:path>
              <a:moveTo>
                <a:pt x="0" y="18588"/>
              </a:moveTo>
              <a:lnTo>
                <a:pt x="923117" y="18588"/>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solidFill>
              <a:srgbClr val="FF0000"/>
            </a:solidFill>
          </a:endParaRPr>
        </a:p>
      </dsp:txBody>
      <dsp:txXfrm>
        <a:off x="4853093" y="1437025"/>
        <a:ext cx="46155" cy="46155"/>
      </dsp:txXfrm>
    </dsp:sp>
    <dsp:sp modelId="{04364E71-4421-4FE5-98A0-576AFEA4F366}">
      <dsp:nvSpPr>
        <dsp:cNvPr id="0" name=""/>
        <dsp:cNvSpPr/>
      </dsp:nvSpPr>
      <dsp:spPr>
        <a:xfrm>
          <a:off x="5250964" y="1260994"/>
          <a:ext cx="1873964" cy="93698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b="1" kern="1200" dirty="0" smtClean="0"/>
            <a:t>发送器</a:t>
          </a:r>
          <a:endParaRPr lang="zh-CN" altLang="en-US" sz="2800" b="1" kern="1200" dirty="0"/>
        </a:p>
      </dsp:txBody>
      <dsp:txXfrm>
        <a:off x="5278407" y="1288437"/>
        <a:ext cx="1819078" cy="882096"/>
      </dsp:txXfrm>
    </dsp:sp>
    <dsp:sp modelId="{0E737C88-9202-447B-828B-4FE52EA148CB}">
      <dsp:nvSpPr>
        <dsp:cNvPr id="0" name=""/>
        <dsp:cNvSpPr/>
      </dsp:nvSpPr>
      <dsp:spPr>
        <a:xfrm>
          <a:off x="1877827" y="2249661"/>
          <a:ext cx="749585" cy="37177"/>
        </a:xfrm>
        <a:custGeom>
          <a:avLst/>
          <a:gdLst/>
          <a:ahLst/>
          <a:cxnLst/>
          <a:rect l="0" t="0" r="0" b="0"/>
          <a:pathLst>
            <a:path>
              <a:moveTo>
                <a:pt x="0" y="18588"/>
              </a:moveTo>
              <a:lnTo>
                <a:pt x="749585" y="18588"/>
              </a:lnTo>
            </a:path>
          </a:pathLst>
        </a:cu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p>
      </dsp:txBody>
      <dsp:txXfrm>
        <a:off x="2233881" y="2249510"/>
        <a:ext cx="37479" cy="37479"/>
      </dsp:txXfrm>
    </dsp:sp>
    <dsp:sp modelId="{A5E64554-AFD6-4B62-808A-86FEEC8FD3F6}">
      <dsp:nvSpPr>
        <dsp:cNvPr id="0" name=""/>
        <dsp:cNvSpPr/>
      </dsp:nvSpPr>
      <dsp:spPr>
        <a:xfrm>
          <a:off x="2627413" y="1799759"/>
          <a:ext cx="1873964" cy="93698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b="1" kern="1200" smtClean="0"/>
            <a:t>传输系统</a:t>
          </a:r>
          <a:endParaRPr lang="zh-CN" altLang="en-US" sz="2800" b="1" kern="1200" dirty="0"/>
        </a:p>
      </dsp:txBody>
      <dsp:txXfrm>
        <a:off x="2654856" y="1827202"/>
        <a:ext cx="1819078" cy="882096"/>
      </dsp:txXfrm>
    </dsp:sp>
    <dsp:sp modelId="{29FC19B9-CFD0-4EF6-94C6-88FDBE5D1BB5}">
      <dsp:nvSpPr>
        <dsp:cNvPr id="0" name=""/>
        <dsp:cNvSpPr/>
      </dsp:nvSpPr>
      <dsp:spPr>
        <a:xfrm rot="3310531">
          <a:off x="1596314" y="2788426"/>
          <a:ext cx="1312611" cy="37177"/>
        </a:xfrm>
        <a:custGeom>
          <a:avLst/>
          <a:gdLst/>
          <a:ahLst/>
          <a:cxnLst/>
          <a:rect l="0" t="0" r="0" b="0"/>
          <a:pathLst>
            <a:path>
              <a:moveTo>
                <a:pt x="0" y="18588"/>
              </a:moveTo>
              <a:lnTo>
                <a:pt x="1312611" y="18588"/>
              </a:lnTo>
            </a:path>
          </a:pathLst>
        </a:cu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solidFill>
              <a:srgbClr val="FF0000"/>
            </a:solidFill>
          </a:endParaRPr>
        </a:p>
      </dsp:txBody>
      <dsp:txXfrm>
        <a:off x="2219805" y="2774200"/>
        <a:ext cx="65630" cy="65630"/>
      </dsp:txXfrm>
    </dsp:sp>
    <dsp:sp modelId="{6F7AD050-A9A5-49CC-B5D3-8A409A54FAB4}">
      <dsp:nvSpPr>
        <dsp:cNvPr id="0" name=""/>
        <dsp:cNvSpPr/>
      </dsp:nvSpPr>
      <dsp:spPr>
        <a:xfrm>
          <a:off x="2627413" y="2877289"/>
          <a:ext cx="1873964" cy="93698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b="1" kern="1200" smtClean="0"/>
            <a:t>目的系统</a:t>
          </a:r>
          <a:endParaRPr lang="zh-CN" altLang="en-US" sz="2800" b="1" kern="1200" dirty="0"/>
        </a:p>
      </dsp:txBody>
      <dsp:txXfrm>
        <a:off x="2654856" y="2904732"/>
        <a:ext cx="1819078" cy="882096"/>
      </dsp:txXfrm>
    </dsp:sp>
    <dsp:sp modelId="{D9ADBED5-F103-4FF4-9B93-61BD62755313}">
      <dsp:nvSpPr>
        <dsp:cNvPr id="0" name=""/>
        <dsp:cNvSpPr/>
      </dsp:nvSpPr>
      <dsp:spPr>
        <a:xfrm rot="19457599">
          <a:off x="4414612" y="3057808"/>
          <a:ext cx="923117" cy="37177"/>
        </a:xfrm>
        <a:custGeom>
          <a:avLst/>
          <a:gdLst/>
          <a:ahLst/>
          <a:cxnLst/>
          <a:rect l="0" t="0" r="0" b="0"/>
          <a:pathLst>
            <a:path>
              <a:moveTo>
                <a:pt x="0" y="18588"/>
              </a:moveTo>
              <a:lnTo>
                <a:pt x="923117" y="18588"/>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solidFill>
              <a:srgbClr val="FF0000"/>
            </a:solidFill>
          </a:endParaRPr>
        </a:p>
      </dsp:txBody>
      <dsp:txXfrm>
        <a:off x="4853093" y="3053319"/>
        <a:ext cx="46155" cy="46155"/>
      </dsp:txXfrm>
    </dsp:sp>
    <dsp:sp modelId="{76CE01F2-A05B-42E7-94E3-CCD55FB8C833}">
      <dsp:nvSpPr>
        <dsp:cNvPr id="0" name=""/>
        <dsp:cNvSpPr/>
      </dsp:nvSpPr>
      <dsp:spPr>
        <a:xfrm>
          <a:off x="5250964" y="2338524"/>
          <a:ext cx="1873964" cy="93698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b="1" kern="1200" dirty="0" smtClean="0"/>
            <a:t>接收器</a:t>
          </a:r>
          <a:endParaRPr lang="zh-CN" altLang="en-US" sz="2800" b="1" kern="1200" dirty="0"/>
        </a:p>
      </dsp:txBody>
      <dsp:txXfrm>
        <a:off x="5278407" y="2365967"/>
        <a:ext cx="1819078" cy="882096"/>
      </dsp:txXfrm>
    </dsp:sp>
    <dsp:sp modelId="{B0290397-0BFE-420C-A440-900AC5D731BB}">
      <dsp:nvSpPr>
        <dsp:cNvPr id="0" name=""/>
        <dsp:cNvSpPr/>
      </dsp:nvSpPr>
      <dsp:spPr>
        <a:xfrm rot="2142401">
          <a:off x="4414612" y="3596573"/>
          <a:ext cx="923117" cy="37177"/>
        </a:xfrm>
        <a:custGeom>
          <a:avLst/>
          <a:gdLst/>
          <a:ahLst/>
          <a:cxnLst/>
          <a:rect l="0" t="0" r="0" b="0"/>
          <a:pathLst>
            <a:path>
              <a:moveTo>
                <a:pt x="0" y="18588"/>
              </a:moveTo>
              <a:lnTo>
                <a:pt x="923117" y="18588"/>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p>
      </dsp:txBody>
      <dsp:txXfrm>
        <a:off x="4853093" y="3592084"/>
        <a:ext cx="46155" cy="46155"/>
      </dsp:txXfrm>
    </dsp:sp>
    <dsp:sp modelId="{1244ECF4-80E3-4D09-99A0-E3DDDDEB5F1C}">
      <dsp:nvSpPr>
        <dsp:cNvPr id="0" name=""/>
        <dsp:cNvSpPr/>
      </dsp:nvSpPr>
      <dsp:spPr>
        <a:xfrm>
          <a:off x="5250964" y="3416053"/>
          <a:ext cx="1873964" cy="93698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b="1" kern="1200" dirty="0" smtClean="0"/>
            <a:t>终点</a:t>
          </a:r>
          <a:endParaRPr lang="zh-CN" altLang="en-US" sz="2800" b="1" kern="1200" dirty="0"/>
        </a:p>
      </dsp:txBody>
      <dsp:txXfrm>
        <a:off x="5278407" y="3443496"/>
        <a:ext cx="1819078" cy="8820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1">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Arial" panose="020B0604020202020204" pitchFamily="34" charset="0"/>
                <a:ea typeface="宋体" panose="02010600030101010101" pitchFamily="2" charset="-122"/>
                <a:cs typeface="+mn-ea"/>
              </a:rPr>
              <a:t>2022/9/8</a:t>
            </a:fld>
            <a:endParaRPr lang="zh-CN" altLang="en-US" strike="noStrike" noProof="1" smtClean="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Arial" panose="020B0604020202020204" pitchFamily="34" charset="0"/>
                <a:ea typeface="宋体" panose="02010600030101010101" pitchFamily="2" charset="-122"/>
                <a:cs typeface="+mn-ea"/>
              </a:rPr>
              <a:t>‹#›</a:t>
            </a:fld>
            <a:endParaRPr lang="zh-CN" altLang="en-US" strike="noStrike" noProof="1"/>
          </a:p>
        </p:txBody>
      </p:sp>
    </p:spTree>
    <p:extLst>
      <p:ext uri="{BB962C8B-B14F-4D97-AF65-F5344CB8AC3E}">
        <p14:creationId xmlns:p14="http://schemas.microsoft.com/office/powerpoint/2010/main" val="42515184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endParaRPr lang="zh-CN" altLang="en-US" strike="noStrike" noProof="1"/>
          </a:p>
        </p:txBody>
      </p:sp>
      <p:sp>
        <p:nvSpPr>
          <p:cNvPr id="5124" name="备注占位符 4"/>
          <p:cNvSpPr>
            <a:spLocks noGrp="1"/>
          </p:cNvSpPr>
          <p:nvPr>
            <p:ph type="body" sz="quarter"/>
          </p:nvPr>
        </p:nvSpPr>
        <p:spPr>
          <a:xfrm>
            <a:off x="685800" y="4400550"/>
            <a:ext cx="5486400" cy="3600450"/>
          </a:xfrm>
          <a:prstGeom prst="rect">
            <a:avLst/>
          </a:prstGeom>
          <a:noFill/>
          <a:ln w="9525">
            <a:noFill/>
          </a:ln>
        </p:spPr>
        <p:txBody>
          <a:bodyPr anchor="t"/>
          <a:lstStyle/>
          <a:p>
            <a:pPr lvl="0"/>
            <a:r>
              <a:rPr lang="zh-CN" altLang="en-US"/>
              <a:t>单击此处编辑母版文本样式</a:t>
            </a:r>
          </a:p>
          <a:p>
            <a:pPr lvl="1" indent="0"/>
            <a:r>
              <a:rPr lang="zh-CN" altLang="en-US"/>
              <a:t>第二级</a:t>
            </a:r>
          </a:p>
          <a:p>
            <a:pPr lvl="2" indent="0"/>
            <a:r>
              <a:rPr lang="zh-CN" altLang="en-US"/>
              <a:t>第三级</a:t>
            </a:r>
          </a:p>
          <a:p>
            <a:pPr lvl="3" indent="0"/>
            <a:r>
              <a:rPr lang="zh-CN" altLang="en-US"/>
              <a:t>第四级</a:t>
            </a:r>
          </a:p>
          <a:p>
            <a:pPr lvl="4" indent="0"/>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ea"/>
              </a:rPr>
              <a:t>‹#›</a:t>
            </a:fld>
            <a:endParaRPr lang="zh-CN" altLang="en-US" strike="noStrike" noProof="1"/>
          </a:p>
        </p:txBody>
      </p:sp>
    </p:spTree>
    <p:extLst>
      <p:ext uri="{BB962C8B-B14F-4D97-AF65-F5344CB8AC3E}">
        <p14:creationId xmlns:p14="http://schemas.microsoft.com/office/powerpoint/2010/main" val="242595108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xfrm>
            <a:off x="0" y="0"/>
            <a:ext cx="0" cy="0"/>
          </a:xfrm>
          <a:prstGeom prst="rect">
            <a:avLst/>
          </a:prstGeom>
          <a:solidFill>
            <a:srgbClr val="FFFFFF"/>
          </a:solidFill>
          <a:ln w="9525" cap="flat" cmpd="sng">
            <a:solidFill>
              <a:srgbClr val="000000"/>
            </a:solidFill>
            <a:prstDash val="solid"/>
            <a:round/>
            <a:headEnd type="none" w="med" len="med"/>
            <a:tailEnd type="none" w="med" len="med"/>
          </a:ln>
        </p:spPr>
      </p:sp>
      <p:sp>
        <p:nvSpPr>
          <p:cNvPr id="8195" name="备注占位符 2"/>
          <p:cNvSpPr>
            <a:spLocks noGrp="1"/>
          </p:cNvSpPr>
          <p:nvPr>
            <p:ph type="body"/>
          </p:nvPr>
        </p:nvSpPr>
        <p:spPr/>
        <p:txBody>
          <a:bodyPr lIns="91440" tIns="45720" rIns="91440" bIns="45720" anchor="t"/>
          <a:lstStyle/>
          <a:p>
            <a:pPr lvl="0"/>
            <a:r>
              <a:rPr lang="zh-CN" altLang="en-US"/>
              <a:t>模板来自于 </a:t>
            </a:r>
            <a:r>
              <a:rPr lang="en-US" altLang="zh-CN"/>
              <a:t>http://docer.wps.cn</a:t>
            </a:r>
            <a:endParaRPr lang="zh-CN" altLang="en-US"/>
          </a:p>
        </p:txBody>
      </p:sp>
      <p:sp>
        <p:nvSpPr>
          <p:cNvPr id="8196" name="灯片编号占位符 3"/>
          <p:cNvSpPr txBox="1">
            <a:spLocks noGrp="1"/>
          </p:cNvSpP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charset="0"/>
              </a:rPr>
              <a:t>2</a:t>
            </a:fld>
            <a:endParaRPr lang="zh-CN" altLang="en-US" sz="1200" dirty="0">
              <a:latin typeface="Calibri" panose="020F050202020403020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en-US" altLang="zh-CN" sz="1200">
                <a:ea typeface="宋体" panose="02010600030101010101" pitchFamily="2" charset="-122"/>
              </a:rPr>
              <a:t>44</a:t>
            </a:fld>
            <a:endParaRPr lang="en-US" altLang="zh-CN" sz="1200">
              <a:ea typeface="宋体" panose="02010600030101010101" pitchFamily="2" charset="-122"/>
            </a:endParaRPr>
          </a:p>
        </p:txBody>
      </p:sp>
      <p:sp>
        <p:nvSpPr>
          <p:cNvPr id="43010" name="文本占位符 1"/>
          <p:cNvSpPr>
            <a:spLocks noGrp="1"/>
          </p:cNvSpPr>
          <p:nvPr>
            <p:ph type="body"/>
          </p:nvPr>
        </p:nvSpPr>
        <p:spPr/>
        <p:txBody>
          <a:bodyPr anchor="t"/>
          <a:lstStyle/>
          <a:p>
            <a:pPr lvl="0"/>
            <a:r>
              <a:rPr lang="zh-CN" altLang="en-US" dirty="0">
                <a:solidFill>
                  <a:schemeClr val="tx2"/>
                </a:solidFill>
                <a:ea typeface="宋体" panose="02010600030101010101" pitchFamily="2" charset="-122"/>
                <a:sym typeface="Arial" panose="020B0604020202020204" pitchFamily="34" charset="0"/>
              </a:rPr>
              <a:t>信道的带宽或信道中的信噪比越大，则信息的极限传输速率就越高。 </a:t>
            </a:r>
            <a:endParaRPr lang="zh-CN" altLang="en-US" dirty="0">
              <a:solidFill>
                <a:schemeClr val="tx2"/>
              </a:solidFill>
              <a:ea typeface="宋体" panose="02010600030101010101" pitchFamily="2" charset="-122"/>
            </a:endParaRPr>
          </a:p>
          <a:p>
            <a:pPr lvl="0"/>
            <a:r>
              <a:rPr lang="zh-CN" altLang="en-US" dirty="0">
                <a:solidFill>
                  <a:schemeClr val="tx2"/>
                </a:solidFill>
                <a:ea typeface="宋体" panose="02010600030101010101" pitchFamily="2" charset="-122"/>
                <a:sym typeface="Arial" panose="020B0604020202020204" pitchFamily="34" charset="0"/>
              </a:rPr>
              <a:t>只要信息传输速率低于信道的极限信息传输速率，就一定可以找到某种办法来实现无差错的传输。 </a:t>
            </a:r>
            <a:endParaRPr lang="zh-CN" altLang="en-US" dirty="0">
              <a:solidFill>
                <a:schemeClr val="tx2"/>
              </a:solidFill>
              <a:ea typeface="宋体" panose="02010600030101010101" pitchFamily="2" charset="-122"/>
            </a:endParaRPr>
          </a:p>
          <a:p>
            <a:pPr lvl="0"/>
            <a:r>
              <a:rPr lang="zh-CN" altLang="en-US" dirty="0">
                <a:solidFill>
                  <a:schemeClr val="tx2"/>
                </a:solidFill>
                <a:ea typeface="宋体" panose="02010600030101010101" pitchFamily="2" charset="-122"/>
                <a:sym typeface="Arial" panose="020B0604020202020204" pitchFamily="34" charset="0"/>
              </a:rPr>
              <a:t>若信道带宽 </a:t>
            </a:r>
            <a:r>
              <a:rPr lang="en-US" altLang="zh-CN" i="1" dirty="0">
                <a:solidFill>
                  <a:schemeClr val="tx2"/>
                </a:solidFill>
                <a:ea typeface="宋体" panose="02010600030101010101" pitchFamily="2" charset="-122"/>
                <a:sym typeface="Arial" panose="020B0604020202020204" pitchFamily="34" charset="0"/>
              </a:rPr>
              <a:t>W </a:t>
            </a:r>
            <a:r>
              <a:rPr lang="zh-CN" altLang="en-US" dirty="0">
                <a:solidFill>
                  <a:schemeClr val="tx2"/>
                </a:solidFill>
                <a:ea typeface="宋体" panose="02010600030101010101" pitchFamily="2" charset="-122"/>
                <a:sym typeface="Arial" panose="020B0604020202020204" pitchFamily="34" charset="0"/>
              </a:rPr>
              <a:t>或信噪比 </a:t>
            </a:r>
            <a:r>
              <a:rPr lang="en-US" altLang="zh-CN" i="1" dirty="0">
                <a:solidFill>
                  <a:schemeClr val="tx2"/>
                </a:solidFill>
                <a:ea typeface="宋体" panose="02010600030101010101" pitchFamily="2" charset="-122"/>
                <a:sym typeface="Arial" panose="020B0604020202020204" pitchFamily="34" charset="0"/>
              </a:rPr>
              <a:t>S</a:t>
            </a:r>
            <a:r>
              <a:rPr lang="en-US" altLang="zh-CN" dirty="0">
                <a:solidFill>
                  <a:schemeClr val="tx2"/>
                </a:solidFill>
                <a:ea typeface="宋体" panose="02010600030101010101" pitchFamily="2" charset="-122"/>
                <a:sym typeface="Arial" panose="020B0604020202020204" pitchFamily="34" charset="0"/>
              </a:rPr>
              <a:t>/</a:t>
            </a:r>
            <a:r>
              <a:rPr lang="en-US" altLang="zh-CN" i="1" dirty="0">
                <a:solidFill>
                  <a:schemeClr val="tx2"/>
                </a:solidFill>
                <a:ea typeface="宋体" panose="02010600030101010101" pitchFamily="2" charset="-122"/>
                <a:sym typeface="Arial" panose="020B0604020202020204" pitchFamily="34" charset="0"/>
              </a:rPr>
              <a:t>N </a:t>
            </a:r>
            <a:r>
              <a:rPr lang="zh-CN" altLang="en-US" dirty="0">
                <a:solidFill>
                  <a:schemeClr val="tx2"/>
                </a:solidFill>
                <a:ea typeface="宋体" panose="02010600030101010101" pitchFamily="2" charset="-122"/>
                <a:sym typeface="Arial" panose="020B0604020202020204" pitchFamily="34" charset="0"/>
              </a:rPr>
              <a:t>没有上限（当然实际信道不可能是这样的），则信道的极限信息传输速率 </a:t>
            </a:r>
            <a:r>
              <a:rPr lang="en-US" altLang="zh-CN" i="1" dirty="0">
                <a:solidFill>
                  <a:schemeClr val="tx2"/>
                </a:solidFill>
                <a:ea typeface="宋体" panose="02010600030101010101" pitchFamily="2" charset="-122"/>
                <a:sym typeface="Arial" panose="020B0604020202020204" pitchFamily="34" charset="0"/>
              </a:rPr>
              <a:t>C </a:t>
            </a:r>
            <a:r>
              <a:rPr lang="zh-CN" altLang="en-US" dirty="0">
                <a:solidFill>
                  <a:schemeClr val="tx2"/>
                </a:solidFill>
                <a:ea typeface="宋体" panose="02010600030101010101" pitchFamily="2" charset="-122"/>
                <a:sym typeface="Arial" panose="020B0604020202020204" pitchFamily="34" charset="0"/>
              </a:rPr>
              <a:t>也就没有上限。</a:t>
            </a:r>
            <a:endParaRPr lang="zh-CN" altLang="en-US" dirty="0">
              <a:solidFill>
                <a:schemeClr val="tx2"/>
              </a:solidFill>
              <a:ea typeface="宋体" panose="02010600030101010101" pitchFamily="2" charset="-122"/>
            </a:endParaRPr>
          </a:p>
          <a:p>
            <a:pPr lvl="0"/>
            <a:r>
              <a:rPr lang="zh-CN" altLang="en-US" dirty="0">
                <a:solidFill>
                  <a:schemeClr val="tx2"/>
                </a:solidFill>
                <a:ea typeface="宋体" panose="02010600030101010101" pitchFamily="2" charset="-122"/>
                <a:sym typeface="Arial" panose="020B0604020202020204" pitchFamily="34" charset="0"/>
              </a:rPr>
              <a:t>实际信道上能够达到的信息传输速率要比香农的极限传输速率低不少。  </a:t>
            </a:r>
            <a:endParaRPr lang="zh-CN" altLang="en-US" dirty="0">
              <a:ea typeface="宋体" panose="02010600030101010101" pitchFamily="2" charset="-122"/>
            </a:endParaRPr>
          </a:p>
        </p:txBody>
      </p:sp>
      <p:sp>
        <p:nvSpPr>
          <p:cNvPr id="43011" name="灯片编号占位符 2"/>
          <p:cNvSpPr>
            <a:spLocks noGrp="1"/>
          </p:cNvSpPr>
          <p:nvPr/>
        </p:nvSpPr>
        <p:spPr>
          <a:xfrm>
            <a:off x="3884613" y="8685213"/>
            <a:ext cx="2971800" cy="458787"/>
          </a:xfrm>
          <a:prstGeom prst="rect">
            <a:avLst/>
          </a:prstGeom>
          <a:noFill/>
          <a:ln w="9525">
            <a:noFill/>
          </a:ln>
        </p:spPr>
        <p:txBody>
          <a:bodyPr anchor="b"/>
          <a:lstStyle/>
          <a:p>
            <a:pPr lvl="0" algn="r">
              <a:buFont typeface="Arial" panose="020B0604020202020204" pitchFamily="34" charset="0"/>
              <a:buNone/>
            </a:pPr>
            <a:fld id="{9A0DB2DC-4C9A-4742-B13C-FB6460FD3503}" type="slidenum">
              <a:rPr lang="en-US" altLang="zh-CN" sz="1200"/>
              <a:t>44</a:t>
            </a:fld>
            <a:endParaRPr lang="en-US" altLang="zh-CN"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97633"/>
          <p:cNvSpPr>
            <a:spLocks noGrp="1" noRot="1" noChangeAspect="1" noTextEdit="1"/>
          </p:cNvSpPr>
          <p:nvPr>
            <p:ph type="sldImg"/>
          </p:nvPr>
        </p:nvSpPr>
        <p:spPr>
          <a:xfrm>
            <a:off x="0" y="0"/>
            <a:ext cx="0" cy="0"/>
          </a:xfrm>
          <a:prstGeom prst="rect">
            <a:avLst/>
          </a:prstGeom>
          <a:solidFill>
            <a:srgbClr val="FFFFFF"/>
          </a:solidFill>
          <a:ln w="9525" cap="flat" cmpd="sng">
            <a:solidFill>
              <a:srgbClr val="000000"/>
            </a:solidFill>
            <a:prstDash val="solid"/>
            <a:round/>
            <a:headEnd type="none" w="med" len="med"/>
            <a:tailEnd type="none" w="med" len="med"/>
          </a:ln>
        </p:spPr>
      </p:sp>
      <p:sp>
        <p:nvSpPr>
          <p:cNvPr id="49154" name="文本占位符 197634"/>
          <p:cNvSpPr>
            <a:spLocks noGrp="1"/>
          </p:cNvSpPr>
          <p:nvPr>
            <p:ph type="body"/>
          </p:nvPr>
        </p:nvSpPr>
        <p:spPr/>
        <p:txBody>
          <a:bodyPr anchor="t"/>
          <a:lstStyle/>
          <a:p>
            <a:pPr lvl="0"/>
            <a:endParaRPr dirty="0"/>
          </a:p>
        </p:txBody>
      </p:sp>
      <p:sp>
        <p:nvSpPr>
          <p:cNvPr id="49155" name="灯片编号占位符 1"/>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en-US" altLang="zh-CN" sz="1200" dirty="0"/>
              <a:t>49</a:t>
            </a:fld>
            <a:endParaRPr lang="en-US" altLang="zh-CN"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98657"/>
          <p:cNvSpPr>
            <a:spLocks noGrp="1" noRot="1" noChangeAspect="1" noTextEdit="1"/>
          </p:cNvSpPr>
          <p:nvPr>
            <p:ph type="sldImg"/>
          </p:nvPr>
        </p:nvSpPr>
        <p:spPr>
          <a:xfrm>
            <a:off x="0" y="0"/>
            <a:ext cx="0" cy="0"/>
          </a:xfrm>
          <a:prstGeom prst="rect">
            <a:avLst/>
          </a:prstGeom>
          <a:solidFill>
            <a:srgbClr val="FFFFFF"/>
          </a:solidFill>
          <a:ln w="9525" cap="flat" cmpd="sng">
            <a:solidFill>
              <a:srgbClr val="000000"/>
            </a:solidFill>
            <a:prstDash val="solid"/>
            <a:round/>
            <a:headEnd type="none" w="med" len="med"/>
            <a:tailEnd type="none" w="med" len="med"/>
          </a:ln>
        </p:spPr>
      </p:sp>
      <p:sp>
        <p:nvSpPr>
          <p:cNvPr id="51202" name="文本占位符 198658"/>
          <p:cNvSpPr>
            <a:spLocks noGrp="1"/>
          </p:cNvSpPr>
          <p:nvPr>
            <p:ph type="body"/>
          </p:nvPr>
        </p:nvSpPr>
        <p:spPr/>
        <p:txBody>
          <a:bodyPr anchor="t"/>
          <a:lstStyle/>
          <a:p>
            <a:pPr lvl="0"/>
            <a:endParaRPr dirty="0"/>
          </a:p>
        </p:txBody>
      </p:sp>
      <p:sp>
        <p:nvSpPr>
          <p:cNvPr id="51203" name="灯片编号占位符 1"/>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en-US" altLang="zh-CN" sz="1200" dirty="0"/>
              <a:t>50</a:t>
            </a:fld>
            <a:endParaRPr lang="en-US" altLang="zh-CN"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99681"/>
          <p:cNvSpPr>
            <a:spLocks noGrp="1" noRot="1" noChangeAspect="1" noTextEdit="1"/>
          </p:cNvSpPr>
          <p:nvPr>
            <p:ph type="sldImg"/>
          </p:nvPr>
        </p:nvSpPr>
        <p:spPr>
          <a:xfrm>
            <a:off x="0" y="0"/>
            <a:ext cx="0" cy="0"/>
          </a:xfrm>
          <a:prstGeom prst="rect">
            <a:avLst/>
          </a:prstGeom>
          <a:solidFill>
            <a:srgbClr val="FFFFFF"/>
          </a:solidFill>
          <a:ln w="9525" cap="flat" cmpd="sng">
            <a:solidFill>
              <a:srgbClr val="000000"/>
            </a:solidFill>
            <a:prstDash val="solid"/>
            <a:round/>
            <a:headEnd type="none" w="med" len="med"/>
            <a:tailEnd type="none" w="med" len="med"/>
          </a:ln>
        </p:spPr>
      </p:sp>
      <p:sp>
        <p:nvSpPr>
          <p:cNvPr id="55298" name="文本占位符 199682"/>
          <p:cNvSpPr>
            <a:spLocks noGrp="1"/>
          </p:cNvSpPr>
          <p:nvPr>
            <p:ph type="body"/>
          </p:nvPr>
        </p:nvSpPr>
        <p:spPr/>
        <p:txBody>
          <a:bodyPr anchor="t"/>
          <a:lstStyle/>
          <a:p>
            <a:pPr lvl="0"/>
            <a:endParaRPr dirty="0"/>
          </a:p>
        </p:txBody>
      </p:sp>
      <p:sp>
        <p:nvSpPr>
          <p:cNvPr id="55299" name="灯片编号占位符 1"/>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en-US" altLang="zh-CN" sz="1200" dirty="0"/>
              <a:t>53</a:t>
            </a:fld>
            <a:endParaRPr lang="en-US" altLang="zh-CN"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200705"/>
          <p:cNvSpPr>
            <a:spLocks noGrp="1" noRot="1" noChangeAspect="1" noTextEdit="1"/>
          </p:cNvSpPr>
          <p:nvPr>
            <p:ph type="sldImg"/>
          </p:nvPr>
        </p:nvSpPr>
        <p:spPr>
          <a:xfrm>
            <a:off x="0" y="0"/>
            <a:ext cx="0" cy="0"/>
          </a:xfrm>
          <a:prstGeom prst="rect">
            <a:avLst/>
          </a:prstGeom>
          <a:solidFill>
            <a:srgbClr val="FFFFFF"/>
          </a:solidFill>
          <a:ln w="9525" cap="flat" cmpd="sng">
            <a:solidFill>
              <a:srgbClr val="000000"/>
            </a:solidFill>
            <a:prstDash val="solid"/>
            <a:round/>
            <a:headEnd type="none" w="med" len="med"/>
            <a:tailEnd type="none" w="med" len="med"/>
          </a:ln>
        </p:spPr>
      </p:sp>
      <p:sp>
        <p:nvSpPr>
          <p:cNvPr id="57346" name="文本占位符 200706"/>
          <p:cNvSpPr>
            <a:spLocks noGrp="1"/>
          </p:cNvSpPr>
          <p:nvPr>
            <p:ph type="body"/>
          </p:nvPr>
        </p:nvSpPr>
        <p:spPr/>
        <p:txBody>
          <a:bodyPr anchor="t"/>
          <a:lstStyle/>
          <a:p>
            <a:pPr lvl="0"/>
            <a:endParaRPr dirty="0"/>
          </a:p>
        </p:txBody>
      </p:sp>
      <p:sp>
        <p:nvSpPr>
          <p:cNvPr id="57347" name="灯片编号占位符 1"/>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en-US" altLang="zh-CN" sz="1200" dirty="0"/>
              <a:t>54</a:t>
            </a:fld>
            <a:endParaRPr lang="en-US" altLang="zh-CN"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201729"/>
          <p:cNvSpPr>
            <a:spLocks noGrp="1" noRot="1" noChangeAspect="1" noTextEdit="1"/>
          </p:cNvSpPr>
          <p:nvPr>
            <p:ph type="sldImg"/>
          </p:nvPr>
        </p:nvSpPr>
        <p:spPr>
          <a:xfrm>
            <a:off x="0" y="0"/>
            <a:ext cx="0" cy="0"/>
          </a:xfrm>
          <a:prstGeom prst="rect">
            <a:avLst/>
          </a:prstGeom>
          <a:solidFill>
            <a:srgbClr val="FFFFFF"/>
          </a:solidFill>
          <a:ln w="9525" cap="flat" cmpd="sng">
            <a:solidFill>
              <a:srgbClr val="000000"/>
            </a:solidFill>
            <a:prstDash val="solid"/>
            <a:round/>
            <a:headEnd type="none" w="med" len="med"/>
            <a:tailEnd type="none" w="med" len="med"/>
          </a:ln>
        </p:spPr>
      </p:sp>
      <p:sp>
        <p:nvSpPr>
          <p:cNvPr id="59394" name="文本占位符 201730"/>
          <p:cNvSpPr>
            <a:spLocks noGrp="1"/>
          </p:cNvSpPr>
          <p:nvPr>
            <p:ph type="body"/>
          </p:nvPr>
        </p:nvSpPr>
        <p:spPr/>
        <p:txBody>
          <a:bodyPr anchor="t"/>
          <a:lstStyle/>
          <a:p>
            <a:pPr lvl="0"/>
            <a:endParaRPr dirty="0"/>
          </a:p>
        </p:txBody>
      </p:sp>
      <p:sp>
        <p:nvSpPr>
          <p:cNvPr id="59395" name="灯片编号占位符 1"/>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en-US" altLang="zh-CN" sz="1200" dirty="0"/>
              <a:t>55</a:t>
            </a:fld>
            <a:endParaRPr lang="en-US" altLang="zh-CN"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202753"/>
          <p:cNvSpPr>
            <a:spLocks noGrp="1" noRot="1" noChangeAspect="1" noTextEdit="1"/>
          </p:cNvSpPr>
          <p:nvPr>
            <p:ph type="sldImg"/>
          </p:nvPr>
        </p:nvSpPr>
        <p:spPr>
          <a:xfrm>
            <a:off x="0" y="0"/>
            <a:ext cx="0" cy="0"/>
          </a:xfrm>
          <a:prstGeom prst="rect">
            <a:avLst/>
          </a:prstGeom>
          <a:solidFill>
            <a:srgbClr val="FFFFFF"/>
          </a:solidFill>
          <a:ln w="9525" cap="flat" cmpd="sng">
            <a:solidFill>
              <a:srgbClr val="000000"/>
            </a:solidFill>
            <a:prstDash val="solid"/>
            <a:round/>
            <a:headEnd type="none" w="med" len="med"/>
            <a:tailEnd type="none" w="med" len="med"/>
          </a:ln>
        </p:spPr>
      </p:sp>
      <p:sp>
        <p:nvSpPr>
          <p:cNvPr id="62466" name="文本占位符 202754"/>
          <p:cNvSpPr>
            <a:spLocks noGrp="1"/>
          </p:cNvSpPr>
          <p:nvPr>
            <p:ph type="body"/>
          </p:nvPr>
        </p:nvSpPr>
        <p:spPr/>
        <p:txBody>
          <a:bodyPr anchor="t"/>
          <a:lstStyle/>
          <a:p>
            <a:pPr lvl="0"/>
            <a:endParaRPr dirty="0"/>
          </a:p>
        </p:txBody>
      </p:sp>
      <p:sp>
        <p:nvSpPr>
          <p:cNvPr id="62467" name="灯片编号占位符 1"/>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en-US" altLang="zh-CN" sz="1200" dirty="0"/>
              <a:t>57</a:t>
            </a:fld>
            <a:endParaRPr lang="en-US" altLang="zh-CN"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p:cNvSpPr>
          <p:nvPr>
            <p:ph type="sldImg"/>
          </p:nvPr>
        </p:nvSpPr>
        <p:spPr>
          <a:xfrm>
            <a:off x="0" y="0"/>
            <a:ext cx="0" cy="0"/>
          </a:xfrm>
          <a:prstGeom prst="rect">
            <a:avLst/>
          </a:prstGeom>
          <a:solidFill>
            <a:srgbClr val="FFFFFF"/>
          </a:solidFill>
          <a:ln w="9525" cap="flat" cmpd="sng">
            <a:solidFill>
              <a:srgbClr val="000000"/>
            </a:solidFill>
            <a:prstDash val="solid"/>
            <a:round/>
            <a:headEnd type="none" w="med" len="med"/>
            <a:tailEnd type="none" w="med" len="med"/>
          </a:ln>
        </p:spPr>
      </p:sp>
      <p:sp>
        <p:nvSpPr>
          <p:cNvPr id="66562" name="文本占位符 2"/>
          <p:cNvSpPr>
            <a:spLocks noGrp="1"/>
          </p:cNvSpPr>
          <p:nvPr>
            <p:ph type="body"/>
          </p:nvPr>
        </p:nvSpPr>
        <p:spPr/>
        <p:txBody>
          <a:bodyPr anchor="t"/>
          <a:lstStyle/>
          <a:p>
            <a:pPr lvl="0"/>
            <a:r>
              <a:rPr lang="zh-CN" altLang="en-US">
                <a:sym typeface="宋体" panose="02010600030101010101" pitchFamily="2" charset="-122"/>
              </a:rPr>
              <a:t>通信距离数公里至数十公里范围</a:t>
            </a:r>
          </a:p>
          <a:p>
            <a:pPr lvl="0"/>
            <a:r>
              <a:rPr lang="zh-CN" altLang="en-US">
                <a:sym typeface="宋体" panose="02010600030101010101" pitchFamily="2" charset="-122"/>
              </a:rPr>
              <a:t>，在恶劣气候条件下甚至会造成通信中断</a:t>
            </a:r>
          </a:p>
          <a:p>
            <a:pPr lvl="0"/>
            <a:r>
              <a:rPr lang="zh-CN" altLang="en-US">
                <a:sym typeface="宋体" panose="02010600030101010101" pitchFamily="2" charset="-122"/>
              </a:rPr>
              <a:t>激光束有极高的方向性</a:t>
            </a:r>
            <a:endParaRPr lang="zh-CN" altLang="en-US"/>
          </a:p>
        </p:txBody>
      </p:sp>
      <p:sp>
        <p:nvSpPr>
          <p:cNvPr id="66563"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t>60</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文本占位符 1"/>
          <p:cNvSpPr>
            <a:spLocks noGrp="1"/>
          </p:cNvSpPr>
          <p:nvPr>
            <p:ph type="body"/>
          </p:nvPr>
        </p:nvSpPr>
        <p:spPr/>
        <p:txBody>
          <a:bodyPr wrap="square" lIns="91440" tIns="45720" rIns="91440" bIns="45720" anchor="t"/>
          <a:lstStyle/>
          <a:p>
            <a:pPr lvl="0"/>
            <a:endParaRPr lang="zh-CN" altLang="en-US" dirty="0"/>
          </a:p>
        </p:txBody>
      </p:sp>
      <p:sp>
        <p:nvSpPr>
          <p:cNvPr id="12290" name="灯片编号占位符 2"/>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dirty="0">
                <a:latin typeface="Calibri" panose="020F0502020204030204" charset="0"/>
              </a:rPr>
              <a:t>5</a:t>
            </a:fld>
            <a:endParaRPr lang="zh-CN" altLang="en-US" sz="1200" dirty="0">
              <a:latin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algn="r"/>
            <a:fld id="{9A0DB2DC-4C9A-4742-B13C-FB6460FD3503}" type="slidenum">
              <a:rPr lang="en-US" altLang="zh-CN" sz="1200" dirty="0"/>
              <a:t>16</a:t>
            </a:fld>
            <a:endParaRPr lang="en-US" altLang="zh-CN" sz="1200" dirty="0"/>
          </a:p>
        </p:txBody>
      </p:sp>
      <p:sp>
        <p:nvSpPr>
          <p:cNvPr id="24578" name="文本占位符 1"/>
          <p:cNvSpPr>
            <a:spLocks noGrp="1"/>
          </p:cNvSpPr>
          <p:nvPr>
            <p:ph type="body"/>
          </p:nvPr>
        </p:nvSpPr>
        <p:spPr/>
        <p:txBody>
          <a:bodyPr wrap="square" lIns="91440" tIns="45720" rIns="91440" bIns="45720" anchor="t"/>
          <a:lstStyle/>
          <a:p>
            <a:pPr lvl="0"/>
            <a:r>
              <a:rPr lang="zh-CN" altLang="en-US" b="1" dirty="0">
                <a:solidFill>
                  <a:srgbClr val="181717"/>
                </a:solidFill>
                <a:sym typeface="Arial" panose="020B0604020202020204" pitchFamily="34" charset="0"/>
              </a:rPr>
              <a:t>基带信号：像计算机输出的代表各种文字或图像文件的数据信号都属于基带信号。</a:t>
            </a:r>
            <a:endParaRPr lang="zh-CN" altLang="en-US" dirty="0"/>
          </a:p>
        </p:txBody>
      </p:sp>
      <p:sp>
        <p:nvSpPr>
          <p:cNvPr id="24579" name="灯片编号占位符 2"/>
          <p:cNvSpPr>
            <a:spLocks noGrp="1"/>
          </p:cNvSpPr>
          <p:nvPr/>
        </p:nvSpPr>
        <p:spPr>
          <a:xfrm>
            <a:off x="3884613" y="8685213"/>
            <a:ext cx="2971800" cy="458787"/>
          </a:xfrm>
          <a:prstGeom prst="rect">
            <a:avLst/>
          </a:prstGeom>
          <a:noFill/>
          <a:ln w="9525">
            <a:noFill/>
          </a:ln>
        </p:spPr>
        <p:txBody>
          <a:bodyPr anchor="b"/>
          <a:lstStyle/>
          <a:p>
            <a:pPr lvl="0" algn="r"/>
            <a:fld id="{9A0DB2DC-4C9A-4742-B13C-FB6460FD3503}" type="slidenum">
              <a:rPr lang="en-US" altLang="zh-CN" sz="1200" dirty="0"/>
              <a:t>16</a:t>
            </a:fld>
            <a:endParaRPr lang="en-US" altLang="zh-CN"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algn="r"/>
            <a:fld id="{9A0DB2DC-4C9A-4742-B13C-FB6460FD3503}" type="slidenum">
              <a:rPr lang="en-US" altLang="zh-CN" sz="1200" dirty="0"/>
              <a:t>36</a:t>
            </a:fld>
            <a:endParaRPr lang="en-US" altLang="zh-CN" sz="1200" dirty="0"/>
          </a:p>
        </p:txBody>
      </p:sp>
      <p:sp>
        <p:nvSpPr>
          <p:cNvPr id="32770" name="文本占位符 1"/>
          <p:cNvSpPr>
            <a:spLocks noGrp="1"/>
          </p:cNvSpPr>
          <p:nvPr>
            <p:ph type="body"/>
          </p:nvPr>
        </p:nvSpPr>
        <p:spPr/>
        <p:txBody>
          <a:bodyPr wrap="square" lIns="91440" tIns="45720" rIns="91440" bIns="45720" anchor="t"/>
          <a:lstStyle/>
          <a:p>
            <a:pPr lvl="0"/>
            <a:r>
              <a:rPr lang="zh-CN" altLang="en-US" sz="4800" b="1" dirty="0">
                <a:solidFill>
                  <a:schemeClr val="tx2"/>
                </a:solidFill>
                <a:sym typeface="Arial" panose="020B0604020202020204" pitchFamily="34" charset="0"/>
              </a:rPr>
              <a:t>码间串扰：接收端收到的信号波形失去了码元之间的清晰界限的现象</a:t>
            </a:r>
            <a:r>
              <a:rPr lang="zh-CN" altLang="en-US" sz="3200" b="1" dirty="0">
                <a:solidFill>
                  <a:schemeClr val="tx2"/>
                </a:solidFill>
                <a:sym typeface="Arial" panose="020B0604020202020204" pitchFamily="34" charset="0"/>
              </a:rPr>
              <a:t>。</a:t>
            </a:r>
          </a:p>
          <a:p>
            <a:pPr lvl="0"/>
            <a:endParaRPr lang="en-US" altLang="zh-CN" sz="2000" b="1" dirty="0">
              <a:solidFill>
                <a:schemeClr val="tx2"/>
              </a:solidFill>
              <a:sym typeface="Arial" panose="020B0604020202020204" pitchFamily="34" charset="0"/>
            </a:endParaRPr>
          </a:p>
        </p:txBody>
      </p:sp>
      <p:sp>
        <p:nvSpPr>
          <p:cNvPr id="32771" name="灯片编号占位符 2"/>
          <p:cNvSpPr>
            <a:spLocks noGrp="1"/>
          </p:cNvSpPr>
          <p:nvPr/>
        </p:nvSpPr>
        <p:spPr>
          <a:xfrm>
            <a:off x="3884613" y="8685213"/>
            <a:ext cx="2971800" cy="458787"/>
          </a:xfrm>
          <a:prstGeom prst="rect">
            <a:avLst/>
          </a:prstGeom>
          <a:noFill/>
          <a:ln w="9525">
            <a:noFill/>
          </a:ln>
        </p:spPr>
        <p:txBody>
          <a:bodyPr anchor="b"/>
          <a:lstStyle/>
          <a:p>
            <a:pPr lvl="0" algn="r"/>
            <a:fld id="{9A0DB2DC-4C9A-4742-B13C-FB6460FD3503}" type="slidenum">
              <a:rPr lang="en-US" altLang="zh-CN" sz="1200" dirty="0"/>
              <a:t>36</a:t>
            </a:fld>
            <a:endParaRPr lang="en-US" altLang="zh-CN"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algn="r"/>
            <a:fld id="{9A0DB2DC-4C9A-4742-B13C-FB6460FD3503}" type="slidenum">
              <a:rPr lang="en-US" altLang="zh-CN" sz="1200" dirty="0"/>
              <a:t>37</a:t>
            </a:fld>
            <a:endParaRPr lang="en-US" altLang="zh-CN" sz="1200" dirty="0"/>
          </a:p>
        </p:txBody>
      </p:sp>
      <p:sp>
        <p:nvSpPr>
          <p:cNvPr id="34818" name="文本占位符 1"/>
          <p:cNvSpPr>
            <a:spLocks noGrp="1"/>
          </p:cNvSpPr>
          <p:nvPr>
            <p:ph type="body"/>
          </p:nvPr>
        </p:nvSpPr>
        <p:spPr/>
        <p:txBody>
          <a:bodyPr wrap="square" lIns="91440" tIns="45720" rIns="91440" bIns="45720" anchor="t"/>
          <a:lstStyle/>
          <a:p>
            <a:pPr lvl="0"/>
            <a:r>
              <a:rPr lang="zh-CN" altLang="en-US" dirty="0">
                <a:solidFill>
                  <a:schemeClr val="tx2"/>
                </a:solidFill>
                <a:sym typeface="Arial" panose="020B0604020202020204" pitchFamily="34" charset="0"/>
              </a:rPr>
              <a:t>信道的带宽或信道中的信噪比越大，则信息的极限传输速率就越高。 </a:t>
            </a:r>
            <a:endParaRPr lang="zh-CN" altLang="en-US" dirty="0">
              <a:solidFill>
                <a:schemeClr val="tx2"/>
              </a:solidFill>
            </a:endParaRPr>
          </a:p>
          <a:p>
            <a:pPr lvl="0"/>
            <a:r>
              <a:rPr lang="zh-CN" altLang="en-US" dirty="0">
                <a:solidFill>
                  <a:schemeClr val="tx2"/>
                </a:solidFill>
                <a:sym typeface="Arial" panose="020B0604020202020204" pitchFamily="34" charset="0"/>
              </a:rPr>
              <a:t>只要信息传输速率低于信道的极限信息传输速率，就一定可以找到某种办法来实现无差错的传输。 </a:t>
            </a:r>
            <a:endParaRPr lang="zh-CN" altLang="en-US" dirty="0">
              <a:solidFill>
                <a:schemeClr val="tx2"/>
              </a:solidFill>
            </a:endParaRPr>
          </a:p>
          <a:p>
            <a:pPr lvl="0"/>
            <a:r>
              <a:rPr lang="zh-CN" altLang="en-US" dirty="0">
                <a:solidFill>
                  <a:schemeClr val="tx2"/>
                </a:solidFill>
                <a:sym typeface="Arial" panose="020B0604020202020204" pitchFamily="34" charset="0"/>
              </a:rPr>
              <a:t>若信道带宽 </a:t>
            </a:r>
            <a:r>
              <a:rPr lang="en-US" altLang="zh-CN" i="1" dirty="0">
                <a:solidFill>
                  <a:schemeClr val="tx2"/>
                </a:solidFill>
                <a:sym typeface="Arial" panose="020B0604020202020204" pitchFamily="34" charset="0"/>
              </a:rPr>
              <a:t>W </a:t>
            </a:r>
            <a:r>
              <a:rPr lang="zh-CN" altLang="en-US" dirty="0">
                <a:solidFill>
                  <a:schemeClr val="tx2"/>
                </a:solidFill>
                <a:sym typeface="Arial" panose="020B0604020202020204" pitchFamily="34" charset="0"/>
              </a:rPr>
              <a:t>或信噪比 </a:t>
            </a:r>
            <a:r>
              <a:rPr lang="en-US" altLang="zh-CN" i="1" dirty="0">
                <a:solidFill>
                  <a:schemeClr val="tx2"/>
                </a:solidFill>
                <a:sym typeface="Arial" panose="020B0604020202020204" pitchFamily="34" charset="0"/>
              </a:rPr>
              <a:t>S</a:t>
            </a:r>
            <a:r>
              <a:rPr lang="en-US" altLang="zh-CN" dirty="0">
                <a:solidFill>
                  <a:schemeClr val="tx2"/>
                </a:solidFill>
                <a:sym typeface="Arial" panose="020B0604020202020204" pitchFamily="34" charset="0"/>
              </a:rPr>
              <a:t>/</a:t>
            </a:r>
            <a:r>
              <a:rPr lang="en-US" altLang="zh-CN" i="1" dirty="0">
                <a:solidFill>
                  <a:schemeClr val="tx2"/>
                </a:solidFill>
                <a:sym typeface="Arial" panose="020B0604020202020204" pitchFamily="34" charset="0"/>
              </a:rPr>
              <a:t>N </a:t>
            </a:r>
            <a:r>
              <a:rPr lang="zh-CN" altLang="en-US" dirty="0">
                <a:solidFill>
                  <a:schemeClr val="tx2"/>
                </a:solidFill>
                <a:sym typeface="Arial" panose="020B0604020202020204" pitchFamily="34" charset="0"/>
              </a:rPr>
              <a:t>没有上限（当然实际信道不可能是这样的），则信道的极限信息传输速率 </a:t>
            </a:r>
            <a:r>
              <a:rPr lang="en-US" altLang="zh-CN" i="1" dirty="0">
                <a:solidFill>
                  <a:schemeClr val="tx2"/>
                </a:solidFill>
                <a:sym typeface="Arial" panose="020B0604020202020204" pitchFamily="34" charset="0"/>
              </a:rPr>
              <a:t>C </a:t>
            </a:r>
            <a:r>
              <a:rPr lang="zh-CN" altLang="en-US" dirty="0">
                <a:solidFill>
                  <a:schemeClr val="tx2"/>
                </a:solidFill>
                <a:sym typeface="Arial" panose="020B0604020202020204" pitchFamily="34" charset="0"/>
              </a:rPr>
              <a:t>也就没有上限。</a:t>
            </a:r>
            <a:endParaRPr lang="zh-CN" altLang="en-US" dirty="0">
              <a:solidFill>
                <a:schemeClr val="tx2"/>
              </a:solidFill>
            </a:endParaRPr>
          </a:p>
          <a:p>
            <a:pPr lvl="0"/>
            <a:r>
              <a:rPr lang="zh-CN" altLang="en-US" dirty="0">
                <a:solidFill>
                  <a:schemeClr val="tx2"/>
                </a:solidFill>
                <a:sym typeface="Arial" panose="020B0604020202020204" pitchFamily="34" charset="0"/>
              </a:rPr>
              <a:t>实际信道上能够达到的信息传输速率要比香农的极限传输速率低不少。  </a:t>
            </a:r>
            <a:endParaRPr lang="zh-CN" altLang="en-US" dirty="0"/>
          </a:p>
        </p:txBody>
      </p:sp>
      <p:sp>
        <p:nvSpPr>
          <p:cNvPr id="34819" name="灯片编号占位符 2"/>
          <p:cNvSpPr>
            <a:spLocks noGrp="1"/>
          </p:cNvSpPr>
          <p:nvPr/>
        </p:nvSpPr>
        <p:spPr>
          <a:xfrm>
            <a:off x="3884613" y="8685213"/>
            <a:ext cx="2971800" cy="458787"/>
          </a:xfrm>
          <a:prstGeom prst="rect">
            <a:avLst/>
          </a:prstGeom>
          <a:noFill/>
          <a:ln w="9525">
            <a:noFill/>
          </a:ln>
        </p:spPr>
        <p:txBody>
          <a:bodyPr anchor="b"/>
          <a:lstStyle/>
          <a:p>
            <a:pPr lvl="0" algn="r"/>
            <a:fld id="{9A0DB2DC-4C9A-4742-B13C-FB6460FD3503}" type="slidenum">
              <a:rPr lang="en-US" altLang="zh-CN" sz="1200" dirty="0"/>
              <a:t>37</a:t>
            </a:fld>
            <a:endParaRPr lang="en-US"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2" name="灯片编号占位符 1"/>
          <p:cNvSpPr>
            <a:spLocks noGrp="1"/>
          </p:cNvSpPr>
          <p:nvPr>
            <p:ph type="sldNum" sz="quarter" idx="10"/>
          </p:nvPr>
        </p:nvSpPr>
        <p:spPr/>
        <p:txBody>
          <a:bodyPr/>
          <a:lstStyle/>
          <a:p>
            <a:pPr lvl="0" fontAlgn="base"/>
            <a:fld id="{9A0DB2DC-4C9A-4742-B13C-FB6460FD3503}" type="slidenum">
              <a:rPr lang="ko-KR" altLang="en-US" strike="noStrike" noProof="1" dirty="0">
                <a:latin typeface="Verdana" panose="020B0604030504040204" pitchFamily="34" charset="0"/>
                <a:ea typeface="Gulim" panose="020B0600000101010101" pitchFamily="34" charset="-127"/>
                <a:cs typeface="+mn-ea"/>
              </a:rPr>
              <a:t>‹#›</a:t>
            </a:fld>
            <a:endParaRPr lang="ko-KR"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F8FBF65-8C39-4294-BC99-CC10E7814718}" type="datetimeFigureOut">
              <a:rPr lang="zh-CN" altLang="en-US" smtClean="0"/>
              <a:t>2022/9/8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2646BC-1086-421A-9EA6-F3EB861CC81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F8FBF65-8C39-4294-BC99-CC10E7814718}" type="datetimeFigureOut">
              <a:rPr lang="zh-CN" altLang="en-US" smtClean="0"/>
              <a:t>2022/9/8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2646BC-1086-421A-9EA6-F3EB861CC817}"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F8FBF65-8C39-4294-BC99-CC10E7814718}" type="datetimeFigureOut">
              <a:rPr lang="zh-CN" altLang="en-US" smtClean="0"/>
              <a:t>2022/9/8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2646BC-1086-421A-9EA6-F3EB861CC817}"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F8FBF65-8C39-4294-BC99-CC10E7814718}" type="datetimeFigureOut">
              <a:rPr lang="zh-CN" altLang="en-US" smtClean="0"/>
              <a:t>2022/9/8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2646BC-1086-421A-9EA6-F3EB861CC817}"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F8FBF65-8C39-4294-BC99-CC10E7814718}" type="datetimeFigureOut">
              <a:rPr lang="zh-CN" altLang="en-US" smtClean="0"/>
              <a:t>2022/9/8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2646BC-1086-421A-9EA6-F3EB861CC817}"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F8FBF65-8C39-4294-BC99-CC10E7814718}" type="datetimeFigureOut">
              <a:rPr lang="zh-CN" altLang="en-US" smtClean="0"/>
              <a:t>2022/9/8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2646BC-1086-421A-9EA6-F3EB861CC817}"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F8FBF65-8C39-4294-BC99-CC10E7814718}" type="datetimeFigureOut">
              <a:rPr lang="zh-CN" altLang="en-US" smtClean="0"/>
              <a:t>2022/9/8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2646BC-1086-421A-9EA6-F3EB861CC817}"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F8FBF65-8C39-4294-BC99-CC10E7814718}" type="datetimeFigureOut">
              <a:rPr lang="zh-CN" altLang="en-US" smtClean="0"/>
              <a:t>2022/9/8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2646BC-1086-421A-9EA6-F3EB861CC81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灯片编号占位符 2"/>
          <p:cNvSpPr>
            <a:spLocks noGrp="1"/>
          </p:cNvSpPr>
          <p:nvPr>
            <p:ph type="sldNum" sz="quarter" idx="10"/>
          </p:nvPr>
        </p:nvSpPr>
        <p:spPr/>
        <p:txBody>
          <a:bodyPr/>
          <a:lstStyle/>
          <a:p>
            <a:pPr lvl="0" fontAlgn="base"/>
            <a:fld id="{9A0DB2DC-4C9A-4742-B13C-FB6460FD3503}" type="slidenum">
              <a:rPr lang="ko-KR" altLang="en-US" strike="noStrike" noProof="1" dirty="0">
                <a:latin typeface="Verdana" panose="020B0604030504040204" pitchFamily="34" charset="0"/>
                <a:ea typeface="Gulim" panose="020B0600000101010101" pitchFamily="34" charset="-127"/>
                <a:cs typeface="+mn-ea"/>
              </a:rPr>
              <a:t>‹#›</a:t>
            </a:fld>
            <a:endParaRPr lang="ko-KR"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标题幻灯片">
    <p:bg>
      <p:bgPr>
        <a:solidFill>
          <a:schemeClr val="bg1"/>
        </a:solidFill>
        <a:effectLst/>
      </p:bgPr>
    </p:bg>
    <p:spTree>
      <p:nvGrpSpPr>
        <p:cNvPr id="1" name=""/>
        <p:cNvGrpSpPr/>
        <p:nvPr/>
      </p:nvGrpSpPr>
      <p:grpSpPr>
        <a:xfrm>
          <a:off x="0" y="0"/>
          <a:ext cx="0" cy="0"/>
          <a:chOff x="0" y="0"/>
          <a:chExt cx="0" cy="0"/>
        </a:xfrm>
      </p:grpSpPr>
      <p:sp>
        <p:nvSpPr>
          <p:cNvPr id="3" name="KSO_CT2"/>
          <p:cNvSpPr>
            <a:spLocks noGrp="1"/>
          </p:cNvSpPr>
          <p:nvPr>
            <p:ph type="subTitle" idx="1" hasCustomPrompt="1"/>
          </p:nvPr>
        </p:nvSpPr>
        <p:spPr>
          <a:xfrm>
            <a:off x="1828801" y="3648922"/>
            <a:ext cx="5170486" cy="467211"/>
          </a:xfrm>
          <a:noFill/>
        </p:spPr>
        <p:txBody>
          <a:bodyPr>
            <a:noAutofit/>
          </a:bodyPr>
          <a:lstStyle>
            <a:lvl1pPr marL="0" indent="0" algn="ctr">
              <a:buNone/>
              <a:defRPr sz="1800" b="1">
                <a:solidFill>
                  <a:srgbClr val="002060"/>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单击此处添加您的副标题</a:t>
            </a:r>
          </a:p>
        </p:txBody>
      </p:sp>
      <p:sp>
        <p:nvSpPr>
          <p:cNvPr id="7" name="KSO_CT1"/>
          <p:cNvSpPr>
            <a:spLocks noGrp="1"/>
          </p:cNvSpPr>
          <p:nvPr>
            <p:ph type="title" hasCustomPrompt="1"/>
          </p:nvPr>
        </p:nvSpPr>
        <p:spPr>
          <a:xfrm>
            <a:off x="1828800" y="2614868"/>
            <a:ext cx="5170486" cy="879025"/>
          </a:xfrm>
        </p:spPr>
        <p:txBody>
          <a:bodyPr>
            <a:noAutofit/>
          </a:bodyPr>
          <a:lstStyle>
            <a:lvl1pPr algn="ctr">
              <a:lnSpc>
                <a:spcPct val="110000"/>
              </a:lnSpc>
              <a:defRPr sz="3200" b="1" baseline="0">
                <a:solidFill>
                  <a:srgbClr val="002060"/>
                </a:solidFill>
                <a:effectLst/>
                <a:latin typeface="+mj-ea"/>
                <a:ea typeface="+mj-ea"/>
              </a:defRPr>
            </a:lvl1pPr>
          </a:lstStyle>
          <a:p>
            <a:pPr fontAlgn="base"/>
            <a:r>
              <a:rPr lang="zh-CN" altLang="en-US" strike="noStrike" noProof="1" smtClean="0"/>
              <a:t>单击此处添加您的标题文字</a:t>
            </a:r>
            <a:endParaRPr lang="zh-CN" altLang="en-US" strike="noStrike" noProof="1"/>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fontAlgn="base"/>
            <a:fld id="{9A0DB2DC-4C9A-4742-B13C-FB6460FD3503}" type="slidenum">
              <a:rPr lang="ko-KR" altLang="en-US" strike="noStrike" noProof="1" dirty="0">
                <a:latin typeface="Verdana" panose="020B0604030504040204" pitchFamily="34" charset="0"/>
                <a:ea typeface="Gulim" panose="020B0600000101010101" pitchFamily="34" charset="-127"/>
                <a:cs typeface="+mn-ea"/>
              </a:rPr>
              <a:t>‹#›</a:t>
            </a:fld>
            <a:endParaRPr lang="ko-KR" altLang="en-US" strike="noStrike" noProof="1"/>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reserve="1">
  <p:cSld name="标题和文本">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2"/>
                </a:solidFill>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仅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356352"/>
            <a:ext cx="2133600" cy="365125"/>
          </a:xfrm>
          <a:prstGeom prst="rect">
            <a:avLst/>
          </a:prstGeom>
        </p:spPr>
        <p:txBody>
          <a:bodyPr/>
          <a:lstStyle/>
          <a:p>
            <a:fld id="{530820CF-B880-4189-942D-D702A7CBA730}" type="datetimeFigureOut">
              <a:rPr lang="zh-CN" altLang="en-US" smtClean="0"/>
              <a:t>2022/9/8</a:t>
            </a:fld>
            <a:endParaRPr lang="zh-CN" altLang="en-US"/>
          </a:p>
        </p:txBody>
      </p:sp>
      <p:sp>
        <p:nvSpPr>
          <p:cNvPr id="4" name="页脚占位符 3"/>
          <p:cNvSpPr>
            <a:spLocks noGrp="1"/>
          </p:cNvSpPr>
          <p:nvPr>
            <p:ph type="ftr" sz="quarter" idx="11"/>
          </p:nvPr>
        </p:nvSpPr>
        <p:spPr>
          <a:xfrm>
            <a:off x="3124200" y="6356352"/>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userDrawn="1"/>
        </p:nvSpPr>
        <p:spPr>
          <a:xfrm flipH="1">
            <a:off x="0" y="743855"/>
            <a:ext cx="9144000" cy="142775"/>
          </a:xfrm>
          <a:prstGeom prst="rect">
            <a:avLst/>
          </a:prstGeom>
          <a:solidFill>
            <a:srgbClr val="0A6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矩形: 圆角 5"/>
          <p:cNvSpPr/>
          <p:nvPr userDrawn="1"/>
        </p:nvSpPr>
        <p:spPr>
          <a:xfrm flipH="1">
            <a:off x="-450" y="260648"/>
            <a:ext cx="6696744"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7" name="椭圆 16"/>
          <p:cNvSpPr/>
          <p:nvPr userDrawn="1"/>
        </p:nvSpPr>
        <p:spPr>
          <a:xfrm>
            <a:off x="282389" y="426910"/>
            <a:ext cx="237708" cy="316944"/>
          </a:xfrm>
          <a:prstGeom prst="ellipse">
            <a:avLst/>
          </a:prstGeom>
          <a:solidFill>
            <a:srgbClr val="0A6CB5"/>
          </a:solidFill>
          <a:ln w="57150"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等线" panose="020F0502020204030204"/>
              <a:ea typeface="等线" panose="02010600030101010101" pitchFamily="2" charset="-122"/>
              <a:cs typeface="+mn-cs"/>
            </a:endParaRPr>
          </a:p>
        </p:txBody>
      </p:sp>
      <p:sp>
        <p:nvSpPr>
          <p:cNvPr id="18" name="椭圆 17"/>
          <p:cNvSpPr/>
          <p:nvPr userDrawn="1"/>
        </p:nvSpPr>
        <p:spPr>
          <a:xfrm>
            <a:off x="8594882" y="286088"/>
            <a:ext cx="269860" cy="360000"/>
          </a:xfrm>
          <a:prstGeom prst="ellipse">
            <a:avLst/>
          </a:prstGeom>
          <a:solidFill>
            <a:srgbClr val="2E2E2E">
              <a:alpha val="34902"/>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9" name="TextBox 15"/>
          <p:cNvSpPr txBox="1"/>
          <p:nvPr userDrawn="1"/>
        </p:nvSpPr>
        <p:spPr>
          <a:xfrm>
            <a:off x="8486027" y="289149"/>
            <a:ext cx="487568"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2EEF1883-7A0E-4F66-9932-E581691AD397}" type="slidenum">
              <a:rPr kumimoji="0" lang="zh-CN" altLang="en-US" sz="1600" b="0" i="0" u="none" strike="noStrike" kern="1200" cap="none" spc="0" normalizeH="0" baseline="0" noProof="0" smtClean="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fld>
            <a:r>
              <a:rPr kumimoji="0" lang="zh-CN" altLang="en-US" sz="1600" b="0" i="0" u="none" strike="noStrike" kern="1200" cap="none" spc="0" normalizeH="0" baseline="0" noProof="0" dirty="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320964201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F8FBF65-8C39-4294-BC99-CC10E7814718}" type="datetimeFigureOut">
              <a:rPr lang="zh-CN" altLang="en-US" smtClean="0"/>
              <a:t>2022/9/8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2646BC-1086-421A-9EA6-F3EB861CC81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F8FBF65-8C39-4294-BC99-CC10E7814718}" type="datetimeFigureOut">
              <a:rPr lang="zh-CN" altLang="en-US" smtClean="0"/>
              <a:t>2022/9/8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2646BC-1086-421A-9EA6-F3EB861CC81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F8FBF65-8C39-4294-BC99-CC10E7814718}" type="datetimeFigureOut">
              <a:rPr lang="zh-CN" altLang="en-US" smtClean="0"/>
              <a:t>2022/9/8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2646BC-1086-421A-9EA6-F3EB861CC81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1025" descr="6671b3fd25d84a3c9abc282b3f5c149f# #图片框 670"/>
          <p:cNvPicPr>
            <a:picLocks noChangeAspect="1"/>
          </p:cNvPicPr>
          <p:nvPr/>
        </p:nvPicPr>
        <p:blipFill>
          <a:blip r:embed="rId8" cstate="print"/>
          <a:stretch>
            <a:fillRect/>
          </a:stretch>
        </p:blipFill>
        <p:spPr>
          <a:xfrm>
            <a:off x="0" y="285750"/>
            <a:ext cx="9144000" cy="1055688"/>
          </a:xfrm>
          <a:prstGeom prst="rect">
            <a:avLst/>
          </a:prstGeom>
          <a:noFill/>
          <a:ln w="9525">
            <a:noFill/>
          </a:ln>
        </p:spPr>
      </p:pic>
      <p:sp>
        <p:nvSpPr>
          <p:cNvPr id="1027" name="矩形 1026" descr="39e72bbc1d774692bdf04135607c0fc1# #矩形 671"/>
          <p:cNvSpPr/>
          <p:nvPr/>
        </p:nvSpPr>
        <p:spPr>
          <a:xfrm>
            <a:off x="0" y="0"/>
            <a:ext cx="9144000" cy="241300"/>
          </a:xfrm>
          <a:prstGeom prst="rect">
            <a:avLst/>
          </a:prstGeom>
          <a:solidFill>
            <a:schemeClr val="tx1"/>
          </a:solidFill>
          <a:ln w="9525">
            <a:noFill/>
          </a:ln>
        </p:spPr>
        <p:txBody>
          <a:bodyPr anchor="t"/>
          <a:lstStyle/>
          <a:p>
            <a:pPr lvl="0" algn="ctr"/>
            <a:endParaRPr lang="zh-CN" altLang="en-US" dirty="0">
              <a:solidFill>
                <a:schemeClr val="tx2"/>
              </a:solidFill>
              <a:latin typeface="Arial" panose="020B0604020202020204" pitchFamily="34" charset="0"/>
              <a:ea typeface="宋体" panose="02010600030101010101" pitchFamily="2" charset="-122"/>
            </a:endParaRPr>
          </a:p>
        </p:txBody>
      </p:sp>
      <p:sp>
        <p:nvSpPr>
          <p:cNvPr id="1028" name="未知" descr="056087ac9a7f4e4eb1ed20d575a3e985# #未知"/>
          <p:cNvSpPr/>
          <p:nvPr/>
        </p:nvSpPr>
        <p:spPr>
          <a:xfrm>
            <a:off x="0" y="950913"/>
            <a:ext cx="9150350" cy="461962"/>
          </a:xfrm>
          <a:custGeom>
            <a:avLst/>
            <a:gdLst/>
            <a:ahLst/>
            <a:cxnLst/>
            <a:rect l="0" t="0" r="0" b="0"/>
            <a:pathLst>
              <a:path w="5768" h="366">
                <a:moveTo>
                  <a:pt x="4" y="365"/>
                </a:moveTo>
                <a:lnTo>
                  <a:pt x="0" y="246"/>
                </a:lnTo>
                <a:cubicBezTo>
                  <a:pt x="304" y="192"/>
                  <a:pt x="1175" y="64"/>
                  <a:pt x="1837" y="32"/>
                </a:cubicBezTo>
                <a:cubicBezTo>
                  <a:pt x="2499" y="0"/>
                  <a:pt x="3316" y="19"/>
                  <a:pt x="3970" y="52"/>
                </a:cubicBezTo>
                <a:cubicBezTo>
                  <a:pt x="4624" y="85"/>
                  <a:pt x="5464" y="179"/>
                  <a:pt x="5764" y="231"/>
                </a:cubicBezTo>
                <a:lnTo>
                  <a:pt x="5768" y="366"/>
                </a:lnTo>
                <a:lnTo>
                  <a:pt x="4" y="365"/>
                </a:lnTo>
                <a:close/>
              </a:path>
            </a:pathLst>
          </a:custGeom>
          <a:solidFill>
            <a:schemeClr val="bg1"/>
          </a:solidFill>
          <a:ln w="9525">
            <a:noFill/>
          </a:ln>
        </p:spPr>
        <p:txBody>
          <a:bodyPr/>
          <a:lstStyle/>
          <a:p>
            <a:endParaRPr lang="zh-CN" altLang="en-US"/>
          </a:p>
        </p:txBody>
      </p:sp>
      <p:sp>
        <p:nvSpPr>
          <p:cNvPr id="1029" name="直接连接符 1028" descr="7a49ad69680e498c95bbe728bb124b0b# #直线 673"/>
          <p:cNvSpPr/>
          <p:nvPr/>
        </p:nvSpPr>
        <p:spPr>
          <a:xfrm>
            <a:off x="425450" y="6524625"/>
            <a:ext cx="8353425" cy="0"/>
          </a:xfrm>
          <a:prstGeom prst="line">
            <a:avLst/>
          </a:prstGeom>
          <a:ln w="9525" cap="flat" cmpd="sng">
            <a:solidFill>
              <a:schemeClr val="tx1"/>
            </a:solidFill>
            <a:prstDash val="solid"/>
            <a:round/>
            <a:headEnd type="none" w="med" len="med"/>
            <a:tailEnd type="none" w="med" len="med"/>
          </a:ln>
        </p:spPr>
        <p:txBody>
          <a:bodyPr anchor="t"/>
          <a:lstStyle/>
          <a:p>
            <a:pPr lvl="0" algn="ctr"/>
            <a:endParaRPr lang="zh-CN" altLang="en-US" dirty="0">
              <a:latin typeface="Arial" panose="020B0604020202020204" pitchFamily="34" charset="0"/>
              <a:ea typeface="宋体" panose="02010600030101010101" pitchFamily="2" charset="-122"/>
            </a:endParaRPr>
          </a:p>
        </p:txBody>
      </p:sp>
      <p:sp>
        <p:nvSpPr>
          <p:cNvPr id="1030" name="标题 1029" descr="afbae0ddf0234c3bbd5a2eb4a4d10acd# #矩形 674"/>
          <p:cNvSpPr>
            <a:spLocks noGrp="1"/>
          </p:cNvSpPr>
          <p:nvPr>
            <p:ph type="title"/>
          </p:nvPr>
        </p:nvSpPr>
        <p:spPr>
          <a:xfrm>
            <a:off x="468313" y="333375"/>
            <a:ext cx="7848600" cy="609600"/>
          </a:xfrm>
          <a:prstGeom prst="rect">
            <a:avLst/>
          </a:prstGeom>
          <a:noFill/>
          <a:ln w="9525">
            <a:noFill/>
          </a:ln>
        </p:spPr>
        <p:txBody>
          <a:bodyPr anchor="ctr"/>
          <a:lstStyle/>
          <a:p>
            <a:pPr lvl="0"/>
            <a:r>
              <a:rPr lang="en-US" altLang="zh-CN" dirty="0"/>
              <a:t>Click to edit Master title style</a:t>
            </a:r>
          </a:p>
        </p:txBody>
      </p:sp>
      <p:sp>
        <p:nvSpPr>
          <p:cNvPr id="1031" name="文本占位符 1030" descr="f2ee45c6b4b54178a752d1e4af8a5240# #矩形 675"/>
          <p:cNvSpPr>
            <a:spLocks noGrp="1"/>
          </p:cNvSpPr>
          <p:nvPr>
            <p:ph type="body"/>
          </p:nvPr>
        </p:nvSpPr>
        <p:spPr>
          <a:xfrm>
            <a:off x="457200" y="1371600"/>
            <a:ext cx="8229600" cy="5081588"/>
          </a:xfrm>
          <a:prstGeom prst="rect">
            <a:avLst/>
          </a:prstGeom>
          <a:noFill/>
          <a:ln w="9525">
            <a:noFill/>
          </a:ln>
        </p:spPr>
        <p:txBody>
          <a:bodyPr anchor="t"/>
          <a:lstStyle/>
          <a:p>
            <a:pPr lvl="0"/>
            <a:r>
              <a:rPr lang="en-US" altLang="zh-CN"/>
              <a:t>Click to edit Master text styles</a:t>
            </a:r>
          </a:p>
          <a:p>
            <a:pPr lvl="1" indent="-285750"/>
            <a:r>
              <a:rPr lang="en-US" altLang="zh-CN"/>
              <a:t>Second level</a:t>
            </a:r>
          </a:p>
          <a:p>
            <a:pPr lvl="2" indent="-228600"/>
            <a:r>
              <a:rPr lang="en-US" altLang="zh-CN"/>
              <a:t>Third level</a:t>
            </a:r>
          </a:p>
          <a:p>
            <a:pPr lvl="3" indent="-228600"/>
            <a:r>
              <a:rPr lang="en-US" altLang="zh-CN"/>
              <a:t>Fourth level</a:t>
            </a:r>
          </a:p>
          <a:p>
            <a:pPr lvl="4" indent="-228600"/>
            <a:r>
              <a:rPr lang="en-US" altLang="zh-CN"/>
              <a:t>Fifth level</a:t>
            </a:r>
          </a:p>
        </p:txBody>
      </p:sp>
      <p:sp>
        <p:nvSpPr>
          <p:cNvPr id="1032" name="灯片编号占位符 1031" descr="82b6307d78174eab86f3b55213439c68# #矩形 678"/>
          <p:cNvSpPr>
            <a:spLocks noGrp="1"/>
          </p:cNvSpPr>
          <p:nvPr>
            <p:ph type="sldNum" sz="quarter" idx="4"/>
          </p:nvPr>
        </p:nvSpPr>
        <p:spPr>
          <a:xfrm>
            <a:off x="3276600" y="6508750"/>
            <a:ext cx="2133600" cy="304800"/>
          </a:xfrm>
          <a:prstGeom prst="rect">
            <a:avLst/>
          </a:prstGeom>
          <a:noFill/>
          <a:ln w="9525">
            <a:noFill/>
            <a:miter/>
          </a:ln>
        </p:spPr>
        <p:txBody>
          <a:bodyPr/>
          <a:lstStyle>
            <a:lvl1pPr algn="ctr">
              <a:defRPr sz="1400" b="1">
                <a:solidFill>
                  <a:schemeClr val="tx2"/>
                </a:solidFill>
                <a:latin typeface="Verdana" panose="020B0604030504040204" pitchFamily="34" charset="0"/>
                <a:ea typeface="Gulim" panose="020B0600000101010101" pitchFamily="34" charset="-127"/>
              </a:defRPr>
            </a:lvl1pPr>
          </a:lstStyle>
          <a:p>
            <a:pPr lvl="0" fontAlgn="base"/>
            <a:fld id="{9A0DB2DC-4C9A-4742-B13C-FB6460FD3503}" type="slidenum">
              <a:rPr lang="ko-KR" altLang="en-US" strike="noStrike" noProof="1" dirty="0">
                <a:latin typeface="Verdana" panose="020B0604030504040204" pitchFamily="34" charset="0"/>
                <a:ea typeface="Gulim" panose="020B0600000101010101" pitchFamily="34" charset="-127"/>
                <a:cs typeface="+mn-ea"/>
              </a:rPr>
              <a:t>‹#›</a:t>
            </a:fld>
            <a:endParaRPr lang="ko-KR"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6" r:id="rId6"/>
  </p:sldLayoutIdLst>
  <p:hf sldNum="0" hdr="0" ftr="0" dt="0"/>
  <p:txStyles>
    <p:titleStyle>
      <a:lvl1pPr marL="0" lvl="0" indent="0" algn="ctr" defTabSz="914400" eaLnBrk="1" fontAlgn="base" latinLnBrk="0" hangingPunct="1">
        <a:spcBef>
          <a:spcPct val="0"/>
        </a:spcBef>
        <a:spcAft>
          <a:spcPct val="0"/>
        </a:spcAft>
        <a:buClr>
          <a:srgbClr val="000000"/>
        </a:buClr>
        <a:buNone/>
        <a:defRPr sz="32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accent1"/>
        </a:buClr>
        <a:buFont typeface="Wingdings" panose="05000000000000000000" pitchFamily="2" charset="2"/>
        <a:buChar char="v"/>
        <a:defRPr sz="2800" b="1" i="0" u="none" kern="1200" baseline="0">
          <a:solidFill>
            <a:schemeClr val="tx2"/>
          </a:solidFill>
          <a:latin typeface="+mn-lt"/>
          <a:ea typeface="+mn-ea"/>
          <a:cs typeface="+mn-cs"/>
        </a:defRPr>
      </a:lvl1pPr>
      <a:lvl2pPr marL="742950" lvl="1" indent="-285750" algn="l" defTabSz="914400" eaLnBrk="1" fontAlgn="base" latinLnBrk="0" hangingPunct="1">
        <a:spcBef>
          <a:spcPct val="20000"/>
        </a:spcBef>
        <a:spcAft>
          <a:spcPct val="0"/>
        </a:spcAft>
        <a:buClr>
          <a:schemeClr val="tx2"/>
        </a:buClr>
        <a:buSzPct val="60000"/>
        <a:buFont typeface="Wingdings" panose="05000000000000000000" pitchFamily="2" charset="2"/>
        <a:buChar char="n"/>
        <a:defRPr sz="2400" b="0" i="0" u="none" kern="1200" baseline="0">
          <a:solidFill>
            <a:schemeClr val="tx2"/>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400" b="0" i="0" u="none" kern="1200" baseline="0">
          <a:solidFill>
            <a:schemeClr val="tx2"/>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000" b="0" i="0" u="none" kern="1200" baseline="0">
          <a:solidFill>
            <a:schemeClr val="tx2"/>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chemeClr val="tx2"/>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chemeClr val="tx2"/>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chemeClr val="tx2"/>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chemeClr val="tx2"/>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chemeClr val="tx2"/>
          </a:solidFill>
          <a:latin typeface="+mn-lt"/>
          <a:ea typeface="+mn-ea"/>
          <a:cs typeface="+mn-cs"/>
        </a:defRPr>
      </a:lvl9pPr>
    </p:bodyStyle>
    <p:otherStyle>
      <a:lvl1pPr marL="0" lvl="0"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914400" lvl="2" indent="0" algn="ctr"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371600" lvl="3" indent="0" algn="ctr"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828800" lvl="4" indent="0" algn="ctr"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2286000" lvl="5" indent="0" algn="ctr"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743200" lvl="6" indent="0" algn="ctr"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3200400" lvl="7" indent="0" algn="ctr"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3657600" lvl="8" indent="0" algn="ctr"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3175">
            <a:solidFill>
              <a:schemeClr val="tx1"/>
            </a:solidFill>
          </a:ln>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8FBF65-8C39-4294-BC99-CC10E7814718}" type="datetimeFigureOut">
              <a:rPr lang="zh-CN" altLang="en-US" smtClean="0"/>
              <a:t>2022/9/8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646BC-1086-421A-9EA6-F3EB861CC81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14.wmf"/><Relationship Id="rId4"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jpeg"/></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5" name="副标题 2" descr="f2ee45c6b4b54178a752d1e4af8a5240# #矩形 675"/>
          <p:cNvSpPr>
            <a:spLocks noGrp="1"/>
          </p:cNvSpPr>
          <p:nvPr>
            <p:ph type="subTitle" idx="1"/>
          </p:nvPr>
        </p:nvSpPr>
        <p:spPr>
          <a:xfrm>
            <a:off x="898525" y="1628775"/>
            <a:ext cx="7429500" cy="3500438"/>
          </a:xfrm>
        </p:spPr>
        <p:txBody>
          <a:bodyPr lIns="91440" tIns="45720" rIns="91440" bIns="45720" anchor="t"/>
          <a:lstStyle/>
          <a:p>
            <a:pPr algn="l" defTabSz="914400">
              <a:lnSpc>
                <a:spcPct val="150000"/>
              </a:lnSpc>
              <a:buSzPct val="70000"/>
              <a:buFont typeface="Wingdings 2" panose="05020102010507070707" pitchFamily="18" charset="2"/>
              <a:buNone/>
            </a:pPr>
            <a:r>
              <a:rPr lang="en-US" altLang="en-US" sz="3200" kern="1200" baseline="0" dirty="0">
                <a:solidFill>
                  <a:srgbClr val="002060"/>
                </a:solidFill>
                <a:latin typeface="宋体" panose="02010600030101010101" pitchFamily="2" charset="-122"/>
                <a:ea typeface="+mn-ea"/>
                <a:cs typeface="+mn-cs"/>
              </a:rPr>
              <a:t>    </a:t>
            </a:r>
            <a:r>
              <a:rPr lang="zh-CN" altLang="en-US" sz="3200" kern="1200" baseline="0" dirty="0">
                <a:solidFill>
                  <a:srgbClr val="002060"/>
                </a:solidFill>
                <a:latin typeface="宋体" panose="02010600030101010101" pitchFamily="2" charset="-122"/>
                <a:ea typeface="+mn-ea"/>
                <a:cs typeface="+mn-cs"/>
              </a:rPr>
              <a:t>同学们都知道，我们现在可以有线上网还可以无线上网，那么如何搭建网络的物理通路？中国有上亿网民在使用网络的物理通路，如何保证其传输畅通？</a:t>
            </a:r>
            <a:r>
              <a:rPr lang="en-US" altLang="zh-CN" sz="3200" kern="1200" baseline="0" dirty="0">
                <a:solidFill>
                  <a:srgbClr val="002060"/>
                </a:solidFill>
                <a:latin typeface="宋体" panose="02010600030101010101" pitchFamily="2" charset="-122"/>
                <a:ea typeface="+mn-ea"/>
                <a:cs typeface="+mn-cs"/>
              </a:rPr>
              <a:t>……</a:t>
            </a:r>
            <a:r>
              <a:rPr lang="zh-CN" altLang="en-US" sz="3200" kern="1200" baseline="0" dirty="0">
                <a:solidFill>
                  <a:srgbClr val="002060"/>
                </a:solidFill>
                <a:latin typeface="宋体" panose="02010600030101010101" pitchFamily="2" charset="-122"/>
                <a:ea typeface="+mn-ea"/>
                <a:cs typeface="+mn-cs"/>
              </a:rPr>
              <a:t>接下来让我们带着这些问题来学习计算机网络第</a:t>
            </a:r>
            <a:r>
              <a:rPr lang="en-US" altLang="zh-CN" sz="3200" kern="1200" baseline="0" dirty="0">
                <a:solidFill>
                  <a:srgbClr val="002060"/>
                </a:solidFill>
                <a:latin typeface="宋体" panose="02010600030101010101" pitchFamily="2" charset="-122"/>
                <a:ea typeface="+mn-ea"/>
                <a:cs typeface="+mn-cs"/>
              </a:rPr>
              <a:t>2</a:t>
            </a:r>
            <a:r>
              <a:rPr lang="zh-CN" altLang="en-US" sz="3200" kern="1200" baseline="0" dirty="0">
                <a:solidFill>
                  <a:srgbClr val="002060"/>
                </a:solidFill>
                <a:latin typeface="宋体" panose="02010600030101010101" pitchFamily="2" charset="-122"/>
                <a:ea typeface="+mn-ea"/>
                <a:cs typeface="+mn-cs"/>
              </a:rPr>
              <a:t>章物理层知识。</a:t>
            </a:r>
          </a:p>
          <a:p>
            <a:pPr algn="l" defTabSz="914400">
              <a:lnSpc>
                <a:spcPct val="150000"/>
              </a:lnSpc>
              <a:buSzPct val="70000"/>
              <a:buFont typeface="Wingdings 2" panose="05020102010507070707" pitchFamily="18" charset="2"/>
              <a:buNone/>
            </a:pPr>
            <a:endParaRPr lang="zh-CN" altLang="en-US" sz="3200" kern="1200" baseline="0" dirty="0">
              <a:solidFill>
                <a:srgbClr val="002060"/>
              </a:solidFill>
              <a:latin typeface="宋体" panose="02010600030101010101" pitchFamily="2" charset="-122"/>
              <a:ea typeface="+mn-ea"/>
              <a:cs typeface="+mn-cs"/>
            </a:endParaRPr>
          </a:p>
          <a:p>
            <a:pPr algn="l" defTabSz="914400">
              <a:lnSpc>
                <a:spcPct val="150000"/>
              </a:lnSpc>
              <a:buSzPct val="70000"/>
              <a:buFont typeface="Wingdings 2" panose="05020102010507070707" pitchFamily="18" charset="2"/>
              <a:buNone/>
            </a:pPr>
            <a:endParaRPr lang="zh-CN" altLang="en-US" sz="2400" kern="1200" baseline="0" dirty="0">
              <a:solidFill>
                <a:srgbClr val="002060"/>
              </a:solidFill>
              <a:latin typeface="宋体" panose="02010600030101010101" pitchFamily="2" charset="-122"/>
              <a:ea typeface="+mn-ea"/>
              <a:cs typeface="+mn-cs"/>
            </a:endParaRPr>
          </a:p>
        </p:txBody>
      </p:sp>
      <p:sp>
        <p:nvSpPr>
          <p:cNvPr id="6146" name="标题 1" descr="afbae0ddf0234c3bbd5a2eb4a4d10acd# #矩形 674"/>
          <p:cNvSpPr>
            <a:spLocks noGrp="1"/>
          </p:cNvSpPr>
          <p:nvPr>
            <p:ph type="title"/>
          </p:nvPr>
        </p:nvSpPr>
        <p:spPr>
          <a:xfrm>
            <a:off x="2051050" y="836613"/>
            <a:ext cx="5170488" cy="879475"/>
          </a:xfrm>
        </p:spPr>
        <p:txBody>
          <a:bodyPr lIns="91440" tIns="45720" rIns="91440" bIns="45720" anchor="ctr"/>
          <a:lstStyle/>
          <a:p>
            <a:pPr defTabSz="914400">
              <a:buNone/>
            </a:pPr>
            <a:r>
              <a:rPr lang="zh-CN" altLang="en-US" sz="4000" kern="1200" baseline="0" dirty="0">
                <a:solidFill>
                  <a:srgbClr val="002060"/>
                </a:solidFill>
                <a:latin typeface="+mj-ea"/>
                <a:ea typeface="+mj-ea"/>
                <a:cs typeface="+mj-cs"/>
              </a:rPr>
              <a:t>第</a:t>
            </a:r>
            <a:r>
              <a:rPr lang="en-US" altLang="zh-CN" sz="4000" kern="1200" baseline="0" dirty="0">
                <a:solidFill>
                  <a:srgbClr val="002060"/>
                </a:solidFill>
                <a:latin typeface="宋体" panose="02010600030101010101" pitchFamily="2" charset="-122"/>
                <a:ea typeface="+mj-ea"/>
                <a:cs typeface="+mj-cs"/>
              </a:rPr>
              <a:t>2</a:t>
            </a:r>
            <a:r>
              <a:rPr lang="zh-CN" altLang="en-US" sz="4000" kern="1200" baseline="0" dirty="0">
                <a:solidFill>
                  <a:srgbClr val="002060"/>
                </a:solidFill>
                <a:latin typeface="+mj-ea"/>
                <a:ea typeface="+mj-ea"/>
                <a:cs typeface="+mj-cs"/>
              </a:rPr>
              <a:t>章   物理层</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descr="afbae0ddf0234c3bbd5a2eb4a4d10acd# #矩形 674"/>
          <p:cNvSpPr>
            <a:spLocks noGrp="1"/>
          </p:cNvSpPr>
          <p:nvPr>
            <p:ph type="title"/>
          </p:nvPr>
        </p:nvSpPr>
        <p:spPr/>
        <p:txBody>
          <a:bodyPr wrap="square" lIns="91440" tIns="45720" rIns="91440" bIns="45720" anchor="ctr"/>
          <a:lstStyle/>
          <a:p>
            <a:pPr defTabSz="914400">
              <a:buNone/>
            </a:pPr>
            <a:r>
              <a:rPr lang="en-US" altLang="zh-CN" sz="4000" b="1" kern="1200" baseline="0" dirty="0">
                <a:latin typeface="+mj-lt"/>
                <a:ea typeface="黑体" panose="02010609060101010101" pitchFamily="2" charset="-122"/>
                <a:cs typeface="+mj-cs"/>
              </a:rPr>
              <a:t>6</a:t>
            </a:r>
            <a:r>
              <a:rPr lang="zh-CN" altLang="en-US" sz="4000" b="1" kern="1200" baseline="0" dirty="0">
                <a:latin typeface="+mj-lt"/>
                <a:ea typeface="黑体" panose="02010609060101010101" pitchFamily="2" charset="-122"/>
                <a:cs typeface="+mj-cs"/>
              </a:rPr>
              <a:t>、规程特性的含义</a:t>
            </a:r>
          </a:p>
        </p:txBody>
      </p:sp>
      <p:sp>
        <p:nvSpPr>
          <p:cNvPr id="5" name="TextBox 4"/>
          <p:cNvSpPr txBox="1"/>
          <p:nvPr/>
        </p:nvSpPr>
        <p:spPr>
          <a:xfrm>
            <a:off x="428596" y="1214422"/>
            <a:ext cx="8286808" cy="2742802"/>
          </a:xfrm>
          <a:prstGeom prst="rect">
            <a:avLst/>
          </a:prstGeom>
          <a:noFill/>
        </p:spPr>
        <p:txBody>
          <a:bodyPr wrap="square" rtlCol="0">
            <a:spAutoFit/>
          </a:bodyPr>
          <a:lstStyle/>
          <a:p>
            <a:pPr>
              <a:lnSpc>
                <a:spcPct val="150000"/>
              </a:lnSpc>
            </a:pPr>
            <a:r>
              <a:rPr lang="zh-CN" altLang="en-US" sz="4000" b="1" dirty="0" smtClean="0">
                <a:solidFill>
                  <a:srgbClr val="FF0000"/>
                </a:solidFill>
              </a:rPr>
              <a:t>规程特性</a:t>
            </a:r>
            <a:r>
              <a:rPr lang="zh-CN" altLang="en-US" sz="4000" b="1" dirty="0" smtClean="0"/>
              <a:t>定义了在信号线上进行二进制比特流传输的一组操作过程，包括各信号线的工作顺序和时序。</a:t>
            </a:r>
            <a:endParaRPr lang="zh-CN" altLang="en-US" sz="40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48129" descr="afbae0ddf0234c3bbd5a2eb4a4d10acd# #矩形 674"/>
          <p:cNvSpPr>
            <a:spLocks noGrp="1"/>
          </p:cNvSpPr>
          <p:nvPr>
            <p:ph type="title"/>
          </p:nvPr>
        </p:nvSpPr>
        <p:spPr/>
        <p:txBody>
          <a:bodyPr wrap="square" lIns="91440" tIns="45720" rIns="91440" bIns="45720" anchor="ctr"/>
          <a:lstStyle/>
          <a:p>
            <a:pPr lvl="0">
              <a:lnSpc>
                <a:spcPct val="90000"/>
              </a:lnSpc>
            </a:pPr>
            <a:r>
              <a:rPr lang="zh-CN" altLang="en-US" sz="3600" b="1" dirty="0" smtClean="0">
                <a:solidFill>
                  <a:schemeClr val="bg1"/>
                </a:solidFill>
                <a:ea typeface="黑体" panose="02010609060101010101" pitchFamily="2" charset="-122"/>
              </a:rPr>
              <a:t>                                                     数据通信系统的模型</a:t>
            </a:r>
            <a:endParaRPr lang="zh-CN" altLang="en-US" sz="3600" b="1" dirty="0">
              <a:solidFill>
                <a:schemeClr val="bg1"/>
              </a:solidFill>
              <a:ea typeface="黑体" panose="02010609060101010101" pitchFamily="2" charset="-122"/>
            </a:endParaRPr>
          </a:p>
        </p:txBody>
      </p:sp>
      <p:grpSp>
        <p:nvGrpSpPr>
          <p:cNvPr id="2" name="组合 48180"/>
          <p:cNvGrpSpPr/>
          <p:nvPr/>
        </p:nvGrpSpPr>
        <p:grpSpPr>
          <a:xfrm>
            <a:off x="3946525" y="4391025"/>
            <a:ext cx="1025525" cy="727075"/>
            <a:chOff x="0" y="0"/>
            <a:chExt cx="646" cy="458"/>
          </a:xfrm>
        </p:grpSpPr>
        <p:sp>
          <p:nvSpPr>
            <p:cNvPr id="18435" name="AutoShape 13"/>
            <p:cNvSpPr/>
            <p:nvPr/>
          </p:nvSpPr>
          <p:spPr>
            <a:xfrm>
              <a:off x="0" y="0"/>
              <a:ext cx="646" cy="458"/>
            </a:xfrm>
            <a:prstGeom prst="cube">
              <a:avLst>
                <a:gd name="adj" fmla="val 13069"/>
              </a:avLst>
            </a:prstGeom>
            <a:solidFill>
              <a:srgbClr val="CCFFFF"/>
            </a:solidFill>
            <a:ln w="9525" cap="flat" cmpd="sng">
              <a:solidFill>
                <a:schemeClr val="tx1"/>
              </a:solidFill>
              <a:prstDash val="solid"/>
              <a:miter/>
              <a:headEnd type="none" w="med" len="med"/>
              <a:tailEnd type="none" w="med" len="med"/>
            </a:ln>
          </p:spPr>
          <p:txBody>
            <a:bodyPr wrap="none" anchor="ctr"/>
            <a:lstStyle/>
            <a:p>
              <a:pPr lvl="0" algn="ctr"/>
              <a:endParaRPr lang="zh-CN" altLang="zh-CN" sz="2400" dirty="0">
                <a:latin typeface="Tahoma" panose="020B0604030504040204" pitchFamily="34" charset="0"/>
                <a:ea typeface="宋体" panose="02010600030101010101" pitchFamily="2" charset="-122"/>
              </a:endParaRPr>
            </a:p>
          </p:txBody>
        </p:sp>
        <p:sp>
          <p:nvSpPr>
            <p:cNvPr id="18436" name="Rectangle 16"/>
            <p:cNvSpPr/>
            <p:nvPr/>
          </p:nvSpPr>
          <p:spPr>
            <a:xfrm>
              <a:off x="83" y="54"/>
              <a:ext cx="508" cy="402"/>
            </a:xfrm>
            <a:prstGeom prst="rect">
              <a:avLst/>
            </a:prstGeom>
            <a:noFill/>
            <a:ln w="9525">
              <a:noFill/>
            </a:ln>
          </p:spPr>
          <p:txBody>
            <a:bodyPr lIns="90488" tIns="44450" rIns="90488" bIns="44450" anchor="t">
              <a:spAutoFit/>
            </a:bodyPr>
            <a:lstStyle/>
            <a:p>
              <a:pPr lvl="0" defTabSz="762000" eaLnBrk="0" hangingPunct="0"/>
              <a:r>
                <a:rPr lang="zh-CN" altLang="en-US" dirty="0">
                  <a:solidFill>
                    <a:srgbClr val="333399"/>
                  </a:solidFill>
                  <a:latin typeface="Times New Roman" panose="02020603050405020304" pitchFamily="18" charset="0"/>
                  <a:ea typeface="黑体" panose="02010609060101010101" pitchFamily="2" charset="-122"/>
                </a:rPr>
                <a:t>传输</a:t>
              </a:r>
            </a:p>
            <a:p>
              <a:pPr lvl="0" defTabSz="762000" eaLnBrk="0" hangingPunct="0"/>
              <a:r>
                <a:rPr lang="zh-CN" altLang="en-US" dirty="0">
                  <a:solidFill>
                    <a:srgbClr val="333399"/>
                  </a:solidFill>
                  <a:latin typeface="Times New Roman" panose="02020603050405020304" pitchFamily="18" charset="0"/>
                  <a:ea typeface="黑体" panose="02010609060101010101" pitchFamily="2" charset="-122"/>
                </a:rPr>
                <a:t>系统</a:t>
              </a:r>
            </a:p>
          </p:txBody>
        </p:sp>
      </p:grpSp>
      <p:grpSp>
        <p:nvGrpSpPr>
          <p:cNvPr id="3" name="组合 48183"/>
          <p:cNvGrpSpPr/>
          <p:nvPr/>
        </p:nvGrpSpPr>
        <p:grpSpPr>
          <a:xfrm>
            <a:off x="1481138" y="4754563"/>
            <a:ext cx="627062" cy="1189037"/>
            <a:chOff x="0" y="0"/>
            <a:chExt cx="395" cy="749"/>
          </a:xfrm>
        </p:grpSpPr>
        <p:sp>
          <p:nvSpPr>
            <p:cNvPr id="18438" name="Rectangle 7"/>
            <p:cNvSpPr/>
            <p:nvPr/>
          </p:nvSpPr>
          <p:spPr>
            <a:xfrm>
              <a:off x="38" y="1"/>
              <a:ext cx="357" cy="748"/>
            </a:xfrm>
            <a:prstGeom prst="rect">
              <a:avLst/>
            </a:prstGeom>
            <a:noFill/>
            <a:ln w="9525">
              <a:noFill/>
            </a:ln>
          </p:spPr>
          <p:txBody>
            <a:bodyPr lIns="90488" tIns="44450" rIns="90488" bIns="44450" anchor="t">
              <a:spAutoFit/>
            </a:bodyPr>
            <a:lstStyle/>
            <a:p>
              <a:pPr lvl="0" defTabSz="762000" eaLnBrk="0" hangingPunct="0"/>
              <a:r>
                <a:rPr lang="zh-CN" altLang="en-US" dirty="0">
                  <a:solidFill>
                    <a:srgbClr val="333399"/>
                  </a:solidFill>
                  <a:latin typeface="Times New Roman" panose="02020603050405020304" pitchFamily="18" charset="0"/>
                  <a:ea typeface="黑体" panose="02010609060101010101" pitchFamily="2" charset="-122"/>
                </a:rPr>
                <a:t>输入数据</a:t>
              </a:r>
            </a:p>
          </p:txBody>
        </p:sp>
        <p:sp>
          <p:nvSpPr>
            <p:cNvPr id="18439" name="Line 18"/>
            <p:cNvSpPr/>
            <p:nvPr/>
          </p:nvSpPr>
          <p:spPr>
            <a:xfrm>
              <a:off x="0" y="0"/>
              <a:ext cx="346" cy="0"/>
            </a:xfrm>
            <a:prstGeom prst="line">
              <a:avLst/>
            </a:prstGeom>
            <a:ln w="38100" cap="flat" cmpd="sng">
              <a:solidFill>
                <a:srgbClr val="333399"/>
              </a:solidFill>
              <a:prstDash val="solid"/>
              <a:round/>
              <a:headEnd type="none" w="med" len="med"/>
              <a:tailEnd type="triangle" w="med" len="lg"/>
            </a:ln>
          </p:spPr>
          <p:txBody>
            <a:bodyPr anchor="t"/>
            <a:lstStyle/>
            <a:p>
              <a:pPr lvl="0"/>
              <a:endParaRPr lang="zh-CN" altLang="en-US">
                <a:latin typeface="Arial" panose="020B0604020202020204" pitchFamily="34" charset="0"/>
                <a:ea typeface="宋体" panose="02010600030101010101" pitchFamily="2" charset="-122"/>
              </a:endParaRPr>
            </a:p>
          </p:txBody>
        </p:sp>
      </p:grpSp>
      <p:grpSp>
        <p:nvGrpSpPr>
          <p:cNvPr id="4" name="组合 48186"/>
          <p:cNvGrpSpPr/>
          <p:nvPr/>
        </p:nvGrpSpPr>
        <p:grpSpPr>
          <a:xfrm>
            <a:off x="2860675" y="4748213"/>
            <a:ext cx="1177925" cy="712787"/>
            <a:chOff x="0" y="0"/>
            <a:chExt cx="742" cy="449"/>
          </a:xfrm>
        </p:grpSpPr>
        <p:sp>
          <p:nvSpPr>
            <p:cNvPr id="18441" name="Rectangle 9"/>
            <p:cNvSpPr/>
            <p:nvPr/>
          </p:nvSpPr>
          <p:spPr>
            <a:xfrm>
              <a:off x="12" y="47"/>
              <a:ext cx="730" cy="402"/>
            </a:xfrm>
            <a:prstGeom prst="rect">
              <a:avLst/>
            </a:prstGeom>
            <a:noFill/>
            <a:ln w="9525">
              <a:noFill/>
            </a:ln>
          </p:spPr>
          <p:txBody>
            <a:bodyPr lIns="90488" tIns="44450" rIns="90488" bIns="44450" anchor="t">
              <a:spAutoFit/>
            </a:bodyPr>
            <a:lstStyle/>
            <a:p>
              <a:pPr lvl="0" algn="ctr" defTabSz="762000" eaLnBrk="0" hangingPunct="0"/>
              <a:r>
                <a:rPr lang="zh-CN" altLang="en-US" dirty="0">
                  <a:solidFill>
                    <a:srgbClr val="333399"/>
                  </a:solidFill>
                  <a:latin typeface="Times New Roman" panose="02020603050405020304" pitchFamily="18" charset="0"/>
                  <a:ea typeface="黑体" panose="02010609060101010101" pitchFamily="2" charset="-122"/>
                </a:rPr>
                <a:t>发送</a:t>
              </a:r>
            </a:p>
            <a:p>
              <a:pPr lvl="0" algn="ctr" defTabSz="762000" eaLnBrk="0" hangingPunct="0"/>
              <a:r>
                <a:rPr lang="zh-CN" altLang="en-US" dirty="0">
                  <a:solidFill>
                    <a:srgbClr val="333399"/>
                  </a:solidFill>
                  <a:latin typeface="Times New Roman" panose="02020603050405020304" pitchFamily="18" charset="0"/>
                  <a:ea typeface="黑体" panose="02010609060101010101" pitchFamily="2" charset="-122"/>
                </a:rPr>
                <a:t>的信号</a:t>
              </a:r>
            </a:p>
          </p:txBody>
        </p:sp>
        <p:sp>
          <p:nvSpPr>
            <p:cNvPr id="18442" name="Line 19"/>
            <p:cNvSpPr/>
            <p:nvPr/>
          </p:nvSpPr>
          <p:spPr>
            <a:xfrm>
              <a:off x="0" y="0"/>
              <a:ext cx="684" cy="4"/>
            </a:xfrm>
            <a:prstGeom prst="line">
              <a:avLst/>
            </a:prstGeom>
            <a:ln w="38100" cap="flat" cmpd="sng">
              <a:solidFill>
                <a:srgbClr val="333399"/>
              </a:solidFill>
              <a:prstDash val="solid"/>
              <a:round/>
              <a:headEnd type="none" w="med" len="med"/>
              <a:tailEnd type="triangle" w="med" len="lg"/>
            </a:ln>
          </p:spPr>
          <p:txBody>
            <a:bodyPr anchor="t"/>
            <a:lstStyle/>
            <a:p>
              <a:pPr lvl="0"/>
              <a:endParaRPr lang="zh-CN" altLang="en-US">
                <a:latin typeface="Arial" panose="020B0604020202020204" pitchFamily="34" charset="0"/>
                <a:ea typeface="宋体" panose="02010600030101010101" pitchFamily="2" charset="-122"/>
              </a:endParaRPr>
            </a:p>
          </p:txBody>
        </p:sp>
      </p:grpSp>
      <p:grpSp>
        <p:nvGrpSpPr>
          <p:cNvPr id="5" name="组合 48189"/>
          <p:cNvGrpSpPr/>
          <p:nvPr/>
        </p:nvGrpSpPr>
        <p:grpSpPr>
          <a:xfrm>
            <a:off x="4943475" y="4754563"/>
            <a:ext cx="1157288" cy="673100"/>
            <a:chOff x="0" y="0"/>
            <a:chExt cx="729" cy="424"/>
          </a:xfrm>
        </p:grpSpPr>
        <p:sp>
          <p:nvSpPr>
            <p:cNvPr id="18444" name="Rectangle 10"/>
            <p:cNvSpPr/>
            <p:nvPr/>
          </p:nvSpPr>
          <p:spPr>
            <a:xfrm>
              <a:off x="20" y="22"/>
              <a:ext cx="709" cy="402"/>
            </a:xfrm>
            <a:prstGeom prst="rect">
              <a:avLst/>
            </a:prstGeom>
            <a:noFill/>
            <a:ln w="9525">
              <a:noFill/>
            </a:ln>
          </p:spPr>
          <p:txBody>
            <a:bodyPr lIns="90488" tIns="44450" rIns="90488" bIns="44450" anchor="t">
              <a:spAutoFit/>
            </a:bodyPr>
            <a:lstStyle/>
            <a:p>
              <a:pPr lvl="0" algn="ctr" defTabSz="762000" eaLnBrk="0" hangingPunct="0"/>
              <a:r>
                <a:rPr lang="zh-CN" altLang="en-US" dirty="0">
                  <a:solidFill>
                    <a:srgbClr val="333399"/>
                  </a:solidFill>
                  <a:latin typeface="Times New Roman" panose="02020603050405020304" pitchFamily="18" charset="0"/>
                  <a:ea typeface="黑体" panose="02010609060101010101" pitchFamily="2" charset="-122"/>
                </a:rPr>
                <a:t>接收</a:t>
              </a:r>
            </a:p>
            <a:p>
              <a:pPr lvl="0" algn="ctr" defTabSz="762000" eaLnBrk="0" hangingPunct="0"/>
              <a:r>
                <a:rPr lang="zh-CN" altLang="en-US" dirty="0">
                  <a:solidFill>
                    <a:srgbClr val="333399"/>
                  </a:solidFill>
                  <a:latin typeface="Times New Roman" panose="02020603050405020304" pitchFamily="18" charset="0"/>
                  <a:ea typeface="黑体" panose="02010609060101010101" pitchFamily="2" charset="-122"/>
                </a:rPr>
                <a:t>的信号</a:t>
              </a:r>
            </a:p>
          </p:txBody>
        </p:sp>
        <p:sp>
          <p:nvSpPr>
            <p:cNvPr id="18445" name="Line 20"/>
            <p:cNvSpPr/>
            <p:nvPr/>
          </p:nvSpPr>
          <p:spPr>
            <a:xfrm>
              <a:off x="0" y="0"/>
              <a:ext cx="714" cy="0"/>
            </a:xfrm>
            <a:prstGeom prst="line">
              <a:avLst/>
            </a:prstGeom>
            <a:ln w="38100" cap="flat" cmpd="sng">
              <a:solidFill>
                <a:srgbClr val="333399"/>
              </a:solidFill>
              <a:prstDash val="solid"/>
              <a:round/>
              <a:headEnd type="none" w="med" len="med"/>
              <a:tailEnd type="triangle" w="med" len="lg"/>
            </a:ln>
          </p:spPr>
          <p:txBody>
            <a:bodyPr anchor="t"/>
            <a:lstStyle/>
            <a:p>
              <a:pPr lvl="0"/>
              <a:endParaRPr lang="zh-CN" altLang="en-US">
                <a:latin typeface="Arial" panose="020B0604020202020204" pitchFamily="34" charset="0"/>
                <a:ea typeface="宋体" panose="02010600030101010101" pitchFamily="2" charset="-122"/>
              </a:endParaRPr>
            </a:p>
          </p:txBody>
        </p:sp>
      </p:grpSp>
      <p:grpSp>
        <p:nvGrpSpPr>
          <p:cNvPr id="6" name="组合 48192"/>
          <p:cNvGrpSpPr/>
          <p:nvPr/>
        </p:nvGrpSpPr>
        <p:grpSpPr>
          <a:xfrm>
            <a:off x="6891338" y="4754563"/>
            <a:ext cx="592137" cy="1262062"/>
            <a:chOff x="0" y="0"/>
            <a:chExt cx="373" cy="795"/>
          </a:xfrm>
        </p:grpSpPr>
        <p:sp>
          <p:nvSpPr>
            <p:cNvPr id="18447" name="Rectangle 8"/>
            <p:cNvSpPr/>
            <p:nvPr/>
          </p:nvSpPr>
          <p:spPr>
            <a:xfrm>
              <a:off x="16" y="47"/>
              <a:ext cx="357" cy="748"/>
            </a:xfrm>
            <a:prstGeom prst="rect">
              <a:avLst/>
            </a:prstGeom>
            <a:noFill/>
            <a:ln w="9525">
              <a:noFill/>
            </a:ln>
          </p:spPr>
          <p:txBody>
            <a:bodyPr lIns="90488" tIns="44450" rIns="90488" bIns="44450" anchor="t">
              <a:spAutoFit/>
            </a:bodyPr>
            <a:lstStyle/>
            <a:p>
              <a:pPr lvl="0" defTabSz="762000" eaLnBrk="0" hangingPunct="0"/>
              <a:r>
                <a:rPr lang="zh-CN" altLang="en-US" dirty="0">
                  <a:solidFill>
                    <a:srgbClr val="333399"/>
                  </a:solidFill>
                  <a:latin typeface="Times New Roman" panose="02020603050405020304" pitchFamily="18" charset="0"/>
                  <a:ea typeface="黑体" panose="02010609060101010101" pitchFamily="2" charset="-122"/>
                </a:rPr>
                <a:t>输出数据</a:t>
              </a:r>
            </a:p>
          </p:txBody>
        </p:sp>
        <p:sp>
          <p:nvSpPr>
            <p:cNvPr id="18448" name="Line 21"/>
            <p:cNvSpPr/>
            <p:nvPr/>
          </p:nvSpPr>
          <p:spPr>
            <a:xfrm>
              <a:off x="0" y="0"/>
              <a:ext cx="336" cy="0"/>
            </a:xfrm>
            <a:prstGeom prst="line">
              <a:avLst/>
            </a:prstGeom>
            <a:ln w="38100" cap="flat" cmpd="sng">
              <a:solidFill>
                <a:srgbClr val="333399"/>
              </a:solidFill>
              <a:prstDash val="solid"/>
              <a:round/>
              <a:headEnd type="none" w="med" len="med"/>
              <a:tailEnd type="triangle" w="med" len="lg"/>
            </a:ln>
          </p:spPr>
          <p:txBody>
            <a:bodyPr anchor="t"/>
            <a:lstStyle/>
            <a:p>
              <a:pPr lvl="0"/>
              <a:endParaRPr lang="zh-CN" altLang="en-US">
                <a:latin typeface="Arial" panose="020B0604020202020204" pitchFamily="34" charset="0"/>
                <a:ea typeface="宋体" panose="02010600030101010101" pitchFamily="2" charset="-122"/>
              </a:endParaRPr>
            </a:p>
          </p:txBody>
        </p:sp>
      </p:grpSp>
      <p:grpSp>
        <p:nvGrpSpPr>
          <p:cNvPr id="7" name="组合 48195"/>
          <p:cNvGrpSpPr/>
          <p:nvPr/>
        </p:nvGrpSpPr>
        <p:grpSpPr>
          <a:xfrm>
            <a:off x="682625" y="4391025"/>
            <a:ext cx="850900" cy="727075"/>
            <a:chOff x="0" y="0"/>
            <a:chExt cx="536" cy="458"/>
          </a:xfrm>
        </p:grpSpPr>
        <p:sp>
          <p:nvSpPr>
            <p:cNvPr id="18450" name="AutoShape 11"/>
            <p:cNvSpPr/>
            <p:nvPr/>
          </p:nvSpPr>
          <p:spPr>
            <a:xfrm>
              <a:off x="0" y="0"/>
              <a:ext cx="536" cy="458"/>
            </a:xfrm>
            <a:prstGeom prst="cube">
              <a:avLst>
                <a:gd name="adj" fmla="val 13069"/>
              </a:avLst>
            </a:prstGeom>
            <a:solidFill>
              <a:srgbClr val="FFFF66"/>
            </a:solidFill>
            <a:ln w="9525" cap="flat" cmpd="sng">
              <a:solidFill>
                <a:schemeClr val="tx1"/>
              </a:solidFill>
              <a:prstDash val="solid"/>
              <a:miter/>
              <a:headEnd type="none" w="med" len="med"/>
              <a:tailEnd type="none" w="med" len="med"/>
            </a:ln>
          </p:spPr>
          <p:txBody>
            <a:bodyPr wrap="none" anchor="ctr"/>
            <a:lstStyle/>
            <a:p>
              <a:pPr lvl="0" algn="ctr"/>
              <a:endParaRPr lang="zh-CN" altLang="zh-CN" sz="2400" dirty="0">
                <a:latin typeface="Tahoma" panose="020B0604030504040204" pitchFamily="34" charset="0"/>
                <a:ea typeface="宋体" panose="02010600030101010101" pitchFamily="2" charset="-122"/>
              </a:endParaRPr>
            </a:p>
          </p:txBody>
        </p:sp>
        <p:sp>
          <p:nvSpPr>
            <p:cNvPr id="18451" name="Rectangle 22"/>
            <p:cNvSpPr/>
            <p:nvPr/>
          </p:nvSpPr>
          <p:spPr>
            <a:xfrm>
              <a:off x="42" y="128"/>
              <a:ext cx="447" cy="229"/>
            </a:xfrm>
            <a:prstGeom prst="rect">
              <a:avLst/>
            </a:prstGeom>
            <a:noFill/>
            <a:ln w="9525">
              <a:noFill/>
            </a:ln>
          </p:spPr>
          <p:txBody>
            <a:bodyPr lIns="90488" tIns="44450" rIns="90488" bIns="44450" anchor="t">
              <a:spAutoFit/>
            </a:bodyPr>
            <a:lstStyle/>
            <a:p>
              <a:pPr lvl="0" defTabSz="762000" eaLnBrk="0" hangingPunct="0"/>
              <a:r>
                <a:rPr lang="zh-CN" altLang="en-US" dirty="0">
                  <a:solidFill>
                    <a:srgbClr val="333399"/>
                  </a:solidFill>
                  <a:latin typeface="Times New Roman" panose="02020603050405020304" pitchFamily="18" charset="0"/>
                  <a:ea typeface="黑体" panose="02010609060101010101" pitchFamily="2" charset="-122"/>
                </a:rPr>
                <a:t>源点</a:t>
              </a:r>
            </a:p>
          </p:txBody>
        </p:sp>
      </p:grpSp>
      <p:grpSp>
        <p:nvGrpSpPr>
          <p:cNvPr id="8" name="组合 48198"/>
          <p:cNvGrpSpPr/>
          <p:nvPr/>
        </p:nvGrpSpPr>
        <p:grpSpPr>
          <a:xfrm>
            <a:off x="7424738" y="4391025"/>
            <a:ext cx="850900" cy="727075"/>
            <a:chOff x="0" y="0"/>
            <a:chExt cx="536" cy="458"/>
          </a:xfrm>
        </p:grpSpPr>
        <p:sp>
          <p:nvSpPr>
            <p:cNvPr id="18453" name="AutoShape 15"/>
            <p:cNvSpPr/>
            <p:nvPr/>
          </p:nvSpPr>
          <p:spPr>
            <a:xfrm>
              <a:off x="0" y="0"/>
              <a:ext cx="536" cy="458"/>
            </a:xfrm>
            <a:prstGeom prst="cube">
              <a:avLst>
                <a:gd name="adj" fmla="val 13069"/>
              </a:avLst>
            </a:prstGeom>
            <a:solidFill>
              <a:srgbClr val="FFCCFF"/>
            </a:solidFill>
            <a:ln w="9525" cap="flat" cmpd="sng">
              <a:solidFill>
                <a:schemeClr val="tx1"/>
              </a:solidFill>
              <a:prstDash val="solid"/>
              <a:miter/>
              <a:headEnd type="none" w="med" len="med"/>
              <a:tailEnd type="none" w="med" len="med"/>
            </a:ln>
          </p:spPr>
          <p:txBody>
            <a:bodyPr wrap="none" anchor="ctr"/>
            <a:lstStyle/>
            <a:p>
              <a:pPr lvl="0" algn="ctr"/>
              <a:endParaRPr lang="zh-CN" altLang="zh-CN" sz="2400" dirty="0">
                <a:latin typeface="Tahoma" panose="020B0604030504040204" pitchFamily="34" charset="0"/>
                <a:ea typeface="宋体" panose="02010600030101010101" pitchFamily="2" charset="-122"/>
              </a:endParaRPr>
            </a:p>
          </p:txBody>
        </p:sp>
        <p:sp>
          <p:nvSpPr>
            <p:cNvPr id="18454" name="Rectangle 23"/>
            <p:cNvSpPr/>
            <p:nvPr/>
          </p:nvSpPr>
          <p:spPr>
            <a:xfrm>
              <a:off x="45" y="137"/>
              <a:ext cx="446" cy="229"/>
            </a:xfrm>
            <a:prstGeom prst="rect">
              <a:avLst/>
            </a:prstGeom>
            <a:noFill/>
            <a:ln w="9525">
              <a:noFill/>
            </a:ln>
          </p:spPr>
          <p:txBody>
            <a:bodyPr lIns="90488" tIns="44450" rIns="90488" bIns="44450" anchor="t">
              <a:spAutoFit/>
            </a:bodyPr>
            <a:lstStyle/>
            <a:p>
              <a:pPr lvl="0" defTabSz="762000" eaLnBrk="0" hangingPunct="0"/>
              <a:r>
                <a:rPr lang="zh-CN" altLang="en-US" dirty="0">
                  <a:solidFill>
                    <a:srgbClr val="333399"/>
                  </a:solidFill>
                  <a:latin typeface="Times New Roman" panose="02020603050405020304" pitchFamily="18" charset="0"/>
                  <a:ea typeface="黑体" panose="02010609060101010101" pitchFamily="2" charset="-122"/>
                </a:rPr>
                <a:t>终点</a:t>
              </a:r>
            </a:p>
          </p:txBody>
        </p:sp>
      </p:grpSp>
      <p:grpSp>
        <p:nvGrpSpPr>
          <p:cNvPr id="9" name="组合 48201"/>
          <p:cNvGrpSpPr/>
          <p:nvPr/>
        </p:nvGrpSpPr>
        <p:grpSpPr>
          <a:xfrm>
            <a:off x="1985963" y="4391025"/>
            <a:ext cx="922337" cy="727075"/>
            <a:chOff x="0" y="0"/>
            <a:chExt cx="581" cy="458"/>
          </a:xfrm>
        </p:grpSpPr>
        <p:sp>
          <p:nvSpPr>
            <p:cNvPr id="18456" name="AutoShape 12"/>
            <p:cNvSpPr/>
            <p:nvPr/>
          </p:nvSpPr>
          <p:spPr>
            <a:xfrm>
              <a:off x="28" y="0"/>
              <a:ext cx="537" cy="458"/>
            </a:xfrm>
            <a:prstGeom prst="cube">
              <a:avLst>
                <a:gd name="adj" fmla="val 13069"/>
              </a:avLst>
            </a:prstGeom>
            <a:solidFill>
              <a:srgbClr val="FFFF66"/>
            </a:solidFill>
            <a:ln w="9525" cap="flat" cmpd="sng">
              <a:solidFill>
                <a:schemeClr val="tx1"/>
              </a:solidFill>
              <a:prstDash val="solid"/>
              <a:miter/>
              <a:headEnd type="none" w="med" len="med"/>
              <a:tailEnd type="none" w="med" len="med"/>
            </a:ln>
          </p:spPr>
          <p:txBody>
            <a:bodyPr wrap="none" anchor="ctr"/>
            <a:lstStyle/>
            <a:p>
              <a:pPr lvl="0" algn="ctr"/>
              <a:endParaRPr lang="zh-CN" altLang="zh-CN" sz="2400" dirty="0">
                <a:latin typeface="Tahoma" panose="020B0604030504040204" pitchFamily="34" charset="0"/>
                <a:ea typeface="宋体" panose="02010600030101010101" pitchFamily="2" charset="-122"/>
              </a:endParaRPr>
            </a:p>
          </p:txBody>
        </p:sp>
        <p:sp>
          <p:nvSpPr>
            <p:cNvPr id="18457" name="Rectangle 24"/>
            <p:cNvSpPr/>
            <p:nvPr/>
          </p:nvSpPr>
          <p:spPr>
            <a:xfrm>
              <a:off x="0" y="137"/>
              <a:ext cx="581" cy="229"/>
            </a:xfrm>
            <a:prstGeom prst="rect">
              <a:avLst/>
            </a:prstGeom>
            <a:noFill/>
            <a:ln w="9525">
              <a:noFill/>
            </a:ln>
          </p:spPr>
          <p:txBody>
            <a:bodyPr lIns="90488" tIns="44450" rIns="90488" bIns="44450" anchor="t">
              <a:spAutoFit/>
            </a:bodyPr>
            <a:lstStyle/>
            <a:p>
              <a:pPr lvl="0" defTabSz="762000" eaLnBrk="0" hangingPunct="0"/>
              <a:r>
                <a:rPr lang="zh-CN" altLang="en-US" dirty="0">
                  <a:solidFill>
                    <a:srgbClr val="333399"/>
                  </a:solidFill>
                  <a:latin typeface="Times New Roman" panose="02020603050405020304" pitchFamily="18" charset="0"/>
                  <a:ea typeface="黑体" panose="02010609060101010101" pitchFamily="2" charset="-122"/>
                </a:rPr>
                <a:t>发送器</a:t>
              </a:r>
            </a:p>
          </p:txBody>
        </p:sp>
      </p:grpSp>
      <p:grpSp>
        <p:nvGrpSpPr>
          <p:cNvPr id="10" name="组合 48204"/>
          <p:cNvGrpSpPr/>
          <p:nvPr/>
        </p:nvGrpSpPr>
        <p:grpSpPr>
          <a:xfrm>
            <a:off x="6034088" y="4391025"/>
            <a:ext cx="922337" cy="727075"/>
            <a:chOff x="0" y="0"/>
            <a:chExt cx="581" cy="458"/>
          </a:xfrm>
        </p:grpSpPr>
        <p:sp>
          <p:nvSpPr>
            <p:cNvPr id="18459" name="AutoShape 14"/>
            <p:cNvSpPr/>
            <p:nvPr/>
          </p:nvSpPr>
          <p:spPr>
            <a:xfrm>
              <a:off x="27" y="0"/>
              <a:ext cx="535" cy="458"/>
            </a:xfrm>
            <a:prstGeom prst="cube">
              <a:avLst>
                <a:gd name="adj" fmla="val 13069"/>
              </a:avLst>
            </a:prstGeom>
            <a:solidFill>
              <a:srgbClr val="FFCCFF"/>
            </a:solidFill>
            <a:ln w="9525" cap="flat" cmpd="sng">
              <a:solidFill>
                <a:schemeClr val="tx1"/>
              </a:solidFill>
              <a:prstDash val="solid"/>
              <a:miter/>
              <a:headEnd type="none" w="med" len="med"/>
              <a:tailEnd type="none" w="med" len="med"/>
            </a:ln>
          </p:spPr>
          <p:txBody>
            <a:bodyPr wrap="none" anchor="ctr"/>
            <a:lstStyle/>
            <a:p>
              <a:pPr lvl="0" algn="ctr"/>
              <a:endParaRPr lang="zh-CN" altLang="zh-CN" sz="2400" dirty="0">
                <a:latin typeface="Tahoma" panose="020B0604030504040204" pitchFamily="34" charset="0"/>
                <a:ea typeface="宋体" panose="02010600030101010101" pitchFamily="2" charset="-122"/>
              </a:endParaRPr>
            </a:p>
          </p:txBody>
        </p:sp>
        <p:sp>
          <p:nvSpPr>
            <p:cNvPr id="18460" name="Rectangle 25"/>
            <p:cNvSpPr/>
            <p:nvPr/>
          </p:nvSpPr>
          <p:spPr>
            <a:xfrm>
              <a:off x="0" y="128"/>
              <a:ext cx="581" cy="229"/>
            </a:xfrm>
            <a:prstGeom prst="rect">
              <a:avLst/>
            </a:prstGeom>
            <a:noFill/>
            <a:ln w="9525">
              <a:noFill/>
            </a:ln>
          </p:spPr>
          <p:txBody>
            <a:bodyPr lIns="90488" tIns="44450" rIns="90488" bIns="44450" anchor="t">
              <a:spAutoFit/>
            </a:bodyPr>
            <a:lstStyle/>
            <a:p>
              <a:pPr lvl="0" defTabSz="762000" eaLnBrk="0" hangingPunct="0"/>
              <a:r>
                <a:rPr lang="zh-CN" altLang="en-US" dirty="0">
                  <a:solidFill>
                    <a:srgbClr val="333399"/>
                  </a:solidFill>
                  <a:latin typeface="Times New Roman" panose="02020603050405020304" pitchFamily="18" charset="0"/>
                  <a:ea typeface="黑体" panose="02010609060101010101" pitchFamily="2" charset="-122"/>
                </a:rPr>
                <a:t>接收器</a:t>
              </a:r>
            </a:p>
          </p:txBody>
        </p:sp>
      </p:grpSp>
      <p:sp>
        <p:nvSpPr>
          <p:cNvPr id="18461" name="Line 26"/>
          <p:cNvSpPr/>
          <p:nvPr/>
        </p:nvSpPr>
        <p:spPr>
          <a:xfrm>
            <a:off x="2597150" y="2978150"/>
            <a:ext cx="3479800" cy="1588"/>
          </a:xfrm>
          <a:prstGeom prst="line">
            <a:avLst/>
          </a:prstGeom>
          <a:ln w="28575" cap="flat" cmpd="sng">
            <a:solidFill>
              <a:srgbClr val="333399"/>
            </a:solidFill>
            <a:prstDash val="solid"/>
            <a:round/>
            <a:headEnd type="none" w="med" len="med"/>
            <a:tailEnd type="none" w="med"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18462" name="Line 27"/>
          <p:cNvSpPr/>
          <p:nvPr/>
        </p:nvSpPr>
        <p:spPr>
          <a:xfrm>
            <a:off x="1392238" y="2978150"/>
            <a:ext cx="847725" cy="3175"/>
          </a:xfrm>
          <a:prstGeom prst="line">
            <a:avLst/>
          </a:prstGeom>
          <a:ln w="76200" cap="flat" cmpd="tri">
            <a:solidFill>
              <a:srgbClr val="333399"/>
            </a:solidFill>
            <a:prstDash val="solid"/>
            <a:round/>
            <a:headEnd type="none" w="med" len="med"/>
            <a:tailEnd type="none" w="med"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18463" name="Rectangle 28"/>
          <p:cNvSpPr/>
          <p:nvPr/>
        </p:nvSpPr>
        <p:spPr>
          <a:xfrm>
            <a:off x="1728788" y="3195638"/>
            <a:ext cx="1354137" cy="363537"/>
          </a:xfrm>
          <a:prstGeom prst="rect">
            <a:avLst/>
          </a:prstGeom>
          <a:noFill/>
          <a:ln w="9525">
            <a:noFill/>
          </a:ln>
        </p:spPr>
        <p:txBody>
          <a:bodyPr lIns="90488" tIns="44450" rIns="90488" bIns="44450" anchor="t">
            <a:spAutoFit/>
          </a:bodyPr>
          <a:lstStyle/>
          <a:p>
            <a:pPr lvl="0" defTabSz="762000" eaLnBrk="0" hangingPunct="0"/>
            <a:r>
              <a:rPr lang="zh-CN" altLang="en-US" dirty="0">
                <a:solidFill>
                  <a:srgbClr val="333399"/>
                </a:solidFill>
                <a:latin typeface="Arial" panose="020B0604020202020204" pitchFamily="34" charset="0"/>
                <a:ea typeface="黑体" panose="02010609060101010101" pitchFamily="2" charset="-122"/>
              </a:rPr>
              <a:t>调制解调器</a:t>
            </a:r>
          </a:p>
        </p:txBody>
      </p:sp>
      <p:sp>
        <p:nvSpPr>
          <p:cNvPr id="18464" name="Line 29"/>
          <p:cNvSpPr/>
          <p:nvPr/>
        </p:nvSpPr>
        <p:spPr>
          <a:xfrm>
            <a:off x="6643688" y="2978150"/>
            <a:ext cx="922337" cy="1588"/>
          </a:xfrm>
          <a:prstGeom prst="line">
            <a:avLst/>
          </a:prstGeom>
          <a:ln w="76200" cap="flat" cmpd="tri">
            <a:solidFill>
              <a:srgbClr val="333399"/>
            </a:solidFill>
            <a:prstDash val="solid"/>
            <a:round/>
            <a:headEnd type="none" w="med" len="med"/>
            <a:tailEnd type="none" w="med" len="med"/>
          </a:ln>
        </p:spPr>
        <p:txBody>
          <a:bodyPr anchor="t"/>
          <a:lstStyle/>
          <a:p>
            <a:pPr lvl="0"/>
            <a:endParaRPr lang="zh-CN" altLang="en-US">
              <a:latin typeface="Arial" panose="020B0604020202020204" pitchFamily="34" charset="0"/>
              <a:ea typeface="宋体" panose="02010600030101010101" pitchFamily="2" charset="-122"/>
            </a:endParaRPr>
          </a:p>
        </p:txBody>
      </p:sp>
      <p:grpSp>
        <p:nvGrpSpPr>
          <p:cNvPr id="18465" name="组合 48211"/>
          <p:cNvGrpSpPr/>
          <p:nvPr/>
        </p:nvGrpSpPr>
        <p:grpSpPr>
          <a:xfrm>
            <a:off x="3671888" y="2446338"/>
            <a:ext cx="1582737" cy="1009650"/>
            <a:chOff x="0" y="0"/>
            <a:chExt cx="1769" cy="816"/>
          </a:xfrm>
        </p:grpSpPr>
        <p:sp>
          <p:nvSpPr>
            <p:cNvPr id="4131" name="Oval 81"/>
            <p:cNvSpPr>
              <a:spLocks noChangeArrowheads="1"/>
            </p:cNvSpPr>
            <p:nvPr/>
          </p:nvSpPr>
          <p:spPr bwMode="auto">
            <a:xfrm>
              <a:off x="1205" y="266"/>
              <a:ext cx="554" cy="248"/>
            </a:xfrm>
            <a:prstGeom prst="ellipse">
              <a:avLst/>
            </a:prstGeom>
            <a:solidFill>
              <a:srgbClr val="DDDDDD"/>
            </a:solidFill>
            <a:ln w="9525">
              <a:noFill/>
              <a:round/>
            </a:ln>
            <a:effectLst>
              <a:outerShdw dist="68387" dir="4091822" algn="ctr" rotWithShape="0">
                <a:schemeClr val="tx1"/>
              </a:outerShdw>
            </a:effectLst>
          </p:spPr>
          <p: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32" name="Oval 82"/>
            <p:cNvSpPr>
              <a:spLocks noChangeArrowheads="1"/>
            </p:cNvSpPr>
            <p:nvPr/>
          </p:nvSpPr>
          <p:spPr bwMode="auto">
            <a:xfrm>
              <a:off x="543" y="479"/>
              <a:ext cx="884" cy="337"/>
            </a:xfrm>
            <a:prstGeom prst="ellipse">
              <a:avLst/>
            </a:prstGeom>
            <a:solidFill>
              <a:srgbClr val="DDDDDD"/>
            </a:solidFill>
            <a:ln w="9525">
              <a:noFill/>
              <a:round/>
            </a:ln>
            <a:effectLst>
              <a:outerShdw dist="35921" dir="2700000" algn="ctr" rotWithShape="0">
                <a:schemeClr val="tx1"/>
              </a:outerShdw>
            </a:effectLst>
          </p:spPr>
          <p: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33" name="Oval 83"/>
            <p:cNvSpPr>
              <a:spLocks noChangeArrowheads="1"/>
            </p:cNvSpPr>
            <p:nvPr/>
          </p:nvSpPr>
          <p:spPr bwMode="auto">
            <a:xfrm>
              <a:off x="117" y="409"/>
              <a:ext cx="586" cy="281"/>
            </a:xfrm>
            <a:prstGeom prst="ellipse">
              <a:avLst/>
            </a:prstGeom>
            <a:solidFill>
              <a:srgbClr val="DDDDDD"/>
            </a:solidFill>
            <a:ln w="9525">
              <a:noFill/>
              <a:round/>
            </a:ln>
            <a:effectLst>
              <a:outerShdw dist="68387" dir="4091822" algn="ctr" rotWithShape="0">
                <a:schemeClr val="tx1"/>
              </a:outerShdw>
            </a:effectLst>
          </p:spPr>
          <p: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34" name="Oval 84"/>
            <p:cNvSpPr>
              <a:spLocks noChangeArrowheads="1"/>
            </p:cNvSpPr>
            <p:nvPr/>
          </p:nvSpPr>
          <p:spPr bwMode="auto">
            <a:xfrm>
              <a:off x="0" y="289"/>
              <a:ext cx="383" cy="257"/>
            </a:xfrm>
            <a:prstGeom prst="ellipse">
              <a:avLst/>
            </a:prstGeom>
            <a:solidFill>
              <a:srgbClr val="DDDDDD"/>
            </a:solidFill>
            <a:ln w="9525">
              <a:noFill/>
              <a:round/>
            </a:ln>
            <a:effectLst>
              <a:outerShdw dist="68387" dir="4091822" algn="ctr" rotWithShape="0">
                <a:schemeClr val="tx1"/>
              </a:outerShdw>
            </a:effectLst>
          </p:spPr>
          <p: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35" name="Oval 85"/>
            <p:cNvSpPr>
              <a:spLocks noChangeArrowheads="1"/>
            </p:cNvSpPr>
            <p:nvPr/>
          </p:nvSpPr>
          <p:spPr bwMode="auto">
            <a:xfrm>
              <a:off x="181" y="89"/>
              <a:ext cx="577" cy="321"/>
            </a:xfrm>
            <a:prstGeom prst="ellipse">
              <a:avLst/>
            </a:prstGeom>
            <a:solidFill>
              <a:srgbClr val="DDDDDD"/>
            </a:solidFill>
            <a:ln w="9525">
              <a:noFill/>
              <a:round/>
            </a:ln>
            <a:effectLst>
              <a:outerShdw dist="68387" dir="4091822" algn="ctr" rotWithShape="0">
                <a:schemeClr val="tx1"/>
              </a:outerShdw>
            </a:effectLst>
          </p:spPr>
          <p: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36" name="Oval 86"/>
            <p:cNvSpPr>
              <a:spLocks noChangeArrowheads="1"/>
            </p:cNvSpPr>
            <p:nvPr/>
          </p:nvSpPr>
          <p:spPr bwMode="auto">
            <a:xfrm>
              <a:off x="607" y="0"/>
              <a:ext cx="758" cy="321"/>
            </a:xfrm>
            <a:prstGeom prst="ellipse">
              <a:avLst/>
            </a:prstGeom>
            <a:solidFill>
              <a:srgbClr val="DDDDDD"/>
            </a:solidFill>
            <a:ln w="9525">
              <a:noFill/>
              <a:round/>
            </a:ln>
            <a:effectLst>
              <a:outerShdw dist="68387" dir="4091822" algn="ctr" rotWithShape="0">
                <a:schemeClr val="tx1"/>
              </a:outerShdw>
            </a:effectLst>
          </p:spPr>
          <p: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37" name="Oval 87"/>
            <p:cNvSpPr>
              <a:spLocks noChangeArrowheads="1"/>
            </p:cNvSpPr>
            <p:nvPr/>
          </p:nvSpPr>
          <p:spPr bwMode="auto">
            <a:xfrm>
              <a:off x="1120" y="96"/>
              <a:ext cx="554" cy="248"/>
            </a:xfrm>
            <a:prstGeom prst="ellipse">
              <a:avLst/>
            </a:prstGeom>
            <a:solidFill>
              <a:srgbClr val="DDDDDD"/>
            </a:solidFill>
            <a:ln w="9525">
              <a:noFill/>
              <a:round/>
            </a:ln>
            <a:effectLst>
              <a:outerShdw dist="68387" dir="4091822" algn="ctr" rotWithShape="0">
                <a:schemeClr val="tx1"/>
              </a:outerShdw>
            </a:effectLst>
          </p:spPr>
          <p: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38" name="Oval 88"/>
            <p:cNvSpPr>
              <a:spLocks noChangeArrowheads="1"/>
            </p:cNvSpPr>
            <p:nvPr/>
          </p:nvSpPr>
          <p:spPr bwMode="auto">
            <a:xfrm>
              <a:off x="319" y="192"/>
              <a:ext cx="1141" cy="417"/>
            </a:xfrm>
            <a:prstGeom prst="ellipse">
              <a:avLst/>
            </a:prstGeom>
            <a:solidFill>
              <a:srgbClr val="DDDDDD"/>
            </a:solidFill>
            <a:ln w="9525">
              <a:noFill/>
              <a:round/>
            </a:ln>
            <a:effectLst>
              <a:outerShdw dist="68387" dir="4091822" algn="ctr" rotWithShape="0">
                <a:schemeClr val="tx1"/>
              </a:outerShdw>
            </a:effectLst>
          </p:spPr>
          <p: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39" name="Oval 89"/>
            <p:cNvSpPr>
              <a:spLocks noChangeArrowheads="1"/>
            </p:cNvSpPr>
            <p:nvPr/>
          </p:nvSpPr>
          <p:spPr bwMode="auto">
            <a:xfrm rot="1336630">
              <a:off x="1089" y="272"/>
              <a:ext cx="555" cy="417"/>
            </a:xfrm>
            <a:prstGeom prst="ellipse">
              <a:avLst/>
            </a:prstGeom>
            <a:solidFill>
              <a:srgbClr val="DDDDDD"/>
            </a:solidFill>
            <a:ln w="9525">
              <a:noFill/>
              <a:round/>
            </a:ln>
            <a:effectLst>
              <a:outerShdw dist="40159" dir="4293849" algn="ctr" rotWithShape="0">
                <a:schemeClr val="tx1"/>
              </a:outerShdw>
            </a:effectLst>
          </p:spPr>
          <p: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40" name="Oval 90"/>
            <p:cNvSpPr>
              <a:spLocks noChangeArrowheads="1"/>
            </p:cNvSpPr>
            <p:nvPr/>
          </p:nvSpPr>
          <p:spPr bwMode="auto">
            <a:xfrm>
              <a:off x="619" y="15"/>
              <a:ext cx="756" cy="322"/>
            </a:xfrm>
            <a:prstGeom prst="ellipse">
              <a:avLst/>
            </a:prstGeom>
            <a:solidFill>
              <a:srgbClr val="DDDDDD"/>
            </a:solidFill>
            <a:ln w="9525">
              <a:noFill/>
              <a:round/>
            </a:ln>
            <a:effectLst>
              <a:outerShdw dist="68387" dir="4091822" algn="ctr" rotWithShape="0">
                <a:schemeClr val="tx1"/>
              </a:outerShdw>
            </a:effectLst>
          </p:spPr>
          <p: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41" name="Oval 91"/>
            <p:cNvSpPr>
              <a:spLocks noChangeArrowheads="1"/>
            </p:cNvSpPr>
            <p:nvPr/>
          </p:nvSpPr>
          <p:spPr bwMode="auto">
            <a:xfrm>
              <a:off x="192" y="104"/>
              <a:ext cx="575" cy="319"/>
            </a:xfrm>
            <a:prstGeom prst="ellipse">
              <a:avLst/>
            </a:prstGeom>
            <a:solidFill>
              <a:srgbClr val="DDDDDD"/>
            </a:solidFill>
            <a:ln w="9525">
              <a:noFill/>
              <a:round/>
            </a:ln>
            <a:effectLst>
              <a:outerShdw dist="68387" dir="4091822" algn="ctr" rotWithShape="0">
                <a:schemeClr val="tx1"/>
              </a:outerShdw>
            </a:effectLst>
          </p:spPr>
          <p: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42" name="Oval 92"/>
            <p:cNvSpPr>
              <a:spLocks noChangeArrowheads="1"/>
            </p:cNvSpPr>
            <p:nvPr/>
          </p:nvSpPr>
          <p:spPr bwMode="auto">
            <a:xfrm>
              <a:off x="11" y="305"/>
              <a:ext cx="383" cy="255"/>
            </a:xfrm>
            <a:prstGeom prst="ellipse">
              <a:avLst/>
            </a:prstGeom>
            <a:solidFill>
              <a:srgbClr val="DDDDDD"/>
            </a:solidFill>
            <a:ln w="9525">
              <a:noFill/>
              <a:round/>
            </a:ln>
            <a:effectLst>
              <a:outerShdw dist="63500" dir="3187806" algn="ctr" rotWithShape="0">
                <a:schemeClr val="tx1"/>
              </a:outerShdw>
            </a:effectLst>
          </p:spPr>
          <p: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43" name="Oval 93"/>
            <p:cNvSpPr>
              <a:spLocks noChangeArrowheads="1"/>
            </p:cNvSpPr>
            <p:nvPr/>
          </p:nvSpPr>
          <p:spPr bwMode="auto">
            <a:xfrm>
              <a:off x="1130" y="113"/>
              <a:ext cx="554" cy="248"/>
            </a:xfrm>
            <a:prstGeom prst="ellipse">
              <a:avLst/>
            </a:prstGeom>
            <a:solidFill>
              <a:srgbClr val="DDDDDD"/>
            </a:solidFill>
            <a:ln w="9525">
              <a:noFill/>
              <a:round/>
            </a:ln>
            <a:effectLst>
              <a:outerShdw dist="68387" dir="4091822" algn="ctr" rotWithShape="0">
                <a:schemeClr val="tx1"/>
              </a:outerShdw>
            </a:effectLst>
          </p:spPr>
          <p: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44" name="Oval 94"/>
            <p:cNvSpPr>
              <a:spLocks noChangeArrowheads="1"/>
            </p:cNvSpPr>
            <p:nvPr/>
          </p:nvSpPr>
          <p:spPr bwMode="auto">
            <a:xfrm>
              <a:off x="1214" y="280"/>
              <a:ext cx="555" cy="249"/>
            </a:xfrm>
            <a:prstGeom prst="ellipse">
              <a:avLst/>
            </a:prstGeom>
            <a:solidFill>
              <a:srgbClr val="DDDDDD"/>
            </a:solidFill>
            <a:ln w="9525">
              <a:noFill/>
              <a:round/>
            </a:ln>
            <a:effectLst>
              <a:outerShdw dist="35921" dir="2700000" algn="ctr" rotWithShape="0">
                <a:schemeClr val="tx1"/>
              </a:outerShdw>
            </a:effectLst>
          </p:spPr>
          <p: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45" name="Oval 95"/>
            <p:cNvSpPr>
              <a:spLocks noChangeArrowheads="1"/>
            </p:cNvSpPr>
            <p:nvPr/>
          </p:nvSpPr>
          <p:spPr bwMode="auto">
            <a:xfrm>
              <a:off x="330" y="208"/>
              <a:ext cx="1141" cy="417"/>
            </a:xfrm>
            <a:prstGeom prst="ellipse">
              <a:avLst/>
            </a:prstGeom>
            <a:solidFill>
              <a:srgbClr val="DDDDDD"/>
            </a:solidFill>
            <a:ln w="9525">
              <a:noFill/>
              <a:round/>
            </a:ln>
            <a:effectLst>
              <a:outerShdw dist="68387" dir="4091822" algn="ctr" rotWithShape="0">
                <a:schemeClr val="tx1"/>
              </a:outerShdw>
            </a:effectLst>
          </p:spPr>
          <p: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46" name="Oval 96"/>
            <p:cNvSpPr>
              <a:spLocks noChangeArrowheads="1"/>
            </p:cNvSpPr>
            <p:nvPr/>
          </p:nvSpPr>
          <p:spPr bwMode="auto">
            <a:xfrm>
              <a:off x="128" y="423"/>
              <a:ext cx="586" cy="282"/>
            </a:xfrm>
            <a:prstGeom prst="ellipse">
              <a:avLst/>
            </a:prstGeom>
            <a:solidFill>
              <a:srgbClr val="DDDDDD"/>
            </a:solidFill>
            <a:ln w="9525">
              <a:noFill/>
              <a:round/>
            </a:ln>
            <a:effectLst>
              <a:outerShdw dist="113592" dir="20006097" algn="ctr" rotWithShape="0">
                <a:schemeClr val="tx1"/>
              </a:outerShdw>
            </a:effectLst>
          </p:spPr>
          <p: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482" name="Freeform 97"/>
            <p:cNvSpPr/>
            <p:nvPr/>
          </p:nvSpPr>
          <p:spPr>
            <a:xfrm>
              <a:off x="182" y="129"/>
              <a:ext cx="1451" cy="597"/>
            </a:xfrm>
            <a:custGeom>
              <a:avLst/>
              <a:gdLst/>
              <a:ahLst/>
              <a:cxnLst>
                <a:cxn ang="0">
                  <a:pos x="0" y="258"/>
                </a:cxn>
                <a:cxn ang="0">
                  <a:pos x="80" y="207"/>
                </a:cxn>
                <a:cxn ang="0">
                  <a:pos x="56" y="203"/>
                </a:cxn>
                <a:cxn ang="0">
                  <a:pos x="24" y="212"/>
                </a:cxn>
                <a:cxn ang="0">
                  <a:pos x="40" y="199"/>
                </a:cxn>
                <a:cxn ang="0">
                  <a:pos x="64" y="186"/>
                </a:cxn>
                <a:cxn ang="0">
                  <a:pos x="96" y="161"/>
                </a:cxn>
                <a:cxn ang="0">
                  <a:pos x="104" y="148"/>
                </a:cxn>
                <a:cxn ang="0">
                  <a:pos x="152" y="110"/>
                </a:cxn>
                <a:cxn ang="0">
                  <a:pos x="168" y="97"/>
                </a:cxn>
                <a:cxn ang="0">
                  <a:pos x="201" y="93"/>
                </a:cxn>
                <a:cxn ang="0">
                  <a:pos x="289" y="59"/>
                </a:cxn>
                <a:cxn ang="0">
                  <a:pos x="329" y="42"/>
                </a:cxn>
                <a:cxn ang="0">
                  <a:pos x="353" y="30"/>
                </a:cxn>
                <a:cxn ang="0">
                  <a:pos x="425" y="21"/>
                </a:cxn>
                <a:cxn ang="0">
                  <a:pos x="505" y="0"/>
                </a:cxn>
                <a:cxn ang="0">
                  <a:pos x="810" y="21"/>
                </a:cxn>
                <a:cxn ang="0">
                  <a:pos x="1059" y="93"/>
                </a:cxn>
                <a:cxn ang="0">
                  <a:pos x="1083" y="106"/>
                </a:cxn>
                <a:cxn ang="0">
                  <a:pos x="1107" y="114"/>
                </a:cxn>
                <a:cxn ang="0">
                  <a:pos x="1227" y="161"/>
                </a:cxn>
                <a:cxn ang="0">
                  <a:pos x="1300" y="195"/>
                </a:cxn>
                <a:cxn ang="0">
                  <a:pos x="1348" y="233"/>
                </a:cxn>
                <a:cxn ang="0">
                  <a:pos x="1364" y="258"/>
                </a:cxn>
                <a:cxn ang="0">
                  <a:pos x="1396" y="284"/>
                </a:cxn>
                <a:cxn ang="0">
                  <a:pos x="1420" y="322"/>
                </a:cxn>
                <a:cxn ang="0">
                  <a:pos x="1436" y="347"/>
                </a:cxn>
                <a:cxn ang="0">
                  <a:pos x="1436" y="453"/>
                </a:cxn>
                <a:cxn ang="0">
                  <a:pos x="1420" y="478"/>
                </a:cxn>
                <a:cxn ang="0">
                  <a:pos x="1372" y="487"/>
                </a:cxn>
                <a:cxn ang="0">
                  <a:pos x="1356" y="500"/>
                </a:cxn>
                <a:cxn ang="0">
                  <a:pos x="1308" y="517"/>
                </a:cxn>
                <a:cxn ang="0">
                  <a:pos x="1219" y="550"/>
                </a:cxn>
                <a:cxn ang="0">
                  <a:pos x="1171" y="567"/>
                </a:cxn>
                <a:cxn ang="0">
                  <a:pos x="1115" y="597"/>
                </a:cxn>
                <a:cxn ang="0">
                  <a:pos x="441" y="580"/>
                </a:cxn>
                <a:cxn ang="0">
                  <a:pos x="361" y="567"/>
                </a:cxn>
                <a:cxn ang="0">
                  <a:pos x="305" y="517"/>
                </a:cxn>
                <a:cxn ang="0">
                  <a:pos x="241" y="466"/>
                </a:cxn>
                <a:cxn ang="0">
                  <a:pos x="201" y="423"/>
                </a:cxn>
                <a:cxn ang="0">
                  <a:pos x="120" y="373"/>
                </a:cxn>
                <a:cxn ang="0">
                  <a:pos x="56" y="330"/>
                </a:cxn>
                <a:cxn ang="0">
                  <a:pos x="16" y="288"/>
                </a:cxn>
                <a:cxn ang="0">
                  <a:pos x="8" y="271"/>
                </a:cxn>
                <a:cxn ang="0">
                  <a:pos x="0" y="258"/>
                </a:cxn>
              </a:cxnLst>
              <a:rect l="0" t="0" r="0" b="0"/>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w="9525">
              <a:noFill/>
            </a:ln>
          </p:spPr>
          <p:txBody>
            <a:bodyPr/>
            <a:lstStyle/>
            <a:p>
              <a:endParaRPr lang="zh-CN" altLang="en-US"/>
            </a:p>
          </p:txBody>
        </p:sp>
      </p:grpSp>
      <p:sp>
        <p:nvSpPr>
          <p:cNvPr id="18483" name="Rectangle 42"/>
          <p:cNvSpPr/>
          <p:nvPr/>
        </p:nvSpPr>
        <p:spPr>
          <a:xfrm>
            <a:off x="720725" y="3268663"/>
            <a:ext cx="869950" cy="363537"/>
          </a:xfrm>
          <a:prstGeom prst="rect">
            <a:avLst/>
          </a:prstGeom>
          <a:noFill/>
          <a:ln w="9525">
            <a:noFill/>
          </a:ln>
        </p:spPr>
        <p:txBody>
          <a:bodyPr lIns="90488" tIns="44450" rIns="90488" bIns="44450" anchor="t">
            <a:spAutoFit/>
          </a:bodyPr>
          <a:lstStyle/>
          <a:p>
            <a:pPr lvl="0" defTabSz="762000" eaLnBrk="0" hangingPunct="0"/>
            <a:r>
              <a:rPr lang="en-US" altLang="zh-CN" dirty="0">
                <a:solidFill>
                  <a:srgbClr val="333399"/>
                </a:solidFill>
                <a:latin typeface="Arial" panose="020B0604020202020204" pitchFamily="34" charset="0"/>
                <a:ea typeface="黑体" panose="02010609060101010101" pitchFamily="2" charset="-122"/>
              </a:rPr>
              <a:t>PC </a:t>
            </a:r>
            <a:r>
              <a:rPr lang="zh-CN" altLang="en-US" dirty="0">
                <a:solidFill>
                  <a:srgbClr val="333399"/>
                </a:solidFill>
                <a:latin typeface="Arial" panose="020B0604020202020204" pitchFamily="34" charset="0"/>
                <a:ea typeface="黑体" panose="02010609060101010101" pitchFamily="2" charset="-122"/>
              </a:rPr>
              <a:t>机</a:t>
            </a:r>
          </a:p>
        </p:txBody>
      </p:sp>
      <p:sp>
        <p:nvSpPr>
          <p:cNvPr id="18484" name="Rectangle 43"/>
          <p:cNvSpPr/>
          <p:nvPr/>
        </p:nvSpPr>
        <p:spPr>
          <a:xfrm>
            <a:off x="3848100" y="2803525"/>
            <a:ext cx="1323975" cy="363538"/>
          </a:xfrm>
          <a:prstGeom prst="rect">
            <a:avLst/>
          </a:prstGeom>
          <a:noFill/>
          <a:ln w="9525">
            <a:noFill/>
          </a:ln>
        </p:spPr>
        <p:txBody>
          <a:bodyPr wrap="none" lIns="90488" tIns="44450" rIns="90488" bIns="44450" anchor="t">
            <a:spAutoFit/>
          </a:bodyPr>
          <a:lstStyle/>
          <a:p>
            <a:pPr lvl="0" defTabSz="762000" eaLnBrk="0" hangingPunct="0"/>
            <a:r>
              <a:rPr lang="zh-CN" altLang="en-US" dirty="0">
                <a:solidFill>
                  <a:srgbClr val="333399"/>
                </a:solidFill>
                <a:latin typeface="Times New Roman" panose="02020603050405020304" pitchFamily="18" charset="0"/>
                <a:ea typeface="黑体" panose="02010609060101010101" pitchFamily="2" charset="-122"/>
              </a:rPr>
              <a:t>公用电话网</a:t>
            </a:r>
          </a:p>
        </p:txBody>
      </p:sp>
      <p:pic>
        <p:nvPicPr>
          <p:cNvPr id="18485" name="Picture 44"/>
          <p:cNvPicPr/>
          <p:nvPr/>
        </p:nvPicPr>
        <p:blipFill>
          <a:blip r:embed="rId2" cstate="print"/>
          <a:stretch>
            <a:fillRect/>
          </a:stretch>
        </p:blipFill>
        <p:spPr>
          <a:xfrm>
            <a:off x="2030413" y="2740025"/>
            <a:ext cx="852487" cy="528638"/>
          </a:xfrm>
          <a:prstGeom prst="rect">
            <a:avLst/>
          </a:prstGeom>
          <a:noFill/>
          <a:ln w="9525">
            <a:noFill/>
          </a:ln>
        </p:spPr>
      </p:pic>
      <p:pic>
        <p:nvPicPr>
          <p:cNvPr id="18486" name="Picture 45"/>
          <p:cNvPicPr/>
          <p:nvPr/>
        </p:nvPicPr>
        <p:blipFill>
          <a:blip r:embed="rId3" cstate="print"/>
          <a:stretch>
            <a:fillRect/>
          </a:stretch>
        </p:blipFill>
        <p:spPr>
          <a:xfrm>
            <a:off x="825500" y="2593975"/>
            <a:ext cx="708025" cy="669925"/>
          </a:xfrm>
          <a:prstGeom prst="rect">
            <a:avLst/>
          </a:prstGeom>
          <a:noFill/>
          <a:ln w="9525">
            <a:noFill/>
          </a:ln>
        </p:spPr>
      </p:pic>
      <p:sp>
        <p:nvSpPr>
          <p:cNvPr id="18487" name="Rectangle 46"/>
          <p:cNvSpPr/>
          <p:nvPr/>
        </p:nvSpPr>
        <p:spPr>
          <a:xfrm>
            <a:off x="5721350" y="3224213"/>
            <a:ext cx="1347788" cy="363537"/>
          </a:xfrm>
          <a:prstGeom prst="rect">
            <a:avLst/>
          </a:prstGeom>
          <a:noFill/>
          <a:ln w="9525">
            <a:noFill/>
          </a:ln>
        </p:spPr>
        <p:txBody>
          <a:bodyPr lIns="90488" tIns="44450" rIns="90488" bIns="44450" anchor="t">
            <a:spAutoFit/>
          </a:bodyPr>
          <a:lstStyle/>
          <a:p>
            <a:pPr lvl="0" defTabSz="762000" eaLnBrk="0" hangingPunct="0"/>
            <a:r>
              <a:rPr lang="zh-CN" altLang="en-US" dirty="0">
                <a:solidFill>
                  <a:srgbClr val="333399"/>
                </a:solidFill>
                <a:latin typeface="Arial" panose="020B0604020202020204" pitchFamily="34" charset="0"/>
                <a:ea typeface="黑体" panose="02010609060101010101" pitchFamily="2" charset="-122"/>
              </a:rPr>
              <a:t>调制解调器</a:t>
            </a:r>
          </a:p>
        </p:txBody>
      </p:sp>
      <p:grpSp>
        <p:nvGrpSpPr>
          <p:cNvPr id="18488" name="组合 48234"/>
          <p:cNvGrpSpPr/>
          <p:nvPr/>
        </p:nvGrpSpPr>
        <p:grpSpPr>
          <a:xfrm>
            <a:off x="2811463" y="2544763"/>
            <a:ext cx="652462" cy="339725"/>
            <a:chOff x="0" y="0"/>
            <a:chExt cx="496" cy="254"/>
          </a:xfrm>
        </p:grpSpPr>
        <p:sp>
          <p:nvSpPr>
            <p:cNvPr id="18489" name="Freeform 48"/>
            <p:cNvSpPr/>
            <p:nvPr/>
          </p:nvSpPr>
          <p:spPr>
            <a:xfrm>
              <a:off x="0" y="86"/>
              <a:ext cx="92" cy="89"/>
            </a:xfrm>
            <a:custGeom>
              <a:avLst/>
              <a:gdLst/>
              <a:ahLst/>
              <a:cxnLst>
                <a:cxn ang="0">
                  <a:pos x="0" y="42"/>
                </a:cxn>
                <a:cxn ang="0">
                  <a:pos x="1" y="35"/>
                </a:cxn>
                <a:cxn ang="0">
                  <a:pos x="3" y="27"/>
                </a:cxn>
                <a:cxn ang="0">
                  <a:pos x="4" y="22"/>
                </a:cxn>
                <a:cxn ang="0">
                  <a:pos x="6" y="19"/>
                </a:cxn>
                <a:cxn ang="0">
                  <a:pos x="9" y="17"/>
                </a:cxn>
                <a:cxn ang="0">
                  <a:pos x="11" y="17"/>
                </a:cxn>
                <a:cxn ang="0">
                  <a:pos x="14" y="18"/>
                </a:cxn>
                <a:cxn ang="0">
                  <a:pos x="16" y="20"/>
                </a:cxn>
                <a:cxn ang="0">
                  <a:pos x="18" y="23"/>
                </a:cxn>
                <a:cxn ang="0">
                  <a:pos x="19" y="27"/>
                </a:cxn>
                <a:cxn ang="0">
                  <a:pos x="23" y="55"/>
                </a:cxn>
                <a:cxn ang="0">
                  <a:pos x="25" y="59"/>
                </a:cxn>
                <a:cxn ang="0">
                  <a:pos x="26" y="62"/>
                </a:cxn>
                <a:cxn ang="0">
                  <a:pos x="29" y="64"/>
                </a:cxn>
                <a:cxn ang="0">
                  <a:pos x="31" y="64"/>
                </a:cxn>
                <a:cxn ang="0">
                  <a:pos x="34" y="63"/>
                </a:cxn>
                <a:cxn ang="0">
                  <a:pos x="35" y="60"/>
                </a:cxn>
                <a:cxn ang="0">
                  <a:pos x="36" y="55"/>
                </a:cxn>
                <a:cxn ang="0">
                  <a:pos x="43" y="15"/>
                </a:cxn>
                <a:cxn ang="0">
                  <a:pos x="44" y="9"/>
                </a:cxn>
                <a:cxn ang="0">
                  <a:pos x="45" y="5"/>
                </a:cxn>
                <a:cxn ang="0">
                  <a:pos x="47" y="2"/>
                </a:cxn>
                <a:cxn ang="0">
                  <a:pos x="48" y="1"/>
                </a:cxn>
                <a:cxn ang="0">
                  <a:pos x="51" y="0"/>
                </a:cxn>
                <a:cxn ang="0">
                  <a:pos x="54" y="1"/>
                </a:cxn>
                <a:cxn ang="0">
                  <a:pos x="57" y="4"/>
                </a:cxn>
                <a:cxn ang="0">
                  <a:pos x="58" y="7"/>
                </a:cxn>
                <a:cxn ang="0">
                  <a:pos x="59" y="11"/>
                </a:cxn>
                <a:cxn ang="0">
                  <a:pos x="69" y="77"/>
                </a:cxn>
                <a:cxn ang="0">
                  <a:pos x="70" y="82"/>
                </a:cxn>
                <a:cxn ang="0">
                  <a:pos x="71" y="87"/>
                </a:cxn>
                <a:cxn ang="0">
                  <a:pos x="73" y="88"/>
                </a:cxn>
                <a:cxn ang="0">
                  <a:pos x="77" y="89"/>
                </a:cxn>
                <a:cxn ang="0">
                  <a:pos x="80" y="86"/>
                </a:cxn>
                <a:cxn ang="0">
                  <a:pos x="81" y="82"/>
                </a:cxn>
                <a:cxn ang="0">
                  <a:pos x="83" y="77"/>
                </a:cxn>
                <a:cxn ang="0">
                  <a:pos x="92" y="18"/>
                </a:cxn>
              </a:cxnLst>
              <a:rect l="0" t="0" r="0" b="0"/>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ap="flat" cmpd="sng">
              <a:solidFill>
                <a:srgbClr val="333399"/>
              </a:solidFill>
              <a:prstDash val="solid"/>
              <a:miter/>
              <a:headEnd type="none" w="med" len="med"/>
              <a:tailEnd type="none" w="med" len="med"/>
            </a:ln>
          </p:spPr>
          <p:txBody>
            <a:bodyPr/>
            <a:lstStyle/>
            <a:p>
              <a:endParaRPr lang="zh-CN" altLang="en-US"/>
            </a:p>
          </p:txBody>
        </p:sp>
        <p:sp>
          <p:nvSpPr>
            <p:cNvPr id="18490" name="Freeform 49"/>
            <p:cNvSpPr/>
            <p:nvPr/>
          </p:nvSpPr>
          <p:spPr>
            <a:xfrm>
              <a:off x="92" y="0"/>
              <a:ext cx="157" cy="254"/>
            </a:xfrm>
            <a:custGeom>
              <a:avLst/>
              <a:gdLst/>
              <a:ahLst/>
              <a:cxnLst>
                <a:cxn ang="0">
                  <a:pos x="0" y="104"/>
                </a:cxn>
                <a:cxn ang="0">
                  <a:pos x="8" y="56"/>
                </a:cxn>
                <a:cxn ang="0">
                  <a:pos x="9" y="52"/>
                </a:cxn>
                <a:cxn ang="0">
                  <a:pos x="12" y="50"/>
                </a:cxn>
                <a:cxn ang="0">
                  <a:pos x="14" y="50"/>
                </a:cxn>
                <a:cxn ang="0">
                  <a:pos x="17" y="50"/>
                </a:cxn>
                <a:cxn ang="0">
                  <a:pos x="19" y="52"/>
                </a:cxn>
                <a:cxn ang="0">
                  <a:pos x="20" y="56"/>
                </a:cxn>
                <a:cxn ang="0">
                  <a:pos x="39" y="194"/>
                </a:cxn>
                <a:cxn ang="0">
                  <a:pos x="41" y="201"/>
                </a:cxn>
                <a:cxn ang="0">
                  <a:pos x="43" y="204"/>
                </a:cxn>
                <a:cxn ang="0">
                  <a:pos x="46" y="205"/>
                </a:cxn>
                <a:cxn ang="0">
                  <a:pos x="48" y="206"/>
                </a:cxn>
                <a:cxn ang="0">
                  <a:pos x="51" y="205"/>
                </a:cxn>
                <a:cxn ang="0">
                  <a:pos x="54" y="202"/>
                </a:cxn>
                <a:cxn ang="0">
                  <a:pos x="56" y="194"/>
                </a:cxn>
                <a:cxn ang="0">
                  <a:pos x="75" y="34"/>
                </a:cxn>
                <a:cxn ang="0">
                  <a:pos x="76" y="26"/>
                </a:cxn>
                <a:cxn ang="0">
                  <a:pos x="77" y="24"/>
                </a:cxn>
                <a:cxn ang="0">
                  <a:pos x="78" y="22"/>
                </a:cxn>
                <a:cxn ang="0">
                  <a:pos x="80" y="20"/>
                </a:cxn>
                <a:cxn ang="0">
                  <a:pos x="83" y="19"/>
                </a:cxn>
                <a:cxn ang="0">
                  <a:pos x="86" y="20"/>
                </a:cxn>
                <a:cxn ang="0">
                  <a:pos x="88" y="22"/>
                </a:cxn>
                <a:cxn ang="0">
                  <a:pos x="90" y="24"/>
                </a:cxn>
                <a:cxn ang="0">
                  <a:pos x="91" y="26"/>
                </a:cxn>
                <a:cxn ang="0">
                  <a:pos x="92" y="33"/>
                </a:cxn>
                <a:cxn ang="0">
                  <a:pos x="110" y="238"/>
                </a:cxn>
                <a:cxn ang="0">
                  <a:pos x="111" y="247"/>
                </a:cxn>
                <a:cxn ang="0">
                  <a:pos x="112" y="251"/>
                </a:cxn>
                <a:cxn ang="0">
                  <a:pos x="115" y="253"/>
                </a:cxn>
                <a:cxn ang="0">
                  <a:pos x="118" y="254"/>
                </a:cxn>
                <a:cxn ang="0">
                  <a:pos x="121" y="253"/>
                </a:cxn>
                <a:cxn ang="0">
                  <a:pos x="123" y="251"/>
                </a:cxn>
                <a:cxn ang="0">
                  <a:pos x="124" y="247"/>
                </a:cxn>
                <a:cxn ang="0">
                  <a:pos x="125" y="239"/>
                </a:cxn>
                <a:cxn ang="0">
                  <a:pos x="147" y="15"/>
                </a:cxn>
                <a:cxn ang="0">
                  <a:pos x="148" y="10"/>
                </a:cxn>
                <a:cxn ang="0">
                  <a:pos x="149" y="6"/>
                </a:cxn>
                <a:cxn ang="0">
                  <a:pos x="151" y="3"/>
                </a:cxn>
                <a:cxn ang="0">
                  <a:pos x="153" y="1"/>
                </a:cxn>
                <a:cxn ang="0">
                  <a:pos x="155" y="0"/>
                </a:cxn>
                <a:cxn ang="0">
                  <a:pos x="157" y="0"/>
                </a:cxn>
              </a:cxnLst>
              <a:rect l="0" t="0" r="0" b="0"/>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ap="flat" cmpd="sng">
              <a:solidFill>
                <a:srgbClr val="333399"/>
              </a:solidFill>
              <a:prstDash val="solid"/>
              <a:miter/>
              <a:headEnd type="none" w="med" len="med"/>
              <a:tailEnd type="none" w="med" len="med"/>
            </a:ln>
          </p:spPr>
          <p:txBody>
            <a:bodyPr/>
            <a:lstStyle/>
            <a:p>
              <a:endParaRPr lang="zh-CN" altLang="en-US"/>
            </a:p>
          </p:txBody>
        </p:sp>
        <p:sp>
          <p:nvSpPr>
            <p:cNvPr id="18491" name="Freeform 50"/>
            <p:cNvSpPr/>
            <p:nvPr/>
          </p:nvSpPr>
          <p:spPr>
            <a:xfrm>
              <a:off x="404" y="86"/>
              <a:ext cx="92" cy="89"/>
            </a:xfrm>
            <a:custGeom>
              <a:avLst/>
              <a:gdLst/>
              <a:ahLst/>
              <a:cxnLst>
                <a:cxn ang="0">
                  <a:pos x="92" y="42"/>
                </a:cxn>
                <a:cxn ang="0">
                  <a:pos x="91" y="35"/>
                </a:cxn>
                <a:cxn ang="0">
                  <a:pos x="89" y="27"/>
                </a:cxn>
                <a:cxn ang="0">
                  <a:pos x="88" y="22"/>
                </a:cxn>
                <a:cxn ang="0">
                  <a:pos x="86" y="19"/>
                </a:cxn>
                <a:cxn ang="0">
                  <a:pos x="83" y="17"/>
                </a:cxn>
                <a:cxn ang="0">
                  <a:pos x="81" y="17"/>
                </a:cxn>
                <a:cxn ang="0">
                  <a:pos x="78" y="18"/>
                </a:cxn>
                <a:cxn ang="0">
                  <a:pos x="76" y="20"/>
                </a:cxn>
                <a:cxn ang="0">
                  <a:pos x="74" y="23"/>
                </a:cxn>
                <a:cxn ang="0">
                  <a:pos x="73" y="27"/>
                </a:cxn>
                <a:cxn ang="0">
                  <a:pos x="69" y="55"/>
                </a:cxn>
                <a:cxn ang="0">
                  <a:pos x="67" y="59"/>
                </a:cxn>
                <a:cxn ang="0">
                  <a:pos x="66" y="62"/>
                </a:cxn>
                <a:cxn ang="0">
                  <a:pos x="64" y="64"/>
                </a:cxn>
                <a:cxn ang="0">
                  <a:pos x="61" y="64"/>
                </a:cxn>
                <a:cxn ang="0">
                  <a:pos x="58" y="63"/>
                </a:cxn>
                <a:cxn ang="0">
                  <a:pos x="57" y="60"/>
                </a:cxn>
                <a:cxn ang="0">
                  <a:pos x="56" y="55"/>
                </a:cxn>
                <a:cxn ang="0">
                  <a:pos x="49" y="15"/>
                </a:cxn>
                <a:cxn ang="0">
                  <a:pos x="48" y="9"/>
                </a:cxn>
                <a:cxn ang="0">
                  <a:pos x="47" y="5"/>
                </a:cxn>
                <a:cxn ang="0">
                  <a:pos x="45" y="2"/>
                </a:cxn>
                <a:cxn ang="0">
                  <a:pos x="43" y="1"/>
                </a:cxn>
                <a:cxn ang="0">
                  <a:pos x="40" y="0"/>
                </a:cxn>
                <a:cxn ang="0">
                  <a:pos x="38" y="1"/>
                </a:cxn>
                <a:cxn ang="0">
                  <a:pos x="35" y="4"/>
                </a:cxn>
                <a:cxn ang="0">
                  <a:pos x="34" y="7"/>
                </a:cxn>
                <a:cxn ang="0">
                  <a:pos x="33" y="11"/>
                </a:cxn>
                <a:cxn ang="0">
                  <a:pos x="24" y="77"/>
                </a:cxn>
                <a:cxn ang="0">
                  <a:pos x="22" y="82"/>
                </a:cxn>
                <a:cxn ang="0">
                  <a:pos x="21" y="87"/>
                </a:cxn>
                <a:cxn ang="0">
                  <a:pos x="19" y="88"/>
                </a:cxn>
                <a:cxn ang="0">
                  <a:pos x="15" y="89"/>
                </a:cxn>
                <a:cxn ang="0">
                  <a:pos x="12" y="86"/>
                </a:cxn>
                <a:cxn ang="0">
                  <a:pos x="11" y="82"/>
                </a:cxn>
                <a:cxn ang="0">
                  <a:pos x="9" y="77"/>
                </a:cxn>
                <a:cxn ang="0">
                  <a:pos x="0" y="18"/>
                </a:cxn>
              </a:cxnLst>
              <a:rect l="0" t="0" r="0" b="0"/>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ap="flat" cmpd="sng">
              <a:solidFill>
                <a:srgbClr val="333399"/>
              </a:solidFill>
              <a:prstDash val="solid"/>
              <a:miter/>
              <a:headEnd type="none" w="med" len="med"/>
              <a:tailEnd type="none" w="med" len="med"/>
            </a:ln>
          </p:spPr>
          <p:txBody>
            <a:bodyPr/>
            <a:lstStyle/>
            <a:p>
              <a:endParaRPr lang="zh-CN" altLang="en-US"/>
            </a:p>
          </p:txBody>
        </p:sp>
        <p:sp>
          <p:nvSpPr>
            <p:cNvPr id="18492" name="Freeform 51"/>
            <p:cNvSpPr/>
            <p:nvPr/>
          </p:nvSpPr>
          <p:spPr>
            <a:xfrm>
              <a:off x="247" y="0"/>
              <a:ext cx="157" cy="254"/>
            </a:xfrm>
            <a:custGeom>
              <a:avLst/>
              <a:gdLst/>
              <a:ahLst/>
              <a:cxnLst>
                <a:cxn ang="0">
                  <a:pos x="157" y="104"/>
                </a:cxn>
                <a:cxn ang="0">
                  <a:pos x="149" y="56"/>
                </a:cxn>
                <a:cxn ang="0">
                  <a:pos x="148" y="52"/>
                </a:cxn>
                <a:cxn ang="0">
                  <a:pos x="145" y="50"/>
                </a:cxn>
                <a:cxn ang="0">
                  <a:pos x="143" y="50"/>
                </a:cxn>
                <a:cxn ang="0">
                  <a:pos x="139" y="50"/>
                </a:cxn>
                <a:cxn ang="0">
                  <a:pos x="138" y="52"/>
                </a:cxn>
                <a:cxn ang="0">
                  <a:pos x="136" y="56"/>
                </a:cxn>
                <a:cxn ang="0">
                  <a:pos x="118" y="194"/>
                </a:cxn>
                <a:cxn ang="0">
                  <a:pos x="116" y="201"/>
                </a:cxn>
                <a:cxn ang="0">
                  <a:pos x="114" y="204"/>
                </a:cxn>
                <a:cxn ang="0">
                  <a:pos x="111" y="205"/>
                </a:cxn>
                <a:cxn ang="0">
                  <a:pos x="109" y="206"/>
                </a:cxn>
                <a:cxn ang="0">
                  <a:pos x="105" y="205"/>
                </a:cxn>
                <a:cxn ang="0">
                  <a:pos x="103" y="202"/>
                </a:cxn>
                <a:cxn ang="0">
                  <a:pos x="101" y="194"/>
                </a:cxn>
                <a:cxn ang="0">
                  <a:pos x="82" y="34"/>
                </a:cxn>
                <a:cxn ang="0">
                  <a:pos x="81" y="26"/>
                </a:cxn>
                <a:cxn ang="0">
                  <a:pos x="80" y="24"/>
                </a:cxn>
                <a:cxn ang="0">
                  <a:pos x="79" y="22"/>
                </a:cxn>
                <a:cxn ang="0">
                  <a:pos x="76" y="20"/>
                </a:cxn>
                <a:cxn ang="0">
                  <a:pos x="74" y="19"/>
                </a:cxn>
                <a:cxn ang="0">
                  <a:pos x="71" y="20"/>
                </a:cxn>
                <a:cxn ang="0">
                  <a:pos x="68" y="22"/>
                </a:cxn>
                <a:cxn ang="0">
                  <a:pos x="67" y="24"/>
                </a:cxn>
                <a:cxn ang="0">
                  <a:pos x="66" y="26"/>
                </a:cxn>
                <a:cxn ang="0">
                  <a:pos x="65" y="33"/>
                </a:cxn>
                <a:cxn ang="0">
                  <a:pos x="47" y="238"/>
                </a:cxn>
                <a:cxn ang="0">
                  <a:pos x="46" y="247"/>
                </a:cxn>
                <a:cxn ang="0">
                  <a:pos x="45" y="251"/>
                </a:cxn>
                <a:cxn ang="0">
                  <a:pos x="42" y="253"/>
                </a:cxn>
                <a:cxn ang="0">
                  <a:pos x="39" y="254"/>
                </a:cxn>
                <a:cxn ang="0">
                  <a:pos x="36" y="253"/>
                </a:cxn>
                <a:cxn ang="0">
                  <a:pos x="34" y="251"/>
                </a:cxn>
                <a:cxn ang="0">
                  <a:pos x="33" y="247"/>
                </a:cxn>
                <a:cxn ang="0">
                  <a:pos x="32" y="239"/>
                </a:cxn>
                <a:cxn ang="0">
                  <a:pos x="10" y="15"/>
                </a:cxn>
                <a:cxn ang="0">
                  <a:pos x="9" y="10"/>
                </a:cxn>
                <a:cxn ang="0">
                  <a:pos x="8" y="6"/>
                </a:cxn>
                <a:cxn ang="0">
                  <a:pos x="6" y="3"/>
                </a:cxn>
                <a:cxn ang="0">
                  <a:pos x="4" y="1"/>
                </a:cxn>
                <a:cxn ang="0">
                  <a:pos x="2" y="0"/>
                </a:cxn>
                <a:cxn ang="0">
                  <a:pos x="0" y="0"/>
                </a:cxn>
              </a:cxnLst>
              <a:rect l="0" t="0" r="0" b="0"/>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ap="flat" cmpd="sng">
              <a:solidFill>
                <a:srgbClr val="333399"/>
              </a:solidFill>
              <a:prstDash val="solid"/>
              <a:miter/>
              <a:headEnd type="none" w="med" len="med"/>
              <a:tailEnd type="none" w="med" len="med"/>
            </a:ln>
          </p:spPr>
          <p:txBody>
            <a:bodyPr/>
            <a:lstStyle/>
            <a:p>
              <a:endParaRPr lang="zh-CN" altLang="en-US"/>
            </a:p>
          </p:txBody>
        </p:sp>
      </p:grpSp>
      <p:sp>
        <p:nvSpPr>
          <p:cNvPr id="18493" name="Freeform 52"/>
          <p:cNvSpPr/>
          <p:nvPr/>
        </p:nvSpPr>
        <p:spPr>
          <a:xfrm>
            <a:off x="1501775" y="2646363"/>
            <a:ext cx="741363" cy="165100"/>
          </a:xfrm>
          <a:custGeom>
            <a:avLst/>
            <a:gdLst/>
            <a:ahLst/>
            <a:cxnLst>
              <a:cxn ang="0">
                <a:pos x="0" y="165100"/>
              </a:cxn>
              <a:cxn ang="0">
                <a:pos x="105909" y="165100"/>
              </a:cxn>
              <a:cxn ang="0">
                <a:pos x="105909" y="0"/>
              </a:cxn>
              <a:cxn ang="0">
                <a:pos x="211818" y="0"/>
              </a:cxn>
              <a:cxn ang="0">
                <a:pos x="211818" y="165100"/>
              </a:cxn>
              <a:cxn ang="0">
                <a:pos x="317727" y="165100"/>
              </a:cxn>
              <a:cxn ang="0">
                <a:pos x="317727" y="0"/>
              </a:cxn>
              <a:cxn ang="0">
                <a:pos x="423636" y="0"/>
              </a:cxn>
              <a:cxn ang="0">
                <a:pos x="423636" y="165100"/>
              </a:cxn>
              <a:cxn ang="0">
                <a:pos x="529545" y="165100"/>
              </a:cxn>
              <a:cxn ang="0">
                <a:pos x="529545" y="0"/>
              </a:cxn>
              <a:cxn ang="0">
                <a:pos x="635454" y="0"/>
              </a:cxn>
              <a:cxn ang="0">
                <a:pos x="635454" y="165100"/>
              </a:cxn>
              <a:cxn ang="0">
                <a:pos x="741363" y="165100"/>
              </a:cxn>
            </a:cxnLst>
            <a:rect l="0" t="0" r="0" b="0"/>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ap="flat" cmpd="sng">
            <a:solidFill>
              <a:srgbClr val="333399"/>
            </a:solidFill>
            <a:prstDash val="solid"/>
            <a:miter/>
            <a:headEnd type="none" w="med" len="med"/>
            <a:tailEnd type="none" w="med" len="med"/>
          </a:ln>
        </p:spPr>
        <p:txBody>
          <a:bodyPr/>
          <a:lstStyle/>
          <a:p>
            <a:endParaRPr lang="zh-CN" altLang="en-US"/>
          </a:p>
        </p:txBody>
      </p:sp>
      <p:sp>
        <p:nvSpPr>
          <p:cNvPr id="18494" name="Rectangle 53"/>
          <p:cNvSpPr/>
          <p:nvPr/>
        </p:nvSpPr>
        <p:spPr>
          <a:xfrm>
            <a:off x="1223963" y="2159000"/>
            <a:ext cx="1450975" cy="363538"/>
          </a:xfrm>
          <a:prstGeom prst="rect">
            <a:avLst/>
          </a:prstGeom>
          <a:noFill/>
          <a:ln w="9525">
            <a:noFill/>
          </a:ln>
        </p:spPr>
        <p:txBody>
          <a:bodyPr lIns="90488" tIns="44450" rIns="90488" bIns="44450" anchor="t">
            <a:spAutoFit/>
          </a:bodyPr>
          <a:lstStyle/>
          <a:p>
            <a:pPr lvl="0" defTabSz="762000" eaLnBrk="0" hangingPunct="0"/>
            <a:r>
              <a:rPr lang="zh-CN" altLang="en-US" dirty="0">
                <a:solidFill>
                  <a:srgbClr val="333399"/>
                </a:solidFill>
                <a:latin typeface="Arial" panose="020B0604020202020204" pitchFamily="34" charset="0"/>
                <a:ea typeface="黑体" panose="02010609060101010101" pitchFamily="2" charset="-122"/>
              </a:rPr>
              <a:t>数字比特流</a:t>
            </a:r>
          </a:p>
        </p:txBody>
      </p:sp>
      <p:sp>
        <p:nvSpPr>
          <p:cNvPr id="18495" name="Rectangle 54"/>
          <p:cNvSpPr/>
          <p:nvPr/>
        </p:nvSpPr>
        <p:spPr>
          <a:xfrm>
            <a:off x="6500813" y="2159000"/>
            <a:ext cx="1420812" cy="363538"/>
          </a:xfrm>
          <a:prstGeom prst="rect">
            <a:avLst/>
          </a:prstGeom>
          <a:noFill/>
          <a:ln w="9525">
            <a:noFill/>
          </a:ln>
        </p:spPr>
        <p:txBody>
          <a:bodyPr lIns="90488" tIns="44450" rIns="90488" bIns="44450" anchor="t">
            <a:spAutoFit/>
          </a:bodyPr>
          <a:lstStyle/>
          <a:p>
            <a:pPr lvl="0" defTabSz="762000" eaLnBrk="0" hangingPunct="0"/>
            <a:r>
              <a:rPr lang="zh-CN" altLang="en-US" dirty="0">
                <a:solidFill>
                  <a:srgbClr val="333399"/>
                </a:solidFill>
                <a:latin typeface="Arial" panose="020B0604020202020204" pitchFamily="34" charset="0"/>
                <a:ea typeface="黑体" panose="02010609060101010101" pitchFamily="2" charset="-122"/>
              </a:rPr>
              <a:t>数字比特流</a:t>
            </a:r>
          </a:p>
        </p:txBody>
      </p:sp>
      <p:sp>
        <p:nvSpPr>
          <p:cNvPr id="18496" name="Rectangle 55"/>
          <p:cNvSpPr/>
          <p:nvPr/>
        </p:nvSpPr>
        <p:spPr>
          <a:xfrm>
            <a:off x="2663825" y="2159000"/>
            <a:ext cx="1204913" cy="363538"/>
          </a:xfrm>
          <a:prstGeom prst="rect">
            <a:avLst/>
          </a:prstGeom>
          <a:noFill/>
          <a:ln w="9525">
            <a:noFill/>
          </a:ln>
        </p:spPr>
        <p:txBody>
          <a:bodyPr lIns="90488" tIns="44450" rIns="90488" bIns="44450" anchor="t">
            <a:spAutoFit/>
          </a:bodyPr>
          <a:lstStyle/>
          <a:p>
            <a:pPr lvl="0" defTabSz="762000" eaLnBrk="0" hangingPunct="0"/>
            <a:r>
              <a:rPr lang="zh-CN" altLang="en-US" dirty="0">
                <a:solidFill>
                  <a:srgbClr val="333399"/>
                </a:solidFill>
                <a:latin typeface="Arial" panose="020B0604020202020204" pitchFamily="34" charset="0"/>
                <a:ea typeface="黑体" panose="02010609060101010101" pitchFamily="2" charset="-122"/>
              </a:rPr>
              <a:t>模拟信号</a:t>
            </a:r>
          </a:p>
        </p:txBody>
      </p:sp>
      <p:sp>
        <p:nvSpPr>
          <p:cNvPr id="18497" name="Rectangle 56"/>
          <p:cNvSpPr/>
          <p:nvPr/>
        </p:nvSpPr>
        <p:spPr>
          <a:xfrm>
            <a:off x="5260975" y="2159000"/>
            <a:ext cx="1219200" cy="363538"/>
          </a:xfrm>
          <a:prstGeom prst="rect">
            <a:avLst/>
          </a:prstGeom>
          <a:noFill/>
          <a:ln w="9525">
            <a:noFill/>
          </a:ln>
        </p:spPr>
        <p:txBody>
          <a:bodyPr lIns="90488" tIns="44450" rIns="90488" bIns="44450" anchor="t">
            <a:spAutoFit/>
          </a:bodyPr>
          <a:lstStyle/>
          <a:p>
            <a:pPr lvl="0" defTabSz="762000" eaLnBrk="0" hangingPunct="0"/>
            <a:r>
              <a:rPr lang="zh-CN" altLang="en-US" dirty="0">
                <a:solidFill>
                  <a:srgbClr val="333399"/>
                </a:solidFill>
                <a:latin typeface="Arial" panose="020B0604020202020204" pitchFamily="34" charset="0"/>
                <a:ea typeface="黑体" panose="02010609060101010101" pitchFamily="2" charset="-122"/>
              </a:rPr>
              <a:t>模拟信号 </a:t>
            </a:r>
          </a:p>
        </p:txBody>
      </p:sp>
      <p:sp>
        <p:nvSpPr>
          <p:cNvPr id="18498" name="Rectangle 57"/>
          <p:cNvSpPr/>
          <p:nvPr/>
        </p:nvSpPr>
        <p:spPr>
          <a:xfrm>
            <a:off x="328613" y="2159000"/>
            <a:ext cx="709612" cy="638175"/>
          </a:xfrm>
          <a:prstGeom prst="rect">
            <a:avLst/>
          </a:prstGeom>
          <a:noFill/>
          <a:ln w="9525">
            <a:noFill/>
          </a:ln>
        </p:spPr>
        <p:txBody>
          <a:bodyPr lIns="90488" tIns="44450" rIns="90488" bIns="44450" anchor="t">
            <a:spAutoFit/>
          </a:bodyPr>
          <a:lstStyle/>
          <a:p>
            <a:pPr lvl="0" defTabSz="762000" eaLnBrk="0" hangingPunct="0"/>
            <a:r>
              <a:rPr lang="zh-CN" altLang="en-US" dirty="0">
                <a:solidFill>
                  <a:srgbClr val="333399"/>
                </a:solidFill>
                <a:latin typeface="Arial" panose="020B0604020202020204" pitchFamily="34" charset="0"/>
                <a:ea typeface="黑体" panose="02010609060101010101" pitchFamily="2" charset="-122"/>
              </a:rPr>
              <a:t>输入</a:t>
            </a:r>
          </a:p>
          <a:p>
            <a:pPr lvl="0" defTabSz="762000" eaLnBrk="0" hangingPunct="0"/>
            <a:r>
              <a:rPr lang="zh-CN" altLang="en-US" dirty="0">
                <a:solidFill>
                  <a:srgbClr val="333399"/>
                </a:solidFill>
                <a:latin typeface="Arial" panose="020B0604020202020204" pitchFamily="34" charset="0"/>
                <a:ea typeface="黑体" panose="02010609060101010101" pitchFamily="2" charset="-122"/>
              </a:rPr>
              <a:t>汉字</a:t>
            </a:r>
          </a:p>
        </p:txBody>
      </p:sp>
      <p:sp>
        <p:nvSpPr>
          <p:cNvPr id="18499" name="Rectangle 58"/>
          <p:cNvSpPr/>
          <p:nvPr/>
        </p:nvSpPr>
        <p:spPr>
          <a:xfrm>
            <a:off x="8062913" y="2159000"/>
            <a:ext cx="709612" cy="638175"/>
          </a:xfrm>
          <a:prstGeom prst="rect">
            <a:avLst/>
          </a:prstGeom>
          <a:noFill/>
          <a:ln w="9525">
            <a:noFill/>
          </a:ln>
        </p:spPr>
        <p:txBody>
          <a:bodyPr lIns="90488" tIns="44450" rIns="90488" bIns="44450" anchor="t">
            <a:spAutoFit/>
          </a:bodyPr>
          <a:lstStyle/>
          <a:p>
            <a:pPr lvl="0" defTabSz="762000" eaLnBrk="0" hangingPunct="0"/>
            <a:r>
              <a:rPr lang="zh-CN" altLang="en-US" dirty="0">
                <a:solidFill>
                  <a:srgbClr val="333399"/>
                </a:solidFill>
                <a:latin typeface="Arial" panose="020B0604020202020204" pitchFamily="34" charset="0"/>
                <a:ea typeface="黑体" panose="02010609060101010101" pitchFamily="2" charset="-122"/>
              </a:rPr>
              <a:t>显示</a:t>
            </a:r>
          </a:p>
          <a:p>
            <a:pPr lvl="0" defTabSz="762000" eaLnBrk="0" hangingPunct="0"/>
            <a:r>
              <a:rPr lang="zh-CN" altLang="en-US" dirty="0">
                <a:solidFill>
                  <a:srgbClr val="333399"/>
                </a:solidFill>
                <a:latin typeface="Arial" panose="020B0604020202020204" pitchFamily="34" charset="0"/>
                <a:ea typeface="黑体" panose="02010609060101010101" pitchFamily="2" charset="-122"/>
              </a:rPr>
              <a:t>汉字</a:t>
            </a:r>
          </a:p>
        </p:txBody>
      </p:sp>
      <p:sp>
        <p:nvSpPr>
          <p:cNvPr id="18500" name="Freeform 59"/>
          <p:cNvSpPr/>
          <p:nvPr/>
        </p:nvSpPr>
        <p:spPr>
          <a:xfrm>
            <a:off x="6681788" y="2667000"/>
            <a:ext cx="742950" cy="165100"/>
          </a:xfrm>
          <a:custGeom>
            <a:avLst/>
            <a:gdLst/>
            <a:ahLst/>
            <a:cxnLst>
              <a:cxn ang="0">
                <a:pos x="0" y="165100"/>
              </a:cxn>
              <a:cxn ang="0">
                <a:pos x="106136" y="165100"/>
              </a:cxn>
              <a:cxn ang="0">
                <a:pos x="106136" y="0"/>
              </a:cxn>
              <a:cxn ang="0">
                <a:pos x="212271" y="0"/>
              </a:cxn>
              <a:cxn ang="0">
                <a:pos x="212271" y="165100"/>
              </a:cxn>
              <a:cxn ang="0">
                <a:pos x="318407" y="165100"/>
              </a:cxn>
              <a:cxn ang="0">
                <a:pos x="318407" y="0"/>
              </a:cxn>
              <a:cxn ang="0">
                <a:pos x="424543" y="0"/>
              </a:cxn>
              <a:cxn ang="0">
                <a:pos x="424543" y="165100"/>
              </a:cxn>
              <a:cxn ang="0">
                <a:pos x="530679" y="165100"/>
              </a:cxn>
              <a:cxn ang="0">
                <a:pos x="530679" y="0"/>
              </a:cxn>
              <a:cxn ang="0">
                <a:pos x="636814" y="0"/>
              </a:cxn>
              <a:cxn ang="0">
                <a:pos x="636814" y="165100"/>
              </a:cxn>
              <a:cxn ang="0">
                <a:pos x="742950" y="165100"/>
              </a:cxn>
            </a:cxnLst>
            <a:rect l="0" t="0" r="0" b="0"/>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ap="flat" cmpd="sng">
            <a:solidFill>
              <a:srgbClr val="333399"/>
            </a:solidFill>
            <a:prstDash val="solid"/>
            <a:miter/>
            <a:headEnd type="none" w="med" len="med"/>
            <a:tailEnd type="none" w="med" len="med"/>
          </a:ln>
        </p:spPr>
        <p:txBody>
          <a:bodyPr/>
          <a:lstStyle/>
          <a:p>
            <a:endParaRPr lang="zh-CN" altLang="en-US"/>
          </a:p>
        </p:txBody>
      </p:sp>
      <p:grpSp>
        <p:nvGrpSpPr>
          <p:cNvPr id="18501" name="组合 48247"/>
          <p:cNvGrpSpPr/>
          <p:nvPr/>
        </p:nvGrpSpPr>
        <p:grpSpPr>
          <a:xfrm>
            <a:off x="5422900" y="2544763"/>
            <a:ext cx="654050" cy="339725"/>
            <a:chOff x="0" y="0"/>
            <a:chExt cx="496" cy="254"/>
          </a:xfrm>
        </p:grpSpPr>
        <p:sp>
          <p:nvSpPr>
            <p:cNvPr id="18502" name="Freeform 61"/>
            <p:cNvSpPr/>
            <p:nvPr/>
          </p:nvSpPr>
          <p:spPr>
            <a:xfrm>
              <a:off x="0" y="86"/>
              <a:ext cx="92" cy="89"/>
            </a:xfrm>
            <a:custGeom>
              <a:avLst/>
              <a:gdLst/>
              <a:ahLst/>
              <a:cxnLst>
                <a:cxn ang="0">
                  <a:pos x="0" y="42"/>
                </a:cxn>
                <a:cxn ang="0">
                  <a:pos x="1" y="35"/>
                </a:cxn>
                <a:cxn ang="0">
                  <a:pos x="3" y="27"/>
                </a:cxn>
                <a:cxn ang="0">
                  <a:pos x="4" y="22"/>
                </a:cxn>
                <a:cxn ang="0">
                  <a:pos x="6" y="19"/>
                </a:cxn>
                <a:cxn ang="0">
                  <a:pos x="9" y="17"/>
                </a:cxn>
                <a:cxn ang="0">
                  <a:pos x="11" y="17"/>
                </a:cxn>
                <a:cxn ang="0">
                  <a:pos x="14" y="18"/>
                </a:cxn>
                <a:cxn ang="0">
                  <a:pos x="16" y="20"/>
                </a:cxn>
                <a:cxn ang="0">
                  <a:pos x="18" y="23"/>
                </a:cxn>
                <a:cxn ang="0">
                  <a:pos x="19" y="27"/>
                </a:cxn>
                <a:cxn ang="0">
                  <a:pos x="23" y="55"/>
                </a:cxn>
                <a:cxn ang="0">
                  <a:pos x="25" y="59"/>
                </a:cxn>
                <a:cxn ang="0">
                  <a:pos x="26" y="62"/>
                </a:cxn>
                <a:cxn ang="0">
                  <a:pos x="29" y="64"/>
                </a:cxn>
                <a:cxn ang="0">
                  <a:pos x="31" y="64"/>
                </a:cxn>
                <a:cxn ang="0">
                  <a:pos x="34" y="63"/>
                </a:cxn>
                <a:cxn ang="0">
                  <a:pos x="35" y="60"/>
                </a:cxn>
                <a:cxn ang="0">
                  <a:pos x="36" y="55"/>
                </a:cxn>
                <a:cxn ang="0">
                  <a:pos x="43" y="15"/>
                </a:cxn>
                <a:cxn ang="0">
                  <a:pos x="44" y="9"/>
                </a:cxn>
                <a:cxn ang="0">
                  <a:pos x="45" y="5"/>
                </a:cxn>
                <a:cxn ang="0">
                  <a:pos x="47" y="2"/>
                </a:cxn>
                <a:cxn ang="0">
                  <a:pos x="48" y="1"/>
                </a:cxn>
                <a:cxn ang="0">
                  <a:pos x="51" y="0"/>
                </a:cxn>
                <a:cxn ang="0">
                  <a:pos x="54" y="1"/>
                </a:cxn>
                <a:cxn ang="0">
                  <a:pos x="57" y="4"/>
                </a:cxn>
                <a:cxn ang="0">
                  <a:pos x="58" y="7"/>
                </a:cxn>
                <a:cxn ang="0">
                  <a:pos x="59" y="11"/>
                </a:cxn>
                <a:cxn ang="0">
                  <a:pos x="69" y="77"/>
                </a:cxn>
                <a:cxn ang="0">
                  <a:pos x="70" y="82"/>
                </a:cxn>
                <a:cxn ang="0">
                  <a:pos x="71" y="87"/>
                </a:cxn>
                <a:cxn ang="0">
                  <a:pos x="73" y="88"/>
                </a:cxn>
                <a:cxn ang="0">
                  <a:pos x="77" y="89"/>
                </a:cxn>
                <a:cxn ang="0">
                  <a:pos x="80" y="86"/>
                </a:cxn>
                <a:cxn ang="0">
                  <a:pos x="81" y="82"/>
                </a:cxn>
                <a:cxn ang="0">
                  <a:pos x="83" y="77"/>
                </a:cxn>
                <a:cxn ang="0">
                  <a:pos x="92" y="18"/>
                </a:cxn>
              </a:cxnLst>
              <a:rect l="0" t="0" r="0" b="0"/>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ap="flat" cmpd="sng">
              <a:solidFill>
                <a:srgbClr val="333399"/>
              </a:solidFill>
              <a:prstDash val="solid"/>
              <a:miter/>
              <a:headEnd type="none" w="med" len="med"/>
              <a:tailEnd type="none" w="med" len="med"/>
            </a:ln>
          </p:spPr>
          <p:txBody>
            <a:bodyPr/>
            <a:lstStyle/>
            <a:p>
              <a:endParaRPr lang="zh-CN" altLang="en-US"/>
            </a:p>
          </p:txBody>
        </p:sp>
        <p:sp>
          <p:nvSpPr>
            <p:cNvPr id="18503" name="Freeform 62"/>
            <p:cNvSpPr/>
            <p:nvPr/>
          </p:nvSpPr>
          <p:spPr>
            <a:xfrm>
              <a:off x="92" y="0"/>
              <a:ext cx="157" cy="254"/>
            </a:xfrm>
            <a:custGeom>
              <a:avLst/>
              <a:gdLst/>
              <a:ahLst/>
              <a:cxnLst>
                <a:cxn ang="0">
                  <a:pos x="0" y="104"/>
                </a:cxn>
                <a:cxn ang="0">
                  <a:pos x="8" y="56"/>
                </a:cxn>
                <a:cxn ang="0">
                  <a:pos x="9" y="52"/>
                </a:cxn>
                <a:cxn ang="0">
                  <a:pos x="12" y="50"/>
                </a:cxn>
                <a:cxn ang="0">
                  <a:pos x="14" y="50"/>
                </a:cxn>
                <a:cxn ang="0">
                  <a:pos x="17" y="50"/>
                </a:cxn>
                <a:cxn ang="0">
                  <a:pos x="19" y="52"/>
                </a:cxn>
                <a:cxn ang="0">
                  <a:pos x="20" y="56"/>
                </a:cxn>
                <a:cxn ang="0">
                  <a:pos x="39" y="194"/>
                </a:cxn>
                <a:cxn ang="0">
                  <a:pos x="41" y="201"/>
                </a:cxn>
                <a:cxn ang="0">
                  <a:pos x="43" y="204"/>
                </a:cxn>
                <a:cxn ang="0">
                  <a:pos x="46" y="205"/>
                </a:cxn>
                <a:cxn ang="0">
                  <a:pos x="48" y="206"/>
                </a:cxn>
                <a:cxn ang="0">
                  <a:pos x="51" y="205"/>
                </a:cxn>
                <a:cxn ang="0">
                  <a:pos x="54" y="202"/>
                </a:cxn>
                <a:cxn ang="0">
                  <a:pos x="56" y="194"/>
                </a:cxn>
                <a:cxn ang="0">
                  <a:pos x="75" y="34"/>
                </a:cxn>
                <a:cxn ang="0">
                  <a:pos x="76" y="26"/>
                </a:cxn>
                <a:cxn ang="0">
                  <a:pos x="77" y="24"/>
                </a:cxn>
                <a:cxn ang="0">
                  <a:pos x="78" y="22"/>
                </a:cxn>
                <a:cxn ang="0">
                  <a:pos x="80" y="20"/>
                </a:cxn>
                <a:cxn ang="0">
                  <a:pos x="83" y="19"/>
                </a:cxn>
                <a:cxn ang="0">
                  <a:pos x="86" y="20"/>
                </a:cxn>
                <a:cxn ang="0">
                  <a:pos x="88" y="22"/>
                </a:cxn>
                <a:cxn ang="0">
                  <a:pos x="90" y="24"/>
                </a:cxn>
                <a:cxn ang="0">
                  <a:pos x="91" y="26"/>
                </a:cxn>
                <a:cxn ang="0">
                  <a:pos x="92" y="33"/>
                </a:cxn>
                <a:cxn ang="0">
                  <a:pos x="110" y="238"/>
                </a:cxn>
                <a:cxn ang="0">
                  <a:pos x="111" y="247"/>
                </a:cxn>
                <a:cxn ang="0">
                  <a:pos x="112" y="251"/>
                </a:cxn>
                <a:cxn ang="0">
                  <a:pos x="115" y="253"/>
                </a:cxn>
                <a:cxn ang="0">
                  <a:pos x="118" y="254"/>
                </a:cxn>
                <a:cxn ang="0">
                  <a:pos x="121" y="253"/>
                </a:cxn>
                <a:cxn ang="0">
                  <a:pos x="123" y="251"/>
                </a:cxn>
                <a:cxn ang="0">
                  <a:pos x="124" y="247"/>
                </a:cxn>
                <a:cxn ang="0">
                  <a:pos x="125" y="239"/>
                </a:cxn>
                <a:cxn ang="0">
                  <a:pos x="147" y="15"/>
                </a:cxn>
                <a:cxn ang="0">
                  <a:pos x="148" y="10"/>
                </a:cxn>
                <a:cxn ang="0">
                  <a:pos x="149" y="6"/>
                </a:cxn>
                <a:cxn ang="0">
                  <a:pos x="151" y="3"/>
                </a:cxn>
                <a:cxn ang="0">
                  <a:pos x="153" y="1"/>
                </a:cxn>
                <a:cxn ang="0">
                  <a:pos x="155" y="0"/>
                </a:cxn>
                <a:cxn ang="0">
                  <a:pos x="157" y="0"/>
                </a:cxn>
              </a:cxnLst>
              <a:rect l="0" t="0" r="0" b="0"/>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ap="flat" cmpd="sng">
              <a:solidFill>
                <a:srgbClr val="333399"/>
              </a:solidFill>
              <a:prstDash val="solid"/>
              <a:miter/>
              <a:headEnd type="none" w="med" len="med"/>
              <a:tailEnd type="none" w="med" len="med"/>
            </a:ln>
          </p:spPr>
          <p:txBody>
            <a:bodyPr/>
            <a:lstStyle/>
            <a:p>
              <a:endParaRPr lang="zh-CN" altLang="en-US"/>
            </a:p>
          </p:txBody>
        </p:sp>
        <p:sp>
          <p:nvSpPr>
            <p:cNvPr id="18504" name="Freeform 63"/>
            <p:cNvSpPr/>
            <p:nvPr/>
          </p:nvSpPr>
          <p:spPr>
            <a:xfrm>
              <a:off x="404" y="86"/>
              <a:ext cx="92" cy="89"/>
            </a:xfrm>
            <a:custGeom>
              <a:avLst/>
              <a:gdLst/>
              <a:ahLst/>
              <a:cxnLst>
                <a:cxn ang="0">
                  <a:pos x="92" y="42"/>
                </a:cxn>
                <a:cxn ang="0">
                  <a:pos x="91" y="35"/>
                </a:cxn>
                <a:cxn ang="0">
                  <a:pos x="89" y="27"/>
                </a:cxn>
                <a:cxn ang="0">
                  <a:pos x="88" y="22"/>
                </a:cxn>
                <a:cxn ang="0">
                  <a:pos x="86" y="19"/>
                </a:cxn>
                <a:cxn ang="0">
                  <a:pos x="83" y="17"/>
                </a:cxn>
                <a:cxn ang="0">
                  <a:pos x="81" y="17"/>
                </a:cxn>
                <a:cxn ang="0">
                  <a:pos x="78" y="18"/>
                </a:cxn>
                <a:cxn ang="0">
                  <a:pos x="76" y="20"/>
                </a:cxn>
                <a:cxn ang="0">
                  <a:pos x="74" y="23"/>
                </a:cxn>
                <a:cxn ang="0">
                  <a:pos x="73" y="27"/>
                </a:cxn>
                <a:cxn ang="0">
                  <a:pos x="69" y="55"/>
                </a:cxn>
                <a:cxn ang="0">
                  <a:pos x="67" y="59"/>
                </a:cxn>
                <a:cxn ang="0">
                  <a:pos x="66" y="62"/>
                </a:cxn>
                <a:cxn ang="0">
                  <a:pos x="64" y="64"/>
                </a:cxn>
                <a:cxn ang="0">
                  <a:pos x="61" y="64"/>
                </a:cxn>
                <a:cxn ang="0">
                  <a:pos x="58" y="63"/>
                </a:cxn>
                <a:cxn ang="0">
                  <a:pos x="57" y="60"/>
                </a:cxn>
                <a:cxn ang="0">
                  <a:pos x="56" y="55"/>
                </a:cxn>
                <a:cxn ang="0">
                  <a:pos x="49" y="15"/>
                </a:cxn>
                <a:cxn ang="0">
                  <a:pos x="48" y="9"/>
                </a:cxn>
                <a:cxn ang="0">
                  <a:pos x="47" y="5"/>
                </a:cxn>
                <a:cxn ang="0">
                  <a:pos x="45" y="2"/>
                </a:cxn>
                <a:cxn ang="0">
                  <a:pos x="43" y="1"/>
                </a:cxn>
                <a:cxn ang="0">
                  <a:pos x="40" y="0"/>
                </a:cxn>
                <a:cxn ang="0">
                  <a:pos x="38" y="1"/>
                </a:cxn>
                <a:cxn ang="0">
                  <a:pos x="35" y="4"/>
                </a:cxn>
                <a:cxn ang="0">
                  <a:pos x="34" y="7"/>
                </a:cxn>
                <a:cxn ang="0">
                  <a:pos x="33" y="11"/>
                </a:cxn>
                <a:cxn ang="0">
                  <a:pos x="24" y="77"/>
                </a:cxn>
                <a:cxn ang="0">
                  <a:pos x="22" y="82"/>
                </a:cxn>
                <a:cxn ang="0">
                  <a:pos x="21" y="87"/>
                </a:cxn>
                <a:cxn ang="0">
                  <a:pos x="19" y="88"/>
                </a:cxn>
                <a:cxn ang="0">
                  <a:pos x="15" y="89"/>
                </a:cxn>
                <a:cxn ang="0">
                  <a:pos x="12" y="86"/>
                </a:cxn>
                <a:cxn ang="0">
                  <a:pos x="11" y="82"/>
                </a:cxn>
                <a:cxn ang="0">
                  <a:pos x="9" y="77"/>
                </a:cxn>
                <a:cxn ang="0">
                  <a:pos x="0" y="18"/>
                </a:cxn>
              </a:cxnLst>
              <a:rect l="0" t="0" r="0" b="0"/>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ap="flat" cmpd="sng">
              <a:solidFill>
                <a:srgbClr val="333399"/>
              </a:solidFill>
              <a:prstDash val="solid"/>
              <a:miter/>
              <a:headEnd type="none" w="med" len="med"/>
              <a:tailEnd type="none" w="med" len="med"/>
            </a:ln>
          </p:spPr>
          <p:txBody>
            <a:bodyPr/>
            <a:lstStyle/>
            <a:p>
              <a:endParaRPr lang="zh-CN" altLang="en-US"/>
            </a:p>
          </p:txBody>
        </p:sp>
        <p:sp>
          <p:nvSpPr>
            <p:cNvPr id="18505" name="Freeform 64"/>
            <p:cNvSpPr/>
            <p:nvPr/>
          </p:nvSpPr>
          <p:spPr>
            <a:xfrm>
              <a:off x="247" y="0"/>
              <a:ext cx="157" cy="254"/>
            </a:xfrm>
            <a:custGeom>
              <a:avLst/>
              <a:gdLst/>
              <a:ahLst/>
              <a:cxnLst>
                <a:cxn ang="0">
                  <a:pos x="157" y="104"/>
                </a:cxn>
                <a:cxn ang="0">
                  <a:pos x="149" y="56"/>
                </a:cxn>
                <a:cxn ang="0">
                  <a:pos x="148" y="52"/>
                </a:cxn>
                <a:cxn ang="0">
                  <a:pos x="145" y="50"/>
                </a:cxn>
                <a:cxn ang="0">
                  <a:pos x="143" y="50"/>
                </a:cxn>
                <a:cxn ang="0">
                  <a:pos x="139" y="50"/>
                </a:cxn>
                <a:cxn ang="0">
                  <a:pos x="138" y="52"/>
                </a:cxn>
                <a:cxn ang="0">
                  <a:pos x="136" y="56"/>
                </a:cxn>
                <a:cxn ang="0">
                  <a:pos x="118" y="194"/>
                </a:cxn>
                <a:cxn ang="0">
                  <a:pos x="116" y="201"/>
                </a:cxn>
                <a:cxn ang="0">
                  <a:pos x="114" y="204"/>
                </a:cxn>
                <a:cxn ang="0">
                  <a:pos x="111" y="205"/>
                </a:cxn>
                <a:cxn ang="0">
                  <a:pos x="109" y="206"/>
                </a:cxn>
                <a:cxn ang="0">
                  <a:pos x="105" y="205"/>
                </a:cxn>
                <a:cxn ang="0">
                  <a:pos x="103" y="202"/>
                </a:cxn>
                <a:cxn ang="0">
                  <a:pos x="101" y="194"/>
                </a:cxn>
                <a:cxn ang="0">
                  <a:pos x="82" y="34"/>
                </a:cxn>
                <a:cxn ang="0">
                  <a:pos x="81" y="26"/>
                </a:cxn>
                <a:cxn ang="0">
                  <a:pos x="80" y="24"/>
                </a:cxn>
                <a:cxn ang="0">
                  <a:pos x="79" y="22"/>
                </a:cxn>
                <a:cxn ang="0">
                  <a:pos x="76" y="20"/>
                </a:cxn>
                <a:cxn ang="0">
                  <a:pos x="74" y="19"/>
                </a:cxn>
                <a:cxn ang="0">
                  <a:pos x="71" y="20"/>
                </a:cxn>
                <a:cxn ang="0">
                  <a:pos x="68" y="22"/>
                </a:cxn>
                <a:cxn ang="0">
                  <a:pos x="67" y="24"/>
                </a:cxn>
                <a:cxn ang="0">
                  <a:pos x="66" y="26"/>
                </a:cxn>
                <a:cxn ang="0">
                  <a:pos x="65" y="33"/>
                </a:cxn>
                <a:cxn ang="0">
                  <a:pos x="47" y="238"/>
                </a:cxn>
                <a:cxn ang="0">
                  <a:pos x="46" y="247"/>
                </a:cxn>
                <a:cxn ang="0">
                  <a:pos x="45" y="251"/>
                </a:cxn>
                <a:cxn ang="0">
                  <a:pos x="42" y="253"/>
                </a:cxn>
                <a:cxn ang="0">
                  <a:pos x="39" y="254"/>
                </a:cxn>
                <a:cxn ang="0">
                  <a:pos x="36" y="253"/>
                </a:cxn>
                <a:cxn ang="0">
                  <a:pos x="34" y="251"/>
                </a:cxn>
                <a:cxn ang="0">
                  <a:pos x="33" y="247"/>
                </a:cxn>
                <a:cxn ang="0">
                  <a:pos x="32" y="239"/>
                </a:cxn>
                <a:cxn ang="0">
                  <a:pos x="10" y="15"/>
                </a:cxn>
                <a:cxn ang="0">
                  <a:pos x="9" y="10"/>
                </a:cxn>
                <a:cxn ang="0">
                  <a:pos x="8" y="6"/>
                </a:cxn>
                <a:cxn ang="0">
                  <a:pos x="6" y="3"/>
                </a:cxn>
                <a:cxn ang="0">
                  <a:pos x="4" y="1"/>
                </a:cxn>
                <a:cxn ang="0">
                  <a:pos x="2" y="0"/>
                </a:cxn>
                <a:cxn ang="0">
                  <a:pos x="0" y="0"/>
                </a:cxn>
              </a:cxnLst>
              <a:rect l="0" t="0" r="0" b="0"/>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ap="flat" cmpd="sng">
              <a:solidFill>
                <a:srgbClr val="333399"/>
              </a:solidFill>
              <a:prstDash val="solid"/>
              <a:miter/>
              <a:headEnd type="none" w="med" len="med"/>
              <a:tailEnd type="none" w="med" len="med"/>
            </a:ln>
          </p:spPr>
          <p:txBody>
            <a:bodyPr/>
            <a:lstStyle/>
            <a:p>
              <a:endParaRPr lang="zh-CN" altLang="en-US"/>
            </a:p>
          </p:txBody>
        </p:sp>
      </p:grpSp>
      <p:grpSp>
        <p:nvGrpSpPr>
          <p:cNvPr id="14" name="组合 48252"/>
          <p:cNvGrpSpPr/>
          <p:nvPr/>
        </p:nvGrpSpPr>
        <p:grpSpPr>
          <a:xfrm>
            <a:off x="539750" y="1738313"/>
            <a:ext cx="7735888" cy="363537"/>
            <a:chOff x="0" y="0"/>
            <a:chExt cx="4873" cy="229"/>
          </a:xfrm>
        </p:grpSpPr>
        <p:sp>
          <p:nvSpPr>
            <p:cNvPr id="18507" name="Line 65"/>
            <p:cNvSpPr/>
            <p:nvPr/>
          </p:nvSpPr>
          <p:spPr>
            <a:xfrm>
              <a:off x="0" y="113"/>
              <a:ext cx="4873" cy="0"/>
            </a:xfrm>
            <a:prstGeom prst="line">
              <a:avLst/>
            </a:prstGeom>
            <a:ln w="28575" cap="flat" cmpd="sng">
              <a:solidFill>
                <a:schemeClr val="hlink"/>
              </a:solidFill>
              <a:prstDash val="solid"/>
              <a:round/>
              <a:headEnd type="triangle" w="med" len="med"/>
              <a:tailEnd type="triangle" w="med"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18508" name="Rectangle 66"/>
            <p:cNvSpPr/>
            <p:nvPr/>
          </p:nvSpPr>
          <p:spPr>
            <a:xfrm>
              <a:off x="1977" y="0"/>
              <a:ext cx="994" cy="229"/>
            </a:xfrm>
            <a:prstGeom prst="rect">
              <a:avLst/>
            </a:prstGeom>
            <a:solidFill>
              <a:schemeClr val="bg1"/>
            </a:solidFill>
            <a:ln w="9525">
              <a:noFill/>
            </a:ln>
          </p:spPr>
          <p:txBody>
            <a:bodyPr lIns="90488" tIns="44450" rIns="90488" bIns="44450" anchor="t">
              <a:spAutoFit/>
            </a:bodyPr>
            <a:lstStyle/>
            <a:p>
              <a:pPr lvl="0" defTabSz="762000" eaLnBrk="0" hangingPunct="0"/>
              <a:r>
                <a:rPr lang="zh-CN" altLang="en-US" b="1" dirty="0">
                  <a:solidFill>
                    <a:srgbClr val="FF0000"/>
                  </a:solidFill>
                  <a:latin typeface="Arial" panose="020B0604020202020204" pitchFamily="34" charset="0"/>
                  <a:ea typeface="黑体" panose="02010609060101010101" pitchFamily="2" charset="-122"/>
                </a:rPr>
                <a:t>数据通信系统</a:t>
              </a:r>
            </a:p>
          </p:txBody>
        </p:sp>
      </p:grpSp>
      <p:grpSp>
        <p:nvGrpSpPr>
          <p:cNvPr id="15" name="组合 48255"/>
          <p:cNvGrpSpPr/>
          <p:nvPr/>
        </p:nvGrpSpPr>
        <p:grpSpPr>
          <a:xfrm>
            <a:off x="469900" y="3057525"/>
            <a:ext cx="2838450" cy="1660525"/>
            <a:chOff x="0" y="0"/>
            <a:chExt cx="1788" cy="1046"/>
          </a:xfrm>
        </p:grpSpPr>
        <p:sp>
          <p:nvSpPr>
            <p:cNvPr id="18510" name="Line 68"/>
            <p:cNvSpPr/>
            <p:nvPr/>
          </p:nvSpPr>
          <p:spPr>
            <a:xfrm>
              <a:off x="1788" y="0"/>
              <a:ext cx="0" cy="1046"/>
            </a:xfrm>
            <a:prstGeom prst="line">
              <a:avLst/>
            </a:prstGeom>
            <a:ln w="19050" cap="flat" cmpd="sng">
              <a:solidFill>
                <a:srgbClr val="333399"/>
              </a:solidFill>
              <a:prstDash val="dash"/>
              <a:round/>
              <a:headEnd type="none" w="med" len="med"/>
              <a:tailEnd type="none" w="med" len="med"/>
            </a:ln>
          </p:spPr>
          <p:txBody>
            <a:bodyPr anchor="t"/>
            <a:lstStyle/>
            <a:p>
              <a:pPr lvl="0"/>
              <a:endParaRPr lang="zh-CN" altLang="en-US">
                <a:latin typeface="Arial" panose="020B0604020202020204" pitchFamily="34" charset="0"/>
                <a:ea typeface="宋体" panose="02010600030101010101" pitchFamily="2" charset="-122"/>
              </a:endParaRPr>
            </a:p>
          </p:txBody>
        </p:sp>
        <p:grpSp>
          <p:nvGrpSpPr>
            <p:cNvPr id="18511" name="组合 48257"/>
            <p:cNvGrpSpPr/>
            <p:nvPr/>
          </p:nvGrpSpPr>
          <p:grpSpPr>
            <a:xfrm>
              <a:off x="0" y="432"/>
              <a:ext cx="1788" cy="237"/>
              <a:chOff x="0" y="0"/>
              <a:chExt cx="1788" cy="237"/>
            </a:xfrm>
          </p:grpSpPr>
          <p:sp>
            <p:nvSpPr>
              <p:cNvPr id="18512" name="Line 67"/>
              <p:cNvSpPr/>
              <p:nvPr/>
            </p:nvSpPr>
            <p:spPr>
              <a:xfrm>
                <a:off x="0" y="137"/>
                <a:ext cx="1788" cy="0"/>
              </a:xfrm>
              <a:prstGeom prst="line">
                <a:avLst/>
              </a:prstGeom>
              <a:ln w="28575" cap="flat" cmpd="sng">
                <a:solidFill>
                  <a:srgbClr val="333399"/>
                </a:solidFill>
                <a:prstDash val="solid"/>
                <a:round/>
                <a:headEnd type="triangle" w="sm" len="med"/>
                <a:tailEnd type="triangle" w="sm"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18513" name="Rectangle 71"/>
              <p:cNvSpPr/>
              <p:nvPr/>
            </p:nvSpPr>
            <p:spPr>
              <a:xfrm>
                <a:off x="581" y="0"/>
                <a:ext cx="620" cy="237"/>
              </a:xfrm>
              <a:prstGeom prst="rect">
                <a:avLst/>
              </a:prstGeom>
              <a:solidFill>
                <a:srgbClr val="FFFF66"/>
              </a:solidFill>
              <a:ln w="12700" cap="flat" cmpd="sng">
                <a:solidFill>
                  <a:srgbClr val="333399"/>
                </a:solidFill>
                <a:prstDash val="solid"/>
                <a:miter/>
                <a:headEnd type="none" w="med" len="med"/>
                <a:tailEnd type="none" w="med" len="med"/>
              </a:ln>
            </p:spPr>
            <p:txBody>
              <a:bodyPr lIns="90488" tIns="44450" rIns="90488" bIns="44450" anchor="t">
                <a:spAutoFit/>
              </a:bodyPr>
              <a:lstStyle/>
              <a:p>
                <a:pPr lvl="0" defTabSz="762000" eaLnBrk="0" hangingPunct="0"/>
                <a:r>
                  <a:rPr lang="zh-CN" altLang="en-US" dirty="0">
                    <a:solidFill>
                      <a:srgbClr val="333399"/>
                    </a:solidFill>
                    <a:latin typeface="Times New Roman" panose="02020603050405020304" pitchFamily="18" charset="0"/>
                    <a:ea typeface="黑体" panose="02010609060101010101" pitchFamily="2" charset="-122"/>
                  </a:rPr>
                  <a:t>源系统</a:t>
                </a:r>
              </a:p>
            </p:txBody>
          </p:sp>
        </p:grpSp>
      </p:grpSp>
      <p:grpSp>
        <p:nvGrpSpPr>
          <p:cNvPr id="17" name="组合 48260"/>
          <p:cNvGrpSpPr/>
          <p:nvPr/>
        </p:nvGrpSpPr>
        <p:grpSpPr>
          <a:xfrm>
            <a:off x="5578475" y="3759200"/>
            <a:ext cx="2840038" cy="376238"/>
            <a:chOff x="0" y="0"/>
            <a:chExt cx="1789" cy="237"/>
          </a:xfrm>
        </p:grpSpPr>
        <p:sp>
          <p:nvSpPr>
            <p:cNvPr id="18515" name="Line 70"/>
            <p:cNvSpPr/>
            <p:nvPr/>
          </p:nvSpPr>
          <p:spPr>
            <a:xfrm>
              <a:off x="0" y="127"/>
              <a:ext cx="1789" cy="0"/>
            </a:xfrm>
            <a:prstGeom prst="line">
              <a:avLst/>
            </a:prstGeom>
            <a:ln w="28575" cap="flat" cmpd="sng">
              <a:solidFill>
                <a:srgbClr val="333399"/>
              </a:solidFill>
              <a:prstDash val="solid"/>
              <a:round/>
              <a:headEnd type="triangle" w="sm" len="med"/>
              <a:tailEnd type="triangle" w="sm"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18516" name="Rectangle 73"/>
            <p:cNvSpPr/>
            <p:nvPr/>
          </p:nvSpPr>
          <p:spPr>
            <a:xfrm>
              <a:off x="537" y="0"/>
              <a:ext cx="712" cy="237"/>
            </a:xfrm>
            <a:prstGeom prst="rect">
              <a:avLst/>
            </a:prstGeom>
            <a:solidFill>
              <a:srgbClr val="FFCCFF"/>
            </a:solidFill>
            <a:ln w="12700" cap="flat" cmpd="sng">
              <a:solidFill>
                <a:srgbClr val="333399"/>
              </a:solidFill>
              <a:prstDash val="solid"/>
              <a:miter/>
              <a:headEnd type="none" w="med" len="med"/>
              <a:tailEnd type="none" w="med" len="med"/>
            </a:ln>
          </p:spPr>
          <p:txBody>
            <a:bodyPr lIns="90488" tIns="44450" rIns="90488" bIns="44450" anchor="t">
              <a:spAutoFit/>
            </a:bodyPr>
            <a:lstStyle/>
            <a:p>
              <a:pPr lvl="0" defTabSz="762000" eaLnBrk="0" hangingPunct="0"/>
              <a:r>
                <a:rPr lang="zh-CN" altLang="en-US" dirty="0">
                  <a:solidFill>
                    <a:srgbClr val="333399"/>
                  </a:solidFill>
                  <a:latin typeface="Times New Roman" panose="02020603050405020304" pitchFamily="18" charset="0"/>
                  <a:ea typeface="黑体" panose="02010609060101010101" pitchFamily="2" charset="-122"/>
                </a:rPr>
                <a:t>目的系统</a:t>
              </a:r>
            </a:p>
          </p:txBody>
        </p:sp>
      </p:grpSp>
      <p:grpSp>
        <p:nvGrpSpPr>
          <p:cNvPr id="18" name="组合 48263"/>
          <p:cNvGrpSpPr/>
          <p:nvPr/>
        </p:nvGrpSpPr>
        <p:grpSpPr>
          <a:xfrm>
            <a:off x="3308350" y="3028950"/>
            <a:ext cx="2270125" cy="1725613"/>
            <a:chOff x="0" y="0"/>
            <a:chExt cx="1430" cy="1087"/>
          </a:xfrm>
        </p:grpSpPr>
        <p:sp>
          <p:nvSpPr>
            <p:cNvPr id="18518" name="Line 69"/>
            <p:cNvSpPr/>
            <p:nvPr/>
          </p:nvSpPr>
          <p:spPr>
            <a:xfrm>
              <a:off x="0" y="587"/>
              <a:ext cx="1430" cy="0"/>
            </a:xfrm>
            <a:prstGeom prst="line">
              <a:avLst/>
            </a:prstGeom>
            <a:ln w="28575" cap="flat" cmpd="sng">
              <a:solidFill>
                <a:srgbClr val="333399"/>
              </a:solidFill>
              <a:prstDash val="solid"/>
              <a:round/>
              <a:headEnd type="triangle" w="sm" len="med"/>
              <a:tailEnd type="triangle" w="sm"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18519" name="Rectangle 72"/>
            <p:cNvSpPr/>
            <p:nvPr/>
          </p:nvSpPr>
          <p:spPr>
            <a:xfrm>
              <a:off x="357" y="460"/>
              <a:ext cx="734" cy="237"/>
            </a:xfrm>
            <a:prstGeom prst="rect">
              <a:avLst/>
            </a:prstGeom>
            <a:solidFill>
              <a:srgbClr val="CCFFFF"/>
            </a:solidFill>
            <a:ln w="12700" cap="flat" cmpd="sng">
              <a:solidFill>
                <a:srgbClr val="333399"/>
              </a:solidFill>
              <a:prstDash val="solid"/>
              <a:miter/>
              <a:headEnd type="none" w="med" len="med"/>
              <a:tailEnd type="none" w="med" len="med"/>
            </a:ln>
          </p:spPr>
          <p:txBody>
            <a:bodyPr lIns="90488" tIns="44450" rIns="90488" bIns="44450" anchor="t">
              <a:spAutoFit/>
            </a:bodyPr>
            <a:lstStyle/>
            <a:p>
              <a:pPr lvl="0" defTabSz="762000" eaLnBrk="0" hangingPunct="0"/>
              <a:r>
                <a:rPr lang="zh-CN" altLang="en-US" dirty="0">
                  <a:solidFill>
                    <a:srgbClr val="333399"/>
                  </a:solidFill>
                  <a:latin typeface="Times New Roman" panose="02020603050405020304" pitchFamily="18" charset="0"/>
                  <a:ea typeface="黑体" panose="02010609060101010101" pitchFamily="2" charset="-122"/>
                </a:rPr>
                <a:t>传输系统</a:t>
              </a:r>
            </a:p>
          </p:txBody>
        </p:sp>
        <p:sp>
          <p:nvSpPr>
            <p:cNvPr id="18520" name="Line 74"/>
            <p:cNvSpPr/>
            <p:nvPr/>
          </p:nvSpPr>
          <p:spPr>
            <a:xfrm flipH="1">
              <a:off x="1425" y="0"/>
              <a:ext cx="5" cy="1087"/>
            </a:xfrm>
            <a:prstGeom prst="line">
              <a:avLst/>
            </a:prstGeom>
            <a:ln w="19050" cap="flat" cmpd="sng">
              <a:solidFill>
                <a:srgbClr val="333399"/>
              </a:solidFill>
              <a:prstDash val="dash"/>
              <a:round/>
              <a:headEnd type="none" w="med" len="med"/>
              <a:tailEnd type="none" w="med" len="med"/>
            </a:ln>
          </p:spPr>
          <p:txBody>
            <a:bodyPr anchor="t"/>
            <a:lstStyle/>
            <a:p>
              <a:pPr lvl="0"/>
              <a:endParaRPr lang="zh-CN" altLang="en-US">
                <a:latin typeface="Arial" panose="020B0604020202020204" pitchFamily="34" charset="0"/>
                <a:ea typeface="宋体" panose="02010600030101010101" pitchFamily="2" charset="-122"/>
              </a:endParaRPr>
            </a:p>
          </p:txBody>
        </p:sp>
      </p:grpSp>
      <p:pic>
        <p:nvPicPr>
          <p:cNvPr id="18521" name="Picture 75"/>
          <p:cNvPicPr/>
          <p:nvPr/>
        </p:nvPicPr>
        <p:blipFill>
          <a:blip r:embed="rId2" cstate="print"/>
          <a:stretch>
            <a:fillRect/>
          </a:stretch>
        </p:blipFill>
        <p:spPr>
          <a:xfrm>
            <a:off x="5934075" y="2790825"/>
            <a:ext cx="852488" cy="530225"/>
          </a:xfrm>
          <a:prstGeom prst="rect">
            <a:avLst/>
          </a:prstGeom>
          <a:noFill/>
          <a:ln w="9525">
            <a:noFill/>
          </a:ln>
        </p:spPr>
      </p:pic>
      <p:pic>
        <p:nvPicPr>
          <p:cNvPr id="18522" name="Picture 76"/>
          <p:cNvPicPr/>
          <p:nvPr/>
        </p:nvPicPr>
        <p:blipFill>
          <a:blip r:embed="rId3" cstate="print"/>
          <a:stretch>
            <a:fillRect/>
          </a:stretch>
        </p:blipFill>
        <p:spPr>
          <a:xfrm>
            <a:off x="7424738" y="2593975"/>
            <a:ext cx="709612" cy="669925"/>
          </a:xfrm>
          <a:prstGeom prst="rect">
            <a:avLst/>
          </a:prstGeom>
          <a:noFill/>
          <a:ln w="9525">
            <a:noFill/>
          </a:ln>
        </p:spPr>
      </p:pic>
      <p:grpSp>
        <p:nvGrpSpPr>
          <p:cNvPr id="19" name="组合 48269"/>
          <p:cNvGrpSpPr/>
          <p:nvPr/>
        </p:nvGrpSpPr>
        <p:grpSpPr>
          <a:xfrm>
            <a:off x="8240713" y="4754563"/>
            <a:ext cx="615950" cy="1262062"/>
            <a:chOff x="0" y="0"/>
            <a:chExt cx="388" cy="795"/>
          </a:xfrm>
        </p:grpSpPr>
        <p:sp>
          <p:nvSpPr>
            <p:cNvPr id="18524" name="Rectangle 6"/>
            <p:cNvSpPr/>
            <p:nvPr/>
          </p:nvSpPr>
          <p:spPr>
            <a:xfrm>
              <a:off x="31" y="47"/>
              <a:ext cx="357" cy="748"/>
            </a:xfrm>
            <a:prstGeom prst="rect">
              <a:avLst/>
            </a:prstGeom>
            <a:noFill/>
            <a:ln w="9525">
              <a:noFill/>
            </a:ln>
          </p:spPr>
          <p:txBody>
            <a:bodyPr lIns="90488" tIns="44450" rIns="90488" bIns="44450" anchor="t">
              <a:spAutoFit/>
            </a:bodyPr>
            <a:lstStyle/>
            <a:p>
              <a:pPr lvl="0" defTabSz="762000" eaLnBrk="0" hangingPunct="0"/>
              <a:r>
                <a:rPr lang="zh-CN" altLang="en-US" dirty="0">
                  <a:solidFill>
                    <a:srgbClr val="333399"/>
                  </a:solidFill>
                  <a:latin typeface="Times New Roman" panose="02020603050405020304" pitchFamily="18" charset="0"/>
                  <a:ea typeface="黑体" panose="02010609060101010101" pitchFamily="2" charset="-122"/>
                </a:rPr>
                <a:t>输出信息</a:t>
              </a:r>
            </a:p>
          </p:txBody>
        </p:sp>
        <p:sp>
          <p:nvSpPr>
            <p:cNvPr id="18525" name="Line 77"/>
            <p:cNvSpPr/>
            <p:nvPr/>
          </p:nvSpPr>
          <p:spPr>
            <a:xfrm>
              <a:off x="0" y="0"/>
              <a:ext cx="335" cy="0"/>
            </a:xfrm>
            <a:prstGeom prst="line">
              <a:avLst/>
            </a:prstGeom>
            <a:ln w="38100" cap="flat" cmpd="sng">
              <a:solidFill>
                <a:srgbClr val="333399"/>
              </a:solidFill>
              <a:prstDash val="solid"/>
              <a:round/>
              <a:headEnd type="none" w="med" len="med"/>
              <a:tailEnd type="triangle" w="med" len="lg"/>
            </a:ln>
          </p:spPr>
          <p:txBody>
            <a:bodyPr anchor="t"/>
            <a:lstStyle/>
            <a:p>
              <a:pPr lvl="0"/>
              <a:endParaRPr lang="zh-CN" altLang="en-US">
                <a:latin typeface="Arial" panose="020B0604020202020204" pitchFamily="34" charset="0"/>
                <a:ea typeface="宋体" panose="02010600030101010101" pitchFamily="2" charset="-122"/>
              </a:endParaRPr>
            </a:p>
          </p:txBody>
        </p:sp>
      </p:grpSp>
      <p:sp>
        <p:nvSpPr>
          <p:cNvPr id="18526" name="Rectangle 79"/>
          <p:cNvSpPr/>
          <p:nvPr/>
        </p:nvSpPr>
        <p:spPr>
          <a:xfrm>
            <a:off x="7392988" y="3265488"/>
            <a:ext cx="815975" cy="363537"/>
          </a:xfrm>
          <a:prstGeom prst="rect">
            <a:avLst/>
          </a:prstGeom>
          <a:noFill/>
          <a:ln w="9525">
            <a:noFill/>
          </a:ln>
        </p:spPr>
        <p:txBody>
          <a:bodyPr lIns="90488" tIns="44450" rIns="90488" bIns="44450" anchor="t">
            <a:spAutoFit/>
          </a:bodyPr>
          <a:lstStyle/>
          <a:p>
            <a:pPr lvl="0" defTabSz="762000" eaLnBrk="0" hangingPunct="0"/>
            <a:r>
              <a:rPr lang="en-US" altLang="zh-CN" dirty="0">
                <a:solidFill>
                  <a:srgbClr val="333399"/>
                </a:solidFill>
                <a:latin typeface="Arial" panose="020B0604020202020204" pitchFamily="34" charset="0"/>
                <a:ea typeface="黑体" panose="02010609060101010101" pitchFamily="2" charset="-122"/>
              </a:rPr>
              <a:t>PC </a:t>
            </a:r>
            <a:r>
              <a:rPr lang="zh-CN" altLang="en-US" dirty="0">
                <a:solidFill>
                  <a:srgbClr val="333399"/>
                </a:solidFill>
                <a:latin typeface="Arial" panose="020B0604020202020204" pitchFamily="34" charset="0"/>
                <a:ea typeface="黑体" panose="02010609060101010101" pitchFamily="2" charset="-122"/>
              </a:rPr>
              <a:t>机</a:t>
            </a:r>
          </a:p>
        </p:txBody>
      </p:sp>
      <p:sp>
        <p:nvSpPr>
          <p:cNvPr id="18527" name="日期占位符 1"/>
          <p:cNvSpPr/>
          <p:nvPr/>
        </p:nvSpPr>
        <p:spPr>
          <a:xfrm>
            <a:off x="0" y="0"/>
            <a:ext cx="0" cy="0"/>
          </a:xfrm>
          <a:prstGeom prst="rect">
            <a:avLst/>
          </a:prstGeom>
          <a:noFill/>
          <a:ln w="9525">
            <a:noFill/>
          </a:ln>
        </p:spPr>
        <p:txBody>
          <a:bodyPr anchor="t"/>
          <a:lstStyle/>
          <a:p>
            <a:pPr lvl="0"/>
            <a:endParaRPr lang="zh-CN" altLang="zh-CN" sz="1000" b="1" dirty="0">
              <a:solidFill>
                <a:schemeClr val="bg1"/>
              </a:solidFill>
              <a:latin typeface="Verdana" panose="020B0604030504040204" pitchFamily="34" charset="0"/>
              <a:ea typeface="Gulim" panose="020B0600000101010101" pitchFamily="34" charset="-127"/>
            </a:endParaRPr>
          </a:p>
        </p:txBody>
      </p:sp>
      <p:sp>
        <p:nvSpPr>
          <p:cNvPr id="18528" name="文本框 1"/>
          <p:cNvSpPr txBox="1"/>
          <p:nvPr/>
        </p:nvSpPr>
        <p:spPr>
          <a:xfrm>
            <a:off x="2879408" y="5865495"/>
            <a:ext cx="4173537" cy="395288"/>
          </a:xfrm>
          <a:prstGeom prst="rect">
            <a:avLst/>
          </a:prstGeom>
          <a:noFill/>
          <a:ln w="9525">
            <a:noFill/>
          </a:ln>
        </p:spPr>
        <p:txBody>
          <a:bodyPr anchor="t">
            <a:spAutoFit/>
          </a:bodyPr>
          <a:lstStyle/>
          <a:p>
            <a:pPr lvl="0"/>
            <a:r>
              <a:rPr lang="zh-CN" altLang="en-US" sz="2000" dirty="0">
                <a:solidFill>
                  <a:schemeClr val="tx2"/>
                </a:solidFill>
                <a:latin typeface="Arial" panose="020B0604020202020204" pitchFamily="34" charset="0"/>
                <a:ea typeface="宋体" panose="02010600030101010101" pitchFamily="2" charset="-122"/>
              </a:rPr>
              <a:t>图  </a:t>
            </a:r>
            <a:r>
              <a:rPr lang="en-US" altLang="zh-CN" sz="2000" dirty="0">
                <a:solidFill>
                  <a:schemeClr val="tx2"/>
                </a:solidFill>
                <a:latin typeface="Arial" panose="020B0604020202020204" pitchFamily="34" charset="0"/>
                <a:ea typeface="宋体" panose="02010600030101010101" pitchFamily="2" charset="-122"/>
              </a:rPr>
              <a:t>1 </a:t>
            </a:r>
            <a:r>
              <a:rPr lang="zh-CN" altLang="en-US" sz="2000" dirty="0">
                <a:solidFill>
                  <a:schemeClr val="tx2"/>
                </a:solidFill>
                <a:latin typeface="Arial" panose="020B0604020202020204" pitchFamily="34" charset="0"/>
                <a:ea typeface="宋体" panose="02010600030101010101" pitchFamily="2" charset="-122"/>
              </a:rPr>
              <a:t>数据通信系统的模型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14"/>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par>
                          <p:cTn id="14" fill="hold">
                            <p:stCondLst>
                              <p:cond delay="0"/>
                            </p:stCondLst>
                            <p:childTnLst>
                              <p:par>
                                <p:cTn id="15" presetID="35" presetClass="emph" presetSubtype="0" repeatCount="3000" fill="hold" nodeType="afterEffect">
                                  <p:stCondLst>
                                    <p:cond delay="0"/>
                                  </p:stCondLst>
                                  <p:childTnLst>
                                    <p:anim calcmode="discrete" valueType="str">
                                      <p:cBhvr>
                                        <p:cTn id="16" dur="1000" fill="hold"/>
                                        <p:tgtEl>
                                          <p:spTgt spid="15"/>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par>
                          <p:cTn id="21" fill="hold">
                            <p:stCondLst>
                              <p:cond delay="0"/>
                            </p:stCondLst>
                            <p:childTnLst>
                              <p:par>
                                <p:cTn id="22" presetID="35" presetClass="emph" presetSubtype="0" repeatCount="3000" fill="hold" nodeType="afterEffect">
                                  <p:stCondLst>
                                    <p:cond delay="0"/>
                                  </p:stCondLst>
                                  <p:childTnLst>
                                    <p:anim calcmode="discrete" valueType="str">
                                      <p:cBhvr>
                                        <p:cTn id="23" dur="1000" fill="hold"/>
                                        <p:tgtEl>
                                          <p:spTgt spid="18"/>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0"/>
                            </p:stCondLst>
                            <p:childTnLst>
                              <p:par>
                                <p:cTn id="29" presetID="35" presetClass="emph" presetSubtype="0" repeatCount="3000" fill="hold" nodeType="afterEffect">
                                  <p:stCondLst>
                                    <p:cond delay="0"/>
                                  </p:stCondLst>
                                  <p:childTnLst>
                                    <p:anim calcmode="discrete" valueType="str">
                                      <p:cBhvr>
                                        <p:cTn id="30" dur="1000" fill="hold"/>
                                        <p:tgtEl>
                                          <p:spTgt spid="17"/>
                                        </p:tgtEl>
                                        <p:attrNameLst>
                                          <p:attrName>style.visibility</p:attrName>
                                        </p:attrNameLst>
                                      </p:cBhvr>
                                      <p:tavLst>
                                        <p:tav tm="0">
                                          <p:val>
                                            <p:strVal val="hidden"/>
                                          </p:val>
                                        </p:tav>
                                        <p:tav tm="50000">
                                          <p:val>
                                            <p:strVal val="visible"/>
                                          </p:val>
                                        </p:tav>
                                      </p:tavLst>
                                    </p:anim>
                                  </p:childTnLst>
                                </p:cTn>
                              </p:par>
                            </p:childTnLst>
                          </p:cTn>
                        </p:par>
                        <p:par>
                          <p:cTn id="31" fill="hold">
                            <p:stCondLst>
                              <p:cond delay="1000"/>
                            </p:stCondLst>
                            <p:childTnLst>
                              <p:par>
                                <p:cTn id="32" presetID="1" presetClass="entr" presetSubtype="0" fill="hold" nodeType="afterEffect">
                                  <p:stCondLst>
                                    <p:cond delay="500"/>
                                  </p:stCondLst>
                                  <p:childTnLst>
                                    <p:set>
                                      <p:cBhvr>
                                        <p:cTn id="33" dur="1" fill="hold">
                                          <p:stCondLst>
                                            <p:cond delay="0"/>
                                          </p:stCondLst>
                                        </p:cTn>
                                        <p:tgtEl>
                                          <p:spTgt spid="7"/>
                                        </p:tgtEl>
                                        <p:attrNameLst>
                                          <p:attrName>style.visibility</p:attrName>
                                        </p:attrNameLst>
                                      </p:cBhvr>
                                      <p:to>
                                        <p:strVal val="visible"/>
                                      </p:to>
                                    </p:set>
                                  </p:childTnLst>
                                </p:cTn>
                              </p:par>
                            </p:childTnLst>
                          </p:cTn>
                        </p:par>
                        <p:par>
                          <p:cTn id="34" fill="hold">
                            <p:stCondLst>
                              <p:cond delay="1500"/>
                            </p:stCondLst>
                            <p:childTnLst>
                              <p:par>
                                <p:cTn id="35" presetID="1" presetClass="entr" presetSubtype="0" fill="hold" nodeType="afterEffect">
                                  <p:stCondLst>
                                    <p:cond delay="1000"/>
                                  </p:stCondLst>
                                  <p:childTnLst>
                                    <p:set>
                                      <p:cBhvr>
                                        <p:cTn id="36" dur="1" fill="hold">
                                          <p:stCondLst>
                                            <p:cond delay="0"/>
                                          </p:stCondLst>
                                        </p:cTn>
                                        <p:tgtEl>
                                          <p:spTgt spid="3"/>
                                        </p:tgtEl>
                                        <p:attrNameLst>
                                          <p:attrName>style.visibility</p:attrName>
                                        </p:attrNameLst>
                                      </p:cBhvr>
                                      <p:to>
                                        <p:strVal val="visible"/>
                                      </p:to>
                                    </p:set>
                                  </p:childTnLst>
                                </p:cTn>
                              </p:par>
                            </p:childTnLst>
                          </p:cTn>
                        </p:par>
                        <p:par>
                          <p:cTn id="37" fill="hold">
                            <p:stCondLst>
                              <p:cond delay="2500"/>
                            </p:stCondLst>
                            <p:childTnLst>
                              <p:par>
                                <p:cTn id="38" presetID="1" presetClass="entr" presetSubtype="0" fill="hold" nodeType="afterEffect">
                                  <p:stCondLst>
                                    <p:cond delay="1000"/>
                                  </p:stCondLst>
                                  <p:childTnLst>
                                    <p:set>
                                      <p:cBhvr>
                                        <p:cTn id="39" dur="1" fill="hold">
                                          <p:stCondLst>
                                            <p:cond delay="0"/>
                                          </p:stCondLst>
                                        </p:cTn>
                                        <p:tgtEl>
                                          <p:spTgt spid="9"/>
                                        </p:tgtEl>
                                        <p:attrNameLst>
                                          <p:attrName>style.visibility</p:attrName>
                                        </p:attrNameLst>
                                      </p:cBhvr>
                                      <p:to>
                                        <p:strVal val="visible"/>
                                      </p:to>
                                    </p:set>
                                  </p:childTnLst>
                                </p:cTn>
                              </p:par>
                            </p:childTnLst>
                          </p:cTn>
                        </p:par>
                        <p:par>
                          <p:cTn id="40" fill="hold">
                            <p:stCondLst>
                              <p:cond delay="3500"/>
                            </p:stCondLst>
                            <p:childTnLst>
                              <p:par>
                                <p:cTn id="41" presetID="1" presetClass="entr" presetSubtype="0" fill="hold" nodeType="afterEffect">
                                  <p:stCondLst>
                                    <p:cond delay="1000"/>
                                  </p:stCondLst>
                                  <p:childTnLst>
                                    <p:set>
                                      <p:cBhvr>
                                        <p:cTn id="42" dur="1" fill="hold">
                                          <p:stCondLst>
                                            <p:cond delay="0"/>
                                          </p:stCondLst>
                                        </p:cTn>
                                        <p:tgtEl>
                                          <p:spTgt spid="4"/>
                                        </p:tgtEl>
                                        <p:attrNameLst>
                                          <p:attrName>style.visibility</p:attrName>
                                        </p:attrNameLst>
                                      </p:cBhvr>
                                      <p:to>
                                        <p:strVal val="visible"/>
                                      </p:to>
                                    </p:set>
                                  </p:childTnLst>
                                </p:cTn>
                              </p:par>
                            </p:childTnLst>
                          </p:cTn>
                        </p:par>
                        <p:par>
                          <p:cTn id="43" fill="hold">
                            <p:stCondLst>
                              <p:cond delay="4500"/>
                            </p:stCondLst>
                            <p:childTnLst>
                              <p:par>
                                <p:cTn id="44" presetID="1" presetClass="entr" presetSubtype="0" fill="hold" nodeType="afterEffect">
                                  <p:stCondLst>
                                    <p:cond delay="1000"/>
                                  </p:stCondLst>
                                  <p:childTnLst>
                                    <p:set>
                                      <p:cBhvr>
                                        <p:cTn id="45" dur="1" fill="hold">
                                          <p:stCondLst>
                                            <p:cond delay="0"/>
                                          </p:stCondLst>
                                        </p:cTn>
                                        <p:tgtEl>
                                          <p:spTgt spid="2"/>
                                        </p:tgtEl>
                                        <p:attrNameLst>
                                          <p:attrName>style.visibility</p:attrName>
                                        </p:attrNameLst>
                                      </p:cBhvr>
                                      <p:to>
                                        <p:strVal val="visible"/>
                                      </p:to>
                                    </p:set>
                                  </p:childTnLst>
                                </p:cTn>
                              </p:par>
                            </p:childTnLst>
                          </p:cTn>
                        </p:par>
                        <p:par>
                          <p:cTn id="46" fill="hold">
                            <p:stCondLst>
                              <p:cond delay="5500"/>
                            </p:stCondLst>
                            <p:childTnLst>
                              <p:par>
                                <p:cTn id="47" presetID="1" presetClass="entr" presetSubtype="0" fill="hold" nodeType="afterEffect">
                                  <p:stCondLst>
                                    <p:cond delay="1000"/>
                                  </p:stCondLst>
                                  <p:childTnLst>
                                    <p:set>
                                      <p:cBhvr>
                                        <p:cTn id="48" dur="1" fill="hold">
                                          <p:stCondLst>
                                            <p:cond delay="0"/>
                                          </p:stCondLst>
                                        </p:cTn>
                                        <p:tgtEl>
                                          <p:spTgt spid="5"/>
                                        </p:tgtEl>
                                        <p:attrNameLst>
                                          <p:attrName>style.visibility</p:attrName>
                                        </p:attrNameLst>
                                      </p:cBhvr>
                                      <p:to>
                                        <p:strVal val="visible"/>
                                      </p:to>
                                    </p:set>
                                  </p:childTnLst>
                                </p:cTn>
                              </p:par>
                            </p:childTnLst>
                          </p:cTn>
                        </p:par>
                        <p:par>
                          <p:cTn id="49" fill="hold">
                            <p:stCondLst>
                              <p:cond delay="6500"/>
                            </p:stCondLst>
                            <p:childTnLst>
                              <p:par>
                                <p:cTn id="50" presetID="1" presetClass="entr" presetSubtype="0" fill="hold" nodeType="afterEffect">
                                  <p:stCondLst>
                                    <p:cond delay="1000"/>
                                  </p:stCondLst>
                                  <p:childTnLst>
                                    <p:set>
                                      <p:cBhvr>
                                        <p:cTn id="51" dur="1" fill="hold">
                                          <p:stCondLst>
                                            <p:cond delay="0"/>
                                          </p:stCondLst>
                                        </p:cTn>
                                        <p:tgtEl>
                                          <p:spTgt spid="10"/>
                                        </p:tgtEl>
                                        <p:attrNameLst>
                                          <p:attrName>style.visibility</p:attrName>
                                        </p:attrNameLst>
                                      </p:cBhvr>
                                      <p:to>
                                        <p:strVal val="visible"/>
                                      </p:to>
                                    </p:set>
                                  </p:childTnLst>
                                </p:cTn>
                              </p:par>
                            </p:childTnLst>
                          </p:cTn>
                        </p:par>
                        <p:par>
                          <p:cTn id="52" fill="hold">
                            <p:stCondLst>
                              <p:cond delay="7500"/>
                            </p:stCondLst>
                            <p:childTnLst>
                              <p:par>
                                <p:cTn id="53" presetID="1" presetClass="entr" presetSubtype="0" fill="hold" nodeType="afterEffect">
                                  <p:stCondLst>
                                    <p:cond delay="1000"/>
                                  </p:stCondLst>
                                  <p:childTnLst>
                                    <p:set>
                                      <p:cBhvr>
                                        <p:cTn id="54" dur="1" fill="hold">
                                          <p:stCondLst>
                                            <p:cond delay="0"/>
                                          </p:stCondLst>
                                        </p:cTn>
                                        <p:tgtEl>
                                          <p:spTgt spid="6"/>
                                        </p:tgtEl>
                                        <p:attrNameLst>
                                          <p:attrName>style.visibility</p:attrName>
                                        </p:attrNameLst>
                                      </p:cBhvr>
                                      <p:to>
                                        <p:strVal val="visible"/>
                                      </p:to>
                                    </p:set>
                                  </p:childTnLst>
                                </p:cTn>
                              </p:par>
                            </p:childTnLst>
                          </p:cTn>
                        </p:par>
                        <p:par>
                          <p:cTn id="55" fill="hold">
                            <p:stCondLst>
                              <p:cond delay="8500"/>
                            </p:stCondLst>
                            <p:childTnLst>
                              <p:par>
                                <p:cTn id="56" presetID="1" presetClass="entr" presetSubtype="0" fill="hold" nodeType="afterEffect">
                                  <p:stCondLst>
                                    <p:cond delay="1000"/>
                                  </p:stCondLst>
                                  <p:childTnLst>
                                    <p:set>
                                      <p:cBhvr>
                                        <p:cTn id="57" dur="1" fill="hold">
                                          <p:stCondLst>
                                            <p:cond delay="0"/>
                                          </p:stCondLst>
                                        </p:cTn>
                                        <p:tgtEl>
                                          <p:spTgt spid="8"/>
                                        </p:tgtEl>
                                        <p:attrNameLst>
                                          <p:attrName>style.visibility</p:attrName>
                                        </p:attrNameLst>
                                      </p:cBhvr>
                                      <p:to>
                                        <p:strVal val="visible"/>
                                      </p:to>
                                    </p:set>
                                  </p:childTnLst>
                                </p:cTn>
                              </p:par>
                            </p:childTnLst>
                          </p:cTn>
                        </p:par>
                        <p:par>
                          <p:cTn id="58" fill="hold">
                            <p:stCondLst>
                              <p:cond delay="9500"/>
                            </p:stCondLst>
                            <p:childTnLst>
                              <p:par>
                                <p:cTn id="59" presetID="1" presetClass="entr" presetSubtype="0" fill="hold" nodeType="afterEffect">
                                  <p:stCondLst>
                                    <p:cond delay="1000"/>
                                  </p:stCondLst>
                                  <p:childTnLst>
                                    <p:set>
                                      <p:cBhvr>
                                        <p:cTn id="6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1043608" y="980728"/>
          <a:ext cx="7128792" cy="4536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458" name="TextBox 6"/>
          <p:cNvSpPr txBox="1"/>
          <p:nvPr/>
        </p:nvSpPr>
        <p:spPr>
          <a:xfrm>
            <a:off x="1692275" y="188913"/>
            <a:ext cx="5832475" cy="708025"/>
          </a:xfrm>
          <a:prstGeom prst="rect">
            <a:avLst/>
          </a:prstGeom>
          <a:noFill/>
          <a:ln w="9525">
            <a:noFill/>
          </a:ln>
        </p:spPr>
        <p:txBody>
          <a:bodyPr anchor="t">
            <a:spAutoFit/>
          </a:bodyPr>
          <a:lstStyle/>
          <a:p>
            <a:pPr lvl="0" algn="ctr"/>
            <a:r>
              <a:rPr lang="en-US" altLang="zh-CN" sz="4000" b="1" dirty="0">
                <a:latin typeface="Arial" panose="020B0604020202020204" pitchFamily="34" charset="0"/>
                <a:ea typeface="宋体" panose="02010600030101010101" pitchFamily="2" charset="-122"/>
              </a:rPr>
              <a:t> </a:t>
            </a:r>
            <a:r>
              <a:rPr lang="zh-CN" altLang="en-US" sz="4000" b="1" dirty="0">
                <a:solidFill>
                  <a:schemeClr val="bg1"/>
                </a:solidFill>
                <a:latin typeface="Arial" panose="020B0604020202020204" pitchFamily="34" charset="0"/>
                <a:ea typeface="宋体" panose="02010600030101010101" pitchFamily="2" charset="-122"/>
              </a:rPr>
              <a:t>数据通信系统组成</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4338"/>
          <p:cNvGrpSpPr/>
          <p:nvPr/>
        </p:nvGrpSpPr>
        <p:grpSpPr>
          <a:xfrm>
            <a:off x="2484438" y="1773238"/>
            <a:ext cx="4156075" cy="3992562"/>
            <a:chOff x="0" y="0"/>
            <a:chExt cx="6545" cy="6287"/>
          </a:xfrm>
        </p:grpSpPr>
        <p:sp>
          <p:nvSpPr>
            <p:cNvPr id="20482" name="椭圆 14339"/>
            <p:cNvSpPr/>
            <p:nvPr/>
          </p:nvSpPr>
          <p:spPr>
            <a:xfrm>
              <a:off x="327" y="553"/>
              <a:ext cx="5783" cy="5735"/>
            </a:xfrm>
            <a:prstGeom prst="ellipse">
              <a:avLst/>
            </a:prstGeom>
            <a:gradFill rotWithShape="1">
              <a:gsLst>
                <a:gs pos="0">
                  <a:schemeClr val="bg2"/>
                </a:gs>
                <a:gs pos="100000">
                  <a:srgbClr val="FFFFFF"/>
                </a:gs>
              </a:gsLst>
              <a:lin ang="5400000" scaled="1"/>
              <a:tileRect/>
            </a:gradFill>
            <a:ln w="9525" cap="flat" cmpd="sng">
              <a:solidFill>
                <a:schemeClr val="accent1"/>
              </a:solidFill>
              <a:prstDash val="solid"/>
              <a:round/>
              <a:headEnd type="none" w="med" len="med"/>
              <a:tailEnd type="none" w="med" len="med"/>
            </a:ln>
          </p:spPr>
          <p:txBody>
            <a:bodyPr anchor="t"/>
            <a:lstStyle/>
            <a:p>
              <a:pPr lvl="0" algn="ctr"/>
              <a:endParaRPr lang="zh-CN" altLang="zh-CN" dirty="0">
                <a:latin typeface="Arial" panose="020B0604020202020204" pitchFamily="34" charset="0"/>
                <a:ea typeface="宋体" panose="02010600030101010101" pitchFamily="2" charset="-122"/>
              </a:endParaRPr>
            </a:p>
          </p:txBody>
        </p:sp>
        <p:grpSp>
          <p:nvGrpSpPr>
            <p:cNvPr id="20483" name="组合 14340"/>
            <p:cNvGrpSpPr/>
            <p:nvPr/>
          </p:nvGrpSpPr>
          <p:grpSpPr>
            <a:xfrm>
              <a:off x="762" y="5178"/>
              <a:ext cx="983" cy="992"/>
              <a:chOff x="0" y="0"/>
              <a:chExt cx="432" cy="432"/>
            </a:xfrm>
          </p:grpSpPr>
          <p:grpSp>
            <p:nvGrpSpPr>
              <p:cNvPr id="20484" name="组合 14341"/>
              <p:cNvGrpSpPr/>
              <p:nvPr/>
            </p:nvGrpSpPr>
            <p:grpSpPr>
              <a:xfrm>
                <a:off x="0" y="0"/>
                <a:ext cx="432" cy="432"/>
                <a:chOff x="0" y="0"/>
                <a:chExt cx="1680" cy="1680"/>
              </a:xfrm>
            </p:grpSpPr>
            <p:sp>
              <p:nvSpPr>
                <p:cNvPr id="20485" name="椭圆 14342"/>
                <p:cNvSpPr/>
                <p:nvPr/>
              </p:nvSpPr>
              <p:spPr>
                <a:xfrm>
                  <a:off x="0" y="0"/>
                  <a:ext cx="1680" cy="1680"/>
                </a:xfrm>
                <a:prstGeom prst="ellipse">
                  <a:avLst/>
                </a:prstGeom>
                <a:gradFill rotWithShape="1">
                  <a:gsLst>
                    <a:gs pos="0">
                      <a:schemeClr val="folHlink"/>
                    </a:gs>
                    <a:gs pos="100000">
                      <a:srgbClr val="242424"/>
                    </a:gs>
                  </a:gsLst>
                  <a:lin ang="5400000" scaled="1"/>
                  <a:tileRect/>
                </a:gra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20486" name="未知"/>
                <p:cNvSpPr/>
                <p:nvPr/>
              </p:nvSpPr>
              <p:spPr>
                <a:xfrm>
                  <a:off x="192" y="28"/>
                  <a:ext cx="1296" cy="634"/>
                </a:xfrm>
                <a:custGeom>
                  <a:avLst/>
                  <a:gdLst/>
                  <a:ahLst/>
                  <a:cxnLst>
                    <a:cxn ang="0">
                      <a:pos x="1276" y="357"/>
                    </a:cxn>
                    <a:cxn ang="0">
                      <a:pos x="1292" y="394"/>
                    </a:cxn>
                    <a:cxn ang="0">
                      <a:pos x="1296" y="428"/>
                    </a:cxn>
                    <a:cxn ang="0">
                      <a:pos x="1290" y="459"/>
                    </a:cxn>
                    <a:cxn ang="0">
                      <a:pos x="1273" y="490"/>
                    </a:cxn>
                    <a:cxn ang="0">
                      <a:pos x="1248" y="516"/>
                    </a:cxn>
                    <a:cxn ang="0">
                      <a:pos x="1216" y="538"/>
                    </a:cxn>
                    <a:cxn ang="0">
                      <a:pos x="1173" y="559"/>
                    </a:cxn>
                    <a:cxn ang="0">
                      <a:pos x="1125" y="578"/>
                    </a:cxn>
                    <a:cxn ang="0">
                      <a:pos x="1071" y="594"/>
                    </a:cxn>
                    <a:cxn ang="0">
                      <a:pos x="1011" y="608"/>
                    </a:cxn>
                    <a:cxn ang="0">
                      <a:pos x="949" y="618"/>
                    </a:cxn>
                    <a:cxn ang="0">
                      <a:pos x="879" y="627"/>
                    </a:cxn>
                    <a:cxn ang="0">
                      <a:pos x="808" y="632"/>
                    </a:cxn>
                    <a:cxn ang="0">
                      <a:pos x="780" y="634"/>
                    </a:cxn>
                    <a:cxn ang="0">
                      <a:pos x="467" y="634"/>
                    </a:cxn>
                    <a:cxn ang="0">
                      <a:pos x="463" y="634"/>
                    </a:cxn>
                    <a:cxn ang="0">
                      <a:pos x="401" y="630"/>
                    </a:cxn>
                    <a:cxn ang="0">
                      <a:pos x="341" y="627"/>
                    </a:cxn>
                    <a:cxn ang="0">
                      <a:pos x="285" y="620"/>
                    </a:cxn>
                    <a:cxn ang="0">
                      <a:pos x="231" y="614"/>
                    </a:cxn>
                    <a:cxn ang="0">
                      <a:pos x="182" y="603"/>
                    </a:cxn>
                    <a:cxn ang="0">
                      <a:pos x="138" y="590"/>
                    </a:cxn>
                    <a:cxn ang="0">
                      <a:pos x="100" y="577"/>
                    </a:cxn>
                    <a:cxn ang="0">
                      <a:pos x="66" y="561"/>
                    </a:cxn>
                    <a:cxn ang="0">
                      <a:pos x="38" y="541"/>
                    </a:cxn>
                    <a:cxn ang="0">
                      <a:pos x="18" y="519"/>
                    </a:cxn>
                    <a:cxn ang="0">
                      <a:pos x="6" y="493"/>
                    </a:cxn>
                    <a:cxn ang="0">
                      <a:pos x="0" y="467"/>
                    </a:cxn>
                    <a:cxn ang="0">
                      <a:pos x="0" y="463"/>
                    </a:cxn>
                    <a:cxn ang="0">
                      <a:pos x="4" y="434"/>
                    </a:cxn>
                    <a:cxn ang="0">
                      <a:pos x="16" y="397"/>
                    </a:cxn>
                    <a:cxn ang="0">
                      <a:pos x="50" y="329"/>
                    </a:cxn>
                    <a:cxn ang="0">
                      <a:pos x="92" y="266"/>
                    </a:cxn>
                    <a:cxn ang="0">
                      <a:pos x="144" y="209"/>
                    </a:cxn>
                    <a:cxn ang="0">
                      <a:pos x="200" y="157"/>
                    </a:cxn>
                    <a:cxn ang="0">
                      <a:pos x="265" y="111"/>
                    </a:cxn>
                    <a:cxn ang="0">
                      <a:pos x="335" y="73"/>
                    </a:cxn>
                    <a:cxn ang="0">
                      <a:pos x="407" y="42"/>
                    </a:cxn>
                    <a:cxn ang="0">
                      <a:pos x="488" y="19"/>
                    </a:cxn>
                    <a:cxn ang="0">
                      <a:pos x="570" y="5"/>
                    </a:cxn>
                    <a:cxn ang="0">
                      <a:pos x="654" y="0"/>
                    </a:cxn>
                    <a:cxn ang="0">
                      <a:pos x="654" y="0"/>
                    </a:cxn>
                    <a:cxn ang="0">
                      <a:pos x="745" y="5"/>
                    </a:cxn>
                    <a:cxn ang="0">
                      <a:pos x="831" y="20"/>
                    </a:cxn>
                    <a:cxn ang="0">
                      <a:pos x="914" y="47"/>
                    </a:cxn>
                    <a:cxn ang="0">
                      <a:pos x="991" y="80"/>
                    </a:cxn>
                    <a:cxn ang="0">
                      <a:pos x="1062" y="122"/>
                    </a:cxn>
                    <a:cxn ang="0">
                      <a:pos x="1127" y="173"/>
                    </a:cxn>
                    <a:cxn ang="0">
                      <a:pos x="1185" y="228"/>
                    </a:cxn>
                    <a:cxn ang="0">
                      <a:pos x="1234" y="289"/>
                    </a:cxn>
                    <a:cxn ang="0">
                      <a:pos x="1276" y="357"/>
                    </a:cxn>
                    <a:cxn ang="0">
                      <a:pos x="1276" y="357"/>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tileRect/>
                </a:gradFill>
                <a:ln w="9525">
                  <a:noFill/>
                </a:ln>
              </p:spPr>
              <p:txBody>
                <a:bodyPr/>
                <a:lstStyle/>
                <a:p>
                  <a:endParaRPr lang="zh-CN" altLang="en-US"/>
                </a:p>
              </p:txBody>
            </p:sp>
          </p:grpSp>
          <p:sp>
            <p:nvSpPr>
              <p:cNvPr id="14345" name="文本框 14344"/>
              <p:cNvSpPr txBox="1"/>
              <p:nvPr/>
            </p:nvSpPr>
            <p:spPr>
              <a:xfrm>
                <a:off x="75" y="80"/>
                <a:ext cx="271" cy="314"/>
              </a:xfrm>
              <a:prstGeom prst="rect">
                <a:avLst/>
              </a:prstGeom>
              <a:noFill/>
              <a:ln w="9525">
                <a:noFill/>
                <a:miter/>
              </a:ln>
            </p:spPr>
            <p:txBody>
              <a:bodyPr wrap="none">
                <a:spAutoFit/>
              </a:bodyPr>
              <a:lstStyle/>
              <a:p>
                <a:pPr marL="0" marR="0" lvl="0" indent="0" algn="ctr" defTabSz="914400" rtl="0" eaLnBrk="0" fontAlgn="base" latinLnBrk="0" hangingPunct="0">
                  <a:spcBef>
                    <a:spcPct val="0"/>
                  </a:spcBef>
                  <a:spcAft>
                    <a:spcPct val="0"/>
                  </a:spcAft>
                  <a:buClrTx/>
                  <a:buSzTx/>
                  <a:buFontTx/>
                  <a:buNone/>
                  <a:defRPr/>
                </a:pPr>
                <a:r>
                  <a:rPr kumimoji="0" lang="zh-CN" altLang="en-US" sz="2000" b="1" i="0" u="none" strike="noStrike" kern="1200" cap="none" spc="0" normalizeH="0" baseline="0" noProof="1">
                    <a:ln>
                      <a:noFill/>
                    </a:ln>
                    <a:solidFill>
                      <a:srgbClr val="0000FF"/>
                    </a:solidFill>
                    <a:effectLst>
                      <a:outerShdw blurRad="38100" dist="38100" dir="2700000">
                        <a:srgbClr val="C0C0C0"/>
                      </a:outerShdw>
                    </a:effectLst>
                    <a:uLnTx/>
                    <a:uFillTx/>
                    <a:latin typeface="Verdana" panose="020B0604030504040204" pitchFamily="34" charset="0"/>
                    <a:ea typeface="宋体" panose="02010600030101010101" pitchFamily="2" charset="-122"/>
                    <a:cs typeface="+mn-ea"/>
                  </a:rPr>
                  <a:t>模拟</a:t>
                </a:r>
                <a:endParaRPr kumimoji="0" lang="zh-CN" altLang="en-US" sz="2000" b="1" i="0" u="none" strike="noStrike" kern="1200" cap="none" spc="0" normalizeH="0" baseline="0" noProof="1">
                  <a:ln>
                    <a:noFill/>
                  </a:ln>
                  <a:solidFill>
                    <a:srgbClr val="0000FF"/>
                  </a:solidFill>
                  <a:effectLst>
                    <a:outerShdw blurRad="38100" dist="38100" dir="2700000">
                      <a:srgbClr val="C0C0C0"/>
                    </a:outerShdw>
                  </a:effectLst>
                  <a:uLnTx/>
                  <a:uFillTx/>
                  <a:latin typeface="Verdana" panose="020B0604030504040204" pitchFamily="34" charset="0"/>
                  <a:ea typeface="宋体" panose="02010600030101010101" pitchFamily="2" charset="-122"/>
                  <a:cs typeface="+mn-cs"/>
                </a:endParaRPr>
              </a:p>
            </p:txBody>
          </p:sp>
        </p:grpSp>
        <p:grpSp>
          <p:nvGrpSpPr>
            <p:cNvPr id="20488" name="组合 14345"/>
            <p:cNvGrpSpPr/>
            <p:nvPr/>
          </p:nvGrpSpPr>
          <p:grpSpPr>
            <a:xfrm>
              <a:off x="5567" y="1988"/>
              <a:ext cx="978" cy="1002"/>
              <a:chOff x="0" y="0"/>
              <a:chExt cx="430" cy="437"/>
            </a:xfrm>
          </p:grpSpPr>
          <p:grpSp>
            <p:nvGrpSpPr>
              <p:cNvPr id="20489" name="组合 14346"/>
              <p:cNvGrpSpPr/>
              <p:nvPr/>
            </p:nvGrpSpPr>
            <p:grpSpPr>
              <a:xfrm>
                <a:off x="0" y="0"/>
                <a:ext cx="430" cy="437"/>
                <a:chOff x="0" y="0"/>
                <a:chExt cx="1680" cy="1680"/>
              </a:xfrm>
            </p:grpSpPr>
            <p:sp>
              <p:nvSpPr>
                <p:cNvPr id="20490" name="椭圆 14347"/>
                <p:cNvSpPr/>
                <p:nvPr/>
              </p:nvSpPr>
              <p:spPr>
                <a:xfrm>
                  <a:off x="0" y="0"/>
                  <a:ext cx="1680" cy="1680"/>
                </a:xfrm>
                <a:prstGeom prst="ellipse">
                  <a:avLst/>
                </a:prstGeom>
                <a:gradFill rotWithShape="1">
                  <a:gsLst>
                    <a:gs pos="0">
                      <a:schemeClr val="hlink"/>
                    </a:gs>
                    <a:gs pos="100000">
                      <a:srgbClr val="C4C4FF"/>
                    </a:gs>
                  </a:gsLst>
                  <a:lin ang="5400000" scaled="1"/>
                  <a:tileRect/>
                </a:gra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20491" name="未知"/>
                <p:cNvSpPr/>
                <p:nvPr/>
              </p:nvSpPr>
              <p:spPr>
                <a:xfrm>
                  <a:off x="192" y="28"/>
                  <a:ext cx="1296" cy="634"/>
                </a:xfrm>
                <a:custGeom>
                  <a:avLst/>
                  <a:gdLst/>
                  <a:ahLst/>
                  <a:cxnLst>
                    <a:cxn ang="0">
                      <a:pos x="1276" y="357"/>
                    </a:cxn>
                    <a:cxn ang="0">
                      <a:pos x="1292" y="394"/>
                    </a:cxn>
                    <a:cxn ang="0">
                      <a:pos x="1296" y="428"/>
                    </a:cxn>
                    <a:cxn ang="0">
                      <a:pos x="1290" y="459"/>
                    </a:cxn>
                    <a:cxn ang="0">
                      <a:pos x="1273" y="490"/>
                    </a:cxn>
                    <a:cxn ang="0">
                      <a:pos x="1248" y="516"/>
                    </a:cxn>
                    <a:cxn ang="0">
                      <a:pos x="1216" y="538"/>
                    </a:cxn>
                    <a:cxn ang="0">
                      <a:pos x="1173" y="559"/>
                    </a:cxn>
                    <a:cxn ang="0">
                      <a:pos x="1125" y="578"/>
                    </a:cxn>
                    <a:cxn ang="0">
                      <a:pos x="1071" y="594"/>
                    </a:cxn>
                    <a:cxn ang="0">
                      <a:pos x="1011" y="608"/>
                    </a:cxn>
                    <a:cxn ang="0">
                      <a:pos x="949" y="618"/>
                    </a:cxn>
                    <a:cxn ang="0">
                      <a:pos x="879" y="627"/>
                    </a:cxn>
                    <a:cxn ang="0">
                      <a:pos x="808" y="632"/>
                    </a:cxn>
                    <a:cxn ang="0">
                      <a:pos x="780" y="634"/>
                    </a:cxn>
                    <a:cxn ang="0">
                      <a:pos x="467" y="634"/>
                    </a:cxn>
                    <a:cxn ang="0">
                      <a:pos x="463" y="634"/>
                    </a:cxn>
                    <a:cxn ang="0">
                      <a:pos x="401" y="630"/>
                    </a:cxn>
                    <a:cxn ang="0">
                      <a:pos x="341" y="627"/>
                    </a:cxn>
                    <a:cxn ang="0">
                      <a:pos x="285" y="620"/>
                    </a:cxn>
                    <a:cxn ang="0">
                      <a:pos x="231" y="614"/>
                    </a:cxn>
                    <a:cxn ang="0">
                      <a:pos x="182" y="603"/>
                    </a:cxn>
                    <a:cxn ang="0">
                      <a:pos x="138" y="590"/>
                    </a:cxn>
                    <a:cxn ang="0">
                      <a:pos x="100" y="577"/>
                    </a:cxn>
                    <a:cxn ang="0">
                      <a:pos x="66" y="561"/>
                    </a:cxn>
                    <a:cxn ang="0">
                      <a:pos x="38" y="541"/>
                    </a:cxn>
                    <a:cxn ang="0">
                      <a:pos x="18" y="519"/>
                    </a:cxn>
                    <a:cxn ang="0">
                      <a:pos x="6" y="493"/>
                    </a:cxn>
                    <a:cxn ang="0">
                      <a:pos x="0" y="467"/>
                    </a:cxn>
                    <a:cxn ang="0">
                      <a:pos x="0" y="463"/>
                    </a:cxn>
                    <a:cxn ang="0">
                      <a:pos x="4" y="434"/>
                    </a:cxn>
                    <a:cxn ang="0">
                      <a:pos x="16" y="397"/>
                    </a:cxn>
                    <a:cxn ang="0">
                      <a:pos x="50" y="329"/>
                    </a:cxn>
                    <a:cxn ang="0">
                      <a:pos x="92" y="266"/>
                    </a:cxn>
                    <a:cxn ang="0">
                      <a:pos x="144" y="209"/>
                    </a:cxn>
                    <a:cxn ang="0">
                      <a:pos x="200" y="157"/>
                    </a:cxn>
                    <a:cxn ang="0">
                      <a:pos x="265" y="111"/>
                    </a:cxn>
                    <a:cxn ang="0">
                      <a:pos x="335" y="73"/>
                    </a:cxn>
                    <a:cxn ang="0">
                      <a:pos x="407" y="42"/>
                    </a:cxn>
                    <a:cxn ang="0">
                      <a:pos x="488" y="19"/>
                    </a:cxn>
                    <a:cxn ang="0">
                      <a:pos x="570" y="5"/>
                    </a:cxn>
                    <a:cxn ang="0">
                      <a:pos x="654" y="0"/>
                    </a:cxn>
                    <a:cxn ang="0">
                      <a:pos x="654" y="0"/>
                    </a:cxn>
                    <a:cxn ang="0">
                      <a:pos x="745" y="5"/>
                    </a:cxn>
                    <a:cxn ang="0">
                      <a:pos x="831" y="20"/>
                    </a:cxn>
                    <a:cxn ang="0">
                      <a:pos x="914" y="47"/>
                    </a:cxn>
                    <a:cxn ang="0">
                      <a:pos x="991" y="80"/>
                    </a:cxn>
                    <a:cxn ang="0">
                      <a:pos x="1062" y="122"/>
                    </a:cxn>
                    <a:cxn ang="0">
                      <a:pos x="1127" y="173"/>
                    </a:cxn>
                    <a:cxn ang="0">
                      <a:pos x="1185" y="228"/>
                    </a:cxn>
                    <a:cxn ang="0">
                      <a:pos x="1234" y="289"/>
                    </a:cxn>
                    <a:cxn ang="0">
                      <a:pos x="1276" y="357"/>
                    </a:cxn>
                    <a:cxn ang="0">
                      <a:pos x="1276" y="357"/>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hlink"/>
                    </a:gs>
                  </a:gsLst>
                  <a:lin ang="5400000" scaled="1"/>
                  <a:tileRect/>
                </a:gradFill>
                <a:ln w="9525">
                  <a:noFill/>
                </a:ln>
              </p:spPr>
              <p:txBody>
                <a:bodyPr/>
                <a:lstStyle/>
                <a:p>
                  <a:endParaRPr lang="zh-CN" altLang="en-US"/>
                </a:p>
              </p:txBody>
            </p:sp>
          </p:grpSp>
          <p:sp>
            <p:nvSpPr>
              <p:cNvPr id="14350" name="文本框 14349"/>
              <p:cNvSpPr txBox="1"/>
              <p:nvPr/>
            </p:nvSpPr>
            <p:spPr>
              <a:xfrm>
                <a:off x="69" y="60"/>
                <a:ext cx="279" cy="314"/>
              </a:xfrm>
              <a:prstGeom prst="rect">
                <a:avLst/>
              </a:prstGeom>
              <a:noFill/>
              <a:ln w="9525">
                <a:noFill/>
                <a:miter/>
              </a:ln>
            </p:spPr>
            <p:txBody>
              <a:bodyPr wrap="none">
                <a:spAutoFit/>
              </a:bodyPr>
              <a:lstStyle/>
              <a:p>
                <a:pPr marL="0" marR="0" lvl="0" indent="0" algn="ctr" defTabSz="914400" rtl="0" eaLnBrk="0" fontAlgn="base" latinLnBrk="0" hangingPunct="0">
                  <a:spcBef>
                    <a:spcPct val="0"/>
                  </a:spcBef>
                  <a:spcAft>
                    <a:spcPct val="0"/>
                  </a:spcAft>
                  <a:buClrTx/>
                  <a:buSzTx/>
                  <a:buFontTx/>
                  <a:buNone/>
                  <a:defRPr/>
                </a:pPr>
                <a:r>
                  <a:rPr kumimoji="0" lang="zh-CN" altLang="en-US" sz="2000" b="1" i="0" u="none" strike="noStrike" kern="1200" cap="none" spc="0" normalizeH="0" baseline="0" noProof="1">
                    <a:ln>
                      <a:noFill/>
                    </a:ln>
                    <a:solidFill>
                      <a:srgbClr val="0000FF"/>
                    </a:solidFill>
                    <a:effectLst>
                      <a:outerShdw blurRad="38100" dist="38100" dir="2700000">
                        <a:srgbClr val="C0C0C0"/>
                      </a:outerShdw>
                    </a:effectLst>
                    <a:uLnTx/>
                    <a:uFillTx/>
                    <a:latin typeface="Verdana" panose="020B0604030504040204" pitchFamily="34" charset="0"/>
                    <a:ea typeface="宋体" panose="02010600030101010101" pitchFamily="2" charset="-122"/>
                    <a:cs typeface="+mn-ea"/>
                  </a:rPr>
                  <a:t>码元</a:t>
                </a:r>
                <a:endParaRPr kumimoji="0" lang="zh-CN" altLang="en-US" sz="2000" b="1" i="0" u="none" strike="noStrike" kern="1200" cap="none" spc="0" normalizeH="0" baseline="0" noProof="1">
                  <a:ln>
                    <a:noFill/>
                  </a:ln>
                  <a:solidFill>
                    <a:srgbClr val="0000FF"/>
                  </a:solidFill>
                  <a:effectLst>
                    <a:outerShdw blurRad="38100" dist="38100" dir="2700000">
                      <a:srgbClr val="C0C0C0"/>
                    </a:outerShdw>
                  </a:effectLst>
                  <a:uLnTx/>
                  <a:uFillTx/>
                  <a:latin typeface="Verdana" panose="020B0604030504040204" pitchFamily="34" charset="0"/>
                  <a:ea typeface="宋体" panose="02010600030101010101" pitchFamily="2" charset="-122"/>
                  <a:cs typeface="+mn-cs"/>
                </a:endParaRPr>
              </a:p>
            </p:txBody>
          </p:sp>
        </p:grpSp>
        <p:grpSp>
          <p:nvGrpSpPr>
            <p:cNvPr id="20493" name="组合 14350"/>
            <p:cNvGrpSpPr/>
            <p:nvPr/>
          </p:nvGrpSpPr>
          <p:grpSpPr>
            <a:xfrm>
              <a:off x="4690" y="5185"/>
              <a:ext cx="937" cy="900"/>
              <a:chOff x="0" y="0"/>
              <a:chExt cx="412" cy="392"/>
            </a:xfrm>
          </p:grpSpPr>
          <p:grpSp>
            <p:nvGrpSpPr>
              <p:cNvPr id="20494" name="组合 14351"/>
              <p:cNvGrpSpPr/>
              <p:nvPr/>
            </p:nvGrpSpPr>
            <p:grpSpPr>
              <a:xfrm>
                <a:off x="0" y="0"/>
                <a:ext cx="412" cy="392"/>
                <a:chOff x="0" y="0"/>
                <a:chExt cx="1680" cy="1680"/>
              </a:xfrm>
            </p:grpSpPr>
            <p:sp>
              <p:nvSpPr>
                <p:cNvPr id="20495" name="椭圆 14352"/>
                <p:cNvSpPr/>
                <p:nvPr/>
              </p:nvSpPr>
              <p:spPr>
                <a:xfrm>
                  <a:off x="0" y="0"/>
                  <a:ext cx="1680" cy="1680"/>
                </a:xfrm>
                <a:prstGeom prst="ellipse">
                  <a:avLst/>
                </a:prstGeom>
                <a:gradFill rotWithShape="1">
                  <a:gsLst>
                    <a:gs pos="0">
                      <a:schemeClr val="bg2"/>
                    </a:gs>
                    <a:gs pos="100000">
                      <a:srgbClr val="656565"/>
                    </a:gs>
                  </a:gsLst>
                  <a:lin ang="5400000" scaled="1"/>
                  <a:tileRect/>
                </a:gra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20496" name="未知"/>
                <p:cNvSpPr/>
                <p:nvPr/>
              </p:nvSpPr>
              <p:spPr>
                <a:xfrm>
                  <a:off x="192" y="28"/>
                  <a:ext cx="1296" cy="634"/>
                </a:xfrm>
                <a:custGeom>
                  <a:avLst/>
                  <a:gdLst/>
                  <a:ahLst/>
                  <a:cxnLst>
                    <a:cxn ang="0">
                      <a:pos x="1276" y="357"/>
                    </a:cxn>
                    <a:cxn ang="0">
                      <a:pos x="1292" y="394"/>
                    </a:cxn>
                    <a:cxn ang="0">
                      <a:pos x="1296" y="428"/>
                    </a:cxn>
                    <a:cxn ang="0">
                      <a:pos x="1290" y="459"/>
                    </a:cxn>
                    <a:cxn ang="0">
                      <a:pos x="1273" y="490"/>
                    </a:cxn>
                    <a:cxn ang="0">
                      <a:pos x="1248" y="516"/>
                    </a:cxn>
                    <a:cxn ang="0">
                      <a:pos x="1216" y="538"/>
                    </a:cxn>
                    <a:cxn ang="0">
                      <a:pos x="1173" y="559"/>
                    </a:cxn>
                    <a:cxn ang="0">
                      <a:pos x="1125" y="578"/>
                    </a:cxn>
                    <a:cxn ang="0">
                      <a:pos x="1071" y="594"/>
                    </a:cxn>
                    <a:cxn ang="0">
                      <a:pos x="1011" y="608"/>
                    </a:cxn>
                    <a:cxn ang="0">
                      <a:pos x="949" y="618"/>
                    </a:cxn>
                    <a:cxn ang="0">
                      <a:pos x="879" y="627"/>
                    </a:cxn>
                    <a:cxn ang="0">
                      <a:pos x="808" y="632"/>
                    </a:cxn>
                    <a:cxn ang="0">
                      <a:pos x="780" y="634"/>
                    </a:cxn>
                    <a:cxn ang="0">
                      <a:pos x="467" y="634"/>
                    </a:cxn>
                    <a:cxn ang="0">
                      <a:pos x="463" y="634"/>
                    </a:cxn>
                    <a:cxn ang="0">
                      <a:pos x="401" y="630"/>
                    </a:cxn>
                    <a:cxn ang="0">
                      <a:pos x="341" y="627"/>
                    </a:cxn>
                    <a:cxn ang="0">
                      <a:pos x="285" y="620"/>
                    </a:cxn>
                    <a:cxn ang="0">
                      <a:pos x="231" y="614"/>
                    </a:cxn>
                    <a:cxn ang="0">
                      <a:pos x="182" y="603"/>
                    </a:cxn>
                    <a:cxn ang="0">
                      <a:pos x="138" y="590"/>
                    </a:cxn>
                    <a:cxn ang="0">
                      <a:pos x="100" y="577"/>
                    </a:cxn>
                    <a:cxn ang="0">
                      <a:pos x="66" y="561"/>
                    </a:cxn>
                    <a:cxn ang="0">
                      <a:pos x="38" y="541"/>
                    </a:cxn>
                    <a:cxn ang="0">
                      <a:pos x="18" y="519"/>
                    </a:cxn>
                    <a:cxn ang="0">
                      <a:pos x="6" y="493"/>
                    </a:cxn>
                    <a:cxn ang="0">
                      <a:pos x="0" y="467"/>
                    </a:cxn>
                    <a:cxn ang="0">
                      <a:pos x="0" y="463"/>
                    </a:cxn>
                    <a:cxn ang="0">
                      <a:pos x="4" y="434"/>
                    </a:cxn>
                    <a:cxn ang="0">
                      <a:pos x="16" y="397"/>
                    </a:cxn>
                    <a:cxn ang="0">
                      <a:pos x="50" y="329"/>
                    </a:cxn>
                    <a:cxn ang="0">
                      <a:pos x="92" y="266"/>
                    </a:cxn>
                    <a:cxn ang="0">
                      <a:pos x="144" y="209"/>
                    </a:cxn>
                    <a:cxn ang="0">
                      <a:pos x="200" y="157"/>
                    </a:cxn>
                    <a:cxn ang="0">
                      <a:pos x="265" y="111"/>
                    </a:cxn>
                    <a:cxn ang="0">
                      <a:pos x="335" y="73"/>
                    </a:cxn>
                    <a:cxn ang="0">
                      <a:pos x="407" y="42"/>
                    </a:cxn>
                    <a:cxn ang="0">
                      <a:pos x="488" y="19"/>
                    </a:cxn>
                    <a:cxn ang="0">
                      <a:pos x="570" y="5"/>
                    </a:cxn>
                    <a:cxn ang="0">
                      <a:pos x="654" y="0"/>
                    </a:cxn>
                    <a:cxn ang="0">
                      <a:pos x="654" y="0"/>
                    </a:cxn>
                    <a:cxn ang="0">
                      <a:pos x="745" y="5"/>
                    </a:cxn>
                    <a:cxn ang="0">
                      <a:pos x="831" y="20"/>
                    </a:cxn>
                    <a:cxn ang="0">
                      <a:pos x="914" y="47"/>
                    </a:cxn>
                    <a:cxn ang="0">
                      <a:pos x="991" y="80"/>
                    </a:cxn>
                    <a:cxn ang="0">
                      <a:pos x="1062" y="122"/>
                    </a:cxn>
                    <a:cxn ang="0">
                      <a:pos x="1127" y="173"/>
                    </a:cxn>
                    <a:cxn ang="0">
                      <a:pos x="1185" y="228"/>
                    </a:cxn>
                    <a:cxn ang="0">
                      <a:pos x="1234" y="289"/>
                    </a:cxn>
                    <a:cxn ang="0">
                      <a:pos x="1276" y="357"/>
                    </a:cxn>
                    <a:cxn ang="0">
                      <a:pos x="1276" y="357"/>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bg2"/>
                    </a:gs>
                  </a:gsLst>
                  <a:lin ang="5400000" scaled="1"/>
                  <a:tileRect/>
                </a:gradFill>
                <a:ln w="9525">
                  <a:noFill/>
                </a:ln>
              </p:spPr>
              <p:txBody>
                <a:bodyPr/>
                <a:lstStyle/>
                <a:p>
                  <a:endParaRPr lang="zh-CN" altLang="en-US"/>
                </a:p>
              </p:txBody>
            </p:sp>
          </p:grpSp>
          <p:sp>
            <p:nvSpPr>
              <p:cNvPr id="14355" name="文本框 14354"/>
              <p:cNvSpPr txBox="1"/>
              <p:nvPr/>
            </p:nvSpPr>
            <p:spPr>
              <a:xfrm>
                <a:off x="76" y="21"/>
                <a:ext cx="302" cy="315"/>
              </a:xfrm>
              <a:prstGeom prst="rect">
                <a:avLst/>
              </a:prstGeom>
              <a:noFill/>
              <a:ln w="9525">
                <a:noFill/>
                <a:miter/>
              </a:ln>
            </p:spPr>
            <p:txBody>
              <a:bodyPr wrap="none">
                <a:spAutoFit/>
              </a:bodyPr>
              <a:lstStyle/>
              <a:p>
                <a:pPr marL="0" marR="0" lvl="0" indent="0" algn="ctr" defTabSz="914400" rtl="0" eaLnBrk="0" fontAlgn="base" latinLnBrk="0" hangingPunct="0">
                  <a:spcBef>
                    <a:spcPct val="0"/>
                  </a:spcBef>
                  <a:spcAft>
                    <a:spcPct val="0"/>
                  </a:spcAft>
                  <a:buClrTx/>
                  <a:buSzTx/>
                  <a:buFontTx/>
                  <a:buNone/>
                  <a:defRPr/>
                </a:pPr>
                <a:r>
                  <a:rPr kumimoji="0" lang="zh-CN" altLang="en-US" sz="2000" b="1" i="0" u="none" strike="noStrike" kern="1200" cap="none" spc="0" normalizeH="0" baseline="0" noProof="1">
                    <a:ln>
                      <a:noFill/>
                    </a:ln>
                    <a:solidFill>
                      <a:srgbClr val="0000FF"/>
                    </a:solidFill>
                    <a:effectLst>
                      <a:outerShdw blurRad="38100" dist="38100" dir="2700000">
                        <a:srgbClr val="C0C0C0"/>
                      </a:outerShdw>
                    </a:effectLst>
                    <a:uLnTx/>
                    <a:uFillTx/>
                    <a:latin typeface="Verdana" panose="020B0604030504040204" pitchFamily="34" charset="0"/>
                    <a:ea typeface="宋体" panose="02010600030101010101" pitchFamily="2" charset="-122"/>
                    <a:cs typeface="+mn-ea"/>
                  </a:rPr>
                  <a:t>数字</a:t>
                </a:r>
                <a:endParaRPr kumimoji="0" lang="zh-CN" altLang="en-US" sz="2000" b="1" i="0" u="none" strike="noStrike" kern="1200" cap="none" spc="0" normalizeH="0" baseline="0" noProof="1">
                  <a:ln>
                    <a:noFill/>
                  </a:ln>
                  <a:solidFill>
                    <a:srgbClr val="0000FF"/>
                  </a:solidFill>
                  <a:effectLst>
                    <a:outerShdw blurRad="38100" dist="38100" dir="2700000">
                      <a:srgbClr val="C0C0C0"/>
                    </a:outerShdw>
                  </a:effectLst>
                  <a:uLnTx/>
                  <a:uFillTx/>
                  <a:latin typeface="Verdana" panose="020B0604030504040204" pitchFamily="34" charset="0"/>
                  <a:ea typeface="宋体" panose="02010600030101010101" pitchFamily="2" charset="-122"/>
                  <a:cs typeface="+mn-cs"/>
                </a:endParaRPr>
              </a:p>
            </p:txBody>
          </p:sp>
        </p:grpSp>
        <p:grpSp>
          <p:nvGrpSpPr>
            <p:cNvPr id="20498" name="组合 14355"/>
            <p:cNvGrpSpPr/>
            <p:nvPr/>
          </p:nvGrpSpPr>
          <p:grpSpPr>
            <a:xfrm>
              <a:off x="2617" y="0"/>
              <a:ext cx="983" cy="955"/>
              <a:chOff x="0" y="0"/>
              <a:chExt cx="432" cy="415"/>
            </a:xfrm>
          </p:grpSpPr>
          <p:grpSp>
            <p:nvGrpSpPr>
              <p:cNvPr id="20499" name="组合 14356"/>
              <p:cNvGrpSpPr/>
              <p:nvPr/>
            </p:nvGrpSpPr>
            <p:grpSpPr>
              <a:xfrm>
                <a:off x="0" y="0"/>
                <a:ext cx="432" cy="415"/>
                <a:chOff x="0" y="0"/>
                <a:chExt cx="1680" cy="1680"/>
              </a:xfrm>
            </p:grpSpPr>
            <p:sp>
              <p:nvSpPr>
                <p:cNvPr id="20500" name="椭圆 14357"/>
                <p:cNvSpPr/>
                <p:nvPr/>
              </p:nvSpPr>
              <p:spPr>
                <a:xfrm>
                  <a:off x="0" y="0"/>
                  <a:ext cx="1680" cy="1680"/>
                </a:xfrm>
                <a:prstGeom prst="ellipse">
                  <a:avLst/>
                </a:prstGeom>
                <a:gradFill rotWithShape="1">
                  <a:gsLst>
                    <a:gs pos="0">
                      <a:schemeClr val="accent2"/>
                    </a:gs>
                    <a:gs pos="100000">
                      <a:srgbClr val="6C4100"/>
                    </a:gs>
                  </a:gsLst>
                  <a:lin ang="5400000" scaled="1"/>
                  <a:tileRect/>
                </a:gra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20501" name="未知"/>
                <p:cNvSpPr/>
                <p:nvPr/>
              </p:nvSpPr>
              <p:spPr>
                <a:xfrm>
                  <a:off x="192" y="28"/>
                  <a:ext cx="1296" cy="634"/>
                </a:xfrm>
                <a:custGeom>
                  <a:avLst/>
                  <a:gdLst/>
                  <a:ahLst/>
                  <a:cxnLst>
                    <a:cxn ang="0">
                      <a:pos x="1276" y="357"/>
                    </a:cxn>
                    <a:cxn ang="0">
                      <a:pos x="1292" y="394"/>
                    </a:cxn>
                    <a:cxn ang="0">
                      <a:pos x="1296" y="428"/>
                    </a:cxn>
                    <a:cxn ang="0">
                      <a:pos x="1290" y="459"/>
                    </a:cxn>
                    <a:cxn ang="0">
                      <a:pos x="1273" y="490"/>
                    </a:cxn>
                    <a:cxn ang="0">
                      <a:pos x="1248" y="516"/>
                    </a:cxn>
                    <a:cxn ang="0">
                      <a:pos x="1216" y="538"/>
                    </a:cxn>
                    <a:cxn ang="0">
                      <a:pos x="1173" y="559"/>
                    </a:cxn>
                    <a:cxn ang="0">
                      <a:pos x="1125" y="578"/>
                    </a:cxn>
                    <a:cxn ang="0">
                      <a:pos x="1071" y="594"/>
                    </a:cxn>
                    <a:cxn ang="0">
                      <a:pos x="1011" y="608"/>
                    </a:cxn>
                    <a:cxn ang="0">
                      <a:pos x="949" y="618"/>
                    </a:cxn>
                    <a:cxn ang="0">
                      <a:pos x="879" y="627"/>
                    </a:cxn>
                    <a:cxn ang="0">
                      <a:pos x="808" y="632"/>
                    </a:cxn>
                    <a:cxn ang="0">
                      <a:pos x="780" y="634"/>
                    </a:cxn>
                    <a:cxn ang="0">
                      <a:pos x="467" y="634"/>
                    </a:cxn>
                    <a:cxn ang="0">
                      <a:pos x="463" y="634"/>
                    </a:cxn>
                    <a:cxn ang="0">
                      <a:pos x="401" y="630"/>
                    </a:cxn>
                    <a:cxn ang="0">
                      <a:pos x="341" y="627"/>
                    </a:cxn>
                    <a:cxn ang="0">
                      <a:pos x="285" y="620"/>
                    </a:cxn>
                    <a:cxn ang="0">
                      <a:pos x="231" y="614"/>
                    </a:cxn>
                    <a:cxn ang="0">
                      <a:pos x="182" y="603"/>
                    </a:cxn>
                    <a:cxn ang="0">
                      <a:pos x="138" y="590"/>
                    </a:cxn>
                    <a:cxn ang="0">
                      <a:pos x="100" y="577"/>
                    </a:cxn>
                    <a:cxn ang="0">
                      <a:pos x="66" y="561"/>
                    </a:cxn>
                    <a:cxn ang="0">
                      <a:pos x="38" y="541"/>
                    </a:cxn>
                    <a:cxn ang="0">
                      <a:pos x="18" y="519"/>
                    </a:cxn>
                    <a:cxn ang="0">
                      <a:pos x="6" y="493"/>
                    </a:cxn>
                    <a:cxn ang="0">
                      <a:pos x="0" y="467"/>
                    </a:cxn>
                    <a:cxn ang="0">
                      <a:pos x="0" y="463"/>
                    </a:cxn>
                    <a:cxn ang="0">
                      <a:pos x="4" y="434"/>
                    </a:cxn>
                    <a:cxn ang="0">
                      <a:pos x="16" y="397"/>
                    </a:cxn>
                    <a:cxn ang="0">
                      <a:pos x="50" y="329"/>
                    </a:cxn>
                    <a:cxn ang="0">
                      <a:pos x="92" y="266"/>
                    </a:cxn>
                    <a:cxn ang="0">
                      <a:pos x="144" y="209"/>
                    </a:cxn>
                    <a:cxn ang="0">
                      <a:pos x="200" y="157"/>
                    </a:cxn>
                    <a:cxn ang="0">
                      <a:pos x="265" y="111"/>
                    </a:cxn>
                    <a:cxn ang="0">
                      <a:pos x="335" y="73"/>
                    </a:cxn>
                    <a:cxn ang="0">
                      <a:pos x="407" y="42"/>
                    </a:cxn>
                    <a:cxn ang="0">
                      <a:pos x="488" y="19"/>
                    </a:cxn>
                    <a:cxn ang="0">
                      <a:pos x="570" y="5"/>
                    </a:cxn>
                    <a:cxn ang="0">
                      <a:pos x="654" y="0"/>
                    </a:cxn>
                    <a:cxn ang="0">
                      <a:pos x="654" y="0"/>
                    </a:cxn>
                    <a:cxn ang="0">
                      <a:pos x="745" y="5"/>
                    </a:cxn>
                    <a:cxn ang="0">
                      <a:pos x="831" y="20"/>
                    </a:cxn>
                    <a:cxn ang="0">
                      <a:pos x="914" y="47"/>
                    </a:cxn>
                    <a:cxn ang="0">
                      <a:pos x="991" y="80"/>
                    </a:cxn>
                    <a:cxn ang="0">
                      <a:pos x="1062" y="122"/>
                    </a:cxn>
                    <a:cxn ang="0">
                      <a:pos x="1127" y="173"/>
                    </a:cxn>
                    <a:cxn ang="0">
                      <a:pos x="1185" y="228"/>
                    </a:cxn>
                    <a:cxn ang="0">
                      <a:pos x="1234" y="289"/>
                    </a:cxn>
                    <a:cxn ang="0">
                      <a:pos x="1276" y="357"/>
                    </a:cxn>
                    <a:cxn ang="0">
                      <a:pos x="1276" y="357"/>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tileRect/>
                </a:gradFill>
                <a:ln w="9525">
                  <a:noFill/>
                </a:ln>
              </p:spPr>
              <p:txBody>
                <a:bodyPr/>
                <a:lstStyle/>
                <a:p>
                  <a:endParaRPr lang="zh-CN" altLang="en-US"/>
                </a:p>
              </p:txBody>
            </p:sp>
          </p:grpSp>
          <p:sp>
            <p:nvSpPr>
              <p:cNvPr id="14360" name="文本框 14359"/>
              <p:cNvSpPr txBox="1"/>
              <p:nvPr/>
            </p:nvSpPr>
            <p:spPr>
              <a:xfrm>
                <a:off x="83" y="64"/>
                <a:ext cx="288" cy="313"/>
              </a:xfrm>
              <a:prstGeom prst="rect">
                <a:avLst/>
              </a:prstGeom>
              <a:noFill/>
              <a:ln w="9525">
                <a:noFill/>
                <a:miter/>
              </a:ln>
            </p:spPr>
            <p:txBody>
              <a:bodyPr wrap="none">
                <a:spAutoFit/>
              </a:bodyPr>
              <a:lstStyle/>
              <a:p>
                <a:pPr marL="0" marR="0" lvl="0" indent="0" algn="ctr" defTabSz="914400" rtl="0" eaLnBrk="0" fontAlgn="base" latinLnBrk="0" hangingPunct="0">
                  <a:spcBef>
                    <a:spcPct val="0"/>
                  </a:spcBef>
                  <a:spcAft>
                    <a:spcPct val="0"/>
                  </a:spcAft>
                  <a:buClrTx/>
                  <a:buSzTx/>
                  <a:buFontTx/>
                  <a:buNone/>
                  <a:defRPr/>
                </a:pPr>
                <a:r>
                  <a:rPr kumimoji="0" lang="zh-CN" altLang="en-US" sz="2000" b="1" i="0" u="none" strike="noStrike" kern="1200" cap="none" spc="0" normalizeH="0" baseline="0" noProof="1">
                    <a:ln>
                      <a:noFill/>
                    </a:ln>
                    <a:solidFill>
                      <a:srgbClr val="0000FF"/>
                    </a:solidFill>
                    <a:effectLst>
                      <a:outerShdw blurRad="38100" dist="38100" dir="2700000">
                        <a:srgbClr val="C0C0C0"/>
                      </a:outerShdw>
                    </a:effectLst>
                    <a:uLnTx/>
                    <a:uFillTx/>
                    <a:latin typeface="Verdana" panose="020B0604030504040204" pitchFamily="34" charset="0"/>
                    <a:ea typeface="宋体" panose="02010600030101010101" pitchFamily="2" charset="-122"/>
                    <a:cs typeface="+mn-ea"/>
                  </a:rPr>
                  <a:t>数据</a:t>
                </a:r>
                <a:endParaRPr kumimoji="0" lang="zh-CN" altLang="en-US" sz="2000" b="1" i="0" u="none" strike="noStrike" kern="1200" cap="none" spc="0" normalizeH="0" baseline="0" noProof="1">
                  <a:ln>
                    <a:noFill/>
                  </a:ln>
                  <a:solidFill>
                    <a:srgbClr val="0000FF"/>
                  </a:solidFill>
                  <a:effectLst>
                    <a:outerShdw blurRad="38100" dist="38100" dir="2700000">
                      <a:srgbClr val="C0C0C0"/>
                    </a:outerShdw>
                  </a:effectLst>
                  <a:uLnTx/>
                  <a:uFillTx/>
                  <a:latin typeface="Verdana" panose="020B0604030504040204" pitchFamily="34" charset="0"/>
                  <a:ea typeface="宋体" panose="02010600030101010101" pitchFamily="2" charset="-122"/>
                  <a:cs typeface="+mn-cs"/>
                </a:endParaRPr>
              </a:p>
            </p:txBody>
          </p:sp>
        </p:grpSp>
        <p:grpSp>
          <p:nvGrpSpPr>
            <p:cNvPr id="20503" name="组合 14360"/>
            <p:cNvGrpSpPr/>
            <p:nvPr/>
          </p:nvGrpSpPr>
          <p:grpSpPr>
            <a:xfrm>
              <a:off x="1700" y="4798"/>
              <a:ext cx="457" cy="405"/>
              <a:chOff x="0" y="0"/>
              <a:chExt cx="201" cy="176"/>
            </a:xfrm>
          </p:grpSpPr>
          <p:sp>
            <p:nvSpPr>
              <p:cNvPr id="20504" name="椭圆 14361"/>
              <p:cNvSpPr/>
              <p:nvPr/>
            </p:nvSpPr>
            <p:spPr>
              <a:xfrm rot="-3372907">
                <a:off x="2" y="73"/>
                <a:ext cx="82" cy="87"/>
              </a:xfrm>
              <a:prstGeom prst="ellipse">
                <a:avLst/>
              </a:prstGeom>
              <a:gradFill rotWithShape="1">
                <a:gsLst>
                  <a:gs pos="0">
                    <a:schemeClr val="folHlink"/>
                  </a:gs>
                  <a:gs pos="100000">
                    <a:srgbClr val="646464"/>
                  </a:gs>
                </a:gsLst>
                <a:path path="shape">
                  <a:fillToRect l="50000" t="50000" r="50000" b="50000"/>
                </a:path>
                <a:tileRect/>
              </a:gradFill>
              <a:ln w="9525" cap="flat" cmpd="sng">
                <a:solidFill>
                  <a:srgbClr val="000000"/>
                </a:solidFill>
                <a:prstDash val="solid"/>
                <a:round/>
                <a:headEnd type="none" w="med" len="med"/>
                <a:tailEnd type="none" w="med" len="med"/>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20505" name="椭圆 14362"/>
              <p:cNvSpPr/>
              <p:nvPr/>
            </p:nvSpPr>
            <p:spPr>
              <a:xfrm rot="-3372907">
                <a:off x="98" y="-2"/>
                <a:ext cx="82" cy="87"/>
              </a:xfrm>
              <a:prstGeom prst="ellipse">
                <a:avLst/>
              </a:prstGeom>
              <a:gradFill rotWithShape="1">
                <a:gsLst>
                  <a:gs pos="0">
                    <a:schemeClr val="folHlink"/>
                  </a:gs>
                  <a:gs pos="100000">
                    <a:srgbClr val="646464"/>
                  </a:gs>
                </a:gsLst>
                <a:path path="shape">
                  <a:fillToRect l="50000" t="50000" r="50000" b="50000"/>
                </a:path>
                <a:tileRect/>
              </a:gradFill>
              <a:ln w="9525" cap="flat" cmpd="sng">
                <a:solidFill>
                  <a:srgbClr val="000000"/>
                </a:solidFill>
                <a:prstDash val="solid"/>
                <a:round/>
                <a:headEnd type="none" w="med" len="med"/>
                <a:tailEnd type="none" w="med" len="med"/>
              </a:ln>
            </p:spPr>
            <p:txBody>
              <a:bodyPr anchor="t"/>
              <a:lstStyle/>
              <a:p>
                <a:pPr lvl="0" algn="ctr"/>
                <a:endParaRPr lang="zh-CN" altLang="zh-CN" dirty="0">
                  <a:latin typeface="Arial" panose="020B0604020202020204" pitchFamily="34" charset="0"/>
                  <a:ea typeface="宋体" panose="02010600030101010101" pitchFamily="2" charset="-122"/>
                </a:endParaRPr>
              </a:p>
            </p:txBody>
          </p:sp>
        </p:grpSp>
        <p:grpSp>
          <p:nvGrpSpPr>
            <p:cNvPr id="20506" name="组合 14363"/>
            <p:cNvGrpSpPr/>
            <p:nvPr/>
          </p:nvGrpSpPr>
          <p:grpSpPr>
            <a:xfrm>
              <a:off x="0" y="1988"/>
              <a:ext cx="982" cy="992"/>
              <a:chOff x="0" y="0"/>
              <a:chExt cx="432" cy="432"/>
            </a:xfrm>
          </p:grpSpPr>
          <p:grpSp>
            <p:nvGrpSpPr>
              <p:cNvPr id="20507" name="组合 14364"/>
              <p:cNvGrpSpPr/>
              <p:nvPr/>
            </p:nvGrpSpPr>
            <p:grpSpPr>
              <a:xfrm>
                <a:off x="0" y="0"/>
                <a:ext cx="432" cy="432"/>
                <a:chOff x="0" y="0"/>
                <a:chExt cx="1680" cy="1680"/>
              </a:xfrm>
            </p:grpSpPr>
            <p:sp>
              <p:nvSpPr>
                <p:cNvPr id="20508" name="椭圆 14365"/>
                <p:cNvSpPr/>
                <p:nvPr/>
              </p:nvSpPr>
              <p:spPr>
                <a:xfrm>
                  <a:off x="0" y="0"/>
                  <a:ext cx="1680" cy="1680"/>
                </a:xfrm>
                <a:prstGeom prst="ellipse">
                  <a:avLst/>
                </a:prstGeom>
                <a:gradFill rotWithShape="1">
                  <a:gsLst>
                    <a:gs pos="0">
                      <a:schemeClr val="accent1"/>
                    </a:gs>
                    <a:gs pos="100000">
                      <a:srgbClr val="144A5B"/>
                    </a:gs>
                  </a:gsLst>
                  <a:lin ang="5400000" scaled="1"/>
                  <a:tileRect/>
                </a:gra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20509" name="未知"/>
                <p:cNvSpPr/>
                <p:nvPr/>
              </p:nvSpPr>
              <p:spPr>
                <a:xfrm>
                  <a:off x="192" y="28"/>
                  <a:ext cx="1296" cy="634"/>
                </a:xfrm>
                <a:custGeom>
                  <a:avLst/>
                  <a:gdLst/>
                  <a:ahLst/>
                  <a:cxnLst>
                    <a:cxn ang="0">
                      <a:pos x="1276" y="357"/>
                    </a:cxn>
                    <a:cxn ang="0">
                      <a:pos x="1292" y="394"/>
                    </a:cxn>
                    <a:cxn ang="0">
                      <a:pos x="1296" y="428"/>
                    </a:cxn>
                    <a:cxn ang="0">
                      <a:pos x="1290" y="459"/>
                    </a:cxn>
                    <a:cxn ang="0">
                      <a:pos x="1273" y="490"/>
                    </a:cxn>
                    <a:cxn ang="0">
                      <a:pos x="1248" y="516"/>
                    </a:cxn>
                    <a:cxn ang="0">
                      <a:pos x="1216" y="538"/>
                    </a:cxn>
                    <a:cxn ang="0">
                      <a:pos x="1173" y="559"/>
                    </a:cxn>
                    <a:cxn ang="0">
                      <a:pos x="1125" y="578"/>
                    </a:cxn>
                    <a:cxn ang="0">
                      <a:pos x="1071" y="594"/>
                    </a:cxn>
                    <a:cxn ang="0">
                      <a:pos x="1011" y="608"/>
                    </a:cxn>
                    <a:cxn ang="0">
                      <a:pos x="949" y="618"/>
                    </a:cxn>
                    <a:cxn ang="0">
                      <a:pos x="879" y="627"/>
                    </a:cxn>
                    <a:cxn ang="0">
                      <a:pos x="808" y="632"/>
                    </a:cxn>
                    <a:cxn ang="0">
                      <a:pos x="780" y="634"/>
                    </a:cxn>
                    <a:cxn ang="0">
                      <a:pos x="467" y="634"/>
                    </a:cxn>
                    <a:cxn ang="0">
                      <a:pos x="463" y="634"/>
                    </a:cxn>
                    <a:cxn ang="0">
                      <a:pos x="401" y="630"/>
                    </a:cxn>
                    <a:cxn ang="0">
                      <a:pos x="341" y="627"/>
                    </a:cxn>
                    <a:cxn ang="0">
                      <a:pos x="285" y="620"/>
                    </a:cxn>
                    <a:cxn ang="0">
                      <a:pos x="231" y="614"/>
                    </a:cxn>
                    <a:cxn ang="0">
                      <a:pos x="182" y="603"/>
                    </a:cxn>
                    <a:cxn ang="0">
                      <a:pos x="138" y="590"/>
                    </a:cxn>
                    <a:cxn ang="0">
                      <a:pos x="100" y="577"/>
                    </a:cxn>
                    <a:cxn ang="0">
                      <a:pos x="66" y="561"/>
                    </a:cxn>
                    <a:cxn ang="0">
                      <a:pos x="38" y="541"/>
                    </a:cxn>
                    <a:cxn ang="0">
                      <a:pos x="18" y="519"/>
                    </a:cxn>
                    <a:cxn ang="0">
                      <a:pos x="6" y="493"/>
                    </a:cxn>
                    <a:cxn ang="0">
                      <a:pos x="0" y="467"/>
                    </a:cxn>
                    <a:cxn ang="0">
                      <a:pos x="0" y="463"/>
                    </a:cxn>
                    <a:cxn ang="0">
                      <a:pos x="4" y="434"/>
                    </a:cxn>
                    <a:cxn ang="0">
                      <a:pos x="16" y="397"/>
                    </a:cxn>
                    <a:cxn ang="0">
                      <a:pos x="50" y="329"/>
                    </a:cxn>
                    <a:cxn ang="0">
                      <a:pos x="92" y="266"/>
                    </a:cxn>
                    <a:cxn ang="0">
                      <a:pos x="144" y="209"/>
                    </a:cxn>
                    <a:cxn ang="0">
                      <a:pos x="200" y="157"/>
                    </a:cxn>
                    <a:cxn ang="0">
                      <a:pos x="265" y="111"/>
                    </a:cxn>
                    <a:cxn ang="0">
                      <a:pos x="335" y="73"/>
                    </a:cxn>
                    <a:cxn ang="0">
                      <a:pos x="407" y="42"/>
                    </a:cxn>
                    <a:cxn ang="0">
                      <a:pos x="488" y="19"/>
                    </a:cxn>
                    <a:cxn ang="0">
                      <a:pos x="570" y="5"/>
                    </a:cxn>
                    <a:cxn ang="0">
                      <a:pos x="654" y="0"/>
                    </a:cxn>
                    <a:cxn ang="0">
                      <a:pos x="654" y="0"/>
                    </a:cxn>
                    <a:cxn ang="0">
                      <a:pos x="745" y="5"/>
                    </a:cxn>
                    <a:cxn ang="0">
                      <a:pos x="831" y="20"/>
                    </a:cxn>
                    <a:cxn ang="0">
                      <a:pos x="914" y="47"/>
                    </a:cxn>
                    <a:cxn ang="0">
                      <a:pos x="991" y="80"/>
                    </a:cxn>
                    <a:cxn ang="0">
                      <a:pos x="1062" y="122"/>
                    </a:cxn>
                    <a:cxn ang="0">
                      <a:pos x="1127" y="173"/>
                    </a:cxn>
                    <a:cxn ang="0">
                      <a:pos x="1185" y="228"/>
                    </a:cxn>
                    <a:cxn ang="0">
                      <a:pos x="1234" y="289"/>
                    </a:cxn>
                    <a:cxn ang="0">
                      <a:pos x="1276" y="357"/>
                    </a:cxn>
                    <a:cxn ang="0">
                      <a:pos x="1276" y="357"/>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9525">
                  <a:noFill/>
                </a:ln>
              </p:spPr>
              <p:txBody>
                <a:bodyPr/>
                <a:lstStyle/>
                <a:p>
                  <a:endParaRPr lang="zh-CN" altLang="en-US"/>
                </a:p>
              </p:txBody>
            </p:sp>
          </p:grpSp>
          <p:sp>
            <p:nvSpPr>
              <p:cNvPr id="14368" name="文本框 14367"/>
              <p:cNvSpPr txBox="1"/>
              <p:nvPr/>
            </p:nvSpPr>
            <p:spPr>
              <a:xfrm>
                <a:off x="79" y="48"/>
                <a:ext cx="291" cy="315"/>
              </a:xfrm>
              <a:prstGeom prst="rect">
                <a:avLst/>
              </a:prstGeom>
              <a:noFill/>
              <a:ln w="9525">
                <a:noFill/>
                <a:miter/>
              </a:ln>
            </p:spPr>
            <p:txBody>
              <a:bodyPr wrap="none">
                <a:spAutoFit/>
              </a:bodyPr>
              <a:lstStyle/>
              <a:p>
                <a:pPr marL="0" marR="0" lvl="0" indent="0" algn="ctr" defTabSz="914400" rtl="0" eaLnBrk="0" fontAlgn="base" latinLnBrk="0" hangingPunct="0">
                  <a:spcBef>
                    <a:spcPct val="0"/>
                  </a:spcBef>
                  <a:spcAft>
                    <a:spcPct val="0"/>
                  </a:spcAft>
                  <a:buClrTx/>
                  <a:buSzTx/>
                  <a:buFontTx/>
                  <a:buNone/>
                  <a:defRPr/>
                </a:pPr>
                <a:r>
                  <a:rPr kumimoji="0" lang="zh-CN" altLang="en-US" sz="2000" b="1" i="0" u="none" strike="noStrike" kern="1200" cap="none" spc="0" normalizeH="0" baseline="0" noProof="1">
                    <a:ln>
                      <a:noFill/>
                    </a:ln>
                    <a:solidFill>
                      <a:srgbClr val="0000FF"/>
                    </a:solidFill>
                    <a:effectLst>
                      <a:outerShdw blurRad="38100" dist="38100" dir="2700000">
                        <a:srgbClr val="C0C0C0"/>
                      </a:outerShdw>
                    </a:effectLst>
                    <a:uLnTx/>
                    <a:uFillTx/>
                    <a:latin typeface="Verdana" panose="020B0604030504040204" pitchFamily="34" charset="0"/>
                    <a:ea typeface="宋体" panose="02010600030101010101" pitchFamily="2" charset="-122"/>
                    <a:cs typeface="+mn-ea"/>
                  </a:rPr>
                  <a:t>信号</a:t>
                </a:r>
                <a:endParaRPr kumimoji="0" lang="zh-CN" altLang="en-US" sz="2000" b="1" i="0" u="none" strike="noStrike" kern="1200" cap="none" spc="0" normalizeH="0" baseline="0" noProof="1">
                  <a:ln>
                    <a:noFill/>
                  </a:ln>
                  <a:solidFill>
                    <a:srgbClr val="0000FF"/>
                  </a:solidFill>
                  <a:effectLst>
                    <a:outerShdw blurRad="38100" dist="38100" dir="2700000">
                      <a:srgbClr val="C0C0C0"/>
                    </a:outerShdw>
                  </a:effectLst>
                  <a:uLnTx/>
                  <a:uFillTx/>
                  <a:latin typeface="Verdana" panose="020B0604030504040204" pitchFamily="34" charset="0"/>
                  <a:ea typeface="宋体" panose="02010600030101010101" pitchFamily="2" charset="-122"/>
                  <a:cs typeface="+mn-cs"/>
                </a:endParaRPr>
              </a:p>
            </p:txBody>
          </p:sp>
        </p:grpSp>
        <p:sp>
          <p:nvSpPr>
            <p:cNvPr id="20511" name="椭圆 14368"/>
            <p:cNvSpPr/>
            <p:nvPr/>
          </p:nvSpPr>
          <p:spPr>
            <a:xfrm rot="-3420000">
              <a:off x="4572" y="4945"/>
              <a:ext cx="188" cy="198"/>
            </a:xfrm>
            <a:prstGeom prst="ellipse">
              <a:avLst/>
            </a:prstGeom>
            <a:gradFill rotWithShape="1">
              <a:gsLst>
                <a:gs pos="0">
                  <a:schemeClr val="bg2"/>
                </a:gs>
                <a:gs pos="100000">
                  <a:srgbClr val="939393"/>
                </a:gs>
              </a:gsLst>
              <a:path path="shape">
                <a:fillToRect l="50000" t="50000" r="50000" b="50000"/>
              </a:path>
              <a:tileRect/>
            </a:gradFill>
            <a:ln w="9525" cap="flat" cmpd="sng">
              <a:solidFill>
                <a:srgbClr val="000000"/>
              </a:solidFill>
              <a:prstDash val="solid"/>
              <a:round/>
              <a:headEnd type="none" w="med" len="med"/>
              <a:tailEnd type="none" w="med" len="med"/>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20512" name="椭圆 14369"/>
            <p:cNvSpPr/>
            <p:nvPr/>
          </p:nvSpPr>
          <p:spPr>
            <a:xfrm rot="-3420000">
              <a:off x="4352" y="4725"/>
              <a:ext cx="188" cy="198"/>
            </a:xfrm>
            <a:prstGeom prst="ellipse">
              <a:avLst/>
            </a:prstGeom>
            <a:gradFill rotWithShape="1">
              <a:gsLst>
                <a:gs pos="0">
                  <a:schemeClr val="bg2"/>
                </a:gs>
                <a:gs pos="100000">
                  <a:srgbClr val="939393"/>
                </a:gs>
              </a:gsLst>
              <a:path path="shape">
                <a:fillToRect l="50000" t="50000" r="50000" b="50000"/>
              </a:path>
              <a:tileRect/>
            </a:gradFill>
            <a:ln w="9525" cap="flat" cmpd="sng">
              <a:solidFill>
                <a:srgbClr val="000000"/>
              </a:solidFill>
              <a:prstDash val="solid"/>
              <a:round/>
              <a:headEnd type="none" w="med" len="med"/>
              <a:tailEnd type="none" w="med" len="med"/>
            </a:ln>
          </p:spPr>
          <p:txBody>
            <a:bodyPr anchor="t"/>
            <a:lstStyle/>
            <a:p>
              <a:pPr lvl="0" algn="ctr"/>
              <a:endParaRPr lang="zh-CN" altLang="zh-CN" dirty="0">
                <a:latin typeface="Arial" panose="020B0604020202020204" pitchFamily="34" charset="0"/>
                <a:ea typeface="宋体" panose="02010600030101010101" pitchFamily="2" charset="-122"/>
              </a:endParaRPr>
            </a:p>
          </p:txBody>
        </p:sp>
        <p:grpSp>
          <p:nvGrpSpPr>
            <p:cNvPr id="20513" name="组合 14370"/>
            <p:cNvGrpSpPr/>
            <p:nvPr/>
          </p:nvGrpSpPr>
          <p:grpSpPr>
            <a:xfrm>
              <a:off x="1090" y="2648"/>
              <a:ext cx="525" cy="300"/>
              <a:chOff x="0" y="0"/>
              <a:chExt cx="231" cy="130"/>
            </a:xfrm>
          </p:grpSpPr>
          <p:sp>
            <p:nvSpPr>
              <p:cNvPr id="20514" name="椭圆 14371"/>
              <p:cNvSpPr/>
              <p:nvPr/>
            </p:nvSpPr>
            <p:spPr>
              <a:xfrm rot="-3372907">
                <a:off x="2" y="-2"/>
                <a:ext cx="82" cy="87"/>
              </a:xfrm>
              <a:prstGeom prst="ellipse">
                <a:avLst/>
              </a:prstGeom>
              <a:gradFill rotWithShape="1">
                <a:gsLst>
                  <a:gs pos="0">
                    <a:schemeClr val="accent1"/>
                  </a:gs>
                  <a:gs pos="100000">
                    <a:srgbClr val="195E73"/>
                  </a:gs>
                </a:gsLst>
                <a:path path="shape">
                  <a:fillToRect l="50000" t="50000" r="50000" b="50000"/>
                </a:path>
                <a:tileRect/>
              </a:gradFill>
              <a:ln w="9525" cap="flat" cmpd="sng">
                <a:solidFill>
                  <a:srgbClr val="000000"/>
                </a:solidFill>
                <a:prstDash val="solid"/>
                <a:round/>
                <a:headEnd type="none" w="med" len="med"/>
                <a:tailEnd type="none" w="med" len="med"/>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20515" name="椭圆 14372"/>
              <p:cNvSpPr/>
              <p:nvPr/>
            </p:nvSpPr>
            <p:spPr>
              <a:xfrm rot="-3372907">
                <a:off x="128" y="27"/>
                <a:ext cx="82" cy="87"/>
              </a:xfrm>
              <a:prstGeom prst="ellipse">
                <a:avLst/>
              </a:prstGeom>
              <a:gradFill rotWithShape="1">
                <a:gsLst>
                  <a:gs pos="0">
                    <a:schemeClr val="accent1"/>
                  </a:gs>
                  <a:gs pos="100000">
                    <a:srgbClr val="154F61"/>
                  </a:gs>
                </a:gsLst>
                <a:path path="shape">
                  <a:fillToRect l="50000" t="50000" r="50000" b="50000"/>
                </a:path>
                <a:tileRect/>
              </a:gradFill>
              <a:ln w="9525" cap="flat" cmpd="sng">
                <a:solidFill>
                  <a:srgbClr val="000000"/>
                </a:solidFill>
                <a:prstDash val="solid"/>
                <a:round/>
                <a:headEnd type="none" w="med" len="med"/>
                <a:tailEnd type="none" w="med" len="med"/>
              </a:ln>
            </p:spPr>
            <p:txBody>
              <a:bodyPr anchor="t"/>
              <a:lstStyle/>
              <a:p>
                <a:pPr lvl="0" algn="ctr"/>
                <a:endParaRPr lang="zh-CN" altLang="zh-CN" dirty="0">
                  <a:latin typeface="Arial" panose="020B0604020202020204" pitchFamily="34" charset="0"/>
                  <a:ea typeface="宋体" panose="02010600030101010101" pitchFamily="2" charset="-122"/>
                </a:endParaRPr>
              </a:p>
            </p:txBody>
          </p:sp>
        </p:grpSp>
        <p:grpSp>
          <p:nvGrpSpPr>
            <p:cNvPr id="20516" name="组合 14373"/>
            <p:cNvGrpSpPr/>
            <p:nvPr/>
          </p:nvGrpSpPr>
          <p:grpSpPr>
            <a:xfrm>
              <a:off x="3055" y="1168"/>
              <a:ext cx="197" cy="597"/>
              <a:chOff x="0" y="0"/>
              <a:chExt cx="87" cy="260"/>
            </a:xfrm>
          </p:grpSpPr>
          <p:sp>
            <p:nvSpPr>
              <p:cNvPr id="20517" name="椭圆 14374"/>
              <p:cNvSpPr/>
              <p:nvPr/>
            </p:nvSpPr>
            <p:spPr>
              <a:xfrm rot="-3372907">
                <a:off x="2" y="-2"/>
                <a:ext cx="82" cy="87"/>
              </a:xfrm>
              <a:prstGeom prst="ellipse">
                <a:avLst/>
              </a:prstGeom>
              <a:gradFill rotWithShape="1">
                <a:gsLst>
                  <a:gs pos="0">
                    <a:schemeClr val="accent2"/>
                  </a:gs>
                  <a:gs pos="100000">
                    <a:srgbClr val="744600"/>
                  </a:gs>
                </a:gsLst>
                <a:path path="shape">
                  <a:fillToRect l="50000" t="50000" r="50000" b="50000"/>
                </a:path>
                <a:tileRect/>
              </a:gradFill>
              <a:ln w="9525" cap="flat" cmpd="sng">
                <a:solidFill>
                  <a:srgbClr val="000000"/>
                </a:solidFill>
                <a:prstDash val="solid"/>
                <a:round/>
                <a:headEnd type="none" w="med" len="med"/>
                <a:tailEnd type="none" w="med" len="med"/>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20518" name="椭圆 14375"/>
              <p:cNvSpPr/>
              <p:nvPr/>
            </p:nvSpPr>
            <p:spPr>
              <a:xfrm rot="-3372907">
                <a:off x="2" y="157"/>
                <a:ext cx="82" cy="87"/>
              </a:xfrm>
              <a:prstGeom prst="ellipse">
                <a:avLst/>
              </a:prstGeom>
              <a:gradFill rotWithShape="1">
                <a:gsLst>
                  <a:gs pos="0">
                    <a:schemeClr val="accent2"/>
                  </a:gs>
                  <a:gs pos="100000">
                    <a:srgbClr val="7C4A00"/>
                  </a:gs>
                </a:gsLst>
                <a:path path="shape">
                  <a:fillToRect l="50000" t="50000" r="50000" b="50000"/>
                </a:path>
                <a:tileRect/>
              </a:gradFill>
              <a:ln w="9525" cap="flat" cmpd="sng">
                <a:solidFill>
                  <a:srgbClr val="000000"/>
                </a:solidFill>
                <a:prstDash val="solid"/>
                <a:round/>
                <a:headEnd type="none" w="med" len="med"/>
                <a:tailEnd type="none" w="med" len="med"/>
              </a:ln>
            </p:spPr>
            <p:txBody>
              <a:bodyPr anchor="t"/>
              <a:lstStyle/>
              <a:p>
                <a:pPr lvl="0" algn="ctr"/>
                <a:endParaRPr lang="zh-CN" altLang="zh-CN" dirty="0">
                  <a:latin typeface="Arial" panose="020B0604020202020204" pitchFamily="34" charset="0"/>
                  <a:ea typeface="宋体" panose="02010600030101010101" pitchFamily="2" charset="-122"/>
                </a:endParaRPr>
              </a:p>
            </p:txBody>
          </p:sp>
        </p:grpSp>
        <p:sp>
          <p:nvSpPr>
            <p:cNvPr id="20519" name="椭圆 14376"/>
            <p:cNvSpPr/>
            <p:nvPr/>
          </p:nvSpPr>
          <p:spPr>
            <a:xfrm rot="-3420000">
              <a:off x="5133" y="2659"/>
              <a:ext cx="188" cy="197"/>
            </a:xfrm>
            <a:prstGeom prst="ellipse">
              <a:avLst/>
            </a:prstGeom>
            <a:gradFill rotWithShape="1">
              <a:gsLst>
                <a:gs pos="0">
                  <a:srgbClr val="B2B2FF"/>
                </a:gs>
                <a:gs pos="100000">
                  <a:schemeClr val="hlink"/>
                </a:gs>
              </a:gsLst>
              <a:path path="shape">
                <a:fillToRect l="50000" t="50000" r="50000" b="50000"/>
              </a:path>
              <a:tileRect/>
            </a:gradFill>
            <a:ln w="9525" cap="flat" cmpd="sng">
              <a:solidFill>
                <a:srgbClr val="000000"/>
              </a:solidFill>
              <a:prstDash val="solid"/>
              <a:round/>
              <a:headEnd type="none" w="med" len="med"/>
              <a:tailEnd type="none" w="med" len="med"/>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20520" name="椭圆 14377"/>
            <p:cNvSpPr/>
            <p:nvPr/>
          </p:nvSpPr>
          <p:spPr>
            <a:xfrm rot="-3420000">
              <a:off x="4778" y="2839"/>
              <a:ext cx="188" cy="197"/>
            </a:xfrm>
            <a:prstGeom prst="ellipse">
              <a:avLst/>
            </a:prstGeom>
            <a:gradFill rotWithShape="1">
              <a:gsLst>
                <a:gs pos="0">
                  <a:srgbClr val="B2B2FF"/>
                </a:gs>
                <a:gs pos="100000">
                  <a:schemeClr val="hlink"/>
                </a:gs>
              </a:gsLst>
              <a:path path="shape">
                <a:fillToRect l="50000" t="50000" r="50000" b="50000"/>
              </a:path>
              <a:tileRect/>
            </a:gradFill>
            <a:ln w="9525" cap="flat" cmpd="sng">
              <a:solidFill>
                <a:srgbClr val="000000"/>
              </a:solidFill>
              <a:prstDash val="solid"/>
              <a:round/>
              <a:headEnd type="none" w="med" len="med"/>
              <a:tailEnd type="none" w="med" len="med"/>
            </a:ln>
          </p:spPr>
          <p:txBody>
            <a:bodyPr anchor="t"/>
            <a:lstStyle/>
            <a:p>
              <a:pPr lvl="0" algn="ctr"/>
              <a:endParaRPr lang="zh-CN" altLang="zh-CN" dirty="0">
                <a:latin typeface="Arial" panose="020B0604020202020204" pitchFamily="34" charset="0"/>
                <a:ea typeface="宋体" panose="02010600030101010101" pitchFamily="2" charset="-122"/>
              </a:endParaRPr>
            </a:p>
          </p:txBody>
        </p:sp>
      </p:grpSp>
      <p:grpSp>
        <p:nvGrpSpPr>
          <p:cNvPr id="16" name="组合 14378"/>
          <p:cNvGrpSpPr/>
          <p:nvPr/>
        </p:nvGrpSpPr>
        <p:grpSpPr>
          <a:xfrm>
            <a:off x="762000" y="1295400"/>
            <a:ext cx="7620000" cy="4556125"/>
            <a:chOff x="0" y="0"/>
            <a:chExt cx="12000" cy="7175"/>
          </a:xfrm>
        </p:grpSpPr>
        <p:sp>
          <p:nvSpPr>
            <p:cNvPr id="20522" name="文本框 14379"/>
            <p:cNvSpPr txBox="1"/>
            <p:nvPr/>
          </p:nvSpPr>
          <p:spPr>
            <a:xfrm>
              <a:off x="0" y="2857"/>
              <a:ext cx="2727" cy="1010"/>
            </a:xfrm>
            <a:prstGeom prst="rect">
              <a:avLst/>
            </a:prstGeom>
            <a:noFill/>
            <a:ln w="9525">
              <a:noFill/>
            </a:ln>
          </p:spPr>
          <p:txBody>
            <a:bodyPr anchor="t">
              <a:spAutoFit/>
            </a:bodyPr>
            <a:lstStyle/>
            <a:p>
              <a:pPr lvl="0" algn="ctr" eaLnBrk="0" hangingPunct="0"/>
              <a:r>
                <a:rPr lang="zh-CN" altLang="en-US" b="1" dirty="0">
                  <a:solidFill>
                    <a:schemeClr val="tx2"/>
                  </a:solidFill>
                  <a:latin typeface="Arial" panose="020B0604020202020204" pitchFamily="34" charset="0"/>
                  <a:ea typeface="宋体" panose="02010600030101010101" pitchFamily="2" charset="-122"/>
                </a:rPr>
                <a:t>数据的电气的或电磁的表现</a:t>
              </a:r>
            </a:p>
          </p:txBody>
        </p:sp>
        <p:sp>
          <p:nvSpPr>
            <p:cNvPr id="20523" name="文本框 14380"/>
            <p:cNvSpPr txBox="1"/>
            <p:nvPr/>
          </p:nvSpPr>
          <p:spPr>
            <a:xfrm>
              <a:off x="2880" y="0"/>
              <a:ext cx="6120" cy="577"/>
            </a:xfrm>
            <a:prstGeom prst="rect">
              <a:avLst/>
            </a:prstGeom>
            <a:noFill/>
            <a:ln w="9525">
              <a:noFill/>
            </a:ln>
          </p:spPr>
          <p:txBody>
            <a:bodyPr anchor="t">
              <a:spAutoFit/>
            </a:bodyPr>
            <a:lstStyle/>
            <a:p>
              <a:pPr lvl="0" algn="ctr" eaLnBrk="0" hangingPunct="0"/>
              <a:r>
                <a:rPr lang="zh-CN" altLang="en-US" b="1" dirty="0">
                  <a:solidFill>
                    <a:schemeClr val="tx2"/>
                  </a:solidFill>
                  <a:latin typeface="Arial" panose="020B0604020202020204" pitchFamily="34" charset="0"/>
                  <a:ea typeface="宋体" panose="02010600030101010101" pitchFamily="2" charset="-122"/>
                </a:rPr>
                <a:t>运送消息的实体</a:t>
              </a:r>
            </a:p>
          </p:txBody>
        </p:sp>
        <p:sp>
          <p:nvSpPr>
            <p:cNvPr id="20524" name="文本框 14381"/>
            <p:cNvSpPr txBox="1"/>
            <p:nvPr/>
          </p:nvSpPr>
          <p:spPr>
            <a:xfrm>
              <a:off x="9272" y="2877"/>
              <a:ext cx="2728" cy="1010"/>
            </a:xfrm>
            <a:prstGeom prst="rect">
              <a:avLst/>
            </a:prstGeom>
            <a:noFill/>
            <a:ln w="9525">
              <a:noFill/>
            </a:ln>
          </p:spPr>
          <p:txBody>
            <a:bodyPr anchor="t">
              <a:spAutoFit/>
            </a:bodyPr>
            <a:lstStyle/>
            <a:p>
              <a:pPr lvl="0" algn="ctr" eaLnBrk="0" hangingPunct="0"/>
              <a:r>
                <a:rPr lang="zh-CN" altLang="en-US" b="1" dirty="0">
                  <a:solidFill>
                    <a:schemeClr val="tx2"/>
                  </a:solidFill>
                  <a:latin typeface="Arial" panose="020B0604020202020204" pitchFamily="34" charset="0"/>
                  <a:ea typeface="宋体" panose="02010600030101010101" pitchFamily="2" charset="-122"/>
                </a:rPr>
                <a:t>在使用时间域的波形表</a:t>
              </a:r>
            </a:p>
          </p:txBody>
        </p:sp>
        <p:sp>
          <p:nvSpPr>
            <p:cNvPr id="20525" name="文本框 14382"/>
            <p:cNvSpPr txBox="1"/>
            <p:nvPr/>
          </p:nvSpPr>
          <p:spPr>
            <a:xfrm>
              <a:off x="545" y="6165"/>
              <a:ext cx="2727" cy="1010"/>
            </a:xfrm>
            <a:prstGeom prst="rect">
              <a:avLst/>
            </a:prstGeom>
            <a:noFill/>
            <a:ln w="9525">
              <a:noFill/>
            </a:ln>
          </p:spPr>
          <p:txBody>
            <a:bodyPr anchor="t">
              <a:spAutoFit/>
            </a:bodyPr>
            <a:lstStyle/>
            <a:p>
              <a:pPr lvl="0" algn="ctr" eaLnBrk="0" hangingPunct="0"/>
              <a:r>
                <a:rPr lang="zh-CN" altLang="en-US" b="1" dirty="0">
                  <a:solidFill>
                    <a:schemeClr val="tx2"/>
                  </a:solidFill>
                  <a:latin typeface="Arial" panose="020B0604020202020204" pitchFamily="34" charset="0"/>
                  <a:ea typeface="宋体" panose="02010600030101010101" pitchFamily="2" charset="-122"/>
                </a:rPr>
                <a:t>消息的参数的取值是连续</a:t>
              </a:r>
            </a:p>
          </p:txBody>
        </p:sp>
        <p:sp>
          <p:nvSpPr>
            <p:cNvPr id="20526" name="文本框 14383"/>
            <p:cNvSpPr txBox="1"/>
            <p:nvPr/>
          </p:nvSpPr>
          <p:spPr>
            <a:xfrm>
              <a:off x="8400" y="6165"/>
              <a:ext cx="2727" cy="1010"/>
            </a:xfrm>
            <a:prstGeom prst="rect">
              <a:avLst/>
            </a:prstGeom>
            <a:noFill/>
            <a:ln w="9525">
              <a:noFill/>
            </a:ln>
          </p:spPr>
          <p:txBody>
            <a:bodyPr anchor="t">
              <a:spAutoFit/>
            </a:bodyPr>
            <a:lstStyle/>
            <a:p>
              <a:pPr lvl="0" algn="ctr" eaLnBrk="0" hangingPunct="0"/>
              <a:r>
                <a:rPr lang="zh-CN" altLang="en-US" b="1" dirty="0">
                  <a:solidFill>
                    <a:schemeClr val="tx2"/>
                  </a:solidFill>
                  <a:latin typeface="Arial" panose="020B0604020202020204" pitchFamily="34" charset="0"/>
                  <a:ea typeface="宋体" panose="02010600030101010101" pitchFamily="2" charset="-122"/>
                </a:rPr>
                <a:t>消息的参数的取值是离散</a:t>
              </a:r>
            </a:p>
          </p:txBody>
        </p:sp>
      </p:grpSp>
      <p:grpSp>
        <p:nvGrpSpPr>
          <p:cNvPr id="20527" name="组合 14384"/>
          <p:cNvGrpSpPr/>
          <p:nvPr/>
        </p:nvGrpSpPr>
        <p:grpSpPr>
          <a:xfrm>
            <a:off x="3594100" y="2982913"/>
            <a:ext cx="1868488" cy="1958975"/>
            <a:chOff x="0" y="0"/>
            <a:chExt cx="2944" cy="3086"/>
          </a:xfrm>
        </p:grpSpPr>
        <p:sp>
          <p:nvSpPr>
            <p:cNvPr id="20528" name="椭圆 14385"/>
            <p:cNvSpPr/>
            <p:nvPr/>
          </p:nvSpPr>
          <p:spPr>
            <a:xfrm>
              <a:off x="0" y="0"/>
              <a:ext cx="2945" cy="3087"/>
            </a:xfrm>
            <a:prstGeom prst="ellipse">
              <a:avLst/>
            </a:prstGeom>
            <a:gradFill rotWithShape="1">
              <a:gsLst>
                <a:gs pos="0">
                  <a:srgbClr val="FF6600"/>
                </a:gs>
                <a:gs pos="100000">
                  <a:srgbClr val="742E00"/>
                </a:gs>
              </a:gsLst>
              <a:lin ang="5400000" scaled="1"/>
              <a:tileRect/>
            </a:gra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20529" name="未知"/>
            <p:cNvSpPr/>
            <p:nvPr/>
          </p:nvSpPr>
          <p:spPr>
            <a:xfrm>
              <a:off x="336" y="51"/>
              <a:ext cx="2272" cy="1165"/>
            </a:xfrm>
            <a:custGeom>
              <a:avLst/>
              <a:gdLst/>
              <a:ahLst/>
              <a:cxnLst>
                <a:cxn ang="0">
                  <a:pos x="2238" y="656"/>
                </a:cxn>
                <a:cxn ang="0">
                  <a:pos x="2265" y="723"/>
                </a:cxn>
                <a:cxn ang="0">
                  <a:pos x="2272" y="787"/>
                </a:cxn>
                <a:cxn ang="0">
                  <a:pos x="2262" y="844"/>
                </a:cxn>
                <a:cxn ang="0">
                  <a:pos x="2232" y="900"/>
                </a:cxn>
                <a:cxn ang="0">
                  <a:pos x="2188" y="947"/>
                </a:cxn>
                <a:cxn ang="0">
                  <a:pos x="2131" y="988"/>
                </a:cxn>
                <a:cxn ang="0">
                  <a:pos x="2057" y="1028"/>
                </a:cxn>
                <a:cxn ang="0">
                  <a:pos x="1973" y="1062"/>
                </a:cxn>
                <a:cxn ang="0">
                  <a:pos x="1878" y="1091"/>
                </a:cxn>
                <a:cxn ang="0">
                  <a:pos x="1773" y="1118"/>
                </a:cxn>
                <a:cxn ang="0">
                  <a:pos x="1663" y="1136"/>
                </a:cxn>
                <a:cxn ang="0">
                  <a:pos x="1541" y="1152"/>
                </a:cxn>
                <a:cxn ang="0">
                  <a:pos x="1417" y="1162"/>
                </a:cxn>
                <a:cxn ang="0">
                  <a:pos x="1367" y="1165"/>
                </a:cxn>
                <a:cxn ang="0">
                  <a:pos x="819" y="1165"/>
                </a:cxn>
                <a:cxn ang="0">
                  <a:pos x="812" y="1165"/>
                </a:cxn>
                <a:cxn ang="0">
                  <a:pos x="703" y="1158"/>
                </a:cxn>
                <a:cxn ang="0">
                  <a:pos x="599" y="1152"/>
                </a:cxn>
                <a:cxn ang="0">
                  <a:pos x="499" y="1139"/>
                </a:cxn>
                <a:cxn ang="0">
                  <a:pos x="404" y="1127"/>
                </a:cxn>
                <a:cxn ang="0">
                  <a:pos x="320" y="1108"/>
                </a:cxn>
                <a:cxn ang="0">
                  <a:pos x="243" y="1085"/>
                </a:cxn>
                <a:cxn ang="0">
                  <a:pos x="175" y="1060"/>
                </a:cxn>
                <a:cxn ang="0">
                  <a:pos x="115" y="1031"/>
                </a:cxn>
                <a:cxn ang="0">
                  <a:pos x="67" y="995"/>
                </a:cxn>
                <a:cxn ang="0">
                  <a:pos x="31" y="954"/>
                </a:cxn>
                <a:cxn ang="0">
                  <a:pos x="10" y="906"/>
                </a:cxn>
                <a:cxn ang="0">
                  <a:pos x="0" y="857"/>
                </a:cxn>
                <a:cxn ang="0">
                  <a:pos x="0" y="851"/>
                </a:cxn>
                <a:cxn ang="0">
                  <a:pos x="7" y="797"/>
                </a:cxn>
                <a:cxn ang="0">
                  <a:pos x="28" y="730"/>
                </a:cxn>
                <a:cxn ang="0">
                  <a:pos x="88" y="605"/>
                </a:cxn>
                <a:cxn ang="0">
                  <a:pos x="162" y="489"/>
                </a:cxn>
                <a:cxn ang="0">
                  <a:pos x="253" y="385"/>
                </a:cxn>
                <a:cxn ang="0">
                  <a:pos x="351" y="288"/>
                </a:cxn>
                <a:cxn ang="0">
                  <a:pos x="464" y="205"/>
                </a:cxn>
                <a:cxn ang="0">
                  <a:pos x="586" y="134"/>
                </a:cxn>
                <a:cxn ang="0">
                  <a:pos x="714" y="77"/>
                </a:cxn>
                <a:cxn ang="0">
                  <a:pos x="855" y="34"/>
                </a:cxn>
                <a:cxn ang="0">
                  <a:pos x="999" y="10"/>
                </a:cxn>
                <a:cxn ang="0">
                  <a:pos x="1147" y="0"/>
                </a:cxn>
                <a:cxn ang="0">
                  <a:pos x="1147" y="0"/>
                </a:cxn>
                <a:cxn ang="0">
                  <a:pos x="1305" y="10"/>
                </a:cxn>
                <a:cxn ang="0">
                  <a:pos x="1457" y="38"/>
                </a:cxn>
                <a:cxn ang="0">
                  <a:pos x="1603" y="87"/>
                </a:cxn>
                <a:cxn ang="0">
                  <a:pos x="1737" y="147"/>
                </a:cxn>
                <a:cxn ang="0">
                  <a:pos x="1861" y="224"/>
                </a:cxn>
                <a:cxn ang="0">
                  <a:pos x="1976" y="317"/>
                </a:cxn>
                <a:cxn ang="0">
                  <a:pos x="2078" y="419"/>
                </a:cxn>
                <a:cxn ang="0">
                  <a:pos x="2164" y="532"/>
                </a:cxn>
                <a:cxn ang="0">
                  <a:pos x="2238" y="656"/>
                </a:cxn>
                <a:cxn ang="0">
                  <a:pos x="2238" y="656"/>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6600"/>
                </a:gs>
              </a:gsLst>
              <a:lin ang="5400000" scaled="1"/>
              <a:tileRect/>
            </a:gradFill>
            <a:ln w="9525">
              <a:noFill/>
            </a:ln>
          </p:spPr>
          <p:txBody>
            <a:bodyPr/>
            <a:lstStyle/>
            <a:p>
              <a:endParaRPr lang="zh-CN" altLang="en-US"/>
            </a:p>
          </p:txBody>
        </p:sp>
        <p:sp>
          <p:nvSpPr>
            <p:cNvPr id="14388" name="文本框 14387"/>
            <p:cNvSpPr txBox="1"/>
            <p:nvPr/>
          </p:nvSpPr>
          <p:spPr>
            <a:xfrm>
              <a:off x="428" y="1213"/>
              <a:ext cx="2209" cy="720"/>
            </a:xfrm>
            <a:prstGeom prst="rect">
              <a:avLst/>
            </a:prstGeom>
            <a:noFill/>
            <a:ln w="9525">
              <a:noFill/>
              <a:miter/>
            </a:ln>
          </p:spPr>
          <p:txBody>
            <a:bodyPr wrap="none">
              <a:spAutoFit/>
            </a:bodyPr>
            <a:lstStyle/>
            <a:p>
              <a:pPr marL="0" marR="0" lvl="0" indent="0" algn="ctr" defTabSz="914400" rtl="0" eaLnBrk="0" fontAlgn="base" latinLnBrk="0" hangingPunct="0">
                <a:spcBef>
                  <a:spcPct val="0"/>
                </a:spcBef>
                <a:spcAft>
                  <a:spcPct val="0"/>
                </a:spcAft>
                <a:buClrTx/>
                <a:buSzTx/>
                <a:buFontTx/>
                <a:buNone/>
                <a:defRPr/>
              </a:pPr>
              <a:r>
                <a:rPr kumimoji="0" lang="zh-CN" altLang="en-US" sz="2400" b="1" i="0" u="none" strike="noStrike" kern="1200" cap="none" spc="0" normalizeH="0" baseline="0" noProof="1">
                  <a:ln>
                    <a:noFill/>
                  </a:ln>
                  <a:solidFill>
                    <a:srgbClr val="FFFF00"/>
                  </a:solidFill>
                  <a:effectLst>
                    <a:outerShdw blurRad="38100" dist="38100" dir="2700000">
                      <a:srgbClr val="C0C0C0"/>
                    </a:outerShdw>
                  </a:effectLst>
                  <a:uLnTx/>
                  <a:uFillTx/>
                  <a:latin typeface="Arial" panose="020B0604020202020204" pitchFamily="34" charset="0"/>
                  <a:ea typeface="宋体" panose="02010600030101010101" pitchFamily="2" charset="-122"/>
                  <a:cs typeface="+mn-ea"/>
                </a:rPr>
                <a:t>几个术语</a:t>
              </a:r>
              <a:endParaRPr kumimoji="0" lang="zh-CN" altLang="en-US" sz="2400" b="1" i="0" u="none" strike="noStrike" kern="1200" cap="none" spc="0" normalizeH="0" baseline="0" noProof="1">
                <a:ln>
                  <a:noFill/>
                </a:ln>
                <a:solidFill>
                  <a:srgbClr val="FFFF00"/>
                </a:solidFill>
                <a:effectLst>
                  <a:outerShdw blurRad="38100" dist="38100" dir="2700000">
                    <a:srgbClr val="C0C0C0"/>
                  </a:outerShdw>
                </a:effectLst>
                <a:uLnTx/>
                <a:uFillTx/>
                <a:latin typeface="Arial" panose="020B0604020202020204" pitchFamily="34" charset="0"/>
                <a:ea typeface="宋体" panose="02010600030101010101" pitchFamily="2" charset="-122"/>
                <a:cs typeface="+mn-cs"/>
              </a:endParaRPr>
            </a:p>
          </p:txBody>
        </p:sp>
      </p:grpSp>
      <p:sp>
        <p:nvSpPr>
          <p:cNvPr id="20531" name="文本框 1"/>
          <p:cNvSpPr txBox="1"/>
          <p:nvPr/>
        </p:nvSpPr>
        <p:spPr>
          <a:xfrm>
            <a:off x="1403350" y="333375"/>
            <a:ext cx="6985000" cy="695325"/>
          </a:xfrm>
          <a:prstGeom prst="rect">
            <a:avLst/>
          </a:prstGeom>
          <a:noFill/>
          <a:ln w="9525">
            <a:noFill/>
          </a:ln>
        </p:spPr>
        <p:txBody>
          <a:bodyPr anchor="t">
            <a:spAutoFit/>
          </a:bodyPr>
          <a:lstStyle/>
          <a:p>
            <a:pPr lvl="0" algn="ctr">
              <a:lnSpc>
                <a:spcPct val="90000"/>
              </a:lnSpc>
            </a:pPr>
            <a:r>
              <a:rPr lang="zh-CN" altLang="en-US" sz="4400" b="1" dirty="0">
                <a:solidFill>
                  <a:schemeClr val="bg1"/>
                </a:solidFill>
                <a:latin typeface="黑体" panose="02010609060101010101" pitchFamily="2" charset="-122"/>
                <a:ea typeface="黑体" panose="02010609060101010101" pitchFamily="2" charset="-122"/>
                <a:sym typeface="Arial" panose="020B0604020202020204" pitchFamily="34" charset="0"/>
              </a:rPr>
              <a:t>数据通信的</a:t>
            </a:r>
            <a:r>
              <a:rPr lang="zh-CN" altLang="en-US" sz="4400" b="1" dirty="0">
                <a:solidFill>
                  <a:schemeClr val="bg1"/>
                </a:solidFill>
                <a:latin typeface="黑体" panose="02010609060101010101" pitchFamily="2" charset="-122"/>
                <a:ea typeface="黑体" panose="02010609060101010101" pitchFamily="2" charset="-122"/>
              </a:rPr>
              <a:t>基本概念</a:t>
            </a:r>
          </a:p>
        </p:txBody>
      </p:sp>
      <p:grpSp>
        <p:nvGrpSpPr>
          <p:cNvPr id="20532" name="组合 48234"/>
          <p:cNvGrpSpPr/>
          <p:nvPr/>
        </p:nvGrpSpPr>
        <p:grpSpPr>
          <a:xfrm>
            <a:off x="1692275" y="5949950"/>
            <a:ext cx="652463" cy="339725"/>
            <a:chOff x="0" y="0"/>
            <a:chExt cx="496" cy="254"/>
          </a:xfrm>
        </p:grpSpPr>
        <p:sp>
          <p:nvSpPr>
            <p:cNvPr id="20533" name="Freeform 48"/>
            <p:cNvSpPr/>
            <p:nvPr/>
          </p:nvSpPr>
          <p:spPr>
            <a:xfrm>
              <a:off x="0" y="86"/>
              <a:ext cx="92" cy="89"/>
            </a:xfrm>
            <a:custGeom>
              <a:avLst/>
              <a:gdLst/>
              <a:ahLst/>
              <a:cxnLst>
                <a:cxn ang="0">
                  <a:pos x="0" y="42"/>
                </a:cxn>
                <a:cxn ang="0">
                  <a:pos x="1" y="35"/>
                </a:cxn>
                <a:cxn ang="0">
                  <a:pos x="3" y="27"/>
                </a:cxn>
                <a:cxn ang="0">
                  <a:pos x="4" y="22"/>
                </a:cxn>
                <a:cxn ang="0">
                  <a:pos x="6" y="19"/>
                </a:cxn>
                <a:cxn ang="0">
                  <a:pos x="9" y="17"/>
                </a:cxn>
                <a:cxn ang="0">
                  <a:pos x="11" y="17"/>
                </a:cxn>
                <a:cxn ang="0">
                  <a:pos x="14" y="18"/>
                </a:cxn>
                <a:cxn ang="0">
                  <a:pos x="16" y="20"/>
                </a:cxn>
                <a:cxn ang="0">
                  <a:pos x="18" y="23"/>
                </a:cxn>
                <a:cxn ang="0">
                  <a:pos x="19" y="27"/>
                </a:cxn>
                <a:cxn ang="0">
                  <a:pos x="23" y="55"/>
                </a:cxn>
                <a:cxn ang="0">
                  <a:pos x="25" y="59"/>
                </a:cxn>
                <a:cxn ang="0">
                  <a:pos x="26" y="62"/>
                </a:cxn>
                <a:cxn ang="0">
                  <a:pos x="29" y="64"/>
                </a:cxn>
                <a:cxn ang="0">
                  <a:pos x="31" y="64"/>
                </a:cxn>
                <a:cxn ang="0">
                  <a:pos x="34" y="63"/>
                </a:cxn>
                <a:cxn ang="0">
                  <a:pos x="35" y="60"/>
                </a:cxn>
                <a:cxn ang="0">
                  <a:pos x="36" y="55"/>
                </a:cxn>
                <a:cxn ang="0">
                  <a:pos x="43" y="15"/>
                </a:cxn>
                <a:cxn ang="0">
                  <a:pos x="44" y="9"/>
                </a:cxn>
                <a:cxn ang="0">
                  <a:pos x="45" y="5"/>
                </a:cxn>
                <a:cxn ang="0">
                  <a:pos x="47" y="2"/>
                </a:cxn>
                <a:cxn ang="0">
                  <a:pos x="48" y="1"/>
                </a:cxn>
                <a:cxn ang="0">
                  <a:pos x="51" y="0"/>
                </a:cxn>
                <a:cxn ang="0">
                  <a:pos x="54" y="1"/>
                </a:cxn>
                <a:cxn ang="0">
                  <a:pos x="57" y="4"/>
                </a:cxn>
                <a:cxn ang="0">
                  <a:pos x="58" y="7"/>
                </a:cxn>
                <a:cxn ang="0">
                  <a:pos x="59" y="11"/>
                </a:cxn>
                <a:cxn ang="0">
                  <a:pos x="69" y="77"/>
                </a:cxn>
                <a:cxn ang="0">
                  <a:pos x="70" y="82"/>
                </a:cxn>
                <a:cxn ang="0">
                  <a:pos x="71" y="87"/>
                </a:cxn>
                <a:cxn ang="0">
                  <a:pos x="73" y="88"/>
                </a:cxn>
                <a:cxn ang="0">
                  <a:pos x="77" y="89"/>
                </a:cxn>
                <a:cxn ang="0">
                  <a:pos x="80" y="86"/>
                </a:cxn>
                <a:cxn ang="0">
                  <a:pos x="81" y="82"/>
                </a:cxn>
                <a:cxn ang="0">
                  <a:pos x="83" y="77"/>
                </a:cxn>
                <a:cxn ang="0">
                  <a:pos x="92" y="18"/>
                </a:cxn>
              </a:cxnLst>
              <a:rect l="0" t="0" r="0" b="0"/>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ap="flat" cmpd="sng">
              <a:solidFill>
                <a:srgbClr val="333399"/>
              </a:solidFill>
              <a:prstDash val="solid"/>
              <a:miter/>
              <a:headEnd type="none" w="med" len="med"/>
              <a:tailEnd type="none" w="med" len="med"/>
            </a:ln>
          </p:spPr>
          <p:txBody>
            <a:bodyPr/>
            <a:lstStyle/>
            <a:p>
              <a:endParaRPr lang="zh-CN" altLang="en-US"/>
            </a:p>
          </p:txBody>
        </p:sp>
        <p:sp>
          <p:nvSpPr>
            <p:cNvPr id="20534" name="Freeform 49"/>
            <p:cNvSpPr/>
            <p:nvPr/>
          </p:nvSpPr>
          <p:spPr>
            <a:xfrm>
              <a:off x="92" y="0"/>
              <a:ext cx="157" cy="254"/>
            </a:xfrm>
            <a:custGeom>
              <a:avLst/>
              <a:gdLst/>
              <a:ahLst/>
              <a:cxnLst>
                <a:cxn ang="0">
                  <a:pos x="0" y="104"/>
                </a:cxn>
                <a:cxn ang="0">
                  <a:pos x="8" y="56"/>
                </a:cxn>
                <a:cxn ang="0">
                  <a:pos x="9" y="52"/>
                </a:cxn>
                <a:cxn ang="0">
                  <a:pos x="12" y="50"/>
                </a:cxn>
                <a:cxn ang="0">
                  <a:pos x="14" y="50"/>
                </a:cxn>
                <a:cxn ang="0">
                  <a:pos x="17" y="50"/>
                </a:cxn>
                <a:cxn ang="0">
                  <a:pos x="19" y="52"/>
                </a:cxn>
                <a:cxn ang="0">
                  <a:pos x="20" y="56"/>
                </a:cxn>
                <a:cxn ang="0">
                  <a:pos x="39" y="194"/>
                </a:cxn>
                <a:cxn ang="0">
                  <a:pos x="41" y="201"/>
                </a:cxn>
                <a:cxn ang="0">
                  <a:pos x="43" y="204"/>
                </a:cxn>
                <a:cxn ang="0">
                  <a:pos x="46" y="205"/>
                </a:cxn>
                <a:cxn ang="0">
                  <a:pos x="48" y="206"/>
                </a:cxn>
                <a:cxn ang="0">
                  <a:pos x="51" y="205"/>
                </a:cxn>
                <a:cxn ang="0">
                  <a:pos x="54" y="202"/>
                </a:cxn>
                <a:cxn ang="0">
                  <a:pos x="56" y="194"/>
                </a:cxn>
                <a:cxn ang="0">
                  <a:pos x="75" y="34"/>
                </a:cxn>
                <a:cxn ang="0">
                  <a:pos x="76" y="26"/>
                </a:cxn>
                <a:cxn ang="0">
                  <a:pos x="77" y="24"/>
                </a:cxn>
                <a:cxn ang="0">
                  <a:pos x="78" y="22"/>
                </a:cxn>
                <a:cxn ang="0">
                  <a:pos x="80" y="20"/>
                </a:cxn>
                <a:cxn ang="0">
                  <a:pos x="83" y="19"/>
                </a:cxn>
                <a:cxn ang="0">
                  <a:pos x="86" y="20"/>
                </a:cxn>
                <a:cxn ang="0">
                  <a:pos x="88" y="22"/>
                </a:cxn>
                <a:cxn ang="0">
                  <a:pos x="90" y="24"/>
                </a:cxn>
                <a:cxn ang="0">
                  <a:pos x="91" y="26"/>
                </a:cxn>
                <a:cxn ang="0">
                  <a:pos x="92" y="33"/>
                </a:cxn>
                <a:cxn ang="0">
                  <a:pos x="110" y="238"/>
                </a:cxn>
                <a:cxn ang="0">
                  <a:pos x="111" y="247"/>
                </a:cxn>
                <a:cxn ang="0">
                  <a:pos x="112" y="251"/>
                </a:cxn>
                <a:cxn ang="0">
                  <a:pos x="115" y="253"/>
                </a:cxn>
                <a:cxn ang="0">
                  <a:pos x="118" y="254"/>
                </a:cxn>
                <a:cxn ang="0">
                  <a:pos x="121" y="253"/>
                </a:cxn>
                <a:cxn ang="0">
                  <a:pos x="123" y="251"/>
                </a:cxn>
                <a:cxn ang="0">
                  <a:pos x="124" y="247"/>
                </a:cxn>
                <a:cxn ang="0">
                  <a:pos x="125" y="239"/>
                </a:cxn>
                <a:cxn ang="0">
                  <a:pos x="147" y="15"/>
                </a:cxn>
                <a:cxn ang="0">
                  <a:pos x="148" y="10"/>
                </a:cxn>
                <a:cxn ang="0">
                  <a:pos x="149" y="6"/>
                </a:cxn>
                <a:cxn ang="0">
                  <a:pos x="151" y="3"/>
                </a:cxn>
                <a:cxn ang="0">
                  <a:pos x="153" y="1"/>
                </a:cxn>
                <a:cxn ang="0">
                  <a:pos x="155" y="0"/>
                </a:cxn>
                <a:cxn ang="0">
                  <a:pos x="157" y="0"/>
                </a:cxn>
              </a:cxnLst>
              <a:rect l="0" t="0" r="0" b="0"/>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ap="flat" cmpd="sng">
              <a:solidFill>
                <a:srgbClr val="333399"/>
              </a:solidFill>
              <a:prstDash val="solid"/>
              <a:miter/>
              <a:headEnd type="none" w="med" len="med"/>
              <a:tailEnd type="none" w="med" len="med"/>
            </a:ln>
          </p:spPr>
          <p:txBody>
            <a:bodyPr/>
            <a:lstStyle/>
            <a:p>
              <a:endParaRPr lang="zh-CN" altLang="en-US"/>
            </a:p>
          </p:txBody>
        </p:sp>
        <p:sp>
          <p:nvSpPr>
            <p:cNvPr id="20535" name="Freeform 50"/>
            <p:cNvSpPr/>
            <p:nvPr/>
          </p:nvSpPr>
          <p:spPr>
            <a:xfrm>
              <a:off x="404" y="86"/>
              <a:ext cx="92" cy="89"/>
            </a:xfrm>
            <a:custGeom>
              <a:avLst/>
              <a:gdLst/>
              <a:ahLst/>
              <a:cxnLst>
                <a:cxn ang="0">
                  <a:pos x="92" y="42"/>
                </a:cxn>
                <a:cxn ang="0">
                  <a:pos x="91" y="35"/>
                </a:cxn>
                <a:cxn ang="0">
                  <a:pos x="89" y="27"/>
                </a:cxn>
                <a:cxn ang="0">
                  <a:pos x="88" y="22"/>
                </a:cxn>
                <a:cxn ang="0">
                  <a:pos x="86" y="19"/>
                </a:cxn>
                <a:cxn ang="0">
                  <a:pos x="83" y="17"/>
                </a:cxn>
                <a:cxn ang="0">
                  <a:pos x="81" y="17"/>
                </a:cxn>
                <a:cxn ang="0">
                  <a:pos x="78" y="18"/>
                </a:cxn>
                <a:cxn ang="0">
                  <a:pos x="76" y="20"/>
                </a:cxn>
                <a:cxn ang="0">
                  <a:pos x="74" y="23"/>
                </a:cxn>
                <a:cxn ang="0">
                  <a:pos x="73" y="27"/>
                </a:cxn>
                <a:cxn ang="0">
                  <a:pos x="69" y="55"/>
                </a:cxn>
                <a:cxn ang="0">
                  <a:pos x="67" y="59"/>
                </a:cxn>
                <a:cxn ang="0">
                  <a:pos x="66" y="62"/>
                </a:cxn>
                <a:cxn ang="0">
                  <a:pos x="64" y="64"/>
                </a:cxn>
                <a:cxn ang="0">
                  <a:pos x="61" y="64"/>
                </a:cxn>
                <a:cxn ang="0">
                  <a:pos x="58" y="63"/>
                </a:cxn>
                <a:cxn ang="0">
                  <a:pos x="57" y="60"/>
                </a:cxn>
                <a:cxn ang="0">
                  <a:pos x="56" y="55"/>
                </a:cxn>
                <a:cxn ang="0">
                  <a:pos x="49" y="15"/>
                </a:cxn>
                <a:cxn ang="0">
                  <a:pos x="48" y="9"/>
                </a:cxn>
                <a:cxn ang="0">
                  <a:pos x="47" y="5"/>
                </a:cxn>
                <a:cxn ang="0">
                  <a:pos x="45" y="2"/>
                </a:cxn>
                <a:cxn ang="0">
                  <a:pos x="43" y="1"/>
                </a:cxn>
                <a:cxn ang="0">
                  <a:pos x="40" y="0"/>
                </a:cxn>
                <a:cxn ang="0">
                  <a:pos x="38" y="1"/>
                </a:cxn>
                <a:cxn ang="0">
                  <a:pos x="35" y="4"/>
                </a:cxn>
                <a:cxn ang="0">
                  <a:pos x="34" y="7"/>
                </a:cxn>
                <a:cxn ang="0">
                  <a:pos x="33" y="11"/>
                </a:cxn>
                <a:cxn ang="0">
                  <a:pos x="24" y="77"/>
                </a:cxn>
                <a:cxn ang="0">
                  <a:pos x="22" y="82"/>
                </a:cxn>
                <a:cxn ang="0">
                  <a:pos x="21" y="87"/>
                </a:cxn>
                <a:cxn ang="0">
                  <a:pos x="19" y="88"/>
                </a:cxn>
                <a:cxn ang="0">
                  <a:pos x="15" y="89"/>
                </a:cxn>
                <a:cxn ang="0">
                  <a:pos x="12" y="86"/>
                </a:cxn>
                <a:cxn ang="0">
                  <a:pos x="11" y="82"/>
                </a:cxn>
                <a:cxn ang="0">
                  <a:pos x="9" y="77"/>
                </a:cxn>
                <a:cxn ang="0">
                  <a:pos x="0" y="18"/>
                </a:cxn>
              </a:cxnLst>
              <a:rect l="0" t="0" r="0" b="0"/>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ap="flat" cmpd="sng">
              <a:solidFill>
                <a:srgbClr val="333399"/>
              </a:solidFill>
              <a:prstDash val="solid"/>
              <a:miter/>
              <a:headEnd type="none" w="med" len="med"/>
              <a:tailEnd type="none" w="med" len="med"/>
            </a:ln>
          </p:spPr>
          <p:txBody>
            <a:bodyPr/>
            <a:lstStyle/>
            <a:p>
              <a:endParaRPr lang="zh-CN" altLang="en-US"/>
            </a:p>
          </p:txBody>
        </p:sp>
        <p:sp>
          <p:nvSpPr>
            <p:cNvPr id="20536" name="Freeform 51"/>
            <p:cNvSpPr/>
            <p:nvPr/>
          </p:nvSpPr>
          <p:spPr>
            <a:xfrm>
              <a:off x="247" y="0"/>
              <a:ext cx="157" cy="254"/>
            </a:xfrm>
            <a:custGeom>
              <a:avLst/>
              <a:gdLst/>
              <a:ahLst/>
              <a:cxnLst>
                <a:cxn ang="0">
                  <a:pos x="157" y="104"/>
                </a:cxn>
                <a:cxn ang="0">
                  <a:pos x="149" y="56"/>
                </a:cxn>
                <a:cxn ang="0">
                  <a:pos x="148" y="52"/>
                </a:cxn>
                <a:cxn ang="0">
                  <a:pos x="145" y="50"/>
                </a:cxn>
                <a:cxn ang="0">
                  <a:pos x="143" y="50"/>
                </a:cxn>
                <a:cxn ang="0">
                  <a:pos x="139" y="50"/>
                </a:cxn>
                <a:cxn ang="0">
                  <a:pos x="138" y="52"/>
                </a:cxn>
                <a:cxn ang="0">
                  <a:pos x="136" y="56"/>
                </a:cxn>
                <a:cxn ang="0">
                  <a:pos x="118" y="194"/>
                </a:cxn>
                <a:cxn ang="0">
                  <a:pos x="116" y="201"/>
                </a:cxn>
                <a:cxn ang="0">
                  <a:pos x="114" y="204"/>
                </a:cxn>
                <a:cxn ang="0">
                  <a:pos x="111" y="205"/>
                </a:cxn>
                <a:cxn ang="0">
                  <a:pos x="109" y="206"/>
                </a:cxn>
                <a:cxn ang="0">
                  <a:pos x="105" y="205"/>
                </a:cxn>
                <a:cxn ang="0">
                  <a:pos x="103" y="202"/>
                </a:cxn>
                <a:cxn ang="0">
                  <a:pos x="101" y="194"/>
                </a:cxn>
                <a:cxn ang="0">
                  <a:pos x="82" y="34"/>
                </a:cxn>
                <a:cxn ang="0">
                  <a:pos x="81" y="26"/>
                </a:cxn>
                <a:cxn ang="0">
                  <a:pos x="80" y="24"/>
                </a:cxn>
                <a:cxn ang="0">
                  <a:pos x="79" y="22"/>
                </a:cxn>
                <a:cxn ang="0">
                  <a:pos x="76" y="20"/>
                </a:cxn>
                <a:cxn ang="0">
                  <a:pos x="74" y="19"/>
                </a:cxn>
                <a:cxn ang="0">
                  <a:pos x="71" y="20"/>
                </a:cxn>
                <a:cxn ang="0">
                  <a:pos x="68" y="22"/>
                </a:cxn>
                <a:cxn ang="0">
                  <a:pos x="67" y="24"/>
                </a:cxn>
                <a:cxn ang="0">
                  <a:pos x="66" y="26"/>
                </a:cxn>
                <a:cxn ang="0">
                  <a:pos x="65" y="33"/>
                </a:cxn>
                <a:cxn ang="0">
                  <a:pos x="47" y="238"/>
                </a:cxn>
                <a:cxn ang="0">
                  <a:pos x="46" y="247"/>
                </a:cxn>
                <a:cxn ang="0">
                  <a:pos x="45" y="251"/>
                </a:cxn>
                <a:cxn ang="0">
                  <a:pos x="42" y="253"/>
                </a:cxn>
                <a:cxn ang="0">
                  <a:pos x="39" y="254"/>
                </a:cxn>
                <a:cxn ang="0">
                  <a:pos x="36" y="253"/>
                </a:cxn>
                <a:cxn ang="0">
                  <a:pos x="34" y="251"/>
                </a:cxn>
                <a:cxn ang="0">
                  <a:pos x="33" y="247"/>
                </a:cxn>
                <a:cxn ang="0">
                  <a:pos x="32" y="239"/>
                </a:cxn>
                <a:cxn ang="0">
                  <a:pos x="10" y="15"/>
                </a:cxn>
                <a:cxn ang="0">
                  <a:pos x="9" y="10"/>
                </a:cxn>
                <a:cxn ang="0">
                  <a:pos x="8" y="6"/>
                </a:cxn>
                <a:cxn ang="0">
                  <a:pos x="6" y="3"/>
                </a:cxn>
                <a:cxn ang="0">
                  <a:pos x="4" y="1"/>
                </a:cxn>
                <a:cxn ang="0">
                  <a:pos x="2" y="0"/>
                </a:cxn>
                <a:cxn ang="0">
                  <a:pos x="0" y="0"/>
                </a:cxn>
              </a:cxnLst>
              <a:rect l="0" t="0" r="0" b="0"/>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ap="flat" cmpd="sng">
              <a:solidFill>
                <a:srgbClr val="333399"/>
              </a:solidFill>
              <a:prstDash val="solid"/>
              <a:miter/>
              <a:headEnd type="none" w="med" len="med"/>
              <a:tailEnd type="none" w="med" len="med"/>
            </a:ln>
          </p:spPr>
          <p:txBody>
            <a:bodyPr/>
            <a:lstStyle/>
            <a:p>
              <a:endParaRPr lang="zh-CN" altLang="en-US"/>
            </a:p>
          </p:txBody>
        </p:sp>
      </p:grpSp>
      <p:sp>
        <p:nvSpPr>
          <p:cNvPr id="20537" name="Freeform 52"/>
          <p:cNvSpPr/>
          <p:nvPr/>
        </p:nvSpPr>
        <p:spPr>
          <a:xfrm>
            <a:off x="6372225" y="5949950"/>
            <a:ext cx="741363" cy="165100"/>
          </a:xfrm>
          <a:custGeom>
            <a:avLst/>
            <a:gdLst/>
            <a:ahLst/>
            <a:cxnLst>
              <a:cxn ang="0">
                <a:pos x="0" y="165100"/>
              </a:cxn>
              <a:cxn ang="0">
                <a:pos x="105909" y="165100"/>
              </a:cxn>
              <a:cxn ang="0">
                <a:pos x="105909" y="0"/>
              </a:cxn>
              <a:cxn ang="0">
                <a:pos x="211818" y="0"/>
              </a:cxn>
              <a:cxn ang="0">
                <a:pos x="211818" y="165100"/>
              </a:cxn>
              <a:cxn ang="0">
                <a:pos x="317727" y="165100"/>
              </a:cxn>
              <a:cxn ang="0">
                <a:pos x="317727" y="0"/>
              </a:cxn>
              <a:cxn ang="0">
                <a:pos x="423636" y="0"/>
              </a:cxn>
              <a:cxn ang="0">
                <a:pos x="423636" y="165100"/>
              </a:cxn>
              <a:cxn ang="0">
                <a:pos x="529545" y="165100"/>
              </a:cxn>
              <a:cxn ang="0">
                <a:pos x="529545" y="0"/>
              </a:cxn>
              <a:cxn ang="0">
                <a:pos x="635454" y="0"/>
              </a:cxn>
              <a:cxn ang="0">
                <a:pos x="635454" y="165100"/>
              </a:cxn>
              <a:cxn ang="0">
                <a:pos x="741363" y="165100"/>
              </a:cxn>
            </a:cxnLst>
            <a:rect l="0" t="0" r="0" b="0"/>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ap="flat" cmpd="sng">
            <a:solidFill>
              <a:srgbClr val="333399"/>
            </a:solidFill>
            <a:prstDash val="solid"/>
            <a:miter/>
            <a:headEnd type="none" w="med" len="med"/>
            <a:tailEnd type="non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descr="afbae0ddf0234c3bbd5a2eb4a4d10acd# #矩形 674"/>
          <p:cNvSpPr>
            <a:spLocks noGrp="1"/>
          </p:cNvSpPr>
          <p:nvPr>
            <p:ph type="title"/>
          </p:nvPr>
        </p:nvSpPr>
        <p:spPr/>
        <p:txBody>
          <a:bodyPr wrap="square" lIns="91440" tIns="45720" rIns="91440" bIns="45720" anchor="ctr"/>
          <a:lstStyle/>
          <a:p>
            <a:pPr lvl="0" algn="l"/>
            <a:r>
              <a:rPr lang="zh-CN" altLang="en-US" sz="4000" b="1" dirty="0">
                <a:solidFill>
                  <a:schemeClr val="bg1"/>
                </a:solidFill>
                <a:ea typeface="黑体" panose="02010609060101010101" pitchFamily="2" charset="-122"/>
              </a:rPr>
              <a:t>三：信道的基本概念</a:t>
            </a:r>
          </a:p>
        </p:txBody>
      </p:sp>
      <p:sp>
        <p:nvSpPr>
          <p:cNvPr id="21506" name="Rectangle 3" descr="f2ee45c6b4b54178a752d1e4af8a5240# #矩形 675"/>
          <p:cNvSpPr>
            <a:spLocks noGrp="1"/>
          </p:cNvSpPr>
          <p:nvPr>
            <p:ph idx="1"/>
          </p:nvPr>
        </p:nvSpPr>
        <p:spPr>
          <a:xfrm>
            <a:off x="611188" y="1628775"/>
            <a:ext cx="8229600" cy="4525963"/>
          </a:xfrm>
        </p:spPr>
        <p:txBody>
          <a:bodyPr wrap="square" lIns="91440" tIns="45720" rIns="91440" bIns="45720" anchor="t"/>
          <a:lstStyle/>
          <a:p>
            <a:pPr>
              <a:lnSpc>
                <a:spcPct val="150000"/>
              </a:lnSpc>
              <a:spcBef>
                <a:spcPct val="0"/>
              </a:spcBef>
              <a:buNone/>
            </a:pPr>
            <a:r>
              <a:rPr lang="en-US" altLang="zh-CN" sz="3600" dirty="0">
                <a:solidFill>
                  <a:srgbClr val="161616"/>
                </a:solidFill>
                <a:latin typeface="黑体" panose="02010609060101010101" pitchFamily="2" charset="-122"/>
                <a:ea typeface="黑体" panose="02010609060101010101" pitchFamily="2" charset="-122"/>
              </a:rPr>
              <a:t>1</a:t>
            </a:r>
            <a:r>
              <a:rPr lang="zh-CN" altLang="en-US" sz="3600" dirty="0">
                <a:solidFill>
                  <a:srgbClr val="161616"/>
                </a:solidFill>
                <a:latin typeface="黑体" panose="02010609060101010101" pitchFamily="2" charset="-122"/>
                <a:ea typeface="黑体" panose="02010609060101010101" pitchFamily="2" charset="-122"/>
              </a:rPr>
              <a:t>、通信的三种基本方式</a:t>
            </a:r>
            <a:endParaRPr lang="zh-CN" altLang="en-US" sz="3600" dirty="0">
              <a:solidFill>
                <a:srgbClr val="CC0000"/>
              </a:solidFill>
              <a:latin typeface="黑体" panose="02010609060101010101" pitchFamily="2" charset="-122"/>
              <a:ea typeface="黑体" panose="02010609060101010101" pitchFamily="2" charset="-122"/>
            </a:endParaRPr>
          </a:p>
          <a:p>
            <a:pPr>
              <a:lnSpc>
                <a:spcPct val="150000"/>
              </a:lnSpc>
              <a:spcBef>
                <a:spcPct val="0"/>
              </a:spcBef>
              <a:buNone/>
            </a:pPr>
            <a:r>
              <a:rPr lang="en-US" altLang="zh-CN" sz="3600" dirty="0">
                <a:solidFill>
                  <a:srgbClr val="161616"/>
                </a:solidFill>
                <a:latin typeface="黑体" panose="02010609060101010101" pitchFamily="2" charset="-122"/>
                <a:ea typeface="黑体" panose="02010609060101010101" pitchFamily="2" charset="-122"/>
              </a:rPr>
              <a:t>2</a:t>
            </a:r>
            <a:r>
              <a:rPr lang="zh-CN" altLang="en-US" sz="3600" dirty="0">
                <a:solidFill>
                  <a:srgbClr val="161616"/>
                </a:solidFill>
                <a:latin typeface="黑体" panose="02010609060101010101" pitchFamily="2" charset="-122"/>
                <a:ea typeface="黑体" panose="02010609060101010101" pitchFamily="2" charset="-122"/>
              </a:rPr>
              <a:t>、信道的基本概念</a:t>
            </a:r>
          </a:p>
          <a:p>
            <a:pPr>
              <a:lnSpc>
                <a:spcPct val="150000"/>
              </a:lnSpc>
              <a:spcBef>
                <a:spcPct val="0"/>
              </a:spcBef>
              <a:buNone/>
            </a:pPr>
            <a:r>
              <a:rPr lang="en-US" altLang="zh-CN" sz="3600" dirty="0">
                <a:solidFill>
                  <a:srgbClr val="161616"/>
                </a:solidFill>
                <a:latin typeface="黑体" panose="02010609060101010101" pitchFamily="2" charset="-122"/>
                <a:ea typeface="黑体" panose="02010609060101010101" pitchFamily="2" charset="-122"/>
              </a:rPr>
              <a:t>3</a:t>
            </a:r>
            <a:r>
              <a:rPr lang="zh-CN" altLang="en-US" sz="3600" dirty="0">
                <a:solidFill>
                  <a:srgbClr val="161616"/>
                </a:solidFill>
                <a:latin typeface="黑体" panose="02010609060101010101" pitchFamily="2" charset="-122"/>
                <a:ea typeface="黑体" panose="02010609060101010101" pitchFamily="2" charset="-122"/>
              </a:rPr>
              <a:t>、最基本的调制方法</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未知"/>
          <p:cNvSpPr>
            <a:spLocks noEditPoints="1" noChangeArrowheads="1"/>
          </p:cNvSpPr>
          <p:nvPr/>
        </p:nvSpPr>
        <p:spPr bwMode="auto">
          <a:xfrm>
            <a:off x="1273175" y="1558925"/>
            <a:ext cx="5943600" cy="4038600"/>
          </a:xfrm>
          <a:custGeom>
            <a:avLst/>
            <a:gdLst/>
            <a:ahLst/>
            <a:cxnLst>
              <a:cxn ang="0">
                <a:pos x="1092" y="50"/>
              </a:cxn>
              <a:cxn ang="0">
                <a:pos x="822" y="168"/>
              </a:cxn>
              <a:cxn ang="0">
                <a:pos x="594" y="300"/>
              </a:cxn>
              <a:cxn ang="0">
                <a:pos x="406" y="446"/>
              </a:cxn>
              <a:cxn ang="0">
                <a:pos x="254" y="604"/>
              </a:cxn>
              <a:cxn ang="0">
                <a:pos x="140" y="772"/>
              </a:cxn>
              <a:cxn ang="0">
                <a:pos x="60" y="944"/>
              </a:cxn>
              <a:cxn ang="0">
                <a:pos x="14" y="1122"/>
              </a:cxn>
              <a:cxn ang="0">
                <a:pos x="0" y="1300"/>
              </a:cxn>
              <a:cxn ang="0">
                <a:pos x="18" y="1476"/>
              </a:cxn>
              <a:cxn ang="0">
                <a:pos x="64" y="1650"/>
              </a:cxn>
              <a:cxn ang="0">
                <a:pos x="138" y="1818"/>
              </a:cxn>
              <a:cxn ang="0">
                <a:pos x="238" y="1978"/>
              </a:cxn>
              <a:cxn ang="0">
                <a:pos x="364" y="2126"/>
              </a:cxn>
              <a:cxn ang="0">
                <a:pos x="512" y="2262"/>
              </a:cxn>
              <a:cxn ang="0">
                <a:pos x="684" y="2382"/>
              </a:cxn>
              <a:cxn ang="0">
                <a:pos x="874" y="2484"/>
              </a:cxn>
              <a:cxn ang="0">
                <a:pos x="1086" y="2564"/>
              </a:cxn>
              <a:cxn ang="0">
                <a:pos x="1314" y="2622"/>
              </a:cxn>
              <a:cxn ang="0">
                <a:pos x="1558" y="2654"/>
              </a:cxn>
              <a:cxn ang="0">
                <a:pos x="1818" y="2658"/>
              </a:cxn>
              <a:cxn ang="0">
                <a:pos x="2090" y="2632"/>
              </a:cxn>
              <a:cxn ang="0">
                <a:pos x="2374" y="2574"/>
              </a:cxn>
              <a:cxn ang="0">
                <a:pos x="2544" y="2912"/>
              </a:cxn>
              <a:cxn ang="0">
                <a:pos x="1868" y="1552"/>
              </a:cxn>
              <a:cxn ang="0">
                <a:pos x="1956" y="1914"/>
              </a:cxn>
              <a:cxn ang="0">
                <a:pos x="1788" y="1936"/>
              </a:cxn>
              <a:cxn ang="0">
                <a:pos x="1616" y="1934"/>
              </a:cxn>
              <a:cxn ang="0">
                <a:pos x="1442" y="1912"/>
              </a:cxn>
              <a:cxn ang="0">
                <a:pos x="1272" y="1872"/>
              </a:cxn>
              <a:cxn ang="0">
                <a:pos x="1108" y="1812"/>
              </a:cxn>
              <a:cxn ang="0">
                <a:pos x="952" y="1736"/>
              </a:cxn>
              <a:cxn ang="0">
                <a:pos x="810" y="1646"/>
              </a:cxn>
              <a:cxn ang="0">
                <a:pos x="684" y="1542"/>
              </a:cxn>
              <a:cxn ang="0">
                <a:pos x="578" y="1428"/>
              </a:cxn>
              <a:cxn ang="0">
                <a:pos x="494" y="1304"/>
              </a:cxn>
              <a:cxn ang="0">
                <a:pos x="438" y="1170"/>
              </a:cxn>
              <a:cxn ang="0">
                <a:pos x="410" y="1032"/>
              </a:cxn>
              <a:cxn ang="0">
                <a:pos x="416" y="888"/>
              </a:cxn>
              <a:cxn ang="0">
                <a:pos x="460" y="742"/>
              </a:cxn>
              <a:cxn ang="0">
                <a:pos x="544" y="592"/>
              </a:cxn>
              <a:cxn ang="0">
                <a:pos x="670" y="444"/>
              </a:cxn>
              <a:cxn ang="0">
                <a:pos x="844" y="298"/>
              </a:cxn>
              <a:cxn ang="0">
                <a:pos x="1070" y="154"/>
              </a:cxn>
              <a:cxn ang="0">
                <a:pos x="1348" y="16"/>
              </a:cxn>
              <a:cxn ang="0">
                <a:pos x="1244" y="0"/>
              </a:cxn>
              <a:cxn ang="0">
                <a:pos x="2820" y="1934"/>
              </a:cxn>
              <a:cxn ang="0">
                <a:pos x="2820" y="1934"/>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chemeClr val="hlink"/>
              </a:gs>
              <a:gs pos="100000">
                <a:schemeClr val="accent1"/>
              </a:gs>
            </a:gsLst>
            <a:lin ang="5400000" scaled="1"/>
          </a:gradFill>
          <a:ln w="9525">
            <a:noFill/>
            <a:round/>
          </a:ln>
          <a:effectLst>
            <a:outerShdw dist="206741" dir="8249373" algn="ctr" rotWithShape="0">
              <a:srgbClr val="C1D1D3">
                <a:alpha val="50000"/>
              </a:srgbClr>
            </a:outerShdw>
          </a:effectLst>
        </p:spPr>
        <p:txBody>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 name="组合 15363"/>
          <p:cNvGrpSpPr/>
          <p:nvPr/>
        </p:nvGrpSpPr>
        <p:grpSpPr>
          <a:xfrm>
            <a:off x="3059113" y="3716338"/>
            <a:ext cx="1704975" cy="1706562"/>
            <a:chOff x="153" y="0"/>
            <a:chExt cx="2684" cy="2688"/>
          </a:xfrm>
        </p:grpSpPr>
        <p:grpSp>
          <p:nvGrpSpPr>
            <p:cNvPr id="22531" name="组合 15364"/>
            <p:cNvGrpSpPr/>
            <p:nvPr/>
          </p:nvGrpSpPr>
          <p:grpSpPr>
            <a:xfrm>
              <a:off x="153" y="0"/>
              <a:ext cx="2684" cy="2688"/>
              <a:chOff x="0" y="0"/>
              <a:chExt cx="2684" cy="2688"/>
            </a:xfrm>
          </p:grpSpPr>
          <p:sp>
            <p:nvSpPr>
              <p:cNvPr id="22532" name="椭圆 15365"/>
              <p:cNvSpPr/>
              <p:nvPr/>
            </p:nvSpPr>
            <p:spPr>
              <a:xfrm>
                <a:off x="0" y="0"/>
                <a:ext cx="2685" cy="2688"/>
              </a:xfrm>
              <a:prstGeom prst="ellipse">
                <a:avLst/>
              </a:prstGeom>
              <a:gradFill rotWithShape="1">
                <a:gsLst>
                  <a:gs pos="0">
                    <a:srgbClr val="636869"/>
                  </a:gs>
                  <a:gs pos="100000">
                    <a:srgbClr val="D6E1E2"/>
                  </a:gs>
                </a:gsLst>
                <a:lin ang="5400000" scaled="1"/>
                <a:tileRect/>
              </a:gra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22533" name="椭圆 15366"/>
              <p:cNvSpPr/>
              <p:nvPr/>
            </p:nvSpPr>
            <p:spPr>
              <a:xfrm>
                <a:off x="32" y="15"/>
                <a:ext cx="2623" cy="2620"/>
              </a:xfrm>
              <a:prstGeom prst="ellipse">
                <a:avLst/>
              </a:prstGeom>
              <a:gradFill rotWithShape="1">
                <a:gsLst>
                  <a:gs pos="0">
                    <a:srgbClr val="D6E1E2">
                      <a:alpha val="0"/>
                    </a:srgbClr>
                  </a:gs>
                  <a:gs pos="100000">
                    <a:srgbClr val="F1F5F5"/>
                  </a:gs>
                </a:gsLst>
                <a:lin ang="5400000" scaled="1"/>
                <a:tileRect/>
              </a:gra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22534" name="椭圆 15367"/>
              <p:cNvSpPr/>
              <p:nvPr/>
            </p:nvSpPr>
            <p:spPr>
              <a:xfrm>
                <a:off x="60" y="153"/>
                <a:ext cx="2495" cy="2450"/>
              </a:xfrm>
              <a:prstGeom prst="ellipse">
                <a:avLst/>
              </a:prstGeom>
              <a:gradFill rotWithShape="1">
                <a:gsLst>
                  <a:gs pos="0">
                    <a:srgbClr val="AAB2B3"/>
                  </a:gs>
                  <a:gs pos="100000">
                    <a:srgbClr val="D6E1E2">
                      <a:alpha val="48000"/>
                    </a:srgbClr>
                  </a:gs>
                </a:gsLst>
                <a:lin ang="5400000" scaled="1"/>
                <a:tileRect/>
              </a:gra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22535" name="椭圆 15368"/>
              <p:cNvSpPr/>
              <p:nvPr/>
            </p:nvSpPr>
            <p:spPr>
              <a:xfrm>
                <a:off x="301" y="262"/>
                <a:ext cx="2220" cy="1985"/>
              </a:xfrm>
              <a:prstGeom prst="ellipse">
                <a:avLst/>
              </a:prstGeom>
              <a:gradFill rotWithShape="1">
                <a:gsLst>
                  <a:gs pos="0">
                    <a:srgbClr val="FFFFFF"/>
                  </a:gs>
                  <a:gs pos="100000">
                    <a:srgbClr val="D6E1E2">
                      <a:alpha val="37999"/>
                    </a:srgbClr>
                  </a:gs>
                </a:gsLst>
                <a:lin ang="5400000" scaled="1"/>
                <a:tileRect/>
              </a:gra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grpSp>
        <p:sp>
          <p:nvSpPr>
            <p:cNvPr id="22536" name="文本框 15371"/>
            <p:cNvSpPr txBox="1"/>
            <p:nvPr/>
          </p:nvSpPr>
          <p:spPr>
            <a:xfrm>
              <a:off x="681" y="602"/>
              <a:ext cx="1730" cy="1295"/>
            </a:xfrm>
            <a:prstGeom prst="rect">
              <a:avLst/>
            </a:prstGeom>
            <a:noFill/>
            <a:ln w="9525">
              <a:noFill/>
            </a:ln>
          </p:spPr>
          <p:txBody>
            <a:bodyPr wrap="none" anchor="t">
              <a:spAutoFit/>
            </a:bodyPr>
            <a:lstStyle/>
            <a:p>
              <a:pPr lvl="0" algn="ctr"/>
              <a:r>
                <a:rPr lang="zh-CN" altLang="en-US" sz="2400" b="1" dirty="0">
                  <a:solidFill>
                    <a:schemeClr val="tx2"/>
                  </a:solidFill>
                  <a:latin typeface="Arial" panose="020B0604020202020204" pitchFamily="34" charset="0"/>
                  <a:ea typeface="宋体" panose="02010600030101010101" pitchFamily="2" charset="-122"/>
                </a:rPr>
                <a:t>双向同</a:t>
              </a:r>
            </a:p>
            <a:p>
              <a:pPr lvl="0" algn="ctr"/>
              <a:r>
                <a:rPr lang="zh-CN" altLang="en-US" sz="2400" b="1" dirty="0">
                  <a:solidFill>
                    <a:schemeClr val="tx2"/>
                  </a:solidFill>
                  <a:latin typeface="Arial" panose="020B0604020202020204" pitchFamily="34" charset="0"/>
                  <a:ea typeface="宋体" panose="02010600030101010101" pitchFamily="2" charset="-122"/>
                </a:rPr>
                <a:t>时通信</a:t>
              </a:r>
            </a:p>
          </p:txBody>
        </p:sp>
      </p:grpSp>
      <p:grpSp>
        <p:nvGrpSpPr>
          <p:cNvPr id="4" name="组合 15372"/>
          <p:cNvGrpSpPr/>
          <p:nvPr/>
        </p:nvGrpSpPr>
        <p:grpSpPr>
          <a:xfrm>
            <a:off x="1377950" y="2955925"/>
            <a:ext cx="1371600" cy="1598613"/>
            <a:chOff x="0" y="0"/>
            <a:chExt cx="864" cy="1007"/>
          </a:xfrm>
        </p:grpSpPr>
        <p:sp>
          <p:nvSpPr>
            <p:cNvPr id="22538" name="椭圆 15373"/>
            <p:cNvSpPr/>
            <p:nvPr/>
          </p:nvSpPr>
          <p:spPr>
            <a:xfrm rot="-780000">
              <a:off x="47" y="623"/>
              <a:ext cx="714" cy="384"/>
            </a:xfrm>
            <a:prstGeom prst="ellipse">
              <a:avLst/>
            </a:prstGeom>
            <a:solidFill>
              <a:srgbClr val="0F2145">
                <a:alpha val="29802"/>
              </a:srgbClr>
            </a:soli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grpSp>
          <p:nvGrpSpPr>
            <p:cNvPr id="22539" name="组合 15374"/>
            <p:cNvGrpSpPr/>
            <p:nvPr/>
          </p:nvGrpSpPr>
          <p:grpSpPr>
            <a:xfrm>
              <a:off x="0" y="0"/>
              <a:ext cx="864" cy="908"/>
              <a:chOff x="0" y="0"/>
              <a:chExt cx="842" cy="860"/>
            </a:xfrm>
          </p:grpSpPr>
          <p:sp>
            <p:nvSpPr>
              <p:cNvPr id="22540" name="椭圆 15375"/>
              <p:cNvSpPr/>
              <p:nvPr/>
            </p:nvSpPr>
            <p:spPr>
              <a:xfrm>
                <a:off x="0" y="0"/>
                <a:ext cx="842" cy="860"/>
              </a:xfrm>
              <a:prstGeom prst="ellipse">
                <a:avLst/>
              </a:prstGeom>
              <a:gradFill rotWithShape="1">
                <a:gsLst>
                  <a:gs pos="0">
                    <a:srgbClr val="636869"/>
                  </a:gs>
                  <a:gs pos="100000">
                    <a:srgbClr val="D6E1E2"/>
                  </a:gs>
                </a:gsLst>
                <a:lin ang="5400000" scaled="1"/>
                <a:tileRect/>
              </a:gra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22541" name="椭圆 15376"/>
              <p:cNvSpPr/>
              <p:nvPr/>
            </p:nvSpPr>
            <p:spPr>
              <a:xfrm>
                <a:off x="11" y="5"/>
                <a:ext cx="821" cy="838"/>
              </a:xfrm>
              <a:prstGeom prst="ellipse">
                <a:avLst/>
              </a:prstGeom>
              <a:gradFill rotWithShape="1">
                <a:gsLst>
                  <a:gs pos="0">
                    <a:srgbClr val="D6E1E2">
                      <a:alpha val="0"/>
                    </a:srgbClr>
                  </a:gs>
                  <a:gs pos="100000">
                    <a:srgbClr val="F1F5F5"/>
                  </a:gs>
                </a:gsLst>
                <a:lin ang="5400000" scaled="1"/>
                <a:tileRect/>
              </a:gra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22542" name="椭圆 15377"/>
              <p:cNvSpPr/>
              <p:nvPr/>
            </p:nvSpPr>
            <p:spPr>
              <a:xfrm>
                <a:off x="19" y="13"/>
                <a:ext cx="781" cy="784"/>
              </a:xfrm>
              <a:prstGeom prst="ellipse">
                <a:avLst/>
              </a:prstGeom>
              <a:gradFill rotWithShape="1">
                <a:gsLst>
                  <a:gs pos="0">
                    <a:srgbClr val="AAB2B3"/>
                  </a:gs>
                  <a:gs pos="100000">
                    <a:srgbClr val="D6E1E2">
                      <a:alpha val="48000"/>
                    </a:srgbClr>
                  </a:gs>
                </a:gsLst>
                <a:lin ang="5400000" scaled="1"/>
                <a:tileRect/>
              </a:gra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22543" name="椭圆 15378"/>
              <p:cNvSpPr/>
              <p:nvPr/>
            </p:nvSpPr>
            <p:spPr>
              <a:xfrm>
                <a:off x="63" y="35"/>
                <a:ext cx="695" cy="636"/>
              </a:xfrm>
              <a:prstGeom prst="ellipse">
                <a:avLst/>
              </a:prstGeom>
              <a:gradFill rotWithShape="1">
                <a:gsLst>
                  <a:gs pos="0">
                    <a:srgbClr val="FFFFFF"/>
                  </a:gs>
                  <a:gs pos="100000">
                    <a:srgbClr val="D6E1E2">
                      <a:alpha val="37999"/>
                    </a:srgbClr>
                  </a:gs>
                </a:gsLst>
                <a:lin ang="5400000" scaled="1"/>
                <a:tileRect/>
              </a:gra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22544" name="文本框 15379"/>
              <p:cNvSpPr txBox="1"/>
              <p:nvPr/>
            </p:nvSpPr>
            <p:spPr>
              <a:xfrm>
                <a:off x="120" y="302"/>
                <a:ext cx="581" cy="419"/>
              </a:xfrm>
              <a:prstGeom prst="rect">
                <a:avLst/>
              </a:prstGeom>
              <a:noFill/>
              <a:ln w="9525">
                <a:noFill/>
              </a:ln>
            </p:spPr>
            <p:txBody>
              <a:bodyPr wrap="none" anchor="t">
                <a:spAutoFit/>
              </a:bodyPr>
              <a:lstStyle/>
              <a:p>
                <a:pPr lvl="0" algn="ctr"/>
                <a:r>
                  <a:rPr lang="zh-CN" altLang="en-US" sz="2000" b="1" dirty="0">
                    <a:solidFill>
                      <a:schemeClr val="tx2"/>
                    </a:solidFill>
                    <a:latin typeface="Arial" panose="020B0604020202020204" pitchFamily="34" charset="0"/>
                    <a:ea typeface="宋体" panose="02010600030101010101" pitchFamily="2" charset="-122"/>
                  </a:rPr>
                  <a:t>双向交</a:t>
                </a:r>
              </a:p>
              <a:p>
                <a:pPr lvl="0" algn="ctr"/>
                <a:r>
                  <a:rPr lang="zh-CN" altLang="en-US" sz="2000" b="1" dirty="0">
                    <a:solidFill>
                      <a:schemeClr val="tx2"/>
                    </a:solidFill>
                    <a:latin typeface="Arial" panose="020B0604020202020204" pitchFamily="34" charset="0"/>
                    <a:ea typeface="宋体" panose="02010600030101010101" pitchFamily="2" charset="-122"/>
                  </a:rPr>
                  <a:t>替通信</a:t>
                </a:r>
              </a:p>
            </p:txBody>
          </p:sp>
        </p:grpSp>
      </p:grpSp>
      <p:sp>
        <p:nvSpPr>
          <p:cNvPr id="22545" name="椭圆 15381"/>
          <p:cNvSpPr/>
          <p:nvPr/>
        </p:nvSpPr>
        <p:spPr>
          <a:xfrm>
            <a:off x="1331913" y="2163763"/>
            <a:ext cx="914400" cy="533400"/>
          </a:xfrm>
          <a:prstGeom prst="ellipse">
            <a:avLst/>
          </a:prstGeom>
          <a:solidFill>
            <a:srgbClr val="0F2145">
              <a:alpha val="29802"/>
            </a:srgbClr>
          </a:soli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grpSp>
        <p:nvGrpSpPr>
          <p:cNvPr id="22546" name="Group 19"/>
          <p:cNvGrpSpPr/>
          <p:nvPr/>
        </p:nvGrpSpPr>
        <p:grpSpPr>
          <a:xfrm>
            <a:off x="1403350" y="1700213"/>
            <a:ext cx="1023938" cy="1022350"/>
            <a:chOff x="884" y="935"/>
            <a:chExt cx="645" cy="644"/>
          </a:xfrm>
        </p:grpSpPr>
        <p:sp>
          <p:nvSpPr>
            <p:cNvPr id="22547" name="椭圆 15383"/>
            <p:cNvSpPr/>
            <p:nvPr/>
          </p:nvSpPr>
          <p:spPr>
            <a:xfrm>
              <a:off x="884" y="935"/>
              <a:ext cx="645" cy="644"/>
            </a:xfrm>
            <a:prstGeom prst="ellipse">
              <a:avLst/>
            </a:prstGeom>
            <a:gradFill rotWithShape="1">
              <a:gsLst>
                <a:gs pos="0">
                  <a:srgbClr val="636869"/>
                </a:gs>
                <a:gs pos="100000">
                  <a:srgbClr val="D6E1E2"/>
                </a:gs>
              </a:gsLst>
              <a:lin ang="5400000" scaled="1"/>
              <a:tileRect/>
            </a:gra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22548" name="椭圆 15384"/>
            <p:cNvSpPr/>
            <p:nvPr/>
          </p:nvSpPr>
          <p:spPr>
            <a:xfrm>
              <a:off x="892" y="937"/>
              <a:ext cx="630" cy="630"/>
            </a:xfrm>
            <a:prstGeom prst="ellipse">
              <a:avLst/>
            </a:prstGeom>
            <a:gradFill rotWithShape="1">
              <a:gsLst>
                <a:gs pos="0">
                  <a:srgbClr val="D6E1E2">
                    <a:alpha val="0"/>
                  </a:srgbClr>
                </a:gs>
                <a:gs pos="100000">
                  <a:srgbClr val="F1F5F5"/>
                </a:gs>
              </a:gsLst>
              <a:lin ang="5400000" scaled="1"/>
              <a:tileRect/>
            </a:gra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22549" name="椭圆 15385"/>
            <p:cNvSpPr/>
            <p:nvPr/>
          </p:nvSpPr>
          <p:spPr>
            <a:xfrm>
              <a:off x="899" y="945"/>
              <a:ext cx="599" cy="588"/>
            </a:xfrm>
            <a:prstGeom prst="ellipse">
              <a:avLst/>
            </a:prstGeom>
            <a:gradFill rotWithShape="1">
              <a:gsLst>
                <a:gs pos="0">
                  <a:srgbClr val="AAB2B3"/>
                </a:gs>
                <a:gs pos="100000">
                  <a:srgbClr val="D6E1E2">
                    <a:alpha val="48000"/>
                  </a:srgbClr>
                </a:gs>
              </a:gsLst>
              <a:lin ang="5400000" scaled="1"/>
              <a:tileRect/>
            </a:gra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22550" name="椭圆 15386"/>
            <p:cNvSpPr/>
            <p:nvPr/>
          </p:nvSpPr>
          <p:spPr>
            <a:xfrm>
              <a:off x="933" y="961"/>
              <a:ext cx="534" cy="476"/>
            </a:xfrm>
            <a:prstGeom prst="ellipse">
              <a:avLst/>
            </a:prstGeom>
            <a:gradFill rotWithShape="1">
              <a:gsLst>
                <a:gs pos="0">
                  <a:srgbClr val="FFFFFF"/>
                </a:gs>
                <a:gs pos="100000">
                  <a:srgbClr val="D6E1E2">
                    <a:alpha val="37999"/>
                  </a:srgbClr>
                </a:gs>
              </a:gsLst>
              <a:lin ang="5400000" scaled="1"/>
              <a:tileRect/>
            </a:gra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22551" name="文本框 15387"/>
            <p:cNvSpPr txBox="1"/>
            <p:nvPr/>
          </p:nvSpPr>
          <p:spPr>
            <a:xfrm>
              <a:off x="1020" y="1026"/>
              <a:ext cx="438" cy="442"/>
            </a:xfrm>
            <a:prstGeom prst="rect">
              <a:avLst/>
            </a:prstGeom>
            <a:noFill/>
            <a:ln w="9525">
              <a:noFill/>
            </a:ln>
          </p:spPr>
          <p:txBody>
            <a:bodyPr wrap="none" anchor="t">
              <a:spAutoFit/>
            </a:bodyPr>
            <a:lstStyle/>
            <a:p>
              <a:pPr lvl="0" algn="ctr"/>
              <a:r>
                <a:rPr lang="zh-CN" altLang="en-US" sz="2000" b="1" dirty="0">
                  <a:solidFill>
                    <a:schemeClr val="tx2"/>
                  </a:solidFill>
                  <a:latin typeface="Arial" panose="020B0604020202020204" pitchFamily="34" charset="0"/>
                  <a:ea typeface="宋体" panose="02010600030101010101" pitchFamily="2" charset="-122"/>
                </a:rPr>
                <a:t>单向</a:t>
              </a:r>
            </a:p>
            <a:p>
              <a:pPr lvl="0" algn="ctr"/>
              <a:r>
                <a:rPr lang="zh-CN" altLang="en-US" sz="2000" b="1" dirty="0">
                  <a:solidFill>
                    <a:schemeClr val="tx2"/>
                  </a:solidFill>
                  <a:latin typeface="Arial" panose="020B0604020202020204" pitchFamily="34" charset="0"/>
                  <a:ea typeface="宋体" panose="02010600030101010101" pitchFamily="2" charset="-122"/>
                </a:rPr>
                <a:t>通信</a:t>
              </a:r>
            </a:p>
          </p:txBody>
        </p:sp>
      </p:grpSp>
      <p:sp>
        <p:nvSpPr>
          <p:cNvPr id="15389" name="文本框 15388"/>
          <p:cNvSpPr txBox="1"/>
          <p:nvPr/>
        </p:nvSpPr>
        <p:spPr>
          <a:xfrm>
            <a:off x="2843213" y="1989138"/>
            <a:ext cx="6049962" cy="457200"/>
          </a:xfrm>
          <a:prstGeom prst="rect">
            <a:avLst/>
          </a:prstGeom>
          <a:noFill/>
          <a:ln w="9525">
            <a:noFill/>
          </a:ln>
        </p:spPr>
        <p:txBody>
          <a:bodyPr anchor="t">
            <a:spAutoFit/>
          </a:bodyPr>
          <a:lstStyle/>
          <a:p>
            <a:pPr lvl="0"/>
            <a:r>
              <a:rPr lang="zh-CN" altLang="en-US" sz="2400" b="1" dirty="0">
                <a:solidFill>
                  <a:schemeClr val="tx2"/>
                </a:solidFill>
                <a:latin typeface="Arial" panose="020B0604020202020204" pitchFamily="34" charset="0"/>
                <a:ea typeface="宋体" panose="02010600030101010101" pitchFamily="2" charset="-122"/>
              </a:rPr>
              <a:t>只能有一个方向的通信而没有反方向的交互</a:t>
            </a:r>
          </a:p>
        </p:txBody>
      </p:sp>
      <p:sp>
        <p:nvSpPr>
          <p:cNvPr id="15390" name="文本框 15389"/>
          <p:cNvSpPr txBox="1"/>
          <p:nvPr/>
        </p:nvSpPr>
        <p:spPr>
          <a:xfrm>
            <a:off x="2700338" y="2852738"/>
            <a:ext cx="6443662" cy="457200"/>
          </a:xfrm>
          <a:prstGeom prst="rect">
            <a:avLst/>
          </a:prstGeom>
          <a:noFill/>
          <a:ln w="9525">
            <a:noFill/>
          </a:ln>
        </p:spPr>
        <p:txBody>
          <a:bodyPr anchor="t">
            <a:spAutoFit/>
          </a:bodyPr>
          <a:lstStyle/>
          <a:p>
            <a:pPr lvl="0"/>
            <a:r>
              <a:rPr lang="zh-CN" altLang="en-US" sz="2400" b="1" dirty="0">
                <a:solidFill>
                  <a:schemeClr val="tx2"/>
                </a:solidFill>
                <a:latin typeface="Arial" panose="020B0604020202020204" pitchFamily="34" charset="0"/>
                <a:ea typeface="宋体" panose="02010600030101010101" pitchFamily="2" charset="-122"/>
              </a:rPr>
              <a:t>通信的双方都可发送信息，但不能同时发送</a:t>
            </a:r>
          </a:p>
        </p:txBody>
      </p:sp>
      <p:sp>
        <p:nvSpPr>
          <p:cNvPr id="15391" name="文本框 15390"/>
          <p:cNvSpPr txBox="1"/>
          <p:nvPr/>
        </p:nvSpPr>
        <p:spPr>
          <a:xfrm>
            <a:off x="5219700" y="4149725"/>
            <a:ext cx="2792413" cy="822325"/>
          </a:xfrm>
          <a:prstGeom prst="rect">
            <a:avLst/>
          </a:prstGeom>
          <a:noFill/>
          <a:ln w="9525">
            <a:noFill/>
          </a:ln>
        </p:spPr>
        <p:txBody>
          <a:bodyPr anchor="t">
            <a:spAutoFit/>
          </a:bodyPr>
          <a:lstStyle/>
          <a:p>
            <a:pPr lvl="0"/>
            <a:r>
              <a:rPr lang="zh-CN" altLang="en-US" sz="2400" b="1" dirty="0">
                <a:solidFill>
                  <a:schemeClr val="tx2"/>
                </a:solidFill>
                <a:latin typeface="Arial" panose="020B0604020202020204" pitchFamily="34" charset="0"/>
                <a:ea typeface="宋体" panose="02010600030101010101" pitchFamily="2" charset="-122"/>
              </a:rPr>
              <a:t>通信的双方可以同</a:t>
            </a:r>
          </a:p>
          <a:p>
            <a:pPr lvl="0"/>
            <a:r>
              <a:rPr lang="zh-CN" altLang="en-US" sz="2400" b="1" dirty="0">
                <a:solidFill>
                  <a:schemeClr val="tx2"/>
                </a:solidFill>
                <a:latin typeface="Arial" panose="020B0604020202020204" pitchFamily="34" charset="0"/>
                <a:ea typeface="宋体" panose="02010600030101010101" pitchFamily="2" charset="-122"/>
              </a:rPr>
              <a:t>时发送和接收信息</a:t>
            </a:r>
          </a:p>
        </p:txBody>
      </p:sp>
      <p:sp>
        <p:nvSpPr>
          <p:cNvPr id="22555" name="标题 14337" descr="afbae0ddf0234c3bbd5a2eb4a4d10acd# #矩形 674"/>
          <p:cNvSpPr>
            <a:spLocks noGrp="1"/>
          </p:cNvSpPr>
          <p:nvPr/>
        </p:nvSpPr>
        <p:spPr>
          <a:xfrm>
            <a:off x="900113" y="404813"/>
            <a:ext cx="7848600" cy="609600"/>
          </a:xfrm>
          <a:prstGeom prst="rect">
            <a:avLst/>
          </a:prstGeom>
          <a:noFill/>
          <a:ln w="9525">
            <a:noFill/>
          </a:ln>
        </p:spPr>
        <p:txBody>
          <a:bodyPr anchor="ctr"/>
          <a:lstStyle/>
          <a:p>
            <a:pPr lvl="0" algn="ctr"/>
            <a:r>
              <a:rPr lang="en-US" altLang="zh-CN" sz="4400" b="1" dirty="0">
                <a:solidFill>
                  <a:schemeClr val="bg1"/>
                </a:solidFill>
                <a:latin typeface="黑体" panose="02010609060101010101" pitchFamily="2" charset="-122"/>
                <a:ea typeface="黑体" panose="02010609060101010101" pitchFamily="2" charset="-122"/>
              </a:rPr>
              <a:t>1</a:t>
            </a:r>
            <a:r>
              <a:rPr lang="zh-CN" altLang="en-US" sz="4400" b="1" dirty="0">
                <a:solidFill>
                  <a:schemeClr val="bg1"/>
                </a:solidFill>
                <a:latin typeface="黑体" panose="02010609060101010101" pitchFamily="2" charset="-122"/>
                <a:ea typeface="黑体" panose="02010609060101010101" pitchFamily="2" charset="-122"/>
              </a:rPr>
              <a:t>、通信的三种基本方式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15363"/>
                                        </p:tgtEl>
                                        <p:attrNameLst>
                                          <p:attrName>style.visibility</p:attrName>
                                        </p:attrNameLst>
                                      </p:cBhvr>
                                      <p:to>
                                        <p:strVal val="visible"/>
                                      </p:to>
                                    </p:set>
                                    <p:anim calcmode="lin" valueType="num">
                                      <p:cBhvr>
                                        <p:cTn id="7" dur="1000" fill="hold"/>
                                        <p:tgtEl>
                                          <p:spTgt spid="15363"/>
                                        </p:tgtEl>
                                        <p:attrNameLst>
                                          <p:attrName>ppt_w</p:attrName>
                                        </p:attrNameLst>
                                      </p:cBhvr>
                                      <p:tavLst>
                                        <p:tav tm="0">
                                          <p:val>
                                            <p:fltVal val="0"/>
                                          </p:val>
                                        </p:tav>
                                        <p:tav tm="100000">
                                          <p:val>
                                            <p:strVal val="#ppt_w"/>
                                          </p:val>
                                        </p:tav>
                                      </p:tavLst>
                                    </p:anim>
                                    <p:anim calcmode="lin" valueType="num">
                                      <p:cBhvr>
                                        <p:cTn id="8" dur="1000" fill="hold"/>
                                        <p:tgtEl>
                                          <p:spTgt spid="15363"/>
                                        </p:tgtEl>
                                        <p:attrNameLst>
                                          <p:attrName>ppt_h</p:attrName>
                                        </p:attrNameLst>
                                      </p:cBhvr>
                                      <p:tavLst>
                                        <p:tav tm="0">
                                          <p:val>
                                            <p:fltVal val="0"/>
                                          </p:val>
                                        </p:tav>
                                        <p:tav tm="100000">
                                          <p:val>
                                            <p:strVal val="#ppt_h"/>
                                          </p:val>
                                        </p:tav>
                                      </p:tavLst>
                                    </p:anim>
                                    <p:anim calcmode="lin" valueType="num">
                                      <p:cBhvr>
                                        <p:cTn id="9" dur="1000" fill="hold"/>
                                        <p:tgtEl>
                                          <p:spTgt spid="15363"/>
                                        </p:tgtEl>
                                        <p:attrNameLst>
                                          <p:attrName>style.rotation</p:attrName>
                                        </p:attrNameLst>
                                      </p:cBhvr>
                                      <p:tavLst>
                                        <p:tav tm="0">
                                          <p:val>
                                            <p:fltVal val="90"/>
                                          </p:val>
                                        </p:tav>
                                        <p:tav tm="100000">
                                          <p:val>
                                            <p:fltVal val="0"/>
                                          </p:val>
                                        </p:tav>
                                      </p:tavLst>
                                    </p:anim>
                                    <p:animEffect transition="in" filter="fade">
                                      <p:cBhvr>
                                        <p:cTn id="10" dur="1000"/>
                                        <p:tgtEl>
                                          <p:spTgt spid="15363"/>
                                        </p:tgtEl>
                                      </p:cBhvr>
                                    </p:animEffect>
                                  </p:childTnLst>
                                </p:cTn>
                              </p:par>
                            </p:childTnLst>
                          </p:cTn>
                        </p:par>
                        <p:par>
                          <p:cTn id="11" fill="hold">
                            <p:stCondLst>
                              <p:cond delay="1000"/>
                            </p:stCondLst>
                            <p:childTnLst>
                              <p:par>
                                <p:cTn id="12" presetID="26"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80">
                                          <p:stCondLst>
                                            <p:cond delay="0"/>
                                          </p:stCondLst>
                                        </p:cTn>
                                        <p:tgtEl>
                                          <p:spTgt spid="4"/>
                                        </p:tgtEl>
                                      </p:cBhvr>
                                    </p:animEffect>
                                    <p:anim calcmode="lin" valueType="num">
                                      <p:cBhvr>
                                        <p:cTn id="15" dur="1822">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6" dur="664">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7" dur="664">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8" dur="332">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9" dur="164">
                                          <p:stCondLst>
                                            <p:cond delay="1656"/>
                                          </p:stCondLst>
                                        </p:cTn>
                                        <p:tgtEl>
                                          <p:spTgt spid="4"/>
                                        </p:tgtEl>
                                        <p:attrNameLst>
                                          <p:attrName>ppt_y</p:attrName>
                                        </p:attrNameLst>
                                      </p:cBhvr>
                                      <p:tavLst>
                                        <p:tav tm="0" fmla="#ppt_y-sin(pi*$)/81">
                                          <p:val>
                                            <p:fltVal val="0"/>
                                          </p:val>
                                        </p:tav>
                                        <p:tav tm="100000">
                                          <p:val>
                                            <p:fltVal val="1"/>
                                          </p:val>
                                        </p:tav>
                                      </p:tavLst>
                                    </p:anim>
                                    <p:animScale>
                                      <p:cBhvr>
                                        <p:cTn id="20" dur="26">
                                          <p:stCondLst>
                                            <p:cond delay="650"/>
                                          </p:stCondLst>
                                        </p:cTn>
                                        <p:tgtEl>
                                          <p:spTgt spid="4"/>
                                        </p:tgtEl>
                                      </p:cBhvr>
                                      <p:to x="100000" y="60000"/>
                                    </p:animScale>
                                    <p:animScale>
                                      <p:cBhvr>
                                        <p:cTn id="21" dur="166" decel="50000">
                                          <p:stCondLst>
                                            <p:cond delay="676"/>
                                          </p:stCondLst>
                                        </p:cTn>
                                        <p:tgtEl>
                                          <p:spTgt spid="4"/>
                                        </p:tgtEl>
                                      </p:cBhvr>
                                      <p:to x="100000" y="100000"/>
                                    </p:animScale>
                                    <p:animScale>
                                      <p:cBhvr>
                                        <p:cTn id="22" dur="26">
                                          <p:stCondLst>
                                            <p:cond delay="1312"/>
                                          </p:stCondLst>
                                        </p:cTn>
                                        <p:tgtEl>
                                          <p:spTgt spid="4"/>
                                        </p:tgtEl>
                                      </p:cBhvr>
                                      <p:to x="100000" y="80000"/>
                                    </p:animScale>
                                    <p:animScale>
                                      <p:cBhvr>
                                        <p:cTn id="23" dur="166" decel="50000">
                                          <p:stCondLst>
                                            <p:cond delay="1338"/>
                                          </p:stCondLst>
                                        </p:cTn>
                                        <p:tgtEl>
                                          <p:spTgt spid="4"/>
                                        </p:tgtEl>
                                      </p:cBhvr>
                                      <p:to x="100000" y="100000"/>
                                    </p:animScale>
                                    <p:animScale>
                                      <p:cBhvr>
                                        <p:cTn id="24" dur="26">
                                          <p:stCondLst>
                                            <p:cond delay="1642"/>
                                          </p:stCondLst>
                                        </p:cTn>
                                        <p:tgtEl>
                                          <p:spTgt spid="4"/>
                                        </p:tgtEl>
                                      </p:cBhvr>
                                      <p:to x="100000" y="90000"/>
                                    </p:animScale>
                                    <p:animScale>
                                      <p:cBhvr>
                                        <p:cTn id="25" dur="166" decel="50000">
                                          <p:stCondLst>
                                            <p:cond delay="1668"/>
                                          </p:stCondLst>
                                        </p:cTn>
                                        <p:tgtEl>
                                          <p:spTgt spid="4"/>
                                        </p:tgtEl>
                                      </p:cBhvr>
                                      <p:to x="100000" y="100000"/>
                                    </p:animScale>
                                    <p:animScale>
                                      <p:cBhvr>
                                        <p:cTn id="26" dur="26">
                                          <p:stCondLst>
                                            <p:cond delay="1808"/>
                                          </p:stCondLst>
                                        </p:cTn>
                                        <p:tgtEl>
                                          <p:spTgt spid="4"/>
                                        </p:tgtEl>
                                      </p:cBhvr>
                                      <p:to x="100000" y="95000"/>
                                    </p:animScale>
                                    <p:animScale>
                                      <p:cBhvr>
                                        <p:cTn id="27" dur="166" decel="50000">
                                          <p:stCondLst>
                                            <p:cond delay="1834"/>
                                          </p:stCondLst>
                                        </p:cTn>
                                        <p:tgtEl>
                                          <p:spTgt spid="4"/>
                                        </p:tgtEl>
                                      </p:cBhvr>
                                      <p:to x="100000" y="100000"/>
                                    </p:animScale>
                                  </p:childTnLst>
                                </p:cTn>
                              </p:par>
                            </p:childTnLst>
                          </p:cTn>
                        </p:par>
                        <p:par>
                          <p:cTn id="28" fill="hold">
                            <p:stCondLst>
                              <p:cond delay="3000"/>
                            </p:stCondLst>
                            <p:childTnLst>
                              <p:par>
                                <p:cTn id="29" presetID="26"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down)">
                                      <p:cBhvr>
                                        <p:cTn id="31" dur="580">
                                          <p:stCondLst>
                                            <p:cond delay="0"/>
                                          </p:stCondLst>
                                        </p:cTn>
                                        <p:tgtEl>
                                          <p:spTgt spid="2"/>
                                        </p:tgtEl>
                                      </p:cBhvr>
                                    </p:animEffect>
                                    <p:anim calcmode="lin" valueType="num">
                                      <p:cBhvr>
                                        <p:cTn id="32" dur="1822">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33" dur="664">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34" dur="664">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35" dur="332">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6" dur="164">
                                          <p:stCondLst>
                                            <p:cond delay="1656"/>
                                          </p:stCondLst>
                                        </p:cTn>
                                        <p:tgtEl>
                                          <p:spTgt spid="2"/>
                                        </p:tgtEl>
                                        <p:attrNameLst>
                                          <p:attrName>ppt_y</p:attrName>
                                        </p:attrNameLst>
                                      </p:cBhvr>
                                      <p:tavLst>
                                        <p:tav tm="0" fmla="#ppt_y-sin(pi*$)/81">
                                          <p:val>
                                            <p:fltVal val="0"/>
                                          </p:val>
                                        </p:tav>
                                        <p:tav tm="100000">
                                          <p:val>
                                            <p:fltVal val="1"/>
                                          </p:val>
                                        </p:tav>
                                      </p:tavLst>
                                    </p:anim>
                                    <p:animScale>
                                      <p:cBhvr>
                                        <p:cTn id="37" dur="26">
                                          <p:stCondLst>
                                            <p:cond delay="650"/>
                                          </p:stCondLst>
                                        </p:cTn>
                                        <p:tgtEl>
                                          <p:spTgt spid="2"/>
                                        </p:tgtEl>
                                      </p:cBhvr>
                                      <p:to x="100000" y="60000"/>
                                    </p:animScale>
                                    <p:animScale>
                                      <p:cBhvr>
                                        <p:cTn id="38" dur="166" decel="50000">
                                          <p:stCondLst>
                                            <p:cond delay="676"/>
                                          </p:stCondLst>
                                        </p:cTn>
                                        <p:tgtEl>
                                          <p:spTgt spid="2"/>
                                        </p:tgtEl>
                                      </p:cBhvr>
                                      <p:to x="100000" y="100000"/>
                                    </p:animScale>
                                    <p:animScale>
                                      <p:cBhvr>
                                        <p:cTn id="39" dur="26">
                                          <p:stCondLst>
                                            <p:cond delay="1312"/>
                                          </p:stCondLst>
                                        </p:cTn>
                                        <p:tgtEl>
                                          <p:spTgt spid="2"/>
                                        </p:tgtEl>
                                      </p:cBhvr>
                                      <p:to x="100000" y="80000"/>
                                    </p:animScale>
                                    <p:animScale>
                                      <p:cBhvr>
                                        <p:cTn id="40" dur="166" decel="50000">
                                          <p:stCondLst>
                                            <p:cond delay="1338"/>
                                          </p:stCondLst>
                                        </p:cTn>
                                        <p:tgtEl>
                                          <p:spTgt spid="2"/>
                                        </p:tgtEl>
                                      </p:cBhvr>
                                      <p:to x="100000" y="100000"/>
                                    </p:animScale>
                                    <p:animScale>
                                      <p:cBhvr>
                                        <p:cTn id="41" dur="26">
                                          <p:stCondLst>
                                            <p:cond delay="1642"/>
                                          </p:stCondLst>
                                        </p:cTn>
                                        <p:tgtEl>
                                          <p:spTgt spid="2"/>
                                        </p:tgtEl>
                                      </p:cBhvr>
                                      <p:to x="100000" y="90000"/>
                                    </p:animScale>
                                    <p:animScale>
                                      <p:cBhvr>
                                        <p:cTn id="42" dur="166" decel="50000">
                                          <p:stCondLst>
                                            <p:cond delay="1668"/>
                                          </p:stCondLst>
                                        </p:cTn>
                                        <p:tgtEl>
                                          <p:spTgt spid="2"/>
                                        </p:tgtEl>
                                      </p:cBhvr>
                                      <p:to x="100000" y="100000"/>
                                    </p:animScale>
                                    <p:animScale>
                                      <p:cBhvr>
                                        <p:cTn id="43" dur="26">
                                          <p:stCondLst>
                                            <p:cond delay="1808"/>
                                          </p:stCondLst>
                                        </p:cTn>
                                        <p:tgtEl>
                                          <p:spTgt spid="2"/>
                                        </p:tgtEl>
                                      </p:cBhvr>
                                      <p:to x="100000" y="95000"/>
                                    </p:animScale>
                                    <p:animScale>
                                      <p:cBhvr>
                                        <p:cTn id="44" dur="166" decel="50000">
                                          <p:stCondLst>
                                            <p:cond delay="1834"/>
                                          </p:stCondLst>
                                        </p:cTn>
                                        <p:tgtEl>
                                          <p:spTgt spid="2"/>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389"/>
                                        </p:tgtEl>
                                        <p:attrNameLst>
                                          <p:attrName>style.visibility</p:attrName>
                                        </p:attrNameLst>
                                      </p:cBhvr>
                                      <p:to>
                                        <p:strVal val="visible"/>
                                      </p:to>
                                    </p:set>
                                    <p:anim calcmode="lin" valueType="num">
                                      <p:cBhvr>
                                        <p:cTn id="49" dur="500" fill="hold"/>
                                        <p:tgtEl>
                                          <p:spTgt spid="15389"/>
                                        </p:tgtEl>
                                        <p:attrNameLst>
                                          <p:attrName>ppt_x</p:attrName>
                                        </p:attrNameLst>
                                      </p:cBhvr>
                                      <p:tavLst>
                                        <p:tav tm="0">
                                          <p:val>
                                            <p:strVal val="#ppt_x"/>
                                          </p:val>
                                        </p:tav>
                                        <p:tav tm="100000">
                                          <p:val>
                                            <p:strVal val="#ppt_x"/>
                                          </p:val>
                                        </p:tav>
                                      </p:tavLst>
                                    </p:anim>
                                    <p:anim calcmode="lin" valueType="num">
                                      <p:cBhvr>
                                        <p:cTn id="50" dur="500" fill="hold"/>
                                        <p:tgtEl>
                                          <p:spTgt spid="153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51" restart="whenNotActive" fill="hold" evtFilter="cancelBubble" nodeType="interactiveSeq">
                <p:stCondLst>
                  <p:cond evt="onClick" delay="0">
                    <p:tgtEl>
                      <p:spTgt spid="4"/>
                    </p:tgtEl>
                  </p:cond>
                </p:stCondLst>
                <p:endSync evt="end" delay="0">
                  <p:rtn val="all"/>
                </p:endSync>
                <p:childTnLst>
                  <p:par>
                    <p:cTn id="52" fill="hold">
                      <p:stCondLst>
                        <p:cond delay="0"/>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5390"/>
                                        </p:tgtEl>
                                        <p:attrNameLst>
                                          <p:attrName>style.visibility</p:attrName>
                                        </p:attrNameLst>
                                      </p:cBhvr>
                                      <p:to>
                                        <p:strVal val="visible"/>
                                      </p:to>
                                    </p:set>
                                    <p:anim calcmode="lin" valueType="num">
                                      <p:cBhvr>
                                        <p:cTn id="56" dur="500" fill="hold"/>
                                        <p:tgtEl>
                                          <p:spTgt spid="15390"/>
                                        </p:tgtEl>
                                        <p:attrNameLst>
                                          <p:attrName>ppt_x</p:attrName>
                                        </p:attrNameLst>
                                      </p:cBhvr>
                                      <p:tavLst>
                                        <p:tav tm="0">
                                          <p:val>
                                            <p:strVal val="#ppt_x"/>
                                          </p:val>
                                        </p:tav>
                                        <p:tav tm="100000">
                                          <p:val>
                                            <p:strVal val="#ppt_x"/>
                                          </p:val>
                                        </p:tav>
                                      </p:tavLst>
                                    </p:anim>
                                    <p:anim calcmode="lin" valueType="num">
                                      <p:cBhvr>
                                        <p:cTn id="57" dur="500" fill="hold"/>
                                        <p:tgtEl>
                                          <p:spTgt spid="15390"/>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4"/>
                  </p:tgtEl>
                </p:cond>
              </p:nextCondLst>
            </p:seq>
            <p:seq concurrent="1" nextAc="seek">
              <p:cTn id="58" restart="whenNotActive" fill="hold" evtFilter="cancelBubble" nodeType="interactiveSeq">
                <p:stCondLst>
                  <p:cond evt="onClick" delay="0">
                    <p:tgtEl>
                      <p:spTgt spid="2"/>
                    </p:tgtEl>
                  </p:cond>
                </p:stCondLst>
                <p:endSync evt="end" delay="0">
                  <p:rtn val="all"/>
                </p:endSync>
                <p:childTnLst>
                  <p:par>
                    <p:cTn id="59" fill="hold">
                      <p:stCondLst>
                        <p:cond delay="0"/>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5391"/>
                                        </p:tgtEl>
                                        <p:attrNameLst>
                                          <p:attrName>style.visibility</p:attrName>
                                        </p:attrNameLst>
                                      </p:cBhvr>
                                      <p:to>
                                        <p:strVal val="visible"/>
                                      </p:to>
                                    </p:set>
                                    <p:anim calcmode="lin" valueType="num">
                                      <p:cBhvr>
                                        <p:cTn id="63" dur="500" fill="hold"/>
                                        <p:tgtEl>
                                          <p:spTgt spid="15391"/>
                                        </p:tgtEl>
                                        <p:attrNameLst>
                                          <p:attrName>ppt_x</p:attrName>
                                        </p:attrNameLst>
                                      </p:cBhvr>
                                      <p:tavLst>
                                        <p:tav tm="0">
                                          <p:val>
                                            <p:strVal val="#ppt_x"/>
                                          </p:val>
                                        </p:tav>
                                        <p:tav tm="100000">
                                          <p:val>
                                            <p:strVal val="#ppt_x"/>
                                          </p:val>
                                        </p:tav>
                                      </p:tavLst>
                                    </p:anim>
                                    <p:anim calcmode="lin" valueType="num">
                                      <p:cBhvr>
                                        <p:cTn id="64" dur="500" fill="hold"/>
                                        <p:tgtEl>
                                          <p:spTgt spid="15391"/>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2"/>
                  </p:tgtEl>
                </p:cond>
              </p:nextCondLst>
            </p:seq>
          </p:childTnLst>
        </p:cTn>
      </p:par>
    </p:tnLst>
    <p:bldLst>
      <p:bldP spid="15389" grpId="0"/>
      <p:bldP spid="15390" grpId="0"/>
      <p:bldP spid="1539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6386" descr="ec2718a182344a0db9c7652e1f84b6ed# #组合 85"/>
          <p:cNvGrpSpPr/>
          <p:nvPr/>
        </p:nvGrpSpPr>
        <p:grpSpPr>
          <a:xfrm>
            <a:off x="1143000" y="3171825"/>
            <a:ext cx="2286000" cy="2667000"/>
            <a:chOff x="0" y="0"/>
            <a:chExt cx="1440" cy="1680"/>
          </a:xfrm>
        </p:grpSpPr>
        <p:sp>
          <p:nvSpPr>
            <p:cNvPr id="23554" name="圆角矩形 16387"/>
            <p:cNvSpPr/>
            <p:nvPr/>
          </p:nvSpPr>
          <p:spPr>
            <a:xfrm>
              <a:off x="0" y="0"/>
              <a:ext cx="1440" cy="1680"/>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lstStyle/>
            <a:p>
              <a:pPr lvl="0" algn="ctr" eaLnBrk="0" hangingPunct="0"/>
              <a:endParaRPr lang="zh-CN" altLang="zh-CN" sz="2000" dirty="0">
                <a:solidFill>
                  <a:srgbClr val="161616"/>
                </a:solidFill>
                <a:latin typeface="Verdana" panose="020B0604030504040204" pitchFamily="34" charset="0"/>
                <a:ea typeface="宋体" panose="02010600030101010101" pitchFamily="2" charset="-122"/>
              </a:endParaRPr>
            </a:p>
          </p:txBody>
        </p:sp>
        <p:sp>
          <p:nvSpPr>
            <p:cNvPr id="23555" name="文本框 16388"/>
            <p:cNvSpPr txBox="1"/>
            <p:nvPr/>
          </p:nvSpPr>
          <p:spPr>
            <a:xfrm>
              <a:off x="60" y="126"/>
              <a:ext cx="1284" cy="1528"/>
            </a:xfrm>
            <a:prstGeom prst="rect">
              <a:avLst/>
            </a:prstGeom>
            <a:noFill/>
            <a:ln w="9525">
              <a:noFill/>
            </a:ln>
          </p:spPr>
          <p:txBody>
            <a:bodyPr anchor="t">
              <a:spAutoFit/>
            </a:bodyPr>
            <a:lstStyle/>
            <a:p>
              <a:pPr lvl="0">
                <a:spcBef>
                  <a:spcPct val="35000"/>
                </a:spcBef>
                <a:spcAft>
                  <a:spcPct val="15000"/>
                </a:spcAft>
              </a:pPr>
              <a:r>
                <a:rPr lang="zh-CN" altLang="en-US" sz="2000" b="1" dirty="0">
                  <a:solidFill>
                    <a:srgbClr val="161616"/>
                  </a:solidFill>
                  <a:latin typeface="Arial" panose="020B0604020202020204" pitchFamily="34" charset="0"/>
                  <a:ea typeface="宋体" panose="02010600030101010101" pitchFamily="2" charset="-122"/>
                </a:rPr>
                <a:t>未经调制的信号所占用的频率范围叫基本频带</a:t>
              </a:r>
            </a:p>
            <a:p>
              <a:pPr lvl="0">
                <a:spcBef>
                  <a:spcPct val="35000"/>
                </a:spcBef>
                <a:spcAft>
                  <a:spcPct val="15000"/>
                </a:spcAft>
              </a:pPr>
              <a:r>
                <a:rPr lang="zh-CN" altLang="en-US" sz="2000" b="1" dirty="0">
                  <a:solidFill>
                    <a:srgbClr val="161616"/>
                  </a:solidFill>
                  <a:latin typeface="Arial" panose="020B0604020202020204" pitchFamily="34" charset="0"/>
                  <a:ea typeface="宋体" panose="02010600030101010101" pitchFamily="2" charset="-122"/>
                </a:rPr>
                <a:t>即基本频带信号</a:t>
              </a:r>
              <a:r>
                <a:rPr lang="en-US" altLang="zh-CN" sz="2000" b="1" dirty="0">
                  <a:solidFill>
                    <a:srgbClr val="161616"/>
                  </a:solidFill>
                  <a:latin typeface="Arial" panose="020B0604020202020204" pitchFamily="34" charset="0"/>
                  <a:ea typeface="宋体" panose="02010600030101010101" pitchFamily="2" charset="-122"/>
                </a:rPr>
                <a:t>——</a:t>
              </a:r>
              <a:r>
                <a:rPr lang="zh-CN" altLang="en-US" sz="2000" b="1" dirty="0">
                  <a:solidFill>
                    <a:srgbClr val="161616"/>
                  </a:solidFill>
                  <a:latin typeface="Arial" panose="020B0604020202020204" pitchFamily="34" charset="0"/>
                  <a:ea typeface="宋体" panose="02010600030101010101" pitchFamily="2" charset="-122"/>
                </a:rPr>
                <a:t>来自信源的信号。</a:t>
              </a:r>
            </a:p>
            <a:p>
              <a:pPr lvl="0" eaLnBrk="0" hangingPunct="0"/>
              <a:endParaRPr lang="en-US" altLang="zh-CN" sz="2000" b="1" dirty="0">
                <a:solidFill>
                  <a:srgbClr val="161616"/>
                </a:solidFill>
                <a:latin typeface="Arial" panose="020B0604020202020204" pitchFamily="34" charset="0"/>
                <a:ea typeface="宋体" panose="02010600030101010101" pitchFamily="2" charset="-122"/>
              </a:endParaRPr>
            </a:p>
          </p:txBody>
        </p:sp>
      </p:grpSp>
      <p:grpSp>
        <p:nvGrpSpPr>
          <p:cNvPr id="3" name="组合 16389" descr="07a89c044c934b7d94b8232da2d7f1fb# #组合 90"/>
          <p:cNvGrpSpPr/>
          <p:nvPr/>
        </p:nvGrpSpPr>
        <p:grpSpPr>
          <a:xfrm>
            <a:off x="755650" y="1268413"/>
            <a:ext cx="3000375" cy="1601787"/>
            <a:chOff x="0" y="0"/>
            <a:chExt cx="1889" cy="1009"/>
          </a:xfrm>
        </p:grpSpPr>
        <p:grpSp>
          <p:nvGrpSpPr>
            <p:cNvPr id="23557" name="组合 16390"/>
            <p:cNvGrpSpPr/>
            <p:nvPr/>
          </p:nvGrpSpPr>
          <p:grpSpPr>
            <a:xfrm>
              <a:off x="0" y="0"/>
              <a:ext cx="1889" cy="1009"/>
              <a:chOff x="0" y="0"/>
              <a:chExt cx="1889" cy="1009"/>
            </a:xfrm>
          </p:grpSpPr>
          <p:grpSp>
            <p:nvGrpSpPr>
              <p:cNvPr id="23558" name="组合 16391"/>
              <p:cNvGrpSpPr/>
              <p:nvPr/>
            </p:nvGrpSpPr>
            <p:grpSpPr>
              <a:xfrm>
                <a:off x="0" y="90"/>
                <a:ext cx="1889" cy="919"/>
                <a:chOff x="0" y="0"/>
                <a:chExt cx="1926" cy="937"/>
              </a:xfrm>
            </p:grpSpPr>
            <p:sp>
              <p:nvSpPr>
                <p:cNvPr id="23559" name="椭圆 16392"/>
                <p:cNvSpPr/>
                <p:nvPr/>
              </p:nvSpPr>
              <p:spPr>
                <a:xfrm>
                  <a:off x="21" y="30"/>
                  <a:ext cx="1905" cy="907"/>
                </a:xfrm>
                <a:prstGeom prst="ellipse">
                  <a:avLst/>
                </a:prstGeom>
                <a:gradFill rotWithShape="1">
                  <a:gsLst>
                    <a:gs pos="0">
                      <a:schemeClr val="accent1"/>
                    </a:gs>
                    <a:gs pos="100000">
                      <a:srgbClr val="154F61"/>
                    </a:gs>
                  </a:gsLst>
                  <a:lin ang="27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
              <p:nvSpPr>
                <p:cNvPr id="23560" name="椭圆 16393"/>
                <p:cNvSpPr/>
                <p:nvPr/>
              </p:nvSpPr>
              <p:spPr>
                <a:xfrm>
                  <a:off x="0" y="0"/>
                  <a:ext cx="1905" cy="907"/>
                </a:xfrm>
                <a:prstGeom prst="ellipse">
                  <a:avLst/>
                </a:prstGeom>
                <a:gradFill rotWithShape="1">
                  <a:gsLst>
                    <a:gs pos="0">
                      <a:srgbClr val="A1D6E7"/>
                    </a:gs>
                    <a:gs pos="100000">
                      <a:schemeClr val="accent1"/>
                    </a:gs>
                  </a:gsLst>
                  <a:lin ang="27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grpSp>
          <p:sp>
            <p:nvSpPr>
              <p:cNvPr id="23561" name="椭圆 16394"/>
              <p:cNvSpPr/>
              <p:nvPr/>
            </p:nvSpPr>
            <p:spPr>
              <a:xfrm>
                <a:off x="89" y="0"/>
                <a:ext cx="1691" cy="845"/>
              </a:xfrm>
              <a:prstGeom prst="ellipse">
                <a:avLst/>
              </a:prstGeom>
              <a:gradFill rotWithShape="1">
                <a:gsLst>
                  <a:gs pos="0">
                    <a:srgbClr val="474776"/>
                  </a:gs>
                  <a:gs pos="100000">
                    <a:schemeClr val="hlink"/>
                  </a:gs>
                </a:gsLst>
                <a:lin ang="27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
            <p:nvSpPr>
              <p:cNvPr id="23562" name="椭圆 16395"/>
              <p:cNvSpPr/>
              <p:nvPr/>
            </p:nvSpPr>
            <p:spPr>
              <a:xfrm>
                <a:off x="111" y="5"/>
                <a:ext cx="1650" cy="824"/>
              </a:xfrm>
              <a:prstGeom prst="ellipse">
                <a:avLst/>
              </a:prstGeom>
              <a:gradFill rotWithShape="1">
                <a:gsLst>
                  <a:gs pos="0">
                    <a:schemeClr val="hlink">
                      <a:alpha val="0"/>
                    </a:schemeClr>
                  </a:gs>
                  <a:gs pos="100000">
                    <a:srgbClr val="DBDBFF"/>
                  </a:gs>
                </a:gsLst>
                <a:lin ang="27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
            <p:nvSpPr>
              <p:cNvPr id="23563" name="椭圆 16396"/>
              <p:cNvSpPr/>
              <p:nvPr/>
            </p:nvSpPr>
            <p:spPr>
              <a:xfrm>
                <a:off x="128" y="13"/>
                <a:ext cx="1570" cy="770"/>
              </a:xfrm>
              <a:prstGeom prst="ellipse">
                <a:avLst/>
              </a:prstGeom>
              <a:gradFill rotWithShape="1">
                <a:gsLst>
                  <a:gs pos="0">
                    <a:srgbClr val="7979CA"/>
                  </a:gs>
                  <a:gs pos="100000">
                    <a:schemeClr val="hlink">
                      <a:alpha val="48000"/>
                    </a:schemeClr>
                  </a:gs>
                </a:gsLst>
                <a:lin ang="27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
            <p:nvSpPr>
              <p:cNvPr id="23564" name="椭圆 16397"/>
              <p:cNvSpPr/>
              <p:nvPr/>
            </p:nvSpPr>
            <p:spPr>
              <a:xfrm>
                <a:off x="211" y="30"/>
                <a:ext cx="1382" cy="624"/>
              </a:xfrm>
              <a:prstGeom prst="ellipse">
                <a:avLst/>
              </a:prstGeom>
              <a:solidFill>
                <a:srgbClr val="FF0000">
                  <a:alpha val="38039"/>
                </a:srgbClr>
              </a:soli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grpSp>
        <p:sp>
          <p:nvSpPr>
            <p:cNvPr id="23565" name="文本框 16398"/>
            <p:cNvSpPr txBox="1"/>
            <p:nvPr/>
          </p:nvSpPr>
          <p:spPr>
            <a:xfrm>
              <a:off x="528" y="126"/>
              <a:ext cx="774" cy="422"/>
            </a:xfrm>
            <a:prstGeom prst="rect">
              <a:avLst/>
            </a:prstGeom>
            <a:noFill/>
            <a:ln w="9525">
              <a:noFill/>
            </a:ln>
          </p:spPr>
          <p:txBody>
            <a:bodyPr wrap="none" anchor="t">
              <a:spAutoFit/>
            </a:bodyPr>
            <a:lstStyle/>
            <a:p>
              <a:pPr lvl="0" algn="ctr" eaLnBrk="0" hangingPunct="0"/>
              <a:r>
                <a:rPr lang="zh-CN" altLang="en-US" sz="3200" b="1" dirty="0">
                  <a:solidFill>
                    <a:srgbClr val="161616"/>
                  </a:solidFill>
                  <a:latin typeface="Arial" panose="020B0604020202020204" pitchFamily="34" charset="0"/>
                  <a:ea typeface="宋体" panose="02010600030101010101" pitchFamily="2" charset="-122"/>
                </a:rPr>
                <a:t>基带信号</a:t>
              </a:r>
            </a:p>
          </p:txBody>
        </p:sp>
      </p:grpSp>
      <p:grpSp>
        <p:nvGrpSpPr>
          <p:cNvPr id="6" name="组合 16399" descr="813548a536344382add890e70aeab97c# #组合 100"/>
          <p:cNvGrpSpPr/>
          <p:nvPr/>
        </p:nvGrpSpPr>
        <p:grpSpPr>
          <a:xfrm>
            <a:off x="5562600" y="3171825"/>
            <a:ext cx="2286000" cy="2667000"/>
            <a:chOff x="0" y="0"/>
            <a:chExt cx="1440" cy="1680"/>
          </a:xfrm>
        </p:grpSpPr>
        <p:sp>
          <p:nvSpPr>
            <p:cNvPr id="23567" name="圆角矩形 16400"/>
            <p:cNvSpPr/>
            <p:nvPr/>
          </p:nvSpPr>
          <p:spPr>
            <a:xfrm>
              <a:off x="0" y="0"/>
              <a:ext cx="1440" cy="1680"/>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lstStyle/>
            <a:p>
              <a:pPr lvl="0" algn="ctr" eaLnBrk="0" hangingPunct="0"/>
              <a:endParaRPr lang="zh-CN" altLang="zh-CN" sz="2000" dirty="0">
                <a:solidFill>
                  <a:srgbClr val="161616"/>
                </a:solidFill>
                <a:latin typeface="Verdana" panose="020B0604030504040204" pitchFamily="34" charset="0"/>
                <a:ea typeface="宋体" panose="02010600030101010101" pitchFamily="2" charset="-122"/>
              </a:endParaRPr>
            </a:p>
          </p:txBody>
        </p:sp>
        <p:sp>
          <p:nvSpPr>
            <p:cNvPr id="23568" name="文本框 16401"/>
            <p:cNvSpPr txBox="1"/>
            <p:nvPr/>
          </p:nvSpPr>
          <p:spPr>
            <a:xfrm>
              <a:off x="102" y="26"/>
              <a:ext cx="1284" cy="1210"/>
            </a:xfrm>
            <a:prstGeom prst="rect">
              <a:avLst/>
            </a:prstGeom>
            <a:noFill/>
            <a:ln w="9525">
              <a:noFill/>
            </a:ln>
          </p:spPr>
          <p:txBody>
            <a:bodyPr anchor="t">
              <a:spAutoFit/>
            </a:bodyPr>
            <a:lstStyle/>
            <a:p>
              <a:pPr lvl="0" eaLnBrk="0" hangingPunct="0"/>
              <a:r>
                <a:rPr lang="zh-CN" altLang="en-US" sz="2000" b="1" dirty="0">
                  <a:solidFill>
                    <a:srgbClr val="161616"/>
                  </a:solidFill>
                  <a:latin typeface="Arial" panose="020B0604020202020204" pitchFamily="34" charset="0"/>
                  <a:ea typeface="宋体" panose="02010600030101010101" pitchFamily="2" charset="-122"/>
                </a:rPr>
                <a:t>把基带信号经过载波调制后，把信号的频率范围搬移到较高的频段以便在信道中传输。</a:t>
              </a:r>
            </a:p>
          </p:txBody>
        </p:sp>
      </p:grpSp>
      <p:grpSp>
        <p:nvGrpSpPr>
          <p:cNvPr id="7" name="组合 16402" descr="07a89c044c934b7d94b8232da2d7f1fb# #组合 90"/>
          <p:cNvGrpSpPr/>
          <p:nvPr/>
        </p:nvGrpSpPr>
        <p:grpSpPr>
          <a:xfrm>
            <a:off x="5148263" y="1268413"/>
            <a:ext cx="2998787" cy="1601787"/>
            <a:chOff x="0" y="0"/>
            <a:chExt cx="1889" cy="1009"/>
          </a:xfrm>
        </p:grpSpPr>
        <p:grpSp>
          <p:nvGrpSpPr>
            <p:cNvPr id="23570" name="组合 16403"/>
            <p:cNvGrpSpPr/>
            <p:nvPr/>
          </p:nvGrpSpPr>
          <p:grpSpPr>
            <a:xfrm>
              <a:off x="0" y="0"/>
              <a:ext cx="1889" cy="1009"/>
              <a:chOff x="0" y="0"/>
              <a:chExt cx="1889" cy="1009"/>
            </a:xfrm>
          </p:grpSpPr>
          <p:grpSp>
            <p:nvGrpSpPr>
              <p:cNvPr id="23571" name="组合 16404"/>
              <p:cNvGrpSpPr/>
              <p:nvPr/>
            </p:nvGrpSpPr>
            <p:grpSpPr>
              <a:xfrm>
                <a:off x="0" y="90"/>
                <a:ext cx="1889" cy="919"/>
                <a:chOff x="0" y="0"/>
                <a:chExt cx="1926" cy="937"/>
              </a:xfrm>
            </p:grpSpPr>
            <p:sp>
              <p:nvSpPr>
                <p:cNvPr id="23572" name="椭圆 16405"/>
                <p:cNvSpPr/>
                <p:nvPr/>
              </p:nvSpPr>
              <p:spPr>
                <a:xfrm>
                  <a:off x="21" y="30"/>
                  <a:ext cx="1905" cy="907"/>
                </a:xfrm>
                <a:prstGeom prst="ellipse">
                  <a:avLst/>
                </a:prstGeom>
                <a:gradFill rotWithShape="1">
                  <a:gsLst>
                    <a:gs pos="0">
                      <a:schemeClr val="accent1"/>
                    </a:gs>
                    <a:gs pos="100000">
                      <a:srgbClr val="154F61"/>
                    </a:gs>
                  </a:gsLst>
                  <a:lin ang="27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
              <p:nvSpPr>
                <p:cNvPr id="23573" name="椭圆 16406"/>
                <p:cNvSpPr/>
                <p:nvPr/>
              </p:nvSpPr>
              <p:spPr>
                <a:xfrm>
                  <a:off x="0" y="0"/>
                  <a:ext cx="1905" cy="907"/>
                </a:xfrm>
                <a:prstGeom prst="ellipse">
                  <a:avLst/>
                </a:prstGeom>
                <a:gradFill rotWithShape="1">
                  <a:gsLst>
                    <a:gs pos="0">
                      <a:srgbClr val="A1D6E7"/>
                    </a:gs>
                    <a:gs pos="100000">
                      <a:schemeClr val="accent1"/>
                    </a:gs>
                  </a:gsLst>
                  <a:lin ang="27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grpSp>
          <p:sp>
            <p:nvSpPr>
              <p:cNvPr id="23574" name="椭圆 16407"/>
              <p:cNvSpPr/>
              <p:nvPr/>
            </p:nvSpPr>
            <p:spPr>
              <a:xfrm>
                <a:off x="89" y="0"/>
                <a:ext cx="1691" cy="845"/>
              </a:xfrm>
              <a:prstGeom prst="ellipse">
                <a:avLst/>
              </a:prstGeom>
              <a:gradFill rotWithShape="1">
                <a:gsLst>
                  <a:gs pos="0">
                    <a:srgbClr val="474776"/>
                  </a:gs>
                  <a:gs pos="100000">
                    <a:schemeClr val="hlink"/>
                  </a:gs>
                </a:gsLst>
                <a:lin ang="27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
            <p:nvSpPr>
              <p:cNvPr id="23575" name="椭圆 16408"/>
              <p:cNvSpPr/>
              <p:nvPr/>
            </p:nvSpPr>
            <p:spPr>
              <a:xfrm>
                <a:off x="111" y="5"/>
                <a:ext cx="1650" cy="824"/>
              </a:xfrm>
              <a:prstGeom prst="ellipse">
                <a:avLst/>
              </a:prstGeom>
              <a:gradFill rotWithShape="1">
                <a:gsLst>
                  <a:gs pos="0">
                    <a:schemeClr val="hlink">
                      <a:alpha val="0"/>
                    </a:schemeClr>
                  </a:gs>
                  <a:gs pos="100000">
                    <a:srgbClr val="DBDBFF"/>
                  </a:gs>
                </a:gsLst>
                <a:lin ang="27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
            <p:nvSpPr>
              <p:cNvPr id="23576" name="椭圆 16409"/>
              <p:cNvSpPr/>
              <p:nvPr/>
            </p:nvSpPr>
            <p:spPr>
              <a:xfrm>
                <a:off x="128" y="13"/>
                <a:ext cx="1570" cy="770"/>
              </a:xfrm>
              <a:prstGeom prst="ellipse">
                <a:avLst/>
              </a:prstGeom>
              <a:gradFill rotWithShape="1">
                <a:gsLst>
                  <a:gs pos="0">
                    <a:srgbClr val="7979CA"/>
                  </a:gs>
                  <a:gs pos="100000">
                    <a:schemeClr val="hlink">
                      <a:alpha val="48000"/>
                    </a:schemeClr>
                  </a:gs>
                </a:gsLst>
                <a:lin ang="27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
            <p:nvSpPr>
              <p:cNvPr id="23577" name="椭圆 16410"/>
              <p:cNvSpPr/>
              <p:nvPr/>
            </p:nvSpPr>
            <p:spPr>
              <a:xfrm>
                <a:off x="211" y="30"/>
                <a:ext cx="1382" cy="624"/>
              </a:xfrm>
              <a:prstGeom prst="ellipse">
                <a:avLst/>
              </a:prstGeom>
              <a:solidFill>
                <a:srgbClr val="00FF00">
                  <a:alpha val="38039"/>
                </a:srgbClr>
              </a:soli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grpSp>
        <p:sp>
          <p:nvSpPr>
            <p:cNvPr id="23578" name="文本框 16411"/>
            <p:cNvSpPr txBox="1"/>
            <p:nvPr/>
          </p:nvSpPr>
          <p:spPr>
            <a:xfrm>
              <a:off x="528" y="126"/>
              <a:ext cx="774" cy="422"/>
            </a:xfrm>
            <a:prstGeom prst="rect">
              <a:avLst/>
            </a:prstGeom>
            <a:noFill/>
            <a:ln w="9525">
              <a:noFill/>
            </a:ln>
          </p:spPr>
          <p:txBody>
            <a:bodyPr wrap="none" anchor="t">
              <a:spAutoFit/>
            </a:bodyPr>
            <a:lstStyle/>
            <a:p>
              <a:pPr lvl="0" algn="ctr" eaLnBrk="0" hangingPunct="0"/>
              <a:r>
                <a:rPr lang="zh-CN" altLang="en-US" sz="3200" b="1" dirty="0">
                  <a:solidFill>
                    <a:srgbClr val="161616"/>
                  </a:solidFill>
                  <a:latin typeface="Arial" panose="020B0604020202020204" pitchFamily="34" charset="0"/>
                  <a:ea typeface="宋体" panose="02010600030101010101" pitchFamily="2" charset="-122"/>
                </a:rPr>
                <a:t>带通信号</a:t>
              </a:r>
            </a:p>
          </p:txBody>
        </p:sp>
      </p:grpSp>
      <p:sp>
        <p:nvSpPr>
          <p:cNvPr id="23579" name="标题 14337" descr="afbae0ddf0234c3bbd5a2eb4a4d10acd# #矩形 674"/>
          <p:cNvSpPr>
            <a:spLocks noGrp="1"/>
          </p:cNvSpPr>
          <p:nvPr/>
        </p:nvSpPr>
        <p:spPr>
          <a:xfrm>
            <a:off x="755650" y="260350"/>
            <a:ext cx="7848600" cy="609600"/>
          </a:xfrm>
          <a:prstGeom prst="rect">
            <a:avLst/>
          </a:prstGeom>
          <a:noFill/>
          <a:ln w="9525">
            <a:noFill/>
          </a:ln>
        </p:spPr>
        <p:txBody>
          <a:bodyPr anchor="ctr"/>
          <a:lstStyle/>
          <a:p>
            <a:pPr lvl="0" algn="ctr"/>
            <a:r>
              <a:rPr lang="en-US" altLang="zh-CN" sz="4400" b="1" dirty="0">
                <a:solidFill>
                  <a:schemeClr val="bg1"/>
                </a:solidFill>
                <a:latin typeface="黑体" panose="02010609060101010101" pitchFamily="2" charset="-122"/>
                <a:ea typeface="黑体" panose="02010609060101010101" pitchFamily="2" charset="-122"/>
              </a:rPr>
              <a:t>2</a:t>
            </a:r>
            <a:r>
              <a:rPr lang="zh-CN" altLang="en-US" sz="4400" b="1" dirty="0">
                <a:solidFill>
                  <a:schemeClr val="bg1"/>
                </a:solidFill>
                <a:latin typeface="黑体" panose="02010609060101010101" pitchFamily="2" charset="-122"/>
                <a:ea typeface="黑体" panose="02010609060101010101" pitchFamily="2" charset="-122"/>
              </a:rPr>
              <a:t>、 信道的基本概念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style.rotation</p:attrName>
                                        </p:attrNameLst>
                                      </p:cBhvr>
                                      <p:tavLst>
                                        <p:tav tm="0">
                                          <p:val>
                                            <p:fltVal val="720"/>
                                          </p:val>
                                        </p:tav>
                                        <p:tav tm="100000">
                                          <p:val>
                                            <p:fltVal val="0"/>
                                          </p:val>
                                        </p:tav>
                                      </p:tavLst>
                                    </p:anim>
                                    <p:anim calcmode="lin" valueType="num">
                                      <p:cBhvr>
                                        <p:cTn id="9" dur="2000" fill="hold"/>
                                        <p:tgtEl>
                                          <p:spTgt spid="3"/>
                                        </p:tgtEl>
                                        <p:attrNameLst>
                                          <p:attrName>ppt_h</p:attrName>
                                        </p:attrNameLst>
                                      </p:cBhvr>
                                      <p:tavLst>
                                        <p:tav tm="0">
                                          <p:val>
                                            <p:fltVal val="0"/>
                                          </p:val>
                                        </p:tav>
                                        <p:tav tm="100000">
                                          <p:val>
                                            <p:strVal val="#ppt_h"/>
                                          </p:val>
                                        </p:tav>
                                      </p:tavLst>
                                    </p:anim>
                                    <p:anim calcmode="lin" valueType="num">
                                      <p:cBhvr>
                                        <p:cTn id="10" dur="2000" fill="hold"/>
                                        <p:tgtEl>
                                          <p:spTgt spid="3"/>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000"/>
                                        <p:tgtEl>
                                          <p:spTgt spid="7"/>
                                        </p:tgtEl>
                                      </p:cBhvr>
                                    </p:animEffect>
                                    <p:anim calcmode="lin" valueType="num">
                                      <p:cBhvr>
                                        <p:cTn id="16" dur="2000" fill="hold"/>
                                        <p:tgtEl>
                                          <p:spTgt spid="7"/>
                                        </p:tgtEl>
                                        <p:attrNameLst>
                                          <p:attrName>style.rotation</p:attrName>
                                        </p:attrNameLst>
                                      </p:cBhvr>
                                      <p:tavLst>
                                        <p:tav tm="0">
                                          <p:val>
                                            <p:fltVal val="720"/>
                                          </p:val>
                                        </p:tav>
                                        <p:tav tm="100000">
                                          <p:val>
                                            <p:fltVal val="0"/>
                                          </p:val>
                                        </p:tav>
                                      </p:tavLst>
                                    </p:anim>
                                    <p:anim calcmode="lin" valueType="num">
                                      <p:cBhvr>
                                        <p:cTn id="17" dur="2000" fill="hold"/>
                                        <p:tgtEl>
                                          <p:spTgt spid="7"/>
                                        </p:tgtEl>
                                        <p:attrNameLst>
                                          <p:attrName>ppt_h</p:attrName>
                                        </p:attrNameLst>
                                      </p:cBhvr>
                                      <p:tavLst>
                                        <p:tav tm="0">
                                          <p:val>
                                            <p:fltVal val="0"/>
                                          </p:val>
                                        </p:tav>
                                        <p:tav tm="100000">
                                          <p:val>
                                            <p:strVal val="#ppt_h"/>
                                          </p:val>
                                        </p:tav>
                                      </p:tavLst>
                                    </p:anim>
                                    <p:anim calcmode="lin" valueType="num">
                                      <p:cBhvr>
                                        <p:cTn id="18" dur="2000" fill="hold"/>
                                        <p:tgtEl>
                                          <p:spTgt spid="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19" restart="whenNotActive" fill="hold" evtFilter="cancelBubble" nodeType="interactiveSeq">
                <p:stCondLst>
                  <p:cond evt="onClick" delay="0">
                    <p:tgtEl>
                      <p:spTgt spid="3"/>
                    </p:tgtEl>
                  </p:cond>
                </p:stCondLst>
                <p:endSync evt="end" delay="0">
                  <p:rtn val="all"/>
                </p:endSync>
                <p:childTnLst>
                  <p:par>
                    <p:cTn id="20" fill="hold">
                      <p:stCondLst>
                        <p:cond delay="0"/>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childTnLst>
              </p:cTn>
              <p:nextCondLst>
                <p:cond evt="onClick" delay="0">
                  <p:tgtEl>
                    <p:spTgt spid="3"/>
                  </p:tgtEl>
                </p:cond>
              </p:nextCondLst>
            </p:seq>
            <p:seq concurrent="1" nextAc="seek">
              <p:cTn id="25" restart="whenNotActive" fill="hold" evtFilter="cancelBubble" nodeType="interactiveSeq">
                <p:stCondLst>
                  <p:cond evt="onClick" delay="0">
                    <p:tgtEl>
                      <p:spTgt spid="7"/>
                    </p:tgtEl>
                  </p:cond>
                </p:stCondLst>
                <p:endSync evt="end" delay="0">
                  <p:rtn val="all"/>
                </p:endSync>
                <p:childTnLst>
                  <p:par>
                    <p:cTn id="26" fill="hold">
                      <p:stCondLst>
                        <p:cond delay="0"/>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linds(horizontal)">
                                      <p:cBhvr>
                                        <p:cTn id="30" dur="500"/>
                                        <p:tgtEl>
                                          <p:spTgt spid="6"/>
                                        </p:tgtEl>
                                      </p:cBhvr>
                                    </p:animEffect>
                                  </p:childTnLst>
                                </p:cTn>
                              </p:par>
                            </p:childTnLst>
                          </p:cTn>
                        </p:par>
                      </p:childTnLst>
                    </p:cTn>
                  </p:par>
                </p:childTnLst>
              </p:cTn>
              <p:nextCondLst>
                <p:cond evt="onClick" delay="0">
                  <p:tgtEl>
                    <p:spTgt spid="7"/>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7409" descr="afbae0ddf0234c3bbd5a2eb4a4d10acd# #矩形 674"/>
          <p:cNvSpPr>
            <a:spLocks noGrp="1"/>
          </p:cNvSpPr>
          <p:nvPr>
            <p:ph type="title"/>
          </p:nvPr>
        </p:nvSpPr>
        <p:spPr>
          <a:xfrm>
            <a:off x="539750" y="188913"/>
            <a:ext cx="8229600" cy="1143000"/>
          </a:xfrm>
        </p:spPr>
        <p:txBody>
          <a:bodyPr wrap="square" lIns="91440" tIns="45720" rIns="91440" bIns="45720" anchor="ctr"/>
          <a:lstStyle/>
          <a:p>
            <a:pPr lvl="0"/>
            <a:r>
              <a:rPr lang="en-US" altLang="zh-CN" sz="4400" b="1" dirty="0">
                <a:solidFill>
                  <a:schemeClr val="bg1"/>
                </a:solidFill>
                <a:latin typeface="黑体" panose="02010609060101010101" pitchFamily="2" charset="-122"/>
                <a:ea typeface="黑体" panose="02010609060101010101" pitchFamily="2" charset="-122"/>
              </a:rPr>
              <a:t>3</a:t>
            </a:r>
            <a:r>
              <a:rPr lang="zh-CN" altLang="en-US" sz="4400" b="1" dirty="0">
                <a:solidFill>
                  <a:schemeClr val="bg1"/>
                </a:solidFill>
                <a:latin typeface="黑体" panose="02010609060101010101" pitchFamily="2" charset="-122"/>
                <a:ea typeface="黑体" panose="02010609060101010101" pitchFamily="2" charset="-122"/>
              </a:rPr>
              <a:t>、 最基本的调制方法 </a:t>
            </a:r>
          </a:p>
        </p:txBody>
      </p:sp>
      <p:sp>
        <p:nvSpPr>
          <p:cNvPr id="25602" name="文本框 2"/>
          <p:cNvSpPr txBox="1"/>
          <p:nvPr/>
        </p:nvSpPr>
        <p:spPr>
          <a:xfrm>
            <a:off x="1116013" y="1268413"/>
            <a:ext cx="7415212" cy="4708525"/>
          </a:xfrm>
          <a:prstGeom prst="rect">
            <a:avLst/>
          </a:prstGeom>
          <a:noFill/>
          <a:ln w="9525">
            <a:noFill/>
          </a:ln>
        </p:spPr>
        <p:txBody>
          <a:bodyPr anchor="t">
            <a:spAutoFit/>
          </a:bodyPr>
          <a:lstStyle/>
          <a:p>
            <a:pPr lvl="0">
              <a:lnSpc>
                <a:spcPct val="150000"/>
              </a:lnSpc>
            </a:pPr>
            <a:r>
              <a:rPr lang="zh-CN" altLang="en-US" sz="3600" b="1" dirty="0">
                <a:solidFill>
                  <a:srgbClr val="FF0000"/>
                </a:solidFill>
                <a:latin typeface="Arial" panose="020B0604020202020204" pitchFamily="34" charset="0"/>
                <a:ea typeface="黑体" panose="02010609060101010101" pitchFamily="2" charset="-122"/>
                <a:sym typeface="Arial" panose="020B0604020202020204" pitchFamily="34" charset="0"/>
              </a:rPr>
              <a:t>为什么要调制？</a:t>
            </a:r>
          </a:p>
          <a:p>
            <a:pPr lvl="0">
              <a:lnSpc>
                <a:spcPct val="150000"/>
              </a:lnSpc>
            </a:pPr>
            <a:r>
              <a:rPr lang="zh-CN" altLang="en-US" sz="3600" b="1" dirty="0">
                <a:solidFill>
                  <a:schemeClr val="tx2"/>
                </a:solidFill>
                <a:latin typeface="Arial" panose="020B0604020202020204" pitchFamily="34" charset="0"/>
                <a:ea typeface="黑体" panose="02010609060101010101" pitchFamily="2" charset="-122"/>
                <a:sym typeface="Arial" panose="020B0604020202020204" pitchFamily="34" charset="0"/>
              </a:rPr>
              <a:t>	</a:t>
            </a:r>
            <a:r>
              <a:rPr lang="zh-CN" altLang="en-US" sz="3200" b="1" dirty="0">
                <a:solidFill>
                  <a:schemeClr val="tx2"/>
                </a:solidFill>
                <a:latin typeface="Arial" panose="020B0604020202020204" pitchFamily="34" charset="0"/>
                <a:ea typeface="黑体" panose="02010609060101010101" pitchFamily="2" charset="-122"/>
                <a:sym typeface="Arial" panose="020B0604020202020204" pitchFamily="34" charset="0"/>
              </a:rPr>
              <a:t>基带信号往往包含有较多的低频成分，甚至有直流成分，而许多信道并不能传输这种低频分量或直流分量。为了解决这一问题，就必须对基带信号进行调制。</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descr="afbae0ddf0234c3bbd5a2eb4a4d10acd# #矩形 674"/>
          <p:cNvSpPr>
            <a:spLocks noGrp="1"/>
          </p:cNvSpPr>
          <p:nvPr>
            <p:ph type="title"/>
          </p:nvPr>
        </p:nvSpPr>
        <p:spPr/>
        <p:txBody>
          <a:bodyPr wrap="square" lIns="91440" tIns="45720" rIns="91440" bIns="45720" anchor="ctr"/>
          <a:lstStyle/>
          <a:p>
            <a:pPr lvl="0" algn="l"/>
            <a:r>
              <a:rPr lang="en-US" altLang="zh-CN" sz="4000" b="1" dirty="0">
                <a:solidFill>
                  <a:schemeClr val="bg1"/>
                </a:solidFill>
                <a:latin typeface="黑体" panose="02010609060101010101" pitchFamily="2" charset="-122"/>
                <a:ea typeface="黑体" panose="02010609060101010101" pitchFamily="2" charset="-122"/>
              </a:rPr>
              <a:t>3</a:t>
            </a:r>
            <a:r>
              <a:rPr lang="zh-CN" altLang="en-US" sz="4000" b="1" dirty="0">
                <a:solidFill>
                  <a:schemeClr val="bg1"/>
                </a:solidFill>
                <a:latin typeface="黑体" panose="02010609060101010101" pitchFamily="2" charset="-122"/>
                <a:ea typeface="黑体" panose="02010609060101010101" pitchFamily="2" charset="-122"/>
              </a:rPr>
              <a:t>、 最基本的调制方法</a:t>
            </a:r>
          </a:p>
        </p:txBody>
      </p:sp>
      <p:grpSp>
        <p:nvGrpSpPr>
          <p:cNvPr id="26626" name="组合 17412"/>
          <p:cNvGrpSpPr/>
          <p:nvPr/>
        </p:nvGrpSpPr>
        <p:grpSpPr>
          <a:xfrm>
            <a:off x="1403350" y="1989138"/>
            <a:ext cx="2163763" cy="3165475"/>
            <a:chOff x="0" y="0"/>
            <a:chExt cx="1363" cy="1994"/>
          </a:xfrm>
        </p:grpSpPr>
        <p:sp>
          <p:nvSpPr>
            <p:cNvPr id="26627" name="圆角矩形 17413"/>
            <p:cNvSpPr/>
            <p:nvPr/>
          </p:nvSpPr>
          <p:spPr>
            <a:xfrm>
              <a:off x="0" y="194"/>
              <a:ext cx="1363" cy="1800"/>
            </a:xfrm>
            <a:prstGeom prst="roundRect">
              <a:avLst>
                <a:gd name="adj" fmla="val 17509"/>
              </a:avLst>
            </a:prstGeom>
            <a:gradFill rotWithShape="1">
              <a:gsLst>
                <a:gs pos="0">
                  <a:srgbClr val="4E91D4"/>
                </a:gs>
                <a:gs pos="100000">
                  <a:srgbClr val="3477A4"/>
                </a:gs>
              </a:gsLst>
              <a:lin ang="27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
          <p:nvSpPr>
            <p:cNvPr id="26628" name="圆角矩形 17414"/>
            <p:cNvSpPr/>
            <p:nvPr/>
          </p:nvSpPr>
          <p:spPr>
            <a:xfrm>
              <a:off x="21" y="199"/>
              <a:ext cx="1322" cy="1766"/>
            </a:xfrm>
            <a:prstGeom prst="roundRect">
              <a:avLst>
                <a:gd name="adj" fmla="val 16667"/>
              </a:avLst>
            </a:prstGeom>
            <a:solidFill>
              <a:srgbClr val="3CA1E6"/>
            </a:soli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
          <p:nvSpPr>
            <p:cNvPr id="26629" name="圆角矩形 17415"/>
            <p:cNvSpPr/>
            <p:nvPr/>
          </p:nvSpPr>
          <p:spPr>
            <a:xfrm>
              <a:off x="32" y="1499"/>
              <a:ext cx="1304" cy="447"/>
            </a:xfrm>
            <a:prstGeom prst="roundRect">
              <a:avLst>
                <a:gd name="adj" fmla="val 50000"/>
              </a:avLst>
            </a:prstGeom>
            <a:gradFill rotWithShape="1">
              <a:gsLst>
                <a:gs pos="0">
                  <a:srgbClr val="3CA1E6">
                    <a:alpha val="0"/>
                  </a:srgbClr>
                </a:gs>
                <a:gs pos="100000">
                  <a:srgbClr val="9BCFF2"/>
                </a:gs>
              </a:gsLst>
              <a:lin ang="54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
          <p:nvSpPr>
            <p:cNvPr id="26630" name="圆角矩形 17416"/>
            <p:cNvSpPr/>
            <p:nvPr/>
          </p:nvSpPr>
          <p:spPr>
            <a:xfrm>
              <a:off x="32" y="213"/>
              <a:ext cx="1304" cy="446"/>
            </a:xfrm>
            <a:prstGeom prst="roundRect">
              <a:avLst>
                <a:gd name="adj" fmla="val 50000"/>
              </a:avLst>
            </a:prstGeom>
            <a:gradFill rotWithShape="1">
              <a:gsLst>
                <a:gs pos="0">
                  <a:srgbClr val="BEE0F7"/>
                </a:gs>
                <a:gs pos="100000">
                  <a:srgbClr val="3CA1E6">
                    <a:alpha val="0"/>
                  </a:srgbClr>
                </a:gs>
              </a:gsLst>
              <a:lin ang="54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grpSp>
          <p:nvGrpSpPr>
            <p:cNvPr id="26631" name="组合 17417"/>
            <p:cNvGrpSpPr/>
            <p:nvPr/>
          </p:nvGrpSpPr>
          <p:grpSpPr>
            <a:xfrm>
              <a:off x="469" y="0"/>
              <a:ext cx="405" cy="405"/>
              <a:chOff x="0" y="0"/>
              <a:chExt cx="668" cy="668"/>
            </a:xfrm>
          </p:grpSpPr>
          <p:sp>
            <p:nvSpPr>
              <p:cNvPr id="26632" name="椭圆 17418"/>
              <p:cNvSpPr/>
              <p:nvPr/>
            </p:nvSpPr>
            <p:spPr>
              <a:xfrm>
                <a:off x="0" y="0"/>
                <a:ext cx="668" cy="668"/>
              </a:xfrm>
              <a:prstGeom prst="ellipse">
                <a:avLst/>
              </a:prstGeom>
              <a:solidFill>
                <a:srgbClr val="333333"/>
              </a:soli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
            <p:nvSpPr>
              <p:cNvPr id="26633" name="椭圆 17419"/>
              <p:cNvSpPr/>
              <p:nvPr/>
            </p:nvSpPr>
            <p:spPr>
              <a:xfrm>
                <a:off x="7" y="5"/>
                <a:ext cx="646" cy="647"/>
              </a:xfrm>
              <a:prstGeom prst="ellipse">
                <a:avLst/>
              </a:prstGeom>
              <a:gradFill rotWithShape="1">
                <a:gsLst>
                  <a:gs pos="0">
                    <a:srgbClr val="636869"/>
                  </a:gs>
                  <a:gs pos="100000">
                    <a:srgbClr val="D6E1E2"/>
                  </a:gs>
                </a:gsLst>
                <a:lin ang="54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
            <p:nvSpPr>
              <p:cNvPr id="26634" name="椭圆 17420"/>
              <p:cNvSpPr/>
              <p:nvPr/>
            </p:nvSpPr>
            <p:spPr>
              <a:xfrm>
                <a:off x="15" y="9"/>
                <a:ext cx="631" cy="631"/>
              </a:xfrm>
              <a:prstGeom prst="ellipse">
                <a:avLst/>
              </a:prstGeom>
              <a:gradFill rotWithShape="1">
                <a:gsLst>
                  <a:gs pos="0">
                    <a:srgbClr val="D6E1E2">
                      <a:alpha val="0"/>
                    </a:srgbClr>
                  </a:gs>
                  <a:gs pos="100000">
                    <a:srgbClr val="F1F5F5"/>
                  </a:gs>
                </a:gsLst>
                <a:lin ang="54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
            <p:nvSpPr>
              <p:cNvPr id="26635" name="椭圆 17421"/>
              <p:cNvSpPr/>
              <p:nvPr/>
            </p:nvSpPr>
            <p:spPr>
              <a:xfrm>
                <a:off x="22" y="15"/>
                <a:ext cx="600" cy="589"/>
              </a:xfrm>
              <a:prstGeom prst="ellipse">
                <a:avLst/>
              </a:prstGeom>
              <a:gradFill rotWithShape="1">
                <a:gsLst>
                  <a:gs pos="0">
                    <a:srgbClr val="AAB2B3"/>
                  </a:gs>
                  <a:gs pos="100000">
                    <a:srgbClr val="D6E1E2">
                      <a:alpha val="48000"/>
                    </a:srgbClr>
                  </a:gs>
                </a:gsLst>
                <a:lin ang="54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
            <p:nvSpPr>
              <p:cNvPr id="26636" name="椭圆 17422"/>
              <p:cNvSpPr/>
              <p:nvPr/>
            </p:nvSpPr>
            <p:spPr>
              <a:xfrm>
                <a:off x="57" y="31"/>
                <a:ext cx="533" cy="479"/>
              </a:xfrm>
              <a:prstGeom prst="ellipse">
                <a:avLst/>
              </a:prstGeom>
              <a:gradFill rotWithShape="1">
                <a:gsLst>
                  <a:gs pos="0">
                    <a:srgbClr val="FFFFFF"/>
                  </a:gs>
                  <a:gs pos="100000">
                    <a:srgbClr val="D6E1E2">
                      <a:alpha val="37999"/>
                    </a:srgbClr>
                  </a:gs>
                </a:gsLst>
                <a:lin ang="54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grpSp>
        <p:sp>
          <p:nvSpPr>
            <p:cNvPr id="26637" name="文本框 17423"/>
            <p:cNvSpPr txBox="1"/>
            <p:nvPr/>
          </p:nvSpPr>
          <p:spPr>
            <a:xfrm>
              <a:off x="417" y="58"/>
              <a:ext cx="502" cy="288"/>
            </a:xfrm>
            <a:prstGeom prst="rect">
              <a:avLst/>
            </a:prstGeom>
            <a:noFill/>
            <a:ln w="9525">
              <a:noFill/>
            </a:ln>
          </p:spPr>
          <p:txBody>
            <a:bodyPr wrap="none" anchor="t">
              <a:spAutoFit/>
            </a:bodyPr>
            <a:lstStyle/>
            <a:p>
              <a:pPr lvl="0" algn="ctr"/>
              <a:r>
                <a:rPr lang="zh-CN" altLang="en-US" sz="2400" b="1" dirty="0">
                  <a:solidFill>
                    <a:srgbClr val="161616"/>
                  </a:solidFill>
                  <a:latin typeface="Arial" panose="020B0604020202020204" pitchFamily="34" charset="0"/>
                  <a:ea typeface="宋体" panose="02010600030101010101" pitchFamily="2" charset="-122"/>
                </a:rPr>
                <a:t>调幅</a:t>
              </a:r>
            </a:p>
          </p:txBody>
        </p:sp>
      </p:grpSp>
      <p:sp>
        <p:nvSpPr>
          <p:cNvPr id="17425" name="文本框 17424"/>
          <p:cNvSpPr txBox="1"/>
          <p:nvPr/>
        </p:nvSpPr>
        <p:spPr>
          <a:xfrm>
            <a:off x="1474788" y="2781300"/>
            <a:ext cx="2057400" cy="1200150"/>
          </a:xfrm>
          <a:prstGeom prst="rect">
            <a:avLst/>
          </a:prstGeom>
          <a:noFill/>
          <a:ln w="9525">
            <a:noFill/>
          </a:ln>
        </p:spPr>
        <p:txBody>
          <a:bodyPr anchor="t">
            <a:spAutoFit/>
          </a:bodyPr>
          <a:lstStyle/>
          <a:p>
            <a:pPr lvl="0"/>
            <a:r>
              <a:rPr lang="zh-CN" altLang="en-US" sz="2400" b="1" dirty="0">
                <a:solidFill>
                  <a:srgbClr val="161616"/>
                </a:solidFill>
                <a:latin typeface="Arial" panose="020B0604020202020204" pitchFamily="34" charset="0"/>
                <a:ea typeface="宋体" panose="02010600030101010101" pitchFamily="2" charset="-122"/>
              </a:rPr>
              <a:t>载波的</a:t>
            </a:r>
            <a:r>
              <a:rPr lang="zh-CN" altLang="en-US" sz="2400" b="1" dirty="0">
                <a:solidFill>
                  <a:srgbClr val="FF0000"/>
                </a:solidFill>
                <a:latin typeface="Arial" panose="020B0604020202020204" pitchFamily="34" charset="0"/>
                <a:ea typeface="宋体" panose="02010600030101010101" pitchFamily="2" charset="-122"/>
              </a:rPr>
              <a:t>振幅</a:t>
            </a:r>
            <a:r>
              <a:rPr lang="zh-CN" altLang="en-US" sz="2400" b="1" dirty="0">
                <a:solidFill>
                  <a:srgbClr val="161616"/>
                </a:solidFill>
                <a:latin typeface="Arial" panose="020B0604020202020204" pitchFamily="34" charset="0"/>
                <a:ea typeface="宋体" panose="02010600030101010101" pitchFamily="2" charset="-122"/>
              </a:rPr>
              <a:t>随基带数字信号而变化</a:t>
            </a:r>
          </a:p>
        </p:txBody>
      </p:sp>
      <p:grpSp>
        <p:nvGrpSpPr>
          <p:cNvPr id="26639" name="组合 17426"/>
          <p:cNvGrpSpPr/>
          <p:nvPr/>
        </p:nvGrpSpPr>
        <p:grpSpPr>
          <a:xfrm>
            <a:off x="3862388" y="1989138"/>
            <a:ext cx="2163762" cy="3165475"/>
            <a:chOff x="0" y="0"/>
            <a:chExt cx="1363" cy="1994"/>
          </a:xfrm>
        </p:grpSpPr>
        <p:sp>
          <p:nvSpPr>
            <p:cNvPr id="26640" name="圆角矩形 17427"/>
            <p:cNvSpPr/>
            <p:nvPr/>
          </p:nvSpPr>
          <p:spPr>
            <a:xfrm>
              <a:off x="0" y="194"/>
              <a:ext cx="1363" cy="1800"/>
            </a:xfrm>
            <a:prstGeom prst="roundRect">
              <a:avLst>
                <a:gd name="adj" fmla="val 17509"/>
              </a:avLst>
            </a:prstGeom>
            <a:gradFill rotWithShape="1">
              <a:gsLst>
                <a:gs pos="0">
                  <a:srgbClr val="34B034"/>
                </a:gs>
                <a:gs pos="100000">
                  <a:srgbClr val="3F8B4A"/>
                </a:gs>
              </a:gsLst>
              <a:lin ang="27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
          <p:nvSpPr>
            <p:cNvPr id="26641" name="圆角矩形 17428"/>
            <p:cNvSpPr/>
            <p:nvPr/>
          </p:nvSpPr>
          <p:spPr>
            <a:xfrm>
              <a:off x="21" y="199"/>
              <a:ext cx="1322" cy="1766"/>
            </a:xfrm>
            <a:prstGeom prst="roundRect">
              <a:avLst>
                <a:gd name="adj" fmla="val 16667"/>
              </a:avLst>
            </a:prstGeom>
            <a:solidFill>
              <a:srgbClr val="73E77E"/>
            </a:soli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
          <p:nvSpPr>
            <p:cNvPr id="26642" name="圆角矩形 17429"/>
            <p:cNvSpPr/>
            <p:nvPr/>
          </p:nvSpPr>
          <p:spPr>
            <a:xfrm>
              <a:off x="32" y="1499"/>
              <a:ext cx="1304" cy="447"/>
            </a:xfrm>
            <a:prstGeom prst="roundRect">
              <a:avLst>
                <a:gd name="adj" fmla="val 50000"/>
              </a:avLst>
            </a:prstGeom>
            <a:gradFill rotWithShape="1">
              <a:gsLst>
                <a:gs pos="0">
                  <a:srgbClr val="73E77E"/>
                </a:gs>
                <a:gs pos="100000">
                  <a:srgbClr val="B3F2B9"/>
                </a:gs>
              </a:gsLst>
              <a:lin ang="54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
          <p:nvSpPr>
            <p:cNvPr id="26643" name="圆角矩形 17430"/>
            <p:cNvSpPr/>
            <p:nvPr/>
          </p:nvSpPr>
          <p:spPr>
            <a:xfrm>
              <a:off x="32" y="213"/>
              <a:ext cx="1304" cy="446"/>
            </a:xfrm>
            <a:prstGeom prst="roundRect">
              <a:avLst>
                <a:gd name="adj" fmla="val 50000"/>
              </a:avLst>
            </a:prstGeom>
            <a:gradFill rotWithShape="1">
              <a:gsLst>
                <a:gs pos="0">
                  <a:srgbClr val="D0F7D4"/>
                </a:gs>
                <a:gs pos="100000">
                  <a:srgbClr val="73E77E"/>
                </a:gs>
              </a:gsLst>
              <a:lin ang="54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
          <p:nvSpPr>
            <p:cNvPr id="26644" name="椭圆 17431"/>
            <p:cNvSpPr/>
            <p:nvPr/>
          </p:nvSpPr>
          <p:spPr>
            <a:xfrm>
              <a:off x="469" y="0"/>
              <a:ext cx="405" cy="405"/>
            </a:xfrm>
            <a:prstGeom prst="ellipse">
              <a:avLst/>
            </a:prstGeom>
            <a:solidFill>
              <a:srgbClr val="333333"/>
            </a:soli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
          <p:nvSpPr>
            <p:cNvPr id="26645" name="椭圆 17432"/>
            <p:cNvSpPr/>
            <p:nvPr/>
          </p:nvSpPr>
          <p:spPr>
            <a:xfrm>
              <a:off x="473" y="3"/>
              <a:ext cx="392" cy="392"/>
            </a:xfrm>
            <a:prstGeom prst="ellipse">
              <a:avLst/>
            </a:prstGeom>
            <a:gradFill rotWithShape="1">
              <a:gsLst>
                <a:gs pos="0">
                  <a:srgbClr val="636869"/>
                </a:gs>
                <a:gs pos="100000">
                  <a:srgbClr val="D6E1E2"/>
                </a:gs>
              </a:gsLst>
              <a:lin ang="54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
          <p:nvSpPr>
            <p:cNvPr id="26646" name="椭圆 17433"/>
            <p:cNvSpPr/>
            <p:nvPr/>
          </p:nvSpPr>
          <p:spPr>
            <a:xfrm>
              <a:off x="478" y="5"/>
              <a:ext cx="383" cy="383"/>
            </a:xfrm>
            <a:prstGeom prst="ellipse">
              <a:avLst/>
            </a:prstGeom>
            <a:gradFill rotWithShape="1">
              <a:gsLst>
                <a:gs pos="0">
                  <a:srgbClr val="D6E1E2">
                    <a:alpha val="0"/>
                  </a:srgbClr>
                </a:gs>
                <a:gs pos="100000">
                  <a:srgbClr val="F1F5F5"/>
                </a:gs>
              </a:gsLst>
              <a:lin ang="54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
          <p:nvSpPr>
            <p:cNvPr id="26647" name="椭圆 17434"/>
            <p:cNvSpPr/>
            <p:nvPr/>
          </p:nvSpPr>
          <p:spPr>
            <a:xfrm>
              <a:off x="482" y="9"/>
              <a:ext cx="364" cy="357"/>
            </a:xfrm>
            <a:prstGeom prst="ellipse">
              <a:avLst/>
            </a:prstGeom>
            <a:gradFill rotWithShape="1">
              <a:gsLst>
                <a:gs pos="0">
                  <a:srgbClr val="AAB2B3"/>
                </a:gs>
                <a:gs pos="100000">
                  <a:srgbClr val="D6E1E2">
                    <a:alpha val="48000"/>
                  </a:srgbClr>
                </a:gs>
              </a:gsLst>
              <a:lin ang="54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
          <p:nvSpPr>
            <p:cNvPr id="26648" name="椭圆 17435"/>
            <p:cNvSpPr/>
            <p:nvPr/>
          </p:nvSpPr>
          <p:spPr>
            <a:xfrm>
              <a:off x="504" y="19"/>
              <a:ext cx="323" cy="290"/>
            </a:xfrm>
            <a:prstGeom prst="ellipse">
              <a:avLst/>
            </a:prstGeom>
            <a:gradFill rotWithShape="1">
              <a:gsLst>
                <a:gs pos="0">
                  <a:srgbClr val="FFFFFF"/>
                </a:gs>
                <a:gs pos="100000">
                  <a:srgbClr val="D6E1E2">
                    <a:alpha val="37999"/>
                  </a:srgbClr>
                </a:gs>
              </a:gsLst>
              <a:lin ang="54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
          <p:nvSpPr>
            <p:cNvPr id="26649" name="文本框 17436"/>
            <p:cNvSpPr txBox="1"/>
            <p:nvPr/>
          </p:nvSpPr>
          <p:spPr>
            <a:xfrm>
              <a:off x="417" y="58"/>
              <a:ext cx="502" cy="288"/>
            </a:xfrm>
            <a:prstGeom prst="rect">
              <a:avLst/>
            </a:prstGeom>
            <a:noFill/>
            <a:ln w="9525">
              <a:noFill/>
            </a:ln>
          </p:spPr>
          <p:txBody>
            <a:bodyPr wrap="none" anchor="t">
              <a:spAutoFit/>
            </a:bodyPr>
            <a:lstStyle/>
            <a:p>
              <a:pPr lvl="0" algn="ctr"/>
              <a:r>
                <a:rPr lang="zh-CN" altLang="en-US" sz="2400" b="1" dirty="0">
                  <a:solidFill>
                    <a:srgbClr val="161616"/>
                  </a:solidFill>
                  <a:latin typeface="Arial" panose="020B0604020202020204" pitchFamily="34" charset="0"/>
                  <a:ea typeface="宋体" panose="02010600030101010101" pitchFamily="2" charset="-122"/>
                  <a:sym typeface="Arial" panose="020B0604020202020204" pitchFamily="34" charset="0"/>
                </a:rPr>
                <a:t>调频</a:t>
              </a:r>
            </a:p>
          </p:txBody>
        </p:sp>
      </p:grpSp>
      <p:sp>
        <p:nvSpPr>
          <p:cNvPr id="26650" name="圆角矩形 17437"/>
          <p:cNvSpPr/>
          <p:nvPr/>
        </p:nvSpPr>
        <p:spPr>
          <a:xfrm>
            <a:off x="3924300" y="4149725"/>
            <a:ext cx="2070100" cy="773113"/>
          </a:xfrm>
          <a:prstGeom prst="roundRect">
            <a:avLst>
              <a:gd name="adj" fmla="val 50000"/>
            </a:avLst>
          </a:prstGeom>
          <a:gradFill rotWithShape="1">
            <a:gsLst>
              <a:gs pos="0">
                <a:srgbClr val="72B2BB"/>
              </a:gs>
              <a:gs pos="100000">
                <a:schemeClr val="bg1"/>
              </a:gs>
            </a:gsLst>
            <a:lin ang="54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grpSp>
        <p:nvGrpSpPr>
          <p:cNvPr id="26651" name="组合 17438"/>
          <p:cNvGrpSpPr/>
          <p:nvPr/>
        </p:nvGrpSpPr>
        <p:grpSpPr>
          <a:xfrm>
            <a:off x="6224588" y="1989138"/>
            <a:ext cx="2163762" cy="3165475"/>
            <a:chOff x="0" y="0"/>
            <a:chExt cx="1363" cy="1994"/>
          </a:xfrm>
        </p:grpSpPr>
        <p:sp>
          <p:nvSpPr>
            <p:cNvPr id="26652" name="圆角矩形 17439"/>
            <p:cNvSpPr/>
            <p:nvPr/>
          </p:nvSpPr>
          <p:spPr>
            <a:xfrm>
              <a:off x="0" y="194"/>
              <a:ext cx="1363" cy="1800"/>
            </a:xfrm>
            <a:prstGeom prst="roundRect">
              <a:avLst>
                <a:gd name="adj" fmla="val 17509"/>
              </a:avLst>
            </a:prstGeom>
            <a:gradFill rotWithShape="1">
              <a:gsLst>
                <a:gs pos="0">
                  <a:srgbClr val="B59F43"/>
                </a:gs>
                <a:gs pos="100000">
                  <a:srgbClr val="8F8849"/>
                </a:gs>
              </a:gsLst>
              <a:lin ang="27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
          <p:nvSpPr>
            <p:cNvPr id="26653" name="圆角矩形 17440"/>
            <p:cNvSpPr/>
            <p:nvPr/>
          </p:nvSpPr>
          <p:spPr>
            <a:xfrm>
              <a:off x="21" y="199"/>
              <a:ext cx="1322" cy="1766"/>
            </a:xfrm>
            <a:prstGeom prst="roundRect">
              <a:avLst>
                <a:gd name="adj" fmla="val 16667"/>
              </a:avLst>
            </a:prstGeom>
            <a:solidFill>
              <a:srgbClr val="E9E065"/>
            </a:soli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
          <p:nvSpPr>
            <p:cNvPr id="26654" name="圆角矩形 17441"/>
            <p:cNvSpPr/>
            <p:nvPr/>
          </p:nvSpPr>
          <p:spPr>
            <a:xfrm>
              <a:off x="32" y="1499"/>
              <a:ext cx="1304" cy="447"/>
            </a:xfrm>
            <a:prstGeom prst="roundRect">
              <a:avLst>
                <a:gd name="adj" fmla="val 50000"/>
              </a:avLst>
            </a:prstGeom>
            <a:gradFill rotWithShape="1">
              <a:gsLst>
                <a:gs pos="0">
                  <a:srgbClr val="E9E065"/>
                </a:gs>
                <a:gs pos="100000">
                  <a:srgbClr val="F2EDA6"/>
                </a:gs>
              </a:gsLst>
              <a:lin ang="54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
          <p:nvSpPr>
            <p:cNvPr id="26655" name="圆角矩形 17442"/>
            <p:cNvSpPr/>
            <p:nvPr/>
          </p:nvSpPr>
          <p:spPr>
            <a:xfrm>
              <a:off x="32" y="213"/>
              <a:ext cx="1304" cy="446"/>
            </a:xfrm>
            <a:prstGeom prst="roundRect">
              <a:avLst>
                <a:gd name="adj" fmla="val 50000"/>
              </a:avLst>
            </a:prstGeom>
            <a:gradFill rotWithShape="1">
              <a:gsLst>
                <a:gs pos="0">
                  <a:srgbClr val="F8F5CC"/>
                </a:gs>
                <a:gs pos="100000">
                  <a:srgbClr val="E9E065"/>
                </a:gs>
              </a:gsLst>
              <a:lin ang="54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grpSp>
          <p:nvGrpSpPr>
            <p:cNvPr id="26656" name="组合 17443"/>
            <p:cNvGrpSpPr/>
            <p:nvPr/>
          </p:nvGrpSpPr>
          <p:grpSpPr>
            <a:xfrm>
              <a:off x="469" y="0"/>
              <a:ext cx="405" cy="405"/>
              <a:chOff x="0" y="0"/>
              <a:chExt cx="668" cy="668"/>
            </a:xfrm>
          </p:grpSpPr>
          <p:sp>
            <p:nvSpPr>
              <p:cNvPr id="26657" name="椭圆 17444"/>
              <p:cNvSpPr/>
              <p:nvPr/>
            </p:nvSpPr>
            <p:spPr>
              <a:xfrm>
                <a:off x="0" y="0"/>
                <a:ext cx="668" cy="668"/>
              </a:xfrm>
              <a:prstGeom prst="ellipse">
                <a:avLst/>
              </a:prstGeom>
              <a:solidFill>
                <a:srgbClr val="333333"/>
              </a:soli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
            <p:nvSpPr>
              <p:cNvPr id="26658" name="椭圆 17445"/>
              <p:cNvSpPr/>
              <p:nvPr/>
            </p:nvSpPr>
            <p:spPr>
              <a:xfrm>
                <a:off x="7" y="5"/>
                <a:ext cx="646" cy="647"/>
              </a:xfrm>
              <a:prstGeom prst="ellipse">
                <a:avLst/>
              </a:prstGeom>
              <a:gradFill rotWithShape="1">
                <a:gsLst>
                  <a:gs pos="0">
                    <a:srgbClr val="636869"/>
                  </a:gs>
                  <a:gs pos="100000">
                    <a:srgbClr val="D6E1E2"/>
                  </a:gs>
                </a:gsLst>
                <a:lin ang="54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
            <p:nvSpPr>
              <p:cNvPr id="26659" name="椭圆 17446"/>
              <p:cNvSpPr/>
              <p:nvPr/>
            </p:nvSpPr>
            <p:spPr>
              <a:xfrm>
                <a:off x="15" y="9"/>
                <a:ext cx="631" cy="631"/>
              </a:xfrm>
              <a:prstGeom prst="ellipse">
                <a:avLst/>
              </a:prstGeom>
              <a:gradFill rotWithShape="1">
                <a:gsLst>
                  <a:gs pos="0">
                    <a:srgbClr val="D6E1E2">
                      <a:alpha val="0"/>
                    </a:srgbClr>
                  </a:gs>
                  <a:gs pos="100000">
                    <a:srgbClr val="F1F5F5"/>
                  </a:gs>
                </a:gsLst>
                <a:lin ang="54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
            <p:nvSpPr>
              <p:cNvPr id="26660" name="椭圆 17447"/>
              <p:cNvSpPr/>
              <p:nvPr/>
            </p:nvSpPr>
            <p:spPr>
              <a:xfrm>
                <a:off x="22" y="15"/>
                <a:ext cx="600" cy="589"/>
              </a:xfrm>
              <a:prstGeom prst="ellipse">
                <a:avLst/>
              </a:prstGeom>
              <a:gradFill rotWithShape="1">
                <a:gsLst>
                  <a:gs pos="0">
                    <a:srgbClr val="AAB2B3"/>
                  </a:gs>
                  <a:gs pos="100000">
                    <a:srgbClr val="D6E1E2">
                      <a:alpha val="48000"/>
                    </a:srgbClr>
                  </a:gs>
                </a:gsLst>
                <a:lin ang="54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
            <p:nvSpPr>
              <p:cNvPr id="26661" name="椭圆 17448"/>
              <p:cNvSpPr/>
              <p:nvPr/>
            </p:nvSpPr>
            <p:spPr>
              <a:xfrm>
                <a:off x="57" y="31"/>
                <a:ext cx="533" cy="479"/>
              </a:xfrm>
              <a:prstGeom prst="ellipse">
                <a:avLst/>
              </a:prstGeom>
              <a:gradFill rotWithShape="1">
                <a:gsLst>
                  <a:gs pos="0">
                    <a:srgbClr val="FFFFFF"/>
                  </a:gs>
                  <a:gs pos="100000">
                    <a:srgbClr val="D6E1E2">
                      <a:alpha val="37999"/>
                    </a:srgbClr>
                  </a:gs>
                </a:gsLst>
                <a:lin ang="54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grpSp>
        <p:sp>
          <p:nvSpPr>
            <p:cNvPr id="26662" name="文本框 17449"/>
            <p:cNvSpPr txBox="1"/>
            <p:nvPr/>
          </p:nvSpPr>
          <p:spPr>
            <a:xfrm>
              <a:off x="417" y="58"/>
              <a:ext cx="502" cy="288"/>
            </a:xfrm>
            <a:prstGeom prst="rect">
              <a:avLst/>
            </a:prstGeom>
            <a:noFill/>
            <a:ln w="9525">
              <a:noFill/>
            </a:ln>
          </p:spPr>
          <p:txBody>
            <a:bodyPr wrap="none" anchor="t">
              <a:spAutoFit/>
            </a:bodyPr>
            <a:lstStyle/>
            <a:p>
              <a:pPr lvl="0" algn="ctr"/>
              <a:r>
                <a:rPr lang="zh-CN" altLang="en-US" sz="2400" b="1" dirty="0">
                  <a:solidFill>
                    <a:srgbClr val="161616"/>
                  </a:solidFill>
                  <a:latin typeface="Arial" panose="020B0604020202020204" pitchFamily="34" charset="0"/>
                  <a:ea typeface="宋体" panose="02010600030101010101" pitchFamily="2" charset="-122"/>
                  <a:sym typeface="Arial" panose="020B0604020202020204" pitchFamily="34" charset="0"/>
                </a:rPr>
                <a:t>调相</a:t>
              </a:r>
            </a:p>
          </p:txBody>
        </p:sp>
      </p:grpSp>
      <p:sp>
        <p:nvSpPr>
          <p:cNvPr id="17451" name="文本框 17450"/>
          <p:cNvSpPr txBox="1"/>
          <p:nvPr/>
        </p:nvSpPr>
        <p:spPr>
          <a:xfrm>
            <a:off x="6300788" y="2781300"/>
            <a:ext cx="2057400" cy="1200329"/>
          </a:xfrm>
          <a:prstGeom prst="rect">
            <a:avLst/>
          </a:prstGeom>
          <a:noFill/>
          <a:ln w="9525">
            <a:noFill/>
          </a:ln>
        </p:spPr>
        <p:txBody>
          <a:bodyPr anchor="t">
            <a:spAutoFit/>
          </a:bodyPr>
          <a:lstStyle/>
          <a:p>
            <a:pPr lvl="0"/>
            <a:r>
              <a:rPr lang="zh-CN" altLang="en-US" sz="2400" b="1" dirty="0">
                <a:solidFill>
                  <a:srgbClr val="161616"/>
                </a:solidFill>
                <a:latin typeface="Arial" panose="020B0604020202020204" pitchFamily="34" charset="0"/>
                <a:ea typeface="宋体" panose="02010600030101010101" pitchFamily="2" charset="-122"/>
              </a:rPr>
              <a:t>载波的</a:t>
            </a:r>
            <a:r>
              <a:rPr lang="zh-CN" altLang="en-US" sz="2400" b="1" dirty="0">
                <a:solidFill>
                  <a:srgbClr val="FF0000"/>
                </a:solidFill>
              </a:rPr>
              <a:t>初始相位</a:t>
            </a:r>
            <a:r>
              <a:rPr lang="zh-CN" altLang="en-US" sz="2400" b="1" dirty="0">
                <a:solidFill>
                  <a:srgbClr val="161616"/>
                </a:solidFill>
                <a:latin typeface="Arial" panose="020B0604020202020204" pitchFamily="34" charset="0"/>
                <a:ea typeface="宋体" panose="02010600030101010101" pitchFamily="2" charset="-122"/>
              </a:rPr>
              <a:t>随基带数字信号而变化</a:t>
            </a:r>
          </a:p>
        </p:txBody>
      </p:sp>
      <p:sp>
        <p:nvSpPr>
          <p:cNvPr id="26664" name="圆角矩形 17452"/>
          <p:cNvSpPr/>
          <p:nvPr/>
        </p:nvSpPr>
        <p:spPr>
          <a:xfrm>
            <a:off x="6227763" y="4149725"/>
            <a:ext cx="2070100" cy="773113"/>
          </a:xfrm>
          <a:prstGeom prst="roundRect">
            <a:avLst>
              <a:gd name="adj" fmla="val 50000"/>
            </a:avLst>
          </a:prstGeom>
          <a:gradFill rotWithShape="1">
            <a:gsLst>
              <a:gs pos="0">
                <a:srgbClr val="98BAAF"/>
              </a:gs>
              <a:gs pos="100000">
                <a:schemeClr val="bg1"/>
              </a:gs>
            </a:gsLst>
            <a:lin ang="54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
        <p:nvSpPr>
          <p:cNvPr id="17454" name="文本框 17453"/>
          <p:cNvSpPr txBox="1"/>
          <p:nvPr/>
        </p:nvSpPr>
        <p:spPr>
          <a:xfrm>
            <a:off x="3924300" y="2781300"/>
            <a:ext cx="2057400" cy="1200329"/>
          </a:xfrm>
          <a:prstGeom prst="rect">
            <a:avLst/>
          </a:prstGeom>
          <a:noFill/>
          <a:ln w="9525">
            <a:noFill/>
          </a:ln>
        </p:spPr>
        <p:txBody>
          <a:bodyPr anchor="t">
            <a:spAutoFit/>
          </a:bodyPr>
          <a:lstStyle/>
          <a:p>
            <a:pPr lvl="0"/>
            <a:r>
              <a:rPr lang="zh-CN" altLang="en-US" sz="2400" b="1" dirty="0">
                <a:solidFill>
                  <a:srgbClr val="161616"/>
                </a:solidFill>
                <a:latin typeface="Arial" panose="020B0604020202020204" pitchFamily="34" charset="0"/>
                <a:ea typeface="宋体" panose="02010600030101010101" pitchFamily="2" charset="-122"/>
              </a:rPr>
              <a:t>载波的</a:t>
            </a:r>
            <a:r>
              <a:rPr lang="zh-CN" altLang="en-US" sz="2400" b="1" dirty="0">
                <a:solidFill>
                  <a:srgbClr val="FF0000"/>
                </a:solidFill>
              </a:rPr>
              <a:t>频率</a:t>
            </a:r>
            <a:r>
              <a:rPr lang="zh-CN" altLang="en-US" sz="2400" b="1" dirty="0">
                <a:solidFill>
                  <a:srgbClr val="161616"/>
                </a:solidFill>
                <a:latin typeface="Arial" panose="020B0604020202020204" pitchFamily="34" charset="0"/>
                <a:ea typeface="宋体" panose="02010600030101010101" pitchFamily="2" charset="-122"/>
              </a:rPr>
              <a:t>随基带数字信号而变化</a:t>
            </a:r>
            <a:r>
              <a:rPr lang="zh-CN" altLang="en-US" dirty="0">
                <a:solidFill>
                  <a:srgbClr val="161616"/>
                </a:solidFill>
                <a:latin typeface="Arial" panose="020B0604020202020204" pitchFamily="34" charset="0"/>
                <a:ea typeface="宋体" panose="02010600030101010101" pitchFamily="2" charset="-122"/>
              </a:rPr>
              <a:t> </a:t>
            </a:r>
          </a:p>
        </p:txBody>
      </p:sp>
      <p:sp>
        <p:nvSpPr>
          <p:cNvPr id="26666" name="圆角矩形 17410"/>
          <p:cNvSpPr/>
          <p:nvPr/>
        </p:nvSpPr>
        <p:spPr>
          <a:xfrm>
            <a:off x="1403350" y="4149725"/>
            <a:ext cx="2163763" cy="869950"/>
          </a:xfrm>
          <a:prstGeom prst="roundRect">
            <a:avLst>
              <a:gd name="adj" fmla="val 40389"/>
            </a:avLst>
          </a:prstGeom>
          <a:gradFill rotWithShape="1">
            <a:gsLst>
              <a:gs pos="0">
                <a:srgbClr val="729EB4"/>
              </a:gs>
              <a:gs pos="100000">
                <a:schemeClr val="bg1"/>
              </a:gs>
            </a:gsLst>
            <a:lin ang="5400000" scaled="1"/>
            <a:tileRect/>
          </a:gradFill>
          <a:ln w="9525">
            <a:noFill/>
          </a:ln>
        </p:spPr>
        <p:txBody>
          <a:bodyPr anchor="t"/>
          <a:lstStyle/>
          <a:p>
            <a:pPr lvl="0" algn="ctr"/>
            <a:endParaRPr lang="zh-CN" altLang="zh-CN" dirty="0">
              <a:solidFill>
                <a:srgbClr val="161616"/>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662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25"/>
                                        </p:tgtEl>
                                        <p:attrNameLst>
                                          <p:attrName>style.visibility</p:attrName>
                                        </p:attrNameLst>
                                      </p:cBhvr>
                                      <p:to>
                                        <p:strVal val="visible"/>
                                      </p:to>
                                    </p:set>
                                    <p:animEffect transition="in" filter="blinds(horizontal)">
                                      <p:cBhvr>
                                        <p:cTn id="7" dur="500"/>
                                        <p:tgtEl>
                                          <p:spTgt spid="17425"/>
                                        </p:tgtEl>
                                      </p:cBhvr>
                                    </p:animEffect>
                                  </p:childTnLst>
                                </p:cTn>
                              </p:par>
                            </p:childTnLst>
                          </p:cTn>
                        </p:par>
                      </p:childTnLst>
                    </p:cTn>
                  </p:par>
                </p:childTnLst>
              </p:cTn>
              <p:nextCondLst>
                <p:cond evt="onClick" delay="0">
                  <p:tgtEl>
                    <p:spTgt spid="26626"/>
                  </p:tgtEl>
                </p:cond>
              </p:nextCondLst>
            </p:seq>
            <p:seq concurrent="1" nextAc="seek">
              <p:cTn id="8" restart="whenNotActive" fill="hold" evtFilter="cancelBubble" nodeType="interactiveSeq">
                <p:stCondLst>
                  <p:cond evt="onClick" delay="0">
                    <p:tgtEl>
                      <p:spTgt spid="26639"/>
                    </p:tgtEl>
                  </p:cond>
                </p:stCondLst>
                <p:endSync evt="end" delay="0">
                  <p:rtn val="all"/>
                </p:endSync>
                <p:childTnLst>
                  <p:par>
                    <p:cTn id="9" fill="hold">
                      <p:stCondLst>
                        <p:cond delay="0"/>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7454"/>
                                        </p:tgtEl>
                                        <p:attrNameLst>
                                          <p:attrName>style.visibility</p:attrName>
                                        </p:attrNameLst>
                                      </p:cBhvr>
                                      <p:to>
                                        <p:strVal val="visible"/>
                                      </p:to>
                                    </p:set>
                                    <p:animEffect transition="in" filter="blinds(horizontal)">
                                      <p:cBhvr>
                                        <p:cTn id="13" dur="500"/>
                                        <p:tgtEl>
                                          <p:spTgt spid="17454"/>
                                        </p:tgtEl>
                                      </p:cBhvr>
                                    </p:animEffect>
                                  </p:childTnLst>
                                </p:cTn>
                              </p:par>
                            </p:childTnLst>
                          </p:cTn>
                        </p:par>
                      </p:childTnLst>
                    </p:cTn>
                  </p:par>
                </p:childTnLst>
              </p:cTn>
              <p:nextCondLst>
                <p:cond evt="onClick" delay="0">
                  <p:tgtEl>
                    <p:spTgt spid="26639"/>
                  </p:tgtEl>
                </p:cond>
              </p:nextCondLst>
            </p:seq>
            <p:seq concurrent="1" nextAc="seek">
              <p:cTn id="14" restart="whenNotActive" fill="hold" evtFilter="cancelBubble" nodeType="interactiveSeq">
                <p:stCondLst>
                  <p:cond evt="onClick" delay="0">
                    <p:tgtEl>
                      <p:spTgt spid="26651"/>
                    </p:tgtEl>
                  </p:cond>
                </p:stCondLst>
                <p:endSync evt="end" delay="0">
                  <p:rtn val="all"/>
                </p:endSync>
                <p:childTnLst>
                  <p:par>
                    <p:cTn id="15" fill="hold">
                      <p:stCondLst>
                        <p:cond delay="0"/>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7451"/>
                                        </p:tgtEl>
                                        <p:attrNameLst>
                                          <p:attrName>style.visibility</p:attrName>
                                        </p:attrNameLst>
                                      </p:cBhvr>
                                      <p:to>
                                        <p:strVal val="visible"/>
                                      </p:to>
                                    </p:set>
                                    <p:animEffect transition="in" filter="blinds(horizontal)">
                                      <p:cBhvr>
                                        <p:cTn id="19" dur="500"/>
                                        <p:tgtEl>
                                          <p:spTgt spid="17451"/>
                                        </p:tgtEl>
                                      </p:cBhvr>
                                    </p:animEffect>
                                  </p:childTnLst>
                                </p:cTn>
                              </p:par>
                            </p:childTnLst>
                          </p:cTn>
                        </p:par>
                      </p:childTnLst>
                    </p:cTn>
                  </p:par>
                </p:childTnLst>
              </p:cTn>
              <p:nextCondLst>
                <p:cond evt="onClick" delay="0">
                  <p:tgtEl>
                    <p:spTgt spid="26651"/>
                  </p:tgtEl>
                </p:cond>
              </p:nextCondLst>
            </p:seq>
          </p:childTnLst>
        </p:cTn>
      </p:par>
    </p:tnLst>
    <p:bldLst>
      <p:bldP spid="17425" grpId="0"/>
      <p:bldP spid="17451" grpId="0"/>
      <p:bldP spid="174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fontAlgn="base"/>
            <a:fld id="{9A0DB2DC-4C9A-4742-B13C-FB6460FD3503}" type="slidenum">
              <a:rPr lang="ko-KR" altLang="en-US" strike="noStrike" noProof="1" dirty="0">
                <a:latin typeface="Verdana" panose="020B0604030504040204" pitchFamily="34" charset="0"/>
                <a:ea typeface="Gulim" panose="020B0600000101010101" pitchFamily="34" charset="-127"/>
                <a:cs typeface="+mn-ea"/>
              </a:rPr>
              <a:t>19</a:t>
            </a:fld>
            <a:endParaRPr lang="ko-KR" altLang="en-US" strike="noStrike" noProof="1"/>
          </a:p>
        </p:txBody>
      </p:sp>
      <p:sp>
        <p:nvSpPr>
          <p:cNvPr id="4" name="文本框 3"/>
          <p:cNvSpPr txBox="1"/>
          <p:nvPr/>
        </p:nvSpPr>
        <p:spPr>
          <a:xfrm>
            <a:off x="714375" y="1148715"/>
            <a:ext cx="8092440" cy="230695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nSpc>
                <a:spcPct val="150000"/>
              </a:lnSpc>
            </a:pPr>
            <a:r>
              <a:rPr lang="zh-CN" altLang="en-US" sz="2400" b="1">
                <a:ln/>
                <a:solidFill>
                  <a:schemeClr val="accent4"/>
                </a:solidFill>
                <a:effectLst>
                  <a:innerShdw blurRad="177800">
                    <a:schemeClr val="accent3">
                      <a:lumMod val="50000"/>
                    </a:schemeClr>
                  </a:innerShdw>
                </a:effectLst>
                <a:latin typeface="黑体" panose="02010609060101010101" pitchFamily="2" charset="-122"/>
                <a:ea typeface="黑体" panose="02010609060101010101" pitchFamily="2" charset="-122"/>
                <a:cs typeface="黑体" panose="02010609060101010101" pitchFamily="2" charset="-122"/>
              </a:rPr>
              <a:t>（</a:t>
            </a:r>
            <a:r>
              <a:rPr lang="en-US" altLang="zh-CN" sz="2400" b="1">
                <a:ln/>
                <a:solidFill>
                  <a:schemeClr val="accent4"/>
                </a:solidFill>
                <a:effectLst>
                  <a:innerShdw blurRad="177800">
                    <a:schemeClr val="accent3">
                      <a:lumMod val="50000"/>
                    </a:schemeClr>
                  </a:innerShdw>
                </a:effectLst>
                <a:latin typeface="黑体" panose="02010609060101010101" pitchFamily="2" charset="-122"/>
                <a:ea typeface="黑体" panose="02010609060101010101" pitchFamily="2" charset="-122"/>
                <a:cs typeface="黑体" panose="02010609060101010101" pitchFamily="2" charset="-122"/>
              </a:rPr>
              <a:t>1</a:t>
            </a:r>
            <a:r>
              <a:rPr lang="zh-CN" altLang="en-US" sz="2400" b="1">
                <a:ln/>
                <a:solidFill>
                  <a:schemeClr val="accent4"/>
                </a:solidFill>
                <a:effectLst>
                  <a:innerShdw blurRad="177800">
                    <a:schemeClr val="accent3">
                      <a:lumMod val="50000"/>
                    </a:schemeClr>
                  </a:innerShdw>
                </a:effectLst>
                <a:latin typeface="黑体" panose="02010609060101010101" pitchFamily="2" charset="-122"/>
                <a:ea typeface="黑体" panose="02010609060101010101" pitchFamily="2" charset="-122"/>
                <a:cs typeface="黑体" panose="02010609060101010101" pitchFamily="2" charset="-122"/>
              </a:rPr>
              <a:t>）</a:t>
            </a:r>
            <a:r>
              <a:rPr lang="zh-CN" altLang="zh-CN" sz="2400" b="1">
                <a:ln/>
                <a:solidFill>
                  <a:schemeClr val="accent4"/>
                </a:solidFill>
                <a:effectLst>
                  <a:innerShdw blurRad="177800">
                    <a:schemeClr val="accent3">
                      <a:lumMod val="50000"/>
                    </a:schemeClr>
                  </a:innerShdw>
                </a:effectLst>
                <a:latin typeface="黑体" panose="02010609060101010101" pitchFamily="2" charset="-122"/>
                <a:ea typeface="黑体" panose="02010609060101010101" pitchFamily="2" charset="-122"/>
                <a:cs typeface="黑体" panose="02010609060101010101" pitchFamily="2" charset="-122"/>
              </a:rPr>
              <a:t>振幅调制（ </a:t>
            </a:r>
            <a:r>
              <a:rPr lang="en-US" altLang="zh-CN" sz="2400" b="1">
                <a:ln/>
                <a:solidFill>
                  <a:schemeClr val="accent4"/>
                </a:solidFill>
                <a:effectLst>
                  <a:innerShdw blurRad="177800">
                    <a:schemeClr val="accent3">
                      <a:lumMod val="50000"/>
                    </a:schemeClr>
                  </a:innerShdw>
                </a:effectLst>
                <a:latin typeface="黑体" panose="02010609060101010101" pitchFamily="2" charset="-122"/>
                <a:ea typeface="黑体" panose="02010609060101010101" pitchFamily="2" charset="-122"/>
                <a:cs typeface="黑体" panose="02010609060101010101" pitchFamily="2" charset="-122"/>
              </a:rPr>
              <a:t>Amplitude modulation ,AM)</a:t>
            </a:r>
          </a:p>
          <a:p>
            <a:pPr>
              <a:lnSpc>
                <a:spcPct val="150000"/>
              </a:lnSpc>
            </a:pPr>
            <a:r>
              <a:rPr lang="zh-CN" altLang="en-US" sz="2400" b="1">
                <a:ln/>
                <a:solidFill>
                  <a:schemeClr val="accent4"/>
                </a:solidFill>
                <a:effectLst>
                  <a:innerShdw blurRad="177800">
                    <a:schemeClr val="accent3">
                      <a:lumMod val="50000"/>
                    </a:schemeClr>
                  </a:innerShdw>
                </a:effectLst>
                <a:latin typeface="黑体" panose="02010609060101010101" pitchFamily="2" charset="-122"/>
                <a:ea typeface="黑体" panose="02010609060101010101" pitchFamily="2" charset="-122"/>
                <a:cs typeface="黑体" panose="02010609060101010101" pitchFamily="2" charset="-122"/>
              </a:rPr>
              <a:t>振幅调制是以原来的模拟数据为调制信号，对载波的幅值按调制信号的幅值进行调制，调制后载波信号的频率和相位不变，幅值随调制信号的幅值变化而变化。如图所示</a:t>
            </a:r>
          </a:p>
        </p:txBody>
      </p:sp>
      <p:graphicFrame>
        <p:nvGraphicFramePr>
          <p:cNvPr id="5" name="对象 4"/>
          <p:cNvGraphicFramePr/>
          <p:nvPr/>
        </p:nvGraphicFramePr>
        <p:xfrm>
          <a:off x="1101725" y="3961765"/>
          <a:ext cx="7110730" cy="2108200"/>
        </p:xfrm>
        <a:graphic>
          <a:graphicData uri="http://schemas.openxmlformats.org/presentationml/2006/ole">
            <mc:AlternateContent xmlns:mc="http://schemas.openxmlformats.org/markup-compatibility/2006">
              <mc:Choice xmlns:v="urn:schemas-microsoft-com:vml" Requires="v">
                <p:oleObj spid="_x0000_s1027" r:id="rId4" imgW="4787900" imgH="1003300" progId="Paint.Picture">
                  <p:embed/>
                </p:oleObj>
              </mc:Choice>
              <mc:Fallback>
                <p:oleObj r:id="rId4" imgW="4787900" imgH="1003300" progId="Paint.Picture">
                  <p:embed/>
                  <p:pic>
                    <p:nvPicPr>
                      <p:cNvPr id="0" name="图片 5"/>
                      <p:cNvPicPr/>
                      <p:nvPr/>
                    </p:nvPicPr>
                    <p:blipFill>
                      <a:blip r:embed="rId5"/>
                      <a:stretch>
                        <a:fillRect/>
                      </a:stretch>
                    </p:blipFill>
                    <p:spPr>
                      <a:xfrm>
                        <a:off x="1101725" y="3961765"/>
                        <a:ext cx="7110730" cy="21082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9" name="MH_Entry_1">
            <a:hlinkClick r:id="" action="ppaction://noaction"/>
          </p:cNvPr>
          <p:cNvSpPr/>
          <p:nvPr/>
        </p:nvSpPr>
        <p:spPr>
          <a:xfrm>
            <a:off x="3143250" y="2000250"/>
            <a:ext cx="5019675" cy="549275"/>
          </a:xfrm>
          <a:prstGeom prst="rect">
            <a:avLst/>
          </a:prstGeom>
          <a:noFill/>
          <a:ln w="9525">
            <a:noFill/>
          </a:ln>
        </p:spPr>
        <p:txBody>
          <a:bodyPr lIns="0" tIns="0" rIns="0" bIns="0" anchor="ctr"/>
          <a:lstStyle/>
          <a:p>
            <a:pPr lvl="0">
              <a:lnSpc>
                <a:spcPct val="120000"/>
              </a:lnSpc>
            </a:pPr>
            <a:r>
              <a:rPr lang="zh-CN" altLang="en-US" sz="2000" b="1" dirty="0">
                <a:solidFill>
                  <a:srgbClr val="002060"/>
                </a:solidFill>
                <a:latin typeface="黑体" panose="02010609060101010101" pitchFamily="2" charset="-122"/>
                <a:ea typeface="黑体" panose="02010609060101010101" pitchFamily="2" charset="-122"/>
              </a:rPr>
              <a:t>知识点一：物理层基本概念和数据通信基础</a:t>
            </a:r>
          </a:p>
        </p:txBody>
      </p:sp>
      <p:sp>
        <p:nvSpPr>
          <p:cNvPr id="7170" name="MH_Entry_2">
            <a:hlinkClick r:id="" action="ppaction://noaction"/>
          </p:cNvPr>
          <p:cNvSpPr/>
          <p:nvPr/>
        </p:nvSpPr>
        <p:spPr>
          <a:xfrm>
            <a:off x="2857500" y="2714625"/>
            <a:ext cx="3859213" cy="549275"/>
          </a:xfrm>
          <a:prstGeom prst="rect">
            <a:avLst/>
          </a:prstGeom>
          <a:noFill/>
          <a:ln w="9525">
            <a:noFill/>
          </a:ln>
        </p:spPr>
        <p:txBody>
          <a:bodyPr lIns="0" tIns="0" rIns="0" bIns="0" anchor="ctr"/>
          <a:lstStyle/>
          <a:p>
            <a:pPr lvl="0">
              <a:lnSpc>
                <a:spcPct val="120000"/>
              </a:lnSpc>
            </a:pPr>
            <a:r>
              <a:rPr lang="zh-CN" altLang="en-US" sz="2000" b="1" dirty="0">
                <a:solidFill>
                  <a:srgbClr val="002060"/>
                </a:solidFill>
                <a:latin typeface="黑体" panose="02010609060101010101" pitchFamily="2" charset="-122"/>
                <a:ea typeface="黑体" panose="02010609060101010101" pitchFamily="2" charset="-122"/>
              </a:rPr>
              <a:t>知识点二：物理层下面的传输媒体</a:t>
            </a:r>
          </a:p>
        </p:txBody>
      </p:sp>
      <p:sp>
        <p:nvSpPr>
          <p:cNvPr id="7171" name="MH_Entry_3"/>
          <p:cNvSpPr/>
          <p:nvPr/>
        </p:nvSpPr>
        <p:spPr>
          <a:xfrm>
            <a:off x="2643188" y="3429000"/>
            <a:ext cx="3844925" cy="550863"/>
          </a:xfrm>
          <a:prstGeom prst="rect">
            <a:avLst/>
          </a:prstGeom>
          <a:noFill/>
          <a:ln w="9525">
            <a:noFill/>
          </a:ln>
        </p:spPr>
        <p:txBody>
          <a:bodyPr anchor="ctr"/>
          <a:lstStyle/>
          <a:p>
            <a:pPr lvl="0">
              <a:lnSpc>
                <a:spcPct val="120000"/>
              </a:lnSpc>
            </a:pPr>
            <a:r>
              <a:rPr lang="zh-CN" altLang="en-US" sz="2000" b="1" dirty="0">
                <a:solidFill>
                  <a:srgbClr val="002060"/>
                </a:solidFill>
                <a:latin typeface="黑体" panose="02010609060101010101" pitchFamily="2" charset="-122"/>
                <a:ea typeface="黑体" panose="02010609060101010101" pitchFamily="2" charset="-122"/>
              </a:rPr>
              <a:t>知识点三：信道复用技术</a:t>
            </a:r>
          </a:p>
        </p:txBody>
      </p:sp>
      <p:sp>
        <p:nvSpPr>
          <p:cNvPr id="7172" name="MH_Entry_4">
            <a:hlinkClick r:id="rId3" action="ppaction://hlinksldjump"/>
          </p:cNvPr>
          <p:cNvSpPr/>
          <p:nvPr/>
        </p:nvSpPr>
        <p:spPr>
          <a:xfrm>
            <a:off x="2500313" y="4071938"/>
            <a:ext cx="3859212" cy="552450"/>
          </a:xfrm>
          <a:prstGeom prst="rect">
            <a:avLst/>
          </a:prstGeom>
          <a:noFill/>
          <a:ln w="9525">
            <a:noFill/>
          </a:ln>
        </p:spPr>
        <p:txBody>
          <a:bodyPr anchor="ctr"/>
          <a:lstStyle/>
          <a:p>
            <a:pPr lvl="0">
              <a:lnSpc>
                <a:spcPct val="120000"/>
              </a:lnSpc>
            </a:pPr>
            <a:r>
              <a:rPr lang="zh-CN" altLang="en-US" sz="2000" b="1" dirty="0">
                <a:solidFill>
                  <a:srgbClr val="002060"/>
                </a:solidFill>
                <a:latin typeface="黑体" panose="02010609060101010101" pitchFamily="2" charset="-122"/>
                <a:ea typeface="黑体" panose="02010609060101010101" pitchFamily="2" charset="-122"/>
              </a:rPr>
              <a:t>知识点四</a:t>
            </a:r>
            <a:r>
              <a:rPr lang="zh-CN" altLang="en-US" sz="2000" b="1" dirty="0">
                <a:solidFill>
                  <a:srgbClr val="002060"/>
                </a:solidFill>
                <a:latin typeface="黑体" panose="02010609060101010101" pitchFamily="2" charset="-122"/>
                <a:ea typeface="黑体" panose="02010609060101010101" pitchFamily="2" charset="-122"/>
                <a:sym typeface="Arial" panose="020B0604020202020204" pitchFamily="34" charset="0"/>
              </a:rPr>
              <a:t>：宽带接入技术</a:t>
            </a:r>
          </a:p>
        </p:txBody>
      </p:sp>
      <p:sp>
        <p:nvSpPr>
          <p:cNvPr id="7173" name="MH_Number_1">
            <a:hlinkClick r:id="" action="ppaction://noaction"/>
          </p:cNvPr>
          <p:cNvSpPr/>
          <p:nvPr/>
        </p:nvSpPr>
        <p:spPr>
          <a:xfrm rot="413314">
            <a:off x="2365375" y="2079625"/>
            <a:ext cx="500063" cy="381000"/>
          </a:xfrm>
          <a:custGeom>
            <a:avLst/>
            <a:gdLst>
              <a:gd name="txL" fmla="*/ 0 w 370244"/>
              <a:gd name="txT" fmla="*/ 0 h 400732"/>
              <a:gd name="txR" fmla="*/ 370244 w 370244"/>
              <a:gd name="txB" fmla="*/ 400732 h 400732"/>
            </a:gdLst>
            <a:ahLst/>
            <a:cxnLst>
              <a:cxn ang="0">
                <a:pos x="501529" y="0"/>
              </a:cxn>
              <a:cxn ang="0">
                <a:pos x="440354" y="343962"/>
              </a:cxn>
              <a:cxn ang="0">
                <a:pos x="0" y="381336"/>
              </a:cxn>
              <a:cxn ang="0">
                <a:pos x="61174" y="37373"/>
              </a:cxn>
            </a:cxnLst>
            <a:rect l="txL" t="txT" r="txR" b="txB"/>
            <a:pathLst>
              <a:path w="370244" h="400732">
                <a:moveTo>
                  <a:pt x="370244" y="0"/>
                </a:moveTo>
                <a:lnTo>
                  <a:pt x="325083" y="361458"/>
                </a:lnTo>
                <a:lnTo>
                  <a:pt x="0" y="400732"/>
                </a:lnTo>
                <a:lnTo>
                  <a:pt x="45161" y="39274"/>
                </a:lnTo>
                <a:close/>
              </a:path>
            </a:pathLst>
          </a:custGeom>
          <a:solidFill>
            <a:schemeClr val="accent1"/>
          </a:solidFill>
          <a:ln w="9525">
            <a:noFill/>
          </a:ln>
        </p:spPr>
        <p:txBody>
          <a:bodyPr lIns="0" tIns="0" rIns="0" bIns="0" anchor="ctr"/>
          <a:lstStyle/>
          <a:p>
            <a:pPr lvl="0"/>
            <a:r>
              <a:rPr lang="en-US" altLang="zh-CN" sz="2800" b="1" dirty="0">
                <a:solidFill>
                  <a:srgbClr val="002060"/>
                </a:solidFill>
                <a:latin typeface="黑体" panose="02010609060101010101" pitchFamily="2" charset="-122"/>
                <a:ea typeface="黑体" panose="02010609060101010101" pitchFamily="2" charset="-122"/>
              </a:rPr>
              <a:t>1</a:t>
            </a:r>
            <a:endParaRPr lang="zh-CN" altLang="en-US" sz="2800" b="1" dirty="0">
              <a:solidFill>
                <a:srgbClr val="002060"/>
              </a:solidFill>
              <a:latin typeface="黑体" panose="02010609060101010101" pitchFamily="2" charset="-122"/>
              <a:ea typeface="黑体" panose="02010609060101010101" pitchFamily="2" charset="-122"/>
            </a:endParaRPr>
          </a:p>
        </p:txBody>
      </p:sp>
      <p:sp>
        <p:nvSpPr>
          <p:cNvPr id="7174" name="MH_Number_2">
            <a:hlinkClick r:id="" action="ppaction://noaction"/>
          </p:cNvPr>
          <p:cNvSpPr/>
          <p:nvPr/>
        </p:nvSpPr>
        <p:spPr>
          <a:xfrm rot="413314">
            <a:off x="2214563" y="2760663"/>
            <a:ext cx="504825" cy="382587"/>
          </a:xfrm>
          <a:custGeom>
            <a:avLst/>
            <a:gdLst>
              <a:gd name="txL" fmla="*/ 0 w 370245"/>
              <a:gd name="txT" fmla="*/ 0 h 400731"/>
              <a:gd name="txR" fmla="*/ 370245 w 370245"/>
              <a:gd name="txB" fmla="*/ 400731 h 400731"/>
            </a:gdLst>
            <a:ahLst/>
            <a:cxnLst>
              <a:cxn ang="0">
                <a:pos x="61426" y="37372"/>
              </a:cxn>
              <a:cxn ang="0">
                <a:pos x="503594" y="0"/>
              </a:cxn>
              <a:cxn ang="0">
                <a:pos x="442166" y="343962"/>
              </a:cxn>
              <a:cxn ang="0">
                <a:pos x="0" y="381335"/>
              </a:cxn>
            </a:cxnLst>
            <a:rect l="txL" t="txT" r="txR" b="txB"/>
            <a:pathLst>
              <a:path w="370245" h="400731">
                <a:moveTo>
                  <a:pt x="45161" y="39273"/>
                </a:moveTo>
                <a:lnTo>
                  <a:pt x="370245" y="0"/>
                </a:lnTo>
                <a:lnTo>
                  <a:pt x="325083" y="361458"/>
                </a:lnTo>
                <a:lnTo>
                  <a:pt x="0" y="400731"/>
                </a:lnTo>
                <a:close/>
              </a:path>
            </a:pathLst>
          </a:custGeom>
          <a:solidFill>
            <a:schemeClr val="accent2"/>
          </a:solidFill>
          <a:ln w="9525">
            <a:noFill/>
          </a:ln>
        </p:spPr>
        <p:txBody>
          <a:bodyPr lIns="0" tIns="0" rIns="0" bIns="0" anchor="ctr"/>
          <a:lstStyle/>
          <a:p>
            <a:pPr lvl="0"/>
            <a:r>
              <a:rPr lang="en-US" altLang="zh-CN" sz="2800" b="1" dirty="0">
                <a:solidFill>
                  <a:srgbClr val="002060"/>
                </a:solidFill>
                <a:latin typeface="黑体" panose="02010609060101010101" pitchFamily="2" charset="-122"/>
                <a:ea typeface="黑体" panose="02010609060101010101" pitchFamily="2" charset="-122"/>
              </a:rPr>
              <a:t>2</a:t>
            </a:r>
            <a:endParaRPr lang="zh-CN" altLang="en-US" sz="2800" b="1" dirty="0">
              <a:solidFill>
                <a:srgbClr val="002060"/>
              </a:solidFill>
              <a:latin typeface="黑体" panose="02010609060101010101" pitchFamily="2" charset="-122"/>
              <a:ea typeface="黑体" panose="02010609060101010101" pitchFamily="2" charset="-122"/>
            </a:endParaRPr>
          </a:p>
        </p:txBody>
      </p:sp>
      <p:sp>
        <p:nvSpPr>
          <p:cNvPr id="7175" name="MH_Number_3"/>
          <p:cNvSpPr/>
          <p:nvPr/>
        </p:nvSpPr>
        <p:spPr>
          <a:xfrm rot="413314">
            <a:off x="2065338" y="3440113"/>
            <a:ext cx="468312" cy="381000"/>
          </a:xfrm>
          <a:custGeom>
            <a:avLst/>
            <a:gdLst>
              <a:gd name="txL" fmla="*/ 0 w 370244"/>
              <a:gd name="txT" fmla="*/ 0 h 400732"/>
              <a:gd name="txR" fmla="*/ 370244 w 370244"/>
              <a:gd name="txB" fmla="*/ 400732 h 400732"/>
            </a:gdLst>
            <a:ahLst/>
            <a:cxnLst>
              <a:cxn ang="0">
                <a:pos x="468408" y="0"/>
              </a:cxn>
              <a:cxn ang="0">
                <a:pos x="411273" y="343962"/>
              </a:cxn>
              <a:cxn ang="0">
                <a:pos x="0" y="381336"/>
              </a:cxn>
              <a:cxn ang="0">
                <a:pos x="57134" y="37373"/>
              </a:cxn>
            </a:cxnLst>
            <a:rect l="txL" t="txT" r="txR" b="txB"/>
            <a:pathLst>
              <a:path w="370244" h="400732">
                <a:moveTo>
                  <a:pt x="370244" y="0"/>
                </a:moveTo>
                <a:lnTo>
                  <a:pt x="325083" y="361458"/>
                </a:lnTo>
                <a:lnTo>
                  <a:pt x="0" y="400732"/>
                </a:lnTo>
                <a:lnTo>
                  <a:pt x="45161" y="39274"/>
                </a:lnTo>
                <a:close/>
              </a:path>
            </a:pathLst>
          </a:custGeom>
          <a:solidFill>
            <a:schemeClr val="accent1"/>
          </a:solidFill>
          <a:ln w="9525">
            <a:noFill/>
          </a:ln>
        </p:spPr>
        <p:txBody>
          <a:bodyPr lIns="0" tIns="0" rIns="0" bIns="0" anchor="ctr"/>
          <a:lstStyle/>
          <a:p>
            <a:pPr lvl="0"/>
            <a:r>
              <a:rPr lang="en-US" altLang="zh-CN" sz="2800" b="1">
                <a:solidFill>
                  <a:srgbClr val="002060"/>
                </a:solidFill>
                <a:latin typeface="黑体" panose="02010609060101010101" pitchFamily="2" charset="-122"/>
                <a:ea typeface="黑体" panose="02010609060101010101" pitchFamily="2" charset="-122"/>
              </a:rPr>
              <a:t>3</a:t>
            </a:r>
            <a:endParaRPr lang="zh-CN" altLang="en-US" sz="2800" b="1">
              <a:solidFill>
                <a:srgbClr val="002060"/>
              </a:solidFill>
              <a:latin typeface="黑体" panose="02010609060101010101" pitchFamily="2" charset="-122"/>
              <a:ea typeface="黑体" panose="02010609060101010101" pitchFamily="2" charset="-122"/>
            </a:endParaRPr>
          </a:p>
        </p:txBody>
      </p:sp>
      <p:sp>
        <p:nvSpPr>
          <p:cNvPr id="7176" name="MH_Number_4">
            <a:hlinkClick r:id="rId3" action="ppaction://hlinksldjump"/>
          </p:cNvPr>
          <p:cNvSpPr/>
          <p:nvPr/>
        </p:nvSpPr>
        <p:spPr>
          <a:xfrm rot="413314">
            <a:off x="1916113" y="4122738"/>
            <a:ext cx="468312" cy="379412"/>
          </a:xfrm>
          <a:custGeom>
            <a:avLst/>
            <a:gdLst>
              <a:gd name="txL" fmla="*/ 0 w 370414"/>
              <a:gd name="txT" fmla="*/ 0 h 399327"/>
              <a:gd name="txR" fmla="*/ 370414 w 370414"/>
              <a:gd name="txB" fmla="*/ 399327 h 399327"/>
            </a:gdLst>
            <a:ahLst/>
            <a:cxnLst>
              <a:cxn ang="0">
                <a:pos x="57349" y="37372"/>
              </a:cxn>
              <a:cxn ang="0">
                <a:pos x="468623" y="0"/>
              </a:cxn>
              <a:cxn ang="0">
                <a:pos x="411274" y="342626"/>
              </a:cxn>
              <a:cxn ang="0">
                <a:pos x="0" y="379999"/>
              </a:cxn>
            </a:cxnLst>
            <a:rect l="txL" t="txT" r="txR" b="txB"/>
            <a:pathLst>
              <a:path w="370414" h="399327">
                <a:moveTo>
                  <a:pt x="45331" y="39273"/>
                </a:moveTo>
                <a:lnTo>
                  <a:pt x="370414" y="0"/>
                </a:lnTo>
                <a:lnTo>
                  <a:pt x="325084" y="360054"/>
                </a:lnTo>
                <a:lnTo>
                  <a:pt x="0" y="399327"/>
                </a:lnTo>
                <a:close/>
              </a:path>
            </a:pathLst>
          </a:custGeom>
          <a:solidFill>
            <a:schemeClr val="accent2"/>
          </a:solidFill>
          <a:ln w="9525">
            <a:noFill/>
          </a:ln>
        </p:spPr>
        <p:txBody>
          <a:bodyPr lIns="0" tIns="0" rIns="0" bIns="0" anchor="ctr"/>
          <a:lstStyle/>
          <a:p>
            <a:pPr lvl="0"/>
            <a:r>
              <a:rPr lang="en-US" altLang="zh-CN" sz="2800" b="1">
                <a:solidFill>
                  <a:srgbClr val="002060"/>
                </a:solidFill>
                <a:latin typeface="黑体" panose="02010609060101010101" pitchFamily="2" charset="-122"/>
                <a:ea typeface="黑体" panose="02010609060101010101" pitchFamily="2" charset="-122"/>
              </a:rPr>
              <a:t>4</a:t>
            </a:r>
            <a:endParaRPr lang="zh-CN" altLang="en-US" sz="2800" b="1">
              <a:solidFill>
                <a:srgbClr val="002060"/>
              </a:solidFill>
              <a:latin typeface="黑体" panose="02010609060101010101" pitchFamily="2" charset="-122"/>
              <a:ea typeface="黑体" panose="02010609060101010101" pitchFamily="2" charset="-122"/>
            </a:endParaRPr>
          </a:p>
        </p:txBody>
      </p:sp>
      <p:sp>
        <p:nvSpPr>
          <p:cNvPr id="20" name="MH_Others_1"/>
          <p:cNvSpPr txBox="1"/>
          <p:nvPr/>
        </p:nvSpPr>
        <p:spPr>
          <a:xfrm>
            <a:off x="142875" y="285750"/>
            <a:ext cx="1500188" cy="1571625"/>
          </a:xfrm>
          <a:prstGeom prst="rect">
            <a:avLst/>
          </a:prstGeom>
          <a:noFill/>
        </p:spPr>
        <p:txBody>
          <a:bodyPr anchor="ctr"/>
          <a:lstStyle/>
          <a:p>
            <a:pPr eaLnBrk="1" fontAlgn="base" hangingPunct="1">
              <a:spcBef>
                <a:spcPts val="0"/>
              </a:spcBef>
              <a:spcAft>
                <a:spcPts val="0"/>
              </a:spcAft>
              <a:defRPr/>
            </a:pPr>
            <a:r>
              <a:rPr lang="en-US" altLang="zh-CN" sz="13800" b="1" strike="noStrike" spc="400" noProof="1" smtClean="0">
                <a:solidFill>
                  <a:srgbClr val="002060"/>
                </a:solidFill>
                <a:latin typeface="黑体" panose="02010609060101010101" pitchFamily="2" charset="-122"/>
                <a:ea typeface="黑体" panose="02010609060101010101" pitchFamily="2" charset="-122"/>
                <a:cs typeface="Times New Roman" panose="02020603050405020304" pitchFamily="18" charset="0"/>
              </a:rPr>
              <a:t>C</a:t>
            </a:r>
            <a:endParaRPr lang="zh-CN" altLang="en-US" sz="6600" b="1" strike="noStrike" spc="400" noProof="1">
              <a:solidFill>
                <a:srgbClr val="002060"/>
              </a:solidFill>
              <a:latin typeface="黑体" panose="02010609060101010101" pitchFamily="2" charset="-122"/>
              <a:ea typeface="黑体" panose="02010609060101010101" pitchFamily="2" charset="-122"/>
              <a:cs typeface="Times New Roman" panose="02020603050405020304" pitchFamily="18" charset="0"/>
            </a:endParaRPr>
          </a:p>
        </p:txBody>
      </p:sp>
      <p:sp>
        <p:nvSpPr>
          <p:cNvPr id="22" name="MH_Others_2"/>
          <p:cNvSpPr txBox="1">
            <a:spLocks noChangeArrowheads="1"/>
          </p:cNvSpPr>
          <p:nvPr/>
        </p:nvSpPr>
        <p:spPr bwMode="auto">
          <a:xfrm>
            <a:off x="357188" y="571500"/>
            <a:ext cx="6731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fontAlgn="base" hangingPunct="1"/>
            <a:r>
              <a:rPr lang="zh-CN" altLang="en-US" sz="2400" b="1" strike="noStrike" spc="-300" noProof="1" smtClean="0">
                <a:solidFill>
                  <a:srgbClr val="002060"/>
                </a:solidFill>
                <a:latin typeface="黑体" panose="02010609060101010101" pitchFamily="2" charset="-122"/>
                <a:ea typeface="黑体" panose="02010609060101010101" pitchFamily="2" charset="-122"/>
                <a:cs typeface="+mn-ea"/>
              </a:rPr>
              <a:t>目</a:t>
            </a:r>
            <a:endParaRPr lang="en-US" altLang="zh-CN" sz="2400" b="1" strike="noStrike" spc="-300" noProof="1" smtClean="0">
              <a:solidFill>
                <a:srgbClr val="002060"/>
              </a:solidFill>
              <a:latin typeface="黑体" panose="02010609060101010101" pitchFamily="2" charset="-122"/>
              <a:ea typeface="黑体" panose="02010609060101010101" pitchFamily="2" charset="-122"/>
            </a:endParaRPr>
          </a:p>
          <a:p>
            <a:pPr algn="ctr" eaLnBrk="1" fontAlgn="base" hangingPunct="1"/>
            <a:r>
              <a:rPr lang="zh-CN" altLang="en-US" sz="2400" b="1" strike="noStrike" spc="-300" noProof="1" smtClean="0">
                <a:solidFill>
                  <a:srgbClr val="002060"/>
                </a:solidFill>
                <a:latin typeface="黑体" panose="02010609060101010101" pitchFamily="2" charset="-122"/>
                <a:ea typeface="黑体" panose="02010609060101010101" pitchFamily="2" charset="-122"/>
                <a:cs typeface="+mn-ea"/>
              </a:rPr>
              <a:t>录</a:t>
            </a:r>
            <a:endParaRPr lang="zh-CN" altLang="en-US" sz="2400" b="1" strike="noStrike" spc="-300" noProof="1">
              <a:solidFill>
                <a:srgbClr val="002060"/>
              </a:solidFill>
              <a:latin typeface="黑体" panose="02010609060101010101" pitchFamily="2" charset="-122"/>
              <a:ea typeface="黑体" panose="02010609060101010101" pitchFamily="2" charset="-122"/>
            </a:endParaRPr>
          </a:p>
        </p:txBody>
      </p:sp>
      <p:sp>
        <p:nvSpPr>
          <p:cNvPr id="23" name="MH_Others_3"/>
          <p:cNvSpPr/>
          <p:nvPr/>
        </p:nvSpPr>
        <p:spPr>
          <a:xfrm>
            <a:off x="1344613" y="831850"/>
            <a:ext cx="2189163" cy="536575"/>
          </a:xfrm>
          <a:prstGeom prst="rect">
            <a:avLst/>
          </a:prstGeom>
        </p:spPr>
        <p:txBody>
          <a:bodyPr wrap="none" lIns="0" tIns="0" rIns="0" bIns="0" anchor="ctr" anchorCtr="0">
            <a:noAutofit/>
          </a:bodyPr>
          <a:lstStyle/>
          <a:p>
            <a:pPr fontAlgn="base"/>
            <a:r>
              <a:rPr lang="zh-CN" altLang="en-US" sz="2800" b="1" strike="noStrike" noProof="1" smtClean="0">
                <a:solidFill>
                  <a:srgbClr val="002060"/>
                </a:solidFill>
                <a:latin typeface="黑体" panose="02010609060101010101" pitchFamily="2" charset="-122"/>
                <a:ea typeface="黑体" panose="02010609060101010101" pitchFamily="2" charset="-122"/>
                <a:cs typeface="+mn-ea"/>
              </a:rPr>
              <a:t>第</a:t>
            </a:r>
            <a:r>
              <a:rPr lang="en-US" altLang="zh-CN" sz="2800" b="1" strike="noStrike" noProof="1" smtClean="0">
                <a:solidFill>
                  <a:srgbClr val="002060"/>
                </a:solidFill>
                <a:latin typeface="黑体" panose="02010609060101010101" pitchFamily="2" charset="-122"/>
                <a:ea typeface="黑体" panose="02010609060101010101" pitchFamily="2" charset="-122"/>
                <a:cs typeface="+mn-ea"/>
              </a:rPr>
              <a:t>2</a:t>
            </a:r>
            <a:r>
              <a:rPr lang="zh-CN" altLang="en-US" sz="2800" b="1" strike="noStrike" noProof="1" smtClean="0">
                <a:solidFill>
                  <a:srgbClr val="002060"/>
                </a:solidFill>
                <a:latin typeface="黑体" panose="02010609060101010101" pitchFamily="2" charset="-122"/>
                <a:ea typeface="黑体" panose="02010609060101010101" pitchFamily="2" charset="-122"/>
                <a:cs typeface="+mn-ea"/>
              </a:rPr>
              <a:t>章  物理层</a:t>
            </a:r>
            <a:endParaRPr lang="zh-CN" altLang="en-US" sz="2000" b="1" strike="noStrike" spc="300" noProof="1">
              <a:solidFill>
                <a:srgbClr val="002060"/>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fontAlgn="base"/>
            <a:fld id="{9A0DB2DC-4C9A-4742-B13C-FB6460FD3503}" type="slidenum">
              <a:rPr lang="ko-KR" altLang="en-US" strike="noStrike" noProof="1" dirty="0">
                <a:latin typeface="Verdana" panose="020B0604030504040204" pitchFamily="34" charset="0"/>
                <a:ea typeface="Gulim" panose="020B0600000101010101" pitchFamily="34" charset="-127"/>
                <a:cs typeface="+mn-ea"/>
              </a:rPr>
              <a:t>20</a:t>
            </a:fld>
            <a:endParaRPr lang="ko-KR" altLang="en-US" strike="noStrike" noProof="1"/>
          </a:p>
        </p:txBody>
      </p:sp>
      <p:sp>
        <p:nvSpPr>
          <p:cNvPr id="6" name="文本框 5"/>
          <p:cNvSpPr txBox="1"/>
          <p:nvPr/>
        </p:nvSpPr>
        <p:spPr>
          <a:xfrm>
            <a:off x="488950" y="1313180"/>
            <a:ext cx="8486775" cy="2676525"/>
          </a:xfrm>
          <a:prstGeom prst="rect">
            <a:avLst/>
          </a:prstGeom>
          <a:noFill/>
        </p:spPr>
        <p:txBody>
          <a:bodyPr wrap="square" rtlCol="0">
            <a:spAutoFit/>
          </a:bodyPr>
          <a:lstStyle/>
          <a:p>
            <a:pPr>
              <a:lnSpc>
                <a:spcPct val="150000"/>
              </a:lnSpc>
            </a:pPr>
            <a:r>
              <a:rPr lang="zh-CN" altLang="en-US" sz="2400" b="1">
                <a:solidFill>
                  <a:schemeClr val="accent4"/>
                </a:solidFill>
                <a:effectLst>
                  <a:innerShdw blurRad="177800">
                    <a:schemeClr val="accent3">
                      <a:lumMod val="50000"/>
                    </a:schemeClr>
                  </a:innerShdw>
                </a:effectLst>
                <a:latin typeface="黑体" panose="02010609060101010101" pitchFamily="2" charset="-122"/>
                <a:ea typeface="黑体" panose="02010609060101010101" pitchFamily="2" charset="-122"/>
                <a:cs typeface="黑体" panose="02010609060101010101" pitchFamily="2" charset="-122"/>
                <a:sym typeface="+mn-ea"/>
              </a:rPr>
              <a:t>（</a:t>
            </a:r>
            <a:r>
              <a:rPr lang="en-US" altLang="zh-CN" sz="2400" b="1">
                <a:solidFill>
                  <a:schemeClr val="accent4"/>
                </a:solidFill>
                <a:effectLst>
                  <a:innerShdw blurRad="177800">
                    <a:schemeClr val="accent3">
                      <a:lumMod val="50000"/>
                    </a:schemeClr>
                  </a:innerShdw>
                </a:effectLst>
                <a:latin typeface="黑体" panose="02010609060101010101" pitchFamily="2" charset="-122"/>
                <a:ea typeface="黑体" panose="02010609060101010101" pitchFamily="2" charset="-122"/>
                <a:cs typeface="黑体" panose="02010609060101010101" pitchFamily="2" charset="-122"/>
                <a:sym typeface="+mn-ea"/>
              </a:rPr>
              <a:t>2</a:t>
            </a:r>
            <a:r>
              <a:rPr lang="zh-CN" altLang="en-US" sz="2400" b="1">
                <a:solidFill>
                  <a:schemeClr val="accent4"/>
                </a:solidFill>
                <a:effectLst>
                  <a:innerShdw blurRad="177800">
                    <a:schemeClr val="accent3">
                      <a:lumMod val="50000"/>
                    </a:schemeClr>
                  </a:innerShdw>
                </a:effectLst>
                <a:latin typeface="黑体" panose="02010609060101010101" pitchFamily="2" charset="-122"/>
                <a:ea typeface="黑体" panose="02010609060101010101" pitchFamily="2" charset="-122"/>
                <a:cs typeface="黑体" panose="02010609060101010101" pitchFamily="2" charset="-122"/>
                <a:sym typeface="+mn-ea"/>
              </a:rPr>
              <a:t>）频率调制</a:t>
            </a:r>
          </a:p>
          <a:p>
            <a:pPr>
              <a:lnSpc>
                <a:spcPct val="150000"/>
              </a:lnSpc>
            </a:pPr>
            <a:r>
              <a:rPr lang="zh-CN" altLang="en-US" sz="2400" b="1">
                <a:solidFill>
                  <a:schemeClr val="accent4"/>
                </a:solidFill>
                <a:effectLst>
                  <a:innerShdw blurRad="177800">
                    <a:schemeClr val="accent3">
                      <a:lumMod val="50000"/>
                    </a:schemeClr>
                  </a:innerShdw>
                </a:effectLst>
                <a:latin typeface="黑体" panose="02010609060101010101" pitchFamily="2" charset="-122"/>
                <a:ea typeface="黑体" panose="02010609060101010101" pitchFamily="2" charset="-122"/>
                <a:cs typeface="黑体" panose="02010609060101010101" pitchFamily="2" charset="-122"/>
                <a:sym typeface="+mn-ea"/>
              </a:rPr>
              <a:t>频率调制是以原来的模拟数据为调制信号，对载波的频率按调制信号的频率进行调制，调制后载波信号的幅值和相位不变，频率随调制信号的幅值变化而变化。如图所示</a:t>
            </a:r>
            <a:endParaRPr lang="zh-CN" altLang="en-US" sz="2400" b="1">
              <a:solidFill>
                <a:schemeClr val="accent4"/>
              </a:solidFill>
              <a:effectLst>
                <a:innerShdw blurRad="177800">
                  <a:schemeClr val="accent3">
                    <a:lumMod val="50000"/>
                  </a:schemeClr>
                </a:innerShdw>
              </a:effectLst>
              <a:latin typeface="黑体" panose="02010609060101010101" pitchFamily="2" charset="-122"/>
              <a:ea typeface="黑体" panose="02010609060101010101" pitchFamily="2" charset="-122"/>
              <a:cs typeface="黑体" panose="02010609060101010101" pitchFamily="2" charset="-122"/>
            </a:endParaRPr>
          </a:p>
          <a:p>
            <a:endParaRPr lang="zh-CN" altLang="en-US" sz="2400" b="1">
              <a:solidFill>
                <a:schemeClr val="accent4"/>
              </a:solidFill>
              <a:effectLst>
                <a:innerShdw blurRad="177800">
                  <a:schemeClr val="accent3">
                    <a:lumMod val="50000"/>
                  </a:schemeClr>
                </a:innerShdw>
              </a:effectLst>
              <a:latin typeface="黑体" panose="02010609060101010101" pitchFamily="2" charset="-122"/>
              <a:ea typeface="黑体" panose="02010609060101010101" pitchFamily="2" charset="-122"/>
              <a:cs typeface="黑体" panose="02010609060101010101" pitchFamily="2" charset="-122"/>
            </a:endParaRPr>
          </a:p>
        </p:txBody>
      </p:sp>
      <p:graphicFrame>
        <p:nvGraphicFramePr>
          <p:cNvPr id="8" name="对象 7"/>
          <p:cNvGraphicFramePr/>
          <p:nvPr/>
        </p:nvGraphicFramePr>
        <p:xfrm>
          <a:off x="1054735" y="3989705"/>
          <a:ext cx="7354570" cy="2113280"/>
        </p:xfrm>
        <a:graphic>
          <a:graphicData uri="http://schemas.openxmlformats.org/presentationml/2006/ole">
            <mc:AlternateContent xmlns:mc="http://schemas.openxmlformats.org/markup-compatibility/2006">
              <mc:Choice xmlns:v="urn:schemas-microsoft-com:vml" Requires="v">
                <p:oleObj spid="_x0000_s2051" r:id="rId3" imgW="4584700" imgH="1346200" progId="Paint.Picture">
                  <p:embed/>
                </p:oleObj>
              </mc:Choice>
              <mc:Fallback>
                <p:oleObj r:id="rId3" imgW="4584700" imgH="1346200" progId="Paint.Picture">
                  <p:embed/>
                  <p:pic>
                    <p:nvPicPr>
                      <p:cNvPr id="0" name="图片 8"/>
                      <p:cNvPicPr/>
                      <p:nvPr/>
                    </p:nvPicPr>
                    <p:blipFill>
                      <a:blip r:embed="rId4"/>
                      <a:stretch>
                        <a:fillRect/>
                      </a:stretch>
                    </p:blipFill>
                    <p:spPr>
                      <a:xfrm>
                        <a:off x="1054735" y="3989705"/>
                        <a:ext cx="7354570" cy="2113280"/>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fontAlgn="base"/>
            <a:fld id="{9A0DB2DC-4C9A-4742-B13C-FB6460FD3503}" type="slidenum">
              <a:rPr lang="ko-KR" altLang="en-US" strike="noStrike" noProof="1" dirty="0">
                <a:latin typeface="Verdana" panose="020B0604030504040204" pitchFamily="34" charset="0"/>
                <a:ea typeface="Gulim" panose="020B0600000101010101" pitchFamily="34" charset="-127"/>
                <a:cs typeface="+mn-ea"/>
              </a:rPr>
              <a:t>21</a:t>
            </a:fld>
            <a:endParaRPr lang="ko-KR" altLang="en-US" strike="noStrike" noProof="1"/>
          </a:p>
        </p:txBody>
      </p:sp>
      <p:sp>
        <p:nvSpPr>
          <p:cNvPr id="3" name="文本框 2"/>
          <p:cNvSpPr txBox="1"/>
          <p:nvPr/>
        </p:nvSpPr>
        <p:spPr>
          <a:xfrm>
            <a:off x="570230" y="1363980"/>
            <a:ext cx="8372475" cy="2676525"/>
          </a:xfrm>
          <a:prstGeom prst="rect">
            <a:avLst/>
          </a:prstGeom>
          <a:noFill/>
        </p:spPr>
        <p:txBody>
          <a:bodyPr wrap="square" rtlCol="0">
            <a:spAutoFit/>
          </a:bodyPr>
          <a:lstStyle/>
          <a:p>
            <a:pPr>
              <a:lnSpc>
                <a:spcPct val="150000"/>
              </a:lnSpc>
            </a:pPr>
            <a:r>
              <a:rPr lang="zh-CN" altLang="en-US" sz="2400">
                <a:latin typeface="黑体" panose="02010609060101010101" pitchFamily="2" charset="-122"/>
                <a:ea typeface="黑体" panose="02010609060101010101" pitchFamily="2" charset="-122"/>
                <a:cs typeface="黑体" panose="02010609060101010101" pitchFamily="2" charset="-122"/>
              </a:rPr>
              <a:t>（</a:t>
            </a:r>
            <a:r>
              <a:rPr lang="en-US" altLang="zh-CN" sz="2400">
                <a:latin typeface="黑体" panose="02010609060101010101" pitchFamily="2" charset="-122"/>
                <a:ea typeface="黑体" panose="02010609060101010101" pitchFamily="2" charset="-122"/>
                <a:cs typeface="黑体" panose="02010609060101010101" pitchFamily="2" charset="-122"/>
              </a:rPr>
              <a:t>3</a:t>
            </a:r>
            <a:r>
              <a:rPr lang="zh-CN" altLang="en-US" sz="2400">
                <a:latin typeface="黑体" panose="02010609060101010101" pitchFamily="2" charset="-122"/>
                <a:ea typeface="黑体" panose="02010609060101010101" pitchFamily="2" charset="-122"/>
                <a:cs typeface="黑体" panose="02010609060101010101" pitchFamily="2" charset="-122"/>
              </a:rPr>
              <a:t>）相位调制</a:t>
            </a:r>
          </a:p>
          <a:p>
            <a:pPr>
              <a:lnSpc>
                <a:spcPct val="150000"/>
              </a:lnSpc>
            </a:pPr>
            <a:r>
              <a:rPr lang="zh-CN" altLang="en-US" sz="2400" b="1">
                <a:solidFill>
                  <a:schemeClr val="accent4"/>
                </a:solidFill>
                <a:effectLst>
                  <a:innerShdw blurRad="177800">
                    <a:schemeClr val="accent3">
                      <a:lumMod val="50000"/>
                    </a:schemeClr>
                  </a:innerShdw>
                </a:effectLst>
                <a:latin typeface="黑体" panose="02010609060101010101" pitchFamily="2" charset="-122"/>
                <a:ea typeface="黑体" panose="02010609060101010101" pitchFamily="2" charset="-122"/>
                <a:cs typeface="黑体" panose="02010609060101010101" pitchFamily="2" charset="-122"/>
                <a:sym typeface="+mn-ea"/>
              </a:rPr>
              <a:t>相位调制是以原来的模拟数据为调制信号，对载波的相位按调制信号的相位进行调制，调制后载波信号的频率和幅值不变，相位随调制信号的幅值变化而变化。如图所示</a:t>
            </a:r>
            <a:endParaRPr lang="zh-CN" altLang="en-US" sz="2400" b="1">
              <a:solidFill>
                <a:schemeClr val="accent4"/>
              </a:solidFill>
              <a:effectLst>
                <a:innerShdw blurRad="177800">
                  <a:schemeClr val="accent3">
                    <a:lumMod val="50000"/>
                  </a:schemeClr>
                </a:innerShdw>
              </a:effectLst>
              <a:latin typeface="黑体" panose="02010609060101010101" pitchFamily="2" charset="-122"/>
              <a:ea typeface="黑体" panose="02010609060101010101" pitchFamily="2" charset="-122"/>
              <a:cs typeface="黑体" panose="02010609060101010101" pitchFamily="2" charset="-122"/>
            </a:endParaRPr>
          </a:p>
          <a:p>
            <a:endParaRPr lang="zh-CN" altLang="en-US" sz="2400" b="1">
              <a:solidFill>
                <a:schemeClr val="accent4"/>
              </a:solidFill>
              <a:effectLst>
                <a:innerShdw blurRad="177800">
                  <a:schemeClr val="accent3">
                    <a:lumMod val="50000"/>
                  </a:schemeClr>
                </a:innerShdw>
              </a:effectLst>
              <a:latin typeface="黑体" panose="02010609060101010101" pitchFamily="2" charset="-122"/>
              <a:ea typeface="黑体" panose="02010609060101010101" pitchFamily="2" charset="-122"/>
              <a:cs typeface="黑体" panose="02010609060101010101" pitchFamily="2" charset="-122"/>
            </a:endParaRPr>
          </a:p>
        </p:txBody>
      </p:sp>
      <p:graphicFrame>
        <p:nvGraphicFramePr>
          <p:cNvPr id="5" name="对象 4"/>
          <p:cNvGraphicFramePr/>
          <p:nvPr/>
        </p:nvGraphicFramePr>
        <p:xfrm>
          <a:off x="1301750" y="4040505"/>
          <a:ext cx="6909435" cy="2072005"/>
        </p:xfrm>
        <a:graphic>
          <a:graphicData uri="http://schemas.openxmlformats.org/presentationml/2006/ole">
            <mc:AlternateContent xmlns:mc="http://schemas.openxmlformats.org/markup-compatibility/2006">
              <mc:Choice xmlns:v="urn:schemas-microsoft-com:vml" Requires="v">
                <p:oleObj spid="_x0000_s3075" r:id="rId3" imgW="4387850" imgH="1593850" progId="Paint.Picture">
                  <p:embed/>
                </p:oleObj>
              </mc:Choice>
              <mc:Fallback>
                <p:oleObj r:id="rId3" imgW="4387850" imgH="1593850" progId="Paint.Picture">
                  <p:embed/>
                  <p:pic>
                    <p:nvPicPr>
                      <p:cNvPr id="0" name="图片 5"/>
                      <p:cNvPicPr/>
                      <p:nvPr/>
                    </p:nvPicPr>
                    <p:blipFill>
                      <a:blip r:embed="rId4"/>
                      <a:stretch>
                        <a:fillRect/>
                      </a:stretch>
                    </p:blipFill>
                    <p:spPr>
                      <a:xfrm>
                        <a:off x="1301750" y="4040505"/>
                        <a:ext cx="6909435" cy="2072005"/>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8449" descr="afbae0ddf0234c3bbd5a2eb4a4d10acd# #矩形 674"/>
          <p:cNvSpPr>
            <a:spLocks noGrp="1"/>
          </p:cNvSpPr>
          <p:nvPr>
            <p:ph type="title"/>
          </p:nvPr>
        </p:nvSpPr>
        <p:spPr>
          <a:xfrm>
            <a:off x="468313" y="0"/>
            <a:ext cx="8229600" cy="1143000"/>
          </a:xfrm>
        </p:spPr>
        <p:txBody>
          <a:bodyPr wrap="square" lIns="91440" tIns="45720" rIns="91440" bIns="45720" anchor="ctr"/>
          <a:lstStyle/>
          <a:p>
            <a:pPr lvl="0"/>
            <a:r>
              <a:rPr lang="en-US" altLang="zh-CN" sz="4000" b="1" dirty="0">
                <a:solidFill>
                  <a:schemeClr val="bg1"/>
                </a:solidFill>
                <a:latin typeface="黑体" panose="02010609060101010101" pitchFamily="2" charset="-122"/>
                <a:ea typeface="黑体" panose="02010609060101010101" pitchFamily="2" charset="-122"/>
                <a:sym typeface="Arial" panose="020B0604020202020204" pitchFamily="34" charset="0"/>
              </a:rPr>
              <a:t>4</a:t>
            </a:r>
            <a:r>
              <a:rPr lang="zh-CN" altLang="en-US" sz="4000" b="1" dirty="0">
                <a:solidFill>
                  <a:schemeClr val="bg1"/>
                </a:solidFill>
                <a:latin typeface="黑体" panose="02010609060101010101" pitchFamily="2" charset="-122"/>
                <a:ea typeface="黑体" panose="02010609060101010101" pitchFamily="2" charset="-122"/>
                <a:sym typeface="Arial" panose="020B0604020202020204" pitchFamily="34" charset="0"/>
              </a:rPr>
              <a:t>、最基本的调制方法 </a:t>
            </a:r>
          </a:p>
        </p:txBody>
      </p:sp>
      <p:sp>
        <p:nvSpPr>
          <p:cNvPr id="27650" name="矩形 248834"/>
          <p:cNvSpPr/>
          <p:nvPr/>
        </p:nvSpPr>
        <p:spPr>
          <a:xfrm>
            <a:off x="1892300" y="1508125"/>
            <a:ext cx="350838" cy="454025"/>
          </a:xfrm>
          <a:prstGeom prst="rect">
            <a:avLst/>
          </a:prstGeom>
          <a:noFill/>
          <a:ln w="38100">
            <a:noFill/>
          </a:ln>
        </p:spPr>
        <p:txBody>
          <a:bodyPr wrap="none" lIns="90488" tIns="44450" rIns="90488" bIns="44450" anchor="t">
            <a:spAutoFit/>
          </a:bodyPr>
          <a:lstStyle/>
          <a:p>
            <a:pPr lvl="0" defTabSz="762000" eaLnBrk="0" hangingPunct="0"/>
            <a:r>
              <a:rPr lang="en-US" altLang="zh-CN" sz="2400" b="1" dirty="0">
                <a:solidFill>
                  <a:srgbClr val="333399"/>
                </a:solidFill>
                <a:latin typeface="Arial" panose="020B0604020202020204" pitchFamily="34" charset="0"/>
                <a:ea typeface="宋体" panose="02010600030101010101" pitchFamily="2" charset="-122"/>
              </a:rPr>
              <a:t>0</a:t>
            </a:r>
          </a:p>
        </p:txBody>
      </p:sp>
      <p:sp>
        <p:nvSpPr>
          <p:cNvPr id="27651" name="矩形 248835"/>
          <p:cNvSpPr/>
          <p:nvPr/>
        </p:nvSpPr>
        <p:spPr>
          <a:xfrm>
            <a:off x="2640013" y="1508125"/>
            <a:ext cx="350837" cy="454025"/>
          </a:xfrm>
          <a:prstGeom prst="rect">
            <a:avLst/>
          </a:prstGeom>
          <a:noFill/>
          <a:ln w="38100">
            <a:noFill/>
          </a:ln>
        </p:spPr>
        <p:txBody>
          <a:bodyPr wrap="none" lIns="90488" tIns="44450" rIns="90488" bIns="44450" anchor="t">
            <a:spAutoFit/>
          </a:bodyPr>
          <a:lstStyle/>
          <a:p>
            <a:pPr lvl="0" defTabSz="762000" eaLnBrk="0" hangingPunct="0"/>
            <a:r>
              <a:rPr lang="en-US" altLang="zh-CN" sz="2400" b="1" dirty="0">
                <a:solidFill>
                  <a:srgbClr val="333399"/>
                </a:solidFill>
                <a:latin typeface="Arial" panose="020B0604020202020204" pitchFamily="34" charset="0"/>
                <a:ea typeface="宋体" panose="02010600030101010101" pitchFamily="2" charset="-122"/>
              </a:rPr>
              <a:t>1</a:t>
            </a:r>
          </a:p>
        </p:txBody>
      </p:sp>
      <p:sp>
        <p:nvSpPr>
          <p:cNvPr id="27652" name="矩形 248836"/>
          <p:cNvSpPr/>
          <p:nvPr/>
        </p:nvSpPr>
        <p:spPr>
          <a:xfrm>
            <a:off x="3387725" y="1508125"/>
            <a:ext cx="350838" cy="454025"/>
          </a:xfrm>
          <a:prstGeom prst="rect">
            <a:avLst/>
          </a:prstGeom>
          <a:noFill/>
          <a:ln w="38100">
            <a:noFill/>
          </a:ln>
        </p:spPr>
        <p:txBody>
          <a:bodyPr wrap="none" lIns="90488" tIns="44450" rIns="90488" bIns="44450" anchor="t">
            <a:spAutoFit/>
          </a:bodyPr>
          <a:lstStyle/>
          <a:p>
            <a:pPr lvl="0" defTabSz="762000" eaLnBrk="0" hangingPunct="0"/>
            <a:r>
              <a:rPr lang="en-US" altLang="zh-CN" sz="2400" b="1" dirty="0">
                <a:solidFill>
                  <a:srgbClr val="333399"/>
                </a:solidFill>
                <a:latin typeface="Arial" panose="020B0604020202020204" pitchFamily="34" charset="0"/>
                <a:ea typeface="宋体" panose="02010600030101010101" pitchFamily="2" charset="-122"/>
              </a:rPr>
              <a:t>0</a:t>
            </a:r>
          </a:p>
        </p:txBody>
      </p:sp>
      <p:sp>
        <p:nvSpPr>
          <p:cNvPr id="27653" name="矩形 248837"/>
          <p:cNvSpPr/>
          <p:nvPr/>
        </p:nvSpPr>
        <p:spPr>
          <a:xfrm>
            <a:off x="4183063" y="1508125"/>
            <a:ext cx="350837" cy="454025"/>
          </a:xfrm>
          <a:prstGeom prst="rect">
            <a:avLst/>
          </a:prstGeom>
          <a:noFill/>
          <a:ln w="38100">
            <a:noFill/>
          </a:ln>
        </p:spPr>
        <p:txBody>
          <a:bodyPr wrap="none" lIns="90488" tIns="44450" rIns="90488" bIns="44450" anchor="t">
            <a:spAutoFit/>
          </a:bodyPr>
          <a:lstStyle/>
          <a:p>
            <a:pPr lvl="0" defTabSz="762000" eaLnBrk="0" hangingPunct="0"/>
            <a:r>
              <a:rPr lang="en-US" altLang="zh-CN" sz="2400" b="1" dirty="0">
                <a:solidFill>
                  <a:srgbClr val="333399"/>
                </a:solidFill>
                <a:latin typeface="Arial" panose="020B0604020202020204" pitchFamily="34" charset="0"/>
                <a:ea typeface="宋体" panose="02010600030101010101" pitchFamily="2" charset="-122"/>
              </a:rPr>
              <a:t>0</a:t>
            </a:r>
          </a:p>
        </p:txBody>
      </p:sp>
      <p:sp>
        <p:nvSpPr>
          <p:cNvPr id="27654" name="矩形 248838"/>
          <p:cNvSpPr/>
          <p:nvPr/>
        </p:nvSpPr>
        <p:spPr>
          <a:xfrm>
            <a:off x="4930775" y="1508125"/>
            <a:ext cx="350838" cy="454025"/>
          </a:xfrm>
          <a:prstGeom prst="rect">
            <a:avLst/>
          </a:prstGeom>
          <a:noFill/>
          <a:ln w="38100">
            <a:noFill/>
          </a:ln>
        </p:spPr>
        <p:txBody>
          <a:bodyPr wrap="none" lIns="90488" tIns="44450" rIns="90488" bIns="44450" anchor="t">
            <a:spAutoFit/>
          </a:bodyPr>
          <a:lstStyle/>
          <a:p>
            <a:pPr lvl="0" defTabSz="762000" eaLnBrk="0" hangingPunct="0"/>
            <a:r>
              <a:rPr lang="en-US" altLang="zh-CN" sz="2400" b="1" dirty="0">
                <a:solidFill>
                  <a:srgbClr val="333399"/>
                </a:solidFill>
                <a:latin typeface="Arial" panose="020B0604020202020204" pitchFamily="34" charset="0"/>
                <a:ea typeface="宋体" panose="02010600030101010101" pitchFamily="2" charset="-122"/>
              </a:rPr>
              <a:t>1</a:t>
            </a:r>
          </a:p>
        </p:txBody>
      </p:sp>
      <p:sp>
        <p:nvSpPr>
          <p:cNvPr id="27655" name="矩形 248839"/>
          <p:cNvSpPr/>
          <p:nvPr/>
        </p:nvSpPr>
        <p:spPr>
          <a:xfrm>
            <a:off x="5678488" y="1508125"/>
            <a:ext cx="350837" cy="454025"/>
          </a:xfrm>
          <a:prstGeom prst="rect">
            <a:avLst/>
          </a:prstGeom>
          <a:noFill/>
          <a:ln w="38100">
            <a:noFill/>
          </a:ln>
        </p:spPr>
        <p:txBody>
          <a:bodyPr wrap="none" lIns="90488" tIns="44450" rIns="90488" bIns="44450" anchor="t">
            <a:spAutoFit/>
          </a:bodyPr>
          <a:lstStyle/>
          <a:p>
            <a:pPr lvl="0" defTabSz="762000" eaLnBrk="0" hangingPunct="0"/>
            <a:r>
              <a:rPr lang="en-US" altLang="zh-CN" sz="2400" b="1" dirty="0">
                <a:solidFill>
                  <a:srgbClr val="333399"/>
                </a:solidFill>
                <a:latin typeface="Arial" panose="020B0604020202020204" pitchFamily="34" charset="0"/>
                <a:ea typeface="宋体" panose="02010600030101010101" pitchFamily="2" charset="-122"/>
              </a:rPr>
              <a:t>1</a:t>
            </a:r>
          </a:p>
        </p:txBody>
      </p:sp>
      <p:sp>
        <p:nvSpPr>
          <p:cNvPr id="27656" name="矩形 248840"/>
          <p:cNvSpPr/>
          <p:nvPr/>
        </p:nvSpPr>
        <p:spPr>
          <a:xfrm>
            <a:off x="6426200" y="1508125"/>
            <a:ext cx="350838" cy="454025"/>
          </a:xfrm>
          <a:prstGeom prst="rect">
            <a:avLst/>
          </a:prstGeom>
          <a:noFill/>
          <a:ln w="38100">
            <a:noFill/>
          </a:ln>
        </p:spPr>
        <p:txBody>
          <a:bodyPr wrap="none" lIns="90488" tIns="44450" rIns="90488" bIns="44450" anchor="t">
            <a:spAutoFit/>
          </a:bodyPr>
          <a:lstStyle/>
          <a:p>
            <a:pPr lvl="0" defTabSz="762000" eaLnBrk="0" hangingPunct="0"/>
            <a:r>
              <a:rPr lang="en-US" altLang="zh-CN" sz="2400" b="1" dirty="0">
                <a:solidFill>
                  <a:srgbClr val="333399"/>
                </a:solidFill>
                <a:latin typeface="Arial" panose="020B0604020202020204" pitchFamily="34" charset="0"/>
                <a:ea typeface="宋体" panose="02010600030101010101" pitchFamily="2" charset="-122"/>
              </a:rPr>
              <a:t>1</a:t>
            </a:r>
          </a:p>
        </p:txBody>
      </p:sp>
      <p:sp>
        <p:nvSpPr>
          <p:cNvPr id="27657" name="矩形 248841"/>
          <p:cNvSpPr/>
          <p:nvPr/>
        </p:nvSpPr>
        <p:spPr>
          <a:xfrm>
            <a:off x="7221538" y="1508125"/>
            <a:ext cx="350837" cy="454025"/>
          </a:xfrm>
          <a:prstGeom prst="rect">
            <a:avLst/>
          </a:prstGeom>
          <a:noFill/>
          <a:ln w="38100">
            <a:noFill/>
          </a:ln>
        </p:spPr>
        <p:txBody>
          <a:bodyPr wrap="none" lIns="90488" tIns="44450" rIns="90488" bIns="44450" anchor="t">
            <a:spAutoFit/>
          </a:bodyPr>
          <a:lstStyle/>
          <a:p>
            <a:pPr lvl="0" defTabSz="762000" eaLnBrk="0" hangingPunct="0"/>
            <a:r>
              <a:rPr lang="en-US" altLang="zh-CN" sz="2400" b="1" dirty="0">
                <a:solidFill>
                  <a:srgbClr val="333399"/>
                </a:solidFill>
                <a:latin typeface="Arial" panose="020B0604020202020204" pitchFamily="34" charset="0"/>
                <a:ea typeface="宋体" panose="02010600030101010101" pitchFamily="2" charset="-122"/>
              </a:rPr>
              <a:t>0</a:t>
            </a:r>
          </a:p>
        </p:txBody>
      </p:sp>
      <p:sp>
        <p:nvSpPr>
          <p:cNvPr id="27658" name="矩形 248842"/>
          <p:cNvSpPr/>
          <p:nvPr/>
        </p:nvSpPr>
        <p:spPr>
          <a:xfrm>
            <a:off x="7993063" y="1508125"/>
            <a:ext cx="350837" cy="454025"/>
          </a:xfrm>
          <a:prstGeom prst="rect">
            <a:avLst/>
          </a:prstGeom>
          <a:noFill/>
          <a:ln w="38100">
            <a:noFill/>
          </a:ln>
        </p:spPr>
        <p:txBody>
          <a:bodyPr wrap="none" lIns="90488" tIns="44450" rIns="90488" bIns="44450" anchor="t">
            <a:spAutoFit/>
          </a:bodyPr>
          <a:lstStyle/>
          <a:p>
            <a:pPr lvl="0" defTabSz="762000" eaLnBrk="0" hangingPunct="0"/>
            <a:r>
              <a:rPr lang="en-US" altLang="zh-CN" sz="2400" b="1" dirty="0">
                <a:solidFill>
                  <a:srgbClr val="333399"/>
                </a:solidFill>
                <a:latin typeface="Arial" panose="020B0604020202020204" pitchFamily="34" charset="0"/>
                <a:ea typeface="宋体" panose="02010600030101010101" pitchFamily="2" charset="-122"/>
              </a:rPr>
              <a:t>0</a:t>
            </a:r>
          </a:p>
        </p:txBody>
      </p:sp>
      <p:sp>
        <p:nvSpPr>
          <p:cNvPr id="27659" name="任意多边形 248843"/>
          <p:cNvSpPr/>
          <p:nvPr/>
        </p:nvSpPr>
        <p:spPr>
          <a:xfrm>
            <a:off x="1697038" y="1400175"/>
            <a:ext cx="6859587" cy="577850"/>
          </a:xfrm>
          <a:custGeom>
            <a:avLst/>
            <a:gdLst/>
            <a:ahLst/>
            <a:cxnLst>
              <a:cxn ang="0">
                <a:pos x="0" y="486"/>
              </a:cxn>
              <a:cxn ang="0">
                <a:pos x="477" y="486"/>
              </a:cxn>
              <a:cxn ang="0">
                <a:pos x="477" y="0"/>
              </a:cxn>
              <a:cxn ang="0">
                <a:pos x="963" y="0"/>
              </a:cxn>
              <a:cxn ang="0">
                <a:pos x="963" y="486"/>
              </a:cxn>
              <a:cxn ang="0">
                <a:pos x="1926" y="486"/>
              </a:cxn>
              <a:cxn ang="0">
                <a:pos x="1926" y="0"/>
              </a:cxn>
              <a:cxn ang="0">
                <a:pos x="3357" y="0"/>
              </a:cxn>
              <a:cxn ang="0">
                <a:pos x="3357" y="486"/>
              </a:cxn>
              <a:cxn ang="0">
                <a:pos x="4320" y="486"/>
              </a:cxn>
            </a:cxnLst>
            <a:rect l="0" t="0" r="0" b="0"/>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27660" name="任意多边形 248844"/>
          <p:cNvSpPr/>
          <p:nvPr/>
        </p:nvSpPr>
        <p:spPr>
          <a:xfrm>
            <a:off x="8555038" y="1976438"/>
            <a:ext cx="1587" cy="1587"/>
          </a:xfrm>
          <a:custGeom>
            <a:avLst/>
            <a:gdLst/>
            <a:ahLst/>
            <a:cxnLst>
              <a:cxn ang="0">
                <a:pos x="0" y="0"/>
              </a:cxn>
              <a:cxn ang="0">
                <a:pos x="0" y="0"/>
              </a:cxn>
            </a:cxnLst>
            <a:rect l="0" t="0" r="0" b="0"/>
            <a:pathLst>
              <a:path w="1" h="1">
                <a:moveTo>
                  <a:pt x="0" y="0"/>
                </a:moveTo>
                <a:lnTo>
                  <a:pt x="0"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27661" name="任意多边形 248845"/>
          <p:cNvSpPr/>
          <p:nvPr/>
        </p:nvSpPr>
        <p:spPr>
          <a:xfrm>
            <a:off x="1709738" y="2722563"/>
            <a:ext cx="754062" cy="1587"/>
          </a:xfrm>
          <a:custGeom>
            <a:avLst/>
            <a:gdLst/>
            <a:ahLst/>
            <a:cxnLst>
              <a:cxn ang="0">
                <a:pos x="0" y="0"/>
              </a:cxn>
              <a:cxn ang="0">
                <a:pos x="475" y="1"/>
              </a:cxn>
            </a:cxnLst>
            <a:rect l="0" t="0" r="0" b="0"/>
            <a:pathLst>
              <a:path w="475" h="1">
                <a:moveTo>
                  <a:pt x="0" y="0"/>
                </a:moveTo>
                <a:lnTo>
                  <a:pt x="475" y="1"/>
                </a:lnTo>
              </a:path>
            </a:pathLst>
          </a:custGeom>
          <a:noFill/>
          <a:ln w="38100" cap="flat" cmpd="sng">
            <a:solidFill>
              <a:schemeClr val="tx2"/>
            </a:solidFill>
            <a:prstDash val="solid"/>
            <a:round/>
            <a:headEnd type="none" w="med" len="med"/>
            <a:tailEnd type="none" w="med" len="med"/>
          </a:ln>
        </p:spPr>
        <p:txBody>
          <a:bodyPr/>
          <a:lstStyle/>
          <a:p>
            <a:endParaRPr lang="zh-CN" altLang="en-US"/>
          </a:p>
        </p:txBody>
      </p:sp>
      <p:sp>
        <p:nvSpPr>
          <p:cNvPr id="27662" name="任意多边形 248846"/>
          <p:cNvSpPr/>
          <p:nvPr/>
        </p:nvSpPr>
        <p:spPr>
          <a:xfrm>
            <a:off x="3221038" y="2719388"/>
            <a:ext cx="1538287" cy="4762"/>
          </a:xfrm>
          <a:custGeom>
            <a:avLst/>
            <a:gdLst/>
            <a:ahLst/>
            <a:cxnLst>
              <a:cxn ang="0">
                <a:pos x="0" y="3"/>
              </a:cxn>
              <a:cxn ang="0">
                <a:pos x="969" y="0"/>
              </a:cxn>
            </a:cxnLst>
            <a:rect l="0" t="0" r="0" b="0"/>
            <a:pathLst>
              <a:path w="969" h="3">
                <a:moveTo>
                  <a:pt x="0" y="3"/>
                </a:moveTo>
                <a:lnTo>
                  <a:pt x="969" y="0"/>
                </a:lnTo>
              </a:path>
            </a:pathLst>
          </a:custGeom>
          <a:noFill/>
          <a:ln w="38100" cap="flat" cmpd="sng">
            <a:solidFill>
              <a:schemeClr val="tx2"/>
            </a:solidFill>
            <a:prstDash val="solid"/>
            <a:round/>
            <a:headEnd type="none" w="med" len="med"/>
            <a:tailEnd type="none" w="med" len="med"/>
          </a:ln>
        </p:spPr>
        <p:txBody>
          <a:bodyPr/>
          <a:lstStyle/>
          <a:p>
            <a:endParaRPr lang="zh-CN" altLang="en-US"/>
          </a:p>
        </p:txBody>
      </p:sp>
      <p:sp>
        <p:nvSpPr>
          <p:cNvPr id="27663" name="直接连接符 248847"/>
          <p:cNvSpPr/>
          <p:nvPr/>
        </p:nvSpPr>
        <p:spPr>
          <a:xfrm>
            <a:off x="7038975" y="2722563"/>
            <a:ext cx="1503363" cy="0"/>
          </a:xfrm>
          <a:prstGeom prst="line">
            <a:avLst/>
          </a:prstGeom>
          <a:ln w="38100" cap="flat" cmpd="sng">
            <a:solidFill>
              <a:schemeClr val="tx2"/>
            </a:solidFill>
            <a:prstDash val="solid"/>
            <a:round/>
            <a:headEnd type="none" w="med" len="med"/>
            <a:tailEnd type="none" w="med"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8209" name="任意多边形 248848"/>
          <p:cNvSpPr/>
          <p:nvPr/>
        </p:nvSpPr>
        <p:spPr>
          <a:xfrm>
            <a:off x="6276975" y="2284413"/>
            <a:ext cx="52388" cy="431800"/>
          </a:xfrm>
          <a:custGeom>
            <a:avLst/>
            <a:gdLst/>
            <a:ahLst/>
            <a:cxnLst>
              <a:cxn ang="0">
                <a:pos x="0" y="362"/>
              </a:cxn>
              <a:cxn ang="0">
                <a:pos x="20" y="54"/>
              </a:cxn>
              <a:cxn ang="0">
                <a:pos x="21" y="38"/>
              </a:cxn>
              <a:cxn ang="0">
                <a:pos x="22" y="25"/>
              </a:cxn>
              <a:cxn ang="0">
                <a:pos x="24" y="15"/>
              </a:cxn>
              <a:cxn ang="0">
                <a:pos x="27" y="6"/>
              </a:cxn>
              <a:cxn ang="0">
                <a:pos x="32" y="0"/>
              </a:cxn>
            </a:cxnLst>
            <a:rect l="0" t="0" r="0" b="0"/>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10" name="任意多边形 248849"/>
          <p:cNvSpPr/>
          <p:nvPr/>
        </p:nvSpPr>
        <p:spPr>
          <a:xfrm>
            <a:off x="6329363" y="2289175"/>
            <a:ext cx="139700" cy="841375"/>
          </a:xfrm>
          <a:custGeom>
            <a:avLst/>
            <a:gdLst/>
            <a:ahLst/>
            <a:cxnLst>
              <a:cxn ang="0">
                <a:pos x="0" y="0"/>
              </a:cxn>
              <a:cxn ang="0">
                <a:pos x="7" y="3"/>
              </a:cxn>
              <a:cxn ang="0">
                <a:pos x="12" y="12"/>
              </a:cxn>
              <a:cxn ang="0">
                <a:pos x="14" y="25"/>
              </a:cxn>
              <a:cxn ang="0">
                <a:pos x="15" y="44"/>
              </a:cxn>
              <a:cxn ang="0">
                <a:pos x="43" y="488"/>
              </a:cxn>
              <a:cxn ang="0">
                <a:pos x="45" y="512"/>
              </a:cxn>
              <a:cxn ang="0">
                <a:pos x="47" y="520"/>
              </a:cxn>
              <a:cxn ang="0">
                <a:pos x="53" y="527"/>
              </a:cxn>
              <a:cxn ang="0">
                <a:pos x="57" y="530"/>
              </a:cxn>
              <a:cxn ang="0">
                <a:pos x="63" y="524"/>
              </a:cxn>
              <a:cxn ang="0">
                <a:pos x="67" y="512"/>
              </a:cxn>
              <a:cxn ang="0">
                <a:pos x="88" y="271"/>
              </a:cxn>
            </a:cxnLst>
            <a:rect l="0" t="0" r="0" b="0"/>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11" name="任意多边形 248850"/>
          <p:cNvSpPr/>
          <p:nvPr/>
        </p:nvSpPr>
        <p:spPr>
          <a:xfrm>
            <a:off x="6465888" y="2284413"/>
            <a:ext cx="50800" cy="431800"/>
          </a:xfrm>
          <a:custGeom>
            <a:avLst/>
            <a:gdLst/>
            <a:ahLst/>
            <a:cxnLst>
              <a:cxn ang="0">
                <a:pos x="0" y="362"/>
              </a:cxn>
              <a:cxn ang="0">
                <a:pos x="19" y="54"/>
              </a:cxn>
              <a:cxn ang="0">
                <a:pos x="20" y="38"/>
              </a:cxn>
              <a:cxn ang="0">
                <a:pos x="21" y="25"/>
              </a:cxn>
              <a:cxn ang="0">
                <a:pos x="23" y="15"/>
              </a:cxn>
              <a:cxn ang="0">
                <a:pos x="27" y="6"/>
              </a:cxn>
              <a:cxn ang="0">
                <a:pos x="31" y="0"/>
              </a:cxn>
            </a:cxnLst>
            <a:rect l="0" t="0" r="0" b="0"/>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12" name="任意多边形 248851"/>
          <p:cNvSpPr/>
          <p:nvPr/>
        </p:nvSpPr>
        <p:spPr>
          <a:xfrm>
            <a:off x="6516688" y="2289175"/>
            <a:ext cx="133350" cy="841375"/>
          </a:xfrm>
          <a:custGeom>
            <a:avLst/>
            <a:gdLst/>
            <a:ahLst/>
            <a:cxnLst>
              <a:cxn ang="0">
                <a:pos x="0" y="0"/>
              </a:cxn>
              <a:cxn ang="0">
                <a:pos x="7" y="3"/>
              </a:cxn>
              <a:cxn ang="0">
                <a:pos x="12" y="12"/>
              </a:cxn>
              <a:cxn ang="0">
                <a:pos x="14" y="25"/>
              </a:cxn>
              <a:cxn ang="0">
                <a:pos x="15" y="44"/>
              </a:cxn>
              <a:cxn ang="0">
                <a:pos x="42" y="488"/>
              </a:cxn>
              <a:cxn ang="0">
                <a:pos x="45" y="512"/>
              </a:cxn>
              <a:cxn ang="0">
                <a:pos x="47" y="520"/>
              </a:cxn>
              <a:cxn ang="0">
                <a:pos x="52" y="527"/>
              </a:cxn>
              <a:cxn ang="0">
                <a:pos x="57" y="530"/>
              </a:cxn>
              <a:cxn ang="0">
                <a:pos x="62" y="524"/>
              </a:cxn>
              <a:cxn ang="0">
                <a:pos x="66" y="512"/>
              </a:cxn>
              <a:cxn ang="0">
                <a:pos x="84" y="271"/>
              </a:cxn>
            </a:cxnLst>
            <a:rect l="0" t="0" r="0" b="0"/>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nvGrpSpPr>
          <p:cNvPr id="2" name="组合 248852"/>
          <p:cNvGrpSpPr/>
          <p:nvPr/>
        </p:nvGrpSpPr>
        <p:grpSpPr>
          <a:xfrm>
            <a:off x="6651625" y="2278063"/>
            <a:ext cx="187325" cy="847725"/>
            <a:chOff x="4075" y="1309"/>
            <a:chExt cx="118" cy="713"/>
          </a:xfrm>
        </p:grpSpPr>
        <p:sp>
          <p:nvSpPr>
            <p:cNvPr id="27669" name="任意多边形 248853"/>
            <p:cNvSpPr/>
            <p:nvPr/>
          </p:nvSpPr>
          <p:spPr>
            <a:xfrm>
              <a:off x="4075" y="1309"/>
              <a:ext cx="34" cy="363"/>
            </a:xfrm>
            <a:custGeom>
              <a:avLst/>
              <a:gdLst/>
              <a:ahLst/>
              <a:cxnLst>
                <a:cxn ang="0">
                  <a:pos x="0" y="362"/>
                </a:cxn>
                <a:cxn ang="0">
                  <a:pos x="20" y="54"/>
                </a:cxn>
                <a:cxn ang="0">
                  <a:pos x="22" y="38"/>
                </a:cxn>
                <a:cxn ang="0">
                  <a:pos x="23" y="25"/>
                </a:cxn>
                <a:cxn ang="0">
                  <a:pos x="24" y="15"/>
                </a:cxn>
                <a:cxn ang="0">
                  <a:pos x="28" y="6"/>
                </a:cxn>
                <a:cxn ang="0">
                  <a:pos x="33" y="0"/>
                </a:cxn>
              </a:cxnLst>
              <a:rect l="0" t="0" r="0" b="0"/>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27670" name="任意多边形 248854"/>
            <p:cNvSpPr/>
            <p:nvPr/>
          </p:nvSpPr>
          <p:spPr>
            <a:xfrm>
              <a:off x="4109" y="1313"/>
              <a:ext cx="84" cy="709"/>
            </a:xfrm>
            <a:custGeom>
              <a:avLst/>
              <a:gdLst/>
              <a:ahLst/>
              <a:cxnLst>
                <a:cxn ang="0">
                  <a:pos x="0" y="0"/>
                </a:cxn>
                <a:cxn ang="0">
                  <a:pos x="7" y="4"/>
                </a:cxn>
                <a:cxn ang="0">
                  <a:pos x="12" y="16"/>
                </a:cxn>
                <a:cxn ang="0">
                  <a:pos x="13" y="33"/>
                </a:cxn>
                <a:cxn ang="0">
                  <a:pos x="15" y="59"/>
                </a:cxn>
                <a:cxn ang="0">
                  <a:pos x="42" y="651"/>
                </a:cxn>
                <a:cxn ang="0">
                  <a:pos x="44" y="684"/>
                </a:cxn>
                <a:cxn ang="0">
                  <a:pos x="46" y="694"/>
                </a:cxn>
                <a:cxn ang="0">
                  <a:pos x="52" y="704"/>
                </a:cxn>
                <a:cxn ang="0">
                  <a:pos x="56" y="708"/>
                </a:cxn>
                <a:cxn ang="0">
                  <a:pos x="62" y="700"/>
                </a:cxn>
                <a:cxn ang="0">
                  <a:pos x="65" y="684"/>
                </a:cxn>
                <a:cxn ang="0">
                  <a:pos x="83" y="380"/>
                </a:cxn>
              </a:cxnLst>
              <a:rect l="0" t="0" r="0" b="0"/>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sp>
        <p:nvSpPr>
          <p:cNvPr id="8216" name="任意多边形 248855"/>
          <p:cNvSpPr/>
          <p:nvPr/>
        </p:nvSpPr>
        <p:spPr>
          <a:xfrm>
            <a:off x="6838950" y="2278063"/>
            <a:ext cx="55563" cy="431800"/>
          </a:xfrm>
          <a:custGeom>
            <a:avLst/>
            <a:gdLst/>
            <a:ahLst/>
            <a:cxnLst>
              <a:cxn ang="0">
                <a:pos x="0" y="362"/>
              </a:cxn>
              <a:cxn ang="0">
                <a:pos x="21" y="54"/>
              </a:cxn>
              <a:cxn ang="0">
                <a:pos x="22" y="38"/>
              </a:cxn>
              <a:cxn ang="0">
                <a:pos x="23" y="25"/>
              </a:cxn>
              <a:cxn ang="0">
                <a:pos x="25" y="15"/>
              </a:cxn>
              <a:cxn ang="0">
                <a:pos x="29" y="6"/>
              </a:cxn>
              <a:cxn ang="0">
                <a:pos x="34" y="0"/>
              </a:cxn>
            </a:cxnLst>
            <a:rect l="0" t="0" r="0" b="0"/>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17" name="任意多边形 248856"/>
          <p:cNvSpPr/>
          <p:nvPr/>
        </p:nvSpPr>
        <p:spPr>
          <a:xfrm>
            <a:off x="6894513" y="2282825"/>
            <a:ext cx="131762" cy="841375"/>
          </a:xfrm>
          <a:custGeom>
            <a:avLst/>
            <a:gdLst/>
            <a:ahLst/>
            <a:cxnLst>
              <a:cxn ang="0">
                <a:pos x="0" y="0"/>
              </a:cxn>
              <a:cxn ang="0">
                <a:pos x="7" y="3"/>
              </a:cxn>
              <a:cxn ang="0">
                <a:pos x="12" y="12"/>
              </a:cxn>
              <a:cxn ang="0">
                <a:pos x="13" y="25"/>
              </a:cxn>
              <a:cxn ang="0">
                <a:pos x="15" y="44"/>
              </a:cxn>
              <a:cxn ang="0">
                <a:pos x="42" y="488"/>
              </a:cxn>
              <a:cxn ang="0">
                <a:pos x="44" y="512"/>
              </a:cxn>
              <a:cxn ang="0">
                <a:pos x="46" y="520"/>
              </a:cxn>
              <a:cxn ang="0">
                <a:pos x="52" y="527"/>
              </a:cxn>
              <a:cxn ang="0">
                <a:pos x="56" y="530"/>
              </a:cxn>
              <a:cxn ang="0">
                <a:pos x="62" y="524"/>
              </a:cxn>
              <a:cxn ang="0">
                <a:pos x="65" y="512"/>
              </a:cxn>
              <a:cxn ang="0">
                <a:pos x="83" y="278"/>
              </a:cxn>
            </a:cxnLst>
            <a:rect l="0" t="0" r="0" b="0"/>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18" name="任意多边形 248857"/>
          <p:cNvSpPr/>
          <p:nvPr/>
        </p:nvSpPr>
        <p:spPr>
          <a:xfrm>
            <a:off x="5522913" y="2284413"/>
            <a:ext cx="52387" cy="431800"/>
          </a:xfrm>
          <a:custGeom>
            <a:avLst/>
            <a:gdLst/>
            <a:ahLst/>
            <a:cxnLst>
              <a:cxn ang="0">
                <a:pos x="0" y="362"/>
              </a:cxn>
              <a:cxn ang="0">
                <a:pos x="20" y="54"/>
              </a:cxn>
              <a:cxn ang="0">
                <a:pos x="21" y="38"/>
              </a:cxn>
              <a:cxn ang="0">
                <a:pos x="22" y="25"/>
              </a:cxn>
              <a:cxn ang="0">
                <a:pos x="24" y="15"/>
              </a:cxn>
              <a:cxn ang="0">
                <a:pos x="27" y="6"/>
              </a:cxn>
              <a:cxn ang="0">
                <a:pos x="32" y="0"/>
              </a:cxn>
            </a:cxnLst>
            <a:rect l="0" t="0" r="0" b="0"/>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19" name="任意多边形 248858"/>
          <p:cNvSpPr/>
          <p:nvPr/>
        </p:nvSpPr>
        <p:spPr>
          <a:xfrm>
            <a:off x="5575300" y="2289175"/>
            <a:ext cx="136525" cy="841375"/>
          </a:xfrm>
          <a:custGeom>
            <a:avLst/>
            <a:gdLst/>
            <a:ahLst/>
            <a:cxnLst>
              <a:cxn ang="0">
                <a:pos x="0" y="0"/>
              </a:cxn>
              <a:cxn ang="0">
                <a:pos x="7" y="3"/>
              </a:cxn>
              <a:cxn ang="0">
                <a:pos x="12" y="12"/>
              </a:cxn>
              <a:cxn ang="0">
                <a:pos x="14" y="25"/>
              </a:cxn>
              <a:cxn ang="0">
                <a:pos x="15" y="44"/>
              </a:cxn>
              <a:cxn ang="0">
                <a:pos x="43" y="488"/>
              </a:cxn>
              <a:cxn ang="0">
                <a:pos x="45" y="512"/>
              </a:cxn>
              <a:cxn ang="0">
                <a:pos x="47" y="520"/>
              </a:cxn>
              <a:cxn ang="0">
                <a:pos x="53" y="527"/>
              </a:cxn>
              <a:cxn ang="0">
                <a:pos x="57" y="530"/>
              </a:cxn>
              <a:cxn ang="0">
                <a:pos x="63" y="524"/>
              </a:cxn>
              <a:cxn ang="0">
                <a:pos x="67" y="512"/>
              </a:cxn>
              <a:cxn ang="0">
                <a:pos x="86" y="268"/>
              </a:cxn>
            </a:cxnLst>
            <a:rect l="0" t="0" r="0" b="0"/>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20" name="任意多边形 248859"/>
          <p:cNvSpPr/>
          <p:nvPr/>
        </p:nvSpPr>
        <p:spPr>
          <a:xfrm>
            <a:off x="5711825" y="2284413"/>
            <a:ext cx="50800" cy="431800"/>
          </a:xfrm>
          <a:custGeom>
            <a:avLst/>
            <a:gdLst/>
            <a:ahLst/>
            <a:cxnLst>
              <a:cxn ang="0">
                <a:pos x="0" y="362"/>
              </a:cxn>
              <a:cxn ang="0">
                <a:pos x="19" y="54"/>
              </a:cxn>
              <a:cxn ang="0">
                <a:pos x="20" y="38"/>
              </a:cxn>
              <a:cxn ang="0">
                <a:pos x="21" y="25"/>
              </a:cxn>
              <a:cxn ang="0">
                <a:pos x="23" y="15"/>
              </a:cxn>
              <a:cxn ang="0">
                <a:pos x="27" y="6"/>
              </a:cxn>
              <a:cxn ang="0">
                <a:pos x="31" y="0"/>
              </a:cxn>
            </a:cxnLst>
            <a:rect l="0" t="0" r="0" b="0"/>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21" name="任意多边形 248860"/>
          <p:cNvSpPr/>
          <p:nvPr/>
        </p:nvSpPr>
        <p:spPr>
          <a:xfrm>
            <a:off x="5762625" y="2289175"/>
            <a:ext cx="134938" cy="841375"/>
          </a:xfrm>
          <a:custGeom>
            <a:avLst/>
            <a:gdLst/>
            <a:ahLst/>
            <a:cxnLst>
              <a:cxn ang="0">
                <a:pos x="0" y="0"/>
              </a:cxn>
              <a:cxn ang="0">
                <a:pos x="7" y="3"/>
              </a:cxn>
              <a:cxn ang="0">
                <a:pos x="12" y="12"/>
              </a:cxn>
              <a:cxn ang="0">
                <a:pos x="14" y="25"/>
              </a:cxn>
              <a:cxn ang="0">
                <a:pos x="15" y="44"/>
              </a:cxn>
              <a:cxn ang="0">
                <a:pos x="42" y="488"/>
              </a:cxn>
              <a:cxn ang="0">
                <a:pos x="45" y="512"/>
              </a:cxn>
              <a:cxn ang="0">
                <a:pos x="47" y="520"/>
              </a:cxn>
              <a:cxn ang="0">
                <a:pos x="52" y="527"/>
              </a:cxn>
              <a:cxn ang="0">
                <a:pos x="57" y="530"/>
              </a:cxn>
              <a:cxn ang="0">
                <a:pos x="62" y="524"/>
              </a:cxn>
              <a:cxn ang="0">
                <a:pos x="66" y="512"/>
              </a:cxn>
              <a:cxn ang="0">
                <a:pos x="85" y="271"/>
              </a:cxn>
            </a:cxnLst>
            <a:rect l="0" t="0" r="0" b="0"/>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nvGrpSpPr>
          <p:cNvPr id="3" name="组合 248861"/>
          <p:cNvGrpSpPr/>
          <p:nvPr/>
        </p:nvGrpSpPr>
        <p:grpSpPr>
          <a:xfrm>
            <a:off x="5897563" y="2278063"/>
            <a:ext cx="376237" cy="847725"/>
            <a:chOff x="3600" y="1309"/>
            <a:chExt cx="237" cy="713"/>
          </a:xfrm>
        </p:grpSpPr>
        <p:grpSp>
          <p:nvGrpSpPr>
            <p:cNvPr id="27678" name="组合 248862"/>
            <p:cNvGrpSpPr/>
            <p:nvPr/>
          </p:nvGrpSpPr>
          <p:grpSpPr>
            <a:xfrm>
              <a:off x="3600" y="1309"/>
              <a:ext cx="118" cy="713"/>
              <a:chOff x="3600" y="1309"/>
              <a:chExt cx="118" cy="713"/>
            </a:xfrm>
          </p:grpSpPr>
          <p:sp>
            <p:nvSpPr>
              <p:cNvPr id="27679" name="任意多边形 248863"/>
              <p:cNvSpPr/>
              <p:nvPr/>
            </p:nvSpPr>
            <p:spPr>
              <a:xfrm>
                <a:off x="3600" y="1309"/>
                <a:ext cx="34" cy="363"/>
              </a:xfrm>
              <a:custGeom>
                <a:avLst/>
                <a:gdLst/>
                <a:ahLst/>
                <a:cxnLst>
                  <a:cxn ang="0">
                    <a:pos x="0" y="362"/>
                  </a:cxn>
                  <a:cxn ang="0">
                    <a:pos x="20" y="54"/>
                  </a:cxn>
                  <a:cxn ang="0">
                    <a:pos x="22" y="38"/>
                  </a:cxn>
                  <a:cxn ang="0">
                    <a:pos x="23" y="25"/>
                  </a:cxn>
                  <a:cxn ang="0">
                    <a:pos x="24" y="15"/>
                  </a:cxn>
                  <a:cxn ang="0">
                    <a:pos x="28" y="6"/>
                  </a:cxn>
                  <a:cxn ang="0">
                    <a:pos x="33" y="0"/>
                  </a:cxn>
                </a:cxnLst>
                <a:rect l="0" t="0" r="0" b="0"/>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27680" name="任意多边形 248864"/>
              <p:cNvSpPr/>
              <p:nvPr/>
            </p:nvSpPr>
            <p:spPr>
              <a:xfrm>
                <a:off x="3634" y="1313"/>
                <a:ext cx="84" cy="709"/>
              </a:xfrm>
              <a:custGeom>
                <a:avLst/>
                <a:gdLst/>
                <a:ahLst/>
                <a:cxnLst>
                  <a:cxn ang="0">
                    <a:pos x="0" y="0"/>
                  </a:cxn>
                  <a:cxn ang="0">
                    <a:pos x="7" y="4"/>
                  </a:cxn>
                  <a:cxn ang="0">
                    <a:pos x="12" y="16"/>
                  </a:cxn>
                  <a:cxn ang="0">
                    <a:pos x="13" y="33"/>
                  </a:cxn>
                  <a:cxn ang="0">
                    <a:pos x="15" y="59"/>
                  </a:cxn>
                  <a:cxn ang="0">
                    <a:pos x="42" y="651"/>
                  </a:cxn>
                  <a:cxn ang="0">
                    <a:pos x="44" y="684"/>
                  </a:cxn>
                  <a:cxn ang="0">
                    <a:pos x="46" y="694"/>
                  </a:cxn>
                  <a:cxn ang="0">
                    <a:pos x="52" y="704"/>
                  </a:cxn>
                  <a:cxn ang="0">
                    <a:pos x="56" y="708"/>
                  </a:cxn>
                  <a:cxn ang="0">
                    <a:pos x="62" y="700"/>
                  </a:cxn>
                  <a:cxn ang="0">
                    <a:pos x="65" y="684"/>
                  </a:cxn>
                  <a:cxn ang="0">
                    <a:pos x="83" y="380"/>
                  </a:cxn>
                </a:cxnLst>
                <a:rect l="0" t="0" r="0" b="0"/>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grpSp>
          <p:nvGrpSpPr>
            <p:cNvPr id="27681" name="组合 248865"/>
            <p:cNvGrpSpPr/>
            <p:nvPr/>
          </p:nvGrpSpPr>
          <p:grpSpPr>
            <a:xfrm>
              <a:off x="3718" y="1309"/>
              <a:ext cx="119" cy="713"/>
              <a:chOff x="3718" y="1309"/>
              <a:chExt cx="119" cy="713"/>
            </a:xfrm>
          </p:grpSpPr>
          <p:sp>
            <p:nvSpPr>
              <p:cNvPr id="27682" name="任意多边形 248866"/>
              <p:cNvSpPr/>
              <p:nvPr/>
            </p:nvSpPr>
            <p:spPr>
              <a:xfrm>
                <a:off x="3718" y="1309"/>
                <a:ext cx="35" cy="363"/>
              </a:xfrm>
              <a:custGeom>
                <a:avLst/>
                <a:gdLst/>
                <a:ahLst/>
                <a:cxnLst>
                  <a:cxn ang="0">
                    <a:pos x="0" y="362"/>
                  </a:cxn>
                  <a:cxn ang="0">
                    <a:pos x="21" y="54"/>
                  </a:cxn>
                  <a:cxn ang="0">
                    <a:pos x="22" y="38"/>
                  </a:cxn>
                  <a:cxn ang="0">
                    <a:pos x="23" y="25"/>
                  </a:cxn>
                  <a:cxn ang="0">
                    <a:pos x="25" y="15"/>
                  </a:cxn>
                  <a:cxn ang="0">
                    <a:pos x="29" y="6"/>
                  </a:cxn>
                  <a:cxn ang="0">
                    <a:pos x="34" y="0"/>
                  </a:cxn>
                </a:cxnLst>
                <a:rect l="0" t="0" r="0" b="0"/>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27683" name="任意多边形 248867"/>
              <p:cNvSpPr/>
              <p:nvPr/>
            </p:nvSpPr>
            <p:spPr>
              <a:xfrm>
                <a:off x="3753" y="1313"/>
                <a:ext cx="84" cy="709"/>
              </a:xfrm>
              <a:custGeom>
                <a:avLst/>
                <a:gdLst/>
                <a:ahLst/>
                <a:cxnLst>
                  <a:cxn ang="0">
                    <a:pos x="0" y="0"/>
                  </a:cxn>
                  <a:cxn ang="0">
                    <a:pos x="7" y="4"/>
                  </a:cxn>
                  <a:cxn ang="0">
                    <a:pos x="12" y="16"/>
                  </a:cxn>
                  <a:cxn ang="0">
                    <a:pos x="13" y="33"/>
                  </a:cxn>
                  <a:cxn ang="0">
                    <a:pos x="15" y="59"/>
                  </a:cxn>
                  <a:cxn ang="0">
                    <a:pos x="42" y="651"/>
                  </a:cxn>
                  <a:cxn ang="0">
                    <a:pos x="44" y="684"/>
                  </a:cxn>
                  <a:cxn ang="0">
                    <a:pos x="46" y="694"/>
                  </a:cxn>
                  <a:cxn ang="0">
                    <a:pos x="52" y="704"/>
                  </a:cxn>
                  <a:cxn ang="0">
                    <a:pos x="56" y="708"/>
                  </a:cxn>
                  <a:cxn ang="0">
                    <a:pos x="62" y="700"/>
                  </a:cxn>
                  <a:cxn ang="0">
                    <a:pos x="65" y="684"/>
                  </a:cxn>
                  <a:cxn ang="0">
                    <a:pos x="83" y="380"/>
                  </a:cxn>
                </a:cxnLst>
                <a:rect l="0" t="0" r="0" b="0"/>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grpSp>
      <p:sp>
        <p:nvSpPr>
          <p:cNvPr id="8229" name="任意多边形 248868"/>
          <p:cNvSpPr/>
          <p:nvPr/>
        </p:nvSpPr>
        <p:spPr>
          <a:xfrm>
            <a:off x="4754563" y="2284413"/>
            <a:ext cx="52387" cy="431800"/>
          </a:xfrm>
          <a:custGeom>
            <a:avLst/>
            <a:gdLst/>
            <a:ahLst/>
            <a:cxnLst>
              <a:cxn ang="0">
                <a:pos x="0" y="362"/>
              </a:cxn>
              <a:cxn ang="0">
                <a:pos x="20" y="54"/>
              </a:cxn>
              <a:cxn ang="0">
                <a:pos x="21" y="38"/>
              </a:cxn>
              <a:cxn ang="0">
                <a:pos x="22" y="25"/>
              </a:cxn>
              <a:cxn ang="0">
                <a:pos x="24" y="15"/>
              </a:cxn>
              <a:cxn ang="0">
                <a:pos x="27" y="6"/>
              </a:cxn>
              <a:cxn ang="0">
                <a:pos x="32" y="0"/>
              </a:cxn>
            </a:cxnLst>
            <a:rect l="0" t="0" r="0" b="0"/>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30" name="任意多边形 248869"/>
          <p:cNvSpPr/>
          <p:nvPr/>
        </p:nvSpPr>
        <p:spPr>
          <a:xfrm>
            <a:off x="4806950" y="2289175"/>
            <a:ext cx="138113" cy="841375"/>
          </a:xfrm>
          <a:custGeom>
            <a:avLst/>
            <a:gdLst/>
            <a:ahLst/>
            <a:cxnLst>
              <a:cxn ang="0">
                <a:pos x="0" y="0"/>
              </a:cxn>
              <a:cxn ang="0">
                <a:pos x="7" y="3"/>
              </a:cxn>
              <a:cxn ang="0">
                <a:pos x="12" y="12"/>
              </a:cxn>
              <a:cxn ang="0">
                <a:pos x="14" y="25"/>
              </a:cxn>
              <a:cxn ang="0">
                <a:pos x="15" y="44"/>
              </a:cxn>
              <a:cxn ang="0">
                <a:pos x="43" y="488"/>
              </a:cxn>
              <a:cxn ang="0">
                <a:pos x="45" y="512"/>
              </a:cxn>
              <a:cxn ang="0">
                <a:pos x="47" y="520"/>
              </a:cxn>
              <a:cxn ang="0">
                <a:pos x="53" y="527"/>
              </a:cxn>
              <a:cxn ang="0">
                <a:pos x="57" y="530"/>
              </a:cxn>
              <a:cxn ang="0">
                <a:pos x="63" y="524"/>
              </a:cxn>
              <a:cxn ang="0">
                <a:pos x="67" y="512"/>
              </a:cxn>
              <a:cxn ang="0">
                <a:pos x="87" y="265"/>
              </a:cxn>
            </a:cxnLst>
            <a:rect l="0" t="0" r="0" b="0"/>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31" name="任意多边形 248870"/>
          <p:cNvSpPr/>
          <p:nvPr/>
        </p:nvSpPr>
        <p:spPr>
          <a:xfrm>
            <a:off x="4943475" y="2284413"/>
            <a:ext cx="50800" cy="431800"/>
          </a:xfrm>
          <a:custGeom>
            <a:avLst/>
            <a:gdLst/>
            <a:ahLst/>
            <a:cxnLst>
              <a:cxn ang="0">
                <a:pos x="0" y="362"/>
              </a:cxn>
              <a:cxn ang="0">
                <a:pos x="19" y="54"/>
              </a:cxn>
              <a:cxn ang="0">
                <a:pos x="20" y="38"/>
              </a:cxn>
              <a:cxn ang="0">
                <a:pos x="21" y="25"/>
              </a:cxn>
              <a:cxn ang="0">
                <a:pos x="23" y="15"/>
              </a:cxn>
              <a:cxn ang="0">
                <a:pos x="27" y="6"/>
              </a:cxn>
              <a:cxn ang="0">
                <a:pos x="31" y="0"/>
              </a:cxn>
            </a:cxnLst>
            <a:rect l="0" t="0" r="0" b="0"/>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32" name="任意多边形 248871"/>
          <p:cNvSpPr/>
          <p:nvPr/>
        </p:nvSpPr>
        <p:spPr>
          <a:xfrm>
            <a:off x="4994275" y="2289175"/>
            <a:ext cx="136525" cy="841375"/>
          </a:xfrm>
          <a:custGeom>
            <a:avLst/>
            <a:gdLst/>
            <a:ahLst/>
            <a:cxnLst>
              <a:cxn ang="0">
                <a:pos x="0" y="0"/>
              </a:cxn>
              <a:cxn ang="0">
                <a:pos x="7" y="3"/>
              </a:cxn>
              <a:cxn ang="0">
                <a:pos x="12" y="12"/>
              </a:cxn>
              <a:cxn ang="0">
                <a:pos x="14" y="25"/>
              </a:cxn>
              <a:cxn ang="0">
                <a:pos x="15" y="44"/>
              </a:cxn>
              <a:cxn ang="0">
                <a:pos x="43" y="488"/>
              </a:cxn>
              <a:cxn ang="0">
                <a:pos x="45" y="512"/>
              </a:cxn>
              <a:cxn ang="0">
                <a:pos x="47" y="520"/>
              </a:cxn>
              <a:cxn ang="0">
                <a:pos x="53" y="527"/>
              </a:cxn>
              <a:cxn ang="0">
                <a:pos x="57" y="530"/>
              </a:cxn>
              <a:cxn ang="0">
                <a:pos x="63" y="524"/>
              </a:cxn>
              <a:cxn ang="0">
                <a:pos x="67" y="512"/>
              </a:cxn>
              <a:cxn ang="0">
                <a:pos x="86" y="274"/>
              </a:cxn>
            </a:cxnLst>
            <a:rect l="0" t="0" r="0" b="0"/>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nvGrpSpPr>
          <p:cNvPr id="6" name="组合 248872"/>
          <p:cNvGrpSpPr/>
          <p:nvPr/>
        </p:nvGrpSpPr>
        <p:grpSpPr>
          <a:xfrm>
            <a:off x="5130800" y="2278063"/>
            <a:ext cx="185738" cy="847725"/>
            <a:chOff x="3117" y="1309"/>
            <a:chExt cx="117" cy="713"/>
          </a:xfrm>
        </p:grpSpPr>
        <p:sp>
          <p:nvSpPr>
            <p:cNvPr id="27689" name="任意多边形 248873"/>
            <p:cNvSpPr/>
            <p:nvPr/>
          </p:nvSpPr>
          <p:spPr>
            <a:xfrm>
              <a:off x="3117" y="1309"/>
              <a:ext cx="33" cy="363"/>
            </a:xfrm>
            <a:custGeom>
              <a:avLst/>
              <a:gdLst/>
              <a:ahLst/>
              <a:cxnLst>
                <a:cxn ang="0">
                  <a:pos x="0" y="362"/>
                </a:cxn>
                <a:cxn ang="0">
                  <a:pos x="20" y="54"/>
                </a:cxn>
                <a:cxn ang="0">
                  <a:pos x="21" y="38"/>
                </a:cxn>
                <a:cxn ang="0">
                  <a:pos x="22" y="25"/>
                </a:cxn>
                <a:cxn ang="0">
                  <a:pos x="24" y="15"/>
                </a:cxn>
                <a:cxn ang="0">
                  <a:pos x="27" y="6"/>
                </a:cxn>
                <a:cxn ang="0">
                  <a:pos x="32" y="0"/>
                </a:cxn>
              </a:cxnLst>
              <a:rect l="0" t="0" r="0" b="0"/>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27690" name="任意多边形 248874"/>
            <p:cNvSpPr/>
            <p:nvPr/>
          </p:nvSpPr>
          <p:spPr>
            <a:xfrm>
              <a:off x="3150" y="1313"/>
              <a:ext cx="84" cy="709"/>
            </a:xfrm>
            <a:custGeom>
              <a:avLst/>
              <a:gdLst/>
              <a:ahLst/>
              <a:cxnLst>
                <a:cxn ang="0">
                  <a:pos x="0" y="0"/>
                </a:cxn>
                <a:cxn ang="0">
                  <a:pos x="7" y="4"/>
                </a:cxn>
                <a:cxn ang="0">
                  <a:pos x="12" y="16"/>
                </a:cxn>
                <a:cxn ang="0">
                  <a:pos x="13" y="33"/>
                </a:cxn>
                <a:cxn ang="0">
                  <a:pos x="15" y="59"/>
                </a:cxn>
                <a:cxn ang="0">
                  <a:pos x="42" y="651"/>
                </a:cxn>
                <a:cxn ang="0">
                  <a:pos x="44" y="684"/>
                </a:cxn>
                <a:cxn ang="0">
                  <a:pos x="46" y="694"/>
                </a:cxn>
                <a:cxn ang="0">
                  <a:pos x="52" y="704"/>
                </a:cxn>
                <a:cxn ang="0">
                  <a:pos x="56" y="708"/>
                </a:cxn>
                <a:cxn ang="0">
                  <a:pos x="62" y="700"/>
                </a:cxn>
                <a:cxn ang="0">
                  <a:pos x="65" y="684"/>
                </a:cxn>
                <a:cxn ang="0">
                  <a:pos x="83" y="380"/>
                </a:cxn>
              </a:cxnLst>
              <a:rect l="0" t="0" r="0" b="0"/>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sp>
        <p:nvSpPr>
          <p:cNvPr id="8236" name="任意多边形 248875"/>
          <p:cNvSpPr/>
          <p:nvPr/>
        </p:nvSpPr>
        <p:spPr>
          <a:xfrm>
            <a:off x="5316538" y="2278063"/>
            <a:ext cx="55562" cy="431800"/>
          </a:xfrm>
          <a:custGeom>
            <a:avLst/>
            <a:gdLst/>
            <a:ahLst/>
            <a:cxnLst>
              <a:cxn ang="0">
                <a:pos x="0" y="362"/>
              </a:cxn>
              <a:cxn ang="0">
                <a:pos x="21" y="54"/>
              </a:cxn>
              <a:cxn ang="0">
                <a:pos x="22" y="38"/>
              </a:cxn>
              <a:cxn ang="0">
                <a:pos x="23" y="25"/>
              </a:cxn>
              <a:cxn ang="0">
                <a:pos x="25" y="15"/>
              </a:cxn>
              <a:cxn ang="0">
                <a:pos x="29" y="6"/>
              </a:cxn>
              <a:cxn ang="0">
                <a:pos x="34" y="0"/>
              </a:cxn>
            </a:cxnLst>
            <a:rect l="0" t="0" r="0" b="0"/>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37" name="任意多边形 248876"/>
          <p:cNvSpPr/>
          <p:nvPr/>
        </p:nvSpPr>
        <p:spPr>
          <a:xfrm>
            <a:off x="5372100" y="2282825"/>
            <a:ext cx="144463" cy="841375"/>
          </a:xfrm>
          <a:custGeom>
            <a:avLst/>
            <a:gdLst/>
            <a:ahLst/>
            <a:cxnLst>
              <a:cxn ang="0">
                <a:pos x="0" y="0"/>
              </a:cxn>
              <a:cxn ang="0">
                <a:pos x="7" y="3"/>
              </a:cxn>
              <a:cxn ang="0">
                <a:pos x="12" y="12"/>
              </a:cxn>
              <a:cxn ang="0">
                <a:pos x="13" y="25"/>
              </a:cxn>
              <a:cxn ang="0">
                <a:pos x="15" y="44"/>
              </a:cxn>
              <a:cxn ang="0">
                <a:pos x="42" y="488"/>
              </a:cxn>
              <a:cxn ang="0">
                <a:pos x="44" y="512"/>
              </a:cxn>
              <a:cxn ang="0">
                <a:pos x="46" y="520"/>
              </a:cxn>
              <a:cxn ang="0">
                <a:pos x="52" y="527"/>
              </a:cxn>
              <a:cxn ang="0">
                <a:pos x="56" y="530"/>
              </a:cxn>
              <a:cxn ang="0">
                <a:pos x="62" y="524"/>
              </a:cxn>
              <a:cxn ang="0">
                <a:pos x="65" y="512"/>
              </a:cxn>
              <a:cxn ang="0">
                <a:pos x="91" y="281"/>
              </a:cxn>
            </a:cxnLst>
            <a:rect l="0" t="0" r="0" b="0"/>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38" name="任意多边形 248877"/>
          <p:cNvSpPr/>
          <p:nvPr/>
        </p:nvSpPr>
        <p:spPr>
          <a:xfrm>
            <a:off x="2465388" y="3430588"/>
            <a:ext cx="60325" cy="460375"/>
          </a:xfrm>
          <a:custGeom>
            <a:avLst/>
            <a:gdLst/>
            <a:ahLst/>
            <a:cxnLst>
              <a:cxn ang="0">
                <a:pos x="0" y="290"/>
              </a:cxn>
              <a:cxn ang="0">
                <a:pos x="26" y="40"/>
              </a:cxn>
              <a:cxn ang="0">
                <a:pos x="27" y="28"/>
              </a:cxn>
              <a:cxn ang="0">
                <a:pos x="28" y="19"/>
              </a:cxn>
              <a:cxn ang="0">
                <a:pos x="30" y="11"/>
              </a:cxn>
              <a:cxn ang="0">
                <a:pos x="33" y="4"/>
              </a:cxn>
              <a:cxn ang="0">
                <a:pos x="38" y="0"/>
              </a:cxn>
            </a:cxnLst>
            <a:rect l="0" t="0" r="0" b="0"/>
            <a:pathLst>
              <a:path w="38" h="290">
                <a:moveTo>
                  <a:pt x="0" y="290"/>
                </a:moveTo>
                <a:lnTo>
                  <a:pt x="26" y="40"/>
                </a:lnTo>
                <a:lnTo>
                  <a:pt x="27" y="28"/>
                </a:lnTo>
                <a:lnTo>
                  <a:pt x="28" y="19"/>
                </a:lnTo>
                <a:lnTo>
                  <a:pt x="30" y="11"/>
                </a:lnTo>
                <a:lnTo>
                  <a:pt x="33" y="4"/>
                </a:lnTo>
                <a:lnTo>
                  <a:pt x="38"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39" name="任意多边形 248878"/>
          <p:cNvSpPr/>
          <p:nvPr/>
        </p:nvSpPr>
        <p:spPr>
          <a:xfrm>
            <a:off x="2527300" y="3435350"/>
            <a:ext cx="138113" cy="842963"/>
          </a:xfrm>
          <a:custGeom>
            <a:avLst/>
            <a:gdLst/>
            <a:ahLst/>
            <a:cxnLst>
              <a:cxn ang="0">
                <a:pos x="0" y="0"/>
              </a:cxn>
              <a:cxn ang="0">
                <a:pos x="7" y="4"/>
              </a:cxn>
              <a:cxn ang="0">
                <a:pos x="12" y="16"/>
              </a:cxn>
              <a:cxn ang="0">
                <a:pos x="14" y="33"/>
              </a:cxn>
              <a:cxn ang="0">
                <a:pos x="16" y="59"/>
              </a:cxn>
              <a:cxn ang="0">
                <a:pos x="43" y="651"/>
              </a:cxn>
              <a:cxn ang="0">
                <a:pos x="46" y="684"/>
              </a:cxn>
              <a:cxn ang="0">
                <a:pos x="48" y="694"/>
              </a:cxn>
              <a:cxn ang="0">
                <a:pos x="53" y="704"/>
              </a:cxn>
              <a:cxn ang="0">
                <a:pos x="58" y="708"/>
              </a:cxn>
              <a:cxn ang="0">
                <a:pos x="64" y="700"/>
              </a:cxn>
              <a:cxn ang="0">
                <a:pos x="68" y="684"/>
              </a:cxn>
              <a:cxn ang="0">
                <a:pos x="86" y="380"/>
              </a:cxn>
            </a:cxnLst>
            <a:rect l="0" t="0" r="0" b="0"/>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nvGrpSpPr>
          <p:cNvPr id="7" name="组合 248879"/>
          <p:cNvGrpSpPr/>
          <p:nvPr/>
        </p:nvGrpSpPr>
        <p:grpSpPr>
          <a:xfrm>
            <a:off x="2665413" y="3430588"/>
            <a:ext cx="188912" cy="847725"/>
            <a:chOff x="1557" y="2272"/>
            <a:chExt cx="119" cy="713"/>
          </a:xfrm>
        </p:grpSpPr>
        <p:sp>
          <p:nvSpPr>
            <p:cNvPr id="27696" name="任意多边形 248880"/>
            <p:cNvSpPr/>
            <p:nvPr/>
          </p:nvSpPr>
          <p:spPr>
            <a:xfrm>
              <a:off x="1557" y="2272"/>
              <a:ext cx="33" cy="363"/>
            </a:xfrm>
            <a:custGeom>
              <a:avLst/>
              <a:gdLst/>
              <a:ahLst/>
              <a:cxnLst>
                <a:cxn ang="0">
                  <a:pos x="0" y="362"/>
                </a:cxn>
                <a:cxn ang="0">
                  <a:pos x="20" y="54"/>
                </a:cxn>
                <a:cxn ang="0">
                  <a:pos x="21" y="38"/>
                </a:cxn>
                <a:cxn ang="0">
                  <a:pos x="22" y="25"/>
                </a:cxn>
                <a:cxn ang="0">
                  <a:pos x="24" y="15"/>
                </a:cxn>
                <a:cxn ang="0">
                  <a:pos x="27" y="6"/>
                </a:cxn>
                <a:cxn ang="0">
                  <a:pos x="32" y="0"/>
                </a:cxn>
              </a:cxnLst>
              <a:rect l="0" t="0" r="0" b="0"/>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27697" name="任意多边形 248881"/>
            <p:cNvSpPr/>
            <p:nvPr/>
          </p:nvSpPr>
          <p:spPr>
            <a:xfrm>
              <a:off x="1590" y="2276"/>
              <a:ext cx="86" cy="709"/>
            </a:xfrm>
            <a:custGeom>
              <a:avLst/>
              <a:gdLst/>
              <a:ahLst/>
              <a:cxnLst>
                <a:cxn ang="0">
                  <a:pos x="0" y="0"/>
                </a:cxn>
                <a:cxn ang="0">
                  <a:pos x="7" y="4"/>
                </a:cxn>
                <a:cxn ang="0">
                  <a:pos x="12" y="16"/>
                </a:cxn>
                <a:cxn ang="0">
                  <a:pos x="14" y="33"/>
                </a:cxn>
                <a:cxn ang="0">
                  <a:pos x="15" y="59"/>
                </a:cxn>
                <a:cxn ang="0">
                  <a:pos x="43" y="651"/>
                </a:cxn>
                <a:cxn ang="0">
                  <a:pos x="45" y="684"/>
                </a:cxn>
                <a:cxn ang="0">
                  <a:pos x="47" y="694"/>
                </a:cxn>
                <a:cxn ang="0">
                  <a:pos x="53" y="704"/>
                </a:cxn>
                <a:cxn ang="0">
                  <a:pos x="57" y="708"/>
                </a:cxn>
                <a:cxn ang="0">
                  <a:pos x="63" y="700"/>
                </a:cxn>
                <a:cxn ang="0">
                  <a:pos x="67" y="684"/>
                </a:cxn>
                <a:cxn ang="0">
                  <a:pos x="85" y="380"/>
                </a:cxn>
              </a:cxnLst>
              <a:rect l="0" t="0" r="0" b="0"/>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sp>
        <p:nvSpPr>
          <p:cNvPr id="8243" name="任意多边形 248882"/>
          <p:cNvSpPr/>
          <p:nvPr/>
        </p:nvSpPr>
        <p:spPr>
          <a:xfrm>
            <a:off x="2851150" y="3424238"/>
            <a:ext cx="55563" cy="466725"/>
          </a:xfrm>
          <a:custGeom>
            <a:avLst/>
            <a:gdLst/>
            <a:ahLst/>
            <a:cxnLst>
              <a:cxn ang="0">
                <a:pos x="0" y="294"/>
              </a:cxn>
              <a:cxn ang="0">
                <a:pos x="22" y="40"/>
              </a:cxn>
              <a:cxn ang="0">
                <a:pos x="24" y="28"/>
              </a:cxn>
              <a:cxn ang="0">
                <a:pos x="25" y="19"/>
              </a:cxn>
              <a:cxn ang="0">
                <a:pos x="26" y="11"/>
              </a:cxn>
              <a:cxn ang="0">
                <a:pos x="30" y="4"/>
              </a:cxn>
              <a:cxn ang="0">
                <a:pos x="35" y="0"/>
              </a:cxn>
            </a:cxnLst>
            <a:rect l="0" t="0" r="0" b="0"/>
            <a:pathLst>
              <a:path w="35" h="294">
                <a:moveTo>
                  <a:pt x="0" y="294"/>
                </a:moveTo>
                <a:lnTo>
                  <a:pt x="22" y="40"/>
                </a:lnTo>
                <a:lnTo>
                  <a:pt x="24" y="28"/>
                </a:lnTo>
                <a:lnTo>
                  <a:pt x="25" y="19"/>
                </a:lnTo>
                <a:lnTo>
                  <a:pt x="26" y="11"/>
                </a:lnTo>
                <a:lnTo>
                  <a:pt x="30" y="4"/>
                </a:lnTo>
                <a:lnTo>
                  <a:pt x="35"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44" name="任意多边形 248883"/>
          <p:cNvSpPr/>
          <p:nvPr/>
        </p:nvSpPr>
        <p:spPr>
          <a:xfrm>
            <a:off x="2908300" y="3429000"/>
            <a:ext cx="134938" cy="842963"/>
          </a:xfrm>
          <a:custGeom>
            <a:avLst/>
            <a:gdLst/>
            <a:ahLst/>
            <a:cxnLst>
              <a:cxn ang="0">
                <a:pos x="0" y="0"/>
              </a:cxn>
              <a:cxn ang="0">
                <a:pos x="7" y="4"/>
              </a:cxn>
              <a:cxn ang="0">
                <a:pos x="12" y="16"/>
              </a:cxn>
              <a:cxn ang="0">
                <a:pos x="14" y="33"/>
              </a:cxn>
              <a:cxn ang="0">
                <a:pos x="15" y="59"/>
              </a:cxn>
              <a:cxn ang="0">
                <a:pos x="42" y="651"/>
              </a:cxn>
              <a:cxn ang="0">
                <a:pos x="45" y="684"/>
              </a:cxn>
              <a:cxn ang="0">
                <a:pos x="47" y="694"/>
              </a:cxn>
              <a:cxn ang="0">
                <a:pos x="52" y="704"/>
              </a:cxn>
              <a:cxn ang="0">
                <a:pos x="57" y="708"/>
              </a:cxn>
              <a:cxn ang="0">
                <a:pos x="62" y="700"/>
              </a:cxn>
              <a:cxn ang="0">
                <a:pos x="66" y="684"/>
              </a:cxn>
              <a:cxn ang="0">
                <a:pos x="84" y="380"/>
              </a:cxn>
            </a:cxnLst>
            <a:rect l="0" t="0" r="0" b="0"/>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45" name="任意多边形 248884"/>
          <p:cNvSpPr/>
          <p:nvPr/>
        </p:nvSpPr>
        <p:spPr>
          <a:xfrm>
            <a:off x="3041650" y="3424238"/>
            <a:ext cx="55563" cy="442912"/>
          </a:xfrm>
          <a:custGeom>
            <a:avLst/>
            <a:gdLst/>
            <a:ahLst/>
            <a:cxnLst>
              <a:cxn ang="0">
                <a:pos x="0" y="279"/>
              </a:cxn>
              <a:cxn ang="0">
                <a:pos x="22" y="40"/>
              </a:cxn>
              <a:cxn ang="0">
                <a:pos x="23" y="28"/>
              </a:cxn>
              <a:cxn ang="0">
                <a:pos x="24" y="19"/>
              </a:cxn>
              <a:cxn ang="0">
                <a:pos x="26" y="11"/>
              </a:cxn>
              <a:cxn ang="0">
                <a:pos x="30" y="4"/>
              </a:cxn>
              <a:cxn ang="0">
                <a:pos x="35" y="0"/>
              </a:cxn>
            </a:cxnLst>
            <a:rect l="0" t="0" r="0" b="0"/>
            <a:pathLst>
              <a:path w="35" h="279">
                <a:moveTo>
                  <a:pt x="0" y="279"/>
                </a:moveTo>
                <a:lnTo>
                  <a:pt x="22" y="40"/>
                </a:lnTo>
                <a:lnTo>
                  <a:pt x="23" y="28"/>
                </a:lnTo>
                <a:lnTo>
                  <a:pt x="24" y="19"/>
                </a:lnTo>
                <a:lnTo>
                  <a:pt x="26" y="11"/>
                </a:lnTo>
                <a:lnTo>
                  <a:pt x="30" y="4"/>
                </a:lnTo>
                <a:lnTo>
                  <a:pt x="35"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46" name="任意多边形 248885"/>
          <p:cNvSpPr/>
          <p:nvPr/>
        </p:nvSpPr>
        <p:spPr>
          <a:xfrm>
            <a:off x="3098800" y="3429000"/>
            <a:ext cx="152400" cy="841375"/>
          </a:xfrm>
          <a:custGeom>
            <a:avLst/>
            <a:gdLst/>
            <a:ahLst/>
            <a:cxnLst>
              <a:cxn ang="0">
                <a:pos x="0" y="0"/>
              </a:cxn>
              <a:cxn ang="0">
                <a:pos x="7" y="3"/>
              </a:cxn>
              <a:cxn ang="0">
                <a:pos x="12" y="12"/>
              </a:cxn>
              <a:cxn ang="0">
                <a:pos x="14" y="25"/>
              </a:cxn>
              <a:cxn ang="0">
                <a:pos x="15" y="44"/>
              </a:cxn>
              <a:cxn ang="0">
                <a:pos x="42" y="488"/>
              </a:cxn>
              <a:cxn ang="0">
                <a:pos x="45" y="512"/>
              </a:cxn>
              <a:cxn ang="0">
                <a:pos x="47" y="520"/>
              </a:cxn>
              <a:cxn ang="0">
                <a:pos x="52" y="527"/>
              </a:cxn>
              <a:cxn ang="0">
                <a:pos x="57" y="530"/>
              </a:cxn>
              <a:cxn ang="0">
                <a:pos x="62" y="524"/>
              </a:cxn>
              <a:cxn ang="0">
                <a:pos x="66" y="512"/>
              </a:cxn>
              <a:cxn ang="0">
                <a:pos x="96" y="285"/>
              </a:cxn>
            </a:cxnLst>
            <a:rect l="0" t="0" r="0" b="0"/>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47" name="任意多边形 248886"/>
          <p:cNvSpPr/>
          <p:nvPr/>
        </p:nvSpPr>
        <p:spPr>
          <a:xfrm>
            <a:off x="6283325" y="3433763"/>
            <a:ext cx="52388" cy="431800"/>
          </a:xfrm>
          <a:custGeom>
            <a:avLst/>
            <a:gdLst/>
            <a:ahLst/>
            <a:cxnLst>
              <a:cxn ang="0">
                <a:pos x="0" y="362"/>
              </a:cxn>
              <a:cxn ang="0">
                <a:pos x="20" y="54"/>
              </a:cxn>
              <a:cxn ang="0">
                <a:pos x="21" y="38"/>
              </a:cxn>
              <a:cxn ang="0">
                <a:pos x="22" y="25"/>
              </a:cxn>
              <a:cxn ang="0">
                <a:pos x="24" y="15"/>
              </a:cxn>
              <a:cxn ang="0">
                <a:pos x="27" y="6"/>
              </a:cxn>
              <a:cxn ang="0">
                <a:pos x="32" y="0"/>
              </a:cxn>
            </a:cxnLst>
            <a:rect l="0" t="0" r="0" b="0"/>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48" name="任意多边形 248887"/>
          <p:cNvSpPr/>
          <p:nvPr/>
        </p:nvSpPr>
        <p:spPr>
          <a:xfrm>
            <a:off x="6335713" y="3438525"/>
            <a:ext cx="134937" cy="841375"/>
          </a:xfrm>
          <a:custGeom>
            <a:avLst/>
            <a:gdLst/>
            <a:ahLst/>
            <a:cxnLst>
              <a:cxn ang="0">
                <a:pos x="0" y="0"/>
              </a:cxn>
              <a:cxn ang="0">
                <a:pos x="7" y="3"/>
              </a:cxn>
              <a:cxn ang="0">
                <a:pos x="12" y="12"/>
              </a:cxn>
              <a:cxn ang="0">
                <a:pos x="14" y="25"/>
              </a:cxn>
              <a:cxn ang="0">
                <a:pos x="15" y="44"/>
              </a:cxn>
              <a:cxn ang="0">
                <a:pos x="43" y="488"/>
              </a:cxn>
              <a:cxn ang="0">
                <a:pos x="45" y="512"/>
              </a:cxn>
              <a:cxn ang="0">
                <a:pos x="47" y="520"/>
              </a:cxn>
              <a:cxn ang="0">
                <a:pos x="53" y="527"/>
              </a:cxn>
              <a:cxn ang="0">
                <a:pos x="57" y="530"/>
              </a:cxn>
              <a:cxn ang="0">
                <a:pos x="63" y="524"/>
              </a:cxn>
              <a:cxn ang="0">
                <a:pos x="67" y="512"/>
              </a:cxn>
              <a:cxn ang="0">
                <a:pos x="85" y="270"/>
              </a:cxn>
            </a:cxnLst>
            <a:rect l="0" t="0" r="0" b="0"/>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49" name="任意多边形 248888"/>
          <p:cNvSpPr/>
          <p:nvPr/>
        </p:nvSpPr>
        <p:spPr>
          <a:xfrm>
            <a:off x="6472238" y="3433763"/>
            <a:ext cx="50800" cy="431800"/>
          </a:xfrm>
          <a:custGeom>
            <a:avLst/>
            <a:gdLst/>
            <a:ahLst/>
            <a:cxnLst>
              <a:cxn ang="0">
                <a:pos x="0" y="362"/>
              </a:cxn>
              <a:cxn ang="0">
                <a:pos x="19" y="54"/>
              </a:cxn>
              <a:cxn ang="0">
                <a:pos x="20" y="38"/>
              </a:cxn>
              <a:cxn ang="0">
                <a:pos x="21" y="25"/>
              </a:cxn>
              <a:cxn ang="0">
                <a:pos x="23" y="15"/>
              </a:cxn>
              <a:cxn ang="0">
                <a:pos x="27" y="6"/>
              </a:cxn>
              <a:cxn ang="0">
                <a:pos x="31" y="0"/>
              </a:cxn>
            </a:cxnLst>
            <a:rect l="0" t="0" r="0" b="0"/>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50" name="任意多边形 248889"/>
          <p:cNvSpPr/>
          <p:nvPr/>
        </p:nvSpPr>
        <p:spPr>
          <a:xfrm>
            <a:off x="6523038" y="3438525"/>
            <a:ext cx="138112" cy="841375"/>
          </a:xfrm>
          <a:custGeom>
            <a:avLst/>
            <a:gdLst/>
            <a:ahLst/>
            <a:cxnLst>
              <a:cxn ang="0">
                <a:pos x="0" y="0"/>
              </a:cxn>
              <a:cxn ang="0">
                <a:pos x="7" y="3"/>
              </a:cxn>
              <a:cxn ang="0">
                <a:pos x="12" y="12"/>
              </a:cxn>
              <a:cxn ang="0">
                <a:pos x="14" y="25"/>
              </a:cxn>
              <a:cxn ang="0">
                <a:pos x="15" y="44"/>
              </a:cxn>
              <a:cxn ang="0">
                <a:pos x="42" y="488"/>
              </a:cxn>
              <a:cxn ang="0">
                <a:pos x="45" y="512"/>
              </a:cxn>
              <a:cxn ang="0">
                <a:pos x="47" y="520"/>
              </a:cxn>
              <a:cxn ang="0">
                <a:pos x="52" y="527"/>
              </a:cxn>
              <a:cxn ang="0">
                <a:pos x="57" y="530"/>
              </a:cxn>
              <a:cxn ang="0">
                <a:pos x="62" y="524"/>
              </a:cxn>
              <a:cxn ang="0">
                <a:pos x="66" y="512"/>
              </a:cxn>
              <a:cxn ang="0">
                <a:pos x="87" y="264"/>
              </a:cxn>
            </a:cxnLst>
            <a:rect l="0" t="0" r="0" b="0"/>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51" name="任意多边形 248890"/>
          <p:cNvSpPr/>
          <p:nvPr/>
        </p:nvSpPr>
        <p:spPr>
          <a:xfrm>
            <a:off x="6657975" y="3427413"/>
            <a:ext cx="53975" cy="431800"/>
          </a:xfrm>
          <a:custGeom>
            <a:avLst/>
            <a:gdLst/>
            <a:ahLst/>
            <a:cxnLst>
              <a:cxn ang="0">
                <a:pos x="0" y="362"/>
              </a:cxn>
              <a:cxn ang="0">
                <a:pos x="20" y="54"/>
              </a:cxn>
              <a:cxn ang="0">
                <a:pos x="22" y="38"/>
              </a:cxn>
              <a:cxn ang="0">
                <a:pos x="23" y="25"/>
              </a:cxn>
              <a:cxn ang="0">
                <a:pos x="24" y="15"/>
              </a:cxn>
              <a:cxn ang="0">
                <a:pos x="28" y="6"/>
              </a:cxn>
              <a:cxn ang="0">
                <a:pos x="33" y="0"/>
              </a:cxn>
            </a:cxnLst>
            <a:rect l="0" t="0" r="0" b="0"/>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52" name="任意多边形 248891"/>
          <p:cNvSpPr/>
          <p:nvPr/>
        </p:nvSpPr>
        <p:spPr>
          <a:xfrm>
            <a:off x="6711950" y="3432175"/>
            <a:ext cx="134938" cy="841375"/>
          </a:xfrm>
          <a:custGeom>
            <a:avLst/>
            <a:gdLst/>
            <a:ahLst/>
            <a:cxnLst>
              <a:cxn ang="0">
                <a:pos x="0" y="0"/>
              </a:cxn>
              <a:cxn ang="0">
                <a:pos x="7" y="3"/>
              </a:cxn>
              <a:cxn ang="0">
                <a:pos x="12" y="12"/>
              </a:cxn>
              <a:cxn ang="0">
                <a:pos x="13" y="25"/>
              </a:cxn>
              <a:cxn ang="0">
                <a:pos x="15" y="44"/>
              </a:cxn>
              <a:cxn ang="0">
                <a:pos x="42" y="488"/>
              </a:cxn>
              <a:cxn ang="0">
                <a:pos x="44" y="512"/>
              </a:cxn>
              <a:cxn ang="0">
                <a:pos x="46" y="520"/>
              </a:cxn>
              <a:cxn ang="0">
                <a:pos x="52" y="527"/>
              </a:cxn>
              <a:cxn ang="0">
                <a:pos x="56" y="530"/>
              </a:cxn>
              <a:cxn ang="0">
                <a:pos x="62" y="524"/>
              </a:cxn>
              <a:cxn ang="0">
                <a:pos x="65" y="512"/>
              </a:cxn>
              <a:cxn ang="0">
                <a:pos x="85" y="274"/>
              </a:cxn>
            </a:cxnLst>
            <a:rect l="0" t="0" r="0" b="0"/>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nvGrpSpPr>
          <p:cNvPr id="8" name="组合 248892"/>
          <p:cNvGrpSpPr/>
          <p:nvPr/>
        </p:nvGrpSpPr>
        <p:grpSpPr>
          <a:xfrm>
            <a:off x="6845300" y="3427413"/>
            <a:ext cx="188913" cy="847725"/>
            <a:chOff x="4190" y="2269"/>
            <a:chExt cx="119" cy="713"/>
          </a:xfrm>
        </p:grpSpPr>
        <p:sp>
          <p:nvSpPr>
            <p:cNvPr id="27709" name="任意多边形 248893"/>
            <p:cNvSpPr/>
            <p:nvPr/>
          </p:nvSpPr>
          <p:spPr>
            <a:xfrm>
              <a:off x="4190" y="2269"/>
              <a:ext cx="35" cy="363"/>
            </a:xfrm>
            <a:custGeom>
              <a:avLst/>
              <a:gdLst/>
              <a:ahLst/>
              <a:cxnLst>
                <a:cxn ang="0">
                  <a:pos x="0" y="362"/>
                </a:cxn>
                <a:cxn ang="0">
                  <a:pos x="21" y="54"/>
                </a:cxn>
                <a:cxn ang="0">
                  <a:pos x="22" y="38"/>
                </a:cxn>
                <a:cxn ang="0">
                  <a:pos x="23" y="25"/>
                </a:cxn>
                <a:cxn ang="0">
                  <a:pos x="25" y="15"/>
                </a:cxn>
                <a:cxn ang="0">
                  <a:pos x="29" y="6"/>
                </a:cxn>
                <a:cxn ang="0">
                  <a:pos x="34" y="0"/>
                </a:cxn>
              </a:cxnLst>
              <a:rect l="0" t="0" r="0" b="0"/>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27710" name="任意多边形 248894"/>
            <p:cNvSpPr/>
            <p:nvPr/>
          </p:nvSpPr>
          <p:spPr>
            <a:xfrm>
              <a:off x="4225" y="2273"/>
              <a:ext cx="84" cy="709"/>
            </a:xfrm>
            <a:custGeom>
              <a:avLst/>
              <a:gdLst/>
              <a:ahLst/>
              <a:cxnLst>
                <a:cxn ang="0">
                  <a:pos x="0" y="0"/>
                </a:cxn>
                <a:cxn ang="0">
                  <a:pos x="7" y="4"/>
                </a:cxn>
                <a:cxn ang="0">
                  <a:pos x="12" y="16"/>
                </a:cxn>
                <a:cxn ang="0">
                  <a:pos x="13" y="33"/>
                </a:cxn>
                <a:cxn ang="0">
                  <a:pos x="15" y="59"/>
                </a:cxn>
                <a:cxn ang="0">
                  <a:pos x="42" y="651"/>
                </a:cxn>
                <a:cxn ang="0">
                  <a:pos x="44" y="684"/>
                </a:cxn>
                <a:cxn ang="0">
                  <a:pos x="46" y="694"/>
                </a:cxn>
                <a:cxn ang="0">
                  <a:pos x="52" y="704"/>
                </a:cxn>
                <a:cxn ang="0">
                  <a:pos x="56" y="708"/>
                </a:cxn>
                <a:cxn ang="0">
                  <a:pos x="62" y="700"/>
                </a:cxn>
                <a:cxn ang="0">
                  <a:pos x="65" y="684"/>
                </a:cxn>
                <a:cxn ang="0">
                  <a:pos x="83" y="380"/>
                </a:cxn>
              </a:cxnLst>
              <a:rect l="0" t="0" r="0" b="0"/>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sp>
        <p:nvSpPr>
          <p:cNvPr id="8256" name="任意多边形 248895"/>
          <p:cNvSpPr/>
          <p:nvPr/>
        </p:nvSpPr>
        <p:spPr>
          <a:xfrm>
            <a:off x="5529263" y="3433763"/>
            <a:ext cx="52387" cy="431800"/>
          </a:xfrm>
          <a:custGeom>
            <a:avLst/>
            <a:gdLst/>
            <a:ahLst/>
            <a:cxnLst>
              <a:cxn ang="0">
                <a:pos x="0" y="362"/>
              </a:cxn>
              <a:cxn ang="0">
                <a:pos x="20" y="54"/>
              </a:cxn>
              <a:cxn ang="0">
                <a:pos x="21" y="38"/>
              </a:cxn>
              <a:cxn ang="0">
                <a:pos x="22" y="25"/>
              </a:cxn>
              <a:cxn ang="0">
                <a:pos x="24" y="15"/>
              </a:cxn>
              <a:cxn ang="0">
                <a:pos x="27" y="6"/>
              </a:cxn>
              <a:cxn ang="0">
                <a:pos x="32" y="0"/>
              </a:cxn>
            </a:cxnLst>
            <a:rect l="0" t="0" r="0" b="0"/>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57" name="任意多边形 248896"/>
          <p:cNvSpPr/>
          <p:nvPr/>
        </p:nvSpPr>
        <p:spPr>
          <a:xfrm>
            <a:off x="5581650" y="3438525"/>
            <a:ext cx="141288" cy="841375"/>
          </a:xfrm>
          <a:custGeom>
            <a:avLst/>
            <a:gdLst/>
            <a:ahLst/>
            <a:cxnLst>
              <a:cxn ang="0">
                <a:pos x="0" y="0"/>
              </a:cxn>
              <a:cxn ang="0">
                <a:pos x="7" y="3"/>
              </a:cxn>
              <a:cxn ang="0">
                <a:pos x="12" y="12"/>
              </a:cxn>
              <a:cxn ang="0">
                <a:pos x="14" y="25"/>
              </a:cxn>
              <a:cxn ang="0">
                <a:pos x="15" y="44"/>
              </a:cxn>
              <a:cxn ang="0">
                <a:pos x="43" y="488"/>
              </a:cxn>
              <a:cxn ang="0">
                <a:pos x="45" y="512"/>
              </a:cxn>
              <a:cxn ang="0">
                <a:pos x="47" y="520"/>
              </a:cxn>
              <a:cxn ang="0">
                <a:pos x="53" y="527"/>
              </a:cxn>
              <a:cxn ang="0">
                <a:pos x="57" y="530"/>
              </a:cxn>
              <a:cxn ang="0">
                <a:pos x="63" y="524"/>
              </a:cxn>
              <a:cxn ang="0">
                <a:pos x="67" y="512"/>
              </a:cxn>
              <a:cxn ang="0">
                <a:pos x="89" y="264"/>
              </a:cxn>
            </a:cxnLst>
            <a:rect l="0" t="0" r="0" b="0"/>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58" name="任意多边形 248897"/>
          <p:cNvSpPr/>
          <p:nvPr/>
        </p:nvSpPr>
        <p:spPr>
          <a:xfrm>
            <a:off x="5718175" y="3433763"/>
            <a:ext cx="50800" cy="431800"/>
          </a:xfrm>
          <a:custGeom>
            <a:avLst/>
            <a:gdLst/>
            <a:ahLst/>
            <a:cxnLst>
              <a:cxn ang="0">
                <a:pos x="0" y="362"/>
              </a:cxn>
              <a:cxn ang="0">
                <a:pos x="19" y="54"/>
              </a:cxn>
              <a:cxn ang="0">
                <a:pos x="20" y="38"/>
              </a:cxn>
              <a:cxn ang="0">
                <a:pos x="21" y="25"/>
              </a:cxn>
              <a:cxn ang="0">
                <a:pos x="23" y="15"/>
              </a:cxn>
              <a:cxn ang="0">
                <a:pos x="27" y="6"/>
              </a:cxn>
              <a:cxn ang="0">
                <a:pos x="31" y="0"/>
              </a:cxn>
            </a:cxnLst>
            <a:rect l="0" t="0" r="0" b="0"/>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59" name="任意多边形 248898"/>
          <p:cNvSpPr/>
          <p:nvPr/>
        </p:nvSpPr>
        <p:spPr>
          <a:xfrm>
            <a:off x="5768975" y="3438525"/>
            <a:ext cx="134938" cy="841375"/>
          </a:xfrm>
          <a:custGeom>
            <a:avLst/>
            <a:gdLst/>
            <a:ahLst/>
            <a:cxnLst>
              <a:cxn ang="0">
                <a:pos x="0" y="0"/>
              </a:cxn>
              <a:cxn ang="0">
                <a:pos x="7" y="3"/>
              </a:cxn>
              <a:cxn ang="0">
                <a:pos x="12" y="12"/>
              </a:cxn>
              <a:cxn ang="0">
                <a:pos x="14" y="25"/>
              </a:cxn>
              <a:cxn ang="0">
                <a:pos x="15" y="44"/>
              </a:cxn>
              <a:cxn ang="0">
                <a:pos x="42" y="488"/>
              </a:cxn>
              <a:cxn ang="0">
                <a:pos x="45" y="512"/>
              </a:cxn>
              <a:cxn ang="0">
                <a:pos x="47" y="520"/>
              </a:cxn>
              <a:cxn ang="0">
                <a:pos x="52" y="527"/>
              </a:cxn>
              <a:cxn ang="0">
                <a:pos x="57" y="530"/>
              </a:cxn>
              <a:cxn ang="0">
                <a:pos x="62" y="524"/>
              </a:cxn>
              <a:cxn ang="0">
                <a:pos x="66" y="512"/>
              </a:cxn>
              <a:cxn ang="0">
                <a:pos x="85" y="264"/>
              </a:cxn>
            </a:cxnLst>
            <a:rect l="0" t="0" r="0" b="0"/>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60" name="任意多边形 248899"/>
          <p:cNvSpPr/>
          <p:nvPr/>
        </p:nvSpPr>
        <p:spPr>
          <a:xfrm>
            <a:off x="5903913" y="3427413"/>
            <a:ext cx="53975" cy="431800"/>
          </a:xfrm>
          <a:custGeom>
            <a:avLst/>
            <a:gdLst/>
            <a:ahLst/>
            <a:cxnLst>
              <a:cxn ang="0">
                <a:pos x="0" y="362"/>
              </a:cxn>
              <a:cxn ang="0">
                <a:pos x="20" y="54"/>
              </a:cxn>
              <a:cxn ang="0">
                <a:pos x="22" y="38"/>
              </a:cxn>
              <a:cxn ang="0">
                <a:pos x="23" y="25"/>
              </a:cxn>
              <a:cxn ang="0">
                <a:pos x="24" y="15"/>
              </a:cxn>
              <a:cxn ang="0">
                <a:pos x="28" y="6"/>
              </a:cxn>
              <a:cxn ang="0">
                <a:pos x="33" y="0"/>
              </a:cxn>
            </a:cxnLst>
            <a:rect l="0" t="0" r="0" b="0"/>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61" name="任意多边形 248900"/>
          <p:cNvSpPr/>
          <p:nvPr/>
        </p:nvSpPr>
        <p:spPr>
          <a:xfrm>
            <a:off x="5957888" y="3432175"/>
            <a:ext cx="136525" cy="841375"/>
          </a:xfrm>
          <a:custGeom>
            <a:avLst/>
            <a:gdLst/>
            <a:ahLst/>
            <a:cxnLst>
              <a:cxn ang="0">
                <a:pos x="0" y="0"/>
              </a:cxn>
              <a:cxn ang="0">
                <a:pos x="7" y="3"/>
              </a:cxn>
              <a:cxn ang="0">
                <a:pos x="12" y="12"/>
              </a:cxn>
              <a:cxn ang="0">
                <a:pos x="13" y="25"/>
              </a:cxn>
              <a:cxn ang="0">
                <a:pos x="15" y="44"/>
              </a:cxn>
              <a:cxn ang="0">
                <a:pos x="42" y="488"/>
              </a:cxn>
              <a:cxn ang="0">
                <a:pos x="44" y="512"/>
              </a:cxn>
              <a:cxn ang="0">
                <a:pos x="46" y="520"/>
              </a:cxn>
              <a:cxn ang="0">
                <a:pos x="52" y="527"/>
              </a:cxn>
              <a:cxn ang="0">
                <a:pos x="56" y="530"/>
              </a:cxn>
              <a:cxn ang="0">
                <a:pos x="62" y="524"/>
              </a:cxn>
              <a:cxn ang="0">
                <a:pos x="65" y="512"/>
              </a:cxn>
              <a:cxn ang="0">
                <a:pos x="86" y="274"/>
              </a:cxn>
            </a:cxnLst>
            <a:rect l="0" t="0" r="0" b="0"/>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nvGrpSpPr>
          <p:cNvPr id="9" name="组合 248901"/>
          <p:cNvGrpSpPr/>
          <p:nvPr/>
        </p:nvGrpSpPr>
        <p:grpSpPr>
          <a:xfrm>
            <a:off x="6091238" y="3427413"/>
            <a:ext cx="188912" cy="847725"/>
            <a:chOff x="3715" y="2269"/>
            <a:chExt cx="119" cy="713"/>
          </a:xfrm>
        </p:grpSpPr>
        <p:sp>
          <p:nvSpPr>
            <p:cNvPr id="27718" name="任意多边形 248902"/>
            <p:cNvSpPr/>
            <p:nvPr/>
          </p:nvSpPr>
          <p:spPr>
            <a:xfrm>
              <a:off x="3715" y="2269"/>
              <a:ext cx="35" cy="363"/>
            </a:xfrm>
            <a:custGeom>
              <a:avLst/>
              <a:gdLst/>
              <a:ahLst/>
              <a:cxnLst>
                <a:cxn ang="0">
                  <a:pos x="0" y="362"/>
                </a:cxn>
                <a:cxn ang="0">
                  <a:pos x="21" y="54"/>
                </a:cxn>
                <a:cxn ang="0">
                  <a:pos x="22" y="38"/>
                </a:cxn>
                <a:cxn ang="0">
                  <a:pos x="23" y="25"/>
                </a:cxn>
                <a:cxn ang="0">
                  <a:pos x="25" y="15"/>
                </a:cxn>
                <a:cxn ang="0">
                  <a:pos x="29" y="6"/>
                </a:cxn>
                <a:cxn ang="0">
                  <a:pos x="34" y="0"/>
                </a:cxn>
              </a:cxnLst>
              <a:rect l="0" t="0" r="0" b="0"/>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27719" name="任意多边形 248903"/>
            <p:cNvSpPr/>
            <p:nvPr/>
          </p:nvSpPr>
          <p:spPr>
            <a:xfrm>
              <a:off x="3750" y="2273"/>
              <a:ext cx="84" cy="709"/>
            </a:xfrm>
            <a:custGeom>
              <a:avLst/>
              <a:gdLst/>
              <a:ahLst/>
              <a:cxnLst>
                <a:cxn ang="0">
                  <a:pos x="0" y="0"/>
                </a:cxn>
                <a:cxn ang="0">
                  <a:pos x="7" y="4"/>
                </a:cxn>
                <a:cxn ang="0">
                  <a:pos x="12" y="16"/>
                </a:cxn>
                <a:cxn ang="0">
                  <a:pos x="13" y="33"/>
                </a:cxn>
                <a:cxn ang="0">
                  <a:pos x="15" y="59"/>
                </a:cxn>
                <a:cxn ang="0">
                  <a:pos x="42" y="651"/>
                </a:cxn>
                <a:cxn ang="0">
                  <a:pos x="44" y="684"/>
                </a:cxn>
                <a:cxn ang="0">
                  <a:pos x="46" y="694"/>
                </a:cxn>
                <a:cxn ang="0">
                  <a:pos x="52" y="704"/>
                </a:cxn>
                <a:cxn ang="0">
                  <a:pos x="56" y="708"/>
                </a:cxn>
                <a:cxn ang="0">
                  <a:pos x="62" y="700"/>
                </a:cxn>
                <a:cxn ang="0">
                  <a:pos x="65" y="684"/>
                </a:cxn>
                <a:cxn ang="0">
                  <a:pos x="83" y="380"/>
                </a:cxn>
              </a:cxnLst>
              <a:rect l="0" t="0" r="0" b="0"/>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sp>
        <p:nvSpPr>
          <p:cNvPr id="8265" name="任意多边形 248904"/>
          <p:cNvSpPr/>
          <p:nvPr/>
        </p:nvSpPr>
        <p:spPr>
          <a:xfrm>
            <a:off x="4760913" y="3433763"/>
            <a:ext cx="52387" cy="431800"/>
          </a:xfrm>
          <a:custGeom>
            <a:avLst/>
            <a:gdLst/>
            <a:ahLst/>
            <a:cxnLst>
              <a:cxn ang="0">
                <a:pos x="0" y="362"/>
              </a:cxn>
              <a:cxn ang="0">
                <a:pos x="20" y="54"/>
              </a:cxn>
              <a:cxn ang="0">
                <a:pos x="21" y="38"/>
              </a:cxn>
              <a:cxn ang="0">
                <a:pos x="22" y="25"/>
              </a:cxn>
              <a:cxn ang="0">
                <a:pos x="24" y="15"/>
              </a:cxn>
              <a:cxn ang="0">
                <a:pos x="27" y="6"/>
              </a:cxn>
              <a:cxn ang="0">
                <a:pos x="32" y="0"/>
              </a:cxn>
            </a:cxnLst>
            <a:rect l="0" t="0" r="0" b="0"/>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66" name="任意多边形 248905"/>
          <p:cNvSpPr/>
          <p:nvPr/>
        </p:nvSpPr>
        <p:spPr>
          <a:xfrm>
            <a:off x="4813300" y="3438525"/>
            <a:ext cx="138113" cy="841375"/>
          </a:xfrm>
          <a:custGeom>
            <a:avLst/>
            <a:gdLst/>
            <a:ahLst/>
            <a:cxnLst>
              <a:cxn ang="0">
                <a:pos x="0" y="0"/>
              </a:cxn>
              <a:cxn ang="0">
                <a:pos x="7" y="3"/>
              </a:cxn>
              <a:cxn ang="0">
                <a:pos x="12" y="12"/>
              </a:cxn>
              <a:cxn ang="0">
                <a:pos x="14" y="25"/>
              </a:cxn>
              <a:cxn ang="0">
                <a:pos x="15" y="44"/>
              </a:cxn>
              <a:cxn ang="0">
                <a:pos x="43" y="488"/>
              </a:cxn>
              <a:cxn ang="0">
                <a:pos x="45" y="512"/>
              </a:cxn>
              <a:cxn ang="0">
                <a:pos x="47" y="520"/>
              </a:cxn>
              <a:cxn ang="0">
                <a:pos x="53" y="527"/>
              </a:cxn>
              <a:cxn ang="0">
                <a:pos x="57" y="530"/>
              </a:cxn>
              <a:cxn ang="0">
                <a:pos x="63" y="524"/>
              </a:cxn>
              <a:cxn ang="0">
                <a:pos x="67" y="512"/>
              </a:cxn>
              <a:cxn ang="0">
                <a:pos x="87" y="276"/>
              </a:cxn>
            </a:cxnLst>
            <a:rect l="0" t="0" r="0" b="0"/>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67" name="任意多边形 248906"/>
          <p:cNvSpPr/>
          <p:nvPr/>
        </p:nvSpPr>
        <p:spPr>
          <a:xfrm>
            <a:off x="4949825" y="3433763"/>
            <a:ext cx="50800" cy="431800"/>
          </a:xfrm>
          <a:custGeom>
            <a:avLst/>
            <a:gdLst/>
            <a:ahLst/>
            <a:cxnLst>
              <a:cxn ang="0">
                <a:pos x="0" y="362"/>
              </a:cxn>
              <a:cxn ang="0">
                <a:pos x="19" y="54"/>
              </a:cxn>
              <a:cxn ang="0">
                <a:pos x="20" y="38"/>
              </a:cxn>
              <a:cxn ang="0">
                <a:pos x="21" y="25"/>
              </a:cxn>
              <a:cxn ang="0">
                <a:pos x="23" y="15"/>
              </a:cxn>
              <a:cxn ang="0">
                <a:pos x="27" y="6"/>
              </a:cxn>
              <a:cxn ang="0">
                <a:pos x="31" y="0"/>
              </a:cxn>
            </a:cxnLst>
            <a:rect l="0" t="0" r="0" b="0"/>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68" name="任意多边形 248907"/>
          <p:cNvSpPr/>
          <p:nvPr/>
        </p:nvSpPr>
        <p:spPr>
          <a:xfrm>
            <a:off x="5000625" y="3438525"/>
            <a:ext cx="136525" cy="841375"/>
          </a:xfrm>
          <a:custGeom>
            <a:avLst/>
            <a:gdLst/>
            <a:ahLst/>
            <a:cxnLst>
              <a:cxn ang="0">
                <a:pos x="0" y="0"/>
              </a:cxn>
              <a:cxn ang="0">
                <a:pos x="7" y="3"/>
              </a:cxn>
              <a:cxn ang="0">
                <a:pos x="12" y="12"/>
              </a:cxn>
              <a:cxn ang="0">
                <a:pos x="14" y="25"/>
              </a:cxn>
              <a:cxn ang="0">
                <a:pos x="15" y="44"/>
              </a:cxn>
              <a:cxn ang="0">
                <a:pos x="43" y="488"/>
              </a:cxn>
              <a:cxn ang="0">
                <a:pos x="45" y="512"/>
              </a:cxn>
              <a:cxn ang="0">
                <a:pos x="47" y="520"/>
              </a:cxn>
              <a:cxn ang="0">
                <a:pos x="53" y="527"/>
              </a:cxn>
              <a:cxn ang="0">
                <a:pos x="57" y="530"/>
              </a:cxn>
              <a:cxn ang="0">
                <a:pos x="63" y="524"/>
              </a:cxn>
              <a:cxn ang="0">
                <a:pos x="67" y="512"/>
              </a:cxn>
              <a:cxn ang="0">
                <a:pos x="86" y="258"/>
              </a:cxn>
            </a:cxnLst>
            <a:rect l="0" t="0" r="0" b="0"/>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69" name="任意多边形 248908"/>
          <p:cNvSpPr/>
          <p:nvPr/>
        </p:nvSpPr>
        <p:spPr>
          <a:xfrm>
            <a:off x="5137150" y="3427413"/>
            <a:ext cx="52388" cy="431800"/>
          </a:xfrm>
          <a:custGeom>
            <a:avLst/>
            <a:gdLst/>
            <a:ahLst/>
            <a:cxnLst>
              <a:cxn ang="0">
                <a:pos x="0" y="362"/>
              </a:cxn>
              <a:cxn ang="0">
                <a:pos x="20" y="54"/>
              </a:cxn>
              <a:cxn ang="0">
                <a:pos x="21" y="38"/>
              </a:cxn>
              <a:cxn ang="0">
                <a:pos x="22" y="25"/>
              </a:cxn>
              <a:cxn ang="0">
                <a:pos x="24" y="15"/>
              </a:cxn>
              <a:cxn ang="0">
                <a:pos x="27" y="6"/>
              </a:cxn>
              <a:cxn ang="0">
                <a:pos x="32" y="0"/>
              </a:cxn>
            </a:cxnLst>
            <a:rect l="0" t="0" r="0" b="0"/>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70" name="任意多边形 248909"/>
          <p:cNvSpPr/>
          <p:nvPr/>
        </p:nvSpPr>
        <p:spPr>
          <a:xfrm>
            <a:off x="5189538" y="3432175"/>
            <a:ext cx="138112" cy="841375"/>
          </a:xfrm>
          <a:custGeom>
            <a:avLst/>
            <a:gdLst/>
            <a:ahLst/>
            <a:cxnLst>
              <a:cxn ang="0">
                <a:pos x="0" y="0"/>
              </a:cxn>
              <a:cxn ang="0">
                <a:pos x="7" y="3"/>
              </a:cxn>
              <a:cxn ang="0">
                <a:pos x="12" y="12"/>
              </a:cxn>
              <a:cxn ang="0">
                <a:pos x="13" y="25"/>
              </a:cxn>
              <a:cxn ang="0">
                <a:pos x="15" y="44"/>
              </a:cxn>
              <a:cxn ang="0">
                <a:pos x="42" y="488"/>
              </a:cxn>
              <a:cxn ang="0">
                <a:pos x="44" y="512"/>
              </a:cxn>
              <a:cxn ang="0">
                <a:pos x="46" y="520"/>
              </a:cxn>
              <a:cxn ang="0">
                <a:pos x="52" y="527"/>
              </a:cxn>
              <a:cxn ang="0">
                <a:pos x="56" y="530"/>
              </a:cxn>
              <a:cxn ang="0">
                <a:pos x="62" y="524"/>
              </a:cxn>
              <a:cxn ang="0">
                <a:pos x="65" y="512"/>
              </a:cxn>
              <a:cxn ang="0">
                <a:pos x="87" y="265"/>
              </a:cxn>
            </a:cxnLst>
            <a:rect l="0" t="0" r="0" b="0"/>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71" name="任意多边形 248910"/>
          <p:cNvSpPr/>
          <p:nvPr/>
        </p:nvSpPr>
        <p:spPr>
          <a:xfrm>
            <a:off x="5322888" y="3427413"/>
            <a:ext cx="55562" cy="431800"/>
          </a:xfrm>
          <a:custGeom>
            <a:avLst/>
            <a:gdLst/>
            <a:ahLst/>
            <a:cxnLst>
              <a:cxn ang="0">
                <a:pos x="0" y="362"/>
              </a:cxn>
              <a:cxn ang="0">
                <a:pos x="21" y="54"/>
              </a:cxn>
              <a:cxn ang="0">
                <a:pos x="22" y="38"/>
              </a:cxn>
              <a:cxn ang="0">
                <a:pos x="23" y="25"/>
              </a:cxn>
              <a:cxn ang="0">
                <a:pos x="25" y="15"/>
              </a:cxn>
              <a:cxn ang="0">
                <a:pos x="29" y="6"/>
              </a:cxn>
              <a:cxn ang="0">
                <a:pos x="34" y="0"/>
              </a:cxn>
            </a:cxnLst>
            <a:rect l="0" t="0" r="0" b="0"/>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72" name="任意多边形 248911"/>
          <p:cNvSpPr/>
          <p:nvPr/>
        </p:nvSpPr>
        <p:spPr>
          <a:xfrm>
            <a:off x="5378450" y="3432175"/>
            <a:ext cx="149225" cy="841375"/>
          </a:xfrm>
          <a:custGeom>
            <a:avLst/>
            <a:gdLst/>
            <a:ahLst/>
            <a:cxnLst>
              <a:cxn ang="0">
                <a:pos x="0" y="0"/>
              </a:cxn>
              <a:cxn ang="0">
                <a:pos x="7" y="3"/>
              </a:cxn>
              <a:cxn ang="0">
                <a:pos x="12" y="12"/>
              </a:cxn>
              <a:cxn ang="0">
                <a:pos x="13" y="25"/>
              </a:cxn>
              <a:cxn ang="0">
                <a:pos x="15" y="44"/>
              </a:cxn>
              <a:cxn ang="0">
                <a:pos x="42" y="488"/>
              </a:cxn>
              <a:cxn ang="0">
                <a:pos x="44" y="512"/>
              </a:cxn>
              <a:cxn ang="0">
                <a:pos x="46" y="520"/>
              </a:cxn>
              <a:cxn ang="0">
                <a:pos x="52" y="527"/>
              </a:cxn>
              <a:cxn ang="0">
                <a:pos x="56" y="530"/>
              </a:cxn>
              <a:cxn ang="0">
                <a:pos x="62" y="524"/>
              </a:cxn>
              <a:cxn ang="0">
                <a:pos x="65" y="512"/>
              </a:cxn>
              <a:cxn ang="0">
                <a:pos x="94" y="274"/>
              </a:cxn>
            </a:cxnLst>
            <a:rect l="0" t="0" r="0" b="0"/>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nvGrpSpPr>
          <p:cNvPr id="10" name="组合 248912"/>
          <p:cNvGrpSpPr/>
          <p:nvPr/>
        </p:nvGrpSpPr>
        <p:grpSpPr>
          <a:xfrm>
            <a:off x="1711325" y="3444875"/>
            <a:ext cx="755650" cy="844550"/>
            <a:chOff x="956" y="2283"/>
            <a:chExt cx="476" cy="711"/>
          </a:xfrm>
        </p:grpSpPr>
        <p:sp>
          <p:nvSpPr>
            <p:cNvPr id="27729" name="任意多边形 248913"/>
            <p:cNvSpPr/>
            <p:nvPr/>
          </p:nvSpPr>
          <p:spPr>
            <a:xfrm>
              <a:off x="956" y="2284"/>
              <a:ext cx="65" cy="363"/>
            </a:xfrm>
            <a:custGeom>
              <a:avLst/>
              <a:gdLst/>
              <a:ahLst/>
              <a:cxnLst>
                <a:cxn ang="0">
                  <a:pos x="0" y="362"/>
                </a:cxn>
                <a:cxn ang="0">
                  <a:pos x="40" y="54"/>
                </a:cxn>
                <a:cxn ang="0">
                  <a:pos x="42" y="38"/>
                </a:cxn>
                <a:cxn ang="0">
                  <a:pos x="44" y="25"/>
                </a:cxn>
                <a:cxn ang="0">
                  <a:pos x="47" y="15"/>
                </a:cxn>
                <a:cxn ang="0">
                  <a:pos x="55" y="6"/>
                </a:cxn>
                <a:cxn ang="0">
                  <a:pos x="64" y="0"/>
                </a:cxn>
              </a:cxnLst>
              <a:rect l="0" t="0" r="0" b="0"/>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27730" name="任意多边形 248914"/>
            <p:cNvSpPr/>
            <p:nvPr/>
          </p:nvSpPr>
          <p:spPr>
            <a:xfrm>
              <a:off x="1022" y="2283"/>
              <a:ext cx="171" cy="711"/>
            </a:xfrm>
            <a:custGeom>
              <a:avLst/>
              <a:gdLst/>
              <a:ahLst/>
              <a:cxnLst>
                <a:cxn ang="0">
                  <a:pos x="0" y="0"/>
                </a:cxn>
                <a:cxn ang="0">
                  <a:pos x="14" y="4"/>
                </a:cxn>
                <a:cxn ang="0">
                  <a:pos x="24" y="16"/>
                </a:cxn>
                <a:cxn ang="0">
                  <a:pos x="28" y="33"/>
                </a:cxn>
                <a:cxn ang="0">
                  <a:pos x="31" y="59"/>
                </a:cxn>
                <a:cxn ang="0">
                  <a:pos x="85" y="653"/>
                </a:cxn>
                <a:cxn ang="0">
                  <a:pos x="90" y="686"/>
                </a:cxn>
                <a:cxn ang="0">
                  <a:pos x="95" y="696"/>
                </a:cxn>
                <a:cxn ang="0">
                  <a:pos x="106" y="706"/>
                </a:cxn>
                <a:cxn ang="0">
                  <a:pos x="115" y="710"/>
                </a:cxn>
                <a:cxn ang="0">
                  <a:pos x="126" y="702"/>
                </a:cxn>
                <a:cxn ang="0">
                  <a:pos x="134" y="686"/>
                </a:cxn>
                <a:cxn ang="0">
                  <a:pos x="170" y="381"/>
                </a:cxn>
              </a:cxnLst>
              <a:rect l="0" t="0" r="0" b="0"/>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27731" name="任意多边形 248915"/>
            <p:cNvSpPr/>
            <p:nvPr/>
          </p:nvSpPr>
          <p:spPr>
            <a:xfrm>
              <a:off x="1194" y="2290"/>
              <a:ext cx="66" cy="363"/>
            </a:xfrm>
            <a:custGeom>
              <a:avLst/>
              <a:gdLst/>
              <a:ahLst/>
              <a:cxnLst>
                <a:cxn ang="0">
                  <a:pos x="0" y="362"/>
                </a:cxn>
                <a:cxn ang="0">
                  <a:pos x="40" y="54"/>
                </a:cxn>
                <a:cxn ang="0">
                  <a:pos x="43" y="38"/>
                </a:cxn>
                <a:cxn ang="0">
                  <a:pos x="44" y="25"/>
                </a:cxn>
                <a:cxn ang="0">
                  <a:pos x="48" y="15"/>
                </a:cxn>
                <a:cxn ang="0">
                  <a:pos x="56" y="6"/>
                </a:cxn>
                <a:cxn ang="0">
                  <a:pos x="65" y="0"/>
                </a:cxn>
              </a:cxnLst>
              <a:rect l="0" t="0" r="0" b="0"/>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27732" name="任意多边形 248916"/>
            <p:cNvSpPr/>
            <p:nvPr/>
          </p:nvSpPr>
          <p:spPr>
            <a:xfrm>
              <a:off x="1261" y="2285"/>
              <a:ext cx="171" cy="709"/>
            </a:xfrm>
            <a:custGeom>
              <a:avLst/>
              <a:gdLst/>
              <a:ahLst/>
              <a:cxnLst>
                <a:cxn ang="0">
                  <a:pos x="0" y="0"/>
                </a:cxn>
                <a:cxn ang="0">
                  <a:pos x="14" y="4"/>
                </a:cxn>
                <a:cxn ang="0">
                  <a:pos x="24" y="16"/>
                </a:cxn>
                <a:cxn ang="0">
                  <a:pos x="28" y="33"/>
                </a:cxn>
                <a:cxn ang="0">
                  <a:pos x="31" y="59"/>
                </a:cxn>
                <a:cxn ang="0">
                  <a:pos x="85" y="651"/>
                </a:cxn>
                <a:cxn ang="0">
                  <a:pos x="90" y="684"/>
                </a:cxn>
                <a:cxn ang="0">
                  <a:pos x="95" y="694"/>
                </a:cxn>
                <a:cxn ang="0">
                  <a:pos x="106" y="704"/>
                </a:cxn>
                <a:cxn ang="0">
                  <a:pos x="115" y="708"/>
                </a:cxn>
                <a:cxn ang="0">
                  <a:pos x="126" y="700"/>
                </a:cxn>
                <a:cxn ang="0">
                  <a:pos x="134" y="684"/>
                </a:cxn>
                <a:cxn ang="0">
                  <a:pos x="170" y="380"/>
                </a:cxn>
              </a:cxnLst>
              <a:rect l="0" t="0" r="0" b="0"/>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grpSp>
        <p:nvGrpSpPr>
          <p:cNvPr id="11" name="组合 248917"/>
          <p:cNvGrpSpPr/>
          <p:nvPr/>
        </p:nvGrpSpPr>
        <p:grpSpPr>
          <a:xfrm>
            <a:off x="3255963" y="3430588"/>
            <a:ext cx="755650" cy="847725"/>
            <a:chOff x="1929" y="2272"/>
            <a:chExt cx="476" cy="713"/>
          </a:xfrm>
        </p:grpSpPr>
        <p:grpSp>
          <p:nvGrpSpPr>
            <p:cNvPr id="27734" name="组合 248918"/>
            <p:cNvGrpSpPr/>
            <p:nvPr/>
          </p:nvGrpSpPr>
          <p:grpSpPr>
            <a:xfrm>
              <a:off x="1929" y="2272"/>
              <a:ext cx="238" cy="713"/>
              <a:chOff x="1929" y="2272"/>
              <a:chExt cx="238" cy="713"/>
            </a:xfrm>
          </p:grpSpPr>
          <p:sp>
            <p:nvSpPr>
              <p:cNvPr id="27735" name="任意多边形 248919"/>
              <p:cNvSpPr/>
              <p:nvPr/>
            </p:nvSpPr>
            <p:spPr>
              <a:xfrm>
                <a:off x="1929" y="2272"/>
                <a:ext cx="65" cy="363"/>
              </a:xfrm>
              <a:custGeom>
                <a:avLst/>
                <a:gdLst/>
                <a:ahLst/>
                <a:cxnLst>
                  <a:cxn ang="0">
                    <a:pos x="0" y="362"/>
                  </a:cxn>
                  <a:cxn ang="0">
                    <a:pos x="40" y="54"/>
                  </a:cxn>
                  <a:cxn ang="0">
                    <a:pos x="42" y="38"/>
                  </a:cxn>
                  <a:cxn ang="0">
                    <a:pos x="44" y="25"/>
                  </a:cxn>
                  <a:cxn ang="0">
                    <a:pos x="47" y="15"/>
                  </a:cxn>
                  <a:cxn ang="0">
                    <a:pos x="55" y="6"/>
                  </a:cxn>
                  <a:cxn ang="0">
                    <a:pos x="64" y="0"/>
                  </a:cxn>
                </a:cxnLst>
                <a:rect l="0" t="0" r="0" b="0"/>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27736" name="任意多边形 248920"/>
              <p:cNvSpPr/>
              <p:nvPr/>
            </p:nvSpPr>
            <p:spPr>
              <a:xfrm>
                <a:off x="1995" y="2276"/>
                <a:ext cx="172" cy="709"/>
              </a:xfrm>
              <a:custGeom>
                <a:avLst/>
                <a:gdLst/>
                <a:ahLst/>
                <a:cxnLst>
                  <a:cxn ang="0">
                    <a:pos x="0" y="0"/>
                  </a:cxn>
                  <a:cxn ang="0">
                    <a:pos x="14" y="4"/>
                  </a:cxn>
                  <a:cxn ang="0">
                    <a:pos x="24" y="16"/>
                  </a:cxn>
                  <a:cxn ang="0">
                    <a:pos x="28" y="33"/>
                  </a:cxn>
                  <a:cxn ang="0">
                    <a:pos x="31" y="59"/>
                  </a:cxn>
                  <a:cxn ang="0">
                    <a:pos x="86" y="651"/>
                  </a:cxn>
                  <a:cxn ang="0">
                    <a:pos x="91" y="684"/>
                  </a:cxn>
                  <a:cxn ang="0">
                    <a:pos x="95" y="694"/>
                  </a:cxn>
                  <a:cxn ang="0">
                    <a:pos x="106" y="704"/>
                  </a:cxn>
                  <a:cxn ang="0">
                    <a:pos x="115" y="708"/>
                  </a:cxn>
                  <a:cxn ang="0">
                    <a:pos x="127" y="700"/>
                  </a:cxn>
                  <a:cxn ang="0">
                    <a:pos x="135" y="684"/>
                  </a:cxn>
                  <a:cxn ang="0">
                    <a:pos x="171" y="380"/>
                  </a:cxn>
                </a:cxnLst>
                <a:rect l="0" t="0" r="0" b="0"/>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grpSp>
          <p:nvGrpSpPr>
            <p:cNvPr id="27737" name="组合 248921"/>
            <p:cNvGrpSpPr/>
            <p:nvPr/>
          </p:nvGrpSpPr>
          <p:grpSpPr>
            <a:xfrm>
              <a:off x="2169" y="2272"/>
              <a:ext cx="236" cy="713"/>
              <a:chOff x="2169" y="2272"/>
              <a:chExt cx="236" cy="713"/>
            </a:xfrm>
          </p:grpSpPr>
          <p:sp>
            <p:nvSpPr>
              <p:cNvPr id="27738" name="任意多边形 248922"/>
              <p:cNvSpPr/>
              <p:nvPr/>
            </p:nvSpPr>
            <p:spPr>
              <a:xfrm>
                <a:off x="2169" y="2272"/>
                <a:ext cx="64" cy="363"/>
              </a:xfrm>
              <a:custGeom>
                <a:avLst/>
                <a:gdLst/>
                <a:ahLst/>
                <a:cxnLst>
                  <a:cxn ang="0">
                    <a:pos x="0" y="362"/>
                  </a:cxn>
                  <a:cxn ang="0">
                    <a:pos x="39" y="54"/>
                  </a:cxn>
                  <a:cxn ang="0">
                    <a:pos x="41" y="38"/>
                  </a:cxn>
                  <a:cxn ang="0">
                    <a:pos x="43" y="25"/>
                  </a:cxn>
                  <a:cxn ang="0">
                    <a:pos x="46" y="15"/>
                  </a:cxn>
                  <a:cxn ang="0">
                    <a:pos x="54" y="6"/>
                  </a:cxn>
                  <a:cxn ang="0">
                    <a:pos x="63" y="0"/>
                  </a:cxn>
                </a:cxnLst>
                <a:rect l="0" t="0" r="0" b="0"/>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27739" name="任意多边形 248923"/>
              <p:cNvSpPr/>
              <p:nvPr/>
            </p:nvSpPr>
            <p:spPr>
              <a:xfrm>
                <a:off x="2234" y="2276"/>
                <a:ext cx="171" cy="709"/>
              </a:xfrm>
              <a:custGeom>
                <a:avLst/>
                <a:gdLst/>
                <a:ahLst/>
                <a:cxnLst>
                  <a:cxn ang="0">
                    <a:pos x="0" y="0"/>
                  </a:cxn>
                  <a:cxn ang="0">
                    <a:pos x="14" y="4"/>
                  </a:cxn>
                  <a:cxn ang="0">
                    <a:pos x="24" y="16"/>
                  </a:cxn>
                  <a:cxn ang="0">
                    <a:pos x="28" y="33"/>
                  </a:cxn>
                  <a:cxn ang="0">
                    <a:pos x="31" y="59"/>
                  </a:cxn>
                  <a:cxn ang="0">
                    <a:pos x="85" y="651"/>
                  </a:cxn>
                  <a:cxn ang="0">
                    <a:pos x="90" y="684"/>
                  </a:cxn>
                  <a:cxn ang="0">
                    <a:pos x="95" y="694"/>
                  </a:cxn>
                  <a:cxn ang="0">
                    <a:pos x="106" y="704"/>
                  </a:cxn>
                  <a:cxn ang="0">
                    <a:pos x="115" y="708"/>
                  </a:cxn>
                  <a:cxn ang="0">
                    <a:pos x="126" y="700"/>
                  </a:cxn>
                  <a:cxn ang="0">
                    <a:pos x="134" y="684"/>
                  </a:cxn>
                  <a:cxn ang="0">
                    <a:pos x="170" y="380"/>
                  </a:cxn>
                </a:cxnLst>
                <a:rect l="0" t="0" r="0" b="0"/>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grpSp>
      <p:sp>
        <p:nvSpPr>
          <p:cNvPr id="8285" name="任意多边形 248924"/>
          <p:cNvSpPr/>
          <p:nvPr/>
        </p:nvSpPr>
        <p:spPr>
          <a:xfrm>
            <a:off x="4008438" y="3424238"/>
            <a:ext cx="107950" cy="466725"/>
          </a:xfrm>
          <a:custGeom>
            <a:avLst/>
            <a:gdLst/>
            <a:ahLst/>
            <a:cxnLst>
              <a:cxn ang="0">
                <a:pos x="0" y="294"/>
              </a:cxn>
              <a:cxn ang="0">
                <a:pos x="43" y="40"/>
              </a:cxn>
              <a:cxn ang="0">
                <a:pos x="45" y="28"/>
              </a:cxn>
              <a:cxn ang="0">
                <a:pos x="47" y="19"/>
              </a:cxn>
              <a:cxn ang="0">
                <a:pos x="51" y="11"/>
              </a:cxn>
              <a:cxn ang="0">
                <a:pos x="58" y="4"/>
              </a:cxn>
              <a:cxn ang="0">
                <a:pos x="68" y="0"/>
              </a:cxn>
            </a:cxnLst>
            <a:rect l="0" t="0" r="0" b="0"/>
            <a:pathLst>
              <a:path w="68" h="294">
                <a:moveTo>
                  <a:pt x="0" y="294"/>
                </a:moveTo>
                <a:lnTo>
                  <a:pt x="43" y="40"/>
                </a:lnTo>
                <a:lnTo>
                  <a:pt x="45" y="28"/>
                </a:lnTo>
                <a:lnTo>
                  <a:pt x="47" y="19"/>
                </a:lnTo>
                <a:lnTo>
                  <a:pt x="51" y="11"/>
                </a:lnTo>
                <a:lnTo>
                  <a:pt x="58" y="4"/>
                </a:lnTo>
                <a:lnTo>
                  <a:pt x="68"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86" name="任意多边形 248925"/>
          <p:cNvSpPr/>
          <p:nvPr/>
        </p:nvSpPr>
        <p:spPr>
          <a:xfrm>
            <a:off x="4119563" y="3429000"/>
            <a:ext cx="266700" cy="842963"/>
          </a:xfrm>
          <a:custGeom>
            <a:avLst/>
            <a:gdLst/>
            <a:ahLst/>
            <a:cxnLst>
              <a:cxn ang="0">
                <a:pos x="0" y="0"/>
              </a:cxn>
              <a:cxn ang="0">
                <a:pos x="14" y="4"/>
              </a:cxn>
              <a:cxn ang="0">
                <a:pos x="24" y="16"/>
              </a:cxn>
              <a:cxn ang="0">
                <a:pos x="27" y="33"/>
              </a:cxn>
              <a:cxn ang="0">
                <a:pos x="30" y="59"/>
              </a:cxn>
              <a:cxn ang="0">
                <a:pos x="84" y="651"/>
              </a:cxn>
              <a:cxn ang="0">
                <a:pos x="89" y="684"/>
              </a:cxn>
              <a:cxn ang="0">
                <a:pos x="93" y="694"/>
              </a:cxn>
              <a:cxn ang="0">
                <a:pos x="104" y="704"/>
              </a:cxn>
              <a:cxn ang="0">
                <a:pos x="113" y="708"/>
              </a:cxn>
              <a:cxn ang="0">
                <a:pos x="124" y="700"/>
              </a:cxn>
              <a:cxn ang="0">
                <a:pos x="132" y="684"/>
              </a:cxn>
              <a:cxn ang="0">
                <a:pos x="167" y="380"/>
              </a:cxn>
            </a:cxnLst>
            <a:rect l="0" t="0" r="0" b="0"/>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87" name="任意多边形 248926"/>
          <p:cNvSpPr/>
          <p:nvPr/>
        </p:nvSpPr>
        <p:spPr>
          <a:xfrm>
            <a:off x="4384675" y="3424238"/>
            <a:ext cx="112713" cy="461962"/>
          </a:xfrm>
          <a:custGeom>
            <a:avLst/>
            <a:gdLst/>
            <a:ahLst/>
            <a:cxnLst>
              <a:cxn ang="0">
                <a:pos x="0" y="291"/>
              </a:cxn>
              <a:cxn ang="0">
                <a:pos x="45" y="40"/>
              </a:cxn>
              <a:cxn ang="0">
                <a:pos x="48" y="28"/>
              </a:cxn>
              <a:cxn ang="0">
                <a:pos x="50" y="19"/>
              </a:cxn>
              <a:cxn ang="0">
                <a:pos x="53" y="11"/>
              </a:cxn>
              <a:cxn ang="0">
                <a:pos x="61" y="4"/>
              </a:cxn>
              <a:cxn ang="0">
                <a:pos x="71" y="0"/>
              </a:cxn>
            </a:cxnLst>
            <a:rect l="0" t="0" r="0" b="0"/>
            <a:pathLst>
              <a:path w="71" h="291">
                <a:moveTo>
                  <a:pt x="0" y="291"/>
                </a:moveTo>
                <a:lnTo>
                  <a:pt x="45" y="40"/>
                </a:lnTo>
                <a:lnTo>
                  <a:pt x="48" y="28"/>
                </a:lnTo>
                <a:lnTo>
                  <a:pt x="50" y="19"/>
                </a:lnTo>
                <a:lnTo>
                  <a:pt x="53" y="11"/>
                </a:lnTo>
                <a:lnTo>
                  <a:pt x="61" y="4"/>
                </a:lnTo>
                <a:lnTo>
                  <a:pt x="71"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88" name="任意多边形 248927"/>
          <p:cNvSpPr/>
          <p:nvPr/>
        </p:nvSpPr>
        <p:spPr>
          <a:xfrm>
            <a:off x="4500563" y="3429000"/>
            <a:ext cx="260350" cy="841375"/>
          </a:xfrm>
          <a:custGeom>
            <a:avLst/>
            <a:gdLst/>
            <a:ahLst/>
            <a:cxnLst>
              <a:cxn ang="0">
                <a:pos x="0" y="0"/>
              </a:cxn>
              <a:cxn ang="0">
                <a:pos x="14" y="3"/>
              </a:cxn>
              <a:cxn ang="0">
                <a:pos x="24" y="12"/>
              </a:cxn>
              <a:cxn ang="0">
                <a:pos x="27" y="25"/>
              </a:cxn>
              <a:cxn ang="0">
                <a:pos x="30" y="44"/>
              </a:cxn>
              <a:cxn ang="0">
                <a:pos x="84" y="488"/>
              </a:cxn>
              <a:cxn ang="0">
                <a:pos x="89" y="512"/>
              </a:cxn>
              <a:cxn ang="0">
                <a:pos x="93" y="520"/>
              </a:cxn>
              <a:cxn ang="0">
                <a:pos x="104" y="527"/>
              </a:cxn>
              <a:cxn ang="0">
                <a:pos x="113" y="530"/>
              </a:cxn>
              <a:cxn ang="0">
                <a:pos x="124" y="524"/>
              </a:cxn>
              <a:cxn ang="0">
                <a:pos x="132" y="512"/>
              </a:cxn>
              <a:cxn ang="0">
                <a:pos x="164" y="282"/>
              </a:cxn>
            </a:cxnLst>
            <a:rect l="0" t="0" r="0" b="0"/>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89" name="任意多边形 248928"/>
          <p:cNvSpPr/>
          <p:nvPr/>
        </p:nvSpPr>
        <p:spPr>
          <a:xfrm>
            <a:off x="7037388" y="3433763"/>
            <a:ext cx="103187" cy="431800"/>
          </a:xfrm>
          <a:custGeom>
            <a:avLst/>
            <a:gdLst/>
            <a:ahLst/>
            <a:cxnLst>
              <a:cxn ang="0">
                <a:pos x="0" y="362"/>
              </a:cxn>
              <a:cxn ang="0">
                <a:pos x="40" y="54"/>
              </a:cxn>
              <a:cxn ang="0">
                <a:pos x="42" y="38"/>
              </a:cxn>
              <a:cxn ang="0">
                <a:pos x="44" y="25"/>
              </a:cxn>
              <a:cxn ang="0">
                <a:pos x="47" y="15"/>
              </a:cxn>
              <a:cxn ang="0">
                <a:pos x="55" y="6"/>
              </a:cxn>
              <a:cxn ang="0">
                <a:pos x="64" y="0"/>
              </a:cxn>
            </a:cxnLst>
            <a:rect l="0" t="0" r="0" b="0"/>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90" name="任意多边形 248929"/>
          <p:cNvSpPr/>
          <p:nvPr/>
        </p:nvSpPr>
        <p:spPr>
          <a:xfrm>
            <a:off x="7142163" y="3438525"/>
            <a:ext cx="276225" cy="841375"/>
          </a:xfrm>
          <a:custGeom>
            <a:avLst/>
            <a:gdLst/>
            <a:ahLst/>
            <a:cxnLst>
              <a:cxn ang="0">
                <a:pos x="0" y="0"/>
              </a:cxn>
              <a:cxn ang="0">
                <a:pos x="14" y="3"/>
              </a:cxn>
              <a:cxn ang="0">
                <a:pos x="24" y="12"/>
              </a:cxn>
              <a:cxn ang="0">
                <a:pos x="28" y="25"/>
              </a:cxn>
              <a:cxn ang="0">
                <a:pos x="31" y="44"/>
              </a:cxn>
              <a:cxn ang="0">
                <a:pos x="86" y="488"/>
              </a:cxn>
              <a:cxn ang="0">
                <a:pos x="91" y="512"/>
              </a:cxn>
              <a:cxn ang="0">
                <a:pos x="95" y="520"/>
              </a:cxn>
              <a:cxn ang="0">
                <a:pos x="106" y="527"/>
              </a:cxn>
              <a:cxn ang="0">
                <a:pos x="115" y="530"/>
              </a:cxn>
              <a:cxn ang="0">
                <a:pos x="127" y="524"/>
              </a:cxn>
              <a:cxn ang="0">
                <a:pos x="135" y="512"/>
              </a:cxn>
              <a:cxn ang="0">
                <a:pos x="174" y="261"/>
              </a:cxn>
            </a:cxnLst>
            <a:rect l="0" t="0" r="0" b="0"/>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91" name="任意多边形 248930"/>
          <p:cNvSpPr/>
          <p:nvPr/>
        </p:nvSpPr>
        <p:spPr>
          <a:xfrm>
            <a:off x="7418388" y="3433763"/>
            <a:ext cx="101600" cy="431800"/>
          </a:xfrm>
          <a:custGeom>
            <a:avLst/>
            <a:gdLst/>
            <a:ahLst/>
            <a:cxnLst>
              <a:cxn ang="0">
                <a:pos x="0" y="362"/>
              </a:cxn>
              <a:cxn ang="0">
                <a:pos x="39" y="54"/>
              </a:cxn>
              <a:cxn ang="0">
                <a:pos x="41" y="38"/>
              </a:cxn>
              <a:cxn ang="0">
                <a:pos x="43" y="25"/>
              </a:cxn>
              <a:cxn ang="0">
                <a:pos x="46" y="15"/>
              </a:cxn>
              <a:cxn ang="0">
                <a:pos x="54" y="6"/>
              </a:cxn>
              <a:cxn ang="0">
                <a:pos x="63" y="0"/>
              </a:cxn>
            </a:cxnLst>
            <a:rect l="0" t="0" r="0" b="0"/>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92" name="任意多边形 248931"/>
          <p:cNvSpPr/>
          <p:nvPr/>
        </p:nvSpPr>
        <p:spPr>
          <a:xfrm>
            <a:off x="7521575" y="3438525"/>
            <a:ext cx="277813" cy="841375"/>
          </a:xfrm>
          <a:custGeom>
            <a:avLst/>
            <a:gdLst/>
            <a:ahLst/>
            <a:cxnLst>
              <a:cxn ang="0">
                <a:pos x="0" y="0"/>
              </a:cxn>
              <a:cxn ang="0">
                <a:pos x="14" y="3"/>
              </a:cxn>
              <a:cxn ang="0">
                <a:pos x="24" y="12"/>
              </a:cxn>
              <a:cxn ang="0">
                <a:pos x="28" y="25"/>
              </a:cxn>
              <a:cxn ang="0">
                <a:pos x="31" y="44"/>
              </a:cxn>
              <a:cxn ang="0">
                <a:pos x="85" y="488"/>
              </a:cxn>
              <a:cxn ang="0">
                <a:pos x="90" y="512"/>
              </a:cxn>
              <a:cxn ang="0">
                <a:pos x="95" y="520"/>
              </a:cxn>
              <a:cxn ang="0">
                <a:pos x="106" y="527"/>
              </a:cxn>
              <a:cxn ang="0">
                <a:pos x="115" y="530"/>
              </a:cxn>
              <a:cxn ang="0">
                <a:pos x="126" y="524"/>
              </a:cxn>
              <a:cxn ang="0">
                <a:pos x="134" y="512"/>
              </a:cxn>
              <a:cxn ang="0">
                <a:pos x="175" y="258"/>
              </a:cxn>
            </a:cxnLst>
            <a:rect l="0" t="0" r="0" b="0"/>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93" name="任意多边形 248932"/>
          <p:cNvSpPr/>
          <p:nvPr/>
        </p:nvSpPr>
        <p:spPr>
          <a:xfrm>
            <a:off x="7793038" y="3427413"/>
            <a:ext cx="106362" cy="431800"/>
          </a:xfrm>
          <a:custGeom>
            <a:avLst/>
            <a:gdLst/>
            <a:ahLst/>
            <a:cxnLst>
              <a:cxn ang="0">
                <a:pos x="0" y="362"/>
              </a:cxn>
              <a:cxn ang="0">
                <a:pos x="41" y="54"/>
              </a:cxn>
              <a:cxn ang="0">
                <a:pos x="43" y="38"/>
              </a:cxn>
              <a:cxn ang="0">
                <a:pos x="45" y="25"/>
              </a:cxn>
              <a:cxn ang="0">
                <a:pos x="49" y="15"/>
              </a:cxn>
              <a:cxn ang="0">
                <a:pos x="56" y="6"/>
              </a:cxn>
              <a:cxn ang="0">
                <a:pos x="66" y="0"/>
              </a:cxn>
            </a:cxnLst>
            <a:rect l="0" t="0" r="0" b="0"/>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294" name="任意多边形 248933"/>
          <p:cNvSpPr/>
          <p:nvPr/>
        </p:nvSpPr>
        <p:spPr>
          <a:xfrm>
            <a:off x="7900988" y="3432175"/>
            <a:ext cx="269875" cy="841375"/>
          </a:xfrm>
          <a:custGeom>
            <a:avLst/>
            <a:gdLst/>
            <a:ahLst/>
            <a:cxnLst>
              <a:cxn ang="0">
                <a:pos x="0" y="0"/>
              </a:cxn>
              <a:cxn ang="0">
                <a:pos x="14" y="3"/>
              </a:cxn>
              <a:cxn ang="0">
                <a:pos x="24" y="12"/>
              </a:cxn>
              <a:cxn ang="0">
                <a:pos x="27" y="25"/>
              </a:cxn>
              <a:cxn ang="0">
                <a:pos x="30" y="44"/>
              </a:cxn>
              <a:cxn ang="0">
                <a:pos x="84" y="488"/>
              </a:cxn>
              <a:cxn ang="0">
                <a:pos x="89" y="512"/>
              </a:cxn>
              <a:cxn ang="0">
                <a:pos x="93" y="520"/>
              </a:cxn>
              <a:cxn ang="0">
                <a:pos x="104" y="527"/>
              </a:cxn>
              <a:cxn ang="0">
                <a:pos x="113" y="530"/>
              </a:cxn>
              <a:cxn ang="0">
                <a:pos x="124" y="524"/>
              </a:cxn>
              <a:cxn ang="0">
                <a:pos x="132" y="512"/>
              </a:cxn>
              <a:cxn ang="0">
                <a:pos x="170" y="265"/>
              </a:cxn>
            </a:cxnLst>
            <a:rect l="0" t="0" r="0" b="0"/>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nvGrpSpPr>
          <p:cNvPr id="14" name="组合 248934"/>
          <p:cNvGrpSpPr/>
          <p:nvPr/>
        </p:nvGrpSpPr>
        <p:grpSpPr>
          <a:xfrm>
            <a:off x="8170863" y="3427413"/>
            <a:ext cx="377825" cy="847725"/>
            <a:chOff x="5025" y="2269"/>
            <a:chExt cx="238" cy="713"/>
          </a:xfrm>
        </p:grpSpPr>
        <p:sp>
          <p:nvSpPr>
            <p:cNvPr id="27751" name="任意多边形 248935"/>
            <p:cNvSpPr/>
            <p:nvPr/>
          </p:nvSpPr>
          <p:spPr>
            <a:xfrm>
              <a:off x="5025" y="2269"/>
              <a:ext cx="69" cy="363"/>
            </a:xfrm>
            <a:custGeom>
              <a:avLst/>
              <a:gdLst/>
              <a:ahLst/>
              <a:cxnLst>
                <a:cxn ang="0">
                  <a:pos x="0" y="362"/>
                </a:cxn>
                <a:cxn ang="0">
                  <a:pos x="42" y="54"/>
                </a:cxn>
                <a:cxn ang="0">
                  <a:pos x="45" y="38"/>
                </a:cxn>
                <a:cxn ang="0">
                  <a:pos x="47" y="25"/>
                </a:cxn>
                <a:cxn ang="0">
                  <a:pos x="50" y="15"/>
                </a:cxn>
                <a:cxn ang="0">
                  <a:pos x="58" y="6"/>
                </a:cxn>
                <a:cxn ang="0">
                  <a:pos x="68" y="0"/>
                </a:cxn>
              </a:cxnLst>
              <a:rect l="0" t="0" r="0" b="0"/>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27752" name="任意多边形 248936"/>
            <p:cNvSpPr/>
            <p:nvPr/>
          </p:nvSpPr>
          <p:spPr>
            <a:xfrm>
              <a:off x="5095" y="2273"/>
              <a:ext cx="168" cy="709"/>
            </a:xfrm>
            <a:custGeom>
              <a:avLst/>
              <a:gdLst/>
              <a:ahLst/>
              <a:cxnLst>
                <a:cxn ang="0">
                  <a:pos x="0" y="0"/>
                </a:cxn>
                <a:cxn ang="0">
                  <a:pos x="14" y="4"/>
                </a:cxn>
                <a:cxn ang="0">
                  <a:pos x="24" y="16"/>
                </a:cxn>
                <a:cxn ang="0">
                  <a:pos x="27" y="33"/>
                </a:cxn>
                <a:cxn ang="0">
                  <a:pos x="30" y="59"/>
                </a:cxn>
                <a:cxn ang="0">
                  <a:pos x="84" y="651"/>
                </a:cxn>
                <a:cxn ang="0">
                  <a:pos x="89" y="684"/>
                </a:cxn>
                <a:cxn ang="0">
                  <a:pos x="93" y="694"/>
                </a:cxn>
                <a:cxn ang="0">
                  <a:pos x="104" y="704"/>
                </a:cxn>
                <a:cxn ang="0">
                  <a:pos x="113" y="708"/>
                </a:cxn>
                <a:cxn ang="0">
                  <a:pos x="124" y="700"/>
                </a:cxn>
                <a:cxn ang="0">
                  <a:pos x="132" y="684"/>
                </a:cxn>
                <a:cxn ang="0">
                  <a:pos x="167" y="380"/>
                </a:cxn>
              </a:cxnLst>
              <a:rect l="0" t="0" r="0" b="0"/>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grpSp>
        <p:nvGrpSpPr>
          <p:cNvPr id="15" name="组合 248937"/>
          <p:cNvGrpSpPr/>
          <p:nvPr/>
        </p:nvGrpSpPr>
        <p:grpSpPr>
          <a:xfrm>
            <a:off x="1681163" y="4583113"/>
            <a:ext cx="376237" cy="847725"/>
            <a:chOff x="944" y="3250"/>
            <a:chExt cx="237" cy="713"/>
          </a:xfrm>
        </p:grpSpPr>
        <p:sp>
          <p:nvSpPr>
            <p:cNvPr id="27754" name="任意多边形 248938"/>
            <p:cNvSpPr/>
            <p:nvPr/>
          </p:nvSpPr>
          <p:spPr>
            <a:xfrm>
              <a:off x="944" y="3250"/>
              <a:ext cx="65" cy="363"/>
            </a:xfrm>
            <a:custGeom>
              <a:avLst/>
              <a:gdLst/>
              <a:ahLst/>
              <a:cxnLst>
                <a:cxn ang="0">
                  <a:pos x="0" y="362"/>
                </a:cxn>
                <a:cxn ang="0">
                  <a:pos x="40" y="54"/>
                </a:cxn>
                <a:cxn ang="0">
                  <a:pos x="42" y="38"/>
                </a:cxn>
                <a:cxn ang="0">
                  <a:pos x="44" y="25"/>
                </a:cxn>
                <a:cxn ang="0">
                  <a:pos x="47" y="15"/>
                </a:cxn>
                <a:cxn ang="0">
                  <a:pos x="55" y="6"/>
                </a:cxn>
                <a:cxn ang="0">
                  <a:pos x="64" y="0"/>
                </a:cxn>
              </a:cxnLst>
              <a:rect l="0" t="0" r="0" b="0"/>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27755" name="任意多边形 248939"/>
            <p:cNvSpPr/>
            <p:nvPr/>
          </p:nvSpPr>
          <p:spPr>
            <a:xfrm>
              <a:off x="1010" y="3254"/>
              <a:ext cx="171" cy="709"/>
            </a:xfrm>
            <a:custGeom>
              <a:avLst/>
              <a:gdLst/>
              <a:ahLst/>
              <a:cxnLst>
                <a:cxn ang="0">
                  <a:pos x="0" y="0"/>
                </a:cxn>
                <a:cxn ang="0">
                  <a:pos x="14" y="4"/>
                </a:cxn>
                <a:cxn ang="0">
                  <a:pos x="24" y="16"/>
                </a:cxn>
                <a:cxn ang="0">
                  <a:pos x="28" y="33"/>
                </a:cxn>
                <a:cxn ang="0">
                  <a:pos x="31" y="59"/>
                </a:cxn>
                <a:cxn ang="0">
                  <a:pos x="85" y="651"/>
                </a:cxn>
                <a:cxn ang="0">
                  <a:pos x="90" y="684"/>
                </a:cxn>
                <a:cxn ang="0">
                  <a:pos x="95" y="694"/>
                </a:cxn>
                <a:cxn ang="0">
                  <a:pos x="106" y="704"/>
                </a:cxn>
                <a:cxn ang="0">
                  <a:pos x="115" y="708"/>
                </a:cxn>
                <a:cxn ang="0">
                  <a:pos x="126" y="700"/>
                </a:cxn>
                <a:cxn ang="0">
                  <a:pos x="134" y="684"/>
                </a:cxn>
                <a:cxn ang="0">
                  <a:pos x="170" y="380"/>
                </a:cxn>
              </a:cxnLst>
              <a:rect l="0" t="0" r="0" b="0"/>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sp>
        <p:nvSpPr>
          <p:cNvPr id="8301" name="任意多边形 248940"/>
          <p:cNvSpPr/>
          <p:nvPr/>
        </p:nvSpPr>
        <p:spPr>
          <a:xfrm>
            <a:off x="2058988" y="4583113"/>
            <a:ext cx="104775" cy="431800"/>
          </a:xfrm>
          <a:custGeom>
            <a:avLst/>
            <a:gdLst/>
            <a:ahLst/>
            <a:cxnLst>
              <a:cxn ang="0">
                <a:pos x="0" y="362"/>
              </a:cxn>
              <a:cxn ang="0">
                <a:pos x="40" y="54"/>
              </a:cxn>
              <a:cxn ang="0">
                <a:pos x="43" y="38"/>
              </a:cxn>
              <a:cxn ang="0">
                <a:pos x="44" y="25"/>
              </a:cxn>
              <a:cxn ang="0">
                <a:pos x="48" y="15"/>
              </a:cxn>
              <a:cxn ang="0">
                <a:pos x="56" y="6"/>
              </a:cxn>
              <a:cxn ang="0">
                <a:pos x="65" y="0"/>
              </a:cxn>
            </a:cxnLst>
            <a:rect l="0" t="0" r="0" b="0"/>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302" name="任意多边形 248941"/>
          <p:cNvSpPr/>
          <p:nvPr/>
        </p:nvSpPr>
        <p:spPr>
          <a:xfrm>
            <a:off x="2165350" y="4586288"/>
            <a:ext cx="293688" cy="842962"/>
          </a:xfrm>
          <a:custGeom>
            <a:avLst/>
            <a:gdLst/>
            <a:ahLst/>
            <a:cxnLst>
              <a:cxn ang="0">
                <a:pos x="0" y="1"/>
              </a:cxn>
              <a:cxn ang="0">
                <a:pos x="8" y="0"/>
              </a:cxn>
              <a:cxn ang="0">
                <a:pos x="24" y="13"/>
              </a:cxn>
              <a:cxn ang="0">
                <a:pos x="28" y="26"/>
              </a:cxn>
              <a:cxn ang="0">
                <a:pos x="31" y="45"/>
              </a:cxn>
              <a:cxn ang="0">
                <a:pos x="85" y="489"/>
              </a:cxn>
              <a:cxn ang="0">
                <a:pos x="90" y="513"/>
              </a:cxn>
              <a:cxn ang="0">
                <a:pos x="95" y="521"/>
              </a:cxn>
              <a:cxn ang="0">
                <a:pos x="106" y="528"/>
              </a:cxn>
              <a:cxn ang="0">
                <a:pos x="115" y="531"/>
              </a:cxn>
              <a:cxn ang="0">
                <a:pos x="126" y="525"/>
              </a:cxn>
              <a:cxn ang="0">
                <a:pos x="134" y="513"/>
              </a:cxn>
              <a:cxn ang="0">
                <a:pos x="185" y="258"/>
              </a:cxn>
            </a:cxnLst>
            <a:rect l="0" t="0" r="0" b="0"/>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nvGrpSpPr>
          <p:cNvPr id="16" name="组合 248942"/>
          <p:cNvGrpSpPr/>
          <p:nvPr/>
        </p:nvGrpSpPr>
        <p:grpSpPr>
          <a:xfrm>
            <a:off x="2462213" y="4583113"/>
            <a:ext cx="376237" cy="847725"/>
            <a:chOff x="1436" y="3250"/>
            <a:chExt cx="237" cy="713"/>
          </a:xfrm>
        </p:grpSpPr>
        <p:sp>
          <p:nvSpPr>
            <p:cNvPr id="27759" name="任意多边形 248943"/>
            <p:cNvSpPr/>
            <p:nvPr/>
          </p:nvSpPr>
          <p:spPr>
            <a:xfrm>
              <a:off x="1436" y="3600"/>
              <a:ext cx="65" cy="363"/>
            </a:xfrm>
            <a:custGeom>
              <a:avLst/>
              <a:gdLst/>
              <a:ahLst/>
              <a:cxnLst>
                <a:cxn ang="0">
                  <a:pos x="0" y="0"/>
                </a:cxn>
                <a:cxn ang="0">
                  <a:pos x="40" y="308"/>
                </a:cxn>
                <a:cxn ang="0">
                  <a:pos x="42" y="324"/>
                </a:cxn>
                <a:cxn ang="0">
                  <a:pos x="44" y="337"/>
                </a:cxn>
                <a:cxn ang="0">
                  <a:pos x="47" y="347"/>
                </a:cxn>
                <a:cxn ang="0">
                  <a:pos x="55" y="356"/>
                </a:cxn>
                <a:cxn ang="0">
                  <a:pos x="64" y="362"/>
                </a:cxn>
              </a:cxnLst>
              <a:rect l="0" t="0" r="0" b="0"/>
              <a:pathLst>
                <a:path w="65" h="363">
                  <a:moveTo>
                    <a:pt x="0" y="0"/>
                  </a:moveTo>
                  <a:lnTo>
                    <a:pt x="40" y="308"/>
                  </a:lnTo>
                  <a:lnTo>
                    <a:pt x="42" y="324"/>
                  </a:lnTo>
                  <a:lnTo>
                    <a:pt x="44" y="337"/>
                  </a:lnTo>
                  <a:lnTo>
                    <a:pt x="47" y="347"/>
                  </a:lnTo>
                  <a:lnTo>
                    <a:pt x="55" y="356"/>
                  </a:lnTo>
                  <a:lnTo>
                    <a:pt x="64" y="362"/>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27760" name="任意多边形 248944"/>
            <p:cNvSpPr/>
            <p:nvPr/>
          </p:nvSpPr>
          <p:spPr>
            <a:xfrm>
              <a:off x="1502" y="3250"/>
              <a:ext cx="171" cy="709"/>
            </a:xfrm>
            <a:custGeom>
              <a:avLst/>
              <a:gdLst/>
              <a:ahLst/>
              <a:cxnLst>
                <a:cxn ang="0">
                  <a:pos x="0" y="708"/>
                </a:cxn>
                <a:cxn ang="0">
                  <a:pos x="14" y="704"/>
                </a:cxn>
                <a:cxn ang="0">
                  <a:pos x="24" y="692"/>
                </a:cxn>
                <a:cxn ang="0">
                  <a:pos x="28" y="675"/>
                </a:cxn>
                <a:cxn ang="0">
                  <a:pos x="31" y="649"/>
                </a:cxn>
                <a:cxn ang="0">
                  <a:pos x="85" y="57"/>
                </a:cxn>
                <a:cxn ang="0">
                  <a:pos x="90" y="24"/>
                </a:cxn>
                <a:cxn ang="0">
                  <a:pos x="95" y="14"/>
                </a:cxn>
                <a:cxn ang="0">
                  <a:pos x="106" y="4"/>
                </a:cxn>
                <a:cxn ang="0">
                  <a:pos x="115" y="0"/>
                </a:cxn>
                <a:cxn ang="0">
                  <a:pos x="126" y="8"/>
                </a:cxn>
                <a:cxn ang="0">
                  <a:pos x="134" y="24"/>
                </a:cxn>
                <a:cxn ang="0">
                  <a:pos x="170" y="328"/>
                </a:cxn>
              </a:cxnLst>
              <a:rect l="0" t="0" r="0" b="0"/>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sp>
        <p:nvSpPr>
          <p:cNvPr id="8306" name="任意多边形 248945"/>
          <p:cNvSpPr/>
          <p:nvPr/>
        </p:nvSpPr>
        <p:spPr>
          <a:xfrm>
            <a:off x="2840038" y="4999038"/>
            <a:ext cx="104775" cy="431800"/>
          </a:xfrm>
          <a:custGeom>
            <a:avLst/>
            <a:gdLst/>
            <a:ahLst/>
            <a:cxnLst>
              <a:cxn ang="0">
                <a:pos x="0" y="0"/>
              </a:cxn>
              <a:cxn ang="0">
                <a:pos x="40" y="308"/>
              </a:cxn>
              <a:cxn ang="0">
                <a:pos x="43" y="324"/>
              </a:cxn>
              <a:cxn ang="0">
                <a:pos x="44" y="337"/>
              </a:cxn>
              <a:cxn ang="0">
                <a:pos x="48" y="347"/>
              </a:cxn>
              <a:cxn ang="0">
                <a:pos x="56" y="356"/>
              </a:cxn>
              <a:cxn ang="0">
                <a:pos x="65" y="362"/>
              </a:cxn>
            </a:cxnLst>
            <a:rect l="0" t="0" r="0" b="0"/>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307" name="任意多边形 248946"/>
          <p:cNvSpPr/>
          <p:nvPr/>
        </p:nvSpPr>
        <p:spPr>
          <a:xfrm>
            <a:off x="2946400" y="4583113"/>
            <a:ext cx="288925" cy="841375"/>
          </a:xfrm>
          <a:custGeom>
            <a:avLst/>
            <a:gdLst/>
            <a:ahLst/>
            <a:cxnLst>
              <a:cxn ang="0">
                <a:pos x="0" y="530"/>
              </a:cxn>
              <a:cxn ang="0">
                <a:pos x="14" y="527"/>
              </a:cxn>
              <a:cxn ang="0">
                <a:pos x="24" y="518"/>
              </a:cxn>
              <a:cxn ang="0">
                <a:pos x="28" y="506"/>
              </a:cxn>
              <a:cxn ang="0">
                <a:pos x="31" y="486"/>
              </a:cxn>
              <a:cxn ang="0">
                <a:pos x="85" y="43"/>
              </a:cxn>
              <a:cxn ang="0">
                <a:pos x="90" y="18"/>
              </a:cxn>
              <a:cxn ang="0">
                <a:pos x="95" y="10"/>
              </a:cxn>
              <a:cxn ang="0">
                <a:pos x="106" y="3"/>
              </a:cxn>
              <a:cxn ang="0">
                <a:pos x="115" y="0"/>
              </a:cxn>
              <a:cxn ang="0">
                <a:pos x="126" y="6"/>
              </a:cxn>
              <a:cxn ang="0">
                <a:pos x="134" y="18"/>
              </a:cxn>
              <a:cxn ang="0">
                <a:pos x="182" y="290"/>
              </a:cxn>
            </a:cxnLst>
            <a:rect l="0" t="0" r="0" b="0"/>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308" name="任意多边形 248947"/>
          <p:cNvSpPr/>
          <p:nvPr/>
        </p:nvSpPr>
        <p:spPr>
          <a:xfrm>
            <a:off x="3244850" y="4586288"/>
            <a:ext cx="111125" cy="457200"/>
          </a:xfrm>
          <a:custGeom>
            <a:avLst/>
            <a:gdLst/>
            <a:ahLst/>
            <a:cxnLst>
              <a:cxn ang="0">
                <a:pos x="0" y="288"/>
              </a:cxn>
              <a:cxn ang="0">
                <a:pos x="46" y="40"/>
              </a:cxn>
              <a:cxn ang="0">
                <a:pos x="48" y="28"/>
              </a:cxn>
              <a:cxn ang="0">
                <a:pos x="50" y="19"/>
              </a:cxn>
              <a:cxn ang="0">
                <a:pos x="53" y="11"/>
              </a:cxn>
              <a:cxn ang="0">
                <a:pos x="61" y="4"/>
              </a:cxn>
              <a:cxn ang="0">
                <a:pos x="70" y="0"/>
              </a:cxn>
            </a:cxnLst>
            <a:rect l="0" t="0" r="0" b="0"/>
            <a:pathLst>
              <a:path w="70" h="288">
                <a:moveTo>
                  <a:pt x="0" y="288"/>
                </a:moveTo>
                <a:lnTo>
                  <a:pt x="46" y="40"/>
                </a:lnTo>
                <a:lnTo>
                  <a:pt x="48" y="28"/>
                </a:lnTo>
                <a:lnTo>
                  <a:pt x="50" y="19"/>
                </a:lnTo>
                <a:lnTo>
                  <a:pt x="53" y="11"/>
                </a:lnTo>
                <a:lnTo>
                  <a:pt x="61" y="4"/>
                </a:lnTo>
                <a:lnTo>
                  <a:pt x="70"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309" name="任意多边形 248948"/>
          <p:cNvSpPr/>
          <p:nvPr/>
        </p:nvSpPr>
        <p:spPr>
          <a:xfrm>
            <a:off x="3359150" y="4587875"/>
            <a:ext cx="273050" cy="842963"/>
          </a:xfrm>
          <a:custGeom>
            <a:avLst/>
            <a:gdLst/>
            <a:ahLst/>
            <a:cxnLst>
              <a:cxn ang="0">
                <a:pos x="0" y="0"/>
              </a:cxn>
              <a:cxn ang="0">
                <a:pos x="14" y="4"/>
              </a:cxn>
              <a:cxn ang="0">
                <a:pos x="24" y="16"/>
              </a:cxn>
              <a:cxn ang="0">
                <a:pos x="28" y="33"/>
              </a:cxn>
              <a:cxn ang="0">
                <a:pos x="31" y="59"/>
              </a:cxn>
              <a:cxn ang="0">
                <a:pos x="86" y="651"/>
              </a:cxn>
              <a:cxn ang="0">
                <a:pos x="91" y="684"/>
              </a:cxn>
              <a:cxn ang="0">
                <a:pos x="95" y="694"/>
              </a:cxn>
              <a:cxn ang="0">
                <a:pos x="106" y="704"/>
              </a:cxn>
              <a:cxn ang="0">
                <a:pos x="115" y="708"/>
              </a:cxn>
              <a:cxn ang="0">
                <a:pos x="127" y="700"/>
              </a:cxn>
              <a:cxn ang="0">
                <a:pos x="135" y="684"/>
              </a:cxn>
              <a:cxn ang="0">
                <a:pos x="171" y="380"/>
              </a:cxn>
            </a:cxnLst>
            <a:rect l="0" t="0" r="0" b="0"/>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310" name="任意多边形 248949"/>
          <p:cNvSpPr/>
          <p:nvPr/>
        </p:nvSpPr>
        <p:spPr>
          <a:xfrm>
            <a:off x="3635375" y="4597400"/>
            <a:ext cx="101600" cy="430213"/>
          </a:xfrm>
          <a:custGeom>
            <a:avLst/>
            <a:gdLst/>
            <a:ahLst/>
            <a:cxnLst>
              <a:cxn ang="0">
                <a:pos x="0" y="362"/>
              </a:cxn>
              <a:cxn ang="0">
                <a:pos x="39" y="54"/>
              </a:cxn>
              <a:cxn ang="0">
                <a:pos x="41" y="38"/>
              </a:cxn>
              <a:cxn ang="0">
                <a:pos x="43" y="25"/>
              </a:cxn>
              <a:cxn ang="0">
                <a:pos x="46" y="15"/>
              </a:cxn>
              <a:cxn ang="0">
                <a:pos x="54" y="6"/>
              </a:cxn>
              <a:cxn ang="0">
                <a:pos x="63" y="0"/>
              </a:cxn>
            </a:cxnLst>
            <a:rect l="0" t="0" r="0" b="0"/>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311" name="任意多边形 248950"/>
          <p:cNvSpPr/>
          <p:nvPr/>
        </p:nvSpPr>
        <p:spPr>
          <a:xfrm>
            <a:off x="3741738" y="4594225"/>
            <a:ext cx="279400" cy="841375"/>
          </a:xfrm>
          <a:custGeom>
            <a:avLst/>
            <a:gdLst/>
            <a:ahLst/>
            <a:cxnLst>
              <a:cxn ang="0">
                <a:pos x="0" y="0"/>
              </a:cxn>
              <a:cxn ang="0">
                <a:pos x="15" y="4"/>
              </a:cxn>
              <a:cxn ang="0">
                <a:pos x="25" y="16"/>
              </a:cxn>
              <a:cxn ang="0">
                <a:pos x="28" y="33"/>
              </a:cxn>
              <a:cxn ang="0">
                <a:pos x="32" y="59"/>
              </a:cxn>
              <a:cxn ang="0">
                <a:pos x="88" y="650"/>
              </a:cxn>
              <a:cxn ang="0">
                <a:pos x="93" y="683"/>
              </a:cxn>
              <a:cxn ang="0">
                <a:pos x="97" y="693"/>
              </a:cxn>
              <a:cxn ang="0">
                <a:pos x="109" y="703"/>
              </a:cxn>
              <a:cxn ang="0">
                <a:pos x="118" y="707"/>
              </a:cxn>
              <a:cxn ang="0">
                <a:pos x="130" y="699"/>
              </a:cxn>
              <a:cxn ang="0">
                <a:pos x="138" y="683"/>
              </a:cxn>
              <a:cxn ang="0">
                <a:pos x="175" y="379"/>
              </a:cxn>
            </a:cxnLst>
            <a:rect l="0" t="0" r="0" b="0"/>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312" name="任意多边形 248951"/>
          <p:cNvSpPr/>
          <p:nvPr/>
        </p:nvSpPr>
        <p:spPr>
          <a:xfrm>
            <a:off x="4022725" y="4603750"/>
            <a:ext cx="106363" cy="431800"/>
          </a:xfrm>
          <a:custGeom>
            <a:avLst/>
            <a:gdLst/>
            <a:ahLst/>
            <a:cxnLst>
              <a:cxn ang="0">
                <a:pos x="0" y="362"/>
              </a:cxn>
              <a:cxn ang="0">
                <a:pos x="41" y="54"/>
              </a:cxn>
              <a:cxn ang="0">
                <a:pos x="43" y="38"/>
              </a:cxn>
              <a:cxn ang="0">
                <a:pos x="45" y="25"/>
              </a:cxn>
              <a:cxn ang="0">
                <a:pos x="49" y="15"/>
              </a:cxn>
              <a:cxn ang="0">
                <a:pos x="56" y="6"/>
              </a:cxn>
              <a:cxn ang="0">
                <a:pos x="66" y="0"/>
              </a:cxn>
            </a:cxnLst>
            <a:rect l="0" t="0" r="0" b="0"/>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313" name="任意多边形 248952"/>
          <p:cNvSpPr/>
          <p:nvPr/>
        </p:nvSpPr>
        <p:spPr>
          <a:xfrm>
            <a:off x="4135438" y="4602163"/>
            <a:ext cx="266700" cy="841375"/>
          </a:xfrm>
          <a:custGeom>
            <a:avLst/>
            <a:gdLst/>
            <a:ahLst/>
            <a:cxnLst>
              <a:cxn ang="0">
                <a:pos x="0" y="0"/>
              </a:cxn>
              <a:cxn ang="0">
                <a:pos x="14" y="4"/>
              </a:cxn>
              <a:cxn ang="0">
                <a:pos x="24" y="16"/>
              </a:cxn>
              <a:cxn ang="0">
                <a:pos x="27" y="33"/>
              </a:cxn>
              <a:cxn ang="0">
                <a:pos x="30" y="59"/>
              </a:cxn>
              <a:cxn ang="0">
                <a:pos x="84" y="651"/>
              </a:cxn>
              <a:cxn ang="0">
                <a:pos x="89" y="684"/>
              </a:cxn>
              <a:cxn ang="0">
                <a:pos x="93" y="694"/>
              </a:cxn>
              <a:cxn ang="0">
                <a:pos x="104" y="704"/>
              </a:cxn>
              <a:cxn ang="0">
                <a:pos x="113" y="708"/>
              </a:cxn>
              <a:cxn ang="0">
                <a:pos x="124" y="700"/>
              </a:cxn>
              <a:cxn ang="0">
                <a:pos x="132" y="684"/>
              </a:cxn>
              <a:cxn ang="0">
                <a:pos x="167" y="380"/>
              </a:cxn>
            </a:cxnLst>
            <a:rect l="0" t="0" r="0" b="0"/>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314" name="任意多边形 248953"/>
          <p:cNvSpPr/>
          <p:nvPr/>
        </p:nvSpPr>
        <p:spPr>
          <a:xfrm>
            <a:off x="4403725" y="4603750"/>
            <a:ext cx="109538" cy="431800"/>
          </a:xfrm>
          <a:custGeom>
            <a:avLst/>
            <a:gdLst/>
            <a:ahLst/>
            <a:cxnLst>
              <a:cxn ang="0">
                <a:pos x="0" y="362"/>
              </a:cxn>
              <a:cxn ang="0">
                <a:pos x="42" y="54"/>
              </a:cxn>
              <a:cxn ang="0">
                <a:pos x="45" y="38"/>
              </a:cxn>
              <a:cxn ang="0">
                <a:pos x="47" y="25"/>
              </a:cxn>
              <a:cxn ang="0">
                <a:pos x="50" y="15"/>
              </a:cxn>
              <a:cxn ang="0">
                <a:pos x="58" y="6"/>
              </a:cxn>
              <a:cxn ang="0">
                <a:pos x="68" y="0"/>
              </a:cxn>
            </a:cxnLst>
            <a:rect l="0" t="0" r="0" b="0"/>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315" name="任意多边形 248954"/>
          <p:cNvSpPr/>
          <p:nvPr/>
        </p:nvSpPr>
        <p:spPr>
          <a:xfrm>
            <a:off x="4518025" y="4598988"/>
            <a:ext cx="266700" cy="842962"/>
          </a:xfrm>
          <a:custGeom>
            <a:avLst/>
            <a:gdLst/>
            <a:ahLst/>
            <a:cxnLst>
              <a:cxn ang="0">
                <a:pos x="0" y="0"/>
              </a:cxn>
              <a:cxn ang="0">
                <a:pos x="14" y="4"/>
              </a:cxn>
              <a:cxn ang="0">
                <a:pos x="24" y="16"/>
              </a:cxn>
              <a:cxn ang="0">
                <a:pos x="27" y="33"/>
              </a:cxn>
              <a:cxn ang="0">
                <a:pos x="30" y="59"/>
              </a:cxn>
              <a:cxn ang="0">
                <a:pos x="84" y="651"/>
              </a:cxn>
              <a:cxn ang="0">
                <a:pos x="89" y="684"/>
              </a:cxn>
              <a:cxn ang="0">
                <a:pos x="93" y="694"/>
              </a:cxn>
              <a:cxn ang="0">
                <a:pos x="104" y="704"/>
              </a:cxn>
              <a:cxn ang="0">
                <a:pos x="113" y="708"/>
              </a:cxn>
              <a:cxn ang="0">
                <a:pos x="124" y="700"/>
              </a:cxn>
              <a:cxn ang="0">
                <a:pos x="132" y="684"/>
              </a:cxn>
              <a:cxn ang="0">
                <a:pos x="167" y="380"/>
              </a:cxn>
            </a:cxnLst>
            <a:rect l="0" t="0" r="0" b="0"/>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nvGrpSpPr>
          <p:cNvPr id="17" name="组合 248955"/>
          <p:cNvGrpSpPr/>
          <p:nvPr/>
        </p:nvGrpSpPr>
        <p:grpSpPr>
          <a:xfrm>
            <a:off x="4783138" y="4602163"/>
            <a:ext cx="373062" cy="846137"/>
            <a:chOff x="2898" y="3265"/>
            <a:chExt cx="235" cy="713"/>
          </a:xfrm>
        </p:grpSpPr>
        <p:sp>
          <p:nvSpPr>
            <p:cNvPr id="27772" name="任意多边形 248956"/>
            <p:cNvSpPr/>
            <p:nvPr/>
          </p:nvSpPr>
          <p:spPr>
            <a:xfrm>
              <a:off x="2898" y="3615"/>
              <a:ext cx="64" cy="363"/>
            </a:xfrm>
            <a:custGeom>
              <a:avLst/>
              <a:gdLst/>
              <a:ahLst/>
              <a:cxnLst>
                <a:cxn ang="0">
                  <a:pos x="0" y="0"/>
                </a:cxn>
                <a:cxn ang="0">
                  <a:pos x="39" y="308"/>
                </a:cxn>
                <a:cxn ang="0">
                  <a:pos x="41" y="324"/>
                </a:cxn>
                <a:cxn ang="0">
                  <a:pos x="43" y="337"/>
                </a:cxn>
                <a:cxn ang="0">
                  <a:pos x="46" y="347"/>
                </a:cxn>
                <a:cxn ang="0">
                  <a:pos x="54" y="356"/>
                </a:cxn>
                <a:cxn ang="0">
                  <a:pos x="63" y="362"/>
                </a:cxn>
              </a:cxnLst>
              <a:rect l="0" t="0" r="0" b="0"/>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27773" name="任意多边形 248957"/>
            <p:cNvSpPr/>
            <p:nvPr/>
          </p:nvSpPr>
          <p:spPr>
            <a:xfrm>
              <a:off x="2963" y="3265"/>
              <a:ext cx="170" cy="709"/>
            </a:xfrm>
            <a:custGeom>
              <a:avLst/>
              <a:gdLst/>
              <a:ahLst/>
              <a:cxnLst>
                <a:cxn ang="0">
                  <a:pos x="0" y="708"/>
                </a:cxn>
                <a:cxn ang="0">
                  <a:pos x="14" y="704"/>
                </a:cxn>
                <a:cxn ang="0">
                  <a:pos x="24" y="692"/>
                </a:cxn>
                <a:cxn ang="0">
                  <a:pos x="27" y="675"/>
                </a:cxn>
                <a:cxn ang="0">
                  <a:pos x="31" y="649"/>
                </a:cxn>
                <a:cxn ang="0">
                  <a:pos x="85" y="57"/>
                </a:cxn>
                <a:cxn ang="0">
                  <a:pos x="90" y="24"/>
                </a:cxn>
                <a:cxn ang="0">
                  <a:pos x="94" y="14"/>
                </a:cxn>
                <a:cxn ang="0">
                  <a:pos x="105" y="4"/>
                </a:cxn>
                <a:cxn ang="0">
                  <a:pos x="114" y="0"/>
                </a:cxn>
                <a:cxn ang="0">
                  <a:pos x="126" y="8"/>
                </a:cxn>
                <a:cxn ang="0">
                  <a:pos x="133" y="24"/>
                </a:cxn>
                <a:cxn ang="0">
                  <a:pos x="169" y="328"/>
                </a:cxn>
              </a:cxnLst>
              <a:rect l="0" t="0" r="0" b="0"/>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sp>
        <p:nvSpPr>
          <p:cNvPr id="8319" name="任意多边形 248958"/>
          <p:cNvSpPr/>
          <p:nvPr/>
        </p:nvSpPr>
        <p:spPr>
          <a:xfrm>
            <a:off x="5154613" y="5002213"/>
            <a:ext cx="100012" cy="431800"/>
          </a:xfrm>
          <a:custGeom>
            <a:avLst/>
            <a:gdLst/>
            <a:ahLst/>
            <a:cxnLst>
              <a:cxn ang="0">
                <a:pos x="0" y="0"/>
              </a:cxn>
              <a:cxn ang="0">
                <a:pos x="38" y="308"/>
              </a:cxn>
              <a:cxn ang="0">
                <a:pos x="41" y="324"/>
              </a:cxn>
              <a:cxn ang="0">
                <a:pos x="42" y="337"/>
              </a:cxn>
              <a:cxn ang="0">
                <a:pos x="46" y="347"/>
              </a:cxn>
              <a:cxn ang="0">
                <a:pos x="53" y="356"/>
              </a:cxn>
              <a:cxn ang="0">
                <a:pos x="62" y="362"/>
              </a:cxn>
            </a:cxnLst>
            <a:rect l="0" t="0" r="0" b="0"/>
            <a:pathLst>
              <a:path w="63" h="363">
                <a:moveTo>
                  <a:pt x="0" y="0"/>
                </a:moveTo>
                <a:lnTo>
                  <a:pt x="38" y="308"/>
                </a:lnTo>
                <a:lnTo>
                  <a:pt x="41" y="324"/>
                </a:lnTo>
                <a:lnTo>
                  <a:pt x="42" y="337"/>
                </a:lnTo>
                <a:lnTo>
                  <a:pt x="46" y="347"/>
                </a:lnTo>
                <a:lnTo>
                  <a:pt x="53" y="356"/>
                </a:lnTo>
                <a:lnTo>
                  <a:pt x="62" y="362"/>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320" name="任意多边形 248959"/>
          <p:cNvSpPr/>
          <p:nvPr/>
        </p:nvSpPr>
        <p:spPr>
          <a:xfrm>
            <a:off x="5256213" y="4602163"/>
            <a:ext cx="268287" cy="841375"/>
          </a:xfrm>
          <a:custGeom>
            <a:avLst/>
            <a:gdLst/>
            <a:ahLst/>
            <a:cxnLst>
              <a:cxn ang="0">
                <a:pos x="0" y="708"/>
              </a:cxn>
              <a:cxn ang="0">
                <a:pos x="14" y="704"/>
              </a:cxn>
              <a:cxn ang="0">
                <a:pos x="24" y="692"/>
              </a:cxn>
              <a:cxn ang="0">
                <a:pos x="27" y="675"/>
              </a:cxn>
              <a:cxn ang="0">
                <a:pos x="31" y="649"/>
              </a:cxn>
              <a:cxn ang="0">
                <a:pos x="84" y="57"/>
              </a:cxn>
              <a:cxn ang="0">
                <a:pos x="89" y="24"/>
              </a:cxn>
              <a:cxn ang="0">
                <a:pos x="94" y="14"/>
              </a:cxn>
              <a:cxn ang="0">
                <a:pos x="104" y="4"/>
              </a:cxn>
              <a:cxn ang="0">
                <a:pos x="113" y="0"/>
              </a:cxn>
              <a:cxn ang="0">
                <a:pos x="125" y="8"/>
              </a:cxn>
              <a:cxn ang="0">
                <a:pos x="132" y="24"/>
              </a:cxn>
              <a:cxn ang="0">
                <a:pos x="168" y="328"/>
              </a:cxn>
            </a:cxnLst>
            <a:rect l="0" t="0" r="0" b="0"/>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nvGrpSpPr>
          <p:cNvPr id="18" name="组合 248960"/>
          <p:cNvGrpSpPr/>
          <p:nvPr/>
        </p:nvGrpSpPr>
        <p:grpSpPr>
          <a:xfrm>
            <a:off x="5524500" y="4591050"/>
            <a:ext cx="746125" cy="846138"/>
            <a:chOff x="3365" y="3256"/>
            <a:chExt cx="470" cy="713"/>
          </a:xfrm>
        </p:grpSpPr>
        <p:grpSp>
          <p:nvGrpSpPr>
            <p:cNvPr id="27777" name="组合 248961"/>
            <p:cNvGrpSpPr/>
            <p:nvPr/>
          </p:nvGrpSpPr>
          <p:grpSpPr>
            <a:xfrm>
              <a:off x="3365" y="3256"/>
              <a:ext cx="233" cy="713"/>
              <a:chOff x="3365" y="3256"/>
              <a:chExt cx="233" cy="713"/>
            </a:xfrm>
          </p:grpSpPr>
          <p:sp>
            <p:nvSpPr>
              <p:cNvPr id="27778" name="任意多边形 248962"/>
              <p:cNvSpPr/>
              <p:nvPr/>
            </p:nvSpPr>
            <p:spPr>
              <a:xfrm>
                <a:off x="3365" y="3606"/>
                <a:ext cx="66" cy="363"/>
              </a:xfrm>
              <a:custGeom>
                <a:avLst/>
                <a:gdLst/>
                <a:ahLst/>
                <a:cxnLst>
                  <a:cxn ang="0">
                    <a:pos x="0" y="0"/>
                  </a:cxn>
                  <a:cxn ang="0">
                    <a:pos x="40" y="308"/>
                  </a:cxn>
                  <a:cxn ang="0">
                    <a:pos x="43" y="324"/>
                  </a:cxn>
                  <a:cxn ang="0">
                    <a:pos x="44" y="337"/>
                  </a:cxn>
                  <a:cxn ang="0">
                    <a:pos x="48" y="347"/>
                  </a:cxn>
                  <a:cxn ang="0">
                    <a:pos x="56" y="356"/>
                  </a:cxn>
                  <a:cxn ang="0">
                    <a:pos x="65" y="362"/>
                  </a:cxn>
                </a:cxnLst>
                <a:rect l="0" t="0" r="0" b="0"/>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27779" name="任意多边形 248963"/>
              <p:cNvSpPr/>
              <p:nvPr/>
            </p:nvSpPr>
            <p:spPr>
              <a:xfrm>
                <a:off x="3432" y="3256"/>
                <a:ext cx="166" cy="709"/>
              </a:xfrm>
              <a:custGeom>
                <a:avLst/>
                <a:gdLst/>
                <a:ahLst/>
                <a:cxnLst>
                  <a:cxn ang="0">
                    <a:pos x="0" y="708"/>
                  </a:cxn>
                  <a:cxn ang="0">
                    <a:pos x="14" y="704"/>
                  </a:cxn>
                  <a:cxn ang="0">
                    <a:pos x="24" y="692"/>
                  </a:cxn>
                  <a:cxn ang="0">
                    <a:pos x="27" y="675"/>
                  </a:cxn>
                  <a:cxn ang="0">
                    <a:pos x="30" y="649"/>
                  </a:cxn>
                  <a:cxn ang="0">
                    <a:pos x="83" y="57"/>
                  </a:cxn>
                  <a:cxn ang="0">
                    <a:pos x="88" y="24"/>
                  </a:cxn>
                  <a:cxn ang="0">
                    <a:pos x="92" y="14"/>
                  </a:cxn>
                  <a:cxn ang="0">
                    <a:pos x="102" y="4"/>
                  </a:cxn>
                  <a:cxn ang="0">
                    <a:pos x="111" y="0"/>
                  </a:cxn>
                  <a:cxn ang="0">
                    <a:pos x="123" y="8"/>
                  </a:cxn>
                  <a:cxn ang="0">
                    <a:pos x="130" y="24"/>
                  </a:cxn>
                  <a:cxn ang="0">
                    <a:pos x="165" y="328"/>
                  </a:cxn>
                </a:cxnLst>
                <a:rect l="0" t="0" r="0" b="0"/>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grpSp>
          <p:nvGrpSpPr>
            <p:cNvPr id="27780" name="组合 248964"/>
            <p:cNvGrpSpPr/>
            <p:nvPr/>
          </p:nvGrpSpPr>
          <p:grpSpPr>
            <a:xfrm>
              <a:off x="3600" y="3256"/>
              <a:ext cx="235" cy="713"/>
              <a:chOff x="3600" y="3256"/>
              <a:chExt cx="235" cy="713"/>
            </a:xfrm>
          </p:grpSpPr>
          <p:sp>
            <p:nvSpPr>
              <p:cNvPr id="27781" name="任意多边形 248965"/>
              <p:cNvSpPr/>
              <p:nvPr/>
            </p:nvSpPr>
            <p:spPr>
              <a:xfrm>
                <a:off x="3600" y="3606"/>
                <a:ext cx="68" cy="363"/>
              </a:xfrm>
              <a:custGeom>
                <a:avLst/>
                <a:gdLst/>
                <a:ahLst/>
                <a:cxnLst>
                  <a:cxn ang="0">
                    <a:pos x="0" y="0"/>
                  </a:cxn>
                  <a:cxn ang="0">
                    <a:pos x="41" y="308"/>
                  </a:cxn>
                  <a:cxn ang="0">
                    <a:pos x="44" y="324"/>
                  </a:cxn>
                  <a:cxn ang="0">
                    <a:pos x="46" y="337"/>
                  </a:cxn>
                  <a:cxn ang="0">
                    <a:pos x="49" y="347"/>
                  </a:cxn>
                  <a:cxn ang="0">
                    <a:pos x="57" y="356"/>
                  </a:cxn>
                  <a:cxn ang="0">
                    <a:pos x="67" y="362"/>
                  </a:cxn>
                </a:cxnLst>
                <a:rect l="0" t="0" r="0" b="0"/>
                <a:pathLst>
                  <a:path w="68" h="363">
                    <a:moveTo>
                      <a:pt x="0" y="0"/>
                    </a:moveTo>
                    <a:lnTo>
                      <a:pt x="41" y="308"/>
                    </a:lnTo>
                    <a:lnTo>
                      <a:pt x="44" y="324"/>
                    </a:lnTo>
                    <a:lnTo>
                      <a:pt x="46" y="337"/>
                    </a:lnTo>
                    <a:lnTo>
                      <a:pt x="49" y="347"/>
                    </a:lnTo>
                    <a:lnTo>
                      <a:pt x="57" y="356"/>
                    </a:lnTo>
                    <a:lnTo>
                      <a:pt x="67" y="362"/>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27782" name="任意多边形 248966"/>
              <p:cNvSpPr/>
              <p:nvPr/>
            </p:nvSpPr>
            <p:spPr>
              <a:xfrm>
                <a:off x="3669" y="3256"/>
                <a:ext cx="166" cy="709"/>
              </a:xfrm>
              <a:custGeom>
                <a:avLst/>
                <a:gdLst/>
                <a:ahLst/>
                <a:cxnLst>
                  <a:cxn ang="0">
                    <a:pos x="0" y="708"/>
                  </a:cxn>
                  <a:cxn ang="0">
                    <a:pos x="14" y="704"/>
                  </a:cxn>
                  <a:cxn ang="0">
                    <a:pos x="24" y="692"/>
                  </a:cxn>
                  <a:cxn ang="0">
                    <a:pos x="27" y="675"/>
                  </a:cxn>
                  <a:cxn ang="0">
                    <a:pos x="30" y="649"/>
                  </a:cxn>
                  <a:cxn ang="0">
                    <a:pos x="83" y="57"/>
                  </a:cxn>
                  <a:cxn ang="0">
                    <a:pos x="88" y="24"/>
                  </a:cxn>
                  <a:cxn ang="0">
                    <a:pos x="92" y="14"/>
                  </a:cxn>
                  <a:cxn ang="0">
                    <a:pos x="102" y="4"/>
                  </a:cxn>
                  <a:cxn ang="0">
                    <a:pos x="111" y="0"/>
                  </a:cxn>
                  <a:cxn ang="0">
                    <a:pos x="123" y="8"/>
                  </a:cxn>
                  <a:cxn ang="0">
                    <a:pos x="130" y="24"/>
                  </a:cxn>
                  <a:cxn ang="0">
                    <a:pos x="165" y="328"/>
                  </a:cxn>
                </a:cxnLst>
                <a:rect l="0" t="0" r="0" b="0"/>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grpSp>
      <p:grpSp>
        <p:nvGrpSpPr>
          <p:cNvPr id="21" name="组合 248967"/>
          <p:cNvGrpSpPr/>
          <p:nvPr/>
        </p:nvGrpSpPr>
        <p:grpSpPr>
          <a:xfrm>
            <a:off x="6267450" y="4579938"/>
            <a:ext cx="371475" cy="847725"/>
            <a:chOff x="3833" y="3247"/>
            <a:chExt cx="234" cy="713"/>
          </a:xfrm>
        </p:grpSpPr>
        <p:sp>
          <p:nvSpPr>
            <p:cNvPr id="27784" name="任意多边形 248968"/>
            <p:cNvSpPr/>
            <p:nvPr/>
          </p:nvSpPr>
          <p:spPr>
            <a:xfrm>
              <a:off x="3833" y="3597"/>
              <a:ext cx="64" cy="363"/>
            </a:xfrm>
            <a:custGeom>
              <a:avLst/>
              <a:gdLst/>
              <a:ahLst/>
              <a:cxnLst>
                <a:cxn ang="0">
                  <a:pos x="0" y="0"/>
                </a:cxn>
                <a:cxn ang="0">
                  <a:pos x="39" y="308"/>
                </a:cxn>
                <a:cxn ang="0">
                  <a:pos x="41" y="324"/>
                </a:cxn>
                <a:cxn ang="0">
                  <a:pos x="43" y="337"/>
                </a:cxn>
                <a:cxn ang="0">
                  <a:pos x="46" y="347"/>
                </a:cxn>
                <a:cxn ang="0">
                  <a:pos x="54" y="356"/>
                </a:cxn>
                <a:cxn ang="0">
                  <a:pos x="63" y="362"/>
                </a:cxn>
              </a:cxnLst>
              <a:rect l="0" t="0" r="0" b="0"/>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27785" name="任意多边形 248969"/>
            <p:cNvSpPr/>
            <p:nvPr/>
          </p:nvSpPr>
          <p:spPr>
            <a:xfrm>
              <a:off x="3898" y="3247"/>
              <a:ext cx="169" cy="709"/>
            </a:xfrm>
            <a:custGeom>
              <a:avLst/>
              <a:gdLst/>
              <a:ahLst/>
              <a:cxnLst>
                <a:cxn ang="0">
                  <a:pos x="0" y="708"/>
                </a:cxn>
                <a:cxn ang="0">
                  <a:pos x="14" y="704"/>
                </a:cxn>
                <a:cxn ang="0">
                  <a:pos x="24" y="692"/>
                </a:cxn>
                <a:cxn ang="0">
                  <a:pos x="27" y="675"/>
                </a:cxn>
                <a:cxn ang="0">
                  <a:pos x="31" y="649"/>
                </a:cxn>
                <a:cxn ang="0">
                  <a:pos x="84" y="57"/>
                </a:cxn>
                <a:cxn ang="0">
                  <a:pos x="89" y="24"/>
                </a:cxn>
                <a:cxn ang="0">
                  <a:pos x="94" y="14"/>
                </a:cxn>
                <a:cxn ang="0">
                  <a:pos x="104" y="4"/>
                </a:cxn>
                <a:cxn ang="0">
                  <a:pos x="113" y="0"/>
                </a:cxn>
                <a:cxn ang="0">
                  <a:pos x="125" y="8"/>
                </a:cxn>
                <a:cxn ang="0">
                  <a:pos x="132" y="24"/>
                </a:cxn>
                <a:cxn ang="0">
                  <a:pos x="168" y="328"/>
                </a:cxn>
              </a:cxnLst>
              <a:rect l="0" t="0" r="0" b="0"/>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sp>
        <p:nvSpPr>
          <p:cNvPr id="8331" name="任意多边形 248970"/>
          <p:cNvSpPr/>
          <p:nvPr/>
        </p:nvSpPr>
        <p:spPr>
          <a:xfrm>
            <a:off x="6640513" y="4995863"/>
            <a:ext cx="101600" cy="430212"/>
          </a:xfrm>
          <a:custGeom>
            <a:avLst/>
            <a:gdLst/>
            <a:ahLst/>
            <a:cxnLst>
              <a:cxn ang="0">
                <a:pos x="0" y="0"/>
              </a:cxn>
              <a:cxn ang="0">
                <a:pos x="40" y="231"/>
              </a:cxn>
              <a:cxn ang="0">
                <a:pos x="42" y="243"/>
              </a:cxn>
              <a:cxn ang="0">
                <a:pos x="44" y="253"/>
              </a:cxn>
              <a:cxn ang="0">
                <a:pos x="55" y="267"/>
              </a:cxn>
              <a:cxn ang="0">
                <a:pos x="64" y="271"/>
              </a:cxn>
            </a:cxnLst>
            <a:rect l="0" t="0" r="0" b="0"/>
            <a:pathLst>
              <a:path w="64" h="271">
                <a:moveTo>
                  <a:pt x="0" y="0"/>
                </a:moveTo>
                <a:lnTo>
                  <a:pt x="40" y="231"/>
                </a:lnTo>
                <a:lnTo>
                  <a:pt x="42" y="243"/>
                </a:lnTo>
                <a:lnTo>
                  <a:pt x="44" y="253"/>
                </a:lnTo>
                <a:lnTo>
                  <a:pt x="55" y="267"/>
                </a:lnTo>
                <a:lnTo>
                  <a:pt x="64" y="271"/>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332" name="任意多边形 248971"/>
          <p:cNvSpPr/>
          <p:nvPr/>
        </p:nvSpPr>
        <p:spPr>
          <a:xfrm>
            <a:off x="6745288" y="4579938"/>
            <a:ext cx="280987" cy="841375"/>
          </a:xfrm>
          <a:custGeom>
            <a:avLst/>
            <a:gdLst/>
            <a:ahLst/>
            <a:cxnLst>
              <a:cxn ang="0">
                <a:pos x="0" y="530"/>
              </a:cxn>
              <a:cxn ang="0">
                <a:pos x="14" y="527"/>
              </a:cxn>
              <a:cxn ang="0">
                <a:pos x="24" y="518"/>
              </a:cxn>
              <a:cxn ang="0">
                <a:pos x="27" y="506"/>
              </a:cxn>
              <a:cxn ang="0">
                <a:pos x="31" y="486"/>
              </a:cxn>
              <a:cxn ang="0">
                <a:pos x="84" y="43"/>
              </a:cxn>
              <a:cxn ang="0">
                <a:pos x="89" y="18"/>
              </a:cxn>
              <a:cxn ang="0">
                <a:pos x="94" y="10"/>
              </a:cxn>
              <a:cxn ang="0">
                <a:pos x="104" y="3"/>
              </a:cxn>
              <a:cxn ang="0">
                <a:pos x="113" y="0"/>
              </a:cxn>
              <a:cxn ang="0">
                <a:pos x="125" y="6"/>
              </a:cxn>
              <a:cxn ang="0">
                <a:pos x="132" y="18"/>
              </a:cxn>
              <a:cxn ang="0">
                <a:pos x="177" y="280"/>
              </a:cxn>
            </a:cxnLst>
            <a:rect l="0" t="0" r="0" b="0"/>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nvGrpSpPr>
          <p:cNvPr id="22" name="组合 248972"/>
          <p:cNvGrpSpPr/>
          <p:nvPr/>
        </p:nvGrpSpPr>
        <p:grpSpPr>
          <a:xfrm>
            <a:off x="7035800" y="4583113"/>
            <a:ext cx="755650" cy="847725"/>
            <a:chOff x="4317" y="3250"/>
            <a:chExt cx="476" cy="713"/>
          </a:xfrm>
        </p:grpSpPr>
        <p:grpSp>
          <p:nvGrpSpPr>
            <p:cNvPr id="27789" name="组合 248973"/>
            <p:cNvGrpSpPr/>
            <p:nvPr/>
          </p:nvGrpSpPr>
          <p:grpSpPr>
            <a:xfrm>
              <a:off x="4317" y="3250"/>
              <a:ext cx="238" cy="713"/>
              <a:chOff x="4317" y="3250"/>
              <a:chExt cx="238" cy="713"/>
            </a:xfrm>
          </p:grpSpPr>
          <p:sp>
            <p:nvSpPr>
              <p:cNvPr id="27790" name="任意多边形 248974"/>
              <p:cNvSpPr/>
              <p:nvPr/>
            </p:nvSpPr>
            <p:spPr>
              <a:xfrm>
                <a:off x="4317" y="3250"/>
                <a:ext cx="65" cy="363"/>
              </a:xfrm>
              <a:custGeom>
                <a:avLst/>
                <a:gdLst/>
                <a:ahLst/>
                <a:cxnLst>
                  <a:cxn ang="0">
                    <a:pos x="0" y="362"/>
                  </a:cxn>
                  <a:cxn ang="0">
                    <a:pos x="40" y="54"/>
                  </a:cxn>
                  <a:cxn ang="0">
                    <a:pos x="42" y="38"/>
                  </a:cxn>
                  <a:cxn ang="0">
                    <a:pos x="44" y="25"/>
                  </a:cxn>
                  <a:cxn ang="0">
                    <a:pos x="47" y="15"/>
                  </a:cxn>
                  <a:cxn ang="0">
                    <a:pos x="55" y="6"/>
                  </a:cxn>
                  <a:cxn ang="0">
                    <a:pos x="64" y="0"/>
                  </a:cxn>
                </a:cxnLst>
                <a:rect l="0" t="0" r="0" b="0"/>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27791" name="任意多边形 248975"/>
              <p:cNvSpPr/>
              <p:nvPr/>
            </p:nvSpPr>
            <p:spPr>
              <a:xfrm>
                <a:off x="4383" y="3254"/>
                <a:ext cx="172" cy="709"/>
              </a:xfrm>
              <a:custGeom>
                <a:avLst/>
                <a:gdLst/>
                <a:ahLst/>
                <a:cxnLst>
                  <a:cxn ang="0">
                    <a:pos x="0" y="0"/>
                  </a:cxn>
                  <a:cxn ang="0">
                    <a:pos x="14" y="4"/>
                  </a:cxn>
                  <a:cxn ang="0">
                    <a:pos x="24" y="16"/>
                  </a:cxn>
                  <a:cxn ang="0">
                    <a:pos x="28" y="33"/>
                  </a:cxn>
                  <a:cxn ang="0">
                    <a:pos x="31" y="59"/>
                  </a:cxn>
                  <a:cxn ang="0">
                    <a:pos x="86" y="651"/>
                  </a:cxn>
                  <a:cxn ang="0">
                    <a:pos x="91" y="684"/>
                  </a:cxn>
                  <a:cxn ang="0">
                    <a:pos x="95" y="694"/>
                  </a:cxn>
                  <a:cxn ang="0">
                    <a:pos x="106" y="704"/>
                  </a:cxn>
                  <a:cxn ang="0">
                    <a:pos x="115" y="708"/>
                  </a:cxn>
                  <a:cxn ang="0">
                    <a:pos x="127" y="700"/>
                  </a:cxn>
                  <a:cxn ang="0">
                    <a:pos x="135" y="684"/>
                  </a:cxn>
                  <a:cxn ang="0">
                    <a:pos x="171" y="380"/>
                  </a:cxn>
                </a:cxnLst>
                <a:rect l="0" t="0" r="0" b="0"/>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grpSp>
          <p:nvGrpSpPr>
            <p:cNvPr id="27792" name="组合 248976"/>
            <p:cNvGrpSpPr/>
            <p:nvPr/>
          </p:nvGrpSpPr>
          <p:grpSpPr>
            <a:xfrm>
              <a:off x="4557" y="3250"/>
              <a:ext cx="236" cy="713"/>
              <a:chOff x="4557" y="3250"/>
              <a:chExt cx="236" cy="713"/>
            </a:xfrm>
          </p:grpSpPr>
          <p:sp>
            <p:nvSpPr>
              <p:cNvPr id="27793" name="任意多边形 248977"/>
              <p:cNvSpPr/>
              <p:nvPr/>
            </p:nvSpPr>
            <p:spPr>
              <a:xfrm>
                <a:off x="4557" y="3250"/>
                <a:ext cx="64" cy="363"/>
              </a:xfrm>
              <a:custGeom>
                <a:avLst/>
                <a:gdLst/>
                <a:ahLst/>
                <a:cxnLst>
                  <a:cxn ang="0">
                    <a:pos x="0" y="362"/>
                  </a:cxn>
                  <a:cxn ang="0">
                    <a:pos x="39" y="54"/>
                  </a:cxn>
                  <a:cxn ang="0">
                    <a:pos x="41" y="38"/>
                  </a:cxn>
                  <a:cxn ang="0">
                    <a:pos x="43" y="25"/>
                  </a:cxn>
                  <a:cxn ang="0">
                    <a:pos x="46" y="15"/>
                  </a:cxn>
                  <a:cxn ang="0">
                    <a:pos x="54" y="6"/>
                  </a:cxn>
                  <a:cxn ang="0">
                    <a:pos x="63" y="0"/>
                  </a:cxn>
                </a:cxnLst>
                <a:rect l="0" t="0" r="0" b="0"/>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27794" name="任意多边形 248978"/>
              <p:cNvSpPr/>
              <p:nvPr/>
            </p:nvSpPr>
            <p:spPr>
              <a:xfrm>
                <a:off x="4622" y="3254"/>
                <a:ext cx="171" cy="709"/>
              </a:xfrm>
              <a:custGeom>
                <a:avLst/>
                <a:gdLst/>
                <a:ahLst/>
                <a:cxnLst>
                  <a:cxn ang="0">
                    <a:pos x="0" y="0"/>
                  </a:cxn>
                  <a:cxn ang="0">
                    <a:pos x="14" y="4"/>
                  </a:cxn>
                  <a:cxn ang="0">
                    <a:pos x="24" y="16"/>
                  </a:cxn>
                  <a:cxn ang="0">
                    <a:pos x="28" y="33"/>
                  </a:cxn>
                  <a:cxn ang="0">
                    <a:pos x="31" y="59"/>
                  </a:cxn>
                  <a:cxn ang="0">
                    <a:pos x="85" y="651"/>
                  </a:cxn>
                  <a:cxn ang="0">
                    <a:pos x="90" y="684"/>
                  </a:cxn>
                  <a:cxn ang="0">
                    <a:pos x="95" y="694"/>
                  </a:cxn>
                  <a:cxn ang="0">
                    <a:pos x="106" y="704"/>
                  </a:cxn>
                  <a:cxn ang="0">
                    <a:pos x="115" y="708"/>
                  </a:cxn>
                  <a:cxn ang="0">
                    <a:pos x="126" y="700"/>
                  </a:cxn>
                  <a:cxn ang="0">
                    <a:pos x="134" y="684"/>
                  </a:cxn>
                  <a:cxn ang="0">
                    <a:pos x="170" y="380"/>
                  </a:cxn>
                </a:cxnLst>
                <a:rect l="0" t="0" r="0" b="0"/>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grpSp>
      <p:sp>
        <p:nvSpPr>
          <p:cNvPr id="8340" name="任意多边形 248979"/>
          <p:cNvSpPr/>
          <p:nvPr/>
        </p:nvSpPr>
        <p:spPr>
          <a:xfrm>
            <a:off x="7783513" y="4576763"/>
            <a:ext cx="112712" cy="490537"/>
          </a:xfrm>
          <a:custGeom>
            <a:avLst/>
            <a:gdLst/>
            <a:ahLst/>
            <a:cxnLst>
              <a:cxn ang="0">
                <a:pos x="0" y="309"/>
              </a:cxn>
              <a:cxn ang="0">
                <a:pos x="46" y="40"/>
              </a:cxn>
              <a:cxn ang="0">
                <a:pos x="48" y="28"/>
              </a:cxn>
              <a:cxn ang="0">
                <a:pos x="50" y="19"/>
              </a:cxn>
              <a:cxn ang="0">
                <a:pos x="54" y="11"/>
              </a:cxn>
              <a:cxn ang="0">
                <a:pos x="61" y="4"/>
              </a:cxn>
              <a:cxn ang="0">
                <a:pos x="71" y="0"/>
              </a:cxn>
            </a:cxnLst>
            <a:rect l="0" t="0" r="0" b="0"/>
            <a:pathLst>
              <a:path w="71" h="309">
                <a:moveTo>
                  <a:pt x="0" y="309"/>
                </a:moveTo>
                <a:lnTo>
                  <a:pt x="46" y="40"/>
                </a:lnTo>
                <a:lnTo>
                  <a:pt x="48" y="28"/>
                </a:lnTo>
                <a:lnTo>
                  <a:pt x="50" y="19"/>
                </a:lnTo>
                <a:lnTo>
                  <a:pt x="54" y="11"/>
                </a:lnTo>
                <a:lnTo>
                  <a:pt x="61" y="4"/>
                </a:lnTo>
                <a:lnTo>
                  <a:pt x="71"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8341" name="任意多边形 248980"/>
          <p:cNvSpPr/>
          <p:nvPr/>
        </p:nvSpPr>
        <p:spPr>
          <a:xfrm>
            <a:off x="7899400" y="4581525"/>
            <a:ext cx="269875" cy="841375"/>
          </a:xfrm>
          <a:custGeom>
            <a:avLst/>
            <a:gdLst/>
            <a:ahLst/>
            <a:cxnLst>
              <a:cxn ang="0">
                <a:pos x="0" y="0"/>
              </a:cxn>
              <a:cxn ang="0">
                <a:pos x="14" y="3"/>
              </a:cxn>
              <a:cxn ang="0">
                <a:pos x="24" y="12"/>
              </a:cxn>
              <a:cxn ang="0">
                <a:pos x="27" y="25"/>
              </a:cxn>
              <a:cxn ang="0">
                <a:pos x="30" y="44"/>
              </a:cxn>
              <a:cxn ang="0">
                <a:pos x="84" y="488"/>
              </a:cxn>
              <a:cxn ang="0">
                <a:pos x="89" y="512"/>
              </a:cxn>
              <a:cxn ang="0">
                <a:pos x="93" y="520"/>
              </a:cxn>
              <a:cxn ang="0">
                <a:pos x="104" y="527"/>
              </a:cxn>
              <a:cxn ang="0">
                <a:pos x="113" y="530"/>
              </a:cxn>
              <a:cxn ang="0">
                <a:pos x="124" y="524"/>
              </a:cxn>
              <a:cxn ang="0">
                <a:pos x="132" y="512"/>
              </a:cxn>
              <a:cxn ang="0">
                <a:pos x="170" y="267"/>
              </a:cxn>
            </a:cxnLst>
            <a:rect l="0" t="0" r="0" b="0"/>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nvGrpSpPr>
          <p:cNvPr id="25" name="组合 248981"/>
          <p:cNvGrpSpPr/>
          <p:nvPr/>
        </p:nvGrpSpPr>
        <p:grpSpPr>
          <a:xfrm>
            <a:off x="8169275" y="4576763"/>
            <a:ext cx="377825" cy="847725"/>
            <a:chOff x="5031" y="3244"/>
            <a:chExt cx="238" cy="713"/>
          </a:xfrm>
        </p:grpSpPr>
        <p:sp>
          <p:nvSpPr>
            <p:cNvPr id="27798" name="任意多边形 248982"/>
            <p:cNvSpPr/>
            <p:nvPr/>
          </p:nvSpPr>
          <p:spPr>
            <a:xfrm>
              <a:off x="5031" y="3244"/>
              <a:ext cx="69" cy="363"/>
            </a:xfrm>
            <a:custGeom>
              <a:avLst/>
              <a:gdLst/>
              <a:ahLst/>
              <a:cxnLst>
                <a:cxn ang="0">
                  <a:pos x="0" y="362"/>
                </a:cxn>
                <a:cxn ang="0">
                  <a:pos x="42" y="54"/>
                </a:cxn>
                <a:cxn ang="0">
                  <a:pos x="45" y="38"/>
                </a:cxn>
                <a:cxn ang="0">
                  <a:pos x="47" y="25"/>
                </a:cxn>
                <a:cxn ang="0">
                  <a:pos x="50" y="15"/>
                </a:cxn>
                <a:cxn ang="0">
                  <a:pos x="58" y="6"/>
                </a:cxn>
                <a:cxn ang="0">
                  <a:pos x="68" y="0"/>
                </a:cxn>
              </a:cxnLst>
              <a:rect l="0" t="0" r="0" b="0"/>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27799" name="任意多边形 248983"/>
            <p:cNvSpPr/>
            <p:nvPr/>
          </p:nvSpPr>
          <p:spPr>
            <a:xfrm>
              <a:off x="5101" y="3248"/>
              <a:ext cx="168" cy="709"/>
            </a:xfrm>
            <a:custGeom>
              <a:avLst/>
              <a:gdLst/>
              <a:ahLst/>
              <a:cxnLst>
                <a:cxn ang="0">
                  <a:pos x="0" y="0"/>
                </a:cxn>
                <a:cxn ang="0">
                  <a:pos x="14" y="4"/>
                </a:cxn>
                <a:cxn ang="0">
                  <a:pos x="24" y="16"/>
                </a:cxn>
                <a:cxn ang="0">
                  <a:pos x="27" y="33"/>
                </a:cxn>
                <a:cxn ang="0">
                  <a:pos x="30" y="59"/>
                </a:cxn>
                <a:cxn ang="0">
                  <a:pos x="84" y="651"/>
                </a:cxn>
                <a:cxn ang="0">
                  <a:pos x="89" y="684"/>
                </a:cxn>
                <a:cxn ang="0">
                  <a:pos x="93" y="694"/>
                </a:cxn>
                <a:cxn ang="0">
                  <a:pos x="104" y="704"/>
                </a:cxn>
                <a:cxn ang="0">
                  <a:pos x="113" y="708"/>
                </a:cxn>
                <a:cxn ang="0">
                  <a:pos x="124" y="700"/>
                </a:cxn>
                <a:cxn ang="0">
                  <a:pos x="132" y="684"/>
                </a:cxn>
                <a:cxn ang="0">
                  <a:pos x="167" y="380"/>
                </a:cxn>
              </a:cxnLst>
              <a:rect l="0" t="0" r="0" b="0"/>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sp>
        <p:nvSpPr>
          <p:cNvPr id="27800" name="矩形 248984"/>
          <p:cNvSpPr/>
          <p:nvPr/>
        </p:nvSpPr>
        <p:spPr>
          <a:xfrm>
            <a:off x="250825" y="1773238"/>
            <a:ext cx="1400175" cy="454025"/>
          </a:xfrm>
          <a:prstGeom prst="rect">
            <a:avLst/>
          </a:prstGeom>
          <a:noFill/>
          <a:ln w="38100">
            <a:noFill/>
          </a:ln>
        </p:spPr>
        <p:txBody>
          <a:bodyPr wrap="none" lIns="90488" tIns="44450" rIns="90488" bIns="44450" anchor="t">
            <a:spAutoFit/>
          </a:bodyPr>
          <a:lstStyle/>
          <a:p>
            <a:pPr lvl="0" defTabSz="762000" eaLnBrk="0" hangingPunct="0"/>
            <a:r>
              <a:rPr lang="zh-CN" altLang="en-US" sz="2400" dirty="0">
                <a:solidFill>
                  <a:srgbClr val="333399"/>
                </a:solidFill>
                <a:latin typeface="Times New Roman" panose="02020603050405020304" pitchFamily="18" charset="0"/>
                <a:ea typeface="黑体" panose="02010609060101010101" pitchFamily="2" charset="-122"/>
              </a:rPr>
              <a:t>基带信号</a:t>
            </a:r>
          </a:p>
        </p:txBody>
      </p:sp>
      <p:sp>
        <p:nvSpPr>
          <p:cNvPr id="27801" name="矩形 248985"/>
          <p:cNvSpPr/>
          <p:nvPr/>
        </p:nvSpPr>
        <p:spPr>
          <a:xfrm>
            <a:off x="365125" y="2557463"/>
            <a:ext cx="790575" cy="454025"/>
          </a:xfrm>
          <a:prstGeom prst="rect">
            <a:avLst/>
          </a:prstGeom>
          <a:noFill/>
          <a:ln w="38100">
            <a:noFill/>
          </a:ln>
        </p:spPr>
        <p:txBody>
          <a:bodyPr wrap="none" lIns="90488" tIns="44450" rIns="90488" bIns="44450" anchor="t">
            <a:spAutoFit/>
          </a:bodyPr>
          <a:lstStyle/>
          <a:p>
            <a:pPr lvl="0" defTabSz="762000" eaLnBrk="0" hangingPunct="0"/>
            <a:r>
              <a:rPr lang="zh-CN" altLang="en-US" sz="2400" dirty="0">
                <a:solidFill>
                  <a:srgbClr val="333399"/>
                </a:solidFill>
                <a:latin typeface="Times New Roman" panose="02020603050405020304" pitchFamily="18" charset="0"/>
                <a:ea typeface="黑体" panose="02010609060101010101" pitchFamily="2" charset="-122"/>
              </a:rPr>
              <a:t>调幅</a:t>
            </a:r>
          </a:p>
        </p:txBody>
      </p:sp>
      <p:sp>
        <p:nvSpPr>
          <p:cNvPr id="27802" name="矩形 248986"/>
          <p:cNvSpPr/>
          <p:nvPr/>
        </p:nvSpPr>
        <p:spPr>
          <a:xfrm>
            <a:off x="376238" y="3678238"/>
            <a:ext cx="790575" cy="454025"/>
          </a:xfrm>
          <a:prstGeom prst="rect">
            <a:avLst/>
          </a:prstGeom>
          <a:noFill/>
          <a:ln w="38100">
            <a:noFill/>
          </a:ln>
        </p:spPr>
        <p:txBody>
          <a:bodyPr wrap="none" lIns="90488" tIns="44450" rIns="90488" bIns="44450" anchor="t">
            <a:spAutoFit/>
          </a:bodyPr>
          <a:lstStyle/>
          <a:p>
            <a:pPr lvl="0" defTabSz="762000" eaLnBrk="0" hangingPunct="0"/>
            <a:r>
              <a:rPr lang="zh-CN" altLang="en-US" sz="2400" dirty="0">
                <a:solidFill>
                  <a:srgbClr val="333399"/>
                </a:solidFill>
                <a:latin typeface="Times New Roman" panose="02020603050405020304" pitchFamily="18" charset="0"/>
                <a:ea typeface="黑体" panose="02010609060101010101" pitchFamily="2" charset="-122"/>
              </a:rPr>
              <a:t>调频</a:t>
            </a:r>
          </a:p>
        </p:txBody>
      </p:sp>
      <p:sp>
        <p:nvSpPr>
          <p:cNvPr id="27803" name="矩形 248987"/>
          <p:cNvSpPr/>
          <p:nvPr/>
        </p:nvSpPr>
        <p:spPr>
          <a:xfrm>
            <a:off x="365125" y="4851400"/>
            <a:ext cx="790575" cy="454025"/>
          </a:xfrm>
          <a:prstGeom prst="rect">
            <a:avLst/>
          </a:prstGeom>
          <a:noFill/>
          <a:ln w="38100">
            <a:noFill/>
          </a:ln>
        </p:spPr>
        <p:txBody>
          <a:bodyPr wrap="none" lIns="90488" tIns="44450" rIns="90488" bIns="44450" anchor="t">
            <a:spAutoFit/>
          </a:bodyPr>
          <a:lstStyle/>
          <a:p>
            <a:pPr lvl="0" defTabSz="762000" eaLnBrk="0" hangingPunct="0"/>
            <a:r>
              <a:rPr lang="zh-CN" altLang="en-US" sz="2400" dirty="0">
                <a:solidFill>
                  <a:srgbClr val="333399"/>
                </a:solidFill>
                <a:latin typeface="Times New Roman" panose="02020603050405020304" pitchFamily="18" charset="0"/>
                <a:ea typeface="黑体" panose="02010609060101010101" pitchFamily="2" charset="-122"/>
              </a:rPr>
              <a:t>调相</a:t>
            </a:r>
          </a:p>
        </p:txBody>
      </p:sp>
      <p:grpSp>
        <p:nvGrpSpPr>
          <p:cNvPr id="26" name="组合 248988"/>
          <p:cNvGrpSpPr/>
          <p:nvPr/>
        </p:nvGrpSpPr>
        <p:grpSpPr>
          <a:xfrm>
            <a:off x="2466975" y="2286000"/>
            <a:ext cx="755650" cy="844550"/>
            <a:chOff x="1439" y="1316"/>
            <a:chExt cx="476" cy="711"/>
          </a:xfrm>
        </p:grpSpPr>
        <p:grpSp>
          <p:nvGrpSpPr>
            <p:cNvPr id="27805" name="组合 248989"/>
            <p:cNvGrpSpPr/>
            <p:nvPr/>
          </p:nvGrpSpPr>
          <p:grpSpPr>
            <a:xfrm>
              <a:off x="1439" y="1316"/>
              <a:ext cx="239" cy="711"/>
              <a:chOff x="1439" y="1316"/>
              <a:chExt cx="239" cy="711"/>
            </a:xfrm>
          </p:grpSpPr>
          <p:sp>
            <p:nvSpPr>
              <p:cNvPr id="27806" name="任意多边形 248990"/>
              <p:cNvSpPr/>
              <p:nvPr/>
            </p:nvSpPr>
            <p:spPr>
              <a:xfrm>
                <a:off x="1439" y="1317"/>
                <a:ext cx="32" cy="363"/>
              </a:xfrm>
              <a:custGeom>
                <a:avLst/>
                <a:gdLst/>
                <a:ahLst/>
                <a:cxnLst>
                  <a:cxn ang="0">
                    <a:pos x="0" y="362"/>
                  </a:cxn>
                  <a:cxn ang="0">
                    <a:pos x="19" y="54"/>
                  </a:cxn>
                  <a:cxn ang="0">
                    <a:pos x="20" y="38"/>
                  </a:cxn>
                  <a:cxn ang="0">
                    <a:pos x="21" y="25"/>
                  </a:cxn>
                  <a:cxn ang="0">
                    <a:pos x="23" y="15"/>
                  </a:cxn>
                  <a:cxn ang="0">
                    <a:pos x="27" y="6"/>
                  </a:cxn>
                  <a:cxn ang="0">
                    <a:pos x="31" y="0"/>
                  </a:cxn>
                </a:cxnLst>
                <a:rect l="0" t="0" r="0" b="0"/>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27807" name="任意多边形 248991"/>
              <p:cNvSpPr/>
              <p:nvPr/>
            </p:nvSpPr>
            <p:spPr>
              <a:xfrm>
                <a:off x="1472" y="1316"/>
                <a:ext cx="86" cy="711"/>
              </a:xfrm>
              <a:custGeom>
                <a:avLst/>
                <a:gdLst/>
                <a:ahLst/>
                <a:cxnLst>
                  <a:cxn ang="0">
                    <a:pos x="0" y="0"/>
                  </a:cxn>
                  <a:cxn ang="0">
                    <a:pos x="7" y="4"/>
                  </a:cxn>
                  <a:cxn ang="0">
                    <a:pos x="12" y="16"/>
                  </a:cxn>
                  <a:cxn ang="0">
                    <a:pos x="14" y="33"/>
                  </a:cxn>
                  <a:cxn ang="0">
                    <a:pos x="15" y="59"/>
                  </a:cxn>
                  <a:cxn ang="0">
                    <a:pos x="43" y="653"/>
                  </a:cxn>
                  <a:cxn ang="0">
                    <a:pos x="45" y="686"/>
                  </a:cxn>
                  <a:cxn ang="0">
                    <a:pos x="47" y="696"/>
                  </a:cxn>
                  <a:cxn ang="0">
                    <a:pos x="53" y="706"/>
                  </a:cxn>
                  <a:cxn ang="0">
                    <a:pos x="57" y="710"/>
                  </a:cxn>
                  <a:cxn ang="0">
                    <a:pos x="63" y="702"/>
                  </a:cxn>
                  <a:cxn ang="0">
                    <a:pos x="67" y="686"/>
                  </a:cxn>
                  <a:cxn ang="0">
                    <a:pos x="85" y="381"/>
                  </a:cxn>
                </a:cxnLst>
                <a:rect l="0" t="0" r="0" b="0"/>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27808" name="任意多边形 248992"/>
              <p:cNvSpPr/>
              <p:nvPr/>
            </p:nvSpPr>
            <p:spPr>
              <a:xfrm>
                <a:off x="1558" y="1323"/>
                <a:ext cx="34" cy="363"/>
              </a:xfrm>
              <a:custGeom>
                <a:avLst/>
                <a:gdLst/>
                <a:ahLst/>
                <a:cxnLst>
                  <a:cxn ang="0">
                    <a:pos x="0" y="362"/>
                  </a:cxn>
                  <a:cxn ang="0">
                    <a:pos x="20" y="54"/>
                  </a:cxn>
                  <a:cxn ang="0">
                    <a:pos x="22" y="38"/>
                  </a:cxn>
                  <a:cxn ang="0">
                    <a:pos x="23" y="25"/>
                  </a:cxn>
                  <a:cxn ang="0">
                    <a:pos x="24" y="15"/>
                  </a:cxn>
                  <a:cxn ang="0">
                    <a:pos x="28" y="6"/>
                  </a:cxn>
                  <a:cxn ang="0">
                    <a:pos x="33" y="0"/>
                  </a:cxn>
                </a:cxnLst>
                <a:rect l="0" t="0" r="0" b="0"/>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27809" name="任意多边形 248993"/>
              <p:cNvSpPr/>
              <p:nvPr/>
            </p:nvSpPr>
            <p:spPr>
              <a:xfrm>
                <a:off x="1592" y="1318"/>
                <a:ext cx="86" cy="709"/>
              </a:xfrm>
              <a:custGeom>
                <a:avLst/>
                <a:gdLst/>
                <a:ahLst/>
                <a:cxnLst>
                  <a:cxn ang="0">
                    <a:pos x="0" y="0"/>
                  </a:cxn>
                  <a:cxn ang="0">
                    <a:pos x="7" y="4"/>
                  </a:cxn>
                  <a:cxn ang="0">
                    <a:pos x="12" y="16"/>
                  </a:cxn>
                  <a:cxn ang="0">
                    <a:pos x="14" y="33"/>
                  </a:cxn>
                  <a:cxn ang="0">
                    <a:pos x="15" y="59"/>
                  </a:cxn>
                  <a:cxn ang="0">
                    <a:pos x="43" y="651"/>
                  </a:cxn>
                  <a:cxn ang="0">
                    <a:pos x="45" y="684"/>
                  </a:cxn>
                  <a:cxn ang="0">
                    <a:pos x="47" y="694"/>
                  </a:cxn>
                  <a:cxn ang="0">
                    <a:pos x="53" y="704"/>
                  </a:cxn>
                  <a:cxn ang="0">
                    <a:pos x="57" y="708"/>
                  </a:cxn>
                  <a:cxn ang="0">
                    <a:pos x="63" y="700"/>
                  </a:cxn>
                  <a:cxn ang="0">
                    <a:pos x="67" y="684"/>
                  </a:cxn>
                  <a:cxn ang="0">
                    <a:pos x="85" y="380"/>
                  </a:cxn>
                </a:cxnLst>
                <a:rect l="0" t="0" r="0" b="0"/>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grpSp>
          <p:nvGrpSpPr>
            <p:cNvPr id="27810" name="组合 248994"/>
            <p:cNvGrpSpPr/>
            <p:nvPr/>
          </p:nvGrpSpPr>
          <p:grpSpPr>
            <a:xfrm>
              <a:off x="1676" y="1316"/>
              <a:ext cx="239" cy="711"/>
              <a:chOff x="1676" y="1316"/>
              <a:chExt cx="239" cy="711"/>
            </a:xfrm>
          </p:grpSpPr>
          <p:sp>
            <p:nvSpPr>
              <p:cNvPr id="27811" name="任意多边形 248995"/>
              <p:cNvSpPr/>
              <p:nvPr/>
            </p:nvSpPr>
            <p:spPr>
              <a:xfrm>
                <a:off x="1676" y="1317"/>
                <a:ext cx="32" cy="363"/>
              </a:xfrm>
              <a:custGeom>
                <a:avLst/>
                <a:gdLst/>
                <a:ahLst/>
                <a:cxnLst>
                  <a:cxn ang="0">
                    <a:pos x="0" y="362"/>
                  </a:cxn>
                  <a:cxn ang="0">
                    <a:pos x="19" y="54"/>
                  </a:cxn>
                  <a:cxn ang="0">
                    <a:pos x="20" y="38"/>
                  </a:cxn>
                  <a:cxn ang="0">
                    <a:pos x="21" y="25"/>
                  </a:cxn>
                  <a:cxn ang="0">
                    <a:pos x="23" y="15"/>
                  </a:cxn>
                  <a:cxn ang="0">
                    <a:pos x="27" y="6"/>
                  </a:cxn>
                  <a:cxn ang="0">
                    <a:pos x="31" y="0"/>
                  </a:cxn>
                </a:cxnLst>
                <a:rect l="0" t="0" r="0" b="0"/>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27812" name="任意多边形 248996"/>
              <p:cNvSpPr/>
              <p:nvPr/>
            </p:nvSpPr>
            <p:spPr>
              <a:xfrm>
                <a:off x="1709" y="1316"/>
                <a:ext cx="86" cy="711"/>
              </a:xfrm>
              <a:custGeom>
                <a:avLst/>
                <a:gdLst/>
                <a:ahLst/>
                <a:cxnLst>
                  <a:cxn ang="0">
                    <a:pos x="0" y="0"/>
                  </a:cxn>
                  <a:cxn ang="0">
                    <a:pos x="7" y="4"/>
                  </a:cxn>
                  <a:cxn ang="0">
                    <a:pos x="12" y="16"/>
                  </a:cxn>
                  <a:cxn ang="0">
                    <a:pos x="14" y="33"/>
                  </a:cxn>
                  <a:cxn ang="0">
                    <a:pos x="15" y="59"/>
                  </a:cxn>
                  <a:cxn ang="0">
                    <a:pos x="43" y="653"/>
                  </a:cxn>
                  <a:cxn ang="0">
                    <a:pos x="45" y="686"/>
                  </a:cxn>
                  <a:cxn ang="0">
                    <a:pos x="47" y="696"/>
                  </a:cxn>
                  <a:cxn ang="0">
                    <a:pos x="53" y="706"/>
                  </a:cxn>
                  <a:cxn ang="0">
                    <a:pos x="57" y="710"/>
                  </a:cxn>
                  <a:cxn ang="0">
                    <a:pos x="63" y="702"/>
                  </a:cxn>
                  <a:cxn ang="0">
                    <a:pos x="67" y="686"/>
                  </a:cxn>
                  <a:cxn ang="0">
                    <a:pos x="85" y="381"/>
                  </a:cxn>
                </a:cxnLst>
                <a:rect l="0" t="0" r="0" b="0"/>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27813" name="任意多边形 248997"/>
              <p:cNvSpPr/>
              <p:nvPr/>
            </p:nvSpPr>
            <p:spPr>
              <a:xfrm>
                <a:off x="1795" y="1323"/>
                <a:ext cx="34" cy="363"/>
              </a:xfrm>
              <a:custGeom>
                <a:avLst/>
                <a:gdLst/>
                <a:ahLst/>
                <a:cxnLst>
                  <a:cxn ang="0">
                    <a:pos x="0" y="362"/>
                  </a:cxn>
                  <a:cxn ang="0">
                    <a:pos x="20" y="54"/>
                  </a:cxn>
                  <a:cxn ang="0">
                    <a:pos x="22" y="38"/>
                  </a:cxn>
                  <a:cxn ang="0">
                    <a:pos x="23" y="25"/>
                  </a:cxn>
                  <a:cxn ang="0">
                    <a:pos x="24" y="15"/>
                  </a:cxn>
                  <a:cxn ang="0">
                    <a:pos x="28" y="6"/>
                  </a:cxn>
                  <a:cxn ang="0">
                    <a:pos x="33" y="0"/>
                  </a:cxn>
                </a:cxnLst>
                <a:rect l="0" t="0" r="0" b="0"/>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sp>
            <p:nvSpPr>
              <p:cNvPr id="27814" name="任意多边形 248998"/>
              <p:cNvSpPr/>
              <p:nvPr/>
            </p:nvSpPr>
            <p:spPr>
              <a:xfrm>
                <a:off x="1829" y="1318"/>
                <a:ext cx="86" cy="709"/>
              </a:xfrm>
              <a:custGeom>
                <a:avLst/>
                <a:gdLst/>
                <a:ahLst/>
                <a:cxnLst>
                  <a:cxn ang="0">
                    <a:pos x="0" y="0"/>
                  </a:cxn>
                  <a:cxn ang="0">
                    <a:pos x="7" y="4"/>
                  </a:cxn>
                  <a:cxn ang="0">
                    <a:pos x="12" y="16"/>
                  </a:cxn>
                  <a:cxn ang="0">
                    <a:pos x="14" y="33"/>
                  </a:cxn>
                  <a:cxn ang="0">
                    <a:pos x="15" y="59"/>
                  </a:cxn>
                  <a:cxn ang="0">
                    <a:pos x="43" y="651"/>
                  </a:cxn>
                  <a:cxn ang="0">
                    <a:pos x="45" y="684"/>
                  </a:cxn>
                  <a:cxn ang="0">
                    <a:pos x="47" y="694"/>
                  </a:cxn>
                  <a:cxn ang="0">
                    <a:pos x="53" y="704"/>
                  </a:cxn>
                  <a:cxn ang="0">
                    <a:pos x="57" y="708"/>
                  </a:cxn>
                  <a:cxn ang="0">
                    <a:pos x="63" y="700"/>
                  </a:cxn>
                  <a:cxn ang="0">
                    <a:pos x="67" y="684"/>
                  </a:cxn>
                  <a:cxn ang="0">
                    <a:pos x="85" y="380"/>
                  </a:cxn>
                </a:cxnLst>
                <a:rect l="0" t="0" r="0" b="0"/>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2"/>
                </a:solidFill>
                <a:prstDash val="solid"/>
                <a:round/>
                <a:headEnd type="none" w="med" len="med"/>
                <a:tailEnd type="none" w="med" len="med"/>
              </a:ln>
            </p:spPr>
            <p:txBody>
              <a:bodyPr/>
              <a:lstStyle/>
              <a:p>
                <a:endParaRPr lang="zh-CN" altLang="en-US"/>
              </a:p>
            </p:txBody>
          </p:sp>
        </p:grpSp>
        <p:sp>
          <p:nvSpPr>
            <p:cNvPr id="27815" name="直接连接符 248999"/>
            <p:cNvSpPr/>
            <p:nvPr/>
          </p:nvSpPr>
          <p:spPr>
            <a:xfrm flipV="1">
              <a:off x="1674" y="1661"/>
              <a:ext cx="3" cy="50"/>
            </a:xfrm>
            <a:prstGeom prst="line">
              <a:avLst/>
            </a:prstGeom>
            <a:ln w="38100" cap="flat" cmpd="sng">
              <a:solidFill>
                <a:schemeClr val="tx2"/>
              </a:solidFill>
              <a:prstDash val="solid"/>
              <a:round/>
              <a:headEnd type="none" w="med" len="med"/>
              <a:tailEnd type="none" w="med" len="med"/>
            </a:ln>
          </p:spPr>
          <p:txBody>
            <a:bodyPr anchor="t"/>
            <a:lstStyle/>
            <a:p>
              <a:pPr lvl="0"/>
              <a:endParaRPr lang="zh-CN" altLang="en-US">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3000" fill="hold"/>
                                        <p:tgtEl>
                                          <p:spTgt spid="26"/>
                                        </p:tgtEl>
                                        <p:attrNameLst>
                                          <p:attrName>ppt_x</p:attrName>
                                        </p:attrNameLst>
                                      </p:cBhvr>
                                      <p:tavLst>
                                        <p:tav tm="0">
                                          <p:val>
                                            <p:strVal val="#ppt_x"/>
                                          </p:val>
                                        </p:tav>
                                        <p:tav tm="100000">
                                          <p:val>
                                            <p:strVal val="#ppt_x"/>
                                          </p:val>
                                        </p:tav>
                                      </p:tavLst>
                                    </p:anim>
                                    <p:anim calcmode="lin" valueType="num">
                                      <p:cBhvr>
                                        <p:cTn id="8" dur="30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209"/>
                                        </p:tgtEl>
                                        <p:attrNameLst>
                                          <p:attrName>style.visibility</p:attrName>
                                        </p:attrNameLst>
                                      </p:cBhvr>
                                      <p:to>
                                        <p:strVal val="visible"/>
                                      </p:to>
                                    </p:set>
                                    <p:anim calcmode="lin" valueType="num">
                                      <p:cBhvr>
                                        <p:cTn id="13" dur="3000" fill="hold"/>
                                        <p:tgtEl>
                                          <p:spTgt spid="8209"/>
                                        </p:tgtEl>
                                        <p:attrNameLst>
                                          <p:attrName>ppt_x</p:attrName>
                                        </p:attrNameLst>
                                      </p:cBhvr>
                                      <p:tavLst>
                                        <p:tav tm="0">
                                          <p:val>
                                            <p:strVal val="#ppt_x"/>
                                          </p:val>
                                        </p:tav>
                                        <p:tav tm="100000">
                                          <p:val>
                                            <p:strVal val="#ppt_x"/>
                                          </p:val>
                                        </p:tav>
                                      </p:tavLst>
                                    </p:anim>
                                    <p:anim calcmode="lin" valueType="num">
                                      <p:cBhvr>
                                        <p:cTn id="14" dur="3000" fill="hold"/>
                                        <p:tgtEl>
                                          <p:spTgt spid="820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210"/>
                                        </p:tgtEl>
                                        <p:attrNameLst>
                                          <p:attrName>style.visibility</p:attrName>
                                        </p:attrNameLst>
                                      </p:cBhvr>
                                      <p:to>
                                        <p:strVal val="visible"/>
                                      </p:to>
                                    </p:set>
                                    <p:anim calcmode="lin" valueType="num">
                                      <p:cBhvr>
                                        <p:cTn id="17" dur="3000" fill="hold"/>
                                        <p:tgtEl>
                                          <p:spTgt spid="8210"/>
                                        </p:tgtEl>
                                        <p:attrNameLst>
                                          <p:attrName>ppt_x</p:attrName>
                                        </p:attrNameLst>
                                      </p:cBhvr>
                                      <p:tavLst>
                                        <p:tav tm="0">
                                          <p:val>
                                            <p:strVal val="#ppt_x"/>
                                          </p:val>
                                        </p:tav>
                                        <p:tav tm="100000">
                                          <p:val>
                                            <p:strVal val="#ppt_x"/>
                                          </p:val>
                                        </p:tav>
                                      </p:tavLst>
                                    </p:anim>
                                    <p:anim calcmode="lin" valueType="num">
                                      <p:cBhvr>
                                        <p:cTn id="18" dur="3000" fill="hold"/>
                                        <p:tgtEl>
                                          <p:spTgt spid="82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211"/>
                                        </p:tgtEl>
                                        <p:attrNameLst>
                                          <p:attrName>style.visibility</p:attrName>
                                        </p:attrNameLst>
                                      </p:cBhvr>
                                      <p:to>
                                        <p:strVal val="visible"/>
                                      </p:to>
                                    </p:set>
                                    <p:anim calcmode="lin" valueType="num">
                                      <p:cBhvr>
                                        <p:cTn id="21" dur="3000" fill="hold"/>
                                        <p:tgtEl>
                                          <p:spTgt spid="8211"/>
                                        </p:tgtEl>
                                        <p:attrNameLst>
                                          <p:attrName>ppt_x</p:attrName>
                                        </p:attrNameLst>
                                      </p:cBhvr>
                                      <p:tavLst>
                                        <p:tav tm="0">
                                          <p:val>
                                            <p:strVal val="#ppt_x"/>
                                          </p:val>
                                        </p:tav>
                                        <p:tav tm="100000">
                                          <p:val>
                                            <p:strVal val="#ppt_x"/>
                                          </p:val>
                                        </p:tav>
                                      </p:tavLst>
                                    </p:anim>
                                    <p:anim calcmode="lin" valueType="num">
                                      <p:cBhvr>
                                        <p:cTn id="22" dur="3000" fill="hold"/>
                                        <p:tgtEl>
                                          <p:spTgt spid="8211"/>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212"/>
                                        </p:tgtEl>
                                        <p:attrNameLst>
                                          <p:attrName>style.visibility</p:attrName>
                                        </p:attrNameLst>
                                      </p:cBhvr>
                                      <p:to>
                                        <p:strVal val="visible"/>
                                      </p:to>
                                    </p:set>
                                    <p:anim calcmode="lin" valueType="num">
                                      <p:cBhvr>
                                        <p:cTn id="25" dur="3000" fill="hold"/>
                                        <p:tgtEl>
                                          <p:spTgt spid="8212"/>
                                        </p:tgtEl>
                                        <p:attrNameLst>
                                          <p:attrName>ppt_x</p:attrName>
                                        </p:attrNameLst>
                                      </p:cBhvr>
                                      <p:tavLst>
                                        <p:tav tm="0">
                                          <p:val>
                                            <p:strVal val="#ppt_x"/>
                                          </p:val>
                                        </p:tav>
                                        <p:tav tm="100000">
                                          <p:val>
                                            <p:strVal val="#ppt_x"/>
                                          </p:val>
                                        </p:tav>
                                      </p:tavLst>
                                    </p:anim>
                                    <p:anim calcmode="lin" valueType="num">
                                      <p:cBhvr>
                                        <p:cTn id="26" dur="3000" fill="hold"/>
                                        <p:tgtEl>
                                          <p:spTgt spid="821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3000" fill="hold"/>
                                        <p:tgtEl>
                                          <p:spTgt spid="2"/>
                                        </p:tgtEl>
                                        <p:attrNameLst>
                                          <p:attrName>ppt_x</p:attrName>
                                        </p:attrNameLst>
                                      </p:cBhvr>
                                      <p:tavLst>
                                        <p:tav tm="0">
                                          <p:val>
                                            <p:strVal val="#ppt_x"/>
                                          </p:val>
                                        </p:tav>
                                        <p:tav tm="100000">
                                          <p:val>
                                            <p:strVal val="#ppt_x"/>
                                          </p:val>
                                        </p:tav>
                                      </p:tavLst>
                                    </p:anim>
                                    <p:anim calcmode="lin" valueType="num">
                                      <p:cBhvr>
                                        <p:cTn id="30" dur="3000" fill="hold"/>
                                        <p:tgtEl>
                                          <p:spTgt spid="2"/>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216"/>
                                        </p:tgtEl>
                                        <p:attrNameLst>
                                          <p:attrName>style.visibility</p:attrName>
                                        </p:attrNameLst>
                                      </p:cBhvr>
                                      <p:to>
                                        <p:strVal val="visible"/>
                                      </p:to>
                                    </p:set>
                                    <p:anim calcmode="lin" valueType="num">
                                      <p:cBhvr>
                                        <p:cTn id="33" dur="3000" fill="hold"/>
                                        <p:tgtEl>
                                          <p:spTgt spid="8216"/>
                                        </p:tgtEl>
                                        <p:attrNameLst>
                                          <p:attrName>ppt_x</p:attrName>
                                        </p:attrNameLst>
                                      </p:cBhvr>
                                      <p:tavLst>
                                        <p:tav tm="0">
                                          <p:val>
                                            <p:strVal val="#ppt_x"/>
                                          </p:val>
                                        </p:tav>
                                        <p:tav tm="100000">
                                          <p:val>
                                            <p:strVal val="#ppt_x"/>
                                          </p:val>
                                        </p:tav>
                                      </p:tavLst>
                                    </p:anim>
                                    <p:anim calcmode="lin" valueType="num">
                                      <p:cBhvr>
                                        <p:cTn id="34" dur="3000" fill="hold"/>
                                        <p:tgtEl>
                                          <p:spTgt spid="821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217"/>
                                        </p:tgtEl>
                                        <p:attrNameLst>
                                          <p:attrName>style.visibility</p:attrName>
                                        </p:attrNameLst>
                                      </p:cBhvr>
                                      <p:to>
                                        <p:strVal val="visible"/>
                                      </p:to>
                                    </p:set>
                                    <p:anim calcmode="lin" valueType="num">
                                      <p:cBhvr>
                                        <p:cTn id="37" dur="3000" fill="hold"/>
                                        <p:tgtEl>
                                          <p:spTgt spid="8217"/>
                                        </p:tgtEl>
                                        <p:attrNameLst>
                                          <p:attrName>ppt_x</p:attrName>
                                        </p:attrNameLst>
                                      </p:cBhvr>
                                      <p:tavLst>
                                        <p:tav tm="0">
                                          <p:val>
                                            <p:strVal val="#ppt_x"/>
                                          </p:val>
                                        </p:tav>
                                        <p:tav tm="100000">
                                          <p:val>
                                            <p:strVal val="#ppt_x"/>
                                          </p:val>
                                        </p:tav>
                                      </p:tavLst>
                                    </p:anim>
                                    <p:anim calcmode="lin" valueType="num">
                                      <p:cBhvr>
                                        <p:cTn id="38" dur="3000" fill="hold"/>
                                        <p:tgtEl>
                                          <p:spTgt spid="8217"/>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218"/>
                                        </p:tgtEl>
                                        <p:attrNameLst>
                                          <p:attrName>style.visibility</p:attrName>
                                        </p:attrNameLst>
                                      </p:cBhvr>
                                      <p:to>
                                        <p:strVal val="visible"/>
                                      </p:to>
                                    </p:set>
                                    <p:anim calcmode="lin" valueType="num">
                                      <p:cBhvr>
                                        <p:cTn id="41" dur="3000" fill="hold"/>
                                        <p:tgtEl>
                                          <p:spTgt spid="8218"/>
                                        </p:tgtEl>
                                        <p:attrNameLst>
                                          <p:attrName>ppt_x</p:attrName>
                                        </p:attrNameLst>
                                      </p:cBhvr>
                                      <p:tavLst>
                                        <p:tav tm="0">
                                          <p:val>
                                            <p:strVal val="#ppt_x"/>
                                          </p:val>
                                        </p:tav>
                                        <p:tav tm="100000">
                                          <p:val>
                                            <p:strVal val="#ppt_x"/>
                                          </p:val>
                                        </p:tav>
                                      </p:tavLst>
                                    </p:anim>
                                    <p:anim calcmode="lin" valueType="num">
                                      <p:cBhvr>
                                        <p:cTn id="42" dur="3000" fill="hold"/>
                                        <p:tgtEl>
                                          <p:spTgt spid="8218"/>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8219"/>
                                        </p:tgtEl>
                                        <p:attrNameLst>
                                          <p:attrName>style.visibility</p:attrName>
                                        </p:attrNameLst>
                                      </p:cBhvr>
                                      <p:to>
                                        <p:strVal val="visible"/>
                                      </p:to>
                                    </p:set>
                                    <p:anim calcmode="lin" valueType="num">
                                      <p:cBhvr>
                                        <p:cTn id="45" dur="3000" fill="hold"/>
                                        <p:tgtEl>
                                          <p:spTgt spid="8219"/>
                                        </p:tgtEl>
                                        <p:attrNameLst>
                                          <p:attrName>ppt_x</p:attrName>
                                        </p:attrNameLst>
                                      </p:cBhvr>
                                      <p:tavLst>
                                        <p:tav tm="0">
                                          <p:val>
                                            <p:strVal val="#ppt_x"/>
                                          </p:val>
                                        </p:tav>
                                        <p:tav tm="100000">
                                          <p:val>
                                            <p:strVal val="#ppt_x"/>
                                          </p:val>
                                        </p:tav>
                                      </p:tavLst>
                                    </p:anim>
                                    <p:anim calcmode="lin" valueType="num">
                                      <p:cBhvr>
                                        <p:cTn id="46" dur="3000" fill="hold"/>
                                        <p:tgtEl>
                                          <p:spTgt spid="82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8220"/>
                                        </p:tgtEl>
                                        <p:attrNameLst>
                                          <p:attrName>style.visibility</p:attrName>
                                        </p:attrNameLst>
                                      </p:cBhvr>
                                      <p:to>
                                        <p:strVal val="visible"/>
                                      </p:to>
                                    </p:set>
                                    <p:anim calcmode="lin" valueType="num">
                                      <p:cBhvr>
                                        <p:cTn id="49" dur="3000" fill="hold"/>
                                        <p:tgtEl>
                                          <p:spTgt spid="8220"/>
                                        </p:tgtEl>
                                        <p:attrNameLst>
                                          <p:attrName>ppt_x</p:attrName>
                                        </p:attrNameLst>
                                      </p:cBhvr>
                                      <p:tavLst>
                                        <p:tav tm="0">
                                          <p:val>
                                            <p:strVal val="#ppt_x"/>
                                          </p:val>
                                        </p:tav>
                                        <p:tav tm="100000">
                                          <p:val>
                                            <p:strVal val="#ppt_x"/>
                                          </p:val>
                                        </p:tav>
                                      </p:tavLst>
                                    </p:anim>
                                    <p:anim calcmode="lin" valueType="num">
                                      <p:cBhvr>
                                        <p:cTn id="50" dur="3000" fill="hold"/>
                                        <p:tgtEl>
                                          <p:spTgt spid="8220"/>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8221"/>
                                        </p:tgtEl>
                                        <p:attrNameLst>
                                          <p:attrName>style.visibility</p:attrName>
                                        </p:attrNameLst>
                                      </p:cBhvr>
                                      <p:to>
                                        <p:strVal val="visible"/>
                                      </p:to>
                                    </p:set>
                                    <p:anim calcmode="lin" valueType="num">
                                      <p:cBhvr>
                                        <p:cTn id="53" dur="3000" fill="hold"/>
                                        <p:tgtEl>
                                          <p:spTgt spid="8221"/>
                                        </p:tgtEl>
                                        <p:attrNameLst>
                                          <p:attrName>ppt_x</p:attrName>
                                        </p:attrNameLst>
                                      </p:cBhvr>
                                      <p:tavLst>
                                        <p:tav tm="0">
                                          <p:val>
                                            <p:strVal val="#ppt_x"/>
                                          </p:val>
                                        </p:tav>
                                        <p:tav tm="100000">
                                          <p:val>
                                            <p:strVal val="#ppt_x"/>
                                          </p:val>
                                        </p:tav>
                                      </p:tavLst>
                                    </p:anim>
                                    <p:anim calcmode="lin" valueType="num">
                                      <p:cBhvr>
                                        <p:cTn id="54" dur="3000" fill="hold"/>
                                        <p:tgtEl>
                                          <p:spTgt spid="8221"/>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p:cTn id="57" dur="3000" fill="hold"/>
                                        <p:tgtEl>
                                          <p:spTgt spid="3"/>
                                        </p:tgtEl>
                                        <p:attrNameLst>
                                          <p:attrName>ppt_x</p:attrName>
                                        </p:attrNameLst>
                                      </p:cBhvr>
                                      <p:tavLst>
                                        <p:tav tm="0">
                                          <p:val>
                                            <p:strVal val="#ppt_x"/>
                                          </p:val>
                                        </p:tav>
                                        <p:tav tm="100000">
                                          <p:val>
                                            <p:strVal val="#ppt_x"/>
                                          </p:val>
                                        </p:tav>
                                      </p:tavLst>
                                    </p:anim>
                                    <p:anim calcmode="lin" valueType="num">
                                      <p:cBhvr>
                                        <p:cTn id="58" dur="3000" fill="hold"/>
                                        <p:tgtEl>
                                          <p:spTgt spid="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8229"/>
                                        </p:tgtEl>
                                        <p:attrNameLst>
                                          <p:attrName>style.visibility</p:attrName>
                                        </p:attrNameLst>
                                      </p:cBhvr>
                                      <p:to>
                                        <p:strVal val="visible"/>
                                      </p:to>
                                    </p:set>
                                    <p:anim calcmode="lin" valueType="num">
                                      <p:cBhvr>
                                        <p:cTn id="61" dur="3000" fill="hold"/>
                                        <p:tgtEl>
                                          <p:spTgt spid="8229"/>
                                        </p:tgtEl>
                                        <p:attrNameLst>
                                          <p:attrName>ppt_x</p:attrName>
                                        </p:attrNameLst>
                                      </p:cBhvr>
                                      <p:tavLst>
                                        <p:tav tm="0">
                                          <p:val>
                                            <p:strVal val="#ppt_x"/>
                                          </p:val>
                                        </p:tav>
                                        <p:tav tm="100000">
                                          <p:val>
                                            <p:strVal val="#ppt_x"/>
                                          </p:val>
                                        </p:tav>
                                      </p:tavLst>
                                    </p:anim>
                                    <p:anim calcmode="lin" valueType="num">
                                      <p:cBhvr>
                                        <p:cTn id="62" dur="3000" fill="hold"/>
                                        <p:tgtEl>
                                          <p:spTgt spid="8229"/>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8230"/>
                                        </p:tgtEl>
                                        <p:attrNameLst>
                                          <p:attrName>style.visibility</p:attrName>
                                        </p:attrNameLst>
                                      </p:cBhvr>
                                      <p:to>
                                        <p:strVal val="visible"/>
                                      </p:to>
                                    </p:set>
                                    <p:anim calcmode="lin" valueType="num">
                                      <p:cBhvr>
                                        <p:cTn id="65" dur="3000" fill="hold"/>
                                        <p:tgtEl>
                                          <p:spTgt spid="8230"/>
                                        </p:tgtEl>
                                        <p:attrNameLst>
                                          <p:attrName>ppt_x</p:attrName>
                                        </p:attrNameLst>
                                      </p:cBhvr>
                                      <p:tavLst>
                                        <p:tav tm="0">
                                          <p:val>
                                            <p:strVal val="#ppt_x"/>
                                          </p:val>
                                        </p:tav>
                                        <p:tav tm="100000">
                                          <p:val>
                                            <p:strVal val="#ppt_x"/>
                                          </p:val>
                                        </p:tav>
                                      </p:tavLst>
                                    </p:anim>
                                    <p:anim calcmode="lin" valueType="num">
                                      <p:cBhvr>
                                        <p:cTn id="66" dur="3000" fill="hold"/>
                                        <p:tgtEl>
                                          <p:spTgt spid="823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8231"/>
                                        </p:tgtEl>
                                        <p:attrNameLst>
                                          <p:attrName>style.visibility</p:attrName>
                                        </p:attrNameLst>
                                      </p:cBhvr>
                                      <p:to>
                                        <p:strVal val="visible"/>
                                      </p:to>
                                    </p:set>
                                    <p:anim calcmode="lin" valueType="num">
                                      <p:cBhvr>
                                        <p:cTn id="69" dur="3000" fill="hold"/>
                                        <p:tgtEl>
                                          <p:spTgt spid="8231"/>
                                        </p:tgtEl>
                                        <p:attrNameLst>
                                          <p:attrName>ppt_x</p:attrName>
                                        </p:attrNameLst>
                                      </p:cBhvr>
                                      <p:tavLst>
                                        <p:tav tm="0">
                                          <p:val>
                                            <p:strVal val="#ppt_x"/>
                                          </p:val>
                                        </p:tav>
                                        <p:tav tm="100000">
                                          <p:val>
                                            <p:strVal val="#ppt_x"/>
                                          </p:val>
                                        </p:tav>
                                      </p:tavLst>
                                    </p:anim>
                                    <p:anim calcmode="lin" valueType="num">
                                      <p:cBhvr>
                                        <p:cTn id="70" dur="3000" fill="hold"/>
                                        <p:tgtEl>
                                          <p:spTgt spid="8231"/>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8232"/>
                                        </p:tgtEl>
                                        <p:attrNameLst>
                                          <p:attrName>style.visibility</p:attrName>
                                        </p:attrNameLst>
                                      </p:cBhvr>
                                      <p:to>
                                        <p:strVal val="visible"/>
                                      </p:to>
                                    </p:set>
                                    <p:anim calcmode="lin" valueType="num">
                                      <p:cBhvr>
                                        <p:cTn id="73" dur="3000" fill="hold"/>
                                        <p:tgtEl>
                                          <p:spTgt spid="8232"/>
                                        </p:tgtEl>
                                        <p:attrNameLst>
                                          <p:attrName>ppt_x</p:attrName>
                                        </p:attrNameLst>
                                      </p:cBhvr>
                                      <p:tavLst>
                                        <p:tav tm="0">
                                          <p:val>
                                            <p:strVal val="#ppt_x"/>
                                          </p:val>
                                        </p:tav>
                                        <p:tav tm="100000">
                                          <p:val>
                                            <p:strVal val="#ppt_x"/>
                                          </p:val>
                                        </p:tav>
                                      </p:tavLst>
                                    </p:anim>
                                    <p:anim calcmode="lin" valueType="num">
                                      <p:cBhvr>
                                        <p:cTn id="74" dur="3000" fill="hold"/>
                                        <p:tgtEl>
                                          <p:spTgt spid="8232"/>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p:cTn id="77" dur="3000" fill="hold"/>
                                        <p:tgtEl>
                                          <p:spTgt spid="6"/>
                                        </p:tgtEl>
                                        <p:attrNameLst>
                                          <p:attrName>ppt_x</p:attrName>
                                        </p:attrNameLst>
                                      </p:cBhvr>
                                      <p:tavLst>
                                        <p:tav tm="0">
                                          <p:val>
                                            <p:strVal val="#ppt_x"/>
                                          </p:val>
                                        </p:tav>
                                        <p:tav tm="100000">
                                          <p:val>
                                            <p:strVal val="#ppt_x"/>
                                          </p:val>
                                        </p:tav>
                                      </p:tavLst>
                                    </p:anim>
                                    <p:anim calcmode="lin" valueType="num">
                                      <p:cBhvr>
                                        <p:cTn id="78" dur="3000" fill="hold"/>
                                        <p:tgtEl>
                                          <p:spTgt spid="6"/>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8236"/>
                                        </p:tgtEl>
                                        <p:attrNameLst>
                                          <p:attrName>style.visibility</p:attrName>
                                        </p:attrNameLst>
                                      </p:cBhvr>
                                      <p:to>
                                        <p:strVal val="visible"/>
                                      </p:to>
                                    </p:set>
                                    <p:anim calcmode="lin" valueType="num">
                                      <p:cBhvr>
                                        <p:cTn id="81" dur="3000" fill="hold"/>
                                        <p:tgtEl>
                                          <p:spTgt spid="8236"/>
                                        </p:tgtEl>
                                        <p:attrNameLst>
                                          <p:attrName>ppt_x</p:attrName>
                                        </p:attrNameLst>
                                      </p:cBhvr>
                                      <p:tavLst>
                                        <p:tav tm="0">
                                          <p:val>
                                            <p:strVal val="#ppt_x"/>
                                          </p:val>
                                        </p:tav>
                                        <p:tav tm="100000">
                                          <p:val>
                                            <p:strVal val="#ppt_x"/>
                                          </p:val>
                                        </p:tav>
                                      </p:tavLst>
                                    </p:anim>
                                    <p:anim calcmode="lin" valueType="num">
                                      <p:cBhvr>
                                        <p:cTn id="82" dur="3000" fill="hold"/>
                                        <p:tgtEl>
                                          <p:spTgt spid="8236"/>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8237"/>
                                        </p:tgtEl>
                                        <p:attrNameLst>
                                          <p:attrName>style.visibility</p:attrName>
                                        </p:attrNameLst>
                                      </p:cBhvr>
                                      <p:to>
                                        <p:strVal val="visible"/>
                                      </p:to>
                                    </p:set>
                                    <p:anim calcmode="lin" valueType="num">
                                      <p:cBhvr>
                                        <p:cTn id="85" dur="3000" fill="hold"/>
                                        <p:tgtEl>
                                          <p:spTgt spid="8237"/>
                                        </p:tgtEl>
                                        <p:attrNameLst>
                                          <p:attrName>ppt_x</p:attrName>
                                        </p:attrNameLst>
                                      </p:cBhvr>
                                      <p:tavLst>
                                        <p:tav tm="0">
                                          <p:val>
                                            <p:strVal val="#ppt_x"/>
                                          </p:val>
                                        </p:tav>
                                        <p:tav tm="100000">
                                          <p:val>
                                            <p:strVal val="#ppt_x"/>
                                          </p:val>
                                        </p:tav>
                                      </p:tavLst>
                                    </p:anim>
                                    <p:anim calcmode="lin" valueType="num">
                                      <p:cBhvr>
                                        <p:cTn id="86" dur="3000" fill="hold"/>
                                        <p:tgtEl>
                                          <p:spTgt spid="823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8238"/>
                                        </p:tgtEl>
                                        <p:attrNameLst>
                                          <p:attrName>style.visibility</p:attrName>
                                        </p:attrNameLst>
                                      </p:cBhvr>
                                      <p:to>
                                        <p:strVal val="visible"/>
                                      </p:to>
                                    </p:set>
                                    <p:anim calcmode="lin" valueType="num">
                                      <p:cBhvr>
                                        <p:cTn id="91" dur="500" fill="hold"/>
                                        <p:tgtEl>
                                          <p:spTgt spid="8238"/>
                                        </p:tgtEl>
                                        <p:attrNameLst>
                                          <p:attrName>ppt_x</p:attrName>
                                        </p:attrNameLst>
                                      </p:cBhvr>
                                      <p:tavLst>
                                        <p:tav tm="0">
                                          <p:val>
                                            <p:strVal val="#ppt_x"/>
                                          </p:val>
                                        </p:tav>
                                        <p:tav tm="100000">
                                          <p:val>
                                            <p:strVal val="#ppt_x"/>
                                          </p:val>
                                        </p:tav>
                                      </p:tavLst>
                                    </p:anim>
                                    <p:anim calcmode="lin" valueType="num">
                                      <p:cBhvr>
                                        <p:cTn id="92" dur="500" fill="hold"/>
                                        <p:tgtEl>
                                          <p:spTgt spid="8238"/>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8239"/>
                                        </p:tgtEl>
                                        <p:attrNameLst>
                                          <p:attrName>style.visibility</p:attrName>
                                        </p:attrNameLst>
                                      </p:cBhvr>
                                      <p:to>
                                        <p:strVal val="visible"/>
                                      </p:to>
                                    </p:set>
                                    <p:anim calcmode="lin" valueType="num">
                                      <p:cBhvr>
                                        <p:cTn id="95" dur="500" fill="hold"/>
                                        <p:tgtEl>
                                          <p:spTgt spid="8239"/>
                                        </p:tgtEl>
                                        <p:attrNameLst>
                                          <p:attrName>ppt_x</p:attrName>
                                        </p:attrNameLst>
                                      </p:cBhvr>
                                      <p:tavLst>
                                        <p:tav tm="0">
                                          <p:val>
                                            <p:strVal val="#ppt_x"/>
                                          </p:val>
                                        </p:tav>
                                        <p:tav tm="100000">
                                          <p:val>
                                            <p:strVal val="#ppt_x"/>
                                          </p:val>
                                        </p:tav>
                                      </p:tavLst>
                                    </p:anim>
                                    <p:anim calcmode="lin" valueType="num">
                                      <p:cBhvr>
                                        <p:cTn id="96" dur="500" fill="hold"/>
                                        <p:tgtEl>
                                          <p:spTgt spid="8239"/>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7"/>
                                        </p:tgtEl>
                                        <p:attrNameLst>
                                          <p:attrName>style.visibility</p:attrName>
                                        </p:attrNameLst>
                                      </p:cBhvr>
                                      <p:to>
                                        <p:strVal val="visible"/>
                                      </p:to>
                                    </p:set>
                                    <p:anim calcmode="lin" valueType="num">
                                      <p:cBhvr>
                                        <p:cTn id="99" dur="500" fill="hold"/>
                                        <p:tgtEl>
                                          <p:spTgt spid="7"/>
                                        </p:tgtEl>
                                        <p:attrNameLst>
                                          <p:attrName>ppt_x</p:attrName>
                                        </p:attrNameLst>
                                      </p:cBhvr>
                                      <p:tavLst>
                                        <p:tav tm="0">
                                          <p:val>
                                            <p:strVal val="#ppt_x"/>
                                          </p:val>
                                        </p:tav>
                                        <p:tav tm="100000">
                                          <p:val>
                                            <p:strVal val="#ppt_x"/>
                                          </p:val>
                                        </p:tav>
                                      </p:tavLst>
                                    </p:anim>
                                    <p:anim calcmode="lin" valueType="num">
                                      <p:cBhvr>
                                        <p:cTn id="100" dur="500" fill="hold"/>
                                        <p:tgtEl>
                                          <p:spTgt spid="7"/>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8243"/>
                                        </p:tgtEl>
                                        <p:attrNameLst>
                                          <p:attrName>style.visibility</p:attrName>
                                        </p:attrNameLst>
                                      </p:cBhvr>
                                      <p:to>
                                        <p:strVal val="visible"/>
                                      </p:to>
                                    </p:set>
                                    <p:anim calcmode="lin" valueType="num">
                                      <p:cBhvr>
                                        <p:cTn id="103" dur="500" fill="hold"/>
                                        <p:tgtEl>
                                          <p:spTgt spid="8243"/>
                                        </p:tgtEl>
                                        <p:attrNameLst>
                                          <p:attrName>ppt_x</p:attrName>
                                        </p:attrNameLst>
                                      </p:cBhvr>
                                      <p:tavLst>
                                        <p:tav tm="0">
                                          <p:val>
                                            <p:strVal val="#ppt_x"/>
                                          </p:val>
                                        </p:tav>
                                        <p:tav tm="100000">
                                          <p:val>
                                            <p:strVal val="#ppt_x"/>
                                          </p:val>
                                        </p:tav>
                                      </p:tavLst>
                                    </p:anim>
                                    <p:anim calcmode="lin" valueType="num">
                                      <p:cBhvr>
                                        <p:cTn id="104" dur="500" fill="hold"/>
                                        <p:tgtEl>
                                          <p:spTgt spid="8243"/>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8244"/>
                                        </p:tgtEl>
                                        <p:attrNameLst>
                                          <p:attrName>style.visibility</p:attrName>
                                        </p:attrNameLst>
                                      </p:cBhvr>
                                      <p:to>
                                        <p:strVal val="visible"/>
                                      </p:to>
                                    </p:set>
                                    <p:anim calcmode="lin" valueType="num">
                                      <p:cBhvr>
                                        <p:cTn id="107" dur="500" fill="hold"/>
                                        <p:tgtEl>
                                          <p:spTgt spid="8244"/>
                                        </p:tgtEl>
                                        <p:attrNameLst>
                                          <p:attrName>ppt_x</p:attrName>
                                        </p:attrNameLst>
                                      </p:cBhvr>
                                      <p:tavLst>
                                        <p:tav tm="0">
                                          <p:val>
                                            <p:strVal val="#ppt_x"/>
                                          </p:val>
                                        </p:tav>
                                        <p:tav tm="100000">
                                          <p:val>
                                            <p:strVal val="#ppt_x"/>
                                          </p:val>
                                        </p:tav>
                                      </p:tavLst>
                                    </p:anim>
                                    <p:anim calcmode="lin" valueType="num">
                                      <p:cBhvr>
                                        <p:cTn id="108" dur="500" fill="hold"/>
                                        <p:tgtEl>
                                          <p:spTgt spid="8244"/>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8245"/>
                                        </p:tgtEl>
                                        <p:attrNameLst>
                                          <p:attrName>style.visibility</p:attrName>
                                        </p:attrNameLst>
                                      </p:cBhvr>
                                      <p:to>
                                        <p:strVal val="visible"/>
                                      </p:to>
                                    </p:set>
                                    <p:anim calcmode="lin" valueType="num">
                                      <p:cBhvr>
                                        <p:cTn id="111" dur="500" fill="hold"/>
                                        <p:tgtEl>
                                          <p:spTgt spid="8245"/>
                                        </p:tgtEl>
                                        <p:attrNameLst>
                                          <p:attrName>ppt_x</p:attrName>
                                        </p:attrNameLst>
                                      </p:cBhvr>
                                      <p:tavLst>
                                        <p:tav tm="0">
                                          <p:val>
                                            <p:strVal val="#ppt_x"/>
                                          </p:val>
                                        </p:tav>
                                        <p:tav tm="100000">
                                          <p:val>
                                            <p:strVal val="#ppt_x"/>
                                          </p:val>
                                        </p:tav>
                                      </p:tavLst>
                                    </p:anim>
                                    <p:anim calcmode="lin" valueType="num">
                                      <p:cBhvr>
                                        <p:cTn id="112" dur="500" fill="hold"/>
                                        <p:tgtEl>
                                          <p:spTgt spid="8245"/>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8246"/>
                                        </p:tgtEl>
                                        <p:attrNameLst>
                                          <p:attrName>style.visibility</p:attrName>
                                        </p:attrNameLst>
                                      </p:cBhvr>
                                      <p:to>
                                        <p:strVal val="visible"/>
                                      </p:to>
                                    </p:set>
                                    <p:anim calcmode="lin" valueType="num">
                                      <p:cBhvr>
                                        <p:cTn id="115" dur="500" fill="hold"/>
                                        <p:tgtEl>
                                          <p:spTgt spid="8246"/>
                                        </p:tgtEl>
                                        <p:attrNameLst>
                                          <p:attrName>ppt_x</p:attrName>
                                        </p:attrNameLst>
                                      </p:cBhvr>
                                      <p:tavLst>
                                        <p:tav tm="0">
                                          <p:val>
                                            <p:strVal val="#ppt_x"/>
                                          </p:val>
                                        </p:tav>
                                        <p:tav tm="100000">
                                          <p:val>
                                            <p:strVal val="#ppt_x"/>
                                          </p:val>
                                        </p:tav>
                                      </p:tavLst>
                                    </p:anim>
                                    <p:anim calcmode="lin" valueType="num">
                                      <p:cBhvr>
                                        <p:cTn id="116" dur="500" fill="hold"/>
                                        <p:tgtEl>
                                          <p:spTgt spid="8246"/>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8247"/>
                                        </p:tgtEl>
                                        <p:attrNameLst>
                                          <p:attrName>style.visibility</p:attrName>
                                        </p:attrNameLst>
                                      </p:cBhvr>
                                      <p:to>
                                        <p:strVal val="visible"/>
                                      </p:to>
                                    </p:set>
                                    <p:anim calcmode="lin" valueType="num">
                                      <p:cBhvr>
                                        <p:cTn id="119" dur="500" fill="hold"/>
                                        <p:tgtEl>
                                          <p:spTgt spid="8247"/>
                                        </p:tgtEl>
                                        <p:attrNameLst>
                                          <p:attrName>ppt_x</p:attrName>
                                        </p:attrNameLst>
                                      </p:cBhvr>
                                      <p:tavLst>
                                        <p:tav tm="0">
                                          <p:val>
                                            <p:strVal val="#ppt_x"/>
                                          </p:val>
                                        </p:tav>
                                        <p:tav tm="100000">
                                          <p:val>
                                            <p:strVal val="#ppt_x"/>
                                          </p:val>
                                        </p:tav>
                                      </p:tavLst>
                                    </p:anim>
                                    <p:anim calcmode="lin" valueType="num">
                                      <p:cBhvr>
                                        <p:cTn id="120" dur="500" fill="hold"/>
                                        <p:tgtEl>
                                          <p:spTgt spid="8247"/>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8248"/>
                                        </p:tgtEl>
                                        <p:attrNameLst>
                                          <p:attrName>style.visibility</p:attrName>
                                        </p:attrNameLst>
                                      </p:cBhvr>
                                      <p:to>
                                        <p:strVal val="visible"/>
                                      </p:to>
                                    </p:set>
                                    <p:anim calcmode="lin" valueType="num">
                                      <p:cBhvr>
                                        <p:cTn id="123" dur="500" fill="hold"/>
                                        <p:tgtEl>
                                          <p:spTgt spid="8248"/>
                                        </p:tgtEl>
                                        <p:attrNameLst>
                                          <p:attrName>ppt_x</p:attrName>
                                        </p:attrNameLst>
                                      </p:cBhvr>
                                      <p:tavLst>
                                        <p:tav tm="0">
                                          <p:val>
                                            <p:strVal val="#ppt_x"/>
                                          </p:val>
                                        </p:tav>
                                        <p:tav tm="100000">
                                          <p:val>
                                            <p:strVal val="#ppt_x"/>
                                          </p:val>
                                        </p:tav>
                                      </p:tavLst>
                                    </p:anim>
                                    <p:anim calcmode="lin" valueType="num">
                                      <p:cBhvr>
                                        <p:cTn id="124" dur="500" fill="hold"/>
                                        <p:tgtEl>
                                          <p:spTgt spid="8248"/>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8249"/>
                                        </p:tgtEl>
                                        <p:attrNameLst>
                                          <p:attrName>style.visibility</p:attrName>
                                        </p:attrNameLst>
                                      </p:cBhvr>
                                      <p:to>
                                        <p:strVal val="visible"/>
                                      </p:to>
                                    </p:set>
                                    <p:anim calcmode="lin" valueType="num">
                                      <p:cBhvr>
                                        <p:cTn id="127" dur="500" fill="hold"/>
                                        <p:tgtEl>
                                          <p:spTgt spid="8249"/>
                                        </p:tgtEl>
                                        <p:attrNameLst>
                                          <p:attrName>ppt_x</p:attrName>
                                        </p:attrNameLst>
                                      </p:cBhvr>
                                      <p:tavLst>
                                        <p:tav tm="0">
                                          <p:val>
                                            <p:strVal val="#ppt_x"/>
                                          </p:val>
                                        </p:tav>
                                        <p:tav tm="100000">
                                          <p:val>
                                            <p:strVal val="#ppt_x"/>
                                          </p:val>
                                        </p:tav>
                                      </p:tavLst>
                                    </p:anim>
                                    <p:anim calcmode="lin" valueType="num">
                                      <p:cBhvr>
                                        <p:cTn id="128" dur="500" fill="hold"/>
                                        <p:tgtEl>
                                          <p:spTgt spid="8249"/>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8250"/>
                                        </p:tgtEl>
                                        <p:attrNameLst>
                                          <p:attrName>style.visibility</p:attrName>
                                        </p:attrNameLst>
                                      </p:cBhvr>
                                      <p:to>
                                        <p:strVal val="visible"/>
                                      </p:to>
                                    </p:set>
                                    <p:anim calcmode="lin" valueType="num">
                                      <p:cBhvr>
                                        <p:cTn id="131" dur="500" fill="hold"/>
                                        <p:tgtEl>
                                          <p:spTgt spid="8250"/>
                                        </p:tgtEl>
                                        <p:attrNameLst>
                                          <p:attrName>ppt_x</p:attrName>
                                        </p:attrNameLst>
                                      </p:cBhvr>
                                      <p:tavLst>
                                        <p:tav tm="0">
                                          <p:val>
                                            <p:strVal val="#ppt_x"/>
                                          </p:val>
                                        </p:tav>
                                        <p:tav tm="100000">
                                          <p:val>
                                            <p:strVal val="#ppt_x"/>
                                          </p:val>
                                        </p:tav>
                                      </p:tavLst>
                                    </p:anim>
                                    <p:anim calcmode="lin" valueType="num">
                                      <p:cBhvr>
                                        <p:cTn id="132" dur="500" fill="hold"/>
                                        <p:tgtEl>
                                          <p:spTgt spid="8250"/>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8251"/>
                                        </p:tgtEl>
                                        <p:attrNameLst>
                                          <p:attrName>style.visibility</p:attrName>
                                        </p:attrNameLst>
                                      </p:cBhvr>
                                      <p:to>
                                        <p:strVal val="visible"/>
                                      </p:to>
                                    </p:set>
                                    <p:anim calcmode="lin" valueType="num">
                                      <p:cBhvr>
                                        <p:cTn id="135" dur="500" fill="hold"/>
                                        <p:tgtEl>
                                          <p:spTgt spid="8251"/>
                                        </p:tgtEl>
                                        <p:attrNameLst>
                                          <p:attrName>ppt_x</p:attrName>
                                        </p:attrNameLst>
                                      </p:cBhvr>
                                      <p:tavLst>
                                        <p:tav tm="0">
                                          <p:val>
                                            <p:strVal val="#ppt_x"/>
                                          </p:val>
                                        </p:tav>
                                        <p:tav tm="100000">
                                          <p:val>
                                            <p:strVal val="#ppt_x"/>
                                          </p:val>
                                        </p:tav>
                                      </p:tavLst>
                                    </p:anim>
                                    <p:anim calcmode="lin" valueType="num">
                                      <p:cBhvr>
                                        <p:cTn id="136" dur="500" fill="hold"/>
                                        <p:tgtEl>
                                          <p:spTgt spid="8251"/>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8252"/>
                                        </p:tgtEl>
                                        <p:attrNameLst>
                                          <p:attrName>style.visibility</p:attrName>
                                        </p:attrNameLst>
                                      </p:cBhvr>
                                      <p:to>
                                        <p:strVal val="visible"/>
                                      </p:to>
                                    </p:set>
                                    <p:anim calcmode="lin" valueType="num">
                                      <p:cBhvr>
                                        <p:cTn id="139" dur="500" fill="hold"/>
                                        <p:tgtEl>
                                          <p:spTgt spid="8252"/>
                                        </p:tgtEl>
                                        <p:attrNameLst>
                                          <p:attrName>ppt_x</p:attrName>
                                        </p:attrNameLst>
                                      </p:cBhvr>
                                      <p:tavLst>
                                        <p:tav tm="0">
                                          <p:val>
                                            <p:strVal val="#ppt_x"/>
                                          </p:val>
                                        </p:tav>
                                        <p:tav tm="100000">
                                          <p:val>
                                            <p:strVal val="#ppt_x"/>
                                          </p:val>
                                        </p:tav>
                                      </p:tavLst>
                                    </p:anim>
                                    <p:anim calcmode="lin" valueType="num">
                                      <p:cBhvr>
                                        <p:cTn id="140" dur="500" fill="hold"/>
                                        <p:tgtEl>
                                          <p:spTgt spid="8252"/>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8"/>
                                        </p:tgtEl>
                                        <p:attrNameLst>
                                          <p:attrName>style.visibility</p:attrName>
                                        </p:attrNameLst>
                                      </p:cBhvr>
                                      <p:to>
                                        <p:strVal val="visible"/>
                                      </p:to>
                                    </p:set>
                                    <p:anim calcmode="lin" valueType="num">
                                      <p:cBhvr>
                                        <p:cTn id="143" dur="500" fill="hold"/>
                                        <p:tgtEl>
                                          <p:spTgt spid="8"/>
                                        </p:tgtEl>
                                        <p:attrNameLst>
                                          <p:attrName>ppt_x</p:attrName>
                                        </p:attrNameLst>
                                      </p:cBhvr>
                                      <p:tavLst>
                                        <p:tav tm="0">
                                          <p:val>
                                            <p:strVal val="#ppt_x"/>
                                          </p:val>
                                        </p:tav>
                                        <p:tav tm="100000">
                                          <p:val>
                                            <p:strVal val="#ppt_x"/>
                                          </p:val>
                                        </p:tav>
                                      </p:tavLst>
                                    </p:anim>
                                    <p:anim calcmode="lin" valueType="num">
                                      <p:cBhvr>
                                        <p:cTn id="144" dur="500" fill="hold"/>
                                        <p:tgtEl>
                                          <p:spTgt spid="8"/>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8256"/>
                                        </p:tgtEl>
                                        <p:attrNameLst>
                                          <p:attrName>style.visibility</p:attrName>
                                        </p:attrNameLst>
                                      </p:cBhvr>
                                      <p:to>
                                        <p:strVal val="visible"/>
                                      </p:to>
                                    </p:set>
                                    <p:anim calcmode="lin" valueType="num">
                                      <p:cBhvr>
                                        <p:cTn id="147" dur="500" fill="hold"/>
                                        <p:tgtEl>
                                          <p:spTgt spid="8256"/>
                                        </p:tgtEl>
                                        <p:attrNameLst>
                                          <p:attrName>ppt_x</p:attrName>
                                        </p:attrNameLst>
                                      </p:cBhvr>
                                      <p:tavLst>
                                        <p:tav tm="0">
                                          <p:val>
                                            <p:strVal val="#ppt_x"/>
                                          </p:val>
                                        </p:tav>
                                        <p:tav tm="100000">
                                          <p:val>
                                            <p:strVal val="#ppt_x"/>
                                          </p:val>
                                        </p:tav>
                                      </p:tavLst>
                                    </p:anim>
                                    <p:anim calcmode="lin" valueType="num">
                                      <p:cBhvr>
                                        <p:cTn id="148" dur="500" fill="hold"/>
                                        <p:tgtEl>
                                          <p:spTgt spid="8256"/>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8257"/>
                                        </p:tgtEl>
                                        <p:attrNameLst>
                                          <p:attrName>style.visibility</p:attrName>
                                        </p:attrNameLst>
                                      </p:cBhvr>
                                      <p:to>
                                        <p:strVal val="visible"/>
                                      </p:to>
                                    </p:set>
                                    <p:anim calcmode="lin" valueType="num">
                                      <p:cBhvr>
                                        <p:cTn id="151" dur="3000" fill="hold"/>
                                        <p:tgtEl>
                                          <p:spTgt spid="8257"/>
                                        </p:tgtEl>
                                        <p:attrNameLst>
                                          <p:attrName>ppt_x</p:attrName>
                                        </p:attrNameLst>
                                      </p:cBhvr>
                                      <p:tavLst>
                                        <p:tav tm="0">
                                          <p:val>
                                            <p:strVal val="#ppt_x"/>
                                          </p:val>
                                        </p:tav>
                                        <p:tav tm="100000">
                                          <p:val>
                                            <p:strVal val="#ppt_x"/>
                                          </p:val>
                                        </p:tav>
                                      </p:tavLst>
                                    </p:anim>
                                    <p:anim calcmode="lin" valueType="num">
                                      <p:cBhvr>
                                        <p:cTn id="152" dur="3000" fill="hold"/>
                                        <p:tgtEl>
                                          <p:spTgt spid="82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8258"/>
                                        </p:tgtEl>
                                        <p:attrNameLst>
                                          <p:attrName>style.visibility</p:attrName>
                                        </p:attrNameLst>
                                      </p:cBhvr>
                                      <p:to>
                                        <p:strVal val="visible"/>
                                      </p:to>
                                    </p:set>
                                    <p:anim calcmode="lin" valueType="num">
                                      <p:cBhvr>
                                        <p:cTn id="155" dur="500" fill="hold"/>
                                        <p:tgtEl>
                                          <p:spTgt spid="8258"/>
                                        </p:tgtEl>
                                        <p:attrNameLst>
                                          <p:attrName>ppt_x</p:attrName>
                                        </p:attrNameLst>
                                      </p:cBhvr>
                                      <p:tavLst>
                                        <p:tav tm="0">
                                          <p:val>
                                            <p:strVal val="#ppt_x"/>
                                          </p:val>
                                        </p:tav>
                                        <p:tav tm="100000">
                                          <p:val>
                                            <p:strVal val="#ppt_x"/>
                                          </p:val>
                                        </p:tav>
                                      </p:tavLst>
                                    </p:anim>
                                    <p:anim calcmode="lin" valueType="num">
                                      <p:cBhvr>
                                        <p:cTn id="156" dur="500" fill="hold"/>
                                        <p:tgtEl>
                                          <p:spTgt spid="8258"/>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8259"/>
                                        </p:tgtEl>
                                        <p:attrNameLst>
                                          <p:attrName>style.visibility</p:attrName>
                                        </p:attrNameLst>
                                      </p:cBhvr>
                                      <p:to>
                                        <p:strVal val="visible"/>
                                      </p:to>
                                    </p:set>
                                    <p:anim calcmode="lin" valueType="num">
                                      <p:cBhvr>
                                        <p:cTn id="159" dur="500" fill="hold"/>
                                        <p:tgtEl>
                                          <p:spTgt spid="8259"/>
                                        </p:tgtEl>
                                        <p:attrNameLst>
                                          <p:attrName>ppt_x</p:attrName>
                                        </p:attrNameLst>
                                      </p:cBhvr>
                                      <p:tavLst>
                                        <p:tav tm="0">
                                          <p:val>
                                            <p:strVal val="#ppt_x"/>
                                          </p:val>
                                        </p:tav>
                                        <p:tav tm="100000">
                                          <p:val>
                                            <p:strVal val="#ppt_x"/>
                                          </p:val>
                                        </p:tav>
                                      </p:tavLst>
                                    </p:anim>
                                    <p:anim calcmode="lin" valueType="num">
                                      <p:cBhvr>
                                        <p:cTn id="160" dur="500" fill="hold"/>
                                        <p:tgtEl>
                                          <p:spTgt spid="8259"/>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8260"/>
                                        </p:tgtEl>
                                        <p:attrNameLst>
                                          <p:attrName>style.visibility</p:attrName>
                                        </p:attrNameLst>
                                      </p:cBhvr>
                                      <p:to>
                                        <p:strVal val="visible"/>
                                      </p:to>
                                    </p:set>
                                    <p:anim calcmode="lin" valueType="num">
                                      <p:cBhvr>
                                        <p:cTn id="163" dur="500" fill="hold"/>
                                        <p:tgtEl>
                                          <p:spTgt spid="8260"/>
                                        </p:tgtEl>
                                        <p:attrNameLst>
                                          <p:attrName>ppt_x</p:attrName>
                                        </p:attrNameLst>
                                      </p:cBhvr>
                                      <p:tavLst>
                                        <p:tav tm="0">
                                          <p:val>
                                            <p:strVal val="#ppt_x"/>
                                          </p:val>
                                        </p:tav>
                                        <p:tav tm="100000">
                                          <p:val>
                                            <p:strVal val="#ppt_x"/>
                                          </p:val>
                                        </p:tav>
                                      </p:tavLst>
                                    </p:anim>
                                    <p:anim calcmode="lin" valueType="num">
                                      <p:cBhvr>
                                        <p:cTn id="164" dur="500" fill="hold"/>
                                        <p:tgtEl>
                                          <p:spTgt spid="8260"/>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8261"/>
                                        </p:tgtEl>
                                        <p:attrNameLst>
                                          <p:attrName>style.visibility</p:attrName>
                                        </p:attrNameLst>
                                      </p:cBhvr>
                                      <p:to>
                                        <p:strVal val="visible"/>
                                      </p:to>
                                    </p:set>
                                    <p:anim calcmode="lin" valueType="num">
                                      <p:cBhvr>
                                        <p:cTn id="167" dur="500" fill="hold"/>
                                        <p:tgtEl>
                                          <p:spTgt spid="8261"/>
                                        </p:tgtEl>
                                        <p:attrNameLst>
                                          <p:attrName>ppt_x</p:attrName>
                                        </p:attrNameLst>
                                      </p:cBhvr>
                                      <p:tavLst>
                                        <p:tav tm="0">
                                          <p:val>
                                            <p:strVal val="#ppt_x"/>
                                          </p:val>
                                        </p:tav>
                                        <p:tav tm="100000">
                                          <p:val>
                                            <p:strVal val="#ppt_x"/>
                                          </p:val>
                                        </p:tav>
                                      </p:tavLst>
                                    </p:anim>
                                    <p:anim calcmode="lin" valueType="num">
                                      <p:cBhvr>
                                        <p:cTn id="168" dur="500" fill="hold"/>
                                        <p:tgtEl>
                                          <p:spTgt spid="8261"/>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9"/>
                                        </p:tgtEl>
                                        <p:attrNameLst>
                                          <p:attrName>style.visibility</p:attrName>
                                        </p:attrNameLst>
                                      </p:cBhvr>
                                      <p:to>
                                        <p:strVal val="visible"/>
                                      </p:to>
                                    </p:set>
                                    <p:anim calcmode="lin" valueType="num">
                                      <p:cBhvr>
                                        <p:cTn id="171" dur="500" fill="hold"/>
                                        <p:tgtEl>
                                          <p:spTgt spid="9"/>
                                        </p:tgtEl>
                                        <p:attrNameLst>
                                          <p:attrName>ppt_x</p:attrName>
                                        </p:attrNameLst>
                                      </p:cBhvr>
                                      <p:tavLst>
                                        <p:tav tm="0">
                                          <p:val>
                                            <p:strVal val="#ppt_x"/>
                                          </p:val>
                                        </p:tav>
                                        <p:tav tm="100000">
                                          <p:val>
                                            <p:strVal val="#ppt_x"/>
                                          </p:val>
                                        </p:tav>
                                      </p:tavLst>
                                    </p:anim>
                                    <p:anim calcmode="lin" valueType="num">
                                      <p:cBhvr>
                                        <p:cTn id="172" dur="500" fill="hold"/>
                                        <p:tgtEl>
                                          <p:spTgt spid="9"/>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8265"/>
                                        </p:tgtEl>
                                        <p:attrNameLst>
                                          <p:attrName>style.visibility</p:attrName>
                                        </p:attrNameLst>
                                      </p:cBhvr>
                                      <p:to>
                                        <p:strVal val="visible"/>
                                      </p:to>
                                    </p:set>
                                    <p:anim calcmode="lin" valueType="num">
                                      <p:cBhvr>
                                        <p:cTn id="175" dur="500" fill="hold"/>
                                        <p:tgtEl>
                                          <p:spTgt spid="8265"/>
                                        </p:tgtEl>
                                        <p:attrNameLst>
                                          <p:attrName>ppt_x</p:attrName>
                                        </p:attrNameLst>
                                      </p:cBhvr>
                                      <p:tavLst>
                                        <p:tav tm="0">
                                          <p:val>
                                            <p:strVal val="#ppt_x"/>
                                          </p:val>
                                        </p:tav>
                                        <p:tav tm="100000">
                                          <p:val>
                                            <p:strVal val="#ppt_x"/>
                                          </p:val>
                                        </p:tav>
                                      </p:tavLst>
                                    </p:anim>
                                    <p:anim calcmode="lin" valueType="num">
                                      <p:cBhvr>
                                        <p:cTn id="176" dur="500" fill="hold"/>
                                        <p:tgtEl>
                                          <p:spTgt spid="8265"/>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8266"/>
                                        </p:tgtEl>
                                        <p:attrNameLst>
                                          <p:attrName>style.visibility</p:attrName>
                                        </p:attrNameLst>
                                      </p:cBhvr>
                                      <p:to>
                                        <p:strVal val="visible"/>
                                      </p:to>
                                    </p:set>
                                    <p:anim calcmode="lin" valueType="num">
                                      <p:cBhvr>
                                        <p:cTn id="179" dur="500" fill="hold"/>
                                        <p:tgtEl>
                                          <p:spTgt spid="8266"/>
                                        </p:tgtEl>
                                        <p:attrNameLst>
                                          <p:attrName>ppt_x</p:attrName>
                                        </p:attrNameLst>
                                      </p:cBhvr>
                                      <p:tavLst>
                                        <p:tav tm="0">
                                          <p:val>
                                            <p:strVal val="#ppt_x"/>
                                          </p:val>
                                        </p:tav>
                                        <p:tav tm="100000">
                                          <p:val>
                                            <p:strVal val="#ppt_x"/>
                                          </p:val>
                                        </p:tav>
                                      </p:tavLst>
                                    </p:anim>
                                    <p:anim calcmode="lin" valueType="num">
                                      <p:cBhvr>
                                        <p:cTn id="180" dur="500" fill="hold"/>
                                        <p:tgtEl>
                                          <p:spTgt spid="8266"/>
                                        </p:tgtEl>
                                        <p:attrNameLst>
                                          <p:attrName>ppt_y</p:attrName>
                                        </p:attrNameLst>
                                      </p:cBhvr>
                                      <p:tavLst>
                                        <p:tav tm="0">
                                          <p:val>
                                            <p:strVal val="1+#ppt_h/2"/>
                                          </p:val>
                                        </p:tav>
                                        <p:tav tm="100000">
                                          <p:val>
                                            <p:strVal val="#ppt_y"/>
                                          </p:val>
                                        </p:tav>
                                      </p:tavLst>
                                    </p:anim>
                                  </p:childTnLst>
                                </p:cTn>
                              </p:par>
                              <p:par>
                                <p:cTn id="181" presetID="2" presetClass="entr" presetSubtype="4" fill="hold" nodeType="withEffect">
                                  <p:stCondLst>
                                    <p:cond delay="0"/>
                                  </p:stCondLst>
                                  <p:childTnLst>
                                    <p:set>
                                      <p:cBhvr>
                                        <p:cTn id="182" dur="1" fill="hold">
                                          <p:stCondLst>
                                            <p:cond delay="0"/>
                                          </p:stCondLst>
                                        </p:cTn>
                                        <p:tgtEl>
                                          <p:spTgt spid="8267"/>
                                        </p:tgtEl>
                                        <p:attrNameLst>
                                          <p:attrName>style.visibility</p:attrName>
                                        </p:attrNameLst>
                                      </p:cBhvr>
                                      <p:to>
                                        <p:strVal val="visible"/>
                                      </p:to>
                                    </p:set>
                                    <p:anim calcmode="lin" valueType="num">
                                      <p:cBhvr>
                                        <p:cTn id="183" dur="500" fill="hold"/>
                                        <p:tgtEl>
                                          <p:spTgt spid="8267"/>
                                        </p:tgtEl>
                                        <p:attrNameLst>
                                          <p:attrName>ppt_x</p:attrName>
                                        </p:attrNameLst>
                                      </p:cBhvr>
                                      <p:tavLst>
                                        <p:tav tm="0">
                                          <p:val>
                                            <p:strVal val="#ppt_x"/>
                                          </p:val>
                                        </p:tav>
                                        <p:tav tm="100000">
                                          <p:val>
                                            <p:strVal val="#ppt_x"/>
                                          </p:val>
                                        </p:tav>
                                      </p:tavLst>
                                    </p:anim>
                                    <p:anim calcmode="lin" valueType="num">
                                      <p:cBhvr>
                                        <p:cTn id="184" dur="500" fill="hold"/>
                                        <p:tgtEl>
                                          <p:spTgt spid="8267"/>
                                        </p:tgtEl>
                                        <p:attrNameLst>
                                          <p:attrName>ppt_y</p:attrName>
                                        </p:attrNameLst>
                                      </p:cBhvr>
                                      <p:tavLst>
                                        <p:tav tm="0">
                                          <p:val>
                                            <p:strVal val="1+#ppt_h/2"/>
                                          </p:val>
                                        </p:tav>
                                        <p:tav tm="100000">
                                          <p:val>
                                            <p:strVal val="#ppt_y"/>
                                          </p:val>
                                        </p:tav>
                                      </p:tavLst>
                                    </p:anim>
                                  </p:childTnLst>
                                </p:cTn>
                              </p:par>
                              <p:par>
                                <p:cTn id="185" presetID="2" presetClass="entr" presetSubtype="4" fill="hold" nodeType="withEffect">
                                  <p:stCondLst>
                                    <p:cond delay="0"/>
                                  </p:stCondLst>
                                  <p:childTnLst>
                                    <p:set>
                                      <p:cBhvr>
                                        <p:cTn id="186" dur="1" fill="hold">
                                          <p:stCondLst>
                                            <p:cond delay="0"/>
                                          </p:stCondLst>
                                        </p:cTn>
                                        <p:tgtEl>
                                          <p:spTgt spid="8268"/>
                                        </p:tgtEl>
                                        <p:attrNameLst>
                                          <p:attrName>style.visibility</p:attrName>
                                        </p:attrNameLst>
                                      </p:cBhvr>
                                      <p:to>
                                        <p:strVal val="visible"/>
                                      </p:to>
                                    </p:set>
                                    <p:anim calcmode="lin" valueType="num">
                                      <p:cBhvr>
                                        <p:cTn id="187" dur="500" fill="hold"/>
                                        <p:tgtEl>
                                          <p:spTgt spid="8268"/>
                                        </p:tgtEl>
                                        <p:attrNameLst>
                                          <p:attrName>ppt_x</p:attrName>
                                        </p:attrNameLst>
                                      </p:cBhvr>
                                      <p:tavLst>
                                        <p:tav tm="0">
                                          <p:val>
                                            <p:strVal val="#ppt_x"/>
                                          </p:val>
                                        </p:tav>
                                        <p:tav tm="100000">
                                          <p:val>
                                            <p:strVal val="#ppt_x"/>
                                          </p:val>
                                        </p:tav>
                                      </p:tavLst>
                                    </p:anim>
                                    <p:anim calcmode="lin" valueType="num">
                                      <p:cBhvr>
                                        <p:cTn id="188" dur="500" fill="hold"/>
                                        <p:tgtEl>
                                          <p:spTgt spid="8268"/>
                                        </p:tgtEl>
                                        <p:attrNameLst>
                                          <p:attrName>ppt_y</p:attrName>
                                        </p:attrNameLst>
                                      </p:cBhvr>
                                      <p:tavLst>
                                        <p:tav tm="0">
                                          <p:val>
                                            <p:strVal val="1+#ppt_h/2"/>
                                          </p:val>
                                        </p:tav>
                                        <p:tav tm="100000">
                                          <p:val>
                                            <p:strVal val="#ppt_y"/>
                                          </p:val>
                                        </p:tav>
                                      </p:tavLst>
                                    </p:anim>
                                  </p:childTnLst>
                                </p:cTn>
                              </p:par>
                              <p:par>
                                <p:cTn id="189" presetID="2" presetClass="entr" presetSubtype="4" fill="hold" nodeType="withEffect">
                                  <p:stCondLst>
                                    <p:cond delay="0"/>
                                  </p:stCondLst>
                                  <p:childTnLst>
                                    <p:set>
                                      <p:cBhvr>
                                        <p:cTn id="190" dur="1" fill="hold">
                                          <p:stCondLst>
                                            <p:cond delay="0"/>
                                          </p:stCondLst>
                                        </p:cTn>
                                        <p:tgtEl>
                                          <p:spTgt spid="8269"/>
                                        </p:tgtEl>
                                        <p:attrNameLst>
                                          <p:attrName>style.visibility</p:attrName>
                                        </p:attrNameLst>
                                      </p:cBhvr>
                                      <p:to>
                                        <p:strVal val="visible"/>
                                      </p:to>
                                    </p:set>
                                    <p:anim calcmode="lin" valueType="num">
                                      <p:cBhvr>
                                        <p:cTn id="191" dur="500" fill="hold"/>
                                        <p:tgtEl>
                                          <p:spTgt spid="8269"/>
                                        </p:tgtEl>
                                        <p:attrNameLst>
                                          <p:attrName>ppt_x</p:attrName>
                                        </p:attrNameLst>
                                      </p:cBhvr>
                                      <p:tavLst>
                                        <p:tav tm="0">
                                          <p:val>
                                            <p:strVal val="#ppt_x"/>
                                          </p:val>
                                        </p:tav>
                                        <p:tav tm="100000">
                                          <p:val>
                                            <p:strVal val="#ppt_x"/>
                                          </p:val>
                                        </p:tav>
                                      </p:tavLst>
                                    </p:anim>
                                    <p:anim calcmode="lin" valueType="num">
                                      <p:cBhvr>
                                        <p:cTn id="192" dur="500" fill="hold"/>
                                        <p:tgtEl>
                                          <p:spTgt spid="8269"/>
                                        </p:tgtEl>
                                        <p:attrNameLst>
                                          <p:attrName>ppt_y</p:attrName>
                                        </p:attrNameLst>
                                      </p:cBhvr>
                                      <p:tavLst>
                                        <p:tav tm="0">
                                          <p:val>
                                            <p:strVal val="1+#ppt_h/2"/>
                                          </p:val>
                                        </p:tav>
                                        <p:tav tm="100000">
                                          <p:val>
                                            <p:strVal val="#ppt_y"/>
                                          </p:val>
                                        </p:tav>
                                      </p:tavLst>
                                    </p:anim>
                                  </p:childTnLst>
                                </p:cTn>
                              </p:par>
                              <p:par>
                                <p:cTn id="193" presetID="2" presetClass="entr" presetSubtype="4" fill="hold" nodeType="withEffect">
                                  <p:stCondLst>
                                    <p:cond delay="0"/>
                                  </p:stCondLst>
                                  <p:childTnLst>
                                    <p:set>
                                      <p:cBhvr>
                                        <p:cTn id="194" dur="1" fill="hold">
                                          <p:stCondLst>
                                            <p:cond delay="0"/>
                                          </p:stCondLst>
                                        </p:cTn>
                                        <p:tgtEl>
                                          <p:spTgt spid="8270"/>
                                        </p:tgtEl>
                                        <p:attrNameLst>
                                          <p:attrName>style.visibility</p:attrName>
                                        </p:attrNameLst>
                                      </p:cBhvr>
                                      <p:to>
                                        <p:strVal val="visible"/>
                                      </p:to>
                                    </p:set>
                                    <p:anim calcmode="lin" valueType="num">
                                      <p:cBhvr>
                                        <p:cTn id="195" dur="500" fill="hold"/>
                                        <p:tgtEl>
                                          <p:spTgt spid="8270"/>
                                        </p:tgtEl>
                                        <p:attrNameLst>
                                          <p:attrName>ppt_x</p:attrName>
                                        </p:attrNameLst>
                                      </p:cBhvr>
                                      <p:tavLst>
                                        <p:tav tm="0">
                                          <p:val>
                                            <p:strVal val="#ppt_x"/>
                                          </p:val>
                                        </p:tav>
                                        <p:tav tm="100000">
                                          <p:val>
                                            <p:strVal val="#ppt_x"/>
                                          </p:val>
                                        </p:tav>
                                      </p:tavLst>
                                    </p:anim>
                                    <p:anim calcmode="lin" valueType="num">
                                      <p:cBhvr>
                                        <p:cTn id="196" dur="500" fill="hold"/>
                                        <p:tgtEl>
                                          <p:spTgt spid="8270"/>
                                        </p:tgtEl>
                                        <p:attrNameLst>
                                          <p:attrName>ppt_y</p:attrName>
                                        </p:attrNameLst>
                                      </p:cBhvr>
                                      <p:tavLst>
                                        <p:tav tm="0">
                                          <p:val>
                                            <p:strVal val="1+#ppt_h/2"/>
                                          </p:val>
                                        </p:tav>
                                        <p:tav tm="100000">
                                          <p:val>
                                            <p:strVal val="#ppt_y"/>
                                          </p:val>
                                        </p:tav>
                                      </p:tavLst>
                                    </p:anim>
                                  </p:childTnLst>
                                </p:cTn>
                              </p:par>
                              <p:par>
                                <p:cTn id="197" presetID="2" presetClass="entr" presetSubtype="4" fill="hold" nodeType="withEffect">
                                  <p:stCondLst>
                                    <p:cond delay="0"/>
                                  </p:stCondLst>
                                  <p:childTnLst>
                                    <p:set>
                                      <p:cBhvr>
                                        <p:cTn id="198" dur="1" fill="hold">
                                          <p:stCondLst>
                                            <p:cond delay="0"/>
                                          </p:stCondLst>
                                        </p:cTn>
                                        <p:tgtEl>
                                          <p:spTgt spid="8271"/>
                                        </p:tgtEl>
                                        <p:attrNameLst>
                                          <p:attrName>style.visibility</p:attrName>
                                        </p:attrNameLst>
                                      </p:cBhvr>
                                      <p:to>
                                        <p:strVal val="visible"/>
                                      </p:to>
                                    </p:set>
                                    <p:anim calcmode="lin" valueType="num">
                                      <p:cBhvr>
                                        <p:cTn id="199" dur="500" fill="hold"/>
                                        <p:tgtEl>
                                          <p:spTgt spid="8271"/>
                                        </p:tgtEl>
                                        <p:attrNameLst>
                                          <p:attrName>ppt_x</p:attrName>
                                        </p:attrNameLst>
                                      </p:cBhvr>
                                      <p:tavLst>
                                        <p:tav tm="0">
                                          <p:val>
                                            <p:strVal val="#ppt_x"/>
                                          </p:val>
                                        </p:tav>
                                        <p:tav tm="100000">
                                          <p:val>
                                            <p:strVal val="#ppt_x"/>
                                          </p:val>
                                        </p:tav>
                                      </p:tavLst>
                                    </p:anim>
                                    <p:anim calcmode="lin" valueType="num">
                                      <p:cBhvr>
                                        <p:cTn id="200" dur="500" fill="hold"/>
                                        <p:tgtEl>
                                          <p:spTgt spid="8271"/>
                                        </p:tgtEl>
                                        <p:attrNameLst>
                                          <p:attrName>ppt_y</p:attrName>
                                        </p:attrNameLst>
                                      </p:cBhvr>
                                      <p:tavLst>
                                        <p:tav tm="0">
                                          <p:val>
                                            <p:strVal val="1+#ppt_h/2"/>
                                          </p:val>
                                        </p:tav>
                                        <p:tav tm="100000">
                                          <p:val>
                                            <p:strVal val="#ppt_y"/>
                                          </p:val>
                                        </p:tav>
                                      </p:tavLst>
                                    </p:anim>
                                  </p:childTnLst>
                                </p:cTn>
                              </p:par>
                              <p:par>
                                <p:cTn id="201" presetID="2" presetClass="entr" presetSubtype="4" fill="hold" nodeType="withEffect">
                                  <p:stCondLst>
                                    <p:cond delay="0"/>
                                  </p:stCondLst>
                                  <p:childTnLst>
                                    <p:set>
                                      <p:cBhvr>
                                        <p:cTn id="202" dur="1" fill="hold">
                                          <p:stCondLst>
                                            <p:cond delay="0"/>
                                          </p:stCondLst>
                                        </p:cTn>
                                        <p:tgtEl>
                                          <p:spTgt spid="8272"/>
                                        </p:tgtEl>
                                        <p:attrNameLst>
                                          <p:attrName>style.visibility</p:attrName>
                                        </p:attrNameLst>
                                      </p:cBhvr>
                                      <p:to>
                                        <p:strVal val="visible"/>
                                      </p:to>
                                    </p:set>
                                    <p:anim calcmode="lin" valueType="num">
                                      <p:cBhvr>
                                        <p:cTn id="203" dur="500" fill="hold"/>
                                        <p:tgtEl>
                                          <p:spTgt spid="8272"/>
                                        </p:tgtEl>
                                        <p:attrNameLst>
                                          <p:attrName>ppt_x</p:attrName>
                                        </p:attrNameLst>
                                      </p:cBhvr>
                                      <p:tavLst>
                                        <p:tav tm="0">
                                          <p:val>
                                            <p:strVal val="#ppt_x"/>
                                          </p:val>
                                        </p:tav>
                                        <p:tav tm="100000">
                                          <p:val>
                                            <p:strVal val="#ppt_x"/>
                                          </p:val>
                                        </p:tav>
                                      </p:tavLst>
                                    </p:anim>
                                    <p:anim calcmode="lin" valueType="num">
                                      <p:cBhvr>
                                        <p:cTn id="204" dur="500" fill="hold"/>
                                        <p:tgtEl>
                                          <p:spTgt spid="8272"/>
                                        </p:tgtEl>
                                        <p:attrNameLst>
                                          <p:attrName>ppt_y</p:attrName>
                                        </p:attrNameLst>
                                      </p:cBhvr>
                                      <p:tavLst>
                                        <p:tav tm="0">
                                          <p:val>
                                            <p:strVal val="1+#ppt_h/2"/>
                                          </p:val>
                                        </p:tav>
                                        <p:tav tm="100000">
                                          <p:val>
                                            <p:strVal val="#ppt_y"/>
                                          </p:val>
                                        </p:tav>
                                      </p:tavLst>
                                    </p:anim>
                                  </p:childTnLst>
                                </p:cTn>
                              </p:par>
                              <p:par>
                                <p:cTn id="205" presetID="2" presetClass="entr" presetSubtype="4" fill="hold" nodeType="withEffect">
                                  <p:stCondLst>
                                    <p:cond delay="0"/>
                                  </p:stCondLst>
                                  <p:childTnLst>
                                    <p:set>
                                      <p:cBhvr>
                                        <p:cTn id="206" dur="1" fill="hold">
                                          <p:stCondLst>
                                            <p:cond delay="0"/>
                                          </p:stCondLst>
                                        </p:cTn>
                                        <p:tgtEl>
                                          <p:spTgt spid="10"/>
                                        </p:tgtEl>
                                        <p:attrNameLst>
                                          <p:attrName>style.visibility</p:attrName>
                                        </p:attrNameLst>
                                      </p:cBhvr>
                                      <p:to>
                                        <p:strVal val="visible"/>
                                      </p:to>
                                    </p:set>
                                    <p:anim calcmode="lin" valueType="num">
                                      <p:cBhvr>
                                        <p:cTn id="207" dur="500" fill="hold"/>
                                        <p:tgtEl>
                                          <p:spTgt spid="10"/>
                                        </p:tgtEl>
                                        <p:attrNameLst>
                                          <p:attrName>ppt_x</p:attrName>
                                        </p:attrNameLst>
                                      </p:cBhvr>
                                      <p:tavLst>
                                        <p:tav tm="0">
                                          <p:val>
                                            <p:strVal val="#ppt_x"/>
                                          </p:val>
                                        </p:tav>
                                        <p:tav tm="100000">
                                          <p:val>
                                            <p:strVal val="#ppt_x"/>
                                          </p:val>
                                        </p:tav>
                                      </p:tavLst>
                                    </p:anim>
                                    <p:anim calcmode="lin" valueType="num">
                                      <p:cBhvr>
                                        <p:cTn id="208" dur="500" fill="hold"/>
                                        <p:tgtEl>
                                          <p:spTgt spid="10"/>
                                        </p:tgtEl>
                                        <p:attrNameLst>
                                          <p:attrName>ppt_y</p:attrName>
                                        </p:attrNameLst>
                                      </p:cBhvr>
                                      <p:tavLst>
                                        <p:tav tm="0">
                                          <p:val>
                                            <p:strVal val="1+#ppt_h/2"/>
                                          </p:val>
                                        </p:tav>
                                        <p:tav tm="100000">
                                          <p:val>
                                            <p:strVal val="#ppt_y"/>
                                          </p:val>
                                        </p:tav>
                                      </p:tavLst>
                                    </p:anim>
                                  </p:childTnLst>
                                </p:cTn>
                              </p:par>
                              <p:par>
                                <p:cTn id="209" presetID="2" presetClass="entr" presetSubtype="4" fill="hold" nodeType="withEffect">
                                  <p:stCondLst>
                                    <p:cond delay="0"/>
                                  </p:stCondLst>
                                  <p:childTnLst>
                                    <p:set>
                                      <p:cBhvr>
                                        <p:cTn id="210" dur="1" fill="hold">
                                          <p:stCondLst>
                                            <p:cond delay="0"/>
                                          </p:stCondLst>
                                        </p:cTn>
                                        <p:tgtEl>
                                          <p:spTgt spid="11"/>
                                        </p:tgtEl>
                                        <p:attrNameLst>
                                          <p:attrName>style.visibility</p:attrName>
                                        </p:attrNameLst>
                                      </p:cBhvr>
                                      <p:to>
                                        <p:strVal val="visible"/>
                                      </p:to>
                                    </p:set>
                                    <p:anim calcmode="lin" valueType="num">
                                      <p:cBhvr>
                                        <p:cTn id="211" dur="500" fill="hold"/>
                                        <p:tgtEl>
                                          <p:spTgt spid="11"/>
                                        </p:tgtEl>
                                        <p:attrNameLst>
                                          <p:attrName>ppt_x</p:attrName>
                                        </p:attrNameLst>
                                      </p:cBhvr>
                                      <p:tavLst>
                                        <p:tav tm="0">
                                          <p:val>
                                            <p:strVal val="#ppt_x"/>
                                          </p:val>
                                        </p:tav>
                                        <p:tav tm="100000">
                                          <p:val>
                                            <p:strVal val="#ppt_x"/>
                                          </p:val>
                                        </p:tav>
                                      </p:tavLst>
                                    </p:anim>
                                    <p:anim calcmode="lin" valueType="num">
                                      <p:cBhvr>
                                        <p:cTn id="212" dur="500" fill="hold"/>
                                        <p:tgtEl>
                                          <p:spTgt spid="11"/>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8285"/>
                                        </p:tgtEl>
                                        <p:attrNameLst>
                                          <p:attrName>style.visibility</p:attrName>
                                        </p:attrNameLst>
                                      </p:cBhvr>
                                      <p:to>
                                        <p:strVal val="visible"/>
                                      </p:to>
                                    </p:set>
                                    <p:anim calcmode="lin" valueType="num">
                                      <p:cBhvr>
                                        <p:cTn id="215" dur="500" fill="hold"/>
                                        <p:tgtEl>
                                          <p:spTgt spid="8285"/>
                                        </p:tgtEl>
                                        <p:attrNameLst>
                                          <p:attrName>ppt_x</p:attrName>
                                        </p:attrNameLst>
                                      </p:cBhvr>
                                      <p:tavLst>
                                        <p:tav tm="0">
                                          <p:val>
                                            <p:strVal val="#ppt_x"/>
                                          </p:val>
                                        </p:tav>
                                        <p:tav tm="100000">
                                          <p:val>
                                            <p:strVal val="#ppt_x"/>
                                          </p:val>
                                        </p:tav>
                                      </p:tavLst>
                                    </p:anim>
                                    <p:anim calcmode="lin" valueType="num">
                                      <p:cBhvr>
                                        <p:cTn id="216" dur="500" fill="hold"/>
                                        <p:tgtEl>
                                          <p:spTgt spid="8285"/>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8286"/>
                                        </p:tgtEl>
                                        <p:attrNameLst>
                                          <p:attrName>style.visibility</p:attrName>
                                        </p:attrNameLst>
                                      </p:cBhvr>
                                      <p:to>
                                        <p:strVal val="visible"/>
                                      </p:to>
                                    </p:set>
                                    <p:anim calcmode="lin" valueType="num">
                                      <p:cBhvr>
                                        <p:cTn id="219" dur="500" fill="hold"/>
                                        <p:tgtEl>
                                          <p:spTgt spid="8286"/>
                                        </p:tgtEl>
                                        <p:attrNameLst>
                                          <p:attrName>ppt_x</p:attrName>
                                        </p:attrNameLst>
                                      </p:cBhvr>
                                      <p:tavLst>
                                        <p:tav tm="0">
                                          <p:val>
                                            <p:strVal val="#ppt_x"/>
                                          </p:val>
                                        </p:tav>
                                        <p:tav tm="100000">
                                          <p:val>
                                            <p:strVal val="#ppt_x"/>
                                          </p:val>
                                        </p:tav>
                                      </p:tavLst>
                                    </p:anim>
                                    <p:anim calcmode="lin" valueType="num">
                                      <p:cBhvr>
                                        <p:cTn id="220" dur="500" fill="hold"/>
                                        <p:tgtEl>
                                          <p:spTgt spid="8286"/>
                                        </p:tgtEl>
                                        <p:attrNameLst>
                                          <p:attrName>ppt_y</p:attrName>
                                        </p:attrNameLst>
                                      </p:cBhvr>
                                      <p:tavLst>
                                        <p:tav tm="0">
                                          <p:val>
                                            <p:strVal val="1+#ppt_h/2"/>
                                          </p:val>
                                        </p:tav>
                                        <p:tav tm="100000">
                                          <p:val>
                                            <p:strVal val="#ppt_y"/>
                                          </p:val>
                                        </p:tav>
                                      </p:tavLst>
                                    </p:anim>
                                  </p:childTnLst>
                                </p:cTn>
                              </p:par>
                              <p:par>
                                <p:cTn id="221" presetID="2" presetClass="entr" presetSubtype="4" fill="hold" nodeType="withEffect">
                                  <p:stCondLst>
                                    <p:cond delay="0"/>
                                  </p:stCondLst>
                                  <p:childTnLst>
                                    <p:set>
                                      <p:cBhvr>
                                        <p:cTn id="222" dur="1" fill="hold">
                                          <p:stCondLst>
                                            <p:cond delay="0"/>
                                          </p:stCondLst>
                                        </p:cTn>
                                        <p:tgtEl>
                                          <p:spTgt spid="8287"/>
                                        </p:tgtEl>
                                        <p:attrNameLst>
                                          <p:attrName>style.visibility</p:attrName>
                                        </p:attrNameLst>
                                      </p:cBhvr>
                                      <p:to>
                                        <p:strVal val="visible"/>
                                      </p:to>
                                    </p:set>
                                    <p:anim calcmode="lin" valueType="num">
                                      <p:cBhvr>
                                        <p:cTn id="223" dur="500" fill="hold"/>
                                        <p:tgtEl>
                                          <p:spTgt spid="8287"/>
                                        </p:tgtEl>
                                        <p:attrNameLst>
                                          <p:attrName>ppt_x</p:attrName>
                                        </p:attrNameLst>
                                      </p:cBhvr>
                                      <p:tavLst>
                                        <p:tav tm="0">
                                          <p:val>
                                            <p:strVal val="#ppt_x"/>
                                          </p:val>
                                        </p:tav>
                                        <p:tav tm="100000">
                                          <p:val>
                                            <p:strVal val="#ppt_x"/>
                                          </p:val>
                                        </p:tav>
                                      </p:tavLst>
                                    </p:anim>
                                    <p:anim calcmode="lin" valueType="num">
                                      <p:cBhvr>
                                        <p:cTn id="224" dur="500" fill="hold"/>
                                        <p:tgtEl>
                                          <p:spTgt spid="8287"/>
                                        </p:tgtEl>
                                        <p:attrNameLst>
                                          <p:attrName>ppt_y</p:attrName>
                                        </p:attrNameLst>
                                      </p:cBhvr>
                                      <p:tavLst>
                                        <p:tav tm="0">
                                          <p:val>
                                            <p:strVal val="1+#ppt_h/2"/>
                                          </p:val>
                                        </p:tav>
                                        <p:tav tm="100000">
                                          <p:val>
                                            <p:strVal val="#ppt_y"/>
                                          </p:val>
                                        </p:tav>
                                      </p:tavLst>
                                    </p:anim>
                                  </p:childTnLst>
                                </p:cTn>
                              </p:par>
                              <p:par>
                                <p:cTn id="225" presetID="2" presetClass="entr" presetSubtype="4" fill="hold" nodeType="withEffect">
                                  <p:stCondLst>
                                    <p:cond delay="0"/>
                                  </p:stCondLst>
                                  <p:childTnLst>
                                    <p:set>
                                      <p:cBhvr>
                                        <p:cTn id="226" dur="1" fill="hold">
                                          <p:stCondLst>
                                            <p:cond delay="0"/>
                                          </p:stCondLst>
                                        </p:cTn>
                                        <p:tgtEl>
                                          <p:spTgt spid="8288"/>
                                        </p:tgtEl>
                                        <p:attrNameLst>
                                          <p:attrName>style.visibility</p:attrName>
                                        </p:attrNameLst>
                                      </p:cBhvr>
                                      <p:to>
                                        <p:strVal val="visible"/>
                                      </p:to>
                                    </p:set>
                                    <p:anim calcmode="lin" valueType="num">
                                      <p:cBhvr>
                                        <p:cTn id="227" dur="500" fill="hold"/>
                                        <p:tgtEl>
                                          <p:spTgt spid="8288"/>
                                        </p:tgtEl>
                                        <p:attrNameLst>
                                          <p:attrName>ppt_x</p:attrName>
                                        </p:attrNameLst>
                                      </p:cBhvr>
                                      <p:tavLst>
                                        <p:tav tm="0">
                                          <p:val>
                                            <p:strVal val="#ppt_x"/>
                                          </p:val>
                                        </p:tav>
                                        <p:tav tm="100000">
                                          <p:val>
                                            <p:strVal val="#ppt_x"/>
                                          </p:val>
                                        </p:tav>
                                      </p:tavLst>
                                    </p:anim>
                                    <p:anim calcmode="lin" valueType="num">
                                      <p:cBhvr>
                                        <p:cTn id="228" dur="500" fill="hold"/>
                                        <p:tgtEl>
                                          <p:spTgt spid="8288"/>
                                        </p:tgtEl>
                                        <p:attrNameLst>
                                          <p:attrName>ppt_y</p:attrName>
                                        </p:attrNameLst>
                                      </p:cBhvr>
                                      <p:tavLst>
                                        <p:tav tm="0">
                                          <p:val>
                                            <p:strVal val="1+#ppt_h/2"/>
                                          </p:val>
                                        </p:tav>
                                        <p:tav tm="100000">
                                          <p:val>
                                            <p:strVal val="#ppt_y"/>
                                          </p:val>
                                        </p:tav>
                                      </p:tavLst>
                                    </p:anim>
                                  </p:childTnLst>
                                </p:cTn>
                              </p:par>
                              <p:par>
                                <p:cTn id="229" presetID="2" presetClass="entr" presetSubtype="4" fill="hold" nodeType="withEffect">
                                  <p:stCondLst>
                                    <p:cond delay="0"/>
                                  </p:stCondLst>
                                  <p:childTnLst>
                                    <p:set>
                                      <p:cBhvr>
                                        <p:cTn id="230" dur="1" fill="hold">
                                          <p:stCondLst>
                                            <p:cond delay="0"/>
                                          </p:stCondLst>
                                        </p:cTn>
                                        <p:tgtEl>
                                          <p:spTgt spid="8289"/>
                                        </p:tgtEl>
                                        <p:attrNameLst>
                                          <p:attrName>style.visibility</p:attrName>
                                        </p:attrNameLst>
                                      </p:cBhvr>
                                      <p:to>
                                        <p:strVal val="visible"/>
                                      </p:to>
                                    </p:set>
                                    <p:anim calcmode="lin" valueType="num">
                                      <p:cBhvr>
                                        <p:cTn id="231" dur="500" fill="hold"/>
                                        <p:tgtEl>
                                          <p:spTgt spid="8289"/>
                                        </p:tgtEl>
                                        <p:attrNameLst>
                                          <p:attrName>ppt_x</p:attrName>
                                        </p:attrNameLst>
                                      </p:cBhvr>
                                      <p:tavLst>
                                        <p:tav tm="0">
                                          <p:val>
                                            <p:strVal val="#ppt_x"/>
                                          </p:val>
                                        </p:tav>
                                        <p:tav tm="100000">
                                          <p:val>
                                            <p:strVal val="#ppt_x"/>
                                          </p:val>
                                        </p:tav>
                                      </p:tavLst>
                                    </p:anim>
                                    <p:anim calcmode="lin" valueType="num">
                                      <p:cBhvr>
                                        <p:cTn id="232" dur="500" fill="hold"/>
                                        <p:tgtEl>
                                          <p:spTgt spid="8289"/>
                                        </p:tgtEl>
                                        <p:attrNameLst>
                                          <p:attrName>ppt_y</p:attrName>
                                        </p:attrNameLst>
                                      </p:cBhvr>
                                      <p:tavLst>
                                        <p:tav tm="0">
                                          <p:val>
                                            <p:strVal val="1+#ppt_h/2"/>
                                          </p:val>
                                        </p:tav>
                                        <p:tav tm="100000">
                                          <p:val>
                                            <p:strVal val="#ppt_y"/>
                                          </p:val>
                                        </p:tav>
                                      </p:tavLst>
                                    </p:anim>
                                  </p:childTnLst>
                                </p:cTn>
                              </p:par>
                              <p:par>
                                <p:cTn id="233" presetID="2" presetClass="entr" presetSubtype="4" fill="hold" nodeType="withEffect">
                                  <p:stCondLst>
                                    <p:cond delay="0"/>
                                  </p:stCondLst>
                                  <p:childTnLst>
                                    <p:set>
                                      <p:cBhvr>
                                        <p:cTn id="234" dur="1" fill="hold">
                                          <p:stCondLst>
                                            <p:cond delay="0"/>
                                          </p:stCondLst>
                                        </p:cTn>
                                        <p:tgtEl>
                                          <p:spTgt spid="8290"/>
                                        </p:tgtEl>
                                        <p:attrNameLst>
                                          <p:attrName>style.visibility</p:attrName>
                                        </p:attrNameLst>
                                      </p:cBhvr>
                                      <p:to>
                                        <p:strVal val="visible"/>
                                      </p:to>
                                    </p:set>
                                    <p:anim calcmode="lin" valueType="num">
                                      <p:cBhvr>
                                        <p:cTn id="235" dur="500" fill="hold"/>
                                        <p:tgtEl>
                                          <p:spTgt spid="8290"/>
                                        </p:tgtEl>
                                        <p:attrNameLst>
                                          <p:attrName>ppt_x</p:attrName>
                                        </p:attrNameLst>
                                      </p:cBhvr>
                                      <p:tavLst>
                                        <p:tav tm="0">
                                          <p:val>
                                            <p:strVal val="#ppt_x"/>
                                          </p:val>
                                        </p:tav>
                                        <p:tav tm="100000">
                                          <p:val>
                                            <p:strVal val="#ppt_x"/>
                                          </p:val>
                                        </p:tav>
                                      </p:tavLst>
                                    </p:anim>
                                    <p:anim calcmode="lin" valueType="num">
                                      <p:cBhvr>
                                        <p:cTn id="236" dur="500" fill="hold"/>
                                        <p:tgtEl>
                                          <p:spTgt spid="8290"/>
                                        </p:tgtEl>
                                        <p:attrNameLst>
                                          <p:attrName>ppt_y</p:attrName>
                                        </p:attrNameLst>
                                      </p:cBhvr>
                                      <p:tavLst>
                                        <p:tav tm="0">
                                          <p:val>
                                            <p:strVal val="1+#ppt_h/2"/>
                                          </p:val>
                                        </p:tav>
                                        <p:tav tm="100000">
                                          <p:val>
                                            <p:strVal val="#ppt_y"/>
                                          </p:val>
                                        </p:tav>
                                      </p:tavLst>
                                    </p:anim>
                                  </p:childTnLst>
                                </p:cTn>
                              </p:par>
                              <p:par>
                                <p:cTn id="237" presetID="2" presetClass="entr" presetSubtype="4" fill="hold" nodeType="withEffect">
                                  <p:stCondLst>
                                    <p:cond delay="0"/>
                                  </p:stCondLst>
                                  <p:childTnLst>
                                    <p:set>
                                      <p:cBhvr>
                                        <p:cTn id="238" dur="1" fill="hold">
                                          <p:stCondLst>
                                            <p:cond delay="0"/>
                                          </p:stCondLst>
                                        </p:cTn>
                                        <p:tgtEl>
                                          <p:spTgt spid="8291"/>
                                        </p:tgtEl>
                                        <p:attrNameLst>
                                          <p:attrName>style.visibility</p:attrName>
                                        </p:attrNameLst>
                                      </p:cBhvr>
                                      <p:to>
                                        <p:strVal val="visible"/>
                                      </p:to>
                                    </p:set>
                                    <p:anim calcmode="lin" valueType="num">
                                      <p:cBhvr>
                                        <p:cTn id="239" dur="500" fill="hold"/>
                                        <p:tgtEl>
                                          <p:spTgt spid="8291"/>
                                        </p:tgtEl>
                                        <p:attrNameLst>
                                          <p:attrName>ppt_x</p:attrName>
                                        </p:attrNameLst>
                                      </p:cBhvr>
                                      <p:tavLst>
                                        <p:tav tm="0">
                                          <p:val>
                                            <p:strVal val="#ppt_x"/>
                                          </p:val>
                                        </p:tav>
                                        <p:tav tm="100000">
                                          <p:val>
                                            <p:strVal val="#ppt_x"/>
                                          </p:val>
                                        </p:tav>
                                      </p:tavLst>
                                    </p:anim>
                                    <p:anim calcmode="lin" valueType="num">
                                      <p:cBhvr>
                                        <p:cTn id="240" dur="500" fill="hold"/>
                                        <p:tgtEl>
                                          <p:spTgt spid="8291"/>
                                        </p:tgtEl>
                                        <p:attrNameLst>
                                          <p:attrName>ppt_y</p:attrName>
                                        </p:attrNameLst>
                                      </p:cBhvr>
                                      <p:tavLst>
                                        <p:tav tm="0">
                                          <p:val>
                                            <p:strVal val="1+#ppt_h/2"/>
                                          </p:val>
                                        </p:tav>
                                        <p:tav tm="100000">
                                          <p:val>
                                            <p:strVal val="#ppt_y"/>
                                          </p:val>
                                        </p:tav>
                                      </p:tavLst>
                                    </p:anim>
                                  </p:childTnLst>
                                </p:cTn>
                              </p:par>
                              <p:par>
                                <p:cTn id="241" presetID="2" presetClass="entr" presetSubtype="4" fill="hold" nodeType="withEffect">
                                  <p:stCondLst>
                                    <p:cond delay="0"/>
                                  </p:stCondLst>
                                  <p:childTnLst>
                                    <p:set>
                                      <p:cBhvr>
                                        <p:cTn id="242" dur="1" fill="hold">
                                          <p:stCondLst>
                                            <p:cond delay="0"/>
                                          </p:stCondLst>
                                        </p:cTn>
                                        <p:tgtEl>
                                          <p:spTgt spid="8292"/>
                                        </p:tgtEl>
                                        <p:attrNameLst>
                                          <p:attrName>style.visibility</p:attrName>
                                        </p:attrNameLst>
                                      </p:cBhvr>
                                      <p:to>
                                        <p:strVal val="visible"/>
                                      </p:to>
                                    </p:set>
                                    <p:anim calcmode="lin" valueType="num">
                                      <p:cBhvr>
                                        <p:cTn id="243" dur="500" fill="hold"/>
                                        <p:tgtEl>
                                          <p:spTgt spid="8292"/>
                                        </p:tgtEl>
                                        <p:attrNameLst>
                                          <p:attrName>ppt_x</p:attrName>
                                        </p:attrNameLst>
                                      </p:cBhvr>
                                      <p:tavLst>
                                        <p:tav tm="0">
                                          <p:val>
                                            <p:strVal val="#ppt_x"/>
                                          </p:val>
                                        </p:tav>
                                        <p:tav tm="100000">
                                          <p:val>
                                            <p:strVal val="#ppt_x"/>
                                          </p:val>
                                        </p:tav>
                                      </p:tavLst>
                                    </p:anim>
                                    <p:anim calcmode="lin" valueType="num">
                                      <p:cBhvr>
                                        <p:cTn id="244" dur="500" fill="hold"/>
                                        <p:tgtEl>
                                          <p:spTgt spid="8292"/>
                                        </p:tgtEl>
                                        <p:attrNameLst>
                                          <p:attrName>ppt_y</p:attrName>
                                        </p:attrNameLst>
                                      </p:cBhvr>
                                      <p:tavLst>
                                        <p:tav tm="0">
                                          <p:val>
                                            <p:strVal val="1+#ppt_h/2"/>
                                          </p:val>
                                        </p:tav>
                                        <p:tav tm="100000">
                                          <p:val>
                                            <p:strVal val="#ppt_y"/>
                                          </p:val>
                                        </p:tav>
                                      </p:tavLst>
                                    </p:anim>
                                  </p:childTnLst>
                                </p:cTn>
                              </p:par>
                              <p:par>
                                <p:cTn id="245" presetID="2" presetClass="entr" presetSubtype="4" fill="hold" nodeType="withEffect">
                                  <p:stCondLst>
                                    <p:cond delay="0"/>
                                  </p:stCondLst>
                                  <p:childTnLst>
                                    <p:set>
                                      <p:cBhvr>
                                        <p:cTn id="246" dur="1" fill="hold">
                                          <p:stCondLst>
                                            <p:cond delay="0"/>
                                          </p:stCondLst>
                                        </p:cTn>
                                        <p:tgtEl>
                                          <p:spTgt spid="8293"/>
                                        </p:tgtEl>
                                        <p:attrNameLst>
                                          <p:attrName>style.visibility</p:attrName>
                                        </p:attrNameLst>
                                      </p:cBhvr>
                                      <p:to>
                                        <p:strVal val="visible"/>
                                      </p:to>
                                    </p:set>
                                    <p:anim calcmode="lin" valueType="num">
                                      <p:cBhvr>
                                        <p:cTn id="247" dur="500" fill="hold"/>
                                        <p:tgtEl>
                                          <p:spTgt spid="8293"/>
                                        </p:tgtEl>
                                        <p:attrNameLst>
                                          <p:attrName>ppt_x</p:attrName>
                                        </p:attrNameLst>
                                      </p:cBhvr>
                                      <p:tavLst>
                                        <p:tav tm="0">
                                          <p:val>
                                            <p:strVal val="#ppt_x"/>
                                          </p:val>
                                        </p:tav>
                                        <p:tav tm="100000">
                                          <p:val>
                                            <p:strVal val="#ppt_x"/>
                                          </p:val>
                                        </p:tav>
                                      </p:tavLst>
                                    </p:anim>
                                    <p:anim calcmode="lin" valueType="num">
                                      <p:cBhvr>
                                        <p:cTn id="248" dur="500" fill="hold"/>
                                        <p:tgtEl>
                                          <p:spTgt spid="8293"/>
                                        </p:tgtEl>
                                        <p:attrNameLst>
                                          <p:attrName>ppt_y</p:attrName>
                                        </p:attrNameLst>
                                      </p:cBhvr>
                                      <p:tavLst>
                                        <p:tav tm="0">
                                          <p:val>
                                            <p:strVal val="1+#ppt_h/2"/>
                                          </p:val>
                                        </p:tav>
                                        <p:tav tm="100000">
                                          <p:val>
                                            <p:strVal val="#ppt_y"/>
                                          </p:val>
                                        </p:tav>
                                      </p:tavLst>
                                    </p:anim>
                                  </p:childTnLst>
                                </p:cTn>
                              </p:par>
                              <p:par>
                                <p:cTn id="249" presetID="2" presetClass="entr" presetSubtype="4" fill="hold" nodeType="withEffect">
                                  <p:stCondLst>
                                    <p:cond delay="0"/>
                                  </p:stCondLst>
                                  <p:childTnLst>
                                    <p:set>
                                      <p:cBhvr>
                                        <p:cTn id="250" dur="1" fill="hold">
                                          <p:stCondLst>
                                            <p:cond delay="0"/>
                                          </p:stCondLst>
                                        </p:cTn>
                                        <p:tgtEl>
                                          <p:spTgt spid="8294"/>
                                        </p:tgtEl>
                                        <p:attrNameLst>
                                          <p:attrName>style.visibility</p:attrName>
                                        </p:attrNameLst>
                                      </p:cBhvr>
                                      <p:to>
                                        <p:strVal val="visible"/>
                                      </p:to>
                                    </p:set>
                                    <p:anim calcmode="lin" valueType="num">
                                      <p:cBhvr>
                                        <p:cTn id="251" dur="500" fill="hold"/>
                                        <p:tgtEl>
                                          <p:spTgt spid="8294"/>
                                        </p:tgtEl>
                                        <p:attrNameLst>
                                          <p:attrName>ppt_x</p:attrName>
                                        </p:attrNameLst>
                                      </p:cBhvr>
                                      <p:tavLst>
                                        <p:tav tm="0">
                                          <p:val>
                                            <p:strVal val="#ppt_x"/>
                                          </p:val>
                                        </p:tav>
                                        <p:tav tm="100000">
                                          <p:val>
                                            <p:strVal val="#ppt_x"/>
                                          </p:val>
                                        </p:tav>
                                      </p:tavLst>
                                    </p:anim>
                                    <p:anim calcmode="lin" valueType="num">
                                      <p:cBhvr>
                                        <p:cTn id="252" dur="500" fill="hold"/>
                                        <p:tgtEl>
                                          <p:spTgt spid="8294"/>
                                        </p:tgtEl>
                                        <p:attrNameLst>
                                          <p:attrName>ppt_y</p:attrName>
                                        </p:attrNameLst>
                                      </p:cBhvr>
                                      <p:tavLst>
                                        <p:tav tm="0">
                                          <p:val>
                                            <p:strVal val="1+#ppt_h/2"/>
                                          </p:val>
                                        </p:tav>
                                        <p:tav tm="100000">
                                          <p:val>
                                            <p:strVal val="#ppt_y"/>
                                          </p:val>
                                        </p:tav>
                                      </p:tavLst>
                                    </p:anim>
                                  </p:childTnLst>
                                </p:cTn>
                              </p:par>
                              <p:par>
                                <p:cTn id="253" presetID="2" presetClass="entr" presetSubtype="4" fill="hold" nodeType="withEffect">
                                  <p:stCondLst>
                                    <p:cond delay="0"/>
                                  </p:stCondLst>
                                  <p:childTnLst>
                                    <p:set>
                                      <p:cBhvr>
                                        <p:cTn id="254" dur="1" fill="hold">
                                          <p:stCondLst>
                                            <p:cond delay="0"/>
                                          </p:stCondLst>
                                        </p:cTn>
                                        <p:tgtEl>
                                          <p:spTgt spid="14"/>
                                        </p:tgtEl>
                                        <p:attrNameLst>
                                          <p:attrName>style.visibility</p:attrName>
                                        </p:attrNameLst>
                                      </p:cBhvr>
                                      <p:to>
                                        <p:strVal val="visible"/>
                                      </p:to>
                                    </p:set>
                                    <p:anim calcmode="lin" valueType="num">
                                      <p:cBhvr>
                                        <p:cTn id="255" dur="500" fill="hold"/>
                                        <p:tgtEl>
                                          <p:spTgt spid="14"/>
                                        </p:tgtEl>
                                        <p:attrNameLst>
                                          <p:attrName>ppt_x</p:attrName>
                                        </p:attrNameLst>
                                      </p:cBhvr>
                                      <p:tavLst>
                                        <p:tav tm="0">
                                          <p:val>
                                            <p:strVal val="#ppt_x"/>
                                          </p:val>
                                        </p:tav>
                                        <p:tav tm="100000">
                                          <p:val>
                                            <p:strVal val="#ppt_x"/>
                                          </p:val>
                                        </p:tav>
                                      </p:tavLst>
                                    </p:anim>
                                    <p:anim calcmode="lin" valueType="num">
                                      <p:cBhvr>
                                        <p:cTn id="2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7" fill="hold">
                      <p:stCondLst>
                        <p:cond delay="indefinite"/>
                      </p:stCondLst>
                      <p:childTnLst>
                        <p:par>
                          <p:cTn id="258" fill="hold">
                            <p:stCondLst>
                              <p:cond delay="0"/>
                            </p:stCondLst>
                            <p:childTnLst>
                              <p:par>
                                <p:cTn id="259" presetID="12" presetClass="entr" presetSubtype="4" fill="hold" nodeType="clickEffect">
                                  <p:stCondLst>
                                    <p:cond delay="0"/>
                                  </p:stCondLst>
                                  <p:childTnLst>
                                    <p:set>
                                      <p:cBhvr>
                                        <p:cTn id="260" dur="1" fill="hold">
                                          <p:stCondLst>
                                            <p:cond delay="0"/>
                                          </p:stCondLst>
                                        </p:cTn>
                                        <p:tgtEl>
                                          <p:spTgt spid="15"/>
                                        </p:tgtEl>
                                        <p:attrNameLst>
                                          <p:attrName>style.visibility</p:attrName>
                                        </p:attrNameLst>
                                      </p:cBhvr>
                                      <p:to>
                                        <p:strVal val="visible"/>
                                      </p:to>
                                    </p:set>
                                    <p:animEffect transition="in" filter="slide(fromBottom)">
                                      <p:cBhvr>
                                        <p:cTn id="261" dur="500"/>
                                        <p:tgtEl>
                                          <p:spTgt spid="15"/>
                                        </p:tgtEl>
                                      </p:cBhvr>
                                    </p:animEffect>
                                  </p:childTnLst>
                                </p:cTn>
                              </p:par>
                              <p:par>
                                <p:cTn id="262" presetID="12" presetClass="entr" presetSubtype="4" fill="hold" nodeType="withEffect">
                                  <p:stCondLst>
                                    <p:cond delay="0"/>
                                  </p:stCondLst>
                                  <p:childTnLst>
                                    <p:set>
                                      <p:cBhvr>
                                        <p:cTn id="263" dur="1" fill="hold">
                                          <p:stCondLst>
                                            <p:cond delay="0"/>
                                          </p:stCondLst>
                                        </p:cTn>
                                        <p:tgtEl>
                                          <p:spTgt spid="8301"/>
                                        </p:tgtEl>
                                        <p:attrNameLst>
                                          <p:attrName>style.visibility</p:attrName>
                                        </p:attrNameLst>
                                      </p:cBhvr>
                                      <p:to>
                                        <p:strVal val="visible"/>
                                      </p:to>
                                    </p:set>
                                    <p:animEffect transition="in" filter="slide(fromBottom)">
                                      <p:cBhvr>
                                        <p:cTn id="264" dur="500"/>
                                        <p:tgtEl>
                                          <p:spTgt spid="8301"/>
                                        </p:tgtEl>
                                      </p:cBhvr>
                                    </p:animEffect>
                                  </p:childTnLst>
                                </p:cTn>
                              </p:par>
                              <p:par>
                                <p:cTn id="265" presetID="12" presetClass="entr" presetSubtype="4" fill="hold" nodeType="withEffect">
                                  <p:stCondLst>
                                    <p:cond delay="0"/>
                                  </p:stCondLst>
                                  <p:childTnLst>
                                    <p:set>
                                      <p:cBhvr>
                                        <p:cTn id="266" dur="1" fill="hold">
                                          <p:stCondLst>
                                            <p:cond delay="0"/>
                                          </p:stCondLst>
                                        </p:cTn>
                                        <p:tgtEl>
                                          <p:spTgt spid="8302"/>
                                        </p:tgtEl>
                                        <p:attrNameLst>
                                          <p:attrName>style.visibility</p:attrName>
                                        </p:attrNameLst>
                                      </p:cBhvr>
                                      <p:to>
                                        <p:strVal val="visible"/>
                                      </p:to>
                                    </p:set>
                                    <p:animEffect transition="in" filter="slide(fromBottom)">
                                      <p:cBhvr>
                                        <p:cTn id="267" dur="500"/>
                                        <p:tgtEl>
                                          <p:spTgt spid="8302"/>
                                        </p:tgtEl>
                                      </p:cBhvr>
                                    </p:animEffect>
                                  </p:childTnLst>
                                </p:cTn>
                              </p:par>
                              <p:par>
                                <p:cTn id="268" presetID="12" presetClass="entr" presetSubtype="4" fill="hold" nodeType="withEffect">
                                  <p:stCondLst>
                                    <p:cond delay="0"/>
                                  </p:stCondLst>
                                  <p:childTnLst>
                                    <p:set>
                                      <p:cBhvr>
                                        <p:cTn id="269" dur="1" fill="hold">
                                          <p:stCondLst>
                                            <p:cond delay="0"/>
                                          </p:stCondLst>
                                        </p:cTn>
                                        <p:tgtEl>
                                          <p:spTgt spid="16"/>
                                        </p:tgtEl>
                                        <p:attrNameLst>
                                          <p:attrName>style.visibility</p:attrName>
                                        </p:attrNameLst>
                                      </p:cBhvr>
                                      <p:to>
                                        <p:strVal val="visible"/>
                                      </p:to>
                                    </p:set>
                                    <p:animEffect transition="in" filter="slide(fromBottom)">
                                      <p:cBhvr>
                                        <p:cTn id="270" dur="500"/>
                                        <p:tgtEl>
                                          <p:spTgt spid="16"/>
                                        </p:tgtEl>
                                      </p:cBhvr>
                                    </p:animEffect>
                                  </p:childTnLst>
                                </p:cTn>
                              </p:par>
                              <p:par>
                                <p:cTn id="271" presetID="12" presetClass="entr" presetSubtype="4" fill="hold" nodeType="withEffect">
                                  <p:stCondLst>
                                    <p:cond delay="0"/>
                                  </p:stCondLst>
                                  <p:childTnLst>
                                    <p:set>
                                      <p:cBhvr>
                                        <p:cTn id="272" dur="1" fill="hold">
                                          <p:stCondLst>
                                            <p:cond delay="0"/>
                                          </p:stCondLst>
                                        </p:cTn>
                                        <p:tgtEl>
                                          <p:spTgt spid="8306"/>
                                        </p:tgtEl>
                                        <p:attrNameLst>
                                          <p:attrName>style.visibility</p:attrName>
                                        </p:attrNameLst>
                                      </p:cBhvr>
                                      <p:to>
                                        <p:strVal val="visible"/>
                                      </p:to>
                                    </p:set>
                                    <p:animEffect transition="in" filter="slide(fromBottom)">
                                      <p:cBhvr>
                                        <p:cTn id="273" dur="500"/>
                                        <p:tgtEl>
                                          <p:spTgt spid="8306"/>
                                        </p:tgtEl>
                                      </p:cBhvr>
                                    </p:animEffect>
                                  </p:childTnLst>
                                </p:cTn>
                              </p:par>
                              <p:par>
                                <p:cTn id="274" presetID="12" presetClass="entr" presetSubtype="4" fill="hold" nodeType="withEffect">
                                  <p:stCondLst>
                                    <p:cond delay="0"/>
                                  </p:stCondLst>
                                  <p:childTnLst>
                                    <p:set>
                                      <p:cBhvr>
                                        <p:cTn id="275" dur="1" fill="hold">
                                          <p:stCondLst>
                                            <p:cond delay="0"/>
                                          </p:stCondLst>
                                        </p:cTn>
                                        <p:tgtEl>
                                          <p:spTgt spid="8307"/>
                                        </p:tgtEl>
                                        <p:attrNameLst>
                                          <p:attrName>style.visibility</p:attrName>
                                        </p:attrNameLst>
                                      </p:cBhvr>
                                      <p:to>
                                        <p:strVal val="visible"/>
                                      </p:to>
                                    </p:set>
                                    <p:animEffect transition="in" filter="slide(fromBottom)">
                                      <p:cBhvr>
                                        <p:cTn id="276" dur="500"/>
                                        <p:tgtEl>
                                          <p:spTgt spid="8307"/>
                                        </p:tgtEl>
                                      </p:cBhvr>
                                    </p:animEffect>
                                  </p:childTnLst>
                                </p:cTn>
                              </p:par>
                              <p:par>
                                <p:cTn id="277" presetID="12" presetClass="entr" presetSubtype="4" fill="hold" nodeType="withEffect">
                                  <p:stCondLst>
                                    <p:cond delay="0"/>
                                  </p:stCondLst>
                                  <p:childTnLst>
                                    <p:set>
                                      <p:cBhvr>
                                        <p:cTn id="278" dur="1" fill="hold">
                                          <p:stCondLst>
                                            <p:cond delay="0"/>
                                          </p:stCondLst>
                                        </p:cTn>
                                        <p:tgtEl>
                                          <p:spTgt spid="8308"/>
                                        </p:tgtEl>
                                        <p:attrNameLst>
                                          <p:attrName>style.visibility</p:attrName>
                                        </p:attrNameLst>
                                      </p:cBhvr>
                                      <p:to>
                                        <p:strVal val="visible"/>
                                      </p:to>
                                    </p:set>
                                    <p:animEffect transition="in" filter="slide(fromBottom)">
                                      <p:cBhvr>
                                        <p:cTn id="279" dur="500"/>
                                        <p:tgtEl>
                                          <p:spTgt spid="8308"/>
                                        </p:tgtEl>
                                      </p:cBhvr>
                                    </p:animEffect>
                                  </p:childTnLst>
                                </p:cTn>
                              </p:par>
                              <p:par>
                                <p:cTn id="280" presetID="12" presetClass="entr" presetSubtype="4" fill="hold" nodeType="withEffect">
                                  <p:stCondLst>
                                    <p:cond delay="0"/>
                                  </p:stCondLst>
                                  <p:childTnLst>
                                    <p:set>
                                      <p:cBhvr>
                                        <p:cTn id="281" dur="1" fill="hold">
                                          <p:stCondLst>
                                            <p:cond delay="0"/>
                                          </p:stCondLst>
                                        </p:cTn>
                                        <p:tgtEl>
                                          <p:spTgt spid="8309"/>
                                        </p:tgtEl>
                                        <p:attrNameLst>
                                          <p:attrName>style.visibility</p:attrName>
                                        </p:attrNameLst>
                                      </p:cBhvr>
                                      <p:to>
                                        <p:strVal val="visible"/>
                                      </p:to>
                                    </p:set>
                                    <p:animEffect transition="in" filter="slide(fromBottom)">
                                      <p:cBhvr>
                                        <p:cTn id="282" dur="500"/>
                                        <p:tgtEl>
                                          <p:spTgt spid="8309"/>
                                        </p:tgtEl>
                                      </p:cBhvr>
                                    </p:animEffect>
                                  </p:childTnLst>
                                </p:cTn>
                              </p:par>
                              <p:par>
                                <p:cTn id="283" presetID="12" presetClass="entr" presetSubtype="4" fill="hold" nodeType="withEffect">
                                  <p:stCondLst>
                                    <p:cond delay="0"/>
                                  </p:stCondLst>
                                  <p:childTnLst>
                                    <p:set>
                                      <p:cBhvr>
                                        <p:cTn id="284" dur="1" fill="hold">
                                          <p:stCondLst>
                                            <p:cond delay="0"/>
                                          </p:stCondLst>
                                        </p:cTn>
                                        <p:tgtEl>
                                          <p:spTgt spid="8310"/>
                                        </p:tgtEl>
                                        <p:attrNameLst>
                                          <p:attrName>style.visibility</p:attrName>
                                        </p:attrNameLst>
                                      </p:cBhvr>
                                      <p:to>
                                        <p:strVal val="visible"/>
                                      </p:to>
                                    </p:set>
                                    <p:animEffect transition="in" filter="slide(fromBottom)">
                                      <p:cBhvr>
                                        <p:cTn id="285" dur="500"/>
                                        <p:tgtEl>
                                          <p:spTgt spid="8310"/>
                                        </p:tgtEl>
                                      </p:cBhvr>
                                    </p:animEffect>
                                  </p:childTnLst>
                                </p:cTn>
                              </p:par>
                              <p:par>
                                <p:cTn id="286" presetID="12" presetClass="entr" presetSubtype="4" fill="hold" nodeType="withEffect">
                                  <p:stCondLst>
                                    <p:cond delay="0"/>
                                  </p:stCondLst>
                                  <p:childTnLst>
                                    <p:set>
                                      <p:cBhvr>
                                        <p:cTn id="287" dur="1" fill="hold">
                                          <p:stCondLst>
                                            <p:cond delay="0"/>
                                          </p:stCondLst>
                                        </p:cTn>
                                        <p:tgtEl>
                                          <p:spTgt spid="8311"/>
                                        </p:tgtEl>
                                        <p:attrNameLst>
                                          <p:attrName>style.visibility</p:attrName>
                                        </p:attrNameLst>
                                      </p:cBhvr>
                                      <p:to>
                                        <p:strVal val="visible"/>
                                      </p:to>
                                    </p:set>
                                    <p:animEffect transition="in" filter="slide(fromBottom)">
                                      <p:cBhvr>
                                        <p:cTn id="288" dur="500"/>
                                        <p:tgtEl>
                                          <p:spTgt spid="8311"/>
                                        </p:tgtEl>
                                      </p:cBhvr>
                                    </p:animEffect>
                                  </p:childTnLst>
                                </p:cTn>
                              </p:par>
                              <p:par>
                                <p:cTn id="289" presetID="12" presetClass="entr" presetSubtype="4" fill="hold" nodeType="withEffect">
                                  <p:stCondLst>
                                    <p:cond delay="0"/>
                                  </p:stCondLst>
                                  <p:childTnLst>
                                    <p:set>
                                      <p:cBhvr>
                                        <p:cTn id="290" dur="1" fill="hold">
                                          <p:stCondLst>
                                            <p:cond delay="0"/>
                                          </p:stCondLst>
                                        </p:cTn>
                                        <p:tgtEl>
                                          <p:spTgt spid="8312"/>
                                        </p:tgtEl>
                                        <p:attrNameLst>
                                          <p:attrName>style.visibility</p:attrName>
                                        </p:attrNameLst>
                                      </p:cBhvr>
                                      <p:to>
                                        <p:strVal val="visible"/>
                                      </p:to>
                                    </p:set>
                                    <p:animEffect transition="in" filter="slide(fromBottom)">
                                      <p:cBhvr>
                                        <p:cTn id="291" dur="500"/>
                                        <p:tgtEl>
                                          <p:spTgt spid="8312"/>
                                        </p:tgtEl>
                                      </p:cBhvr>
                                    </p:animEffect>
                                  </p:childTnLst>
                                </p:cTn>
                              </p:par>
                              <p:par>
                                <p:cTn id="292" presetID="12" presetClass="entr" presetSubtype="4" fill="hold" nodeType="withEffect">
                                  <p:stCondLst>
                                    <p:cond delay="0"/>
                                  </p:stCondLst>
                                  <p:childTnLst>
                                    <p:set>
                                      <p:cBhvr>
                                        <p:cTn id="293" dur="1" fill="hold">
                                          <p:stCondLst>
                                            <p:cond delay="0"/>
                                          </p:stCondLst>
                                        </p:cTn>
                                        <p:tgtEl>
                                          <p:spTgt spid="8313"/>
                                        </p:tgtEl>
                                        <p:attrNameLst>
                                          <p:attrName>style.visibility</p:attrName>
                                        </p:attrNameLst>
                                      </p:cBhvr>
                                      <p:to>
                                        <p:strVal val="visible"/>
                                      </p:to>
                                    </p:set>
                                    <p:animEffect transition="in" filter="slide(fromBottom)">
                                      <p:cBhvr>
                                        <p:cTn id="294" dur="500"/>
                                        <p:tgtEl>
                                          <p:spTgt spid="8313"/>
                                        </p:tgtEl>
                                      </p:cBhvr>
                                    </p:animEffect>
                                  </p:childTnLst>
                                </p:cTn>
                              </p:par>
                              <p:par>
                                <p:cTn id="295" presetID="12" presetClass="entr" presetSubtype="4" fill="hold" nodeType="withEffect">
                                  <p:stCondLst>
                                    <p:cond delay="0"/>
                                  </p:stCondLst>
                                  <p:childTnLst>
                                    <p:set>
                                      <p:cBhvr>
                                        <p:cTn id="296" dur="1" fill="hold">
                                          <p:stCondLst>
                                            <p:cond delay="0"/>
                                          </p:stCondLst>
                                        </p:cTn>
                                        <p:tgtEl>
                                          <p:spTgt spid="8314"/>
                                        </p:tgtEl>
                                        <p:attrNameLst>
                                          <p:attrName>style.visibility</p:attrName>
                                        </p:attrNameLst>
                                      </p:cBhvr>
                                      <p:to>
                                        <p:strVal val="visible"/>
                                      </p:to>
                                    </p:set>
                                    <p:animEffect transition="in" filter="slide(fromBottom)">
                                      <p:cBhvr>
                                        <p:cTn id="297" dur="500"/>
                                        <p:tgtEl>
                                          <p:spTgt spid="8314"/>
                                        </p:tgtEl>
                                      </p:cBhvr>
                                    </p:animEffect>
                                  </p:childTnLst>
                                </p:cTn>
                              </p:par>
                              <p:par>
                                <p:cTn id="298" presetID="12" presetClass="entr" presetSubtype="4" fill="hold" nodeType="withEffect">
                                  <p:stCondLst>
                                    <p:cond delay="0"/>
                                  </p:stCondLst>
                                  <p:childTnLst>
                                    <p:set>
                                      <p:cBhvr>
                                        <p:cTn id="299" dur="1" fill="hold">
                                          <p:stCondLst>
                                            <p:cond delay="0"/>
                                          </p:stCondLst>
                                        </p:cTn>
                                        <p:tgtEl>
                                          <p:spTgt spid="8315"/>
                                        </p:tgtEl>
                                        <p:attrNameLst>
                                          <p:attrName>style.visibility</p:attrName>
                                        </p:attrNameLst>
                                      </p:cBhvr>
                                      <p:to>
                                        <p:strVal val="visible"/>
                                      </p:to>
                                    </p:set>
                                    <p:animEffect transition="in" filter="slide(fromBottom)">
                                      <p:cBhvr>
                                        <p:cTn id="300" dur="500"/>
                                        <p:tgtEl>
                                          <p:spTgt spid="8315"/>
                                        </p:tgtEl>
                                      </p:cBhvr>
                                    </p:animEffect>
                                  </p:childTnLst>
                                </p:cTn>
                              </p:par>
                              <p:par>
                                <p:cTn id="301" presetID="12" presetClass="entr" presetSubtype="4" fill="hold" nodeType="withEffect">
                                  <p:stCondLst>
                                    <p:cond delay="0"/>
                                  </p:stCondLst>
                                  <p:childTnLst>
                                    <p:set>
                                      <p:cBhvr>
                                        <p:cTn id="302" dur="1" fill="hold">
                                          <p:stCondLst>
                                            <p:cond delay="0"/>
                                          </p:stCondLst>
                                        </p:cTn>
                                        <p:tgtEl>
                                          <p:spTgt spid="17"/>
                                        </p:tgtEl>
                                        <p:attrNameLst>
                                          <p:attrName>style.visibility</p:attrName>
                                        </p:attrNameLst>
                                      </p:cBhvr>
                                      <p:to>
                                        <p:strVal val="visible"/>
                                      </p:to>
                                    </p:set>
                                    <p:animEffect transition="in" filter="slide(fromBottom)">
                                      <p:cBhvr>
                                        <p:cTn id="303" dur="500"/>
                                        <p:tgtEl>
                                          <p:spTgt spid="17"/>
                                        </p:tgtEl>
                                      </p:cBhvr>
                                    </p:animEffect>
                                  </p:childTnLst>
                                </p:cTn>
                              </p:par>
                              <p:par>
                                <p:cTn id="304" presetID="12" presetClass="entr" presetSubtype="4" fill="hold" nodeType="withEffect">
                                  <p:stCondLst>
                                    <p:cond delay="0"/>
                                  </p:stCondLst>
                                  <p:childTnLst>
                                    <p:set>
                                      <p:cBhvr>
                                        <p:cTn id="305" dur="1" fill="hold">
                                          <p:stCondLst>
                                            <p:cond delay="0"/>
                                          </p:stCondLst>
                                        </p:cTn>
                                        <p:tgtEl>
                                          <p:spTgt spid="8319"/>
                                        </p:tgtEl>
                                        <p:attrNameLst>
                                          <p:attrName>style.visibility</p:attrName>
                                        </p:attrNameLst>
                                      </p:cBhvr>
                                      <p:to>
                                        <p:strVal val="visible"/>
                                      </p:to>
                                    </p:set>
                                    <p:animEffect transition="in" filter="slide(fromBottom)">
                                      <p:cBhvr>
                                        <p:cTn id="306" dur="500"/>
                                        <p:tgtEl>
                                          <p:spTgt spid="8319"/>
                                        </p:tgtEl>
                                      </p:cBhvr>
                                    </p:animEffect>
                                  </p:childTnLst>
                                </p:cTn>
                              </p:par>
                              <p:par>
                                <p:cTn id="307" presetID="12" presetClass="entr" presetSubtype="4" fill="hold" nodeType="withEffect">
                                  <p:stCondLst>
                                    <p:cond delay="0"/>
                                  </p:stCondLst>
                                  <p:childTnLst>
                                    <p:set>
                                      <p:cBhvr>
                                        <p:cTn id="308" dur="1" fill="hold">
                                          <p:stCondLst>
                                            <p:cond delay="0"/>
                                          </p:stCondLst>
                                        </p:cTn>
                                        <p:tgtEl>
                                          <p:spTgt spid="8320"/>
                                        </p:tgtEl>
                                        <p:attrNameLst>
                                          <p:attrName>style.visibility</p:attrName>
                                        </p:attrNameLst>
                                      </p:cBhvr>
                                      <p:to>
                                        <p:strVal val="visible"/>
                                      </p:to>
                                    </p:set>
                                    <p:animEffect transition="in" filter="slide(fromBottom)">
                                      <p:cBhvr>
                                        <p:cTn id="309" dur="500"/>
                                        <p:tgtEl>
                                          <p:spTgt spid="8320"/>
                                        </p:tgtEl>
                                      </p:cBhvr>
                                    </p:animEffect>
                                  </p:childTnLst>
                                </p:cTn>
                              </p:par>
                              <p:par>
                                <p:cTn id="310" presetID="12" presetClass="entr" presetSubtype="4" fill="hold" nodeType="withEffect">
                                  <p:stCondLst>
                                    <p:cond delay="0"/>
                                  </p:stCondLst>
                                  <p:childTnLst>
                                    <p:set>
                                      <p:cBhvr>
                                        <p:cTn id="311" dur="1" fill="hold">
                                          <p:stCondLst>
                                            <p:cond delay="0"/>
                                          </p:stCondLst>
                                        </p:cTn>
                                        <p:tgtEl>
                                          <p:spTgt spid="18"/>
                                        </p:tgtEl>
                                        <p:attrNameLst>
                                          <p:attrName>style.visibility</p:attrName>
                                        </p:attrNameLst>
                                      </p:cBhvr>
                                      <p:to>
                                        <p:strVal val="visible"/>
                                      </p:to>
                                    </p:set>
                                    <p:animEffect transition="in" filter="slide(fromBottom)">
                                      <p:cBhvr>
                                        <p:cTn id="312" dur="500"/>
                                        <p:tgtEl>
                                          <p:spTgt spid="18"/>
                                        </p:tgtEl>
                                      </p:cBhvr>
                                    </p:animEffect>
                                  </p:childTnLst>
                                </p:cTn>
                              </p:par>
                              <p:par>
                                <p:cTn id="313" presetID="12" presetClass="entr" presetSubtype="4" fill="hold" nodeType="withEffect">
                                  <p:stCondLst>
                                    <p:cond delay="0"/>
                                  </p:stCondLst>
                                  <p:childTnLst>
                                    <p:set>
                                      <p:cBhvr>
                                        <p:cTn id="314" dur="1" fill="hold">
                                          <p:stCondLst>
                                            <p:cond delay="0"/>
                                          </p:stCondLst>
                                        </p:cTn>
                                        <p:tgtEl>
                                          <p:spTgt spid="21"/>
                                        </p:tgtEl>
                                        <p:attrNameLst>
                                          <p:attrName>style.visibility</p:attrName>
                                        </p:attrNameLst>
                                      </p:cBhvr>
                                      <p:to>
                                        <p:strVal val="visible"/>
                                      </p:to>
                                    </p:set>
                                    <p:animEffect transition="in" filter="slide(fromBottom)">
                                      <p:cBhvr>
                                        <p:cTn id="315" dur="500"/>
                                        <p:tgtEl>
                                          <p:spTgt spid="21"/>
                                        </p:tgtEl>
                                      </p:cBhvr>
                                    </p:animEffect>
                                  </p:childTnLst>
                                </p:cTn>
                              </p:par>
                              <p:par>
                                <p:cTn id="316" presetID="12" presetClass="entr" presetSubtype="4" fill="hold" nodeType="withEffect">
                                  <p:stCondLst>
                                    <p:cond delay="0"/>
                                  </p:stCondLst>
                                  <p:childTnLst>
                                    <p:set>
                                      <p:cBhvr>
                                        <p:cTn id="317" dur="1" fill="hold">
                                          <p:stCondLst>
                                            <p:cond delay="0"/>
                                          </p:stCondLst>
                                        </p:cTn>
                                        <p:tgtEl>
                                          <p:spTgt spid="8331"/>
                                        </p:tgtEl>
                                        <p:attrNameLst>
                                          <p:attrName>style.visibility</p:attrName>
                                        </p:attrNameLst>
                                      </p:cBhvr>
                                      <p:to>
                                        <p:strVal val="visible"/>
                                      </p:to>
                                    </p:set>
                                    <p:animEffect transition="in" filter="slide(fromBottom)">
                                      <p:cBhvr>
                                        <p:cTn id="318" dur="500"/>
                                        <p:tgtEl>
                                          <p:spTgt spid="8331"/>
                                        </p:tgtEl>
                                      </p:cBhvr>
                                    </p:animEffect>
                                  </p:childTnLst>
                                </p:cTn>
                              </p:par>
                              <p:par>
                                <p:cTn id="319" presetID="12" presetClass="entr" presetSubtype="4" fill="hold" nodeType="withEffect">
                                  <p:stCondLst>
                                    <p:cond delay="0"/>
                                  </p:stCondLst>
                                  <p:childTnLst>
                                    <p:set>
                                      <p:cBhvr>
                                        <p:cTn id="320" dur="1" fill="hold">
                                          <p:stCondLst>
                                            <p:cond delay="0"/>
                                          </p:stCondLst>
                                        </p:cTn>
                                        <p:tgtEl>
                                          <p:spTgt spid="8332"/>
                                        </p:tgtEl>
                                        <p:attrNameLst>
                                          <p:attrName>style.visibility</p:attrName>
                                        </p:attrNameLst>
                                      </p:cBhvr>
                                      <p:to>
                                        <p:strVal val="visible"/>
                                      </p:to>
                                    </p:set>
                                    <p:animEffect transition="in" filter="slide(fromBottom)">
                                      <p:cBhvr>
                                        <p:cTn id="321" dur="3000"/>
                                        <p:tgtEl>
                                          <p:spTgt spid="8332"/>
                                        </p:tgtEl>
                                      </p:cBhvr>
                                    </p:animEffect>
                                  </p:childTnLst>
                                </p:cTn>
                              </p:par>
                              <p:par>
                                <p:cTn id="322" presetID="12" presetClass="entr" presetSubtype="4" fill="hold" nodeType="withEffect">
                                  <p:stCondLst>
                                    <p:cond delay="0"/>
                                  </p:stCondLst>
                                  <p:childTnLst>
                                    <p:set>
                                      <p:cBhvr>
                                        <p:cTn id="323" dur="1" fill="hold">
                                          <p:stCondLst>
                                            <p:cond delay="0"/>
                                          </p:stCondLst>
                                        </p:cTn>
                                        <p:tgtEl>
                                          <p:spTgt spid="22"/>
                                        </p:tgtEl>
                                        <p:attrNameLst>
                                          <p:attrName>style.visibility</p:attrName>
                                        </p:attrNameLst>
                                      </p:cBhvr>
                                      <p:to>
                                        <p:strVal val="visible"/>
                                      </p:to>
                                    </p:set>
                                    <p:animEffect transition="in" filter="slide(fromBottom)">
                                      <p:cBhvr>
                                        <p:cTn id="324" dur="500"/>
                                        <p:tgtEl>
                                          <p:spTgt spid="22"/>
                                        </p:tgtEl>
                                      </p:cBhvr>
                                    </p:animEffect>
                                  </p:childTnLst>
                                </p:cTn>
                              </p:par>
                              <p:par>
                                <p:cTn id="325" presetID="12" presetClass="entr" presetSubtype="4" fill="hold" nodeType="withEffect">
                                  <p:stCondLst>
                                    <p:cond delay="0"/>
                                  </p:stCondLst>
                                  <p:childTnLst>
                                    <p:set>
                                      <p:cBhvr>
                                        <p:cTn id="326" dur="1" fill="hold">
                                          <p:stCondLst>
                                            <p:cond delay="0"/>
                                          </p:stCondLst>
                                        </p:cTn>
                                        <p:tgtEl>
                                          <p:spTgt spid="8340"/>
                                        </p:tgtEl>
                                        <p:attrNameLst>
                                          <p:attrName>style.visibility</p:attrName>
                                        </p:attrNameLst>
                                      </p:cBhvr>
                                      <p:to>
                                        <p:strVal val="visible"/>
                                      </p:to>
                                    </p:set>
                                    <p:animEffect transition="in" filter="slide(fromBottom)">
                                      <p:cBhvr>
                                        <p:cTn id="327" dur="500"/>
                                        <p:tgtEl>
                                          <p:spTgt spid="8340"/>
                                        </p:tgtEl>
                                      </p:cBhvr>
                                    </p:animEffect>
                                  </p:childTnLst>
                                </p:cTn>
                              </p:par>
                              <p:par>
                                <p:cTn id="328" presetID="12" presetClass="entr" presetSubtype="4" fill="hold" nodeType="withEffect">
                                  <p:stCondLst>
                                    <p:cond delay="0"/>
                                  </p:stCondLst>
                                  <p:childTnLst>
                                    <p:set>
                                      <p:cBhvr>
                                        <p:cTn id="329" dur="1" fill="hold">
                                          <p:stCondLst>
                                            <p:cond delay="0"/>
                                          </p:stCondLst>
                                        </p:cTn>
                                        <p:tgtEl>
                                          <p:spTgt spid="8341"/>
                                        </p:tgtEl>
                                        <p:attrNameLst>
                                          <p:attrName>style.visibility</p:attrName>
                                        </p:attrNameLst>
                                      </p:cBhvr>
                                      <p:to>
                                        <p:strVal val="visible"/>
                                      </p:to>
                                    </p:set>
                                    <p:animEffect transition="in" filter="slide(fromBottom)">
                                      <p:cBhvr>
                                        <p:cTn id="330" dur="500"/>
                                        <p:tgtEl>
                                          <p:spTgt spid="8341"/>
                                        </p:tgtEl>
                                      </p:cBhvr>
                                    </p:animEffect>
                                  </p:childTnLst>
                                </p:cTn>
                              </p:par>
                              <p:par>
                                <p:cTn id="331" presetID="12" presetClass="entr" presetSubtype="4" fill="hold" nodeType="withEffect">
                                  <p:stCondLst>
                                    <p:cond delay="0"/>
                                  </p:stCondLst>
                                  <p:childTnLst>
                                    <p:set>
                                      <p:cBhvr>
                                        <p:cTn id="332" dur="1" fill="hold">
                                          <p:stCondLst>
                                            <p:cond delay="0"/>
                                          </p:stCondLst>
                                        </p:cTn>
                                        <p:tgtEl>
                                          <p:spTgt spid="25"/>
                                        </p:tgtEl>
                                        <p:attrNameLst>
                                          <p:attrName>style.visibility</p:attrName>
                                        </p:attrNameLst>
                                      </p:cBhvr>
                                      <p:to>
                                        <p:strVal val="visible"/>
                                      </p:to>
                                    </p:set>
                                    <p:animEffect transition="in" filter="slide(fromBottom)">
                                      <p:cBhvr>
                                        <p:cTn id="33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fontAlgn="base"/>
            <a:fld id="{9A0DB2DC-4C9A-4742-B13C-FB6460FD3503}" type="slidenum">
              <a:rPr lang="ko-KR" altLang="en-US" strike="noStrike" noProof="1" dirty="0">
                <a:latin typeface="Verdana" panose="020B0604030504040204" pitchFamily="34" charset="0"/>
                <a:ea typeface="Gulim" panose="020B0600000101010101" pitchFamily="34" charset="-127"/>
                <a:cs typeface="+mn-ea"/>
              </a:rPr>
              <a:t>23</a:t>
            </a:fld>
            <a:endParaRPr lang="ko-KR" altLang="en-US" strike="noStrike" noProof="1"/>
          </a:p>
        </p:txBody>
      </p:sp>
      <p:sp>
        <p:nvSpPr>
          <p:cNvPr id="3" name="文本框 2"/>
          <p:cNvSpPr txBox="1"/>
          <p:nvPr/>
        </p:nvSpPr>
        <p:spPr>
          <a:xfrm>
            <a:off x="1363980" y="1353185"/>
            <a:ext cx="5346065" cy="583565"/>
          </a:xfrm>
          <a:prstGeom prst="rect">
            <a:avLst/>
          </a:prstGeom>
          <a:noFill/>
        </p:spPr>
        <p:txBody>
          <a:bodyPr wrap="square" rtlCol="0">
            <a:spAutoFit/>
          </a:bodyPr>
          <a:lstStyle/>
          <a:p>
            <a:pPr algn="ctr"/>
            <a:r>
              <a:rPr lang="en-US" altLang="zh-CN" sz="3200" b="1"/>
              <a:t>5</a:t>
            </a:r>
            <a:r>
              <a:rPr lang="zh-CN" altLang="en-US" sz="3200" b="1"/>
              <a:t>、数字数据的数字编码</a:t>
            </a:r>
          </a:p>
        </p:txBody>
      </p:sp>
      <p:pic>
        <p:nvPicPr>
          <p:cNvPr id="6" name="图片 5"/>
          <p:cNvPicPr>
            <a:picLocks noChangeAspect="1"/>
          </p:cNvPicPr>
          <p:nvPr/>
        </p:nvPicPr>
        <p:blipFill>
          <a:blip r:embed="rId2"/>
          <a:stretch>
            <a:fillRect/>
          </a:stretch>
        </p:blipFill>
        <p:spPr>
          <a:xfrm>
            <a:off x="496570" y="2059305"/>
            <a:ext cx="8151495" cy="38233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67927" y="1214423"/>
            <a:ext cx="2481909" cy="592805"/>
            <a:chOff x="1326748" y="1446650"/>
            <a:chExt cx="3309213" cy="592805"/>
          </a:xfrm>
        </p:grpSpPr>
        <p:sp>
          <p:nvSpPr>
            <p:cNvPr id="4"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tx1">
                    <a:lumMod val="75000"/>
                    <a:lumOff val="25000"/>
                  </a:schemeClr>
                </a:solidFill>
                <a:cs typeface="+mn-ea"/>
                <a:sym typeface="+mn-lt"/>
              </a:endParaRPr>
            </a:p>
          </p:txBody>
        </p:sp>
        <p:sp>
          <p:nvSpPr>
            <p:cNvPr id="5" name="矩形 4"/>
            <p:cNvSpPr/>
            <p:nvPr/>
          </p:nvSpPr>
          <p:spPr>
            <a:xfrm>
              <a:off x="2166909" y="1500174"/>
              <a:ext cx="2469052" cy="400110"/>
            </a:xfrm>
            <a:prstGeom prst="rect">
              <a:avLst/>
            </a:prstGeom>
          </p:spPr>
          <p:txBody>
            <a:bodyPr wrap="none">
              <a:spAutoFit/>
            </a:bodyPr>
            <a:lstStyle/>
            <a:p>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）非归零编码</a:t>
              </a:r>
            </a:p>
          </p:txBody>
        </p:sp>
      </p:grpSp>
      <p:sp>
        <p:nvSpPr>
          <p:cNvPr id="51202" name="Rectangle 2"/>
          <p:cNvSpPr>
            <a:spLocks noChangeArrowheads="1"/>
          </p:cNvSpPr>
          <p:nvPr/>
        </p:nvSpPr>
        <p:spPr bwMode="auto">
          <a:xfrm>
            <a:off x="0" y="-184666"/>
            <a:ext cx="9144000" cy="369332"/>
          </a:xfrm>
          <a:prstGeom prst="rect">
            <a:avLst/>
          </a:prstGeom>
          <a:noFill/>
          <a:ln w="9525">
            <a:noFill/>
            <a:miter lim="800000"/>
          </a:ln>
          <a:effectLst/>
        </p:spPr>
        <p:txBody>
          <a:bodyPr vert="horz" wrap="square" lIns="91440" tIns="45720" rIns="91440" bIns="45720" numCol="1" anchor="ctr" anchorCtr="0" compatLnSpc="1">
            <a:spAutoFit/>
          </a:bodyPr>
          <a:lstStyle/>
          <a:p>
            <a:endParaRPr lang="zh-CN" altLang="en-US"/>
          </a:p>
        </p:txBody>
      </p:sp>
      <p:graphicFrame>
        <p:nvGraphicFramePr>
          <p:cNvPr id="51201" name="Object 1"/>
          <p:cNvGraphicFramePr>
            <a:graphicFrameLocks noChangeAspect="1"/>
          </p:cNvGraphicFramePr>
          <p:nvPr/>
        </p:nvGraphicFramePr>
        <p:xfrm>
          <a:off x="3549672" y="2357430"/>
          <a:ext cx="5594328" cy="3148021"/>
        </p:xfrm>
        <a:graphic>
          <a:graphicData uri="http://schemas.openxmlformats.org/presentationml/2006/ole">
            <mc:AlternateContent xmlns:mc="http://schemas.openxmlformats.org/markup-compatibility/2006">
              <mc:Choice xmlns:v="urn:schemas-microsoft-com:vml" Requires="v">
                <p:oleObj spid="_x0000_s5123" r:id="rId3" imgW="6121400" imgH="2590800" progId="Visio.Drawing.11">
                  <p:embed/>
                </p:oleObj>
              </mc:Choice>
              <mc:Fallback>
                <p:oleObj r:id="rId3" imgW="6121400" imgH="2590800" progId="Visio.Drawing.11">
                  <p:embed/>
                  <p:pic>
                    <p:nvPicPr>
                      <p:cNvPr id="0" name=""/>
                      <p:cNvPicPr>
                        <a:picLocks noChangeAspect="1"/>
                      </p:cNvPicPr>
                      <p:nvPr/>
                    </p:nvPicPr>
                    <p:blipFill>
                      <a:blip r:embed="rId4"/>
                      <a:stretch>
                        <a:fillRect/>
                      </a:stretch>
                    </p:blipFill>
                    <p:spPr>
                      <a:xfrm>
                        <a:off x="3549672" y="2357430"/>
                        <a:ext cx="5594328" cy="3148021"/>
                      </a:xfrm>
                      <a:prstGeom prst="rect">
                        <a:avLst/>
                      </a:prstGeom>
                      <a:noFill/>
                      <a:ln w="9525">
                        <a:noFill/>
                      </a:ln>
                    </p:spPr>
                  </p:pic>
                </p:oleObj>
              </mc:Fallback>
            </mc:AlternateContent>
          </a:graphicData>
        </a:graphic>
      </p:graphicFrame>
      <p:grpSp>
        <p:nvGrpSpPr>
          <p:cNvPr id="12" name="组合 1"/>
          <p:cNvGrpSpPr/>
          <p:nvPr/>
        </p:nvGrpSpPr>
        <p:grpSpPr>
          <a:xfrm>
            <a:off x="543656" y="2300474"/>
            <a:ext cx="3063931" cy="3980826"/>
            <a:chOff x="-79093" y="1556792"/>
            <a:chExt cx="8083350" cy="10912731"/>
          </a:xfrm>
        </p:grpSpPr>
        <p:sp>
          <p:nvSpPr>
            <p:cNvPr id="14" name="矩形 2"/>
            <p:cNvSpPr/>
            <p:nvPr/>
          </p:nvSpPr>
          <p:spPr bwMode="auto">
            <a:xfrm>
              <a:off x="229878" y="1556792"/>
              <a:ext cx="7774379" cy="10912731"/>
            </a:xfrm>
            <a:prstGeom prst="rect">
              <a:avLst/>
            </a:prstGeom>
            <a:solidFill>
              <a:srgbClr val="FFFFFF"/>
            </a:solidFill>
            <a:ln w="9525" cap="flat" cmpd="sng" algn="ctr">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rtlCol="0"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buFont typeface="Arial" panose="020B0604020202020204" pitchFamily="34" charset="0"/>
                <a:buNone/>
              </a:pPr>
              <a:endParaRPr lang="zh-CN" altLang="en-US" sz="1800" dirty="0">
                <a:solidFill>
                  <a:srgbClr val="302A28"/>
                </a:solidFill>
                <a:ea typeface="宋体" panose="02010600030101010101" pitchFamily="2" charset="-122"/>
              </a:endParaRPr>
            </a:p>
          </p:txBody>
        </p:sp>
        <p:sp>
          <p:nvSpPr>
            <p:cNvPr id="15" name="直角三角形 14"/>
            <p:cNvSpPr/>
            <p:nvPr/>
          </p:nvSpPr>
          <p:spPr>
            <a:xfrm rot="16200000" flipH="1">
              <a:off x="1044944" y="5750753"/>
              <a:ext cx="303585" cy="237488"/>
            </a:xfrm>
            <a:prstGeom prst="rtTriangl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圆角矩形 5"/>
            <p:cNvSpPr/>
            <p:nvPr/>
          </p:nvSpPr>
          <p:spPr>
            <a:xfrm>
              <a:off x="-79093" y="1556792"/>
              <a:ext cx="8001446" cy="9476733"/>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lnSpc>
                  <a:spcPct val="125000"/>
                </a:lnSpc>
              </a:pP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非归零编码规定：用高电位表示“</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，低电位表示“</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000"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。这种编码方法难以判断一个位的结束和另一个位的开始，需要同时发送同步时钟信号来保证发送方和接收方同步。假设要发送的二进制数据为</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10011101</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，则用非归零码编码后如</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图所</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示。</a:t>
              </a:r>
            </a:p>
          </p:txBody>
        </p:sp>
      </p:grpSp>
    </p:spTree>
    <p:extLst>
      <p:ext uri="{BB962C8B-B14F-4D97-AF65-F5344CB8AC3E}">
        <p14:creationId xmlns:p14="http://schemas.microsoft.com/office/powerpoint/2010/main" val="1909478206"/>
      </p:ext>
    </p:extLst>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fontAlgn="base"/>
            <a:fld id="{9A0DB2DC-4C9A-4742-B13C-FB6460FD3503}" type="slidenum">
              <a:rPr lang="ko-KR" altLang="en-US" strike="noStrike" noProof="1" smtClean="0">
                <a:latin typeface="Verdana" panose="020B0604030504040204" pitchFamily="34" charset="0"/>
                <a:ea typeface="Gulim" panose="020B0600000101010101" pitchFamily="34" charset="-127"/>
                <a:cs typeface="+mn-ea"/>
              </a:rPr>
              <a:t>25</a:t>
            </a:fld>
            <a:endParaRPr lang="ko-KR" altLang="en-US" strike="noStrike" noProof="1"/>
          </a:p>
        </p:txBody>
      </p:sp>
      <p:sp>
        <p:nvSpPr>
          <p:cNvPr id="3" name="TextBox 2"/>
          <p:cNvSpPr txBox="1"/>
          <p:nvPr/>
        </p:nvSpPr>
        <p:spPr>
          <a:xfrm>
            <a:off x="179512" y="2060848"/>
            <a:ext cx="8712968" cy="3416320"/>
          </a:xfrm>
          <a:prstGeom prst="rect">
            <a:avLst/>
          </a:prstGeom>
          <a:noFill/>
          <a:ln w="3175">
            <a:solidFill>
              <a:schemeClr val="tx1"/>
            </a:solidFill>
          </a:ln>
        </p:spPr>
        <p:txBody>
          <a:bodyPr wrap="square" rtlCol="0">
            <a:spAutoFit/>
          </a:bodyPr>
          <a:lstStyle/>
          <a:p>
            <a:pPr>
              <a:lnSpc>
                <a:spcPct val="150000"/>
              </a:lnSpc>
            </a:pPr>
            <a:r>
              <a:rPr lang="en-US" altLang="zh-CN" sz="2400" b="1" dirty="0" smtClean="0">
                <a:solidFill>
                  <a:schemeClr val="tx2"/>
                </a:solidFill>
              </a:rPr>
              <a:t>      </a:t>
            </a:r>
            <a:r>
              <a:rPr lang="zh-CN" altLang="en-US" sz="2400" b="1" dirty="0" smtClean="0">
                <a:solidFill>
                  <a:srgbClr val="FF0000"/>
                </a:solidFill>
              </a:rPr>
              <a:t>曼彻斯特编码</a:t>
            </a:r>
            <a:r>
              <a:rPr lang="zh-CN" altLang="en-US" sz="2400" b="1" dirty="0" smtClean="0">
                <a:solidFill>
                  <a:schemeClr val="tx2"/>
                </a:solidFill>
              </a:rPr>
              <a:t>是将每一个码元再分成两个相等的间隔。</a:t>
            </a:r>
            <a:endParaRPr lang="en-US" altLang="zh-CN" sz="2400" b="1" dirty="0" smtClean="0">
              <a:solidFill>
                <a:schemeClr val="tx2"/>
              </a:solidFill>
            </a:endParaRPr>
          </a:p>
          <a:p>
            <a:pPr>
              <a:lnSpc>
                <a:spcPct val="150000"/>
              </a:lnSpc>
            </a:pPr>
            <a:r>
              <a:rPr lang="en-US" altLang="zh-CN" sz="2400" b="1" dirty="0" smtClean="0">
                <a:solidFill>
                  <a:schemeClr val="tx2"/>
                </a:solidFill>
              </a:rPr>
              <a:t>      </a:t>
            </a:r>
            <a:r>
              <a:rPr lang="zh-CN" altLang="en-US" sz="2400" b="1" dirty="0" smtClean="0">
                <a:solidFill>
                  <a:schemeClr val="tx2"/>
                </a:solidFill>
              </a:rPr>
              <a:t>码元</a:t>
            </a:r>
            <a:r>
              <a:rPr lang="en-US" altLang="zh-CN" sz="2400" b="1" dirty="0" smtClean="0">
                <a:solidFill>
                  <a:schemeClr val="tx2"/>
                </a:solidFill>
              </a:rPr>
              <a:t>1</a:t>
            </a:r>
            <a:r>
              <a:rPr lang="zh-CN" altLang="en-US" sz="2400" b="1" dirty="0" smtClean="0">
                <a:solidFill>
                  <a:schemeClr val="tx2"/>
                </a:solidFill>
              </a:rPr>
              <a:t>是在</a:t>
            </a:r>
            <a:r>
              <a:rPr lang="zh-CN" altLang="en-US" sz="2400" b="1" dirty="0" smtClean="0">
                <a:solidFill>
                  <a:srgbClr val="FF0000"/>
                </a:solidFill>
              </a:rPr>
              <a:t>前</a:t>
            </a:r>
            <a:r>
              <a:rPr lang="zh-CN" altLang="en-US" sz="2400" b="1" dirty="0" smtClean="0">
                <a:solidFill>
                  <a:schemeClr val="tx2"/>
                </a:solidFill>
              </a:rPr>
              <a:t>一个间隔为</a:t>
            </a:r>
            <a:r>
              <a:rPr lang="zh-CN" altLang="en-US" sz="2400" b="1" dirty="0" smtClean="0">
                <a:solidFill>
                  <a:srgbClr val="FF0000"/>
                </a:solidFill>
              </a:rPr>
              <a:t>高电平</a:t>
            </a:r>
            <a:r>
              <a:rPr lang="zh-CN" altLang="en-US" sz="2400" b="1" dirty="0" smtClean="0">
                <a:solidFill>
                  <a:schemeClr val="tx2"/>
                </a:solidFill>
              </a:rPr>
              <a:t>而</a:t>
            </a:r>
            <a:r>
              <a:rPr lang="zh-CN" altLang="en-US" sz="2400" b="1" dirty="0" smtClean="0">
                <a:solidFill>
                  <a:srgbClr val="FF0000"/>
                </a:solidFill>
              </a:rPr>
              <a:t>后</a:t>
            </a:r>
            <a:r>
              <a:rPr lang="zh-CN" altLang="en-US" sz="2400" b="1" dirty="0" smtClean="0">
                <a:solidFill>
                  <a:schemeClr val="tx2"/>
                </a:solidFill>
              </a:rPr>
              <a:t>一个间隔为</a:t>
            </a:r>
            <a:r>
              <a:rPr lang="zh-CN" altLang="en-US" sz="2400" b="1" dirty="0" smtClean="0">
                <a:solidFill>
                  <a:srgbClr val="FF0000"/>
                </a:solidFill>
              </a:rPr>
              <a:t>低电平</a:t>
            </a:r>
            <a:r>
              <a:rPr lang="zh-CN" altLang="en-US" sz="2400" b="1" dirty="0" smtClean="0">
                <a:solidFill>
                  <a:schemeClr val="tx2"/>
                </a:solidFill>
              </a:rPr>
              <a:t>。</a:t>
            </a:r>
            <a:r>
              <a:rPr lang="en-US" altLang="zh-CN" sz="2400" b="1" dirty="0" smtClean="0">
                <a:solidFill>
                  <a:schemeClr val="tx2"/>
                </a:solidFill>
              </a:rPr>
              <a:t>1</a:t>
            </a:r>
            <a:endParaRPr lang="en-US" altLang="zh-CN" sz="2400" b="1" dirty="0" smtClean="0">
              <a:solidFill>
                <a:schemeClr val="tx2"/>
              </a:solidFill>
            </a:endParaRPr>
          </a:p>
          <a:p>
            <a:pPr>
              <a:lnSpc>
                <a:spcPct val="150000"/>
              </a:lnSpc>
            </a:pPr>
            <a:r>
              <a:rPr lang="en-US" altLang="zh-CN" sz="2400" b="1" dirty="0" smtClean="0">
                <a:solidFill>
                  <a:schemeClr val="tx2"/>
                </a:solidFill>
              </a:rPr>
              <a:t>      </a:t>
            </a:r>
            <a:r>
              <a:rPr lang="zh-CN" altLang="en-US" sz="2400" b="1" dirty="0" smtClean="0">
                <a:solidFill>
                  <a:schemeClr val="tx2"/>
                </a:solidFill>
              </a:rPr>
              <a:t>码元</a:t>
            </a:r>
            <a:r>
              <a:rPr lang="en-US" altLang="zh-CN" sz="2400" b="1" dirty="0" smtClean="0">
                <a:solidFill>
                  <a:schemeClr val="tx2"/>
                </a:solidFill>
              </a:rPr>
              <a:t>0</a:t>
            </a:r>
            <a:r>
              <a:rPr lang="zh-CN" altLang="en-US" sz="2400" b="1" dirty="0" smtClean="0">
                <a:solidFill>
                  <a:schemeClr val="tx2"/>
                </a:solidFill>
              </a:rPr>
              <a:t>则正好相反，从</a:t>
            </a:r>
            <a:r>
              <a:rPr lang="zh-CN" altLang="en-US" sz="2400" b="1" dirty="0" smtClean="0">
                <a:solidFill>
                  <a:srgbClr val="FF0000"/>
                </a:solidFill>
              </a:rPr>
              <a:t>低电平变到高电平</a:t>
            </a:r>
            <a:r>
              <a:rPr lang="zh-CN" altLang="en-US" sz="2400" b="1" dirty="0" smtClean="0">
                <a:solidFill>
                  <a:schemeClr val="tx2"/>
                </a:solidFill>
              </a:rPr>
              <a:t>。         </a:t>
            </a:r>
            <a:r>
              <a:rPr lang="en-US" altLang="zh-CN" sz="2400" b="1" dirty="0" smtClean="0">
                <a:solidFill>
                  <a:schemeClr val="tx2"/>
                </a:solidFill>
              </a:rPr>
              <a:t>0</a:t>
            </a:r>
            <a:endParaRPr lang="en-US" altLang="zh-CN" sz="2400" b="1" dirty="0" smtClean="0">
              <a:solidFill>
                <a:schemeClr val="tx2"/>
              </a:solidFill>
            </a:endParaRPr>
          </a:p>
          <a:p>
            <a:pPr>
              <a:lnSpc>
                <a:spcPct val="150000"/>
              </a:lnSpc>
            </a:pPr>
            <a:r>
              <a:rPr lang="zh-CN" altLang="en-US" sz="2400" b="1" dirty="0" smtClean="0">
                <a:solidFill>
                  <a:schemeClr val="tx2"/>
                </a:solidFill>
              </a:rPr>
              <a:t>      好处</a:t>
            </a:r>
            <a:r>
              <a:rPr lang="en-US" altLang="zh-CN" sz="2400" b="1" dirty="0" smtClean="0">
                <a:solidFill>
                  <a:schemeClr val="tx2"/>
                </a:solidFill>
              </a:rPr>
              <a:t>:</a:t>
            </a:r>
            <a:r>
              <a:rPr lang="zh-CN" altLang="en-US" sz="2400" b="1" dirty="0" smtClean="0">
                <a:solidFill>
                  <a:schemeClr val="tx2"/>
                </a:solidFill>
              </a:rPr>
              <a:t>保证在每一个码元的</a:t>
            </a:r>
            <a:r>
              <a:rPr lang="zh-CN" altLang="en-US" sz="2400" b="1" dirty="0" smtClean="0">
                <a:solidFill>
                  <a:srgbClr val="FF0000"/>
                </a:solidFill>
              </a:rPr>
              <a:t>正中间</a:t>
            </a:r>
            <a:r>
              <a:rPr lang="zh-CN" altLang="en-US" sz="2400" b="1" dirty="0" smtClean="0">
                <a:solidFill>
                  <a:schemeClr val="tx2"/>
                </a:solidFill>
              </a:rPr>
              <a:t>出现一次电平的转换，这对接收端的提取</a:t>
            </a:r>
            <a:r>
              <a:rPr lang="zh-CN" altLang="en-US" sz="2400" b="1" dirty="0" smtClean="0">
                <a:solidFill>
                  <a:srgbClr val="FF0000"/>
                </a:solidFill>
              </a:rPr>
              <a:t>位同步信号</a:t>
            </a:r>
            <a:r>
              <a:rPr lang="zh-CN" altLang="en-US" sz="2400" b="1" dirty="0" smtClean="0">
                <a:solidFill>
                  <a:schemeClr val="tx2"/>
                </a:solidFill>
              </a:rPr>
              <a:t>是非常有利的。缺点是它所占的频带宽度比原始的基带信号增加了一倍。</a:t>
            </a:r>
            <a:endParaRPr lang="zh-CN" altLang="en-US" sz="2400" b="1" dirty="0">
              <a:solidFill>
                <a:schemeClr val="tx2"/>
              </a:solidFill>
            </a:endParaRPr>
          </a:p>
        </p:txBody>
      </p:sp>
      <p:sp>
        <p:nvSpPr>
          <p:cNvPr id="4" name="TextBox 3"/>
          <p:cNvSpPr txBox="1"/>
          <p:nvPr/>
        </p:nvSpPr>
        <p:spPr>
          <a:xfrm>
            <a:off x="2339752" y="1124744"/>
            <a:ext cx="4536504" cy="646331"/>
          </a:xfrm>
          <a:prstGeom prst="rect">
            <a:avLst/>
          </a:prstGeom>
          <a:noFill/>
        </p:spPr>
        <p:txBody>
          <a:bodyPr wrap="square" rtlCol="0">
            <a:spAutoFit/>
          </a:bodyPr>
          <a:lstStyle/>
          <a:p>
            <a:pPr algn="ctr"/>
            <a:r>
              <a:rPr lang="zh-CN" altLang="en-US" sz="3600" b="1" dirty="0" smtClean="0">
                <a:solidFill>
                  <a:srgbClr val="FF0000"/>
                </a:solidFill>
                <a:latin typeface="黑体" panose="02010609060101010101" pitchFamily="2" charset="-122"/>
                <a:ea typeface="黑体" panose="02010609060101010101" pitchFamily="2" charset="-122"/>
              </a:rPr>
              <a:t>曼彻斯特编码</a:t>
            </a:r>
            <a:endParaRPr lang="zh-CN" altLang="en-US" sz="3600" dirty="0">
              <a:solidFill>
                <a:srgbClr val="FF0000"/>
              </a:solidFill>
              <a:latin typeface="黑体" panose="02010609060101010101" pitchFamily="2" charset="-122"/>
              <a:ea typeface="黑体" panose="02010609060101010101" pitchFamily="2" charset="-122"/>
            </a:endParaRPr>
          </a:p>
        </p:txBody>
      </p:sp>
      <p:grpSp>
        <p:nvGrpSpPr>
          <p:cNvPr id="18" name="组合 17"/>
          <p:cNvGrpSpPr/>
          <p:nvPr/>
        </p:nvGrpSpPr>
        <p:grpSpPr>
          <a:xfrm>
            <a:off x="8156801" y="2636912"/>
            <a:ext cx="864096" cy="432048"/>
            <a:chOff x="8172400" y="2420888"/>
            <a:chExt cx="864096" cy="432048"/>
          </a:xfrm>
        </p:grpSpPr>
        <p:cxnSp>
          <p:nvCxnSpPr>
            <p:cNvPr id="6" name="直接连接符 5"/>
            <p:cNvCxnSpPr/>
            <p:nvPr/>
          </p:nvCxnSpPr>
          <p:spPr>
            <a:xfrm>
              <a:off x="8172400" y="2420888"/>
              <a:ext cx="504056" cy="0"/>
            </a:xfrm>
            <a:prstGeom prst="line">
              <a:avLst/>
            </a:prstGeom>
            <a:ln w="22225" cmpd="sng">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8676456" y="2420888"/>
              <a:ext cx="0" cy="43204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676456" y="2852936"/>
              <a:ext cx="36004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650648" y="3356992"/>
            <a:ext cx="864096" cy="288032"/>
            <a:chOff x="6588224" y="3212976"/>
            <a:chExt cx="864096" cy="288032"/>
          </a:xfrm>
        </p:grpSpPr>
        <p:cxnSp>
          <p:nvCxnSpPr>
            <p:cNvPr id="12" name="直接连接符 11"/>
            <p:cNvCxnSpPr/>
            <p:nvPr/>
          </p:nvCxnSpPr>
          <p:spPr>
            <a:xfrm>
              <a:off x="6588224" y="3501008"/>
              <a:ext cx="4320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7020272" y="3212976"/>
              <a:ext cx="0" cy="28803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020272" y="3212976"/>
              <a:ext cx="4320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748862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fontAlgn="base"/>
            <a:fld id="{9A0DB2DC-4C9A-4742-B13C-FB6460FD3503}" type="slidenum">
              <a:rPr lang="ko-KR" altLang="en-US" strike="noStrike" noProof="1" smtClean="0">
                <a:latin typeface="Verdana" panose="020B0604030504040204" pitchFamily="34" charset="0"/>
                <a:ea typeface="Gulim" panose="020B0600000101010101" pitchFamily="34" charset="-127"/>
                <a:cs typeface="+mn-ea"/>
              </a:rPr>
              <a:t>26</a:t>
            </a:fld>
            <a:endParaRPr lang="ko-KR" altLang="en-US" strike="noStrike" noProof="1"/>
          </a:p>
        </p:txBody>
      </p:sp>
      <p:sp>
        <p:nvSpPr>
          <p:cNvPr id="3" name="矩形 2"/>
          <p:cNvSpPr/>
          <p:nvPr/>
        </p:nvSpPr>
        <p:spPr>
          <a:xfrm>
            <a:off x="642910" y="1571612"/>
            <a:ext cx="7786742" cy="5006563"/>
          </a:xfrm>
          <a:prstGeom prst="rect">
            <a:avLst/>
          </a:prstGeom>
          <a:ln w="3175">
            <a:solidFill>
              <a:schemeClr val="tx1"/>
            </a:solidFill>
          </a:ln>
        </p:spPr>
        <p:txBody>
          <a:bodyPr wrap="square">
            <a:spAutoFit/>
          </a:bodyPr>
          <a:lstStyle/>
          <a:p>
            <a:pPr>
              <a:lnSpc>
                <a:spcPct val="150000"/>
              </a:lnSpc>
            </a:pPr>
            <a:r>
              <a:rPr lang="zh-CN" altLang="en-US" sz="2400" b="1" dirty="0" smtClean="0">
                <a:solidFill>
                  <a:srgbClr val="FF0000"/>
                </a:solidFill>
              </a:rPr>
              <a:t>差分曼彻斯特编码</a:t>
            </a:r>
            <a:r>
              <a:rPr lang="zh-CN" altLang="en-US" sz="2400" b="1" dirty="0" smtClean="0">
                <a:solidFill>
                  <a:schemeClr val="tx2"/>
                </a:solidFill>
              </a:rPr>
              <a:t>的规则</a:t>
            </a:r>
            <a:endParaRPr lang="en-US" altLang="zh-CN" sz="2400" b="1" dirty="0" smtClean="0">
              <a:solidFill>
                <a:schemeClr val="tx2"/>
              </a:solidFill>
            </a:endParaRPr>
          </a:p>
          <a:p>
            <a:pPr>
              <a:lnSpc>
                <a:spcPct val="150000"/>
              </a:lnSpc>
            </a:pPr>
            <a:r>
              <a:rPr lang="zh-CN" altLang="en-US" sz="2400" b="1" dirty="0" smtClean="0">
                <a:solidFill>
                  <a:schemeClr val="tx2"/>
                </a:solidFill>
              </a:rPr>
              <a:t>码元为</a:t>
            </a:r>
            <a:r>
              <a:rPr lang="en-US" altLang="zh-CN" sz="2400" b="1" dirty="0" smtClean="0">
                <a:solidFill>
                  <a:schemeClr val="tx2"/>
                </a:solidFill>
              </a:rPr>
              <a:t>1</a:t>
            </a:r>
            <a:r>
              <a:rPr lang="zh-CN" altLang="en-US" sz="2400" b="1" dirty="0" smtClean="0">
                <a:solidFill>
                  <a:schemeClr val="tx2"/>
                </a:solidFill>
              </a:rPr>
              <a:t>前半个码元的电平与上一个码元的后半个码元的电平一样；</a:t>
            </a:r>
            <a:endParaRPr lang="en-US" altLang="zh-CN" sz="2400" b="1" dirty="0" smtClean="0">
              <a:solidFill>
                <a:schemeClr val="tx2"/>
              </a:solidFill>
            </a:endParaRPr>
          </a:p>
          <a:p>
            <a:pPr>
              <a:lnSpc>
                <a:spcPct val="150000"/>
              </a:lnSpc>
            </a:pPr>
            <a:r>
              <a:rPr lang="zh-CN" altLang="en-US" sz="2400" b="1" dirty="0" smtClean="0">
                <a:solidFill>
                  <a:schemeClr val="tx2"/>
                </a:solidFill>
              </a:rPr>
              <a:t>码元为</a:t>
            </a:r>
            <a:r>
              <a:rPr lang="en-US" altLang="zh-CN" sz="2400" b="1" dirty="0" smtClean="0">
                <a:solidFill>
                  <a:schemeClr val="tx2"/>
                </a:solidFill>
              </a:rPr>
              <a:t>0</a:t>
            </a:r>
            <a:r>
              <a:rPr lang="zh-CN" altLang="en-US" sz="2400" b="1" dirty="0" smtClean="0">
                <a:solidFill>
                  <a:schemeClr val="tx2"/>
                </a:solidFill>
              </a:rPr>
              <a:t>前半个码元的电平与上一个码元的后半个码元的电平相反。</a:t>
            </a:r>
            <a:endParaRPr lang="en-US" altLang="zh-CN" sz="2400" b="1" dirty="0" smtClean="0">
              <a:solidFill>
                <a:schemeClr val="tx2"/>
              </a:solidFill>
            </a:endParaRPr>
          </a:p>
          <a:p>
            <a:pPr>
              <a:lnSpc>
                <a:spcPct val="150000"/>
              </a:lnSpc>
            </a:pPr>
            <a:r>
              <a:rPr lang="zh-CN" altLang="en-US" sz="2400" b="1" dirty="0" smtClean="0">
                <a:solidFill>
                  <a:schemeClr val="tx2"/>
                </a:solidFill>
              </a:rPr>
              <a:t>不论码元是</a:t>
            </a:r>
            <a:r>
              <a:rPr lang="en-US" altLang="zh-CN" sz="2400" b="1" dirty="0" smtClean="0">
                <a:solidFill>
                  <a:schemeClr val="tx2"/>
                </a:solidFill>
              </a:rPr>
              <a:t>1</a:t>
            </a:r>
            <a:r>
              <a:rPr lang="zh-CN" altLang="en-US" sz="2400" b="1" dirty="0" smtClean="0">
                <a:solidFill>
                  <a:schemeClr val="tx2"/>
                </a:solidFill>
              </a:rPr>
              <a:t>或</a:t>
            </a:r>
            <a:r>
              <a:rPr lang="en-US" altLang="zh-CN" sz="2400" b="1" dirty="0" smtClean="0">
                <a:solidFill>
                  <a:schemeClr val="tx2"/>
                </a:solidFill>
              </a:rPr>
              <a:t>0</a:t>
            </a:r>
            <a:r>
              <a:rPr lang="zh-CN" altLang="en-US" sz="2400" b="1" dirty="0" smtClean="0">
                <a:solidFill>
                  <a:schemeClr val="tx2"/>
                </a:solidFill>
              </a:rPr>
              <a:t>，在每个码元的正中间的时刻，一定要有一次电平的转换。</a:t>
            </a:r>
            <a:endParaRPr lang="en-US" altLang="zh-CN" sz="2400" b="1" dirty="0" smtClean="0">
              <a:solidFill>
                <a:schemeClr val="tx2"/>
              </a:solidFill>
            </a:endParaRPr>
          </a:p>
          <a:p>
            <a:pPr>
              <a:lnSpc>
                <a:spcPct val="150000"/>
              </a:lnSpc>
            </a:pPr>
            <a:r>
              <a:rPr lang="zh-CN" altLang="en-US" sz="2400" b="1" dirty="0" smtClean="0">
                <a:solidFill>
                  <a:schemeClr val="tx2"/>
                </a:solidFill>
              </a:rPr>
              <a:t>差分曼彻斯特编码需要较复杂的技术，但可以获得较好的抗干扰性能。（差分，有跳变</a:t>
            </a:r>
            <a:r>
              <a:rPr lang="en-US" altLang="zh-CN" sz="2400" b="1" dirty="0" smtClean="0">
                <a:solidFill>
                  <a:schemeClr val="tx2"/>
                </a:solidFill>
              </a:rPr>
              <a:t>0 </a:t>
            </a:r>
            <a:r>
              <a:rPr lang="zh-CN" altLang="en-US" sz="2400" b="1" dirty="0" smtClean="0">
                <a:solidFill>
                  <a:schemeClr val="tx2"/>
                </a:solidFill>
              </a:rPr>
              <a:t>无跳变</a:t>
            </a:r>
            <a:r>
              <a:rPr lang="en-US" altLang="zh-CN" sz="2400" b="1" dirty="0" smtClean="0">
                <a:solidFill>
                  <a:schemeClr val="tx2"/>
                </a:solidFill>
              </a:rPr>
              <a:t>1</a:t>
            </a:r>
            <a:r>
              <a:rPr lang="zh-CN" altLang="en-US" sz="2400" b="1" dirty="0" smtClean="0">
                <a:solidFill>
                  <a:schemeClr val="tx2"/>
                </a:solidFill>
              </a:rPr>
              <a:t>）</a:t>
            </a:r>
          </a:p>
        </p:txBody>
      </p:sp>
      <p:sp>
        <p:nvSpPr>
          <p:cNvPr id="4" name="TextBox 3"/>
          <p:cNvSpPr txBox="1"/>
          <p:nvPr/>
        </p:nvSpPr>
        <p:spPr>
          <a:xfrm>
            <a:off x="2339752" y="836712"/>
            <a:ext cx="4968552" cy="646331"/>
          </a:xfrm>
          <a:prstGeom prst="rect">
            <a:avLst/>
          </a:prstGeom>
          <a:noFill/>
        </p:spPr>
        <p:txBody>
          <a:bodyPr wrap="square" rtlCol="0">
            <a:spAutoFit/>
          </a:bodyPr>
          <a:lstStyle/>
          <a:p>
            <a:pPr algn="ctr"/>
            <a:r>
              <a:rPr lang="zh-CN" altLang="en-US" sz="3600" b="1" dirty="0" smtClean="0">
                <a:solidFill>
                  <a:srgbClr val="FF0000"/>
                </a:solidFill>
                <a:latin typeface="黑体" panose="02010609060101010101" pitchFamily="2" charset="-122"/>
                <a:ea typeface="黑体" panose="02010609060101010101" pitchFamily="2" charset="-122"/>
              </a:rPr>
              <a:t>差分曼彻斯特编码</a:t>
            </a:r>
            <a:endParaRPr lang="zh-CN" altLang="en-US" sz="3600" dirty="0">
              <a:latin typeface="黑体" panose="02010609060101010101" pitchFamily="2" charset="-122"/>
              <a:ea typeface="黑体" panose="02010609060101010101" pitchFamily="2" charset="-122"/>
            </a:endParaRPr>
          </a:p>
        </p:txBody>
      </p:sp>
    </p:spTree>
    <p:extLst>
      <p:ext uri="{BB962C8B-B14F-4D97-AF65-F5344CB8AC3E}">
        <p14:creationId xmlns:p14="http://schemas.microsoft.com/office/powerpoint/2010/main" val="17437177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fontAlgn="base"/>
            <a:fld id="{9A0DB2DC-4C9A-4742-B13C-FB6460FD3503}" type="slidenum">
              <a:rPr lang="ko-KR" altLang="en-US" strike="noStrike" noProof="1" smtClean="0">
                <a:latin typeface="Verdana" panose="020B0604030504040204" pitchFamily="34" charset="0"/>
                <a:ea typeface="Gulim" panose="020B0600000101010101" pitchFamily="34" charset="-127"/>
                <a:cs typeface="+mn-ea"/>
              </a:rPr>
              <a:t>27</a:t>
            </a:fld>
            <a:endParaRPr lang="ko-KR" altLang="en-US" strike="noStrike" noProof="1"/>
          </a:p>
        </p:txBody>
      </p:sp>
      <p:pic>
        <p:nvPicPr>
          <p:cNvPr id="1026" name="Picture 2" descr="https://gss2.bdstatic.com/-fo3dSag_xI4khGkpoWK1HF6hhy/baike/w%3D268%3Bg%3D0/sign=dc6a022a552c11dfded1b8255b1c05ed/bd3eb13533fa828b18ad582aff1f4134960a5a69.jpg"/>
          <p:cNvPicPr>
            <a:picLocks noChangeAspect="1" noChangeArrowheads="1"/>
          </p:cNvPicPr>
          <p:nvPr/>
        </p:nvPicPr>
        <p:blipFill>
          <a:blip r:embed="rId2" cstate="print"/>
          <a:srcRect/>
          <a:stretch>
            <a:fillRect/>
          </a:stretch>
        </p:blipFill>
        <p:spPr bwMode="auto">
          <a:xfrm>
            <a:off x="1259633" y="1556792"/>
            <a:ext cx="6763780" cy="3600400"/>
          </a:xfrm>
          <a:prstGeom prst="rect">
            <a:avLst/>
          </a:prstGeom>
          <a:noFill/>
        </p:spPr>
      </p:pic>
    </p:spTree>
    <p:extLst>
      <p:ext uri="{BB962C8B-B14F-4D97-AF65-F5344CB8AC3E}">
        <p14:creationId xmlns:p14="http://schemas.microsoft.com/office/powerpoint/2010/main" val="2056731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fontAlgn="base"/>
            <a:fld id="{9A0DB2DC-4C9A-4742-B13C-FB6460FD3503}" type="slidenum">
              <a:rPr lang="ko-KR" altLang="en-US" strike="noStrike" noProof="1" dirty="0">
                <a:latin typeface="Verdana" panose="020B0604030504040204" pitchFamily="34" charset="0"/>
                <a:ea typeface="Gulim" panose="020B0600000101010101" pitchFamily="34" charset="-127"/>
                <a:cs typeface="+mn-ea"/>
              </a:rPr>
              <a:t>28</a:t>
            </a:fld>
            <a:endParaRPr lang="ko-KR" altLang="en-US" strike="noStrike" noProof="1"/>
          </a:p>
        </p:txBody>
      </p:sp>
      <p:pic>
        <p:nvPicPr>
          <p:cNvPr id="3" name="图片 2"/>
          <p:cNvPicPr>
            <a:picLocks noChangeAspect="1"/>
          </p:cNvPicPr>
          <p:nvPr/>
        </p:nvPicPr>
        <p:blipFill>
          <a:blip r:embed="rId2"/>
          <a:stretch>
            <a:fillRect/>
          </a:stretch>
        </p:blipFill>
        <p:spPr>
          <a:xfrm>
            <a:off x="669925" y="2007235"/>
            <a:ext cx="7626985" cy="3509997"/>
          </a:xfrm>
          <a:prstGeom prst="rect">
            <a:avLst/>
          </a:prstGeom>
        </p:spPr>
      </p:pic>
      <p:sp>
        <p:nvSpPr>
          <p:cNvPr id="4" name="文本框 3"/>
          <p:cNvSpPr txBox="1"/>
          <p:nvPr/>
        </p:nvSpPr>
        <p:spPr>
          <a:xfrm>
            <a:off x="2061210" y="1094740"/>
            <a:ext cx="4671060" cy="583565"/>
          </a:xfrm>
          <a:prstGeom prst="rect">
            <a:avLst/>
          </a:prstGeom>
          <a:noFill/>
        </p:spPr>
        <p:txBody>
          <a:bodyPr wrap="square" rtlCol="0">
            <a:spAutoFit/>
          </a:bodyPr>
          <a:lstStyle/>
          <a:p>
            <a:pPr algn="ctr"/>
            <a:r>
              <a:rPr lang="zh-CN" altLang="en-US" sz="3200" b="1"/>
              <a:t>模拟数据的数字编码</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fontAlgn="base"/>
            <a:fld id="{9A0DB2DC-4C9A-4742-B13C-FB6460FD3503}" type="slidenum">
              <a:rPr lang="ko-KR" altLang="en-US" strike="noStrike" noProof="1" dirty="0">
                <a:latin typeface="Verdana" panose="020B0604030504040204" pitchFamily="34" charset="0"/>
                <a:ea typeface="Gulim" panose="020B0600000101010101" pitchFamily="34" charset="-127"/>
                <a:cs typeface="+mn-ea"/>
              </a:rPr>
              <a:t>29</a:t>
            </a:fld>
            <a:endParaRPr lang="ko-KR" altLang="en-US" strike="noStrike" noProof="1"/>
          </a:p>
        </p:txBody>
      </p:sp>
      <p:pic>
        <p:nvPicPr>
          <p:cNvPr id="3" name="图片 2"/>
          <p:cNvPicPr>
            <a:picLocks noChangeAspect="1"/>
          </p:cNvPicPr>
          <p:nvPr/>
        </p:nvPicPr>
        <p:blipFill>
          <a:blip r:embed="rId3"/>
          <a:srcRect t="13245" b="37933"/>
          <a:stretch>
            <a:fillRect/>
          </a:stretch>
        </p:blipFill>
        <p:spPr>
          <a:xfrm>
            <a:off x="328295" y="1958340"/>
            <a:ext cx="8345805" cy="1713865"/>
          </a:xfrm>
          <a:prstGeom prst="rect">
            <a:avLst/>
          </a:prstGeom>
        </p:spPr>
      </p:pic>
      <p:sp>
        <p:nvSpPr>
          <p:cNvPr id="4" name="文本框 3"/>
          <p:cNvSpPr txBox="1"/>
          <p:nvPr/>
        </p:nvSpPr>
        <p:spPr>
          <a:xfrm>
            <a:off x="2668270" y="1094740"/>
            <a:ext cx="1192530" cy="521970"/>
          </a:xfrm>
          <a:prstGeom prst="rect">
            <a:avLst/>
          </a:prstGeom>
          <a:noFill/>
        </p:spPr>
        <p:txBody>
          <a:bodyPr wrap="square" rtlCol="0">
            <a:spAutoFit/>
          </a:bodyPr>
          <a:lstStyle/>
          <a:p>
            <a:pPr algn="ctr"/>
            <a:r>
              <a:rPr lang="zh-CN" altLang="en-US" sz="2800" b="1"/>
              <a:t>编码</a:t>
            </a:r>
          </a:p>
        </p:txBody>
      </p:sp>
      <p:graphicFrame>
        <p:nvGraphicFramePr>
          <p:cNvPr id="5" name="对象 4"/>
          <p:cNvGraphicFramePr/>
          <p:nvPr/>
        </p:nvGraphicFramePr>
        <p:xfrm>
          <a:off x="603250" y="4089400"/>
          <a:ext cx="7974330" cy="1853565"/>
        </p:xfrm>
        <a:graphic>
          <a:graphicData uri="http://schemas.openxmlformats.org/presentationml/2006/ole">
            <mc:AlternateContent xmlns:mc="http://schemas.openxmlformats.org/markup-compatibility/2006">
              <mc:Choice xmlns:v="urn:schemas-microsoft-com:vml" Requires="v">
                <p:oleObj spid="_x0000_s4099" r:id="rId4" imgW="4737100" imgH="1314450" progId="Paint.Picture">
                  <p:embed/>
                </p:oleObj>
              </mc:Choice>
              <mc:Fallback>
                <p:oleObj r:id="rId4" imgW="4737100" imgH="1314450" progId="Paint.Picture">
                  <p:embed/>
                  <p:pic>
                    <p:nvPicPr>
                      <p:cNvPr id="0" name="图片 5"/>
                      <p:cNvPicPr/>
                      <p:nvPr/>
                    </p:nvPicPr>
                    <p:blipFill>
                      <a:blip r:embed="rId5"/>
                      <a:srcRect t="17892" b="25245"/>
                      <a:stretch>
                        <a:fillRect/>
                      </a:stretch>
                    </p:blipFill>
                    <p:spPr>
                      <a:xfrm>
                        <a:off x="603250" y="4089400"/>
                        <a:ext cx="7974330" cy="1853565"/>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MH_Title"/>
          <p:cNvSpPr>
            <a:spLocks noChangeArrowheads="1"/>
          </p:cNvSpPr>
          <p:nvPr/>
        </p:nvSpPr>
        <p:spPr bwMode="auto">
          <a:xfrm>
            <a:off x="539750" y="1701800"/>
            <a:ext cx="812165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fontScale="9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eaLnBrk="1" fontAlgn="base" hangingPunct="1">
              <a:lnSpc>
                <a:spcPct val="120000"/>
              </a:lnSpc>
              <a:spcBef>
                <a:spcPct val="0"/>
              </a:spcBef>
              <a:buFont typeface="Arial" panose="020B0604020202020204" pitchFamily="34" charset="0"/>
              <a:buNone/>
            </a:pPr>
            <a:r>
              <a:rPr lang="zh-CN" altLang="en-US" sz="3600" b="1" strike="noStrike" noProof="1" smtClean="0">
                <a:solidFill>
                  <a:srgbClr val="002060"/>
                </a:solidFill>
                <a:latin typeface="黑体" panose="02010609060101010101" pitchFamily="2" charset="-122"/>
                <a:ea typeface="黑体" panose="02010609060101010101" pitchFamily="2" charset="-122"/>
                <a:cs typeface="+mn-ea"/>
              </a:rPr>
              <a:t>知识点一：</a:t>
            </a:r>
            <a:r>
              <a:rPr lang="zh-CN" altLang="en-US" sz="3600" b="1" strike="noStrike" noProof="1" smtClean="0">
                <a:solidFill>
                  <a:srgbClr val="002060"/>
                </a:solidFill>
                <a:latin typeface="黑体" panose="02010609060101010101" pitchFamily="2" charset="-122"/>
                <a:ea typeface="黑体" panose="02010609060101010101" pitchFamily="2" charset="-122"/>
                <a:cs typeface="+mn-ea"/>
                <a:sym typeface="+mn-ea"/>
              </a:rPr>
              <a:t>物理层基本概念和数据通信基础</a:t>
            </a:r>
            <a:endParaRPr lang="zh-CN" altLang="en-US" sz="3600" b="1" strike="noStrike" noProof="1">
              <a:solidFill>
                <a:srgbClr val="002060"/>
              </a:solidFill>
              <a:latin typeface="黑体" panose="02010609060101010101" pitchFamily="2" charset="-122"/>
              <a:ea typeface="黑体" panose="02010609060101010101" pitchFamily="2" charset="-122"/>
            </a:endParaRPr>
          </a:p>
        </p:txBody>
      </p:sp>
      <p:sp>
        <p:nvSpPr>
          <p:cNvPr id="9218" name="TextBox 3"/>
          <p:cNvSpPr txBox="1"/>
          <p:nvPr/>
        </p:nvSpPr>
        <p:spPr>
          <a:xfrm>
            <a:off x="1116013" y="2997200"/>
            <a:ext cx="6643687" cy="2287588"/>
          </a:xfrm>
          <a:prstGeom prst="rect">
            <a:avLst/>
          </a:prstGeom>
          <a:noFill/>
          <a:ln w="9525">
            <a:noFill/>
          </a:ln>
        </p:spPr>
        <p:txBody>
          <a:bodyPr anchor="t">
            <a:spAutoFit/>
          </a:bodyPr>
          <a:lstStyle/>
          <a:p>
            <a:pPr lvl="0">
              <a:lnSpc>
                <a:spcPct val="150000"/>
              </a:lnSpc>
            </a:pPr>
            <a:r>
              <a:rPr lang="zh-CN" altLang="en-US" sz="3200" b="1" dirty="0">
                <a:solidFill>
                  <a:srgbClr val="002060"/>
                </a:solidFill>
                <a:latin typeface="黑体" panose="02010609060101010101" pitchFamily="2" charset="-122"/>
                <a:ea typeface="黑体" panose="02010609060101010101" pitchFamily="2" charset="-122"/>
              </a:rPr>
              <a:t>为什么要设置物理层？如何保证数据正常传输？如何保证数据传输的充足带宽？</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fontAlgn="base"/>
            <a:fld id="{9A0DB2DC-4C9A-4742-B13C-FB6460FD3503}" type="slidenum">
              <a:rPr lang="ko-KR" altLang="en-US" strike="noStrike" noProof="1" dirty="0">
                <a:latin typeface="Verdana" panose="020B0604030504040204" pitchFamily="34" charset="0"/>
                <a:ea typeface="Gulim" panose="020B0600000101010101" pitchFamily="34" charset="-127"/>
                <a:cs typeface="+mn-ea"/>
              </a:rPr>
              <a:t>30</a:t>
            </a:fld>
            <a:endParaRPr lang="ko-KR" altLang="en-US" strike="noStrike" noProof="1"/>
          </a:p>
        </p:txBody>
      </p:sp>
      <p:pic>
        <p:nvPicPr>
          <p:cNvPr id="3" name="图片 2"/>
          <p:cNvPicPr>
            <a:picLocks noChangeAspect="1"/>
          </p:cNvPicPr>
          <p:nvPr/>
        </p:nvPicPr>
        <p:blipFill>
          <a:blip r:embed="rId3"/>
          <a:srcRect l="31462" t="18938" r="17490" b="38078"/>
          <a:stretch>
            <a:fillRect/>
          </a:stretch>
        </p:blipFill>
        <p:spPr>
          <a:xfrm>
            <a:off x="1061720" y="2419350"/>
            <a:ext cx="7245985" cy="4089400"/>
          </a:xfrm>
          <a:prstGeom prst="rect">
            <a:avLst/>
          </a:prstGeom>
        </p:spPr>
      </p:pic>
      <p:sp>
        <p:nvSpPr>
          <p:cNvPr id="4" name="文本框 3"/>
          <p:cNvSpPr txBox="1"/>
          <p:nvPr/>
        </p:nvSpPr>
        <p:spPr>
          <a:xfrm>
            <a:off x="305435" y="998855"/>
            <a:ext cx="8114665" cy="1137285"/>
          </a:xfrm>
          <a:prstGeom prst="rect">
            <a:avLst/>
          </a:prstGeom>
          <a:noFill/>
        </p:spPr>
        <p:txBody>
          <a:bodyPr wrap="square" rtlCol="0">
            <a:spAutoFit/>
          </a:bodyPr>
          <a:lstStyle/>
          <a:p>
            <a:pPr algn="ctr"/>
            <a:r>
              <a:rPr lang="en-US" altLang="zh-CN" sz="2800" b="1"/>
              <a:t>PCM</a:t>
            </a:r>
            <a:r>
              <a:rPr lang="zh-CN" altLang="en-US" sz="2800" b="1"/>
              <a:t>编码的典型应用</a:t>
            </a:r>
            <a:endParaRPr lang="zh-CN" altLang="en-US" sz="2000" b="1"/>
          </a:p>
          <a:p>
            <a:pPr algn="l"/>
            <a:r>
              <a:rPr lang="zh-CN" altLang="en-US" sz="2000" b="1"/>
              <a:t>模拟信号数字化必须经过三个过程，即抽样、量化和编码，以实现话音数字化的脉冲编码调制（PCM，Pulse Coding Modulation）技术</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fontAlgn="base"/>
            <a:fld id="{9A0DB2DC-4C9A-4742-B13C-FB6460FD3503}" type="slidenum">
              <a:rPr lang="ko-KR" altLang="en-US" strike="noStrike" noProof="1" dirty="0">
                <a:latin typeface="Verdana" panose="020B0604030504040204" pitchFamily="34" charset="0"/>
                <a:ea typeface="Gulim" panose="020B0600000101010101" pitchFamily="34" charset="-127"/>
                <a:cs typeface="+mn-ea"/>
              </a:rPr>
              <a:t>31</a:t>
            </a:fld>
            <a:endParaRPr lang="ko-KR" altLang="en-US" strike="noStrike" noProof="1"/>
          </a:p>
        </p:txBody>
      </p:sp>
      <p:sp>
        <p:nvSpPr>
          <p:cNvPr id="4" name="文本框 3"/>
          <p:cNvSpPr txBox="1"/>
          <p:nvPr/>
        </p:nvSpPr>
        <p:spPr>
          <a:xfrm>
            <a:off x="2369820" y="1332865"/>
            <a:ext cx="4848860" cy="583565"/>
          </a:xfrm>
          <a:prstGeom prst="rect">
            <a:avLst/>
          </a:prstGeom>
          <a:noFill/>
        </p:spPr>
        <p:txBody>
          <a:bodyPr wrap="square" rtlCol="0">
            <a:spAutoFit/>
          </a:bodyPr>
          <a:lstStyle/>
          <a:p>
            <a:pPr algn="ctr"/>
            <a:r>
              <a:rPr lang="zh-CN" altLang="en-US" sz="3200" b="1"/>
              <a:t>数据传输带宽</a:t>
            </a:r>
          </a:p>
        </p:txBody>
      </p:sp>
      <p:pic>
        <p:nvPicPr>
          <p:cNvPr id="5" name="图片 4"/>
          <p:cNvPicPr>
            <a:picLocks noChangeAspect="1"/>
          </p:cNvPicPr>
          <p:nvPr/>
        </p:nvPicPr>
        <p:blipFill>
          <a:blip r:embed="rId2"/>
          <a:stretch>
            <a:fillRect/>
          </a:stretch>
        </p:blipFill>
        <p:spPr>
          <a:xfrm>
            <a:off x="187324" y="2132856"/>
            <a:ext cx="8768715" cy="324824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fontAlgn="base"/>
            <a:fld id="{9A0DB2DC-4C9A-4742-B13C-FB6460FD3503}" type="slidenum">
              <a:rPr lang="ko-KR" altLang="en-US" strike="noStrike" noProof="1" dirty="0">
                <a:latin typeface="Verdana" panose="020B0604030504040204" pitchFamily="34" charset="0"/>
                <a:ea typeface="Gulim" panose="020B0600000101010101" pitchFamily="34" charset="-127"/>
                <a:cs typeface="+mn-ea"/>
              </a:rPr>
              <a:t>32</a:t>
            </a:fld>
            <a:endParaRPr lang="ko-KR" altLang="en-US" strike="noStrike" noProof="1"/>
          </a:p>
        </p:txBody>
      </p:sp>
      <p:pic>
        <p:nvPicPr>
          <p:cNvPr id="3" name="图片 2"/>
          <p:cNvPicPr>
            <a:picLocks noChangeAspect="1"/>
          </p:cNvPicPr>
          <p:nvPr/>
        </p:nvPicPr>
        <p:blipFill>
          <a:blip r:embed="rId2"/>
          <a:stretch>
            <a:fillRect/>
          </a:stretch>
        </p:blipFill>
        <p:spPr>
          <a:xfrm>
            <a:off x="236220" y="1845945"/>
            <a:ext cx="8671560" cy="327596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ln>
            <a:miter/>
          </a:ln>
        </p:spPr>
        <p:txBody>
          <a:bodyPr vert="horz" wrap="square" lIns="91440" tIns="45720" rIns="91440" bIns="45720" numCol="1" anchor="ctr" anchorCtr="0" compatLnSpc="1"/>
          <a:lstStyle/>
          <a:p>
            <a:pPr marL="0" marR="0" lvl="0" indent="0" algn="l" defTabSz="914400" rtl="0" eaLnBrk="1" fontAlgn="base" latinLnBrk="0" hangingPunct="1">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
            </a:r>
            <a:br>
              <a:rPr kumimoji="0" lang="en-US" altLang="zh-CN" sz="4400" b="1" i="0" u="none" strike="noStrike" kern="0" cap="none" spc="0" normalizeH="0" baseline="0" noProof="0" dirty="0" smtClean="0">
                <a:ln>
                  <a:noFill/>
                </a:ln>
                <a:solidFill>
                  <a:schemeClr val="bg1"/>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br>
            <a:r>
              <a:rPr lang="en-US" altLang="zh-CN" sz="4400" b="1" kern="0" dirty="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rPr>
              <a:t>	</a:t>
            </a:r>
            <a:r>
              <a:rPr lang="en-US" altLang="zh-CN" sz="4400" b="1" kern="0" dirty="0" smtClean="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rPr>
              <a:t>	</a:t>
            </a:r>
            <a:br>
              <a:rPr lang="en-US" altLang="zh-CN" sz="4400" b="1" kern="0" dirty="0" smtClean="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rPr>
            </a:br>
            <a:r>
              <a:rPr lang="en-US" altLang="zh-CN" sz="4400" b="1" kern="0" dirty="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rPr>
              <a:t>	</a:t>
            </a:r>
            <a:r>
              <a:rPr kumimoji="0" lang="zh-CN" altLang="en-US" sz="4400" b="1" i="0" u="none" strike="noStrike" kern="0" cap="none" spc="0" normalizeH="0" baseline="0" noProof="0" dirty="0" smtClean="0">
                <a:ln>
                  <a:noFill/>
                </a:ln>
                <a:solidFill>
                  <a:schemeClr val="bg1"/>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四</a:t>
            </a:r>
            <a:r>
              <a:rPr kumimoji="0" lang="zh-CN" altLang="en-US" sz="4400" b="1" i="0" u="none" strike="noStrike" kern="0" cap="none" spc="0" normalizeH="0" baseline="0" noProof="0" dirty="0" smtClean="0">
                <a:ln>
                  <a:noFill/>
                </a:ln>
                <a:solidFill>
                  <a:schemeClr val="bg1"/>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a:t>
            </a:r>
            <a:r>
              <a:rPr kumimoji="0" lang="zh-CN" altLang="en-US" sz="4400" b="1" i="0" u="none" strike="noStrike" kern="0" cap="none" spc="0" normalizeH="0" baseline="0" noProof="0" dirty="0" smtClean="0">
                <a:ln>
                  <a:noFill/>
                </a:ln>
                <a:solidFill>
                  <a:schemeClr val="bg1"/>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sym typeface="Arial" panose="020B0604020202020204" pitchFamily="34" charset="0"/>
              </a:rPr>
              <a:t>信道的极限容量 </a:t>
            </a:r>
          </a:p>
        </p:txBody>
      </p:sp>
      <p:sp>
        <p:nvSpPr>
          <p:cNvPr id="28674" name="Rectangle 3" descr="f2ee45c6b4b54178a752d1e4af8a5240# #矩形 675"/>
          <p:cNvSpPr>
            <a:spLocks noGrp="1"/>
          </p:cNvSpPr>
          <p:nvPr>
            <p:ph idx="1"/>
          </p:nvPr>
        </p:nvSpPr>
        <p:spPr/>
        <p:txBody>
          <a:bodyPr wrap="square" lIns="91440" tIns="45720" rIns="91440" bIns="45720" anchor="t"/>
          <a:lstStyle/>
          <a:p>
            <a:pPr>
              <a:lnSpc>
                <a:spcPct val="150000"/>
              </a:lnSpc>
              <a:spcBef>
                <a:spcPct val="0"/>
              </a:spcBef>
              <a:buNone/>
            </a:pPr>
            <a:r>
              <a:rPr lang="en-US" altLang="zh-CN" sz="4000" dirty="0">
                <a:solidFill>
                  <a:srgbClr val="CC0000"/>
                </a:solidFill>
                <a:latin typeface="黑体" panose="02010609060101010101" pitchFamily="2" charset="-122"/>
                <a:ea typeface="黑体" panose="02010609060101010101" pitchFamily="2" charset="-122"/>
              </a:rPr>
              <a:t>1</a:t>
            </a:r>
            <a:r>
              <a:rPr lang="zh-CN" altLang="en-US" sz="4000" dirty="0">
                <a:solidFill>
                  <a:srgbClr val="CC0000"/>
                </a:solidFill>
                <a:latin typeface="黑体" panose="02010609060101010101" pitchFamily="2" charset="-122"/>
                <a:ea typeface="黑体" panose="02010609060101010101" pitchFamily="2" charset="-122"/>
              </a:rPr>
              <a:t>、如何保证数据正常传输？</a:t>
            </a:r>
          </a:p>
          <a:p>
            <a:pPr>
              <a:lnSpc>
                <a:spcPct val="150000"/>
              </a:lnSpc>
              <a:spcBef>
                <a:spcPct val="0"/>
              </a:spcBef>
              <a:buNone/>
            </a:pPr>
            <a:r>
              <a:rPr lang="en-US" altLang="zh-CN" sz="4000" dirty="0">
                <a:solidFill>
                  <a:srgbClr val="CC0000"/>
                </a:solidFill>
                <a:latin typeface="黑体" panose="02010609060101010101" pitchFamily="2" charset="-122"/>
                <a:ea typeface="黑体" panose="02010609060101010101" pitchFamily="2" charset="-122"/>
              </a:rPr>
              <a:t>2</a:t>
            </a:r>
            <a:r>
              <a:rPr lang="zh-CN" altLang="en-US" sz="4000" dirty="0">
                <a:solidFill>
                  <a:srgbClr val="CC0000"/>
                </a:solidFill>
                <a:latin typeface="黑体" panose="02010609060101010101" pitchFamily="2" charset="-122"/>
                <a:ea typeface="黑体" panose="02010609060101010101" pitchFamily="2" charset="-122"/>
              </a:rPr>
              <a:t>、如何保证数据传输的充足带宽？</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9457" descr="afbae0ddf0234c3bbd5a2eb4a4d10acd# #矩形 674"/>
          <p:cNvSpPr>
            <a:spLocks noGrp="1"/>
          </p:cNvSpPr>
          <p:nvPr>
            <p:ph type="title"/>
          </p:nvPr>
        </p:nvSpPr>
        <p:spPr>
          <a:xfrm>
            <a:off x="468313" y="333375"/>
            <a:ext cx="7848600" cy="863600"/>
          </a:xfrm>
        </p:spPr>
        <p:txBody>
          <a:bodyPr wrap="square" lIns="91440" tIns="45720" rIns="91440" bIns="45720" anchor="ctr"/>
          <a:lstStyle/>
          <a:p>
            <a:pPr lvl="0"/>
            <a:r>
              <a:rPr lang="en-US" altLang="zh-CN" sz="4400" b="1" dirty="0">
                <a:solidFill>
                  <a:schemeClr val="bg1"/>
                </a:solidFill>
                <a:latin typeface="黑体" panose="02010609060101010101" pitchFamily="2" charset="-122"/>
                <a:ea typeface="黑体" panose="02010609060101010101" pitchFamily="2" charset="-122"/>
                <a:sym typeface="Arial" panose="020B0604020202020204" pitchFamily="34" charset="0"/>
              </a:rPr>
              <a:t>1</a:t>
            </a:r>
            <a:r>
              <a:rPr lang="zh-CN" altLang="en-US" sz="4400" b="1" dirty="0">
                <a:solidFill>
                  <a:schemeClr val="bg1"/>
                </a:solidFill>
                <a:latin typeface="黑体" panose="02010609060101010101" pitchFamily="2" charset="-122"/>
                <a:ea typeface="黑体" panose="02010609060101010101" pitchFamily="2" charset="-122"/>
                <a:sym typeface="Arial" panose="020B0604020202020204" pitchFamily="34" charset="0"/>
              </a:rPr>
              <a:t>、信道的极限容量 </a:t>
            </a:r>
          </a:p>
        </p:txBody>
      </p:sp>
      <p:sp>
        <p:nvSpPr>
          <p:cNvPr id="29698" name="矩形 19458" descr="f72fd4c9fd1a45ee99f1af1e9bc4fdd5# #图片框 89"/>
          <p:cNvSpPr>
            <a:spLocks noChangeAspect="1" noTextEdit="1"/>
          </p:cNvSpPr>
          <p:nvPr/>
        </p:nvSpPr>
        <p:spPr>
          <a:xfrm flipH="1">
            <a:off x="4500563" y="3192463"/>
            <a:ext cx="909637" cy="1244600"/>
          </a:xfrm>
          <a:prstGeom prst="rect">
            <a:avLst/>
          </a:prstGeom>
          <a:noFill/>
          <a:ln w="9525">
            <a:noFill/>
          </a:ln>
        </p:spPr>
        <p:txBody>
          <a:bodyPr anchor="t"/>
          <a:lstStyle/>
          <a:p>
            <a:pPr lvl="0"/>
            <a:endParaRPr lang="zh-CN" altLang="en-US">
              <a:latin typeface="Arial" panose="020B0604020202020204" pitchFamily="34" charset="0"/>
              <a:ea typeface="宋体" panose="02010600030101010101" pitchFamily="2" charset="-122"/>
            </a:endParaRPr>
          </a:p>
        </p:txBody>
      </p:sp>
      <p:grpSp>
        <p:nvGrpSpPr>
          <p:cNvPr id="2" name="组合 19459"/>
          <p:cNvGrpSpPr/>
          <p:nvPr/>
        </p:nvGrpSpPr>
        <p:grpSpPr>
          <a:xfrm>
            <a:off x="3348038" y="3716338"/>
            <a:ext cx="2998787" cy="1600200"/>
            <a:chOff x="0" y="0"/>
            <a:chExt cx="4723" cy="2523"/>
          </a:xfrm>
        </p:grpSpPr>
        <p:grpSp>
          <p:nvGrpSpPr>
            <p:cNvPr id="29700" name="组合 19460"/>
            <p:cNvGrpSpPr/>
            <p:nvPr/>
          </p:nvGrpSpPr>
          <p:grpSpPr>
            <a:xfrm>
              <a:off x="0" y="0"/>
              <a:ext cx="4723" cy="2523"/>
              <a:chOff x="0" y="0"/>
              <a:chExt cx="1889" cy="1009"/>
            </a:xfrm>
          </p:grpSpPr>
          <p:grpSp>
            <p:nvGrpSpPr>
              <p:cNvPr id="29701" name="组合 19461"/>
              <p:cNvGrpSpPr/>
              <p:nvPr/>
            </p:nvGrpSpPr>
            <p:grpSpPr>
              <a:xfrm>
                <a:off x="0" y="90"/>
                <a:ext cx="1889" cy="919"/>
                <a:chOff x="0" y="0"/>
                <a:chExt cx="1926" cy="937"/>
              </a:xfrm>
            </p:grpSpPr>
            <p:sp>
              <p:nvSpPr>
                <p:cNvPr id="29702" name="椭圆 19462"/>
                <p:cNvSpPr/>
                <p:nvPr/>
              </p:nvSpPr>
              <p:spPr>
                <a:xfrm>
                  <a:off x="21" y="30"/>
                  <a:ext cx="1905" cy="907"/>
                </a:xfrm>
                <a:prstGeom prst="ellipse">
                  <a:avLst/>
                </a:prstGeom>
                <a:gradFill rotWithShape="1">
                  <a:gsLst>
                    <a:gs pos="0">
                      <a:schemeClr val="accent1"/>
                    </a:gs>
                    <a:gs pos="100000">
                      <a:srgbClr val="154F61"/>
                    </a:gs>
                  </a:gsLst>
                  <a:lin ang="2700000" scaled="1"/>
                  <a:tileRect/>
                </a:gradFill>
                <a:ln w="9525">
                  <a:noFill/>
                </a:ln>
              </p:spPr>
              <p:txBody>
                <a:bodyPr anchor="t"/>
                <a:lstStyle/>
                <a:p>
                  <a:pPr lvl="0" algn="ctr"/>
                  <a:endParaRPr lang="zh-CN" altLang="zh-CN" dirty="0">
                    <a:solidFill>
                      <a:schemeClr val="tx2"/>
                    </a:solidFill>
                    <a:latin typeface="Arial" panose="020B0604020202020204" pitchFamily="34" charset="0"/>
                    <a:ea typeface="宋体" panose="02010600030101010101" pitchFamily="2" charset="-122"/>
                  </a:endParaRPr>
                </a:p>
              </p:txBody>
            </p:sp>
            <p:sp>
              <p:nvSpPr>
                <p:cNvPr id="29703" name="椭圆 19463"/>
                <p:cNvSpPr/>
                <p:nvPr/>
              </p:nvSpPr>
              <p:spPr>
                <a:xfrm>
                  <a:off x="0" y="0"/>
                  <a:ext cx="1905" cy="907"/>
                </a:xfrm>
                <a:prstGeom prst="ellipse">
                  <a:avLst/>
                </a:prstGeom>
                <a:gradFill rotWithShape="1">
                  <a:gsLst>
                    <a:gs pos="0">
                      <a:srgbClr val="A1D6E7"/>
                    </a:gs>
                    <a:gs pos="100000">
                      <a:schemeClr val="accent1"/>
                    </a:gs>
                  </a:gsLst>
                  <a:lin ang="2700000" scaled="1"/>
                  <a:tileRect/>
                </a:gradFill>
                <a:ln w="9525">
                  <a:noFill/>
                </a:ln>
              </p:spPr>
              <p:txBody>
                <a:bodyPr anchor="t"/>
                <a:lstStyle/>
                <a:p>
                  <a:pPr lvl="0" algn="ctr"/>
                  <a:endParaRPr lang="zh-CN" altLang="zh-CN" dirty="0">
                    <a:solidFill>
                      <a:schemeClr val="tx2"/>
                    </a:solidFill>
                    <a:latin typeface="Arial" panose="020B0604020202020204" pitchFamily="34" charset="0"/>
                    <a:ea typeface="宋体" panose="02010600030101010101" pitchFamily="2" charset="-122"/>
                  </a:endParaRPr>
                </a:p>
              </p:txBody>
            </p:sp>
          </p:grpSp>
          <p:sp>
            <p:nvSpPr>
              <p:cNvPr id="29704" name="椭圆 19464"/>
              <p:cNvSpPr/>
              <p:nvPr/>
            </p:nvSpPr>
            <p:spPr>
              <a:xfrm>
                <a:off x="89" y="0"/>
                <a:ext cx="1691" cy="845"/>
              </a:xfrm>
              <a:prstGeom prst="ellipse">
                <a:avLst/>
              </a:prstGeom>
              <a:gradFill rotWithShape="1">
                <a:gsLst>
                  <a:gs pos="0">
                    <a:srgbClr val="474776"/>
                  </a:gs>
                  <a:gs pos="100000">
                    <a:schemeClr val="hlink"/>
                  </a:gs>
                </a:gsLst>
                <a:lin ang="2700000" scaled="1"/>
                <a:tileRect/>
              </a:gradFill>
              <a:ln w="9525">
                <a:noFill/>
              </a:ln>
            </p:spPr>
            <p:txBody>
              <a:bodyPr anchor="t"/>
              <a:lstStyle/>
              <a:p>
                <a:pPr lvl="0" algn="ctr"/>
                <a:endParaRPr lang="zh-CN" altLang="zh-CN" dirty="0">
                  <a:solidFill>
                    <a:schemeClr val="tx2"/>
                  </a:solidFill>
                  <a:latin typeface="Arial" panose="020B0604020202020204" pitchFamily="34" charset="0"/>
                  <a:ea typeface="宋体" panose="02010600030101010101" pitchFamily="2" charset="-122"/>
                </a:endParaRPr>
              </a:p>
            </p:txBody>
          </p:sp>
          <p:sp>
            <p:nvSpPr>
              <p:cNvPr id="29705" name="椭圆 19465"/>
              <p:cNvSpPr/>
              <p:nvPr/>
            </p:nvSpPr>
            <p:spPr>
              <a:xfrm>
                <a:off x="111" y="5"/>
                <a:ext cx="1650" cy="824"/>
              </a:xfrm>
              <a:prstGeom prst="ellipse">
                <a:avLst/>
              </a:prstGeom>
              <a:gradFill rotWithShape="1">
                <a:gsLst>
                  <a:gs pos="0">
                    <a:schemeClr val="hlink">
                      <a:alpha val="0"/>
                    </a:schemeClr>
                  </a:gs>
                  <a:gs pos="100000">
                    <a:srgbClr val="DBDBFF"/>
                  </a:gs>
                </a:gsLst>
                <a:lin ang="2700000" scaled="1"/>
                <a:tileRect/>
              </a:gradFill>
              <a:ln w="9525">
                <a:noFill/>
              </a:ln>
            </p:spPr>
            <p:txBody>
              <a:bodyPr anchor="t"/>
              <a:lstStyle/>
              <a:p>
                <a:pPr lvl="0" algn="ctr"/>
                <a:endParaRPr lang="zh-CN" altLang="zh-CN" dirty="0">
                  <a:solidFill>
                    <a:schemeClr val="tx2"/>
                  </a:solidFill>
                  <a:latin typeface="Arial" panose="020B0604020202020204" pitchFamily="34" charset="0"/>
                  <a:ea typeface="宋体" panose="02010600030101010101" pitchFamily="2" charset="-122"/>
                </a:endParaRPr>
              </a:p>
            </p:txBody>
          </p:sp>
          <p:sp>
            <p:nvSpPr>
              <p:cNvPr id="29706" name="椭圆 19466"/>
              <p:cNvSpPr/>
              <p:nvPr/>
            </p:nvSpPr>
            <p:spPr>
              <a:xfrm>
                <a:off x="128" y="13"/>
                <a:ext cx="1570" cy="770"/>
              </a:xfrm>
              <a:prstGeom prst="ellipse">
                <a:avLst/>
              </a:prstGeom>
              <a:gradFill rotWithShape="1">
                <a:gsLst>
                  <a:gs pos="0">
                    <a:srgbClr val="7979CA"/>
                  </a:gs>
                  <a:gs pos="100000">
                    <a:schemeClr val="hlink">
                      <a:alpha val="48000"/>
                    </a:schemeClr>
                  </a:gs>
                </a:gsLst>
                <a:lin ang="2700000" scaled="1"/>
                <a:tileRect/>
              </a:gradFill>
              <a:ln w="9525">
                <a:noFill/>
              </a:ln>
            </p:spPr>
            <p:txBody>
              <a:bodyPr anchor="t"/>
              <a:lstStyle/>
              <a:p>
                <a:pPr lvl="0" algn="ctr"/>
                <a:endParaRPr lang="zh-CN" altLang="zh-CN" dirty="0">
                  <a:solidFill>
                    <a:schemeClr val="tx2"/>
                  </a:solidFill>
                  <a:latin typeface="Arial" panose="020B0604020202020204" pitchFamily="34" charset="0"/>
                  <a:ea typeface="宋体" panose="02010600030101010101" pitchFamily="2" charset="-122"/>
                </a:endParaRPr>
              </a:p>
            </p:txBody>
          </p:sp>
          <p:sp>
            <p:nvSpPr>
              <p:cNvPr id="29707" name="椭圆 19467"/>
              <p:cNvSpPr/>
              <p:nvPr/>
            </p:nvSpPr>
            <p:spPr>
              <a:xfrm>
                <a:off x="211" y="30"/>
                <a:ext cx="1382" cy="624"/>
              </a:xfrm>
              <a:prstGeom prst="ellipse">
                <a:avLst/>
              </a:prstGeom>
              <a:gradFill rotWithShape="1">
                <a:gsLst>
                  <a:gs pos="0">
                    <a:srgbClr val="FFFFFF"/>
                  </a:gs>
                  <a:gs pos="100000">
                    <a:schemeClr val="hlink">
                      <a:alpha val="37999"/>
                    </a:schemeClr>
                  </a:gs>
                </a:gsLst>
                <a:lin ang="2700000" scaled="1"/>
                <a:tileRect/>
              </a:gradFill>
              <a:ln w="9525">
                <a:noFill/>
              </a:ln>
            </p:spPr>
            <p:txBody>
              <a:bodyPr anchor="t"/>
              <a:lstStyle/>
              <a:p>
                <a:pPr lvl="0" algn="ctr"/>
                <a:endParaRPr lang="zh-CN" altLang="zh-CN" dirty="0">
                  <a:solidFill>
                    <a:schemeClr val="tx2"/>
                  </a:solidFill>
                  <a:latin typeface="Arial" panose="020B0604020202020204" pitchFamily="34" charset="0"/>
                  <a:ea typeface="宋体" panose="02010600030101010101" pitchFamily="2" charset="-122"/>
                </a:endParaRPr>
              </a:p>
            </p:txBody>
          </p:sp>
        </p:grpSp>
        <p:sp>
          <p:nvSpPr>
            <p:cNvPr id="29708" name="文本框 19468"/>
            <p:cNvSpPr txBox="1"/>
            <p:nvPr/>
          </p:nvSpPr>
          <p:spPr>
            <a:xfrm>
              <a:off x="477" y="543"/>
              <a:ext cx="3668" cy="721"/>
            </a:xfrm>
            <a:prstGeom prst="rect">
              <a:avLst/>
            </a:prstGeom>
            <a:noFill/>
            <a:ln w="9525">
              <a:noFill/>
            </a:ln>
          </p:spPr>
          <p:txBody>
            <a:bodyPr wrap="none" anchor="t">
              <a:spAutoFit/>
            </a:bodyPr>
            <a:lstStyle/>
            <a:p>
              <a:pPr lvl="0" algn="ctr" eaLnBrk="0" hangingPunct="0"/>
              <a:r>
                <a:rPr lang="zh-CN" altLang="en-US" sz="2400" b="1" dirty="0">
                  <a:solidFill>
                    <a:schemeClr val="tx2"/>
                  </a:solidFill>
                  <a:latin typeface="Arial" panose="020B0604020202020204" pitchFamily="34" charset="0"/>
                  <a:ea typeface="宋体" panose="02010600030101010101" pitchFamily="2" charset="-122"/>
                </a:rPr>
                <a:t>信道的极限容量</a:t>
              </a:r>
            </a:p>
          </p:txBody>
        </p:sp>
      </p:grpSp>
      <p:grpSp>
        <p:nvGrpSpPr>
          <p:cNvPr id="5" name="组合 19469"/>
          <p:cNvGrpSpPr/>
          <p:nvPr/>
        </p:nvGrpSpPr>
        <p:grpSpPr>
          <a:xfrm>
            <a:off x="971550" y="3074988"/>
            <a:ext cx="7404100" cy="2801937"/>
            <a:chOff x="0" y="0"/>
            <a:chExt cx="11659" cy="4413"/>
          </a:xfrm>
        </p:grpSpPr>
        <p:grpSp>
          <p:nvGrpSpPr>
            <p:cNvPr id="29710" name="组合 19470"/>
            <p:cNvGrpSpPr/>
            <p:nvPr/>
          </p:nvGrpSpPr>
          <p:grpSpPr>
            <a:xfrm>
              <a:off x="0" y="0"/>
              <a:ext cx="5165" cy="4413"/>
              <a:chOff x="0" y="0"/>
              <a:chExt cx="5165" cy="4413"/>
            </a:xfrm>
          </p:grpSpPr>
          <p:grpSp>
            <p:nvGrpSpPr>
              <p:cNvPr id="29711" name="组合 19471" descr="ec2718a182344a0db9c7652e1f84b6ed# #组合 85"/>
              <p:cNvGrpSpPr/>
              <p:nvPr/>
            </p:nvGrpSpPr>
            <p:grpSpPr>
              <a:xfrm>
                <a:off x="0" y="213"/>
                <a:ext cx="3600" cy="4200"/>
                <a:chOff x="0" y="0"/>
                <a:chExt cx="1440" cy="1680"/>
              </a:xfrm>
            </p:grpSpPr>
            <p:sp>
              <p:nvSpPr>
                <p:cNvPr id="29712" name="圆角矩形 19472"/>
                <p:cNvSpPr/>
                <p:nvPr/>
              </p:nvSpPr>
              <p:spPr>
                <a:xfrm>
                  <a:off x="0" y="0"/>
                  <a:ext cx="1440" cy="1680"/>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lstStyle/>
                <a:p>
                  <a:pPr lvl="0" algn="ctr" eaLnBrk="0" hangingPunct="0"/>
                  <a:endParaRPr lang="zh-CN" altLang="zh-CN" dirty="0">
                    <a:solidFill>
                      <a:schemeClr val="tx2"/>
                    </a:solidFill>
                    <a:latin typeface="Verdana" panose="020B0604030504040204" pitchFamily="34" charset="0"/>
                    <a:ea typeface="宋体" panose="02010600030101010101" pitchFamily="2" charset="-122"/>
                  </a:endParaRPr>
                </a:p>
              </p:txBody>
            </p:sp>
            <p:sp>
              <p:nvSpPr>
                <p:cNvPr id="29713" name="文本框 19473"/>
                <p:cNvSpPr txBox="1"/>
                <p:nvPr/>
              </p:nvSpPr>
              <p:spPr>
                <a:xfrm>
                  <a:off x="60" y="126"/>
                  <a:ext cx="1284" cy="1438"/>
                </a:xfrm>
                <a:prstGeom prst="rect">
                  <a:avLst/>
                </a:prstGeom>
                <a:noFill/>
                <a:ln w="9525">
                  <a:noFill/>
                </a:ln>
              </p:spPr>
              <p:txBody>
                <a:bodyPr anchor="t">
                  <a:spAutoFit/>
                </a:bodyPr>
                <a:lstStyle/>
                <a:p>
                  <a:pPr lvl="0" eaLnBrk="0" hangingPunct="0"/>
                  <a:r>
                    <a:rPr lang="zh-CN" altLang="en-US" sz="2400" b="1" dirty="0">
                      <a:solidFill>
                        <a:schemeClr val="tx2"/>
                      </a:solidFill>
                      <a:latin typeface="Arial" panose="020B0604020202020204" pitchFamily="34" charset="0"/>
                      <a:ea typeface="宋体" panose="02010600030101010101" pitchFamily="2" charset="-122"/>
                    </a:rPr>
                    <a:t>任何实际的信道都不是理想的，在传输信号时会产生各种失真以及带来多种干扰</a:t>
                  </a:r>
                </a:p>
              </p:txBody>
            </p:sp>
          </p:grpSp>
          <p:sp>
            <p:nvSpPr>
              <p:cNvPr id="29714" name="未知" descr="ef2477e1bfd74eb4b0024eac506e3716# #未知"/>
              <p:cNvSpPr/>
              <p:nvPr/>
            </p:nvSpPr>
            <p:spPr>
              <a:xfrm>
                <a:off x="3742" y="0"/>
                <a:ext cx="1423" cy="195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0" b="0"/>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rgbClr val="FFBE5D"/>
                  </a:gs>
                </a:gsLst>
                <a:lin ang="0" scaled="1"/>
                <a:tileRect/>
              </a:gradFill>
              <a:ln w="9525">
                <a:noFill/>
              </a:ln>
            </p:spPr>
            <p:txBody>
              <a:bodyPr/>
              <a:lstStyle/>
              <a:p>
                <a:endParaRPr lang="zh-CN" altLang="en-US"/>
              </a:p>
            </p:txBody>
          </p:sp>
        </p:grpSp>
        <p:grpSp>
          <p:nvGrpSpPr>
            <p:cNvPr id="29715" name="组合 19475"/>
            <p:cNvGrpSpPr/>
            <p:nvPr/>
          </p:nvGrpSpPr>
          <p:grpSpPr>
            <a:xfrm>
              <a:off x="6445" y="84"/>
              <a:ext cx="5214" cy="4283"/>
              <a:chOff x="0" y="0"/>
              <a:chExt cx="5214" cy="4283"/>
            </a:xfrm>
          </p:grpSpPr>
          <p:grpSp>
            <p:nvGrpSpPr>
              <p:cNvPr id="29716" name="组合 19476" descr="813548a536344382add890e70aeab97c# #组合 100"/>
              <p:cNvGrpSpPr/>
              <p:nvPr/>
            </p:nvGrpSpPr>
            <p:grpSpPr>
              <a:xfrm>
                <a:off x="1614" y="83"/>
                <a:ext cx="3600" cy="4200"/>
                <a:chOff x="0" y="0"/>
                <a:chExt cx="1440" cy="1680"/>
              </a:xfrm>
            </p:grpSpPr>
            <p:sp>
              <p:nvSpPr>
                <p:cNvPr id="29717" name="圆角矩形 19477"/>
                <p:cNvSpPr/>
                <p:nvPr/>
              </p:nvSpPr>
              <p:spPr>
                <a:xfrm>
                  <a:off x="0" y="0"/>
                  <a:ext cx="1440" cy="1680"/>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lstStyle/>
                <a:p>
                  <a:pPr lvl="0" algn="ctr" eaLnBrk="0" hangingPunct="0"/>
                  <a:endParaRPr lang="zh-CN" altLang="zh-CN" dirty="0">
                    <a:solidFill>
                      <a:schemeClr val="tx2"/>
                    </a:solidFill>
                    <a:latin typeface="Verdana" panose="020B0604030504040204" pitchFamily="34" charset="0"/>
                    <a:ea typeface="宋体" panose="02010600030101010101" pitchFamily="2" charset="-122"/>
                  </a:endParaRPr>
                </a:p>
              </p:txBody>
            </p:sp>
            <p:sp>
              <p:nvSpPr>
                <p:cNvPr id="29718" name="文本框 19478"/>
                <p:cNvSpPr txBox="1"/>
                <p:nvPr/>
              </p:nvSpPr>
              <p:spPr>
                <a:xfrm>
                  <a:off x="108" y="144"/>
                  <a:ext cx="1284" cy="1438"/>
                </a:xfrm>
                <a:prstGeom prst="rect">
                  <a:avLst/>
                </a:prstGeom>
                <a:noFill/>
                <a:ln w="9525">
                  <a:noFill/>
                </a:ln>
              </p:spPr>
              <p:txBody>
                <a:bodyPr anchor="t">
                  <a:spAutoFit/>
                </a:bodyPr>
                <a:lstStyle/>
                <a:p>
                  <a:pPr lvl="0" eaLnBrk="0" hangingPunct="0"/>
                  <a:r>
                    <a:rPr lang="zh-CN" altLang="en-US" sz="2400" b="1" dirty="0">
                      <a:solidFill>
                        <a:schemeClr val="tx2"/>
                      </a:solidFill>
                      <a:latin typeface="Arial" panose="020B0604020202020204" pitchFamily="34" charset="0"/>
                      <a:ea typeface="宋体" panose="02010600030101010101" pitchFamily="2" charset="-122"/>
                      <a:sym typeface="Arial" panose="020B0604020202020204" pitchFamily="34" charset="0"/>
                    </a:rPr>
                    <a:t>码元传输的速率越高或信号传输的距离越远在信道的输出端的波形的失真就越严重</a:t>
                  </a:r>
                </a:p>
              </p:txBody>
            </p:sp>
          </p:grpSp>
          <p:sp>
            <p:nvSpPr>
              <p:cNvPr id="29719" name="未知" descr="e9105a67c7c2408c8bda91ac4747ea8d# #未知"/>
              <p:cNvSpPr/>
              <p:nvPr/>
            </p:nvSpPr>
            <p:spPr>
              <a:xfrm flipH="1">
                <a:off x="0" y="0"/>
                <a:ext cx="1422" cy="195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0" b="0"/>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rgbClr val="DFDFFF"/>
                  </a:gs>
                </a:gsLst>
                <a:lin ang="0" scaled="1"/>
                <a:tileRect/>
              </a:gradFill>
              <a:ln w="9525">
                <a:noFill/>
              </a:ln>
            </p:spPr>
            <p:txBody>
              <a:bodyPr/>
              <a:lstStyle/>
              <a:p>
                <a:endParaRPr lang="zh-CN" altLang="en-US"/>
              </a:p>
            </p:txBody>
          </p:sp>
        </p:grpSp>
      </p:gr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 0  L 0 -0.33333  E" pathEditMode="relative" ptsTypes="">
                                      <p:cBhvr>
                                        <p:cTn id="6" dur="2000" fill="hold"/>
                                        <p:tgtEl>
                                          <p:spTgt spid="2"/>
                                        </p:tgtEl>
                                        <p:attrNameLst>
                                          <p:attrName>ppt_x</p:attrName>
                                          <p:attrName>ppt_y</p:attrName>
                                        </p:attrNameLst>
                                      </p:cBhvr>
                                    </p:animMotion>
                                  </p:childTnLst>
                                </p:cTn>
                              </p:par>
                            </p:childTnLst>
                          </p:cTn>
                        </p:par>
                        <p:par>
                          <p:cTn id="7" fill="hold">
                            <p:stCondLst>
                              <p:cond delay="2000"/>
                            </p:stCondLst>
                            <p:childTnLst>
                              <p:par>
                                <p:cTn id="8" presetID="23" presetClass="entr" presetSubtype="16"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nextCondLst>
                <p:cond evt="onClick" delay="0">
                  <p:tgtEl>
                    <p:spTgt spid="2"/>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20481" descr="afbae0ddf0234c3bbd5a2eb4a4d10acd# #矩形 674"/>
          <p:cNvSpPr>
            <a:spLocks noGrp="1"/>
          </p:cNvSpPr>
          <p:nvPr>
            <p:ph type="title"/>
          </p:nvPr>
        </p:nvSpPr>
        <p:spPr>
          <a:xfrm>
            <a:off x="611188" y="6092825"/>
            <a:ext cx="8135937" cy="609600"/>
          </a:xfrm>
        </p:spPr>
        <p:txBody>
          <a:bodyPr wrap="square" lIns="91440" tIns="45720" rIns="91440" bIns="45720" anchor="ctr"/>
          <a:lstStyle/>
          <a:p>
            <a:pPr lvl="0"/>
            <a:r>
              <a:rPr lang="en-US" altLang="zh-CN" sz="2400" b="1" dirty="0">
                <a:sym typeface="Arial" panose="020B0604020202020204" pitchFamily="34" charset="0"/>
              </a:rPr>
              <a:t>   </a:t>
            </a:r>
            <a:r>
              <a:rPr lang="zh-CN" altLang="en-US" sz="2400" b="1" dirty="0"/>
              <a:t>数字信号通过实际的信道</a:t>
            </a:r>
          </a:p>
        </p:txBody>
      </p:sp>
      <p:sp>
        <p:nvSpPr>
          <p:cNvPr id="30722" name="Rectangle 3" descr="f2ee45c6b4b54178a752d1e4af8a5240# #矩形 675"/>
          <p:cNvSpPr>
            <a:spLocks noGrp="1"/>
          </p:cNvSpPr>
          <p:nvPr>
            <p:ph type="body"/>
          </p:nvPr>
        </p:nvSpPr>
        <p:spPr>
          <a:xfrm>
            <a:off x="684213" y="1636713"/>
            <a:ext cx="7772400" cy="642937"/>
          </a:xfrm>
        </p:spPr>
        <p:txBody>
          <a:bodyPr wrap="square" lIns="91440" tIns="45720" rIns="91440" bIns="45720" anchor="t"/>
          <a:lstStyle/>
          <a:p>
            <a:pPr lvl="0" algn="ctr">
              <a:lnSpc>
                <a:spcPct val="110000"/>
              </a:lnSpc>
              <a:spcBef>
                <a:spcPct val="0"/>
              </a:spcBef>
              <a:buNone/>
            </a:pPr>
            <a:r>
              <a:rPr lang="zh-CN" altLang="en-US" sz="3600" dirty="0">
                <a:solidFill>
                  <a:srgbClr val="333399"/>
                </a:solidFill>
                <a:ea typeface="黑体" panose="02010609060101010101" pitchFamily="2" charset="-122"/>
                <a:sym typeface="Arial" panose="020B0604020202020204" pitchFamily="34" charset="0"/>
              </a:rPr>
              <a:t>有失真，</a:t>
            </a:r>
            <a:r>
              <a:rPr lang="zh-CN" altLang="en-US" sz="3600" dirty="0">
                <a:solidFill>
                  <a:srgbClr val="CC0000"/>
                </a:solidFill>
                <a:ea typeface="黑体" panose="02010609060101010101" pitchFamily="2" charset="-122"/>
                <a:sym typeface="Arial" panose="020B0604020202020204" pitchFamily="34" charset="0"/>
              </a:rPr>
              <a:t>但可识别</a:t>
            </a:r>
          </a:p>
        </p:txBody>
      </p:sp>
      <p:grpSp>
        <p:nvGrpSpPr>
          <p:cNvPr id="2" name="组合 20483"/>
          <p:cNvGrpSpPr/>
          <p:nvPr/>
        </p:nvGrpSpPr>
        <p:grpSpPr>
          <a:xfrm>
            <a:off x="2195513" y="2205038"/>
            <a:ext cx="4248150" cy="1141412"/>
            <a:chOff x="0" y="0"/>
            <a:chExt cx="6690" cy="1799"/>
          </a:xfrm>
        </p:grpSpPr>
        <p:sp>
          <p:nvSpPr>
            <p:cNvPr id="30724" name="AutoShape 4"/>
            <p:cNvSpPr/>
            <p:nvPr/>
          </p:nvSpPr>
          <p:spPr>
            <a:xfrm rot="-5400000">
              <a:off x="3122" y="-1709"/>
              <a:ext cx="622" cy="6395"/>
            </a:xfrm>
            <a:prstGeom prst="can">
              <a:avLst>
                <a:gd name="adj" fmla="val 66829"/>
              </a:avLst>
            </a:prstGeom>
            <a:gradFill rotWithShape="1">
              <a:gsLst>
                <a:gs pos="0">
                  <a:srgbClr val="EAEAEA"/>
                </a:gs>
                <a:gs pos="50000">
                  <a:srgbClr val="6C6C6C"/>
                </a:gs>
                <a:gs pos="100000">
                  <a:srgbClr val="EAEAEA"/>
                </a:gs>
              </a:gsLst>
              <a:lin ang="0" scaled="1"/>
              <a:tileRect/>
            </a:gradFill>
            <a:ln w="9525" cap="flat" cmpd="sng">
              <a:solidFill>
                <a:srgbClr val="000000"/>
              </a:solidFill>
              <a:prstDash val="solid"/>
              <a:round/>
              <a:headEnd type="none" w="med" len="med"/>
              <a:tailEnd type="none" w="med" len="med"/>
            </a:ln>
          </p:spPr>
          <p:txBody>
            <a:bodyPr wrap="none" anchor="ctr"/>
            <a:lstStyle/>
            <a:p>
              <a:pPr lvl="0"/>
              <a:endParaRPr lang="zh-CN" altLang="zh-CN" dirty="0">
                <a:latin typeface="Arial" panose="020B0604020202020204" pitchFamily="34" charset="0"/>
                <a:ea typeface="宋体" panose="02010600030101010101" pitchFamily="2" charset="-122"/>
              </a:endParaRPr>
            </a:p>
          </p:txBody>
        </p:sp>
        <p:sp>
          <p:nvSpPr>
            <p:cNvPr id="30725" name="Text Box 10"/>
            <p:cNvSpPr txBox="1"/>
            <p:nvPr/>
          </p:nvSpPr>
          <p:spPr>
            <a:xfrm>
              <a:off x="0" y="0"/>
              <a:ext cx="6690" cy="1105"/>
            </a:xfrm>
            <a:prstGeom prst="rect">
              <a:avLst/>
            </a:prstGeom>
            <a:noFill/>
            <a:ln w="9525">
              <a:noFill/>
            </a:ln>
          </p:spPr>
          <p:txBody>
            <a:bodyPr wrap="none" anchor="t">
              <a:spAutoFit/>
            </a:bodyPr>
            <a:lstStyle/>
            <a:p>
              <a:pPr lvl="0"/>
              <a:endParaRPr lang="zh-CN" altLang="zh-CN" sz="2000" dirty="0">
                <a:solidFill>
                  <a:srgbClr val="333399"/>
                </a:solidFill>
                <a:latin typeface="Times New Roman" panose="02020603050405020304" pitchFamily="18" charset="0"/>
                <a:ea typeface="黑体" panose="02010609060101010101" pitchFamily="2" charset="-122"/>
              </a:endParaRPr>
            </a:p>
          </p:txBody>
        </p:sp>
      </p:grpSp>
      <p:grpSp>
        <p:nvGrpSpPr>
          <p:cNvPr id="3" name="组合 20486"/>
          <p:cNvGrpSpPr/>
          <p:nvPr/>
        </p:nvGrpSpPr>
        <p:grpSpPr>
          <a:xfrm>
            <a:off x="466725" y="2359025"/>
            <a:ext cx="2022475" cy="1209675"/>
            <a:chOff x="0" y="0"/>
            <a:chExt cx="3184" cy="1904"/>
          </a:xfrm>
        </p:grpSpPr>
        <p:sp>
          <p:nvSpPr>
            <p:cNvPr id="30727" name="Freeform 5"/>
            <p:cNvSpPr/>
            <p:nvPr/>
          </p:nvSpPr>
          <p:spPr>
            <a:xfrm>
              <a:off x="98" y="0"/>
              <a:ext cx="2425" cy="1037"/>
            </a:xfrm>
            <a:custGeom>
              <a:avLst/>
              <a:gdLst/>
              <a:ahLst/>
              <a:cxnLst>
                <a:cxn ang="0">
                  <a:pos x="0" y="480"/>
                </a:cxn>
                <a:cxn ang="0">
                  <a:pos x="144" y="480"/>
                </a:cxn>
                <a:cxn ang="0">
                  <a:pos x="144" y="0"/>
                </a:cxn>
                <a:cxn ang="0">
                  <a:pos x="384" y="0"/>
                </a:cxn>
                <a:cxn ang="0">
                  <a:pos x="384" y="480"/>
                </a:cxn>
                <a:cxn ang="0">
                  <a:pos x="624" y="480"/>
                </a:cxn>
                <a:cxn ang="0">
                  <a:pos x="624" y="0"/>
                </a:cxn>
                <a:cxn ang="0">
                  <a:pos x="864" y="0"/>
                </a:cxn>
                <a:cxn ang="0">
                  <a:pos x="864" y="480"/>
                </a:cxn>
                <a:cxn ang="0">
                  <a:pos x="1056" y="480"/>
                </a:cxn>
              </a:cxnLst>
              <a:rect l="0" t="0" r="0" b="0"/>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ap="flat" cmpd="sng">
              <a:solidFill>
                <a:srgbClr val="333399"/>
              </a:solidFill>
              <a:prstDash val="solid"/>
              <a:miter/>
              <a:headEnd type="none" w="med" len="med"/>
              <a:tailEnd type="none" w="med" len="med"/>
            </a:ln>
          </p:spPr>
          <p:txBody>
            <a:bodyPr/>
            <a:lstStyle/>
            <a:p>
              <a:endParaRPr lang="zh-CN" altLang="en-US"/>
            </a:p>
          </p:txBody>
        </p:sp>
        <p:sp>
          <p:nvSpPr>
            <p:cNvPr id="30728" name="Line 6"/>
            <p:cNvSpPr/>
            <p:nvPr/>
          </p:nvSpPr>
          <p:spPr>
            <a:xfrm>
              <a:off x="98" y="1245"/>
              <a:ext cx="3087" cy="0"/>
            </a:xfrm>
            <a:prstGeom prst="line">
              <a:avLst/>
            </a:prstGeom>
            <a:ln w="28575" cap="flat" cmpd="sng">
              <a:solidFill>
                <a:srgbClr val="333399"/>
              </a:solidFill>
              <a:prstDash val="solid"/>
              <a:round/>
              <a:headEnd type="none" w="med" len="med"/>
              <a:tailEnd type="triangle" w="med" len="lg"/>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30729" name="Text Box 11"/>
            <p:cNvSpPr txBox="1"/>
            <p:nvPr/>
          </p:nvSpPr>
          <p:spPr>
            <a:xfrm>
              <a:off x="0" y="1280"/>
              <a:ext cx="2690" cy="625"/>
            </a:xfrm>
            <a:prstGeom prst="rect">
              <a:avLst/>
            </a:prstGeom>
            <a:noFill/>
            <a:ln w="9525">
              <a:noFill/>
            </a:ln>
          </p:spPr>
          <p:txBody>
            <a:bodyPr wrap="none" anchor="t">
              <a:spAutoFit/>
            </a:bodyPr>
            <a:lstStyle/>
            <a:p>
              <a:pPr lvl="0"/>
              <a:r>
                <a:rPr lang="zh-CN" altLang="en-US" sz="2000" dirty="0">
                  <a:solidFill>
                    <a:srgbClr val="333399"/>
                  </a:solidFill>
                  <a:latin typeface="黑体" panose="02010609060101010101" pitchFamily="2" charset="-122"/>
                  <a:ea typeface="黑体" panose="02010609060101010101" pitchFamily="2" charset="-122"/>
                </a:rPr>
                <a:t>发送信号波形</a:t>
              </a:r>
            </a:p>
          </p:txBody>
        </p:sp>
      </p:grpSp>
      <p:grpSp>
        <p:nvGrpSpPr>
          <p:cNvPr id="4" name="组合 20490"/>
          <p:cNvGrpSpPr/>
          <p:nvPr/>
        </p:nvGrpSpPr>
        <p:grpSpPr>
          <a:xfrm>
            <a:off x="6486525" y="2359025"/>
            <a:ext cx="1974850" cy="1222375"/>
            <a:chOff x="0" y="0"/>
            <a:chExt cx="3110" cy="1926"/>
          </a:xfrm>
        </p:grpSpPr>
        <p:sp>
          <p:nvSpPr>
            <p:cNvPr id="30731" name="Freeform 7"/>
            <p:cNvSpPr/>
            <p:nvPr/>
          </p:nvSpPr>
          <p:spPr>
            <a:xfrm>
              <a:off x="440" y="0"/>
              <a:ext cx="2428" cy="1037"/>
            </a:xfrm>
            <a:custGeom>
              <a:avLst/>
              <a:gdLst/>
              <a:ahLst/>
              <a:cxnLst>
                <a:cxn ang="0">
                  <a:pos x="0" y="480"/>
                </a:cxn>
                <a:cxn ang="0">
                  <a:pos x="144" y="480"/>
                </a:cxn>
                <a:cxn ang="0">
                  <a:pos x="144" y="0"/>
                </a:cxn>
                <a:cxn ang="0">
                  <a:pos x="384" y="0"/>
                </a:cxn>
                <a:cxn ang="0">
                  <a:pos x="384" y="480"/>
                </a:cxn>
                <a:cxn ang="0">
                  <a:pos x="624" y="480"/>
                </a:cxn>
                <a:cxn ang="0">
                  <a:pos x="624" y="0"/>
                </a:cxn>
                <a:cxn ang="0">
                  <a:pos x="864" y="0"/>
                </a:cxn>
                <a:cxn ang="0">
                  <a:pos x="864" y="480"/>
                </a:cxn>
                <a:cxn ang="0">
                  <a:pos x="1056" y="480"/>
                </a:cxn>
              </a:cxnLst>
              <a:rect l="0" t="0" r="0" b="0"/>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miter/>
              <a:headEnd type="none" w="med" len="med"/>
              <a:tailEnd type="none" w="med" len="med"/>
            </a:ln>
          </p:spPr>
          <p:txBody>
            <a:bodyPr/>
            <a:lstStyle/>
            <a:p>
              <a:endParaRPr lang="zh-CN" altLang="en-US"/>
            </a:p>
          </p:txBody>
        </p:sp>
        <p:sp>
          <p:nvSpPr>
            <p:cNvPr id="30732" name="Line 8"/>
            <p:cNvSpPr/>
            <p:nvPr/>
          </p:nvSpPr>
          <p:spPr>
            <a:xfrm>
              <a:off x="0" y="1245"/>
              <a:ext cx="3088" cy="0"/>
            </a:xfrm>
            <a:prstGeom prst="line">
              <a:avLst/>
            </a:prstGeom>
            <a:ln w="28575" cap="flat" cmpd="sng">
              <a:solidFill>
                <a:srgbClr val="333399"/>
              </a:solidFill>
              <a:prstDash val="solid"/>
              <a:round/>
              <a:headEnd type="none" w="med" len="med"/>
              <a:tailEnd type="triangle" w="med" len="lg"/>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30733" name="Freeform 9"/>
            <p:cNvSpPr/>
            <p:nvPr/>
          </p:nvSpPr>
          <p:spPr>
            <a:xfrm>
              <a:off x="463" y="57"/>
              <a:ext cx="2355" cy="998"/>
            </a:xfrm>
            <a:custGeom>
              <a:avLst/>
              <a:gdLst/>
              <a:ahLst/>
              <a:cxnLst>
                <a:cxn ang="0">
                  <a:pos x="0" y="447"/>
                </a:cxn>
                <a:cxn ang="0">
                  <a:pos x="57" y="459"/>
                </a:cxn>
                <a:cxn ang="0">
                  <a:pos x="78" y="456"/>
                </a:cxn>
                <a:cxn ang="0">
                  <a:pos x="105" y="444"/>
                </a:cxn>
                <a:cxn ang="0">
                  <a:pos x="153" y="444"/>
                </a:cxn>
                <a:cxn ang="0">
                  <a:pos x="177" y="354"/>
                </a:cxn>
                <a:cxn ang="0">
                  <a:pos x="180" y="258"/>
                </a:cxn>
                <a:cxn ang="0">
                  <a:pos x="183" y="246"/>
                </a:cxn>
                <a:cxn ang="0">
                  <a:pos x="189" y="207"/>
                </a:cxn>
                <a:cxn ang="0">
                  <a:pos x="198" y="180"/>
                </a:cxn>
                <a:cxn ang="0">
                  <a:pos x="213" y="96"/>
                </a:cxn>
                <a:cxn ang="0">
                  <a:pos x="228" y="18"/>
                </a:cxn>
                <a:cxn ang="0">
                  <a:pos x="252" y="3"/>
                </a:cxn>
                <a:cxn ang="0">
                  <a:pos x="261" y="0"/>
                </a:cxn>
                <a:cxn ang="0">
                  <a:pos x="321" y="27"/>
                </a:cxn>
                <a:cxn ang="0">
                  <a:pos x="363" y="27"/>
                </a:cxn>
                <a:cxn ang="0">
                  <a:pos x="387" y="81"/>
                </a:cxn>
                <a:cxn ang="0">
                  <a:pos x="399" y="222"/>
                </a:cxn>
                <a:cxn ang="0">
                  <a:pos x="417" y="366"/>
                </a:cxn>
                <a:cxn ang="0">
                  <a:pos x="450" y="417"/>
                </a:cxn>
                <a:cxn ang="0">
                  <a:pos x="504" y="444"/>
                </a:cxn>
                <a:cxn ang="0">
                  <a:pos x="540" y="450"/>
                </a:cxn>
                <a:cxn ang="0">
                  <a:pos x="558" y="444"/>
                </a:cxn>
                <a:cxn ang="0">
                  <a:pos x="615" y="459"/>
                </a:cxn>
                <a:cxn ang="0">
                  <a:pos x="639" y="450"/>
                </a:cxn>
                <a:cxn ang="0">
                  <a:pos x="642" y="432"/>
                </a:cxn>
                <a:cxn ang="0">
                  <a:pos x="654" y="405"/>
                </a:cxn>
                <a:cxn ang="0">
                  <a:pos x="672" y="315"/>
                </a:cxn>
                <a:cxn ang="0">
                  <a:pos x="690" y="171"/>
                </a:cxn>
                <a:cxn ang="0">
                  <a:pos x="711" y="81"/>
                </a:cxn>
                <a:cxn ang="0">
                  <a:pos x="741" y="24"/>
                </a:cxn>
                <a:cxn ang="0">
                  <a:pos x="804" y="45"/>
                </a:cxn>
                <a:cxn ang="0">
                  <a:pos x="831" y="66"/>
                </a:cxn>
                <a:cxn ang="0">
                  <a:pos x="867" y="69"/>
                </a:cxn>
                <a:cxn ang="0">
                  <a:pos x="870" y="84"/>
                </a:cxn>
                <a:cxn ang="0">
                  <a:pos x="879" y="135"/>
                </a:cxn>
                <a:cxn ang="0">
                  <a:pos x="901" y="267"/>
                </a:cxn>
                <a:cxn ang="0">
                  <a:pos x="924" y="363"/>
                </a:cxn>
                <a:cxn ang="0">
                  <a:pos x="963" y="432"/>
                </a:cxn>
                <a:cxn ang="0">
                  <a:pos x="1026" y="453"/>
                </a:cxn>
              </a:cxnLst>
              <a:rect l="0" t="0" r="0" b="0"/>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ap="flat" cmpd="sng">
              <a:solidFill>
                <a:srgbClr val="333399"/>
              </a:solidFill>
              <a:prstDash val="solid"/>
              <a:miter/>
              <a:headEnd type="none" w="med" len="med"/>
              <a:tailEnd type="none" w="med" len="med"/>
            </a:ln>
          </p:spPr>
          <p:txBody>
            <a:bodyPr/>
            <a:lstStyle/>
            <a:p>
              <a:endParaRPr lang="zh-CN" altLang="en-US"/>
            </a:p>
          </p:txBody>
        </p:sp>
        <p:sp>
          <p:nvSpPr>
            <p:cNvPr id="30734" name="Text Box 12"/>
            <p:cNvSpPr txBox="1"/>
            <p:nvPr/>
          </p:nvSpPr>
          <p:spPr>
            <a:xfrm>
              <a:off x="80" y="1302"/>
              <a:ext cx="3030" cy="625"/>
            </a:xfrm>
            <a:prstGeom prst="rect">
              <a:avLst/>
            </a:prstGeom>
            <a:noFill/>
            <a:ln w="9525">
              <a:noFill/>
            </a:ln>
          </p:spPr>
          <p:txBody>
            <a:bodyPr anchor="t">
              <a:spAutoFit/>
            </a:bodyPr>
            <a:lstStyle/>
            <a:p>
              <a:pPr lvl="0"/>
              <a:r>
                <a:rPr lang="zh-CN" altLang="en-US" sz="2000" dirty="0">
                  <a:solidFill>
                    <a:srgbClr val="333399"/>
                  </a:solidFill>
                  <a:latin typeface="黑体" panose="02010609060101010101" pitchFamily="2" charset="-122"/>
                  <a:ea typeface="黑体" panose="02010609060101010101" pitchFamily="2" charset="-122"/>
                </a:rPr>
                <a:t>接收信号波形</a:t>
              </a:r>
            </a:p>
          </p:txBody>
        </p:sp>
      </p:grpSp>
      <p:grpSp>
        <p:nvGrpSpPr>
          <p:cNvPr id="5" name="组合 20495"/>
          <p:cNvGrpSpPr/>
          <p:nvPr/>
        </p:nvGrpSpPr>
        <p:grpSpPr>
          <a:xfrm>
            <a:off x="388938" y="4676775"/>
            <a:ext cx="2022475" cy="1208088"/>
            <a:chOff x="0" y="0"/>
            <a:chExt cx="3185" cy="1904"/>
          </a:xfrm>
        </p:grpSpPr>
        <p:sp>
          <p:nvSpPr>
            <p:cNvPr id="30736" name="Freeform 14"/>
            <p:cNvSpPr/>
            <p:nvPr/>
          </p:nvSpPr>
          <p:spPr>
            <a:xfrm>
              <a:off x="97" y="0"/>
              <a:ext cx="2425" cy="1038"/>
            </a:xfrm>
            <a:custGeom>
              <a:avLst/>
              <a:gdLst/>
              <a:ahLst/>
              <a:cxnLst>
                <a:cxn ang="0">
                  <a:pos x="0" y="480"/>
                </a:cxn>
                <a:cxn ang="0">
                  <a:pos x="144" y="480"/>
                </a:cxn>
                <a:cxn ang="0">
                  <a:pos x="144" y="0"/>
                </a:cxn>
                <a:cxn ang="0">
                  <a:pos x="384" y="0"/>
                </a:cxn>
                <a:cxn ang="0">
                  <a:pos x="384" y="480"/>
                </a:cxn>
                <a:cxn ang="0">
                  <a:pos x="624" y="480"/>
                </a:cxn>
                <a:cxn ang="0">
                  <a:pos x="624" y="0"/>
                </a:cxn>
                <a:cxn ang="0">
                  <a:pos x="864" y="0"/>
                </a:cxn>
                <a:cxn ang="0">
                  <a:pos x="864" y="480"/>
                </a:cxn>
                <a:cxn ang="0">
                  <a:pos x="1056" y="480"/>
                </a:cxn>
              </a:cxnLst>
              <a:rect l="0" t="0" r="0" b="0"/>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ap="flat" cmpd="sng">
              <a:solidFill>
                <a:srgbClr val="333399"/>
              </a:solidFill>
              <a:prstDash val="solid"/>
              <a:miter/>
              <a:headEnd type="none" w="med" len="med"/>
              <a:tailEnd type="none" w="med" len="med"/>
            </a:ln>
          </p:spPr>
          <p:txBody>
            <a:bodyPr/>
            <a:lstStyle/>
            <a:p>
              <a:endParaRPr lang="zh-CN" altLang="en-US"/>
            </a:p>
          </p:txBody>
        </p:sp>
        <p:sp>
          <p:nvSpPr>
            <p:cNvPr id="30737" name="Line 15"/>
            <p:cNvSpPr/>
            <p:nvPr/>
          </p:nvSpPr>
          <p:spPr>
            <a:xfrm>
              <a:off x="97" y="1245"/>
              <a:ext cx="3088" cy="0"/>
            </a:xfrm>
            <a:prstGeom prst="line">
              <a:avLst/>
            </a:prstGeom>
            <a:ln w="28575" cap="flat" cmpd="sng">
              <a:solidFill>
                <a:srgbClr val="333399"/>
              </a:solidFill>
              <a:prstDash val="solid"/>
              <a:round/>
              <a:headEnd type="none" w="med" len="med"/>
              <a:tailEnd type="triangle" w="med" len="lg"/>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30738" name="Text Box 19"/>
            <p:cNvSpPr txBox="1"/>
            <p:nvPr/>
          </p:nvSpPr>
          <p:spPr>
            <a:xfrm>
              <a:off x="0" y="1280"/>
              <a:ext cx="2690" cy="625"/>
            </a:xfrm>
            <a:prstGeom prst="rect">
              <a:avLst/>
            </a:prstGeom>
            <a:noFill/>
            <a:ln w="9525">
              <a:noFill/>
            </a:ln>
          </p:spPr>
          <p:txBody>
            <a:bodyPr wrap="none" anchor="t">
              <a:spAutoFit/>
            </a:bodyPr>
            <a:lstStyle/>
            <a:p>
              <a:pPr lvl="0"/>
              <a:r>
                <a:rPr lang="zh-CN" altLang="en-US" sz="2000" dirty="0">
                  <a:solidFill>
                    <a:srgbClr val="333399"/>
                  </a:solidFill>
                  <a:latin typeface="黑体" panose="02010609060101010101" pitchFamily="2" charset="-122"/>
                  <a:ea typeface="黑体" panose="02010609060101010101" pitchFamily="2" charset="-122"/>
                </a:rPr>
                <a:t>发送信号波形</a:t>
              </a:r>
            </a:p>
          </p:txBody>
        </p:sp>
      </p:grpSp>
      <p:grpSp>
        <p:nvGrpSpPr>
          <p:cNvPr id="6" name="组合 20499"/>
          <p:cNvGrpSpPr/>
          <p:nvPr/>
        </p:nvGrpSpPr>
        <p:grpSpPr>
          <a:xfrm>
            <a:off x="2268538" y="4510088"/>
            <a:ext cx="4248150" cy="1154112"/>
            <a:chOff x="0" y="0"/>
            <a:chExt cx="6690" cy="1819"/>
          </a:xfrm>
        </p:grpSpPr>
        <p:sp>
          <p:nvSpPr>
            <p:cNvPr id="30740" name="AutoShape 13"/>
            <p:cNvSpPr/>
            <p:nvPr/>
          </p:nvSpPr>
          <p:spPr>
            <a:xfrm rot="-5400000">
              <a:off x="3086" y="-1690"/>
              <a:ext cx="625" cy="6394"/>
            </a:xfrm>
            <a:prstGeom prst="can">
              <a:avLst>
                <a:gd name="adj" fmla="val 66495"/>
              </a:avLst>
            </a:prstGeom>
            <a:gradFill rotWithShape="1">
              <a:gsLst>
                <a:gs pos="0">
                  <a:srgbClr val="EAEAEA"/>
                </a:gs>
                <a:gs pos="50000">
                  <a:srgbClr val="6C6C6C"/>
                </a:gs>
                <a:gs pos="100000">
                  <a:srgbClr val="EAEAEA"/>
                </a:gs>
              </a:gsLst>
              <a:lin ang="0" scaled="1"/>
              <a:tileRect/>
            </a:gradFill>
            <a:ln w="9525" cap="flat" cmpd="sng">
              <a:solidFill>
                <a:srgbClr val="000000"/>
              </a:solidFill>
              <a:prstDash val="solid"/>
              <a:round/>
              <a:headEnd type="none" w="med" len="med"/>
              <a:tailEnd type="none" w="med" len="med"/>
            </a:ln>
          </p:spPr>
          <p:txBody>
            <a:bodyPr wrap="none" anchor="ctr"/>
            <a:lstStyle/>
            <a:p>
              <a:pPr lvl="0"/>
              <a:endParaRPr lang="zh-CN" altLang="zh-CN" dirty="0">
                <a:latin typeface="Arial" panose="020B0604020202020204" pitchFamily="34" charset="0"/>
                <a:ea typeface="宋体" panose="02010600030101010101" pitchFamily="2" charset="-122"/>
              </a:endParaRPr>
            </a:p>
          </p:txBody>
        </p:sp>
        <p:sp>
          <p:nvSpPr>
            <p:cNvPr id="30741" name="Text Box 22"/>
            <p:cNvSpPr txBox="1"/>
            <p:nvPr/>
          </p:nvSpPr>
          <p:spPr>
            <a:xfrm>
              <a:off x="0" y="0"/>
              <a:ext cx="6690" cy="1105"/>
            </a:xfrm>
            <a:prstGeom prst="rect">
              <a:avLst/>
            </a:prstGeom>
            <a:noFill/>
            <a:ln w="9525">
              <a:noFill/>
            </a:ln>
          </p:spPr>
          <p:txBody>
            <a:bodyPr wrap="none" anchor="t">
              <a:spAutoFit/>
            </a:bodyPr>
            <a:lstStyle/>
            <a:p>
              <a:pPr lvl="0"/>
              <a:endParaRPr lang="en-US" altLang="zh-CN" sz="2000" dirty="0">
                <a:solidFill>
                  <a:srgbClr val="333399"/>
                </a:solidFill>
                <a:latin typeface="Times New Roman" panose="02020603050405020304" pitchFamily="18" charset="0"/>
                <a:ea typeface="黑体" panose="02010609060101010101" pitchFamily="2" charset="-122"/>
              </a:endParaRPr>
            </a:p>
            <a:p>
              <a:pPr lvl="0"/>
              <a:endParaRPr lang="en-US" altLang="zh-CN" sz="2000" dirty="0">
                <a:solidFill>
                  <a:srgbClr val="333399"/>
                </a:solidFill>
                <a:latin typeface="Times New Roman" panose="02020603050405020304" pitchFamily="18" charset="0"/>
                <a:ea typeface="黑体" panose="02010609060101010101" pitchFamily="2" charset="-122"/>
              </a:endParaRPr>
            </a:p>
          </p:txBody>
        </p:sp>
      </p:grpSp>
      <p:grpSp>
        <p:nvGrpSpPr>
          <p:cNvPr id="7" name="组合 20502"/>
          <p:cNvGrpSpPr/>
          <p:nvPr/>
        </p:nvGrpSpPr>
        <p:grpSpPr>
          <a:xfrm>
            <a:off x="6478588" y="4676775"/>
            <a:ext cx="1981200" cy="1257300"/>
            <a:chOff x="0" y="0"/>
            <a:chExt cx="3120" cy="1980"/>
          </a:xfrm>
        </p:grpSpPr>
        <p:sp>
          <p:nvSpPr>
            <p:cNvPr id="30743" name="Freeform 18"/>
            <p:cNvSpPr/>
            <p:nvPr/>
          </p:nvSpPr>
          <p:spPr>
            <a:xfrm>
              <a:off x="262" y="698"/>
              <a:ext cx="2335" cy="310"/>
            </a:xfrm>
            <a:custGeom>
              <a:avLst/>
              <a:gdLst/>
              <a:ahLst/>
              <a:cxnLst>
                <a:cxn ang="0">
                  <a:pos x="0" y="109"/>
                </a:cxn>
                <a:cxn ang="0">
                  <a:pos x="57" y="130"/>
                </a:cxn>
                <a:cxn ang="0">
                  <a:pos x="84" y="130"/>
                </a:cxn>
                <a:cxn ang="0">
                  <a:pos x="114" y="91"/>
                </a:cxn>
                <a:cxn ang="0">
                  <a:pos x="162" y="34"/>
                </a:cxn>
                <a:cxn ang="0">
                  <a:pos x="180" y="58"/>
                </a:cxn>
                <a:cxn ang="0">
                  <a:pos x="189" y="109"/>
                </a:cxn>
                <a:cxn ang="0">
                  <a:pos x="201" y="76"/>
                </a:cxn>
                <a:cxn ang="0">
                  <a:pos x="219" y="82"/>
                </a:cxn>
                <a:cxn ang="0">
                  <a:pos x="252" y="79"/>
                </a:cxn>
                <a:cxn ang="0">
                  <a:pos x="327" y="100"/>
                </a:cxn>
                <a:cxn ang="0">
                  <a:pos x="351" y="121"/>
                </a:cxn>
                <a:cxn ang="0">
                  <a:pos x="408" y="79"/>
                </a:cxn>
                <a:cxn ang="0">
                  <a:pos x="465" y="103"/>
                </a:cxn>
                <a:cxn ang="0">
                  <a:pos x="507" y="121"/>
                </a:cxn>
                <a:cxn ang="0">
                  <a:pos x="564" y="121"/>
                </a:cxn>
                <a:cxn ang="0">
                  <a:pos x="615" y="88"/>
                </a:cxn>
                <a:cxn ang="0">
                  <a:pos x="639" y="70"/>
                </a:cxn>
                <a:cxn ang="0">
                  <a:pos x="657" y="109"/>
                </a:cxn>
                <a:cxn ang="0">
                  <a:pos x="672" y="49"/>
                </a:cxn>
                <a:cxn ang="0">
                  <a:pos x="699" y="40"/>
                </a:cxn>
                <a:cxn ang="0">
                  <a:pos x="756" y="64"/>
                </a:cxn>
                <a:cxn ang="0">
                  <a:pos x="801" y="67"/>
                </a:cxn>
                <a:cxn ang="0">
                  <a:pos x="834" y="97"/>
                </a:cxn>
                <a:cxn ang="0">
                  <a:pos x="873" y="115"/>
                </a:cxn>
                <a:cxn ang="0">
                  <a:pos x="891" y="85"/>
                </a:cxn>
                <a:cxn ang="0">
                  <a:pos x="912" y="103"/>
                </a:cxn>
                <a:cxn ang="0">
                  <a:pos x="927" y="67"/>
                </a:cxn>
                <a:cxn ang="0">
                  <a:pos x="972" y="112"/>
                </a:cxn>
                <a:cxn ang="0">
                  <a:pos x="1017" y="121"/>
                </a:cxn>
              </a:cxnLst>
              <a:rect l="0" t="0" r="0" b="0"/>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ap="flat" cmpd="sng">
              <a:solidFill>
                <a:srgbClr val="333399"/>
              </a:solidFill>
              <a:prstDash val="solid"/>
              <a:miter/>
              <a:headEnd type="none" w="med" len="med"/>
              <a:tailEnd type="none" w="med" len="med"/>
            </a:ln>
          </p:spPr>
          <p:txBody>
            <a:bodyPr/>
            <a:lstStyle/>
            <a:p>
              <a:endParaRPr lang="zh-CN" altLang="en-US"/>
            </a:p>
          </p:txBody>
        </p:sp>
        <p:grpSp>
          <p:nvGrpSpPr>
            <p:cNvPr id="30744" name="组合 20504"/>
            <p:cNvGrpSpPr/>
            <p:nvPr/>
          </p:nvGrpSpPr>
          <p:grpSpPr>
            <a:xfrm>
              <a:off x="0" y="0"/>
              <a:ext cx="3121" cy="1981"/>
              <a:chOff x="0" y="0"/>
              <a:chExt cx="3121" cy="1981"/>
            </a:xfrm>
          </p:grpSpPr>
          <p:sp>
            <p:nvSpPr>
              <p:cNvPr id="30745" name="Freeform 16"/>
              <p:cNvSpPr/>
              <p:nvPr/>
            </p:nvSpPr>
            <p:spPr>
              <a:xfrm>
                <a:off x="473" y="0"/>
                <a:ext cx="2427" cy="1038"/>
              </a:xfrm>
              <a:custGeom>
                <a:avLst/>
                <a:gdLst/>
                <a:ahLst/>
                <a:cxnLst>
                  <a:cxn ang="0">
                    <a:pos x="0" y="480"/>
                  </a:cxn>
                  <a:cxn ang="0">
                    <a:pos x="144" y="480"/>
                  </a:cxn>
                  <a:cxn ang="0">
                    <a:pos x="144" y="0"/>
                  </a:cxn>
                  <a:cxn ang="0">
                    <a:pos x="384" y="0"/>
                  </a:cxn>
                  <a:cxn ang="0">
                    <a:pos x="384" y="480"/>
                  </a:cxn>
                  <a:cxn ang="0">
                    <a:pos x="624" y="480"/>
                  </a:cxn>
                  <a:cxn ang="0">
                    <a:pos x="624" y="0"/>
                  </a:cxn>
                  <a:cxn ang="0">
                    <a:pos x="864" y="0"/>
                  </a:cxn>
                  <a:cxn ang="0">
                    <a:pos x="864" y="480"/>
                  </a:cxn>
                  <a:cxn ang="0">
                    <a:pos x="1056" y="480"/>
                  </a:cxn>
                </a:cxnLst>
                <a:rect l="0" t="0" r="0" b="0"/>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miter/>
                <a:headEnd type="none" w="med" len="med"/>
                <a:tailEnd type="none" w="med" len="med"/>
              </a:ln>
            </p:spPr>
            <p:txBody>
              <a:bodyPr/>
              <a:lstStyle/>
              <a:p>
                <a:endParaRPr lang="zh-CN" altLang="en-US"/>
              </a:p>
            </p:txBody>
          </p:sp>
          <p:sp>
            <p:nvSpPr>
              <p:cNvPr id="30746" name="Line 17"/>
              <p:cNvSpPr/>
              <p:nvPr/>
            </p:nvSpPr>
            <p:spPr>
              <a:xfrm>
                <a:off x="33" y="1245"/>
                <a:ext cx="3088" cy="0"/>
              </a:xfrm>
              <a:prstGeom prst="line">
                <a:avLst/>
              </a:prstGeom>
              <a:ln w="28575" cap="flat" cmpd="sng">
                <a:solidFill>
                  <a:srgbClr val="333399"/>
                </a:solidFill>
                <a:prstDash val="solid"/>
                <a:round/>
                <a:headEnd type="none" w="med" len="med"/>
                <a:tailEnd type="triangle" w="med" len="lg"/>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30747" name="Text Box 23"/>
              <p:cNvSpPr txBox="1"/>
              <p:nvPr/>
            </p:nvSpPr>
            <p:spPr>
              <a:xfrm>
                <a:off x="0" y="1355"/>
                <a:ext cx="2918" cy="626"/>
              </a:xfrm>
              <a:prstGeom prst="rect">
                <a:avLst/>
              </a:prstGeom>
              <a:noFill/>
              <a:ln w="9525">
                <a:noFill/>
              </a:ln>
            </p:spPr>
            <p:txBody>
              <a:bodyPr anchor="t">
                <a:spAutoFit/>
              </a:bodyPr>
              <a:lstStyle/>
              <a:p>
                <a:pPr lvl="0"/>
                <a:r>
                  <a:rPr lang="zh-CN" altLang="en-US" sz="2000" dirty="0">
                    <a:solidFill>
                      <a:srgbClr val="333399"/>
                    </a:solidFill>
                    <a:latin typeface="黑体" panose="02010609060101010101" pitchFamily="2" charset="-122"/>
                    <a:ea typeface="黑体" panose="02010609060101010101" pitchFamily="2" charset="-122"/>
                  </a:rPr>
                  <a:t>接收信号波形</a:t>
                </a:r>
              </a:p>
            </p:txBody>
          </p:sp>
        </p:grpSp>
      </p:grpSp>
      <p:sp>
        <p:nvSpPr>
          <p:cNvPr id="30748" name="文本框 20508"/>
          <p:cNvSpPr txBox="1"/>
          <p:nvPr/>
        </p:nvSpPr>
        <p:spPr>
          <a:xfrm>
            <a:off x="876300" y="3938588"/>
            <a:ext cx="7224713" cy="579437"/>
          </a:xfrm>
          <a:prstGeom prst="rect">
            <a:avLst/>
          </a:prstGeom>
          <a:noFill/>
          <a:ln w="9525">
            <a:noFill/>
          </a:ln>
        </p:spPr>
        <p:txBody>
          <a:bodyPr anchor="t">
            <a:spAutoFit/>
          </a:bodyPr>
          <a:lstStyle/>
          <a:p>
            <a:pPr lvl="0" algn="ctr"/>
            <a:r>
              <a:rPr lang="zh-CN" altLang="en-US" sz="3200" dirty="0">
                <a:solidFill>
                  <a:srgbClr val="333399"/>
                </a:solidFill>
                <a:latin typeface="Arial" panose="020B0604020202020204" pitchFamily="34" charset="0"/>
                <a:ea typeface="黑体" panose="02010609060101010101" pitchFamily="2" charset="-122"/>
                <a:sym typeface="Arial" panose="020B0604020202020204" pitchFamily="34" charset="0"/>
              </a:rPr>
              <a:t>失真大，</a:t>
            </a:r>
            <a:r>
              <a:rPr lang="zh-CN" altLang="en-US" sz="3200" dirty="0">
                <a:solidFill>
                  <a:srgbClr val="CC0000"/>
                </a:solidFill>
                <a:latin typeface="Arial" panose="020B0604020202020204" pitchFamily="34" charset="0"/>
                <a:ea typeface="黑体" panose="02010609060101010101" pitchFamily="2" charset="-122"/>
                <a:sym typeface="Arial" panose="020B0604020202020204" pitchFamily="34" charset="0"/>
              </a:rPr>
              <a:t>无法识别</a:t>
            </a:r>
            <a:r>
              <a:rPr lang="zh-CN" altLang="en-US" sz="3200" dirty="0">
                <a:solidFill>
                  <a:schemeClr val="hlink"/>
                </a:solidFill>
                <a:latin typeface="Arial" panose="020B0604020202020204" pitchFamily="34" charset="0"/>
                <a:ea typeface="黑体" panose="02010609060101010101" pitchFamily="2" charset="-122"/>
                <a:sym typeface="Arial" panose="020B0604020202020204" pitchFamily="34" charset="0"/>
              </a:rPr>
              <a:t> </a:t>
            </a:r>
          </a:p>
        </p:txBody>
      </p:sp>
      <p:sp>
        <p:nvSpPr>
          <p:cNvPr id="9" name="标题 19457" descr="afbae0ddf0234c3bbd5a2eb4a4d10acd# #矩形 674"/>
          <p:cNvSpPr>
            <a:spLocks noGrp="1" noChangeArrowheads="1"/>
          </p:cNvSpPr>
          <p:nvPr/>
        </p:nvSpPr>
        <p:spPr bwMode="auto">
          <a:xfrm>
            <a:off x="468313" y="333375"/>
            <a:ext cx="7848600" cy="863600"/>
          </a:xfrm>
          <a:prstGeom prst="rect">
            <a:avLst/>
          </a:prstGeom>
          <a:noFill/>
          <a:ln w="9525">
            <a:noFill/>
            <a:miter lim="800000"/>
          </a:ln>
        </p:spPr>
        <p:txBody>
          <a:bodyPr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0" smtClean="0">
                <a:ln>
                  <a:noFill/>
                </a:ln>
                <a:solidFill>
                  <a:schemeClr val="bg1"/>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n-cs"/>
              </a:rPr>
              <a:t>1</a:t>
            </a:r>
            <a:r>
              <a:rPr kumimoji="0" lang="zh-CN" altLang="en-US" sz="4400" b="1" i="0" u="none" strike="noStrike" kern="1200" cap="none" spc="0" normalizeH="0" baseline="0" noProof="0" smtClean="0">
                <a:ln>
                  <a:noFill/>
                </a:ln>
                <a:solidFill>
                  <a:schemeClr val="bg1"/>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n-cs"/>
              </a:rPr>
              <a:t>、</a:t>
            </a:r>
            <a:r>
              <a:rPr kumimoji="0" lang="zh-CN" altLang="en-US" sz="4400" b="1" i="0" u="none" strike="noStrike" kern="1200" cap="none" spc="0" normalizeH="0" baseline="0" noProof="0" smtClean="0">
                <a:ln>
                  <a:noFill/>
                </a:ln>
                <a:solidFill>
                  <a:schemeClr val="bg1"/>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n-cs"/>
                <a:sym typeface="Arial" panose="020B0604020202020204" pitchFamily="34" charset="0"/>
              </a:rPr>
              <a:t>信道的极限容量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22">
                                            <p:bg/>
                                          </p:spTgt>
                                        </p:tgtEl>
                                        <p:attrNameLst>
                                          <p:attrName>style.visibility</p:attrName>
                                        </p:attrNameLst>
                                      </p:cBhvr>
                                      <p:to>
                                        <p:strVal val="visible"/>
                                      </p:to>
                                    </p:set>
                                    <p:anim calcmode="lin" valueType="num">
                                      <p:cBhvr additive="base">
                                        <p:cTn id="13" dur="500" fill="hold"/>
                                        <p:tgtEl>
                                          <p:spTgt spid="30722">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2">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22">
                                            <p:txEl>
                                              <p:pRg st="0" end="0"/>
                                            </p:txEl>
                                          </p:spTgt>
                                        </p:tgtEl>
                                        <p:attrNameLst>
                                          <p:attrName>style.visibility</p:attrName>
                                        </p:attrNameLst>
                                      </p:cBhvr>
                                      <p:to>
                                        <p:strVal val="visible"/>
                                      </p:to>
                                    </p:set>
                                    <p:anim calcmode="lin" valueType="num">
                                      <p:cBhvr additive="base">
                                        <p:cTn id="19" dur="500" fill="hold"/>
                                        <p:tgtEl>
                                          <p:spTgt spid="3072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748"/>
                                        </p:tgtEl>
                                        <p:attrNameLst>
                                          <p:attrName>style.visibility</p:attrName>
                                        </p:attrNameLst>
                                      </p:cBhvr>
                                      <p:to>
                                        <p:strVal val="visible"/>
                                      </p:to>
                                    </p:set>
                                    <p:anim calcmode="lin" valueType="num">
                                      <p:cBhvr additive="base">
                                        <p:cTn id="43" dur="500" fill="hold"/>
                                        <p:tgtEl>
                                          <p:spTgt spid="30748"/>
                                        </p:tgtEl>
                                        <p:attrNameLst>
                                          <p:attrName>ppt_x</p:attrName>
                                        </p:attrNameLst>
                                      </p:cBhvr>
                                      <p:tavLst>
                                        <p:tav tm="0">
                                          <p:val>
                                            <p:strVal val="#ppt_x"/>
                                          </p:val>
                                        </p:tav>
                                        <p:tav tm="100000">
                                          <p:val>
                                            <p:strVal val="#ppt_x"/>
                                          </p:val>
                                        </p:tav>
                                      </p:tavLst>
                                    </p:anim>
                                    <p:anim calcmode="lin" valueType="num">
                                      <p:cBhvr additive="base">
                                        <p:cTn id="44" dur="500" fill="hold"/>
                                        <p:tgtEl>
                                          <p:spTgt spid="3074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ppt_x"/>
                                          </p:val>
                                        </p:tav>
                                        <p:tav tm="100000">
                                          <p:val>
                                            <p:strVal val="#ppt_x"/>
                                          </p:val>
                                        </p:tav>
                                      </p:tavLst>
                                    </p:anim>
                                    <p:anim calcmode="lin" valueType="num">
                                      <p:cBhvr additive="base">
                                        <p:cTn id="5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additive="base">
                                        <p:cTn id="61" dur="500" fill="hold"/>
                                        <p:tgtEl>
                                          <p:spTgt spid="7"/>
                                        </p:tgtEl>
                                        <p:attrNameLst>
                                          <p:attrName>ppt_x</p:attrName>
                                        </p:attrNameLst>
                                      </p:cBhvr>
                                      <p:tavLst>
                                        <p:tav tm="0">
                                          <p:val>
                                            <p:strVal val="#ppt_x"/>
                                          </p:val>
                                        </p:tav>
                                        <p:tav tm="100000">
                                          <p:val>
                                            <p:strVal val="#ppt_x"/>
                                          </p:val>
                                        </p:tav>
                                      </p:tavLst>
                                    </p:anim>
                                    <p:anim calcmode="lin" valueType="num">
                                      <p:cBhvr additive="base">
                                        <p:cTn id="6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0721"/>
                                        </p:tgtEl>
                                        <p:attrNameLst>
                                          <p:attrName>style.visibility</p:attrName>
                                        </p:attrNameLst>
                                      </p:cBhvr>
                                      <p:to>
                                        <p:strVal val="visible"/>
                                      </p:to>
                                    </p:set>
                                    <p:anim calcmode="lin" valueType="num">
                                      <p:cBhvr additive="base">
                                        <p:cTn id="67" dur="500" fill="hold"/>
                                        <p:tgtEl>
                                          <p:spTgt spid="30721"/>
                                        </p:tgtEl>
                                        <p:attrNameLst>
                                          <p:attrName>ppt_x</p:attrName>
                                        </p:attrNameLst>
                                      </p:cBhvr>
                                      <p:tavLst>
                                        <p:tav tm="0">
                                          <p:val>
                                            <p:strVal val="#ppt_x"/>
                                          </p:val>
                                        </p:tav>
                                        <p:tav tm="100000">
                                          <p:val>
                                            <p:strVal val="#ppt_x"/>
                                          </p:val>
                                        </p:tav>
                                      </p:tavLst>
                                    </p:anim>
                                    <p:anim calcmode="lin" valueType="num">
                                      <p:cBhvr additive="base">
                                        <p:cTn id="68" dur="500" fill="hold"/>
                                        <p:tgtEl>
                                          <p:spTgt spid="307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1" grpId="0" animBg="1"/>
      <p:bldP spid="30722" grpId="0" build="p" animBg="1"/>
      <p:bldP spid="3074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5" name="组合 21508"/>
          <p:cNvGrpSpPr/>
          <p:nvPr/>
        </p:nvGrpSpPr>
        <p:grpSpPr>
          <a:xfrm>
            <a:off x="758825" y="1343025"/>
            <a:ext cx="2557463" cy="3881438"/>
            <a:chOff x="0" y="0"/>
            <a:chExt cx="1363" cy="1994"/>
          </a:xfrm>
        </p:grpSpPr>
        <p:sp>
          <p:nvSpPr>
            <p:cNvPr id="31746" name="圆角矩形 21509"/>
            <p:cNvSpPr/>
            <p:nvPr/>
          </p:nvSpPr>
          <p:spPr>
            <a:xfrm>
              <a:off x="0" y="194"/>
              <a:ext cx="1363" cy="1800"/>
            </a:xfrm>
            <a:prstGeom prst="roundRect">
              <a:avLst>
                <a:gd name="adj" fmla="val 17509"/>
              </a:avLst>
            </a:prstGeom>
            <a:gradFill rotWithShape="1">
              <a:gsLst>
                <a:gs pos="0">
                  <a:srgbClr val="4E91D4"/>
                </a:gs>
                <a:gs pos="100000">
                  <a:srgbClr val="3477A4"/>
                </a:gs>
              </a:gsLst>
              <a:lin ang="2700000" scaled="1"/>
              <a:tileRect/>
            </a:gradFill>
            <a:ln w="9525">
              <a:noFill/>
            </a:ln>
          </p:spPr>
          <p:txBody>
            <a:bodyPr anchor="t"/>
            <a:lstStyle/>
            <a:p>
              <a:pPr lvl="0" algn="ctr"/>
              <a:endParaRPr lang="zh-CN" altLang="zh-CN" sz="2000" dirty="0">
                <a:latin typeface="Arial" panose="020B0604020202020204" pitchFamily="34" charset="0"/>
                <a:ea typeface="宋体" panose="02010600030101010101" pitchFamily="2" charset="-122"/>
              </a:endParaRPr>
            </a:p>
          </p:txBody>
        </p:sp>
        <p:sp>
          <p:nvSpPr>
            <p:cNvPr id="31747" name="圆角矩形 21510"/>
            <p:cNvSpPr/>
            <p:nvPr/>
          </p:nvSpPr>
          <p:spPr>
            <a:xfrm>
              <a:off x="21" y="199"/>
              <a:ext cx="1322" cy="1766"/>
            </a:xfrm>
            <a:prstGeom prst="roundRect">
              <a:avLst>
                <a:gd name="adj" fmla="val 16667"/>
              </a:avLst>
            </a:prstGeom>
            <a:solidFill>
              <a:srgbClr val="3CA1E6"/>
            </a:solidFill>
            <a:ln w="9525">
              <a:noFill/>
            </a:ln>
          </p:spPr>
          <p:txBody>
            <a:bodyPr anchor="t"/>
            <a:lstStyle/>
            <a:p>
              <a:pPr lvl="0" algn="ctr"/>
              <a:endParaRPr lang="zh-CN" altLang="zh-CN" sz="2000" dirty="0">
                <a:latin typeface="Arial" panose="020B0604020202020204" pitchFamily="34" charset="0"/>
                <a:ea typeface="宋体" panose="02010600030101010101" pitchFamily="2" charset="-122"/>
              </a:endParaRPr>
            </a:p>
          </p:txBody>
        </p:sp>
        <p:sp>
          <p:nvSpPr>
            <p:cNvPr id="31748" name="圆角矩形 21511"/>
            <p:cNvSpPr/>
            <p:nvPr/>
          </p:nvSpPr>
          <p:spPr>
            <a:xfrm>
              <a:off x="32" y="1499"/>
              <a:ext cx="1304" cy="447"/>
            </a:xfrm>
            <a:prstGeom prst="roundRect">
              <a:avLst>
                <a:gd name="adj" fmla="val 50000"/>
              </a:avLst>
            </a:prstGeom>
            <a:gradFill rotWithShape="1">
              <a:gsLst>
                <a:gs pos="0">
                  <a:srgbClr val="3CA1E6">
                    <a:alpha val="0"/>
                  </a:srgbClr>
                </a:gs>
                <a:gs pos="100000">
                  <a:srgbClr val="9BCFF2"/>
                </a:gs>
              </a:gsLst>
              <a:lin ang="5400000" scaled="1"/>
              <a:tileRect/>
            </a:gradFill>
            <a:ln w="9525">
              <a:noFill/>
            </a:ln>
          </p:spPr>
          <p:txBody>
            <a:bodyPr anchor="t"/>
            <a:lstStyle/>
            <a:p>
              <a:pPr lvl="0" algn="ctr"/>
              <a:endParaRPr lang="zh-CN" altLang="zh-CN" sz="2000" dirty="0">
                <a:latin typeface="Arial" panose="020B0604020202020204" pitchFamily="34" charset="0"/>
                <a:ea typeface="宋体" panose="02010600030101010101" pitchFamily="2" charset="-122"/>
              </a:endParaRPr>
            </a:p>
          </p:txBody>
        </p:sp>
        <p:sp>
          <p:nvSpPr>
            <p:cNvPr id="31749" name="圆角矩形 21512"/>
            <p:cNvSpPr/>
            <p:nvPr/>
          </p:nvSpPr>
          <p:spPr>
            <a:xfrm>
              <a:off x="32" y="213"/>
              <a:ext cx="1304" cy="446"/>
            </a:xfrm>
            <a:prstGeom prst="roundRect">
              <a:avLst>
                <a:gd name="adj" fmla="val 50000"/>
              </a:avLst>
            </a:prstGeom>
            <a:gradFill rotWithShape="1">
              <a:gsLst>
                <a:gs pos="0">
                  <a:srgbClr val="BEE0F7"/>
                </a:gs>
                <a:gs pos="100000">
                  <a:srgbClr val="3CA1E6">
                    <a:alpha val="0"/>
                  </a:srgbClr>
                </a:gs>
              </a:gsLst>
              <a:lin ang="5400000" scaled="1"/>
              <a:tileRect/>
            </a:gradFill>
            <a:ln w="9525">
              <a:noFill/>
            </a:ln>
          </p:spPr>
          <p:txBody>
            <a:bodyPr anchor="t"/>
            <a:lstStyle/>
            <a:p>
              <a:pPr lvl="0" algn="ctr"/>
              <a:endParaRPr lang="zh-CN" altLang="zh-CN" sz="2000" dirty="0">
                <a:latin typeface="Arial" panose="020B0604020202020204" pitchFamily="34" charset="0"/>
                <a:ea typeface="宋体" panose="02010600030101010101" pitchFamily="2" charset="-122"/>
              </a:endParaRPr>
            </a:p>
          </p:txBody>
        </p:sp>
        <p:grpSp>
          <p:nvGrpSpPr>
            <p:cNvPr id="31750" name="组合 21513"/>
            <p:cNvGrpSpPr/>
            <p:nvPr/>
          </p:nvGrpSpPr>
          <p:grpSpPr>
            <a:xfrm>
              <a:off x="469" y="0"/>
              <a:ext cx="405" cy="405"/>
              <a:chOff x="0" y="0"/>
              <a:chExt cx="668" cy="668"/>
            </a:xfrm>
          </p:grpSpPr>
          <p:sp>
            <p:nvSpPr>
              <p:cNvPr id="31751" name="椭圆 21514"/>
              <p:cNvSpPr/>
              <p:nvPr/>
            </p:nvSpPr>
            <p:spPr>
              <a:xfrm>
                <a:off x="0" y="0"/>
                <a:ext cx="668" cy="668"/>
              </a:xfrm>
              <a:prstGeom prst="ellipse">
                <a:avLst/>
              </a:prstGeom>
              <a:solidFill>
                <a:srgbClr val="333333"/>
              </a:solidFill>
              <a:ln w="9525">
                <a:noFill/>
              </a:ln>
            </p:spPr>
            <p:txBody>
              <a:bodyPr anchor="t"/>
              <a:lstStyle/>
              <a:p>
                <a:pPr lvl="0" algn="ctr"/>
                <a:endParaRPr lang="zh-CN" altLang="zh-CN" sz="2000" dirty="0">
                  <a:latin typeface="Arial" panose="020B0604020202020204" pitchFamily="34" charset="0"/>
                  <a:ea typeface="宋体" panose="02010600030101010101" pitchFamily="2" charset="-122"/>
                </a:endParaRPr>
              </a:p>
            </p:txBody>
          </p:sp>
          <p:sp>
            <p:nvSpPr>
              <p:cNvPr id="31752" name="椭圆 21515"/>
              <p:cNvSpPr/>
              <p:nvPr/>
            </p:nvSpPr>
            <p:spPr>
              <a:xfrm>
                <a:off x="7" y="5"/>
                <a:ext cx="646" cy="647"/>
              </a:xfrm>
              <a:prstGeom prst="ellipse">
                <a:avLst/>
              </a:prstGeom>
              <a:gradFill rotWithShape="1">
                <a:gsLst>
                  <a:gs pos="0">
                    <a:srgbClr val="636869"/>
                  </a:gs>
                  <a:gs pos="100000">
                    <a:srgbClr val="D6E1E2"/>
                  </a:gs>
                </a:gsLst>
                <a:lin ang="5400000" scaled="1"/>
                <a:tileRect/>
              </a:gradFill>
              <a:ln w="9525">
                <a:noFill/>
              </a:ln>
            </p:spPr>
            <p:txBody>
              <a:bodyPr anchor="t"/>
              <a:lstStyle/>
              <a:p>
                <a:pPr lvl="0" algn="ctr"/>
                <a:endParaRPr lang="zh-CN" altLang="zh-CN" sz="2000" dirty="0">
                  <a:latin typeface="Arial" panose="020B0604020202020204" pitchFamily="34" charset="0"/>
                  <a:ea typeface="宋体" panose="02010600030101010101" pitchFamily="2" charset="-122"/>
                </a:endParaRPr>
              </a:p>
            </p:txBody>
          </p:sp>
          <p:sp>
            <p:nvSpPr>
              <p:cNvPr id="31753" name="椭圆 21516"/>
              <p:cNvSpPr/>
              <p:nvPr/>
            </p:nvSpPr>
            <p:spPr>
              <a:xfrm>
                <a:off x="15" y="9"/>
                <a:ext cx="631" cy="631"/>
              </a:xfrm>
              <a:prstGeom prst="ellipse">
                <a:avLst/>
              </a:prstGeom>
              <a:gradFill rotWithShape="1">
                <a:gsLst>
                  <a:gs pos="0">
                    <a:srgbClr val="D6E1E2">
                      <a:alpha val="0"/>
                    </a:srgbClr>
                  </a:gs>
                  <a:gs pos="100000">
                    <a:srgbClr val="F1F5F5"/>
                  </a:gs>
                </a:gsLst>
                <a:lin ang="5400000" scaled="1"/>
                <a:tileRect/>
              </a:gradFill>
              <a:ln w="9525">
                <a:noFill/>
              </a:ln>
            </p:spPr>
            <p:txBody>
              <a:bodyPr anchor="t"/>
              <a:lstStyle/>
              <a:p>
                <a:pPr lvl="0" algn="ctr"/>
                <a:endParaRPr lang="zh-CN" altLang="zh-CN" sz="2000" dirty="0">
                  <a:latin typeface="Arial" panose="020B0604020202020204" pitchFamily="34" charset="0"/>
                  <a:ea typeface="宋体" panose="02010600030101010101" pitchFamily="2" charset="-122"/>
                </a:endParaRPr>
              </a:p>
            </p:txBody>
          </p:sp>
          <p:sp>
            <p:nvSpPr>
              <p:cNvPr id="31754" name="椭圆 21517"/>
              <p:cNvSpPr/>
              <p:nvPr/>
            </p:nvSpPr>
            <p:spPr>
              <a:xfrm>
                <a:off x="22" y="15"/>
                <a:ext cx="600" cy="589"/>
              </a:xfrm>
              <a:prstGeom prst="ellipse">
                <a:avLst/>
              </a:prstGeom>
              <a:gradFill rotWithShape="1">
                <a:gsLst>
                  <a:gs pos="0">
                    <a:srgbClr val="AAB2B3"/>
                  </a:gs>
                  <a:gs pos="100000">
                    <a:srgbClr val="D6E1E2">
                      <a:alpha val="48000"/>
                    </a:srgbClr>
                  </a:gs>
                </a:gsLst>
                <a:lin ang="5400000" scaled="1"/>
                <a:tileRect/>
              </a:gradFill>
              <a:ln w="9525">
                <a:noFill/>
              </a:ln>
            </p:spPr>
            <p:txBody>
              <a:bodyPr anchor="t"/>
              <a:lstStyle/>
              <a:p>
                <a:pPr lvl="0" algn="ctr"/>
                <a:endParaRPr lang="zh-CN" altLang="zh-CN" sz="2000" dirty="0">
                  <a:latin typeface="Arial" panose="020B0604020202020204" pitchFamily="34" charset="0"/>
                  <a:ea typeface="宋体" panose="02010600030101010101" pitchFamily="2" charset="-122"/>
                </a:endParaRPr>
              </a:p>
            </p:txBody>
          </p:sp>
          <p:sp>
            <p:nvSpPr>
              <p:cNvPr id="31755" name="椭圆 21518"/>
              <p:cNvSpPr/>
              <p:nvPr/>
            </p:nvSpPr>
            <p:spPr>
              <a:xfrm>
                <a:off x="57" y="31"/>
                <a:ext cx="533" cy="479"/>
              </a:xfrm>
              <a:prstGeom prst="ellipse">
                <a:avLst/>
              </a:prstGeom>
              <a:gradFill rotWithShape="1">
                <a:gsLst>
                  <a:gs pos="0">
                    <a:srgbClr val="FFFFFF"/>
                  </a:gs>
                  <a:gs pos="100000">
                    <a:srgbClr val="D6E1E2">
                      <a:alpha val="37999"/>
                    </a:srgbClr>
                  </a:gs>
                </a:gsLst>
                <a:lin ang="5400000" scaled="1"/>
                <a:tileRect/>
              </a:gradFill>
              <a:ln w="9525">
                <a:noFill/>
              </a:ln>
            </p:spPr>
            <p:txBody>
              <a:bodyPr anchor="t"/>
              <a:lstStyle/>
              <a:p>
                <a:pPr lvl="0" algn="ctr"/>
                <a:endParaRPr lang="zh-CN" altLang="zh-CN" sz="2000" dirty="0">
                  <a:latin typeface="Arial" panose="020B0604020202020204" pitchFamily="34" charset="0"/>
                  <a:ea typeface="宋体" panose="02010600030101010101" pitchFamily="2" charset="-122"/>
                </a:endParaRPr>
              </a:p>
            </p:txBody>
          </p:sp>
        </p:grpSp>
        <p:sp>
          <p:nvSpPr>
            <p:cNvPr id="31756" name="文本框 21519"/>
            <p:cNvSpPr txBox="1"/>
            <p:nvPr/>
          </p:nvSpPr>
          <p:spPr>
            <a:xfrm>
              <a:off x="553" y="58"/>
              <a:ext cx="231" cy="266"/>
            </a:xfrm>
            <a:prstGeom prst="rect">
              <a:avLst/>
            </a:prstGeom>
            <a:noFill/>
            <a:ln w="9525">
              <a:noFill/>
            </a:ln>
          </p:spPr>
          <p:txBody>
            <a:bodyPr anchor="t">
              <a:spAutoFit/>
            </a:bodyPr>
            <a:lstStyle/>
            <a:p>
              <a:pPr lvl="0" algn="ctr"/>
              <a:r>
                <a:rPr lang="en-US" altLang="zh-CN" sz="2800" b="1" dirty="0">
                  <a:solidFill>
                    <a:srgbClr val="CC0000"/>
                  </a:solidFill>
                  <a:latin typeface="Arial" panose="020B0604020202020204" pitchFamily="34" charset="0"/>
                  <a:ea typeface="宋体" panose="02010600030101010101" pitchFamily="2" charset="-122"/>
                </a:rPr>
                <a:t>A</a:t>
              </a:r>
            </a:p>
          </p:txBody>
        </p:sp>
      </p:grpSp>
      <p:sp>
        <p:nvSpPr>
          <p:cNvPr id="21521" name="文本框 21520"/>
          <p:cNvSpPr txBox="1"/>
          <p:nvPr/>
        </p:nvSpPr>
        <p:spPr>
          <a:xfrm>
            <a:off x="827088" y="2133600"/>
            <a:ext cx="2432050" cy="3013075"/>
          </a:xfrm>
          <a:prstGeom prst="rect">
            <a:avLst/>
          </a:prstGeom>
          <a:noFill/>
          <a:ln w="9525">
            <a:noFill/>
          </a:ln>
        </p:spPr>
        <p:txBody>
          <a:bodyPr anchor="t">
            <a:spAutoFit/>
          </a:bodyPr>
          <a:lstStyle/>
          <a:p>
            <a:pPr lvl="0"/>
            <a:r>
              <a:rPr lang="zh-CN" altLang="en-US" sz="2400" b="1" dirty="0">
                <a:solidFill>
                  <a:schemeClr val="tx2"/>
                </a:solidFill>
                <a:latin typeface="Arial" panose="020B0604020202020204" pitchFamily="34" charset="0"/>
                <a:ea typeface="宋体" panose="02010600030101010101" pitchFamily="2" charset="-122"/>
                <a:sym typeface="Arial" panose="020B0604020202020204" pitchFamily="34" charset="0"/>
              </a:rPr>
              <a:t>奈奎斯特就推导出了著名的</a:t>
            </a:r>
            <a:r>
              <a:rPr lang="zh-CN" altLang="en-US" sz="2400" b="1" dirty="0">
                <a:solidFill>
                  <a:srgbClr val="FF0000"/>
                </a:solidFill>
                <a:latin typeface="Arial" panose="020B0604020202020204" pitchFamily="34" charset="0"/>
                <a:ea typeface="宋体" panose="02010600030101010101" pitchFamily="2" charset="-122"/>
                <a:sym typeface="Arial" panose="020B0604020202020204" pitchFamily="34" charset="0"/>
              </a:rPr>
              <a:t>奈氏准则</a:t>
            </a:r>
            <a:r>
              <a:rPr lang="zh-CN" altLang="en-US" sz="2400" b="1" dirty="0">
                <a:solidFill>
                  <a:schemeClr val="tx2"/>
                </a:solidFill>
                <a:latin typeface="Arial" panose="020B0604020202020204" pitchFamily="34" charset="0"/>
                <a:ea typeface="宋体" panose="02010600030101010101" pitchFamily="2" charset="-122"/>
                <a:sym typeface="Arial" panose="020B0604020202020204" pitchFamily="34" charset="0"/>
              </a:rPr>
              <a:t>。他给出了在假定的理想条件下，为了避免码间串扰，码元的传输速率的上限值。</a:t>
            </a:r>
          </a:p>
        </p:txBody>
      </p:sp>
      <p:grpSp>
        <p:nvGrpSpPr>
          <p:cNvPr id="31758" name="组合 21522"/>
          <p:cNvGrpSpPr/>
          <p:nvPr/>
        </p:nvGrpSpPr>
        <p:grpSpPr>
          <a:xfrm>
            <a:off x="3217863" y="1341438"/>
            <a:ext cx="2555875" cy="3946525"/>
            <a:chOff x="0" y="0"/>
            <a:chExt cx="1363" cy="1994"/>
          </a:xfrm>
        </p:grpSpPr>
        <p:sp>
          <p:nvSpPr>
            <p:cNvPr id="31759" name="圆角矩形 21523"/>
            <p:cNvSpPr/>
            <p:nvPr/>
          </p:nvSpPr>
          <p:spPr>
            <a:xfrm>
              <a:off x="0" y="194"/>
              <a:ext cx="1363" cy="1800"/>
            </a:xfrm>
            <a:prstGeom prst="roundRect">
              <a:avLst>
                <a:gd name="adj" fmla="val 17509"/>
              </a:avLst>
            </a:prstGeom>
            <a:gradFill rotWithShape="1">
              <a:gsLst>
                <a:gs pos="0">
                  <a:srgbClr val="34B034"/>
                </a:gs>
                <a:gs pos="100000">
                  <a:srgbClr val="3F8B4A"/>
                </a:gs>
              </a:gsLst>
              <a:lin ang="2700000" scaled="1"/>
              <a:tileRect/>
            </a:gra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31760" name="圆角矩形 21524"/>
            <p:cNvSpPr/>
            <p:nvPr/>
          </p:nvSpPr>
          <p:spPr>
            <a:xfrm>
              <a:off x="21" y="199"/>
              <a:ext cx="1322" cy="1766"/>
            </a:xfrm>
            <a:prstGeom prst="roundRect">
              <a:avLst>
                <a:gd name="adj" fmla="val 16667"/>
              </a:avLst>
            </a:prstGeom>
            <a:solidFill>
              <a:srgbClr val="73E77E"/>
            </a:soli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31761" name="圆角矩形 21525"/>
            <p:cNvSpPr/>
            <p:nvPr/>
          </p:nvSpPr>
          <p:spPr>
            <a:xfrm>
              <a:off x="32" y="1499"/>
              <a:ext cx="1304" cy="447"/>
            </a:xfrm>
            <a:prstGeom prst="roundRect">
              <a:avLst>
                <a:gd name="adj" fmla="val 50000"/>
              </a:avLst>
            </a:prstGeom>
            <a:gradFill rotWithShape="1">
              <a:gsLst>
                <a:gs pos="0">
                  <a:srgbClr val="73E77E"/>
                </a:gs>
                <a:gs pos="100000">
                  <a:srgbClr val="B3F2B9"/>
                </a:gs>
              </a:gsLst>
              <a:lin ang="5400000" scaled="1"/>
              <a:tileRect/>
            </a:gra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31762" name="圆角矩形 21526"/>
            <p:cNvSpPr/>
            <p:nvPr/>
          </p:nvSpPr>
          <p:spPr>
            <a:xfrm>
              <a:off x="32" y="213"/>
              <a:ext cx="1304" cy="446"/>
            </a:xfrm>
            <a:prstGeom prst="roundRect">
              <a:avLst>
                <a:gd name="adj" fmla="val 50000"/>
              </a:avLst>
            </a:prstGeom>
            <a:gradFill rotWithShape="1">
              <a:gsLst>
                <a:gs pos="0">
                  <a:srgbClr val="D0F7D4"/>
                </a:gs>
                <a:gs pos="100000">
                  <a:srgbClr val="73E77E"/>
                </a:gs>
              </a:gsLst>
              <a:lin ang="5400000" scaled="1"/>
              <a:tileRect/>
            </a:gra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31763" name="椭圆 21527"/>
            <p:cNvSpPr/>
            <p:nvPr/>
          </p:nvSpPr>
          <p:spPr>
            <a:xfrm>
              <a:off x="469" y="0"/>
              <a:ext cx="405" cy="405"/>
            </a:xfrm>
            <a:prstGeom prst="ellipse">
              <a:avLst/>
            </a:prstGeom>
            <a:solidFill>
              <a:srgbClr val="333333"/>
            </a:soli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31764" name="椭圆 21528"/>
            <p:cNvSpPr/>
            <p:nvPr/>
          </p:nvSpPr>
          <p:spPr>
            <a:xfrm>
              <a:off x="473" y="3"/>
              <a:ext cx="392" cy="392"/>
            </a:xfrm>
            <a:prstGeom prst="ellipse">
              <a:avLst/>
            </a:prstGeom>
            <a:gradFill rotWithShape="1">
              <a:gsLst>
                <a:gs pos="0">
                  <a:srgbClr val="636869"/>
                </a:gs>
                <a:gs pos="100000">
                  <a:srgbClr val="D6E1E2"/>
                </a:gs>
              </a:gsLst>
              <a:lin ang="5400000" scaled="1"/>
              <a:tileRect/>
            </a:gra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31765" name="椭圆 21529"/>
            <p:cNvSpPr/>
            <p:nvPr/>
          </p:nvSpPr>
          <p:spPr>
            <a:xfrm>
              <a:off x="478" y="5"/>
              <a:ext cx="383" cy="383"/>
            </a:xfrm>
            <a:prstGeom prst="ellipse">
              <a:avLst/>
            </a:prstGeom>
            <a:gradFill rotWithShape="1">
              <a:gsLst>
                <a:gs pos="0">
                  <a:srgbClr val="D6E1E2">
                    <a:alpha val="0"/>
                  </a:srgbClr>
                </a:gs>
                <a:gs pos="100000">
                  <a:srgbClr val="F1F5F5"/>
                </a:gs>
              </a:gsLst>
              <a:lin ang="5400000" scaled="1"/>
              <a:tileRect/>
            </a:gra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31766" name="椭圆 21530"/>
            <p:cNvSpPr/>
            <p:nvPr/>
          </p:nvSpPr>
          <p:spPr>
            <a:xfrm>
              <a:off x="482" y="9"/>
              <a:ext cx="364" cy="357"/>
            </a:xfrm>
            <a:prstGeom prst="ellipse">
              <a:avLst/>
            </a:prstGeom>
            <a:gradFill rotWithShape="1">
              <a:gsLst>
                <a:gs pos="0">
                  <a:srgbClr val="AAB2B3"/>
                </a:gs>
                <a:gs pos="100000">
                  <a:srgbClr val="D6E1E2">
                    <a:alpha val="48000"/>
                  </a:srgbClr>
                </a:gs>
              </a:gsLst>
              <a:lin ang="5400000" scaled="1"/>
              <a:tileRect/>
            </a:gra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31767" name="椭圆 21531"/>
            <p:cNvSpPr/>
            <p:nvPr/>
          </p:nvSpPr>
          <p:spPr>
            <a:xfrm>
              <a:off x="504" y="19"/>
              <a:ext cx="323" cy="290"/>
            </a:xfrm>
            <a:prstGeom prst="ellipse">
              <a:avLst/>
            </a:prstGeom>
            <a:gradFill rotWithShape="1">
              <a:gsLst>
                <a:gs pos="0">
                  <a:srgbClr val="FFFFFF"/>
                </a:gs>
                <a:gs pos="100000">
                  <a:srgbClr val="D6E1E2">
                    <a:alpha val="37999"/>
                  </a:srgbClr>
                </a:gs>
              </a:gsLst>
              <a:lin ang="5400000" scaled="1"/>
              <a:tileRect/>
            </a:gra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31768" name="文本框 21532"/>
            <p:cNvSpPr txBox="1"/>
            <p:nvPr/>
          </p:nvSpPr>
          <p:spPr>
            <a:xfrm>
              <a:off x="417" y="58"/>
              <a:ext cx="502" cy="231"/>
            </a:xfrm>
            <a:prstGeom prst="rect">
              <a:avLst/>
            </a:prstGeom>
            <a:noFill/>
            <a:ln w="9525">
              <a:noFill/>
            </a:ln>
          </p:spPr>
          <p:txBody>
            <a:bodyPr anchor="t">
              <a:spAutoFit/>
            </a:bodyPr>
            <a:lstStyle/>
            <a:p>
              <a:pPr lvl="0" algn="ctr"/>
              <a:r>
                <a:rPr lang="en-US" altLang="zh-CN" sz="2400" b="1" dirty="0">
                  <a:solidFill>
                    <a:schemeClr val="accent2"/>
                  </a:solidFill>
                  <a:latin typeface="Arial" panose="020B0604020202020204" pitchFamily="34" charset="0"/>
                  <a:ea typeface="宋体" panose="02010600030101010101" pitchFamily="2" charset="-122"/>
                  <a:sym typeface="Arial" panose="020B0604020202020204" pitchFamily="34" charset="0"/>
                </a:rPr>
                <a:t>B</a:t>
              </a:r>
            </a:p>
          </p:txBody>
        </p:sp>
      </p:grpSp>
      <p:grpSp>
        <p:nvGrpSpPr>
          <p:cNvPr id="31769" name="组合 21534"/>
          <p:cNvGrpSpPr/>
          <p:nvPr/>
        </p:nvGrpSpPr>
        <p:grpSpPr>
          <a:xfrm>
            <a:off x="5580063" y="1341438"/>
            <a:ext cx="2555875" cy="4002087"/>
            <a:chOff x="0" y="0"/>
            <a:chExt cx="1363" cy="1994"/>
          </a:xfrm>
        </p:grpSpPr>
        <p:sp>
          <p:nvSpPr>
            <p:cNvPr id="31770" name="圆角矩形 21535"/>
            <p:cNvSpPr/>
            <p:nvPr/>
          </p:nvSpPr>
          <p:spPr>
            <a:xfrm>
              <a:off x="0" y="194"/>
              <a:ext cx="1363" cy="1800"/>
            </a:xfrm>
            <a:prstGeom prst="roundRect">
              <a:avLst>
                <a:gd name="adj" fmla="val 17509"/>
              </a:avLst>
            </a:prstGeom>
            <a:gradFill rotWithShape="1">
              <a:gsLst>
                <a:gs pos="0">
                  <a:srgbClr val="B59F43"/>
                </a:gs>
                <a:gs pos="100000">
                  <a:srgbClr val="8F8849"/>
                </a:gs>
              </a:gsLst>
              <a:lin ang="2700000" scaled="1"/>
              <a:tileRect/>
            </a:gra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31771" name="圆角矩形 21536"/>
            <p:cNvSpPr/>
            <p:nvPr/>
          </p:nvSpPr>
          <p:spPr>
            <a:xfrm>
              <a:off x="21" y="199"/>
              <a:ext cx="1322" cy="1766"/>
            </a:xfrm>
            <a:prstGeom prst="roundRect">
              <a:avLst>
                <a:gd name="adj" fmla="val 16667"/>
              </a:avLst>
            </a:prstGeom>
            <a:solidFill>
              <a:srgbClr val="E9E065"/>
            </a:soli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31772" name="圆角矩形 21537"/>
            <p:cNvSpPr/>
            <p:nvPr/>
          </p:nvSpPr>
          <p:spPr>
            <a:xfrm>
              <a:off x="32" y="1499"/>
              <a:ext cx="1304" cy="447"/>
            </a:xfrm>
            <a:prstGeom prst="roundRect">
              <a:avLst>
                <a:gd name="adj" fmla="val 50000"/>
              </a:avLst>
            </a:prstGeom>
            <a:gradFill rotWithShape="1">
              <a:gsLst>
                <a:gs pos="0">
                  <a:srgbClr val="E9E065"/>
                </a:gs>
                <a:gs pos="100000">
                  <a:srgbClr val="F2EDA6"/>
                </a:gs>
              </a:gsLst>
              <a:lin ang="5400000" scaled="1"/>
              <a:tileRect/>
            </a:gra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31773" name="圆角矩形 21538"/>
            <p:cNvSpPr/>
            <p:nvPr/>
          </p:nvSpPr>
          <p:spPr>
            <a:xfrm>
              <a:off x="32" y="213"/>
              <a:ext cx="1304" cy="446"/>
            </a:xfrm>
            <a:prstGeom prst="roundRect">
              <a:avLst>
                <a:gd name="adj" fmla="val 50000"/>
              </a:avLst>
            </a:prstGeom>
            <a:gradFill rotWithShape="1">
              <a:gsLst>
                <a:gs pos="0">
                  <a:srgbClr val="F8F5CC"/>
                </a:gs>
                <a:gs pos="100000">
                  <a:srgbClr val="E9E065"/>
                </a:gs>
              </a:gsLst>
              <a:lin ang="5400000" scaled="1"/>
              <a:tileRect/>
            </a:gra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grpSp>
          <p:nvGrpSpPr>
            <p:cNvPr id="31774" name="组合 21539"/>
            <p:cNvGrpSpPr/>
            <p:nvPr/>
          </p:nvGrpSpPr>
          <p:grpSpPr>
            <a:xfrm>
              <a:off x="469" y="0"/>
              <a:ext cx="405" cy="405"/>
              <a:chOff x="0" y="0"/>
              <a:chExt cx="668" cy="668"/>
            </a:xfrm>
          </p:grpSpPr>
          <p:sp>
            <p:nvSpPr>
              <p:cNvPr id="31775" name="椭圆 21540"/>
              <p:cNvSpPr/>
              <p:nvPr/>
            </p:nvSpPr>
            <p:spPr>
              <a:xfrm>
                <a:off x="0" y="0"/>
                <a:ext cx="668" cy="668"/>
              </a:xfrm>
              <a:prstGeom prst="ellipse">
                <a:avLst/>
              </a:prstGeom>
              <a:solidFill>
                <a:srgbClr val="333333"/>
              </a:soli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31776" name="椭圆 21541"/>
              <p:cNvSpPr/>
              <p:nvPr/>
            </p:nvSpPr>
            <p:spPr>
              <a:xfrm>
                <a:off x="7" y="5"/>
                <a:ext cx="646" cy="647"/>
              </a:xfrm>
              <a:prstGeom prst="ellipse">
                <a:avLst/>
              </a:prstGeom>
              <a:gradFill rotWithShape="1">
                <a:gsLst>
                  <a:gs pos="0">
                    <a:srgbClr val="636869"/>
                  </a:gs>
                  <a:gs pos="100000">
                    <a:srgbClr val="D6E1E2"/>
                  </a:gs>
                </a:gsLst>
                <a:lin ang="5400000" scaled="1"/>
                <a:tileRect/>
              </a:gra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31777" name="椭圆 21542"/>
              <p:cNvSpPr/>
              <p:nvPr/>
            </p:nvSpPr>
            <p:spPr>
              <a:xfrm>
                <a:off x="15" y="9"/>
                <a:ext cx="631" cy="631"/>
              </a:xfrm>
              <a:prstGeom prst="ellipse">
                <a:avLst/>
              </a:prstGeom>
              <a:gradFill rotWithShape="1">
                <a:gsLst>
                  <a:gs pos="0">
                    <a:srgbClr val="D6E1E2">
                      <a:alpha val="0"/>
                    </a:srgbClr>
                  </a:gs>
                  <a:gs pos="100000">
                    <a:srgbClr val="F1F5F5"/>
                  </a:gs>
                </a:gsLst>
                <a:lin ang="5400000" scaled="1"/>
                <a:tileRect/>
              </a:gra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31778" name="椭圆 21543"/>
              <p:cNvSpPr/>
              <p:nvPr/>
            </p:nvSpPr>
            <p:spPr>
              <a:xfrm>
                <a:off x="22" y="15"/>
                <a:ext cx="600" cy="589"/>
              </a:xfrm>
              <a:prstGeom prst="ellipse">
                <a:avLst/>
              </a:prstGeom>
              <a:gradFill rotWithShape="1">
                <a:gsLst>
                  <a:gs pos="0">
                    <a:srgbClr val="AAB2B3"/>
                  </a:gs>
                  <a:gs pos="100000">
                    <a:srgbClr val="D6E1E2">
                      <a:alpha val="48000"/>
                    </a:srgbClr>
                  </a:gs>
                </a:gsLst>
                <a:lin ang="5400000" scaled="1"/>
                <a:tileRect/>
              </a:gra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sp>
            <p:nvSpPr>
              <p:cNvPr id="31779" name="椭圆 21544"/>
              <p:cNvSpPr/>
              <p:nvPr/>
            </p:nvSpPr>
            <p:spPr>
              <a:xfrm>
                <a:off x="57" y="31"/>
                <a:ext cx="533" cy="479"/>
              </a:xfrm>
              <a:prstGeom prst="ellipse">
                <a:avLst/>
              </a:prstGeom>
              <a:gradFill rotWithShape="1">
                <a:gsLst>
                  <a:gs pos="0">
                    <a:srgbClr val="FFFFFF"/>
                  </a:gs>
                  <a:gs pos="100000">
                    <a:srgbClr val="D6E1E2">
                      <a:alpha val="37999"/>
                    </a:srgbClr>
                  </a:gs>
                </a:gsLst>
                <a:lin ang="5400000" scaled="1"/>
                <a:tileRect/>
              </a:gradFill>
              <a:ln w="9525">
                <a:noFill/>
              </a:ln>
            </p:spPr>
            <p:txBody>
              <a:bodyPr anchor="t"/>
              <a:lstStyle/>
              <a:p>
                <a:pPr lvl="0" algn="ctr"/>
                <a:endParaRPr lang="zh-CN" altLang="zh-CN" dirty="0">
                  <a:latin typeface="Arial" panose="020B0604020202020204" pitchFamily="34" charset="0"/>
                  <a:ea typeface="宋体" panose="02010600030101010101" pitchFamily="2" charset="-122"/>
                </a:endParaRPr>
              </a:p>
            </p:txBody>
          </p:sp>
        </p:grpSp>
        <p:sp>
          <p:nvSpPr>
            <p:cNvPr id="31780" name="文本框 21545"/>
            <p:cNvSpPr txBox="1"/>
            <p:nvPr/>
          </p:nvSpPr>
          <p:spPr>
            <a:xfrm>
              <a:off x="417" y="58"/>
              <a:ext cx="502" cy="228"/>
            </a:xfrm>
            <a:prstGeom prst="rect">
              <a:avLst/>
            </a:prstGeom>
            <a:noFill/>
            <a:ln w="9525">
              <a:noFill/>
            </a:ln>
          </p:spPr>
          <p:txBody>
            <a:bodyPr anchor="t">
              <a:spAutoFit/>
            </a:bodyPr>
            <a:lstStyle/>
            <a:p>
              <a:pPr lvl="0" algn="ctr"/>
              <a:r>
                <a:rPr lang="en-US" altLang="zh-CN" sz="2400" b="1" dirty="0">
                  <a:solidFill>
                    <a:srgbClr val="00CC00"/>
                  </a:solidFill>
                  <a:latin typeface="Arial" panose="020B0604020202020204" pitchFamily="34" charset="0"/>
                  <a:ea typeface="宋体" panose="02010600030101010101" pitchFamily="2" charset="-122"/>
                  <a:sym typeface="Arial" panose="020B0604020202020204" pitchFamily="34" charset="0"/>
                </a:rPr>
                <a:t>C</a:t>
              </a:r>
            </a:p>
          </p:txBody>
        </p:sp>
      </p:grpSp>
      <p:sp>
        <p:nvSpPr>
          <p:cNvPr id="21547" name="文本框 21546"/>
          <p:cNvSpPr txBox="1"/>
          <p:nvPr/>
        </p:nvSpPr>
        <p:spPr>
          <a:xfrm>
            <a:off x="5651500" y="2133600"/>
            <a:ext cx="2432050" cy="3013075"/>
          </a:xfrm>
          <a:prstGeom prst="rect">
            <a:avLst/>
          </a:prstGeom>
          <a:noFill/>
          <a:ln w="9525">
            <a:noFill/>
          </a:ln>
        </p:spPr>
        <p:txBody>
          <a:bodyPr anchor="t">
            <a:spAutoFit/>
          </a:bodyPr>
          <a:lstStyle/>
          <a:p>
            <a:pPr lvl="0"/>
            <a:r>
              <a:rPr lang="zh-CN" altLang="en-US" sz="2400" b="1" dirty="0">
                <a:solidFill>
                  <a:schemeClr val="tx2"/>
                </a:solidFill>
                <a:latin typeface="Arial" panose="020B0604020202020204" pitchFamily="34" charset="0"/>
                <a:ea typeface="宋体" panose="02010600030101010101" pitchFamily="2" charset="-122"/>
                <a:sym typeface="Arial" panose="020B0604020202020204" pitchFamily="34" charset="0"/>
              </a:rPr>
              <a:t>如果信道的频带越宽，也就是能够通过的信号高频分量越多，那么就可以用更高的速率传送码元而不出现码间串扰。</a:t>
            </a:r>
          </a:p>
        </p:txBody>
      </p:sp>
      <p:sp>
        <p:nvSpPr>
          <p:cNvPr id="21550" name="文本框 21549"/>
          <p:cNvSpPr txBox="1"/>
          <p:nvPr/>
        </p:nvSpPr>
        <p:spPr>
          <a:xfrm>
            <a:off x="3275013" y="2062163"/>
            <a:ext cx="2432050" cy="2647950"/>
          </a:xfrm>
          <a:prstGeom prst="rect">
            <a:avLst/>
          </a:prstGeom>
          <a:noFill/>
          <a:ln w="9525">
            <a:noFill/>
          </a:ln>
        </p:spPr>
        <p:txBody>
          <a:bodyPr anchor="t">
            <a:spAutoFit/>
          </a:bodyPr>
          <a:lstStyle/>
          <a:p>
            <a:pPr lvl="0"/>
            <a:r>
              <a:rPr lang="zh-CN" altLang="en-US" sz="2400" b="1" dirty="0">
                <a:solidFill>
                  <a:schemeClr val="tx2"/>
                </a:solidFill>
                <a:latin typeface="Arial" panose="020B0604020202020204" pitchFamily="34" charset="0"/>
                <a:ea typeface="宋体" panose="02010600030101010101" pitchFamily="2" charset="-122"/>
                <a:sym typeface="Arial" panose="020B0604020202020204" pitchFamily="34" charset="0"/>
              </a:rPr>
              <a:t>在任何信道中，码元传输的</a:t>
            </a:r>
            <a:r>
              <a:rPr lang="zh-CN" altLang="en-US" sz="2400" b="1" dirty="0">
                <a:solidFill>
                  <a:srgbClr val="FF0000"/>
                </a:solidFill>
                <a:latin typeface="Arial" panose="020B0604020202020204" pitchFamily="34" charset="0"/>
                <a:ea typeface="宋体" panose="02010600030101010101" pitchFamily="2" charset="-122"/>
                <a:sym typeface="Arial" panose="020B0604020202020204" pitchFamily="34" charset="0"/>
              </a:rPr>
              <a:t>速率是有上限的</a:t>
            </a:r>
            <a:r>
              <a:rPr lang="zh-CN" altLang="en-US" sz="2400" b="1" dirty="0">
                <a:solidFill>
                  <a:schemeClr val="tx2"/>
                </a:solidFill>
                <a:latin typeface="Arial" panose="020B0604020202020204" pitchFamily="34" charset="0"/>
                <a:ea typeface="宋体" panose="02010600030101010101" pitchFamily="2" charset="-122"/>
                <a:sym typeface="Arial" panose="020B0604020202020204" pitchFamily="34" charset="0"/>
              </a:rPr>
              <a:t>，否则就会出现码间串扰的问题，使接收端对码元的判决成为不可能。</a:t>
            </a:r>
          </a:p>
        </p:txBody>
      </p:sp>
      <p:sp>
        <p:nvSpPr>
          <p:cNvPr id="5161" name="标题 19457" descr="afbae0ddf0234c3bbd5a2eb4a4d10acd# #矩形 674"/>
          <p:cNvSpPr>
            <a:spLocks noGrp="1" noChangeArrowheads="1"/>
          </p:cNvSpPr>
          <p:nvPr/>
        </p:nvSpPr>
        <p:spPr bwMode="auto">
          <a:xfrm>
            <a:off x="468313" y="333375"/>
            <a:ext cx="7848600" cy="863600"/>
          </a:xfrm>
          <a:prstGeom prst="rect">
            <a:avLst/>
          </a:prstGeom>
          <a:noFill/>
          <a:ln w="9525">
            <a:noFill/>
            <a:miter lim="800000"/>
          </a:ln>
        </p:spPr>
        <p:txBody>
          <a:bodyPr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0" smtClean="0">
                <a:ln>
                  <a:noFill/>
                </a:ln>
                <a:solidFill>
                  <a:schemeClr val="bg1"/>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n-cs"/>
              </a:rPr>
              <a:t>2</a:t>
            </a:r>
            <a:r>
              <a:rPr kumimoji="0" lang="zh-CN" altLang="en-US" sz="4400" b="1" i="0" u="none" strike="noStrike" kern="1200" cap="none" spc="0" normalizeH="0" baseline="0" noProof="0" smtClean="0">
                <a:ln>
                  <a:noFill/>
                </a:ln>
                <a:solidFill>
                  <a:schemeClr val="bg1"/>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n-cs"/>
              </a:rPr>
              <a:t>、信道能够通过的频率范围</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74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21"/>
                                        </p:tgtEl>
                                        <p:attrNameLst>
                                          <p:attrName>style.visibility</p:attrName>
                                        </p:attrNameLst>
                                      </p:cBhvr>
                                      <p:to>
                                        <p:strVal val="visible"/>
                                      </p:to>
                                    </p:set>
                                    <p:animEffect transition="in" filter="blinds(horizontal)">
                                      <p:cBhvr>
                                        <p:cTn id="7" dur="500"/>
                                        <p:tgtEl>
                                          <p:spTgt spid="21521"/>
                                        </p:tgtEl>
                                      </p:cBhvr>
                                    </p:animEffect>
                                  </p:childTnLst>
                                </p:cTn>
                              </p:par>
                            </p:childTnLst>
                          </p:cTn>
                        </p:par>
                      </p:childTnLst>
                    </p:cTn>
                  </p:par>
                </p:childTnLst>
              </p:cTn>
              <p:nextCondLst>
                <p:cond evt="onClick" delay="0">
                  <p:tgtEl>
                    <p:spTgt spid="31745"/>
                  </p:tgtEl>
                </p:cond>
              </p:nextCondLst>
            </p:seq>
            <p:seq concurrent="1" nextAc="seek">
              <p:cTn id="8" restart="whenNotActive" fill="hold" evtFilter="cancelBubble" nodeType="interactiveSeq">
                <p:stCondLst>
                  <p:cond evt="onClick" delay="0">
                    <p:tgtEl>
                      <p:spTgt spid="31758"/>
                    </p:tgtEl>
                  </p:cond>
                </p:stCondLst>
                <p:endSync evt="end" delay="0">
                  <p:rtn val="all"/>
                </p:endSync>
                <p:childTnLst>
                  <p:par>
                    <p:cTn id="9" fill="hold">
                      <p:stCondLst>
                        <p:cond delay="0"/>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1550"/>
                                        </p:tgtEl>
                                        <p:attrNameLst>
                                          <p:attrName>style.visibility</p:attrName>
                                        </p:attrNameLst>
                                      </p:cBhvr>
                                      <p:to>
                                        <p:strVal val="visible"/>
                                      </p:to>
                                    </p:set>
                                    <p:animEffect transition="in" filter="blinds(horizontal)">
                                      <p:cBhvr>
                                        <p:cTn id="13" dur="500"/>
                                        <p:tgtEl>
                                          <p:spTgt spid="21550"/>
                                        </p:tgtEl>
                                      </p:cBhvr>
                                    </p:animEffect>
                                  </p:childTnLst>
                                </p:cTn>
                              </p:par>
                            </p:childTnLst>
                          </p:cTn>
                        </p:par>
                      </p:childTnLst>
                    </p:cTn>
                  </p:par>
                </p:childTnLst>
              </p:cTn>
              <p:nextCondLst>
                <p:cond evt="onClick" delay="0">
                  <p:tgtEl>
                    <p:spTgt spid="31758"/>
                  </p:tgtEl>
                </p:cond>
              </p:nextCondLst>
            </p:seq>
            <p:seq concurrent="1" nextAc="seek">
              <p:cTn id="14" restart="whenNotActive" fill="hold" evtFilter="cancelBubble" nodeType="interactiveSeq">
                <p:stCondLst>
                  <p:cond evt="onClick" delay="0">
                    <p:tgtEl>
                      <p:spTgt spid="31769"/>
                    </p:tgtEl>
                  </p:cond>
                </p:stCondLst>
                <p:endSync evt="end" delay="0">
                  <p:rtn val="all"/>
                </p:endSync>
                <p:childTnLst>
                  <p:par>
                    <p:cTn id="15" fill="hold">
                      <p:stCondLst>
                        <p:cond delay="0"/>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1547"/>
                                        </p:tgtEl>
                                        <p:attrNameLst>
                                          <p:attrName>style.visibility</p:attrName>
                                        </p:attrNameLst>
                                      </p:cBhvr>
                                      <p:to>
                                        <p:strVal val="visible"/>
                                      </p:to>
                                    </p:set>
                                    <p:animEffect transition="in" filter="blinds(horizontal)">
                                      <p:cBhvr>
                                        <p:cTn id="19" dur="500"/>
                                        <p:tgtEl>
                                          <p:spTgt spid="21547"/>
                                        </p:tgtEl>
                                      </p:cBhvr>
                                    </p:animEffect>
                                  </p:childTnLst>
                                </p:cTn>
                              </p:par>
                            </p:childTnLst>
                          </p:cTn>
                        </p:par>
                      </p:childTnLst>
                    </p:cTn>
                  </p:par>
                </p:childTnLst>
              </p:cTn>
              <p:nextCondLst>
                <p:cond evt="onClick" delay="0">
                  <p:tgtEl>
                    <p:spTgt spid="31769"/>
                  </p:tgtEl>
                </p:cond>
              </p:nextCondLst>
            </p:seq>
          </p:childTnLst>
        </p:cTn>
      </p:par>
    </p:tnLst>
    <p:bldLst>
      <p:bldP spid="21521" grpId="0"/>
      <p:bldP spid="21547" grpId="0"/>
      <p:bldP spid="2155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22529" descr="afbae0ddf0234c3bbd5a2eb4a4d10acd# #矩形 674"/>
          <p:cNvSpPr>
            <a:spLocks noGrp="1"/>
          </p:cNvSpPr>
          <p:nvPr>
            <p:ph type="title"/>
          </p:nvPr>
        </p:nvSpPr>
        <p:spPr>
          <a:xfrm>
            <a:off x="395288" y="1196975"/>
            <a:ext cx="8353425" cy="2460625"/>
          </a:xfrm>
        </p:spPr>
        <p:txBody>
          <a:bodyPr wrap="square" lIns="91440" tIns="45720" rIns="91440" bIns="45720" anchor="ctr"/>
          <a:lstStyle/>
          <a:p>
            <a:pPr lvl="0" algn="l">
              <a:lnSpc>
                <a:spcPct val="120000"/>
              </a:lnSpc>
            </a:pPr>
            <a:r>
              <a:rPr lang="zh-CN" altLang="en-US" b="1" dirty="0"/>
              <a:t>信噪比：信号的</a:t>
            </a:r>
            <a:r>
              <a:rPr lang="zh-CN" altLang="en-US" b="1" dirty="0" smtClean="0"/>
              <a:t>平均功率和</a:t>
            </a:r>
            <a:r>
              <a:rPr lang="zh-CN" altLang="en-US" b="1" dirty="0"/>
              <a:t>噪声的平均功率之比，记为</a:t>
            </a:r>
            <a:r>
              <a:rPr lang="en-US" altLang="zh-CN" b="1" dirty="0"/>
              <a:t>S/N</a:t>
            </a:r>
            <a:r>
              <a:rPr lang="zh-CN" altLang="en-US" b="1" dirty="0"/>
              <a:t>。</a:t>
            </a:r>
            <a:br>
              <a:rPr lang="zh-CN" altLang="en-US" b="1" dirty="0"/>
            </a:br>
            <a:r>
              <a:rPr lang="zh-CN" altLang="en-US" b="1" dirty="0"/>
              <a:t>   信噪比</a:t>
            </a:r>
            <a:r>
              <a:rPr lang="en-US" altLang="zh-CN" b="1" dirty="0"/>
              <a:t>=10</a:t>
            </a:r>
            <a:r>
              <a:rPr lang="en-US" altLang="zh-CN" b="1" dirty="0">
                <a:sym typeface="Arial" panose="020B0604020202020204" pitchFamily="34" charset="0"/>
              </a:rPr>
              <a:t> log</a:t>
            </a:r>
            <a:r>
              <a:rPr lang="en-US" altLang="zh-CN" b="1" baseline="-25000" dirty="0">
                <a:sym typeface="Arial" panose="020B0604020202020204" pitchFamily="34" charset="0"/>
              </a:rPr>
              <a:t>10</a:t>
            </a:r>
            <a:r>
              <a:rPr lang="en-US" altLang="zh-CN" b="1" dirty="0">
                <a:sym typeface="Arial" panose="020B0604020202020204" pitchFamily="34" charset="0"/>
              </a:rPr>
              <a:t>(</a:t>
            </a:r>
            <a:r>
              <a:rPr lang="en-US" altLang="zh-CN" b="1" i="1" dirty="0">
                <a:sym typeface="Arial" panose="020B0604020202020204" pitchFamily="34" charset="0"/>
              </a:rPr>
              <a:t>S</a:t>
            </a:r>
            <a:r>
              <a:rPr lang="en-US" altLang="zh-CN" b="1" dirty="0">
                <a:sym typeface="Arial" panose="020B0604020202020204" pitchFamily="34" charset="0"/>
              </a:rPr>
              <a:t>/</a:t>
            </a:r>
            <a:r>
              <a:rPr lang="en-US" altLang="zh-CN" b="1" i="1" dirty="0">
                <a:sym typeface="Arial" panose="020B0604020202020204" pitchFamily="34" charset="0"/>
              </a:rPr>
              <a:t>N</a:t>
            </a:r>
            <a:r>
              <a:rPr lang="en-US" altLang="zh-CN" b="1" dirty="0">
                <a:sym typeface="Arial" panose="020B0604020202020204" pitchFamily="34" charset="0"/>
              </a:rPr>
              <a:t>) </a:t>
            </a:r>
            <a:r>
              <a:rPr lang="en-US" altLang="x-none" b="1" dirty="0">
                <a:sym typeface="Arial" panose="020B0604020202020204" pitchFamily="34" charset="0"/>
              </a:rPr>
              <a:t>（</a:t>
            </a:r>
            <a:r>
              <a:rPr lang="en-US" altLang="zh-CN" b="1" dirty="0">
                <a:sym typeface="Arial" panose="020B0604020202020204" pitchFamily="34" charset="0"/>
              </a:rPr>
              <a:t>dB)</a:t>
            </a:r>
            <a:br>
              <a:rPr lang="en-US" altLang="zh-CN" b="1" dirty="0">
                <a:sym typeface="Arial" panose="020B0604020202020204" pitchFamily="34" charset="0"/>
              </a:rPr>
            </a:br>
            <a:r>
              <a:rPr lang="zh-CN" altLang="en-US" b="1" dirty="0">
                <a:sym typeface="宋体" panose="02010600030101010101" pitchFamily="2" charset="-122"/>
              </a:rPr>
              <a:t>香农公式指出：</a:t>
            </a:r>
            <a:endParaRPr lang="en-US" altLang="x-none" b="1" dirty="0">
              <a:sym typeface="Arial" panose="020B0604020202020204" pitchFamily="34" charset="0"/>
            </a:endParaRPr>
          </a:p>
        </p:txBody>
      </p:sp>
      <p:grpSp>
        <p:nvGrpSpPr>
          <p:cNvPr id="2" name="组合 22531"/>
          <p:cNvGrpSpPr/>
          <p:nvPr/>
        </p:nvGrpSpPr>
        <p:grpSpPr>
          <a:xfrm>
            <a:off x="530225" y="4654550"/>
            <a:ext cx="6442075" cy="977900"/>
            <a:chOff x="0" y="0"/>
            <a:chExt cx="8200" cy="4058"/>
          </a:xfrm>
        </p:grpSpPr>
        <p:sp>
          <p:nvSpPr>
            <p:cNvPr id="33795" name="上箭头 22532"/>
            <p:cNvSpPr/>
            <p:nvPr/>
          </p:nvSpPr>
          <p:spPr>
            <a:xfrm>
              <a:off x="0" y="0"/>
              <a:ext cx="8200" cy="4058"/>
            </a:xfrm>
            <a:prstGeom prst="upArrow">
              <a:avLst>
                <a:gd name="adj1" fmla="val 57824"/>
                <a:gd name="adj2" fmla="val 54361"/>
              </a:avLst>
            </a:prstGeom>
            <a:gradFill rotWithShape="1">
              <a:gsLst>
                <a:gs pos="0">
                  <a:schemeClr val="folHlink"/>
                </a:gs>
                <a:gs pos="100000">
                  <a:srgbClr val="FFFFFF"/>
                </a:gs>
              </a:gsLst>
              <a:lin ang="5400000" scaled="1"/>
              <a:tileRect/>
            </a:gradFill>
            <a:ln w="9525">
              <a:noFill/>
            </a:ln>
          </p:spPr>
          <p:txBody>
            <a:bodyPr anchor="t"/>
            <a:lstStyle/>
            <a:p>
              <a:pPr lvl="0" algn="ctr"/>
              <a:endParaRPr lang="zh-CN" altLang="zh-CN" sz="2000" dirty="0">
                <a:solidFill>
                  <a:schemeClr val="tx2"/>
                </a:solidFill>
                <a:latin typeface="Arial" panose="020B0604020202020204" pitchFamily="34" charset="0"/>
                <a:ea typeface="宋体" panose="02010600030101010101" pitchFamily="2" charset="-122"/>
              </a:endParaRPr>
            </a:p>
          </p:txBody>
        </p:sp>
        <p:sp>
          <p:nvSpPr>
            <p:cNvPr id="33796" name="文本框 22533"/>
            <p:cNvSpPr txBox="1"/>
            <p:nvPr/>
          </p:nvSpPr>
          <p:spPr>
            <a:xfrm>
              <a:off x="340" y="1247"/>
              <a:ext cx="7258" cy="2147"/>
            </a:xfrm>
            <a:prstGeom prst="rect">
              <a:avLst/>
            </a:prstGeom>
            <a:noFill/>
            <a:ln w="9525">
              <a:noFill/>
            </a:ln>
          </p:spPr>
          <p:txBody>
            <a:bodyPr anchor="t">
              <a:spAutoFit/>
            </a:bodyPr>
            <a:lstStyle/>
            <a:p>
              <a:pPr lvl="0" algn="ctr" eaLnBrk="0" hangingPunct="0"/>
              <a:r>
                <a:rPr lang="en-US" altLang="zh-CN" sz="2800" b="1" i="1" dirty="0">
                  <a:solidFill>
                    <a:schemeClr val="tx2"/>
                  </a:solidFill>
                  <a:latin typeface="Arial" panose="020B0604020202020204" pitchFamily="34" charset="0"/>
                  <a:ea typeface="宋体" panose="02010600030101010101" pitchFamily="2" charset="-122"/>
                </a:rPr>
                <a:t>C</a:t>
              </a:r>
              <a:r>
                <a:rPr lang="en-US" altLang="zh-CN" sz="2800" b="1" dirty="0">
                  <a:solidFill>
                    <a:schemeClr val="tx2"/>
                  </a:solidFill>
                  <a:latin typeface="Arial" panose="020B0604020202020204" pitchFamily="34" charset="0"/>
                  <a:ea typeface="宋体" panose="02010600030101010101" pitchFamily="2" charset="-122"/>
                </a:rPr>
                <a:t> = </a:t>
              </a:r>
              <a:r>
                <a:rPr lang="en-US" altLang="zh-CN" sz="2800" b="1" i="1" dirty="0">
                  <a:solidFill>
                    <a:schemeClr val="tx2"/>
                  </a:solidFill>
                  <a:latin typeface="Arial" panose="020B0604020202020204" pitchFamily="34" charset="0"/>
                  <a:ea typeface="宋体" panose="02010600030101010101" pitchFamily="2" charset="-122"/>
                </a:rPr>
                <a:t>W</a:t>
              </a:r>
              <a:r>
                <a:rPr lang="en-US" altLang="zh-CN" sz="2800" b="1" dirty="0">
                  <a:solidFill>
                    <a:schemeClr val="tx2"/>
                  </a:solidFill>
                  <a:latin typeface="Arial" panose="020B0604020202020204" pitchFamily="34" charset="0"/>
                  <a:ea typeface="宋体" panose="02010600030101010101" pitchFamily="2" charset="-122"/>
                </a:rPr>
                <a:t> log2(1+</a:t>
              </a:r>
              <a:r>
                <a:rPr lang="en-US" altLang="zh-CN" sz="2800" b="1" i="1" dirty="0">
                  <a:solidFill>
                    <a:schemeClr val="tx2"/>
                  </a:solidFill>
                  <a:latin typeface="Arial" panose="020B0604020202020204" pitchFamily="34" charset="0"/>
                  <a:ea typeface="宋体" panose="02010600030101010101" pitchFamily="2" charset="-122"/>
                </a:rPr>
                <a:t>S</a:t>
              </a:r>
              <a:r>
                <a:rPr lang="en-US" altLang="zh-CN" sz="2800" b="1" dirty="0">
                  <a:solidFill>
                    <a:schemeClr val="tx2"/>
                  </a:solidFill>
                  <a:latin typeface="Arial" panose="020B0604020202020204" pitchFamily="34" charset="0"/>
                  <a:ea typeface="宋体" panose="02010600030101010101" pitchFamily="2" charset="-122"/>
                </a:rPr>
                <a:t>/</a:t>
              </a:r>
              <a:r>
                <a:rPr lang="en-US" altLang="zh-CN" sz="2800" b="1" i="1" dirty="0">
                  <a:solidFill>
                    <a:schemeClr val="tx2"/>
                  </a:solidFill>
                  <a:latin typeface="Arial" panose="020B0604020202020204" pitchFamily="34" charset="0"/>
                  <a:ea typeface="宋体" panose="02010600030101010101" pitchFamily="2" charset="-122"/>
                </a:rPr>
                <a:t>N</a:t>
              </a:r>
              <a:r>
                <a:rPr lang="en-US" altLang="zh-CN" sz="2800" b="1" dirty="0">
                  <a:solidFill>
                    <a:schemeClr val="tx2"/>
                  </a:solidFill>
                  <a:latin typeface="Arial" panose="020B0604020202020204" pitchFamily="34" charset="0"/>
                  <a:ea typeface="宋体" panose="02010600030101010101" pitchFamily="2" charset="-122"/>
                </a:rPr>
                <a:t>)  b/s </a:t>
              </a:r>
            </a:p>
          </p:txBody>
        </p:sp>
      </p:grpSp>
      <p:sp>
        <p:nvSpPr>
          <p:cNvPr id="33797" name="文本框 1"/>
          <p:cNvSpPr txBox="1"/>
          <p:nvPr/>
        </p:nvSpPr>
        <p:spPr>
          <a:xfrm>
            <a:off x="395288" y="3573463"/>
            <a:ext cx="8086725" cy="641350"/>
          </a:xfrm>
          <a:prstGeom prst="rect">
            <a:avLst/>
          </a:prstGeom>
          <a:noFill/>
          <a:ln w="9525">
            <a:noFill/>
          </a:ln>
        </p:spPr>
        <p:txBody>
          <a:bodyPr anchor="t">
            <a:spAutoFit/>
          </a:bodyPr>
          <a:lstStyle/>
          <a:p>
            <a:pPr lvl="0"/>
            <a:r>
              <a:rPr lang="zh-CN" altLang="en-US" sz="3200" b="1" dirty="0">
                <a:solidFill>
                  <a:schemeClr val="tx2"/>
                </a:solidFill>
                <a:latin typeface="Arial" panose="020B0604020202020204" pitchFamily="34" charset="0"/>
                <a:ea typeface="宋体" panose="02010600030101010101" pitchFamily="2" charset="-122"/>
                <a:sym typeface="宋体" panose="02010600030101010101" pitchFamily="2" charset="-122"/>
              </a:rPr>
              <a:t>信道的极限信息传输速率 </a:t>
            </a:r>
            <a:r>
              <a:rPr lang="en-US" altLang="zh-CN" sz="3200" b="1" i="1" dirty="0">
                <a:solidFill>
                  <a:schemeClr val="tx2"/>
                </a:solidFill>
                <a:latin typeface="Arial" panose="020B0604020202020204" pitchFamily="34" charset="0"/>
                <a:ea typeface="宋体" panose="02010600030101010101" pitchFamily="2" charset="-122"/>
                <a:sym typeface="宋体" panose="02010600030101010101" pitchFamily="2" charset="-122"/>
              </a:rPr>
              <a:t>C </a:t>
            </a:r>
            <a:r>
              <a:rPr lang="zh-CN" altLang="en-US" sz="3600" b="1" dirty="0">
                <a:solidFill>
                  <a:schemeClr val="tx2"/>
                </a:solidFill>
                <a:latin typeface="Arial" panose="020B0604020202020204" pitchFamily="34" charset="0"/>
                <a:ea typeface="宋体" panose="02010600030101010101" pitchFamily="2" charset="-122"/>
                <a:sym typeface="宋体" panose="02010600030101010101" pitchFamily="2" charset="-122"/>
              </a:rPr>
              <a:t>可表达为：</a:t>
            </a:r>
            <a:r>
              <a:rPr lang="zh-CN" altLang="en-US" sz="3200" b="1" i="1" dirty="0">
                <a:solidFill>
                  <a:schemeClr val="tx2"/>
                </a:solidFill>
                <a:latin typeface="Arial" panose="020B0604020202020204" pitchFamily="34" charset="0"/>
                <a:ea typeface="宋体" panose="02010600030101010101" pitchFamily="2" charset="-122"/>
                <a:sym typeface="宋体" panose="02010600030101010101" pitchFamily="2" charset="-122"/>
              </a:rPr>
              <a:t>        </a:t>
            </a:r>
          </a:p>
        </p:txBody>
      </p:sp>
      <p:sp>
        <p:nvSpPr>
          <p:cNvPr id="3" name="文本框 2"/>
          <p:cNvSpPr txBox="1"/>
          <p:nvPr/>
        </p:nvSpPr>
        <p:spPr>
          <a:xfrm>
            <a:off x="395288" y="5661025"/>
            <a:ext cx="7727950" cy="823913"/>
          </a:xfrm>
          <a:prstGeom prst="rect">
            <a:avLst/>
          </a:prstGeom>
          <a:noFill/>
          <a:ln w="9525">
            <a:noFill/>
          </a:ln>
        </p:spPr>
        <p:txBody>
          <a:bodyPr anchor="t">
            <a:spAutoFit/>
          </a:bodyPr>
          <a:lstStyle/>
          <a:p>
            <a:pPr lvl="1" indent="0" eaLnBrk="1" hangingPunct="1">
              <a:buNone/>
            </a:pPr>
            <a:r>
              <a:rPr lang="en-US" altLang="zh-CN" sz="2400" b="1" i="1" dirty="0">
                <a:solidFill>
                  <a:schemeClr val="tx2"/>
                </a:solidFill>
                <a:latin typeface="新宋体" panose="02010609030101010101" pitchFamily="49" charset="-122"/>
                <a:ea typeface="新宋体" panose="02010609030101010101" pitchFamily="49" charset="-122"/>
                <a:sym typeface="宋体" panose="02010600030101010101" pitchFamily="2" charset="-122"/>
              </a:rPr>
              <a:t>W </a:t>
            </a:r>
            <a:r>
              <a:rPr lang="zh-CN" altLang="en-US" sz="2400" b="1" dirty="0">
                <a:solidFill>
                  <a:schemeClr val="tx2"/>
                </a:solidFill>
                <a:latin typeface="新宋体" panose="02010609030101010101" pitchFamily="49" charset="-122"/>
                <a:ea typeface="新宋体" panose="02010609030101010101" pitchFamily="49" charset="-122"/>
                <a:sym typeface="宋体" panose="02010600030101010101" pitchFamily="2" charset="-122"/>
              </a:rPr>
              <a:t>为信道的带宽（以 </a:t>
            </a:r>
            <a:r>
              <a:rPr lang="en-US" altLang="zh-CN" sz="2400" b="1" dirty="0">
                <a:solidFill>
                  <a:schemeClr val="tx2"/>
                </a:solidFill>
                <a:latin typeface="新宋体" panose="02010609030101010101" pitchFamily="49" charset="-122"/>
                <a:ea typeface="新宋体" panose="02010609030101010101" pitchFamily="49" charset="-122"/>
                <a:sym typeface="宋体" panose="02010600030101010101" pitchFamily="2" charset="-122"/>
              </a:rPr>
              <a:t>Hz </a:t>
            </a:r>
            <a:r>
              <a:rPr lang="zh-CN" altLang="en-US" sz="2400" b="1" dirty="0">
                <a:solidFill>
                  <a:schemeClr val="tx2"/>
                </a:solidFill>
                <a:latin typeface="新宋体" panose="02010609030101010101" pitchFamily="49" charset="-122"/>
                <a:ea typeface="新宋体" panose="02010609030101010101" pitchFamily="49" charset="-122"/>
                <a:sym typeface="宋体" panose="02010600030101010101" pitchFamily="2" charset="-122"/>
              </a:rPr>
              <a:t>为单位）；</a:t>
            </a:r>
            <a:r>
              <a:rPr lang="en-US" altLang="zh-CN" sz="2400" b="1" i="1" dirty="0">
                <a:solidFill>
                  <a:schemeClr val="tx2"/>
                </a:solidFill>
                <a:latin typeface="新宋体" panose="02010609030101010101" pitchFamily="49" charset="-122"/>
                <a:ea typeface="新宋体" panose="02010609030101010101" pitchFamily="49" charset="-122"/>
                <a:sym typeface="宋体" panose="02010600030101010101" pitchFamily="2" charset="-122"/>
              </a:rPr>
              <a:t>S </a:t>
            </a:r>
            <a:r>
              <a:rPr lang="zh-CN" altLang="en-US" sz="2400" b="1" dirty="0">
                <a:solidFill>
                  <a:schemeClr val="tx2"/>
                </a:solidFill>
                <a:latin typeface="新宋体" panose="02010609030101010101" pitchFamily="49" charset="-122"/>
                <a:ea typeface="新宋体" panose="02010609030101010101" pitchFamily="49" charset="-122"/>
                <a:sym typeface="宋体" panose="02010600030101010101" pitchFamily="2" charset="-122"/>
              </a:rPr>
              <a:t>为信道内所传信号的平均功率；</a:t>
            </a:r>
            <a:r>
              <a:rPr lang="en-US" altLang="zh-CN" sz="2400" b="1" i="1" dirty="0">
                <a:solidFill>
                  <a:schemeClr val="tx2"/>
                </a:solidFill>
                <a:latin typeface="新宋体" panose="02010609030101010101" pitchFamily="49" charset="-122"/>
                <a:ea typeface="新宋体" panose="02010609030101010101" pitchFamily="49" charset="-122"/>
                <a:sym typeface="宋体" panose="02010600030101010101" pitchFamily="2" charset="-122"/>
              </a:rPr>
              <a:t>N </a:t>
            </a:r>
            <a:r>
              <a:rPr lang="zh-CN" altLang="en-US" sz="2400" b="1" dirty="0">
                <a:solidFill>
                  <a:schemeClr val="tx2"/>
                </a:solidFill>
                <a:latin typeface="新宋体" panose="02010609030101010101" pitchFamily="49" charset="-122"/>
                <a:ea typeface="新宋体" panose="02010609030101010101" pitchFamily="49" charset="-122"/>
                <a:sym typeface="宋体" panose="02010600030101010101" pitchFamily="2" charset="-122"/>
              </a:rPr>
              <a:t>为信道内部的高斯噪声功率。  </a:t>
            </a:r>
          </a:p>
        </p:txBody>
      </p:sp>
      <p:sp>
        <p:nvSpPr>
          <p:cNvPr id="8201" name="标题 19457" descr="afbae0ddf0234c3bbd5a2eb4a4d10acd# #矩形 674"/>
          <p:cNvSpPr>
            <a:spLocks noGrp="1" noChangeArrowheads="1"/>
          </p:cNvSpPr>
          <p:nvPr/>
        </p:nvSpPr>
        <p:spPr bwMode="auto">
          <a:xfrm>
            <a:off x="468313" y="188913"/>
            <a:ext cx="7848600" cy="863600"/>
          </a:xfrm>
          <a:prstGeom prst="rect">
            <a:avLst/>
          </a:prstGeom>
          <a:noFill/>
          <a:ln w="9525">
            <a:noFill/>
            <a:miter lim="800000"/>
          </a:ln>
        </p:spPr>
        <p:txBody>
          <a:bodyPr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0" smtClean="0">
                <a:ln>
                  <a:noFill/>
                </a:ln>
                <a:solidFill>
                  <a:schemeClr val="bg1"/>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n-cs"/>
              </a:rPr>
              <a:t>3</a:t>
            </a:r>
            <a:r>
              <a:rPr kumimoji="0" lang="zh-CN" altLang="en-US" sz="4400" b="1" i="0" u="none" strike="noStrike" kern="1200" cap="none" spc="0" normalizeH="0" baseline="0" noProof="0" smtClean="0">
                <a:ln>
                  <a:noFill/>
                </a:ln>
                <a:solidFill>
                  <a:schemeClr val="bg1"/>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n-cs"/>
              </a:rPr>
              <a:t>、</a:t>
            </a:r>
            <a:r>
              <a:rPr kumimoji="0" lang="zh-CN" altLang="en-US" sz="4400" b="1" i="0" u="none" strike="noStrike" kern="1200" cap="none" spc="0" normalizeH="0" baseline="0" noProof="0" smtClean="0">
                <a:ln>
                  <a:noFill/>
                </a:ln>
                <a:solidFill>
                  <a:schemeClr val="bg1"/>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n-cs"/>
                <a:sym typeface="宋体" panose="02010600030101010101" pitchFamily="2" charset="-122"/>
              </a:rPr>
              <a:t>香农公式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文本占位符 2" descr="f2ee45c6b4b54178a752d1e4af8a5240# #矩形 675"/>
          <p:cNvSpPr>
            <a:spLocks noGrp="1"/>
          </p:cNvSpPr>
          <p:nvPr>
            <p:ph type="body"/>
          </p:nvPr>
        </p:nvSpPr>
        <p:spPr>
          <a:xfrm>
            <a:off x="466725" y="1196975"/>
            <a:ext cx="8229600" cy="4795838"/>
          </a:xfrm>
        </p:spPr>
        <p:txBody>
          <a:bodyPr wrap="square" lIns="91440" tIns="45720" rIns="91440" bIns="45720" anchor="t"/>
          <a:lstStyle/>
          <a:p>
            <a:pPr marL="0" lvl="0" indent="0">
              <a:lnSpc>
                <a:spcPct val="120000"/>
              </a:lnSpc>
              <a:buNone/>
            </a:pPr>
            <a:r>
              <a:rPr lang="zh-CN" altLang="en-US" dirty="0">
                <a:solidFill>
                  <a:srgbClr val="00B050"/>
                </a:solidFill>
                <a:latin typeface="黑体" panose="02010609060101010101" pitchFamily="2" charset="-122"/>
                <a:ea typeface="黑体" panose="02010609060101010101" pitchFamily="2" charset="-122"/>
              </a:rPr>
              <a:t>由香农公式归纳出提高传输速率方法：</a:t>
            </a:r>
          </a:p>
          <a:p>
            <a:pPr marL="0" lvl="0" indent="0">
              <a:lnSpc>
                <a:spcPct val="120000"/>
              </a:lnSpc>
              <a:buNone/>
            </a:pP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1</a:t>
            </a:r>
            <a:r>
              <a:rPr lang="zh-CN" altLang="en-US" dirty="0">
                <a:latin typeface="黑体" panose="02010609060101010101" pitchFamily="2" charset="-122"/>
                <a:ea typeface="黑体" panose="02010609060101010101" pitchFamily="2" charset="-122"/>
              </a:rPr>
              <a:t>）提高信道带宽；</a:t>
            </a:r>
          </a:p>
          <a:p>
            <a:pPr marL="0" lvl="0" indent="0">
              <a:lnSpc>
                <a:spcPct val="120000"/>
              </a:lnSpc>
              <a:buNone/>
            </a:pP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2</a:t>
            </a:r>
            <a:r>
              <a:rPr lang="zh-CN" altLang="en-US" dirty="0">
                <a:latin typeface="黑体" panose="02010609060101010101" pitchFamily="2" charset="-122"/>
                <a:ea typeface="黑体" panose="02010609060101010101" pitchFamily="2" charset="-122"/>
              </a:rPr>
              <a:t>）提高信噪比；</a:t>
            </a:r>
          </a:p>
          <a:p>
            <a:pPr marL="0" lvl="0" indent="0">
              <a:lnSpc>
                <a:spcPct val="120000"/>
              </a:lnSpc>
              <a:buNone/>
            </a:pP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3</a:t>
            </a:r>
            <a:r>
              <a:rPr lang="zh-CN" altLang="en-US" dirty="0">
                <a:latin typeface="黑体" panose="02010609060101010101" pitchFamily="2" charset="-122"/>
                <a:ea typeface="黑体" panose="02010609060101010101" pitchFamily="2" charset="-122"/>
              </a:rPr>
              <a:t>）让每一个码元携带更多比特的信息量。</a:t>
            </a:r>
          </a:p>
          <a:p>
            <a:pPr marL="0" lvl="0" indent="0">
              <a:lnSpc>
                <a:spcPct val="120000"/>
              </a:lnSpc>
              <a:buNone/>
            </a:pPr>
            <a:r>
              <a:rPr lang="zh-CN" altLang="en-US" dirty="0">
                <a:latin typeface="黑体" panose="02010609060101010101" pitchFamily="2" charset="-122"/>
                <a:ea typeface="黑体" panose="02010609060101010101" pitchFamily="2" charset="-122"/>
                <a:sym typeface="Arial" panose="020B0604020202020204" pitchFamily="34" charset="0"/>
              </a:rPr>
              <a:t>在信道带宽和信噪比都确定的情况下如何提高信息的传输速率？</a:t>
            </a:r>
          </a:p>
        </p:txBody>
      </p:sp>
      <p:sp>
        <p:nvSpPr>
          <p:cNvPr id="35842" name="标题 19457" descr="afbae0ddf0234c3bbd5a2eb4a4d10acd# #矩形 674"/>
          <p:cNvSpPr>
            <a:spLocks noGrp="1"/>
          </p:cNvSpPr>
          <p:nvPr/>
        </p:nvSpPr>
        <p:spPr>
          <a:xfrm>
            <a:off x="684213" y="260350"/>
            <a:ext cx="7848600" cy="863600"/>
          </a:xfrm>
          <a:prstGeom prst="rect">
            <a:avLst/>
          </a:prstGeom>
          <a:noFill/>
          <a:ln w="9525">
            <a:noFill/>
          </a:ln>
        </p:spPr>
        <p:txBody>
          <a:bodyPr anchor="ctr"/>
          <a:lstStyle/>
          <a:p>
            <a:pPr lvl="0" algn="ctr"/>
            <a:r>
              <a:rPr lang="en-US" altLang="zh-CN" sz="4400" b="1" dirty="0">
                <a:solidFill>
                  <a:schemeClr val="bg1"/>
                </a:solidFill>
                <a:latin typeface="Arial" panose="020B0604020202020204" pitchFamily="34" charset="0"/>
                <a:ea typeface="黑体" panose="02010609060101010101" pitchFamily="2" charset="-122"/>
              </a:rPr>
              <a:t>4</a:t>
            </a:r>
            <a:r>
              <a:rPr lang="zh-CN" altLang="en-US" sz="4400" b="1" dirty="0">
                <a:solidFill>
                  <a:schemeClr val="bg1"/>
                </a:solidFill>
                <a:latin typeface="Arial" panose="020B0604020202020204" pitchFamily="34" charset="0"/>
                <a:ea typeface="黑体" panose="02010609060101010101" pitchFamily="2" charset="-122"/>
              </a:rPr>
              <a:t>、提高传输速率方法</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ln>
            <a:miter/>
          </a:ln>
        </p:spPr>
        <p:txBody>
          <a:bodyPr vert="horz" wrap="square" lIns="91440" tIns="45720" rIns="91440" bIns="45720" numCol="1" anchor="ctr" anchorCtr="0" compatLnSpc="1"/>
          <a:lstStyle/>
          <a:p>
            <a:pPr marL="0" marR="0" lvl="0" indent="0" algn="r" defTabSz="914400" rtl="0" eaLnBrk="1" fontAlgn="base" latinLnBrk="0" hangingPunct="1">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
            </a:r>
            <a:br>
              <a:rPr kumimoji="0" lang="en-US" altLang="zh-CN" sz="4400" b="1" i="0" u="none" strike="noStrike" kern="0" cap="none" spc="0" normalizeH="0" baseline="0" noProof="0" dirty="0" smtClean="0">
                <a:ln>
                  <a:noFill/>
                </a:ln>
                <a:solidFill>
                  <a:schemeClr val="bg1"/>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br>
            <a:r>
              <a:rPr lang="en-US" altLang="zh-CN" sz="4400" b="1" kern="0" dirty="0" smtClean="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rPr>
              <a:t/>
            </a:r>
            <a:br>
              <a:rPr lang="en-US" altLang="zh-CN" sz="4400" b="1" kern="0" dirty="0" smtClean="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rPr>
            </a:br>
            <a:r>
              <a:rPr lang="en-US" altLang="zh-CN" sz="4400" b="1" kern="0" dirty="0" smtClean="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rPr>
              <a:t/>
            </a:r>
            <a:br>
              <a:rPr lang="en-US" altLang="zh-CN" sz="4400" b="1" kern="0" dirty="0" smtClean="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rPr>
            </a:br>
            <a:r>
              <a:rPr lang="en-US" altLang="zh-CN" sz="4400" b="1" kern="0" dirty="0" smtClean="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rPr>
              <a:t>   </a:t>
            </a:r>
            <a:endParaRPr kumimoji="0" lang="zh-CN" altLang="en-US" sz="4400" b="1" i="0" u="none" strike="noStrike" kern="0" cap="none" spc="0" normalizeH="0" baseline="0" noProof="0" dirty="0" smtClean="0">
              <a:ln>
                <a:noFill/>
              </a:ln>
              <a:solidFill>
                <a:schemeClr val="bg1"/>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endParaRPr>
          </a:p>
        </p:txBody>
      </p:sp>
      <p:sp>
        <p:nvSpPr>
          <p:cNvPr id="36866" name="Rectangle 3" descr="f2ee45c6b4b54178a752d1e4af8a5240# #矩形 675"/>
          <p:cNvSpPr>
            <a:spLocks noGrp="1"/>
          </p:cNvSpPr>
          <p:nvPr>
            <p:ph idx="1"/>
          </p:nvPr>
        </p:nvSpPr>
        <p:spPr/>
        <p:txBody>
          <a:bodyPr wrap="square" lIns="91440" tIns="45720" rIns="91440" bIns="45720" anchor="t"/>
          <a:lstStyle/>
          <a:p>
            <a:pPr>
              <a:lnSpc>
                <a:spcPct val="150000"/>
              </a:lnSpc>
              <a:buNone/>
            </a:pPr>
            <a:r>
              <a:rPr lang="zh-CN" altLang="en-US" sz="3600" dirty="0">
                <a:solidFill>
                  <a:srgbClr val="FF0000"/>
                </a:solidFill>
                <a:latin typeface="黑体" panose="02010609060101010101" pitchFamily="2" charset="-122"/>
                <a:ea typeface="黑体" panose="02010609060101010101" pitchFamily="2" charset="-122"/>
              </a:rPr>
              <a:t>让每一个码元携带更多比特的信息量</a:t>
            </a:r>
            <a:r>
              <a:rPr lang="zh-CN" altLang="en-US" sz="3600" dirty="0">
                <a:latin typeface="黑体" panose="02010609060101010101" pitchFamily="2" charset="-122"/>
                <a:ea typeface="黑体" panose="02010609060101010101" pitchFamily="2" charset="-122"/>
              </a:rPr>
              <a:t>。</a:t>
            </a:r>
          </a:p>
          <a:p>
            <a:pPr>
              <a:lnSpc>
                <a:spcPct val="150000"/>
              </a:lnSpc>
              <a:buNone/>
            </a:pPr>
            <a:r>
              <a:rPr lang="zh-CN" altLang="en-US" dirty="0">
                <a:latin typeface="黑体" panose="02010609060101010101" pitchFamily="2" charset="-122"/>
                <a:ea typeface="黑体" panose="02010609060101010101" pitchFamily="2" charset="-122"/>
              </a:rPr>
              <a:t>	如：</a:t>
            </a:r>
            <a:r>
              <a:rPr lang="en-US" altLang="zh-CN" dirty="0">
                <a:latin typeface="黑体" panose="02010609060101010101" pitchFamily="2" charset="-122"/>
                <a:ea typeface="黑体" panose="02010609060101010101" pitchFamily="2" charset="-122"/>
              </a:rPr>
              <a:t>100 101 110 010 111 101</a:t>
            </a:r>
            <a:r>
              <a:rPr lang="zh-CN" altLang="en-US" dirty="0">
                <a:latin typeface="黑体" panose="02010609060101010101" pitchFamily="2" charset="-122"/>
                <a:ea typeface="黑体" panose="02010609060101010101" pitchFamily="2" charset="-122"/>
              </a:rPr>
              <a:t>分为</a:t>
            </a:r>
            <a:r>
              <a:rPr lang="en-US" altLang="zh-CN" dirty="0">
                <a:latin typeface="黑体" panose="02010609060101010101" pitchFamily="2" charset="-122"/>
                <a:ea typeface="黑体" panose="02010609060101010101" pitchFamily="2" charset="-122"/>
              </a:rPr>
              <a:t>6</a:t>
            </a:r>
            <a:r>
              <a:rPr lang="zh-CN" altLang="en-US" dirty="0">
                <a:latin typeface="黑体" panose="02010609060101010101" pitchFamily="2" charset="-122"/>
                <a:ea typeface="黑体" panose="02010609060101010101" pitchFamily="2" charset="-122"/>
              </a:rPr>
              <a:t>组，</a:t>
            </a:r>
            <a:r>
              <a:rPr lang="en-US" altLang="zh-CN" dirty="0">
                <a:latin typeface="黑体" panose="02010609060101010101" pitchFamily="2" charset="-122"/>
                <a:ea typeface="黑体" panose="02010609060101010101" pitchFamily="2" charset="-122"/>
              </a:rPr>
              <a:t>3</a:t>
            </a:r>
            <a:r>
              <a:rPr lang="zh-CN" altLang="en-US" dirty="0">
                <a:latin typeface="黑体" panose="02010609060101010101" pitchFamily="2" charset="-122"/>
                <a:ea typeface="黑体" panose="02010609060101010101" pitchFamily="2" charset="-122"/>
              </a:rPr>
              <a:t>个比特位共有</a:t>
            </a:r>
            <a:r>
              <a:rPr lang="en-US" altLang="zh-CN" dirty="0">
                <a:latin typeface="黑体" panose="02010609060101010101" pitchFamily="2" charset="-122"/>
                <a:ea typeface="黑体" panose="02010609060101010101" pitchFamily="2" charset="-122"/>
              </a:rPr>
              <a:t>2</a:t>
            </a:r>
            <a:r>
              <a:rPr lang="en-US" altLang="zh-CN" baseline="30000" dirty="0">
                <a:latin typeface="黑体" panose="02010609060101010101" pitchFamily="2" charset="-122"/>
                <a:ea typeface="黑体" panose="02010609060101010101" pitchFamily="2" charset="-122"/>
              </a:rPr>
              <a:t>3</a:t>
            </a:r>
            <a:r>
              <a:rPr lang="en-US" altLang="zh-CN" dirty="0">
                <a:latin typeface="黑体" panose="02010609060101010101" pitchFamily="2" charset="-122"/>
                <a:ea typeface="黑体" panose="02010609060101010101" pitchFamily="2" charset="-122"/>
              </a:rPr>
              <a:t>=8</a:t>
            </a:r>
            <a:r>
              <a:rPr lang="zh-CN" altLang="en-US" dirty="0">
                <a:latin typeface="黑体" panose="02010609060101010101" pitchFamily="2" charset="-122"/>
                <a:ea typeface="黑体" panose="02010609060101010101" pitchFamily="2" charset="-122"/>
              </a:rPr>
              <a:t>种不同的排列，即</a:t>
            </a:r>
            <a:r>
              <a:rPr lang="en-US" altLang="zh-CN" dirty="0">
                <a:latin typeface="黑体" panose="02010609060101010101" pitchFamily="2" charset="-122"/>
                <a:ea typeface="黑体" panose="02010609060101010101" pitchFamily="2" charset="-122"/>
              </a:rPr>
              <a:t>6</a:t>
            </a:r>
            <a:r>
              <a:rPr lang="zh-CN" altLang="en-US" dirty="0">
                <a:latin typeface="黑体" panose="02010609060101010101" pitchFamily="2" charset="-122"/>
                <a:ea typeface="黑体" panose="02010609060101010101" pitchFamily="2" charset="-122"/>
              </a:rPr>
              <a:t>个新的码元组成的信号：</a:t>
            </a:r>
            <a:r>
              <a:rPr lang="en-US" altLang="zh-CN" dirty="0">
                <a:latin typeface="黑体" panose="02010609060101010101" pitchFamily="2" charset="-122"/>
                <a:ea typeface="黑体" panose="02010609060101010101" pitchFamily="2" charset="-122"/>
              </a:rPr>
              <a:t>x</a:t>
            </a:r>
            <a:r>
              <a:rPr lang="en-US" altLang="zh-CN" baseline="-25000" dirty="0">
                <a:latin typeface="黑体" panose="02010609060101010101" pitchFamily="2" charset="-122"/>
                <a:ea typeface="黑体" panose="02010609060101010101" pitchFamily="2" charset="-122"/>
              </a:rPr>
              <a:t>4</a:t>
            </a:r>
            <a:r>
              <a:rPr lang="en-US" altLang="zh-CN" dirty="0">
                <a:latin typeface="黑体" panose="02010609060101010101" pitchFamily="2" charset="-122"/>
                <a:ea typeface="黑体" panose="02010609060101010101" pitchFamily="2" charset="-122"/>
              </a:rPr>
              <a:t>x</a:t>
            </a:r>
            <a:r>
              <a:rPr lang="en-US" altLang="zh-CN" baseline="-25000" dirty="0">
                <a:latin typeface="黑体" panose="02010609060101010101" pitchFamily="2" charset="-122"/>
                <a:ea typeface="黑体" panose="02010609060101010101" pitchFamily="2" charset="-122"/>
              </a:rPr>
              <a:t>5</a:t>
            </a:r>
            <a:r>
              <a:rPr lang="en-US" altLang="zh-CN" dirty="0">
                <a:latin typeface="黑体" panose="02010609060101010101" pitchFamily="2" charset="-122"/>
                <a:ea typeface="黑体" panose="02010609060101010101" pitchFamily="2" charset="-122"/>
              </a:rPr>
              <a:t>x</a:t>
            </a:r>
            <a:r>
              <a:rPr lang="en-US" altLang="zh-CN" baseline="-25000" dirty="0">
                <a:latin typeface="黑体" panose="02010609060101010101" pitchFamily="2" charset="-122"/>
                <a:ea typeface="黑体" panose="02010609060101010101" pitchFamily="2" charset="-122"/>
              </a:rPr>
              <a:t>6</a:t>
            </a:r>
            <a:r>
              <a:rPr lang="en-US" altLang="zh-CN" dirty="0">
                <a:latin typeface="黑体" panose="02010609060101010101" pitchFamily="2" charset="-122"/>
                <a:ea typeface="黑体" panose="02010609060101010101" pitchFamily="2" charset="-122"/>
              </a:rPr>
              <a:t>x</a:t>
            </a:r>
            <a:r>
              <a:rPr lang="en-US" altLang="zh-CN" baseline="-25000" dirty="0">
                <a:latin typeface="黑体" panose="02010609060101010101" pitchFamily="2" charset="-122"/>
                <a:ea typeface="黑体" panose="02010609060101010101" pitchFamily="2" charset="-122"/>
              </a:rPr>
              <a:t>2</a:t>
            </a:r>
            <a:r>
              <a:rPr lang="en-US" altLang="zh-CN" dirty="0">
                <a:latin typeface="黑体" panose="02010609060101010101" pitchFamily="2" charset="-122"/>
                <a:ea typeface="黑体" panose="02010609060101010101" pitchFamily="2" charset="-122"/>
              </a:rPr>
              <a:t>x</a:t>
            </a:r>
            <a:r>
              <a:rPr lang="en-US" altLang="zh-CN" baseline="-25000" dirty="0">
                <a:latin typeface="黑体" panose="02010609060101010101" pitchFamily="2" charset="-122"/>
                <a:ea typeface="黑体" panose="02010609060101010101" pitchFamily="2" charset="-122"/>
              </a:rPr>
              <a:t>7</a:t>
            </a:r>
            <a:r>
              <a:rPr lang="en-US" altLang="zh-CN" dirty="0">
                <a:latin typeface="黑体" panose="02010609060101010101" pitchFamily="2" charset="-122"/>
                <a:ea typeface="黑体" panose="02010609060101010101" pitchFamily="2" charset="-122"/>
              </a:rPr>
              <a:t>x</a:t>
            </a:r>
            <a:r>
              <a:rPr lang="en-US" altLang="zh-CN" baseline="-25000" dirty="0">
                <a:latin typeface="黑体" panose="02010609060101010101" pitchFamily="2" charset="-122"/>
                <a:ea typeface="黑体" panose="02010609060101010101" pitchFamily="2" charset="-122"/>
              </a:rPr>
              <a:t>5</a:t>
            </a:r>
            <a:r>
              <a:rPr lang="en-US" altLang="zh-CN" dirty="0">
                <a:latin typeface="黑体" panose="02010609060101010101" pitchFamily="2" charset="-122"/>
                <a:ea typeface="黑体" panose="02010609060101010101" pitchFamily="2" charset="-122"/>
              </a:rPr>
              <a:t> </a:t>
            </a:r>
            <a:r>
              <a:rPr lang="zh-CN" altLang="zh-CN" dirty="0">
                <a:latin typeface="黑体" panose="02010609060101010101" pitchFamily="2" charset="-122"/>
                <a:ea typeface="黑体" panose="02010609060101010101" pitchFamily="2" charset="-122"/>
              </a:rPr>
              <a:t>可表示</a:t>
            </a:r>
            <a:r>
              <a:rPr lang="en-US" altLang="zh-CN" dirty="0">
                <a:latin typeface="黑体" panose="02010609060101010101" pitchFamily="2" charset="-122"/>
                <a:ea typeface="黑体" panose="02010609060101010101" pitchFamily="2" charset="-122"/>
              </a:rPr>
              <a:t>18</a:t>
            </a:r>
            <a:r>
              <a:rPr lang="zh-CN" altLang="en-US" dirty="0">
                <a:latin typeface="黑体" panose="02010609060101010101" pitchFamily="2" charset="-122"/>
                <a:ea typeface="黑体" panose="02010609060101010101" pitchFamily="2" charset="-122"/>
              </a:rPr>
              <a:t>个码元</a:t>
            </a:r>
            <a:r>
              <a:rPr lang="zh-CN" altLang="en-US" dirty="0" smtClean="0">
                <a:latin typeface="黑体" panose="02010609060101010101" pitchFamily="2" charset="-122"/>
                <a:ea typeface="黑体" panose="02010609060101010101" pitchFamily="2" charset="-122"/>
              </a:rPr>
              <a:t>。  </a:t>
            </a:r>
            <a:endParaRPr lang="en-US" altLang="zh-CN" dirty="0" smtClean="0">
              <a:latin typeface="黑体" panose="02010609060101010101" pitchFamily="2" charset="-122"/>
              <a:ea typeface="黑体" panose="02010609060101010101" pitchFamily="2" charset="-122"/>
            </a:endParaRPr>
          </a:p>
          <a:p>
            <a:pPr>
              <a:lnSpc>
                <a:spcPct val="150000"/>
              </a:lnSpc>
              <a:buNone/>
            </a:pPr>
            <a:r>
              <a:rPr lang="en-US" altLang="zh-CN" dirty="0" smtClean="0">
                <a:latin typeface="黑体" panose="02010609060101010101" pitchFamily="2" charset="-122"/>
                <a:ea typeface="黑体" panose="02010609060101010101" pitchFamily="2" charset="-122"/>
              </a:rPr>
              <a:t>    </a:t>
            </a:r>
            <a:endParaRPr lang="zh-CN" altLang="en-US" dirty="0">
              <a:latin typeface="黑体" panose="02010609060101010101" pitchFamily="2" charset="-122"/>
              <a:ea typeface="黑体" panose="02010609060101010101" pitchFamily="2" charset="-122"/>
            </a:endParaRPr>
          </a:p>
          <a:p>
            <a:pPr>
              <a:lnSpc>
                <a:spcPct val="150000"/>
              </a:lnSpc>
              <a:buNone/>
            </a:pPr>
            <a:endParaRPr lang="en-US" altLang="zh-CN"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1" name="标题 1" descr="afbae0ddf0234c3bbd5a2eb4a4d10acd# #矩形 674"/>
          <p:cNvSpPr>
            <a:spLocks noGrp="1"/>
          </p:cNvSpPr>
          <p:nvPr>
            <p:ph type="title"/>
          </p:nvPr>
        </p:nvSpPr>
        <p:spPr/>
        <p:txBody>
          <a:bodyPr lIns="91440" tIns="45720" rIns="91440" bIns="45720" anchor="ctr"/>
          <a:lstStyle/>
          <a:p>
            <a:pPr defTabSz="914400">
              <a:buNone/>
            </a:pPr>
            <a:r>
              <a:rPr lang="en-US" altLang="zh-CN" sz="3600" b="1" kern="1200" baseline="0" dirty="0">
                <a:solidFill>
                  <a:srgbClr val="303030"/>
                </a:solidFill>
                <a:latin typeface="+mj-lt"/>
                <a:ea typeface="+mj-ea"/>
                <a:cs typeface="+mj-cs"/>
              </a:rPr>
              <a:t>1</a:t>
            </a:r>
            <a:r>
              <a:rPr lang="zh-CN" altLang="en-US" sz="3600" b="1" kern="1200" baseline="0" dirty="0">
                <a:solidFill>
                  <a:srgbClr val="303030"/>
                </a:solidFill>
                <a:latin typeface="+mj-lt"/>
                <a:ea typeface="+mj-ea"/>
                <a:cs typeface="+mj-cs"/>
              </a:rPr>
              <a:t>、物理层的基本概念</a:t>
            </a:r>
          </a:p>
        </p:txBody>
      </p:sp>
      <p:sp>
        <p:nvSpPr>
          <p:cNvPr id="10242" name="文本占位符 2" descr="f2ee45c6b4b54178a752d1e4af8a5240# #矩形 675"/>
          <p:cNvSpPr>
            <a:spLocks noGrp="1"/>
          </p:cNvSpPr>
          <p:nvPr>
            <p:ph type="body" idx="1"/>
          </p:nvPr>
        </p:nvSpPr>
        <p:spPr>
          <a:xfrm>
            <a:off x="457200" y="1371600"/>
            <a:ext cx="8435975" cy="5081588"/>
          </a:xfrm>
        </p:spPr>
        <p:txBody>
          <a:bodyPr lIns="91440" tIns="45720" rIns="91440" bIns="45720" anchor="t"/>
          <a:lstStyle/>
          <a:p>
            <a:pPr marL="0" indent="0" defTabSz="914400">
              <a:lnSpc>
                <a:spcPct val="140000"/>
              </a:lnSpc>
              <a:buFont typeface="Wingdings" panose="05000000000000000000" pitchFamily="2" charset="2"/>
              <a:buNone/>
            </a:pPr>
            <a:r>
              <a:rPr lang="zh-CN" altLang="en-US" sz="3200" kern="1200" baseline="0">
                <a:solidFill>
                  <a:srgbClr val="FF0000"/>
                </a:solidFill>
                <a:latin typeface="+mn-lt"/>
                <a:ea typeface="黑体" panose="02010609060101010101" pitchFamily="2" charset="-122"/>
                <a:cs typeface="+mn-cs"/>
              </a:rPr>
              <a:t>物理层的作用：</a:t>
            </a:r>
            <a:r>
              <a:rPr lang="zh-CN" altLang="en-US" sz="3200" kern="1200" baseline="0">
                <a:solidFill>
                  <a:srgbClr val="303030"/>
                </a:solidFill>
                <a:latin typeface="+mn-lt"/>
                <a:ea typeface="黑体" panose="02010609060101010101" pitchFamily="2" charset="-122"/>
                <a:cs typeface="+mn-cs"/>
              </a:rPr>
              <a:t>尽可能屏蔽不同硬件设备和传输介质之间的差异，通信手段的不同，使数据链路层感觉不到这些差异，只考虑完成本层的协议和服务。给其服务用户提供在一条物理的传输媒体上传送和接收比特流的能力</a:t>
            </a:r>
          </a:p>
          <a:p>
            <a:pPr marL="0" indent="0" defTabSz="914400">
              <a:buFont typeface="Wingdings" panose="05000000000000000000" pitchFamily="2" charset="2"/>
              <a:buNone/>
            </a:pPr>
            <a:endParaRPr lang="zh-CN" altLang="en-US" sz="3200" kern="1200" baseline="0">
              <a:solidFill>
                <a:srgbClr val="303030"/>
              </a:solidFill>
              <a:latin typeface="+mn-lt"/>
              <a:ea typeface="黑体" panose="02010609060101010101" pitchFamily="2" charset="-122"/>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descr="afbae0ddf0234c3bbd5a2eb4a4d10acd# #矩形 674"/>
          <p:cNvSpPr>
            <a:spLocks noGrp="1"/>
          </p:cNvSpPr>
          <p:nvPr>
            <p:ph type="title"/>
          </p:nvPr>
        </p:nvSpPr>
        <p:spPr/>
        <p:txBody>
          <a:bodyPr anchor="ctr"/>
          <a:lstStyle/>
          <a:p>
            <a:pPr lvl="0"/>
            <a:r>
              <a:rPr lang="en-US" altLang="zh-CN" sz="4400" dirty="0" smtClean="0">
                <a:solidFill>
                  <a:schemeClr val="bg1"/>
                </a:solidFill>
                <a:latin typeface="黑体" panose="02010609060101010101" pitchFamily="2" charset="-122"/>
                <a:ea typeface="黑体" panose="02010609060101010101" pitchFamily="2" charset="-122"/>
              </a:rPr>
              <a:t/>
            </a:r>
            <a:br>
              <a:rPr lang="en-US" altLang="zh-CN" sz="4400" dirty="0" smtClean="0">
                <a:solidFill>
                  <a:schemeClr val="bg1"/>
                </a:solidFill>
                <a:latin typeface="黑体" panose="02010609060101010101" pitchFamily="2" charset="-122"/>
                <a:ea typeface="黑体" panose="02010609060101010101" pitchFamily="2" charset="-122"/>
              </a:rPr>
            </a:br>
            <a:r>
              <a:rPr lang="en-US" altLang="zh-CN" sz="4400" dirty="0" smtClean="0">
                <a:solidFill>
                  <a:schemeClr val="bg1"/>
                </a:solidFill>
                <a:latin typeface="黑体" panose="02010609060101010101" pitchFamily="2" charset="-122"/>
                <a:ea typeface="黑体" panose="02010609060101010101" pitchFamily="2" charset="-122"/>
              </a:rPr>
              <a:t/>
            </a:r>
            <a:br>
              <a:rPr lang="en-US" altLang="zh-CN" sz="4400" dirty="0" smtClean="0">
                <a:solidFill>
                  <a:schemeClr val="bg1"/>
                </a:solidFill>
                <a:latin typeface="黑体" panose="02010609060101010101" pitchFamily="2" charset="-122"/>
                <a:ea typeface="黑体" panose="02010609060101010101" pitchFamily="2" charset="-122"/>
              </a:rPr>
            </a:br>
            <a:r>
              <a:rPr lang="en-US" altLang="zh-CN" sz="4400" dirty="0" smtClean="0">
                <a:solidFill>
                  <a:schemeClr val="bg1"/>
                </a:solidFill>
                <a:latin typeface="黑体" panose="02010609060101010101" pitchFamily="2" charset="-122"/>
                <a:ea typeface="黑体" panose="02010609060101010101" pitchFamily="2" charset="-122"/>
              </a:rPr>
              <a:t>    		</a:t>
            </a:r>
            <a:endParaRPr lang="zh-CN" altLang="en-US" sz="4400" dirty="0">
              <a:solidFill>
                <a:schemeClr val="bg1"/>
              </a:solidFill>
              <a:latin typeface="黑体" panose="02010609060101010101" pitchFamily="2" charset="-122"/>
              <a:ea typeface="黑体" panose="02010609060101010101" pitchFamily="2" charset="-122"/>
            </a:endParaRPr>
          </a:p>
        </p:txBody>
      </p:sp>
      <p:sp>
        <p:nvSpPr>
          <p:cNvPr id="37890" name="内容占位符 2" descr="f2ee45c6b4b54178a752d1e4af8a5240# #矩形 675"/>
          <p:cNvSpPr>
            <a:spLocks noGrp="1"/>
          </p:cNvSpPr>
          <p:nvPr>
            <p:ph idx="1"/>
          </p:nvPr>
        </p:nvSpPr>
        <p:spPr>
          <a:ln>
            <a:solidFill>
              <a:schemeClr val="tx1"/>
            </a:solidFill>
            <a:prstDash val="sysDot"/>
            <a:miter/>
          </a:ln>
        </p:spPr>
        <p:txBody>
          <a:bodyPr anchor="t"/>
          <a:lstStyle/>
          <a:p>
            <a:pPr>
              <a:buNone/>
            </a:pPr>
            <a:r>
              <a:rPr lang="en-US" altLang="zh-CN" dirty="0"/>
              <a:t> 	</a:t>
            </a:r>
            <a:r>
              <a:rPr lang="zh-CN" altLang="en-US" sz="4000" dirty="0">
                <a:solidFill>
                  <a:srgbClr val="FF0000"/>
                </a:solidFill>
              </a:rPr>
              <a:t>问题：</a:t>
            </a:r>
            <a:endParaRPr lang="en-US" altLang="zh-CN" dirty="0">
              <a:solidFill>
                <a:srgbClr val="FF0000"/>
              </a:solidFill>
            </a:endParaRPr>
          </a:p>
          <a:p>
            <a:pPr>
              <a:lnSpc>
                <a:spcPct val="150000"/>
              </a:lnSpc>
              <a:buNone/>
            </a:pPr>
            <a:r>
              <a:rPr lang="en-US" altLang="zh-CN" dirty="0"/>
              <a:t>	</a:t>
            </a:r>
            <a:r>
              <a:rPr lang="zh-CN" altLang="zh-CN" dirty="0"/>
              <a:t>假定某信道受奈氏准则限制的最高码元速率为</a:t>
            </a:r>
            <a:r>
              <a:rPr lang="en-US" altLang="zh-CN" dirty="0"/>
              <a:t>20000</a:t>
            </a:r>
            <a:r>
              <a:rPr lang="zh-CN" altLang="zh-CN" dirty="0"/>
              <a:t>码元</a:t>
            </a:r>
            <a:r>
              <a:rPr lang="en-US" altLang="zh-CN" dirty="0"/>
              <a:t>/</a:t>
            </a:r>
            <a:r>
              <a:rPr lang="zh-CN" altLang="zh-CN" dirty="0"/>
              <a:t>秒。如果采用振幅调制，把码元的振幅划分为</a:t>
            </a:r>
            <a:r>
              <a:rPr lang="en-US" altLang="zh-CN" dirty="0"/>
              <a:t>16</a:t>
            </a:r>
            <a:r>
              <a:rPr lang="zh-CN" altLang="zh-CN" dirty="0"/>
              <a:t>个不同等级来传送，那么可以获得多高的数据率（</a:t>
            </a:r>
            <a:r>
              <a:rPr lang="en-US" altLang="zh-CN" dirty="0"/>
              <a:t>b/s</a:t>
            </a:r>
            <a:r>
              <a:rPr lang="zh-CN" altLang="zh-CN" dirty="0"/>
              <a:t>）</a:t>
            </a:r>
            <a:r>
              <a:rPr lang="en-US" altLang="zh-CN" dirty="0"/>
              <a:t>?</a:t>
            </a:r>
            <a:endParaRPr lang="zh-CN" altLang="zh-CN" dirty="0"/>
          </a:p>
          <a:p>
            <a:pPr>
              <a:buNone/>
            </a:pPr>
            <a:r>
              <a:rPr lang="en-US" altLang="zh-CN" dirty="0"/>
              <a:t> </a:t>
            </a:r>
            <a:endParaRPr lang="zh-CN" altLang="zh-CN" dirty="0"/>
          </a:p>
          <a:p>
            <a:pPr>
              <a:buNone/>
            </a:pPr>
            <a:r>
              <a:rPr lang="en-US" altLang="zh-CN" dirty="0"/>
              <a:t> </a:t>
            </a:r>
            <a:endParaRPr lang="zh-CN" altLang="zh-CN" dirty="0"/>
          </a:p>
          <a:p>
            <a:pPr>
              <a:buNone/>
            </a:pPr>
            <a:endParaRPr lang="zh-CN" altLang="en-US" dirty="0"/>
          </a:p>
        </p:txBody>
      </p:sp>
      <p:sp>
        <p:nvSpPr>
          <p:cNvPr id="4" name="TextBox 3"/>
          <p:cNvSpPr txBox="1"/>
          <p:nvPr/>
        </p:nvSpPr>
        <p:spPr>
          <a:xfrm>
            <a:off x="2500298" y="357166"/>
            <a:ext cx="4929222" cy="769441"/>
          </a:xfrm>
          <a:prstGeom prst="rect">
            <a:avLst/>
          </a:prstGeom>
          <a:noFill/>
        </p:spPr>
        <p:txBody>
          <a:bodyPr wrap="square" rtlCol="0">
            <a:spAutoFit/>
          </a:bodyPr>
          <a:lstStyle/>
          <a:p>
            <a:r>
              <a:rPr lang="zh-CN" altLang="zh-CN" sz="4400" b="1" dirty="0" smtClean="0">
                <a:solidFill>
                  <a:srgbClr val="FF0000"/>
                </a:solidFill>
              </a:rPr>
              <a:t>奈氏准则</a:t>
            </a:r>
            <a:r>
              <a:rPr lang="zh-CN" altLang="en-US" sz="4400" b="1" dirty="0" smtClean="0">
                <a:solidFill>
                  <a:srgbClr val="FF0000"/>
                </a:solidFill>
              </a:rPr>
              <a:t>应用</a:t>
            </a:r>
            <a:endParaRPr lang="zh-CN" altLang="en-US" sz="4400" b="1" dirty="0">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descr="afbae0ddf0234c3bbd5a2eb4a4d10acd# #矩形 674"/>
          <p:cNvSpPr>
            <a:spLocks noGrp="1"/>
          </p:cNvSpPr>
          <p:nvPr>
            <p:ph type="title"/>
          </p:nvPr>
        </p:nvSpPr>
        <p:spPr/>
        <p:txBody>
          <a:bodyPr anchor="ctr"/>
          <a:lstStyle/>
          <a:p>
            <a:pPr lvl="0"/>
            <a:r>
              <a:rPr lang="en-US" altLang="zh-CN" sz="4000" dirty="0" smtClean="0">
                <a:solidFill>
                  <a:schemeClr val="bg1"/>
                </a:solidFill>
                <a:latin typeface="黑体" panose="02010609060101010101" pitchFamily="2" charset="-122"/>
                <a:ea typeface="黑体" panose="02010609060101010101" pitchFamily="2" charset="-122"/>
              </a:rPr>
              <a:t/>
            </a:r>
            <a:br>
              <a:rPr lang="en-US" altLang="zh-CN" sz="4000" dirty="0" smtClean="0">
                <a:solidFill>
                  <a:schemeClr val="bg1"/>
                </a:solidFill>
                <a:latin typeface="黑体" panose="02010609060101010101" pitchFamily="2" charset="-122"/>
                <a:ea typeface="黑体" panose="02010609060101010101" pitchFamily="2" charset="-122"/>
              </a:rPr>
            </a:br>
            <a:r>
              <a:rPr lang="en-US" altLang="zh-CN" sz="4000" dirty="0">
                <a:solidFill>
                  <a:schemeClr val="bg1"/>
                </a:solidFill>
                <a:latin typeface="黑体" panose="02010609060101010101" pitchFamily="2" charset="-122"/>
                <a:ea typeface="黑体" panose="02010609060101010101" pitchFamily="2" charset="-122"/>
              </a:rPr>
              <a:t/>
            </a:r>
            <a:br>
              <a:rPr lang="en-US" altLang="zh-CN" sz="4000" dirty="0">
                <a:solidFill>
                  <a:schemeClr val="bg1"/>
                </a:solidFill>
                <a:latin typeface="黑体" panose="02010609060101010101" pitchFamily="2" charset="-122"/>
                <a:ea typeface="黑体" panose="02010609060101010101" pitchFamily="2" charset="-122"/>
              </a:rPr>
            </a:br>
            <a:r>
              <a:rPr lang="en-US" altLang="zh-CN" sz="4000" dirty="0" smtClean="0">
                <a:solidFill>
                  <a:schemeClr val="bg1"/>
                </a:solidFill>
                <a:latin typeface="黑体" panose="02010609060101010101" pitchFamily="2" charset="-122"/>
                <a:ea typeface="黑体" panose="02010609060101010101" pitchFamily="2" charset="-122"/>
              </a:rPr>
              <a:t>			</a:t>
            </a:r>
            <a:endParaRPr lang="zh-CN" altLang="en-US" sz="4000" dirty="0">
              <a:solidFill>
                <a:schemeClr val="bg1"/>
              </a:solidFill>
              <a:latin typeface="黑体" panose="02010609060101010101" pitchFamily="2" charset="-122"/>
              <a:ea typeface="黑体" panose="02010609060101010101" pitchFamily="2" charset="-122"/>
            </a:endParaRPr>
          </a:p>
        </p:txBody>
      </p:sp>
      <p:sp>
        <p:nvSpPr>
          <p:cNvPr id="38914" name="内容占位符 2" descr="f2ee45c6b4b54178a752d1e4af8a5240# #矩形 675"/>
          <p:cNvSpPr>
            <a:spLocks noGrp="1"/>
          </p:cNvSpPr>
          <p:nvPr>
            <p:ph idx="1"/>
          </p:nvPr>
        </p:nvSpPr>
        <p:spPr>
          <a:ln>
            <a:solidFill>
              <a:schemeClr val="tx1"/>
            </a:solidFill>
            <a:prstDash val="sysDot"/>
            <a:miter/>
          </a:ln>
        </p:spPr>
        <p:txBody>
          <a:bodyPr anchor="t"/>
          <a:lstStyle/>
          <a:p>
            <a:pPr>
              <a:buNone/>
            </a:pPr>
            <a:r>
              <a:rPr lang="zh-CN" altLang="en-US" dirty="0">
                <a:solidFill>
                  <a:srgbClr val="FF0000"/>
                </a:solidFill>
                <a:latin typeface="黑体" panose="02010609060101010101" pitchFamily="2" charset="-122"/>
                <a:ea typeface="黑体" panose="02010609060101010101" pitchFamily="2" charset="-122"/>
              </a:rPr>
              <a:t>解决思路：</a:t>
            </a:r>
            <a:endParaRPr lang="en-US" altLang="zh-CN" dirty="0">
              <a:solidFill>
                <a:srgbClr val="FF0000"/>
              </a:solidFill>
              <a:latin typeface="黑体" panose="02010609060101010101" pitchFamily="2" charset="-122"/>
              <a:ea typeface="黑体" panose="02010609060101010101" pitchFamily="2" charset="-122"/>
            </a:endParaRPr>
          </a:p>
          <a:p>
            <a:pPr>
              <a:buNone/>
            </a:pPr>
            <a:r>
              <a:rPr lang="en-US" altLang="zh-CN" dirty="0">
                <a:solidFill>
                  <a:srgbClr val="FF0000"/>
                </a:solidFill>
                <a:latin typeface="黑体" panose="02010609060101010101" pitchFamily="2" charset="-122"/>
                <a:ea typeface="黑体" panose="02010609060101010101" pitchFamily="2" charset="-122"/>
              </a:rPr>
              <a:t>   </a:t>
            </a:r>
            <a:r>
              <a:rPr lang="en-US" altLang="zh-CN" dirty="0">
                <a:latin typeface="黑体" panose="02010609060101010101" pitchFamily="2" charset="-122"/>
                <a:ea typeface="黑体" panose="02010609060101010101" pitchFamily="2" charset="-122"/>
              </a:rPr>
              <a:t>1、</a:t>
            </a:r>
            <a:r>
              <a:rPr lang="zh-CN" altLang="en-US" dirty="0">
                <a:latin typeface="黑体" panose="02010609060101010101" pitchFamily="2" charset="-122"/>
                <a:ea typeface="黑体" panose="02010609060101010101" pitchFamily="2" charset="-122"/>
              </a:rPr>
              <a:t>了解提高信息的传输速率的方法有哪些？</a:t>
            </a:r>
            <a:endParaRPr lang="en-US" altLang="zh-CN" dirty="0">
              <a:latin typeface="黑体" panose="02010609060101010101" pitchFamily="2" charset="-122"/>
              <a:ea typeface="黑体" panose="02010609060101010101" pitchFamily="2" charset="-122"/>
            </a:endParaRPr>
          </a:p>
          <a:p>
            <a:pPr>
              <a:buNone/>
            </a:pPr>
            <a:r>
              <a:rPr lang="en-US" altLang="zh-CN" dirty="0">
                <a:latin typeface="黑体" panose="02010609060101010101" pitchFamily="2" charset="-122"/>
                <a:ea typeface="黑体" panose="02010609060101010101" pitchFamily="2" charset="-122"/>
              </a:rPr>
              <a:t>	（1）</a:t>
            </a:r>
            <a:r>
              <a:rPr lang="zh-CN" altLang="en-US" dirty="0">
                <a:latin typeface="黑体" panose="02010609060101010101" pitchFamily="2" charset="-122"/>
                <a:ea typeface="黑体" panose="02010609060101010101" pitchFamily="2" charset="-122"/>
              </a:rPr>
              <a:t>提高带宽；</a:t>
            </a:r>
            <a:endParaRPr lang="en-US" altLang="zh-CN" dirty="0">
              <a:latin typeface="黑体" panose="02010609060101010101" pitchFamily="2" charset="-122"/>
              <a:ea typeface="黑体" panose="02010609060101010101" pitchFamily="2" charset="-122"/>
            </a:endParaRPr>
          </a:p>
          <a:p>
            <a:pPr>
              <a:buNone/>
            </a:pPr>
            <a:r>
              <a:rPr lang="en-US" altLang="zh-CN" dirty="0">
                <a:latin typeface="黑体" panose="02010609060101010101" pitchFamily="2" charset="-122"/>
                <a:ea typeface="黑体" panose="02010609060101010101" pitchFamily="2" charset="-122"/>
              </a:rPr>
              <a:t>	（2）</a:t>
            </a:r>
            <a:r>
              <a:rPr lang="zh-CN" altLang="en-US" dirty="0">
                <a:latin typeface="黑体" panose="02010609060101010101" pitchFamily="2" charset="-122"/>
                <a:ea typeface="黑体" panose="02010609060101010101" pitchFamily="2" charset="-122"/>
              </a:rPr>
              <a:t>提高信道的信噪比；</a:t>
            </a:r>
            <a:endParaRPr lang="en-US" altLang="zh-CN" dirty="0">
              <a:latin typeface="黑体" panose="02010609060101010101" pitchFamily="2" charset="-122"/>
              <a:ea typeface="黑体" panose="02010609060101010101" pitchFamily="2" charset="-122"/>
            </a:endParaRPr>
          </a:p>
          <a:p>
            <a:pPr>
              <a:buNone/>
            </a:pPr>
            <a:r>
              <a:rPr lang="en-US" altLang="zh-CN" dirty="0">
                <a:latin typeface="黑体" panose="02010609060101010101" pitchFamily="2" charset="-122"/>
                <a:ea typeface="黑体" panose="02010609060101010101" pitchFamily="2" charset="-122"/>
              </a:rPr>
              <a:t>	（3）</a:t>
            </a:r>
            <a:r>
              <a:rPr lang="zh-CN" altLang="en-US" dirty="0">
                <a:latin typeface="黑体" panose="02010609060101010101" pitchFamily="2" charset="-122"/>
                <a:ea typeface="黑体" panose="02010609060101010101" pitchFamily="2" charset="-122"/>
              </a:rPr>
              <a:t>用编码的方法让每一个码元携带更多比特的信息量。</a:t>
            </a:r>
            <a:endParaRPr lang="en-US" altLang="zh-CN" dirty="0">
              <a:latin typeface="黑体" panose="02010609060101010101" pitchFamily="2" charset="-122"/>
              <a:ea typeface="黑体" panose="02010609060101010101" pitchFamily="2" charset="-122"/>
            </a:endParaRPr>
          </a:p>
          <a:p>
            <a:pPr>
              <a:buNone/>
            </a:pPr>
            <a:r>
              <a:rPr lang="en-US" altLang="zh-CN" dirty="0">
                <a:latin typeface="黑体" panose="02010609060101010101" pitchFamily="2" charset="-122"/>
                <a:ea typeface="黑体" panose="02010609060101010101" pitchFamily="2" charset="-122"/>
              </a:rPr>
              <a:t>      </a:t>
            </a:r>
            <a:endParaRPr lang="zh-CN" altLang="zh-CN" dirty="0">
              <a:latin typeface="黑体" panose="02010609060101010101" pitchFamily="2" charset="-122"/>
              <a:ea typeface="黑体" panose="02010609060101010101" pitchFamily="2" charset="-122"/>
            </a:endParaRPr>
          </a:p>
          <a:p>
            <a:pPr>
              <a:buNone/>
            </a:pPr>
            <a:endParaRPr lang="zh-CN" altLang="en-US" dirty="0">
              <a:latin typeface="黑体" panose="02010609060101010101" pitchFamily="2" charset="-122"/>
              <a:ea typeface="黑体" panose="02010609060101010101" pitchFamily="2" charset="-122"/>
            </a:endParaRPr>
          </a:p>
        </p:txBody>
      </p:sp>
      <p:sp>
        <p:nvSpPr>
          <p:cNvPr id="4" name="TextBox 3"/>
          <p:cNvSpPr txBox="1"/>
          <p:nvPr/>
        </p:nvSpPr>
        <p:spPr>
          <a:xfrm>
            <a:off x="2500298" y="357166"/>
            <a:ext cx="4929222" cy="769441"/>
          </a:xfrm>
          <a:prstGeom prst="rect">
            <a:avLst/>
          </a:prstGeom>
          <a:noFill/>
        </p:spPr>
        <p:txBody>
          <a:bodyPr wrap="square" rtlCol="0">
            <a:spAutoFit/>
          </a:bodyPr>
          <a:lstStyle/>
          <a:p>
            <a:r>
              <a:rPr lang="zh-CN" altLang="zh-CN" sz="4400" b="1" dirty="0" smtClean="0">
                <a:solidFill>
                  <a:srgbClr val="FF0000"/>
                </a:solidFill>
              </a:rPr>
              <a:t>奈氏准则</a:t>
            </a:r>
            <a:r>
              <a:rPr lang="zh-CN" altLang="en-US" sz="4400" b="1" dirty="0" smtClean="0">
                <a:solidFill>
                  <a:srgbClr val="FF0000"/>
                </a:solidFill>
              </a:rPr>
              <a:t>应用</a:t>
            </a:r>
            <a:endParaRPr lang="zh-CN" altLang="en-US" sz="4400" b="1" dirty="0">
              <a:solidFill>
                <a:srgbClr val="FF000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descr="afbae0ddf0234c3bbd5a2eb4a4d10acd# #矩形 674"/>
          <p:cNvSpPr>
            <a:spLocks noGrp="1"/>
          </p:cNvSpPr>
          <p:nvPr>
            <p:ph type="title"/>
          </p:nvPr>
        </p:nvSpPr>
        <p:spPr/>
        <p:txBody>
          <a:bodyPr anchor="ctr"/>
          <a:lstStyle/>
          <a:p>
            <a:pPr lvl="0"/>
            <a:r>
              <a:rPr lang="en-US" altLang="zh-CN" sz="4000" dirty="0" smtClean="0">
                <a:solidFill>
                  <a:schemeClr val="bg1"/>
                </a:solidFill>
                <a:latin typeface="黑体" panose="02010609060101010101" pitchFamily="2" charset="-122"/>
                <a:ea typeface="黑体" panose="02010609060101010101" pitchFamily="2" charset="-122"/>
              </a:rPr>
              <a:t/>
            </a:r>
            <a:br>
              <a:rPr lang="en-US" altLang="zh-CN" sz="4000" dirty="0" smtClean="0">
                <a:solidFill>
                  <a:schemeClr val="bg1"/>
                </a:solidFill>
                <a:latin typeface="黑体" panose="02010609060101010101" pitchFamily="2" charset="-122"/>
                <a:ea typeface="黑体" panose="02010609060101010101" pitchFamily="2" charset="-122"/>
              </a:rPr>
            </a:br>
            <a:r>
              <a:rPr lang="en-US" altLang="zh-CN" sz="4000" dirty="0">
                <a:solidFill>
                  <a:schemeClr val="bg1"/>
                </a:solidFill>
                <a:latin typeface="黑体" panose="02010609060101010101" pitchFamily="2" charset="-122"/>
                <a:ea typeface="黑体" panose="02010609060101010101" pitchFamily="2" charset="-122"/>
              </a:rPr>
              <a:t/>
            </a:r>
            <a:br>
              <a:rPr lang="en-US" altLang="zh-CN" sz="4000" dirty="0">
                <a:solidFill>
                  <a:schemeClr val="bg1"/>
                </a:solidFill>
                <a:latin typeface="黑体" panose="02010609060101010101" pitchFamily="2" charset="-122"/>
                <a:ea typeface="黑体" panose="02010609060101010101" pitchFamily="2" charset="-122"/>
              </a:rPr>
            </a:br>
            <a:r>
              <a:rPr lang="en-US" altLang="zh-CN" sz="4000" dirty="0" smtClean="0">
                <a:solidFill>
                  <a:schemeClr val="bg1"/>
                </a:solidFill>
                <a:latin typeface="黑体" panose="02010609060101010101" pitchFamily="2" charset="-122"/>
                <a:ea typeface="黑体" panose="02010609060101010101" pitchFamily="2" charset="-122"/>
              </a:rPr>
              <a:t>						</a:t>
            </a:r>
            <a:r>
              <a:rPr lang="zh-CN" altLang="zh-CN" sz="4000" dirty="0" smtClean="0">
                <a:solidFill>
                  <a:schemeClr val="bg1"/>
                </a:solidFill>
                <a:latin typeface="黑体" panose="02010609060101010101" pitchFamily="2" charset="-122"/>
                <a:ea typeface="黑体" panose="02010609060101010101" pitchFamily="2" charset="-122"/>
              </a:rPr>
              <a:t>奈</a:t>
            </a:r>
            <a:r>
              <a:rPr lang="zh-CN" altLang="zh-CN" sz="4000" dirty="0">
                <a:solidFill>
                  <a:schemeClr val="bg1"/>
                </a:solidFill>
                <a:latin typeface="黑体" panose="02010609060101010101" pitchFamily="2" charset="-122"/>
                <a:ea typeface="黑体" panose="02010609060101010101" pitchFamily="2" charset="-122"/>
              </a:rPr>
              <a:t>氏准则</a:t>
            </a:r>
            <a:r>
              <a:rPr lang="zh-CN" altLang="en-US" sz="4000" dirty="0">
                <a:solidFill>
                  <a:schemeClr val="bg1"/>
                </a:solidFill>
                <a:latin typeface="黑体" panose="02010609060101010101" pitchFamily="2" charset="-122"/>
                <a:ea typeface="黑体" panose="02010609060101010101" pitchFamily="2" charset="-122"/>
              </a:rPr>
              <a:t>应用</a:t>
            </a:r>
          </a:p>
        </p:txBody>
      </p:sp>
      <p:sp>
        <p:nvSpPr>
          <p:cNvPr id="39938" name="内容占位符 2" descr="f2ee45c6b4b54178a752d1e4af8a5240# #矩形 675"/>
          <p:cNvSpPr>
            <a:spLocks noGrp="1"/>
          </p:cNvSpPr>
          <p:nvPr>
            <p:ph idx="1"/>
          </p:nvPr>
        </p:nvSpPr>
        <p:spPr>
          <a:ln>
            <a:solidFill>
              <a:schemeClr val="tx1"/>
            </a:solidFill>
            <a:prstDash val="sysDot"/>
            <a:miter/>
          </a:ln>
        </p:spPr>
        <p:txBody>
          <a:bodyPr anchor="t"/>
          <a:lstStyle/>
          <a:p>
            <a:pPr>
              <a:lnSpc>
                <a:spcPct val="150000"/>
              </a:lnSpc>
              <a:buNone/>
            </a:pPr>
            <a:r>
              <a:rPr lang="en-US" altLang="zh-CN" dirty="0">
                <a:latin typeface="黑体" panose="02010609060101010101" pitchFamily="2" charset="-122"/>
                <a:ea typeface="黑体" panose="02010609060101010101" pitchFamily="2" charset="-122"/>
              </a:rPr>
              <a:t>	</a:t>
            </a:r>
            <a:r>
              <a:rPr lang="zh-CN" altLang="en-US" dirty="0">
                <a:latin typeface="黑体" panose="02010609060101010101" pitchFamily="2" charset="-122"/>
                <a:ea typeface="黑体" panose="02010609060101010101" pitchFamily="2" charset="-122"/>
              </a:rPr>
              <a:t>问题</a:t>
            </a:r>
            <a:r>
              <a:rPr lang="zh-CN" altLang="zh-CN" dirty="0">
                <a:latin typeface="黑体" panose="02010609060101010101" pitchFamily="2" charset="-122"/>
                <a:ea typeface="黑体" panose="02010609060101010101" pitchFamily="2" charset="-122"/>
              </a:rPr>
              <a:t>采用</a:t>
            </a:r>
            <a:r>
              <a:rPr lang="zh-CN" altLang="en-US" dirty="0">
                <a:latin typeface="黑体" panose="02010609060101010101" pitchFamily="2" charset="-122"/>
                <a:ea typeface="黑体" panose="02010609060101010101" pitchFamily="2" charset="-122"/>
              </a:rPr>
              <a:t>的第（</a:t>
            </a:r>
            <a:r>
              <a:rPr lang="en-US" altLang="zh-CN" dirty="0">
                <a:latin typeface="黑体" panose="02010609060101010101" pitchFamily="2" charset="-122"/>
                <a:ea typeface="黑体" panose="02010609060101010101" pitchFamily="2" charset="-122"/>
              </a:rPr>
              <a:t>3）</a:t>
            </a:r>
            <a:r>
              <a:rPr lang="zh-CN" altLang="en-US" dirty="0">
                <a:latin typeface="黑体" panose="02010609060101010101" pitchFamily="2" charset="-122"/>
                <a:ea typeface="黑体" panose="02010609060101010101" pitchFamily="2" charset="-122"/>
              </a:rPr>
              <a:t>方法</a:t>
            </a:r>
            <a:r>
              <a:rPr lang="en-US" altLang="zh-CN" dirty="0">
                <a:latin typeface="黑体" panose="02010609060101010101" pitchFamily="2" charset="-122"/>
                <a:ea typeface="黑体" panose="02010609060101010101" pitchFamily="2" charset="-122"/>
              </a:rPr>
              <a:t>——</a:t>
            </a:r>
            <a:r>
              <a:rPr lang="zh-CN" altLang="zh-CN" dirty="0">
                <a:latin typeface="黑体" panose="02010609060101010101" pitchFamily="2" charset="-122"/>
                <a:ea typeface="黑体" panose="02010609060101010101" pitchFamily="2" charset="-122"/>
              </a:rPr>
              <a:t>振幅调制，把码元的振幅划分为</a:t>
            </a:r>
            <a:r>
              <a:rPr lang="en-US" altLang="zh-CN" dirty="0">
                <a:latin typeface="黑体" panose="02010609060101010101" pitchFamily="2" charset="-122"/>
                <a:ea typeface="黑体" panose="02010609060101010101" pitchFamily="2" charset="-122"/>
              </a:rPr>
              <a:t>16</a:t>
            </a:r>
            <a:r>
              <a:rPr lang="zh-CN" altLang="zh-CN" dirty="0">
                <a:latin typeface="黑体" panose="02010609060101010101" pitchFamily="2" charset="-122"/>
                <a:ea typeface="黑体" panose="02010609060101010101" pitchFamily="2" charset="-122"/>
              </a:rPr>
              <a:t>个不同等级来传送</a:t>
            </a:r>
            <a:r>
              <a:rPr lang="zh-CN" altLang="en-US" dirty="0">
                <a:latin typeface="黑体" panose="02010609060101010101" pitchFamily="2" charset="-122"/>
                <a:ea typeface="黑体" panose="02010609060101010101" pitchFamily="2" charset="-122"/>
              </a:rPr>
              <a:t>。</a:t>
            </a:r>
            <a:endParaRPr lang="en-US" altLang="zh-CN" dirty="0">
              <a:latin typeface="黑体" panose="02010609060101010101" pitchFamily="2" charset="-122"/>
              <a:ea typeface="黑体" panose="02010609060101010101" pitchFamily="2" charset="-122"/>
            </a:endParaRPr>
          </a:p>
          <a:p>
            <a:pPr>
              <a:lnSpc>
                <a:spcPct val="150000"/>
              </a:lnSpc>
              <a:buNone/>
            </a:pPr>
            <a:r>
              <a:rPr lang="en-US" altLang="zh-CN" dirty="0">
                <a:latin typeface="黑体" panose="02010609060101010101" pitchFamily="2" charset="-122"/>
                <a:ea typeface="黑体" panose="02010609060101010101" pitchFamily="2" charset="-122"/>
              </a:rPr>
              <a:t>	2</a:t>
            </a:r>
            <a:r>
              <a:rPr lang="en-US" altLang="zh-CN" baseline="30000" dirty="0">
                <a:latin typeface="黑体" panose="02010609060101010101" pitchFamily="2" charset="-122"/>
                <a:ea typeface="黑体" panose="02010609060101010101" pitchFamily="2" charset="-122"/>
              </a:rPr>
              <a:t>4</a:t>
            </a:r>
            <a:r>
              <a:rPr lang="en-US" altLang="zh-CN" dirty="0">
                <a:latin typeface="黑体" panose="02010609060101010101" pitchFamily="2" charset="-122"/>
                <a:ea typeface="黑体" panose="02010609060101010101" pitchFamily="2" charset="-122"/>
              </a:rPr>
              <a:t>=16</a:t>
            </a:r>
            <a:r>
              <a:rPr lang="zh-CN" altLang="en-US" dirty="0">
                <a:latin typeface="黑体" panose="02010609060101010101" pitchFamily="2" charset="-122"/>
                <a:ea typeface="黑体" panose="02010609060101010101" pitchFamily="2" charset="-122"/>
              </a:rPr>
              <a:t>以同样的速率发送码元，则同样时间所传送的信息量就提高了</a:t>
            </a:r>
            <a:r>
              <a:rPr lang="en-US" altLang="zh-CN" dirty="0">
                <a:latin typeface="黑体" panose="02010609060101010101" pitchFamily="2" charset="-122"/>
                <a:ea typeface="黑体" panose="02010609060101010101" pitchFamily="2" charset="-122"/>
              </a:rPr>
              <a:t>4</a:t>
            </a:r>
            <a:r>
              <a:rPr lang="zh-CN" altLang="en-US" dirty="0">
                <a:latin typeface="黑体" panose="02010609060101010101" pitchFamily="2" charset="-122"/>
                <a:ea typeface="黑体" panose="02010609060101010101" pitchFamily="2" charset="-122"/>
              </a:rPr>
              <a:t>倍。</a:t>
            </a:r>
            <a:endParaRPr lang="en-US" altLang="zh-CN" dirty="0">
              <a:latin typeface="黑体" panose="02010609060101010101" pitchFamily="2" charset="-122"/>
              <a:ea typeface="黑体" panose="02010609060101010101" pitchFamily="2" charset="-122"/>
            </a:endParaRPr>
          </a:p>
          <a:p>
            <a:pPr>
              <a:lnSpc>
                <a:spcPct val="150000"/>
              </a:lnSpc>
              <a:buNone/>
            </a:pPr>
            <a:r>
              <a:rPr lang="en-US" altLang="zh-CN" dirty="0">
                <a:latin typeface="黑体" panose="02010609060101010101" pitchFamily="2" charset="-122"/>
                <a:ea typeface="黑体" panose="02010609060101010101" pitchFamily="2" charset="-122"/>
              </a:rPr>
              <a:t>	</a:t>
            </a:r>
            <a:r>
              <a:rPr lang="zh-CN" altLang="en-US" dirty="0">
                <a:latin typeface="黑体" panose="02010609060101010101" pitchFamily="2" charset="-122"/>
                <a:ea typeface="黑体" panose="02010609060101010101" pitchFamily="2" charset="-122"/>
              </a:rPr>
              <a:t>所以，</a:t>
            </a:r>
            <a:r>
              <a:rPr lang="en-US" altLang="zh-CN" dirty="0">
                <a:latin typeface="黑体" panose="02010609060101010101" pitchFamily="2" charset="-122"/>
                <a:ea typeface="黑体" panose="02010609060101010101" pitchFamily="2" charset="-122"/>
              </a:rPr>
              <a:t>C=R*Log2</a:t>
            </a:r>
            <a:r>
              <a:rPr lang="zh-CN" altLang="zh-CN"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16</a:t>
            </a:r>
            <a:r>
              <a:rPr lang="zh-CN" altLang="zh-CN"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=20000b/s*4=80000b/s</a:t>
            </a:r>
            <a:endParaRPr lang="zh-CN" altLang="en-US" dirty="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descr="afbae0ddf0234c3bbd5a2eb4a4d10acd# #矩形 674"/>
          <p:cNvSpPr>
            <a:spLocks noGrp="1"/>
          </p:cNvSpPr>
          <p:nvPr>
            <p:ph type="title"/>
          </p:nvPr>
        </p:nvSpPr>
        <p:spPr/>
        <p:txBody>
          <a:bodyPr anchor="ctr"/>
          <a:lstStyle/>
          <a:p>
            <a:pPr lvl="0"/>
            <a:r>
              <a:rPr lang="en-US" altLang="zh-CN" sz="4000" b="1" dirty="0" smtClean="0">
                <a:solidFill>
                  <a:schemeClr val="bg1"/>
                </a:solidFill>
              </a:rPr>
              <a:t>					</a:t>
            </a:r>
            <a:br>
              <a:rPr lang="en-US" altLang="zh-CN" sz="4000" b="1" dirty="0" smtClean="0">
                <a:solidFill>
                  <a:schemeClr val="bg1"/>
                </a:solidFill>
              </a:rPr>
            </a:br>
            <a:r>
              <a:rPr lang="en-US" altLang="zh-CN" sz="4000" b="1" dirty="0">
                <a:solidFill>
                  <a:schemeClr val="bg1"/>
                </a:solidFill>
              </a:rPr>
              <a:t/>
            </a:r>
            <a:br>
              <a:rPr lang="en-US" altLang="zh-CN" sz="4000" b="1" dirty="0">
                <a:solidFill>
                  <a:schemeClr val="bg1"/>
                </a:solidFill>
              </a:rPr>
            </a:br>
            <a:r>
              <a:rPr lang="en-US" altLang="zh-CN" sz="4000" b="1" dirty="0" smtClean="0">
                <a:solidFill>
                  <a:schemeClr val="bg1"/>
                </a:solidFill>
              </a:rPr>
              <a:t>							</a:t>
            </a:r>
            <a:r>
              <a:rPr lang="zh-CN" altLang="en-US" sz="4000" b="1" dirty="0" smtClean="0">
                <a:solidFill>
                  <a:schemeClr val="bg1"/>
                </a:solidFill>
              </a:rPr>
              <a:t>香</a:t>
            </a:r>
            <a:r>
              <a:rPr lang="zh-CN" altLang="en-US" sz="4000" b="1" dirty="0">
                <a:solidFill>
                  <a:schemeClr val="bg1"/>
                </a:solidFill>
              </a:rPr>
              <a:t>农公式应用</a:t>
            </a:r>
          </a:p>
        </p:txBody>
      </p:sp>
      <p:sp>
        <p:nvSpPr>
          <p:cNvPr id="3" name="内容占位符 2"/>
          <p:cNvSpPr>
            <a:spLocks noGrp="1"/>
          </p:cNvSpPr>
          <p:nvPr>
            <p:ph idx="1"/>
          </p:nvPr>
        </p:nvSpPr>
        <p:spPr>
          <a:ln>
            <a:solidFill>
              <a:schemeClr val="tx1"/>
            </a:solidFill>
            <a:prstDash val="sysDot"/>
            <a:miter/>
          </a:ln>
        </p:spPr>
        <p:txBody>
          <a:bodyPr anchor="t">
            <a:normAutofit/>
          </a:bodyPr>
          <a:lstStyle/>
          <a:p>
            <a:pPr fontAlgn="base">
              <a:lnSpc>
                <a:spcPct val="150000"/>
              </a:lnSpc>
              <a:buNone/>
            </a:pPr>
            <a:r>
              <a:rPr lang="zh-CN" altLang="en-US" b="1" strike="noStrike" noProof="1" smtClean="0">
                <a:solidFill>
                  <a:srgbClr val="FF0000"/>
                </a:solidFill>
                <a:latin typeface="黑体" panose="02010609060101010101" pitchFamily="2" charset="-122"/>
                <a:ea typeface="黑体" panose="02010609060101010101" pitchFamily="2" charset="-122"/>
              </a:rPr>
              <a:t>问题提出</a:t>
            </a:r>
            <a:r>
              <a:rPr lang="zh-CN" altLang="en-US" b="1" strike="noStrike" noProof="1" smtClean="0">
                <a:latin typeface="黑体" panose="02010609060101010101" pitchFamily="2" charset="-122"/>
                <a:ea typeface="黑体" panose="02010609060101010101" pitchFamily="2" charset="-122"/>
              </a:rPr>
              <a:t>：</a:t>
            </a:r>
            <a:endParaRPr lang="en-US" altLang="zh-CN" b="1" strike="noStrike" noProof="1" smtClean="0">
              <a:latin typeface="黑体" panose="02010609060101010101" pitchFamily="2" charset="-122"/>
              <a:ea typeface="黑体" panose="02010609060101010101" pitchFamily="2" charset="-122"/>
            </a:endParaRPr>
          </a:p>
          <a:p>
            <a:pPr fontAlgn="base">
              <a:lnSpc>
                <a:spcPct val="150000"/>
              </a:lnSpc>
              <a:buNone/>
            </a:pPr>
            <a:r>
              <a:rPr lang="en-US" altLang="zh-CN" b="1" strike="noStrike" noProof="1" smtClean="0">
                <a:latin typeface="黑体" panose="02010609060101010101" pitchFamily="2" charset="-122"/>
                <a:ea typeface="黑体" panose="02010609060101010101" pitchFamily="2" charset="-122"/>
              </a:rPr>
              <a:t>	</a:t>
            </a:r>
            <a:r>
              <a:rPr lang="zh-CN" altLang="zh-CN" b="1" strike="noStrike" noProof="1" smtClean="0">
                <a:latin typeface="黑体" panose="02010609060101010101" pitchFamily="2" charset="-122"/>
                <a:ea typeface="黑体" panose="02010609060101010101" pitchFamily="2" charset="-122"/>
              </a:rPr>
              <a:t>假定信道带宽为为</a:t>
            </a:r>
            <a:r>
              <a:rPr lang="en-US" altLang="zh-CN" b="1" strike="noStrike" noProof="1" smtClean="0">
                <a:latin typeface="黑体" panose="02010609060101010101" pitchFamily="2" charset="-122"/>
                <a:ea typeface="黑体" panose="02010609060101010101" pitchFamily="2" charset="-122"/>
              </a:rPr>
              <a:t>7000Hz</a:t>
            </a:r>
            <a:r>
              <a:rPr lang="zh-CN" altLang="zh-CN" b="1" strike="noStrike" noProof="1" smtClean="0">
                <a:latin typeface="黑体" panose="02010609060101010101" pitchFamily="2" charset="-122"/>
                <a:ea typeface="黑体" panose="02010609060101010101" pitchFamily="2" charset="-122"/>
              </a:rPr>
              <a:t>，最大信道传输速率为</a:t>
            </a:r>
            <a:r>
              <a:rPr lang="en-US" altLang="zh-CN" b="1" strike="noStrike" noProof="1" smtClean="0">
                <a:latin typeface="黑体" panose="02010609060101010101" pitchFamily="2" charset="-122"/>
                <a:ea typeface="黑体" panose="02010609060101010101" pitchFamily="2" charset="-122"/>
              </a:rPr>
              <a:t>35Kb/</a:t>
            </a:r>
            <a:r>
              <a:rPr lang="zh-CN" altLang="zh-CN" b="1" strike="noStrike" noProof="1" smtClean="0">
                <a:latin typeface="黑体" panose="02010609060101010101" pitchFamily="2" charset="-122"/>
                <a:ea typeface="黑体" panose="02010609060101010101" pitchFamily="2" charset="-122"/>
              </a:rPr>
              <a:t>ｓ，那么若想使最大信道传输速率增加</a:t>
            </a:r>
            <a:r>
              <a:rPr lang="en-US" altLang="zh-CN" b="1" strike="noStrike" noProof="1" smtClean="0">
                <a:latin typeface="黑体" panose="02010609060101010101" pitchFamily="2" charset="-122"/>
                <a:ea typeface="黑体" panose="02010609060101010101" pitchFamily="2" charset="-122"/>
              </a:rPr>
              <a:t>60%</a:t>
            </a:r>
            <a:r>
              <a:rPr lang="zh-CN" altLang="zh-CN" b="1" strike="noStrike" noProof="1" smtClean="0">
                <a:latin typeface="黑体" panose="02010609060101010101" pitchFamily="2" charset="-122"/>
                <a:ea typeface="黑体" panose="02010609060101010101" pitchFamily="2" charset="-122"/>
              </a:rPr>
              <a:t>，问信噪比Ｓ</a:t>
            </a:r>
            <a:r>
              <a:rPr lang="en-US" altLang="zh-CN" b="1" strike="noStrike" noProof="1" smtClean="0">
                <a:latin typeface="黑体" panose="02010609060101010101" pitchFamily="2" charset="-122"/>
                <a:ea typeface="黑体" panose="02010609060101010101" pitchFamily="2" charset="-122"/>
              </a:rPr>
              <a:t>/</a:t>
            </a:r>
            <a:r>
              <a:rPr lang="zh-CN" altLang="zh-CN" b="1" strike="noStrike" noProof="1" smtClean="0">
                <a:latin typeface="黑体" panose="02010609060101010101" pitchFamily="2" charset="-122"/>
                <a:ea typeface="黑体" panose="02010609060101010101" pitchFamily="2" charset="-122"/>
              </a:rPr>
              <a:t>Ｎ应增大到多少倍？</a:t>
            </a:r>
            <a:endParaRPr lang="en-US" altLang="zh-CN" b="1" strike="noStrike" noProof="1" smtClean="0">
              <a:latin typeface="黑体" panose="02010609060101010101" pitchFamily="2" charset="-122"/>
              <a:ea typeface="黑体" panose="02010609060101010101" pitchFamily="2" charset="-122"/>
            </a:endParaRPr>
          </a:p>
          <a:p>
            <a:pPr fontAlgn="base">
              <a:lnSpc>
                <a:spcPct val="150000"/>
              </a:lnSpc>
              <a:buNone/>
            </a:pPr>
            <a:r>
              <a:rPr lang="en-US" altLang="zh-CN" b="1" strike="noStrike" noProof="1">
                <a:latin typeface="黑体" panose="02010609060101010101" pitchFamily="2" charset="-122"/>
                <a:ea typeface="黑体" panose="02010609060101010101" pitchFamily="2" charset="-122"/>
              </a:rPr>
              <a:t>	</a:t>
            </a:r>
            <a:r>
              <a:rPr lang="zh-CN" altLang="zh-CN" b="1" strike="noStrike" noProof="1" smtClean="0">
                <a:latin typeface="黑体" panose="02010609060101010101" pitchFamily="2" charset="-122"/>
                <a:ea typeface="黑体" panose="02010609060101010101" pitchFamily="2" charset="-122"/>
              </a:rPr>
              <a:t>如果在刚才计算出的基础上将信噪比Ｓ</a:t>
            </a:r>
            <a:r>
              <a:rPr lang="en-US" altLang="zh-CN" b="1" strike="noStrike" noProof="1" smtClean="0">
                <a:latin typeface="黑体" panose="02010609060101010101" pitchFamily="2" charset="-122"/>
                <a:ea typeface="黑体" panose="02010609060101010101" pitchFamily="2" charset="-122"/>
              </a:rPr>
              <a:t>/</a:t>
            </a:r>
            <a:r>
              <a:rPr lang="zh-CN" altLang="zh-CN" b="1" strike="noStrike" noProof="1" smtClean="0">
                <a:latin typeface="黑体" panose="02010609060101010101" pitchFamily="2" charset="-122"/>
                <a:ea typeface="黑体" panose="02010609060101010101" pitchFamily="2" charset="-122"/>
              </a:rPr>
              <a:t>Ｎ再增大到</a:t>
            </a:r>
            <a:r>
              <a:rPr lang="en-US" altLang="zh-CN" b="1" strike="noStrike" noProof="1" smtClean="0">
                <a:latin typeface="黑体" panose="02010609060101010101" pitchFamily="2" charset="-122"/>
                <a:ea typeface="黑体" panose="02010609060101010101" pitchFamily="2" charset="-122"/>
              </a:rPr>
              <a:t>10</a:t>
            </a:r>
            <a:r>
              <a:rPr lang="zh-CN" altLang="zh-CN" b="1" strike="noStrike" noProof="1" smtClean="0">
                <a:latin typeface="黑体" panose="02010609060101010101" pitchFamily="2" charset="-122"/>
                <a:ea typeface="黑体" panose="02010609060101010101" pitchFamily="2" charset="-122"/>
              </a:rPr>
              <a:t>倍，问最大信息速率能否再增加</a:t>
            </a:r>
            <a:r>
              <a:rPr lang="en-US" altLang="zh-CN" b="1" strike="noStrike" noProof="1" smtClean="0">
                <a:latin typeface="黑体" panose="02010609060101010101" pitchFamily="2" charset="-122"/>
                <a:ea typeface="黑体" panose="02010609060101010101" pitchFamily="2" charset="-122"/>
              </a:rPr>
              <a:t>20%</a:t>
            </a:r>
            <a:r>
              <a:rPr lang="zh-CN" altLang="zh-CN" b="1" strike="noStrike" noProof="1" smtClean="0">
                <a:latin typeface="黑体" panose="02010609060101010101" pitchFamily="2" charset="-122"/>
                <a:ea typeface="黑体" panose="02010609060101010101" pitchFamily="2" charset="-122"/>
              </a:rPr>
              <a:t>？</a:t>
            </a:r>
            <a:r>
              <a:rPr lang="en-US" altLang="zh-CN" b="1" strike="noStrike" noProof="1" smtClean="0">
                <a:latin typeface="黑体" panose="02010609060101010101" pitchFamily="2" charset="-122"/>
                <a:ea typeface="黑体" panose="02010609060101010101" pitchFamily="2" charset="-122"/>
              </a:rPr>
              <a:t> </a:t>
            </a:r>
            <a:endParaRPr lang="zh-CN" altLang="zh-CN" b="1" strike="noStrike" noProof="1" smtClean="0">
              <a:latin typeface="黑体" panose="02010609060101010101" pitchFamily="2" charset="-122"/>
              <a:ea typeface="黑体" panose="02010609060101010101" pitchFamily="2" charset="-122"/>
            </a:endParaRPr>
          </a:p>
          <a:p>
            <a:pPr fontAlgn="base">
              <a:lnSpc>
                <a:spcPct val="150000"/>
              </a:lnSpc>
            </a:pPr>
            <a:endParaRPr lang="zh-CN" altLang="en-US" b="1" strike="noStrike" noProof="1">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22529" descr="afbae0ddf0234c3bbd5a2eb4a4d10acd# #矩形 674"/>
          <p:cNvSpPr>
            <a:spLocks noGrp="1"/>
          </p:cNvSpPr>
          <p:nvPr>
            <p:ph type="title"/>
          </p:nvPr>
        </p:nvSpPr>
        <p:spPr>
          <a:xfrm>
            <a:off x="395288" y="1700213"/>
            <a:ext cx="8353425" cy="2460625"/>
          </a:xfrm>
        </p:spPr>
        <p:txBody>
          <a:bodyPr anchor="ctr"/>
          <a:lstStyle/>
          <a:p>
            <a:pPr lvl="0" algn="l">
              <a:lnSpc>
                <a:spcPct val="120000"/>
              </a:lnSpc>
            </a:pPr>
            <a:r>
              <a:rPr lang="zh-CN" altLang="en-US" sz="2800" b="1" dirty="0">
                <a:latin typeface="黑体" panose="02010609060101010101" pitchFamily="2" charset="-122"/>
                <a:ea typeface="黑体" panose="02010609060101010101" pitchFamily="2" charset="-122"/>
              </a:rPr>
              <a:t>信噪比：信号的平均功能和噪声的平均功率之比，记为</a:t>
            </a:r>
            <a:r>
              <a:rPr lang="en-US" altLang="zh-CN" sz="2800" b="1" dirty="0">
                <a:latin typeface="黑体" panose="02010609060101010101" pitchFamily="2" charset="-122"/>
                <a:ea typeface="黑体" panose="02010609060101010101" pitchFamily="2" charset="-122"/>
              </a:rPr>
              <a:t>S/N</a:t>
            </a:r>
            <a:r>
              <a:rPr lang="zh-CN" altLang="en-US" sz="2800" b="1" dirty="0">
                <a:latin typeface="黑体" panose="02010609060101010101" pitchFamily="2" charset="-122"/>
                <a:ea typeface="黑体" panose="02010609060101010101" pitchFamily="2" charset="-122"/>
              </a:rPr>
              <a:t>。</a:t>
            </a:r>
            <a:br>
              <a:rPr lang="zh-CN" altLang="en-US" sz="2800" b="1" dirty="0">
                <a:latin typeface="黑体" panose="02010609060101010101" pitchFamily="2" charset="-122"/>
                <a:ea typeface="黑体" panose="02010609060101010101" pitchFamily="2" charset="-122"/>
              </a:rPr>
            </a:br>
            <a:r>
              <a:rPr lang="zh-CN" altLang="en-US" sz="2800" b="1" dirty="0">
                <a:latin typeface="黑体" panose="02010609060101010101" pitchFamily="2" charset="-122"/>
                <a:ea typeface="黑体" panose="02010609060101010101" pitchFamily="2" charset="-122"/>
              </a:rPr>
              <a:t>   信噪比</a:t>
            </a:r>
            <a:r>
              <a:rPr lang="en-US" altLang="zh-CN" sz="2800" b="1" dirty="0">
                <a:latin typeface="黑体" panose="02010609060101010101" pitchFamily="2" charset="-122"/>
                <a:ea typeface="黑体" panose="02010609060101010101" pitchFamily="2" charset="-122"/>
              </a:rPr>
              <a:t>=10</a:t>
            </a:r>
            <a:r>
              <a:rPr lang="en-US" altLang="zh-CN" sz="2800" b="1" dirty="0">
                <a:latin typeface="黑体" panose="02010609060101010101" pitchFamily="2" charset="-122"/>
                <a:ea typeface="黑体" panose="02010609060101010101" pitchFamily="2" charset="-122"/>
                <a:sym typeface="Arial" panose="020B0604020202020204" pitchFamily="34" charset="0"/>
              </a:rPr>
              <a:t> log</a:t>
            </a:r>
            <a:r>
              <a:rPr lang="en-US" altLang="zh-CN" sz="2800" b="1" baseline="-25000" dirty="0">
                <a:latin typeface="黑体" panose="02010609060101010101" pitchFamily="2" charset="-122"/>
                <a:ea typeface="黑体" panose="02010609060101010101" pitchFamily="2" charset="-122"/>
                <a:sym typeface="Arial" panose="020B0604020202020204" pitchFamily="34" charset="0"/>
              </a:rPr>
              <a:t>10</a:t>
            </a:r>
            <a:r>
              <a:rPr lang="en-US" altLang="zh-CN" sz="2800" b="1" dirty="0">
                <a:latin typeface="黑体" panose="02010609060101010101" pitchFamily="2" charset="-122"/>
                <a:ea typeface="黑体" panose="02010609060101010101" pitchFamily="2" charset="-122"/>
                <a:sym typeface="Arial" panose="020B0604020202020204" pitchFamily="34" charset="0"/>
              </a:rPr>
              <a:t>(</a:t>
            </a:r>
            <a:r>
              <a:rPr lang="en-US" altLang="zh-CN" sz="2800" b="1" i="1" dirty="0">
                <a:latin typeface="黑体" panose="02010609060101010101" pitchFamily="2" charset="-122"/>
                <a:ea typeface="黑体" panose="02010609060101010101" pitchFamily="2" charset="-122"/>
                <a:sym typeface="Arial" panose="020B0604020202020204" pitchFamily="34" charset="0"/>
              </a:rPr>
              <a:t>S</a:t>
            </a:r>
            <a:r>
              <a:rPr lang="en-US" altLang="zh-CN" sz="2800" b="1" dirty="0">
                <a:latin typeface="黑体" panose="02010609060101010101" pitchFamily="2" charset="-122"/>
                <a:ea typeface="黑体" panose="02010609060101010101" pitchFamily="2" charset="-122"/>
                <a:sym typeface="Arial" panose="020B0604020202020204" pitchFamily="34" charset="0"/>
              </a:rPr>
              <a:t>/</a:t>
            </a:r>
            <a:r>
              <a:rPr lang="en-US" altLang="zh-CN" sz="2800" b="1" i="1" dirty="0">
                <a:latin typeface="黑体" panose="02010609060101010101" pitchFamily="2" charset="-122"/>
                <a:ea typeface="黑体" panose="02010609060101010101" pitchFamily="2" charset="-122"/>
                <a:sym typeface="Arial" panose="020B0604020202020204" pitchFamily="34" charset="0"/>
              </a:rPr>
              <a:t>N</a:t>
            </a:r>
            <a:r>
              <a:rPr lang="en-US" altLang="zh-CN" sz="2800" b="1" dirty="0">
                <a:latin typeface="黑体" panose="02010609060101010101" pitchFamily="2" charset="-122"/>
                <a:ea typeface="黑体" panose="02010609060101010101" pitchFamily="2" charset="-122"/>
                <a:sym typeface="Arial" panose="020B0604020202020204" pitchFamily="34" charset="0"/>
              </a:rPr>
              <a:t>) </a:t>
            </a:r>
            <a:r>
              <a:rPr lang="en-US" altLang="en-US" sz="2800" b="1" dirty="0">
                <a:latin typeface="黑体" panose="02010609060101010101" pitchFamily="2" charset="-122"/>
                <a:ea typeface="黑体" panose="02010609060101010101" pitchFamily="2" charset="-122"/>
                <a:sym typeface="Arial" panose="020B0604020202020204" pitchFamily="34" charset="0"/>
              </a:rPr>
              <a:t>（</a:t>
            </a:r>
            <a:r>
              <a:rPr lang="en-US" altLang="zh-CN" sz="2800" b="1" dirty="0">
                <a:latin typeface="黑体" panose="02010609060101010101" pitchFamily="2" charset="-122"/>
                <a:ea typeface="黑体" panose="02010609060101010101" pitchFamily="2" charset="-122"/>
                <a:sym typeface="Arial" panose="020B0604020202020204" pitchFamily="34" charset="0"/>
              </a:rPr>
              <a:t>dB)</a:t>
            </a:r>
            <a:br>
              <a:rPr lang="en-US" altLang="zh-CN" sz="2800" b="1" dirty="0">
                <a:latin typeface="黑体" panose="02010609060101010101" pitchFamily="2" charset="-122"/>
                <a:ea typeface="黑体" panose="02010609060101010101" pitchFamily="2" charset="-122"/>
                <a:sym typeface="Arial" panose="020B0604020202020204" pitchFamily="34" charset="0"/>
              </a:rPr>
            </a:br>
            <a:r>
              <a:rPr lang="zh-CN" altLang="en-US" sz="2800" b="1" dirty="0">
                <a:latin typeface="黑体" panose="02010609060101010101" pitchFamily="2" charset="-122"/>
                <a:ea typeface="黑体" panose="02010609060101010101" pitchFamily="2" charset="-122"/>
                <a:sym typeface="宋体" panose="02010600030101010101" pitchFamily="2" charset="-122"/>
              </a:rPr>
              <a:t>香农公式指出：</a:t>
            </a:r>
            <a:endParaRPr lang="en-US" altLang="en-US" sz="2800" b="1" dirty="0">
              <a:latin typeface="黑体" panose="02010609060101010101" pitchFamily="2" charset="-122"/>
              <a:ea typeface="黑体" panose="02010609060101010101" pitchFamily="2" charset="-122"/>
              <a:sym typeface="Arial" panose="020B0604020202020204" pitchFamily="34" charset="0"/>
            </a:endParaRPr>
          </a:p>
        </p:txBody>
      </p:sp>
      <p:grpSp>
        <p:nvGrpSpPr>
          <p:cNvPr id="2" name="组合 22531"/>
          <p:cNvGrpSpPr/>
          <p:nvPr/>
        </p:nvGrpSpPr>
        <p:grpSpPr>
          <a:xfrm>
            <a:off x="530225" y="4654550"/>
            <a:ext cx="6442075" cy="977900"/>
            <a:chOff x="0" y="0"/>
            <a:chExt cx="8200" cy="4058"/>
          </a:xfrm>
        </p:grpSpPr>
        <p:sp>
          <p:nvSpPr>
            <p:cNvPr id="41987" name="上箭头 22532"/>
            <p:cNvSpPr/>
            <p:nvPr/>
          </p:nvSpPr>
          <p:spPr>
            <a:xfrm>
              <a:off x="0" y="0"/>
              <a:ext cx="8200" cy="4058"/>
            </a:xfrm>
            <a:prstGeom prst="upArrow">
              <a:avLst>
                <a:gd name="adj1" fmla="val 57824"/>
                <a:gd name="adj2" fmla="val 54361"/>
              </a:avLst>
            </a:prstGeom>
            <a:gradFill rotWithShape="1">
              <a:gsLst>
                <a:gs pos="0">
                  <a:schemeClr val="folHlink"/>
                </a:gs>
                <a:gs pos="100000">
                  <a:srgbClr val="FFFFFF"/>
                </a:gs>
              </a:gsLst>
              <a:lin ang="5400000" scaled="1"/>
              <a:tileRect/>
            </a:gradFill>
            <a:ln w="9525">
              <a:noFill/>
            </a:ln>
          </p:spPr>
          <p:txBody>
            <a:bodyPr anchor="t"/>
            <a:lstStyle/>
            <a:p>
              <a:pPr lvl="0" algn="ctr">
                <a:buFont typeface="Arial" panose="020B0604020202020204" pitchFamily="34" charset="0"/>
                <a:buNone/>
              </a:pPr>
              <a:endParaRPr lang="zh-CN" altLang="zh-CN" b="1">
                <a:solidFill>
                  <a:schemeClr val="tx2"/>
                </a:solidFill>
                <a:latin typeface="GungsuhChe" panose="02030609000101010101" pitchFamily="49" charset="-127"/>
                <a:ea typeface="GungsuhChe" panose="02030609000101010101" pitchFamily="49" charset="-127"/>
              </a:endParaRPr>
            </a:p>
          </p:txBody>
        </p:sp>
        <p:sp>
          <p:nvSpPr>
            <p:cNvPr id="41988" name="文本框 22533"/>
            <p:cNvSpPr txBox="1"/>
            <p:nvPr/>
          </p:nvSpPr>
          <p:spPr>
            <a:xfrm>
              <a:off x="340" y="1247"/>
              <a:ext cx="7258" cy="1916"/>
            </a:xfrm>
            <a:prstGeom prst="rect">
              <a:avLst/>
            </a:prstGeom>
            <a:noFill/>
            <a:ln w="9525">
              <a:noFill/>
            </a:ln>
          </p:spPr>
          <p:txBody>
            <a:bodyPr anchor="t">
              <a:spAutoFit/>
            </a:bodyPr>
            <a:lstStyle/>
            <a:p>
              <a:pPr lvl="0" algn="ctr" eaLnBrk="0" hangingPunct="0">
                <a:buFont typeface="Arial" panose="020B0604020202020204" pitchFamily="34" charset="0"/>
                <a:buNone/>
              </a:pPr>
              <a:r>
                <a:rPr lang="en-US" altLang="zh-CN" sz="2400" b="1" i="1" dirty="0">
                  <a:solidFill>
                    <a:schemeClr val="tx2"/>
                  </a:solidFill>
                  <a:latin typeface="GungsuhChe" panose="02030609000101010101" pitchFamily="49" charset="-127"/>
                  <a:ea typeface="GungsuhChe" panose="02030609000101010101" pitchFamily="49" charset="-127"/>
                </a:rPr>
                <a:t>C</a:t>
              </a:r>
              <a:r>
                <a:rPr lang="en-US" altLang="zh-CN" sz="2400" b="1" dirty="0">
                  <a:solidFill>
                    <a:schemeClr val="tx2"/>
                  </a:solidFill>
                  <a:latin typeface="GungsuhChe" panose="02030609000101010101" pitchFamily="49" charset="-127"/>
                  <a:ea typeface="GungsuhChe" panose="02030609000101010101" pitchFamily="49" charset="-127"/>
                </a:rPr>
                <a:t> = </a:t>
              </a:r>
              <a:r>
                <a:rPr lang="en-US" altLang="zh-CN" sz="2400" b="1" i="1" dirty="0">
                  <a:solidFill>
                    <a:schemeClr val="tx2"/>
                  </a:solidFill>
                  <a:latin typeface="GungsuhChe" panose="02030609000101010101" pitchFamily="49" charset="-127"/>
                  <a:ea typeface="GungsuhChe" panose="02030609000101010101" pitchFamily="49" charset="-127"/>
                </a:rPr>
                <a:t>W</a:t>
              </a:r>
              <a:r>
                <a:rPr lang="en-US" altLang="zh-CN" sz="2400" b="1" dirty="0">
                  <a:solidFill>
                    <a:schemeClr val="tx2"/>
                  </a:solidFill>
                  <a:latin typeface="GungsuhChe" panose="02030609000101010101" pitchFamily="49" charset="-127"/>
                  <a:ea typeface="GungsuhChe" panose="02030609000101010101" pitchFamily="49" charset="-127"/>
                </a:rPr>
                <a:t> log2(1+</a:t>
              </a:r>
              <a:r>
                <a:rPr lang="en-US" altLang="zh-CN" sz="2400" b="1" i="1" dirty="0">
                  <a:solidFill>
                    <a:schemeClr val="tx2"/>
                  </a:solidFill>
                  <a:latin typeface="GungsuhChe" panose="02030609000101010101" pitchFamily="49" charset="-127"/>
                  <a:ea typeface="GungsuhChe" panose="02030609000101010101" pitchFamily="49" charset="-127"/>
                </a:rPr>
                <a:t>S</a:t>
              </a:r>
              <a:r>
                <a:rPr lang="en-US" altLang="zh-CN" sz="2400" b="1" dirty="0">
                  <a:solidFill>
                    <a:schemeClr val="tx2"/>
                  </a:solidFill>
                  <a:latin typeface="GungsuhChe" panose="02030609000101010101" pitchFamily="49" charset="-127"/>
                  <a:ea typeface="GungsuhChe" panose="02030609000101010101" pitchFamily="49" charset="-127"/>
                </a:rPr>
                <a:t>/</a:t>
              </a:r>
              <a:r>
                <a:rPr lang="en-US" altLang="zh-CN" sz="2400" b="1" i="1" dirty="0">
                  <a:solidFill>
                    <a:schemeClr val="tx2"/>
                  </a:solidFill>
                  <a:latin typeface="GungsuhChe" panose="02030609000101010101" pitchFamily="49" charset="-127"/>
                  <a:ea typeface="GungsuhChe" panose="02030609000101010101" pitchFamily="49" charset="-127"/>
                </a:rPr>
                <a:t>N</a:t>
              </a:r>
              <a:r>
                <a:rPr lang="en-US" altLang="zh-CN" sz="2400" b="1" dirty="0">
                  <a:solidFill>
                    <a:schemeClr val="tx2"/>
                  </a:solidFill>
                  <a:latin typeface="GungsuhChe" panose="02030609000101010101" pitchFamily="49" charset="-127"/>
                  <a:ea typeface="GungsuhChe" panose="02030609000101010101" pitchFamily="49" charset="-127"/>
                </a:rPr>
                <a:t>)  b/s </a:t>
              </a:r>
            </a:p>
          </p:txBody>
        </p:sp>
      </p:grpSp>
      <p:sp>
        <p:nvSpPr>
          <p:cNvPr id="41989" name="文本框 1"/>
          <p:cNvSpPr txBox="1"/>
          <p:nvPr/>
        </p:nvSpPr>
        <p:spPr>
          <a:xfrm>
            <a:off x="468313" y="4076700"/>
            <a:ext cx="8086725" cy="585788"/>
          </a:xfrm>
          <a:prstGeom prst="rect">
            <a:avLst/>
          </a:prstGeom>
          <a:noFill/>
          <a:ln w="9525">
            <a:noFill/>
          </a:ln>
        </p:spPr>
        <p:txBody>
          <a:bodyPr anchor="t">
            <a:spAutoFit/>
          </a:bodyPr>
          <a:lstStyle/>
          <a:p>
            <a:pPr lvl="0">
              <a:buFont typeface="Arial" panose="020B0604020202020204" pitchFamily="34" charset="0"/>
              <a:buNone/>
            </a:pPr>
            <a:r>
              <a:rPr lang="zh-CN" altLang="en-US" sz="2800" b="1" dirty="0">
                <a:solidFill>
                  <a:schemeClr val="tx2"/>
                </a:solidFill>
                <a:latin typeface="黑体" panose="02010609060101010101" pitchFamily="2" charset="-122"/>
                <a:ea typeface="黑体" panose="02010609060101010101" pitchFamily="2" charset="-122"/>
                <a:sym typeface="宋体" panose="02010600030101010101" pitchFamily="2" charset="-122"/>
              </a:rPr>
              <a:t>信道的极限信息传输速率 </a:t>
            </a:r>
            <a:r>
              <a:rPr lang="en-US" altLang="zh-CN" sz="2800" b="1" i="1" dirty="0">
                <a:solidFill>
                  <a:schemeClr val="tx2"/>
                </a:solidFill>
                <a:latin typeface="黑体" panose="02010609060101010101" pitchFamily="2" charset="-122"/>
                <a:ea typeface="黑体" panose="02010609060101010101" pitchFamily="2" charset="-122"/>
                <a:sym typeface="宋体" panose="02010600030101010101" pitchFamily="2" charset="-122"/>
              </a:rPr>
              <a:t>C </a:t>
            </a:r>
            <a:r>
              <a:rPr lang="zh-CN" altLang="en-US" sz="3200" b="1" dirty="0">
                <a:solidFill>
                  <a:schemeClr val="tx2"/>
                </a:solidFill>
                <a:latin typeface="黑体" panose="02010609060101010101" pitchFamily="2" charset="-122"/>
                <a:ea typeface="黑体" panose="02010609060101010101" pitchFamily="2" charset="-122"/>
                <a:sym typeface="宋体" panose="02010600030101010101" pitchFamily="2" charset="-122"/>
              </a:rPr>
              <a:t>可表达为：</a:t>
            </a:r>
            <a:r>
              <a:rPr lang="zh-CN" altLang="en-US" sz="2800" b="1" i="1" dirty="0">
                <a:solidFill>
                  <a:schemeClr val="tx2"/>
                </a:solidFill>
                <a:latin typeface="黑体" panose="02010609060101010101" pitchFamily="2" charset="-122"/>
                <a:ea typeface="黑体" panose="02010609060101010101" pitchFamily="2" charset="-122"/>
                <a:sym typeface="宋体" panose="02010600030101010101" pitchFamily="2" charset="-122"/>
              </a:rPr>
              <a:t>        </a:t>
            </a:r>
          </a:p>
        </p:txBody>
      </p:sp>
      <p:sp>
        <p:nvSpPr>
          <p:cNvPr id="3" name="文本框 2"/>
          <p:cNvSpPr txBox="1"/>
          <p:nvPr/>
        </p:nvSpPr>
        <p:spPr>
          <a:xfrm>
            <a:off x="395288" y="5661025"/>
            <a:ext cx="7727950" cy="708025"/>
          </a:xfrm>
          <a:prstGeom prst="rect">
            <a:avLst/>
          </a:prstGeom>
          <a:noFill/>
          <a:ln w="9525">
            <a:noFill/>
          </a:ln>
        </p:spPr>
        <p:txBody>
          <a:bodyPr anchor="t">
            <a:spAutoFit/>
          </a:bodyPr>
          <a:lstStyle/>
          <a:p>
            <a:pPr lvl="1" indent="0">
              <a:buFont typeface="Arial" panose="020B0604020202020204" pitchFamily="34" charset="0"/>
              <a:buNone/>
            </a:pPr>
            <a:r>
              <a:rPr lang="en-US" altLang="zh-CN" sz="2000" b="1" i="1" dirty="0">
                <a:solidFill>
                  <a:schemeClr val="tx2"/>
                </a:solidFill>
                <a:latin typeface="黑体" panose="02010609060101010101" pitchFamily="2" charset="-122"/>
                <a:ea typeface="黑体" panose="02010609060101010101" pitchFamily="2" charset="-122"/>
                <a:sym typeface="宋体" panose="02010600030101010101" pitchFamily="2" charset="-122"/>
              </a:rPr>
              <a:t>W </a:t>
            </a:r>
            <a:r>
              <a:rPr lang="zh-CN" altLang="en-US" sz="2000" b="1" dirty="0">
                <a:solidFill>
                  <a:schemeClr val="tx2"/>
                </a:solidFill>
                <a:latin typeface="黑体" panose="02010609060101010101" pitchFamily="2" charset="-122"/>
                <a:ea typeface="黑体" panose="02010609060101010101" pitchFamily="2" charset="-122"/>
                <a:sym typeface="宋体" panose="02010600030101010101" pitchFamily="2" charset="-122"/>
              </a:rPr>
              <a:t>为信道的带宽（以 </a:t>
            </a:r>
            <a:r>
              <a:rPr lang="en-US" altLang="zh-CN" sz="2000" b="1" dirty="0">
                <a:solidFill>
                  <a:schemeClr val="tx2"/>
                </a:solidFill>
                <a:latin typeface="黑体" panose="02010609060101010101" pitchFamily="2" charset="-122"/>
                <a:ea typeface="黑体" panose="02010609060101010101" pitchFamily="2" charset="-122"/>
                <a:sym typeface="宋体" panose="02010600030101010101" pitchFamily="2" charset="-122"/>
              </a:rPr>
              <a:t>Hz </a:t>
            </a:r>
            <a:r>
              <a:rPr lang="zh-CN" altLang="en-US" sz="2000" b="1" dirty="0">
                <a:solidFill>
                  <a:schemeClr val="tx2"/>
                </a:solidFill>
                <a:latin typeface="黑体" panose="02010609060101010101" pitchFamily="2" charset="-122"/>
                <a:ea typeface="黑体" panose="02010609060101010101" pitchFamily="2" charset="-122"/>
                <a:sym typeface="宋体" panose="02010600030101010101" pitchFamily="2" charset="-122"/>
              </a:rPr>
              <a:t>为单位）；</a:t>
            </a:r>
            <a:r>
              <a:rPr lang="en-US" altLang="zh-CN" sz="2000" b="1" i="1" dirty="0">
                <a:solidFill>
                  <a:schemeClr val="tx2"/>
                </a:solidFill>
                <a:latin typeface="黑体" panose="02010609060101010101" pitchFamily="2" charset="-122"/>
                <a:ea typeface="黑体" panose="02010609060101010101" pitchFamily="2" charset="-122"/>
                <a:sym typeface="宋体" panose="02010600030101010101" pitchFamily="2" charset="-122"/>
              </a:rPr>
              <a:t>S </a:t>
            </a:r>
            <a:r>
              <a:rPr lang="zh-CN" altLang="en-US" sz="2000" b="1" dirty="0">
                <a:solidFill>
                  <a:schemeClr val="tx2"/>
                </a:solidFill>
                <a:latin typeface="黑体" panose="02010609060101010101" pitchFamily="2" charset="-122"/>
                <a:ea typeface="黑体" panose="02010609060101010101" pitchFamily="2" charset="-122"/>
                <a:sym typeface="宋体" panose="02010600030101010101" pitchFamily="2" charset="-122"/>
              </a:rPr>
              <a:t>为信道内所传信号的平均功率；</a:t>
            </a:r>
            <a:r>
              <a:rPr lang="en-US" altLang="zh-CN" sz="2000" b="1" i="1" dirty="0">
                <a:solidFill>
                  <a:schemeClr val="tx2"/>
                </a:solidFill>
                <a:latin typeface="黑体" panose="02010609060101010101" pitchFamily="2" charset="-122"/>
                <a:ea typeface="黑体" panose="02010609060101010101" pitchFamily="2" charset="-122"/>
                <a:sym typeface="宋体" panose="02010600030101010101" pitchFamily="2" charset="-122"/>
              </a:rPr>
              <a:t>N </a:t>
            </a:r>
            <a:r>
              <a:rPr lang="zh-CN" altLang="en-US" sz="2000" b="1" dirty="0">
                <a:solidFill>
                  <a:schemeClr val="tx2"/>
                </a:solidFill>
                <a:latin typeface="黑体" panose="02010609060101010101" pitchFamily="2" charset="-122"/>
                <a:ea typeface="黑体" panose="02010609060101010101" pitchFamily="2" charset="-122"/>
                <a:sym typeface="宋体" panose="02010600030101010101" pitchFamily="2" charset="-122"/>
              </a:rPr>
              <a:t>为信道内部的高斯噪声功率。  </a:t>
            </a:r>
          </a:p>
        </p:txBody>
      </p:sp>
      <p:sp>
        <p:nvSpPr>
          <p:cNvPr id="41991" name="标题 19457" descr="afbae0ddf0234c3bbd5a2eb4a4d10acd# #矩形 674"/>
          <p:cNvSpPr>
            <a:spLocks noGrp="1"/>
          </p:cNvSpPr>
          <p:nvPr/>
        </p:nvSpPr>
        <p:spPr>
          <a:xfrm>
            <a:off x="468313" y="188913"/>
            <a:ext cx="7848600" cy="863600"/>
          </a:xfrm>
          <a:prstGeom prst="rect">
            <a:avLst/>
          </a:prstGeom>
          <a:noFill/>
          <a:ln w="9525">
            <a:noFill/>
          </a:ln>
        </p:spPr>
        <p:txBody>
          <a:bodyPr anchor="ctr"/>
          <a:lstStyle/>
          <a:p>
            <a:pPr lvl="0" algn="ctr">
              <a:buFont typeface="Arial" panose="020B0604020202020204" pitchFamily="34" charset="0"/>
              <a:buNone/>
            </a:pPr>
            <a:r>
              <a:rPr lang="zh-CN" altLang="en-US" sz="4800" b="1" dirty="0">
                <a:solidFill>
                  <a:schemeClr val="bg1"/>
                </a:solidFill>
                <a:latin typeface="Arial" panose="020B0604020202020204" pitchFamily="34" charset="0"/>
                <a:ea typeface="宋体" panose="02010600030101010101" pitchFamily="2" charset="-122"/>
                <a:sym typeface="宋体" panose="02010600030101010101" pitchFamily="2" charset="-122"/>
              </a:rPr>
              <a:t>香农公式应用</a:t>
            </a:r>
          </a:p>
        </p:txBody>
      </p:sp>
      <p:sp>
        <p:nvSpPr>
          <p:cNvPr id="41992" name="矩形 8"/>
          <p:cNvSpPr/>
          <p:nvPr/>
        </p:nvSpPr>
        <p:spPr>
          <a:xfrm>
            <a:off x="611188" y="1196975"/>
            <a:ext cx="6354762" cy="584200"/>
          </a:xfrm>
          <a:prstGeom prst="rect">
            <a:avLst/>
          </a:prstGeom>
          <a:noFill/>
          <a:ln w="9525">
            <a:noFill/>
          </a:ln>
        </p:spPr>
        <p:txBody>
          <a:bodyPr wrap="none" anchor="t">
            <a:spAutoFit/>
          </a:bodyPr>
          <a:lstStyle/>
          <a:p>
            <a:pPr lvl="0"/>
            <a:r>
              <a:rPr lang="zh-CN" altLang="en-US" sz="3200" b="1" dirty="0">
                <a:solidFill>
                  <a:srgbClr val="FF0000"/>
                </a:solidFill>
                <a:latin typeface="黑体" panose="02010609060101010101" pitchFamily="2" charset="-122"/>
                <a:ea typeface="黑体" panose="02010609060101010101" pitchFamily="2" charset="-122"/>
              </a:rPr>
              <a:t>解题思路：复习信噪比和</a:t>
            </a:r>
            <a:r>
              <a:rPr lang="zh-CN" altLang="en-US" sz="3200" b="1" dirty="0">
                <a:solidFill>
                  <a:srgbClr val="FF0000"/>
                </a:solidFill>
                <a:latin typeface="黑体" panose="02010609060101010101" pitchFamily="2" charset="-122"/>
                <a:ea typeface="黑体" panose="02010609060101010101" pitchFamily="2" charset="-122"/>
                <a:sym typeface="宋体" panose="02010600030101010101" pitchFamily="2" charset="-122"/>
              </a:rPr>
              <a:t>香农公式</a:t>
            </a:r>
            <a:endParaRPr lang="en-US" altLang="zh-CN" sz="3200" b="1" dirty="0">
              <a:solidFill>
                <a:srgbClr val="FF0000"/>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descr="afbae0ddf0234c3bbd5a2eb4a4d10acd# #矩形 674"/>
          <p:cNvSpPr>
            <a:spLocks noGrp="1"/>
          </p:cNvSpPr>
          <p:nvPr>
            <p:ph type="title"/>
          </p:nvPr>
        </p:nvSpPr>
        <p:spPr/>
        <p:txBody>
          <a:bodyPr anchor="ctr"/>
          <a:lstStyle/>
          <a:p>
            <a:pPr lvl="0"/>
            <a:r>
              <a:rPr lang="en-US" altLang="zh-CN" sz="4000" b="1" dirty="0" smtClean="0"/>
              <a:t>				</a:t>
            </a:r>
            <a:br>
              <a:rPr lang="en-US" altLang="zh-CN" sz="4000" b="1" dirty="0" smtClean="0"/>
            </a:br>
            <a:r>
              <a:rPr lang="en-US" altLang="zh-CN" sz="4000" b="1" dirty="0"/>
              <a:t/>
            </a:r>
            <a:br>
              <a:rPr lang="en-US" altLang="zh-CN" sz="4000" b="1" dirty="0"/>
            </a:br>
            <a:r>
              <a:rPr lang="en-US" altLang="zh-CN" sz="4000" b="1" dirty="0" smtClean="0"/>
              <a:t>							</a:t>
            </a:r>
            <a:r>
              <a:rPr lang="zh-CN" altLang="en-US" sz="4000" b="1" dirty="0" smtClean="0"/>
              <a:t>香</a:t>
            </a:r>
            <a:r>
              <a:rPr lang="zh-CN" altLang="en-US" sz="4000" b="1" dirty="0"/>
              <a:t>农公式应用</a:t>
            </a:r>
          </a:p>
        </p:txBody>
      </p:sp>
      <p:sp>
        <p:nvSpPr>
          <p:cNvPr id="3" name="内容占位符 2"/>
          <p:cNvSpPr>
            <a:spLocks noGrp="1"/>
          </p:cNvSpPr>
          <p:nvPr>
            <p:ph idx="1"/>
          </p:nvPr>
        </p:nvSpPr>
        <p:spPr>
          <a:xfrm>
            <a:off x="457200" y="1484313"/>
            <a:ext cx="8229600" cy="4641850"/>
          </a:xfrm>
          <a:ln>
            <a:solidFill>
              <a:schemeClr val="tx1"/>
            </a:solidFill>
            <a:prstDash val="sysDot"/>
            <a:miter/>
          </a:ln>
        </p:spPr>
        <p:txBody>
          <a:bodyPr anchor="t">
            <a:normAutofit/>
          </a:bodyPr>
          <a:lstStyle/>
          <a:p>
            <a:pPr fontAlgn="base">
              <a:buNone/>
            </a:pPr>
            <a:r>
              <a:rPr lang="zh-CN" altLang="en-US" b="1" strike="noStrike" noProof="1" smtClean="0">
                <a:latin typeface="GungsuhChe" panose="02030609000101010101" pitchFamily="49" charset="-127"/>
                <a:ea typeface="GungsuhChe" panose="02030609000101010101" pitchFamily="49" charset="-127"/>
              </a:rPr>
              <a:t>依据</a:t>
            </a:r>
            <a:r>
              <a:rPr lang="zh-CN" altLang="en-US" b="1" strike="noStrike" noProof="1" smtClean="0">
                <a:latin typeface="GungsuhChe" panose="02030609000101010101" pitchFamily="49" charset="-127"/>
                <a:ea typeface="GungsuhChe" panose="02030609000101010101" pitchFamily="49" charset="-127"/>
                <a:sym typeface="宋体" panose="02010600030101010101" pitchFamily="2" charset="-122"/>
              </a:rPr>
              <a:t>香农公式：</a:t>
            </a:r>
            <a:endParaRPr lang="en-US" altLang="zh-CN" b="1" strike="noStrike" noProof="1" smtClean="0">
              <a:latin typeface="GungsuhChe" panose="02030609000101010101" pitchFamily="49" charset="-127"/>
              <a:ea typeface="GungsuhChe" panose="02030609000101010101" pitchFamily="49" charset="-127"/>
              <a:sym typeface="宋体" panose="02010600030101010101" pitchFamily="2" charset="-122"/>
            </a:endParaRPr>
          </a:p>
          <a:p>
            <a:pPr fontAlgn="base">
              <a:buNone/>
            </a:pPr>
            <a:r>
              <a:rPr lang="en-US" altLang="zh-CN" b="1" strike="noStrike" noProof="1" smtClean="0">
                <a:latin typeface="GungsuhChe" panose="02030609000101010101" pitchFamily="49" charset="-127"/>
                <a:ea typeface="GungsuhChe" panose="02030609000101010101" pitchFamily="49" charset="-127"/>
              </a:rPr>
              <a:t>1、C = W log2(1+S/N) ，</a:t>
            </a:r>
          </a:p>
          <a:p>
            <a:pPr fontAlgn="base">
              <a:buNone/>
            </a:pPr>
            <a:r>
              <a:rPr lang="zh-CN" altLang="en-US" b="1" strike="noStrike" noProof="1" smtClean="0">
                <a:latin typeface="GungsuhChe" panose="02030609000101010101" pitchFamily="49" charset="-127"/>
                <a:ea typeface="GungsuhChe" panose="02030609000101010101" pitchFamily="49" charset="-127"/>
              </a:rPr>
              <a:t>其中</a:t>
            </a:r>
            <a:r>
              <a:rPr lang="en-US" altLang="zh-CN" b="1" strike="noStrike" noProof="1" smtClean="0">
                <a:latin typeface="GungsuhChe" panose="02030609000101010101" pitchFamily="49" charset="-127"/>
                <a:ea typeface="GungsuhChe" panose="02030609000101010101" pitchFamily="49" charset="-127"/>
              </a:rPr>
              <a:t> C1=35kb/s=35000b/s,W=7000Hz，</a:t>
            </a:r>
          </a:p>
          <a:p>
            <a:pPr fontAlgn="base">
              <a:buNone/>
            </a:pPr>
            <a:r>
              <a:rPr lang="en-US" altLang="zh-CN" b="1" strike="noStrike" noProof="1" smtClean="0">
                <a:latin typeface="GungsuhChe" panose="02030609000101010101" pitchFamily="49" charset="-127"/>
                <a:ea typeface="GungsuhChe" panose="02030609000101010101" pitchFamily="49" charset="-127"/>
              </a:rPr>
              <a:t>（1）S1/N1=2（</a:t>
            </a:r>
            <a:r>
              <a:rPr lang="en-US" altLang="zh-CN" b="1" strike="noStrike" baseline="30000" noProof="1" smtClean="0">
                <a:latin typeface="GungsuhChe" panose="02030609000101010101" pitchFamily="49" charset="-127"/>
                <a:ea typeface="GungsuhChe" panose="02030609000101010101" pitchFamily="49" charset="-127"/>
              </a:rPr>
              <a:t>C1/W）</a:t>
            </a:r>
            <a:r>
              <a:rPr lang="en-US" altLang="zh-CN" b="1" strike="noStrike" noProof="1" smtClean="0">
                <a:latin typeface="GungsuhChe" panose="02030609000101010101" pitchFamily="49" charset="-127"/>
                <a:ea typeface="GungsuhChe" panose="02030609000101010101" pitchFamily="49" charset="-127"/>
              </a:rPr>
              <a:t>-1=2</a:t>
            </a:r>
            <a:r>
              <a:rPr lang="zh-CN" altLang="zh-CN" b="1" strike="noStrike" baseline="30000" noProof="1" smtClean="0">
                <a:latin typeface="GungsuhChe" panose="02030609000101010101" pitchFamily="49" charset="-127"/>
                <a:ea typeface="GungsuhChe" panose="02030609000101010101" pitchFamily="49" charset="-127"/>
              </a:rPr>
              <a:t>（</a:t>
            </a:r>
            <a:r>
              <a:rPr lang="en-US" altLang="zh-CN" b="1" strike="noStrike" baseline="30000" noProof="1" smtClean="0">
                <a:latin typeface="GungsuhChe" panose="02030609000101010101" pitchFamily="49" charset="-127"/>
                <a:ea typeface="GungsuhChe" panose="02030609000101010101" pitchFamily="49" charset="-127"/>
              </a:rPr>
              <a:t>35000/7000</a:t>
            </a:r>
            <a:r>
              <a:rPr lang="zh-CN" altLang="zh-CN" b="1" strike="noStrike" baseline="30000" noProof="1" smtClean="0">
                <a:latin typeface="GungsuhChe" panose="02030609000101010101" pitchFamily="49" charset="-127"/>
                <a:ea typeface="GungsuhChe" panose="02030609000101010101" pitchFamily="49" charset="-127"/>
              </a:rPr>
              <a:t>）</a:t>
            </a:r>
            <a:r>
              <a:rPr lang="en-US" altLang="zh-CN" b="1" strike="noStrike" noProof="1">
                <a:latin typeface="GungsuhChe" panose="02030609000101010101" pitchFamily="49" charset="-127"/>
                <a:ea typeface="GungsuhChe" panose="02030609000101010101" pitchFamily="49" charset="-127"/>
              </a:rPr>
              <a:t>-</a:t>
            </a:r>
            <a:r>
              <a:rPr lang="en-US" altLang="zh-CN" b="1" strike="noStrike" noProof="1" smtClean="0">
                <a:latin typeface="GungsuhChe" panose="02030609000101010101" pitchFamily="49" charset="-127"/>
                <a:ea typeface="GungsuhChe" panose="02030609000101010101" pitchFamily="49" charset="-127"/>
              </a:rPr>
              <a:t>1 =31</a:t>
            </a:r>
          </a:p>
          <a:p>
            <a:pPr fontAlgn="base">
              <a:buNone/>
            </a:pPr>
            <a:r>
              <a:rPr lang="en-US" altLang="zh-CN" b="1" strike="noStrike" noProof="1" smtClean="0">
                <a:latin typeface="GungsuhChe" panose="02030609000101010101" pitchFamily="49" charset="-127"/>
                <a:ea typeface="GungsuhChe" panose="02030609000101010101" pitchFamily="49" charset="-127"/>
              </a:rPr>
              <a:t>    C2=(1+60%)*C1=1.6*35kb/s=56000/s</a:t>
            </a:r>
          </a:p>
          <a:p>
            <a:pPr fontAlgn="base">
              <a:buNone/>
            </a:pPr>
            <a:r>
              <a:rPr lang="en-US" altLang="zh-CN" b="1" strike="noStrike" noProof="1" smtClean="0">
                <a:latin typeface="GungsuhChe" panose="02030609000101010101" pitchFamily="49" charset="-127"/>
                <a:ea typeface="GungsuhChe" panose="02030609000101010101" pitchFamily="49" charset="-127"/>
              </a:rPr>
              <a:t>（2）S2/N2=2</a:t>
            </a:r>
            <a:r>
              <a:rPr lang="zh-CN" altLang="zh-CN" sz="3100" b="1" strike="noStrike" baseline="30000" noProof="1" smtClean="0">
                <a:latin typeface="GungsuhChe" panose="02030609000101010101" pitchFamily="49" charset="-127"/>
                <a:ea typeface="GungsuhChe" panose="02030609000101010101" pitchFamily="49" charset="-127"/>
              </a:rPr>
              <a:t>（</a:t>
            </a:r>
            <a:r>
              <a:rPr lang="en-US" altLang="zh-CN" sz="3100" b="1" strike="noStrike" baseline="30000" noProof="1" smtClean="0">
                <a:latin typeface="GungsuhChe" panose="02030609000101010101" pitchFamily="49" charset="-127"/>
                <a:ea typeface="GungsuhChe" panose="02030609000101010101" pitchFamily="49" charset="-127"/>
              </a:rPr>
              <a:t>C2/W</a:t>
            </a:r>
            <a:r>
              <a:rPr lang="zh-CN" altLang="zh-CN" sz="3100" b="1" strike="noStrike" baseline="30000" noProof="1" smtClean="0">
                <a:latin typeface="GungsuhChe" panose="02030609000101010101" pitchFamily="49" charset="-127"/>
                <a:ea typeface="GungsuhChe" panose="02030609000101010101" pitchFamily="49" charset="-127"/>
              </a:rPr>
              <a:t>）</a:t>
            </a:r>
            <a:r>
              <a:rPr lang="en-US" altLang="zh-CN" b="1" strike="noStrike" noProof="1" smtClean="0">
                <a:latin typeface="GungsuhChe" panose="02030609000101010101" pitchFamily="49" charset="-127"/>
                <a:ea typeface="GungsuhChe" panose="02030609000101010101" pitchFamily="49" charset="-127"/>
              </a:rPr>
              <a:t>-1=2</a:t>
            </a:r>
            <a:r>
              <a:rPr lang="zh-CN" altLang="zh-CN" sz="3100" b="1" strike="noStrike" baseline="30000" noProof="1" smtClean="0">
                <a:latin typeface="GungsuhChe" panose="02030609000101010101" pitchFamily="49" charset="-127"/>
                <a:ea typeface="GungsuhChe" panose="02030609000101010101" pitchFamily="49" charset="-127"/>
              </a:rPr>
              <a:t>（</a:t>
            </a:r>
            <a:r>
              <a:rPr lang="en-US" altLang="zh-CN" sz="3100" b="1" strike="noStrike" baseline="30000" noProof="1" smtClean="0">
                <a:latin typeface="GungsuhChe" panose="02030609000101010101" pitchFamily="49" charset="-127"/>
                <a:ea typeface="GungsuhChe" panose="02030609000101010101" pitchFamily="49" charset="-127"/>
              </a:rPr>
              <a:t>1.6*C1/w</a:t>
            </a:r>
            <a:r>
              <a:rPr lang="zh-CN" altLang="zh-CN" sz="3100" b="1" strike="noStrike" baseline="30000" noProof="1" smtClean="0">
                <a:latin typeface="GungsuhChe" panose="02030609000101010101" pitchFamily="49" charset="-127"/>
                <a:ea typeface="GungsuhChe" panose="02030609000101010101" pitchFamily="49" charset="-127"/>
              </a:rPr>
              <a:t>）</a:t>
            </a:r>
            <a:r>
              <a:rPr lang="en-US" altLang="zh-CN" b="1" strike="noStrike" noProof="1" smtClean="0">
                <a:latin typeface="GungsuhChe" panose="02030609000101010101" pitchFamily="49" charset="-127"/>
                <a:ea typeface="GungsuhChe" panose="02030609000101010101" pitchFamily="49" charset="-127"/>
              </a:rPr>
              <a:t>-1=255</a:t>
            </a:r>
          </a:p>
          <a:p>
            <a:pPr fontAlgn="base">
              <a:buNone/>
            </a:pPr>
            <a:r>
              <a:rPr lang="en-US" altLang="zh-CN" b="1" strike="noStrike" noProof="1" smtClean="0">
                <a:latin typeface="GungsuhChe" panose="02030609000101010101" pitchFamily="49" charset="-127"/>
                <a:ea typeface="GungsuhChe" panose="02030609000101010101" pitchFamily="49" charset="-127"/>
              </a:rPr>
              <a:t>（3）（S2/N2）/（S1/N1）=255/31=8.2</a:t>
            </a:r>
            <a:endParaRPr lang="zh-CN" altLang="zh-CN" b="1" strike="noStrike" noProof="1" smtClean="0">
              <a:latin typeface="GungsuhChe" panose="02030609000101010101" pitchFamily="49" charset="-127"/>
              <a:ea typeface="GungsuhChe" panose="02030609000101010101" pitchFamily="49" charset="-127"/>
            </a:endParaRPr>
          </a:p>
          <a:p>
            <a:pPr fontAlgn="base">
              <a:buNone/>
            </a:pPr>
            <a:r>
              <a:rPr lang="en-US" altLang="zh-CN" b="1" strike="noStrike" noProof="1" smtClean="0">
                <a:solidFill>
                  <a:srgbClr val="FF0000"/>
                </a:solidFill>
                <a:latin typeface="GungsuhChe" panose="02030609000101010101" pitchFamily="49" charset="-127"/>
                <a:ea typeface="GungsuhChe" panose="02030609000101010101" pitchFamily="49" charset="-127"/>
              </a:rPr>
              <a:t>  </a:t>
            </a:r>
            <a:r>
              <a:rPr lang="zh-CN" altLang="en-US" b="1" strike="noStrike" noProof="1" smtClean="0">
                <a:solidFill>
                  <a:srgbClr val="FF0000"/>
                </a:solidFill>
                <a:latin typeface="GungsuhChe" panose="02030609000101010101" pitchFamily="49" charset="-127"/>
                <a:ea typeface="GungsuhChe" panose="02030609000101010101" pitchFamily="49" charset="-127"/>
              </a:rPr>
              <a:t>结论</a:t>
            </a:r>
            <a:r>
              <a:rPr lang="zh-CN" altLang="en-US" b="1" strike="noStrike" noProof="1" smtClean="0">
                <a:latin typeface="GungsuhChe" panose="02030609000101010101" pitchFamily="49" charset="-127"/>
                <a:ea typeface="GungsuhChe" panose="02030609000101010101" pitchFamily="49" charset="-127"/>
              </a:rPr>
              <a:t>：</a:t>
            </a:r>
            <a:r>
              <a:rPr lang="zh-CN" altLang="zh-CN" b="1" strike="noStrike" noProof="1">
                <a:latin typeface="GungsuhChe" panose="02030609000101010101" pitchFamily="49" charset="-127"/>
                <a:ea typeface="GungsuhChe" panose="02030609000101010101" pitchFamily="49" charset="-127"/>
              </a:rPr>
              <a:t>最大信道传输速率增加</a:t>
            </a:r>
            <a:r>
              <a:rPr lang="en-US" altLang="zh-CN" b="1" strike="noStrike" noProof="1">
                <a:latin typeface="GungsuhChe" panose="02030609000101010101" pitchFamily="49" charset="-127"/>
                <a:ea typeface="GungsuhChe" panose="02030609000101010101" pitchFamily="49" charset="-127"/>
              </a:rPr>
              <a:t>60</a:t>
            </a:r>
            <a:r>
              <a:rPr lang="zh-CN" altLang="zh-CN" b="1" strike="noStrike" noProof="1" smtClean="0">
                <a:latin typeface="GungsuhChe" panose="02030609000101010101" pitchFamily="49" charset="-127"/>
                <a:ea typeface="GungsuhChe" panose="02030609000101010101" pitchFamily="49" charset="-127"/>
              </a:rPr>
              <a:t>％，信</a:t>
            </a:r>
            <a:r>
              <a:rPr lang="zh-CN" altLang="zh-CN" b="1" strike="noStrike" noProof="1">
                <a:latin typeface="GungsuhChe" panose="02030609000101010101" pitchFamily="49" charset="-127"/>
                <a:ea typeface="GungsuhChe" panose="02030609000101010101" pitchFamily="49" charset="-127"/>
              </a:rPr>
              <a:t>噪</a:t>
            </a:r>
            <a:r>
              <a:rPr lang="zh-CN" altLang="zh-CN" b="1" strike="noStrike" noProof="1" smtClean="0">
                <a:latin typeface="GungsuhChe" panose="02030609000101010101" pitchFamily="49" charset="-127"/>
                <a:ea typeface="GungsuhChe" panose="02030609000101010101" pitchFamily="49" charset="-127"/>
              </a:rPr>
              <a:t>比Ｓ</a:t>
            </a:r>
            <a:r>
              <a:rPr lang="en-US" altLang="zh-CN" b="1" strike="noStrike" noProof="1" smtClean="0">
                <a:latin typeface="GungsuhChe" panose="02030609000101010101" pitchFamily="49" charset="-127"/>
                <a:ea typeface="GungsuhChe" panose="02030609000101010101" pitchFamily="49" charset="-127"/>
              </a:rPr>
              <a:t>/</a:t>
            </a:r>
            <a:r>
              <a:rPr lang="zh-CN" altLang="zh-CN" b="1" strike="noStrike" noProof="1" smtClean="0">
                <a:latin typeface="GungsuhChe" panose="02030609000101010101" pitchFamily="49" charset="-127"/>
                <a:ea typeface="GungsuhChe" panose="02030609000101010101" pitchFamily="49" charset="-127"/>
              </a:rPr>
              <a:t>Ｎ应增大到约</a:t>
            </a:r>
            <a:r>
              <a:rPr lang="en-US" altLang="zh-CN" b="1" strike="noStrike" noProof="1" smtClean="0">
                <a:latin typeface="GungsuhChe" panose="02030609000101010101" pitchFamily="49" charset="-127"/>
                <a:ea typeface="GungsuhChe" panose="02030609000101010101" pitchFamily="49" charset="-127"/>
              </a:rPr>
              <a:t>8.2</a:t>
            </a:r>
            <a:r>
              <a:rPr lang="zh-CN" altLang="zh-CN" b="1" strike="noStrike" noProof="1" smtClean="0">
                <a:latin typeface="GungsuhChe" panose="02030609000101010101" pitchFamily="49" charset="-127"/>
                <a:ea typeface="GungsuhChe" panose="02030609000101010101" pitchFamily="49" charset="-127"/>
              </a:rPr>
              <a:t>倍。</a:t>
            </a:r>
          </a:p>
          <a:p>
            <a:pPr fontAlgn="base">
              <a:buNone/>
            </a:pPr>
            <a:endParaRPr lang="en-US" altLang="zh-CN" b="1" strike="noStrike" noProof="1" smtClean="0">
              <a:latin typeface="GungsuhChe" panose="02030609000101010101" pitchFamily="49" charset="-127"/>
              <a:ea typeface="GungsuhChe" panose="02030609000101010101" pitchFamily="49" charset="-127"/>
            </a:endParaRPr>
          </a:p>
          <a:p>
            <a:pPr fontAlgn="base"/>
            <a:endParaRPr lang="zh-CN" altLang="en-US" b="1" strike="noStrike" noProof="1">
              <a:latin typeface="GungsuhChe" panose="02030609000101010101" pitchFamily="49" charset="-127"/>
              <a:ea typeface="GungsuhChe" panose="02030609000101010101" pitchFamily="49" charset="-127"/>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descr="afbae0ddf0234c3bbd5a2eb4a4d10acd# #矩形 674"/>
          <p:cNvSpPr>
            <a:spLocks noGrp="1"/>
          </p:cNvSpPr>
          <p:nvPr>
            <p:ph type="title"/>
          </p:nvPr>
        </p:nvSpPr>
        <p:spPr/>
        <p:txBody>
          <a:bodyPr anchor="ctr"/>
          <a:lstStyle/>
          <a:p>
            <a:pPr lvl="0"/>
            <a:r>
              <a:rPr lang="en-US" altLang="zh-CN" sz="5400" b="1" dirty="0" smtClean="0">
                <a:solidFill>
                  <a:schemeClr val="bg1"/>
                </a:solidFill>
              </a:rPr>
              <a:t/>
            </a:r>
            <a:br>
              <a:rPr lang="en-US" altLang="zh-CN" sz="5400" b="1" dirty="0" smtClean="0">
                <a:solidFill>
                  <a:schemeClr val="bg1"/>
                </a:solidFill>
              </a:rPr>
            </a:br>
            <a:r>
              <a:rPr lang="en-US" altLang="zh-CN" sz="5400" b="1" dirty="0" smtClean="0">
                <a:solidFill>
                  <a:schemeClr val="bg1"/>
                </a:solidFill>
              </a:rPr>
              <a:t/>
            </a:r>
            <a:br>
              <a:rPr lang="en-US" altLang="zh-CN" sz="5400" b="1" dirty="0" smtClean="0">
                <a:solidFill>
                  <a:schemeClr val="bg1"/>
                </a:solidFill>
              </a:rPr>
            </a:br>
            <a:r>
              <a:rPr lang="en-US" altLang="zh-CN" sz="5400" b="1" dirty="0" smtClean="0">
                <a:solidFill>
                  <a:schemeClr val="bg1"/>
                </a:solidFill>
              </a:rPr>
              <a:t>                                        </a:t>
            </a:r>
            <a:r>
              <a:rPr lang="zh-CN" altLang="en-US" sz="5400" b="1" dirty="0" smtClean="0">
                <a:solidFill>
                  <a:schemeClr val="bg1"/>
                </a:solidFill>
              </a:rPr>
              <a:t>香</a:t>
            </a:r>
            <a:r>
              <a:rPr lang="zh-CN" altLang="en-US" sz="5400" b="1" dirty="0">
                <a:solidFill>
                  <a:schemeClr val="bg1"/>
                </a:solidFill>
              </a:rPr>
              <a:t>农公式应用</a:t>
            </a:r>
          </a:p>
        </p:txBody>
      </p:sp>
      <p:sp>
        <p:nvSpPr>
          <p:cNvPr id="45058" name="内容占位符 2" descr="f2ee45c6b4b54178a752d1e4af8a5240# #矩形 675"/>
          <p:cNvSpPr>
            <a:spLocks noGrp="1"/>
          </p:cNvSpPr>
          <p:nvPr>
            <p:ph idx="1"/>
          </p:nvPr>
        </p:nvSpPr>
        <p:spPr>
          <a:ln>
            <a:solidFill>
              <a:schemeClr val="tx1"/>
            </a:solidFill>
            <a:prstDash val="sysDot"/>
            <a:miter/>
          </a:ln>
        </p:spPr>
        <p:txBody>
          <a:bodyPr anchor="t"/>
          <a:lstStyle/>
          <a:p>
            <a:pPr>
              <a:buNone/>
            </a:pPr>
            <a:r>
              <a:rPr lang="en-US" altLang="zh-CN" dirty="0">
                <a:latin typeface="黑体" panose="02010609060101010101" pitchFamily="2" charset="-122"/>
                <a:ea typeface="黑体" panose="02010609060101010101" pitchFamily="2" charset="-122"/>
              </a:rPr>
              <a:t>2、</a:t>
            </a:r>
            <a:r>
              <a:rPr lang="zh-CN" altLang="zh-CN" dirty="0">
                <a:latin typeface="黑体" panose="02010609060101010101" pitchFamily="2" charset="-122"/>
                <a:ea typeface="黑体" panose="02010609060101010101" pitchFamily="2" charset="-122"/>
              </a:rPr>
              <a:t>如果在刚才计算出的基础上将信噪比Ｓ</a:t>
            </a:r>
            <a:r>
              <a:rPr lang="en-US" altLang="zh-CN" dirty="0">
                <a:latin typeface="黑体" panose="02010609060101010101" pitchFamily="2" charset="-122"/>
                <a:ea typeface="黑体" panose="02010609060101010101" pitchFamily="2" charset="-122"/>
              </a:rPr>
              <a:t>/</a:t>
            </a:r>
            <a:r>
              <a:rPr lang="zh-CN" altLang="zh-CN" dirty="0">
                <a:latin typeface="黑体" panose="02010609060101010101" pitchFamily="2" charset="-122"/>
                <a:ea typeface="黑体" panose="02010609060101010101" pitchFamily="2" charset="-122"/>
              </a:rPr>
              <a:t>Ｎ再增大到</a:t>
            </a:r>
            <a:r>
              <a:rPr lang="en-US" altLang="zh-CN" dirty="0">
                <a:latin typeface="黑体" panose="02010609060101010101" pitchFamily="2" charset="-122"/>
                <a:ea typeface="黑体" panose="02010609060101010101" pitchFamily="2" charset="-122"/>
              </a:rPr>
              <a:t>10</a:t>
            </a:r>
            <a:r>
              <a:rPr lang="zh-CN" altLang="zh-CN" dirty="0">
                <a:latin typeface="黑体" panose="02010609060101010101" pitchFamily="2" charset="-122"/>
                <a:ea typeface="黑体" panose="02010609060101010101" pitchFamily="2" charset="-122"/>
              </a:rPr>
              <a:t>倍</a:t>
            </a:r>
            <a:r>
              <a:rPr lang="zh-CN" altLang="en-US" dirty="0">
                <a:latin typeface="黑体" panose="02010609060101010101" pitchFamily="2" charset="-122"/>
                <a:ea typeface="黑体" panose="02010609060101010101" pitchFamily="2" charset="-122"/>
              </a:rPr>
              <a:t>，即</a:t>
            </a:r>
            <a:r>
              <a:rPr lang="en-US" altLang="zh-CN" dirty="0">
                <a:latin typeface="黑体" panose="02010609060101010101" pitchFamily="2" charset="-122"/>
                <a:ea typeface="黑体" panose="02010609060101010101" pitchFamily="2" charset="-122"/>
              </a:rPr>
              <a:t>S3/N3=10*S2/N2</a:t>
            </a:r>
          </a:p>
          <a:p>
            <a:pPr>
              <a:buNone/>
            </a:pPr>
            <a:r>
              <a:rPr lang="en-US" altLang="zh-CN" dirty="0">
                <a:latin typeface="黑体" panose="02010609060101010101" pitchFamily="2" charset="-122"/>
                <a:ea typeface="黑体" panose="02010609060101010101" pitchFamily="2" charset="-122"/>
              </a:rPr>
              <a:t>（1）C3=Wlong2</a:t>
            </a:r>
            <a:r>
              <a:rPr lang="zh-CN" altLang="zh-CN"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1+S/N</a:t>
            </a:r>
            <a:r>
              <a:rPr lang="zh-CN" altLang="zh-CN"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=Wlog2</a:t>
            </a:r>
            <a:r>
              <a:rPr lang="zh-CN" altLang="zh-CN"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1+10*S2/N2</a:t>
            </a:r>
            <a:r>
              <a:rPr lang="zh-CN" altLang="zh-CN"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=79kb/s</a:t>
            </a:r>
            <a:endParaRPr lang="zh-CN" altLang="zh-CN" dirty="0">
              <a:latin typeface="黑体" panose="02010609060101010101" pitchFamily="2" charset="-122"/>
              <a:ea typeface="黑体" panose="02010609060101010101" pitchFamily="2" charset="-122"/>
            </a:endParaRPr>
          </a:p>
          <a:p>
            <a:pPr>
              <a:buNone/>
            </a:pPr>
            <a:r>
              <a:rPr lang="en-US" altLang="zh-CN" dirty="0">
                <a:latin typeface="黑体" panose="02010609060101010101" pitchFamily="2" charset="-122"/>
                <a:ea typeface="黑体" panose="02010609060101010101" pitchFamily="2" charset="-122"/>
              </a:rPr>
              <a:t>（2）</a:t>
            </a:r>
            <a:r>
              <a:rPr lang="zh-CN" altLang="en-US" dirty="0">
                <a:latin typeface="黑体" panose="02010609060101010101" pitchFamily="2" charset="-122"/>
                <a:ea typeface="黑体" panose="02010609060101010101" pitchFamily="2" charset="-122"/>
              </a:rPr>
              <a:t>信息速率比：</a:t>
            </a:r>
            <a:r>
              <a:rPr lang="en-US" altLang="zh-CN" dirty="0">
                <a:latin typeface="黑体" panose="02010609060101010101" pitchFamily="2" charset="-122"/>
                <a:ea typeface="黑体" panose="02010609060101010101" pitchFamily="2" charset="-122"/>
              </a:rPr>
              <a:t>C3/C2=79/56=141.1%</a:t>
            </a:r>
          </a:p>
          <a:p>
            <a:pPr>
              <a:buNone/>
            </a:pP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3）</a:t>
            </a:r>
            <a:r>
              <a:rPr lang="zh-CN" altLang="en-US" dirty="0">
                <a:latin typeface="黑体" panose="02010609060101010101" pitchFamily="2" charset="-122"/>
                <a:ea typeface="黑体" panose="02010609060101010101" pitchFamily="2" charset="-122"/>
              </a:rPr>
              <a:t>增加信息速率</a:t>
            </a:r>
            <a:r>
              <a:rPr lang="en-US" altLang="zh-CN" dirty="0">
                <a:latin typeface="黑体" panose="02010609060101010101" pitchFamily="2" charset="-122"/>
                <a:ea typeface="黑体" panose="02010609060101010101" pitchFamily="2" charset="-122"/>
              </a:rPr>
              <a:t>=141.1%-</a:t>
            </a:r>
            <a:r>
              <a:rPr lang="en-US" altLang="zh-CN" dirty="0" smtClean="0">
                <a:latin typeface="黑体" panose="02010609060101010101" pitchFamily="2" charset="-122"/>
                <a:ea typeface="黑体" panose="02010609060101010101" pitchFamily="2" charset="-122"/>
              </a:rPr>
              <a:t>1=41.1</a:t>
            </a:r>
            <a:r>
              <a:rPr lang="en-US" altLang="zh-CN" dirty="0">
                <a:latin typeface="黑体" panose="02010609060101010101" pitchFamily="2" charset="-122"/>
                <a:ea typeface="黑体" panose="02010609060101010101" pitchFamily="2" charset="-122"/>
              </a:rPr>
              <a:t>%</a:t>
            </a:r>
            <a:endParaRPr lang="zh-CN" altLang="zh-CN" dirty="0">
              <a:latin typeface="黑体" panose="02010609060101010101" pitchFamily="2" charset="-122"/>
              <a:ea typeface="黑体" panose="02010609060101010101" pitchFamily="2" charset="-122"/>
            </a:endParaRPr>
          </a:p>
          <a:p>
            <a:pPr>
              <a:buNone/>
            </a:pPr>
            <a:r>
              <a:rPr lang="zh-CN" altLang="en-US" dirty="0">
                <a:solidFill>
                  <a:srgbClr val="FF0000"/>
                </a:solidFill>
                <a:latin typeface="黑体" panose="02010609060101010101" pitchFamily="2" charset="-122"/>
                <a:ea typeface="黑体" panose="02010609060101010101" pitchFamily="2" charset="-122"/>
              </a:rPr>
              <a:t>结论：</a:t>
            </a:r>
            <a:r>
              <a:rPr lang="zh-CN" altLang="zh-CN" dirty="0">
                <a:latin typeface="黑体" panose="02010609060101010101" pitchFamily="2" charset="-122"/>
                <a:ea typeface="黑体" panose="02010609060101010101" pitchFamily="2" charset="-122"/>
              </a:rPr>
              <a:t>如果在此基础上将信噪比</a:t>
            </a:r>
            <a:r>
              <a:rPr lang="en-US" altLang="zh-CN" dirty="0">
                <a:latin typeface="黑体" panose="02010609060101010101" pitchFamily="2" charset="-122"/>
                <a:ea typeface="黑体" panose="02010609060101010101" pitchFamily="2" charset="-122"/>
              </a:rPr>
              <a:t>S/N</a:t>
            </a:r>
            <a:r>
              <a:rPr lang="zh-CN" altLang="zh-CN" dirty="0">
                <a:latin typeface="黑体" panose="02010609060101010101" pitchFamily="2" charset="-122"/>
                <a:ea typeface="黑体" panose="02010609060101010101" pitchFamily="2" charset="-122"/>
              </a:rPr>
              <a:t>再增大到</a:t>
            </a:r>
            <a:r>
              <a:rPr lang="en-US" altLang="zh-CN" dirty="0">
                <a:latin typeface="黑体" panose="02010609060101010101" pitchFamily="2" charset="-122"/>
                <a:ea typeface="黑体" panose="02010609060101010101" pitchFamily="2" charset="-122"/>
              </a:rPr>
              <a:t>10</a:t>
            </a:r>
            <a:r>
              <a:rPr lang="zh-CN" altLang="zh-CN" dirty="0">
                <a:latin typeface="黑体" panose="02010609060101010101" pitchFamily="2" charset="-122"/>
                <a:ea typeface="黑体" panose="02010609060101010101" pitchFamily="2" charset="-122"/>
              </a:rPr>
              <a:t>倍，最大信息</a:t>
            </a:r>
            <a:r>
              <a:rPr lang="zh-CN" altLang="en-US" dirty="0">
                <a:latin typeface="黑体" panose="02010609060101010101" pitchFamily="2" charset="-122"/>
                <a:ea typeface="黑体" panose="02010609060101010101" pitchFamily="2" charset="-122"/>
              </a:rPr>
              <a:t>速</a:t>
            </a:r>
            <a:r>
              <a:rPr lang="zh-CN" altLang="zh-CN" dirty="0">
                <a:latin typeface="黑体" panose="02010609060101010101" pitchFamily="2" charset="-122"/>
                <a:ea typeface="黑体" panose="02010609060101010101" pitchFamily="2" charset="-122"/>
              </a:rPr>
              <a:t>率只能再</a:t>
            </a:r>
            <a:r>
              <a:rPr lang="zh-CN" altLang="zh-CN" dirty="0" smtClean="0">
                <a:latin typeface="黑体" panose="02010609060101010101" pitchFamily="2" charset="-122"/>
                <a:ea typeface="黑体" panose="02010609060101010101" pitchFamily="2" charset="-122"/>
              </a:rPr>
              <a:t>增加</a:t>
            </a:r>
            <a:r>
              <a:rPr lang="en-US" altLang="zh-CN" dirty="0" smtClean="0">
                <a:latin typeface="黑体" panose="02010609060101010101" pitchFamily="2" charset="-122"/>
                <a:ea typeface="黑体" panose="02010609060101010101" pitchFamily="2" charset="-122"/>
              </a:rPr>
              <a:t>41.1</a:t>
            </a:r>
            <a:r>
              <a:rPr lang="en-US" altLang="zh-CN" dirty="0">
                <a:latin typeface="黑体" panose="02010609060101010101" pitchFamily="2" charset="-122"/>
                <a:ea typeface="黑体" panose="02010609060101010101" pitchFamily="2" charset="-122"/>
              </a:rPr>
              <a:t>%</a:t>
            </a:r>
            <a:r>
              <a:rPr lang="zh-CN" altLang="zh-CN" dirty="0">
                <a:latin typeface="黑体" panose="02010609060101010101" pitchFamily="2" charset="-122"/>
                <a:ea typeface="黑体" panose="02010609060101010101" pitchFamily="2" charset="-122"/>
              </a:rPr>
              <a:t>左右</a:t>
            </a:r>
            <a:r>
              <a:rPr lang="zh-CN" altLang="en-US" dirty="0">
                <a:latin typeface="黑体" panose="02010609060101010101" pitchFamily="2" charset="-122"/>
                <a:ea typeface="黑体" panose="02010609060101010101" pitchFamily="2" charset="-122"/>
              </a:rPr>
              <a:t>，不能再增加</a:t>
            </a:r>
            <a:r>
              <a:rPr lang="en-US" altLang="zh-CN" dirty="0">
                <a:latin typeface="黑体" panose="02010609060101010101" pitchFamily="2" charset="-122"/>
                <a:ea typeface="黑体" panose="02010609060101010101" pitchFamily="2" charset="-122"/>
              </a:rPr>
              <a:t>20%。</a:t>
            </a:r>
            <a:endParaRPr lang="zh-CN" altLang="zh-CN" dirty="0">
              <a:latin typeface="黑体" panose="02010609060101010101" pitchFamily="2" charset="-122"/>
              <a:ea typeface="黑体" panose="02010609060101010101" pitchFamily="2" charset="-122"/>
            </a:endParaRPr>
          </a:p>
          <a:p>
            <a:endParaRPr lang="zh-CN" altLang="en-US" dirty="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MH_Title"/>
          <p:cNvSpPr/>
          <p:nvPr/>
        </p:nvSpPr>
        <p:spPr>
          <a:xfrm>
            <a:off x="1035050" y="1851025"/>
            <a:ext cx="6623050" cy="477838"/>
          </a:xfrm>
          <a:prstGeom prst="rect">
            <a:avLst/>
          </a:prstGeom>
          <a:noFill/>
          <a:ln w="9525">
            <a:noFill/>
          </a:ln>
        </p:spPr>
        <p:txBody>
          <a:bodyPr wrap="square" lIns="0" tIns="0" rIns="0" bIns="0" anchor="ctr"/>
          <a:lstStyle/>
          <a:p>
            <a:pPr lvl="0">
              <a:lnSpc>
                <a:spcPct val="120000"/>
              </a:lnSpc>
            </a:pPr>
            <a:r>
              <a:rPr lang="zh-CN" altLang="en-US" sz="3300" b="1">
                <a:solidFill>
                  <a:srgbClr val="002060"/>
                </a:solidFill>
                <a:latin typeface="黑体" panose="02010609060101010101" pitchFamily="2" charset="-122"/>
                <a:ea typeface="黑体" panose="02010609060101010101" pitchFamily="2" charset="-122"/>
              </a:rPr>
              <a:t>知识点二</a:t>
            </a:r>
            <a:r>
              <a:rPr lang="en-US" altLang="zh-CN" sz="3300" b="1">
                <a:solidFill>
                  <a:srgbClr val="002060"/>
                </a:solidFill>
                <a:latin typeface="黑体" panose="02010609060101010101" pitchFamily="2" charset="-122"/>
                <a:ea typeface="黑体" panose="02010609060101010101" pitchFamily="2" charset="-122"/>
              </a:rPr>
              <a:t> </a:t>
            </a:r>
            <a:r>
              <a:rPr lang="zh-CN" altLang="en-US" sz="3300" b="1">
                <a:solidFill>
                  <a:srgbClr val="002060"/>
                </a:solidFill>
                <a:latin typeface="黑体" panose="02010609060101010101" pitchFamily="2" charset="-122"/>
                <a:ea typeface="黑体" panose="02010609060101010101" pitchFamily="2" charset="-122"/>
              </a:rPr>
              <a:t>：</a:t>
            </a:r>
            <a:r>
              <a:rPr lang="zh-CN" altLang="en-US" sz="3300" b="1">
                <a:solidFill>
                  <a:srgbClr val="002060"/>
                </a:solidFill>
                <a:latin typeface="黑体" panose="02010609060101010101" pitchFamily="2" charset="-122"/>
                <a:ea typeface="黑体" panose="02010609060101010101" pitchFamily="2" charset="-122"/>
                <a:sym typeface="宋体" panose="02010600030101010101" pitchFamily="2" charset="-122"/>
              </a:rPr>
              <a:t>物理层下面的传输媒体</a:t>
            </a:r>
          </a:p>
        </p:txBody>
      </p:sp>
      <p:sp>
        <p:nvSpPr>
          <p:cNvPr id="46082" name="TextBox 3"/>
          <p:cNvSpPr txBox="1"/>
          <p:nvPr/>
        </p:nvSpPr>
        <p:spPr>
          <a:xfrm>
            <a:off x="917575" y="2519363"/>
            <a:ext cx="7143750" cy="1943100"/>
          </a:xfrm>
          <a:prstGeom prst="rect">
            <a:avLst/>
          </a:prstGeom>
          <a:noFill/>
          <a:ln w="9525">
            <a:noFill/>
          </a:ln>
        </p:spPr>
        <p:txBody>
          <a:bodyPr wrap="square" anchor="t">
            <a:spAutoFit/>
          </a:bodyPr>
          <a:lstStyle/>
          <a:p>
            <a:pPr lvl="0">
              <a:lnSpc>
                <a:spcPct val="150000"/>
              </a:lnSpc>
              <a:buFont typeface="Wingdings" panose="05000000000000000000" pitchFamily="2" charset="2"/>
              <a:buNone/>
            </a:pPr>
            <a:r>
              <a:rPr lang="zh-CN" altLang="en-US" sz="2700" b="1" dirty="0">
                <a:solidFill>
                  <a:srgbClr val="002060"/>
                </a:solidFill>
                <a:latin typeface="宋体" panose="02010600030101010101" pitchFamily="2" charset="-122"/>
                <a:ea typeface="宋体" panose="02010600030101010101" pitchFamily="2" charset="-122"/>
                <a:sym typeface="宋体" panose="02010600030101010101" pitchFamily="2" charset="-122"/>
              </a:rPr>
              <a:t>我们现在可以有线或无线上网，那么如何搭建网络的物理通路？如何选择有线或无线通信所需要的传输媒体？</a:t>
            </a:r>
            <a:endParaRPr lang="zh-CN" altLang="en-US" sz="2700" b="1" dirty="0">
              <a:solidFill>
                <a:srgbClr val="002060"/>
              </a:solidFill>
              <a:latin typeface="宋体" panose="02010600030101010101" pitchFamily="2" charset="-122"/>
              <a:ea typeface="黑体" panose="02010609060101010101" pitchFamily="2"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矩形 1"/>
          <p:cNvSpPr/>
          <p:nvPr/>
        </p:nvSpPr>
        <p:spPr>
          <a:xfrm>
            <a:off x="1397000" y="1308100"/>
            <a:ext cx="6470650" cy="695325"/>
          </a:xfrm>
          <a:prstGeom prst="rect">
            <a:avLst/>
          </a:prstGeom>
          <a:noFill/>
          <a:ln w="9525">
            <a:noFill/>
          </a:ln>
        </p:spPr>
        <p:txBody>
          <a:bodyPr wrap="none" anchor="t">
            <a:spAutoFit/>
          </a:bodyPr>
          <a:lstStyle/>
          <a:p>
            <a:pPr lvl="0" algn="ctr">
              <a:lnSpc>
                <a:spcPct val="120000"/>
              </a:lnSpc>
            </a:pPr>
            <a:r>
              <a:rPr lang="zh-CN" altLang="en-US" sz="3300" b="1">
                <a:solidFill>
                  <a:srgbClr val="002060"/>
                </a:solidFill>
                <a:latin typeface="黑体" panose="02010609060101010101" pitchFamily="2" charset="-122"/>
                <a:ea typeface="黑体" panose="02010609060101010101" pitchFamily="2" charset="-122"/>
                <a:sym typeface="宋体" panose="02010600030101010101" pitchFamily="2" charset="-122"/>
              </a:rPr>
              <a:t>知识点二：物理层下面的传输媒体</a:t>
            </a:r>
          </a:p>
        </p:txBody>
      </p:sp>
      <p:sp>
        <p:nvSpPr>
          <p:cNvPr id="47106" name="矩形 3"/>
          <p:cNvSpPr/>
          <p:nvPr/>
        </p:nvSpPr>
        <p:spPr>
          <a:xfrm>
            <a:off x="628650" y="2395538"/>
            <a:ext cx="7778750" cy="1554162"/>
          </a:xfrm>
          <a:prstGeom prst="rect">
            <a:avLst/>
          </a:prstGeom>
          <a:noFill/>
          <a:ln w="9525">
            <a:noFill/>
          </a:ln>
        </p:spPr>
        <p:txBody>
          <a:bodyPr wrap="square" anchor="t">
            <a:spAutoFit/>
          </a:bodyPr>
          <a:lstStyle/>
          <a:p>
            <a:pPr lvl="0"/>
            <a:r>
              <a:rPr lang="zh-CN" altLang="en-US" sz="2400" b="1" dirty="0">
                <a:latin typeface="Arial" panose="020B0604020202020204" pitchFamily="34" charset="0"/>
                <a:ea typeface="宋体" panose="02010600030101010101" pitchFamily="2" charset="-122"/>
              </a:rPr>
              <a:t>一、导引型传输媒体：电磁波被导引沿着固体媒体传播</a:t>
            </a:r>
            <a:endParaRPr lang="en-US" altLang="zh-CN" sz="2400" b="1" dirty="0">
              <a:latin typeface="Arial" panose="020B0604020202020204" pitchFamily="34" charset="0"/>
              <a:ea typeface="宋体" panose="02010600030101010101" pitchFamily="2" charset="-122"/>
            </a:endParaRPr>
          </a:p>
          <a:p>
            <a:pPr lvl="0"/>
            <a:endParaRPr lang="en-US" altLang="zh-CN" sz="2400" b="1" dirty="0">
              <a:latin typeface="Arial" panose="020B0604020202020204" pitchFamily="34" charset="0"/>
              <a:ea typeface="宋体" panose="02010600030101010101" pitchFamily="2" charset="-122"/>
            </a:endParaRPr>
          </a:p>
          <a:p>
            <a:pPr lvl="0"/>
            <a:r>
              <a:rPr lang="zh-CN" altLang="en-US" sz="2400" b="1" dirty="0">
                <a:latin typeface="Arial" panose="020B0604020202020204" pitchFamily="34" charset="0"/>
                <a:ea typeface="宋体" panose="02010600030101010101" pitchFamily="2" charset="-122"/>
                <a:sym typeface="宋体" panose="02010600030101010101" pitchFamily="2" charset="-122"/>
              </a:rPr>
              <a:t>二、</a:t>
            </a:r>
            <a:r>
              <a:rPr lang="en-US" altLang="zh-CN" sz="2400" b="1" dirty="0">
                <a:latin typeface="Arial" panose="020B0604020202020204" pitchFamily="34" charset="0"/>
                <a:ea typeface="宋体" panose="02010600030101010101" pitchFamily="2" charset="-122"/>
                <a:sym typeface="宋体" panose="02010600030101010101" pitchFamily="2" charset="-122"/>
              </a:rPr>
              <a:t> </a:t>
            </a:r>
            <a:r>
              <a:rPr lang="zh-CN" altLang="en-US" sz="2400" b="1" dirty="0">
                <a:latin typeface="Arial" panose="020B0604020202020204" pitchFamily="34" charset="0"/>
                <a:ea typeface="宋体" panose="02010600030101010101" pitchFamily="2" charset="-122"/>
                <a:sym typeface="宋体" panose="02010600030101010101" pitchFamily="2" charset="-122"/>
              </a:rPr>
              <a:t>非导引型传输媒体 ：</a:t>
            </a:r>
            <a:r>
              <a:rPr lang="zh-CN" altLang="en-US" sz="2400" b="1" dirty="0">
                <a:latin typeface="Arial" panose="020B0604020202020204" pitchFamily="34" charset="0"/>
                <a:ea typeface="宋体" panose="02010600030101010101" pitchFamily="2" charset="-122"/>
              </a:rPr>
              <a:t>电磁波在</a:t>
            </a:r>
            <a:r>
              <a:rPr lang="zh-CN" altLang="en-US" sz="2400" b="1" dirty="0">
                <a:latin typeface="Arial" panose="020B0604020202020204" pitchFamily="34" charset="0"/>
                <a:ea typeface="宋体" panose="02010600030101010101" pitchFamily="2" charset="-122"/>
                <a:sym typeface="宋体" panose="02010600030101010101" pitchFamily="2" charset="-122"/>
              </a:rPr>
              <a:t>自由空间传播</a:t>
            </a:r>
            <a:endParaRPr lang="en-US" altLang="zh-CN" sz="2400" b="1" dirty="0">
              <a:latin typeface="Arial" panose="020B0604020202020204" pitchFamily="34" charset="0"/>
              <a:ea typeface="宋体" panose="02010600030101010101" pitchFamily="2" charset="-122"/>
            </a:endParaRPr>
          </a:p>
          <a:p>
            <a:pPr lvl="0"/>
            <a:endParaRPr lang="zh-CN" altLang="en-US"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21857" descr="afbae0ddf0234c3bbd5a2eb4a4d10acd# #矩形 674"/>
          <p:cNvSpPr>
            <a:spLocks noGrp="1"/>
          </p:cNvSpPr>
          <p:nvPr>
            <p:ph type="title"/>
          </p:nvPr>
        </p:nvSpPr>
        <p:spPr/>
        <p:txBody>
          <a:bodyPr anchor="b"/>
          <a:lstStyle/>
          <a:p>
            <a:pPr lvl="0"/>
            <a:r>
              <a:rPr lang="en-US" altLang="zh-CN" sz="4000" b="1" dirty="0" smtClean="0">
                <a:solidFill>
                  <a:schemeClr val="bg1"/>
                </a:solidFill>
              </a:rPr>
              <a:t/>
            </a:r>
            <a:br>
              <a:rPr lang="en-US" altLang="zh-CN" sz="4000" b="1" dirty="0" smtClean="0">
                <a:solidFill>
                  <a:schemeClr val="bg1"/>
                </a:solidFill>
              </a:rPr>
            </a:br>
            <a:r>
              <a:rPr lang="en-US" altLang="zh-CN" sz="4000" b="1" dirty="0">
                <a:solidFill>
                  <a:schemeClr val="bg1"/>
                </a:solidFill>
              </a:rPr>
              <a:t/>
            </a:r>
            <a:br>
              <a:rPr lang="en-US" altLang="zh-CN" sz="4000" b="1" dirty="0">
                <a:solidFill>
                  <a:schemeClr val="bg1"/>
                </a:solidFill>
              </a:rPr>
            </a:br>
            <a:r>
              <a:rPr lang="en-US" altLang="zh-CN" sz="4000" b="1" dirty="0" smtClean="0">
                <a:solidFill>
                  <a:schemeClr val="bg1"/>
                </a:solidFill>
              </a:rPr>
              <a:t/>
            </a:r>
            <a:br>
              <a:rPr lang="en-US" altLang="zh-CN" sz="4000" b="1" dirty="0" smtClean="0">
                <a:solidFill>
                  <a:schemeClr val="bg1"/>
                </a:solidFill>
              </a:rPr>
            </a:br>
            <a:r>
              <a:rPr lang="en-US" altLang="zh-CN" sz="4000" b="1" dirty="0">
                <a:solidFill>
                  <a:schemeClr val="bg1"/>
                </a:solidFill>
              </a:rPr>
              <a:t>	</a:t>
            </a:r>
            <a:r>
              <a:rPr lang="en-US" altLang="zh-CN" sz="4000" b="1" dirty="0" smtClean="0">
                <a:solidFill>
                  <a:schemeClr val="bg1"/>
                </a:solidFill>
              </a:rPr>
              <a:t>					</a:t>
            </a:r>
            <a:br>
              <a:rPr lang="en-US" altLang="zh-CN" sz="4000" b="1" dirty="0" smtClean="0">
                <a:solidFill>
                  <a:schemeClr val="bg1"/>
                </a:solidFill>
              </a:rPr>
            </a:br>
            <a:r>
              <a:rPr lang="en-US" altLang="zh-CN" sz="4000" b="1" dirty="0">
                <a:solidFill>
                  <a:schemeClr val="bg1"/>
                </a:solidFill>
              </a:rPr>
              <a:t/>
            </a:r>
            <a:br>
              <a:rPr lang="en-US" altLang="zh-CN" sz="4000" b="1" dirty="0">
                <a:solidFill>
                  <a:schemeClr val="bg1"/>
                </a:solidFill>
              </a:rPr>
            </a:br>
            <a:r>
              <a:rPr lang="en-US" altLang="zh-CN" sz="4000" b="1" dirty="0" smtClean="0">
                <a:solidFill>
                  <a:schemeClr val="bg1"/>
                </a:solidFill>
              </a:rPr>
              <a:t/>
            </a:r>
            <a:br>
              <a:rPr lang="en-US" altLang="zh-CN" sz="4000" b="1" dirty="0" smtClean="0">
                <a:solidFill>
                  <a:schemeClr val="bg1"/>
                </a:solidFill>
              </a:rPr>
            </a:br>
            <a:r>
              <a:rPr lang="en-US" altLang="zh-CN" sz="4000" b="1" dirty="0">
                <a:solidFill>
                  <a:schemeClr val="bg1"/>
                </a:solidFill>
              </a:rPr>
              <a:t>	</a:t>
            </a:r>
            <a:r>
              <a:rPr lang="en-US" altLang="zh-CN" sz="4000" b="1" dirty="0" smtClean="0">
                <a:solidFill>
                  <a:schemeClr val="bg1"/>
                </a:solidFill>
              </a:rPr>
              <a:t>	</a:t>
            </a:r>
            <a:br>
              <a:rPr lang="en-US" altLang="zh-CN" sz="4000" b="1" dirty="0" smtClean="0">
                <a:solidFill>
                  <a:schemeClr val="bg1"/>
                </a:solidFill>
              </a:rPr>
            </a:br>
            <a:r>
              <a:rPr lang="en-US" altLang="zh-CN" sz="4000" b="1" dirty="0">
                <a:solidFill>
                  <a:schemeClr val="bg1"/>
                </a:solidFill>
              </a:rPr>
              <a:t/>
            </a:r>
            <a:br>
              <a:rPr lang="en-US" altLang="zh-CN" sz="4000" b="1" dirty="0">
                <a:solidFill>
                  <a:schemeClr val="bg1"/>
                </a:solidFill>
              </a:rPr>
            </a:br>
            <a:r>
              <a:rPr lang="en-US" altLang="zh-CN" sz="4000" b="1" dirty="0" smtClean="0">
                <a:solidFill>
                  <a:schemeClr val="bg1"/>
                </a:solidFill>
              </a:rPr>
              <a:t/>
            </a:r>
            <a:br>
              <a:rPr lang="en-US" altLang="zh-CN" sz="4000" b="1" dirty="0" smtClean="0">
                <a:solidFill>
                  <a:schemeClr val="bg1"/>
                </a:solidFill>
              </a:rPr>
            </a:br>
            <a:r>
              <a:rPr lang="en-US" altLang="zh-CN" sz="4000" b="1" dirty="0">
                <a:solidFill>
                  <a:schemeClr val="bg1"/>
                </a:solidFill>
              </a:rPr>
              <a:t>	</a:t>
            </a:r>
            <a:r>
              <a:rPr lang="en-US" altLang="zh-CN" sz="4000" b="1" dirty="0" smtClean="0">
                <a:solidFill>
                  <a:schemeClr val="bg1"/>
                </a:solidFill>
              </a:rPr>
              <a:t>								</a:t>
            </a:r>
            <a:br>
              <a:rPr lang="en-US" altLang="zh-CN" sz="4000" b="1" dirty="0" smtClean="0">
                <a:solidFill>
                  <a:schemeClr val="bg1"/>
                </a:solidFill>
              </a:rPr>
            </a:br>
            <a:r>
              <a:rPr lang="en-US" altLang="zh-CN" sz="4000" b="1" dirty="0">
                <a:solidFill>
                  <a:schemeClr val="bg1"/>
                </a:solidFill>
              </a:rPr>
              <a:t/>
            </a:r>
            <a:br>
              <a:rPr lang="en-US" altLang="zh-CN" sz="4000" b="1" dirty="0">
                <a:solidFill>
                  <a:schemeClr val="bg1"/>
                </a:solidFill>
              </a:rPr>
            </a:br>
            <a:r>
              <a:rPr lang="en-US" altLang="zh-CN" sz="4000" b="1" dirty="0" smtClean="0">
                <a:solidFill>
                  <a:schemeClr val="bg1"/>
                </a:solidFill>
              </a:rPr>
              <a:t/>
            </a:r>
            <a:br>
              <a:rPr lang="en-US" altLang="zh-CN" sz="4000" b="1" dirty="0" smtClean="0">
                <a:solidFill>
                  <a:schemeClr val="bg1"/>
                </a:solidFill>
              </a:rPr>
            </a:br>
            <a:r>
              <a:rPr lang="en-US" altLang="zh-CN" sz="4000" b="1" dirty="0">
                <a:solidFill>
                  <a:schemeClr val="bg1"/>
                </a:solidFill>
              </a:rPr>
              <a:t>	</a:t>
            </a:r>
            <a:r>
              <a:rPr lang="en-US" altLang="zh-CN" sz="4000" b="1" dirty="0" smtClean="0">
                <a:solidFill>
                  <a:schemeClr val="bg1"/>
                </a:solidFill>
              </a:rPr>
              <a:t>			</a:t>
            </a:r>
            <a:endParaRPr lang="zh-CN" altLang="en-US" sz="4000" b="1" dirty="0">
              <a:solidFill>
                <a:schemeClr val="bg1"/>
              </a:solidFill>
            </a:endParaRPr>
          </a:p>
        </p:txBody>
      </p:sp>
      <p:sp>
        <p:nvSpPr>
          <p:cNvPr id="121859" name="内容占位符 121858" descr="f2ee45c6b4b54178a752d1e4af8a5240# #矩形 675"/>
          <p:cNvSpPr>
            <a:spLocks noGrp="1"/>
          </p:cNvSpPr>
          <p:nvPr>
            <p:ph idx="1"/>
          </p:nvPr>
        </p:nvSpPr>
        <p:spPr>
          <a:xfrm>
            <a:off x="758825" y="2457450"/>
            <a:ext cx="7050088" cy="3086100"/>
          </a:xfrm>
        </p:spPr>
        <p:txBody>
          <a:bodyPr anchor="t"/>
          <a:lstStyle/>
          <a:p>
            <a:pPr marL="0" indent="0">
              <a:lnSpc>
                <a:spcPct val="110000"/>
              </a:lnSpc>
              <a:buNone/>
            </a:pPr>
            <a:r>
              <a:rPr lang="en-US" altLang="zh-CN" sz="2700" dirty="0"/>
              <a:t>1</a:t>
            </a:r>
            <a:r>
              <a:rPr lang="zh-CN" altLang="en-US" sz="2700" dirty="0"/>
              <a:t>、双绞线</a:t>
            </a:r>
          </a:p>
          <a:p>
            <a:pPr marL="0" lvl="1" indent="0">
              <a:lnSpc>
                <a:spcPct val="110000"/>
              </a:lnSpc>
              <a:buNone/>
            </a:pPr>
            <a:r>
              <a:rPr lang="zh-CN" altLang="en-US" dirty="0">
                <a:solidFill>
                  <a:srgbClr val="333399"/>
                </a:solidFill>
                <a:latin typeface="Arial" panose="020B0604020202020204" pitchFamily="34" charset="0"/>
                <a:ea typeface="黑体" panose="02010609060101010101" pitchFamily="2" charset="-122"/>
                <a:sym typeface="宋体" panose="02010600030101010101" pitchFamily="2" charset="-122"/>
              </a:rPr>
              <a:t>无屏蔽双绞线 </a:t>
            </a:r>
            <a:r>
              <a:rPr lang="en-US" altLang="zh-CN">
                <a:solidFill>
                  <a:srgbClr val="333399"/>
                </a:solidFill>
                <a:latin typeface="Arial" panose="020B0604020202020204" pitchFamily="34" charset="0"/>
                <a:ea typeface="黑体" panose="02010609060101010101" pitchFamily="2" charset="-122"/>
                <a:sym typeface="宋体" panose="02010600030101010101" pitchFamily="2" charset="-122"/>
              </a:rPr>
              <a:t>UTP (Unshielded Twisted Pair)</a:t>
            </a:r>
            <a:r>
              <a:rPr lang="en-US" altLang="zh-CN">
                <a:sym typeface="宋体" panose="02010600030101010101" pitchFamily="2" charset="-122"/>
              </a:rPr>
              <a:t> </a:t>
            </a:r>
            <a:endParaRPr lang="en-US" altLang="zh-CN">
              <a:solidFill>
                <a:srgbClr val="333399"/>
              </a:solidFill>
              <a:ea typeface="黑体" panose="02010609060101010101" pitchFamily="2" charset="-122"/>
            </a:endParaRPr>
          </a:p>
          <a:p>
            <a:pPr marL="0" lvl="1" indent="0">
              <a:lnSpc>
                <a:spcPct val="110000"/>
              </a:lnSpc>
              <a:buNone/>
            </a:pPr>
            <a:r>
              <a:rPr lang="zh-CN" altLang="en-US" dirty="0">
                <a:solidFill>
                  <a:srgbClr val="333399"/>
                </a:solidFill>
                <a:latin typeface="Arial" panose="020B0604020202020204" pitchFamily="34" charset="0"/>
                <a:ea typeface="黑体" panose="02010609060101010101" pitchFamily="2" charset="-122"/>
              </a:rPr>
              <a:t>屏蔽双绞线 </a:t>
            </a:r>
            <a:r>
              <a:rPr lang="en-US" altLang="zh-CN">
                <a:solidFill>
                  <a:srgbClr val="333399"/>
                </a:solidFill>
                <a:latin typeface="Arial" panose="020B0604020202020204" pitchFamily="34" charset="0"/>
                <a:ea typeface="黑体" panose="02010609060101010101" pitchFamily="2" charset="-122"/>
              </a:rPr>
              <a:t>STP (Shielded Twisted Pair)</a:t>
            </a:r>
          </a:p>
          <a:p>
            <a:pPr marL="0" indent="0">
              <a:lnSpc>
                <a:spcPct val="110000"/>
              </a:lnSpc>
              <a:buNone/>
            </a:pPr>
            <a:r>
              <a:rPr lang="en-US" altLang="zh-CN" sz="2700" dirty="0"/>
              <a:t>2</a:t>
            </a:r>
            <a:r>
              <a:rPr lang="zh-CN" altLang="en-US" sz="2700" dirty="0"/>
              <a:t>、同轴电缆</a:t>
            </a:r>
          </a:p>
          <a:p>
            <a:pPr marL="0" lvl="1" indent="0">
              <a:lnSpc>
                <a:spcPct val="110000"/>
              </a:lnSpc>
              <a:buNone/>
            </a:pPr>
            <a:r>
              <a:rPr lang="en-US" altLang="zh-CN" sz="2700" dirty="0"/>
              <a:t>3</a:t>
            </a:r>
            <a:r>
              <a:rPr lang="zh-CN" altLang="en-US" sz="2700" dirty="0"/>
              <a:t>、光缆 </a:t>
            </a:r>
          </a:p>
        </p:txBody>
      </p:sp>
      <p:sp>
        <p:nvSpPr>
          <p:cNvPr id="2" name="页脚占位符 1"/>
          <p:cNvSpPr>
            <a:spLocks noGrp="1"/>
          </p:cNvSpPr>
          <p:nvPr>
            <p:ph type="ftr" sz="quarter"/>
          </p:nvPr>
        </p:nvSpPr>
        <p:spPr>
          <a:xfrm>
            <a:off x="3028950" y="5624513"/>
            <a:ext cx="3086100" cy="274638"/>
          </a:xfrm>
          <a:prstGeom prst="rect">
            <a:avLst/>
          </a:prstGeom>
        </p:spPr>
        <p:txBody>
          <a:bodyPr/>
          <a:lstStyle/>
          <a:p>
            <a:pPr lvl="0" fontAlgn="base">
              <a:buClr>
                <a:srgbClr val="000000"/>
              </a:buClr>
            </a:pPr>
            <a:r>
              <a:rPr lang="zh-CN" altLang="en-US" sz="1350" strike="noStrike" noProof="1" smtClean="0">
                <a:latin typeface="Arial" panose="020B0604020202020204" pitchFamily="34" charset="0"/>
                <a:ea typeface="宋体" panose="02010600030101010101" pitchFamily="2" charset="-122"/>
                <a:cs typeface="+mn-ea"/>
              </a:rPr>
              <a:t>                     </a:t>
            </a:r>
            <a:endParaRPr lang="zh-CN" altLang="en-US" sz="1350" strike="noStrike" noProof="1"/>
          </a:p>
        </p:txBody>
      </p:sp>
      <p:sp>
        <p:nvSpPr>
          <p:cNvPr id="3" name="矩形 2"/>
          <p:cNvSpPr/>
          <p:nvPr/>
        </p:nvSpPr>
        <p:spPr>
          <a:xfrm>
            <a:off x="251520" y="188640"/>
            <a:ext cx="7416824" cy="707886"/>
          </a:xfrm>
          <a:prstGeom prst="rect">
            <a:avLst/>
          </a:prstGeom>
        </p:spPr>
        <p:txBody>
          <a:bodyPr wrap="square">
            <a:spAutoFit/>
          </a:bodyPr>
          <a:lstStyle/>
          <a:p>
            <a:pPr lvl="0" algn="ctr">
              <a:buClr>
                <a:srgbClr val="000000"/>
              </a:buClr>
            </a:pPr>
            <a:r>
              <a:rPr lang="en-US" altLang="zh-CN" sz="4000" b="1" dirty="0">
                <a:solidFill>
                  <a:srgbClr val="FFFFFF"/>
                </a:solidFill>
                <a:latin typeface="Arial"/>
                <a:ea typeface="宋体"/>
                <a:cs typeface="+mj-cs"/>
              </a:rPr>
              <a:t>	</a:t>
            </a:r>
            <a:r>
              <a:rPr lang="zh-CN" altLang="en-US" sz="4000" b="1" dirty="0">
                <a:solidFill>
                  <a:srgbClr val="FFFFFF"/>
                </a:solidFill>
                <a:latin typeface="Arial"/>
                <a:ea typeface="宋体"/>
                <a:cs typeface="+mj-cs"/>
              </a:rPr>
              <a:t>一、导引型传输媒体</a:t>
            </a:r>
            <a:endParaRPr lang="zh-CN" altLang="en-US" sz="4000" b="1" dirty="0">
              <a:solidFill>
                <a:srgbClr val="FFFFFF"/>
              </a:solidFill>
              <a:latin typeface="Arial"/>
              <a:ea typeface="宋体"/>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18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8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18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descr="afbae0ddf0234c3bbd5a2eb4a4d10acd# #矩形 674"/>
          <p:cNvSpPr>
            <a:spLocks noGrp="1"/>
          </p:cNvSpPr>
          <p:nvPr>
            <p:ph type="title"/>
          </p:nvPr>
        </p:nvSpPr>
        <p:spPr/>
        <p:txBody>
          <a:bodyPr wrap="square" lIns="91440" tIns="45720" rIns="91440" bIns="45720" anchor="ctr"/>
          <a:lstStyle/>
          <a:p>
            <a:pPr defTabSz="914400">
              <a:buNone/>
            </a:pPr>
            <a:r>
              <a:rPr lang="zh-CN" altLang="en-US" sz="4000" b="1" kern="1200" baseline="0" dirty="0">
                <a:latin typeface="+mj-lt"/>
                <a:ea typeface="黑体" panose="02010609060101010101" pitchFamily="2" charset="-122"/>
                <a:cs typeface="+mj-cs"/>
              </a:rPr>
              <a:t>知识点一：</a:t>
            </a:r>
            <a:r>
              <a:rPr lang="zh-CN" altLang="en-US" sz="4000" b="1" kern="1200" baseline="0" dirty="0">
                <a:latin typeface="+mj-lt"/>
                <a:ea typeface="黑体" panose="02010609060101010101" pitchFamily="2" charset="-122"/>
                <a:cs typeface="+mj-cs"/>
                <a:sym typeface="宋体" panose="02010600030101010101" pitchFamily="2" charset="-122"/>
              </a:rPr>
              <a:t>物理层基本概念</a:t>
            </a:r>
          </a:p>
        </p:txBody>
      </p:sp>
      <p:sp>
        <p:nvSpPr>
          <p:cNvPr id="11266" name="文本占位符 2" descr="f2ee45c6b4b54178a752d1e4af8a5240# #矩形 675"/>
          <p:cNvSpPr>
            <a:spLocks noGrp="1"/>
          </p:cNvSpPr>
          <p:nvPr>
            <p:ph type="body" idx="1"/>
          </p:nvPr>
        </p:nvSpPr>
        <p:spPr>
          <a:xfrm>
            <a:off x="468313" y="1052513"/>
            <a:ext cx="8229600" cy="5081587"/>
          </a:xfrm>
        </p:spPr>
        <p:txBody>
          <a:bodyPr wrap="square" lIns="91440" tIns="45720" rIns="91440" bIns="45720" anchor="t"/>
          <a:lstStyle/>
          <a:p>
            <a:pPr marL="0" indent="0" defTabSz="914400">
              <a:buFont typeface="Wingdings" panose="05000000000000000000" pitchFamily="2" charset="2"/>
              <a:buNone/>
            </a:pPr>
            <a:r>
              <a:rPr lang="en-US" altLang="zh-CN" sz="3600" kern="1200" baseline="0" dirty="0">
                <a:solidFill>
                  <a:srgbClr val="FF0000"/>
                </a:solidFill>
                <a:latin typeface="+mn-lt"/>
                <a:ea typeface="黑体" panose="02010609060101010101" pitchFamily="2" charset="-122"/>
                <a:cs typeface="+mn-cs"/>
                <a:sym typeface="幼圆" panose="02010509060101010101" pitchFamily="49" charset="-122"/>
              </a:rPr>
              <a:t>2</a:t>
            </a:r>
            <a:r>
              <a:rPr lang="zh-CN" altLang="en-US" sz="3600" kern="1200" baseline="0" dirty="0">
                <a:solidFill>
                  <a:srgbClr val="FF0000"/>
                </a:solidFill>
                <a:latin typeface="+mn-lt"/>
                <a:ea typeface="黑体" panose="02010609060101010101" pitchFamily="2" charset="-122"/>
                <a:cs typeface="+mn-cs"/>
                <a:sym typeface="幼圆" panose="02010509060101010101" pitchFamily="49" charset="-122"/>
              </a:rPr>
              <a:t>、物理层的主要任务是什么？</a:t>
            </a:r>
          </a:p>
          <a:p>
            <a:pPr marL="0" indent="0" defTabSz="914400">
              <a:buFont typeface="Wingdings" panose="05000000000000000000" pitchFamily="2" charset="2"/>
              <a:buNone/>
            </a:pPr>
            <a:r>
              <a:rPr lang="zh-CN" altLang="en-US" sz="3600" kern="1200" baseline="0" dirty="0">
                <a:solidFill>
                  <a:srgbClr val="303030"/>
                </a:solidFill>
                <a:latin typeface="+mn-lt"/>
                <a:ea typeface="+mn-ea"/>
                <a:cs typeface="+mn-cs"/>
                <a:sym typeface="幼圆" panose="02010509060101010101" pitchFamily="49" charset="-122"/>
              </a:rPr>
              <a:t>确定与传输媒体的接口有关的一些特性。</a:t>
            </a:r>
            <a:endParaRPr lang="zh-CN" altLang="en-US" sz="4000" kern="1200" baseline="0" dirty="0">
              <a:solidFill>
                <a:srgbClr val="303030"/>
              </a:solidFill>
              <a:latin typeface="+mn-lt"/>
              <a:ea typeface="+mn-ea"/>
              <a:cs typeface="+mn-cs"/>
              <a:sym typeface="幼圆" panose="02010509060101010101" pitchFamily="49" charset="-122"/>
            </a:endParaRPr>
          </a:p>
          <a:p>
            <a:pPr marL="0" indent="0" defTabSz="914400">
              <a:buFont typeface="Wingdings" panose="05000000000000000000" pitchFamily="2" charset="2"/>
              <a:buNone/>
            </a:pPr>
            <a:r>
              <a:rPr lang="zh-CN" altLang="en-US" sz="3600" kern="1200" baseline="0" dirty="0">
                <a:solidFill>
                  <a:srgbClr val="00CC00"/>
                </a:solidFill>
                <a:latin typeface="黑体" panose="02010609060101010101" pitchFamily="2" charset="-122"/>
                <a:ea typeface="黑体" panose="02010609060101010101" pitchFamily="2" charset="-122"/>
                <a:cs typeface="+mn-cs"/>
                <a:sym typeface="幼圆" panose="02010509060101010101" pitchFamily="49" charset="-122"/>
              </a:rPr>
              <a:t>（</a:t>
            </a:r>
            <a:r>
              <a:rPr lang="en-US" altLang="zh-CN" sz="3600" kern="1200" baseline="0" dirty="0">
                <a:solidFill>
                  <a:srgbClr val="00CC00"/>
                </a:solidFill>
                <a:latin typeface="黑体" panose="02010609060101010101" pitchFamily="2" charset="-122"/>
                <a:ea typeface="黑体" panose="02010609060101010101" pitchFamily="2" charset="-122"/>
                <a:cs typeface="+mn-cs"/>
                <a:sym typeface="幼圆" panose="02010509060101010101" pitchFamily="49" charset="-122"/>
              </a:rPr>
              <a:t>1</a:t>
            </a:r>
            <a:r>
              <a:rPr lang="zh-CN" altLang="en-US" sz="3600" kern="1200" baseline="0" dirty="0">
                <a:solidFill>
                  <a:srgbClr val="00CC00"/>
                </a:solidFill>
                <a:latin typeface="黑体" panose="02010609060101010101" pitchFamily="2" charset="-122"/>
                <a:ea typeface="黑体" panose="02010609060101010101" pitchFamily="2" charset="-122"/>
                <a:cs typeface="+mn-cs"/>
                <a:sym typeface="幼圆" panose="02010509060101010101" pitchFamily="49" charset="-122"/>
              </a:rPr>
              <a:t>）机械特性</a:t>
            </a:r>
            <a:endParaRPr lang="zh-CN" altLang="en-US" sz="4000" kern="1200" baseline="0" dirty="0">
              <a:solidFill>
                <a:srgbClr val="303030"/>
              </a:solidFill>
              <a:latin typeface="黑体" panose="02010609060101010101" pitchFamily="2" charset="-122"/>
              <a:ea typeface="黑体" panose="02010609060101010101" pitchFamily="2" charset="-122"/>
              <a:cs typeface="+mn-cs"/>
              <a:sym typeface="幼圆" panose="02010509060101010101" pitchFamily="49" charset="-122"/>
            </a:endParaRPr>
          </a:p>
          <a:p>
            <a:pPr marL="0" indent="0" defTabSz="914400">
              <a:buFont typeface="Wingdings" panose="05000000000000000000" pitchFamily="2" charset="2"/>
              <a:buNone/>
            </a:pPr>
            <a:r>
              <a:rPr lang="zh-CN" altLang="en-US" sz="3600" kern="1200" baseline="0" dirty="0">
                <a:solidFill>
                  <a:srgbClr val="00CC00"/>
                </a:solidFill>
                <a:latin typeface="黑体" panose="02010609060101010101" pitchFamily="2" charset="-122"/>
                <a:ea typeface="黑体" panose="02010609060101010101" pitchFamily="2" charset="-122"/>
                <a:cs typeface="+mn-cs"/>
                <a:sym typeface="幼圆" panose="02010509060101010101" pitchFamily="49" charset="-122"/>
              </a:rPr>
              <a:t>（</a:t>
            </a:r>
            <a:r>
              <a:rPr lang="en-US" altLang="zh-CN" sz="3600" kern="1200" baseline="0" dirty="0">
                <a:solidFill>
                  <a:srgbClr val="00CC00"/>
                </a:solidFill>
                <a:latin typeface="黑体" panose="02010609060101010101" pitchFamily="2" charset="-122"/>
                <a:ea typeface="黑体" panose="02010609060101010101" pitchFamily="2" charset="-122"/>
                <a:cs typeface="+mn-cs"/>
                <a:sym typeface="幼圆" panose="02010509060101010101" pitchFamily="49" charset="-122"/>
              </a:rPr>
              <a:t>2</a:t>
            </a:r>
            <a:r>
              <a:rPr lang="zh-CN" altLang="en-US" sz="3600" kern="1200" baseline="0" dirty="0">
                <a:solidFill>
                  <a:srgbClr val="00CC00"/>
                </a:solidFill>
                <a:latin typeface="黑体" panose="02010609060101010101" pitchFamily="2" charset="-122"/>
                <a:ea typeface="黑体" panose="02010609060101010101" pitchFamily="2" charset="-122"/>
                <a:cs typeface="+mn-cs"/>
                <a:sym typeface="幼圆" panose="02010509060101010101" pitchFamily="49" charset="-122"/>
              </a:rPr>
              <a:t>）电气特性</a:t>
            </a:r>
          </a:p>
          <a:p>
            <a:pPr marL="0" indent="0" defTabSz="914400">
              <a:buFont typeface="Wingdings" panose="05000000000000000000" pitchFamily="2" charset="2"/>
              <a:buNone/>
            </a:pPr>
            <a:r>
              <a:rPr lang="zh-CN" altLang="en-US" sz="3600" kern="1200" baseline="0" dirty="0">
                <a:solidFill>
                  <a:srgbClr val="00CC00"/>
                </a:solidFill>
                <a:latin typeface="黑体" panose="02010609060101010101" pitchFamily="2" charset="-122"/>
                <a:ea typeface="黑体" panose="02010609060101010101" pitchFamily="2" charset="-122"/>
                <a:cs typeface="+mn-cs"/>
                <a:sym typeface="幼圆" panose="02010509060101010101" pitchFamily="49" charset="-122"/>
              </a:rPr>
              <a:t>（</a:t>
            </a:r>
            <a:r>
              <a:rPr lang="en-US" altLang="zh-CN" sz="3600" kern="1200" baseline="0" dirty="0">
                <a:solidFill>
                  <a:srgbClr val="00CC00"/>
                </a:solidFill>
                <a:latin typeface="黑体" panose="02010609060101010101" pitchFamily="2" charset="-122"/>
                <a:ea typeface="黑体" panose="02010609060101010101" pitchFamily="2" charset="-122"/>
                <a:cs typeface="+mn-cs"/>
                <a:sym typeface="幼圆" panose="02010509060101010101" pitchFamily="49" charset="-122"/>
              </a:rPr>
              <a:t>3</a:t>
            </a:r>
            <a:r>
              <a:rPr lang="zh-CN" altLang="en-US" sz="3600" kern="1200" baseline="0" dirty="0">
                <a:solidFill>
                  <a:srgbClr val="00CC00"/>
                </a:solidFill>
                <a:latin typeface="黑体" panose="02010609060101010101" pitchFamily="2" charset="-122"/>
                <a:ea typeface="黑体" panose="02010609060101010101" pitchFamily="2" charset="-122"/>
                <a:cs typeface="+mn-cs"/>
                <a:sym typeface="幼圆" panose="02010509060101010101" pitchFamily="49" charset="-122"/>
              </a:rPr>
              <a:t>）功能特性</a:t>
            </a:r>
            <a:endParaRPr lang="zh-CN" altLang="en-US" sz="4000" kern="1200" baseline="0" dirty="0">
              <a:solidFill>
                <a:srgbClr val="303030"/>
              </a:solidFill>
              <a:latin typeface="黑体" panose="02010609060101010101" pitchFamily="2" charset="-122"/>
              <a:ea typeface="黑体" panose="02010609060101010101" pitchFamily="2" charset="-122"/>
              <a:cs typeface="+mn-cs"/>
              <a:sym typeface="幼圆" panose="02010509060101010101" pitchFamily="49" charset="-122"/>
            </a:endParaRPr>
          </a:p>
          <a:p>
            <a:pPr marL="0" indent="0" defTabSz="914400">
              <a:buFont typeface="Wingdings" panose="05000000000000000000" pitchFamily="2" charset="2"/>
              <a:buNone/>
            </a:pPr>
            <a:r>
              <a:rPr lang="zh-CN" altLang="en-US" sz="3600" kern="1200" baseline="0" dirty="0">
                <a:solidFill>
                  <a:srgbClr val="00CC00"/>
                </a:solidFill>
                <a:latin typeface="黑体" panose="02010609060101010101" pitchFamily="2" charset="-122"/>
                <a:ea typeface="黑体" panose="02010609060101010101" pitchFamily="2" charset="-122"/>
                <a:cs typeface="+mn-cs"/>
                <a:sym typeface="幼圆" panose="02010509060101010101" pitchFamily="49" charset="-122"/>
              </a:rPr>
              <a:t>（</a:t>
            </a:r>
            <a:r>
              <a:rPr lang="en-US" altLang="zh-CN" sz="3600" kern="1200" baseline="0" dirty="0">
                <a:solidFill>
                  <a:srgbClr val="00CC00"/>
                </a:solidFill>
                <a:latin typeface="黑体" panose="02010609060101010101" pitchFamily="2" charset="-122"/>
                <a:ea typeface="黑体" panose="02010609060101010101" pitchFamily="2" charset="-122"/>
                <a:cs typeface="+mn-cs"/>
                <a:sym typeface="幼圆" panose="02010509060101010101" pitchFamily="49" charset="-122"/>
              </a:rPr>
              <a:t>4</a:t>
            </a:r>
            <a:r>
              <a:rPr lang="zh-CN" altLang="en-US" sz="3600" kern="1200" baseline="0" dirty="0">
                <a:solidFill>
                  <a:srgbClr val="00CC00"/>
                </a:solidFill>
                <a:latin typeface="黑体" panose="02010609060101010101" pitchFamily="2" charset="-122"/>
                <a:ea typeface="黑体" panose="02010609060101010101" pitchFamily="2" charset="-122"/>
                <a:cs typeface="+mn-cs"/>
                <a:sym typeface="幼圆" panose="02010509060101010101" pitchFamily="49" charset="-122"/>
              </a:rPr>
              <a:t>）规程特性</a:t>
            </a:r>
            <a:r>
              <a:rPr lang="zh-CN" altLang="en-US" sz="3600" kern="1200" baseline="0" dirty="0">
                <a:solidFill>
                  <a:srgbClr val="303030"/>
                </a:solidFill>
                <a:latin typeface="黑体" panose="02010609060101010101" pitchFamily="2" charset="-122"/>
                <a:ea typeface="黑体" panose="02010609060101010101" pitchFamily="2" charset="-122"/>
                <a:cs typeface="+mn-cs"/>
                <a:sym typeface="幼圆" panose="02010509060101010101" pitchFamily="49" charset="-122"/>
              </a:rPr>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17761" descr="afbae0ddf0234c3bbd5a2eb4a4d10acd# #矩形 674"/>
          <p:cNvSpPr>
            <a:spLocks noGrp="1"/>
          </p:cNvSpPr>
          <p:nvPr>
            <p:ph type="title"/>
          </p:nvPr>
        </p:nvSpPr>
        <p:spPr>
          <a:xfrm>
            <a:off x="1460500" y="5005388"/>
            <a:ext cx="5319713" cy="587375"/>
          </a:xfrm>
        </p:spPr>
        <p:txBody>
          <a:bodyPr anchor="b"/>
          <a:lstStyle/>
          <a:p>
            <a:pPr lvl="0"/>
            <a:r>
              <a:rPr lang="zh-CN" altLang="en-US" sz="1500" dirty="0">
                <a:latin typeface="黑体" panose="02010609060101010101" pitchFamily="2" charset="-122"/>
              </a:rPr>
              <a:t>图</a:t>
            </a:r>
            <a:r>
              <a:rPr lang="en-US" altLang="zh-CN" sz="1500" dirty="0">
                <a:latin typeface="黑体" panose="02010609060101010101" pitchFamily="2" charset="-122"/>
              </a:rPr>
              <a:t>2-2-1 </a:t>
            </a:r>
            <a:r>
              <a:rPr lang="zh-CN" altLang="en-US" sz="1500" dirty="0">
                <a:latin typeface="黑体" panose="02010609060101010101" pitchFamily="2" charset="-122"/>
              </a:rPr>
              <a:t>双绞线</a:t>
            </a:r>
          </a:p>
        </p:txBody>
      </p:sp>
      <p:pic>
        <p:nvPicPr>
          <p:cNvPr id="50178" name="图片 117779" descr="223b"/>
          <p:cNvPicPr>
            <a:picLocks noChangeAspect="1"/>
          </p:cNvPicPr>
          <p:nvPr/>
        </p:nvPicPr>
        <p:blipFill>
          <a:blip r:embed="rId3" cstate="print"/>
          <a:srcRect t="24692" b="39763"/>
          <a:stretch>
            <a:fillRect/>
          </a:stretch>
        </p:blipFill>
        <p:spPr>
          <a:xfrm>
            <a:off x="1716088" y="2673350"/>
            <a:ext cx="2784475" cy="663575"/>
          </a:xfrm>
          <a:prstGeom prst="rect">
            <a:avLst/>
          </a:prstGeom>
          <a:noFill/>
          <a:ln w="9525">
            <a:noFill/>
          </a:ln>
        </p:spPr>
      </p:pic>
      <p:pic>
        <p:nvPicPr>
          <p:cNvPr id="50179" name="图片 117780" descr="223"/>
          <p:cNvPicPr>
            <a:picLocks noChangeAspect="1"/>
          </p:cNvPicPr>
          <p:nvPr/>
        </p:nvPicPr>
        <p:blipFill>
          <a:blip r:embed="rId4" cstate="print"/>
          <a:srcRect t="17610" b="41142"/>
          <a:stretch>
            <a:fillRect/>
          </a:stretch>
        </p:blipFill>
        <p:spPr>
          <a:xfrm>
            <a:off x="4775200" y="2690813"/>
            <a:ext cx="2598738" cy="646112"/>
          </a:xfrm>
          <a:prstGeom prst="rect">
            <a:avLst/>
          </a:prstGeom>
          <a:noFill/>
          <a:ln w="9525">
            <a:noFill/>
          </a:ln>
        </p:spPr>
      </p:pic>
      <p:sp>
        <p:nvSpPr>
          <p:cNvPr id="50180" name="文本框 117781"/>
          <p:cNvSpPr txBox="1"/>
          <p:nvPr/>
        </p:nvSpPr>
        <p:spPr>
          <a:xfrm>
            <a:off x="3906838" y="3278188"/>
            <a:ext cx="565150" cy="320675"/>
          </a:xfrm>
          <a:prstGeom prst="rect">
            <a:avLst/>
          </a:prstGeom>
          <a:noFill/>
          <a:ln w="9525">
            <a:noFill/>
          </a:ln>
        </p:spPr>
        <p:txBody>
          <a:bodyPr wrap="none" anchor="t">
            <a:spAutoFit/>
          </a:bodyPr>
          <a:lstStyle/>
          <a:p>
            <a:pPr lvl="0">
              <a:buClr>
                <a:srgbClr val="000000"/>
              </a:buClr>
            </a:pPr>
            <a:r>
              <a:rPr lang="zh-CN" altLang="en-US" sz="1500" dirty="0">
                <a:solidFill>
                  <a:srgbClr val="333399"/>
                </a:solidFill>
                <a:latin typeface="黑体" panose="02010609060101010101" pitchFamily="2" charset="-122"/>
                <a:ea typeface="黑体" panose="02010609060101010101" pitchFamily="2" charset="-122"/>
              </a:rPr>
              <a:t>铜线</a:t>
            </a:r>
          </a:p>
        </p:txBody>
      </p:sp>
      <p:sp>
        <p:nvSpPr>
          <p:cNvPr id="50181" name="文本框 117782"/>
          <p:cNvSpPr txBox="1"/>
          <p:nvPr/>
        </p:nvSpPr>
        <p:spPr>
          <a:xfrm>
            <a:off x="6861175" y="3344863"/>
            <a:ext cx="563563" cy="320675"/>
          </a:xfrm>
          <a:prstGeom prst="rect">
            <a:avLst/>
          </a:prstGeom>
          <a:noFill/>
          <a:ln w="9525">
            <a:noFill/>
          </a:ln>
        </p:spPr>
        <p:txBody>
          <a:bodyPr wrap="none" anchor="t">
            <a:spAutoFit/>
          </a:bodyPr>
          <a:lstStyle/>
          <a:p>
            <a:pPr lvl="0">
              <a:buClr>
                <a:srgbClr val="000000"/>
              </a:buClr>
            </a:pPr>
            <a:r>
              <a:rPr lang="zh-CN" altLang="en-US" sz="1500" dirty="0">
                <a:solidFill>
                  <a:srgbClr val="333399"/>
                </a:solidFill>
                <a:latin typeface="黑体" panose="02010609060101010101" pitchFamily="2" charset="-122"/>
                <a:ea typeface="黑体" panose="02010609060101010101" pitchFamily="2" charset="-122"/>
              </a:rPr>
              <a:t>铜线</a:t>
            </a:r>
          </a:p>
        </p:txBody>
      </p:sp>
      <p:sp>
        <p:nvSpPr>
          <p:cNvPr id="50182" name="文本框 117783"/>
          <p:cNvSpPr txBox="1"/>
          <p:nvPr/>
        </p:nvSpPr>
        <p:spPr>
          <a:xfrm>
            <a:off x="1830388" y="3311525"/>
            <a:ext cx="981075" cy="504825"/>
          </a:xfrm>
          <a:prstGeom prst="rect">
            <a:avLst/>
          </a:prstGeom>
          <a:noFill/>
          <a:ln w="9525">
            <a:noFill/>
          </a:ln>
        </p:spPr>
        <p:txBody>
          <a:bodyPr anchor="t">
            <a:spAutoFit/>
          </a:bodyPr>
          <a:lstStyle/>
          <a:p>
            <a:pPr lvl="0" algn="ctr">
              <a:lnSpc>
                <a:spcPct val="90000"/>
              </a:lnSpc>
              <a:buClr>
                <a:srgbClr val="000000"/>
              </a:buClr>
            </a:pPr>
            <a:r>
              <a:rPr lang="zh-CN" altLang="en-US" sz="1500" dirty="0">
                <a:solidFill>
                  <a:srgbClr val="333399"/>
                </a:solidFill>
                <a:latin typeface="黑体" panose="02010609060101010101" pitchFamily="2" charset="-122"/>
                <a:ea typeface="黑体" panose="02010609060101010101" pitchFamily="2" charset="-122"/>
              </a:rPr>
              <a:t>聚氯乙烯 套层</a:t>
            </a:r>
          </a:p>
        </p:txBody>
      </p:sp>
      <p:sp>
        <p:nvSpPr>
          <p:cNvPr id="50183" name="文本框 117784"/>
          <p:cNvSpPr txBox="1"/>
          <p:nvPr/>
        </p:nvSpPr>
        <p:spPr>
          <a:xfrm>
            <a:off x="4702175" y="3335338"/>
            <a:ext cx="1074738" cy="547687"/>
          </a:xfrm>
          <a:prstGeom prst="rect">
            <a:avLst/>
          </a:prstGeom>
          <a:noFill/>
          <a:ln w="9525">
            <a:noFill/>
          </a:ln>
        </p:spPr>
        <p:txBody>
          <a:bodyPr anchor="t">
            <a:spAutoFit/>
          </a:bodyPr>
          <a:lstStyle/>
          <a:p>
            <a:pPr lvl="0" algn="ctr">
              <a:buClr>
                <a:srgbClr val="000000"/>
              </a:buClr>
            </a:pPr>
            <a:r>
              <a:rPr lang="zh-CN" altLang="en-US" sz="1500" dirty="0">
                <a:solidFill>
                  <a:srgbClr val="333399"/>
                </a:solidFill>
                <a:latin typeface="黑体" panose="02010609060101010101" pitchFamily="2" charset="-122"/>
                <a:ea typeface="黑体" panose="02010609060101010101" pitchFamily="2" charset="-122"/>
              </a:rPr>
              <a:t>聚氯乙烯</a:t>
            </a:r>
          </a:p>
          <a:p>
            <a:pPr lvl="0" algn="ctr">
              <a:buClr>
                <a:srgbClr val="000000"/>
              </a:buClr>
            </a:pPr>
            <a:r>
              <a:rPr lang="zh-CN" altLang="en-US" sz="1500" dirty="0">
                <a:solidFill>
                  <a:srgbClr val="333399"/>
                </a:solidFill>
                <a:latin typeface="黑体" panose="02010609060101010101" pitchFamily="2" charset="-122"/>
                <a:ea typeface="黑体" panose="02010609060101010101" pitchFamily="2" charset="-122"/>
              </a:rPr>
              <a:t>套层</a:t>
            </a:r>
          </a:p>
        </p:txBody>
      </p:sp>
      <p:sp>
        <p:nvSpPr>
          <p:cNvPr id="50184" name="文本框 117785"/>
          <p:cNvSpPr txBox="1"/>
          <p:nvPr/>
        </p:nvSpPr>
        <p:spPr>
          <a:xfrm>
            <a:off x="5699125" y="3294063"/>
            <a:ext cx="754063" cy="319087"/>
          </a:xfrm>
          <a:prstGeom prst="rect">
            <a:avLst/>
          </a:prstGeom>
          <a:noFill/>
          <a:ln w="9525">
            <a:noFill/>
          </a:ln>
        </p:spPr>
        <p:txBody>
          <a:bodyPr wrap="none" anchor="t">
            <a:spAutoFit/>
          </a:bodyPr>
          <a:lstStyle/>
          <a:p>
            <a:pPr lvl="0">
              <a:buClr>
                <a:srgbClr val="000000"/>
              </a:buClr>
            </a:pPr>
            <a:r>
              <a:rPr lang="zh-CN" altLang="en-US" sz="1500" dirty="0">
                <a:solidFill>
                  <a:srgbClr val="333399"/>
                </a:solidFill>
                <a:latin typeface="黑体" panose="02010609060101010101" pitchFamily="2" charset="-122"/>
                <a:ea typeface="黑体" panose="02010609060101010101" pitchFamily="2" charset="-122"/>
              </a:rPr>
              <a:t>屏蔽层</a:t>
            </a:r>
          </a:p>
        </p:txBody>
      </p:sp>
      <p:sp>
        <p:nvSpPr>
          <p:cNvPr id="50185" name="文本框 117786"/>
          <p:cNvSpPr txBox="1"/>
          <p:nvPr/>
        </p:nvSpPr>
        <p:spPr>
          <a:xfrm>
            <a:off x="3021013" y="3276600"/>
            <a:ext cx="754062" cy="320675"/>
          </a:xfrm>
          <a:prstGeom prst="rect">
            <a:avLst/>
          </a:prstGeom>
          <a:noFill/>
          <a:ln w="9525">
            <a:noFill/>
          </a:ln>
        </p:spPr>
        <p:txBody>
          <a:bodyPr wrap="none" anchor="t">
            <a:spAutoFit/>
          </a:bodyPr>
          <a:lstStyle/>
          <a:p>
            <a:pPr lvl="0">
              <a:buClr>
                <a:srgbClr val="000000"/>
              </a:buClr>
            </a:pPr>
            <a:r>
              <a:rPr lang="zh-CN" altLang="en-US" sz="1500" dirty="0">
                <a:solidFill>
                  <a:srgbClr val="333399"/>
                </a:solidFill>
                <a:latin typeface="黑体" panose="02010609060101010101" pitchFamily="2" charset="-122"/>
                <a:ea typeface="黑体" panose="02010609060101010101" pitchFamily="2" charset="-122"/>
              </a:rPr>
              <a:t>绝缘层</a:t>
            </a:r>
          </a:p>
        </p:txBody>
      </p:sp>
      <p:sp>
        <p:nvSpPr>
          <p:cNvPr id="50186" name="文本框 117787"/>
          <p:cNvSpPr txBox="1"/>
          <p:nvPr/>
        </p:nvSpPr>
        <p:spPr>
          <a:xfrm>
            <a:off x="6230938" y="3479800"/>
            <a:ext cx="755650" cy="320675"/>
          </a:xfrm>
          <a:prstGeom prst="rect">
            <a:avLst/>
          </a:prstGeom>
          <a:noFill/>
          <a:ln w="9525">
            <a:noFill/>
          </a:ln>
        </p:spPr>
        <p:txBody>
          <a:bodyPr wrap="none" anchor="t">
            <a:spAutoFit/>
          </a:bodyPr>
          <a:lstStyle/>
          <a:p>
            <a:pPr lvl="0">
              <a:buClr>
                <a:srgbClr val="000000"/>
              </a:buClr>
            </a:pPr>
            <a:r>
              <a:rPr lang="zh-CN" altLang="en-US" sz="1500" dirty="0">
                <a:solidFill>
                  <a:srgbClr val="333399"/>
                </a:solidFill>
                <a:latin typeface="黑体" panose="02010609060101010101" pitchFamily="2" charset="-122"/>
                <a:ea typeface="黑体" panose="02010609060101010101" pitchFamily="2" charset="-122"/>
              </a:rPr>
              <a:t>绝缘层</a:t>
            </a:r>
          </a:p>
        </p:txBody>
      </p:sp>
      <p:sp>
        <p:nvSpPr>
          <p:cNvPr id="117796" name="矩形 117795"/>
          <p:cNvSpPr/>
          <p:nvPr/>
        </p:nvSpPr>
        <p:spPr>
          <a:xfrm>
            <a:off x="5573713" y="5078413"/>
            <a:ext cx="388938" cy="206375"/>
          </a:xfrm>
          <a:prstGeom prst="rect">
            <a:avLst/>
          </a:prstGeom>
          <a:solidFill>
            <a:srgbClr val="FFFFFF"/>
          </a:solidFill>
          <a:ln w="9525">
            <a:noFill/>
            <a:miter/>
          </a:ln>
        </p:spPr>
        <p:txBody>
          <a:bodyPr/>
          <a:lstStyle/>
          <a:p>
            <a:pPr fontAlgn="base"/>
            <a:endParaRPr lang="zh-CN" altLang="en-US" sz="1350" strike="noStrike" noProof="1"/>
          </a:p>
        </p:txBody>
      </p:sp>
      <p:sp>
        <p:nvSpPr>
          <p:cNvPr id="50188" name="文本框 117796"/>
          <p:cNvSpPr txBox="1"/>
          <p:nvPr/>
        </p:nvSpPr>
        <p:spPr>
          <a:xfrm>
            <a:off x="1955800" y="2270125"/>
            <a:ext cx="2390775" cy="411163"/>
          </a:xfrm>
          <a:prstGeom prst="rect">
            <a:avLst/>
          </a:prstGeom>
          <a:noFill/>
          <a:ln w="9525">
            <a:noFill/>
          </a:ln>
        </p:spPr>
        <p:txBody>
          <a:bodyPr wrap="none" anchor="t">
            <a:spAutoFit/>
          </a:bodyPr>
          <a:lstStyle/>
          <a:p>
            <a:pPr lvl="0"/>
            <a:r>
              <a:rPr lang="zh-CN" altLang="en-US" sz="2100" dirty="0">
                <a:solidFill>
                  <a:srgbClr val="333399"/>
                </a:solidFill>
                <a:latin typeface="Arial" panose="020B0604020202020204" pitchFamily="34" charset="0"/>
                <a:ea typeface="黑体" panose="02010609060101010101" pitchFamily="2" charset="-122"/>
              </a:rPr>
              <a:t>无屏蔽双绞线 </a:t>
            </a:r>
            <a:r>
              <a:rPr lang="en-US" altLang="zh-CN" sz="2100">
                <a:solidFill>
                  <a:srgbClr val="333399"/>
                </a:solidFill>
                <a:latin typeface="Arial" panose="020B0604020202020204" pitchFamily="34" charset="0"/>
                <a:ea typeface="黑体" panose="02010609060101010101" pitchFamily="2" charset="-122"/>
              </a:rPr>
              <a:t>UTP</a:t>
            </a:r>
          </a:p>
        </p:txBody>
      </p:sp>
      <p:sp>
        <p:nvSpPr>
          <p:cNvPr id="50189" name="文本框 117797"/>
          <p:cNvSpPr txBox="1"/>
          <p:nvPr/>
        </p:nvSpPr>
        <p:spPr>
          <a:xfrm>
            <a:off x="4922838" y="2293938"/>
            <a:ext cx="2109787" cy="411162"/>
          </a:xfrm>
          <a:prstGeom prst="rect">
            <a:avLst/>
          </a:prstGeom>
          <a:noFill/>
          <a:ln w="9525">
            <a:noFill/>
          </a:ln>
        </p:spPr>
        <p:txBody>
          <a:bodyPr wrap="none" anchor="t">
            <a:spAutoFit/>
          </a:bodyPr>
          <a:lstStyle/>
          <a:p>
            <a:pPr lvl="0"/>
            <a:r>
              <a:rPr lang="zh-CN" altLang="en-US" sz="2100" dirty="0">
                <a:solidFill>
                  <a:srgbClr val="333399"/>
                </a:solidFill>
                <a:latin typeface="Arial" panose="020B0604020202020204" pitchFamily="34" charset="0"/>
                <a:ea typeface="黑体" panose="02010609060101010101" pitchFamily="2" charset="-122"/>
              </a:rPr>
              <a:t>屏蔽双绞线 </a:t>
            </a:r>
            <a:r>
              <a:rPr lang="en-US" altLang="zh-CN" sz="2100">
                <a:solidFill>
                  <a:srgbClr val="333399"/>
                </a:solidFill>
                <a:latin typeface="Arial" panose="020B0604020202020204" pitchFamily="34" charset="0"/>
                <a:ea typeface="黑体" panose="02010609060101010101" pitchFamily="2" charset="-122"/>
              </a:rPr>
              <a:t>STP</a:t>
            </a:r>
          </a:p>
        </p:txBody>
      </p:sp>
      <p:sp>
        <p:nvSpPr>
          <p:cNvPr id="117800" name="直接连接符 117799"/>
          <p:cNvSpPr/>
          <p:nvPr/>
        </p:nvSpPr>
        <p:spPr>
          <a:xfrm>
            <a:off x="6462713" y="3105150"/>
            <a:ext cx="34925" cy="423863"/>
          </a:xfrm>
          <a:prstGeom prst="line">
            <a:avLst/>
          </a:prstGeom>
          <a:ln w="28575" cap="flat" cmpd="sng">
            <a:solidFill>
              <a:srgbClr val="333399"/>
            </a:solidFill>
            <a:prstDash val="solid"/>
            <a:headEnd type="none" w="med" len="med"/>
            <a:tailEnd type="none" w="med" len="med"/>
          </a:ln>
        </p:spPr>
        <p:txBody>
          <a:bodyPr/>
          <a:lstStyle/>
          <a:p>
            <a:pPr fontAlgn="base"/>
            <a:endParaRPr lang="zh-CN" altLang="en-US" sz="1350" strike="noStrike" noProof="1"/>
          </a:p>
        </p:txBody>
      </p:sp>
      <p:sp>
        <p:nvSpPr>
          <p:cNvPr id="117801" name="直接连接符 117800"/>
          <p:cNvSpPr/>
          <p:nvPr/>
        </p:nvSpPr>
        <p:spPr>
          <a:xfrm>
            <a:off x="6904038" y="3138488"/>
            <a:ext cx="80963" cy="238125"/>
          </a:xfrm>
          <a:prstGeom prst="line">
            <a:avLst/>
          </a:prstGeom>
          <a:ln w="28575" cap="flat" cmpd="sng">
            <a:solidFill>
              <a:srgbClr val="333399"/>
            </a:solidFill>
            <a:prstDash val="solid"/>
            <a:headEnd type="none" w="med" len="med"/>
            <a:tailEnd type="none" w="med" len="med"/>
          </a:ln>
        </p:spPr>
        <p:txBody>
          <a:bodyPr/>
          <a:lstStyle/>
          <a:p>
            <a:pPr fontAlgn="base"/>
            <a:endParaRPr lang="zh-CN" altLang="en-US" sz="1350" strike="noStrike" noProof="1"/>
          </a:p>
        </p:txBody>
      </p:sp>
      <p:sp>
        <p:nvSpPr>
          <p:cNvPr id="117802" name="直接连接符 117801"/>
          <p:cNvSpPr/>
          <p:nvPr/>
        </p:nvSpPr>
        <p:spPr>
          <a:xfrm flipH="1">
            <a:off x="6024563" y="3135313"/>
            <a:ext cx="12700" cy="209550"/>
          </a:xfrm>
          <a:prstGeom prst="line">
            <a:avLst/>
          </a:prstGeom>
          <a:ln w="28575" cap="flat" cmpd="sng">
            <a:solidFill>
              <a:srgbClr val="333399"/>
            </a:solidFill>
            <a:prstDash val="solid"/>
            <a:headEnd type="none" w="med" len="med"/>
            <a:tailEnd type="none" w="med" len="med"/>
          </a:ln>
        </p:spPr>
        <p:txBody>
          <a:bodyPr/>
          <a:lstStyle/>
          <a:p>
            <a:pPr fontAlgn="base"/>
            <a:endParaRPr lang="zh-CN" altLang="en-US" sz="1350" strike="noStrike" noProof="1"/>
          </a:p>
        </p:txBody>
      </p:sp>
      <p:sp>
        <p:nvSpPr>
          <p:cNvPr id="117803" name="直接连接符 117802"/>
          <p:cNvSpPr/>
          <p:nvPr/>
        </p:nvSpPr>
        <p:spPr>
          <a:xfrm flipH="1">
            <a:off x="5211763" y="3170238"/>
            <a:ext cx="93663" cy="238125"/>
          </a:xfrm>
          <a:prstGeom prst="line">
            <a:avLst/>
          </a:prstGeom>
          <a:ln w="28575" cap="flat" cmpd="sng">
            <a:solidFill>
              <a:srgbClr val="333399"/>
            </a:solidFill>
            <a:prstDash val="solid"/>
            <a:headEnd type="none" w="med" len="med"/>
            <a:tailEnd type="none" w="med" len="med"/>
          </a:ln>
        </p:spPr>
        <p:txBody>
          <a:bodyPr/>
          <a:lstStyle/>
          <a:p>
            <a:pPr fontAlgn="base"/>
            <a:endParaRPr lang="zh-CN" altLang="en-US" sz="1350" strike="noStrike" noProof="1"/>
          </a:p>
        </p:txBody>
      </p:sp>
      <p:sp>
        <p:nvSpPr>
          <p:cNvPr id="117804" name="直接连接符 117803"/>
          <p:cNvSpPr/>
          <p:nvPr/>
        </p:nvSpPr>
        <p:spPr>
          <a:xfrm>
            <a:off x="3282950" y="3103563"/>
            <a:ext cx="34925" cy="239713"/>
          </a:xfrm>
          <a:prstGeom prst="line">
            <a:avLst/>
          </a:prstGeom>
          <a:ln w="28575" cap="flat" cmpd="sng">
            <a:solidFill>
              <a:srgbClr val="333399"/>
            </a:solidFill>
            <a:prstDash val="solid"/>
            <a:headEnd type="none" w="med" len="med"/>
            <a:tailEnd type="none" w="med" len="med"/>
          </a:ln>
        </p:spPr>
        <p:txBody>
          <a:bodyPr/>
          <a:lstStyle/>
          <a:p>
            <a:pPr fontAlgn="base"/>
            <a:endParaRPr lang="zh-CN" altLang="en-US" sz="1350" strike="noStrike" noProof="1"/>
          </a:p>
        </p:txBody>
      </p:sp>
      <p:sp>
        <p:nvSpPr>
          <p:cNvPr id="117805" name="直接连接符 117804"/>
          <p:cNvSpPr/>
          <p:nvPr/>
        </p:nvSpPr>
        <p:spPr>
          <a:xfrm>
            <a:off x="4022725" y="3135313"/>
            <a:ext cx="66675" cy="184150"/>
          </a:xfrm>
          <a:prstGeom prst="line">
            <a:avLst/>
          </a:prstGeom>
          <a:ln w="28575" cap="flat" cmpd="sng">
            <a:solidFill>
              <a:srgbClr val="333399"/>
            </a:solidFill>
            <a:prstDash val="solid"/>
            <a:headEnd type="none" w="med" len="med"/>
            <a:tailEnd type="none" w="med" len="med"/>
          </a:ln>
        </p:spPr>
        <p:txBody>
          <a:bodyPr/>
          <a:lstStyle/>
          <a:p>
            <a:pPr fontAlgn="base"/>
            <a:endParaRPr lang="zh-CN" altLang="en-US" sz="1350" strike="noStrike" noProof="1"/>
          </a:p>
        </p:txBody>
      </p:sp>
      <p:sp>
        <p:nvSpPr>
          <p:cNvPr id="117809" name="直接连接符 117808"/>
          <p:cNvSpPr/>
          <p:nvPr/>
        </p:nvSpPr>
        <p:spPr>
          <a:xfrm flipH="1">
            <a:off x="2290763" y="3190875"/>
            <a:ext cx="6350" cy="141288"/>
          </a:xfrm>
          <a:prstGeom prst="line">
            <a:avLst/>
          </a:prstGeom>
          <a:ln w="28575" cap="flat" cmpd="sng">
            <a:solidFill>
              <a:srgbClr val="333399"/>
            </a:solidFill>
            <a:prstDash val="solid"/>
            <a:headEnd type="none" w="med" len="med"/>
            <a:tailEnd type="none" w="med" len="med"/>
          </a:ln>
        </p:spPr>
        <p:txBody>
          <a:bodyPr/>
          <a:lstStyle/>
          <a:p>
            <a:pPr fontAlgn="base"/>
            <a:endParaRPr lang="zh-CN" altLang="en-US" sz="1350" strike="noStrike" noProof="1"/>
          </a:p>
        </p:txBody>
      </p:sp>
      <p:sp>
        <p:nvSpPr>
          <p:cNvPr id="50197" name="标题 121857"/>
          <p:cNvSpPr>
            <a:spLocks noGrp="1"/>
          </p:cNvSpPr>
          <p:nvPr/>
        </p:nvSpPr>
        <p:spPr>
          <a:xfrm>
            <a:off x="628650" y="1131888"/>
            <a:ext cx="7886700" cy="993775"/>
          </a:xfrm>
          <a:prstGeom prst="rect">
            <a:avLst/>
          </a:prstGeom>
          <a:noFill/>
          <a:ln w="9525">
            <a:noFill/>
          </a:ln>
        </p:spPr>
        <p:txBody>
          <a:bodyPr lIns="68580" tIns="34290" rIns="68580" bIns="34290" anchor="b"/>
          <a:lstStyle/>
          <a:p>
            <a:pPr lvl="0" algn="ctr">
              <a:lnSpc>
                <a:spcPct val="90000"/>
              </a:lnSpc>
            </a:pPr>
            <a:r>
              <a:rPr lang="en-US" altLang="zh-CN" sz="3300" b="1" dirty="0">
                <a:latin typeface="Arial" panose="020B0604020202020204" pitchFamily="34" charset="0"/>
                <a:ea typeface="宋体" panose="02010600030101010101" pitchFamily="2" charset="-122"/>
                <a:sym typeface="宋体" panose="02010600030101010101" pitchFamily="2" charset="-122"/>
              </a:rPr>
              <a:t>1</a:t>
            </a:r>
            <a:r>
              <a:rPr lang="zh-CN" altLang="en-US" sz="3300" b="1" dirty="0">
                <a:latin typeface="Arial" panose="020B0604020202020204" pitchFamily="34" charset="0"/>
                <a:ea typeface="宋体" panose="02010600030101010101" pitchFamily="2" charset="-122"/>
                <a:sym typeface="宋体" panose="02010600030101010101" pitchFamily="2" charset="-122"/>
              </a:rPr>
              <a:t>、双绞线</a:t>
            </a:r>
            <a:endParaRPr lang="zh-CN" altLang="en-US" sz="33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文本占位符 2" descr="f2ee45c6b4b54178a752d1e4af8a5240# #矩形 675"/>
          <p:cNvSpPr>
            <a:spLocks noGrp="1"/>
          </p:cNvSpPr>
          <p:nvPr>
            <p:ph type="body" idx="1"/>
          </p:nvPr>
        </p:nvSpPr>
        <p:spPr>
          <a:xfrm>
            <a:off x="169863" y="1196975"/>
            <a:ext cx="8310562" cy="5013325"/>
          </a:xfrm>
        </p:spPr>
        <p:txBody>
          <a:bodyPr anchor="t"/>
          <a:lstStyle/>
          <a:p>
            <a:pPr marL="0" indent="0" defTabSz="914400">
              <a:lnSpc>
                <a:spcPct val="110000"/>
              </a:lnSpc>
              <a:buFont typeface="Wingdings" panose="05000000000000000000" pitchFamily="2" charset="2"/>
              <a:buNone/>
            </a:pPr>
            <a:r>
              <a:rPr lang="zh-CN" altLang="en-US" kern="1200" baseline="0" dirty="0">
                <a:latin typeface="+mn-lt"/>
                <a:ea typeface="+mn-ea"/>
                <a:cs typeface="+mn-cs"/>
              </a:rPr>
              <a:t>非屏蔽双绞线的优点：</a:t>
            </a:r>
          </a:p>
          <a:p>
            <a:pPr marL="0" indent="0" defTabSz="914400">
              <a:lnSpc>
                <a:spcPct val="110000"/>
              </a:lnSpc>
              <a:buFont typeface="Wingdings" panose="05000000000000000000" pitchFamily="2" charset="2"/>
              <a:buNone/>
            </a:pPr>
            <a:r>
              <a:rPr lang="zh-CN" altLang="en-US" kern="1200" baseline="0" dirty="0">
                <a:latin typeface="+mn-lt"/>
                <a:ea typeface="+mn-ea"/>
                <a:cs typeface="+mn-cs"/>
              </a:rPr>
              <a:t>（1）无屏蔽外套，直径小，节省所占用的空间；</a:t>
            </a:r>
          </a:p>
          <a:p>
            <a:pPr marL="0" indent="0" defTabSz="914400">
              <a:lnSpc>
                <a:spcPct val="110000"/>
              </a:lnSpc>
              <a:buFont typeface="Wingdings" panose="05000000000000000000" pitchFamily="2" charset="2"/>
              <a:buNone/>
            </a:pPr>
            <a:r>
              <a:rPr lang="zh-CN" altLang="en-US" kern="1200" baseline="0" dirty="0">
                <a:latin typeface="+mn-lt"/>
                <a:ea typeface="+mn-ea"/>
                <a:cs typeface="+mn-cs"/>
              </a:rPr>
              <a:t>（2）重量轻，易弯曲，易安装；</a:t>
            </a:r>
          </a:p>
          <a:p>
            <a:pPr marL="0" indent="0" defTabSz="914400">
              <a:lnSpc>
                <a:spcPct val="110000"/>
              </a:lnSpc>
              <a:buFont typeface="Wingdings" panose="05000000000000000000" pitchFamily="2" charset="2"/>
              <a:buNone/>
            </a:pPr>
            <a:r>
              <a:rPr lang="zh-CN" altLang="en-US" kern="1200" baseline="0" dirty="0">
                <a:latin typeface="+mn-lt"/>
                <a:ea typeface="+mn-ea"/>
                <a:cs typeface="+mn-cs"/>
              </a:rPr>
              <a:t>（3）将串扰减至最小或加以消除；</a:t>
            </a:r>
          </a:p>
          <a:p>
            <a:pPr marL="0" indent="0" defTabSz="914400">
              <a:lnSpc>
                <a:spcPct val="110000"/>
              </a:lnSpc>
              <a:buFont typeface="Wingdings" panose="05000000000000000000" pitchFamily="2" charset="2"/>
              <a:buNone/>
            </a:pPr>
            <a:r>
              <a:rPr lang="zh-CN" altLang="en-US" kern="1200" baseline="0" dirty="0">
                <a:latin typeface="+mn-lt"/>
                <a:ea typeface="+mn-ea"/>
                <a:cs typeface="+mn-cs"/>
              </a:rPr>
              <a:t>（4）具有阻燃性；</a:t>
            </a:r>
          </a:p>
          <a:p>
            <a:pPr marL="0" indent="0" defTabSz="914400">
              <a:lnSpc>
                <a:spcPct val="110000"/>
              </a:lnSpc>
              <a:buFont typeface="Wingdings" panose="05000000000000000000" pitchFamily="2" charset="2"/>
              <a:buNone/>
            </a:pPr>
            <a:r>
              <a:rPr lang="zh-CN" altLang="en-US" kern="1200" baseline="0" dirty="0">
                <a:latin typeface="+mn-lt"/>
                <a:ea typeface="+mn-ea"/>
                <a:cs typeface="+mn-cs"/>
              </a:rPr>
              <a:t>（5）具有独立性和灵活性，适用于结构化综合布线。</a:t>
            </a:r>
          </a:p>
          <a:p>
            <a:pPr marL="0" indent="0" defTabSz="914400">
              <a:lnSpc>
                <a:spcPct val="110000"/>
              </a:lnSpc>
              <a:buFont typeface="Wingdings" panose="05000000000000000000" pitchFamily="2" charset="2"/>
              <a:buNone/>
            </a:pPr>
            <a:r>
              <a:rPr lang="zh-CN" altLang="en-US" kern="1200" baseline="0" dirty="0">
                <a:latin typeface="+mn-lt"/>
                <a:ea typeface="+mn-ea"/>
                <a:cs typeface="+mn-cs"/>
              </a:rPr>
              <a:t>（6）非屏蔽双绞线 ，安装简单 ，实际使用效果好。</a:t>
            </a:r>
          </a:p>
          <a:p>
            <a:pPr marL="0" indent="0" defTabSz="914400">
              <a:lnSpc>
                <a:spcPct val="110000"/>
              </a:lnSpc>
              <a:buFont typeface="Wingdings" panose="05000000000000000000" pitchFamily="2" charset="2"/>
              <a:buNone/>
            </a:pPr>
            <a:r>
              <a:rPr lang="zh-CN" altLang="en-US" kern="1200" baseline="0" dirty="0">
                <a:latin typeface="+mn-lt"/>
                <a:ea typeface="+mn-ea"/>
                <a:cs typeface="+mn-cs"/>
              </a:rPr>
              <a:t>　　屏蔽双绞线除具有上述优点外，还比非屏蔽双绞线电缆提供了更大的防护能力，但价格较昂贵。</a:t>
            </a:r>
          </a:p>
          <a:p>
            <a:pPr marL="0" indent="0" defTabSz="914400">
              <a:lnSpc>
                <a:spcPct val="110000"/>
              </a:lnSpc>
              <a:buFont typeface="Wingdings" panose="05000000000000000000" pitchFamily="2" charset="2"/>
              <a:buNone/>
            </a:pPr>
            <a:endParaRPr lang="zh-CN" altLang="en-US" kern="1200" baseline="0" dirty="0">
              <a:latin typeface="+mn-lt"/>
              <a:ea typeface="+mn-ea"/>
              <a:cs typeface="+mn-cs"/>
            </a:endParaRPr>
          </a:p>
        </p:txBody>
      </p:sp>
      <p:sp>
        <p:nvSpPr>
          <p:cNvPr id="52226" name="标题 121857"/>
          <p:cNvSpPr>
            <a:spLocks noGrp="1"/>
          </p:cNvSpPr>
          <p:nvPr/>
        </p:nvSpPr>
        <p:spPr>
          <a:xfrm>
            <a:off x="611188" y="188913"/>
            <a:ext cx="7886700" cy="993775"/>
          </a:xfrm>
          <a:prstGeom prst="rect">
            <a:avLst/>
          </a:prstGeom>
          <a:noFill/>
          <a:ln w="9525">
            <a:noFill/>
          </a:ln>
        </p:spPr>
        <p:txBody>
          <a:bodyPr lIns="68580" tIns="34290" rIns="68580" bIns="34290" anchor="b"/>
          <a:lstStyle/>
          <a:p>
            <a:pPr lvl="0" algn="ctr">
              <a:lnSpc>
                <a:spcPct val="90000"/>
              </a:lnSpc>
            </a:pPr>
            <a:r>
              <a:rPr lang="en-US" altLang="zh-CN" sz="3300" b="1" dirty="0">
                <a:latin typeface="Arial" panose="020B0604020202020204" pitchFamily="34" charset="0"/>
                <a:ea typeface="宋体" panose="02010600030101010101" pitchFamily="2" charset="-122"/>
                <a:sym typeface="宋体" panose="02010600030101010101" pitchFamily="2" charset="-122"/>
              </a:rPr>
              <a:t>1</a:t>
            </a:r>
            <a:r>
              <a:rPr lang="zh-CN" altLang="en-US" sz="3300" b="1" dirty="0">
                <a:latin typeface="Arial" panose="020B0604020202020204" pitchFamily="34" charset="0"/>
                <a:ea typeface="宋体" panose="02010600030101010101" pitchFamily="2" charset="-122"/>
                <a:sym typeface="宋体" panose="02010600030101010101" pitchFamily="2" charset="-122"/>
              </a:rPr>
              <a:t>、双绞线</a:t>
            </a:r>
            <a:endParaRPr lang="zh-CN" altLang="en-US" sz="33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descr="afbae0ddf0234c3bbd5a2eb4a4d10acd# #矩形 674"/>
          <p:cNvSpPr>
            <a:spLocks noGrp="1"/>
          </p:cNvSpPr>
          <p:nvPr>
            <p:ph type="title"/>
          </p:nvPr>
        </p:nvSpPr>
        <p:spPr>
          <a:xfrm>
            <a:off x="368300" y="1117600"/>
            <a:ext cx="7886700" cy="993775"/>
          </a:xfrm>
        </p:spPr>
        <p:txBody>
          <a:bodyPr anchor="ctr"/>
          <a:lstStyle/>
          <a:p>
            <a:pPr defTabSz="914400">
              <a:buNone/>
            </a:pPr>
            <a:r>
              <a:rPr lang="en-US" altLang="zh-CN" b="1" kern="1200" baseline="0" dirty="0">
                <a:latin typeface="+mj-lt"/>
                <a:ea typeface="+mj-ea"/>
                <a:cs typeface="+mj-cs"/>
              </a:rPr>
              <a:t>2</a:t>
            </a:r>
            <a:r>
              <a:rPr lang="zh-CN" altLang="en-US" b="1" kern="1200" baseline="0" dirty="0">
                <a:latin typeface="+mj-lt"/>
                <a:ea typeface="+mj-ea"/>
                <a:cs typeface="+mj-cs"/>
              </a:rPr>
              <a:t>、 同轴电缆</a:t>
            </a:r>
          </a:p>
        </p:txBody>
      </p:sp>
      <p:grpSp>
        <p:nvGrpSpPr>
          <p:cNvPr id="53250" name="组合 3"/>
          <p:cNvGrpSpPr/>
          <p:nvPr/>
        </p:nvGrpSpPr>
        <p:grpSpPr>
          <a:xfrm>
            <a:off x="1460500" y="3854450"/>
            <a:ext cx="4403725" cy="1439863"/>
            <a:chOff x="5000" y="5953"/>
            <a:chExt cx="8278" cy="1962"/>
          </a:xfrm>
        </p:grpSpPr>
        <p:pic>
          <p:nvPicPr>
            <p:cNvPr id="53251" name="图片 117790" descr="222"/>
            <p:cNvPicPr>
              <a:picLocks noChangeAspect="1"/>
            </p:cNvPicPr>
            <p:nvPr/>
          </p:nvPicPr>
          <p:blipFill>
            <a:blip r:embed="rId2" cstate="print"/>
            <a:srcRect t="37741" r="21913" b="27219"/>
            <a:stretch>
              <a:fillRect/>
            </a:stretch>
          </p:blipFill>
          <p:spPr>
            <a:xfrm>
              <a:off x="5000" y="6508"/>
              <a:ext cx="6582" cy="1407"/>
            </a:xfrm>
            <a:prstGeom prst="rect">
              <a:avLst/>
            </a:prstGeom>
            <a:noFill/>
            <a:ln w="9525">
              <a:noFill/>
            </a:ln>
          </p:spPr>
        </p:pic>
        <p:sp>
          <p:nvSpPr>
            <p:cNvPr id="53252" name="文本框 117792"/>
            <p:cNvSpPr txBox="1"/>
            <p:nvPr/>
          </p:nvSpPr>
          <p:spPr>
            <a:xfrm>
              <a:off x="8113" y="6008"/>
              <a:ext cx="2898" cy="436"/>
            </a:xfrm>
            <a:prstGeom prst="rect">
              <a:avLst/>
            </a:prstGeom>
            <a:solidFill>
              <a:srgbClr val="FFFFFF"/>
            </a:solidFill>
            <a:ln w="9525">
              <a:noFill/>
            </a:ln>
          </p:spPr>
          <p:txBody>
            <a:bodyPr anchor="t">
              <a:spAutoFit/>
            </a:bodyPr>
            <a:lstStyle/>
            <a:p>
              <a:pPr lvl="0">
                <a:buClr>
                  <a:srgbClr val="000000"/>
                </a:buClr>
              </a:pPr>
              <a:r>
                <a:rPr lang="zh-CN" altLang="en-US" sz="1500" dirty="0">
                  <a:solidFill>
                    <a:srgbClr val="333399"/>
                  </a:solidFill>
                  <a:latin typeface="黑体" panose="02010609060101010101" pitchFamily="2" charset="-122"/>
                  <a:ea typeface="黑体" panose="02010609060101010101" pitchFamily="2" charset="-122"/>
                </a:rPr>
                <a:t>外导体屏蔽层</a:t>
              </a:r>
            </a:p>
          </p:txBody>
        </p:sp>
        <p:sp>
          <p:nvSpPr>
            <p:cNvPr id="53253" name="文本框 117793"/>
            <p:cNvSpPr txBox="1"/>
            <p:nvPr/>
          </p:nvSpPr>
          <p:spPr>
            <a:xfrm>
              <a:off x="11193" y="5953"/>
              <a:ext cx="1518" cy="436"/>
            </a:xfrm>
            <a:prstGeom prst="rect">
              <a:avLst/>
            </a:prstGeom>
            <a:noFill/>
            <a:ln w="9525">
              <a:noFill/>
            </a:ln>
          </p:spPr>
          <p:txBody>
            <a:bodyPr anchor="t">
              <a:spAutoFit/>
            </a:bodyPr>
            <a:lstStyle/>
            <a:p>
              <a:pPr lvl="0">
                <a:buClr>
                  <a:srgbClr val="000000"/>
                </a:buClr>
              </a:pPr>
              <a:r>
                <a:rPr lang="zh-CN" altLang="en-US" sz="1500" dirty="0">
                  <a:solidFill>
                    <a:srgbClr val="333399"/>
                  </a:solidFill>
                  <a:latin typeface="黑体" panose="02010609060101010101" pitchFamily="2" charset="-122"/>
                  <a:ea typeface="黑体" panose="02010609060101010101" pitchFamily="2" charset="-122"/>
                </a:rPr>
                <a:t>绝缘层</a:t>
              </a:r>
            </a:p>
          </p:txBody>
        </p:sp>
        <p:sp>
          <p:nvSpPr>
            <p:cNvPr id="53254" name="文本框 117794"/>
            <p:cNvSpPr txBox="1"/>
            <p:nvPr/>
          </p:nvSpPr>
          <p:spPr>
            <a:xfrm>
              <a:off x="5228" y="6006"/>
              <a:ext cx="3010" cy="436"/>
            </a:xfrm>
            <a:prstGeom prst="rect">
              <a:avLst/>
            </a:prstGeom>
            <a:solidFill>
              <a:srgbClr val="FFFFFF"/>
            </a:solidFill>
            <a:ln w="9525">
              <a:noFill/>
            </a:ln>
          </p:spPr>
          <p:txBody>
            <a:bodyPr anchor="t">
              <a:spAutoFit/>
            </a:bodyPr>
            <a:lstStyle/>
            <a:p>
              <a:pPr lvl="0">
                <a:buClr>
                  <a:srgbClr val="000000"/>
                </a:buClr>
              </a:pPr>
              <a:r>
                <a:rPr lang="zh-CN" altLang="en-US" sz="1500" dirty="0">
                  <a:solidFill>
                    <a:srgbClr val="333399"/>
                  </a:solidFill>
                  <a:latin typeface="黑体" panose="02010609060101010101" pitchFamily="2" charset="-122"/>
                  <a:ea typeface="黑体" panose="02010609060101010101" pitchFamily="2" charset="-122"/>
                </a:rPr>
                <a:t>绝缘保护套层</a:t>
              </a:r>
            </a:p>
          </p:txBody>
        </p:sp>
        <p:sp>
          <p:nvSpPr>
            <p:cNvPr id="53255" name="文本框 117791"/>
            <p:cNvSpPr txBox="1"/>
            <p:nvPr/>
          </p:nvSpPr>
          <p:spPr>
            <a:xfrm>
              <a:off x="11521" y="6973"/>
              <a:ext cx="1757" cy="436"/>
            </a:xfrm>
            <a:prstGeom prst="rect">
              <a:avLst/>
            </a:prstGeom>
            <a:noFill/>
            <a:ln w="9525">
              <a:noFill/>
            </a:ln>
          </p:spPr>
          <p:txBody>
            <a:bodyPr anchor="t">
              <a:spAutoFit/>
            </a:bodyPr>
            <a:lstStyle/>
            <a:p>
              <a:pPr lvl="0">
                <a:buClr>
                  <a:srgbClr val="000000"/>
                </a:buClr>
              </a:pPr>
              <a:r>
                <a:rPr lang="zh-CN" altLang="en-US" sz="1500" dirty="0">
                  <a:solidFill>
                    <a:srgbClr val="333399"/>
                  </a:solidFill>
                  <a:latin typeface="黑体" panose="02010609060101010101" pitchFamily="2" charset="-122"/>
                  <a:ea typeface="黑体" panose="02010609060101010101" pitchFamily="2" charset="-122"/>
                </a:rPr>
                <a:t>内导体</a:t>
              </a:r>
            </a:p>
          </p:txBody>
        </p:sp>
        <p:sp>
          <p:nvSpPr>
            <p:cNvPr id="117806" name="直接连接符 117805"/>
            <p:cNvSpPr/>
            <p:nvPr/>
          </p:nvSpPr>
          <p:spPr>
            <a:xfrm flipH="1">
              <a:off x="9153" y="6631"/>
              <a:ext cx="43" cy="412"/>
            </a:xfrm>
            <a:prstGeom prst="line">
              <a:avLst/>
            </a:prstGeom>
            <a:ln w="28575" cap="flat" cmpd="sng">
              <a:solidFill>
                <a:srgbClr val="333399"/>
              </a:solidFill>
              <a:prstDash val="solid"/>
              <a:headEnd type="none" w="med" len="med"/>
              <a:tailEnd type="none" w="med" len="med"/>
            </a:ln>
          </p:spPr>
          <p:txBody>
            <a:bodyPr/>
            <a:lstStyle/>
            <a:p>
              <a:pPr fontAlgn="base"/>
              <a:endParaRPr lang="zh-CN" altLang="en-US" sz="1350" strike="noStrike" noProof="1"/>
            </a:p>
          </p:txBody>
        </p:sp>
        <p:sp>
          <p:nvSpPr>
            <p:cNvPr id="117807" name="直接连接符 117806"/>
            <p:cNvSpPr/>
            <p:nvPr/>
          </p:nvSpPr>
          <p:spPr>
            <a:xfrm flipH="1">
              <a:off x="10241" y="6518"/>
              <a:ext cx="1117" cy="593"/>
            </a:xfrm>
            <a:prstGeom prst="line">
              <a:avLst/>
            </a:prstGeom>
            <a:ln w="28575" cap="flat" cmpd="sng">
              <a:solidFill>
                <a:srgbClr val="333399"/>
              </a:solidFill>
              <a:prstDash val="solid"/>
              <a:headEnd type="none" w="med" len="med"/>
              <a:tailEnd type="none" w="med" len="med"/>
            </a:ln>
          </p:spPr>
          <p:txBody>
            <a:bodyPr/>
            <a:lstStyle/>
            <a:p>
              <a:pPr fontAlgn="base"/>
              <a:endParaRPr lang="zh-CN" altLang="en-US" sz="1350" strike="noStrike" noProof="1"/>
            </a:p>
          </p:txBody>
        </p:sp>
        <p:sp>
          <p:nvSpPr>
            <p:cNvPr id="117808" name="直接连接符 117807"/>
            <p:cNvSpPr/>
            <p:nvPr/>
          </p:nvSpPr>
          <p:spPr>
            <a:xfrm>
              <a:off x="6631" y="6566"/>
              <a:ext cx="35" cy="202"/>
            </a:xfrm>
            <a:prstGeom prst="line">
              <a:avLst/>
            </a:prstGeom>
            <a:ln w="28575" cap="flat" cmpd="sng">
              <a:solidFill>
                <a:srgbClr val="333399"/>
              </a:solidFill>
              <a:prstDash val="solid"/>
              <a:headEnd type="none" w="med" len="med"/>
              <a:tailEnd type="none" w="med" len="med"/>
            </a:ln>
          </p:spPr>
          <p:txBody>
            <a:bodyPr/>
            <a:lstStyle/>
            <a:p>
              <a:pPr fontAlgn="base"/>
              <a:endParaRPr lang="zh-CN" altLang="en-US" sz="1350" strike="noStrike" noProof="1"/>
            </a:p>
          </p:txBody>
        </p:sp>
      </p:grpSp>
      <p:sp>
        <p:nvSpPr>
          <p:cNvPr id="53259" name="文本框 4"/>
          <p:cNvSpPr txBox="1"/>
          <p:nvPr/>
        </p:nvSpPr>
        <p:spPr>
          <a:xfrm>
            <a:off x="3019425" y="5408613"/>
            <a:ext cx="1684338" cy="547687"/>
          </a:xfrm>
          <a:prstGeom prst="rect">
            <a:avLst/>
          </a:prstGeom>
          <a:noFill/>
          <a:ln w="9525">
            <a:noFill/>
          </a:ln>
        </p:spPr>
        <p:txBody>
          <a:bodyPr wrap="square" anchor="t">
            <a:spAutoFit/>
          </a:bodyPr>
          <a:lstStyle/>
          <a:p>
            <a:pPr lvl="0" algn="ctr"/>
            <a:r>
              <a:rPr lang="zh-CN" altLang="en-US" sz="1500" dirty="0">
                <a:latin typeface="黑体" panose="02010609060101010101" pitchFamily="2" charset="-122"/>
                <a:ea typeface="宋体" panose="02010600030101010101" pitchFamily="2" charset="-122"/>
                <a:sym typeface="宋体" panose="02010600030101010101" pitchFamily="2" charset="-122"/>
              </a:rPr>
              <a:t>图 </a:t>
            </a:r>
            <a:r>
              <a:rPr lang="en-US" altLang="zh-CN" sz="1500" dirty="0">
                <a:latin typeface="黑体" panose="02010609060101010101" pitchFamily="2" charset="-122"/>
                <a:ea typeface="宋体" panose="02010600030101010101" pitchFamily="2" charset="-122"/>
                <a:sym typeface="宋体" panose="02010600030101010101" pitchFamily="2" charset="-122"/>
              </a:rPr>
              <a:t>2-2-2</a:t>
            </a:r>
            <a:r>
              <a:rPr lang="zh-CN" altLang="en-US" sz="1500" dirty="0">
                <a:latin typeface="黑体" panose="02010609060101010101" pitchFamily="2" charset="-122"/>
                <a:ea typeface="宋体" panose="02010600030101010101" pitchFamily="2" charset="-122"/>
                <a:sym typeface="宋体" panose="02010600030101010101" pitchFamily="2" charset="-122"/>
              </a:rPr>
              <a:t>同轴电缆</a:t>
            </a:r>
          </a:p>
        </p:txBody>
      </p:sp>
      <p:sp>
        <p:nvSpPr>
          <p:cNvPr id="53260" name="文本框 5"/>
          <p:cNvSpPr txBox="1"/>
          <p:nvPr/>
        </p:nvSpPr>
        <p:spPr>
          <a:xfrm>
            <a:off x="692150" y="2144713"/>
            <a:ext cx="7527925" cy="1187450"/>
          </a:xfrm>
          <a:prstGeom prst="rect">
            <a:avLst/>
          </a:prstGeom>
          <a:noFill/>
          <a:ln w="9525">
            <a:noFill/>
          </a:ln>
        </p:spPr>
        <p:txBody>
          <a:bodyPr wrap="square" anchor="t">
            <a:spAutoFit/>
          </a:bodyPr>
          <a:lstStyle/>
          <a:p>
            <a:pPr lvl="0">
              <a:lnSpc>
                <a:spcPct val="150000"/>
              </a:lnSpc>
            </a:pPr>
            <a:r>
              <a:rPr lang="zh-CN" altLang="en-US" sz="2400" b="1" dirty="0">
                <a:latin typeface="黑体" panose="02010609060101010101" pitchFamily="2" charset="-122"/>
                <a:ea typeface="黑体" panose="02010609060101010101" pitchFamily="2" charset="-122"/>
              </a:rPr>
              <a:t>同轴电缆具有寿命长、频带宽、质量稳定、外界干扰小、可靠性高、维护便利、技术成熟等优点。</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41985" descr="afbae0ddf0234c3bbd5a2eb4a4d10acd# #矩形 674"/>
          <p:cNvSpPr>
            <a:spLocks noGrp="1"/>
          </p:cNvSpPr>
          <p:nvPr>
            <p:ph type="title"/>
          </p:nvPr>
        </p:nvSpPr>
        <p:spPr>
          <a:xfrm>
            <a:off x="450850" y="5440363"/>
            <a:ext cx="7886700" cy="458787"/>
          </a:xfrm>
        </p:spPr>
        <p:txBody>
          <a:bodyPr anchor="b"/>
          <a:lstStyle/>
          <a:p>
            <a:pPr lvl="0"/>
            <a:r>
              <a:rPr lang="zh-CN" altLang="en-US" sz="1800" dirty="0"/>
              <a:t>图</a:t>
            </a:r>
            <a:r>
              <a:rPr lang="en-US" altLang="zh-CN" sz="1800" dirty="0"/>
              <a:t>2-2-3 </a:t>
            </a:r>
            <a:r>
              <a:rPr lang="zh-CN" altLang="en-US" sz="1800" dirty="0"/>
              <a:t>光线在光纤中的折射 </a:t>
            </a:r>
          </a:p>
        </p:txBody>
      </p:sp>
      <p:sp>
        <p:nvSpPr>
          <p:cNvPr id="42068" name="任意多边形 42067"/>
          <p:cNvSpPr/>
          <p:nvPr/>
        </p:nvSpPr>
        <p:spPr>
          <a:xfrm rot="9720000">
            <a:off x="3343275" y="4498975"/>
            <a:ext cx="71438" cy="58738"/>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21600" y="21600"/>
                </a:moveTo>
                <a:arcTo wR="-10800" hR="-21600" stAng="0" swAng="12821404"/>
                <a:lnTo>
                  <a:pt x="0" y="0"/>
                </a:lnTo>
                <a:close/>
              </a:path>
            </a:pathLst>
          </a:custGeom>
          <a:noFill/>
          <a:ln w="19050" cap="rnd" cmpd="sng">
            <a:solidFill>
              <a:schemeClr val="tx1"/>
            </a:solidFill>
            <a:prstDash val="solid"/>
            <a:headEnd type="none" w="med" len="med"/>
            <a:tailEnd type="none" w="med" len="med"/>
          </a:ln>
        </p:spPr>
        <p:txBody>
          <a:bodyPr/>
          <a:lstStyle/>
          <a:p>
            <a:pPr fontAlgn="base"/>
            <a:endParaRPr lang="zh-CN" altLang="en-US" sz="1350" strike="noStrike" noProof="1"/>
          </a:p>
        </p:txBody>
      </p:sp>
      <p:grpSp>
        <p:nvGrpSpPr>
          <p:cNvPr id="54275" name="组合 42068"/>
          <p:cNvGrpSpPr/>
          <p:nvPr/>
        </p:nvGrpSpPr>
        <p:grpSpPr>
          <a:xfrm>
            <a:off x="2986088" y="3884613"/>
            <a:ext cx="2208212" cy="366712"/>
            <a:chOff x="292" y="1032"/>
            <a:chExt cx="1732" cy="216"/>
          </a:xfrm>
        </p:grpSpPr>
        <p:grpSp>
          <p:nvGrpSpPr>
            <p:cNvPr id="54276" name="组合 42069"/>
            <p:cNvGrpSpPr/>
            <p:nvPr/>
          </p:nvGrpSpPr>
          <p:grpSpPr>
            <a:xfrm>
              <a:off x="292" y="1032"/>
              <a:ext cx="1732" cy="216"/>
              <a:chOff x="292" y="1032"/>
              <a:chExt cx="1732" cy="216"/>
            </a:xfrm>
          </p:grpSpPr>
          <p:sp>
            <p:nvSpPr>
              <p:cNvPr id="42071" name="直接连接符 42070"/>
              <p:cNvSpPr/>
              <p:nvPr/>
            </p:nvSpPr>
            <p:spPr>
              <a:xfrm>
                <a:off x="292" y="1032"/>
                <a:ext cx="1732" cy="0"/>
              </a:xfrm>
              <a:prstGeom prst="line">
                <a:avLst/>
              </a:prstGeom>
              <a:ln w="12700" cap="flat" cmpd="sng">
                <a:solidFill>
                  <a:schemeClr val="tx1"/>
                </a:solidFill>
                <a:prstDash val="solid"/>
                <a:headEnd type="none" w="med" len="med"/>
                <a:tailEnd type="none" w="med" len="med"/>
              </a:ln>
            </p:spPr>
            <p:txBody>
              <a:bodyPr/>
              <a:lstStyle/>
              <a:p>
                <a:pPr fontAlgn="base"/>
                <a:endParaRPr lang="zh-CN" altLang="en-US" sz="1350" strike="noStrike" noProof="1"/>
              </a:p>
            </p:txBody>
          </p:sp>
          <p:sp>
            <p:nvSpPr>
              <p:cNvPr id="42072" name="直接连接符 42071"/>
              <p:cNvSpPr/>
              <p:nvPr/>
            </p:nvSpPr>
            <p:spPr>
              <a:xfrm>
                <a:off x="292" y="1248"/>
                <a:ext cx="1732" cy="0"/>
              </a:xfrm>
              <a:prstGeom prst="line">
                <a:avLst/>
              </a:prstGeom>
              <a:ln w="12700" cap="flat" cmpd="sng">
                <a:solidFill>
                  <a:schemeClr val="tx1"/>
                </a:solidFill>
                <a:prstDash val="solid"/>
                <a:headEnd type="none" w="med" len="med"/>
                <a:tailEnd type="none" w="med" len="med"/>
              </a:ln>
            </p:spPr>
            <p:txBody>
              <a:bodyPr/>
              <a:lstStyle/>
              <a:p>
                <a:pPr fontAlgn="base"/>
                <a:endParaRPr lang="zh-CN" altLang="en-US" sz="1350" strike="noStrike" noProof="1"/>
              </a:p>
            </p:txBody>
          </p:sp>
        </p:grpSp>
        <p:sp>
          <p:nvSpPr>
            <p:cNvPr id="42073" name="矩形 42072"/>
            <p:cNvSpPr/>
            <p:nvPr/>
          </p:nvSpPr>
          <p:spPr>
            <a:xfrm>
              <a:off x="296" y="1041"/>
              <a:ext cx="1716" cy="198"/>
            </a:xfrm>
            <a:prstGeom prst="rect">
              <a:avLst/>
            </a:prstGeom>
            <a:solidFill>
              <a:srgbClr val="66FFFF"/>
            </a:solidFill>
            <a:ln w="12700">
              <a:noFill/>
              <a:miter/>
            </a:ln>
          </p:spPr>
          <p:txBody>
            <a:bodyPr/>
            <a:lstStyle/>
            <a:p>
              <a:pPr fontAlgn="base"/>
              <a:endParaRPr lang="zh-CN" altLang="en-US" sz="1350" strike="noStrike" noProof="1"/>
            </a:p>
          </p:txBody>
        </p:sp>
      </p:grpSp>
      <p:grpSp>
        <p:nvGrpSpPr>
          <p:cNvPr id="54280" name="组合 42073"/>
          <p:cNvGrpSpPr/>
          <p:nvPr/>
        </p:nvGrpSpPr>
        <p:grpSpPr>
          <a:xfrm>
            <a:off x="2976563" y="4951413"/>
            <a:ext cx="2192337" cy="327025"/>
            <a:chOff x="284" y="1656"/>
            <a:chExt cx="1720" cy="192"/>
          </a:xfrm>
        </p:grpSpPr>
        <p:grpSp>
          <p:nvGrpSpPr>
            <p:cNvPr id="54281" name="组合 42074"/>
            <p:cNvGrpSpPr/>
            <p:nvPr/>
          </p:nvGrpSpPr>
          <p:grpSpPr>
            <a:xfrm>
              <a:off x="284" y="1656"/>
              <a:ext cx="1720" cy="192"/>
              <a:chOff x="284" y="1656"/>
              <a:chExt cx="1720" cy="192"/>
            </a:xfrm>
          </p:grpSpPr>
          <p:sp>
            <p:nvSpPr>
              <p:cNvPr id="42076" name="直接连接符 42075"/>
              <p:cNvSpPr/>
              <p:nvPr/>
            </p:nvSpPr>
            <p:spPr>
              <a:xfrm>
                <a:off x="284" y="1656"/>
                <a:ext cx="1720" cy="0"/>
              </a:xfrm>
              <a:prstGeom prst="line">
                <a:avLst/>
              </a:prstGeom>
              <a:ln w="12700" cap="flat" cmpd="sng">
                <a:solidFill>
                  <a:schemeClr val="tx1"/>
                </a:solidFill>
                <a:prstDash val="solid"/>
                <a:headEnd type="none" w="med" len="med"/>
                <a:tailEnd type="none" w="med" len="med"/>
              </a:ln>
            </p:spPr>
            <p:txBody>
              <a:bodyPr/>
              <a:lstStyle/>
              <a:p>
                <a:pPr fontAlgn="base"/>
                <a:endParaRPr lang="zh-CN" altLang="en-US" sz="1350" strike="noStrike" noProof="1"/>
              </a:p>
            </p:txBody>
          </p:sp>
          <p:sp>
            <p:nvSpPr>
              <p:cNvPr id="42077" name="直接连接符 42076"/>
              <p:cNvSpPr/>
              <p:nvPr/>
            </p:nvSpPr>
            <p:spPr>
              <a:xfrm>
                <a:off x="284" y="1848"/>
                <a:ext cx="1720" cy="0"/>
              </a:xfrm>
              <a:prstGeom prst="line">
                <a:avLst/>
              </a:prstGeom>
              <a:ln w="12700" cap="flat" cmpd="sng">
                <a:solidFill>
                  <a:schemeClr val="tx1"/>
                </a:solidFill>
                <a:prstDash val="solid"/>
                <a:headEnd type="none" w="med" len="med"/>
                <a:tailEnd type="none" w="med" len="med"/>
              </a:ln>
            </p:spPr>
            <p:txBody>
              <a:bodyPr/>
              <a:lstStyle/>
              <a:p>
                <a:pPr fontAlgn="base"/>
                <a:endParaRPr lang="zh-CN" altLang="en-US" sz="1350" strike="noStrike" noProof="1"/>
              </a:p>
            </p:txBody>
          </p:sp>
        </p:grpSp>
        <p:sp>
          <p:nvSpPr>
            <p:cNvPr id="42078" name="矩形 42077"/>
            <p:cNvSpPr/>
            <p:nvPr/>
          </p:nvSpPr>
          <p:spPr>
            <a:xfrm>
              <a:off x="288" y="1664"/>
              <a:ext cx="1704" cy="176"/>
            </a:xfrm>
            <a:prstGeom prst="rect">
              <a:avLst/>
            </a:prstGeom>
            <a:solidFill>
              <a:srgbClr val="66FFFF"/>
            </a:solidFill>
            <a:ln w="12700">
              <a:noFill/>
              <a:miter/>
            </a:ln>
          </p:spPr>
          <p:txBody>
            <a:bodyPr/>
            <a:lstStyle/>
            <a:p>
              <a:pPr fontAlgn="base"/>
              <a:endParaRPr lang="zh-CN" altLang="en-US" sz="1350" strike="noStrike" noProof="1"/>
            </a:p>
          </p:txBody>
        </p:sp>
      </p:grpSp>
      <p:sp>
        <p:nvSpPr>
          <p:cNvPr id="42079" name="直接连接符 42078"/>
          <p:cNvSpPr/>
          <p:nvPr/>
        </p:nvSpPr>
        <p:spPr>
          <a:xfrm>
            <a:off x="3429000" y="3487738"/>
            <a:ext cx="0" cy="1449388"/>
          </a:xfrm>
          <a:prstGeom prst="line">
            <a:avLst/>
          </a:prstGeom>
          <a:ln w="12700" cap="flat" cmpd="sng">
            <a:solidFill>
              <a:srgbClr val="333399"/>
            </a:solidFill>
            <a:prstDash val="dash"/>
            <a:headEnd type="none" w="med" len="med"/>
            <a:tailEnd type="none" w="med" len="med"/>
          </a:ln>
        </p:spPr>
        <p:txBody>
          <a:bodyPr/>
          <a:lstStyle/>
          <a:p>
            <a:pPr fontAlgn="base"/>
            <a:endParaRPr lang="zh-CN" altLang="en-US" sz="1350" strike="noStrike" noProof="1"/>
          </a:p>
        </p:txBody>
      </p:sp>
      <p:sp>
        <p:nvSpPr>
          <p:cNvPr id="42080" name="直接连接符 42079"/>
          <p:cNvSpPr/>
          <p:nvPr/>
        </p:nvSpPr>
        <p:spPr>
          <a:xfrm flipV="1">
            <a:off x="3433763" y="3986213"/>
            <a:ext cx="296863" cy="274638"/>
          </a:xfrm>
          <a:prstGeom prst="line">
            <a:avLst/>
          </a:prstGeom>
          <a:ln w="57150" cap="flat" cmpd="sng">
            <a:solidFill>
              <a:srgbClr val="333399"/>
            </a:solidFill>
            <a:prstDash val="solid"/>
            <a:headEnd type="none" w="med" len="med"/>
            <a:tailEnd type="triangle" w="sm" len="lg"/>
          </a:ln>
        </p:spPr>
        <p:txBody>
          <a:bodyPr/>
          <a:lstStyle/>
          <a:p>
            <a:pPr fontAlgn="base"/>
            <a:endParaRPr lang="zh-CN" altLang="en-US" sz="1350" strike="noStrike" noProof="1"/>
          </a:p>
        </p:txBody>
      </p:sp>
      <p:sp>
        <p:nvSpPr>
          <p:cNvPr id="42081" name="直接连接符 42080"/>
          <p:cNvSpPr/>
          <p:nvPr/>
        </p:nvSpPr>
        <p:spPr>
          <a:xfrm flipV="1">
            <a:off x="3209925" y="4252913"/>
            <a:ext cx="219075" cy="561975"/>
          </a:xfrm>
          <a:prstGeom prst="line">
            <a:avLst/>
          </a:prstGeom>
          <a:ln w="57150" cap="flat" cmpd="sng">
            <a:solidFill>
              <a:srgbClr val="333399"/>
            </a:solidFill>
            <a:prstDash val="solid"/>
            <a:headEnd type="none" w="med" len="med"/>
            <a:tailEnd type="triangle" w="sm" len="lg"/>
          </a:ln>
        </p:spPr>
        <p:txBody>
          <a:bodyPr/>
          <a:lstStyle/>
          <a:p>
            <a:pPr fontAlgn="base"/>
            <a:endParaRPr lang="zh-CN" altLang="en-US" sz="1350" strike="noStrike" noProof="1"/>
          </a:p>
        </p:txBody>
      </p:sp>
      <p:sp>
        <p:nvSpPr>
          <p:cNvPr id="42082" name="任意多边形 42081"/>
          <p:cNvSpPr/>
          <p:nvPr/>
        </p:nvSpPr>
        <p:spPr>
          <a:xfrm>
            <a:off x="3432175" y="4065588"/>
            <a:ext cx="106363" cy="92075"/>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21600" y="21600"/>
                </a:moveTo>
                <a:arcTo wR="-10800" hR="-21600" stAng="0" swAng="12821404"/>
                <a:lnTo>
                  <a:pt x="0" y="0"/>
                </a:lnTo>
                <a:close/>
              </a:path>
            </a:pathLst>
          </a:custGeom>
          <a:noFill/>
          <a:ln w="19050" cap="rnd" cmpd="sng">
            <a:solidFill>
              <a:schemeClr val="tx1"/>
            </a:solidFill>
            <a:prstDash val="solid"/>
            <a:headEnd type="none" w="med" len="med"/>
            <a:tailEnd type="none" w="med" len="med"/>
          </a:ln>
        </p:spPr>
        <p:txBody>
          <a:bodyPr/>
          <a:lstStyle/>
          <a:p>
            <a:pPr fontAlgn="base"/>
            <a:endParaRPr lang="zh-CN" altLang="en-US" sz="1350" strike="noStrike" noProof="1"/>
          </a:p>
        </p:txBody>
      </p:sp>
      <p:sp>
        <p:nvSpPr>
          <p:cNvPr id="42083" name="直接连接符 42082"/>
          <p:cNvSpPr/>
          <p:nvPr/>
        </p:nvSpPr>
        <p:spPr>
          <a:xfrm>
            <a:off x="4419600" y="3502025"/>
            <a:ext cx="0" cy="1449388"/>
          </a:xfrm>
          <a:prstGeom prst="line">
            <a:avLst/>
          </a:prstGeom>
          <a:ln w="12700" cap="flat" cmpd="sng">
            <a:solidFill>
              <a:srgbClr val="333399"/>
            </a:solidFill>
            <a:prstDash val="dash"/>
            <a:headEnd type="none" w="med" len="med"/>
            <a:tailEnd type="none" w="med" len="med"/>
          </a:ln>
        </p:spPr>
        <p:txBody>
          <a:bodyPr/>
          <a:lstStyle/>
          <a:p>
            <a:pPr fontAlgn="base"/>
            <a:endParaRPr lang="zh-CN" altLang="en-US" sz="1350" strike="noStrike" noProof="1"/>
          </a:p>
        </p:txBody>
      </p:sp>
      <p:sp>
        <p:nvSpPr>
          <p:cNvPr id="42084" name="直接连接符 42083"/>
          <p:cNvSpPr/>
          <p:nvPr/>
        </p:nvSpPr>
        <p:spPr>
          <a:xfrm flipV="1">
            <a:off x="3843338" y="4252913"/>
            <a:ext cx="584200" cy="260350"/>
          </a:xfrm>
          <a:prstGeom prst="line">
            <a:avLst/>
          </a:prstGeom>
          <a:ln w="57150" cap="flat" cmpd="sng">
            <a:solidFill>
              <a:srgbClr val="333399"/>
            </a:solidFill>
            <a:prstDash val="solid"/>
            <a:headEnd type="none" w="med" len="med"/>
            <a:tailEnd type="triangle" w="sm" len="lg"/>
          </a:ln>
        </p:spPr>
        <p:txBody>
          <a:bodyPr/>
          <a:lstStyle/>
          <a:p>
            <a:pPr fontAlgn="base"/>
            <a:endParaRPr lang="zh-CN" altLang="en-US" sz="1350" strike="noStrike" noProof="1"/>
          </a:p>
        </p:txBody>
      </p:sp>
      <p:sp>
        <p:nvSpPr>
          <p:cNvPr id="42085" name="直接连接符 42084"/>
          <p:cNvSpPr/>
          <p:nvPr/>
        </p:nvSpPr>
        <p:spPr>
          <a:xfrm>
            <a:off x="4424363" y="4252913"/>
            <a:ext cx="668338" cy="266700"/>
          </a:xfrm>
          <a:prstGeom prst="line">
            <a:avLst/>
          </a:prstGeom>
          <a:ln w="57150" cap="flat" cmpd="sng">
            <a:solidFill>
              <a:srgbClr val="333399"/>
            </a:solidFill>
            <a:prstDash val="solid"/>
            <a:headEnd type="none" w="med" len="med"/>
            <a:tailEnd type="triangle" w="sm" len="lg"/>
          </a:ln>
        </p:spPr>
        <p:txBody>
          <a:bodyPr/>
          <a:lstStyle/>
          <a:p>
            <a:pPr fontAlgn="base"/>
            <a:endParaRPr lang="zh-CN" altLang="en-US" sz="1350" strike="noStrike" noProof="1"/>
          </a:p>
        </p:txBody>
      </p:sp>
      <p:sp>
        <p:nvSpPr>
          <p:cNvPr id="42086" name="任意多边形 42085"/>
          <p:cNvSpPr/>
          <p:nvPr/>
        </p:nvSpPr>
        <p:spPr>
          <a:xfrm rot="9840000">
            <a:off x="4210050" y="4330700"/>
            <a:ext cx="177800" cy="246063"/>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21600" y="21600"/>
                </a:moveTo>
                <a:arcTo wR="-10800" hR="-21600" stAng="0" swAng="12821404"/>
                <a:lnTo>
                  <a:pt x="0" y="0"/>
                </a:lnTo>
                <a:close/>
              </a:path>
            </a:pathLst>
          </a:custGeom>
          <a:noFill/>
          <a:ln w="19050" cap="rnd" cmpd="sng">
            <a:solidFill>
              <a:srgbClr val="333399"/>
            </a:solidFill>
            <a:prstDash val="solid"/>
            <a:headEnd type="none" w="med" len="med"/>
            <a:tailEnd type="none" w="med" len="med"/>
          </a:ln>
        </p:spPr>
        <p:txBody>
          <a:bodyPr/>
          <a:lstStyle/>
          <a:p>
            <a:pPr fontAlgn="base"/>
            <a:endParaRPr lang="zh-CN" altLang="en-US" sz="1350" strike="noStrike" noProof="1"/>
          </a:p>
        </p:txBody>
      </p:sp>
      <p:sp>
        <p:nvSpPr>
          <p:cNvPr id="42087" name="任意多边形 42086"/>
          <p:cNvSpPr/>
          <p:nvPr/>
        </p:nvSpPr>
        <p:spPr>
          <a:xfrm>
            <a:off x="2889250" y="3914775"/>
            <a:ext cx="115888" cy="1365250"/>
          </a:xfrm>
          <a:custGeom>
            <a:avLst/>
            <a:gdLst/>
            <a:ahLst/>
            <a:cxnLst/>
            <a:rect l="0" t="0" r="0" b="0"/>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alpha val="100000"/>
              </a:schemeClr>
            </a:solidFill>
            <a:prstDash val="solid"/>
            <a:headEnd type="none" w="med" len="med"/>
            <a:tailEnd type="none" w="med" len="med"/>
          </a:ln>
        </p:spPr>
        <p:txBody>
          <a:bodyPr/>
          <a:lstStyle/>
          <a:p>
            <a:pPr fontAlgn="base"/>
            <a:endParaRPr lang="zh-CN" altLang="en-US" sz="1350" strike="noStrike" noProof="1"/>
          </a:p>
        </p:txBody>
      </p:sp>
      <p:sp>
        <p:nvSpPr>
          <p:cNvPr id="54294" name="矩形 42087"/>
          <p:cNvSpPr/>
          <p:nvPr/>
        </p:nvSpPr>
        <p:spPr>
          <a:xfrm>
            <a:off x="4140200" y="3152775"/>
            <a:ext cx="820738" cy="341313"/>
          </a:xfrm>
          <a:prstGeom prst="rect">
            <a:avLst/>
          </a:prstGeom>
          <a:noFill/>
          <a:ln w="12700">
            <a:noFill/>
          </a:ln>
        </p:spPr>
        <p:txBody>
          <a:bodyPr wrap="none" lIns="67866" tIns="33337" rIns="67866" bIns="33337" anchor="t">
            <a:spAutoFit/>
          </a:bodyPr>
          <a:lstStyle/>
          <a:p>
            <a:pPr lvl="0" defTabSz="762000" eaLnBrk="0" hangingPunct="0">
              <a:buClr>
                <a:srgbClr val="000000"/>
              </a:buClr>
            </a:pPr>
            <a:r>
              <a:rPr lang="zh-CN" altLang="en-US" dirty="0">
                <a:solidFill>
                  <a:srgbClr val="333399"/>
                </a:solidFill>
                <a:latin typeface="Arial" panose="020B0604020202020204" pitchFamily="34" charset="0"/>
                <a:ea typeface="黑体" panose="02010609060101010101" pitchFamily="2" charset="-122"/>
              </a:rPr>
              <a:t>折射角</a:t>
            </a:r>
          </a:p>
        </p:txBody>
      </p:sp>
      <p:sp>
        <p:nvSpPr>
          <p:cNvPr id="54295" name="矩形 42088"/>
          <p:cNvSpPr/>
          <p:nvPr/>
        </p:nvSpPr>
        <p:spPr>
          <a:xfrm>
            <a:off x="3490913" y="4562475"/>
            <a:ext cx="822325" cy="341313"/>
          </a:xfrm>
          <a:prstGeom prst="rect">
            <a:avLst/>
          </a:prstGeom>
          <a:noFill/>
          <a:ln w="12700">
            <a:noFill/>
          </a:ln>
        </p:spPr>
        <p:txBody>
          <a:bodyPr lIns="67866" tIns="33337" rIns="67866" bIns="33337" anchor="t">
            <a:spAutoFit/>
          </a:bodyPr>
          <a:lstStyle/>
          <a:p>
            <a:pPr lvl="0" defTabSz="762000" eaLnBrk="0" hangingPunct="0">
              <a:buClr>
                <a:srgbClr val="000000"/>
              </a:buClr>
            </a:pPr>
            <a:r>
              <a:rPr lang="zh-CN" altLang="en-US" dirty="0">
                <a:solidFill>
                  <a:srgbClr val="333399"/>
                </a:solidFill>
                <a:latin typeface="Arial" panose="020B0604020202020204" pitchFamily="34" charset="0"/>
                <a:ea typeface="黑体" panose="02010609060101010101" pitchFamily="2" charset="-122"/>
              </a:rPr>
              <a:t>入射角</a:t>
            </a:r>
          </a:p>
        </p:txBody>
      </p:sp>
      <p:sp>
        <p:nvSpPr>
          <p:cNvPr id="42090" name="直接连接符 42089"/>
          <p:cNvSpPr/>
          <p:nvPr/>
        </p:nvSpPr>
        <p:spPr>
          <a:xfrm>
            <a:off x="4486275" y="3541713"/>
            <a:ext cx="88900" cy="541338"/>
          </a:xfrm>
          <a:prstGeom prst="line">
            <a:avLst/>
          </a:prstGeom>
          <a:ln w="12700" cap="flat" cmpd="sng">
            <a:solidFill>
              <a:srgbClr val="333399"/>
            </a:solidFill>
            <a:prstDash val="solid"/>
            <a:headEnd type="none" w="med" len="med"/>
            <a:tailEnd type="none" w="med" len="med"/>
          </a:ln>
        </p:spPr>
        <p:txBody>
          <a:bodyPr/>
          <a:lstStyle/>
          <a:p>
            <a:pPr fontAlgn="base"/>
            <a:endParaRPr lang="zh-CN" altLang="en-US" sz="1350" strike="noStrike" noProof="1"/>
          </a:p>
        </p:txBody>
      </p:sp>
      <p:sp>
        <p:nvSpPr>
          <p:cNvPr id="42091" name="直接连接符 42090"/>
          <p:cNvSpPr/>
          <p:nvPr/>
        </p:nvSpPr>
        <p:spPr>
          <a:xfrm flipV="1">
            <a:off x="3490913" y="3508375"/>
            <a:ext cx="785813" cy="576263"/>
          </a:xfrm>
          <a:prstGeom prst="line">
            <a:avLst/>
          </a:prstGeom>
          <a:ln w="12700" cap="flat" cmpd="sng">
            <a:solidFill>
              <a:srgbClr val="333399"/>
            </a:solidFill>
            <a:prstDash val="solid"/>
            <a:headEnd type="none" w="med" len="med"/>
            <a:tailEnd type="none" w="med" len="med"/>
          </a:ln>
        </p:spPr>
        <p:txBody>
          <a:bodyPr/>
          <a:lstStyle/>
          <a:p>
            <a:pPr fontAlgn="base"/>
            <a:endParaRPr lang="zh-CN" altLang="en-US" sz="1350" strike="noStrike" noProof="1"/>
          </a:p>
        </p:txBody>
      </p:sp>
      <p:sp>
        <p:nvSpPr>
          <p:cNvPr id="42092" name="直接连接符 42091"/>
          <p:cNvSpPr/>
          <p:nvPr/>
        </p:nvSpPr>
        <p:spPr>
          <a:xfrm>
            <a:off x="3368675" y="4554538"/>
            <a:ext cx="223838" cy="192088"/>
          </a:xfrm>
          <a:prstGeom prst="line">
            <a:avLst/>
          </a:prstGeom>
          <a:ln w="12700" cap="flat" cmpd="sng">
            <a:solidFill>
              <a:srgbClr val="333399"/>
            </a:solidFill>
            <a:prstDash val="solid"/>
            <a:headEnd type="none" w="med" len="med"/>
            <a:tailEnd type="none" w="med" len="med"/>
          </a:ln>
        </p:spPr>
        <p:txBody>
          <a:bodyPr/>
          <a:lstStyle/>
          <a:p>
            <a:pPr fontAlgn="base"/>
            <a:endParaRPr lang="zh-CN" altLang="en-US" sz="1350" strike="noStrike" noProof="1"/>
          </a:p>
        </p:txBody>
      </p:sp>
      <p:sp>
        <p:nvSpPr>
          <p:cNvPr id="42093" name="直接连接符 42092"/>
          <p:cNvSpPr/>
          <p:nvPr/>
        </p:nvSpPr>
        <p:spPr>
          <a:xfrm flipV="1">
            <a:off x="4097338" y="4513263"/>
            <a:ext cx="187325" cy="238125"/>
          </a:xfrm>
          <a:prstGeom prst="line">
            <a:avLst/>
          </a:prstGeom>
          <a:ln w="12700" cap="flat" cmpd="sng">
            <a:solidFill>
              <a:srgbClr val="333399"/>
            </a:solidFill>
            <a:prstDash val="solid"/>
            <a:headEnd type="none" w="med" len="med"/>
            <a:tailEnd type="none" w="med" len="med"/>
          </a:ln>
        </p:spPr>
        <p:txBody>
          <a:bodyPr/>
          <a:lstStyle/>
          <a:p>
            <a:pPr fontAlgn="base"/>
            <a:endParaRPr lang="zh-CN" altLang="en-US" sz="1350" strike="noStrike" noProof="1"/>
          </a:p>
        </p:txBody>
      </p:sp>
      <p:sp>
        <p:nvSpPr>
          <p:cNvPr id="42094" name="直接连接符 42093"/>
          <p:cNvSpPr/>
          <p:nvPr/>
        </p:nvSpPr>
        <p:spPr>
          <a:xfrm flipV="1">
            <a:off x="5126038" y="4335463"/>
            <a:ext cx="455613" cy="246063"/>
          </a:xfrm>
          <a:prstGeom prst="line">
            <a:avLst/>
          </a:prstGeom>
          <a:ln w="12700" cap="flat" cmpd="sng">
            <a:solidFill>
              <a:srgbClr val="333399"/>
            </a:solidFill>
            <a:prstDash val="solid"/>
            <a:headEnd type="none" w="med" len="med"/>
            <a:tailEnd type="none" w="med" len="med"/>
          </a:ln>
        </p:spPr>
        <p:txBody>
          <a:bodyPr/>
          <a:lstStyle/>
          <a:p>
            <a:pPr fontAlgn="base"/>
            <a:endParaRPr lang="zh-CN" altLang="en-US" sz="1350" strike="noStrike" noProof="1"/>
          </a:p>
        </p:txBody>
      </p:sp>
      <p:sp>
        <p:nvSpPr>
          <p:cNvPr id="42095" name="直接连接符 42094"/>
          <p:cNvSpPr/>
          <p:nvPr/>
        </p:nvSpPr>
        <p:spPr>
          <a:xfrm flipH="1">
            <a:off x="5019675" y="3560763"/>
            <a:ext cx="376238" cy="531813"/>
          </a:xfrm>
          <a:prstGeom prst="line">
            <a:avLst/>
          </a:prstGeom>
          <a:ln w="12700" cap="flat" cmpd="sng">
            <a:solidFill>
              <a:srgbClr val="333399"/>
            </a:solidFill>
            <a:prstDash val="solid"/>
            <a:headEnd type="none" w="med" len="med"/>
            <a:tailEnd type="none" w="med" len="med"/>
          </a:ln>
        </p:spPr>
        <p:txBody>
          <a:bodyPr/>
          <a:lstStyle/>
          <a:p>
            <a:pPr fontAlgn="base"/>
            <a:endParaRPr lang="zh-CN" altLang="en-US" sz="1350" strike="noStrike" noProof="1"/>
          </a:p>
        </p:txBody>
      </p:sp>
      <p:sp>
        <p:nvSpPr>
          <p:cNvPr id="42096" name="任意多边形 42095"/>
          <p:cNvSpPr/>
          <p:nvPr/>
        </p:nvSpPr>
        <p:spPr>
          <a:xfrm>
            <a:off x="5184775" y="3894138"/>
            <a:ext cx="15875" cy="371475"/>
          </a:xfrm>
          <a:custGeom>
            <a:avLst/>
            <a:gdLst/>
            <a:ahLst/>
            <a:cxnLst/>
            <a:rect l="0" t="0" r="0" b="0"/>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alpha val="100000"/>
              </a:schemeClr>
            </a:solidFill>
            <a:prstDash val="solid"/>
            <a:headEnd type="none" w="med" len="med"/>
            <a:tailEnd type="none" w="med" len="med"/>
          </a:ln>
        </p:spPr>
        <p:txBody>
          <a:bodyPr/>
          <a:lstStyle/>
          <a:p>
            <a:pPr fontAlgn="base"/>
            <a:endParaRPr lang="zh-CN" altLang="en-US" sz="1350" strike="noStrike" noProof="1"/>
          </a:p>
        </p:txBody>
      </p:sp>
      <p:sp>
        <p:nvSpPr>
          <p:cNvPr id="42097" name="任意多边形 42096"/>
          <p:cNvSpPr/>
          <p:nvPr/>
        </p:nvSpPr>
        <p:spPr>
          <a:xfrm>
            <a:off x="5162550" y="4252913"/>
            <a:ext cx="61913" cy="688975"/>
          </a:xfrm>
          <a:custGeom>
            <a:avLst/>
            <a:gdLst/>
            <a:ahLst/>
            <a:cxnLst/>
            <a:rect l="0" t="0" r="0" b="0"/>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lnTo>
                  <a:pt x="0" y="402"/>
                </a:lnTo>
              </a:path>
            </a:pathLst>
          </a:custGeom>
          <a:noFill/>
          <a:ln w="12700" cap="rnd" cmpd="sng">
            <a:solidFill>
              <a:schemeClr val="tx1">
                <a:alpha val="100000"/>
              </a:schemeClr>
            </a:solidFill>
            <a:prstDash val="solid"/>
            <a:headEnd type="none" w="med" len="med"/>
            <a:tailEnd type="none" w="med" len="med"/>
          </a:ln>
        </p:spPr>
        <p:txBody>
          <a:bodyPr/>
          <a:lstStyle/>
          <a:p>
            <a:pPr fontAlgn="base"/>
            <a:endParaRPr lang="zh-CN" altLang="en-US" sz="1350" strike="noStrike" noProof="1"/>
          </a:p>
        </p:txBody>
      </p:sp>
      <p:sp>
        <p:nvSpPr>
          <p:cNvPr id="42098" name="任意多边形 42097"/>
          <p:cNvSpPr/>
          <p:nvPr/>
        </p:nvSpPr>
        <p:spPr>
          <a:xfrm>
            <a:off x="5146675" y="4940300"/>
            <a:ext cx="15875" cy="339725"/>
          </a:xfrm>
          <a:custGeom>
            <a:avLst/>
            <a:gdLst/>
            <a:ahLst/>
            <a:cxnLst/>
            <a:rect l="0" t="0" r="0" b="0"/>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alpha val="100000"/>
              </a:schemeClr>
            </a:solidFill>
            <a:prstDash val="solid"/>
            <a:headEnd type="none" w="med" len="med"/>
            <a:tailEnd type="none" w="med" len="med"/>
          </a:ln>
        </p:spPr>
        <p:txBody>
          <a:bodyPr/>
          <a:lstStyle/>
          <a:p>
            <a:pPr fontAlgn="base"/>
            <a:endParaRPr lang="zh-CN" altLang="en-US" sz="1350" strike="noStrike" noProof="1"/>
          </a:p>
        </p:txBody>
      </p:sp>
      <p:sp>
        <p:nvSpPr>
          <p:cNvPr id="42099" name="任意多边形 42098"/>
          <p:cNvSpPr/>
          <p:nvPr/>
        </p:nvSpPr>
        <p:spPr>
          <a:xfrm rot="540000">
            <a:off x="4414838" y="4056063"/>
            <a:ext cx="265113" cy="26035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21600" y="21600"/>
                </a:moveTo>
                <a:arcTo wR="-10800" hR="-21600" stAng="0" swAng="12821404"/>
                <a:lnTo>
                  <a:pt x="0" y="0"/>
                </a:lnTo>
                <a:close/>
              </a:path>
            </a:pathLst>
          </a:custGeom>
          <a:noFill/>
          <a:ln w="19050" cap="rnd" cmpd="sng">
            <a:solidFill>
              <a:srgbClr val="333399"/>
            </a:solidFill>
            <a:prstDash val="solid"/>
            <a:headEnd type="none" w="med" len="med"/>
            <a:tailEnd type="none" w="med" len="med"/>
          </a:ln>
        </p:spPr>
        <p:txBody>
          <a:bodyPr/>
          <a:lstStyle/>
          <a:p>
            <a:pPr fontAlgn="base"/>
            <a:endParaRPr lang="zh-CN" altLang="en-US" sz="1350" strike="noStrike" noProof="1"/>
          </a:p>
        </p:txBody>
      </p:sp>
      <p:sp>
        <p:nvSpPr>
          <p:cNvPr id="54306" name="文本框 42099"/>
          <p:cNvSpPr txBox="1"/>
          <p:nvPr/>
        </p:nvSpPr>
        <p:spPr>
          <a:xfrm>
            <a:off x="5178425" y="3233738"/>
            <a:ext cx="2239963" cy="639762"/>
          </a:xfrm>
          <a:prstGeom prst="rect">
            <a:avLst/>
          </a:prstGeom>
          <a:noFill/>
          <a:ln w="9525">
            <a:noFill/>
          </a:ln>
        </p:spPr>
        <p:txBody>
          <a:bodyPr wrap="none" anchor="t">
            <a:spAutoFit/>
          </a:bodyPr>
          <a:lstStyle/>
          <a:p>
            <a:pPr lvl="0">
              <a:buClr>
                <a:srgbClr val="000000"/>
              </a:buClr>
            </a:pPr>
            <a:r>
              <a:rPr lang="en-US" altLang="zh-CN" dirty="0">
                <a:solidFill>
                  <a:srgbClr val="333399"/>
                </a:solidFill>
                <a:latin typeface="Arial" panose="020B0604020202020204" pitchFamily="34" charset="0"/>
                <a:ea typeface="黑体" panose="02010609060101010101" pitchFamily="2" charset="-122"/>
              </a:rPr>
              <a:t>  </a:t>
            </a:r>
            <a:r>
              <a:rPr lang="zh-CN" altLang="en-US" dirty="0">
                <a:solidFill>
                  <a:srgbClr val="333399"/>
                </a:solidFill>
                <a:latin typeface="Arial" panose="020B0604020202020204" pitchFamily="34" charset="0"/>
                <a:ea typeface="黑体" panose="02010609060101010101" pitchFamily="2" charset="-122"/>
              </a:rPr>
              <a:t>包层</a:t>
            </a:r>
          </a:p>
          <a:p>
            <a:pPr lvl="0">
              <a:buClr>
                <a:srgbClr val="000000"/>
              </a:buClr>
            </a:pPr>
            <a:r>
              <a:rPr lang="zh-CN" altLang="en-US" dirty="0">
                <a:solidFill>
                  <a:srgbClr val="333399"/>
                </a:solidFill>
                <a:latin typeface="Arial" panose="020B0604020202020204" pitchFamily="34" charset="0"/>
                <a:ea typeface="黑体" panose="02010609060101010101" pitchFamily="2" charset="-122"/>
              </a:rPr>
              <a:t>（低折射率的媒体）</a:t>
            </a:r>
          </a:p>
        </p:txBody>
      </p:sp>
      <p:sp>
        <p:nvSpPr>
          <p:cNvPr id="42101" name="直接连接符 42100"/>
          <p:cNvSpPr/>
          <p:nvPr/>
        </p:nvSpPr>
        <p:spPr>
          <a:xfrm flipH="1">
            <a:off x="5003800" y="5073650"/>
            <a:ext cx="488950" cy="82550"/>
          </a:xfrm>
          <a:prstGeom prst="line">
            <a:avLst/>
          </a:prstGeom>
          <a:ln w="12700" cap="flat" cmpd="sng">
            <a:solidFill>
              <a:srgbClr val="333399"/>
            </a:solidFill>
            <a:prstDash val="solid"/>
            <a:headEnd type="none" w="med" len="med"/>
            <a:tailEnd type="none" w="med" len="med"/>
          </a:ln>
        </p:spPr>
        <p:txBody>
          <a:bodyPr/>
          <a:lstStyle/>
          <a:p>
            <a:pPr fontAlgn="base"/>
            <a:endParaRPr lang="zh-CN" altLang="en-US" sz="1350" strike="noStrike" noProof="1"/>
          </a:p>
        </p:txBody>
      </p:sp>
      <p:sp>
        <p:nvSpPr>
          <p:cNvPr id="54308" name="文本框 42101"/>
          <p:cNvSpPr txBox="1"/>
          <p:nvPr/>
        </p:nvSpPr>
        <p:spPr>
          <a:xfrm>
            <a:off x="5395913" y="4852988"/>
            <a:ext cx="2239962" cy="639762"/>
          </a:xfrm>
          <a:prstGeom prst="rect">
            <a:avLst/>
          </a:prstGeom>
          <a:noFill/>
          <a:ln w="9525">
            <a:noFill/>
          </a:ln>
        </p:spPr>
        <p:txBody>
          <a:bodyPr wrap="none" anchor="t">
            <a:spAutoFit/>
          </a:bodyPr>
          <a:lstStyle/>
          <a:p>
            <a:pPr lvl="0">
              <a:buClr>
                <a:srgbClr val="000000"/>
              </a:buClr>
            </a:pPr>
            <a:r>
              <a:rPr lang="en-US" altLang="zh-CN" dirty="0">
                <a:solidFill>
                  <a:srgbClr val="333399"/>
                </a:solidFill>
                <a:latin typeface="Arial" panose="020B0604020202020204" pitchFamily="34" charset="0"/>
                <a:ea typeface="黑体" panose="02010609060101010101" pitchFamily="2" charset="-122"/>
              </a:rPr>
              <a:t>  </a:t>
            </a:r>
            <a:r>
              <a:rPr lang="zh-CN" altLang="en-US" dirty="0">
                <a:solidFill>
                  <a:srgbClr val="333399"/>
                </a:solidFill>
                <a:latin typeface="Arial" panose="020B0604020202020204" pitchFamily="34" charset="0"/>
                <a:ea typeface="黑体" panose="02010609060101010101" pitchFamily="2" charset="-122"/>
              </a:rPr>
              <a:t>包层</a:t>
            </a:r>
          </a:p>
          <a:p>
            <a:pPr lvl="0">
              <a:buClr>
                <a:srgbClr val="000000"/>
              </a:buClr>
            </a:pPr>
            <a:r>
              <a:rPr lang="zh-CN" altLang="en-US" dirty="0">
                <a:solidFill>
                  <a:srgbClr val="333399"/>
                </a:solidFill>
                <a:latin typeface="Arial" panose="020B0604020202020204" pitchFamily="34" charset="0"/>
                <a:ea typeface="黑体" panose="02010609060101010101" pitchFamily="2" charset="-122"/>
              </a:rPr>
              <a:t>（低折射率的媒体）</a:t>
            </a:r>
          </a:p>
        </p:txBody>
      </p:sp>
      <p:sp>
        <p:nvSpPr>
          <p:cNvPr id="54309" name="文本框 42102"/>
          <p:cNvSpPr txBox="1"/>
          <p:nvPr/>
        </p:nvSpPr>
        <p:spPr>
          <a:xfrm>
            <a:off x="5448300" y="4046538"/>
            <a:ext cx="2386013" cy="641350"/>
          </a:xfrm>
          <a:prstGeom prst="rect">
            <a:avLst/>
          </a:prstGeom>
          <a:noFill/>
          <a:ln w="9525">
            <a:noFill/>
          </a:ln>
        </p:spPr>
        <p:txBody>
          <a:bodyPr anchor="t">
            <a:spAutoFit/>
          </a:bodyPr>
          <a:lstStyle/>
          <a:p>
            <a:pPr lvl="0">
              <a:buClr>
                <a:srgbClr val="000000"/>
              </a:buClr>
            </a:pPr>
            <a:r>
              <a:rPr lang="en-US" altLang="zh-CN" dirty="0">
                <a:solidFill>
                  <a:srgbClr val="333399"/>
                </a:solidFill>
                <a:latin typeface="Arial" panose="020B0604020202020204" pitchFamily="34" charset="0"/>
                <a:ea typeface="黑体" panose="02010609060101010101" pitchFamily="2" charset="-122"/>
              </a:rPr>
              <a:t>   </a:t>
            </a:r>
            <a:r>
              <a:rPr lang="zh-CN" altLang="en-US" dirty="0">
                <a:solidFill>
                  <a:srgbClr val="333399"/>
                </a:solidFill>
                <a:latin typeface="Arial" panose="020B0604020202020204" pitchFamily="34" charset="0"/>
                <a:ea typeface="黑体" panose="02010609060101010101" pitchFamily="2" charset="-122"/>
              </a:rPr>
              <a:t>纤芯</a:t>
            </a:r>
          </a:p>
          <a:p>
            <a:pPr lvl="0">
              <a:buClr>
                <a:srgbClr val="000000"/>
              </a:buClr>
            </a:pPr>
            <a:r>
              <a:rPr lang="zh-CN" altLang="en-US" dirty="0">
                <a:solidFill>
                  <a:srgbClr val="333399"/>
                </a:solidFill>
                <a:latin typeface="Arial" panose="020B0604020202020204" pitchFamily="34" charset="0"/>
                <a:ea typeface="黑体" panose="02010609060101010101" pitchFamily="2" charset="-122"/>
              </a:rPr>
              <a:t>（高折射率的媒体）            </a:t>
            </a:r>
          </a:p>
        </p:txBody>
      </p:sp>
      <p:sp>
        <p:nvSpPr>
          <p:cNvPr id="42104" name="圆柱形 42103"/>
          <p:cNvSpPr/>
          <p:nvPr/>
        </p:nvSpPr>
        <p:spPr>
          <a:xfrm rot="5400000">
            <a:off x="1112838" y="4090988"/>
            <a:ext cx="1414463" cy="979488"/>
          </a:xfrm>
          <a:prstGeom prst="can">
            <a:avLst>
              <a:gd name="adj" fmla="val 29815"/>
            </a:avLst>
          </a:prstGeom>
          <a:gradFill rotWithShape="1">
            <a:gsLst>
              <a:gs pos="0">
                <a:srgbClr val="66FFFF">
                  <a:gamma/>
                  <a:shade val="46275"/>
                  <a:invGamma/>
                </a:srgbClr>
              </a:gs>
              <a:gs pos="50000">
                <a:srgbClr val="66FFFF"/>
              </a:gs>
              <a:gs pos="100000">
                <a:srgbClr val="66FFFF">
                  <a:gamma/>
                  <a:shade val="46275"/>
                  <a:invGamma/>
                </a:srgbClr>
              </a:gs>
            </a:gsLst>
            <a:lin ang="0" scaled="1"/>
            <a:tileRect/>
          </a:gradFill>
          <a:ln w="9525" cap="flat" cmpd="sng">
            <a:solidFill>
              <a:srgbClr val="333399"/>
            </a:solidFill>
            <a:prstDash val="solid"/>
            <a:headEnd type="none" w="med" len="med"/>
            <a:tailEnd type="none" w="med" len="med"/>
          </a:ln>
        </p:spPr>
        <p:txBody>
          <a:bodyPr/>
          <a:lstStyle/>
          <a:p>
            <a:pPr fontAlgn="base"/>
            <a:endParaRPr lang="zh-CN" altLang="en-US" sz="1350" strike="noStrike" noProof="1"/>
          </a:p>
        </p:txBody>
      </p:sp>
      <p:sp>
        <p:nvSpPr>
          <p:cNvPr id="42105" name="圆柱形 42104"/>
          <p:cNvSpPr/>
          <p:nvPr/>
        </p:nvSpPr>
        <p:spPr>
          <a:xfrm rot="5400000">
            <a:off x="2032794" y="4356894"/>
            <a:ext cx="676275" cy="490538"/>
          </a:xfrm>
          <a:prstGeom prst="can">
            <a:avLst>
              <a:gd name="adj" fmla="val 27343"/>
            </a:avLst>
          </a:prstGeom>
          <a:solidFill>
            <a:srgbClr val="FFFFFF"/>
          </a:solidFill>
          <a:ln w="9525" cap="flat" cmpd="sng">
            <a:solidFill>
              <a:srgbClr val="333399"/>
            </a:solidFill>
            <a:prstDash val="solid"/>
            <a:headEnd type="none" w="med" len="med"/>
            <a:tailEnd type="none" w="med" len="med"/>
          </a:ln>
        </p:spPr>
        <p:txBody>
          <a:bodyPr/>
          <a:lstStyle/>
          <a:p>
            <a:pPr fontAlgn="base"/>
            <a:endParaRPr lang="zh-CN" altLang="en-US" sz="1350" strike="noStrike" noProof="1"/>
          </a:p>
        </p:txBody>
      </p:sp>
      <p:sp>
        <p:nvSpPr>
          <p:cNvPr id="54312" name="文本框 42105"/>
          <p:cNvSpPr txBox="1"/>
          <p:nvPr/>
        </p:nvSpPr>
        <p:spPr>
          <a:xfrm>
            <a:off x="1636713" y="3155950"/>
            <a:ext cx="639762" cy="366713"/>
          </a:xfrm>
          <a:prstGeom prst="rect">
            <a:avLst/>
          </a:prstGeom>
          <a:noFill/>
          <a:ln w="9525">
            <a:noFill/>
          </a:ln>
        </p:spPr>
        <p:txBody>
          <a:bodyPr wrap="none" anchor="t">
            <a:spAutoFit/>
          </a:bodyPr>
          <a:lstStyle/>
          <a:p>
            <a:pPr lvl="0">
              <a:buClr>
                <a:srgbClr val="000000"/>
              </a:buClr>
            </a:pPr>
            <a:r>
              <a:rPr lang="zh-CN" altLang="en-US" dirty="0">
                <a:solidFill>
                  <a:srgbClr val="333399"/>
                </a:solidFill>
                <a:latin typeface="Arial" panose="020B0604020202020204" pitchFamily="34" charset="0"/>
                <a:ea typeface="黑体" panose="02010609060101010101" pitchFamily="2" charset="-122"/>
              </a:rPr>
              <a:t>包层</a:t>
            </a:r>
          </a:p>
        </p:txBody>
      </p:sp>
      <p:sp>
        <p:nvSpPr>
          <p:cNvPr id="42107" name="直接连接符 42106"/>
          <p:cNvSpPr/>
          <p:nvPr/>
        </p:nvSpPr>
        <p:spPr>
          <a:xfrm flipH="1">
            <a:off x="1881188" y="3597275"/>
            <a:ext cx="3175" cy="492125"/>
          </a:xfrm>
          <a:prstGeom prst="line">
            <a:avLst/>
          </a:prstGeom>
          <a:ln w="12700" cap="flat" cmpd="sng">
            <a:solidFill>
              <a:srgbClr val="333399"/>
            </a:solidFill>
            <a:prstDash val="solid"/>
            <a:headEnd type="none" w="med" len="med"/>
            <a:tailEnd type="none" w="med" len="med"/>
          </a:ln>
        </p:spPr>
        <p:txBody>
          <a:bodyPr/>
          <a:lstStyle/>
          <a:p>
            <a:pPr fontAlgn="base"/>
            <a:endParaRPr lang="zh-CN" altLang="en-US" sz="1350" strike="noStrike" noProof="1"/>
          </a:p>
        </p:txBody>
      </p:sp>
      <p:sp>
        <p:nvSpPr>
          <p:cNvPr id="54314" name="文本框 42107"/>
          <p:cNvSpPr txBox="1"/>
          <p:nvPr/>
        </p:nvSpPr>
        <p:spPr>
          <a:xfrm>
            <a:off x="2309813" y="3432175"/>
            <a:ext cx="523875" cy="641350"/>
          </a:xfrm>
          <a:prstGeom prst="rect">
            <a:avLst/>
          </a:prstGeom>
          <a:noFill/>
          <a:ln w="9525">
            <a:noFill/>
          </a:ln>
        </p:spPr>
        <p:txBody>
          <a:bodyPr anchor="t">
            <a:spAutoFit/>
          </a:bodyPr>
          <a:lstStyle/>
          <a:p>
            <a:pPr lvl="0">
              <a:buClr>
                <a:srgbClr val="000000"/>
              </a:buClr>
            </a:pPr>
            <a:r>
              <a:rPr lang="zh-CN" altLang="en-US" dirty="0">
                <a:solidFill>
                  <a:srgbClr val="333399"/>
                </a:solidFill>
                <a:latin typeface="Arial" panose="020B0604020202020204" pitchFamily="34" charset="0"/>
                <a:ea typeface="黑体" panose="02010609060101010101" pitchFamily="2" charset="-122"/>
              </a:rPr>
              <a:t>纤芯</a:t>
            </a:r>
          </a:p>
        </p:txBody>
      </p:sp>
      <p:sp>
        <p:nvSpPr>
          <p:cNvPr id="42109" name="直接连接符 42108"/>
          <p:cNvSpPr/>
          <p:nvPr/>
        </p:nvSpPr>
        <p:spPr>
          <a:xfrm flipH="1">
            <a:off x="2306638" y="3760788"/>
            <a:ext cx="187325" cy="657225"/>
          </a:xfrm>
          <a:prstGeom prst="line">
            <a:avLst/>
          </a:prstGeom>
          <a:ln w="12700" cap="flat" cmpd="sng">
            <a:solidFill>
              <a:srgbClr val="333399"/>
            </a:solidFill>
            <a:prstDash val="solid"/>
            <a:headEnd type="none" w="med" len="med"/>
            <a:tailEnd type="none" w="med" len="med"/>
          </a:ln>
        </p:spPr>
        <p:txBody>
          <a:bodyPr/>
          <a:lstStyle/>
          <a:p>
            <a:pPr fontAlgn="base"/>
            <a:endParaRPr lang="zh-CN" altLang="en-US" sz="1350" strike="noStrike" noProof="1"/>
          </a:p>
        </p:txBody>
      </p:sp>
      <p:sp>
        <p:nvSpPr>
          <p:cNvPr id="54316" name="标题 121857"/>
          <p:cNvSpPr>
            <a:spLocks noGrp="1"/>
          </p:cNvSpPr>
          <p:nvPr/>
        </p:nvSpPr>
        <p:spPr>
          <a:xfrm>
            <a:off x="644525" y="687388"/>
            <a:ext cx="7886700" cy="995362"/>
          </a:xfrm>
          <a:prstGeom prst="rect">
            <a:avLst/>
          </a:prstGeom>
          <a:noFill/>
          <a:ln w="9525">
            <a:noFill/>
          </a:ln>
        </p:spPr>
        <p:txBody>
          <a:bodyPr lIns="68580" tIns="34290" rIns="68580" bIns="34290" anchor="b"/>
          <a:lstStyle/>
          <a:p>
            <a:pPr lvl="0" algn="ctr">
              <a:lnSpc>
                <a:spcPct val="90000"/>
              </a:lnSpc>
            </a:pPr>
            <a:r>
              <a:rPr lang="en-US" altLang="zh-CN" sz="3300" b="1" dirty="0">
                <a:latin typeface="Arial" panose="020B0604020202020204" pitchFamily="34" charset="0"/>
                <a:ea typeface="宋体" panose="02010600030101010101" pitchFamily="2" charset="-122"/>
              </a:rPr>
              <a:t>3</a:t>
            </a:r>
            <a:r>
              <a:rPr lang="zh-CN" altLang="en-US" sz="3300" b="1" dirty="0">
                <a:latin typeface="Arial" panose="020B0604020202020204" pitchFamily="34" charset="0"/>
                <a:ea typeface="宋体" panose="02010600030101010101" pitchFamily="2" charset="-122"/>
              </a:rPr>
              <a:t>、 光缆</a:t>
            </a:r>
          </a:p>
        </p:txBody>
      </p:sp>
      <p:sp>
        <p:nvSpPr>
          <p:cNvPr id="54317" name="文本框 2"/>
          <p:cNvSpPr txBox="1"/>
          <p:nvPr/>
        </p:nvSpPr>
        <p:spPr>
          <a:xfrm>
            <a:off x="336550" y="1698625"/>
            <a:ext cx="7623175" cy="1531938"/>
          </a:xfrm>
          <a:prstGeom prst="rect">
            <a:avLst/>
          </a:prstGeom>
          <a:noFill/>
          <a:ln w="9525">
            <a:noFill/>
          </a:ln>
        </p:spPr>
        <p:txBody>
          <a:bodyPr wrap="square" anchor="t">
            <a:spAutoFit/>
          </a:bodyPr>
          <a:lstStyle/>
          <a:p>
            <a:pPr lvl="0">
              <a:lnSpc>
                <a:spcPct val="150000"/>
              </a:lnSpc>
            </a:pPr>
            <a:r>
              <a:rPr lang="zh-CN" altLang="en-US" sz="2100" b="1" dirty="0">
                <a:latin typeface="黑体" panose="02010609060101010101" pitchFamily="2" charset="-122"/>
                <a:ea typeface="黑体" panose="02010609060101010101" pitchFamily="2" charset="-122"/>
              </a:rPr>
              <a:t>不受电磁干扰的影响；较宽的频带和数据传输速率大；信号传输得更远、更快；衰减较小，中断器的间隔距离较大；电缆的直径很小；传输介质价格较贵，建网费用较高。</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22881" descr="afbae0ddf0234c3bbd5a2eb4a4d10acd# #矩形 674"/>
          <p:cNvSpPr>
            <a:spLocks noGrp="1"/>
          </p:cNvSpPr>
          <p:nvPr>
            <p:ph type="title"/>
          </p:nvPr>
        </p:nvSpPr>
        <p:spPr>
          <a:xfrm>
            <a:off x="519113" y="4113213"/>
            <a:ext cx="7886700" cy="993775"/>
          </a:xfrm>
        </p:spPr>
        <p:txBody>
          <a:bodyPr anchor="b"/>
          <a:lstStyle/>
          <a:p>
            <a:pPr lvl="0"/>
            <a:r>
              <a:rPr lang="en-US" altLang="zh-CN" sz="2100" dirty="0"/>
              <a:t>2-2-4 </a:t>
            </a:r>
            <a:r>
              <a:rPr lang="zh-CN" altLang="en-US" sz="2100" dirty="0"/>
              <a:t>光波在光纤中传播</a:t>
            </a:r>
          </a:p>
        </p:txBody>
      </p:sp>
      <p:sp>
        <p:nvSpPr>
          <p:cNvPr id="122883" name="矩形 122882"/>
          <p:cNvSpPr/>
          <p:nvPr/>
        </p:nvSpPr>
        <p:spPr>
          <a:xfrm>
            <a:off x="3140075" y="3235325"/>
            <a:ext cx="4484688" cy="179388"/>
          </a:xfrm>
          <a:prstGeom prst="rect">
            <a:avLst/>
          </a:prstGeom>
          <a:solidFill>
            <a:srgbClr val="DDDDDD"/>
          </a:solidFill>
          <a:ln w="12700">
            <a:noFill/>
            <a:miter/>
          </a:ln>
        </p:spPr>
        <p:txBody>
          <a:bodyPr/>
          <a:lstStyle/>
          <a:p>
            <a:pPr fontAlgn="base"/>
            <a:endParaRPr lang="zh-CN" altLang="en-US" sz="1350" strike="noStrike" noProof="1"/>
          </a:p>
        </p:txBody>
      </p:sp>
      <p:sp>
        <p:nvSpPr>
          <p:cNvPr id="122884" name="矩形 122883"/>
          <p:cNvSpPr/>
          <p:nvPr/>
        </p:nvSpPr>
        <p:spPr>
          <a:xfrm>
            <a:off x="3140075" y="3417888"/>
            <a:ext cx="4500563" cy="258763"/>
          </a:xfrm>
          <a:prstGeom prst="rect">
            <a:avLst/>
          </a:prstGeom>
          <a:solidFill>
            <a:srgbClr val="FFFFFF"/>
          </a:solidFill>
          <a:ln w="12700">
            <a:noFill/>
            <a:miter/>
          </a:ln>
        </p:spPr>
        <p:txBody>
          <a:bodyPr/>
          <a:lstStyle/>
          <a:p>
            <a:pPr fontAlgn="base"/>
            <a:endParaRPr lang="zh-CN" altLang="en-US" sz="1350" strike="noStrike" noProof="1"/>
          </a:p>
        </p:txBody>
      </p:sp>
      <p:sp>
        <p:nvSpPr>
          <p:cNvPr id="122885" name="矩形 122884"/>
          <p:cNvSpPr/>
          <p:nvPr/>
        </p:nvSpPr>
        <p:spPr>
          <a:xfrm>
            <a:off x="3140075" y="3676650"/>
            <a:ext cx="4508500" cy="165100"/>
          </a:xfrm>
          <a:prstGeom prst="rect">
            <a:avLst/>
          </a:prstGeom>
          <a:solidFill>
            <a:srgbClr val="DDDDDD"/>
          </a:solidFill>
          <a:ln w="12700">
            <a:noFill/>
            <a:miter/>
          </a:ln>
        </p:spPr>
        <p:txBody>
          <a:bodyPr/>
          <a:lstStyle/>
          <a:p>
            <a:pPr fontAlgn="base"/>
            <a:endParaRPr lang="zh-CN" altLang="en-US" sz="1350" strike="noStrike" noProof="1"/>
          </a:p>
        </p:txBody>
      </p:sp>
      <p:sp>
        <p:nvSpPr>
          <p:cNvPr id="122886" name="圆柱形 122885"/>
          <p:cNvSpPr/>
          <p:nvPr/>
        </p:nvSpPr>
        <p:spPr>
          <a:xfrm rot="5400000">
            <a:off x="2174081" y="3221831"/>
            <a:ext cx="625475" cy="652463"/>
          </a:xfrm>
          <a:prstGeom prst="can">
            <a:avLst>
              <a:gd name="adj" fmla="val 26042"/>
            </a:avLst>
          </a:prstGeom>
          <a:gradFill rotWithShape="1">
            <a:gsLst>
              <a:gs pos="0">
                <a:srgbClr val="DDDDDD">
                  <a:gamma/>
                  <a:shade val="46275"/>
                  <a:invGamma/>
                </a:srgbClr>
              </a:gs>
              <a:gs pos="50000">
                <a:srgbClr val="DDDDDD"/>
              </a:gs>
              <a:gs pos="100000">
                <a:srgbClr val="DDDDDD">
                  <a:gamma/>
                  <a:shade val="46275"/>
                  <a:invGamma/>
                </a:srgbClr>
              </a:gs>
            </a:gsLst>
            <a:lin ang="0" scaled="1"/>
            <a:tileRect/>
          </a:gradFill>
          <a:ln w="9525" cap="flat" cmpd="sng">
            <a:solidFill>
              <a:schemeClr val="tx1"/>
            </a:solidFill>
            <a:prstDash val="solid"/>
            <a:headEnd type="none" w="med" len="med"/>
            <a:tailEnd type="none" w="med" len="med"/>
          </a:ln>
        </p:spPr>
        <p:txBody>
          <a:bodyPr/>
          <a:lstStyle/>
          <a:p>
            <a:pPr fontAlgn="base"/>
            <a:endParaRPr lang="zh-CN" altLang="en-US" sz="1350" strike="noStrike" noProof="1"/>
          </a:p>
        </p:txBody>
      </p:sp>
      <p:sp>
        <p:nvSpPr>
          <p:cNvPr id="122887" name="圆柱形 122886"/>
          <p:cNvSpPr/>
          <p:nvPr/>
        </p:nvSpPr>
        <p:spPr>
          <a:xfrm rot="5400000">
            <a:off x="2724150" y="3384550"/>
            <a:ext cx="258763" cy="325438"/>
          </a:xfrm>
          <a:prstGeom prst="can">
            <a:avLst>
              <a:gd name="adj" fmla="val 20708"/>
            </a:avLst>
          </a:prstGeom>
          <a:solidFill>
            <a:schemeClr val="bg1"/>
          </a:solidFill>
          <a:ln w="9525" cap="flat" cmpd="sng">
            <a:solidFill>
              <a:schemeClr val="tx1"/>
            </a:solidFill>
            <a:prstDash val="solid"/>
            <a:headEnd type="none" w="med" len="med"/>
            <a:tailEnd type="none" w="med" len="med"/>
          </a:ln>
        </p:spPr>
        <p:txBody>
          <a:bodyPr/>
          <a:lstStyle/>
          <a:p>
            <a:pPr fontAlgn="base"/>
            <a:endParaRPr lang="zh-CN" altLang="en-US" sz="1350" strike="noStrike" noProof="1"/>
          </a:p>
        </p:txBody>
      </p:sp>
      <p:grpSp>
        <p:nvGrpSpPr>
          <p:cNvPr id="56327" name="组合 122887"/>
          <p:cNvGrpSpPr/>
          <p:nvPr/>
        </p:nvGrpSpPr>
        <p:grpSpPr>
          <a:xfrm>
            <a:off x="3140075" y="3235325"/>
            <a:ext cx="3668713" cy="625475"/>
            <a:chOff x="912" y="912"/>
            <a:chExt cx="4608" cy="816"/>
          </a:xfrm>
        </p:grpSpPr>
        <p:sp>
          <p:nvSpPr>
            <p:cNvPr id="122889" name="直接连接符 122888"/>
            <p:cNvSpPr/>
            <p:nvPr/>
          </p:nvSpPr>
          <p:spPr>
            <a:xfrm>
              <a:off x="912" y="912"/>
              <a:ext cx="4608" cy="0"/>
            </a:xfrm>
            <a:prstGeom prst="line">
              <a:avLst/>
            </a:prstGeom>
            <a:ln w="9525" cap="flat" cmpd="sng">
              <a:solidFill>
                <a:schemeClr val="tx1"/>
              </a:solidFill>
              <a:prstDash val="solid"/>
              <a:headEnd type="none" w="med" len="med"/>
              <a:tailEnd type="none" w="med" len="med"/>
            </a:ln>
          </p:spPr>
          <p:txBody>
            <a:bodyPr/>
            <a:lstStyle/>
            <a:p>
              <a:pPr fontAlgn="base"/>
              <a:endParaRPr lang="zh-CN" altLang="en-US" sz="1350" strike="noStrike" noProof="1"/>
            </a:p>
          </p:txBody>
        </p:sp>
        <p:sp>
          <p:nvSpPr>
            <p:cNvPr id="122890" name="直接连接符 122889"/>
            <p:cNvSpPr/>
            <p:nvPr/>
          </p:nvSpPr>
          <p:spPr>
            <a:xfrm>
              <a:off x="912" y="1152"/>
              <a:ext cx="4608" cy="0"/>
            </a:xfrm>
            <a:prstGeom prst="line">
              <a:avLst/>
            </a:prstGeom>
            <a:ln w="9525" cap="flat" cmpd="sng">
              <a:solidFill>
                <a:schemeClr val="tx1"/>
              </a:solidFill>
              <a:prstDash val="solid"/>
              <a:headEnd type="none" w="med" len="med"/>
              <a:tailEnd type="none" w="med" len="med"/>
            </a:ln>
          </p:spPr>
          <p:txBody>
            <a:bodyPr/>
            <a:lstStyle/>
            <a:p>
              <a:pPr fontAlgn="base"/>
              <a:endParaRPr lang="zh-CN" altLang="en-US" sz="1350" strike="noStrike" noProof="1"/>
            </a:p>
          </p:txBody>
        </p:sp>
        <p:sp>
          <p:nvSpPr>
            <p:cNvPr id="122891" name="直接连接符 122890"/>
            <p:cNvSpPr/>
            <p:nvPr/>
          </p:nvSpPr>
          <p:spPr>
            <a:xfrm>
              <a:off x="912" y="1488"/>
              <a:ext cx="4608" cy="0"/>
            </a:xfrm>
            <a:prstGeom prst="line">
              <a:avLst/>
            </a:prstGeom>
            <a:ln w="9525" cap="flat" cmpd="sng">
              <a:solidFill>
                <a:schemeClr val="tx1"/>
              </a:solidFill>
              <a:prstDash val="solid"/>
              <a:headEnd type="none" w="med" len="med"/>
              <a:tailEnd type="none" w="med" len="med"/>
            </a:ln>
          </p:spPr>
          <p:txBody>
            <a:bodyPr/>
            <a:lstStyle/>
            <a:p>
              <a:pPr fontAlgn="base"/>
              <a:endParaRPr lang="zh-CN" altLang="en-US" sz="1350" strike="noStrike" noProof="1"/>
            </a:p>
          </p:txBody>
        </p:sp>
        <p:sp>
          <p:nvSpPr>
            <p:cNvPr id="122892" name="直接连接符 122891"/>
            <p:cNvSpPr/>
            <p:nvPr/>
          </p:nvSpPr>
          <p:spPr>
            <a:xfrm>
              <a:off x="912" y="1728"/>
              <a:ext cx="4608" cy="0"/>
            </a:xfrm>
            <a:prstGeom prst="line">
              <a:avLst/>
            </a:prstGeom>
            <a:ln w="9525" cap="flat" cmpd="sng">
              <a:solidFill>
                <a:schemeClr val="tx1"/>
              </a:solidFill>
              <a:prstDash val="solid"/>
              <a:headEnd type="none" w="med" len="med"/>
              <a:tailEnd type="none" w="med" len="med"/>
            </a:ln>
          </p:spPr>
          <p:txBody>
            <a:bodyPr/>
            <a:lstStyle/>
            <a:p>
              <a:pPr fontAlgn="base"/>
              <a:endParaRPr lang="zh-CN" altLang="en-US" sz="1350" strike="noStrike" noProof="1"/>
            </a:p>
          </p:txBody>
        </p:sp>
      </p:grpSp>
      <p:sp>
        <p:nvSpPr>
          <p:cNvPr id="122893" name="直接连接符 122892"/>
          <p:cNvSpPr/>
          <p:nvPr/>
        </p:nvSpPr>
        <p:spPr>
          <a:xfrm>
            <a:off x="3065463" y="3544888"/>
            <a:ext cx="4518025" cy="34925"/>
          </a:xfrm>
          <a:prstGeom prst="line">
            <a:avLst/>
          </a:prstGeom>
          <a:ln w="19050" cap="flat" cmpd="sng">
            <a:solidFill>
              <a:srgbClr val="333399"/>
            </a:solidFill>
            <a:prstDash val="lgDashDot"/>
            <a:headEnd type="none" w="med" len="med"/>
            <a:tailEnd type="none" w="med" len="med"/>
          </a:ln>
        </p:spPr>
        <p:txBody>
          <a:bodyPr/>
          <a:lstStyle/>
          <a:p>
            <a:pPr fontAlgn="base"/>
            <a:endParaRPr lang="zh-CN" altLang="en-US" sz="1350" strike="noStrike" noProof="1"/>
          </a:p>
        </p:txBody>
      </p:sp>
      <p:sp>
        <p:nvSpPr>
          <p:cNvPr id="56333" name="文本框 122893"/>
          <p:cNvSpPr txBox="1"/>
          <p:nvPr/>
        </p:nvSpPr>
        <p:spPr>
          <a:xfrm>
            <a:off x="2605088" y="2349500"/>
            <a:ext cx="944562" cy="547688"/>
          </a:xfrm>
          <a:prstGeom prst="rect">
            <a:avLst/>
          </a:prstGeom>
          <a:noFill/>
          <a:ln w="9525">
            <a:noFill/>
          </a:ln>
        </p:spPr>
        <p:txBody>
          <a:bodyPr wrap="none" anchor="t">
            <a:spAutoFit/>
          </a:bodyPr>
          <a:lstStyle/>
          <a:p>
            <a:pPr lvl="0" algn="ctr">
              <a:buClr>
                <a:srgbClr val="000000"/>
              </a:buClr>
            </a:pPr>
            <a:r>
              <a:rPr lang="zh-CN" altLang="en-US" sz="1500" dirty="0">
                <a:solidFill>
                  <a:srgbClr val="333399"/>
                </a:solidFill>
                <a:latin typeface="黑体" panose="02010609060101010101" pitchFamily="2" charset="-122"/>
                <a:ea typeface="黑体" panose="02010609060101010101" pitchFamily="2" charset="-122"/>
              </a:rPr>
              <a:t>高折射率</a:t>
            </a:r>
          </a:p>
          <a:p>
            <a:pPr lvl="0" algn="ctr">
              <a:buClr>
                <a:srgbClr val="000000"/>
              </a:buClr>
            </a:pPr>
            <a:r>
              <a:rPr lang="en-US" altLang="zh-CN" sz="1500" dirty="0">
                <a:solidFill>
                  <a:srgbClr val="333399"/>
                </a:solidFill>
                <a:latin typeface="黑体" panose="02010609060101010101" pitchFamily="2" charset="-122"/>
                <a:ea typeface="黑体" panose="02010609060101010101" pitchFamily="2" charset="-122"/>
              </a:rPr>
              <a:t>(</a:t>
            </a:r>
            <a:r>
              <a:rPr lang="zh-CN" altLang="en-US" sz="1500" dirty="0">
                <a:solidFill>
                  <a:srgbClr val="333399"/>
                </a:solidFill>
                <a:latin typeface="黑体" panose="02010609060101010101" pitchFamily="2" charset="-122"/>
                <a:ea typeface="黑体" panose="02010609060101010101" pitchFamily="2" charset="-122"/>
              </a:rPr>
              <a:t>纤芯</a:t>
            </a:r>
            <a:r>
              <a:rPr lang="en-US" altLang="zh-CN" sz="1500">
                <a:solidFill>
                  <a:srgbClr val="333399"/>
                </a:solidFill>
                <a:latin typeface="黑体" panose="02010609060101010101" pitchFamily="2" charset="-122"/>
                <a:ea typeface="黑体" panose="02010609060101010101" pitchFamily="2" charset="-122"/>
              </a:rPr>
              <a:t>)</a:t>
            </a:r>
          </a:p>
        </p:txBody>
      </p:sp>
      <p:sp>
        <p:nvSpPr>
          <p:cNvPr id="56334" name="文本框 122894"/>
          <p:cNvSpPr txBox="1"/>
          <p:nvPr/>
        </p:nvSpPr>
        <p:spPr>
          <a:xfrm>
            <a:off x="1633538" y="2349500"/>
            <a:ext cx="944562" cy="547688"/>
          </a:xfrm>
          <a:prstGeom prst="rect">
            <a:avLst/>
          </a:prstGeom>
          <a:noFill/>
          <a:ln w="9525">
            <a:noFill/>
          </a:ln>
        </p:spPr>
        <p:txBody>
          <a:bodyPr wrap="none" anchor="t">
            <a:spAutoFit/>
          </a:bodyPr>
          <a:lstStyle/>
          <a:p>
            <a:pPr lvl="0" algn="ctr">
              <a:buClr>
                <a:srgbClr val="000000"/>
              </a:buClr>
            </a:pPr>
            <a:r>
              <a:rPr lang="zh-CN" altLang="en-US" sz="1500" dirty="0">
                <a:solidFill>
                  <a:srgbClr val="333399"/>
                </a:solidFill>
                <a:latin typeface="黑体" panose="02010609060101010101" pitchFamily="2" charset="-122"/>
                <a:ea typeface="黑体" panose="02010609060101010101" pitchFamily="2" charset="-122"/>
              </a:rPr>
              <a:t>低折射率</a:t>
            </a:r>
          </a:p>
          <a:p>
            <a:pPr lvl="0" algn="ctr">
              <a:buClr>
                <a:srgbClr val="000000"/>
              </a:buClr>
            </a:pPr>
            <a:r>
              <a:rPr lang="en-US" altLang="zh-CN" sz="1500" dirty="0">
                <a:solidFill>
                  <a:srgbClr val="333399"/>
                </a:solidFill>
                <a:latin typeface="黑体" panose="02010609060101010101" pitchFamily="2" charset="-122"/>
                <a:ea typeface="黑体" panose="02010609060101010101" pitchFamily="2" charset="-122"/>
              </a:rPr>
              <a:t>(</a:t>
            </a:r>
            <a:r>
              <a:rPr lang="zh-CN" altLang="en-US" sz="1500" dirty="0">
                <a:solidFill>
                  <a:srgbClr val="333399"/>
                </a:solidFill>
                <a:latin typeface="黑体" panose="02010609060101010101" pitchFamily="2" charset="-122"/>
                <a:ea typeface="黑体" panose="02010609060101010101" pitchFamily="2" charset="-122"/>
              </a:rPr>
              <a:t>包层</a:t>
            </a:r>
            <a:r>
              <a:rPr lang="en-US" altLang="zh-CN" sz="1500">
                <a:solidFill>
                  <a:srgbClr val="333399"/>
                </a:solidFill>
                <a:latin typeface="黑体" panose="02010609060101010101" pitchFamily="2" charset="-122"/>
                <a:ea typeface="黑体" panose="02010609060101010101" pitchFamily="2" charset="-122"/>
              </a:rPr>
              <a:t>)</a:t>
            </a:r>
          </a:p>
        </p:txBody>
      </p:sp>
      <p:sp>
        <p:nvSpPr>
          <p:cNvPr id="122896" name="直接连接符 122895"/>
          <p:cNvSpPr/>
          <p:nvPr/>
        </p:nvSpPr>
        <p:spPr>
          <a:xfrm flipH="1">
            <a:off x="2894013" y="2887663"/>
            <a:ext cx="166688" cy="530225"/>
          </a:xfrm>
          <a:prstGeom prst="line">
            <a:avLst/>
          </a:prstGeom>
          <a:ln w="19050" cap="flat" cmpd="sng">
            <a:solidFill>
              <a:srgbClr val="333399"/>
            </a:solidFill>
            <a:prstDash val="solid"/>
            <a:headEnd type="none" w="med" len="med"/>
            <a:tailEnd type="none" w="med" len="med"/>
          </a:ln>
        </p:spPr>
        <p:txBody>
          <a:bodyPr/>
          <a:lstStyle/>
          <a:p>
            <a:pPr fontAlgn="base"/>
            <a:endParaRPr lang="zh-CN" altLang="en-US" sz="1350" strike="noStrike" noProof="1"/>
          </a:p>
        </p:txBody>
      </p:sp>
      <p:sp>
        <p:nvSpPr>
          <p:cNvPr id="122897" name="直接连接符 122896"/>
          <p:cNvSpPr/>
          <p:nvPr/>
        </p:nvSpPr>
        <p:spPr>
          <a:xfrm>
            <a:off x="2195513" y="2835275"/>
            <a:ext cx="292100" cy="400050"/>
          </a:xfrm>
          <a:prstGeom prst="line">
            <a:avLst/>
          </a:prstGeom>
          <a:ln w="19050" cap="flat" cmpd="sng">
            <a:solidFill>
              <a:srgbClr val="333399"/>
            </a:solidFill>
            <a:prstDash val="solid"/>
            <a:headEnd type="none" w="med" len="med"/>
            <a:tailEnd type="none" w="med" len="med"/>
          </a:ln>
        </p:spPr>
        <p:txBody>
          <a:bodyPr/>
          <a:lstStyle/>
          <a:p>
            <a:pPr fontAlgn="base"/>
            <a:endParaRPr lang="zh-CN" altLang="en-US" sz="1350" strike="noStrike" noProof="1"/>
          </a:p>
        </p:txBody>
      </p:sp>
      <p:sp>
        <p:nvSpPr>
          <p:cNvPr id="56337" name="文本框 122897"/>
          <p:cNvSpPr txBox="1"/>
          <p:nvPr/>
        </p:nvSpPr>
        <p:spPr>
          <a:xfrm>
            <a:off x="3221038" y="2906713"/>
            <a:ext cx="4298950" cy="366712"/>
          </a:xfrm>
          <a:prstGeom prst="rect">
            <a:avLst/>
          </a:prstGeom>
          <a:noFill/>
          <a:ln w="9525">
            <a:noFill/>
          </a:ln>
        </p:spPr>
        <p:txBody>
          <a:bodyPr wrap="none" anchor="t">
            <a:spAutoFit/>
          </a:bodyPr>
          <a:lstStyle/>
          <a:p>
            <a:pPr lvl="0">
              <a:buClr>
                <a:srgbClr val="000000"/>
              </a:buClr>
            </a:pPr>
            <a:r>
              <a:rPr lang="zh-CN" altLang="en-US" dirty="0">
                <a:latin typeface="黑体" panose="02010609060101010101" pitchFamily="2" charset="-122"/>
                <a:ea typeface="黑体" panose="02010609060101010101" pitchFamily="2" charset="-122"/>
              </a:rPr>
              <a:t>光线在纤芯中传输的方式是不断地全反射</a:t>
            </a:r>
          </a:p>
        </p:txBody>
      </p:sp>
      <p:sp>
        <p:nvSpPr>
          <p:cNvPr id="122899" name="任意多边形 122898"/>
          <p:cNvSpPr/>
          <p:nvPr/>
        </p:nvSpPr>
        <p:spPr>
          <a:xfrm>
            <a:off x="3159125" y="3417888"/>
            <a:ext cx="4344988" cy="258763"/>
          </a:xfrm>
          <a:custGeom>
            <a:avLst/>
            <a:gdLst/>
            <a:ahLst/>
            <a:cxnLst/>
            <a:rect l="0" t="0" r="0" b="0"/>
            <a:pathLst>
              <a:path w="4302" h="336">
                <a:moveTo>
                  <a:pt x="0" y="108"/>
                </a:moveTo>
                <a:lnTo>
                  <a:pt x="384" y="0"/>
                </a:lnTo>
                <a:lnTo>
                  <a:pt x="1560" y="336"/>
                </a:lnTo>
                <a:lnTo>
                  <a:pt x="2742" y="0"/>
                </a:lnTo>
                <a:lnTo>
                  <a:pt x="3918" y="330"/>
                </a:lnTo>
                <a:lnTo>
                  <a:pt x="4302" y="204"/>
                </a:lnTo>
              </a:path>
            </a:pathLst>
          </a:custGeom>
          <a:noFill/>
          <a:ln w="57150" cap="flat" cmpd="sng">
            <a:solidFill>
              <a:schemeClr val="hlink"/>
            </a:solidFill>
            <a:prstDash val="solid"/>
            <a:headEnd type="none" w="med" len="med"/>
            <a:tailEnd type="triangle" w="sm" len="med"/>
          </a:ln>
        </p:spPr>
        <p:txBody>
          <a:bodyPr/>
          <a:lstStyle/>
          <a:p>
            <a:pPr fontAlgn="base"/>
            <a:endParaRPr lang="zh-CN" altLang="en-US" sz="1350" strike="noStrike" noProof="1"/>
          </a:p>
        </p:txBody>
      </p:sp>
      <p:sp>
        <p:nvSpPr>
          <p:cNvPr id="56339" name="标题 121857"/>
          <p:cNvSpPr>
            <a:spLocks noGrp="1"/>
          </p:cNvSpPr>
          <p:nvPr/>
        </p:nvSpPr>
        <p:spPr>
          <a:xfrm>
            <a:off x="628650" y="1131888"/>
            <a:ext cx="7886700" cy="993775"/>
          </a:xfrm>
          <a:prstGeom prst="rect">
            <a:avLst/>
          </a:prstGeom>
          <a:noFill/>
          <a:ln w="9525">
            <a:noFill/>
          </a:ln>
        </p:spPr>
        <p:txBody>
          <a:bodyPr lIns="68580" tIns="34290" rIns="68580" bIns="34290" anchor="b"/>
          <a:lstStyle/>
          <a:p>
            <a:pPr lvl="0" algn="ctr">
              <a:lnSpc>
                <a:spcPct val="90000"/>
              </a:lnSpc>
            </a:pPr>
            <a:r>
              <a:rPr lang="en-US" altLang="zh-CN" sz="3300" b="1" dirty="0">
                <a:latin typeface="Arial" panose="020B0604020202020204" pitchFamily="34" charset="0"/>
                <a:ea typeface="宋体" panose="02010600030101010101" pitchFamily="2" charset="-122"/>
              </a:rPr>
              <a:t>3</a:t>
            </a:r>
            <a:r>
              <a:rPr lang="zh-CN" altLang="en-US" sz="3300" b="1" dirty="0">
                <a:latin typeface="Arial" panose="020B0604020202020204" pitchFamily="34" charset="0"/>
                <a:ea typeface="宋体" panose="02010600030101010101" pitchFamily="2" charset="-122"/>
              </a:rPr>
              <a:t>、 光缆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899"/>
                                        </p:tgtEl>
                                        <p:attrNameLst>
                                          <p:attrName>style.visibility</p:attrName>
                                        </p:attrNameLst>
                                      </p:cBhvr>
                                      <p:to>
                                        <p:strVal val="visible"/>
                                      </p:to>
                                    </p:set>
                                    <p:animEffect transition="in" filter="wipe(left)">
                                      <p:cBhvr>
                                        <p:cTn id="7" dur="2000"/>
                                        <p:tgtEl>
                                          <p:spTgt spid="122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738" name="组合 116737"/>
          <p:cNvGrpSpPr/>
          <p:nvPr/>
        </p:nvGrpSpPr>
        <p:grpSpPr>
          <a:xfrm>
            <a:off x="1200150" y="4083050"/>
            <a:ext cx="6856413" cy="1162050"/>
            <a:chOff x="48" y="2709"/>
            <a:chExt cx="5758" cy="977"/>
          </a:xfrm>
        </p:grpSpPr>
        <p:grpSp>
          <p:nvGrpSpPr>
            <p:cNvPr id="58370" name="组合 116738"/>
            <p:cNvGrpSpPr/>
            <p:nvPr/>
          </p:nvGrpSpPr>
          <p:grpSpPr>
            <a:xfrm>
              <a:off x="682" y="3158"/>
              <a:ext cx="4476" cy="528"/>
              <a:chOff x="682" y="3072"/>
              <a:chExt cx="4476" cy="528"/>
            </a:xfrm>
          </p:grpSpPr>
          <p:sp>
            <p:nvSpPr>
              <p:cNvPr id="116740" name="矩形 116739"/>
              <p:cNvSpPr/>
              <p:nvPr/>
            </p:nvSpPr>
            <p:spPr>
              <a:xfrm>
                <a:off x="768" y="3168"/>
                <a:ext cx="4320" cy="336"/>
              </a:xfrm>
              <a:prstGeom prst="rect">
                <a:avLst/>
              </a:prstGeom>
              <a:solidFill>
                <a:srgbClr val="EAEAEA"/>
              </a:solidFill>
              <a:ln w="12700">
                <a:noFill/>
                <a:miter/>
              </a:ln>
            </p:spPr>
            <p:txBody>
              <a:bodyPr/>
              <a:lstStyle/>
              <a:p>
                <a:pPr fontAlgn="base"/>
                <a:endParaRPr lang="zh-CN" altLang="en-US" sz="1350" strike="noStrike" noProof="1"/>
              </a:p>
            </p:txBody>
          </p:sp>
          <p:grpSp>
            <p:nvGrpSpPr>
              <p:cNvPr id="58372" name="组合 116740"/>
              <p:cNvGrpSpPr/>
              <p:nvPr/>
            </p:nvGrpSpPr>
            <p:grpSpPr>
              <a:xfrm>
                <a:off x="682" y="3072"/>
                <a:ext cx="4476" cy="528"/>
                <a:chOff x="682" y="3072"/>
                <a:chExt cx="4476" cy="528"/>
              </a:xfrm>
            </p:grpSpPr>
            <p:sp>
              <p:nvSpPr>
                <p:cNvPr id="116742" name="矩形 116741"/>
                <p:cNvSpPr/>
                <p:nvPr/>
              </p:nvSpPr>
              <p:spPr>
                <a:xfrm>
                  <a:off x="768" y="3072"/>
                  <a:ext cx="4320" cy="240"/>
                </a:xfrm>
                <a:prstGeom prst="rect">
                  <a:avLst/>
                </a:prstGeom>
                <a:solidFill>
                  <a:srgbClr val="EAEAEA"/>
                </a:solidFill>
                <a:ln w="12700">
                  <a:noFill/>
                  <a:miter/>
                </a:ln>
              </p:spPr>
              <p:txBody>
                <a:bodyPr/>
                <a:lstStyle/>
                <a:p>
                  <a:pPr fontAlgn="base"/>
                  <a:endParaRPr lang="zh-CN" altLang="en-US" sz="1350" strike="noStrike" noProof="1"/>
                </a:p>
              </p:txBody>
            </p:sp>
            <p:sp>
              <p:nvSpPr>
                <p:cNvPr id="116743" name="矩形 116742"/>
                <p:cNvSpPr/>
                <p:nvPr/>
              </p:nvSpPr>
              <p:spPr>
                <a:xfrm>
                  <a:off x="768" y="3360"/>
                  <a:ext cx="4320" cy="240"/>
                </a:xfrm>
                <a:prstGeom prst="rect">
                  <a:avLst/>
                </a:prstGeom>
                <a:solidFill>
                  <a:srgbClr val="EAEAEA"/>
                </a:solidFill>
                <a:ln w="12700">
                  <a:noFill/>
                  <a:miter/>
                </a:ln>
              </p:spPr>
              <p:txBody>
                <a:bodyPr/>
                <a:lstStyle/>
                <a:p>
                  <a:pPr fontAlgn="base"/>
                  <a:endParaRPr lang="zh-CN" altLang="en-US" sz="1350" strike="noStrike" noProof="1"/>
                </a:p>
              </p:txBody>
            </p:sp>
            <p:sp>
              <p:nvSpPr>
                <p:cNvPr id="116744" name="直接连接符 116743"/>
                <p:cNvSpPr/>
                <p:nvPr/>
              </p:nvSpPr>
              <p:spPr>
                <a:xfrm>
                  <a:off x="768" y="3072"/>
                  <a:ext cx="4320" cy="0"/>
                </a:xfrm>
                <a:prstGeom prst="line">
                  <a:avLst/>
                </a:prstGeom>
                <a:ln w="9525" cap="flat" cmpd="sng">
                  <a:solidFill>
                    <a:schemeClr val="tx1"/>
                  </a:solidFill>
                  <a:prstDash val="solid"/>
                  <a:headEnd type="none" w="med" len="med"/>
                  <a:tailEnd type="none" w="med" len="med"/>
                </a:ln>
              </p:spPr>
              <p:txBody>
                <a:bodyPr/>
                <a:lstStyle/>
                <a:p>
                  <a:pPr fontAlgn="base"/>
                  <a:endParaRPr lang="zh-CN" altLang="en-US" sz="1350" strike="noStrike" noProof="1"/>
                </a:p>
              </p:txBody>
            </p:sp>
            <p:sp>
              <p:nvSpPr>
                <p:cNvPr id="116745" name="直接连接符 116744"/>
                <p:cNvSpPr/>
                <p:nvPr/>
              </p:nvSpPr>
              <p:spPr>
                <a:xfrm>
                  <a:off x="768" y="3312"/>
                  <a:ext cx="4320" cy="0"/>
                </a:xfrm>
                <a:prstGeom prst="line">
                  <a:avLst/>
                </a:prstGeom>
                <a:ln w="9525" cap="flat" cmpd="sng">
                  <a:solidFill>
                    <a:schemeClr val="tx1"/>
                  </a:solidFill>
                  <a:prstDash val="solid"/>
                  <a:headEnd type="none" w="med" len="med"/>
                  <a:tailEnd type="none" w="med" len="med"/>
                </a:ln>
              </p:spPr>
              <p:txBody>
                <a:bodyPr/>
                <a:lstStyle/>
                <a:p>
                  <a:pPr fontAlgn="base"/>
                  <a:endParaRPr lang="zh-CN" altLang="en-US" sz="1350" strike="noStrike" noProof="1"/>
                </a:p>
              </p:txBody>
            </p:sp>
            <p:sp>
              <p:nvSpPr>
                <p:cNvPr id="116746" name="直接连接符 116745"/>
                <p:cNvSpPr/>
                <p:nvPr/>
              </p:nvSpPr>
              <p:spPr>
                <a:xfrm>
                  <a:off x="768" y="3360"/>
                  <a:ext cx="4320" cy="0"/>
                </a:xfrm>
                <a:prstGeom prst="line">
                  <a:avLst/>
                </a:prstGeom>
                <a:ln w="9525" cap="flat" cmpd="sng">
                  <a:solidFill>
                    <a:schemeClr val="tx1"/>
                  </a:solidFill>
                  <a:prstDash val="solid"/>
                  <a:headEnd type="none" w="med" len="med"/>
                  <a:tailEnd type="none" w="med" len="med"/>
                </a:ln>
              </p:spPr>
              <p:txBody>
                <a:bodyPr/>
                <a:lstStyle/>
                <a:p>
                  <a:pPr fontAlgn="base"/>
                  <a:endParaRPr lang="zh-CN" altLang="en-US" sz="1350" strike="noStrike" noProof="1"/>
                </a:p>
              </p:txBody>
            </p:sp>
            <p:sp>
              <p:nvSpPr>
                <p:cNvPr id="116747" name="直接连接符 116746"/>
                <p:cNvSpPr/>
                <p:nvPr/>
              </p:nvSpPr>
              <p:spPr>
                <a:xfrm>
                  <a:off x="768" y="3600"/>
                  <a:ext cx="4320" cy="0"/>
                </a:xfrm>
                <a:prstGeom prst="line">
                  <a:avLst/>
                </a:prstGeom>
                <a:ln w="9525" cap="flat" cmpd="sng">
                  <a:solidFill>
                    <a:schemeClr val="tx1"/>
                  </a:solidFill>
                  <a:prstDash val="solid"/>
                  <a:headEnd type="none" w="med" len="med"/>
                  <a:tailEnd type="none" w="med" len="med"/>
                </a:ln>
              </p:spPr>
              <p:txBody>
                <a:bodyPr/>
                <a:lstStyle/>
                <a:p>
                  <a:pPr fontAlgn="base"/>
                  <a:endParaRPr lang="zh-CN" altLang="en-US" sz="1350" strike="noStrike" noProof="1"/>
                </a:p>
              </p:txBody>
            </p:sp>
            <p:sp>
              <p:nvSpPr>
                <p:cNvPr id="116748" name="直接连接符 116747"/>
                <p:cNvSpPr/>
                <p:nvPr/>
              </p:nvSpPr>
              <p:spPr>
                <a:xfrm>
                  <a:off x="682" y="3333"/>
                  <a:ext cx="4476" cy="3"/>
                </a:xfrm>
                <a:prstGeom prst="line">
                  <a:avLst/>
                </a:prstGeom>
                <a:ln w="9525" cap="flat" cmpd="sng">
                  <a:solidFill>
                    <a:schemeClr val="tx1"/>
                  </a:solidFill>
                  <a:prstDash val="lgDashDot"/>
                  <a:headEnd type="none" w="med" len="med"/>
                  <a:tailEnd type="none" w="med" len="med"/>
                </a:ln>
              </p:spPr>
              <p:txBody>
                <a:bodyPr/>
                <a:lstStyle/>
                <a:p>
                  <a:pPr fontAlgn="base"/>
                  <a:endParaRPr lang="zh-CN" altLang="en-US" sz="1350" strike="noStrike" noProof="1"/>
                </a:p>
              </p:txBody>
            </p:sp>
          </p:grpSp>
        </p:grpSp>
        <p:grpSp>
          <p:nvGrpSpPr>
            <p:cNvPr id="58380" name="组合 116748"/>
            <p:cNvGrpSpPr/>
            <p:nvPr/>
          </p:nvGrpSpPr>
          <p:grpSpPr>
            <a:xfrm>
              <a:off x="48" y="2840"/>
              <a:ext cx="5758" cy="818"/>
              <a:chOff x="48" y="2930"/>
              <a:chExt cx="5758" cy="818"/>
            </a:xfrm>
          </p:grpSpPr>
          <p:grpSp>
            <p:nvGrpSpPr>
              <p:cNvPr id="58381" name="组合 116749"/>
              <p:cNvGrpSpPr/>
              <p:nvPr/>
            </p:nvGrpSpPr>
            <p:grpSpPr>
              <a:xfrm>
                <a:off x="48" y="2930"/>
                <a:ext cx="794" cy="818"/>
                <a:chOff x="48" y="2930"/>
                <a:chExt cx="794" cy="818"/>
              </a:xfrm>
            </p:grpSpPr>
            <p:grpSp>
              <p:nvGrpSpPr>
                <p:cNvPr id="58382" name="组合 116750"/>
                <p:cNvGrpSpPr/>
                <p:nvPr/>
              </p:nvGrpSpPr>
              <p:grpSpPr>
                <a:xfrm>
                  <a:off x="158" y="3220"/>
                  <a:ext cx="480" cy="528"/>
                  <a:chOff x="240" y="2448"/>
                  <a:chExt cx="480" cy="528"/>
                </a:xfrm>
              </p:grpSpPr>
              <p:grpSp>
                <p:nvGrpSpPr>
                  <p:cNvPr id="58383" name="组合 116751"/>
                  <p:cNvGrpSpPr/>
                  <p:nvPr/>
                </p:nvGrpSpPr>
                <p:grpSpPr>
                  <a:xfrm>
                    <a:off x="240" y="2448"/>
                    <a:ext cx="480" cy="528"/>
                    <a:chOff x="240" y="2448"/>
                    <a:chExt cx="672" cy="672"/>
                  </a:xfrm>
                </p:grpSpPr>
                <p:sp>
                  <p:nvSpPr>
                    <p:cNvPr id="116753" name="矩形 116752"/>
                    <p:cNvSpPr/>
                    <p:nvPr/>
                  </p:nvSpPr>
                  <p:spPr>
                    <a:xfrm>
                      <a:off x="240" y="2448"/>
                      <a:ext cx="672" cy="672"/>
                    </a:xfrm>
                    <a:prstGeom prst="rect">
                      <a:avLst/>
                    </a:prstGeom>
                    <a:solidFill>
                      <a:srgbClr val="FFFFFF"/>
                    </a:solidFill>
                    <a:ln w="6350" cap="flat" cmpd="sng">
                      <a:solidFill>
                        <a:srgbClr val="333399"/>
                      </a:solidFill>
                      <a:prstDash val="solid"/>
                      <a:miter/>
                      <a:headEnd type="none" w="med" len="med"/>
                      <a:tailEnd type="none" w="med" len="med"/>
                    </a:ln>
                  </p:spPr>
                  <p:txBody>
                    <a:bodyPr/>
                    <a:lstStyle/>
                    <a:p>
                      <a:pPr fontAlgn="base"/>
                      <a:endParaRPr lang="zh-CN" altLang="en-US" sz="1350" strike="noStrike" noProof="1"/>
                    </a:p>
                  </p:txBody>
                </p:sp>
                <p:sp>
                  <p:nvSpPr>
                    <p:cNvPr id="116754" name="直接连接符 116753"/>
                    <p:cNvSpPr/>
                    <p:nvPr/>
                  </p:nvSpPr>
                  <p:spPr>
                    <a:xfrm>
                      <a:off x="576" y="2448"/>
                      <a:ext cx="0" cy="672"/>
                    </a:xfrm>
                    <a:prstGeom prst="line">
                      <a:avLst/>
                    </a:prstGeom>
                    <a:ln w="6350" cap="flat" cmpd="sng">
                      <a:solidFill>
                        <a:srgbClr val="333399"/>
                      </a:solidFill>
                      <a:prstDash val="solid"/>
                      <a:headEnd type="none" w="med" len="med"/>
                      <a:tailEnd type="none" w="med" len="med"/>
                    </a:ln>
                  </p:spPr>
                  <p:txBody>
                    <a:bodyPr/>
                    <a:lstStyle/>
                    <a:p>
                      <a:pPr fontAlgn="base"/>
                      <a:endParaRPr lang="zh-CN" altLang="en-US" sz="1350" strike="noStrike" noProof="1"/>
                    </a:p>
                  </p:txBody>
                </p:sp>
              </p:grpSp>
              <p:sp>
                <p:nvSpPr>
                  <p:cNvPr id="116755" name="任意多边形 116754"/>
                  <p:cNvSpPr/>
                  <p:nvPr/>
                </p:nvSpPr>
                <p:spPr>
                  <a:xfrm>
                    <a:off x="240" y="2450"/>
                    <a:ext cx="480" cy="526"/>
                  </a:xfrm>
                  <a:custGeom>
                    <a:avLst/>
                    <a:gdLst/>
                    <a:ahLst/>
                    <a:cxnLst/>
                    <a:rect l="0" t="0" r="0" b="0"/>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ap="flat" cmpd="sng">
                    <a:solidFill>
                      <a:srgbClr val="333399"/>
                    </a:solidFill>
                    <a:prstDash val="solid"/>
                    <a:headEnd type="none" w="med" len="med"/>
                    <a:tailEnd type="none" w="med" len="med"/>
                  </a:ln>
                </p:spPr>
                <p:txBody>
                  <a:bodyPr/>
                  <a:lstStyle/>
                  <a:p>
                    <a:pPr fontAlgn="base"/>
                    <a:endParaRPr lang="zh-CN" altLang="en-US" sz="1350" strike="noStrike" noProof="1"/>
                  </a:p>
                </p:txBody>
              </p:sp>
            </p:grpSp>
            <p:sp>
              <p:nvSpPr>
                <p:cNvPr id="58387" name="文本框 116755"/>
                <p:cNvSpPr txBox="1"/>
                <p:nvPr/>
              </p:nvSpPr>
              <p:spPr>
                <a:xfrm>
                  <a:off x="48" y="2930"/>
                  <a:ext cx="794" cy="269"/>
                </a:xfrm>
                <a:prstGeom prst="rect">
                  <a:avLst/>
                </a:prstGeom>
                <a:noFill/>
                <a:ln w="9525">
                  <a:noFill/>
                </a:ln>
              </p:spPr>
              <p:txBody>
                <a:bodyPr wrap="none" anchor="t">
                  <a:spAutoFit/>
                </a:bodyPr>
                <a:lstStyle/>
                <a:p>
                  <a:pPr lvl="0">
                    <a:buClr>
                      <a:srgbClr val="000000"/>
                    </a:buClr>
                  </a:pPr>
                  <a:r>
                    <a:rPr lang="zh-CN" altLang="en-US" sz="1500" dirty="0">
                      <a:solidFill>
                        <a:srgbClr val="333399"/>
                      </a:solidFill>
                      <a:latin typeface="黑体" panose="02010609060101010101" pitchFamily="2" charset="-122"/>
                      <a:ea typeface="黑体" panose="02010609060101010101" pitchFamily="2" charset="-122"/>
                    </a:rPr>
                    <a:t>输入脉冲</a:t>
                  </a:r>
                </a:p>
              </p:txBody>
            </p:sp>
          </p:grpSp>
          <p:grpSp>
            <p:nvGrpSpPr>
              <p:cNvPr id="58388" name="组合 116756"/>
              <p:cNvGrpSpPr/>
              <p:nvPr/>
            </p:nvGrpSpPr>
            <p:grpSpPr>
              <a:xfrm>
                <a:off x="5012" y="2947"/>
                <a:ext cx="794" cy="801"/>
                <a:chOff x="5012" y="2947"/>
                <a:chExt cx="794" cy="801"/>
              </a:xfrm>
            </p:grpSpPr>
            <p:sp>
              <p:nvSpPr>
                <p:cNvPr id="58389" name="文本框 116757"/>
                <p:cNvSpPr txBox="1"/>
                <p:nvPr/>
              </p:nvSpPr>
              <p:spPr>
                <a:xfrm>
                  <a:off x="5012" y="2947"/>
                  <a:ext cx="794" cy="269"/>
                </a:xfrm>
                <a:prstGeom prst="rect">
                  <a:avLst/>
                </a:prstGeom>
                <a:noFill/>
                <a:ln w="9525">
                  <a:noFill/>
                </a:ln>
              </p:spPr>
              <p:txBody>
                <a:bodyPr wrap="none" anchor="t">
                  <a:spAutoFit/>
                </a:bodyPr>
                <a:lstStyle/>
                <a:p>
                  <a:pPr lvl="0">
                    <a:buClr>
                      <a:srgbClr val="000000"/>
                    </a:buClr>
                  </a:pPr>
                  <a:r>
                    <a:rPr lang="zh-CN" altLang="en-US" sz="1500" dirty="0">
                      <a:solidFill>
                        <a:srgbClr val="333399"/>
                      </a:solidFill>
                      <a:latin typeface="黑体" panose="02010609060101010101" pitchFamily="2" charset="-122"/>
                      <a:ea typeface="黑体" panose="02010609060101010101" pitchFamily="2" charset="-122"/>
                    </a:rPr>
                    <a:t>输出脉冲</a:t>
                  </a:r>
                </a:p>
              </p:txBody>
            </p:sp>
            <p:grpSp>
              <p:nvGrpSpPr>
                <p:cNvPr id="58390" name="组合 116758"/>
                <p:cNvGrpSpPr/>
                <p:nvPr/>
              </p:nvGrpSpPr>
              <p:grpSpPr>
                <a:xfrm>
                  <a:off x="5148" y="3220"/>
                  <a:ext cx="480" cy="528"/>
                  <a:chOff x="240" y="2448"/>
                  <a:chExt cx="480" cy="528"/>
                </a:xfrm>
              </p:grpSpPr>
              <p:grpSp>
                <p:nvGrpSpPr>
                  <p:cNvPr id="58391" name="组合 116759"/>
                  <p:cNvGrpSpPr/>
                  <p:nvPr/>
                </p:nvGrpSpPr>
                <p:grpSpPr>
                  <a:xfrm>
                    <a:off x="240" y="2448"/>
                    <a:ext cx="480" cy="528"/>
                    <a:chOff x="240" y="2448"/>
                    <a:chExt cx="672" cy="672"/>
                  </a:xfrm>
                </p:grpSpPr>
                <p:sp>
                  <p:nvSpPr>
                    <p:cNvPr id="116761" name="矩形 116760"/>
                    <p:cNvSpPr/>
                    <p:nvPr/>
                  </p:nvSpPr>
                  <p:spPr>
                    <a:xfrm>
                      <a:off x="240" y="2448"/>
                      <a:ext cx="672" cy="672"/>
                    </a:xfrm>
                    <a:prstGeom prst="rect">
                      <a:avLst/>
                    </a:prstGeom>
                    <a:solidFill>
                      <a:srgbClr val="FFFFFF"/>
                    </a:solidFill>
                    <a:ln w="6350" cap="flat" cmpd="sng">
                      <a:solidFill>
                        <a:srgbClr val="333399"/>
                      </a:solidFill>
                      <a:prstDash val="solid"/>
                      <a:miter/>
                      <a:headEnd type="none" w="med" len="med"/>
                      <a:tailEnd type="none" w="med" len="med"/>
                    </a:ln>
                  </p:spPr>
                  <p:txBody>
                    <a:bodyPr/>
                    <a:lstStyle/>
                    <a:p>
                      <a:pPr fontAlgn="base"/>
                      <a:endParaRPr lang="zh-CN" altLang="en-US" sz="1350" strike="noStrike" noProof="1"/>
                    </a:p>
                  </p:txBody>
                </p:sp>
                <p:sp>
                  <p:nvSpPr>
                    <p:cNvPr id="116762" name="直接连接符 116761"/>
                    <p:cNvSpPr/>
                    <p:nvPr/>
                  </p:nvSpPr>
                  <p:spPr>
                    <a:xfrm>
                      <a:off x="576" y="2448"/>
                      <a:ext cx="0" cy="672"/>
                    </a:xfrm>
                    <a:prstGeom prst="line">
                      <a:avLst/>
                    </a:prstGeom>
                    <a:ln w="6350" cap="flat" cmpd="sng">
                      <a:solidFill>
                        <a:srgbClr val="333399"/>
                      </a:solidFill>
                      <a:prstDash val="solid"/>
                      <a:headEnd type="none" w="med" len="med"/>
                      <a:tailEnd type="none" w="med" len="med"/>
                    </a:ln>
                  </p:spPr>
                  <p:txBody>
                    <a:bodyPr/>
                    <a:lstStyle/>
                    <a:p>
                      <a:pPr fontAlgn="base"/>
                      <a:endParaRPr lang="zh-CN" altLang="en-US" sz="1350" strike="noStrike" noProof="1"/>
                    </a:p>
                  </p:txBody>
                </p:sp>
              </p:grpSp>
              <p:sp>
                <p:nvSpPr>
                  <p:cNvPr id="116763" name="任意多边形 116762"/>
                  <p:cNvSpPr/>
                  <p:nvPr/>
                </p:nvSpPr>
                <p:spPr>
                  <a:xfrm>
                    <a:off x="240" y="2450"/>
                    <a:ext cx="480" cy="526"/>
                  </a:xfrm>
                  <a:custGeom>
                    <a:avLst/>
                    <a:gdLst/>
                    <a:ahLst/>
                    <a:cxnLst/>
                    <a:rect l="0" t="0" r="0" b="0"/>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ap="flat" cmpd="sng">
                    <a:solidFill>
                      <a:srgbClr val="333399"/>
                    </a:solidFill>
                    <a:prstDash val="solid"/>
                    <a:headEnd type="none" w="med" len="med"/>
                    <a:tailEnd type="none" w="med" len="med"/>
                  </a:ln>
                </p:spPr>
                <p:txBody>
                  <a:bodyPr/>
                  <a:lstStyle/>
                  <a:p>
                    <a:pPr fontAlgn="base"/>
                    <a:endParaRPr lang="zh-CN" altLang="en-US" sz="1350" strike="noStrike" noProof="1"/>
                  </a:p>
                </p:txBody>
              </p:sp>
            </p:grpSp>
          </p:grpSp>
        </p:grpSp>
        <p:sp>
          <p:nvSpPr>
            <p:cNvPr id="58395" name="文本框 116763"/>
            <p:cNvSpPr txBox="1"/>
            <p:nvPr/>
          </p:nvSpPr>
          <p:spPr>
            <a:xfrm>
              <a:off x="2381" y="2709"/>
              <a:ext cx="1306" cy="422"/>
            </a:xfrm>
            <a:prstGeom prst="rect">
              <a:avLst/>
            </a:prstGeom>
            <a:noFill/>
            <a:ln w="9525">
              <a:noFill/>
            </a:ln>
          </p:spPr>
          <p:txBody>
            <a:bodyPr wrap="none" anchor="t">
              <a:spAutoFit/>
            </a:bodyPr>
            <a:lstStyle/>
            <a:p>
              <a:pPr lvl="0"/>
              <a:r>
                <a:rPr lang="zh-CN" altLang="en-US" sz="2700" dirty="0">
                  <a:solidFill>
                    <a:srgbClr val="333399"/>
                  </a:solidFill>
                  <a:latin typeface="Tahoma" panose="020B0604030504040204" pitchFamily="34" charset="0"/>
                  <a:ea typeface="黑体" panose="02010609060101010101" pitchFamily="2" charset="-122"/>
                </a:rPr>
                <a:t>单模光纤</a:t>
              </a:r>
            </a:p>
          </p:txBody>
        </p:sp>
      </p:grpSp>
      <p:sp>
        <p:nvSpPr>
          <p:cNvPr id="116766" name="任意多边形 116765"/>
          <p:cNvSpPr/>
          <p:nvPr/>
        </p:nvSpPr>
        <p:spPr>
          <a:xfrm>
            <a:off x="2114550" y="3125788"/>
            <a:ext cx="5072063" cy="400050"/>
          </a:xfrm>
          <a:custGeom>
            <a:avLst/>
            <a:gdLst/>
            <a:ahLst/>
            <a:cxnLst/>
            <a:rect l="0" t="0" r="0" b="0"/>
            <a:pathLst>
              <a:path w="4260" h="336">
                <a:moveTo>
                  <a:pt x="0" y="150"/>
                </a:moveTo>
                <a:lnTo>
                  <a:pt x="666" y="0"/>
                </a:lnTo>
                <a:lnTo>
                  <a:pt x="2310" y="336"/>
                </a:lnTo>
                <a:lnTo>
                  <a:pt x="3936" y="0"/>
                </a:lnTo>
                <a:lnTo>
                  <a:pt x="4260" y="72"/>
                </a:lnTo>
              </a:path>
            </a:pathLst>
          </a:custGeom>
          <a:noFill/>
          <a:ln w="38100" cap="flat" cmpd="sng">
            <a:solidFill>
              <a:srgbClr val="339933"/>
            </a:solidFill>
            <a:prstDash val="solid"/>
            <a:headEnd type="none" w="med" len="med"/>
            <a:tailEnd type="triangle" w="sm" len="med"/>
          </a:ln>
        </p:spPr>
        <p:txBody>
          <a:bodyPr/>
          <a:lstStyle/>
          <a:p>
            <a:pPr fontAlgn="base"/>
            <a:endParaRPr lang="zh-CN" altLang="en-US" sz="1350" strike="noStrike" noProof="1"/>
          </a:p>
        </p:txBody>
      </p:sp>
      <p:sp>
        <p:nvSpPr>
          <p:cNvPr id="116767" name="矩形 116766"/>
          <p:cNvSpPr/>
          <p:nvPr/>
        </p:nvSpPr>
        <p:spPr>
          <a:xfrm>
            <a:off x="2033588" y="2847975"/>
            <a:ext cx="5143500" cy="285750"/>
          </a:xfrm>
          <a:prstGeom prst="rect">
            <a:avLst/>
          </a:prstGeom>
          <a:solidFill>
            <a:srgbClr val="EAEAEA"/>
          </a:solidFill>
          <a:ln w="12700">
            <a:noFill/>
            <a:miter/>
          </a:ln>
        </p:spPr>
        <p:txBody>
          <a:bodyPr/>
          <a:lstStyle/>
          <a:p>
            <a:pPr fontAlgn="base"/>
            <a:endParaRPr lang="zh-CN" altLang="en-US" sz="1350" strike="noStrike" noProof="1"/>
          </a:p>
        </p:txBody>
      </p:sp>
      <p:sp>
        <p:nvSpPr>
          <p:cNvPr id="116768" name="矩形 116767"/>
          <p:cNvSpPr/>
          <p:nvPr/>
        </p:nvSpPr>
        <p:spPr>
          <a:xfrm>
            <a:off x="2046288" y="3532188"/>
            <a:ext cx="5143500" cy="285750"/>
          </a:xfrm>
          <a:prstGeom prst="rect">
            <a:avLst/>
          </a:prstGeom>
          <a:solidFill>
            <a:srgbClr val="EAEAEA"/>
          </a:solidFill>
          <a:ln w="12700">
            <a:noFill/>
            <a:miter/>
          </a:ln>
        </p:spPr>
        <p:txBody>
          <a:bodyPr/>
          <a:lstStyle/>
          <a:p>
            <a:pPr fontAlgn="base"/>
            <a:endParaRPr lang="zh-CN" altLang="en-US" sz="1350" strike="noStrike" noProof="1"/>
          </a:p>
        </p:txBody>
      </p:sp>
      <p:grpSp>
        <p:nvGrpSpPr>
          <p:cNvPr id="58399" name="组合 116768"/>
          <p:cNvGrpSpPr/>
          <p:nvPr/>
        </p:nvGrpSpPr>
        <p:grpSpPr>
          <a:xfrm>
            <a:off x="2046288" y="2846388"/>
            <a:ext cx="5143500" cy="971550"/>
            <a:chOff x="912" y="912"/>
            <a:chExt cx="4608" cy="816"/>
          </a:xfrm>
        </p:grpSpPr>
        <p:sp>
          <p:nvSpPr>
            <p:cNvPr id="116770" name="直接连接符 116769"/>
            <p:cNvSpPr/>
            <p:nvPr/>
          </p:nvSpPr>
          <p:spPr>
            <a:xfrm>
              <a:off x="912" y="912"/>
              <a:ext cx="4608" cy="0"/>
            </a:xfrm>
            <a:prstGeom prst="line">
              <a:avLst/>
            </a:prstGeom>
            <a:ln w="9525" cap="flat" cmpd="sng">
              <a:solidFill>
                <a:schemeClr val="tx1"/>
              </a:solidFill>
              <a:prstDash val="solid"/>
              <a:headEnd type="none" w="med" len="med"/>
              <a:tailEnd type="none" w="med" len="med"/>
            </a:ln>
          </p:spPr>
          <p:txBody>
            <a:bodyPr/>
            <a:lstStyle/>
            <a:p>
              <a:pPr fontAlgn="base"/>
              <a:endParaRPr lang="zh-CN" altLang="en-US" sz="1350" strike="noStrike" noProof="1"/>
            </a:p>
          </p:txBody>
        </p:sp>
        <p:sp>
          <p:nvSpPr>
            <p:cNvPr id="116771" name="直接连接符 116770"/>
            <p:cNvSpPr/>
            <p:nvPr/>
          </p:nvSpPr>
          <p:spPr>
            <a:xfrm>
              <a:off x="912" y="1152"/>
              <a:ext cx="4608" cy="0"/>
            </a:xfrm>
            <a:prstGeom prst="line">
              <a:avLst/>
            </a:prstGeom>
            <a:ln w="9525" cap="flat" cmpd="sng">
              <a:solidFill>
                <a:schemeClr val="tx1"/>
              </a:solidFill>
              <a:prstDash val="solid"/>
              <a:headEnd type="none" w="med" len="med"/>
              <a:tailEnd type="none" w="med" len="med"/>
            </a:ln>
          </p:spPr>
          <p:txBody>
            <a:bodyPr/>
            <a:lstStyle/>
            <a:p>
              <a:pPr fontAlgn="base"/>
              <a:endParaRPr lang="zh-CN" altLang="en-US" sz="1350" strike="noStrike" noProof="1"/>
            </a:p>
          </p:txBody>
        </p:sp>
        <p:sp>
          <p:nvSpPr>
            <p:cNvPr id="116772" name="直接连接符 116771"/>
            <p:cNvSpPr/>
            <p:nvPr/>
          </p:nvSpPr>
          <p:spPr>
            <a:xfrm>
              <a:off x="912" y="1488"/>
              <a:ext cx="4608" cy="0"/>
            </a:xfrm>
            <a:prstGeom prst="line">
              <a:avLst/>
            </a:prstGeom>
            <a:ln w="9525" cap="flat" cmpd="sng">
              <a:solidFill>
                <a:schemeClr val="tx1"/>
              </a:solidFill>
              <a:prstDash val="solid"/>
              <a:headEnd type="none" w="med" len="med"/>
              <a:tailEnd type="none" w="med" len="med"/>
            </a:ln>
          </p:spPr>
          <p:txBody>
            <a:bodyPr/>
            <a:lstStyle/>
            <a:p>
              <a:pPr fontAlgn="base"/>
              <a:endParaRPr lang="zh-CN" altLang="en-US" sz="1350" strike="noStrike" noProof="1"/>
            </a:p>
          </p:txBody>
        </p:sp>
        <p:sp>
          <p:nvSpPr>
            <p:cNvPr id="116773" name="直接连接符 116772"/>
            <p:cNvSpPr/>
            <p:nvPr/>
          </p:nvSpPr>
          <p:spPr>
            <a:xfrm>
              <a:off x="912" y="1728"/>
              <a:ext cx="4608" cy="0"/>
            </a:xfrm>
            <a:prstGeom prst="line">
              <a:avLst/>
            </a:prstGeom>
            <a:ln w="9525" cap="flat" cmpd="sng">
              <a:solidFill>
                <a:schemeClr val="tx1"/>
              </a:solidFill>
              <a:prstDash val="solid"/>
              <a:headEnd type="none" w="med" len="med"/>
              <a:tailEnd type="none" w="med" len="med"/>
            </a:ln>
          </p:spPr>
          <p:txBody>
            <a:bodyPr/>
            <a:lstStyle/>
            <a:p>
              <a:pPr fontAlgn="base"/>
              <a:endParaRPr lang="zh-CN" altLang="en-US" sz="1350" strike="noStrike" noProof="1"/>
            </a:p>
          </p:txBody>
        </p:sp>
      </p:grpSp>
      <p:sp>
        <p:nvSpPr>
          <p:cNvPr id="116774" name="直接连接符 116773"/>
          <p:cNvSpPr/>
          <p:nvPr/>
        </p:nvSpPr>
        <p:spPr>
          <a:xfrm>
            <a:off x="1943100" y="3328988"/>
            <a:ext cx="5329238" cy="3175"/>
          </a:xfrm>
          <a:prstGeom prst="line">
            <a:avLst/>
          </a:prstGeom>
          <a:ln w="9525" cap="flat" cmpd="sng">
            <a:solidFill>
              <a:schemeClr val="tx1"/>
            </a:solidFill>
            <a:prstDash val="lgDashDot"/>
            <a:headEnd type="none" w="med" len="med"/>
            <a:tailEnd type="none" w="med" len="med"/>
          </a:ln>
        </p:spPr>
        <p:txBody>
          <a:bodyPr/>
          <a:lstStyle/>
          <a:p>
            <a:pPr fontAlgn="base"/>
            <a:endParaRPr lang="zh-CN" altLang="en-US" sz="1350" strike="noStrike" noProof="1"/>
          </a:p>
        </p:txBody>
      </p:sp>
      <p:grpSp>
        <p:nvGrpSpPr>
          <p:cNvPr id="116775" name="组合 116774"/>
          <p:cNvGrpSpPr/>
          <p:nvPr/>
        </p:nvGrpSpPr>
        <p:grpSpPr>
          <a:xfrm>
            <a:off x="1189038" y="2673350"/>
            <a:ext cx="6867525" cy="973138"/>
            <a:chOff x="38" y="1288"/>
            <a:chExt cx="5768" cy="818"/>
          </a:xfrm>
        </p:grpSpPr>
        <p:grpSp>
          <p:nvGrpSpPr>
            <p:cNvPr id="58406" name="组合 116775"/>
            <p:cNvGrpSpPr/>
            <p:nvPr/>
          </p:nvGrpSpPr>
          <p:grpSpPr>
            <a:xfrm>
              <a:off x="38" y="1288"/>
              <a:ext cx="794" cy="818"/>
              <a:chOff x="38" y="1288"/>
              <a:chExt cx="794" cy="818"/>
            </a:xfrm>
          </p:grpSpPr>
          <p:sp>
            <p:nvSpPr>
              <p:cNvPr id="116777" name="矩形 116776"/>
              <p:cNvSpPr/>
              <p:nvPr/>
            </p:nvSpPr>
            <p:spPr>
              <a:xfrm>
                <a:off x="177" y="1578"/>
                <a:ext cx="480" cy="528"/>
              </a:xfrm>
              <a:prstGeom prst="rect">
                <a:avLst/>
              </a:prstGeom>
              <a:solidFill>
                <a:srgbClr val="FFFFFF"/>
              </a:solidFill>
              <a:ln w="9525" cap="flat" cmpd="sng">
                <a:solidFill>
                  <a:srgbClr val="333399"/>
                </a:solidFill>
                <a:prstDash val="solid"/>
                <a:miter/>
                <a:headEnd type="none" w="med" len="med"/>
                <a:tailEnd type="none" w="med" len="med"/>
              </a:ln>
            </p:spPr>
            <p:txBody>
              <a:bodyPr/>
              <a:lstStyle/>
              <a:p>
                <a:pPr fontAlgn="base"/>
                <a:endParaRPr lang="zh-CN" altLang="en-US" sz="1350" strike="noStrike" noProof="1"/>
              </a:p>
            </p:txBody>
          </p:sp>
          <p:sp>
            <p:nvSpPr>
              <p:cNvPr id="116778" name="直接连接符 116777"/>
              <p:cNvSpPr/>
              <p:nvPr/>
            </p:nvSpPr>
            <p:spPr>
              <a:xfrm>
                <a:off x="417" y="1578"/>
                <a:ext cx="0" cy="528"/>
              </a:xfrm>
              <a:prstGeom prst="line">
                <a:avLst/>
              </a:prstGeom>
              <a:ln w="6350" cap="flat" cmpd="sng">
                <a:solidFill>
                  <a:srgbClr val="333399"/>
                </a:solidFill>
                <a:prstDash val="solid"/>
                <a:headEnd type="none" w="med" len="med"/>
                <a:tailEnd type="none" w="med" len="med"/>
              </a:ln>
            </p:spPr>
            <p:txBody>
              <a:bodyPr/>
              <a:lstStyle/>
              <a:p>
                <a:pPr fontAlgn="base"/>
                <a:endParaRPr lang="zh-CN" altLang="en-US" sz="1350" strike="noStrike" noProof="1"/>
              </a:p>
            </p:txBody>
          </p:sp>
          <p:sp>
            <p:nvSpPr>
              <p:cNvPr id="116779" name="任意多边形 116778"/>
              <p:cNvSpPr/>
              <p:nvPr/>
            </p:nvSpPr>
            <p:spPr>
              <a:xfrm>
                <a:off x="177" y="1580"/>
                <a:ext cx="480" cy="526"/>
              </a:xfrm>
              <a:custGeom>
                <a:avLst/>
                <a:gdLst/>
                <a:ahLst/>
                <a:cxnLst/>
                <a:rect l="0" t="0" r="0" b="0"/>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ap="flat" cmpd="sng">
                <a:solidFill>
                  <a:srgbClr val="333399"/>
                </a:solidFill>
                <a:prstDash val="solid"/>
                <a:headEnd type="none" w="med" len="med"/>
                <a:tailEnd type="none" w="med" len="med"/>
              </a:ln>
            </p:spPr>
            <p:txBody>
              <a:bodyPr/>
              <a:lstStyle/>
              <a:p>
                <a:pPr fontAlgn="base"/>
                <a:endParaRPr lang="zh-CN" altLang="en-US" sz="1350" strike="noStrike" noProof="1"/>
              </a:p>
            </p:txBody>
          </p:sp>
          <p:sp>
            <p:nvSpPr>
              <p:cNvPr id="58410" name="文本框 116779"/>
              <p:cNvSpPr txBox="1"/>
              <p:nvPr/>
            </p:nvSpPr>
            <p:spPr>
              <a:xfrm>
                <a:off x="38" y="1288"/>
                <a:ext cx="794" cy="269"/>
              </a:xfrm>
              <a:prstGeom prst="rect">
                <a:avLst/>
              </a:prstGeom>
              <a:noFill/>
              <a:ln w="9525">
                <a:noFill/>
              </a:ln>
            </p:spPr>
            <p:txBody>
              <a:bodyPr wrap="none" anchor="t">
                <a:spAutoFit/>
              </a:bodyPr>
              <a:lstStyle/>
              <a:p>
                <a:pPr lvl="0">
                  <a:buClr>
                    <a:srgbClr val="000000"/>
                  </a:buClr>
                </a:pPr>
                <a:r>
                  <a:rPr lang="zh-CN" altLang="en-US" sz="1500" dirty="0">
                    <a:solidFill>
                      <a:srgbClr val="333399"/>
                    </a:solidFill>
                    <a:latin typeface="黑体" panose="02010609060101010101" pitchFamily="2" charset="-122"/>
                    <a:ea typeface="黑体" panose="02010609060101010101" pitchFamily="2" charset="-122"/>
                  </a:rPr>
                  <a:t>输入脉冲</a:t>
                </a:r>
              </a:p>
            </p:txBody>
          </p:sp>
        </p:grpSp>
        <p:grpSp>
          <p:nvGrpSpPr>
            <p:cNvPr id="58411" name="组合 116780"/>
            <p:cNvGrpSpPr/>
            <p:nvPr/>
          </p:nvGrpSpPr>
          <p:grpSpPr>
            <a:xfrm>
              <a:off x="5012" y="1305"/>
              <a:ext cx="794" cy="801"/>
              <a:chOff x="5012" y="1305"/>
              <a:chExt cx="794" cy="801"/>
            </a:xfrm>
          </p:grpSpPr>
          <p:sp>
            <p:nvSpPr>
              <p:cNvPr id="116782" name="矩形 116781"/>
              <p:cNvSpPr/>
              <p:nvPr/>
            </p:nvSpPr>
            <p:spPr>
              <a:xfrm>
                <a:off x="5110" y="1578"/>
                <a:ext cx="476" cy="528"/>
              </a:xfrm>
              <a:prstGeom prst="rect">
                <a:avLst/>
              </a:prstGeom>
              <a:solidFill>
                <a:srgbClr val="FFFFFF"/>
              </a:solidFill>
              <a:ln w="9525" cap="flat" cmpd="sng">
                <a:solidFill>
                  <a:srgbClr val="333399"/>
                </a:solidFill>
                <a:prstDash val="solid"/>
                <a:miter/>
                <a:headEnd type="none" w="med" len="med"/>
                <a:tailEnd type="none" w="med" len="med"/>
              </a:ln>
            </p:spPr>
            <p:txBody>
              <a:bodyPr/>
              <a:lstStyle/>
              <a:p>
                <a:pPr fontAlgn="base"/>
                <a:endParaRPr lang="zh-CN" altLang="en-US" sz="1350" strike="noStrike" noProof="1"/>
              </a:p>
            </p:txBody>
          </p:sp>
          <p:sp>
            <p:nvSpPr>
              <p:cNvPr id="116783" name="直接连接符 116782"/>
              <p:cNvSpPr/>
              <p:nvPr/>
            </p:nvSpPr>
            <p:spPr>
              <a:xfrm>
                <a:off x="5348" y="1578"/>
                <a:ext cx="0" cy="528"/>
              </a:xfrm>
              <a:prstGeom prst="line">
                <a:avLst/>
              </a:prstGeom>
              <a:ln w="6350" cap="flat" cmpd="sng">
                <a:solidFill>
                  <a:srgbClr val="333399"/>
                </a:solidFill>
                <a:prstDash val="solid"/>
                <a:headEnd type="none" w="med" len="med"/>
                <a:tailEnd type="none" w="med" len="med"/>
              </a:ln>
            </p:spPr>
            <p:txBody>
              <a:bodyPr/>
              <a:lstStyle/>
              <a:p>
                <a:pPr fontAlgn="base"/>
                <a:endParaRPr lang="zh-CN" altLang="en-US" sz="1350" strike="noStrike" noProof="1"/>
              </a:p>
            </p:txBody>
          </p:sp>
          <p:sp>
            <p:nvSpPr>
              <p:cNvPr id="116784" name="任意多边形 116783"/>
              <p:cNvSpPr/>
              <p:nvPr/>
            </p:nvSpPr>
            <p:spPr>
              <a:xfrm>
                <a:off x="5108" y="1726"/>
                <a:ext cx="480" cy="222"/>
              </a:xfrm>
              <a:custGeom>
                <a:avLst/>
                <a:gdLst/>
                <a:ahLst/>
                <a:cxnLst/>
                <a:rect l="0" t="0" r="0" b="0"/>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ap="flat" cmpd="sng">
                <a:solidFill>
                  <a:srgbClr val="333399"/>
                </a:solidFill>
                <a:prstDash val="solid"/>
                <a:headEnd type="none" w="med" len="med"/>
                <a:tailEnd type="none" w="med" len="med"/>
              </a:ln>
            </p:spPr>
            <p:txBody>
              <a:bodyPr/>
              <a:lstStyle/>
              <a:p>
                <a:pPr fontAlgn="base"/>
                <a:endParaRPr lang="zh-CN" altLang="en-US" sz="1350" strike="noStrike" noProof="1"/>
              </a:p>
            </p:txBody>
          </p:sp>
          <p:sp>
            <p:nvSpPr>
              <p:cNvPr id="58415" name="文本框 116784"/>
              <p:cNvSpPr txBox="1"/>
              <p:nvPr/>
            </p:nvSpPr>
            <p:spPr>
              <a:xfrm>
                <a:off x="5012" y="1305"/>
                <a:ext cx="794" cy="269"/>
              </a:xfrm>
              <a:prstGeom prst="rect">
                <a:avLst/>
              </a:prstGeom>
              <a:noFill/>
              <a:ln w="9525">
                <a:noFill/>
              </a:ln>
            </p:spPr>
            <p:txBody>
              <a:bodyPr wrap="none" anchor="t">
                <a:spAutoFit/>
              </a:bodyPr>
              <a:lstStyle/>
              <a:p>
                <a:pPr lvl="0">
                  <a:buClr>
                    <a:srgbClr val="000000"/>
                  </a:buClr>
                </a:pPr>
                <a:r>
                  <a:rPr lang="zh-CN" altLang="en-US" sz="1500" dirty="0">
                    <a:solidFill>
                      <a:srgbClr val="333399"/>
                    </a:solidFill>
                    <a:latin typeface="黑体" panose="02010609060101010101" pitchFamily="2" charset="-122"/>
                    <a:ea typeface="黑体" panose="02010609060101010101" pitchFamily="2" charset="-122"/>
                  </a:rPr>
                  <a:t>输出脉冲</a:t>
                </a:r>
              </a:p>
            </p:txBody>
          </p:sp>
        </p:grpSp>
      </p:grpSp>
      <p:sp>
        <p:nvSpPr>
          <p:cNvPr id="116786" name="直接连接符 116785"/>
          <p:cNvSpPr/>
          <p:nvPr/>
        </p:nvSpPr>
        <p:spPr>
          <a:xfrm flipV="1">
            <a:off x="2057400" y="4932363"/>
            <a:ext cx="5213350" cy="7938"/>
          </a:xfrm>
          <a:prstGeom prst="line">
            <a:avLst/>
          </a:prstGeom>
          <a:ln w="38100" cap="flat" cmpd="sng">
            <a:solidFill>
              <a:schemeClr val="hlink"/>
            </a:solidFill>
            <a:prstDash val="solid"/>
            <a:headEnd type="none" w="med" len="med"/>
            <a:tailEnd type="triangle" w="med" len="lg"/>
          </a:ln>
        </p:spPr>
        <p:txBody>
          <a:bodyPr/>
          <a:lstStyle/>
          <a:p>
            <a:pPr fontAlgn="base"/>
            <a:endParaRPr lang="zh-CN" altLang="en-US" sz="1350" strike="noStrike" noProof="1"/>
          </a:p>
        </p:txBody>
      </p:sp>
      <p:sp>
        <p:nvSpPr>
          <p:cNvPr id="116787" name="任意多边形 116786"/>
          <p:cNvSpPr/>
          <p:nvPr/>
        </p:nvSpPr>
        <p:spPr>
          <a:xfrm>
            <a:off x="2033588" y="3125788"/>
            <a:ext cx="5138738" cy="393700"/>
          </a:xfrm>
          <a:custGeom>
            <a:avLst/>
            <a:gdLst/>
            <a:ahLst/>
            <a:cxnLst/>
            <a:rect l="0" t="0" r="0" b="0"/>
            <a:pathLst>
              <a:path w="4316" h="330">
                <a:moveTo>
                  <a:pt x="0" y="128"/>
                </a:moveTo>
                <a:lnTo>
                  <a:pt x="434" y="0"/>
                </a:lnTo>
                <a:lnTo>
                  <a:pt x="1586" y="330"/>
                </a:lnTo>
                <a:lnTo>
                  <a:pt x="2738" y="0"/>
                </a:lnTo>
                <a:lnTo>
                  <a:pt x="3944" y="330"/>
                </a:lnTo>
                <a:lnTo>
                  <a:pt x="4316" y="204"/>
                </a:lnTo>
              </a:path>
            </a:pathLst>
          </a:custGeom>
          <a:noFill/>
          <a:ln w="38100" cap="flat" cmpd="sng">
            <a:solidFill>
              <a:srgbClr val="339933"/>
            </a:solidFill>
            <a:prstDash val="solid"/>
            <a:headEnd type="none" w="med" len="med"/>
            <a:tailEnd type="triangle" w="sm" len="med"/>
          </a:ln>
        </p:spPr>
        <p:txBody>
          <a:bodyPr/>
          <a:lstStyle/>
          <a:p>
            <a:pPr fontAlgn="base"/>
            <a:endParaRPr lang="zh-CN" altLang="en-US" sz="1350" strike="noStrike" noProof="1"/>
          </a:p>
        </p:txBody>
      </p:sp>
      <p:sp>
        <p:nvSpPr>
          <p:cNvPr id="58418" name="文本框 116787"/>
          <p:cNvSpPr txBox="1"/>
          <p:nvPr/>
        </p:nvSpPr>
        <p:spPr>
          <a:xfrm>
            <a:off x="3978275" y="2300288"/>
            <a:ext cx="1554163" cy="503237"/>
          </a:xfrm>
          <a:prstGeom prst="rect">
            <a:avLst/>
          </a:prstGeom>
          <a:noFill/>
          <a:ln w="9525">
            <a:noFill/>
          </a:ln>
        </p:spPr>
        <p:txBody>
          <a:bodyPr wrap="none" anchor="t">
            <a:spAutoFit/>
          </a:bodyPr>
          <a:lstStyle/>
          <a:p>
            <a:pPr lvl="0"/>
            <a:r>
              <a:rPr lang="zh-CN" altLang="en-US" sz="2700" dirty="0">
                <a:solidFill>
                  <a:srgbClr val="333399"/>
                </a:solidFill>
                <a:latin typeface="Tahoma" panose="020B0604030504040204" pitchFamily="34" charset="0"/>
                <a:ea typeface="黑体" panose="02010609060101010101" pitchFamily="2" charset="-122"/>
              </a:rPr>
              <a:t>多模光纤</a:t>
            </a:r>
          </a:p>
        </p:txBody>
      </p:sp>
      <p:sp>
        <p:nvSpPr>
          <p:cNvPr id="58419" name="标题 121857"/>
          <p:cNvSpPr>
            <a:spLocks noGrp="1"/>
          </p:cNvSpPr>
          <p:nvPr/>
        </p:nvSpPr>
        <p:spPr>
          <a:xfrm>
            <a:off x="723900" y="1227138"/>
            <a:ext cx="7886700" cy="993775"/>
          </a:xfrm>
          <a:prstGeom prst="rect">
            <a:avLst/>
          </a:prstGeom>
          <a:noFill/>
          <a:ln w="9525">
            <a:noFill/>
          </a:ln>
        </p:spPr>
        <p:txBody>
          <a:bodyPr lIns="68580" tIns="34290" rIns="68580" bIns="34290" anchor="b"/>
          <a:lstStyle/>
          <a:p>
            <a:pPr lvl="0" algn="ctr">
              <a:lnSpc>
                <a:spcPct val="90000"/>
              </a:lnSpc>
            </a:pPr>
            <a:r>
              <a:rPr lang="en-US" altLang="zh-CN" sz="3300" b="1" dirty="0">
                <a:latin typeface="Arial" panose="020B0604020202020204" pitchFamily="34" charset="0"/>
                <a:ea typeface="宋体" panose="02010600030101010101" pitchFamily="2" charset="-122"/>
              </a:rPr>
              <a:t>3</a:t>
            </a:r>
            <a:r>
              <a:rPr lang="zh-CN" altLang="en-US" sz="3300" b="1" dirty="0">
                <a:latin typeface="Arial" panose="020B0604020202020204" pitchFamily="34" charset="0"/>
                <a:ea typeface="宋体" panose="02010600030101010101" pitchFamily="2" charset="-122"/>
              </a:rPr>
              <a:t>、 光缆</a:t>
            </a:r>
          </a:p>
        </p:txBody>
      </p:sp>
      <p:sp>
        <p:nvSpPr>
          <p:cNvPr id="58420" name="标题 122881" descr="afbae0ddf0234c3bbd5a2eb4a4d10acd# #矩形 674"/>
          <p:cNvSpPr>
            <a:spLocks noGrp="1"/>
          </p:cNvSpPr>
          <p:nvPr>
            <p:ph type="title"/>
          </p:nvPr>
        </p:nvSpPr>
        <p:spPr>
          <a:xfrm>
            <a:off x="258763" y="5472113"/>
            <a:ext cx="7886700" cy="458787"/>
          </a:xfrm>
        </p:spPr>
        <p:txBody>
          <a:bodyPr anchor="b"/>
          <a:lstStyle/>
          <a:p>
            <a:pPr lvl="0"/>
            <a:r>
              <a:rPr lang="zh-CN" altLang="en-US" sz="1800" dirty="0"/>
              <a:t>图</a:t>
            </a:r>
            <a:r>
              <a:rPr lang="en-US" altLang="zh-CN" sz="1800" dirty="0"/>
              <a:t>2-2-5</a:t>
            </a:r>
            <a:r>
              <a:rPr lang="zh-CN" altLang="en-US" sz="1800" dirty="0"/>
              <a:t>  多模光纤与单模光纤的比较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6775"/>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16787"/>
                                        </p:tgtEl>
                                        <p:attrNameLst>
                                          <p:attrName>style.visibility</p:attrName>
                                        </p:attrNameLst>
                                      </p:cBhvr>
                                      <p:to>
                                        <p:strVal val="visible"/>
                                      </p:to>
                                    </p:set>
                                    <p:animEffect transition="in" filter="wipe(left)">
                                      <p:cBhvr>
                                        <p:cTn id="10" dur="2000"/>
                                        <p:tgtEl>
                                          <p:spTgt spid="116787"/>
                                        </p:tgtEl>
                                      </p:cBhvr>
                                    </p:animEffect>
                                  </p:childTnLst>
                                </p:cTn>
                              </p:par>
                              <p:par>
                                <p:cTn id="11" presetID="22" presetClass="entr" presetSubtype="8" fill="hold" nodeType="withEffect">
                                  <p:stCondLst>
                                    <p:cond delay="0"/>
                                  </p:stCondLst>
                                  <p:childTnLst>
                                    <p:set>
                                      <p:cBhvr>
                                        <p:cTn id="12" dur="1" fill="hold">
                                          <p:stCondLst>
                                            <p:cond delay="0"/>
                                          </p:stCondLst>
                                        </p:cTn>
                                        <p:tgtEl>
                                          <p:spTgt spid="116766"/>
                                        </p:tgtEl>
                                        <p:attrNameLst>
                                          <p:attrName>style.visibility</p:attrName>
                                        </p:attrNameLst>
                                      </p:cBhvr>
                                      <p:to>
                                        <p:strVal val="visible"/>
                                      </p:to>
                                    </p:set>
                                    <p:animEffect transition="in" filter="wipe(left)">
                                      <p:cBhvr>
                                        <p:cTn id="13" dur="2000"/>
                                        <p:tgtEl>
                                          <p:spTgt spid="11676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6738"/>
                                        </p:tgtEl>
                                        <p:attrNameLst>
                                          <p:attrName>style.visibility</p:attrName>
                                        </p:attrNameLst>
                                      </p:cBhvr>
                                      <p:to>
                                        <p:strVal val="visible"/>
                                      </p:to>
                                    </p:set>
                                  </p:childTnLst>
                                </p:cTn>
                              </p:par>
                            </p:childTnLst>
                          </p:cTn>
                        </p:par>
                        <p:par>
                          <p:cTn id="18" fill="hold">
                            <p:stCondLst>
                              <p:cond delay="0"/>
                            </p:stCondLst>
                            <p:childTnLst>
                              <p:par>
                                <p:cTn id="19" presetID="22" presetClass="entr" presetSubtype="8" fill="hold" nodeType="afterEffect">
                                  <p:stCondLst>
                                    <p:cond delay="0"/>
                                  </p:stCondLst>
                                  <p:childTnLst>
                                    <p:set>
                                      <p:cBhvr>
                                        <p:cTn id="20" dur="1" fill="hold">
                                          <p:stCondLst>
                                            <p:cond delay="0"/>
                                          </p:stCondLst>
                                        </p:cTn>
                                        <p:tgtEl>
                                          <p:spTgt spid="116786"/>
                                        </p:tgtEl>
                                        <p:attrNameLst>
                                          <p:attrName>style.visibility</p:attrName>
                                        </p:attrNameLst>
                                      </p:cBhvr>
                                      <p:to>
                                        <p:strVal val="visible"/>
                                      </p:to>
                                    </p:set>
                                    <p:animEffect transition="in" filter="wipe(left)">
                                      <p:cBhvr>
                                        <p:cTn id="21" dur="2000"/>
                                        <p:tgtEl>
                                          <p:spTgt spid="11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descr="afbae0ddf0234c3bbd5a2eb4a4d10acd# #矩形 674"/>
          <p:cNvSpPr>
            <a:spLocks noGrp="1"/>
          </p:cNvSpPr>
          <p:nvPr>
            <p:ph type="title"/>
          </p:nvPr>
        </p:nvSpPr>
        <p:spPr>
          <a:xfrm>
            <a:off x="466725" y="549275"/>
            <a:ext cx="7848600" cy="609600"/>
          </a:xfrm>
        </p:spPr>
        <p:txBody>
          <a:bodyPr anchor="ctr"/>
          <a:lstStyle/>
          <a:p>
            <a:pPr lvl="0"/>
            <a:r>
              <a:rPr lang="zh-CN" altLang="en-US" sz="3600" b="1" dirty="0">
                <a:solidFill>
                  <a:schemeClr val="bg1"/>
                </a:solidFill>
                <a:sym typeface="宋体" panose="02010600030101010101" pitchFamily="2" charset="-122"/>
              </a:rPr>
              <a:t>二、</a:t>
            </a:r>
            <a:r>
              <a:rPr lang="en-US" altLang="zh-CN" sz="3600" b="1" dirty="0">
                <a:solidFill>
                  <a:schemeClr val="bg1"/>
                </a:solidFill>
                <a:sym typeface="宋体" panose="02010600030101010101" pitchFamily="2" charset="-122"/>
              </a:rPr>
              <a:t> </a:t>
            </a:r>
            <a:r>
              <a:rPr lang="zh-CN" altLang="en-US" sz="3600" b="1" dirty="0">
                <a:solidFill>
                  <a:schemeClr val="bg1"/>
                </a:solidFill>
                <a:sym typeface="宋体" panose="02010600030101010101" pitchFamily="2" charset="-122"/>
              </a:rPr>
              <a:t>非导引型传输媒体 </a:t>
            </a:r>
            <a:br>
              <a:rPr lang="zh-CN" altLang="en-US" sz="3600" b="1" dirty="0">
                <a:solidFill>
                  <a:schemeClr val="bg1"/>
                </a:solidFill>
                <a:sym typeface="宋体" panose="02010600030101010101" pitchFamily="2" charset="-122"/>
              </a:rPr>
            </a:br>
            <a:endParaRPr lang="zh-CN" altLang="en-US" sz="3600" b="1" dirty="0">
              <a:solidFill>
                <a:schemeClr val="bg1"/>
              </a:solidFill>
              <a:sym typeface="宋体" panose="02010600030101010101" pitchFamily="2" charset="-122"/>
            </a:endParaRPr>
          </a:p>
        </p:txBody>
      </p:sp>
      <p:sp>
        <p:nvSpPr>
          <p:cNvPr id="60418" name="内容占位符 2" descr="f2ee45c6b4b54178a752d1e4af8a5240# #矩形 675"/>
          <p:cNvSpPr>
            <a:spLocks noGrp="1"/>
          </p:cNvSpPr>
          <p:nvPr>
            <p:ph idx="1"/>
          </p:nvPr>
        </p:nvSpPr>
        <p:spPr/>
        <p:txBody>
          <a:bodyPr anchor="t"/>
          <a:lstStyle/>
          <a:p>
            <a:pPr marL="0" indent="0">
              <a:buNone/>
            </a:pPr>
            <a:r>
              <a:rPr lang="en-US" altLang="zh-CN" sz="2700" dirty="0"/>
              <a:t>1</a:t>
            </a:r>
            <a:r>
              <a:rPr lang="zh-CN" altLang="en-US" sz="2700" dirty="0"/>
              <a:t>、微波通信</a:t>
            </a:r>
          </a:p>
          <a:p>
            <a:pPr marL="0" indent="0">
              <a:buNone/>
            </a:pPr>
            <a:r>
              <a:rPr lang="en-US" altLang="zh-CN" sz="2700" dirty="0"/>
              <a:t>2</a:t>
            </a:r>
            <a:r>
              <a:rPr lang="zh-CN" altLang="en-US" sz="2700" dirty="0"/>
              <a:t>、卫星通信</a:t>
            </a:r>
          </a:p>
          <a:p>
            <a:pPr marL="0" indent="0">
              <a:buNone/>
            </a:pPr>
            <a:r>
              <a:rPr lang="en-US" altLang="zh-CN" sz="2700" dirty="0"/>
              <a:t>3</a:t>
            </a:r>
            <a:r>
              <a:rPr lang="zh-CN" altLang="en-US" sz="2700" dirty="0"/>
              <a:t>、红外通信</a:t>
            </a:r>
          </a:p>
          <a:p>
            <a:pPr marL="0" indent="0">
              <a:buNone/>
            </a:pPr>
            <a:r>
              <a:rPr lang="en-US" altLang="zh-CN" sz="2700" dirty="0"/>
              <a:t>4</a:t>
            </a:r>
            <a:r>
              <a:rPr lang="zh-CN" altLang="en-US" sz="2700" dirty="0"/>
              <a:t>、激光通信</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46081" descr="afbae0ddf0234c3bbd5a2eb4a4d10acd# #矩形 674"/>
          <p:cNvSpPr>
            <a:spLocks noGrp="1"/>
          </p:cNvSpPr>
          <p:nvPr>
            <p:ph type="title"/>
          </p:nvPr>
        </p:nvSpPr>
        <p:spPr>
          <a:xfrm>
            <a:off x="628650" y="1117600"/>
            <a:ext cx="7886700" cy="993775"/>
          </a:xfrm>
        </p:spPr>
        <p:txBody>
          <a:bodyPr anchor="b"/>
          <a:lstStyle/>
          <a:p>
            <a:pPr lvl="0"/>
            <a:r>
              <a:rPr lang="en-US" altLang="zh-CN" b="1" dirty="0"/>
              <a:t>1</a:t>
            </a:r>
            <a:r>
              <a:rPr lang="zh-CN" altLang="en-US" b="1" dirty="0"/>
              <a:t>、微波通信</a:t>
            </a:r>
          </a:p>
        </p:txBody>
      </p:sp>
      <p:sp>
        <p:nvSpPr>
          <p:cNvPr id="46083" name="文本占位符 46082"/>
          <p:cNvSpPr>
            <a:spLocks noGrp="1"/>
          </p:cNvSpPr>
          <p:nvPr>
            <p:ph idx="1"/>
          </p:nvPr>
        </p:nvSpPr>
        <p:spPr>
          <a:xfrm>
            <a:off x="623888" y="2162175"/>
            <a:ext cx="4164013" cy="3263900"/>
          </a:xfrm>
          <a:ln cap="sq">
            <a:solidFill>
              <a:schemeClr val="tx1"/>
            </a:solidFill>
            <a:prstDash val="sysDot"/>
            <a:miter/>
          </a:ln>
        </p:spPr>
        <p:txBody>
          <a:bodyPr anchor="t">
            <a:normAutofit fontScale="90000" lnSpcReduction="20000"/>
          </a:bodyPr>
          <a:lstStyle/>
          <a:p>
            <a:pPr marL="0" indent="0" fontAlgn="base">
              <a:lnSpc>
                <a:spcPct val="140000"/>
              </a:lnSpc>
              <a:buNone/>
            </a:pPr>
            <a:r>
              <a:rPr lang="zh-CN" altLang="en-US" sz="2400" b="1" strike="noStrike" noProof="1" smtClean="0">
                <a:latin typeface="黑体" panose="02010609060101010101" pitchFamily="2" charset="-122"/>
                <a:ea typeface="黑体" panose="02010609060101010101" pitchFamily="2" charset="-122"/>
              </a:rPr>
              <a:t>微波</a:t>
            </a:r>
            <a:r>
              <a:rPr lang="zh-CN" altLang="en-US" sz="2400" b="1" strike="noStrike" noProof="1">
                <a:latin typeface="黑体" panose="02010609060101010101" pitchFamily="2" charset="-122"/>
                <a:ea typeface="黑体" panose="02010609060101010101" pitchFamily="2" charset="-122"/>
              </a:rPr>
              <a:t>在空间直线传播、大气条件和固体物妨碍微波的传播。 </a:t>
            </a:r>
          </a:p>
          <a:p>
            <a:pPr marL="0" indent="0" fontAlgn="base">
              <a:lnSpc>
                <a:spcPct val="140000"/>
              </a:lnSpc>
              <a:buNone/>
            </a:pPr>
            <a:r>
              <a:rPr lang="zh-CN" altLang="en-US" sz="2400" b="1" strike="noStrike" noProof="1">
                <a:latin typeface="黑体" panose="02010609060101010101" pitchFamily="2" charset="-122"/>
                <a:ea typeface="黑体" panose="02010609060101010101" pitchFamily="2" charset="-122"/>
              </a:rPr>
              <a:t>微波方式联网一次性投资较大</a:t>
            </a:r>
            <a:r>
              <a:rPr lang="zh-CN" altLang="en-US" sz="2400" b="1" strike="noStrike" noProof="1" smtClean="0">
                <a:latin typeface="黑体" panose="02010609060101010101" pitchFamily="2" charset="-122"/>
                <a:ea typeface="黑体" panose="02010609060101010101" pitchFamily="2" charset="-122"/>
              </a:rPr>
              <a:t>，</a:t>
            </a:r>
            <a:r>
              <a:rPr lang="en-US" altLang="zh-CN" sz="2400" b="1" strike="noStrike" noProof="1" smtClean="0">
                <a:latin typeface="黑体" panose="02010609060101010101" pitchFamily="2" charset="-122"/>
                <a:ea typeface="黑体" panose="02010609060101010101" pitchFamily="2" charset="-122"/>
              </a:rPr>
              <a:t>   </a:t>
            </a:r>
          </a:p>
          <a:p>
            <a:pPr marL="0" indent="0" fontAlgn="base">
              <a:lnSpc>
                <a:spcPct val="140000"/>
              </a:lnSpc>
              <a:buNone/>
            </a:pPr>
            <a:r>
              <a:rPr lang="zh-CN" altLang="en-US" sz="2400" b="1" strike="noStrike" noProof="1" smtClean="0">
                <a:latin typeface="黑体" panose="02010609060101010101" pitchFamily="2" charset="-122"/>
                <a:ea typeface="黑体" panose="02010609060101010101" pitchFamily="2" charset="-122"/>
              </a:rPr>
              <a:t>不</a:t>
            </a:r>
            <a:r>
              <a:rPr lang="zh-CN" altLang="en-US" sz="2400" b="1" strike="noStrike" noProof="1">
                <a:latin typeface="黑体" panose="02010609060101010101" pitchFamily="2" charset="-122"/>
                <a:ea typeface="黑体" panose="02010609060101010101" pitchFamily="2" charset="-122"/>
              </a:rPr>
              <a:t>受地域限制，易于安装调试，可靠性高，不受一般自然灾害的影响，微波两站间传输距离可达</a:t>
            </a:r>
            <a:r>
              <a:rPr lang="en-US" altLang="zh-CN" sz="2400" b="1" strike="noStrike" noProof="1">
                <a:latin typeface="黑体" panose="02010609060101010101" pitchFamily="2" charset="-122"/>
                <a:ea typeface="黑体" panose="02010609060101010101" pitchFamily="2" charset="-122"/>
              </a:rPr>
              <a:t>50</a:t>
            </a:r>
            <a:r>
              <a:rPr lang="zh-CN" altLang="en-US" sz="2400" b="1" strike="noStrike" noProof="1">
                <a:latin typeface="黑体" panose="02010609060101010101" pitchFamily="2" charset="-122"/>
                <a:ea typeface="黑体" panose="02010609060101010101" pitchFamily="2" charset="-122"/>
              </a:rPr>
              <a:t>公里</a:t>
            </a:r>
            <a:r>
              <a:rPr lang="zh-CN" sz="2400" b="1" strike="noStrike" noProof="1">
                <a:latin typeface="黑体" panose="02010609060101010101" pitchFamily="2" charset="-122"/>
                <a:ea typeface="黑体" panose="02010609060101010101" pitchFamily="2" charset="-122"/>
              </a:rPr>
              <a:t>。</a:t>
            </a:r>
          </a:p>
        </p:txBody>
      </p:sp>
      <p:pic>
        <p:nvPicPr>
          <p:cNvPr id="61443" name="图片 4"/>
          <p:cNvPicPr>
            <a:picLocks noChangeAspect="1"/>
          </p:cNvPicPr>
          <p:nvPr/>
        </p:nvPicPr>
        <p:blipFill>
          <a:blip r:embed="rId3" cstate="print"/>
          <a:stretch>
            <a:fillRect/>
          </a:stretch>
        </p:blipFill>
        <p:spPr>
          <a:xfrm>
            <a:off x="5302250" y="2197100"/>
            <a:ext cx="2757488" cy="2973388"/>
          </a:xfrm>
          <a:prstGeom prst="rect">
            <a:avLst/>
          </a:prstGeom>
          <a:noFill/>
          <a:ln w="9525">
            <a:noFill/>
          </a:ln>
        </p:spPr>
      </p:pic>
      <p:sp>
        <p:nvSpPr>
          <p:cNvPr id="6" name="文本框 5"/>
          <p:cNvSpPr txBox="1"/>
          <p:nvPr/>
        </p:nvSpPr>
        <p:spPr>
          <a:xfrm>
            <a:off x="4889500" y="5084763"/>
            <a:ext cx="3589338" cy="593725"/>
          </a:xfrm>
          <a:prstGeom prst="rect">
            <a:avLst/>
          </a:prstGeom>
          <a:noFill/>
        </p:spPr>
        <p:txBody>
          <a:bodyPr wrap="square" rtlCol="0" anchor="t">
            <a:spAutoFit/>
          </a:bodyPr>
          <a:lstStyle/>
          <a:p>
            <a:pPr fontAlgn="base"/>
            <a:r>
              <a:rPr lang="zh-CN" altLang="en-US" sz="1050" strike="noStrike" noProof="1">
                <a:latin typeface="Arial" panose="020B0604020202020204" pitchFamily="34" charset="0"/>
                <a:ea typeface="宋体" panose="02010600030101010101" pitchFamily="2" charset="-122"/>
                <a:cs typeface="+mn-ea"/>
              </a:rPr>
              <a:t>来源于</a:t>
            </a:r>
            <a:r>
              <a:rPr lang="zh-CN" altLang="en-US" sz="1050" strike="noStrike" noProof="1" smtClean="0">
                <a:latin typeface="Arial" panose="020B0604020202020204" pitchFamily="34" charset="0"/>
                <a:ea typeface="宋体" panose="02010600030101010101" pitchFamily="2" charset="-122"/>
                <a:cs typeface="+mn-ea"/>
              </a:rPr>
              <a:t>：http</a:t>
            </a:r>
            <a:r>
              <a:rPr lang="zh-CN" altLang="en-US" sz="1050" strike="noStrike" noProof="1">
                <a:latin typeface="Arial" panose="020B0604020202020204" pitchFamily="34" charset="0"/>
                <a:ea typeface="宋体" panose="02010600030101010101" pitchFamily="2" charset="-122"/>
                <a:cs typeface="+mn-ea"/>
              </a:rPr>
              <a:t>://img4.imgtn.bdimg.com/it/u=2633758671,901623049&amp;fm=21&amp;gp=0.jpg</a:t>
            </a:r>
            <a:endParaRPr lang="zh-CN" altLang="en-US" sz="1050" strike="noStrike" noProof="1"/>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2" descr="afbae0ddf0234c3bbd5a2eb4a4d10acd# #矩形 674"/>
          <p:cNvSpPr>
            <a:spLocks noGrp="1"/>
          </p:cNvSpPr>
          <p:nvPr>
            <p:ph type="title"/>
          </p:nvPr>
        </p:nvSpPr>
        <p:spPr/>
        <p:txBody>
          <a:bodyPr anchor="ctr"/>
          <a:lstStyle/>
          <a:p>
            <a:r>
              <a:rPr lang="en-US" altLang="zh-CN" sz="4400" b="1" dirty="0">
                <a:solidFill>
                  <a:schemeClr val="bg1"/>
                </a:solidFill>
              </a:rPr>
              <a:t>2</a:t>
            </a:r>
            <a:r>
              <a:rPr lang="zh-CN" altLang="en-US" sz="4400" b="1" dirty="0">
                <a:solidFill>
                  <a:schemeClr val="bg1"/>
                </a:solidFill>
              </a:rPr>
              <a:t>、通信卫星</a:t>
            </a:r>
          </a:p>
        </p:txBody>
      </p:sp>
      <p:sp>
        <p:nvSpPr>
          <p:cNvPr id="63490" name="文本框 3"/>
          <p:cNvSpPr txBox="1"/>
          <p:nvPr/>
        </p:nvSpPr>
        <p:spPr>
          <a:xfrm>
            <a:off x="557213" y="1965325"/>
            <a:ext cx="4997450" cy="3675063"/>
          </a:xfrm>
          <a:prstGeom prst="rect">
            <a:avLst/>
          </a:prstGeom>
          <a:noFill/>
          <a:ln w="12700" cap="flat" cmpd="sng">
            <a:solidFill>
              <a:srgbClr val="1D7792"/>
            </a:solidFill>
            <a:prstDash val="sysDot"/>
            <a:round/>
            <a:headEnd type="none" w="med" len="med"/>
            <a:tailEnd type="none" w="med" len="med"/>
          </a:ln>
        </p:spPr>
        <p:txBody>
          <a:bodyPr wrap="square" anchor="t">
            <a:spAutoFit/>
          </a:bodyPr>
          <a:lstStyle/>
          <a:p>
            <a:pPr lvl="0">
              <a:lnSpc>
                <a:spcPct val="140000"/>
              </a:lnSpc>
            </a:pPr>
            <a:r>
              <a:rPr lang="zh-CN" altLang="en-US" sz="2400" b="1" dirty="0">
                <a:latin typeface="黑体" panose="02010609060101010101" pitchFamily="2" charset="-122"/>
                <a:ea typeface="黑体" panose="02010609060101010101" pitchFamily="2" charset="-122"/>
              </a:rPr>
              <a:t>卫星通信通信距离远，且通信费用与通信距离无关；卫星通信的频带很宽，通信容量很大，信号所受的干扰较小，通信比较稳定。</a:t>
            </a:r>
          </a:p>
          <a:p>
            <a:pPr lvl="0">
              <a:lnSpc>
                <a:spcPct val="140000"/>
              </a:lnSpc>
            </a:pPr>
            <a:r>
              <a:rPr lang="zh-CN" altLang="en-US" sz="2400" b="1" dirty="0">
                <a:latin typeface="黑体" panose="02010609060101010101" pitchFamily="2" charset="-122"/>
                <a:ea typeface="黑体" panose="02010609060101010101" pitchFamily="2" charset="-122"/>
              </a:rPr>
              <a:t>卫星通信存在较大的传播时延，卫星通信非常适合广播通信，但通信系统的保密性较差。造价较高</a:t>
            </a:r>
          </a:p>
        </p:txBody>
      </p:sp>
      <p:pic>
        <p:nvPicPr>
          <p:cNvPr id="63491" name="图片 6"/>
          <p:cNvPicPr>
            <a:picLocks noChangeAspect="1"/>
          </p:cNvPicPr>
          <p:nvPr/>
        </p:nvPicPr>
        <p:blipFill>
          <a:blip r:embed="rId2" cstate="print"/>
          <a:stretch>
            <a:fillRect/>
          </a:stretch>
        </p:blipFill>
        <p:spPr>
          <a:xfrm>
            <a:off x="5792788" y="1938338"/>
            <a:ext cx="2682875" cy="2784475"/>
          </a:xfrm>
          <a:prstGeom prst="rect">
            <a:avLst/>
          </a:prstGeom>
          <a:noFill/>
          <a:ln w="9525">
            <a:noFill/>
          </a:ln>
        </p:spPr>
      </p:pic>
      <p:sp>
        <p:nvSpPr>
          <p:cNvPr id="63492" name="文本框 7"/>
          <p:cNvSpPr txBox="1"/>
          <p:nvPr/>
        </p:nvSpPr>
        <p:spPr>
          <a:xfrm>
            <a:off x="5708650" y="4837113"/>
            <a:ext cx="3140075" cy="639762"/>
          </a:xfrm>
          <a:prstGeom prst="rect">
            <a:avLst/>
          </a:prstGeom>
          <a:noFill/>
          <a:ln w="9525">
            <a:noFill/>
          </a:ln>
        </p:spPr>
        <p:txBody>
          <a:bodyPr wrap="square" anchor="t">
            <a:spAutoFit/>
          </a:bodyPr>
          <a:lstStyle/>
          <a:p>
            <a:pPr lvl="0"/>
            <a:r>
              <a:rPr lang="zh-CN" altLang="en-US" sz="1200" dirty="0">
                <a:latin typeface="Arial" panose="020B0604020202020204" pitchFamily="34" charset="0"/>
                <a:ea typeface="宋体" panose="02010600030101010101" pitchFamily="2" charset="-122"/>
              </a:rPr>
              <a:t>来源于：http://img4.imgtn.bdimg.com/it/u=3356438747,1202256171&amp;fm=21&amp;gp=0.jpg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descr="afbae0ddf0234c3bbd5a2eb4a4d10acd# #矩形 674"/>
          <p:cNvSpPr>
            <a:spLocks noGrp="1"/>
          </p:cNvSpPr>
          <p:nvPr>
            <p:ph type="title"/>
          </p:nvPr>
        </p:nvSpPr>
        <p:spPr>
          <a:xfrm>
            <a:off x="755650" y="188913"/>
            <a:ext cx="7886700" cy="993775"/>
          </a:xfrm>
        </p:spPr>
        <p:txBody>
          <a:bodyPr anchor="ctr"/>
          <a:lstStyle/>
          <a:p>
            <a:pPr defTabSz="914400">
              <a:buNone/>
            </a:pPr>
            <a:r>
              <a:rPr lang="zh-CN" altLang="en-US" sz="4000" b="1" kern="1200" baseline="0" dirty="0">
                <a:latin typeface="黑体" panose="02010609060101010101" pitchFamily="2" charset="-122"/>
                <a:ea typeface="黑体" panose="02010609060101010101" pitchFamily="2" charset="-122"/>
                <a:cs typeface="+mj-cs"/>
                <a:sym typeface="宋体" panose="02010600030101010101" pitchFamily="2" charset="-122"/>
              </a:rPr>
              <a:t/>
            </a:r>
            <a:br>
              <a:rPr lang="zh-CN" altLang="en-US" sz="4000" b="1" kern="1200" baseline="0" dirty="0">
                <a:latin typeface="黑体" panose="02010609060101010101" pitchFamily="2" charset="-122"/>
                <a:ea typeface="黑体" panose="02010609060101010101" pitchFamily="2" charset="-122"/>
                <a:cs typeface="+mj-cs"/>
                <a:sym typeface="宋体" panose="02010600030101010101" pitchFamily="2" charset="-122"/>
              </a:rPr>
            </a:br>
            <a:r>
              <a:rPr lang="zh-CN" altLang="en-US" sz="4000" b="1" kern="1200" baseline="0" dirty="0">
                <a:latin typeface="黑体" panose="02010609060101010101" pitchFamily="2" charset="-122"/>
                <a:ea typeface="黑体" panose="02010609060101010101" pitchFamily="2" charset="-122"/>
                <a:cs typeface="+mj-cs"/>
                <a:sym typeface="宋体" panose="02010600030101010101" pitchFamily="2" charset="-122"/>
              </a:rPr>
              <a:t/>
            </a:r>
            <a:br>
              <a:rPr lang="zh-CN" altLang="en-US" sz="4000" b="1" kern="1200" baseline="0" dirty="0">
                <a:latin typeface="黑体" panose="02010609060101010101" pitchFamily="2" charset="-122"/>
                <a:ea typeface="黑体" panose="02010609060101010101" pitchFamily="2" charset="-122"/>
                <a:cs typeface="+mj-cs"/>
                <a:sym typeface="宋体" panose="02010600030101010101" pitchFamily="2" charset="-122"/>
              </a:rPr>
            </a:br>
            <a:r>
              <a:rPr lang="en-US" altLang="zh-CN" sz="4000" b="1" kern="1200" baseline="0" dirty="0">
                <a:latin typeface="黑体" panose="02010609060101010101" pitchFamily="2" charset="-122"/>
                <a:ea typeface="黑体" panose="02010609060101010101" pitchFamily="2" charset="-122"/>
                <a:cs typeface="+mj-cs"/>
                <a:sym typeface="宋体" panose="02010600030101010101" pitchFamily="2" charset="-122"/>
              </a:rPr>
              <a:t>3</a:t>
            </a:r>
            <a:r>
              <a:rPr lang="zh-CN" altLang="en-US" sz="4000" b="1" kern="1200" baseline="0" dirty="0">
                <a:latin typeface="黑体" panose="02010609060101010101" pitchFamily="2" charset="-122"/>
                <a:ea typeface="黑体" panose="02010609060101010101" pitchFamily="2" charset="-122"/>
                <a:cs typeface="+mj-cs"/>
                <a:sym typeface="宋体" panose="02010600030101010101" pitchFamily="2" charset="-122"/>
              </a:rPr>
              <a:t>、红外通信</a:t>
            </a:r>
            <a:br>
              <a:rPr lang="zh-CN" altLang="en-US" sz="4000" b="1" kern="1200" baseline="0" dirty="0">
                <a:latin typeface="黑体" panose="02010609060101010101" pitchFamily="2" charset="-122"/>
                <a:ea typeface="黑体" panose="02010609060101010101" pitchFamily="2" charset="-122"/>
                <a:cs typeface="+mj-cs"/>
                <a:sym typeface="宋体" panose="02010600030101010101" pitchFamily="2" charset="-122"/>
              </a:rPr>
            </a:br>
            <a:r>
              <a:rPr lang="zh-CN" altLang="en-US" sz="4000" b="1" kern="1200" baseline="0" dirty="0">
                <a:latin typeface="黑体" panose="02010609060101010101" pitchFamily="2" charset="-122"/>
                <a:ea typeface="黑体" panose="02010609060101010101" pitchFamily="2" charset="-122"/>
                <a:cs typeface="+mj-cs"/>
                <a:sym typeface="宋体" panose="02010600030101010101" pitchFamily="2" charset="-122"/>
              </a:rPr>
              <a:t/>
            </a:r>
            <a:br>
              <a:rPr lang="zh-CN" altLang="en-US" sz="4000" b="1" kern="1200" baseline="0" dirty="0">
                <a:latin typeface="黑体" panose="02010609060101010101" pitchFamily="2" charset="-122"/>
                <a:ea typeface="黑体" panose="02010609060101010101" pitchFamily="2" charset="-122"/>
                <a:cs typeface="+mj-cs"/>
                <a:sym typeface="宋体" panose="02010600030101010101" pitchFamily="2" charset="-122"/>
              </a:rPr>
            </a:br>
            <a:endParaRPr lang="zh-CN" altLang="en-US" b="1" kern="1200" baseline="0" dirty="0">
              <a:latin typeface="黑体" panose="02010609060101010101" pitchFamily="2" charset="-122"/>
              <a:ea typeface="黑体" panose="02010609060101010101" pitchFamily="2" charset="-122"/>
              <a:cs typeface="+mj-cs"/>
            </a:endParaRPr>
          </a:p>
        </p:txBody>
      </p:sp>
      <p:sp>
        <p:nvSpPr>
          <p:cNvPr id="64514" name="文本占位符 2" descr="f2ee45c6b4b54178a752d1e4af8a5240# #矩形 675"/>
          <p:cNvSpPr>
            <a:spLocks noGrp="1"/>
          </p:cNvSpPr>
          <p:nvPr>
            <p:ph type="body" idx="1"/>
          </p:nvPr>
        </p:nvSpPr>
        <p:spPr>
          <a:xfrm>
            <a:off x="409575" y="1098550"/>
            <a:ext cx="4849813" cy="4906963"/>
          </a:xfrm>
          <a:ln w="12700">
            <a:solidFill>
              <a:srgbClr val="1D7792"/>
            </a:solidFill>
            <a:prstDash val="sysDot"/>
            <a:miter/>
          </a:ln>
        </p:spPr>
        <p:txBody>
          <a:bodyPr anchor="t"/>
          <a:lstStyle/>
          <a:p>
            <a:pPr marL="0" indent="0" defTabSz="914400">
              <a:lnSpc>
                <a:spcPct val="130000"/>
              </a:lnSpc>
              <a:buFont typeface="Wingdings" panose="05000000000000000000" pitchFamily="2" charset="2"/>
              <a:buNone/>
            </a:pPr>
            <a:r>
              <a:rPr lang="zh-CN" altLang="en-US" sz="2400" kern="1200" baseline="0" dirty="0">
                <a:latin typeface="黑体" panose="02010609060101010101" pitchFamily="2" charset="-122"/>
                <a:ea typeface="黑体" panose="02010609060101010101" pitchFamily="2" charset="-122"/>
                <a:cs typeface="+mn-cs"/>
                <a:sym typeface="宋体" panose="02010600030101010101" pitchFamily="2" charset="-122"/>
              </a:rPr>
              <a:t>红外线具有容量大，保密性强，抗电磁干扰性能好，设备结构简单、体积小、重量轻、价格低。</a:t>
            </a:r>
          </a:p>
          <a:p>
            <a:pPr marL="0" indent="0" defTabSz="914400">
              <a:lnSpc>
                <a:spcPct val="130000"/>
              </a:lnSpc>
              <a:buFont typeface="Wingdings" panose="05000000000000000000" pitchFamily="2" charset="2"/>
              <a:buNone/>
            </a:pPr>
            <a:r>
              <a:rPr lang="zh-CN" altLang="en-US" sz="2400" kern="1200" baseline="0" dirty="0">
                <a:latin typeface="黑体" panose="02010609060101010101" pitchFamily="2" charset="-122"/>
                <a:ea typeface="黑体" panose="02010609060101010101" pitchFamily="2" charset="-122"/>
                <a:cs typeface="+mn-cs"/>
              </a:rPr>
              <a:t>红外线通信可用于沿海岛屿间的辅助通信，室内通信，近距离遥控，飞机内广播和航天飞机内宇航员间的通信等。</a:t>
            </a:r>
          </a:p>
          <a:p>
            <a:pPr marL="0" indent="0" defTabSz="914400">
              <a:lnSpc>
                <a:spcPct val="130000"/>
              </a:lnSpc>
              <a:buFont typeface="Wingdings" panose="05000000000000000000" pitchFamily="2" charset="2"/>
              <a:buNone/>
            </a:pPr>
            <a:r>
              <a:rPr lang="zh-CN" altLang="en-US" sz="2400" kern="1200" baseline="0" dirty="0">
                <a:latin typeface="黑体" panose="02010609060101010101" pitchFamily="2" charset="-122"/>
                <a:ea typeface="黑体" panose="02010609060101010101" pitchFamily="2" charset="-122"/>
                <a:cs typeface="+mn-cs"/>
                <a:sym typeface="宋体" panose="02010600030101010101" pitchFamily="2" charset="-122"/>
              </a:rPr>
              <a:t>红外线通</a:t>
            </a:r>
            <a:r>
              <a:rPr lang="zh-CN" altLang="en-US" sz="2400" kern="1200" baseline="0" dirty="0">
                <a:latin typeface="黑体" panose="02010609060101010101" pitchFamily="2" charset="-122"/>
                <a:ea typeface="黑体" panose="02010609060101010101" pitchFamily="2" charset="-122"/>
                <a:cs typeface="+mn-cs"/>
              </a:rPr>
              <a:t>在大气信道中传输时易受气候影响。</a:t>
            </a:r>
          </a:p>
        </p:txBody>
      </p:sp>
      <p:pic>
        <p:nvPicPr>
          <p:cNvPr id="64515" name="图片 4"/>
          <p:cNvPicPr>
            <a:picLocks noChangeAspect="1"/>
          </p:cNvPicPr>
          <p:nvPr/>
        </p:nvPicPr>
        <p:blipFill>
          <a:blip r:embed="rId2" cstate="print"/>
          <a:stretch>
            <a:fillRect/>
          </a:stretch>
        </p:blipFill>
        <p:spPr>
          <a:xfrm>
            <a:off x="5600700" y="1978025"/>
            <a:ext cx="3095625" cy="2543175"/>
          </a:xfrm>
          <a:prstGeom prst="rect">
            <a:avLst/>
          </a:prstGeom>
          <a:noFill/>
          <a:ln w="9525">
            <a:noFill/>
          </a:ln>
        </p:spPr>
      </p:pic>
      <p:sp>
        <p:nvSpPr>
          <p:cNvPr id="64516" name="文本框 5"/>
          <p:cNvSpPr txBox="1"/>
          <p:nvPr/>
        </p:nvSpPr>
        <p:spPr>
          <a:xfrm>
            <a:off x="5475288" y="4603750"/>
            <a:ext cx="3538537" cy="639763"/>
          </a:xfrm>
          <a:prstGeom prst="rect">
            <a:avLst/>
          </a:prstGeom>
          <a:noFill/>
          <a:ln w="9525">
            <a:noFill/>
          </a:ln>
        </p:spPr>
        <p:txBody>
          <a:bodyPr wrap="square" anchor="t">
            <a:spAutoFit/>
          </a:bodyPr>
          <a:lstStyle/>
          <a:p>
            <a:pPr lvl="0"/>
            <a:r>
              <a:rPr lang="zh-CN" altLang="en-US" sz="1200">
                <a:latin typeface="Arial" panose="020B0604020202020204" pitchFamily="34" charset="0"/>
                <a:ea typeface="宋体" panose="02010600030101010101" pitchFamily="2" charset="-122"/>
              </a:rPr>
              <a:t>来源于：http://img5.imgtn.bdimg.com/it/u=978253505,3112812816&amp;fm=21&amp;gp=0.jpg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descr="f2ee45c6b4b54178a752d1e4af8a5240# #矩形 675"/>
          <p:cNvSpPr>
            <a:spLocks noGrp="1"/>
          </p:cNvSpPr>
          <p:nvPr>
            <p:ph type="body"/>
          </p:nvPr>
        </p:nvSpPr>
        <p:spPr>
          <a:xfrm>
            <a:off x="357158" y="1214422"/>
            <a:ext cx="7929618" cy="1928826"/>
          </a:xfrm>
        </p:spPr>
        <p:txBody>
          <a:bodyPr wrap="square" lIns="91440" tIns="45720" rIns="91440" bIns="45720" anchor="t"/>
          <a:lstStyle/>
          <a:p>
            <a:pPr lvl="0" algn="l">
              <a:lnSpc>
                <a:spcPct val="120000"/>
              </a:lnSpc>
              <a:buNone/>
            </a:pPr>
            <a:r>
              <a:rPr lang="zh-CN" altLang="en-US" sz="3600" dirty="0">
                <a:solidFill>
                  <a:srgbClr val="00CC00"/>
                </a:solidFill>
                <a:latin typeface="黑体" panose="02010609060101010101" pitchFamily="2" charset="-122"/>
                <a:ea typeface="黑体" panose="02010609060101010101" pitchFamily="2" charset="-122"/>
                <a:sym typeface="幼圆" panose="02010509060101010101" pitchFamily="49" charset="-122"/>
              </a:rPr>
              <a:t>	机械特性</a:t>
            </a:r>
            <a:r>
              <a:rPr lang="zh-CN" altLang="en-US" sz="3200" dirty="0">
                <a:solidFill>
                  <a:srgbClr val="222A35"/>
                </a:solidFill>
                <a:latin typeface="黑体" panose="02010609060101010101" pitchFamily="2" charset="-122"/>
                <a:ea typeface="黑体" panose="02010609060101010101" pitchFamily="2" charset="-122"/>
                <a:sym typeface="宋体" panose="02010600030101010101" pitchFamily="2" charset="-122"/>
              </a:rPr>
              <a:t>指明接口所用的接线器的形状和尺寸、引线数目和排列、固定和锁定装置等。</a:t>
            </a:r>
            <a:endParaRPr lang="zh-CN" altLang="en-US" sz="4000" dirty="0">
              <a:solidFill>
                <a:srgbClr val="303030"/>
              </a:solidFill>
              <a:latin typeface="黑体" panose="02010609060101010101" pitchFamily="2" charset="-122"/>
              <a:ea typeface="黑体" panose="02010609060101010101" pitchFamily="2" charset="-122"/>
              <a:sym typeface="幼圆" panose="02010509060101010101" pitchFamily="49" charset="-122"/>
            </a:endParaRPr>
          </a:p>
        </p:txBody>
      </p:sp>
      <p:sp>
        <p:nvSpPr>
          <p:cNvPr id="13314" name="标题 1" descr="afbae0ddf0234c3bbd5a2eb4a4d10acd# #矩形 674"/>
          <p:cNvSpPr/>
          <p:nvPr/>
        </p:nvSpPr>
        <p:spPr>
          <a:xfrm>
            <a:off x="468313" y="333375"/>
            <a:ext cx="7848600" cy="609600"/>
          </a:xfrm>
          <a:prstGeom prst="rect">
            <a:avLst/>
          </a:prstGeom>
          <a:noFill/>
          <a:ln w="9525">
            <a:noFill/>
          </a:ln>
        </p:spPr>
        <p:txBody>
          <a:bodyPr anchor="ctr"/>
          <a:lstStyle/>
          <a:p>
            <a:pPr lvl="0" algn="ctr"/>
            <a:r>
              <a:rPr lang="en-US" altLang="zh-CN" sz="4000" b="1" dirty="0">
                <a:solidFill>
                  <a:schemeClr val="tx2"/>
                </a:solidFill>
                <a:latin typeface="Arial" panose="020B0604020202020204" pitchFamily="34" charset="0"/>
                <a:ea typeface="黑体" panose="02010609060101010101" pitchFamily="2" charset="-122"/>
              </a:rPr>
              <a:t>3</a:t>
            </a:r>
            <a:r>
              <a:rPr lang="zh-CN" altLang="en-US" sz="4000" b="1" dirty="0">
                <a:solidFill>
                  <a:schemeClr val="tx2"/>
                </a:solidFill>
                <a:latin typeface="Arial" panose="020B0604020202020204" pitchFamily="34" charset="0"/>
                <a:ea typeface="黑体" panose="02010609060101010101" pitchFamily="2" charset="-122"/>
              </a:rPr>
              <a:t>、机械特性的含义</a:t>
            </a:r>
          </a:p>
        </p:txBody>
      </p:sp>
      <p:pic>
        <p:nvPicPr>
          <p:cNvPr id="13315" name="Picture 8" descr="d:\program files\360\360se\360se6\User Data\temp\t015cf647d0c90571ff.jpg"/>
          <p:cNvPicPr>
            <a:picLocks noChangeAspect="1"/>
          </p:cNvPicPr>
          <p:nvPr/>
        </p:nvPicPr>
        <p:blipFill>
          <a:blip r:embed="rId3" cstate="print"/>
          <a:stretch>
            <a:fillRect/>
          </a:stretch>
        </p:blipFill>
        <p:spPr>
          <a:xfrm>
            <a:off x="1143000" y="3714750"/>
            <a:ext cx="2786063" cy="2357438"/>
          </a:xfrm>
          <a:prstGeom prst="rect">
            <a:avLst/>
          </a:prstGeom>
          <a:noFill/>
          <a:ln w="9525">
            <a:noFill/>
          </a:ln>
        </p:spPr>
      </p:pic>
      <p:pic>
        <p:nvPicPr>
          <p:cNvPr id="13316" name="Picture 10" descr="d:\program files\360\360se\360se6\User Data\temp\t0148754f65323c9327.jpg"/>
          <p:cNvPicPr>
            <a:picLocks noChangeAspect="1"/>
          </p:cNvPicPr>
          <p:nvPr/>
        </p:nvPicPr>
        <p:blipFill>
          <a:blip r:embed="rId4" cstate="print"/>
          <a:stretch>
            <a:fillRect/>
          </a:stretch>
        </p:blipFill>
        <p:spPr>
          <a:xfrm>
            <a:off x="4786313" y="3714750"/>
            <a:ext cx="2914650" cy="2286000"/>
          </a:xfrm>
          <a:prstGeom prst="rect">
            <a:avLst/>
          </a:prstGeom>
          <a:noFill/>
          <a:ln w="9525">
            <a:noFill/>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descr="afbae0ddf0234c3bbd5a2eb4a4d10acd# #矩形 674"/>
          <p:cNvSpPr>
            <a:spLocks noGrp="1"/>
          </p:cNvSpPr>
          <p:nvPr>
            <p:ph type="title"/>
          </p:nvPr>
        </p:nvSpPr>
        <p:spPr/>
        <p:txBody>
          <a:bodyPr anchor="ctr"/>
          <a:lstStyle/>
          <a:p>
            <a:pPr defTabSz="914400">
              <a:buNone/>
            </a:pPr>
            <a:r>
              <a:rPr lang="en-US" altLang="zh-CN" b="1" kern="1200" baseline="0" dirty="0">
                <a:latin typeface="+mj-lt"/>
                <a:ea typeface="+mj-ea"/>
                <a:cs typeface="+mj-cs"/>
                <a:sym typeface="宋体" panose="02010600030101010101" pitchFamily="2" charset="-122"/>
              </a:rPr>
              <a:t>4</a:t>
            </a:r>
            <a:r>
              <a:rPr lang="zh-CN" altLang="en-US" b="1" kern="1200" baseline="0" dirty="0">
                <a:latin typeface="+mj-lt"/>
                <a:ea typeface="+mj-ea"/>
                <a:cs typeface="+mj-cs"/>
                <a:sym typeface="宋体" panose="02010600030101010101" pitchFamily="2" charset="-122"/>
              </a:rPr>
              <a:t>、激光通信</a:t>
            </a:r>
            <a:r>
              <a:rPr lang="zh-CN" altLang="en-US" b="1" kern="1200" baseline="0" dirty="0">
                <a:latin typeface="+mj-lt"/>
                <a:ea typeface="+mj-ea"/>
                <a:cs typeface="+mj-cs"/>
              </a:rPr>
              <a:t/>
            </a:r>
            <a:br>
              <a:rPr lang="zh-CN" altLang="en-US" b="1" kern="1200" baseline="0" dirty="0">
                <a:latin typeface="+mj-lt"/>
                <a:ea typeface="+mj-ea"/>
                <a:cs typeface="+mj-cs"/>
              </a:rPr>
            </a:br>
            <a:endParaRPr lang="zh-CN" altLang="en-US" b="1" kern="1200" baseline="0" dirty="0">
              <a:latin typeface="+mj-lt"/>
              <a:ea typeface="+mj-ea"/>
              <a:cs typeface="+mj-cs"/>
            </a:endParaRPr>
          </a:p>
        </p:txBody>
      </p:sp>
      <p:sp>
        <p:nvSpPr>
          <p:cNvPr id="65538" name="文本占位符 2" descr="f2ee45c6b4b54178a752d1e4af8a5240# #矩形 675"/>
          <p:cNvSpPr>
            <a:spLocks noGrp="1"/>
          </p:cNvSpPr>
          <p:nvPr>
            <p:ph type="body" idx="1"/>
          </p:nvPr>
        </p:nvSpPr>
        <p:spPr>
          <a:xfrm>
            <a:off x="628650" y="2227263"/>
            <a:ext cx="4465638" cy="3263900"/>
          </a:xfrm>
          <a:ln w="12700">
            <a:solidFill>
              <a:srgbClr val="1D7792"/>
            </a:solidFill>
            <a:prstDash val="sysDot"/>
            <a:miter/>
          </a:ln>
        </p:spPr>
        <p:txBody>
          <a:bodyPr anchor="t"/>
          <a:lstStyle/>
          <a:p>
            <a:pPr marL="0" indent="0" defTabSz="914400">
              <a:lnSpc>
                <a:spcPct val="150000"/>
              </a:lnSpc>
              <a:buFont typeface="Wingdings" panose="05000000000000000000" pitchFamily="2" charset="2"/>
              <a:buNone/>
            </a:pPr>
            <a:r>
              <a:rPr lang="zh-CN" altLang="en-US" sz="2400" kern="1200" baseline="0">
                <a:latin typeface="黑体" panose="02010609060101010101" pitchFamily="2" charset="-122"/>
                <a:ea typeface="黑体" panose="02010609060101010101" pitchFamily="2" charset="-122"/>
                <a:cs typeface="+mn-cs"/>
              </a:rPr>
              <a:t>激光通信具有通信容量大、保密性强、结构轻便、设备经济等优点。存在的不足是通信距离较短、易受气候影响、瞄准困难。</a:t>
            </a:r>
          </a:p>
        </p:txBody>
      </p:sp>
      <p:pic>
        <p:nvPicPr>
          <p:cNvPr id="65539" name="图片 4"/>
          <p:cNvPicPr>
            <a:picLocks noChangeAspect="1"/>
          </p:cNvPicPr>
          <p:nvPr/>
        </p:nvPicPr>
        <p:blipFill>
          <a:blip r:embed="rId3" cstate="print"/>
          <a:srcRect t="1837" r="4054" b="12877"/>
          <a:stretch>
            <a:fillRect/>
          </a:stretch>
        </p:blipFill>
        <p:spPr>
          <a:xfrm>
            <a:off x="5781675" y="2198688"/>
            <a:ext cx="2795588" cy="2565400"/>
          </a:xfrm>
          <a:prstGeom prst="rect">
            <a:avLst/>
          </a:prstGeom>
          <a:noFill/>
          <a:ln w="9525">
            <a:noFill/>
          </a:ln>
        </p:spPr>
      </p:pic>
      <p:sp>
        <p:nvSpPr>
          <p:cNvPr id="65540" name="文本框 5"/>
          <p:cNvSpPr txBox="1"/>
          <p:nvPr/>
        </p:nvSpPr>
        <p:spPr>
          <a:xfrm>
            <a:off x="5695950" y="5014913"/>
            <a:ext cx="3236913" cy="641350"/>
          </a:xfrm>
          <a:prstGeom prst="rect">
            <a:avLst/>
          </a:prstGeom>
          <a:noFill/>
          <a:ln w="9525">
            <a:noFill/>
          </a:ln>
        </p:spPr>
        <p:txBody>
          <a:bodyPr wrap="square" anchor="t">
            <a:spAutoFit/>
          </a:bodyPr>
          <a:lstStyle/>
          <a:p>
            <a:pPr lvl="0"/>
            <a:r>
              <a:rPr lang="zh-CN" altLang="en-US" sz="1200">
                <a:latin typeface="Arial" panose="020B0604020202020204" pitchFamily="34" charset="0"/>
                <a:ea typeface="宋体" panose="02010600030101010101" pitchFamily="2" charset="-122"/>
              </a:rPr>
              <a:t>来源于http://img1.imgtn.bdimg.com/it/u=3748894515,2328884324&amp;fm=21&amp;gp=0.jpg</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descr="afbae0ddf0234c3bbd5a2eb4a4d10acd# #矩形 674"/>
          <p:cNvSpPr>
            <a:spLocks noGrp="1"/>
          </p:cNvSpPr>
          <p:nvPr>
            <p:ph type="title"/>
          </p:nvPr>
        </p:nvSpPr>
        <p:spPr/>
        <p:txBody>
          <a:bodyPr anchor="ctr"/>
          <a:lstStyle/>
          <a:p>
            <a:pPr defTabSz="914400">
              <a:buNone/>
            </a:pPr>
            <a:r>
              <a:rPr lang="zh-CN" altLang="zh-CN" sz="4000" b="1" kern="1200" baseline="0">
                <a:latin typeface="+mj-lt"/>
                <a:ea typeface="+mj-ea"/>
                <a:cs typeface="+mj-cs"/>
              </a:rPr>
              <a:t>作业与预习内容</a:t>
            </a:r>
          </a:p>
        </p:txBody>
      </p:sp>
      <p:sp>
        <p:nvSpPr>
          <p:cNvPr id="67586" name="文本占位符 2" descr="f2ee45c6b4b54178a752d1e4af8a5240# #矩形 675"/>
          <p:cNvSpPr>
            <a:spLocks noGrp="1"/>
          </p:cNvSpPr>
          <p:nvPr>
            <p:ph type="body" idx="1"/>
          </p:nvPr>
        </p:nvSpPr>
        <p:spPr/>
        <p:txBody>
          <a:bodyPr anchor="t"/>
          <a:lstStyle/>
          <a:p>
            <a:pPr defTabSz="914400">
              <a:buFont typeface="Wingdings" panose="05000000000000000000" pitchFamily="2" charset="2"/>
            </a:pPr>
            <a:r>
              <a:rPr lang="en-US" altLang="zh-CN" kern="1200" baseline="0">
                <a:latin typeface="+mn-lt"/>
                <a:ea typeface="+mn-ea"/>
                <a:cs typeface="+mn-cs"/>
              </a:rPr>
              <a:t>1</a:t>
            </a:r>
            <a:r>
              <a:rPr lang="zh-CN" altLang="en-US" kern="1200" baseline="0">
                <a:latin typeface="+mn-lt"/>
                <a:ea typeface="+mn-ea"/>
                <a:cs typeface="+mn-cs"/>
              </a:rPr>
              <a:t>、作业</a:t>
            </a:r>
          </a:p>
          <a:p>
            <a:pPr defTabSz="914400">
              <a:buFont typeface="Wingdings" panose="05000000000000000000" pitchFamily="2" charset="2"/>
            </a:pPr>
            <a:r>
              <a:rPr lang="en-US" altLang="zh-CN" kern="1200" baseline="0">
                <a:latin typeface="+mn-lt"/>
                <a:ea typeface="+mn-ea"/>
                <a:cs typeface="+mn-cs"/>
              </a:rPr>
              <a:t>P63</a:t>
            </a:r>
            <a:r>
              <a:rPr lang="zh-CN" altLang="en-US" kern="1200" baseline="0">
                <a:latin typeface="+mn-lt"/>
                <a:ea typeface="+mn-ea"/>
                <a:cs typeface="+mn-cs"/>
              </a:rPr>
              <a:t>页</a:t>
            </a:r>
            <a:r>
              <a:rPr lang="en-US" altLang="zh-CN" kern="1200" baseline="0">
                <a:latin typeface="+mn-lt"/>
                <a:ea typeface="+mn-ea"/>
                <a:cs typeface="+mn-cs"/>
              </a:rPr>
              <a:t>2-08</a:t>
            </a:r>
            <a:r>
              <a:rPr lang="zh-CN" altLang="en-US" kern="1200" baseline="0">
                <a:latin typeface="+mn-lt"/>
                <a:ea typeface="+mn-ea"/>
                <a:cs typeface="+mn-cs"/>
              </a:rPr>
              <a:t>、</a:t>
            </a:r>
            <a:r>
              <a:rPr lang="en-US" altLang="zh-CN" kern="1200" baseline="0">
                <a:latin typeface="+mn-lt"/>
                <a:ea typeface="+mn-ea"/>
                <a:cs typeface="+mn-cs"/>
              </a:rPr>
              <a:t>2-09</a:t>
            </a:r>
          </a:p>
          <a:p>
            <a:pPr defTabSz="914400">
              <a:buFont typeface="Wingdings" panose="05000000000000000000" pitchFamily="2" charset="2"/>
            </a:pPr>
            <a:r>
              <a:rPr lang="en-US" altLang="zh-CN" kern="1200" baseline="0">
                <a:latin typeface="+mn-lt"/>
                <a:ea typeface="+mn-ea"/>
                <a:cs typeface="+mn-cs"/>
              </a:rPr>
              <a:t>2</a:t>
            </a:r>
            <a:r>
              <a:rPr lang="zh-CN" altLang="en-US" kern="1200" baseline="0">
                <a:latin typeface="+mn-lt"/>
                <a:ea typeface="+mn-ea"/>
                <a:cs typeface="+mn-cs"/>
              </a:rPr>
              <a:t>、预习内容</a:t>
            </a:r>
          </a:p>
          <a:p>
            <a:pPr defTabSz="914400">
              <a:buFont typeface="Wingdings" panose="05000000000000000000" pitchFamily="2" charset="2"/>
            </a:pPr>
            <a:r>
              <a:rPr lang="zh-CN" altLang="en-US" kern="1200" baseline="0">
                <a:latin typeface="+mn-lt"/>
                <a:ea typeface="+mn-ea"/>
                <a:cs typeface="+mn-cs"/>
              </a:rPr>
              <a:t>知识点</a:t>
            </a:r>
            <a:r>
              <a:rPr lang="en-US" altLang="zh-CN" kern="1200" baseline="0">
                <a:latin typeface="+mn-lt"/>
                <a:ea typeface="+mn-ea"/>
                <a:cs typeface="+mn-cs"/>
              </a:rPr>
              <a:t>3</a:t>
            </a:r>
            <a:r>
              <a:rPr lang="zh-CN" altLang="en-US" kern="1200" baseline="0">
                <a:latin typeface="+mn-lt"/>
                <a:ea typeface="+mn-ea"/>
                <a:cs typeface="+mn-cs"/>
              </a:rPr>
              <a:t>、知识点4</a:t>
            </a:r>
            <a:endParaRPr lang="en-US" altLang="zh-CN" kern="1200" baseline="0">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descr="afbae0ddf0234c3bbd5a2eb4a4d10acd# #矩形 674"/>
          <p:cNvSpPr>
            <a:spLocks noGrp="1"/>
          </p:cNvSpPr>
          <p:nvPr>
            <p:ph type="title"/>
          </p:nvPr>
        </p:nvSpPr>
        <p:spPr/>
        <p:txBody>
          <a:bodyPr wrap="square" lIns="91440" tIns="45720" rIns="91440" bIns="45720" anchor="ctr"/>
          <a:lstStyle/>
          <a:p>
            <a:pPr defTabSz="914400">
              <a:buNone/>
            </a:pPr>
            <a:r>
              <a:rPr lang="en-US" altLang="zh-CN" sz="4000" b="1" kern="1200" baseline="0" dirty="0">
                <a:latin typeface="+mj-lt"/>
                <a:ea typeface="黑体" panose="02010609060101010101" pitchFamily="2" charset="-122"/>
                <a:cs typeface="+mj-cs"/>
              </a:rPr>
              <a:t>4</a:t>
            </a:r>
            <a:r>
              <a:rPr lang="zh-CN" altLang="en-US" sz="4000" b="1" kern="1200" baseline="0" dirty="0">
                <a:latin typeface="+mj-lt"/>
                <a:ea typeface="黑体" panose="02010609060101010101" pitchFamily="2" charset="-122"/>
                <a:cs typeface="+mj-cs"/>
              </a:rPr>
              <a:t>、电气特性的含义</a:t>
            </a:r>
          </a:p>
        </p:txBody>
      </p:sp>
      <p:sp>
        <p:nvSpPr>
          <p:cNvPr id="14338" name="Rectangle 3" descr="f2ee45c6b4b54178a752d1e4af8a5240# #矩形 675"/>
          <p:cNvSpPr>
            <a:spLocks noGrp="1"/>
          </p:cNvSpPr>
          <p:nvPr>
            <p:ph type="body"/>
          </p:nvPr>
        </p:nvSpPr>
        <p:spPr>
          <a:xfrm>
            <a:off x="500034" y="1071546"/>
            <a:ext cx="7848600" cy="1214446"/>
          </a:xfrm>
        </p:spPr>
        <p:txBody>
          <a:bodyPr wrap="square" lIns="91440" tIns="45720" rIns="91440" bIns="45720" anchor="t"/>
          <a:lstStyle/>
          <a:p>
            <a:pPr lvl="0" algn="l">
              <a:lnSpc>
                <a:spcPct val="120000"/>
              </a:lnSpc>
              <a:buNone/>
            </a:pPr>
            <a:r>
              <a:rPr lang="zh-CN" altLang="en-US" sz="3200" b="1" dirty="0">
                <a:solidFill>
                  <a:srgbClr val="00CC00"/>
                </a:solidFill>
                <a:latin typeface="黑体" panose="02010609060101010101" pitchFamily="2" charset="-122"/>
                <a:ea typeface="黑体" panose="02010609060101010101" pitchFamily="2" charset="-122"/>
                <a:sym typeface="幼圆" panose="02010509060101010101" pitchFamily="49" charset="-122"/>
              </a:rPr>
              <a:t>电气特性</a:t>
            </a:r>
            <a:r>
              <a:rPr lang="zh-CN" altLang="en-US" sz="3200" b="1" dirty="0">
                <a:solidFill>
                  <a:srgbClr val="222A35"/>
                </a:solidFill>
                <a:latin typeface="黑体" panose="02010609060101010101" pitchFamily="2" charset="-122"/>
                <a:ea typeface="黑体" panose="02010609060101010101" pitchFamily="2" charset="-122"/>
                <a:sym typeface="宋体" panose="02010600030101010101" pitchFamily="2" charset="-122"/>
              </a:rPr>
              <a:t>指明在接口电缆的各条线上出现电压的范围。</a:t>
            </a:r>
            <a:endParaRPr lang="en-US" altLang="zh-CN" sz="3200" b="1" dirty="0">
              <a:solidFill>
                <a:srgbClr val="222A35"/>
              </a:solidFill>
              <a:latin typeface="黑体" panose="02010609060101010101" pitchFamily="2" charset="-122"/>
              <a:ea typeface="黑体" panose="02010609060101010101" pitchFamily="2" charset="-122"/>
              <a:sym typeface="宋体" panose="02010600030101010101" pitchFamily="2" charset="-122"/>
            </a:endParaRPr>
          </a:p>
          <a:p>
            <a:pPr algn="l">
              <a:lnSpc>
                <a:spcPct val="120000"/>
              </a:lnSpc>
            </a:pPr>
            <a:r>
              <a:rPr lang="en-US" altLang="zh-CN" sz="3200" b="1" dirty="0"/>
              <a:t>	</a:t>
            </a:r>
            <a:r>
              <a:rPr lang="zh-CN" altLang="en-US" sz="3200" b="1" dirty="0" smtClean="0"/>
              <a:t>物理层</a:t>
            </a:r>
            <a:r>
              <a:rPr lang="zh-CN" altLang="en-US" sz="3200" b="1" dirty="0"/>
              <a:t>的电气特性规定了在物理连接上传输二进制位流时线路上信号电压高低、阻抗匹配情况、传输速率和距离的限制等</a:t>
            </a:r>
            <a:r>
              <a:rPr lang="en-US" altLang="zh-CN" sz="3200" b="1" dirty="0"/>
              <a:t>.</a:t>
            </a:r>
          </a:p>
          <a:p>
            <a:pPr algn="l">
              <a:lnSpc>
                <a:spcPct val="120000"/>
              </a:lnSpc>
            </a:pPr>
            <a:r>
              <a:rPr lang="en-US" altLang="zh-CN" sz="3200" b="1" dirty="0"/>
              <a:t>	</a:t>
            </a:r>
            <a:r>
              <a:rPr lang="zh-CN" altLang="en-US" sz="3200" b="1" dirty="0" smtClean="0"/>
              <a:t>物理层</a:t>
            </a:r>
            <a:r>
              <a:rPr lang="zh-CN" altLang="en-US" sz="3200" b="1" dirty="0"/>
              <a:t>接口的电气特性主要分为三类：</a:t>
            </a:r>
            <a:r>
              <a:rPr lang="zh-CN" altLang="en-US" sz="3200" b="1" dirty="0">
                <a:solidFill>
                  <a:srgbClr val="FF0000"/>
                </a:solidFill>
              </a:rPr>
              <a:t>非平衡型，新的非平衡型和新的平衡型</a:t>
            </a:r>
            <a:r>
              <a:rPr lang="zh-CN" altLang="en-US" sz="3200" b="1" dirty="0"/>
              <a:t>。 </a:t>
            </a:r>
            <a:endParaRPr lang="en-US" altLang="zh-CN" sz="3200" b="1" dirty="0">
              <a:solidFill>
                <a:srgbClr val="303030"/>
              </a:solidFill>
              <a:latin typeface="黑体" panose="02010609060101010101" pitchFamily="2" charset="-122"/>
              <a:ea typeface="黑体" panose="02010609060101010101" pitchFamily="2" charset="-122"/>
              <a:sym typeface="幼圆" panose="02010509060101010101" pitchFamily="49" charset="-122"/>
            </a:endParaRPr>
          </a:p>
          <a:p>
            <a:pPr lvl="0" algn="l">
              <a:lnSpc>
                <a:spcPct val="120000"/>
              </a:lnSpc>
              <a:buNone/>
            </a:pPr>
            <a:endParaRPr lang="zh-CN" altLang="en-US" sz="3200" b="1" dirty="0">
              <a:solidFill>
                <a:srgbClr val="303030"/>
              </a:solidFill>
              <a:latin typeface="黑体" panose="02010609060101010101" pitchFamily="2" charset="-122"/>
              <a:ea typeface="黑体" panose="02010609060101010101" pitchFamily="2" charset="-122"/>
              <a:sym typeface="幼圆" panose="02010509060101010101" pitchFamily="49" charset="-122"/>
            </a:endParaRPr>
          </a:p>
          <a:p>
            <a:pPr lvl="0" algn="l">
              <a:lnSpc>
                <a:spcPct val="120000"/>
              </a:lnSpc>
              <a:buNone/>
            </a:pPr>
            <a:endParaRPr lang="zh-CN" altLang="en-US" sz="3200" b="1" dirty="0">
              <a:solidFill>
                <a:srgbClr val="222A35"/>
              </a:solidFill>
              <a:latin typeface="黑体" panose="02010609060101010101" pitchFamily="2" charset="-122"/>
              <a:ea typeface="黑体" panose="02010609060101010101" pitchFamily="2" charset="-122"/>
              <a:sym typeface="宋体" panose="02010600030101010101" pitchFamily="2" charset="-122"/>
            </a:endParaRPr>
          </a:p>
          <a:p>
            <a:pPr lvl="0" algn="l">
              <a:lnSpc>
                <a:spcPct val="120000"/>
              </a:lnSpc>
              <a:buNone/>
            </a:pPr>
            <a:endParaRPr lang="zh-CN" altLang="en-US" sz="3200" b="1" dirty="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descr="afbae0ddf0234c3bbd5a2eb4a4d10acd# #矩形 674"/>
          <p:cNvSpPr>
            <a:spLocks noGrp="1"/>
          </p:cNvSpPr>
          <p:nvPr>
            <p:ph type="title"/>
          </p:nvPr>
        </p:nvSpPr>
        <p:spPr/>
        <p:txBody>
          <a:bodyPr wrap="square" lIns="91440" tIns="45720" rIns="91440" bIns="45720" anchor="ctr"/>
          <a:lstStyle/>
          <a:p>
            <a:pPr defTabSz="914400">
              <a:buNone/>
            </a:pPr>
            <a:r>
              <a:rPr lang="en-US" altLang="zh-CN" sz="4000" b="1" kern="1200" baseline="0" dirty="0">
                <a:latin typeface="+mj-lt"/>
                <a:ea typeface="黑体" panose="02010609060101010101" pitchFamily="2" charset="-122"/>
                <a:cs typeface="+mj-cs"/>
              </a:rPr>
              <a:t>4</a:t>
            </a:r>
            <a:r>
              <a:rPr lang="zh-CN" altLang="en-US" sz="4000" b="1" kern="1200" baseline="0" dirty="0">
                <a:latin typeface="+mj-lt"/>
                <a:ea typeface="黑体" panose="02010609060101010101" pitchFamily="2" charset="-122"/>
                <a:cs typeface="+mj-cs"/>
              </a:rPr>
              <a:t>、电气特性的含义</a:t>
            </a:r>
            <a:endParaRPr lang="zh-CN" altLang="en-US" sz="4000" kern="1200" baseline="0" dirty="0">
              <a:latin typeface="+mj-lt"/>
              <a:ea typeface="+mj-ea"/>
              <a:cs typeface="+mj-cs"/>
            </a:endParaRPr>
          </a:p>
        </p:txBody>
      </p:sp>
      <p:sp>
        <p:nvSpPr>
          <p:cNvPr id="15362" name="文本占位符 2" descr="f2ee45c6b4b54178a752d1e4af8a5240# #矩形 675"/>
          <p:cNvSpPr>
            <a:spLocks noGrp="1"/>
          </p:cNvSpPr>
          <p:nvPr>
            <p:ph type="body" idx="1"/>
          </p:nvPr>
        </p:nvSpPr>
        <p:spPr>
          <a:xfrm>
            <a:off x="428625" y="1214438"/>
            <a:ext cx="8229600" cy="5081587"/>
          </a:xfrm>
        </p:spPr>
        <p:txBody>
          <a:bodyPr wrap="square" lIns="91440" tIns="45720" rIns="91440" bIns="45720" anchor="t"/>
          <a:lstStyle/>
          <a:p>
            <a:pPr defTabSz="914400">
              <a:lnSpc>
                <a:spcPct val="120000"/>
              </a:lnSpc>
              <a:buFont typeface="Wingdings" panose="05000000000000000000" pitchFamily="2" charset="2"/>
              <a:buNone/>
            </a:pPr>
            <a:r>
              <a:rPr lang="en-US" altLang="zh-CN" sz="2400" kern="1200" baseline="0" dirty="0">
                <a:solidFill>
                  <a:srgbClr val="FF0000"/>
                </a:solidFill>
                <a:latin typeface="黑体" panose="02010609060101010101" pitchFamily="2" charset="-122"/>
                <a:ea typeface="黑体" panose="02010609060101010101" pitchFamily="2" charset="-122"/>
                <a:cs typeface="+mn-cs"/>
                <a:sym typeface="幼圆" panose="02010509060101010101" pitchFamily="49" charset="-122"/>
              </a:rPr>
              <a:t>(1)</a:t>
            </a:r>
            <a:r>
              <a:rPr lang="zh-CN" altLang="en-US" sz="2400" kern="1200" baseline="0" dirty="0">
                <a:solidFill>
                  <a:srgbClr val="FF0000"/>
                </a:solidFill>
                <a:latin typeface="+mn-lt"/>
                <a:ea typeface="+mn-ea"/>
                <a:cs typeface="+mn-cs"/>
              </a:rPr>
              <a:t>非平衡型</a:t>
            </a:r>
            <a:r>
              <a:rPr lang="zh-CN" altLang="en-US" sz="2400" kern="1200" baseline="0" dirty="0">
                <a:latin typeface="+mn-lt"/>
                <a:ea typeface="+mn-ea"/>
                <a:cs typeface="+mn-cs"/>
              </a:rPr>
              <a:t>．信号的电平是用</a:t>
            </a:r>
            <a:r>
              <a:rPr lang="en-US" altLang="zh-CN" sz="2400" kern="1200" baseline="0" dirty="0">
                <a:latin typeface="+mn-lt"/>
                <a:ea typeface="+mn-ea"/>
                <a:cs typeface="+mn-cs"/>
              </a:rPr>
              <a:t>+5V</a:t>
            </a:r>
            <a:r>
              <a:rPr lang="zh-CN" altLang="en-US" sz="2400" kern="1200" baseline="0" dirty="0">
                <a:latin typeface="+mn-lt"/>
                <a:ea typeface="+mn-ea"/>
                <a:cs typeface="+mn-cs"/>
              </a:rPr>
              <a:t>～</a:t>
            </a:r>
            <a:r>
              <a:rPr lang="en-US" altLang="zh-CN" sz="2400" kern="1200" baseline="0" dirty="0">
                <a:latin typeface="+mn-lt"/>
                <a:ea typeface="+mn-ea"/>
                <a:cs typeface="+mn-cs"/>
              </a:rPr>
              <a:t>+15V</a:t>
            </a:r>
            <a:r>
              <a:rPr lang="zh-CN" altLang="en-US" sz="2400" kern="1200" baseline="0" dirty="0">
                <a:latin typeface="+mn-lt"/>
                <a:ea typeface="+mn-ea"/>
                <a:cs typeface="+mn-cs"/>
              </a:rPr>
              <a:t>，表示二进制</a:t>
            </a:r>
            <a:r>
              <a:rPr lang="en-US" altLang="zh-CN" sz="2400" kern="1200" baseline="0" dirty="0">
                <a:latin typeface="+mn-lt"/>
                <a:ea typeface="+mn-ea"/>
                <a:cs typeface="+mn-cs"/>
              </a:rPr>
              <a:t>"0"</a:t>
            </a:r>
            <a:r>
              <a:rPr lang="zh-CN" altLang="en-US" sz="2400" kern="1200" baseline="0" dirty="0">
                <a:latin typeface="+mn-lt"/>
                <a:ea typeface="+mn-ea"/>
                <a:cs typeface="+mn-cs"/>
              </a:rPr>
              <a:t>，用</a:t>
            </a:r>
            <a:r>
              <a:rPr lang="en-US" altLang="zh-CN" sz="2400" kern="1200" baseline="0" dirty="0">
                <a:latin typeface="+mn-lt"/>
                <a:ea typeface="+mn-ea"/>
                <a:cs typeface="+mn-cs"/>
              </a:rPr>
              <a:t>-5V</a:t>
            </a:r>
            <a:r>
              <a:rPr lang="zh-CN" altLang="en-US" sz="2400" kern="1200" baseline="0" dirty="0">
                <a:latin typeface="+mn-lt"/>
                <a:ea typeface="+mn-ea"/>
                <a:cs typeface="+mn-cs"/>
              </a:rPr>
              <a:t>～</a:t>
            </a:r>
            <a:r>
              <a:rPr lang="en-US" altLang="zh-CN" sz="2400" kern="1200" baseline="0" dirty="0">
                <a:latin typeface="+mn-lt"/>
                <a:ea typeface="+mn-ea"/>
                <a:cs typeface="+mn-cs"/>
              </a:rPr>
              <a:t>-15V</a:t>
            </a:r>
            <a:r>
              <a:rPr lang="zh-CN" altLang="en-US" sz="2400" kern="1200" baseline="0" dirty="0">
                <a:latin typeface="+mn-lt"/>
                <a:ea typeface="+mn-ea"/>
                <a:cs typeface="+mn-cs"/>
              </a:rPr>
              <a:t>，表示二进制</a:t>
            </a:r>
            <a:r>
              <a:rPr lang="en-US" altLang="zh-CN" sz="2400" kern="1200" baseline="0" dirty="0">
                <a:latin typeface="+mn-lt"/>
                <a:ea typeface="+mn-ea"/>
                <a:cs typeface="+mn-cs"/>
              </a:rPr>
              <a:t>"1"</a:t>
            </a:r>
            <a:r>
              <a:rPr lang="zh-CN" altLang="en-US" sz="2400" kern="1200" baseline="0" dirty="0">
                <a:latin typeface="+mn-lt"/>
                <a:ea typeface="+mn-ea"/>
                <a:cs typeface="+mn-cs"/>
              </a:rPr>
              <a:t>．信号传输速率限于</a:t>
            </a:r>
            <a:r>
              <a:rPr lang="en-US" altLang="zh-CN" sz="2400" kern="1200" baseline="0" dirty="0">
                <a:latin typeface="+mn-lt"/>
                <a:ea typeface="+mn-ea"/>
                <a:cs typeface="+mn-cs"/>
              </a:rPr>
              <a:t>20Kbps</a:t>
            </a:r>
            <a:r>
              <a:rPr lang="zh-CN" altLang="en-US" sz="2400" kern="1200" baseline="0" dirty="0">
                <a:latin typeface="+mn-lt"/>
                <a:ea typeface="+mn-ea"/>
                <a:cs typeface="+mn-cs"/>
              </a:rPr>
              <a:t>以内，电线长度限于</a:t>
            </a:r>
            <a:r>
              <a:rPr lang="en-US" altLang="zh-CN" sz="2400" kern="1200" baseline="0" dirty="0">
                <a:latin typeface="+mn-lt"/>
                <a:ea typeface="+mn-ea"/>
                <a:cs typeface="+mn-cs"/>
              </a:rPr>
              <a:t>15M</a:t>
            </a:r>
            <a:r>
              <a:rPr lang="zh-CN" altLang="en-US" sz="2400" kern="1200" baseline="0" dirty="0">
                <a:latin typeface="+mn-lt"/>
                <a:ea typeface="+mn-ea"/>
                <a:cs typeface="+mn-cs"/>
              </a:rPr>
              <a:t>以内．</a:t>
            </a:r>
            <a:endParaRPr lang="en-US" altLang="zh-CN" sz="2400" kern="1200" baseline="0" dirty="0">
              <a:latin typeface="+mn-lt"/>
              <a:ea typeface="+mn-ea"/>
              <a:cs typeface="+mn-cs"/>
            </a:endParaRPr>
          </a:p>
          <a:p>
            <a:pPr defTabSz="914400">
              <a:lnSpc>
                <a:spcPct val="120000"/>
              </a:lnSpc>
              <a:buFont typeface="Wingdings" panose="05000000000000000000" pitchFamily="2" charset="2"/>
              <a:buNone/>
            </a:pPr>
            <a:r>
              <a:rPr lang="en-US" altLang="zh-CN" sz="2400" kern="1200" baseline="0" dirty="0">
                <a:solidFill>
                  <a:srgbClr val="FF0000"/>
                </a:solidFill>
                <a:latin typeface="黑体" panose="02010609060101010101" pitchFamily="2" charset="-122"/>
                <a:ea typeface="黑体" panose="02010609060101010101" pitchFamily="2" charset="-122"/>
                <a:cs typeface="+mn-cs"/>
                <a:sym typeface="宋体" panose="02010600030101010101" pitchFamily="2" charset="-122"/>
              </a:rPr>
              <a:t>(2)</a:t>
            </a:r>
            <a:r>
              <a:rPr lang="zh-CN" altLang="en-US" sz="2400" kern="1200" baseline="0" dirty="0">
                <a:solidFill>
                  <a:srgbClr val="FF0000"/>
                </a:solidFill>
                <a:latin typeface="+mn-lt"/>
                <a:ea typeface="+mn-ea"/>
                <a:cs typeface="+mn-cs"/>
              </a:rPr>
              <a:t>新的非平衡型</a:t>
            </a:r>
            <a:r>
              <a:rPr lang="en-US" altLang="zh-CN" sz="2400" kern="1200" baseline="0" dirty="0">
                <a:latin typeface="+mn-lt"/>
                <a:ea typeface="+mn-ea"/>
                <a:cs typeface="+mn-cs"/>
              </a:rPr>
              <a:t>.</a:t>
            </a:r>
            <a:r>
              <a:rPr lang="zh-CN" altLang="en-US" sz="2400" kern="1200" baseline="0" dirty="0">
                <a:latin typeface="+mn-lt"/>
                <a:ea typeface="+mn-ea"/>
                <a:cs typeface="+mn-cs"/>
              </a:rPr>
              <a:t>信号的电平使用</a:t>
            </a:r>
            <a:r>
              <a:rPr lang="en-US" altLang="zh-CN" sz="2400" kern="1200" baseline="0" dirty="0">
                <a:latin typeface="+mn-lt"/>
                <a:ea typeface="+mn-ea"/>
                <a:cs typeface="+mn-cs"/>
              </a:rPr>
              <a:t>+4v~+6v</a:t>
            </a:r>
            <a:r>
              <a:rPr lang="zh-CN" altLang="en-US" sz="2400" kern="1200" baseline="0" dirty="0">
                <a:latin typeface="+mn-lt"/>
                <a:ea typeface="+mn-ea"/>
                <a:cs typeface="+mn-cs"/>
              </a:rPr>
              <a:t>表示二进制</a:t>
            </a:r>
            <a:r>
              <a:rPr lang="en-US" altLang="zh-CN" sz="2400" kern="1200" baseline="0" dirty="0">
                <a:latin typeface="+mn-lt"/>
                <a:ea typeface="+mn-ea"/>
                <a:cs typeface="+mn-cs"/>
              </a:rPr>
              <a:t>"0"</a:t>
            </a:r>
            <a:r>
              <a:rPr lang="zh-CN" altLang="en-US" sz="2400" kern="1200" baseline="0" dirty="0">
                <a:latin typeface="+mn-lt"/>
                <a:ea typeface="+mn-ea"/>
                <a:cs typeface="+mn-cs"/>
              </a:rPr>
              <a:t>，用－</a:t>
            </a:r>
            <a:r>
              <a:rPr lang="en-US" altLang="zh-CN" sz="2400" kern="1200" baseline="0" dirty="0">
                <a:latin typeface="+mn-lt"/>
                <a:ea typeface="+mn-ea"/>
                <a:cs typeface="+mn-cs"/>
              </a:rPr>
              <a:t>4V</a:t>
            </a:r>
            <a:r>
              <a:rPr lang="zh-CN" altLang="en-US" sz="2400" kern="1200" baseline="0" dirty="0">
                <a:latin typeface="+mn-lt"/>
                <a:ea typeface="+mn-ea"/>
                <a:cs typeface="+mn-cs"/>
              </a:rPr>
              <a:t>～－</a:t>
            </a:r>
            <a:r>
              <a:rPr lang="en-US" altLang="zh-CN" sz="2400" kern="1200" baseline="0" dirty="0">
                <a:latin typeface="+mn-lt"/>
                <a:ea typeface="+mn-ea"/>
                <a:cs typeface="+mn-cs"/>
              </a:rPr>
              <a:t>6V</a:t>
            </a:r>
            <a:r>
              <a:rPr lang="zh-CN" altLang="en-US" sz="2400" kern="1200" baseline="0" dirty="0">
                <a:latin typeface="+mn-lt"/>
                <a:ea typeface="+mn-ea"/>
                <a:cs typeface="+mn-cs"/>
              </a:rPr>
              <a:t>表示二进制</a:t>
            </a:r>
            <a:r>
              <a:rPr lang="en-US" altLang="zh-CN" sz="2400" kern="1200" baseline="0" dirty="0">
                <a:latin typeface="+mn-lt"/>
                <a:ea typeface="+mn-ea"/>
                <a:cs typeface="+mn-cs"/>
              </a:rPr>
              <a:t>"1"</a:t>
            </a:r>
            <a:r>
              <a:rPr lang="zh-CN" altLang="en-US" sz="2400" kern="1200" baseline="0" dirty="0">
                <a:latin typeface="+mn-lt"/>
                <a:ea typeface="+mn-ea"/>
                <a:cs typeface="+mn-cs"/>
              </a:rPr>
              <a:t>．当传输距离达到</a:t>
            </a:r>
            <a:r>
              <a:rPr lang="en-US" altLang="zh-CN" sz="2400" kern="1200" baseline="0" dirty="0">
                <a:latin typeface="+mn-lt"/>
                <a:ea typeface="+mn-ea"/>
                <a:cs typeface="+mn-cs"/>
              </a:rPr>
              <a:t>1000M</a:t>
            </a:r>
            <a:r>
              <a:rPr lang="zh-CN" altLang="en-US" sz="2400" kern="1200" baseline="0" dirty="0">
                <a:latin typeface="+mn-lt"/>
                <a:ea typeface="+mn-ea"/>
                <a:cs typeface="+mn-cs"/>
              </a:rPr>
              <a:t>时，信号传输速率在</a:t>
            </a:r>
            <a:r>
              <a:rPr lang="en-US" altLang="zh-CN" sz="2400" kern="1200" baseline="0" dirty="0">
                <a:latin typeface="+mn-lt"/>
                <a:ea typeface="+mn-ea"/>
                <a:cs typeface="+mn-cs"/>
              </a:rPr>
              <a:t>3kbps</a:t>
            </a:r>
            <a:r>
              <a:rPr lang="zh-CN" altLang="en-US" sz="2400" kern="1200" baseline="0" dirty="0">
                <a:latin typeface="+mn-lt"/>
                <a:ea typeface="+mn-ea"/>
                <a:cs typeface="+mn-cs"/>
              </a:rPr>
              <a:t>以下，随着传输速率的提高，传输距离将缩短</a:t>
            </a:r>
            <a:r>
              <a:rPr lang="en-US" altLang="zh-CN" sz="2400" kern="1200" baseline="0" dirty="0">
                <a:latin typeface="+mn-lt"/>
                <a:ea typeface="+mn-ea"/>
                <a:cs typeface="+mn-cs"/>
              </a:rPr>
              <a:t>.</a:t>
            </a:r>
          </a:p>
          <a:p>
            <a:pPr defTabSz="914400">
              <a:lnSpc>
                <a:spcPct val="120000"/>
              </a:lnSpc>
              <a:buFont typeface="Wingdings" panose="05000000000000000000" pitchFamily="2" charset="2"/>
              <a:buNone/>
            </a:pPr>
            <a:r>
              <a:rPr lang="en-US" altLang="zh-CN" sz="2400" kern="1200" baseline="0" dirty="0">
                <a:solidFill>
                  <a:srgbClr val="FF0000"/>
                </a:solidFill>
                <a:latin typeface="黑体" panose="02010609060101010101" pitchFamily="2" charset="-122"/>
                <a:ea typeface="黑体" panose="02010609060101010101" pitchFamily="2" charset="-122"/>
                <a:cs typeface="+mn-cs"/>
                <a:sym typeface="宋体" panose="02010600030101010101" pitchFamily="2" charset="-122"/>
              </a:rPr>
              <a:t>(3)</a:t>
            </a:r>
            <a:r>
              <a:rPr lang="zh-CN" altLang="en-US" sz="2400" kern="1200" baseline="0" dirty="0">
                <a:solidFill>
                  <a:srgbClr val="FF0000"/>
                </a:solidFill>
                <a:latin typeface="+mn-lt"/>
                <a:ea typeface="+mn-ea"/>
                <a:cs typeface="+mn-cs"/>
              </a:rPr>
              <a:t>新的平衡型</a:t>
            </a:r>
            <a:r>
              <a:rPr lang="en-US" altLang="zh-CN" sz="2400" kern="1200" baseline="0" dirty="0">
                <a:latin typeface="+mn-lt"/>
                <a:ea typeface="+mn-ea"/>
                <a:cs typeface="+mn-cs"/>
              </a:rPr>
              <a:t>.</a:t>
            </a:r>
            <a:r>
              <a:rPr lang="zh-CN" altLang="en-US" sz="2400" kern="1200" baseline="0" dirty="0">
                <a:latin typeface="+mn-lt"/>
                <a:ea typeface="+mn-ea"/>
                <a:cs typeface="+mn-cs"/>
              </a:rPr>
              <a:t>差值在</a:t>
            </a:r>
            <a:r>
              <a:rPr lang="en-US" altLang="zh-CN" sz="2400" kern="1200" baseline="0" dirty="0">
                <a:latin typeface="+mn-lt"/>
                <a:ea typeface="+mn-ea"/>
                <a:cs typeface="+mn-cs"/>
              </a:rPr>
              <a:t>+4V</a:t>
            </a:r>
            <a:r>
              <a:rPr lang="zh-CN" altLang="en-US" sz="2400" kern="1200" baseline="0" dirty="0">
                <a:latin typeface="+mn-lt"/>
                <a:ea typeface="+mn-ea"/>
                <a:cs typeface="+mn-cs"/>
              </a:rPr>
              <a:t>～</a:t>
            </a:r>
            <a:r>
              <a:rPr lang="en-US" altLang="zh-CN" sz="2400" kern="1200" baseline="0" dirty="0">
                <a:latin typeface="+mn-lt"/>
                <a:ea typeface="+mn-ea"/>
                <a:cs typeface="+mn-cs"/>
              </a:rPr>
              <a:t>+6V</a:t>
            </a:r>
            <a:r>
              <a:rPr lang="zh-CN" altLang="en-US" sz="2400" kern="1200" baseline="0" dirty="0">
                <a:latin typeface="+mn-lt"/>
                <a:ea typeface="+mn-ea"/>
                <a:cs typeface="+mn-cs"/>
              </a:rPr>
              <a:t>表示二进制</a:t>
            </a:r>
            <a:r>
              <a:rPr lang="en-US" altLang="zh-CN" sz="2400" kern="1200" baseline="0" dirty="0">
                <a:latin typeface="+mn-lt"/>
                <a:ea typeface="+mn-ea"/>
                <a:cs typeface="+mn-cs"/>
              </a:rPr>
              <a:t>"0"</a:t>
            </a:r>
            <a:r>
              <a:rPr lang="zh-CN" altLang="en-US" sz="2400" kern="1200" baseline="0" dirty="0">
                <a:latin typeface="+mn-lt"/>
                <a:ea typeface="+mn-ea"/>
                <a:cs typeface="+mn-cs"/>
              </a:rPr>
              <a:t>，差值在－</a:t>
            </a:r>
            <a:r>
              <a:rPr lang="en-US" altLang="zh-CN" sz="2400" kern="1200" baseline="0" dirty="0">
                <a:latin typeface="+mn-lt"/>
                <a:ea typeface="+mn-ea"/>
                <a:cs typeface="+mn-cs"/>
              </a:rPr>
              <a:t>4V</a:t>
            </a:r>
            <a:r>
              <a:rPr lang="zh-CN" altLang="en-US" sz="2400" kern="1200" baseline="0" dirty="0">
                <a:latin typeface="+mn-lt"/>
                <a:ea typeface="+mn-ea"/>
                <a:cs typeface="+mn-cs"/>
              </a:rPr>
              <a:t>～－</a:t>
            </a:r>
            <a:r>
              <a:rPr lang="en-US" altLang="zh-CN" sz="2400" kern="1200" baseline="0" dirty="0">
                <a:latin typeface="+mn-lt"/>
                <a:ea typeface="+mn-ea"/>
                <a:cs typeface="+mn-cs"/>
              </a:rPr>
              <a:t>6V</a:t>
            </a:r>
            <a:r>
              <a:rPr lang="zh-CN" altLang="en-US" sz="2400" kern="1200" baseline="0" dirty="0">
                <a:latin typeface="+mn-lt"/>
                <a:ea typeface="+mn-ea"/>
                <a:cs typeface="+mn-cs"/>
              </a:rPr>
              <a:t>表示二进制</a:t>
            </a:r>
            <a:r>
              <a:rPr lang="en-US" altLang="zh-CN" sz="2400" kern="1200" baseline="0" dirty="0">
                <a:latin typeface="+mn-lt"/>
                <a:ea typeface="+mn-ea"/>
                <a:cs typeface="+mn-cs"/>
              </a:rPr>
              <a:t>"1"</a:t>
            </a:r>
            <a:r>
              <a:rPr lang="zh-CN" altLang="en-US" sz="2400" kern="1200" baseline="0" dirty="0">
                <a:latin typeface="+mn-lt"/>
                <a:ea typeface="+mn-ea"/>
                <a:cs typeface="+mn-cs"/>
              </a:rPr>
              <a:t>．当传输距离达到</a:t>
            </a:r>
            <a:r>
              <a:rPr lang="en-US" altLang="zh-CN" sz="2400" kern="1200" baseline="0" dirty="0">
                <a:latin typeface="+mn-lt"/>
                <a:ea typeface="+mn-ea"/>
                <a:cs typeface="+mn-cs"/>
              </a:rPr>
              <a:t>1000M</a:t>
            </a:r>
            <a:r>
              <a:rPr lang="zh-CN" altLang="en-US" sz="2400" kern="1200" baseline="0" dirty="0">
                <a:latin typeface="+mn-lt"/>
                <a:ea typeface="+mn-ea"/>
                <a:cs typeface="+mn-cs"/>
              </a:rPr>
              <a:t>时，信号传输率在</a:t>
            </a:r>
            <a:r>
              <a:rPr lang="en-US" altLang="zh-CN" sz="2400" kern="1200" baseline="0" dirty="0">
                <a:latin typeface="+mn-lt"/>
                <a:ea typeface="+mn-ea"/>
                <a:cs typeface="+mn-cs"/>
              </a:rPr>
              <a:t>100kbps</a:t>
            </a:r>
            <a:r>
              <a:rPr lang="zh-CN" altLang="en-US" sz="2400" kern="1200" baseline="0" dirty="0">
                <a:latin typeface="+mn-lt"/>
                <a:ea typeface="+mn-ea"/>
                <a:cs typeface="+mn-cs"/>
              </a:rPr>
              <a:t>以下；当在</a:t>
            </a:r>
            <a:r>
              <a:rPr lang="en-US" altLang="zh-CN" sz="2400" kern="1200" baseline="0" dirty="0">
                <a:latin typeface="+mn-lt"/>
                <a:ea typeface="+mn-ea"/>
                <a:cs typeface="+mn-cs"/>
              </a:rPr>
              <a:t>10m</a:t>
            </a:r>
            <a:r>
              <a:rPr lang="zh-CN" altLang="en-US" sz="2400" kern="1200" baseline="0" dirty="0">
                <a:latin typeface="+mn-lt"/>
                <a:ea typeface="+mn-ea"/>
                <a:cs typeface="+mn-cs"/>
              </a:rPr>
              <a:t>以内的近距离传输时，速率可达</a:t>
            </a:r>
            <a:r>
              <a:rPr lang="en-US" altLang="zh-CN" sz="2400" kern="1200" baseline="0" dirty="0">
                <a:latin typeface="+mn-lt"/>
                <a:ea typeface="+mn-ea"/>
                <a:cs typeface="+mn-cs"/>
              </a:rPr>
              <a:t>10Mbps.</a:t>
            </a:r>
            <a:endParaRPr lang="zh-CN" altLang="en-US" sz="2400" kern="1200" baseline="0" dirty="0">
              <a:solidFill>
                <a:srgbClr val="222A35"/>
              </a:solidFill>
              <a:latin typeface="黑体" panose="02010609060101010101" pitchFamily="2" charset="-122"/>
              <a:ea typeface="黑体" panose="02010609060101010101" pitchFamily="2" charset="-122"/>
              <a:cs typeface="+mn-cs"/>
              <a:sym typeface="宋体" panose="02010600030101010101" pitchFamily="2" charset="-122"/>
            </a:endParaRPr>
          </a:p>
          <a:p>
            <a:pPr defTabSz="914400">
              <a:buFont typeface="Wingdings" panose="05000000000000000000" pitchFamily="2" charset="2"/>
              <a:buNone/>
            </a:pPr>
            <a:endParaRPr lang="zh-CN" altLang="en-US" sz="2400" kern="1200" baseline="0" dirty="0">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descr="afbae0ddf0234c3bbd5a2eb4a4d10acd# #矩形 674"/>
          <p:cNvSpPr>
            <a:spLocks noGrp="1"/>
          </p:cNvSpPr>
          <p:nvPr>
            <p:ph type="title"/>
          </p:nvPr>
        </p:nvSpPr>
        <p:spPr/>
        <p:txBody>
          <a:bodyPr wrap="square" lIns="91440" tIns="45720" rIns="91440" bIns="45720" anchor="ctr"/>
          <a:lstStyle/>
          <a:p>
            <a:pPr defTabSz="914400">
              <a:buNone/>
            </a:pPr>
            <a:r>
              <a:rPr lang="en-US" altLang="zh-CN" sz="4000" b="1" kern="1200" baseline="0" dirty="0">
                <a:latin typeface="+mj-lt"/>
                <a:ea typeface="黑体" panose="02010609060101010101" pitchFamily="2" charset="-122"/>
                <a:cs typeface="+mj-cs"/>
              </a:rPr>
              <a:t>5</a:t>
            </a:r>
            <a:r>
              <a:rPr lang="zh-CN" altLang="en-US" sz="4000" b="1" kern="1200" baseline="0" dirty="0">
                <a:latin typeface="+mj-lt"/>
                <a:ea typeface="黑体" panose="02010609060101010101" pitchFamily="2" charset="-122"/>
                <a:cs typeface="+mj-cs"/>
              </a:rPr>
              <a:t>、功能特性的含义</a:t>
            </a:r>
          </a:p>
        </p:txBody>
      </p:sp>
      <p:sp>
        <p:nvSpPr>
          <p:cNvPr id="16386" name="Rectangle 3" descr="f2ee45c6b4b54178a752d1e4af8a5240# #矩形 675"/>
          <p:cNvSpPr>
            <a:spLocks noGrp="1"/>
          </p:cNvSpPr>
          <p:nvPr>
            <p:ph type="body"/>
          </p:nvPr>
        </p:nvSpPr>
        <p:spPr>
          <a:xfrm>
            <a:off x="428625" y="1143000"/>
            <a:ext cx="8229600" cy="5081588"/>
          </a:xfrm>
        </p:spPr>
        <p:txBody>
          <a:bodyPr wrap="square" lIns="91440" tIns="45720" rIns="91440" bIns="45720" anchor="t"/>
          <a:lstStyle/>
          <a:p>
            <a:pPr lvl="0" algn="l">
              <a:lnSpc>
                <a:spcPct val="150000"/>
              </a:lnSpc>
              <a:buNone/>
            </a:pPr>
            <a:r>
              <a:rPr lang="zh-CN" altLang="en-US" sz="3600" dirty="0">
                <a:solidFill>
                  <a:srgbClr val="00CC00"/>
                </a:solidFill>
                <a:latin typeface="黑体" panose="02010609060101010101" pitchFamily="2" charset="-122"/>
                <a:ea typeface="黑体" panose="02010609060101010101" pitchFamily="2" charset="-122"/>
                <a:sym typeface="幼圆" panose="02010509060101010101" pitchFamily="49" charset="-122"/>
              </a:rPr>
              <a:t> 功能特性</a:t>
            </a:r>
            <a:r>
              <a:rPr lang="zh-CN" altLang="en-US" sz="3600" dirty="0">
                <a:latin typeface="黑体" panose="02010609060101010101" pitchFamily="2" charset="-122"/>
                <a:ea typeface="黑体" panose="02010609060101010101" pitchFamily="2" charset="-122"/>
              </a:rPr>
              <a:t>规定了物理接口上各条信号线的功能分配和确切定义。物理接口信号线一般分为数据线、控制线、定时线和地线。 </a:t>
            </a:r>
            <a:endParaRPr lang="en-US" altLang="zh-CN" sz="3600" dirty="0">
              <a:solidFill>
                <a:srgbClr val="222A35"/>
              </a:solidFill>
              <a:latin typeface="黑体" panose="02010609060101010101" pitchFamily="2" charset="-122"/>
              <a:ea typeface="黑体" panose="02010609060101010101" pitchFamily="2" charset="-122"/>
              <a:sym typeface="宋体" panose="02010600030101010101" pitchFamily="2" charset="-122"/>
            </a:endParaRPr>
          </a:p>
          <a:p>
            <a:pPr lvl="0" algn="l">
              <a:lnSpc>
                <a:spcPct val="150000"/>
              </a:lnSpc>
              <a:buNone/>
            </a:pPr>
            <a:r>
              <a:rPr lang="en-US" altLang="zh-CN" sz="3600" dirty="0">
                <a:latin typeface="黑体" panose="02010609060101010101" pitchFamily="2" charset="-122"/>
                <a:ea typeface="黑体" panose="02010609060101010101" pitchFamily="2" charset="-122"/>
              </a:rPr>
              <a:t>		</a:t>
            </a:r>
            <a:endParaRPr lang="en-US" altLang="zh-CN" sz="3600" dirty="0">
              <a:solidFill>
                <a:srgbClr val="303030"/>
              </a:solidFill>
              <a:latin typeface="黑体" panose="02010609060101010101" pitchFamily="2" charset="-122"/>
              <a:ea typeface="黑体" panose="02010609060101010101" pitchFamily="2" charset="-122"/>
              <a:sym typeface="幼圆" panose="02010509060101010101"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第二章-物理层">
  <a:themeElements>
    <a:clrScheme name="">
      <a:dk1>
        <a:srgbClr val="1D528D"/>
      </a:dk1>
      <a:lt1>
        <a:srgbClr val="FFFFFF"/>
      </a:lt1>
      <a:dk2>
        <a:srgbClr val="000000"/>
      </a:dk2>
      <a:lt2>
        <a:srgbClr val="DDDDDD"/>
      </a:lt2>
      <a:accent1>
        <a:srgbClr val="2CA3C8"/>
      </a:accent1>
      <a:accent2>
        <a:srgbClr val="FF9900"/>
      </a:accent2>
      <a:accent3>
        <a:srgbClr val="FFFFFF"/>
      </a:accent3>
      <a:accent4>
        <a:srgbClr val="174579"/>
      </a:accent4>
      <a:accent5>
        <a:srgbClr val="ACCEE0"/>
      </a:accent5>
      <a:accent6>
        <a:srgbClr val="E58900"/>
      </a:accent6>
      <a:hlink>
        <a:srgbClr val="9999FF"/>
      </a:hlink>
      <a:folHlink>
        <a:srgbClr val="969696"/>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666699"/>
        </a:dk1>
        <a:lt1>
          <a:srgbClr val="FFFFFF"/>
        </a:lt1>
        <a:dk2>
          <a:srgbClr val="000000"/>
        </a:dk2>
        <a:lt2>
          <a:srgbClr val="F7F4D5"/>
        </a:lt2>
        <a:accent1>
          <a:srgbClr val="72B88E"/>
        </a:accent1>
        <a:accent2>
          <a:srgbClr val="C78DD7"/>
        </a:accent2>
        <a:accent3>
          <a:srgbClr val="FFFFFF"/>
        </a:accent3>
        <a:accent4>
          <a:srgbClr val="575783"/>
        </a:accent4>
        <a:accent5>
          <a:srgbClr val="BCD8C6"/>
        </a:accent5>
        <a:accent6>
          <a:srgbClr val="B27EC1"/>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
        <a:dk1>
          <a:srgbClr val="29698D"/>
        </a:dk1>
        <a:lt1>
          <a:srgbClr val="FFFFFF"/>
        </a:lt1>
        <a:dk2>
          <a:srgbClr val="000000"/>
        </a:dk2>
        <a:lt2>
          <a:srgbClr val="D6E1E2"/>
        </a:lt2>
        <a:accent1>
          <a:srgbClr val="458F8F"/>
        </a:accent1>
        <a:accent2>
          <a:srgbClr val="CCCC00"/>
        </a:accent2>
        <a:accent3>
          <a:srgbClr val="FFFFFF"/>
        </a:accent3>
        <a:accent4>
          <a:srgbClr val="225979"/>
        </a:accent4>
        <a:accent5>
          <a:srgbClr val="B1C6C6"/>
        </a:accent5>
        <a:accent6>
          <a:srgbClr val="B7B700"/>
        </a:accent6>
        <a:hlink>
          <a:srgbClr val="33CC33"/>
        </a:hlink>
        <a:folHlink>
          <a:srgbClr val="83A6A7"/>
        </a:folHlink>
      </a:clrScheme>
      <a:clrMap bg1="lt1" tx1="dk1" bg2="lt2" tx2="dk2" accent1="accent1" accent2="accent2" accent3="accent3" accent4="accent4" accent5="accent5" accent6="accent6" hlink="hlink" folHlink="folHlink"/>
    </a:extraClrScheme>
    <a:extraClrScheme>
      <a:clrScheme name="">
        <a:dk1>
          <a:srgbClr val="1D528D"/>
        </a:dk1>
        <a:lt1>
          <a:srgbClr val="FFFFFF"/>
        </a:lt1>
        <a:dk2>
          <a:srgbClr val="000000"/>
        </a:dk2>
        <a:lt2>
          <a:srgbClr val="DDDDDD"/>
        </a:lt2>
        <a:accent1>
          <a:srgbClr val="2CA3C8"/>
        </a:accent1>
        <a:accent2>
          <a:srgbClr val="FF9900"/>
        </a:accent2>
        <a:accent3>
          <a:srgbClr val="FFFFFF"/>
        </a:accent3>
        <a:accent4>
          <a:srgbClr val="174579"/>
        </a:accent4>
        <a:accent5>
          <a:srgbClr val="ACCEE0"/>
        </a:accent5>
        <a:accent6>
          <a:srgbClr val="E589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第二章-物理层</Template>
  <TotalTime>15</TotalTime>
  <Words>2907</Words>
  <Application>Microsoft Office PowerPoint</Application>
  <PresentationFormat>全屏显示(4:3)</PresentationFormat>
  <Paragraphs>384</Paragraphs>
  <Slides>61</Slides>
  <Notes>17</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61</vt:i4>
      </vt:variant>
    </vt:vector>
  </HeadingPairs>
  <TitlesOfParts>
    <vt:vector size="65" baseType="lpstr">
      <vt:lpstr>第二章-物理层</vt:lpstr>
      <vt:lpstr>自定义设计方案</vt:lpstr>
      <vt:lpstr>Bitmap Image</vt:lpstr>
      <vt:lpstr>Visio.Drawing.11</vt:lpstr>
      <vt:lpstr>第2章   物理层</vt:lpstr>
      <vt:lpstr>PowerPoint 演示文稿</vt:lpstr>
      <vt:lpstr>PowerPoint 演示文稿</vt:lpstr>
      <vt:lpstr>1、物理层的基本概念</vt:lpstr>
      <vt:lpstr>知识点一：物理层基本概念</vt:lpstr>
      <vt:lpstr>PowerPoint 演示文稿</vt:lpstr>
      <vt:lpstr>4、电气特性的含义</vt:lpstr>
      <vt:lpstr>4、电气特性的含义</vt:lpstr>
      <vt:lpstr>5、功能特性的含义</vt:lpstr>
      <vt:lpstr>6、规程特性的含义</vt:lpstr>
      <vt:lpstr>                                                     数据通信系统的模型</vt:lpstr>
      <vt:lpstr>PowerPoint 演示文稿</vt:lpstr>
      <vt:lpstr>PowerPoint 演示文稿</vt:lpstr>
      <vt:lpstr>三：信道的基本概念</vt:lpstr>
      <vt:lpstr>PowerPoint 演示文稿</vt:lpstr>
      <vt:lpstr>PowerPoint 演示文稿</vt:lpstr>
      <vt:lpstr>3、 最基本的调制方法 </vt:lpstr>
      <vt:lpstr>3、 最基本的调制方法</vt:lpstr>
      <vt:lpstr>PowerPoint 演示文稿</vt:lpstr>
      <vt:lpstr>PowerPoint 演示文稿</vt:lpstr>
      <vt:lpstr>PowerPoint 演示文稿</vt:lpstr>
      <vt:lpstr>4、最基本的调制方法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四：信道的极限容量 </vt:lpstr>
      <vt:lpstr>1、信道的极限容量 </vt:lpstr>
      <vt:lpstr>   数字信号通过实际的信道</vt:lpstr>
      <vt:lpstr>PowerPoint 演示文稿</vt:lpstr>
      <vt:lpstr>信噪比：信号的平均功率和噪声的平均功率之比，记为S/N。    信噪比=10 log10(S/N) （dB) 香农公式指出：</vt:lpstr>
      <vt:lpstr>PowerPoint 演示文稿</vt:lpstr>
      <vt:lpstr>      </vt:lpstr>
      <vt:lpstr>        </vt:lpstr>
      <vt:lpstr>     </vt:lpstr>
      <vt:lpstr>        奈氏准则应用</vt:lpstr>
      <vt:lpstr>              香农公式应用</vt:lpstr>
      <vt:lpstr>信噪比：信号的平均功能和噪声的平均功率之比，记为S/N。    信噪比=10 log10(S/N) （dB) 香农公式指出：</vt:lpstr>
      <vt:lpstr>             香农公式应用</vt:lpstr>
      <vt:lpstr>                                          香农公式应用</vt:lpstr>
      <vt:lpstr>PowerPoint 演示文稿</vt:lpstr>
      <vt:lpstr>PowerPoint 演示文稿</vt:lpstr>
      <vt:lpstr>                                 </vt:lpstr>
      <vt:lpstr>图2-2-1 双绞线</vt:lpstr>
      <vt:lpstr>PowerPoint 演示文稿</vt:lpstr>
      <vt:lpstr>2、 同轴电缆</vt:lpstr>
      <vt:lpstr>图2-2-3 光线在光纤中的折射 </vt:lpstr>
      <vt:lpstr>2-2-4 光波在光纤中传播</vt:lpstr>
      <vt:lpstr>图2-2-5  多模光纤与单模光纤的比较</vt:lpstr>
      <vt:lpstr>二、 非导引型传输媒体  </vt:lpstr>
      <vt:lpstr>1、微波通信</vt:lpstr>
      <vt:lpstr>2、通信卫星</vt:lpstr>
      <vt:lpstr>  3、红外通信  </vt:lpstr>
      <vt:lpstr>4、激光通信 </vt:lpstr>
      <vt:lpstr>作业与预习内容</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计算机网络（第 5 版） 第 2 章  物理层</dc:title>
  <dc:creator>User</dc:creator>
  <cp:lastModifiedBy>Administrator</cp:lastModifiedBy>
  <cp:revision>68</cp:revision>
  <dcterms:created xsi:type="dcterms:W3CDTF">2014-07-08T09:05:00Z</dcterms:created>
  <dcterms:modified xsi:type="dcterms:W3CDTF">2022-09-08T05:16:16Z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