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32" r:id="rId3"/>
    <p:sldId id="257" r:id="rId4"/>
    <p:sldId id="258" r:id="rId5"/>
    <p:sldId id="259" r:id="rId6"/>
    <p:sldId id="260" r:id="rId7"/>
    <p:sldId id="286" r:id="rId8"/>
    <p:sldId id="288" r:id="rId9"/>
    <p:sldId id="289" r:id="rId10"/>
    <p:sldId id="261" r:id="rId11"/>
    <p:sldId id="262" r:id="rId12"/>
    <p:sldId id="263" r:id="rId13"/>
    <p:sldId id="264" r:id="rId14"/>
    <p:sldId id="265" r:id="rId15"/>
    <p:sldId id="290" r:id="rId16"/>
    <p:sldId id="266" r:id="rId17"/>
    <p:sldId id="292" r:id="rId18"/>
    <p:sldId id="287" r:id="rId19"/>
    <p:sldId id="267" r:id="rId20"/>
    <p:sldId id="333" r:id="rId21"/>
    <p:sldId id="293" r:id="rId22"/>
    <p:sldId id="334" r:id="rId23"/>
    <p:sldId id="268" r:id="rId24"/>
    <p:sldId id="269" r:id="rId25"/>
    <p:sldId id="270" r:id="rId26"/>
    <p:sldId id="271" r:id="rId27"/>
    <p:sldId id="272" r:id="rId28"/>
    <p:sldId id="273" r:id="rId29"/>
    <p:sldId id="294" r:id="rId30"/>
    <p:sldId id="331" r:id="rId31"/>
    <p:sldId id="295" r:id="rId32"/>
    <p:sldId id="274" r:id="rId33"/>
    <p:sldId id="275" r:id="rId34"/>
    <p:sldId id="276" r:id="rId35"/>
    <p:sldId id="277" r:id="rId36"/>
    <p:sldId id="278" r:id="rId37"/>
    <p:sldId id="330" r:id="rId38"/>
    <p:sldId id="321" r:id="rId39"/>
    <p:sldId id="279" r:id="rId40"/>
    <p:sldId id="280" r:id="rId41"/>
    <p:sldId id="281" r:id="rId42"/>
    <p:sldId id="282" r:id="rId43"/>
    <p:sldId id="283" r:id="rId44"/>
    <p:sldId id="284" r:id="rId45"/>
    <p:sldId id="285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2037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3779" name="文本占位符 2037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5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31027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0275" name="文本占位符 310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35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幻灯片图像占位符 2805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0579" name="文本占位符 280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36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幻灯片图像占位符 28876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39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幻灯片图像占位符 29081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0819" name="文本占位符 290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40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幻灯片图像占位符 29286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2867" name="文本占位符 292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41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幻灯片图像占位符 29491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42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幻灯片图像占位符 30310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3107" name="文本占位符 3031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43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25600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6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26726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14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22732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23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22835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8355" name="文本占位符 2283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24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2293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9379" name="文本占位符 2293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25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23142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1427" name="文本占位符 2314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26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23244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2451" name="文本占位符 2324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27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23347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5" name="文本占位符 2334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28</a:t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9110" y="495935"/>
            <a:ext cx="11445240" cy="4805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zh-CN" altLang="en-US" sz="4800" b="1" dirty="0"/>
            </a:br>
            <a:r>
              <a:rPr lang="en-US" altLang="zh-CN" sz="4800" b="1" dirty="0"/>
              <a:t>1</a:t>
            </a:r>
            <a:r>
              <a:rPr lang="zh-CN" altLang="en-US" sz="4800" b="1" dirty="0"/>
              <a:t>、你所了解的频分复用、时分复用、有哪些？</a:t>
            </a:r>
            <a:br>
              <a:rPr lang="zh-CN" altLang="en-US" sz="4800" b="1" dirty="0"/>
            </a:br>
            <a:r>
              <a:rPr lang="en-US" altLang="zh-CN" sz="4800" b="1" dirty="0"/>
              <a:t>2</a:t>
            </a:r>
            <a:r>
              <a:rPr lang="zh-CN" altLang="en-US" sz="4800" b="1" dirty="0"/>
              <a:t>、为什么采用复用技术？</a:t>
            </a:r>
            <a:br>
              <a:rPr lang="zh-CN" altLang="en-US" sz="4800" b="1" dirty="0"/>
            </a:br>
            <a:r>
              <a:rPr lang="zh-CN" altLang="en-US" sz="4800" b="1" dirty="0"/>
              <a:t>3、如何解决时分复用TDM信道利用率不高的问题？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9697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2、时分复用（TDM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6866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</a:p>
        </p:txBody>
      </p:sp>
      <p:sp>
        <p:nvSpPr>
          <p:cNvPr id="36868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36869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6870" name="Rectangle 7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6871" name="Rectangle 8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6872" name="Rectangle 9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6873" name="Rectangle 10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6874" name="Rectangle 11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6875" name="Rectangle 12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6876" name="Rectangle 13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6877" name="Rectangle 14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6878" name="Rectangle 15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6879" name="Rectangle 16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6880" name="Rectangle 17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grpSp>
        <p:nvGrpSpPr>
          <p:cNvPr id="29714" name="组合 29713"/>
          <p:cNvGrpSpPr/>
          <p:nvPr/>
        </p:nvGrpSpPr>
        <p:grpSpPr>
          <a:xfrm>
            <a:off x="3000375" y="2636838"/>
            <a:ext cx="3744913" cy="1871662"/>
            <a:chOff x="0" y="0"/>
            <a:chExt cx="2359" cy="1179"/>
          </a:xfrm>
        </p:grpSpPr>
        <p:sp>
          <p:nvSpPr>
            <p:cNvPr id="36882" name="Rectangle 19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6883" name="Rectangle 20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6884" name="Rectangle 21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6885" name="Rectangle 22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</p:grpSp>
      <p:sp>
        <p:nvSpPr>
          <p:cNvPr id="36886" name="Text Box 24"/>
          <p:cNvSpPr txBox="1"/>
          <p:nvPr/>
        </p:nvSpPr>
        <p:spPr>
          <a:xfrm>
            <a:off x="3108960" y="1685925"/>
            <a:ext cx="3943985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6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x-none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TDM</a:t>
            </a:r>
            <a:r>
              <a:rPr lang="en-US" altLang="x-none" sz="16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帧中的位置不变</a:t>
            </a:r>
          </a:p>
        </p:txBody>
      </p:sp>
      <p:sp>
        <p:nvSpPr>
          <p:cNvPr id="36887" name="Line 25"/>
          <p:cNvSpPr/>
          <p:nvPr/>
        </p:nvSpPr>
        <p:spPr>
          <a:xfrm>
            <a:off x="3143250" y="2276475"/>
            <a:ext cx="40989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88" name="Line 26"/>
          <p:cNvSpPr/>
          <p:nvPr/>
        </p:nvSpPr>
        <p:spPr>
          <a:xfrm>
            <a:off x="314325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89" name="Line 27"/>
          <p:cNvSpPr/>
          <p:nvPr/>
        </p:nvSpPr>
        <p:spPr>
          <a:xfrm>
            <a:off x="42894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90" name="Line 28"/>
          <p:cNvSpPr/>
          <p:nvPr/>
        </p:nvSpPr>
        <p:spPr>
          <a:xfrm>
            <a:off x="54371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91" name="Line 29"/>
          <p:cNvSpPr/>
          <p:nvPr/>
        </p:nvSpPr>
        <p:spPr>
          <a:xfrm>
            <a:off x="6583363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725" name="组合 29724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6893" name="Text Box 31"/>
            <p:cNvSpPr txBox="1"/>
            <p:nvPr/>
          </p:nvSpPr>
          <p:spPr>
            <a:xfrm>
              <a:off x="45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6894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728" name="组合 29727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6896" name="Text Box 34"/>
            <p:cNvSpPr txBox="1"/>
            <p:nvPr/>
          </p:nvSpPr>
          <p:spPr>
            <a:xfrm>
              <a:off x="45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6897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731" name="组合 29730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6899" name="Text Box 37"/>
            <p:cNvSpPr txBox="1"/>
            <p:nvPr/>
          </p:nvSpPr>
          <p:spPr>
            <a:xfrm>
              <a:off x="46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6900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734" name="组合 29733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6902" name="Text Box 40"/>
            <p:cNvSpPr txBox="1"/>
            <p:nvPr/>
          </p:nvSpPr>
          <p:spPr>
            <a:xfrm>
              <a:off x="47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6903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904" name="Rectangle 42"/>
          <p:cNvSpPr/>
          <p:nvPr/>
        </p:nvSpPr>
        <p:spPr>
          <a:xfrm>
            <a:off x="7966075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36905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739" name="组合 29738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6907" name="Text Box 45"/>
            <p:cNvSpPr txBox="1"/>
            <p:nvPr/>
          </p:nvSpPr>
          <p:spPr>
            <a:xfrm>
              <a:off x="47" y="90"/>
              <a:ext cx="606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6908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6909" name="组合 29741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6910" name="Line 47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1" name="Line 48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2" name="Line 49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3" name="Line 50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14" name="Line 51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2-3-3  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用户时分复用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</a:p>
        </p:txBody>
      </p:sp>
      <p:sp>
        <p:nvSpPr>
          <p:cNvPr id="37892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37893" name="Rectangle 6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894" name="Rectangle 7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895" name="Rectangle 8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896" name="Rectangle 9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897" name="Rectangle 10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898" name="Rectangle 11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899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900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901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7902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30736" name="组合 30735"/>
          <p:cNvGrpSpPr/>
          <p:nvPr/>
        </p:nvGrpSpPr>
        <p:grpSpPr>
          <a:xfrm>
            <a:off x="3287713" y="2636838"/>
            <a:ext cx="3744912" cy="1871662"/>
            <a:chOff x="0" y="0"/>
            <a:chExt cx="2359" cy="1179"/>
          </a:xfrm>
        </p:grpSpPr>
        <p:sp>
          <p:nvSpPr>
            <p:cNvPr id="37904" name="Rectangle 17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7905" name="Rectangle 18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7906" name="Rectangle 19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7907" name="Rectangle 20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7908" name="Rectangle 21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7909" name="Rectangle 22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910" name="Text Box 24"/>
          <p:cNvSpPr txBox="1"/>
          <p:nvPr/>
        </p:nvSpPr>
        <p:spPr>
          <a:xfrm>
            <a:off x="3397250" y="1685925"/>
            <a:ext cx="319786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</a:t>
            </a:r>
            <a:r>
              <a:rPr lang="zh-CN" altLang="en-US" sz="14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TDM</a:t>
            </a:r>
            <a:r>
              <a:rPr lang="en-US" altLang="x-none" sz="14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帧中的位置不变</a:t>
            </a:r>
          </a:p>
        </p:txBody>
      </p:sp>
      <p:sp>
        <p:nvSpPr>
          <p:cNvPr id="37911" name="Line 25"/>
          <p:cNvSpPr/>
          <p:nvPr/>
        </p:nvSpPr>
        <p:spPr>
          <a:xfrm>
            <a:off x="3425825" y="2276475"/>
            <a:ext cx="412115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2" name="Line 26"/>
          <p:cNvSpPr/>
          <p:nvPr/>
        </p:nvSpPr>
        <p:spPr>
          <a:xfrm>
            <a:off x="34258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3" name="Line 27"/>
          <p:cNvSpPr/>
          <p:nvPr/>
        </p:nvSpPr>
        <p:spPr>
          <a:xfrm>
            <a:off x="457835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4" name="Line 28"/>
          <p:cNvSpPr/>
          <p:nvPr/>
        </p:nvSpPr>
        <p:spPr>
          <a:xfrm>
            <a:off x="573087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5" name="Line 29"/>
          <p:cNvSpPr/>
          <p:nvPr/>
        </p:nvSpPr>
        <p:spPr>
          <a:xfrm>
            <a:off x="68849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16" name="组合 30748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7917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7918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19" name="组合 30751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7920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7921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22" name="组合 30754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7923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7924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25" name="组合 30757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7926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7927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28" name="Rectangle 42"/>
          <p:cNvSpPr/>
          <p:nvPr/>
        </p:nvSpPr>
        <p:spPr>
          <a:xfrm>
            <a:off x="8037513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7929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30" name="组合 30762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7931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7932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33" name="组合 30765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7934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5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6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7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8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65" name="标题 29697" descr="afbae0ddf0234c3bbd5a2eb4a4d10acd# #矩形 674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2、时分复用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（TDM）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2-3-4  B</a:t>
            </a:r>
            <a:r>
              <a:rPr lang="zh-CN" altLang="en-US" b="1"/>
              <a:t>用户时分复用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1745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38914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</a:p>
        </p:txBody>
      </p:sp>
      <p:sp>
        <p:nvSpPr>
          <p:cNvPr id="38916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38917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8918" name="Rectangle 7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8919" name="Rectangle 8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8920" name="Rectangle 9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8921" name="Rectangle 10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8922" name="Rectangle 11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8923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8924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8925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8926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8927" name="Rectangle 16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31761" name="组合 31760"/>
          <p:cNvGrpSpPr/>
          <p:nvPr/>
        </p:nvGrpSpPr>
        <p:grpSpPr>
          <a:xfrm>
            <a:off x="3576638" y="2636838"/>
            <a:ext cx="3744912" cy="1871662"/>
            <a:chOff x="0" y="0"/>
            <a:chExt cx="2359" cy="1179"/>
          </a:xfrm>
        </p:grpSpPr>
        <p:sp>
          <p:nvSpPr>
            <p:cNvPr id="38929" name="Rectangle 18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8930" name="Rectangle 19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8931" name="Rectangle 20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8932" name="Rectangle 21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933" name="Rectangle 22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8934" name="Text Box 24"/>
          <p:cNvSpPr txBox="1"/>
          <p:nvPr/>
        </p:nvSpPr>
        <p:spPr>
          <a:xfrm>
            <a:off x="3686175" y="1801495"/>
            <a:ext cx="3161665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</a:t>
            </a:r>
            <a:r>
              <a:rPr lang="zh-CN" altLang="en-US" sz="14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TDM</a:t>
            </a:r>
            <a:r>
              <a:rPr lang="en-US" altLang="x-none" sz="14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帧中的位置不变</a:t>
            </a:r>
          </a:p>
        </p:txBody>
      </p:sp>
      <p:sp>
        <p:nvSpPr>
          <p:cNvPr id="38935" name="Line 25"/>
          <p:cNvSpPr/>
          <p:nvPr/>
        </p:nvSpPr>
        <p:spPr>
          <a:xfrm>
            <a:off x="3705225" y="2276475"/>
            <a:ext cx="410527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6" name="Line 26"/>
          <p:cNvSpPr/>
          <p:nvPr/>
        </p:nvSpPr>
        <p:spPr>
          <a:xfrm>
            <a:off x="37052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7" name="Line 27"/>
          <p:cNvSpPr/>
          <p:nvPr/>
        </p:nvSpPr>
        <p:spPr>
          <a:xfrm>
            <a:off x="48529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8" name="Line 28"/>
          <p:cNvSpPr/>
          <p:nvPr/>
        </p:nvSpPr>
        <p:spPr>
          <a:xfrm>
            <a:off x="600233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9" name="Line 29"/>
          <p:cNvSpPr/>
          <p:nvPr/>
        </p:nvSpPr>
        <p:spPr>
          <a:xfrm>
            <a:off x="71516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40" name="组合 31772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8941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8942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43" name="组合 31775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8944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8945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46" name="组合 31778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8947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8948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49" name="组合 31781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8950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8951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52" name="Rectangle 42"/>
          <p:cNvSpPr/>
          <p:nvPr/>
        </p:nvSpPr>
        <p:spPr>
          <a:xfrm>
            <a:off x="7967663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8953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54" name="组合 31786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8955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8956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57" name="组合 31789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8958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59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0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1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2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2-3-5  C</a:t>
            </a:r>
            <a:r>
              <a:rPr lang="zh-CN" altLang="en-US" b="1"/>
              <a:t>用户时分复用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</a:t>
            </a:r>
          </a:p>
        </p:txBody>
      </p:sp>
      <p:sp>
        <p:nvSpPr>
          <p:cNvPr id="39940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39941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42" name="Rectangle 7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9943" name="Rectangle 8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44" name="Rectangle 9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9945" name="Rectangle 10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46" name="Rectangle 11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9947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48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49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50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51" name="Rectangle 16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52" name="Rectangle 17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grpSp>
        <p:nvGrpSpPr>
          <p:cNvPr id="32786" name="组合 32785"/>
          <p:cNvGrpSpPr/>
          <p:nvPr/>
        </p:nvGrpSpPr>
        <p:grpSpPr>
          <a:xfrm>
            <a:off x="3863975" y="2636838"/>
            <a:ext cx="3744913" cy="1871662"/>
            <a:chOff x="0" y="0"/>
            <a:chExt cx="2359" cy="1179"/>
          </a:xfrm>
        </p:grpSpPr>
        <p:sp>
          <p:nvSpPr>
            <p:cNvPr id="39954" name="Rectangle 19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9955" name="Rectangle 20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9956" name="Rectangle 21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9957" name="Rectangle 22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39958" name="Text Box 24"/>
          <p:cNvSpPr txBox="1"/>
          <p:nvPr/>
        </p:nvSpPr>
        <p:spPr>
          <a:xfrm>
            <a:off x="4058285" y="1769110"/>
            <a:ext cx="3453765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 </a:t>
            </a: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TDM </a:t>
            </a:r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帧中的位置不变</a:t>
            </a:r>
          </a:p>
        </p:txBody>
      </p:sp>
      <p:sp>
        <p:nvSpPr>
          <p:cNvPr id="39959" name="Line 25"/>
          <p:cNvSpPr/>
          <p:nvPr/>
        </p:nvSpPr>
        <p:spPr>
          <a:xfrm>
            <a:off x="4008438" y="2276475"/>
            <a:ext cx="413861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0" name="Line 26"/>
          <p:cNvSpPr/>
          <p:nvPr/>
        </p:nvSpPr>
        <p:spPr>
          <a:xfrm>
            <a:off x="400843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1" name="Line 27"/>
          <p:cNvSpPr/>
          <p:nvPr/>
        </p:nvSpPr>
        <p:spPr>
          <a:xfrm>
            <a:off x="51657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2" name="Line 28"/>
          <p:cNvSpPr/>
          <p:nvPr/>
        </p:nvSpPr>
        <p:spPr>
          <a:xfrm>
            <a:off x="632460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3" name="Line 29"/>
          <p:cNvSpPr/>
          <p:nvPr/>
        </p:nvSpPr>
        <p:spPr>
          <a:xfrm>
            <a:off x="74818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964" name="组合 32796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9965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9966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67" name="组合 32799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9968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9969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70" name="组合 32802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9971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9972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73" name="组合 32805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9974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9975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76" name="Rectangle 42"/>
          <p:cNvSpPr/>
          <p:nvPr/>
        </p:nvSpPr>
        <p:spPr>
          <a:xfrm>
            <a:off x="7966075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9977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978" name="组合 32810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9979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39980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81" name="组合 32813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9982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3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4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5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6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2-3-6  D</a:t>
            </a:r>
            <a:r>
              <a:rPr lang="zh-CN" altLang="en-US" b="1"/>
              <a:t>用户时分复用</a:t>
            </a:r>
          </a:p>
        </p:txBody>
      </p:sp>
      <p:sp>
        <p:nvSpPr>
          <p:cNvPr id="38913" name="标题 31745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71295" y="2994660"/>
            <a:ext cx="8859520" cy="3408045"/>
            <a:chOff x="2317" y="4716"/>
            <a:chExt cx="13952" cy="5367"/>
          </a:xfrm>
        </p:grpSpPr>
        <p:sp>
          <p:nvSpPr>
            <p:cNvPr id="266243" name="任意多边形 266242"/>
            <p:cNvSpPr/>
            <p:nvPr/>
          </p:nvSpPr>
          <p:spPr>
            <a:xfrm>
              <a:off x="11637" y="7431"/>
              <a:ext cx="380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4" name="任意多边形 266243"/>
            <p:cNvSpPr/>
            <p:nvPr/>
          </p:nvSpPr>
          <p:spPr>
            <a:xfrm>
              <a:off x="13154" y="7431"/>
              <a:ext cx="378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5" name="任意多边形 266244"/>
            <p:cNvSpPr/>
            <p:nvPr/>
          </p:nvSpPr>
          <p:spPr>
            <a:xfrm>
              <a:off x="13912" y="7431"/>
              <a:ext cx="380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6" name="任意多边形 266245"/>
            <p:cNvSpPr/>
            <p:nvPr/>
          </p:nvSpPr>
          <p:spPr>
            <a:xfrm>
              <a:off x="15049" y="7431"/>
              <a:ext cx="378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7" name="任意多边形 266246"/>
            <p:cNvSpPr/>
            <p:nvPr/>
          </p:nvSpPr>
          <p:spPr>
            <a:xfrm>
              <a:off x="11259" y="7431"/>
              <a:ext cx="378" cy="590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8" name="任意多边形 266247"/>
            <p:cNvSpPr/>
            <p:nvPr/>
          </p:nvSpPr>
          <p:spPr>
            <a:xfrm>
              <a:off x="9742" y="7436"/>
              <a:ext cx="380" cy="592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49" name="任意多边形 266248"/>
            <p:cNvSpPr/>
            <p:nvPr/>
          </p:nvSpPr>
          <p:spPr>
            <a:xfrm>
              <a:off x="9364" y="7436"/>
              <a:ext cx="378" cy="592"/>
            </a:xfrm>
            <a:custGeom>
              <a:avLst/>
              <a:gdLst/>
              <a:ahLst/>
              <a:cxnLst/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0" name="任意多边形 266249"/>
            <p:cNvSpPr/>
            <p:nvPr/>
          </p:nvSpPr>
          <p:spPr>
            <a:xfrm>
              <a:off x="5824" y="5653"/>
              <a:ext cx="885" cy="593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1" name="任意多边形 266250"/>
            <p:cNvSpPr/>
            <p:nvPr/>
          </p:nvSpPr>
          <p:spPr>
            <a:xfrm>
              <a:off x="3172" y="6838"/>
              <a:ext cx="1770" cy="593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2" name="任意多边形 266251"/>
            <p:cNvSpPr/>
            <p:nvPr/>
          </p:nvSpPr>
          <p:spPr>
            <a:xfrm>
              <a:off x="4057" y="8021"/>
              <a:ext cx="1767" cy="592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3" name="任意多边形 266252"/>
            <p:cNvSpPr/>
            <p:nvPr/>
          </p:nvSpPr>
          <p:spPr>
            <a:xfrm>
              <a:off x="5824" y="9206"/>
              <a:ext cx="885" cy="592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4" name="文本框 266253"/>
            <p:cNvSpPr txBox="1"/>
            <p:nvPr/>
          </p:nvSpPr>
          <p:spPr>
            <a:xfrm>
              <a:off x="2499" y="561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66255" name="文本框 266254"/>
            <p:cNvSpPr txBox="1"/>
            <p:nvPr/>
          </p:nvSpPr>
          <p:spPr>
            <a:xfrm>
              <a:off x="2499" y="680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66256" name="文本框 266255"/>
            <p:cNvSpPr txBox="1"/>
            <p:nvPr/>
          </p:nvSpPr>
          <p:spPr>
            <a:xfrm>
              <a:off x="2499" y="798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66257" name="文本框 266256"/>
            <p:cNvSpPr txBox="1"/>
            <p:nvPr/>
          </p:nvSpPr>
          <p:spPr>
            <a:xfrm>
              <a:off x="2499" y="917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266258" name="直接连接符 266257"/>
            <p:cNvSpPr/>
            <p:nvPr/>
          </p:nvSpPr>
          <p:spPr>
            <a:xfrm>
              <a:off x="9109" y="8021"/>
              <a:ext cx="6698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59" name="直接连接符 266258"/>
            <p:cNvSpPr/>
            <p:nvPr/>
          </p:nvSpPr>
          <p:spPr>
            <a:xfrm>
              <a:off x="10122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60" name="文本框 266259"/>
            <p:cNvSpPr txBox="1"/>
            <p:nvPr/>
          </p:nvSpPr>
          <p:spPr>
            <a:xfrm>
              <a:off x="6014" y="5593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66261" name="文本框 266260"/>
            <p:cNvSpPr txBox="1"/>
            <p:nvPr/>
          </p:nvSpPr>
          <p:spPr>
            <a:xfrm>
              <a:off x="13864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66262" name="文本框 266261"/>
            <p:cNvSpPr txBox="1"/>
            <p:nvPr/>
          </p:nvSpPr>
          <p:spPr>
            <a:xfrm>
              <a:off x="9679" y="740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66263" name="文本框 266262"/>
            <p:cNvSpPr txBox="1"/>
            <p:nvPr/>
          </p:nvSpPr>
          <p:spPr>
            <a:xfrm>
              <a:off x="3334" y="683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66264" name="文本框 266263"/>
            <p:cNvSpPr txBox="1"/>
            <p:nvPr/>
          </p:nvSpPr>
          <p:spPr>
            <a:xfrm>
              <a:off x="5152" y="7973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66265" name="文本框 266264"/>
            <p:cNvSpPr txBox="1"/>
            <p:nvPr/>
          </p:nvSpPr>
          <p:spPr>
            <a:xfrm>
              <a:off x="5962" y="9166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266266" name="文本框 266265"/>
            <p:cNvSpPr txBox="1"/>
            <p:nvPr/>
          </p:nvSpPr>
          <p:spPr>
            <a:xfrm>
              <a:off x="11207" y="740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66267" name="文本框 266266"/>
            <p:cNvSpPr txBox="1"/>
            <p:nvPr/>
          </p:nvSpPr>
          <p:spPr>
            <a:xfrm>
              <a:off x="11574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66268" name="文本框 266267"/>
            <p:cNvSpPr txBox="1"/>
            <p:nvPr/>
          </p:nvSpPr>
          <p:spPr>
            <a:xfrm>
              <a:off x="9322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66269" name="文本框 266268"/>
            <p:cNvSpPr txBox="1"/>
            <p:nvPr/>
          </p:nvSpPr>
          <p:spPr>
            <a:xfrm>
              <a:off x="7057" y="561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266270" name="文本框 266269"/>
            <p:cNvSpPr txBox="1"/>
            <p:nvPr/>
          </p:nvSpPr>
          <p:spPr>
            <a:xfrm>
              <a:off x="7057" y="6831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266271" name="文本框 266270"/>
            <p:cNvSpPr txBox="1"/>
            <p:nvPr/>
          </p:nvSpPr>
          <p:spPr>
            <a:xfrm>
              <a:off x="7057" y="8043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266272" name="文本框 266271"/>
            <p:cNvSpPr txBox="1"/>
            <p:nvPr/>
          </p:nvSpPr>
          <p:spPr>
            <a:xfrm>
              <a:off x="7057" y="9256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266273" name="文本框 266272"/>
            <p:cNvSpPr txBox="1"/>
            <p:nvPr/>
          </p:nvSpPr>
          <p:spPr>
            <a:xfrm>
              <a:off x="15774" y="7396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266274" name="直接连接符 266273"/>
            <p:cNvSpPr/>
            <p:nvPr/>
          </p:nvSpPr>
          <p:spPr>
            <a:xfrm>
              <a:off x="12774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5" name="直接连接符 266274"/>
            <p:cNvSpPr/>
            <p:nvPr/>
          </p:nvSpPr>
          <p:spPr>
            <a:xfrm>
              <a:off x="4057" y="7281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6" name="直接连接符 266275"/>
            <p:cNvSpPr/>
            <p:nvPr/>
          </p:nvSpPr>
          <p:spPr>
            <a:xfrm>
              <a:off x="4942" y="8466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7" name="直接连接符 266276"/>
            <p:cNvSpPr/>
            <p:nvPr/>
          </p:nvSpPr>
          <p:spPr>
            <a:xfrm>
              <a:off x="5824" y="7281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8" name="直接连接符 266277"/>
            <p:cNvSpPr/>
            <p:nvPr/>
          </p:nvSpPr>
          <p:spPr>
            <a:xfrm>
              <a:off x="4057" y="9651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79" name="直接连接符 266278"/>
            <p:cNvSpPr/>
            <p:nvPr/>
          </p:nvSpPr>
          <p:spPr>
            <a:xfrm>
              <a:off x="6709" y="8466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0" name="直接连接符 266279"/>
            <p:cNvSpPr/>
            <p:nvPr/>
          </p:nvSpPr>
          <p:spPr>
            <a:xfrm>
              <a:off x="5824" y="9651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1" name="直接连接符 266280"/>
            <p:cNvSpPr/>
            <p:nvPr/>
          </p:nvSpPr>
          <p:spPr>
            <a:xfrm>
              <a:off x="9364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2" name="直接连接符 266281"/>
            <p:cNvSpPr/>
            <p:nvPr/>
          </p:nvSpPr>
          <p:spPr>
            <a:xfrm>
              <a:off x="10879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3" name="直接连接符 266282"/>
            <p:cNvSpPr/>
            <p:nvPr/>
          </p:nvSpPr>
          <p:spPr>
            <a:xfrm>
              <a:off x="12394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4" name="直接连接符 266283"/>
            <p:cNvSpPr/>
            <p:nvPr/>
          </p:nvSpPr>
          <p:spPr>
            <a:xfrm>
              <a:off x="13912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5" name="直接连接符 266284"/>
            <p:cNvSpPr/>
            <p:nvPr/>
          </p:nvSpPr>
          <p:spPr>
            <a:xfrm>
              <a:off x="9364" y="8318"/>
              <a:ext cx="151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6" name="直接连接符 266285"/>
            <p:cNvSpPr/>
            <p:nvPr/>
          </p:nvSpPr>
          <p:spPr>
            <a:xfrm>
              <a:off x="10879" y="8318"/>
              <a:ext cx="151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7" name="直接连接符 266286"/>
            <p:cNvSpPr/>
            <p:nvPr/>
          </p:nvSpPr>
          <p:spPr>
            <a:xfrm>
              <a:off x="12394" y="8318"/>
              <a:ext cx="1518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88" name="文本框 266287"/>
            <p:cNvSpPr txBox="1"/>
            <p:nvPr/>
          </p:nvSpPr>
          <p:spPr>
            <a:xfrm>
              <a:off x="11259" y="9453"/>
              <a:ext cx="3138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 </a:t>
              </a: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个时分复用帧</a:t>
              </a:r>
            </a:p>
          </p:txBody>
        </p:sp>
        <p:sp>
          <p:nvSpPr>
            <p:cNvPr id="266289" name="文本框 266288"/>
            <p:cNvSpPr txBox="1"/>
            <p:nvPr/>
          </p:nvSpPr>
          <p:spPr>
            <a:xfrm>
              <a:off x="9742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#1</a:t>
              </a:r>
            </a:p>
          </p:txBody>
        </p:sp>
        <p:sp>
          <p:nvSpPr>
            <p:cNvPr id="266290" name="直接连接符 266289"/>
            <p:cNvSpPr/>
            <p:nvPr/>
          </p:nvSpPr>
          <p:spPr>
            <a:xfrm>
              <a:off x="7329" y="6331"/>
              <a:ext cx="1655" cy="110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1" name="直接连接符 266290"/>
            <p:cNvSpPr/>
            <p:nvPr/>
          </p:nvSpPr>
          <p:spPr>
            <a:xfrm>
              <a:off x="7329" y="7466"/>
              <a:ext cx="1528" cy="26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2" name="直接连接符 266291"/>
            <p:cNvSpPr/>
            <p:nvPr/>
          </p:nvSpPr>
          <p:spPr>
            <a:xfrm flipV="1">
              <a:off x="7442" y="8021"/>
              <a:ext cx="1415" cy="577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3" name="直接连接符 266292"/>
            <p:cNvSpPr/>
            <p:nvPr/>
          </p:nvSpPr>
          <p:spPr>
            <a:xfrm flipV="1">
              <a:off x="7467" y="8318"/>
              <a:ext cx="1517" cy="1333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4" name="文本框 266293"/>
            <p:cNvSpPr txBox="1"/>
            <p:nvPr/>
          </p:nvSpPr>
          <p:spPr>
            <a:xfrm>
              <a:off x="7442" y="8713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④</a:t>
              </a:r>
            </a:p>
          </p:txBody>
        </p:sp>
        <p:sp>
          <p:nvSpPr>
            <p:cNvPr id="266295" name="文本框 266294"/>
            <p:cNvSpPr txBox="1"/>
            <p:nvPr/>
          </p:nvSpPr>
          <p:spPr>
            <a:xfrm>
              <a:off x="7329" y="7918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266296" name="文本框 266295"/>
            <p:cNvSpPr txBox="1"/>
            <p:nvPr/>
          </p:nvSpPr>
          <p:spPr>
            <a:xfrm>
              <a:off x="7329" y="6898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266297" name="文本框 266296"/>
            <p:cNvSpPr txBox="1"/>
            <p:nvPr/>
          </p:nvSpPr>
          <p:spPr>
            <a:xfrm>
              <a:off x="7554" y="5991"/>
              <a:ext cx="69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266298" name="任意多边形 266297"/>
            <p:cNvSpPr/>
            <p:nvPr/>
          </p:nvSpPr>
          <p:spPr>
            <a:xfrm>
              <a:off x="3172" y="5653"/>
              <a:ext cx="885" cy="593"/>
            </a:xfrm>
            <a:custGeom>
              <a:avLst/>
              <a:gdLst/>
              <a:ahLst/>
              <a:cxnLst/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299" name="直接连接符 266298"/>
            <p:cNvSpPr/>
            <p:nvPr/>
          </p:nvSpPr>
          <p:spPr>
            <a:xfrm>
              <a:off x="6709" y="7281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0" name="直接连接符 266299"/>
            <p:cNvSpPr/>
            <p:nvPr/>
          </p:nvSpPr>
          <p:spPr>
            <a:xfrm>
              <a:off x="3172" y="9621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1" name="文本框 266300"/>
            <p:cNvSpPr txBox="1"/>
            <p:nvPr/>
          </p:nvSpPr>
          <p:spPr>
            <a:xfrm>
              <a:off x="3334" y="558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66302" name="文本框 266301"/>
            <p:cNvSpPr txBox="1"/>
            <p:nvPr/>
          </p:nvSpPr>
          <p:spPr>
            <a:xfrm>
              <a:off x="4262" y="7953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66303" name="文本框 266302"/>
            <p:cNvSpPr txBox="1"/>
            <p:nvPr/>
          </p:nvSpPr>
          <p:spPr>
            <a:xfrm>
              <a:off x="4304" y="683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66304" name="直接连接符 266303"/>
            <p:cNvSpPr/>
            <p:nvPr/>
          </p:nvSpPr>
          <p:spPr>
            <a:xfrm>
              <a:off x="10499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5" name="直接连接符 266304"/>
            <p:cNvSpPr/>
            <p:nvPr/>
          </p:nvSpPr>
          <p:spPr>
            <a:xfrm>
              <a:off x="10879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6" name="直接连接符 266305"/>
            <p:cNvSpPr/>
            <p:nvPr/>
          </p:nvSpPr>
          <p:spPr>
            <a:xfrm>
              <a:off x="13912" y="8318"/>
              <a:ext cx="151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7" name="直接连接符 266306"/>
            <p:cNvSpPr/>
            <p:nvPr/>
          </p:nvSpPr>
          <p:spPr>
            <a:xfrm>
              <a:off x="15427" y="8171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8" name="直接连接符 266307"/>
            <p:cNvSpPr/>
            <p:nvPr/>
          </p:nvSpPr>
          <p:spPr>
            <a:xfrm>
              <a:off x="14669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09" name="直接连接符 266308"/>
            <p:cNvSpPr/>
            <p:nvPr/>
          </p:nvSpPr>
          <p:spPr>
            <a:xfrm>
              <a:off x="12394" y="7873"/>
              <a:ext cx="0" cy="1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0" name="文本框 266309"/>
            <p:cNvSpPr txBox="1"/>
            <p:nvPr/>
          </p:nvSpPr>
          <p:spPr>
            <a:xfrm>
              <a:off x="13122" y="7408"/>
              <a:ext cx="51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66311" name="文本框 266310"/>
            <p:cNvSpPr txBox="1"/>
            <p:nvPr/>
          </p:nvSpPr>
          <p:spPr>
            <a:xfrm>
              <a:off x="14987" y="7408"/>
              <a:ext cx="4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266312" name="文本框 266311"/>
            <p:cNvSpPr txBox="1"/>
            <p:nvPr/>
          </p:nvSpPr>
          <p:spPr>
            <a:xfrm>
              <a:off x="7847" y="5148"/>
              <a:ext cx="191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时分复用</a:t>
              </a:r>
            </a:p>
          </p:txBody>
        </p:sp>
        <p:sp>
          <p:nvSpPr>
            <p:cNvPr id="266313" name="文本框 266312"/>
            <p:cNvSpPr txBox="1"/>
            <p:nvPr/>
          </p:nvSpPr>
          <p:spPr>
            <a:xfrm>
              <a:off x="11259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#2</a:t>
              </a:r>
            </a:p>
          </p:txBody>
        </p:sp>
        <p:sp>
          <p:nvSpPr>
            <p:cNvPr id="266314" name="文本框 266313"/>
            <p:cNvSpPr txBox="1"/>
            <p:nvPr/>
          </p:nvSpPr>
          <p:spPr>
            <a:xfrm>
              <a:off x="12849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#3</a:t>
              </a:r>
            </a:p>
          </p:txBody>
        </p:sp>
        <p:sp>
          <p:nvSpPr>
            <p:cNvPr id="266315" name="文本框 266314"/>
            <p:cNvSpPr txBox="1"/>
            <p:nvPr/>
          </p:nvSpPr>
          <p:spPr>
            <a:xfrm>
              <a:off x="14364" y="8238"/>
              <a:ext cx="700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en-US" altLang="zh-CN" sz="2000" b="1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#4</a:t>
              </a:r>
            </a:p>
          </p:txBody>
        </p:sp>
        <p:sp>
          <p:nvSpPr>
            <p:cNvPr id="266316" name="直接连接符 266315"/>
            <p:cNvSpPr/>
            <p:nvPr/>
          </p:nvSpPr>
          <p:spPr>
            <a:xfrm>
              <a:off x="10247" y="8863"/>
              <a:ext cx="1895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7" name="直接连接符 266316"/>
            <p:cNvSpPr/>
            <p:nvPr/>
          </p:nvSpPr>
          <p:spPr>
            <a:xfrm>
              <a:off x="11637" y="8863"/>
              <a:ext cx="757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8" name="直接连接符 266317"/>
            <p:cNvSpPr/>
            <p:nvPr/>
          </p:nvSpPr>
          <p:spPr>
            <a:xfrm flipH="1">
              <a:off x="12522" y="8863"/>
              <a:ext cx="632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19" name="直接连接符 266318"/>
            <p:cNvSpPr/>
            <p:nvPr/>
          </p:nvSpPr>
          <p:spPr>
            <a:xfrm flipV="1">
              <a:off x="12774" y="8863"/>
              <a:ext cx="1895" cy="5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0" name="文本框 266319"/>
            <p:cNvSpPr txBox="1"/>
            <p:nvPr/>
          </p:nvSpPr>
          <p:spPr>
            <a:xfrm>
              <a:off x="2317" y="4716"/>
              <a:ext cx="1104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2000" b="1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</a:t>
              </a:r>
              <a:endParaRPr lang="zh-CN" altLang="en-US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1" name="直接连接符 266320"/>
            <p:cNvSpPr/>
            <p:nvPr/>
          </p:nvSpPr>
          <p:spPr>
            <a:xfrm>
              <a:off x="3076" y="6246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2" name="直接连接符 266321"/>
            <p:cNvSpPr/>
            <p:nvPr/>
          </p:nvSpPr>
          <p:spPr>
            <a:xfrm>
              <a:off x="3047" y="7431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3" name="直接连接符 266322"/>
            <p:cNvSpPr/>
            <p:nvPr/>
          </p:nvSpPr>
          <p:spPr>
            <a:xfrm>
              <a:off x="3047" y="8613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24" name="直接连接符 266323"/>
            <p:cNvSpPr/>
            <p:nvPr/>
          </p:nvSpPr>
          <p:spPr>
            <a:xfrm>
              <a:off x="3047" y="9798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66325" name="组合 266324"/>
            <p:cNvGrpSpPr/>
            <p:nvPr/>
          </p:nvGrpSpPr>
          <p:grpSpPr>
            <a:xfrm>
              <a:off x="9369" y="7126"/>
              <a:ext cx="6033" cy="1700"/>
              <a:chOff x="1655" y="1570"/>
              <a:chExt cx="2904" cy="1497"/>
            </a:xfrm>
          </p:grpSpPr>
          <p:sp>
            <p:nvSpPr>
              <p:cNvPr id="266326" name="直接连接符 266325"/>
              <p:cNvSpPr/>
              <p:nvPr/>
            </p:nvSpPr>
            <p:spPr>
              <a:xfrm>
                <a:off x="1655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27" name="直接连接符 266326"/>
              <p:cNvSpPr/>
              <p:nvPr/>
            </p:nvSpPr>
            <p:spPr>
              <a:xfrm>
                <a:off x="2381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28" name="直接连接符 266327"/>
              <p:cNvSpPr/>
              <p:nvPr/>
            </p:nvSpPr>
            <p:spPr>
              <a:xfrm>
                <a:off x="3107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29" name="直接连接符 266328"/>
              <p:cNvSpPr/>
              <p:nvPr/>
            </p:nvSpPr>
            <p:spPr>
              <a:xfrm>
                <a:off x="3833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30" name="直接连接符 266329"/>
              <p:cNvSpPr/>
              <p:nvPr/>
            </p:nvSpPr>
            <p:spPr>
              <a:xfrm>
                <a:off x="4559" y="1570"/>
                <a:ext cx="0" cy="1497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3245" y="14478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4060" y="1340485"/>
            <a:ext cx="10075194" cy="12741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用户、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用户、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用户和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用户不是按照分配的时隙一直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使用该条通信信道，是间歇的使用如图所示。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问题：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使用时分复用系统传送计算机数据时，由于计算机数据的突发性质，用户对分配到的子信道的利用率一般是不高的。时分复用可能会造成线路资源的浪费，</a:t>
            </a: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如何解决？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endParaRPr lang="zh-CN" altLang="en-US" sz="4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组合 34818"/>
          <p:cNvGrpSpPr/>
          <p:nvPr/>
        </p:nvGrpSpPr>
        <p:grpSpPr>
          <a:xfrm>
            <a:off x="4920298" y="1777365"/>
            <a:ext cx="1539554" cy="2859723"/>
            <a:chOff x="0" y="0"/>
            <a:chExt cx="2425" cy="4503"/>
          </a:xfrm>
        </p:grpSpPr>
        <p:sp>
          <p:nvSpPr>
            <p:cNvPr id="41987" name="Line 41"/>
            <p:cNvSpPr/>
            <p:nvPr/>
          </p:nvSpPr>
          <p:spPr>
            <a:xfrm>
              <a:off x="2035" y="3023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8" name="Line 50"/>
            <p:cNvSpPr/>
            <p:nvPr/>
          </p:nvSpPr>
          <p:spPr>
            <a:xfrm>
              <a:off x="0" y="1183"/>
              <a:ext cx="1655" cy="110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9" name="Line 51"/>
            <p:cNvSpPr/>
            <p:nvPr/>
          </p:nvSpPr>
          <p:spPr>
            <a:xfrm>
              <a:off x="0" y="2318"/>
              <a:ext cx="1528" cy="26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Line 52"/>
            <p:cNvSpPr/>
            <p:nvPr/>
          </p:nvSpPr>
          <p:spPr>
            <a:xfrm flipV="1">
              <a:off x="113" y="2873"/>
              <a:ext cx="1415" cy="577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Line 53"/>
            <p:cNvSpPr/>
            <p:nvPr/>
          </p:nvSpPr>
          <p:spPr>
            <a:xfrm flipV="1">
              <a:off x="138" y="3170"/>
              <a:ext cx="1517" cy="1333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Text Box 54"/>
            <p:cNvSpPr txBox="1"/>
            <p:nvPr/>
          </p:nvSpPr>
          <p:spPr>
            <a:xfrm>
              <a:off x="113" y="3565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④</a:t>
              </a:r>
            </a:p>
          </p:txBody>
        </p:sp>
        <p:sp>
          <p:nvSpPr>
            <p:cNvPr id="41993" name="Text Box 55"/>
            <p:cNvSpPr txBox="1"/>
            <p:nvPr/>
          </p:nvSpPr>
          <p:spPr>
            <a:xfrm>
              <a:off x="0" y="2770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41994" name="Text Box 56"/>
            <p:cNvSpPr txBox="1"/>
            <p:nvPr/>
          </p:nvSpPr>
          <p:spPr>
            <a:xfrm>
              <a:off x="0" y="1750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41995" name="Text Box 57"/>
            <p:cNvSpPr txBox="1"/>
            <p:nvPr/>
          </p:nvSpPr>
          <p:spPr>
            <a:xfrm>
              <a:off x="225" y="843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41996" name="Text Box 72"/>
            <p:cNvSpPr txBox="1"/>
            <p:nvPr/>
          </p:nvSpPr>
          <p:spPr>
            <a:xfrm>
              <a:off x="518" y="0"/>
              <a:ext cx="190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时分复用</a:t>
              </a:r>
            </a:p>
          </p:txBody>
        </p:sp>
      </p:grpSp>
      <p:grpSp>
        <p:nvGrpSpPr>
          <p:cNvPr id="34830" name="组合 34829"/>
          <p:cNvGrpSpPr/>
          <p:nvPr/>
        </p:nvGrpSpPr>
        <p:grpSpPr>
          <a:xfrm>
            <a:off x="1737360" y="1504315"/>
            <a:ext cx="3279775" cy="972820"/>
            <a:chOff x="0" y="0"/>
            <a:chExt cx="5165" cy="1532"/>
          </a:xfrm>
        </p:grpSpPr>
        <p:sp>
          <p:nvSpPr>
            <p:cNvPr id="41998" name="Text Box 80"/>
            <p:cNvSpPr txBox="1"/>
            <p:nvPr/>
          </p:nvSpPr>
          <p:spPr>
            <a:xfrm>
              <a:off x="0" y="0"/>
              <a:ext cx="1104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用户</a:t>
              </a:r>
            </a:p>
          </p:txBody>
        </p:sp>
        <p:grpSp>
          <p:nvGrpSpPr>
            <p:cNvPr id="41999" name="组合 34831"/>
            <p:cNvGrpSpPr/>
            <p:nvPr/>
          </p:nvGrpSpPr>
          <p:grpSpPr>
            <a:xfrm>
              <a:off x="182" y="872"/>
              <a:ext cx="4983" cy="660"/>
              <a:chOff x="0" y="0"/>
              <a:chExt cx="4983" cy="660"/>
            </a:xfrm>
          </p:grpSpPr>
          <p:sp>
            <p:nvSpPr>
              <p:cNvPr id="42000" name="Freeform 10"/>
              <p:cNvSpPr/>
              <p:nvPr/>
            </p:nvSpPr>
            <p:spPr>
              <a:xfrm>
                <a:off x="3325" y="65"/>
                <a:ext cx="885" cy="5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0" y="0"/>
                  </a:cxn>
                  <a:cxn ang="0">
                    <a:pos x="1008" y="0"/>
                  </a:cxn>
                  <a:cxn ang="0">
                    <a:pos x="1008" y="192"/>
                  </a:cxn>
                </a:cxnLst>
                <a:rect l="0" t="0" r="0" b="0"/>
                <a:pathLst>
                  <a:path w="1008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008" y="0"/>
                    </a:lnTo>
                    <a:lnTo>
                      <a:pt x="1008" y="192"/>
                    </a:lnTo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001" name="Text Box 14"/>
              <p:cNvSpPr txBox="1"/>
              <p:nvPr/>
            </p:nvSpPr>
            <p:spPr>
              <a:xfrm>
                <a:off x="0" y="30"/>
                <a:ext cx="584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42002" name="Text Box 20"/>
              <p:cNvSpPr txBox="1"/>
              <p:nvPr/>
            </p:nvSpPr>
            <p:spPr>
              <a:xfrm>
                <a:off x="3515" y="5"/>
                <a:ext cx="51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42003" name="Text Box 29"/>
              <p:cNvSpPr txBox="1"/>
              <p:nvPr/>
            </p:nvSpPr>
            <p:spPr>
              <a:xfrm>
                <a:off x="4558" y="30"/>
                <a:ext cx="42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42004" name="Freeform 58"/>
              <p:cNvSpPr/>
              <p:nvPr/>
            </p:nvSpPr>
            <p:spPr>
              <a:xfrm>
                <a:off x="673" y="65"/>
                <a:ext cx="885" cy="5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0" y="0"/>
                  </a:cxn>
                  <a:cxn ang="0">
                    <a:pos x="1008" y="0"/>
                  </a:cxn>
                  <a:cxn ang="0">
                    <a:pos x="1008" y="192"/>
                  </a:cxn>
                </a:cxnLst>
                <a:rect l="0" t="0" r="0" b="0"/>
                <a:pathLst>
                  <a:path w="1008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008" y="0"/>
                    </a:lnTo>
                    <a:lnTo>
                      <a:pt x="1008" y="192"/>
                    </a:lnTo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005" name="Text Box 61"/>
              <p:cNvSpPr txBox="1"/>
              <p:nvPr/>
            </p:nvSpPr>
            <p:spPr>
              <a:xfrm>
                <a:off x="835" y="0"/>
                <a:ext cx="51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42006" name="Line 81"/>
              <p:cNvSpPr/>
              <p:nvPr/>
            </p:nvSpPr>
            <p:spPr>
              <a:xfrm>
                <a:off x="548" y="658"/>
                <a:ext cx="4167" cy="0"/>
              </a:xfrm>
              <a:prstGeom prst="line">
                <a:avLst/>
              </a:prstGeom>
              <a:ln w="2857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 anchor="t"/>
              <a:lstStyle/>
              <a:p>
                <a:pPr lvl="0" algn="ctr"/>
                <a:endParaRPr lang="zh-CN" altLang="en-US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4840" name="组合 34839"/>
          <p:cNvGrpSpPr/>
          <p:nvPr/>
        </p:nvGrpSpPr>
        <p:grpSpPr>
          <a:xfrm>
            <a:off x="1853248" y="2828290"/>
            <a:ext cx="3163886" cy="422280"/>
            <a:chOff x="0" y="0"/>
            <a:chExt cx="4983" cy="664"/>
          </a:xfrm>
        </p:grpSpPr>
        <p:sp>
          <p:nvSpPr>
            <p:cNvPr id="42008" name="Freeform 11"/>
            <p:cNvSpPr/>
            <p:nvPr/>
          </p:nvSpPr>
          <p:spPr>
            <a:xfrm>
              <a:off x="673" y="35"/>
              <a:ext cx="1770" cy="593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09" name="Text Box 15"/>
            <p:cNvSpPr txBox="1"/>
            <p:nvPr/>
          </p:nvSpPr>
          <p:spPr>
            <a:xfrm>
              <a:off x="0" y="0"/>
              <a:ext cx="584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2010" name="Text Box 23"/>
            <p:cNvSpPr txBox="1"/>
            <p:nvPr/>
          </p:nvSpPr>
          <p:spPr>
            <a:xfrm>
              <a:off x="835" y="30"/>
              <a:ext cx="538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2011" name="Text Box 30"/>
            <p:cNvSpPr txBox="1"/>
            <p:nvPr/>
          </p:nvSpPr>
          <p:spPr>
            <a:xfrm>
              <a:off x="4558" y="28"/>
              <a:ext cx="425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42012" name="Line 35"/>
            <p:cNvSpPr/>
            <p:nvPr/>
          </p:nvSpPr>
          <p:spPr>
            <a:xfrm>
              <a:off x="1558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Line 37"/>
            <p:cNvSpPr/>
            <p:nvPr/>
          </p:nvSpPr>
          <p:spPr>
            <a:xfrm>
              <a:off x="3325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Line 59"/>
            <p:cNvSpPr/>
            <p:nvPr/>
          </p:nvSpPr>
          <p:spPr>
            <a:xfrm>
              <a:off x="4210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Text Box 63"/>
            <p:cNvSpPr txBox="1"/>
            <p:nvPr/>
          </p:nvSpPr>
          <p:spPr>
            <a:xfrm>
              <a:off x="1805" y="35"/>
              <a:ext cx="538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2016" name="Line 82"/>
            <p:cNvSpPr/>
            <p:nvPr/>
          </p:nvSpPr>
          <p:spPr>
            <a:xfrm>
              <a:off x="548" y="628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50" name="组合 34849"/>
          <p:cNvGrpSpPr/>
          <p:nvPr/>
        </p:nvGrpSpPr>
        <p:grpSpPr>
          <a:xfrm>
            <a:off x="1853248" y="3558540"/>
            <a:ext cx="3163886" cy="457204"/>
            <a:chOff x="0" y="0"/>
            <a:chExt cx="4983" cy="719"/>
          </a:xfrm>
        </p:grpSpPr>
        <p:sp>
          <p:nvSpPr>
            <p:cNvPr id="42018" name="Freeform 12"/>
            <p:cNvSpPr/>
            <p:nvPr/>
          </p:nvSpPr>
          <p:spPr>
            <a:xfrm>
              <a:off x="1558" y="68"/>
              <a:ext cx="1767" cy="5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19" name="Text Box 16"/>
            <p:cNvSpPr txBox="1"/>
            <p:nvPr/>
          </p:nvSpPr>
          <p:spPr>
            <a:xfrm>
              <a:off x="0" y="35"/>
              <a:ext cx="584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42020" name="Text Box 24"/>
            <p:cNvSpPr txBox="1"/>
            <p:nvPr/>
          </p:nvSpPr>
          <p:spPr>
            <a:xfrm>
              <a:off x="2653" y="20"/>
              <a:ext cx="516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42021" name="Text Box 31"/>
            <p:cNvSpPr txBox="1"/>
            <p:nvPr/>
          </p:nvSpPr>
          <p:spPr>
            <a:xfrm>
              <a:off x="4558" y="90"/>
              <a:ext cx="425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42022" name="Line 36"/>
            <p:cNvSpPr/>
            <p:nvPr/>
          </p:nvSpPr>
          <p:spPr>
            <a:xfrm>
              <a:off x="2443" y="513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3" name="Line 39"/>
            <p:cNvSpPr/>
            <p:nvPr/>
          </p:nvSpPr>
          <p:spPr>
            <a:xfrm>
              <a:off x="4210" y="513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24" name="Text Box 62"/>
            <p:cNvSpPr txBox="1"/>
            <p:nvPr/>
          </p:nvSpPr>
          <p:spPr>
            <a:xfrm>
              <a:off x="1763" y="0"/>
              <a:ext cx="516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42025" name="Line 83"/>
            <p:cNvSpPr/>
            <p:nvPr/>
          </p:nvSpPr>
          <p:spPr>
            <a:xfrm>
              <a:off x="548" y="660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59" name="组合 34858"/>
          <p:cNvGrpSpPr/>
          <p:nvPr/>
        </p:nvGrpSpPr>
        <p:grpSpPr>
          <a:xfrm>
            <a:off x="1853248" y="4330065"/>
            <a:ext cx="3163886" cy="456874"/>
            <a:chOff x="0" y="0"/>
            <a:chExt cx="4983" cy="721"/>
          </a:xfrm>
        </p:grpSpPr>
        <p:sp>
          <p:nvSpPr>
            <p:cNvPr id="42027" name="Freeform 13"/>
            <p:cNvSpPr/>
            <p:nvPr/>
          </p:nvSpPr>
          <p:spPr>
            <a:xfrm>
              <a:off x="3325" y="40"/>
              <a:ext cx="885" cy="5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8" name="Text Box 17"/>
            <p:cNvSpPr txBox="1"/>
            <p:nvPr/>
          </p:nvSpPr>
          <p:spPr>
            <a:xfrm>
              <a:off x="0" y="7"/>
              <a:ext cx="584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42029" name="Text Box 25"/>
            <p:cNvSpPr txBox="1"/>
            <p:nvPr/>
          </p:nvSpPr>
          <p:spPr>
            <a:xfrm>
              <a:off x="3463" y="0"/>
              <a:ext cx="538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42030" name="Text Box 32"/>
            <p:cNvSpPr txBox="1"/>
            <p:nvPr/>
          </p:nvSpPr>
          <p:spPr>
            <a:xfrm>
              <a:off x="4558" y="90"/>
              <a:ext cx="425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42031" name="Line 38"/>
            <p:cNvSpPr/>
            <p:nvPr/>
          </p:nvSpPr>
          <p:spPr>
            <a:xfrm>
              <a:off x="1558" y="48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2" name="Line 40"/>
            <p:cNvSpPr/>
            <p:nvPr/>
          </p:nvSpPr>
          <p:spPr>
            <a:xfrm>
              <a:off x="3325" y="48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3" name="Line 60"/>
            <p:cNvSpPr/>
            <p:nvPr/>
          </p:nvSpPr>
          <p:spPr>
            <a:xfrm>
              <a:off x="673" y="45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34" name="Line 84"/>
            <p:cNvSpPr/>
            <p:nvPr/>
          </p:nvSpPr>
          <p:spPr>
            <a:xfrm>
              <a:off x="548" y="632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68" name="组合 34867"/>
          <p:cNvGrpSpPr/>
          <p:nvPr/>
        </p:nvGrpSpPr>
        <p:grpSpPr>
          <a:xfrm>
            <a:off x="6041073" y="2210753"/>
            <a:ext cx="4041535" cy="2534760"/>
            <a:chOff x="0" y="0"/>
            <a:chExt cx="4877" cy="3018"/>
          </a:xfrm>
        </p:grpSpPr>
        <p:sp>
          <p:nvSpPr>
            <p:cNvPr id="42036" name="Freeform 85"/>
            <p:cNvSpPr/>
            <p:nvPr/>
          </p:nvSpPr>
          <p:spPr>
            <a:xfrm>
              <a:off x="2135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7" name="Freeform 86"/>
            <p:cNvSpPr/>
            <p:nvPr/>
          </p:nvSpPr>
          <p:spPr>
            <a:xfrm>
              <a:off x="3842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8" name="Freeform 87"/>
            <p:cNvSpPr/>
            <p:nvPr/>
          </p:nvSpPr>
          <p:spPr>
            <a:xfrm>
              <a:off x="3272" y="480"/>
              <a:ext cx="428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9" name="Freeform 88"/>
            <p:cNvSpPr/>
            <p:nvPr/>
          </p:nvSpPr>
          <p:spPr>
            <a:xfrm>
              <a:off x="2702" y="480"/>
              <a:ext cx="428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0" name="Freeform 89"/>
            <p:cNvSpPr/>
            <p:nvPr/>
          </p:nvSpPr>
          <p:spPr>
            <a:xfrm>
              <a:off x="1565" y="480"/>
              <a:ext cx="427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1" name="Freeform 90"/>
            <p:cNvSpPr/>
            <p:nvPr/>
          </p:nvSpPr>
          <p:spPr>
            <a:xfrm>
              <a:off x="995" y="480"/>
              <a:ext cx="427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2" name="Freeform 91"/>
            <p:cNvSpPr/>
            <p:nvPr/>
          </p:nvSpPr>
          <p:spPr>
            <a:xfrm>
              <a:off x="427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3" name="Line 101"/>
            <p:cNvSpPr/>
            <p:nvPr/>
          </p:nvSpPr>
          <p:spPr>
            <a:xfrm>
              <a:off x="0" y="1115"/>
              <a:ext cx="469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4" name="Text Box 115"/>
            <p:cNvSpPr txBox="1"/>
            <p:nvPr/>
          </p:nvSpPr>
          <p:spPr>
            <a:xfrm>
              <a:off x="4552" y="450"/>
              <a:ext cx="32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42045" name="Line 122"/>
            <p:cNvSpPr/>
            <p:nvPr/>
          </p:nvSpPr>
          <p:spPr>
            <a:xfrm>
              <a:off x="285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6" name="Line 123"/>
            <p:cNvSpPr/>
            <p:nvPr/>
          </p:nvSpPr>
          <p:spPr>
            <a:xfrm>
              <a:off x="1422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7" name="Line 124"/>
            <p:cNvSpPr/>
            <p:nvPr/>
          </p:nvSpPr>
          <p:spPr>
            <a:xfrm>
              <a:off x="2560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8" name="Line 125"/>
            <p:cNvSpPr/>
            <p:nvPr/>
          </p:nvSpPr>
          <p:spPr>
            <a:xfrm>
              <a:off x="285" y="1432"/>
              <a:ext cx="11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9" name="Line 126"/>
            <p:cNvSpPr/>
            <p:nvPr/>
          </p:nvSpPr>
          <p:spPr>
            <a:xfrm>
              <a:off x="1422" y="1432"/>
              <a:ext cx="1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0" name="Line 127"/>
            <p:cNvSpPr/>
            <p:nvPr/>
          </p:nvSpPr>
          <p:spPr>
            <a:xfrm>
              <a:off x="2560" y="1432"/>
              <a:ext cx="11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1" name="Text Box 128"/>
            <p:cNvSpPr txBox="1"/>
            <p:nvPr/>
          </p:nvSpPr>
          <p:spPr>
            <a:xfrm>
              <a:off x="852" y="2542"/>
              <a:ext cx="2151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 </a:t>
              </a:r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42052" name="Text Box 129"/>
            <p:cNvSpPr txBox="1"/>
            <p:nvPr/>
          </p:nvSpPr>
          <p:spPr>
            <a:xfrm>
              <a:off x="457" y="128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#1</a:t>
              </a:r>
            </a:p>
          </p:txBody>
        </p:sp>
        <p:sp>
          <p:nvSpPr>
            <p:cNvPr id="42053" name="Line 144"/>
            <p:cNvSpPr/>
            <p:nvPr/>
          </p:nvSpPr>
          <p:spPr>
            <a:xfrm>
              <a:off x="1565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4" name="Line 145"/>
            <p:cNvSpPr/>
            <p:nvPr/>
          </p:nvSpPr>
          <p:spPr>
            <a:xfrm>
              <a:off x="1992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5" name="Line 146"/>
            <p:cNvSpPr/>
            <p:nvPr/>
          </p:nvSpPr>
          <p:spPr>
            <a:xfrm>
              <a:off x="3700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6" name="Line 147"/>
            <p:cNvSpPr/>
            <p:nvPr/>
          </p:nvSpPr>
          <p:spPr>
            <a:xfrm>
              <a:off x="3700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57" name="Text Box 103"/>
            <p:cNvSpPr txBox="1"/>
            <p:nvPr/>
          </p:nvSpPr>
          <p:spPr>
            <a:xfrm>
              <a:off x="3805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42058" name="Text Box 104"/>
            <p:cNvSpPr txBox="1"/>
            <p:nvPr/>
          </p:nvSpPr>
          <p:spPr>
            <a:xfrm>
              <a:off x="960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2059" name="Text Box 108"/>
            <p:cNvSpPr txBox="1"/>
            <p:nvPr/>
          </p:nvSpPr>
          <p:spPr>
            <a:xfrm>
              <a:off x="1495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2060" name="Text Box 109"/>
            <p:cNvSpPr txBox="1"/>
            <p:nvPr/>
          </p:nvSpPr>
          <p:spPr>
            <a:xfrm>
              <a:off x="2062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42061" name="Text Box 110"/>
            <p:cNvSpPr txBox="1"/>
            <p:nvPr/>
          </p:nvSpPr>
          <p:spPr>
            <a:xfrm>
              <a:off x="380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42062" name="Text Box 148"/>
            <p:cNvSpPr txBox="1"/>
            <p:nvPr/>
          </p:nvSpPr>
          <p:spPr>
            <a:xfrm>
              <a:off x="2650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42063" name="Text Box 149"/>
            <p:cNvSpPr txBox="1"/>
            <p:nvPr/>
          </p:nvSpPr>
          <p:spPr>
            <a:xfrm>
              <a:off x="3202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42064" name="Freeform 150"/>
            <p:cNvSpPr/>
            <p:nvPr/>
          </p:nvSpPr>
          <p:spPr>
            <a:xfrm>
              <a:off x="285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5" name="Freeform 151"/>
            <p:cNvSpPr/>
            <p:nvPr/>
          </p:nvSpPr>
          <p:spPr>
            <a:xfrm>
              <a:off x="85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6" name="Freeform 152"/>
            <p:cNvSpPr/>
            <p:nvPr/>
          </p:nvSpPr>
          <p:spPr>
            <a:xfrm>
              <a:off x="142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7" name="Freeform 153"/>
            <p:cNvSpPr/>
            <p:nvPr/>
          </p:nvSpPr>
          <p:spPr>
            <a:xfrm>
              <a:off x="199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8" name="Freeform 154"/>
            <p:cNvSpPr/>
            <p:nvPr/>
          </p:nvSpPr>
          <p:spPr>
            <a:xfrm>
              <a:off x="256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9" name="Freeform 155"/>
            <p:cNvSpPr/>
            <p:nvPr/>
          </p:nvSpPr>
          <p:spPr>
            <a:xfrm>
              <a:off x="313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0" name="Freeform 156"/>
            <p:cNvSpPr/>
            <p:nvPr/>
          </p:nvSpPr>
          <p:spPr>
            <a:xfrm>
              <a:off x="370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1" name="Text Box 157"/>
            <p:cNvSpPr txBox="1"/>
            <p:nvPr/>
          </p:nvSpPr>
          <p:spPr>
            <a:xfrm>
              <a:off x="1565" y="126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#2</a:t>
              </a:r>
            </a:p>
          </p:txBody>
        </p:sp>
        <p:sp>
          <p:nvSpPr>
            <p:cNvPr id="42072" name="Text Box 158"/>
            <p:cNvSpPr txBox="1"/>
            <p:nvPr/>
          </p:nvSpPr>
          <p:spPr>
            <a:xfrm>
              <a:off x="2672" y="124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#3</a:t>
              </a:r>
            </a:p>
          </p:txBody>
        </p:sp>
        <p:sp>
          <p:nvSpPr>
            <p:cNvPr id="42073" name="Line 160"/>
            <p:cNvSpPr/>
            <p:nvPr/>
          </p:nvSpPr>
          <p:spPr>
            <a:xfrm>
              <a:off x="852" y="1907"/>
              <a:ext cx="998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4" name="Line 161"/>
            <p:cNvSpPr/>
            <p:nvPr/>
          </p:nvSpPr>
          <p:spPr>
            <a:xfrm>
              <a:off x="1992" y="1907"/>
              <a:ext cx="0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5" name="Line 162"/>
            <p:cNvSpPr/>
            <p:nvPr/>
          </p:nvSpPr>
          <p:spPr>
            <a:xfrm flipH="1">
              <a:off x="2277" y="1907"/>
              <a:ext cx="710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6" name="Line 170"/>
            <p:cNvSpPr/>
            <p:nvPr/>
          </p:nvSpPr>
          <p:spPr>
            <a:xfrm>
              <a:off x="27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7" name="Line 171"/>
            <p:cNvSpPr/>
            <p:nvPr/>
          </p:nvSpPr>
          <p:spPr>
            <a:xfrm>
              <a:off x="141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8" name="Line 172"/>
            <p:cNvSpPr/>
            <p:nvPr/>
          </p:nvSpPr>
          <p:spPr>
            <a:xfrm>
              <a:off x="255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79" name="Line 173"/>
            <p:cNvSpPr/>
            <p:nvPr/>
          </p:nvSpPr>
          <p:spPr>
            <a:xfrm>
              <a:off x="3692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ym typeface="+mn-ea"/>
              </a:rPr>
              <a:t>3</a:t>
            </a:r>
            <a:r>
              <a:rPr lang="zh-CN" altLang="en-US" b="1" dirty="0">
                <a:sym typeface="+mn-ea"/>
              </a:rPr>
              <a:t>、统计时分复用（</a:t>
            </a:r>
            <a:r>
              <a:rPr lang="en-US" altLang="zh-CN" b="1" dirty="0">
                <a:sym typeface="+mn-ea"/>
              </a:rPr>
              <a:t>STDM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538344" y="4801460"/>
            <a:ext cx="880916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STDM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不是固定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分配时隙，而是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按需动态地分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时隙。统计时分复用可以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提高线路的利用率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/>
              <a:t>讨论：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4000" b="1">
                <a:sym typeface="+mn-ea"/>
              </a:rPr>
              <a:t>1</a:t>
            </a:r>
            <a:r>
              <a:rPr lang="zh-CN" altLang="en-US" sz="4000" b="1">
                <a:sym typeface="+mn-ea"/>
              </a:rPr>
              <a:t>、</a:t>
            </a:r>
            <a:r>
              <a:rPr lang="en-US" altLang="zh-CN" sz="4000" b="1">
                <a:sym typeface="+mn-ea"/>
              </a:rPr>
              <a:t>TDM</a:t>
            </a:r>
            <a:r>
              <a:rPr lang="zh-CN" altLang="en-US" sz="4000" b="1">
                <a:sym typeface="+mn-ea"/>
              </a:rPr>
              <a:t>与</a:t>
            </a:r>
            <a:r>
              <a:rPr lang="en-US" altLang="zh-CN" sz="4000" b="1">
                <a:sym typeface="+mn-ea"/>
              </a:rPr>
              <a:t>STDM</a:t>
            </a:r>
            <a:r>
              <a:rPr lang="zh-CN" altLang="en-US" sz="4000" b="1">
                <a:sym typeface="+mn-ea"/>
              </a:rPr>
              <a:t>的区别？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4000" b="1"/>
              <a:t>2</a:t>
            </a:r>
            <a:r>
              <a:rPr lang="zh-CN" altLang="en-US" sz="4000" b="1"/>
              <a:t>、是否可以使用</a:t>
            </a:r>
            <a:r>
              <a:rPr lang="en-US" altLang="zh-CN" sz="4000" b="1"/>
              <a:t>STDM</a:t>
            </a:r>
            <a:r>
              <a:rPr lang="zh-CN" altLang="en-US" sz="4000" b="1"/>
              <a:t>代替</a:t>
            </a:r>
            <a:r>
              <a:rPr lang="en-US" altLang="zh-CN" sz="4000" b="1"/>
              <a:t>TDM</a:t>
            </a:r>
            <a:r>
              <a:rPr lang="zh-CN" altLang="en-US" sz="4000" b="1"/>
              <a:t>，为什么？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zh-CN" sz="4800" b="1">
                <a:solidFill>
                  <a:srgbClr val="FF0000"/>
                </a:solidFill>
              </a:rPr>
              <a:t>思考：</a:t>
            </a:r>
            <a:r>
              <a:rPr lang="zh-CN" altLang="zh-CN" sz="48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除了时间和频率可以复用外，是否能够实现光载波（波长）的复用呢？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3895"/>
            <a:ext cx="10515600" cy="4351338"/>
          </a:xfr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地下铺设光缆耗资很大，如果能在一根光缆中放入尽可能多的光纤是最好不过的事情，是否能够实现？如果能够实现，如何实现呢？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5841" descr="afbae0ddf0234c3bbd5a2eb4a4d10acd# #矩形 674"/>
          <p:cNvSpPr>
            <a:spLocks noGrp="1"/>
          </p:cNvSpPr>
          <p:nvPr>
            <p:ph type="title"/>
          </p:nvPr>
        </p:nvSpPr>
        <p:spPr>
          <a:xfrm>
            <a:off x="1920875" y="333375"/>
            <a:ext cx="8351838" cy="609600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zh-CN" altLang="en-US" b="1" dirty="0"/>
              <a:t>4、 波分复用 WDM</a:t>
            </a:r>
          </a:p>
        </p:txBody>
      </p:sp>
      <p:sp>
        <p:nvSpPr>
          <p:cNvPr id="43010" name="Text Box 2"/>
          <p:cNvSpPr txBox="1"/>
          <p:nvPr/>
        </p:nvSpPr>
        <p:spPr>
          <a:xfrm flipH="1">
            <a:off x="8258175" y="2401888"/>
            <a:ext cx="2270173" cy="28938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1550 nm           0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1551 nm           1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1552 nm           2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1553 nm           3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1554 nm           4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1555 nm           5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1556 nm           6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1557 nm           7</a:t>
            </a:r>
          </a:p>
        </p:txBody>
      </p:sp>
      <p:sp>
        <p:nvSpPr>
          <p:cNvPr id="43011" name="Text Box 3"/>
          <p:cNvSpPr txBox="1"/>
          <p:nvPr/>
        </p:nvSpPr>
        <p:spPr>
          <a:xfrm>
            <a:off x="1690688" y="2438400"/>
            <a:ext cx="2340705" cy="28938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         1550 nm  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         1551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         1552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         1553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          1554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          1555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          1556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          1557 nm  </a:t>
            </a:r>
          </a:p>
        </p:txBody>
      </p:sp>
      <p:sp>
        <p:nvSpPr>
          <p:cNvPr id="43012" name="Text Box 6"/>
          <p:cNvSpPr txBox="1"/>
          <p:nvPr/>
        </p:nvSpPr>
        <p:spPr>
          <a:xfrm>
            <a:off x="82550" y="3221355"/>
            <a:ext cx="1530985" cy="643255"/>
          </a:xfrm>
          <a:prstGeom prst="rect">
            <a:avLst/>
          </a:prstGeom>
          <a:noFill/>
          <a:ln w="952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</a:t>
            </a:r>
            <a:r>
              <a:rPr lang="en-US" altLang="x-none" sz="1600" b="1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Gb/s</a:t>
            </a:r>
          </a:p>
          <a:p>
            <a:pPr lvl="0"/>
            <a:r>
              <a:rPr lang="en-US" altLang="x-none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1310 nm</a:t>
            </a:r>
          </a:p>
        </p:txBody>
      </p:sp>
      <p:sp>
        <p:nvSpPr>
          <p:cNvPr id="43013" name="Line 7"/>
          <p:cNvSpPr/>
          <p:nvPr/>
        </p:nvSpPr>
        <p:spPr>
          <a:xfrm>
            <a:off x="8385175" y="2813050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Line 8"/>
          <p:cNvSpPr/>
          <p:nvPr/>
        </p:nvSpPr>
        <p:spPr>
          <a:xfrm>
            <a:off x="8385175" y="316388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5" name="Line 9"/>
          <p:cNvSpPr/>
          <p:nvPr/>
        </p:nvSpPr>
        <p:spPr>
          <a:xfrm>
            <a:off x="8385175" y="351313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Line 10"/>
          <p:cNvSpPr/>
          <p:nvPr/>
        </p:nvSpPr>
        <p:spPr>
          <a:xfrm>
            <a:off x="8385175" y="386556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7" name="Line 11"/>
          <p:cNvSpPr/>
          <p:nvPr/>
        </p:nvSpPr>
        <p:spPr>
          <a:xfrm>
            <a:off x="8385175" y="421481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8" name="Line 12"/>
          <p:cNvSpPr/>
          <p:nvPr/>
        </p:nvSpPr>
        <p:spPr>
          <a:xfrm>
            <a:off x="8385175" y="456723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Line 13"/>
          <p:cNvSpPr/>
          <p:nvPr/>
        </p:nvSpPr>
        <p:spPr>
          <a:xfrm>
            <a:off x="8385175" y="491648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Line 14"/>
          <p:cNvSpPr/>
          <p:nvPr/>
        </p:nvSpPr>
        <p:spPr>
          <a:xfrm>
            <a:off x="8385175" y="526891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1" name="Line 15"/>
          <p:cNvSpPr/>
          <p:nvPr/>
        </p:nvSpPr>
        <p:spPr>
          <a:xfrm>
            <a:off x="1690688" y="2813050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2" name="Line 16"/>
          <p:cNvSpPr/>
          <p:nvPr/>
        </p:nvSpPr>
        <p:spPr>
          <a:xfrm>
            <a:off x="1690688" y="316388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3" name="Line 17"/>
          <p:cNvSpPr/>
          <p:nvPr/>
        </p:nvSpPr>
        <p:spPr>
          <a:xfrm>
            <a:off x="1690688" y="351313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4" name="Line 18"/>
          <p:cNvSpPr/>
          <p:nvPr/>
        </p:nvSpPr>
        <p:spPr>
          <a:xfrm>
            <a:off x="1690688" y="386556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5" name="Line 19"/>
          <p:cNvSpPr/>
          <p:nvPr/>
        </p:nvSpPr>
        <p:spPr>
          <a:xfrm>
            <a:off x="1690688" y="421481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6" name="Line 20"/>
          <p:cNvSpPr/>
          <p:nvPr/>
        </p:nvSpPr>
        <p:spPr>
          <a:xfrm>
            <a:off x="1690688" y="456723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7" name="Line 21"/>
          <p:cNvSpPr/>
          <p:nvPr/>
        </p:nvSpPr>
        <p:spPr>
          <a:xfrm>
            <a:off x="1690688" y="491648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8" name="Line 22"/>
          <p:cNvSpPr/>
          <p:nvPr/>
        </p:nvSpPr>
        <p:spPr>
          <a:xfrm>
            <a:off x="1690688" y="526891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9" name="Line 23"/>
          <p:cNvSpPr/>
          <p:nvPr/>
        </p:nvSpPr>
        <p:spPr>
          <a:xfrm>
            <a:off x="3830638" y="4035425"/>
            <a:ext cx="449897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0" name="AutoShape 24"/>
          <p:cNvSpPr/>
          <p:nvPr/>
        </p:nvSpPr>
        <p:spPr>
          <a:xfrm rot="5400000">
            <a:off x="4675188" y="3881438"/>
            <a:ext cx="354012" cy="29686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1" name="Rectangle 25"/>
          <p:cNvSpPr/>
          <p:nvPr/>
        </p:nvSpPr>
        <p:spPr>
          <a:xfrm>
            <a:off x="2144713" y="2716213"/>
            <a:ext cx="496887" cy="196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2" name="Rectangle 26"/>
          <p:cNvSpPr/>
          <p:nvPr/>
        </p:nvSpPr>
        <p:spPr>
          <a:xfrm>
            <a:off x="2144713" y="3065463"/>
            <a:ext cx="496887" cy="195262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3" name="Rectangle 27"/>
          <p:cNvSpPr/>
          <p:nvPr/>
        </p:nvSpPr>
        <p:spPr>
          <a:xfrm>
            <a:off x="2144713" y="3416300"/>
            <a:ext cx="496887" cy="195263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4" name="Rectangle 28"/>
          <p:cNvSpPr/>
          <p:nvPr/>
        </p:nvSpPr>
        <p:spPr>
          <a:xfrm>
            <a:off x="2144713" y="3767138"/>
            <a:ext cx="496887" cy="195262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5" name="Rectangle 29"/>
          <p:cNvSpPr/>
          <p:nvPr/>
        </p:nvSpPr>
        <p:spPr>
          <a:xfrm>
            <a:off x="2144713" y="4117975"/>
            <a:ext cx="496887" cy="195263"/>
          </a:xfrm>
          <a:prstGeom prst="rect">
            <a:avLst/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6" name="Rectangle 30"/>
          <p:cNvSpPr/>
          <p:nvPr/>
        </p:nvSpPr>
        <p:spPr>
          <a:xfrm>
            <a:off x="2144713" y="4468813"/>
            <a:ext cx="496887" cy="195262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7" name="Rectangle 31"/>
          <p:cNvSpPr/>
          <p:nvPr/>
        </p:nvSpPr>
        <p:spPr>
          <a:xfrm>
            <a:off x="2144713" y="4819650"/>
            <a:ext cx="496887" cy="195263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8" name="Rectangle 32"/>
          <p:cNvSpPr/>
          <p:nvPr/>
        </p:nvSpPr>
        <p:spPr>
          <a:xfrm>
            <a:off x="2144713" y="5168900"/>
            <a:ext cx="496887" cy="196850"/>
          </a:xfrm>
          <a:prstGeom prst="rect">
            <a:avLst/>
          </a:prstGeom>
          <a:solidFill>
            <a:srgbClr val="33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9" name="Text Box 33"/>
          <p:cNvSpPr txBox="1"/>
          <p:nvPr/>
        </p:nvSpPr>
        <p:spPr>
          <a:xfrm>
            <a:off x="4918075" y="2989263"/>
            <a:ext cx="110959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 </a:t>
            </a:r>
            <a:r>
              <a:rPr lang="en-US" altLang="x-none" sz="2000" b="1" err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Gb/s</a:t>
            </a:r>
            <a:endParaRPr lang="en-US" altLang="x-none" sz="2000" b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0" name="AutoShape 34"/>
          <p:cNvSpPr/>
          <p:nvPr/>
        </p:nvSpPr>
        <p:spPr>
          <a:xfrm rot="-5400000">
            <a:off x="2306638" y="3786188"/>
            <a:ext cx="3240087" cy="498475"/>
          </a:xfrm>
          <a:custGeom>
            <a:avLst/>
            <a:gdLst/>
            <a:ahLst/>
            <a:cxnLst>
              <a:cxn ang="0">
                <a:pos x="3059482" y="249238"/>
              </a:cxn>
              <a:cxn ang="0">
                <a:pos x="1620044" y="498475"/>
              </a:cxn>
              <a:cxn ang="0">
                <a:pos x="180605" y="249238"/>
              </a:cxn>
              <a:cxn ang="0">
                <a:pos x="1620044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00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43041" name="AutoShape 35"/>
          <p:cNvSpPr/>
          <p:nvPr/>
        </p:nvSpPr>
        <p:spPr>
          <a:xfrm rot="5400000" flipH="1">
            <a:off x="6516688" y="3792538"/>
            <a:ext cx="3240087" cy="496887"/>
          </a:xfrm>
          <a:custGeom>
            <a:avLst/>
            <a:gdLst/>
            <a:ahLst/>
            <a:cxnLst>
              <a:cxn ang="0">
                <a:pos x="3059482" y="248444"/>
              </a:cxn>
              <a:cxn ang="0">
                <a:pos x="1620044" y="496887"/>
              </a:cxn>
              <a:cxn ang="0">
                <a:pos x="180605" y="248444"/>
              </a:cxn>
              <a:cxn ang="0">
                <a:pos x="1620044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43042" name="Rectangle 36"/>
          <p:cNvSpPr/>
          <p:nvPr/>
        </p:nvSpPr>
        <p:spPr>
          <a:xfrm>
            <a:off x="9496425" y="2716213"/>
            <a:ext cx="496888" cy="196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3" name="Rectangle 37"/>
          <p:cNvSpPr/>
          <p:nvPr/>
        </p:nvSpPr>
        <p:spPr>
          <a:xfrm>
            <a:off x="9496425" y="3065463"/>
            <a:ext cx="496888" cy="195262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4" name="Rectangle 38"/>
          <p:cNvSpPr/>
          <p:nvPr/>
        </p:nvSpPr>
        <p:spPr>
          <a:xfrm>
            <a:off x="9496425" y="3416300"/>
            <a:ext cx="496888" cy="195263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5" name="Rectangle 39"/>
          <p:cNvSpPr/>
          <p:nvPr/>
        </p:nvSpPr>
        <p:spPr>
          <a:xfrm>
            <a:off x="9496425" y="3767138"/>
            <a:ext cx="496888" cy="195262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6" name="Rectangle 40"/>
          <p:cNvSpPr/>
          <p:nvPr/>
        </p:nvSpPr>
        <p:spPr>
          <a:xfrm>
            <a:off x="9496425" y="4117975"/>
            <a:ext cx="496888" cy="195263"/>
          </a:xfrm>
          <a:prstGeom prst="rect">
            <a:avLst/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7" name="Rectangle 41"/>
          <p:cNvSpPr/>
          <p:nvPr/>
        </p:nvSpPr>
        <p:spPr>
          <a:xfrm>
            <a:off x="9496425" y="4468813"/>
            <a:ext cx="496888" cy="195262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8" name="Rectangle 42"/>
          <p:cNvSpPr/>
          <p:nvPr/>
        </p:nvSpPr>
        <p:spPr>
          <a:xfrm>
            <a:off x="9496425" y="4819650"/>
            <a:ext cx="496888" cy="195263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49" name="Rectangle 43"/>
          <p:cNvSpPr/>
          <p:nvPr/>
        </p:nvSpPr>
        <p:spPr>
          <a:xfrm>
            <a:off x="9496425" y="5168900"/>
            <a:ext cx="496888" cy="196850"/>
          </a:xfrm>
          <a:prstGeom prst="rect">
            <a:avLst/>
          </a:prstGeom>
          <a:solidFill>
            <a:srgbClr val="33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0" name="AutoShape 44"/>
          <p:cNvSpPr/>
          <p:nvPr/>
        </p:nvSpPr>
        <p:spPr>
          <a:xfrm rot="5400000">
            <a:off x="5849938" y="3881438"/>
            <a:ext cx="352425" cy="295275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1" name="AutoShape 45"/>
          <p:cNvSpPr/>
          <p:nvPr/>
        </p:nvSpPr>
        <p:spPr>
          <a:xfrm rot="5400000">
            <a:off x="7062788" y="3881438"/>
            <a:ext cx="354012" cy="29686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2" name="Line 46"/>
          <p:cNvSpPr/>
          <p:nvPr/>
        </p:nvSpPr>
        <p:spPr>
          <a:xfrm flipH="1">
            <a:off x="5270500" y="3403600"/>
            <a:ext cx="128588" cy="6223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3" name="Text Box 47"/>
          <p:cNvSpPr txBox="1"/>
          <p:nvPr/>
        </p:nvSpPr>
        <p:spPr>
          <a:xfrm>
            <a:off x="3706813" y="3302635"/>
            <a:ext cx="442750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</a:t>
            </a:r>
          </a:p>
        </p:txBody>
      </p:sp>
      <p:sp>
        <p:nvSpPr>
          <p:cNvPr id="43054" name="Text Box 48"/>
          <p:cNvSpPr txBox="1"/>
          <p:nvPr/>
        </p:nvSpPr>
        <p:spPr>
          <a:xfrm>
            <a:off x="7916863" y="3285490"/>
            <a:ext cx="442750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</a:t>
            </a:r>
          </a:p>
        </p:txBody>
      </p:sp>
      <p:sp>
        <p:nvSpPr>
          <p:cNvPr id="43055" name="Text Box 49"/>
          <p:cNvSpPr txBox="1"/>
          <p:nvPr/>
        </p:nvSpPr>
        <p:spPr>
          <a:xfrm>
            <a:off x="6096000" y="3089275"/>
            <a:ext cx="87100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EDFA</a:t>
            </a:r>
          </a:p>
        </p:txBody>
      </p:sp>
      <p:sp>
        <p:nvSpPr>
          <p:cNvPr id="43056" name="Line 50"/>
          <p:cNvSpPr/>
          <p:nvPr/>
        </p:nvSpPr>
        <p:spPr>
          <a:xfrm flipH="1">
            <a:off x="6056313" y="3500438"/>
            <a:ext cx="438150" cy="4318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7" name="Line 51"/>
          <p:cNvSpPr/>
          <p:nvPr/>
        </p:nvSpPr>
        <p:spPr>
          <a:xfrm>
            <a:off x="4802188" y="4286250"/>
            <a:ext cx="0" cy="19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8" name="Line 52"/>
          <p:cNvSpPr/>
          <p:nvPr/>
        </p:nvSpPr>
        <p:spPr>
          <a:xfrm>
            <a:off x="5995988" y="4286250"/>
            <a:ext cx="0" cy="19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59" name="Line 53"/>
          <p:cNvSpPr/>
          <p:nvPr/>
        </p:nvSpPr>
        <p:spPr>
          <a:xfrm>
            <a:off x="4799013" y="4383088"/>
            <a:ext cx="119538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triangle" w="sm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60" name="Text Box 54"/>
          <p:cNvSpPr txBox="1"/>
          <p:nvPr/>
        </p:nvSpPr>
        <p:spPr>
          <a:xfrm>
            <a:off x="4818063" y="4367213"/>
            <a:ext cx="105349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120 km</a:t>
            </a:r>
          </a:p>
        </p:txBody>
      </p:sp>
      <p:sp>
        <p:nvSpPr>
          <p:cNvPr id="43061" name="Text Box 55"/>
          <p:cNvSpPr txBox="1"/>
          <p:nvPr/>
        </p:nvSpPr>
        <p:spPr>
          <a:xfrm>
            <a:off x="1762125" y="1771650"/>
            <a:ext cx="111440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光调制器</a:t>
            </a:r>
          </a:p>
        </p:txBody>
      </p:sp>
      <p:sp>
        <p:nvSpPr>
          <p:cNvPr id="43062" name="Line 56"/>
          <p:cNvSpPr/>
          <p:nvPr/>
        </p:nvSpPr>
        <p:spPr>
          <a:xfrm>
            <a:off x="2411413" y="2203450"/>
            <a:ext cx="0" cy="504825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63" name="Text Box 57"/>
          <p:cNvSpPr txBox="1"/>
          <p:nvPr/>
        </p:nvSpPr>
        <p:spPr>
          <a:xfrm>
            <a:off x="8856663" y="1771650"/>
            <a:ext cx="111440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光解调器</a:t>
            </a:r>
          </a:p>
        </p:txBody>
      </p:sp>
      <p:sp>
        <p:nvSpPr>
          <p:cNvPr id="43064" name="Line 58"/>
          <p:cNvSpPr/>
          <p:nvPr/>
        </p:nvSpPr>
        <p:spPr>
          <a:xfrm>
            <a:off x="9755188" y="2203450"/>
            <a:ext cx="0" cy="504825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85" y="1116965"/>
            <a:ext cx="1172628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波分复用：在同一根光纤中同时传输两个或众多不同波长光信号的技术。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信道复用技术和有线宽带接入技术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一、信道复用技术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二、有线宽带接入技术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endParaRPr lang="zh-CN" altLang="en-US"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x-none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EDFA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介绍</a:t>
            </a:r>
            <a:br>
              <a:rPr lang="en-US" altLang="x-none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掺铒光纤放大器的诞生是光纤通信领域革命性的突破，它使长距离、大容量、高速率的光纤通信成为可能，是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DWDM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系统及未来高速系统、全光网络不可缺少的重要器件。其研发和应用，对光纤通信的发展有着重要的意义。在我国，武汉邮科院研制开发的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EDFA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系列产品，已大量应用到工程中。主要功能是对传输链路中的信号光进行功率补偿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395" y="530225"/>
            <a:ext cx="10771505" cy="16002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zh-CN" altLang="en-US" sz="3200" b="1"/>
              <a:t>：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能否实现每个用户在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同样时间</a:t>
            </a:r>
            <a:r>
              <a:rPr lang="zh-CN" altLang="en-US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同样频带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进行通信呢？如何实现？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370" y="2192655"/>
            <a:ext cx="10771505" cy="4369435"/>
          </a:xfrm>
          <a:ln>
            <a:solidFill>
              <a:schemeClr val="accent1"/>
            </a:solidFill>
            <a:prstDash val="sysDot"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码分复用（</a:t>
            </a:r>
            <a:r>
              <a:rPr lang="en-US" altLang="zh-CN" sz="3600" b="1" dirty="0"/>
              <a:t>CDM</a:t>
            </a:r>
            <a:r>
              <a:rPr lang="zh-CN" altLang="en-US" sz="3600" b="1" dirty="0"/>
              <a:t>）是另一种共享信道的方法。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常用的是码分多址（CMDA），每一个用户可以在同样的时间使用同样的频带进行通信，由于各用户使用经过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特殊挑选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不同码型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，因此各用户之间不会造成干扰。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码分复用（</a:t>
            </a:r>
            <a:r>
              <a:rPr lang="en-US" altLang="zh-CN" b="1" dirty="0"/>
              <a:t>CDM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最初用于军事通信，这种系统发送的信号有很强有抗干扰能力，其频谱类似于白噪声，不易被敌人发现。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在无线局域网中，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CDMA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可提高通信的话音质量和数据传输的可靠性。</a:t>
            </a:r>
          </a:p>
          <a:p>
            <a:pPr>
              <a:lnSpc>
                <a:spcPct val="150000"/>
              </a:lnSpc>
            </a:pP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>
          <a:xfrm>
            <a:off x="646430" y="1451610"/>
            <a:ext cx="10541000" cy="52565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码片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（chip）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：在CDMA中，每一个比特时间再划分为m个短的间隔。通常m的值为64或128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码片序列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CDMA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的每个站被指派一个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唯一的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3600" b="1" i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bit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码片序列。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如发送比特 </a:t>
            </a:r>
            <a:r>
              <a:rPr lang="en-US" altLang="zh-CN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，则发送自己的 </a:t>
            </a:r>
            <a:r>
              <a:rPr lang="en-US" altLang="zh-CN" sz="3600" b="1" i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bit </a:t>
            </a:r>
            <a:r>
              <a:rPr lang="zh-CN" altLang="en-US" sz="40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码片序列。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如发送比特 </a:t>
            </a:r>
            <a:r>
              <a:rPr lang="en-US" altLang="zh-CN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，则发送该码片序列的二进制反码。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标题 142337"/>
          <p:cNvSpPr>
            <a:spLocks noGrp="1"/>
          </p:cNvSpPr>
          <p:nvPr/>
        </p:nvSpPr>
        <p:spPr>
          <a:xfrm>
            <a:off x="1410970" y="227330"/>
            <a:ext cx="7792720" cy="913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4000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sz="4000" b="1" dirty="0"/>
              <a:t>5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   </a:t>
            </a:r>
            <a:r>
              <a:rPr lang="zh-CN" altLang="en-US" sz="4000" b="1" dirty="0"/>
              <a:t>码分复用 </a:t>
            </a:r>
            <a:r>
              <a:rPr lang="en-US" altLang="zh-CN" sz="4000" b="1"/>
              <a:t>CDM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文本占位符 151554"/>
          <p:cNvSpPr>
            <a:spLocks noGrp="1"/>
          </p:cNvSpPr>
          <p:nvPr>
            <p:ph type="body" idx="1"/>
          </p:nvPr>
        </p:nvSpPr>
        <p:spPr>
          <a:xfrm>
            <a:off x="1183005" y="1501775"/>
            <a:ext cx="9390380" cy="4746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站的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8 bit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码片序列是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00011011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发送比特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时，就发送序列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00011011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发送比特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时，就发送序列 </a:t>
            </a:r>
            <a:r>
              <a:rPr lang="en-US" altLang="zh-CN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11100100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按照惯例将码片中的0写成-1，将1写成+1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站的码片序列：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(–1 –1 –1 +1 +1 –1 +1 +1)   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/>
              <a:t>                            </a:t>
            </a:r>
          </a:p>
        </p:txBody>
      </p:sp>
      <p:sp>
        <p:nvSpPr>
          <p:cNvPr id="142338" name="标题 142337"/>
          <p:cNvSpPr>
            <a:spLocks noGrp="1"/>
          </p:cNvSpPr>
          <p:nvPr/>
        </p:nvSpPr>
        <p:spPr>
          <a:xfrm>
            <a:off x="1410970" y="227330"/>
            <a:ext cx="7792720" cy="913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4000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sz="4000" b="1" dirty="0"/>
              <a:t>5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   </a:t>
            </a:r>
            <a:r>
              <a:rPr lang="zh-CN" altLang="en-US" sz="4000" b="1" dirty="0"/>
              <a:t>码分复用 </a:t>
            </a:r>
            <a:r>
              <a:rPr lang="en-US" altLang="zh-CN" sz="4000" b="1"/>
              <a:t>CDM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1959928" y="110490"/>
            <a:ext cx="7793037" cy="1462088"/>
          </a:xfrm>
        </p:spPr>
        <p:txBody>
          <a:bodyPr anchor="b"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CDMA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982345" y="1851660"/>
            <a:ext cx="9358630" cy="41148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每个站分配的码片序列不仅必须各不相同，并且还必须互相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令向量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站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的码片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向量，再令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其他任何站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的码片向量。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两个不同站的码片序列正交，就是向量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规格化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内积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都是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36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6679" name="对象 156678"/>
          <p:cNvGraphicFramePr/>
          <p:nvPr/>
        </p:nvGraphicFramePr>
        <p:xfrm>
          <a:off x="3083560" y="4845685"/>
          <a:ext cx="4818380" cy="132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30784800" imgH="10363200" progId="Equation.3">
                  <p:embed/>
                </p:oleObj>
              </mc:Choice>
              <mc:Fallback>
                <p:oleObj r:id="rId4" imgW="30784800" imgH="10363200" progId="Equation.3">
                  <p:embed/>
                  <p:pic>
                    <p:nvPicPr>
                      <p:cNvPr id="0" name="图片 1024" descr="image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3560" y="4845685"/>
                        <a:ext cx="4818380" cy="1327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53601"/>
          <p:cNvSpPr>
            <a:spLocks noGrp="1"/>
          </p:cNvSpPr>
          <p:nvPr>
            <p:ph type="title"/>
          </p:nvPr>
        </p:nvSpPr>
        <p:spPr>
          <a:xfrm>
            <a:off x="2242503" y="260350"/>
            <a:ext cx="7793037" cy="1462088"/>
          </a:xfrm>
        </p:spPr>
        <p:txBody>
          <a:bodyPr anchor="b"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CDMA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>
          <a:xfrm>
            <a:off x="1033145" y="2017395"/>
            <a:ext cx="9491345" cy="23749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码片序列的正交：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令向量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b="1" err="1">
                <a:latin typeface="黑体" panose="02010609060101010101" pitchFamily="49" charset="-122"/>
                <a:ea typeface="黑体" panose="02010609060101010101" pitchFamily="49" charset="-122"/>
              </a:rPr>
              <a:t>(–1 –1 –1 +1 +1 –1 +1 +1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b="1" err="1">
                <a:latin typeface="黑体" panose="02010609060101010101" pitchFamily="49" charset="-122"/>
                <a:ea typeface="黑体" panose="02010609060101010101" pitchFamily="49" charset="-122"/>
              </a:rPr>
              <a:t>(–1 –1 +1 –1 +1 +1 +1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–1)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。把向量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的各分量值代入下列公式：</a:t>
            </a:r>
          </a:p>
        </p:txBody>
      </p:sp>
      <p:sp>
        <p:nvSpPr>
          <p:cNvPr id="153612" name="矩形 153611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6" name="矩形 153615"/>
          <p:cNvSpPr/>
          <p:nvPr/>
        </p:nvSpPr>
        <p:spPr>
          <a:xfrm>
            <a:off x="1524000" y="323850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</a:p>
        </p:txBody>
      </p:sp>
      <p:graphicFrame>
        <p:nvGraphicFramePr>
          <p:cNvPr id="156679" name="对象 156678"/>
          <p:cNvGraphicFramePr/>
          <p:nvPr/>
        </p:nvGraphicFramePr>
        <p:xfrm>
          <a:off x="3688080" y="4105910"/>
          <a:ext cx="5899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4" imgW="30784800" imgH="10363200" progId="Equation.3">
                  <p:embed/>
                </p:oleObj>
              </mc:Choice>
              <mc:Fallback>
                <p:oleObj r:id="rId4" imgW="30784800" imgH="10363200" progId="Equation.3">
                  <p:embed/>
                  <p:pic>
                    <p:nvPicPr>
                      <p:cNvPr id="0" name="图片 2048" descr="image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8080" y="4105910"/>
                        <a:ext cx="589915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>
          <a:xfrm>
            <a:off x="849630" y="1734820"/>
            <a:ext cx="9640570" cy="381635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正交关系的另一个重要特性：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任何一个码片向量和该码片向量自己的规格化内积都是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一个码片向量和该码片反码的向量的规格化内积值是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–1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2492058" y="143510"/>
            <a:ext cx="7793037" cy="1462088"/>
          </a:xfrm>
        </p:spPr>
        <p:txBody>
          <a:bodyPr anchor="b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7700" name="矩形 157699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02" name="矩形 157701"/>
          <p:cNvSpPr/>
          <p:nvPr/>
        </p:nvSpPr>
        <p:spPr>
          <a:xfrm>
            <a:off x="1524000" y="323850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04" name="矩形 157703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7703" name="对象 157702"/>
          <p:cNvGraphicFramePr/>
          <p:nvPr/>
        </p:nvGraphicFramePr>
        <p:xfrm>
          <a:off x="2215198" y="2997200"/>
          <a:ext cx="73802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4" imgW="66751200" imgH="10363200" progId="Equation.3">
                  <p:embed/>
                </p:oleObj>
              </mc:Choice>
              <mc:Fallback>
                <p:oleObj r:id="rId4" imgW="66751200" imgH="10363200" progId="Equation.3">
                  <p:embed/>
                  <p:pic>
                    <p:nvPicPr>
                      <p:cNvPr id="0" name="图片 3072" descr="image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5198" y="2997200"/>
                        <a:ext cx="7380287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</a:p>
        </p:txBody>
      </p:sp>
      <p:sp>
        <p:nvSpPr>
          <p:cNvPr id="153602" name="标题 153601"/>
          <p:cNvSpPr>
            <a:spLocks noGrp="1"/>
          </p:cNvSpPr>
          <p:nvPr/>
        </p:nvSpPr>
        <p:spPr>
          <a:xfrm>
            <a:off x="2242503" y="260350"/>
            <a:ext cx="7793037" cy="146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CDMA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的特点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标题 158722"/>
          <p:cNvSpPr>
            <a:spLocks noGrp="1"/>
          </p:cNvSpPr>
          <p:nvPr>
            <p:ph type="title"/>
          </p:nvPr>
        </p:nvSpPr>
        <p:spPr>
          <a:xfrm>
            <a:off x="2508568" y="110490"/>
            <a:ext cx="7793037" cy="1462088"/>
          </a:xfrm>
        </p:spPr>
        <p:txBody>
          <a:bodyPr anchor="b"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CDMA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的工作原理 </a:t>
            </a:r>
          </a:p>
        </p:txBody>
      </p:sp>
      <p:sp>
        <p:nvSpPr>
          <p:cNvPr id="158724" name="矩形 158723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6" name="矩形 158725"/>
          <p:cNvSpPr/>
          <p:nvPr/>
        </p:nvSpPr>
        <p:spPr>
          <a:xfrm>
            <a:off x="1524000" y="323850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7" name="矩形 158726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0" name="直接连接符 158729"/>
          <p:cNvSpPr/>
          <p:nvPr/>
        </p:nvSpPr>
        <p:spPr>
          <a:xfrm>
            <a:off x="5893753" y="2660333"/>
            <a:ext cx="1566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1" name="文本框 158730"/>
          <p:cNvSpPr txBox="1"/>
          <p:nvPr/>
        </p:nvSpPr>
        <p:spPr>
          <a:xfrm>
            <a:off x="3526790" y="2847658"/>
            <a:ext cx="2186940" cy="3771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85000"/>
              </a:lnSpc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站的码片序列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58732" name="直接连接符 158731"/>
          <p:cNvSpPr/>
          <p:nvPr/>
        </p:nvSpPr>
        <p:spPr>
          <a:xfrm>
            <a:off x="5895340" y="1960245"/>
            <a:ext cx="0" cy="3802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3" name="直接连接符 158732"/>
          <p:cNvSpPr/>
          <p:nvPr/>
        </p:nvSpPr>
        <p:spPr>
          <a:xfrm>
            <a:off x="7473315" y="1960245"/>
            <a:ext cx="0" cy="37814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4" name="直接连接符 158733"/>
          <p:cNvSpPr/>
          <p:nvPr/>
        </p:nvSpPr>
        <p:spPr>
          <a:xfrm>
            <a:off x="9051290" y="1960245"/>
            <a:ext cx="0" cy="3929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5" name="直接连接符 158734"/>
          <p:cNvSpPr/>
          <p:nvPr/>
        </p:nvSpPr>
        <p:spPr>
          <a:xfrm>
            <a:off x="10629265" y="1960245"/>
            <a:ext cx="0" cy="37909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6" name="任意多边形 158735"/>
          <p:cNvSpPr/>
          <p:nvPr/>
        </p:nvSpPr>
        <p:spPr>
          <a:xfrm>
            <a:off x="5895340" y="2892108"/>
            <a:ext cx="1577975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7" name="任意多边形 158736"/>
          <p:cNvSpPr/>
          <p:nvPr/>
        </p:nvSpPr>
        <p:spPr>
          <a:xfrm>
            <a:off x="7473315" y="2892108"/>
            <a:ext cx="1577975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8" name="任意多边形 158737"/>
          <p:cNvSpPr/>
          <p:nvPr/>
        </p:nvSpPr>
        <p:spPr>
          <a:xfrm>
            <a:off x="5895340" y="3982720"/>
            <a:ext cx="1577975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9" name="任意多边形 158738"/>
          <p:cNvSpPr/>
          <p:nvPr/>
        </p:nvSpPr>
        <p:spPr>
          <a:xfrm>
            <a:off x="7473315" y="3982720"/>
            <a:ext cx="1577975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0" name="任意多边形 158739"/>
          <p:cNvSpPr/>
          <p:nvPr/>
        </p:nvSpPr>
        <p:spPr>
          <a:xfrm flipV="1">
            <a:off x="9051290" y="3982720"/>
            <a:ext cx="1577975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CCECFF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1" name="任意多边形 158740"/>
          <p:cNvSpPr/>
          <p:nvPr/>
        </p:nvSpPr>
        <p:spPr>
          <a:xfrm>
            <a:off x="5895340" y="5755958"/>
            <a:ext cx="1577975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2" name="任意多边形 158741"/>
          <p:cNvSpPr/>
          <p:nvPr/>
        </p:nvSpPr>
        <p:spPr>
          <a:xfrm>
            <a:off x="7473315" y="5755958"/>
            <a:ext cx="1577975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3" name="任意多边形 158742"/>
          <p:cNvSpPr/>
          <p:nvPr/>
        </p:nvSpPr>
        <p:spPr>
          <a:xfrm flipV="1">
            <a:off x="9051290" y="5755958"/>
            <a:ext cx="1577975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4" name="任意多边形 158743"/>
          <p:cNvSpPr/>
          <p:nvPr/>
        </p:nvSpPr>
        <p:spPr>
          <a:xfrm>
            <a:off x="5895340" y="5227320"/>
            <a:ext cx="4733925" cy="314325"/>
          </a:xfrm>
          <a:custGeom>
            <a:avLst/>
            <a:gdLst/>
            <a:ahLst/>
            <a:cxnLst/>
            <a:rect l="0" t="0" r="0" b="0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5" name="任意多边形 158744"/>
          <p:cNvSpPr/>
          <p:nvPr/>
        </p:nvSpPr>
        <p:spPr>
          <a:xfrm>
            <a:off x="5895340" y="2192020"/>
            <a:ext cx="4733925" cy="312738"/>
          </a:xfrm>
          <a:custGeom>
            <a:avLst/>
            <a:gdLst/>
            <a:ahLst/>
            <a:cxnLst/>
            <a:rect l="0" t="0" r="0" b="0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6" name="直接连接符 158745"/>
          <p:cNvSpPr/>
          <p:nvPr/>
        </p:nvSpPr>
        <p:spPr>
          <a:xfrm>
            <a:off x="7473315" y="2076133"/>
            <a:ext cx="0" cy="155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7" name="文本框 158746"/>
          <p:cNvSpPr txBox="1"/>
          <p:nvPr/>
        </p:nvSpPr>
        <p:spPr>
          <a:xfrm>
            <a:off x="6489065" y="1861820"/>
            <a:ext cx="32385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8748" name="直接连接符 158747"/>
          <p:cNvSpPr/>
          <p:nvPr/>
        </p:nvSpPr>
        <p:spPr>
          <a:xfrm>
            <a:off x="5739765" y="4136708"/>
            <a:ext cx="528478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9" name="直接连接符 158748"/>
          <p:cNvSpPr/>
          <p:nvPr/>
        </p:nvSpPr>
        <p:spPr>
          <a:xfrm>
            <a:off x="5739765" y="5382895"/>
            <a:ext cx="5284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0" name="直接连接符 158749"/>
          <p:cNvSpPr/>
          <p:nvPr/>
        </p:nvSpPr>
        <p:spPr>
          <a:xfrm flipV="1">
            <a:off x="5739765" y="5913120"/>
            <a:ext cx="5284788" cy="142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1" name="任意多边形 158750"/>
          <p:cNvSpPr/>
          <p:nvPr/>
        </p:nvSpPr>
        <p:spPr>
          <a:xfrm>
            <a:off x="5895340" y="4449445"/>
            <a:ext cx="1577975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2" name="任意多边形 158751"/>
          <p:cNvSpPr/>
          <p:nvPr/>
        </p:nvSpPr>
        <p:spPr>
          <a:xfrm>
            <a:off x="7473315" y="4449445"/>
            <a:ext cx="1577975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3" name="任意多边形 158752"/>
          <p:cNvSpPr/>
          <p:nvPr/>
        </p:nvSpPr>
        <p:spPr>
          <a:xfrm flipV="1">
            <a:off x="9051290" y="4449445"/>
            <a:ext cx="1577975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4" name="直接连接符 158753"/>
          <p:cNvSpPr/>
          <p:nvPr/>
        </p:nvSpPr>
        <p:spPr>
          <a:xfrm>
            <a:off x="5739765" y="4759008"/>
            <a:ext cx="528478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5" name="直接连接符 158754"/>
          <p:cNvSpPr/>
          <p:nvPr/>
        </p:nvSpPr>
        <p:spPr>
          <a:xfrm>
            <a:off x="5760403" y="2349183"/>
            <a:ext cx="526415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6" name="文本框 158755"/>
          <p:cNvSpPr txBox="1"/>
          <p:nvPr/>
        </p:nvSpPr>
        <p:spPr>
          <a:xfrm>
            <a:off x="8076565" y="1861820"/>
            <a:ext cx="32385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8757" name="文本框 158756"/>
          <p:cNvSpPr txBox="1"/>
          <p:nvPr/>
        </p:nvSpPr>
        <p:spPr>
          <a:xfrm>
            <a:off x="9659303" y="1861820"/>
            <a:ext cx="32385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8758" name="文本框 158757"/>
          <p:cNvSpPr txBox="1"/>
          <p:nvPr/>
        </p:nvSpPr>
        <p:spPr>
          <a:xfrm>
            <a:off x="11026140" y="2090420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8759" name="文本框 158758"/>
          <p:cNvSpPr txBox="1"/>
          <p:nvPr/>
        </p:nvSpPr>
        <p:spPr>
          <a:xfrm>
            <a:off x="11026140" y="2803208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8760" name="文本框 158759"/>
          <p:cNvSpPr txBox="1"/>
          <p:nvPr/>
        </p:nvSpPr>
        <p:spPr>
          <a:xfrm>
            <a:off x="11026140" y="3908108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8761" name="文本框 158760"/>
          <p:cNvSpPr txBox="1"/>
          <p:nvPr/>
        </p:nvSpPr>
        <p:spPr>
          <a:xfrm>
            <a:off x="11026140" y="4516120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8762" name="文本框 158761"/>
          <p:cNvSpPr txBox="1"/>
          <p:nvPr/>
        </p:nvSpPr>
        <p:spPr>
          <a:xfrm>
            <a:off x="11026140" y="5138420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8763" name="文本框 158762"/>
          <p:cNvSpPr txBox="1"/>
          <p:nvPr/>
        </p:nvSpPr>
        <p:spPr>
          <a:xfrm>
            <a:off x="11026140" y="5667058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8764" name="矩形 158763"/>
          <p:cNvSpPr/>
          <p:nvPr/>
        </p:nvSpPr>
        <p:spPr>
          <a:xfrm>
            <a:off x="6162040" y="2504758"/>
            <a:ext cx="1057275" cy="27305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8765" name="文本框 158764"/>
          <p:cNvSpPr txBox="1"/>
          <p:nvPr/>
        </p:nvSpPr>
        <p:spPr>
          <a:xfrm>
            <a:off x="6150928" y="2407920"/>
            <a:ext cx="122682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i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个码片</a:t>
            </a:r>
          </a:p>
        </p:txBody>
      </p:sp>
      <p:sp>
        <p:nvSpPr>
          <p:cNvPr id="158766" name="任意多边形 158765"/>
          <p:cNvSpPr/>
          <p:nvPr/>
        </p:nvSpPr>
        <p:spPr>
          <a:xfrm>
            <a:off x="5895340" y="3431858"/>
            <a:ext cx="1577975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7" name="任意多边形 158766"/>
          <p:cNvSpPr/>
          <p:nvPr/>
        </p:nvSpPr>
        <p:spPr>
          <a:xfrm>
            <a:off x="7473315" y="3431858"/>
            <a:ext cx="1577975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8" name="任意多边形 158767"/>
          <p:cNvSpPr/>
          <p:nvPr/>
        </p:nvSpPr>
        <p:spPr>
          <a:xfrm flipV="1">
            <a:off x="9051290" y="3431858"/>
            <a:ext cx="1577975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9999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9" name="直接连接符 158768"/>
          <p:cNvSpPr/>
          <p:nvPr/>
        </p:nvSpPr>
        <p:spPr>
          <a:xfrm flipV="1">
            <a:off x="5739765" y="3587433"/>
            <a:ext cx="5284788" cy="635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0" name="文本框 158769"/>
          <p:cNvSpPr txBox="1"/>
          <p:nvPr/>
        </p:nvSpPr>
        <p:spPr>
          <a:xfrm>
            <a:off x="11026140" y="3339783"/>
            <a:ext cx="25336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58771" name="任意多边形 158770"/>
          <p:cNvSpPr/>
          <p:nvPr/>
        </p:nvSpPr>
        <p:spPr>
          <a:xfrm>
            <a:off x="9056053" y="2892108"/>
            <a:ext cx="1577975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2" name="直接连接符 158771"/>
          <p:cNvSpPr/>
          <p:nvPr/>
        </p:nvSpPr>
        <p:spPr>
          <a:xfrm>
            <a:off x="5760403" y="3049270"/>
            <a:ext cx="526415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3" name="文本框 158772"/>
          <p:cNvSpPr txBox="1"/>
          <p:nvPr/>
        </p:nvSpPr>
        <p:spPr>
          <a:xfrm>
            <a:off x="3526790" y="3327083"/>
            <a:ext cx="227901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站发送的信号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58774" name="文本框 158773"/>
          <p:cNvSpPr txBox="1"/>
          <p:nvPr/>
        </p:nvSpPr>
        <p:spPr>
          <a:xfrm>
            <a:off x="3526790" y="3877945"/>
            <a:ext cx="224980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站发送的信号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58775" name="文本框 158774"/>
          <p:cNvSpPr txBox="1"/>
          <p:nvPr/>
        </p:nvSpPr>
        <p:spPr>
          <a:xfrm>
            <a:off x="3239453" y="4516120"/>
            <a:ext cx="257556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总的发送信号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+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58776" name="文本框 158775"/>
          <p:cNvSpPr txBox="1"/>
          <p:nvPr/>
        </p:nvSpPr>
        <p:spPr>
          <a:xfrm>
            <a:off x="3598228" y="5136833"/>
            <a:ext cx="221170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规格化内积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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58777" name="文本框 158776"/>
          <p:cNvSpPr txBox="1"/>
          <p:nvPr/>
        </p:nvSpPr>
        <p:spPr>
          <a:xfrm>
            <a:off x="3598228" y="5668645"/>
            <a:ext cx="219710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规格化内积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 </a:t>
            </a:r>
            <a:r>
              <a:rPr lang="en-US" altLang="zh-CN" sz="2000" b="1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58778" name="直接连接符 158777"/>
          <p:cNvSpPr/>
          <p:nvPr/>
        </p:nvSpPr>
        <p:spPr>
          <a:xfrm>
            <a:off x="8814753" y="5382895"/>
            <a:ext cx="217011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9" name="文本框 158778"/>
          <p:cNvSpPr txBox="1"/>
          <p:nvPr/>
        </p:nvSpPr>
        <p:spPr>
          <a:xfrm>
            <a:off x="3964940" y="1998345"/>
            <a:ext cx="170688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数据码元比特</a:t>
            </a:r>
          </a:p>
        </p:txBody>
      </p:sp>
      <p:sp>
        <p:nvSpPr>
          <p:cNvPr id="158780" name="文本框 158779"/>
          <p:cNvSpPr txBox="1"/>
          <p:nvPr/>
        </p:nvSpPr>
        <p:spPr>
          <a:xfrm>
            <a:off x="2801303" y="3085783"/>
            <a:ext cx="43688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送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</a:t>
            </a:r>
          </a:p>
        </p:txBody>
      </p:sp>
      <p:sp>
        <p:nvSpPr>
          <p:cNvPr id="158781" name="文本框 158780"/>
          <p:cNvSpPr txBox="1"/>
          <p:nvPr/>
        </p:nvSpPr>
        <p:spPr>
          <a:xfrm>
            <a:off x="2944178" y="5101908"/>
            <a:ext cx="43688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</a:t>
            </a:r>
          </a:p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收</a:t>
            </a:r>
          </a:p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</a:t>
            </a:r>
          </a:p>
        </p:txBody>
      </p:sp>
      <p:sp>
        <p:nvSpPr>
          <p:cNvPr id="158782" name="左中括号 158781"/>
          <p:cNvSpPr/>
          <p:nvPr/>
        </p:nvSpPr>
        <p:spPr>
          <a:xfrm>
            <a:off x="3239453" y="2077720"/>
            <a:ext cx="144462" cy="3024188"/>
          </a:xfrm>
          <a:prstGeom prst="leftBracket">
            <a:avLst>
              <a:gd name="adj" fmla="val 17445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8783" name="左中括号 158782"/>
          <p:cNvSpPr/>
          <p:nvPr/>
        </p:nvSpPr>
        <p:spPr>
          <a:xfrm>
            <a:off x="3455353" y="5246370"/>
            <a:ext cx="77787" cy="792163"/>
          </a:xfrm>
          <a:prstGeom prst="leftBracket">
            <a:avLst>
              <a:gd name="adj" fmla="val 84864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/>
              <a:t>                    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580" y="316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zh-CN" altLang="en-US" sz="5400" b="1" dirty="0"/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7195" y="1395730"/>
            <a:ext cx="113576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共有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个站进行码分多址通信。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个站的码片序列为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：（－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现收到这样的码片序列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(-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问哪个站发送数据了？发送数据的站发送的是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还是</a:t>
            </a:r>
            <a:r>
              <a:rPr 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6830"/>
          </a:xfrm>
        </p:spPr>
        <p:txBody>
          <a:bodyPr/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第五节</a:t>
            </a:r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信道复用技术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1590" y="2738120"/>
            <a:ext cx="9144000" cy="2453005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通信信道带宽远远大于用户所需的带宽</a:t>
            </a:r>
            <a:r>
              <a:rPr lang="zh-CN" altLang="zh-CN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，如何</a:t>
            </a:r>
            <a:r>
              <a:rPr lang="zh-CN" altLang="zh-CN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提高信道利用率、共享信道资源，降低网络成本？</a:t>
            </a:r>
            <a:r>
              <a:rPr lang="zh-CN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使用信道复用技术可以解决。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563880"/>
            <a:ext cx="11353800" cy="5521643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S·A=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8=1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S·B=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8=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B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S·C=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8=0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C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无发送</a:t>
            </a: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S·D=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）／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8=1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</a:p>
          <a:p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D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4400" b="1"/>
              <a:t>你了解哪几种上网方式？都是什么？</a:t>
            </a:r>
          </a:p>
          <a:p>
            <a:pPr marL="0" indent="0">
              <a:buNone/>
            </a:pPr>
            <a:endParaRPr lang="zh-CN" altLang="en-US" sz="4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第六节：有线宽带接入技术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/>
              <a:t>主要解决用户到因特网的宽带接入方法。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ADSL</a:t>
            </a:r>
            <a:r>
              <a:rPr lang="zh-CN" altLang="en-US" sz="3600" b="1" dirty="0"/>
              <a:t>技术</a:t>
            </a:r>
            <a:r>
              <a:rPr lang="en-US" altLang="zh-CN" sz="3600" b="1" dirty="0"/>
              <a:t>(Asymmetric  Digital Subscriber Line)</a:t>
            </a:r>
            <a:endParaRPr lang="zh-CN" altLang="en-US" sz="3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2</a:t>
            </a:r>
            <a:r>
              <a:rPr lang="zh-CN" altLang="en-US" sz="3600" b="1" dirty="0"/>
              <a:t>、光纤同轴混合网（</a:t>
            </a:r>
            <a:r>
              <a:rPr lang="en-US" altLang="zh-CN" sz="3600" b="1" dirty="0"/>
              <a:t>HFC</a:t>
            </a:r>
            <a:r>
              <a:rPr lang="zh-CN" altLang="en-US" sz="3600" b="1" dirty="0"/>
              <a:t>网）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3</a:t>
            </a:r>
            <a:r>
              <a:rPr lang="zh-CN" altLang="en-US" sz="3600" b="1" dirty="0"/>
              <a:t>、</a:t>
            </a:r>
            <a:r>
              <a:rPr lang="en-US" altLang="zh-CN" sz="3600" b="1" dirty="0" err="1"/>
              <a:t>FTTx</a:t>
            </a:r>
            <a:r>
              <a:rPr lang="zh-CN" altLang="zh-CN" sz="3600" b="1" dirty="0"/>
              <a:t>技术</a:t>
            </a:r>
          </a:p>
          <a:p>
            <a:pPr marL="0" indent="0">
              <a:buNone/>
            </a:pPr>
            <a:endParaRPr lang="zh-CN" altLang="zh-CN" sz="3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ADSL</a:t>
            </a:r>
            <a:r>
              <a:rPr lang="zh-CN" altLang="en-US" b="1">
                <a:sym typeface="+mn-ea"/>
              </a:rPr>
              <a:t>技术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技术就是用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数字技术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对现有的模拟电话用户线进行改造，使它能够承载宽带业务。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标准模拟电话信号的频带被限制在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300~3400 Hz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的范围内，但用户线本身实际可通过的信号频率仍然超过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 MHz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技术就把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0~4 kHz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低端频谱留给传统电话使用，而</a:t>
            </a: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把原来没有被利用的高端频谱留给用户上网使用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</a:p>
          <a:p>
            <a:pPr marL="0" indent="0"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组合 45057"/>
          <p:cNvGrpSpPr/>
          <p:nvPr/>
        </p:nvGrpSpPr>
        <p:grpSpPr>
          <a:xfrm>
            <a:off x="2778760" y="4879975"/>
            <a:ext cx="7646988" cy="946150"/>
            <a:chOff x="0" y="0"/>
            <a:chExt cx="4817" cy="596"/>
          </a:xfrm>
        </p:grpSpPr>
        <p:sp>
          <p:nvSpPr>
            <p:cNvPr id="52226" name="矩形 45058"/>
            <p:cNvSpPr/>
            <p:nvPr/>
          </p:nvSpPr>
          <p:spPr>
            <a:xfrm>
              <a:off x="0" y="45"/>
              <a:ext cx="4455" cy="4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2227" name="组合 45059"/>
            <p:cNvGrpSpPr/>
            <p:nvPr/>
          </p:nvGrpSpPr>
          <p:grpSpPr>
            <a:xfrm>
              <a:off x="3992" y="0"/>
              <a:ext cx="825" cy="596"/>
              <a:chOff x="0" y="0"/>
              <a:chExt cx="1680" cy="1680"/>
            </a:xfrm>
          </p:grpSpPr>
          <p:sp>
            <p:nvSpPr>
              <p:cNvPr id="52228" name="椭圆 45060"/>
              <p:cNvSpPr/>
              <p:nvPr/>
            </p:nvSpPr>
            <p:spPr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242424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algn="r"/>
                <a:endParaRPr lang="zh-CN" altLang="en-US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229" name="未知"/>
              <p:cNvSpPr/>
              <p:nvPr/>
            </p:nvSpPr>
            <p:spPr>
              <a:xfrm>
                <a:off x="192" y="28"/>
                <a:ext cx="1296" cy="634"/>
              </a:xfrm>
              <a:custGeom>
                <a:avLst/>
                <a:gdLst/>
                <a:ahLst/>
                <a:cxnLst/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 algn="r"/>
                <a:endParaRPr lang="zh-CN" altLang="en-US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2230" name="文本框 45062"/>
            <p:cNvSpPr txBox="1"/>
            <p:nvPr/>
          </p:nvSpPr>
          <p:spPr>
            <a:xfrm>
              <a:off x="4010" y="89"/>
              <a:ext cx="700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</a:t>
              </a:r>
            </a:p>
          </p:txBody>
        </p:sp>
      </p:grpSp>
      <p:grpSp>
        <p:nvGrpSpPr>
          <p:cNvPr id="52231" name="组合 45063"/>
          <p:cNvGrpSpPr/>
          <p:nvPr/>
        </p:nvGrpSpPr>
        <p:grpSpPr>
          <a:xfrm>
            <a:off x="2778760" y="2719388"/>
            <a:ext cx="5897563" cy="935037"/>
            <a:chOff x="0" y="0"/>
            <a:chExt cx="3715" cy="589"/>
          </a:xfrm>
        </p:grpSpPr>
        <p:sp>
          <p:nvSpPr>
            <p:cNvPr id="52232" name="矩形 45064"/>
            <p:cNvSpPr/>
            <p:nvPr/>
          </p:nvSpPr>
          <p:spPr>
            <a:xfrm>
              <a:off x="0" y="88"/>
              <a:ext cx="3166" cy="42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33" name="椭圆 45065"/>
            <p:cNvSpPr/>
            <p:nvPr/>
          </p:nvSpPr>
          <p:spPr>
            <a:xfrm>
              <a:off x="2903" y="0"/>
              <a:ext cx="812" cy="5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0D313C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34" name="未知"/>
            <p:cNvSpPr/>
            <p:nvPr/>
          </p:nvSpPr>
          <p:spPr>
            <a:xfrm>
              <a:off x="2996" y="10"/>
              <a:ext cx="626" cy="222"/>
            </a:xfrm>
            <a:custGeom>
              <a:avLst/>
              <a:gdLst/>
              <a:ahLst/>
              <a:cxnLst/>
              <a:rect l="0" t="0" r="0" b="0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pPr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35" name="文本框 45067"/>
            <p:cNvSpPr txBox="1"/>
            <p:nvPr/>
          </p:nvSpPr>
          <p:spPr>
            <a:xfrm>
              <a:off x="2913" y="89"/>
              <a:ext cx="700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</a:t>
              </a:r>
            </a:p>
          </p:txBody>
        </p:sp>
      </p:grpSp>
      <p:grpSp>
        <p:nvGrpSpPr>
          <p:cNvPr id="52236" name="组合 45068"/>
          <p:cNvGrpSpPr/>
          <p:nvPr/>
        </p:nvGrpSpPr>
        <p:grpSpPr>
          <a:xfrm>
            <a:off x="2994660" y="3656013"/>
            <a:ext cx="6604000" cy="939800"/>
            <a:chOff x="0" y="0"/>
            <a:chExt cx="4160" cy="592"/>
          </a:xfrm>
        </p:grpSpPr>
        <p:sp>
          <p:nvSpPr>
            <p:cNvPr id="52237" name="矩形 45069"/>
            <p:cNvSpPr/>
            <p:nvPr/>
          </p:nvSpPr>
          <p:spPr>
            <a:xfrm>
              <a:off x="0" y="136"/>
              <a:ext cx="3927" cy="42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2238" name="组合 45070"/>
            <p:cNvGrpSpPr/>
            <p:nvPr/>
          </p:nvGrpSpPr>
          <p:grpSpPr>
            <a:xfrm>
              <a:off x="3382" y="0"/>
              <a:ext cx="778" cy="592"/>
              <a:chOff x="-20" y="0"/>
              <a:chExt cx="778" cy="592"/>
            </a:xfrm>
          </p:grpSpPr>
          <p:grpSp>
            <p:nvGrpSpPr>
              <p:cNvPr id="52239" name="组合 45071"/>
              <p:cNvGrpSpPr/>
              <p:nvPr/>
            </p:nvGrpSpPr>
            <p:grpSpPr>
              <a:xfrm>
                <a:off x="0" y="0"/>
                <a:ext cx="758" cy="592"/>
                <a:chOff x="0" y="0"/>
                <a:chExt cx="1680" cy="1680"/>
              </a:xfrm>
            </p:grpSpPr>
            <p:sp>
              <p:nvSpPr>
                <p:cNvPr id="52240" name="椭圆 45072"/>
                <p:cNvSpPr/>
                <p:nvPr/>
              </p:nvSpPr>
              <p:spPr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25253E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algn="r"/>
                  <a:endParaRPr lang="zh-CN" altLang="en-US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2241" name="未知"/>
                <p:cNvSpPr/>
                <p:nvPr/>
              </p:nvSpPr>
              <p:spPr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pPr algn="r"/>
                  <a:endParaRPr lang="zh-CN" altLang="en-US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2242" name="文本框 45074"/>
              <p:cNvSpPr txBox="1"/>
              <p:nvPr/>
            </p:nvSpPr>
            <p:spPr>
              <a:xfrm>
                <a:off x="-20" y="87"/>
                <a:ext cx="700" cy="40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r" eaLnBrk="0" hangingPunct="0"/>
                <a:r>
                  <a:rPr lang="zh-CN" altLang="en-US" sz="36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特点</a:t>
                </a:r>
              </a:p>
            </p:txBody>
          </p:sp>
        </p:grpSp>
      </p:grpSp>
      <p:grpSp>
        <p:nvGrpSpPr>
          <p:cNvPr id="52243" name="组合 45075"/>
          <p:cNvGrpSpPr/>
          <p:nvPr/>
        </p:nvGrpSpPr>
        <p:grpSpPr>
          <a:xfrm>
            <a:off x="2707323" y="1495425"/>
            <a:ext cx="5167312" cy="928688"/>
            <a:chOff x="0" y="0"/>
            <a:chExt cx="3255" cy="585"/>
          </a:xfrm>
        </p:grpSpPr>
        <p:sp>
          <p:nvSpPr>
            <p:cNvPr id="52244" name="矩形 45076"/>
            <p:cNvSpPr/>
            <p:nvPr/>
          </p:nvSpPr>
          <p:spPr>
            <a:xfrm>
              <a:off x="0" y="160"/>
              <a:ext cx="2871" cy="4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5" name="椭圆 45077"/>
            <p:cNvSpPr/>
            <p:nvPr/>
          </p:nvSpPr>
          <p:spPr>
            <a:xfrm>
              <a:off x="2494" y="0"/>
              <a:ext cx="747" cy="58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643C0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6" name="未知"/>
            <p:cNvSpPr/>
            <p:nvPr/>
          </p:nvSpPr>
          <p:spPr>
            <a:xfrm>
              <a:off x="2579" y="10"/>
              <a:ext cx="577" cy="221"/>
            </a:xfrm>
            <a:custGeom>
              <a:avLst/>
              <a:gdLst/>
              <a:ahLst/>
              <a:cxnLst/>
              <a:rect l="0" t="0" r="0" b="0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pPr algn="r"/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7" name="文本框 45079"/>
            <p:cNvSpPr txBox="1"/>
            <p:nvPr/>
          </p:nvSpPr>
          <p:spPr>
            <a:xfrm>
              <a:off x="2522" y="91"/>
              <a:ext cx="733" cy="4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lstStyle/>
            <a:p>
              <a:pPr lvl="0" algn="r" eaLnBrk="0" hangingPunct="0"/>
              <a:r>
                <a:rPr lang="zh-CN" altLang="en-US" sz="36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</a:t>
              </a:r>
            </a:p>
          </p:txBody>
        </p:sp>
      </p:grpSp>
      <p:sp>
        <p:nvSpPr>
          <p:cNvPr id="45081" name="文本框 45080"/>
          <p:cNvSpPr txBox="1"/>
          <p:nvPr/>
        </p:nvSpPr>
        <p:spPr>
          <a:xfrm>
            <a:off x="2005330" y="1822450"/>
            <a:ext cx="464248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上行和下行带宽做成不对称的</a:t>
            </a:r>
          </a:p>
        </p:txBody>
      </p:sp>
      <p:sp>
        <p:nvSpPr>
          <p:cNvPr id="45082" name="文本框 45081"/>
          <p:cNvSpPr txBox="1"/>
          <p:nvPr/>
        </p:nvSpPr>
        <p:spPr>
          <a:xfrm>
            <a:off x="850900" y="3008630"/>
            <a:ext cx="66103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上行指从用户到 </a:t>
            </a:r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ISP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，而下行指从 </a:t>
            </a:r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ISP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到用户</a:t>
            </a:r>
          </a:p>
        </p:txBody>
      </p:sp>
      <p:sp>
        <p:nvSpPr>
          <p:cNvPr id="45083" name="文本框 45082"/>
          <p:cNvSpPr txBox="1"/>
          <p:nvPr/>
        </p:nvSpPr>
        <p:spPr>
          <a:xfrm>
            <a:off x="641985" y="4016375"/>
            <a:ext cx="75399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 eaLnBrk="0" hangingPunct="0"/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在用户线的两端各安装一个 </a:t>
            </a:r>
            <a:r>
              <a:rPr lang="en-US" altLang="x-none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调制解调器</a:t>
            </a:r>
          </a:p>
        </p:txBody>
      </p:sp>
      <p:sp>
        <p:nvSpPr>
          <p:cNvPr id="45084" name="文本框 45083"/>
          <p:cNvSpPr txBox="1"/>
          <p:nvPr/>
        </p:nvSpPr>
        <p:spPr>
          <a:xfrm>
            <a:off x="1331595" y="5097145"/>
            <a:ext cx="7785735" cy="4247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r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我国目前采用的方案是离散多音调调制技术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DMT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4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2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2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2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25"/>
                  </p:tgtEl>
                </p:cond>
              </p:nextCondLst>
            </p:seq>
          </p:childTnLst>
        </p:cTn>
      </p:par>
    </p:tnLst>
    <p:bldLst>
      <p:bldP spid="45081" grpId="0"/>
      <p:bldP spid="45082" grpId="0"/>
      <p:bldP spid="45083" grpId="0"/>
      <p:bldP spid="450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文本占位符 308226"/>
          <p:cNvSpPr>
            <a:spLocks noGrp="1"/>
          </p:cNvSpPr>
          <p:nvPr>
            <p:ph type="body" idx="1"/>
          </p:nvPr>
        </p:nvSpPr>
        <p:spPr>
          <a:xfrm>
            <a:off x="1137285" y="1906905"/>
            <a:ext cx="9701530" cy="411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离散多音调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DMT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Discrete Multi-Tone) 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调制技术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采用频分复用的方法，把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40 kHz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以上一直到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1.1 MHz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的高端频谱划分为许多的子信道，其中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25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个子信道用于上行信道，而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249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个子信道用于下行信道。</a:t>
            </a:r>
          </a:p>
          <a:p>
            <a:pPr marL="0" indent="0">
              <a:buNone/>
            </a:pP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25" name="矩形 279624"/>
          <p:cNvSpPr/>
          <p:nvPr/>
        </p:nvSpPr>
        <p:spPr>
          <a:xfrm>
            <a:off x="4252278" y="3767138"/>
            <a:ext cx="1395412" cy="192881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2" name="矩形 279581"/>
          <p:cNvSpPr/>
          <p:nvPr/>
        </p:nvSpPr>
        <p:spPr>
          <a:xfrm>
            <a:off x="5611178" y="3749675"/>
            <a:ext cx="3267075" cy="1928813"/>
          </a:xfrm>
          <a:prstGeom prst="rect">
            <a:avLst/>
          </a:prstGeom>
          <a:solidFill>
            <a:srgbClr val="FF9999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3" name="文本框 279582"/>
          <p:cNvSpPr txBox="1"/>
          <p:nvPr/>
        </p:nvSpPr>
        <p:spPr>
          <a:xfrm>
            <a:off x="4690428" y="4005263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79584" name="文本框 279583"/>
          <p:cNvSpPr txBox="1"/>
          <p:nvPr/>
        </p:nvSpPr>
        <p:spPr>
          <a:xfrm>
            <a:off x="1975803" y="2903538"/>
            <a:ext cx="70083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频谱</a:t>
            </a:r>
          </a:p>
        </p:txBody>
      </p:sp>
      <p:sp>
        <p:nvSpPr>
          <p:cNvPr id="279585" name="直接连接符 279584"/>
          <p:cNvSpPr/>
          <p:nvPr/>
        </p:nvSpPr>
        <p:spPr>
          <a:xfrm rot="-5400000">
            <a:off x="1345565" y="4368800"/>
            <a:ext cx="2705100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6" name="文本框 279585"/>
          <p:cNvSpPr txBox="1"/>
          <p:nvPr/>
        </p:nvSpPr>
        <p:spPr>
          <a:xfrm>
            <a:off x="9249728" y="5386388"/>
            <a:ext cx="70083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</a:p>
        </p:txBody>
      </p:sp>
      <p:sp>
        <p:nvSpPr>
          <p:cNvPr id="279588" name="任意多边形 279587"/>
          <p:cNvSpPr/>
          <p:nvPr/>
        </p:nvSpPr>
        <p:spPr>
          <a:xfrm>
            <a:off x="2698115" y="3713163"/>
            <a:ext cx="341313" cy="1981200"/>
          </a:xfrm>
          <a:custGeom>
            <a:avLst/>
            <a:gdLst/>
            <a:ahLst/>
            <a:cxnLst/>
            <a:rect l="0" t="0" r="0" b="0"/>
            <a:pathLst>
              <a:path w="208" h="1248">
                <a:moveTo>
                  <a:pt x="0" y="0"/>
                </a:moveTo>
                <a:cubicBezTo>
                  <a:pt x="19" y="24"/>
                  <a:pt x="80" y="31"/>
                  <a:pt x="112" y="144"/>
                </a:cubicBezTo>
                <a:cubicBezTo>
                  <a:pt x="144" y="257"/>
                  <a:pt x="176" y="496"/>
                  <a:pt x="192" y="680"/>
                </a:cubicBezTo>
                <a:cubicBezTo>
                  <a:pt x="208" y="864"/>
                  <a:pt x="205" y="1130"/>
                  <a:pt x="208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89" name="文本框 279588"/>
          <p:cNvSpPr txBox="1"/>
          <p:nvPr/>
        </p:nvSpPr>
        <p:spPr>
          <a:xfrm>
            <a:off x="4310063" y="3009900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上行信道</a:t>
            </a:r>
          </a:p>
        </p:txBody>
      </p:sp>
      <p:sp>
        <p:nvSpPr>
          <p:cNvPr id="279590" name="文本框 279589"/>
          <p:cNvSpPr txBox="1"/>
          <p:nvPr/>
        </p:nvSpPr>
        <p:spPr>
          <a:xfrm>
            <a:off x="2901315" y="3154363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传统电话</a:t>
            </a:r>
          </a:p>
        </p:txBody>
      </p:sp>
      <p:sp>
        <p:nvSpPr>
          <p:cNvPr id="279591" name="直接连接符 279590"/>
          <p:cNvSpPr/>
          <p:nvPr/>
        </p:nvSpPr>
        <p:spPr>
          <a:xfrm flipH="1">
            <a:off x="2918778" y="3559175"/>
            <a:ext cx="361950" cy="450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2" name="直接连接符 279591"/>
          <p:cNvSpPr/>
          <p:nvPr/>
        </p:nvSpPr>
        <p:spPr>
          <a:xfrm flipV="1">
            <a:off x="2698115" y="5700713"/>
            <a:ext cx="6640513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3" name="文本框 279592"/>
          <p:cNvSpPr txBox="1"/>
          <p:nvPr/>
        </p:nvSpPr>
        <p:spPr>
          <a:xfrm>
            <a:off x="2417128" y="5656263"/>
            <a:ext cx="314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79594" name="文本框 279593"/>
          <p:cNvSpPr txBox="1"/>
          <p:nvPr/>
        </p:nvSpPr>
        <p:spPr>
          <a:xfrm>
            <a:off x="2866390" y="5656263"/>
            <a:ext cx="314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79595" name="左大括号 279594"/>
          <p:cNvSpPr/>
          <p:nvPr/>
        </p:nvSpPr>
        <p:spPr>
          <a:xfrm rot="5400000" flipV="1">
            <a:off x="4749165" y="2870200"/>
            <a:ext cx="307975" cy="1241425"/>
          </a:xfrm>
          <a:prstGeom prst="leftBrace">
            <a:avLst>
              <a:gd name="adj1" fmla="val 3359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6" name="左大括号 279595"/>
          <p:cNvSpPr/>
          <p:nvPr/>
        </p:nvSpPr>
        <p:spPr>
          <a:xfrm rot="5400000" flipV="1">
            <a:off x="7100253" y="1936750"/>
            <a:ext cx="307975" cy="3106738"/>
          </a:xfrm>
          <a:prstGeom prst="leftBrace">
            <a:avLst>
              <a:gd name="adj1" fmla="val 8406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97" name="文本框 279596"/>
          <p:cNvSpPr txBox="1"/>
          <p:nvPr/>
        </p:nvSpPr>
        <p:spPr>
          <a:xfrm>
            <a:off x="6680200" y="3009900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下行信道</a:t>
            </a:r>
          </a:p>
        </p:txBody>
      </p:sp>
      <p:sp>
        <p:nvSpPr>
          <p:cNvPr id="279598" name="文本框 279597"/>
          <p:cNvSpPr txBox="1"/>
          <p:nvPr/>
        </p:nvSpPr>
        <p:spPr>
          <a:xfrm>
            <a:off x="6854190" y="4005263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79599" name="任意多边形 279598"/>
          <p:cNvSpPr/>
          <p:nvPr/>
        </p:nvSpPr>
        <p:spPr>
          <a:xfrm>
            <a:off x="8627428" y="3746500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0" name="任意多边形 279599"/>
          <p:cNvSpPr/>
          <p:nvPr/>
        </p:nvSpPr>
        <p:spPr>
          <a:xfrm>
            <a:off x="8451215" y="3749675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1" name="任意多边形 279600"/>
          <p:cNvSpPr/>
          <p:nvPr/>
        </p:nvSpPr>
        <p:spPr>
          <a:xfrm>
            <a:off x="8276590" y="3751263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2" name="任意多边形 279601"/>
          <p:cNvSpPr/>
          <p:nvPr/>
        </p:nvSpPr>
        <p:spPr>
          <a:xfrm>
            <a:off x="8100378" y="3752850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3" name="任意多边形 279602"/>
          <p:cNvSpPr/>
          <p:nvPr/>
        </p:nvSpPr>
        <p:spPr>
          <a:xfrm>
            <a:off x="7924165" y="375602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4" name="任意多边形 279603"/>
          <p:cNvSpPr/>
          <p:nvPr/>
        </p:nvSpPr>
        <p:spPr>
          <a:xfrm>
            <a:off x="7747953" y="3757613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5" name="任意多边形 279604"/>
          <p:cNvSpPr/>
          <p:nvPr/>
        </p:nvSpPr>
        <p:spPr>
          <a:xfrm>
            <a:off x="7571740" y="3760788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6" name="任意多边形 279605"/>
          <p:cNvSpPr/>
          <p:nvPr/>
        </p:nvSpPr>
        <p:spPr>
          <a:xfrm>
            <a:off x="7395528" y="3762375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7" name="任意多边形 279606"/>
          <p:cNvSpPr/>
          <p:nvPr/>
        </p:nvSpPr>
        <p:spPr>
          <a:xfrm>
            <a:off x="6765290" y="3749675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8" name="任意多边形 279607"/>
          <p:cNvSpPr/>
          <p:nvPr/>
        </p:nvSpPr>
        <p:spPr>
          <a:xfrm>
            <a:off x="6593840" y="3751263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09" name="任意多边形 279608"/>
          <p:cNvSpPr/>
          <p:nvPr/>
        </p:nvSpPr>
        <p:spPr>
          <a:xfrm>
            <a:off x="6422390" y="3752850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0" name="任意多边形 279609"/>
          <p:cNvSpPr/>
          <p:nvPr/>
        </p:nvSpPr>
        <p:spPr>
          <a:xfrm>
            <a:off x="6249353" y="3756025"/>
            <a:ext cx="173037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1" name="任意多边形 279610"/>
          <p:cNvSpPr/>
          <p:nvPr/>
        </p:nvSpPr>
        <p:spPr>
          <a:xfrm>
            <a:off x="6077903" y="3757613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2" name="任意多边形 279611"/>
          <p:cNvSpPr/>
          <p:nvPr/>
        </p:nvSpPr>
        <p:spPr>
          <a:xfrm>
            <a:off x="5904865" y="3760788"/>
            <a:ext cx="173038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3" name="任意多边形 279612"/>
          <p:cNvSpPr/>
          <p:nvPr/>
        </p:nvSpPr>
        <p:spPr>
          <a:xfrm>
            <a:off x="5733415" y="376237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4" name="任意多边形 279613"/>
          <p:cNvSpPr/>
          <p:nvPr/>
        </p:nvSpPr>
        <p:spPr>
          <a:xfrm>
            <a:off x="5388928" y="3767138"/>
            <a:ext cx="171450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5" name="任意多边形 279614"/>
          <p:cNvSpPr/>
          <p:nvPr/>
        </p:nvSpPr>
        <p:spPr>
          <a:xfrm>
            <a:off x="5217478" y="3768725"/>
            <a:ext cx="171450" cy="1955800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6" name="任意多边形 279615"/>
          <p:cNvSpPr/>
          <p:nvPr/>
        </p:nvSpPr>
        <p:spPr>
          <a:xfrm>
            <a:off x="5044440" y="3771900"/>
            <a:ext cx="173038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7" name="任意多边形 279616"/>
          <p:cNvSpPr/>
          <p:nvPr/>
        </p:nvSpPr>
        <p:spPr>
          <a:xfrm>
            <a:off x="4625340" y="3776663"/>
            <a:ext cx="173038" cy="1954212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8" name="任意多边形 279617"/>
          <p:cNvSpPr/>
          <p:nvPr/>
        </p:nvSpPr>
        <p:spPr>
          <a:xfrm>
            <a:off x="4453890" y="3778250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19" name="任意多边形 279618"/>
          <p:cNvSpPr/>
          <p:nvPr/>
        </p:nvSpPr>
        <p:spPr>
          <a:xfrm>
            <a:off x="4282440" y="3781425"/>
            <a:ext cx="171450" cy="1954213"/>
          </a:xfrm>
          <a:custGeom>
            <a:avLst/>
            <a:gdLst/>
            <a:ahLst/>
            <a:cxnLst/>
            <a:rect l="0" t="0" r="0" b="0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620" name="文本框 279619"/>
          <p:cNvSpPr txBox="1"/>
          <p:nvPr/>
        </p:nvSpPr>
        <p:spPr>
          <a:xfrm>
            <a:off x="9840278" y="5386388"/>
            <a:ext cx="83388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(kHz)</a:t>
            </a:r>
          </a:p>
        </p:txBody>
      </p:sp>
      <p:sp>
        <p:nvSpPr>
          <p:cNvPr id="279621" name="文本框 279620"/>
          <p:cNvSpPr txBox="1"/>
          <p:nvPr/>
        </p:nvSpPr>
        <p:spPr>
          <a:xfrm>
            <a:off x="3936365" y="5683250"/>
            <a:ext cx="57419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~40</a:t>
            </a:r>
          </a:p>
        </p:txBody>
      </p:sp>
      <p:sp>
        <p:nvSpPr>
          <p:cNvPr id="279622" name="文本框 279621"/>
          <p:cNvSpPr txBox="1"/>
          <p:nvPr/>
        </p:nvSpPr>
        <p:spPr>
          <a:xfrm>
            <a:off x="5257165" y="5683250"/>
            <a:ext cx="70403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~138</a:t>
            </a:r>
          </a:p>
        </p:txBody>
      </p:sp>
      <p:sp>
        <p:nvSpPr>
          <p:cNvPr id="279623" name="文本框 279622"/>
          <p:cNvSpPr txBox="1"/>
          <p:nvPr/>
        </p:nvSpPr>
        <p:spPr>
          <a:xfrm>
            <a:off x="8424228" y="5683250"/>
            <a:ext cx="83388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~1100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2072005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DMT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技术的频谱分布 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ADSL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</a:t>
            </a:r>
            <a:b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  <a:scene3d>
              <a:camera prst="orthographicFront"/>
              <a:lightRig rig="threePt" dir="t"/>
            </a:scene3d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ADSL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设置为非对称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ADSL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的传输距离与数据率和用户线的线径之间的关系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ADSL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能够选择合适的调制方案以获得尽可能高的数据率</a:t>
            </a:r>
          </a:p>
          <a:p>
            <a:pPr marL="0" indent="0">
              <a:buFont typeface="+mj-ea"/>
              <a:buNone/>
            </a:pP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980" y="92075"/>
            <a:ext cx="10515600" cy="1325563"/>
          </a:xfrm>
        </p:spPr>
        <p:txBody>
          <a:bodyPr/>
          <a:lstStyle/>
          <a:p>
            <a:r>
              <a:rPr lang="zh-CN" altLang="en-US" b="1"/>
              <a:t>思考问题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082040"/>
            <a:ext cx="10933430" cy="5587365"/>
          </a:xfr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000" b="1"/>
              <a:t>1</a:t>
            </a:r>
            <a:r>
              <a:rPr lang="zh-CN" altLang="en-US" sz="4000" b="1"/>
              <a:t>、为什么</a:t>
            </a:r>
            <a:r>
              <a:rPr lang="en-US" altLang="zh-CN" sz="4000" b="1"/>
              <a:t>ADSL</a:t>
            </a:r>
            <a:r>
              <a:rPr lang="zh-CN" altLang="en-US" sz="4000" b="1"/>
              <a:t>设置为非对称？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b="1"/>
              <a:t>2</a:t>
            </a:r>
            <a:r>
              <a:rPr lang="zh-CN" altLang="en-US" sz="4000" b="1"/>
              <a:t>、</a:t>
            </a:r>
            <a:r>
              <a:rPr lang="en-US" altLang="zh-CN" sz="4000" b="1"/>
              <a:t>ADSL</a:t>
            </a:r>
            <a:r>
              <a:rPr lang="zh-CN" altLang="en-US" sz="4000" b="1"/>
              <a:t>的传输距离与数据率和用户线的线径之间的关系？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b="1"/>
              <a:t>3</a:t>
            </a:r>
            <a:r>
              <a:rPr lang="zh-CN" altLang="en-US" sz="4000" b="1"/>
              <a:t>、为什么</a:t>
            </a:r>
            <a:r>
              <a:rPr lang="en-US" altLang="zh-CN" sz="4000" b="1"/>
              <a:t>ADSL</a:t>
            </a:r>
            <a:r>
              <a:rPr lang="zh-CN" altLang="en-US" sz="4000" b="1"/>
              <a:t>不能保证固定的数据率？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4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>
          <a:xfrm>
            <a:off x="1137920" y="1518920"/>
            <a:ext cx="9867265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Hybrid Firber Coax)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网是在目前覆盖面很广的有线电视网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的基础上开发的一种居民宽带接入网。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网除可传送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外，还提供电话、数据和其他宽带交互型业务。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现有的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网是树形拓扑结构的同轴电缆网络，它采用模拟技术的频分复用对电视节目进行单向传输。而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网则需要对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网进行改造，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7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、光纤同轴混合网（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HFC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网）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第五节</a:t>
            </a:r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信道复用技术</a:t>
            </a:r>
            <a:endParaRPr lang="zh-CN" altLang="en-US" sz="4800" b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40" y="1826260"/>
            <a:ext cx="10945495" cy="4351655"/>
          </a:xfrm>
        </p:spPr>
        <p:txBody>
          <a:bodyPr>
            <a:normAutofit fontScale="92500"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、</a:t>
            </a:r>
            <a:r>
              <a:rPr lang="zh-CN" altLang="en-US" sz="3600" b="1" dirty="0">
                <a:sym typeface="+mn-ea"/>
              </a:rPr>
              <a:t>频分复用（</a:t>
            </a:r>
            <a:r>
              <a:rPr lang="en-US" altLang="zh-CN" sz="3600" b="1" dirty="0">
                <a:sym typeface="+mn-ea"/>
              </a:rPr>
              <a:t>FDM</a:t>
            </a:r>
            <a:r>
              <a:rPr lang="zh-CN" altLang="en-US" sz="3600" b="1" dirty="0">
                <a:sym typeface="+mn-ea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sz="3600" b="1" dirty="0">
                <a:sym typeface="+mn-ea"/>
              </a:rPr>
              <a:t>requency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 M</a:t>
            </a:r>
            <a:r>
              <a:rPr lang="en-US" altLang="zh-CN" sz="3600" b="1" dirty="0">
                <a:sym typeface="+mn-ea"/>
              </a:rPr>
              <a:t>ultiplexing）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 dirty="0">
                <a:sym typeface="+mn-ea"/>
              </a:rPr>
              <a:t>2</a:t>
            </a:r>
            <a:r>
              <a:rPr lang="zh-CN" altLang="en-US" sz="3600" b="1" dirty="0">
                <a:sym typeface="+mn-ea"/>
              </a:rPr>
              <a:t>、时分复用（</a:t>
            </a:r>
            <a:r>
              <a:rPr lang="en-US" altLang="zh-CN" sz="3600" b="1" dirty="0">
                <a:sym typeface="+mn-ea"/>
              </a:rPr>
              <a:t>TDM: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sz="3600" b="1" dirty="0">
                <a:sym typeface="+mn-ea"/>
              </a:rPr>
              <a:t>ime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sz="3600" b="1" dirty="0">
                <a:sym typeface="+mn-ea"/>
              </a:rPr>
              <a:t>ultiplexing</a:t>
            </a:r>
            <a:r>
              <a:rPr lang="zh-CN" altLang="en-US" sz="3600" b="1" dirty="0">
                <a:sym typeface="+mn-ea"/>
              </a:rPr>
              <a:t>）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 dirty="0">
                <a:sym typeface="+mn-ea"/>
              </a:rPr>
              <a:t>3</a:t>
            </a:r>
            <a:r>
              <a:rPr lang="zh-CN" altLang="en-US" sz="3600" b="1" dirty="0">
                <a:sym typeface="+mn-ea"/>
              </a:rPr>
              <a:t>、统计时分复用（</a:t>
            </a:r>
            <a:r>
              <a:rPr lang="en-US" altLang="zh-CN" sz="3600" b="1" dirty="0">
                <a:sym typeface="+mn-ea"/>
              </a:rPr>
              <a:t>STDM</a:t>
            </a:r>
            <a:r>
              <a:rPr lang="zh-CN" altLang="en-US" sz="3600" b="1" dirty="0">
                <a:sym typeface="+mn-ea"/>
              </a:rPr>
              <a:t>：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3600" b="1" dirty="0">
                <a:sym typeface="+mn-ea"/>
              </a:rPr>
              <a:t>tatistic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TDM</a:t>
            </a:r>
            <a:r>
              <a:rPr lang="zh-CN" altLang="en-US" sz="3600" b="1" dirty="0">
                <a:sym typeface="+mn-ea"/>
              </a:rPr>
              <a:t>）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/>
              <a:t>4</a:t>
            </a:r>
            <a:r>
              <a:rPr lang="zh-CN" altLang="en-US" sz="3600" b="1"/>
              <a:t>、波分复用（</a:t>
            </a:r>
            <a:r>
              <a:rPr lang="en-US" altLang="zh-CN" sz="3600" b="1"/>
              <a:t>WDM:</a:t>
            </a:r>
            <a:r>
              <a:rPr lang="en-US" altLang="zh-CN" sz="3600" b="1" dirty="0">
                <a:solidFill>
                  <a:srgbClr val="FF0000"/>
                </a:solidFill>
              </a:rPr>
              <a:t>W</a:t>
            </a:r>
            <a:r>
              <a:rPr lang="en-US" altLang="zh-CN" sz="3600" b="1"/>
              <a:t>avelength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sz="3600" b="1" dirty="0">
                <a:sym typeface="+mn-ea"/>
              </a:rPr>
              <a:t>ultiplexing</a:t>
            </a:r>
            <a:r>
              <a:rPr lang="zh-CN" altLang="en-US" sz="3600" b="1"/>
              <a:t>）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3600" b="1"/>
              <a:t>5</a:t>
            </a:r>
            <a:r>
              <a:rPr lang="zh-CN" altLang="en-US" sz="3600" b="1"/>
              <a:t>、码分复用（</a:t>
            </a:r>
            <a:r>
              <a:rPr lang="en-US" altLang="zh-CN" sz="3600" b="1"/>
              <a:t>CDM: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/>
              <a:t>ode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sz="3600" b="1" dirty="0">
                <a:sym typeface="+mn-ea"/>
              </a:rPr>
              <a:t>ivision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sz="3600" b="1" dirty="0">
                <a:sym typeface="+mn-ea"/>
              </a:rPr>
              <a:t>ultiplexing</a:t>
            </a:r>
            <a:r>
              <a:rPr lang="zh-CN" altLang="en-US" sz="3600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文本占位符 289794"/>
          <p:cNvSpPr>
            <a:spLocks noGrp="1"/>
          </p:cNvSpPr>
          <p:nvPr>
            <p:ph type="body" idx="1"/>
          </p:nvPr>
        </p:nvSpPr>
        <p:spPr>
          <a:xfrm>
            <a:off x="921385" y="1307465"/>
            <a:ext cx="10100945" cy="46799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(1) HFC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网的主干线路采用光纤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HFC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网将原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网中的同轴电缆主干部分改换为光纤，并使用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模拟光纤技术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在模拟光纤中采用光的振幅调制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，这比使用数字光纤更为经济。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模拟光纤从头端连接到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光纤结点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7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、光纤同轴混合网（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HFC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网）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标题 291841"/>
          <p:cNvSpPr>
            <a:spLocks noGrp="1"/>
          </p:cNvSpPr>
          <p:nvPr>
            <p:ph type="title"/>
          </p:nvPr>
        </p:nvSpPr>
        <p:spPr>
          <a:xfrm>
            <a:off x="2591753" y="1651953"/>
            <a:ext cx="7793037" cy="839787"/>
          </a:xfrm>
        </p:spPr>
        <p:txBody>
          <a:bodyPr anchor="b"/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HFC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网采用结点体系结构 </a:t>
            </a:r>
          </a:p>
        </p:txBody>
      </p:sp>
      <p:sp>
        <p:nvSpPr>
          <p:cNvPr id="291995" name="直接连接符 291994"/>
          <p:cNvSpPr/>
          <p:nvPr/>
        </p:nvSpPr>
        <p:spPr>
          <a:xfrm>
            <a:off x="4297363" y="4525328"/>
            <a:ext cx="1511300" cy="64770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6" name="直接连接符 291995"/>
          <p:cNvSpPr/>
          <p:nvPr/>
        </p:nvSpPr>
        <p:spPr>
          <a:xfrm>
            <a:off x="4368800" y="4453890"/>
            <a:ext cx="1439863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7" name="直接连接符 291996"/>
          <p:cNvSpPr/>
          <p:nvPr/>
        </p:nvSpPr>
        <p:spPr>
          <a:xfrm flipV="1">
            <a:off x="4368800" y="3661728"/>
            <a:ext cx="1439863" cy="719137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8" name="直接连接符 291997"/>
          <p:cNvSpPr/>
          <p:nvPr/>
        </p:nvSpPr>
        <p:spPr>
          <a:xfrm flipH="1" flipV="1">
            <a:off x="3000375" y="4525328"/>
            <a:ext cx="647700" cy="64770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999" name="直接连接符 291998"/>
          <p:cNvSpPr/>
          <p:nvPr/>
        </p:nvSpPr>
        <p:spPr>
          <a:xfrm flipV="1">
            <a:off x="3144838" y="3661728"/>
            <a:ext cx="647700" cy="576262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0" name="直接连接符 291999"/>
          <p:cNvSpPr/>
          <p:nvPr/>
        </p:nvSpPr>
        <p:spPr>
          <a:xfrm flipV="1">
            <a:off x="3144838" y="4453890"/>
            <a:ext cx="1079500" cy="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1" name="立方体 292000"/>
          <p:cNvSpPr/>
          <p:nvPr/>
        </p:nvSpPr>
        <p:spPr>
          <a:xfrm>
            <a:off x="5737225" y="4309428"/>
            <a:ext cx="268288" cy="239712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2" name="立方体 292001"/>
          <p:cNvSpPr/>
          <p:nvPr/>
        </p:nvSpPr>
        <p:spPr>
          <a:xfrm>
            <a:off x="5737225" y="5030153"/>
            <a:ext cx="268288" cy="2508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3" name="文本框 292002"/>
          <p:cNvSpPr txBox="1"/>
          <p:nvPr/>
        </p:nvSpPr>
        <p:spPr>
          <a:xfrm>
            <a:off x="8616950" y="3014028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同轴电缆</a:t>
            </a:r>
          </a:p>
        </p:txBody>
      </p:sp>
      <p:sp>
        <p:nvSpPr>
          <p:cNvPr id="292004" name="立方体 292003"/>
          <p:cNvSpPr/>
          <p:nvPr/>
        </p:nvSpPr>
        <p:spPr>
          <a:xfrm>
            <a:off x="5737225" y="3517265"/>
            <a:ext cx="268288" cy="2413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5" name="直接连接符 292004"/>
          <p:cNvSpPr/>
          <p:nvPr/>
        </p:nvSpPr>
        <p:spPr>
          <a:xfrm>
            <a:off x="6024563" y="5173028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06" name="图片 292005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13488" y="46697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07" name="图片 292006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69263" y="3949065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08" name="直接连接符 292007"/>
          <p:cNvSpPr/>
          <p:nvPr/>
        </p:nvSpPr>
        <p:spPr>
          <a:xfrm flipH="1">
            <a:off x="8761413" y="3301365"/>
            <a:ext cx="287337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09" name="直接连接符 292008"/>
          <p:cNvSpPr/>
          <p:nvPr/>
        </p:nvSpPr>
        <p:spPr>
          <a:xfrm>
            <a:off x="3144838" y="3444240"/>
            <a:ext cx="287337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0" name="文本框 292009"/>
          <p:cNvSpPr txBox="1"/>
          <p:nvPr/>
        </p:nvSpPr>
        <p:spPr>
          <a:xfrm>
            <a:off x="4440238" y="3372803"/>
            <a:ext cx="59824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光纤</a:t>
            </a:r>
          </a:p>
        </p:txBody>
      </p:sp>
      <p:sp>
        <p:nvSpPr>
          <p:cNvPr id="292011" name="直接连接符 292010"/>
          <p:cNvSpPr/>
          <p:nvPr/>
        </p:nvSpPr>
        <p:spPr>
          <a:xfrm rot="-21600000">
            <a:off x="5376863" y="3301365"/>
            <a:ext cx="43180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2" name="文本框 292011"/>
          <p:cNvSpPr txBox="1"/>
          <p:nvPr/>
        </p:nvSpPr>
        <p:spPr>
          <a:xfrm>
            <a:off x="4872038" y="3014028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光纤结点</a:t>
            </a:r>
          </a:p>
        </p:txBody>
      </p:sp>
      <p:sp>
        <p:nvSpPr>
          <p:cNvPr id="292013" name="任意多边形 292012"/>
          <p:cNvSpPr/>
          <p:nvPr/>
        </p:nvSpPr>
        <p:spPr>
          <a:xfrm>
            <a:off x="6456363" y="4885690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4" name="任意多边形 292013"/>
          <p:cNvSpPr/>
          <p:nvPr/>
        </p:nvSpPr>
        <p:spPr>
          <a:xfrm>
            <a:off x="8213725" y="4164965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15" name="任意多边形 292014"/>
          <p:cNvSpPr/>
          <p:nvPr/>
        </p:nvSpPr>
        <p:spPr>
          <a:xfrm>
            <a:off x="7032625" y="4885690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16" name="图片 292015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88163" y="46697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grpSp>
        <p:nvGrpSpPr>
          <p:cNvPr id="292017" name="组合 292016"/>
          <p:cNvGrpSpPr/>
          <p:nvPr/>
        </p:nvGrpSpPr>
        <p:grpSpPr>
          <a:xfrm>
            <a:off x="2568575" y="3804603"/>
            <a:ext cx="682625" cy="830262"/>
            <a:chOff x="2131" y="722"/>
            <a:chExt cx="430" cy="523"/>
          </a:xfrm>
        </p:grpSpPr>
        <p:sp>
          <p:nvSpPr>
            <p:cNvPr id="292018" name="立方体 292017"/>
            <p:cNvSpPr/>
            <p:nvPr/>
          </p:nvSpPr>
          <p:spPr>
            <a:xfrm>
              <a:off x="2138" y="941"/>
              <a:ext cx="423" cy="304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2019" name="文本框 292018"/>
            <p:cNvSpPr txBox="1"/>
            <p:nvPr/>
          </p:nvSpPr>
          <p:spPr>
            <a:xfrm>
              <a:off x="2131" y="1023"/>
              <a:ext cx="375" cy="2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头端</a:t>
              </a:r>
            </a:p>
          </p:txBody>
        </p:sp>
        <p:grpSp>
          <p:nvGrpSpPr>
            <p:cNvPr id="292020" name="组合 292019"/>
            <p:cNvGrpSpPr>
              <a:grpSpLocks noChangeAspect="1"/>
            </p:cNvGrpSpPr>
            <p:nvPr/>
          </p:nvGrpSpPr>
          <p:grpSpPr>
            <a:xfrm>
              <a:off x="2246" y="722"/>
              <a:ext cx="228" cy="292"/>
              <a:chOff x="2246" y="722"/>
              <a:chExt cx="228" cy="292"/>
            </a:xfrm>
          </p:grpSpPr>
          <p:sp>
            <p:nvSpPr>
              <p:cNvPr id="292021" name="矩形 292020"/>
              <p:cNvSpPr>
                <a:spLocks noChangeAspect="1" noTextEdit="1"/>
              </p:cNvSpPr>
              <p:nvPr/>
            </p:nvSpPr>
            <p:spPr>
              <a:xfrm>
                <a:off x="2246" y="722"/>
                <a:ext cx="228" cy="2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292022" name="组合 292021"/>
              <p:cNvGrpSpPr/>
              <p:nvPr/>
            </p:nvGrpSpPr>
            <p:grpSpPr>
              <a:xfrm>
                <a:off x="2248" y="734"/>
                <a:ext cx="224" cy="279"/>
                <a:chOff x="2248" y="734"/>
                <a:chExt cx="224" cy="279"/>
              </a:xfrm>
            </p:grpSpPr>
            <p:grpSp>
              <p:nvGrpSpPr>
                <p:cNvPr id="292023" name="组合 292022"/>
                <p:cNvGrpSpPr/>
                <p:nvPr/>
              </p:nvGrpSpPr>
              <p:grpSpPr>
                <a:xfrm>
                  <a:off x="2328" y="898"/>
                  <a:ext cx="9" cy="37"/>
                  <a:chOff x="2328" y="898"/>
                  <a:chExt cx="9" cy="37"/>
                </a:xfrm>
              </p:grpSpPr>
              <p:sp>
                <p:nvSpPr>
                  <p:cNvPr id="292024" name="矩形 292023"/>
                  <p:cNvSpPr/>
                  <p:nvPr/>
                </p:nvSpPr>
                <p:spPr>
                  <a:xfrm>
                    <a:off x="2328" y="898"/>
                    <a:ext cx="9" cy="3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2025" name="直接连接符 292024"/>
                  <p:cNvSpPr/>
                  <p:nvPr/>
                </p:nvSpPr>
                <p:spPr>
                  <a:xfrm>
                    <a:off x="2332" y="898"/>
                    <a:ext cx="1" cy="33"/>
                  </a:xfrm>
                  <a:prstGeom prst="line">
                    <a:avLst/>
                  </a:prstGeom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292026" name="矩形 292025"/>
                <p:cNvSpPr/>
                <p:nvPr/>
              </p:nvSpPr>
              <p:spPr>
                <a:xfrm>
                  <a:off x="2295" y="876"/>
                  <a:ext cx="25" cy="57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27" name="任意多边形 292026"/>
                <p:cNvSpPr/>
                <p:nvPr/>
              </p:nvSpPr>
              <p:spPr>
                <a:xfrm>
                  <a:off x="2385" y="888"/>
                  <a:ext cx="16" cy="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28" name="任意多边形 292027"/>
                <p:cNvSpPr/>
                <p:nvPr/>
              </p:nvSpPr>
              <p:spPr>
                <a:xfrm>
                  <a:off x="2352" y="866"/>
                  <a:ext cx="11" cy="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29" name="任意多边形 292028"/>
                <p:cNvSpPr/>
                <p:nvPr/>
              </p:nvSpPr>
              <p:spPr>
                <a:xfrm>
                  <a:off x="2333" y="938"/>
                  <a:ext cx="51" cy="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0" name="任意多边形 292029"/>
                <p:cNvSpPr/>
                <p:nvPr/>
              </p:nvSpPr>
              <p:spPr>
                <a:xfrm>
                  <a:off x="2294" y="795"/>
                  <a:ext cx="22" cy="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1" name="任意多边形 292030"/>
                <p:cNvSpPr/>
                <p:nvPr/>
              </p:nvSpPr>
              <p:spPr>
                <a:xfrm>
                  <a:off x="2289" y="734"/>
                  <a:ext cx="32" cy="1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2" name="任意多边形 292031"/>
                <p:cNvSpPr/>
                <p:nvPr/>
              </p:nvSpPr>
              <p:spPr>
                <a:xfrm>
                  <a:off x="2288" y="933"/>
                  <a:ext cx="184" cy="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3" name="矩形 292032"/>
                <p:cNvSpPr/>
                <p:nvPr/>
              </p:nvSpPr>
              <p:spPr>
                <a:xfrm>
                  <a:off x="2288" y="962"/>
                  <a:ext cx="136" cy="15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4" name="直接连接符 292033"/>
                <p:cNvSpPr/>
                <p:nvPr/>
              </p:nvSpPr>
              <p:spPr>
                <a:xfrm>
                  <a:off x="2282" y="873"/>
                  <a:ext cx="1" cy="25"/>
                </a:xfrm>
                <a:prstGeom prst="line">
                  <a:avLst/>
                </a:prstGeom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5" name="任意多边形 292034"/>
                <p:cNvSpPr/>
                <p:nvPr/>
              </p:nvSpPr>
              <p:spPr>
                <a:xfrm>
                  <a:off x="2277" y="898"/>
                  <a:ext cx="12" cy="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6" name="任意多边形 292035"/>
                <p:cNvSpPr/>
                <p:nvPr/>
              </p:nvSpPr>
              <p:spPr>
                <a:xfrm>
                  <a:off x="2344" y="889"/>
                  <a:ext cx="41" cy="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7" name="任意多边形 292036"/>
                <p:cNvSpPr/>
                <p:nvPr/>
              </p:nvSpPr>
              <p:spPr>
                <a:xfrm>
                  <a:off x="2256" y="919"/>
                  <a:ext cx="32" cy="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8" name="矩形 292037"/>
                <p:cNvSpPr/>
                <p:nvPr/>
              </p:nvSpPr>
              <p:spPr>
                <a:xfrm>
                  <a:off x="2248" y="1004"/>
                  <a:ext cx="224" cy="9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39" name="矩形 292038"/>
                <p:cNvSpPr/>
                <p:nvPr/>
              </p:nvSpPr>
              <p:spPr>
                <a:xfrm>
                  <a:off x="2248" y="991"/>
                  <a:ext cx="224" cy="13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0" name="矩形 292039"/>
                <p:cNvSpPr/>
                <p:nvPr/>
              </p:nvSpPr>
              <p:spPr>
                <a:xfrm>
                  <a:off x="2248" y="977"/>
                  <a:ext cx="224" cy="14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1" name="矩形 292040"/>
                <p:cNvSpPr/>
                <p:nvPr/>
              </p:nvSpPr>
              <p:spPr>
                <a:xfrm>
                  <a:off x="2442" y="966"/>
                  <a:ext cx="24" cy="7"/>
                </a:xfrm>
                <a:prstGeom prst="rect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2" name="椭圆 292041"/>
                <p:cNvSpPr/>
                <p:nvPr/>
              </p:nvSpPr>
              <p:spPr>
                <a:xfrm>
                  <a:off x="2271" y="911"/>
                  <a:ext cx="18" cy="16"/>
                </a:xfrm>
                <a:prstGeom prst="ellipse">
                  <a:avLst/>
                </a:prstGeom>
                <a:solidFill>
                  <a:srgbClr val="9F9F9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3" name="矩形 292042"/>
                <p:cNvSpPr/>
                <p:nvPr/>
              </p:nvSpPr>
              <p:spPr>
                <a:xfrm>
                  <a:off x="2328" y="883"/>
                  <a:ext cx="16" cy="14"/>
                </a:xfrm>
                <a:prstGeom prst="rect">
                  <a:avLst/>
                </a:pr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44" name="任意多边形 292043"/>
                <p:cNvSpPr/>
                <p:nvPr/>
              </p:nvSpPr>
              <p:spPr>
                <a:xfrm>
                  <a:off x="2320" y="876"/>
                  <a:ext cx="64" cy="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92045" name="组合 292044"/>
                <p:cNvGrpSpPr/>
                <p:nvPr/>
              </p:nvGrpSpPr>
              <p:grpSpPr>
                <a:xfrm>
                  <a:off x="2267" y="821"/>
                  <a:ext cx="73" cy="59"/>
                  <a:chOff x="2267" y="821"/>
                  <a:chExt cx="73" cy="59"/>
                </a:xfrm>
              </p:grpSpPr>
              <p:sp>
                <p:nvSpPr>
                  <p:cNvPr id="292046" name="椭圆 292045"/>
                  <p:cNvSpPr/>
                  <p:nvPr/>
                </p:nvSpPr>
                <p:spPr>
                  <a:xfrm>
                    <a:off x="2273" y="821"/>
                    <a:ext cx="67" cy="5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92047" name="椭圆 292046"/>
                  <p:cNvSpPr/>
                  <p:nvPr/>
                </p:nvSpPr>
                <p:spPr>
                  <a:xfrm>
                    <a:off x="2267" y="821"/>
                    <a:ext cx="66" cy="5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92048" name="组合 292047"/>
                <p:cNvGrpSpPr/>
                <p:nvPr/>
              </p:nvGrpSpPr>
              <p:grpSpPr>
                <a:xfrm>
                  <a:off x="2296" y="933"/>
                  <a:ext cx="24" cy="58"/>
                  <a:chOff x="2296" y="933"/>
                  <a:chExt cx="24" cy="58"/>
                </a:xfrm>
              </p:grpSpPr>
              <p:sp>
                <p:nvSpPr>
                  <p:cNvPr id="292049" name="矩形 292048"/>
                  <p:cNvSpPr/>
                  <p:nvPr/>
                </p:nvSpPr>
                <p:spPr>
                  <a:xfrm>
                    <a:off x="2296" y="933"/>
                    <a:ext cx="24" cy="58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b="1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grpSp>
                <p:nvGrpSpPr>
                  <p:cNvPr id="292050" name="组合 292049"/>
                  <p:cNvGrpSpPr/>
                  <p:nvPr/>
                </p:nvGrpSpPr>
                <p:grpSpPr>
                  <a:xfrm>
                    <a:off x="2296" y="941"/>
                    <a:ext cx="24" cy="44"/>
                    <a:chOff x="2296" y="941"/>
                    <a:chExt cx="24" cy="44"/>
                  </a:xfrm>
                </p:grpSpPr>
                <p:sp>
                  <p:nvSpPr>
                    <p:cNvPr id="292051" name="直接连接符 292050"/>
                    <p:cNvSpPr/>
                    <p:nvPr/>
                  </p:nvSpPr>
                  <p:spPr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2" name="直接连接符 292051"/>
                    <p:cNvSpPr/>
                    <p:nvPr/>
                  </p:nvSpPr>
                  <p:spPr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3" name="直接连接符 292052"/>
                    <p:cNvSpPr/>
                    <p:nvPr/>
                  </p:nvSpPr>
                  <p:spPr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4" name="直接连接符 292053"/>
                    <p:cNvSpPr/>
                    <p:nvPr/>
                  </p:nvSpPr>
                  <p:spPr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5" name="直接连接符 292054"/>
                    <p:cNvSpPr/>
                    <p:nvPr/>
                  </p:nvSpPr>
                  <p:spPr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6" name="直接连接符 292055"/>
                    <p:cNvSpPr/>
                    <p:nvPr/>
                  </p:nvSpPr>
                  <p:spPr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292057" name="直接连接符 292056"/>
                    <p:cNvSpPr/>
                    <p:nvPr/>
                  </p:nvSpPr>
                  <p:spPr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ln w="15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  <p:sp>
              <p:nvSpPr>
                <p:cNvPr id="292058" name="矩形 292057"/>
                <p:cNvSpPr/>
                <p:nvPr/>
              </p:nvSpPr>
              <p:spPr>
                <a:xfrm>
                  <a:off x="2448" y="948"/>
                  <a:ext cx="8" cy="14"/>
                </a:xfrm>
                <a:prstGeom prst="rect">
                  <a:avLst/>
                </a:pr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59" name="组合 292058"/>
              <p:cNvGrpSpPr/>
              <p:nvPr/>
            </p:nvGrpSpPr>
            <p:grpSpPr>
              <a:xfrm>
                <a:off x="2382" y="788"/>
                <a:ext cx="40" cy="40"/>
                <a:chOff x="2382" y="788"/>
                <a:chExt cx="40" cy="40"/>
              </a:xfrm>
            </p:grpSpPr>
            <p:sp>
              <p:nvSpPr>
                <p:cNvPr id="292060" name="任意多边形 292059"/>
                <p:cNvSpPr/>
                <p:nvPr/>
              </p:nvSpPr>
              <p:spPr>
                <a:xfrm>
                  <a:off x="2404" y="800"/>
                  <a:ext cx="18" cy="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61" name="任意多边形 292060"/>
                <p:cNvSpPr/>
                <p:nvPr/>
              </p:nvSpPr>
              <p:spPr>
                <a:xfrm>
                  <a:off x="2382" y="788"/>
                  <a:ext cx="35" cy="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62" name="组合 292061"/>
              <p:cNvGrpSpPr/>
              <p:nvPr/>
            </p:nvGrpSpPr>
            <p:grpSpPr>
              <a:xfrm>
                <a:off x="2302" y="723"/>
                <a:ext cx="132" cy="186"/>
                <a:chOff x="2302" y="723"/>
                <a:chExt cx="132" cy="186"/>
              </a:xfrm>
            </p:grpSpPr>
            <p:sp>
              <p:nvSpPr>
                <p:cNvPr id="292063" name="任意多边形 292062"/>
                <p:cNvSpPr/>
                <p:nvPr/>
              </p:nvSpPr>
              <p:spPr>
                <a:xfrm>
                  <a:off x="2302" y="724"/>
                  <a:ext cx="132" cy="1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64" name="任意多边形 292063"/>
                <p:cNvSpPr/>
                <p:nvPr/>
              </p:nvSpPr>
              <p:spPr>
                <a:xfrm>
                  <a:off x="2310" y="723"/>
                  <a:ext cx="124" cy="1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65" name="组合 292064"/>
              <p:cNvGrpSpPr/>
              <p:nvPr/>
            </p:nvGrpSpPr>
            <p:grpSpPr>
              <a:xfrm>
                <a:off x="2315" y="770"/>
                <a:ext cx="126" cy="121"/>
                <a:chOff x="2315" y="770"/>
                <a:chExt cx="126" cy="121"/>
              </a:xfrm>
            </p:grpSpPr>
            <p:sp>
              <p:nvSpPr>
                <p:cNvPr id="292066" name="任意多边形 292065"/>
                <p:cNvSpPr/>
                <p:nvPr/>
              </p:nvSpPr>
              <p:spPr>
                <a:xfrm>
                  <a:off x="2315" y="770"/>
                  <a:ext cx="121" cy="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67" name="任意多边形 292066"/>
                <p:cNvSpPr/>
                <p:nvPr/>
              </p:nvSpPr>
              <p:spPr>
                <a:xfrm>
                  <a:off x="2398" y="794"/>
                  <a:ext cx="43" cy="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92068" name="组合 292067"/>
              <p:cNvGrpSpPr/>
              <p:nvPr/>
            </p:nvGrpSpPr>
            <p:grpSpPr>
              <a:xfrm>
                <a:off x="2413" y="772"/>
                <a:ext cx="51" cy="30"/>
                <a:chOff x="2413" y="772"/>
                <a:chExt cx="51" cy="30"/>
              </a:xfrm>
            </p:grpSpPr>
            <p:sp>
              <p:nvSpPr>
                <p:cNvPr id="292069" name="任意多边形 292068"/>
                <p:cNvSpPr/>
                <p:nvPr/>
              </p:nvSpPr>
              <p:spPr>
                <a:xfrm>
                  <a:off x="2413" y="776"/>
                  <a:ext cx="36" cy="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0" name="任意多边形 292069"/>
                <p:cNvSpPr/>
                <p:nvPr/>
              </p:nvSpPr>
              <p:spPr>
                <a:xfrm>
                  <a:off x="2434" y="772"/>
                  <a:ext cx="2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1" name="任意多边形 292070"/>
                <p:cNvSpPr/>
                <p:nvPr/>
              </p:nvSpPr>
              <p:spPr>
                <a:xfrm>
                  <a:off x="2439" y="774"/>
                  <a:ext cx="25" cy="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2" name="任意多边形 292071"/>
                <p:cNvSpPr/>
                <p:nvPr/>
              </p:nvSpPr>
              <p:spPr>
                <a:xfrm>
                  <a:off x="2421" y="782"/>
                  <a:ext cx="10" cy="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2073" name="任意多边形 292072"/>
                <p:cNvSpPr/>
                <p:nvPr/>
              </p:nvSpPr>
              <p:spPr>
                <a:xfrm>
                  <a:off x="2427" y="780"/>
                  <a:ext cx="11" cy="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noFill/>
                <a:ln w="15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292074" name="直接连接符 292073"/>
          <p:cNvSpPr/>
          <p:nvPr/>
        </p:nvSpPr>
        <p:spPr>
          <a:xfrm>
            <a:off x="6024563" y="3661728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75" name="图片 292074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13488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76" name="图片 292075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464425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77" name="任意多边形 292076"/>
          <p:cNvSpPr/>
          <p:nvPr/>
        </p:nvSpPr>
        <p:spPr>
          <a:xfrm>
            <a:off x="6456363" y="3374390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78" name="任意多边形 292077"/>
          <p:cNvSpPr/>
          <p:nvPr/>
        </p:nvSpPr>
        <p:spPr>
          <a:xfrm>
            <a:off x="7608888" y="3374390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79" name="任意多边形 292078"/>
          <p:cNvSpPr/>
          <p:nvPr/>
        </p:nvSpPr>
        <p:spPr>
          <a:xfrm>
            <a:off x="7032625" y="3374390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80" name="图片 292079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88163" y="3158490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1" name="直接连接符 292080"/>
          <p:cNvSpPr/>
          <p:nvPr/>
        </p:nvSpPr>
        <p:spPr>
          <a:xfrm>
            <a:off x="6024563" y="4453890"/>
            <a:ext cx="3240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82" name="图片 292081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13488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83" name="图片 29208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464425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4" name="任意多边形 292083"/>
          <p:cNvSpPr/>
          <p:nvPr/>
        </p:nvSpPr>
        <p:spPr>
          <a:xfrm>
            <a:off x="6456363" y="4166553"/>
            <a:ext cx="79375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85" name="任意多边形 292084"/>
          <p:cNvSpPr/>
          <p:nvPr/>
        </p:nvSpPr>
        <p:spPr>
          <a:xfrm>
            <a:off x="7608888" y="4166553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86" name="任意多边形 292085"/>
          <p:cNvSpPr/>
          <p:nvPr/>
        </p:nvSpPr>
        <p:spPr>
          <a:xfrm>
            <a:off x="7032625" y="4166553"/>
            <a:ext cx="77788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2087" name="图片 292086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88163" y="3950653"/>
            <a:ext cx="403225" cy="239712"/>
          </a:xfrm>
          <a:prstGeom prst="rect">
            <a:avLst/>
          </a:prstGeom>
          <a:noFill/>
          <a:ln w="12699">
            <a:noFill/>
            <a:miter/>
          </a:ln>
        </p:spPr>
      </p:pic>
      <p:pic>
        <p:nvPicPr>
          <p:cNvPr id="292088" name="图片 292087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645525" y="3949065"/>
            <a:ext cx="403225" cy="239713"/>
          </a:xfrm>
          <a:prstGeom prst="rect">
            <a:avLst/>
          </a:prstGeom>
          <a:noFill/>
          <a:ln w="12699">
            <a:noFill/>
            <a:miter/>
          </a:ln>
        </p:spPr>
      </p:pic>
      <p:sp>
        <p:nvSpPr>
          <p:cNvPr id="292089" name="任意多边形 292088"/>
          <p:cNvSpPr/>
          <p:nvPr/>
        </p:nvSpPr>
        <p:spPr>
          <a:xfrm>
            <a:off x="8789988" y="4164965"/>
            <a:ext cx="77787" cy="276225"/>
          </a:xfrm>
          <a:custGeom>
            <a:avLst/>
            <a:gdLst/>
            <a:ahLst/>
            <a:cxnLst/>
            <a:rect l="0" t="0" r="0" b="0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0" name="立方体 292089"/>
          <p:cNvSpPr/>
          <p:nvPr/>
        </p:nvSpPr>
        <p:spPr>
          <a:xfrm>
            <a:off x="4079875" y="4237990"/>
            <a:ext cx="411163" cy="38893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1" name="立方体 292090"/>
          <p:cNvSpPr/>
          <p:nvPr/>
        </p:nvSpPr>
        <p:spPr>
          <a:xfrm>
            <a:off x="3576638" y="4957128"/>
            <a:ext cx="411162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2" name="立方体 292091"/>
          <p:cNvSpPr/>
          <p:nvPr/>
        </p:nvSpPr>
        <p:spPr>
          <a:xfrm>
            <a:off x="3648075" y="3372803"/>
            <a:ext cx="411163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DDDDDD">
                  <a:gamma/>
                  <a:shade val="32941"/>
                  <a:invGamma/>
                </a:srgbClr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3" name="文本框 292092"/>
          <p:cNvSpPr txBox="1"/>
          <p:nvPr/>
        </p:nvSpPr>
        <p:spPr>
          <a:xfrm>
            <a:off x="2497138" y="3158490"/>
            <a:ext cx="1218603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高带宽光纤</a:t>
            </a:r>
          </a:p>
        </p:txBody>
      </p:sp>
      <p:sp>
        <p:nvSpPr>
          <p:cNvPr id="292094" name="直接连接符 292093"/>
          <p:cNvSpPr/>
          <p:nvPr/>
        </p:nvSpPr>
        <p:spPr>
          <a:xfrm rot="-21600000">
            <a:off x="4800600" y="3661728"/>
            <a:ext cx="3238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5" name="直接连接符 292094"/>
          <p:cNvSpPr/>
          <p:nvPr/>
        </p:nvSpPr>
        <p:spPr>
          <a:xfrm>
            <a:off x="3144838" y="5822315"/>
            <a:ext cx="2663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6" name="直接连接符 292095"/>
          <p:cNvSpPr/>
          <p:nvPr/>
        </p:nvSpPr>
        <p:spPr>
          <a:xfrm>
            <a:off x="5808663" y="5822315"/>
            <a:ext cx="3816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097" name="文本框 292096"/>
          <p:cNvSpPr txBox="1"/>
          <p:nvPr/>
        </p:nvSpPr>
        <p:spPr>
          <a:xfrm>
            <a:off x="7248525" y="5461953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同轴电缆</a:t>
            </a:r>
          </a:p>
        </p:txBody>
      </p:sp>
      <p:sp>
        <p:nvSpPr>
          <p:cNvPr id="292098" name="文本框 292097"/>
          <p:cNvSpPr txBox="1"/>
          <p:nvPr/>
        </p:nvSpPr>
        <p:spPr>
          <a:xfrm>
            <a:off x="4224338" y="5461953"/>
            <a:ext cx="598241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光纤</a:t>
            </a:r>
          </a:p>
        </p:txBody>
      </p:sp>
      <p:sp>
        <p:nvSpPr>
          <p:cNvPr id="292099" name="直接连接符 292098"/>
          <p:cNvSpPr/>
          <p:nvPr/>
        </p:nvSpPr>
        <p:spPr>
          <a:xfrm>
            <a:off x="5808663" y="567785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/>
          <p:nvPr/>
        </p:nvSpPr>
        <p:spPr>
          <a:xfrm>
            <a:off x="838200" y="365125"/>
            <a:ext cx="10515600" cy="877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2、光纤同轴混合网（HFC网）</a:t>
            </a:r>
          </a:p>
          <a:p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标题 293889"/>
          <p:cNvSpPr>
            <a:spLocks noGrp="1"/>
          </p:cNvSpPr>
          <p:nvPr>
            <p:ph type="title"/>
          </p:nvPr>
        </p:nvSpPr>
        <p:spPr>
          <a:xfrm>
            <a:off x="497840" y="1519555"/>
            <a:ext cx="11417300" cy="839470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HFC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网具有比 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CATV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网更宽的频谱，且具有双向传输功能 </a:t>
            </a:r>
          </a:p>
        </p:txBody>
      </p:sp>
      <p:sp>
        <p:nvSpPr>
          <p:cNvPr id="293904" name="直接连接符 293903"/>
          <p:cNvSpPr/>
          <p:nvPr/>
        </p:nvSpPr>
        <p:spPr>
          <a:xfrm>
            <a:off x="3686175" y="2924175"/>
            <a:ext cx="492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5" name="文本框 293904"/>
          <p:cNvSpPr txBox="1"/>
          <p:nvPr/>
        </p:nvSpPr>
        <p:spPr>
          <a:xfrm>
            <a:off x="5303838" y="2395538"/>
            <a:ext cx="1422184" cy="46166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下行信道</a:t>
            </a:r>
          </a:p>
        </p:txBody>
      </p:sp>
      <p:sp>
        <p:nvSpPr>
          <p:cNvPr id="293906" name="矩形 293905"/>
          <p:cNvSpPr/>
          <p:nvPr/>
        </p:nvSpPr>
        <p:spPr>
          <a:xfrm>
            <a:off x="2465388" y="3176588"/>
            <a:ext cx="804862" cy="119538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07" name="文本框 293906"/>
          <p:cNvSpPr txBox="1"/>
          <p:nvPr/>
        </p:nvSpPr>
        <p:spPr>
          <a:xfrm>
            <a:off x="2465388" y="3400425"/>
            <a:ext cx="803425" cy="757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上行</a:t>
            </a:r>
          </a:p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</a:p>
        </p:txBody>
      </p:sp>
      <p:sp>
        <p:nvSpPr>
          <p:cNvPr id="293908" name="文本框 293907"/>
          <p:cNvSpPr txBox="1"/>
          <p:nvPr/>
        </p:nvSpPr>
        <p:spPr>
          <a:xfrm>
            <a:off x="2282825" y="4340225"/>
            <a:ext cx="1200200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5       65  87                                                          1000</a:t>
            </a:r>
          </a:p>
        </p:txBody>
      </p:sp>
      <p:sp>
        <p:nvSpPr>
          <p:cNvPr id="293909" name="矩形 293908"/>
          <p:cNvSpPr/>
          <p:nvPr/>
        </p:nvSpPr>
        <p:spPr>
          <a:xfrm>
            <a:off x="3673475" y="3176588"/>
            <a:ext cx="4879975" cy="119538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910" name="文本框 293909"/>
          <p:cNvSpPr txBox="1"/>
          <p:nvPr/>
        </p:nvSpPr>
        <p:spPr>
          <a:xfrm>
            <a:off x="3898900" y="3608388"/>
            <a:ext cx="457208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调频广播、模拟和数字电视、数据业务</a:t>
            </a:r>
          </a:p>
        </p:txBody>
      </p:sp>
      <p:sp>
        <p:nvSpPr>
          <p:cNvPr id="293911" name="文本框 293910"/>
          <p:cNvSpPr txBox="1"/>
          <p:nvPr/>
        </p:nvSpPr>
        <p:spPr>
          <a:xfrm>
            <a:off x="8891588" y="3908425"/>
            <a:ext cx="158088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(MHz)</a:t>
            </a:r>
          </a:p>
        </p:txBody>
      </p:sp>
      <p:sp>
        <p:nvSpPr>
          <p:cNvPr id="293912" name="直接连接符 293911"/>
          <p:cNvSpPr/>
          <p:nvPr/>
        </p:nvSpPr>
        <p:spPr>
          <a:xfrm>
            <a:off x="2063750" y="4371975"/>
            <a:ext cx="74437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/>
          <p:nvPr/>
        </p:nvSpPr>
        <p:spPr>
          <a:xfrm>
            <a:off x="838200" y="365125"/>
            <a:ext cx="10515600" cy="877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、光纤同轴混合网（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HFC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网）</a:t>
            </a:r>
          </a:p>
          <a:p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925" y="5441950"/>
            <a:ext cx="61398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(4)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每个家庭要安装一个用户接口盒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标题 302081"/>
          <p:cNvSpPr>
            <a:spLocks noGrp="1"/>
          </p:cNvSpPr>
          <p:nvPr>
            <p:ph type="title"/>
          </p:nvPr>
        </p:nvSpPr>
        <p:spPr>
          <a:xfrm>
            <a:off x="2674938" y="214313"/>
            <a:ext cx="7021512" cy="1462087"/>
          </a:xfrm>
        </p:spPr>
        <p:txBody>
          <a:bodyPr anchor="b"/>
          <a:lstStyle/>
          <a:p>
            <a:pPr algn="ctr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3 、 FTTx 技术 </a:t>
            </a:r>
          </a:p>
        </p:txBody>
      </p:sp>
      <p:sp>
        <p:nvSpPr>
          <p:cNvPr id="302083" name="文本占位符 302082"/>
          <p:cNvSpPr>
            <a:spLocks noGrp="1"/>
          </p:cNvSpPr>
          <p:nvPr>
            <p:ph type="body" idx="1"/>
          </p:nvPr>
        </p:nvSpPr>
        <p:spPr>
          <a:xfrm>
            <a:off x="900430" y="1990090"/>
            <a:ext cx="9440545" cy="328358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FTTx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（光纤到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）也是一种实现宽带居民接入网的方案。这里字母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可代表不同的光纤接入点。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光纤到户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FTTH (Fiber To The Home)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光纤到大楼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FTTB (Fiber To The Building)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光纤到路边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FTTC (Fiber To The Curb)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4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14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为了有效地利用光纤资源，在光纤干线和广大用户之间，还需要铺设一段中间的转换装置即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ODN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(Optical Distribution Network)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光配线网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，使得数十个家庭用户能够共享一根光纤干线。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OLT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(Optical Line Terminal)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光线路终端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：它是连接到光纤的终端设备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ONU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(Optical Network Unit)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光网络单元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：光接入网中，提供用户侧接口(直接或远程)，并与光分配网(ODN)相连的设备或功能块。</a:t>
            </a:r>
          </a:p>
          <a:p>
            <a:pPr marL="0" indent="0">
              <a:buNone/>
            </a:pP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302081"/>
          <p:cNvSpPr>
            <a:spLocks noGrp="1"/>
          </p:cNvSpPr>
          <p:nvPr/>
        </p:nvSpPr>
        <p:spPr>
          <a:xfrm>
            <a:off x="2674938" y="214313"/>
            <a:ext cx="7021512" cy="146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3 、 FTTx 技术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468" name="组合 318467"/>
          <p:cNvGrpSpPr/>
          <p:nvPr/>
        </p:nvGrpSpPr>
        <p:grpSpPr>
          <a:xfrm>
            <a:off x="7984173" y="1483043"/>
            <a:ext cx="1584325" cy="1751012"/>
            <a:chOff x="3606" y="1238"/>
            <a:chExt cx="1270" cy="1103"/>
          </a:xfrm>
        </p:grpSpPr>
        <p:sp>
          <p:nvSpPr>
            <p:cNvPr id="318469" name="直接连接符 318468"/>
            <p:cNvSpPr/>
            <p:nvPr/>
          </p:nvSpPr>
          <p:spPr>
            <a:xfrm>
              <a:off x="3606" y="1752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0" name="直接连接符 318469"/>
            <p:cNvSpPr/>
            <p:nvPr/>
          </p:nvSpPr>
          <p:spPr>
            <a:xfrm>
              <a:off x="3923" y="2341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1" name="直接连接符 318470"/>
            <p:cNvSpPr/>
            <p:nvPr/>
          </p:nvSpPr>
          <p:spPr>
            <a:xfrm>
              <a:off x="3923" y="1238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472" name="文本框 318471"/>
          <p:cNvSpPr txBox="1"/>
          <p:nvPr/>
        </p:nvSpPr>
        <p:spPr>
          <a:xfrm>
            <a:off x="3553460" y="1746568"/>
            <a:ext cx="5892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头端</a:t>
            </a:r>
          </a:p>
        </p:txBody>
      </p:sp>
      <p:sp>
        <p:nvSpPr>
          <p:cNvPr id="318473" name="矩形 318472"/>
          <p:cNvSpPr/>
          <p:nvPr/>
        </p:nvSpPr>
        <p:spPr>
          <a:xfrm>
            <a:off x="5463223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1:N</a:t>
            </a:r>
          </a:p>
        </p:txBody>
      </p:sp>
      <p:sp>
        <p:nvSpPr>
          <p:cNvPr id="318474" name="矩形 318473"/>
          <p:cNvSpPr/>
          <p:nvPr/>
        </p:nvSpPr>
        <p:spPr>
          <a:xfrm>
            <a:off x="7839710" y="301815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ONU</a:t>
            </a:r>
          </a:p>
        </p:txBody>
      </p:sp>
      <p:sp>
        <p:nvSpPr>
          <p:cNvPr id="318475" name="矩形 318474"/>
          <p:cNvSpPr/>
          <p:nvPr/>
        </p:nvSpPr>
        <p:spPr>
          <a:xfrm>
            <a:off x="7839710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ONU</a:t>
            </a:r>
          </a:p>
        </p:txBody>
      </p:sp>
      <p:sp>
        <p:nvSpPr>
          <p:cNvPr id="318476" name="直接连接符 318475"/>
          <p:cNvSpPr/>
          <p:nvPr/>
        </p:nvSpPr>
        <p:spPr>
          <a:xfrm>
            <a:off x="2343785" y="2299018"/>
            <a:ext cx="11509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77" name="矩形 318476"/>
          <p:cNvSpPr/>
          <p:nvPr/>
        </p:nvSpPr>
        <p:spPr>
          <a:xfrm>
            <a:off x="3496310" y="2083118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OLT</a:t>
            </a:r>
          </a:p>
        </p:txBody>
      </p:sp>
      <p:sp>
        <p:nvSpPr>
          <p:cNvPr id="318478" name="文本框 318477"/>
          <p:cNvSpPr txBox="1"/>
          <p:nvPr/>
        </p:nvSpPr>
        <p:spPr>
          <a:xfrm>
            <a:off x="2294573" y="1938655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光纤干线</a:t>
            </a:r>
          </a:p>
        </p:txBody>
      </p:sp>
      <p:sp>
        <p:nvSpPr>
          <p:cNvPr id="318479" name="直接连接符 318478"/>
          <p:cNvSpPr/>
          <p:nvPr/>
        </p:nvSpPr>
        <p:spPr>
          <a:xfrm>
            <a:off x="4167823" y="2299018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0" name="直接连接符 318479"/>
          <p:cNvSpPr/>
          <p:nvPr/>
        </p:nvSpPr>
        <p:spPr>
          <a:xfrm flipV="1">
            <a:off x="6110923" y="1471930"/>
            <a:ext cx="1725612" cy="682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1" name="直接连接符 318480"/>
          <p:cNvSpPr/>
          <p:nvPr/>
        </p:nvSpPr>
        <p:spPr>
          <a:xfrm>
            <a:off x="6110923" y="2441893"/>
            <a:ext cx="1728787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2" name="直接连接符 318481"/>
          <p:cNvSpPr/>
          <p:nvPr/>
        </p:nvSpPr>
        <p:spPr>
          <a:xfrm>
            <a:off x="6110923" y="2299018"/>
            <a:ext cx="1728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83" name="文本框 318482"/>
          <p:cNvSpPr txBox="1"/>
          <p:nvPr/>
        </p:nvSpPr>
        <p:spPr>
          <a:xfrm rot="5400000">
            <a:off x="8025448" y="2627630"/>
            <a:ext cx="411480" cy="3689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318484" name="文本框 318483"/>
          <p:cNvSpPr txBox="1"/>
          <p:nvPr/>
        </p:nvSpPr>
        <p:spPr>
          <a:xfrm>
            <a:off x="5258435" y="1722755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光分路器</a:t>
            </a:r>
          </a:p>
        </p:txBody>
      </p:sp>
      <p:sp>
        <p:nvSpPr>
          <p:cNvPr id="318485" name="文本框 318484"/>
          <p:cNvSpPr txBox="1"/>
          <p:nvPr/>
        </p:nvSpPr>
        <p:spPr>
          <a:xfrm>
            <a:off x="7535863" y="713423"/>
            <a:ext cx="11988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光网络单元</a:t>
            </a:r>
          </a:p>
        </p:txBody>
      </p:sp>
      <p:sp>
        <p:nvSpPr>
          <p:cNvPr id="318486" name="矩形 318485"/>
          <p:cNvSpPr/>
          <p:nvPr/>
        </p:nvSpPr>
        <p:spPr>
          <a:xfrm>
            <a:off x="7839710" y="1267143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ONU</a:t>
            </a:r>
          </a:p>
        </p:txBody>
      </p:sp>
      <p:sp>
        <p:nvSpPr>
          <p:cNvPr id="318487" name="文本框 318486"/>
          <p:cNvSpPr txBox="1"/>
          <p:nvPr/>
        </p:nvSpPr>
        <p:spPr>
          <a:xfrm>
            <a:off x="4167823" y="1956118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</a:p>
        </p:txBody>
      </p:sp>
      <p:sp>
        <p:nvSpPr>
          <p:cNvPr id="318488" name="文本框 318487"/>
          <p:cNvSpPr txBox="1"/>
          <p:nvPr/>
        </p:nvSpPr>
        <p:spPr>
          <a:xfrm>
            <a:off x="6464935" y="1965643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</a:p>
        </p:txBody>
      </p:sp>
      <p:sp>
        <p:nvSpPr>
          <p:cNvPr id="318489" name="文本框 318488"/>
          <p:cNvSpPr txBox="1"/>
          <p:nvPr/>
        </p:nvSpPr>
        <p:spPr>
          <a:xfrm>
            <a:off x="8776335" y="2875280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0" name="文本框 318489"/>
          <p:cNvSpPr txBox="1"/>
          <p:nvPr/>
        </p:nvSpPr>
        <p:spPr>
          <a:xfrm rot="1462546">
            <a:off x="6399848" y="2441893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</a:p>
        </p:txBody>
      </p:sp>
      <p:sp>
        <p:nvSpPr>
          <p:cNvPr id="318491" name="文本框 318490"/>
          <p:cNvSpPr txBox="1"/>
          <p:nvPr/>
        </p:nvSpPr>
        <p:spPr>
          <a:xfrm rot="-1261310">
            <a:off x="6399848" y="1500505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</a:p>
        </p:txBody>
      </p:sp>
      <p:sp>
        <p:nvSpPr>
          <p:cNvPr id="318492" name="文本框 318491"/>
          <p:cNvSpPr txBox="1"/>
          <p:nvPr/>
        </p:nvSpPr>
        <p:spPr>
          <a:xfrm>
            <a:off x="8785860" y="1938655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</a:p>
        </p:txBody>
      </p:sp>
      <p:sp>
        <p:nvSpPr>
          <p:cNvPr id="318493" name="文本框 318492"/>
          <p:cNvSpPr txBox="1"/>
          <p:nvPr/>
        </p:nvSpPr>
        <p:spPr>
          <a:xfrm>
            <a:off x="8776335" y="1125855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4" name="直接连接符 318493"/>
          <p:cNvSpPr/>
          <p:nvPr/>
        </p:nvSpPr>
        <p:spPr>
          <a:xfrm>
            <a:off x="5031423" y="21545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5" name="直接连接符 318494"/>
          <p:cNvSpPr/>
          <p:nvPr/>
        </p:nvSpPr>
        <p:spPr>
          <a:xfrm rot="-1251268">
            <a:off x="7263448" y="15068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6" name="直接连接符 318495"/>
          <p:cNvSpPr/>
          <p:nvPr/>
        </p:nvSpPr>
        <p:spPr>
          <a:xfrm>
            <a:off x="9208135" y="309118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7" name="直接连接符 318496"/>
          <p:cNvSpPr/>
          <p:nvPr/>
        </p:nvSpPr>
        <p:spPr>
          <a:xfrm>
            <a:off x="9208135" y="215455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8" name="直接连接符 318497"/>
          <p:cNvSpPr/>
          <p:nvPr/>
        </p:nvSpPr>
        <p:spPr>
          <a:xfrm rot="1377025">
            <a:off x="7226935" y="28927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99" name="直接连接符 318498"/>
          <p:cNvSpPr/>
          <p:nvPr/>
        </p:nvSpPr>
        <p:spPr>
          <a:xfrm>
            <a:off x="7336473" y="215455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00" name="直接连接符 318499"/>
          <p:cNvSpPr/>
          <p:nvPr/>
        </p:nvSpPr>
        <p:spPr>
          <a:xfrm>
            <a:off x="9212898" y="133540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8501" name="组合 318500"/>
          <p:cNvGrpSpPr/>
          <p:nvPr/>
        </p:nvGrpSpPr>
        <p:grpSpPr>
          <a:xfrm>
            <a:off x="7984173" y="4062730"/>
            <a:ext cx="1584325" cy="1751013"/>
            <a:chOff x="3606" y="1238"/>
            <a:chExt cx="1270" cy="1103"/>
          </a:xfrm>
        </p:grpSpPr>
        <p:sp>
          <p:nvSpPr>
            <p:cNvPr id="318502" name="直接连接符 318501"/>
            <p:cNvSpPr/>
            <p:nvPr/>
          </p:nvSpPr>
          <p:spPr>
            <a:xfrm>
              <a:off x="3606" y="1752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3" name="直接连接符 318502"/>
            <p:cNvSpPr/>
            <p:nvPr/>
          </p:nvSpPr>
          <p:spPr>
            <a:xfrm>
              <a:off x="3923" y="2341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4" name="直接连接符 318503"/>
            <p:cNvSpPr/>
            <p:nvPr/>
          </p:nvSpPr>
          <p:spPr>
            <a:xfrm>
              <a:off x="3923" y="1238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505" name="文本框 318504"/>
          <p:cNvSpPr txBox="1"/>
          <p:nvPr/>
        </p:nvSpPr>
        <p:spPr>
          <a:xfrm>
            <a:off x="3553460" y="4326255"/>
            <a:ext cx="5892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头端</a:t>
            </a:r>
          </a:p>
        </p:txBody>
      </p:sp>
      <p:sp>
        <p:nvSpPr>
          <p:cNvPr id="318506" name="矩形 318505"/>
          <p:cNvSpPr/>
          <p:nvPr/>
        </p:nvSpPr>
        <p:spPr>
          <a:xfrm>
            <a:off x="5463223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1:N</a:t>
            </a:r>
          </a:p>
        </p:txBody>
      </p:sp>
      <p:sp>
        <p:nvSpPr>
          <p:cNvPr id="318507" name="矩形 318506"/>
          <p:cNvSpPr/>
          <p:nvPr/>
        </p:nvSpPr>
        <p:spPr>
          <a:xfrm>
            <a:off x="7839710" y="5597843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ONU</a:t>
            </a:r>
          </a:p>
        </p:txBody>
      </p:sp>
      <p:sp>
        <p:nvSpPr>
          <p:cNvPr id="318508" name="矩形 318507"/>
          <p:cNvSpPr/>
          <p:nvPr/>
        </p:nvSpPr>
        <p:spPr>
          <a:xfrm>
            <a:off x="7839710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ONU</a:t>
            </a:r>
          </a:p>
        </p:txBody>
      </p:sp>
      <p:sp>
        <p:nvSpPr>
          <p:cNvPr id="318509" name="直接连接符 318508"/>
          <p:cNvSpPr/>
          <p:nvPr/>
        </p:nvSpPr>
        <p:spPr>
          <a:xfrm>
            <a:off x="2343785" y="4878705"/>
            <a:ext cx="11509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0" name="矩形 318509"/>
          <p:cNvSpPr/>
          <p:nvPr/>
        </p:nvSpPr>
        <p:spPr>
          <a:xfrm>
            <a:off x="3496310" y="4662805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OLT</a:t>
            </a:r>
          </a:p>
        </p:txBody>
      </p:sp>
      <p:sp>
        <p:nvSpPr>
          <p:cNvPr id="318511" name="文本框 318510"/>
          <p:cNvSpPr txBox="1"/>
          <p:nvPr/>
        </p:nvSpPr>
        <p:spPr>
          <a:xfrm>
            <a:off x="2294573" y="4518343"/>
            <a:ext cx="99568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光纤干线</a:t>
            </a:r>
          </a:p>
        </p:txBody>
      </p:sp>
      <p:sp>
        <p:nvSpPr>
          <p:cNvPr id="318512" name="直接连接符 318511"/>
          <p:cNvSpPr/>
          <p:nvPr/>
        </p:nvSpPr>
        <p:spPr>
          <a:xfrm>
            <a:off x="4167823" y="4878705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3" name="直接连接符 318512"/>
          <p:cNvSpPr/>
          <p:nvPr/>
        </p:nvSpPr>
        <p:spPr>
          <a:xfrm flipV="1">
            <a:off x="6110923" y="4051618"/>
            <a:ext cx="1725612" cy="682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4" name="直接连接符 318513"/>
          <p:cNvSpPr/>
          <p:nvPr/>
        </p:nvSpPr>
        <p:spPr>
          <a:xfrm>
            <a:off x="6110923" y="5021580"/>
            <a:ext cx="1728787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5" name="直接连接符 318514"/>
          <p:cNvSpPr/>
          <p:nvPr/>
        </p:nvSpPr>
        <p:spPr>
          <a:xfrm>
            <a:off x="6110923" y="4878705"/>
            <a:ext cx="1728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6" name="文本框 318515"/>
          <p:cNvSpPr txBox="1"/>
          <p:nvPr/>
        </p:nvSpPr>
        <p:spPr>
          <a:xfrm rot="5400000">
            <a:off x="8025448" y="5207318"/>
            <a:ext cx="411480" cy="3689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318517" name="矩形 318516"/>
          <p:cNvSpPr/>
          <p:nvPr/>
        </p:nvSpPr>
        <p:spPr>
          <a:xfrm>
            <a:off x="7839710" y="3846830"/>
            <a:ext cx="64770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6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ONU</a:t>
            </a:r>
          </a:p>
        </p:txBody>
      </p:sp>
      <p:sp>
        <p:nvSpPr>
          <p:cNvPr id="318518" name="文本框 318517"/>
          <p:cNvSpPr txBox="1"/>
          <p:nvPr/>
        </p:nvSpPr>
        <p:spPr>
          <a:xfrm>
            <a:off x="4525010" y="4535805"/>
            <a:ext cx="8655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●</a:t>
            </a:r>
          </a:p>
        </p:txBody>
      </p:sp>
      <p:sp>
        <p:nvSpPr>
          <p:cNvPr id="318519" name="文本框 318518"/>
          <p:cNvSpPr txBox="1"/>
          <p:nvPr/>
        </p:nvSpPr>
        <p:spPr>
          <a:xfrm>
            <a:off x="6998335" y="4545330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</a:p>
        </p:txBody>
      </p:sp>
      <p:sp>
        <p:nvSpPr>
          <p:cNvPr id="318520" name="文本框 318519"/>
          <p:cNvSpPr txBox="1"/>
          <p:nvPr/>
        </p:nvSpPr>
        <p:spPr>
          <a:xfrm>
            <a:off x="8919210" y="5454968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1" name="文本框 318520"/>
          <p:cNvSpPr txBox="1"/>
          <p:nvPr/>
        </p:nvSpPr>
        <p:spPr>
          <a:xfrm rot="1462546">
            <a:off x="6995160" y="5172393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2" name="文本框 318521"/>
          <p:cNvSpPr txBox="1"/>
          <p:nvPr/>
        </p:nvSpPr>
        <p:spPr>
          <a:xfrm rot="-1261310">
            <a:off x="6976110" y="3954780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3" name="文本框 318522"/>
          <p:cNvSpPr txBox="1"/>
          <p:nvPr/>
        </p:nvSpPr>
        <p:spPr>
          <a:xfrm>
            <a:off x="8928735" y="4518343"/>
            <a:ext cx="4083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</a:t>
            </a:r>
          </a:p>
        </p:txBody>
      </p:sp>
      <p:sp>
        <p:nvSpPr>
          <p:cNvPr id="318524" name="文本框 318523"/>
          <p:cNvSpPr txBox="1"/>
          <p:nvPr/>
        </p:nvSpPr>
        <p:spPr>
          <a:xfrm>
            <a:off x="8919210" y="3705543"/>
            <a:ext cx="4114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5" name="直接连接符 318524"/>
          <p:cNvSpPr/>
          <p:nvPr/>
        </p:nvSpPr>
        <p:spPr>
          <a:xfrm flipH="1">
            <a:off x="4239260" y="47342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6" name="直接连接符 318525"/>
          <p:cNvSpPr/>
          <p:nvPr/>
        </p:nvSpPr>
        <p:spPr>
          <a:xfrm rot="9548732">
            <a:off x="6687185" y="431514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7" name="直接连接符 318526"/>
          <p:cNvSpPr/>
          <p:nvPr/>
        </p:nvSpPr>
        <p:spPr>
          <a:xfrm flipH="1">
            <a:off x="8631873" y="567086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8" name="直接连接符 318527"/>
          <p:cNvSpPr/>
          <p:nvPr/>
        </p:nvSpPr>
        <p:spPr>
          <a:xfrm flipH="1">
            <a:off x="8631873" y="473424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9" name="直接连接符 318528"/>
          <p:cNvSpPr/>
          <p:nvPr/>
        </p:nvSpPr>
        <p:spPr>
          <a:xfrm rot="-20233616" flipH="1">
            <a:off x="6637973" y="517239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0" name="直接连接符 318529"/>
          <p:cNvSpPr/>
          <p:nvPr/>
        </p:nvSpPr>
        <p:spPr>
          <a:xfrm flipH="1">
            <a:off x="6688773" y="473424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1" name="直接连接符 318530"/>
          <p:cNvSpPr/>
          <p:nvPr/>
        </p:nvSpPr>
        <p:spPr>
          <a:xfrm flipH="1">
            <a:off x="8636635" y="391509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2" name="圆角矩形标注 318531"/>
          <p:cNvSpPr/>
          <p:nvPr/>
        </p:nvSpPr>
        <p:spPr>
          <a:xfrm>
            <a:off x="2510473" y="1219518"/>
            <a:ext cx="2233612" cy="358775"/>
          </a:xfrm>
          <a:prstGeom prst="wedgeRoundRectCallout">
            <a:avLst>
              <a:gd name="adj1" fmla="val 53481"/>
              <a:gd name="adj2" fmla="val 17035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/>
            <a:endParaRPr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33" name="文本框 318532"/>
          <p:cNvSpPr txBox="1"/>
          <p:nvPr/>
        </p:nvSpPr>
        <p:spPr>
          <a:xfrm>
            <a:off x="2583498" y="1219518"/>
            <a:ext cx="215836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发往特定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ONU 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</a:t>
            </a:r>
            <a:endParaRPr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534" name="圆角矩形标注 318533"/>
          <p:cNvSpPr/>
          <p:nvPr/>
        </p:nvSpPr>
        <p:spPr>
          <a:xfrm>
            <a:off x="2510473" y="3740468"/>
            <a:ext cx="2233612" cy="358775"/>
          </a:xfrm>
          <a:prstGeom prst="wedgeRoundRectCallout">
            <a:avLst>
              <a:gd name="adj1" fmla="val 53481"/>
              <a:gd name="adj2" fmla="val 17035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/>
            <a:endParaRPr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535" name="文本框 318534"/>
          <p:cNvSpPr txBox="1"/>
          <p:nvPr/>
        </p:nvSpPr>
        <p:spPr>
          <a:xfrm>
            <a:off x="2583498" y="3740468"/>
            <a:ext cx="215836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特定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ONU 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发来的数据</a:t>
            </a:r>
          </a:p>
        </p:txBody>
      </p:sp>
      <p:sp>
        <p:nvSpPr>
          <p:cNvPr id="318536" name="文本框 318535"/>
          <p:cNvSpPr txBox="1"/>
          <p:nvPr/>
        </p:nvSpPr>
        <p:spPr>
          <a:xfrm>
            <a:off x="5448935" y="1219518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下行</a:t>
            </a:r>
          </a:p>
        </p:txBody>
      </p:sp>
      <p:sp>
        <p:nvSpPr>
          <p:cNvPr id="318537" name="文本框 318536"/>
          <p:cNvSpPr txBox="1"/>
          <p:nvPr/>
        </p:nvSpPr>
        <p:spPr>
          <a:xfrm>
            <a:off x="5448935" y="4099243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上行</a:t>
            </a:r>
          </a:p>
        </p:txBody>
      </p:sp>
      <p:sp>
        <p:nvSpPr>
          <p:cNvPr id="318538" name="直接连接符 318537"/>
          <p:cNvSpPr/>
          <p:nvPr/>
        </p:nvSpPr>
        <p:spPr>
          <a:xfrm>
            <a:off x="5391785" y="1578293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39" name="直接连接符 318538"/>
          <p:cNvSpPr/>
          <p:nvPr/>
        </p:nvSpPr>
        <p:spPr>
          <a:xfrm flipH="1">
            <a:off x="5391785" y="4459605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40" name="文本框 318539"/>
          <p:cNvSpPr txBox="1"/>
          <p:nvPr/>
        </p:nvSpPr>
        <p:spPr>
          <a:xfrm>
            <a:off x="3159760" y="6475730"/>
            <a:ext cx="5892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局端</a:t>
            </a:r>
          </a:p>
        </p:txBody>
      </p:sp>
      <p:sp>
        <p:nvSpPr>
          <p:cNvPr id="318541" name="左大括号 318540"/>
          <p:cNvSpPr/>
          <p:nvPr/>
        </p:nvSpPr>
        <p:spPr>
          <a:xfrm rot="-5400000">
            <a:off x="3358198" y="5591493"/>
            <a:ext cx="141287" cy="1619250"/>
          </a:xfrm>
          <a:prstGeom prst="leftBrace">
            <a:avLst>
              <a:gd name="adj1" fmla="val 9550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2" name="左大括号 318541"/>
          <p:cNvSpPr/>
          <p:nvPr/>
        </p:nvSpPr>
        <p:spPr>
          <a:xfrm rot="-5400000">
            <a:off x="5912485" y="4692968"/>
            <a:ext cx="144463" cy="3419475"/>
          </a:xfrm>
          <a:prstGeom prst="leftBrace">
            <a:avLst>
              <a:gd name="adj1" fmla="val 19725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3" name="左大括号 318542"/>
          <p:cNvSpPr/>
          <p:nvPr/>
        </p:nvSpPr>
        <p:spPr>
          <a:xfrm rot="-5400000">
            <a:off x="8542973" y="5591493"/>
            <a:ext cx="141287" cy="1619250"/>
          </a:xfrm>
          <a:prstGeom prst="leftBrace">
            <a:avLst>
              <a:gd name="adj1" fmla="val 9550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18544" name="文本框 318543"/>
          <p:cNvSpPr txBox="1"/>
          <p:nvPr/>
        </p:nvSpPr>
        <p:spPr>
          <a:xfrm>
            <a:off x="8200073" y="6475730"/>
            <a:ext cx="792480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用户端</a:t>
            </a:r>
          </a:p>
        </p:txBody>
      </p:sp>
      <p:sp>
        <p:nvSpPr>
          <p:cNvPr id="318545" name="文本框 318544"/>
          <p:cNvSpPr txBox="1"/>
          <p:nvPr/>
        </p:nvSpPr>
        <p:spPr>
          <a:xfrm>
            <a:off x="5318760" y="6488430"/>
            <a:ext cx="1583055" cy="33528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光配线网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(ODN)</a:t>
            </a:r>
          </a:p>
        </p:txBody>
      </p:sp>
      <p:sp>
        <p:nvSpPr>
          <p:cNvPr id="302082" name="标题 302081"/>
          <p:cNvSpPr>
            <a:spLocks noGrp="1"/>
          </p:cNvSpPr>
          <p:nvPr>
            <p:ph type="title"/>
          </p:nvPr>
        </p:nvSpPr>
        <p:spPr>
          <a:xfrm>
            <a:off x="2059623" y="-418147"/>
            <a:ext cx="7021512" cy="1462087"/>
          </a:xfrm>
        </p:spPr>
        <p:txBody>
          <a:bodyPr anchor="b"/>
          <a:lstStyle/>
          <a:p>
            <a:pPr algn="ctr"/>
            <a:r>
              <a:rPr lang="zh-CN" altLang="en-US" sz="4000" b="1"/>
              <a:t>3 、 FTTx 技术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10560" y="2662555"/>
            <a:ext cx="159575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光线路终端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96" name="文本框 123995"/>
          <p:cNvSpPr txBox="1"/>
          <p:nvPr/>
        </p:nvSpPr>
        <p:spPr>
          <a:xfrm>
            <a:off x="5662613" y="4970463"/>
            <a:ext cx="301686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23997" name="文本框 123996"/>
          <p:cNvSpPr txBox="1"/>
          <p:nvPr/>
        </p:nvSpPr>
        <p:spPr>
          <a:xfrm>
            <a:off x="5362575" y="4978400"/>
            <a:ext cx="152558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(                 )</a:t>
            </a:r>
          </a:p>
        </p:txBody>
      </p:sp>
      <p:sp>
        <p:nvSpPr>
          <p:cNvPr id="123906" name="标题 123905"/>
          <p:cNvSpPr>
            <a:spLocks noGrp="1"/>
          </p:cNvSpPr>
          <p:nvPr>
            <p:ph type="title"/>
          </p:nvPr>
        </p:nvSpPr>
        <p:spPr>
          <a:xfrm>
            <a:off x="1645921" y="131128"/>
            <a:ext cx="9130030" cy="1462087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第五节</a:t>
            </a: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信道复用技术</a:t>
            </a:r>
          </a:p>
        </p:txBody>
      </p:sp>
      <p:sp>
        <p:nvSpPr>
          <p:cNvPr id="123907" name="文本占位符 123906"/>
          <p:cNvSpPr>
            <a:spLocks noGrp="1"/>
          </p:cNvSpPr>
          <p:nvPr>
            <p:ph type="body" idx="1"/>
          </p:nvPr>
        </p:nvSpPr>
        <p:spPr>
          <a:xfrm>
            <a:off x="996315" y="1674495"/>
            <a:ext cx="10836275" cy="4114800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复用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(multiplexing)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是把资源分割供用户使用的方式。 </a:t>
            </a:r>
          </a:p>
        </p:txBody>
      </p:sp>
      <p:sp>
        <p:nvSpPr>
          <p:cNvPr id="123941" name="文本框 123940"/>
          <p:cNvSpPr txBox="1"/>
          <p:nvPr/>
        </p:nvSpPr>
        <p:spPr>
          <a:xfrm>
            <a:off x="6038850" y="4970463"/>
            <a:ext cx="301686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23942" name="直接连接符 123941"/>
          <p:cNvSpPr/>
          <p:nvPr/>
        </p:nvSpPr>
        <p:spPr>
          <a:xfrm>
            <a:off x="3222625" y="5453063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3" name="直接连接符 123942"/>
          <p:cNvSpPr/>
          <p:nvPr/>
        </p:nvSpPr>
        <p:spPr>
          <a:xfrm>
            <a:off x="3222625" y="2833688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4" name="直接连接符 123943"/>
          <p:cNvSpPr/>
          <p:nvPr/>
        </p:nvSpPr>
        <p:spPr>
          <a:xfrm>
            <a:off x="3222625" y="3327400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5" name="直接连接符 123944"/>
          <p:cNvSpPr/>
          <p:nvPr/>
        </p:nvSpPr>
        <p:spPr>
          <a:xfrm>
            <a:off x="3222625" y="3821113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6" name="椭圆 123945"/>
          <p:cNvSpPr/>
          <p:nvPr/>
        </p:nvSpPr>
        <p:spPr>
          <a:xfrm>
            <a:off x="2855913" y="2644775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3947" name="椭圆 123946"/>
          <p:cNvSpPr/>
          <p:nvPr/>
        </p:nvSpPr>
        <p:spPr>
          <a:xfrm>
            <a:off x="9042400" y="2644775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3948" name="椭圆 123947"/>
          <p:cNvSpPr/>
          <p:nvPr/>
        </p:nvSpPr>
        <p:spPr>
          <a:xfrm>
            <a:off x="2855913" y="313848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3949" name="椭圆 123948"/>
          <p:cNvSpPr/>
          <p:nvPr/>
        </p:nvSpPr>
        <p:spPr>
          <a:xfrm>
            <a:off x="9042400" y="313848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3950" name="椭圆 123949"/>
          <p:cNvSpPr/>
          <p:nvPr/>
        </p:nvSpPr>
        <p:spPr>
          <a:xfrm>
            <a:off x="2855913" y="3632200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3951" name="椭圆 123950"/>
          <p:cNvSpPr/>
          <p:nvPr/>
        </p:nvSpPr>
        <p:spPr>
          <a:xfrm>
            <a:off x="9042400" y="3632200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3952" name="直接连接符 123951"/>
          <p:cNvSpPr/>
          <p:nvPr/>
        </p:nvSpPr>
        <p:spPr>
          <a:xfrm>
            <a:off x="4032250" y="5453063"/>
            <a:ext cx="43465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3" name="直接连接符 123952"/>
          <p:cNvSpPr/>
          <p:nvPr/>
        </p:nvSpPr>
        <p:spPr>
          <a:xfrm>
            <a:off x="8378825" y="5529263"/>
            <a:ext cx="809625" cy="37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4" name="直接连接符 123953"/>
          <p:cNvSpPr/>
          <p:nvPr/>
        </p:nvSpPr>
        <p:spPr>
          <a:xfrm flipH="1">
            <a:off x="8378825" y="4997450"/>
            <a:ext cx="809625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5" name="直接连接符 123954"/>
          <p:cNvSpPr/>
          <p:nvPr/>
        </p:nvSpPr>
        <p:spPr>
          <a:xfrm flipV="1">
            <a:off x="3148013" y="5529263"/>
            <a:ext cx="811212" cy="37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6" name="直接连接符 123955"/>
          <p:cNvSpPr/>
          <p:nvPr/>
        </p:nvSpPr>
        <p:spPr>
          <a:xfrm>
            <a:off x="3148013" y="4997450"/>
            <a:ext cx="811212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7" name="椭圆 123956"/>
          <p:cNvSpPr/>
          <p:nvPr/>
        </p:nvSpPr>
        <p:spPr>
          <a:xfrm>
            <a:off x="2855913" y="477043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3958" name="椭圆 123957"/>
          <p:cNvSpPr/>
          <p:nvPr/>
        </p:nvSpPr>
        <p:spPr>
          <a:xfrm>
            <a:off x="9042400" y="477043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3959" name="椭圆 123958"/>
          <p:cNvSpPr/>
          <p:nvPr/>
        </p:nvSpPr>
        <p:spPr>
          <a:xfrm>
            <a:off x="2855913" y="525303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3960" name="椭圆 123959"/>
          <p:cNvSpPr/>
          <p:nvPr/>
        </p:nvSpPr>
        <p:spPr>
          <a:xfrm>
            <a:off x="9042400" y="525303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3961" name="椭圆 123960"/>
          <p:cNvSpPr/>
          <p:nvPr/>
        </p:nvSpPr>
        <p:spPr>
          <a:xfrm>
            <a:off x="2855913" y="5757863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3962" name="椭圆 123961"/>
          <p:cNvSpPr/>
          <p:nvPr/>
        </p:nvSpPr>
        <p:spPr>
          <a:xfrm>
            <a:off x="9042400" y="5757863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3963" name="文本框 123962"/>
          <p:cNvSpPr txBox="1"/>
          <p:nvPr/>
        </p:nvSpPr>
        <p:spPr>
          <a:xfrm>
            <a:off x="5519738" y="5478463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共享信道</a:t>
            </a:r>
          </a:p>
        </p:txBody>
      </p:sp>
      <p:sp>
        <p:nvSpPr>
          <p:cNvPr id="123964" name="文本框 123963"/>
          <p:cNvSpPr txBox="1"/>
          <p:nvPr/>
        </p:nvSpPr>
        <p:spPr>
          <a:xfrm>
            <a:off x="5232400" y="4076700"/>
            <a:ext cx="251062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(a)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使用单独的信道</a:t>
            </a:r>
          </a:p>
        </p:txBody>
      </p:sp>
      <p:sp>
        <p:nvSpPr>
          <p:cNvPr id="123965" name="文本框 123964"/>
          <p:cNvSpPr txBox="1"/>
          <p:nvPr/>
        </p:nvSpPr>
        <p:spPr>
          <a:xfrm>
            <a:off x="5391785" y="5800090"/>
            <a:ext cx="225254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(b)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使用共享信道</a:t>
            </a:r>
          </a:p>
        </p:txBody>
      </p:sp>
      <p:sp>
        <p:nvSpPr>
          <p:cNvPr id="123966" name="椭圆 123965"/>
          <p:cNvSpPr/>
          <p:nvPr/>
        </p:nvSpPr>
        <p:spPr>
          <a:xfrm>
            <a:off x="3768725" y="5251450"/>
            <a:ext cx="661988" cy="379413"/>
          </a:xfrm>
          <a:prstGeom prst="ellipse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复用</a:t>
            </a:r>
          </a:p>
        </p:txBody>
      </p:sp>
      <p:sp>
        <p:nvSpPr>
          <p:cNvPr id="123967" name="椭圆 123966"/>
          <p:cNvSpPr/>
          <p:nvPr/>
        </p:nvSpPr>
        <p:spPr>
          <a:xfrm>
            <a:off x="8029575" y="5265738"/>
            <a:ext cx="661988" cy="379412"/>
          </a:xfrm>
          <a:prstGeom prst="ellipse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分用</a:t>
            </a:r>
          </a:p>
        </p:txBody>
      </p:sp>
      <p:sp>
        <p:nvSpPr>
          <p:cNvPr id="123968" name="直接连接符 123967"/>
          <p:cNvSpPr/>
          <p:nvPr/>
        </p:nvSpPr>
        <p:spPr>
          <a:xfrm>
            <a:off x="4918075" y="2719388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69" name="直接连接符 123968"/>
          <p:cNvSpPr/>
          <p:nvPr/>
        </p:nvSpPr>
        <p:spPr>
          <a:xfrm>
            <a:off x="4918075" y="3200400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0" name="直接连接符 123969"/>
          <p:cNvSpPr/>
          <p:nvPr/>
        </p:nvSpPr>
        <p:spPr>
          <a:xfrm>
            <a:off x="4918075" y="3705225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1" name="直接连接符 123970"/>
          <p:cNvSpPr/>
          <p:nvPr/>
        </p:nvSpPr>
        <p:spPr>
          <a:xfrm>
            <a:off x="4918075" y="5326063"/>
            <a:ext cx="2206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2" name="直接连接符 123971"/>
          <p:cNvSpPr/>
          <p:nvPr/>
        </p:nvSpPr>
        <p:spPr>
          <a:xfrm>
            <a:off x="3287713" y="5408613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3" name="直接连接符 123972"/>
          <p:cNvSpPr/>
          <p:nvPr/>
        </p:nvSpPr>
        <p:spPr>
          <a:xfrm>
            <a:off x="8672513" y="5378450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4" name="直接连接符 123973"/>
          <p:cNvSpPr/>
          <p:nvPr/>
        </p:nvSpPr>
        <p:spPr>
          <a:xfrm rot="1484370">
            <a:off x="3351213" y="5103813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5" name="直接连接符 123974"/>
          <p:cNvSpPr/>
          <p:nvPr/>
        </p:nvSpPr>
        <p:spPr>
          <a:xfrm rot="1484370">
            <a:off x="8726488" y="5721350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6" name="直接连接符 123975"/>
          <p:cNvSpPr/>
          <p:nvPr/>
        </p:nvSpPr>
        <p:spPr>
          <a:xfrm rot="-1648508">
            <a:off x="3298825" y="5688013"/>
            <a:ext cx="3683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7" name="直接连接符 123976"/>
          <p:cNvSpPr/>
          <p:nvPr/>
        </p:nvSpPr>
        <p:spPr>
          <a:xfrm rot="-1648508">
            <a:off x="8594725" y="5113338"/>
            <a:ext cx="3683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8" name="椭圆 123977"/>
          <p:cNvSpPr/>
          <p:nvPr/>
        </p:nvSpPr>
        <p:spPr>
          <a:xfrm>
            <a:off x="3460750" y="492442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79" name="椭圆 123978"/>
          <p:cNvSpPr/>
          <p:nvPr/>
        </p:nvSpPr>
        <p:spPr>
          <a:xfrm>
            <a:off x="8658225" y="4973638"/>
            <a:ext cx="147638" cy="150812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0" name="矩形 123979"/>
          <p:cNvSpPr/>
          <p:nvPr/>
        </p:nvSpPr>
        <p:spPr>
          <a:xfrm>
            <a:off x="3381375" y="5241925"/>
            <a:ext cx="119063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1" name="矩形 123980"/>
          <p:cNvSpPr/>
          <p:nvPr/>
        </p:nvSpPr>
        <p:spPr>
          <a:xfrm>
            <a:off x="8793163" y="5229225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2" name="五角星 123981"/>
          <p:cNvSpPr/>
          <p:nvPr/>
        </p:nvSpPr>
        <p:spPr>
          <a:xfrm>
            <a:off x="5948363" y="347980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3" name="五角星 123982"/>
          <p:cNvSpPr/>
          <p:nvPr/>
        </p:nvSpPr>
        <p:spPr>
          <a:xfrm>
            <a:off x="8834438" y="551180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4" name="椭圆 123983"/>
          <p:cNvSpPr/>
          <p:nvPr/>
        </p:nvSpPr>
        <p:spPr>
          <a:xfrm>
            <a:off x="3297238" y="2644775"/>
            <a:ext cx="147637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5" name="椭圆 123984"/>
          <p:cNvSpPr/>
          <p:nvPr/>
        </p:nvSpPr>
        <p:spPr>
          <a:xfrm>
            <a:off x="5956300" y="249237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6" name="椭圆 123985"/>
          <p:cNvSpPr/>
          <p:nvPr/>
        </p:nvSpPr>
        <p:spPr>
          <a:xfrm>
            <a:off x="8820150" y="264477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7" name="矩形 123986"/>
          <p:cNvSpPr/>
          <p:nvPr/>
        </p:nvSpPr>
        <p:spPr>
          <a:xfrm>
            <a:off x="8820150" y="3175000"/>
            <a:ext cx="117475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8" name="矩形 123987"/>
          <p:cNvSpPr/>
          <p:nvPr/>
        </p:nvSpPr>
        <p:spPr>
          <a:xfrm>
            <a:off x="3297238" y="3175000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89" name="矩形 123988"/>
          <p:cNvSpPr/>
          <p:nvPr/>
        </p:nvSpPr>
        <p:spPr>
          <a:xfrm>
            <a:off x="5970588" y="3024188"/>
            <a:ext cx="119062" cy="122237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0" name="五角星 123989"/>
          <p:cNvSpPr/>
          <p:nvPr/>
        </p:nvSpPr>
        <p:spPr>
          <a:xfrm>
            <a:off x="8837613" y="3597275"/>
            <a:ext cx="165100" cy="169863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1" name="五角星 123990"/>
          <p:cNvSpPr/>
          <p:nvPr/>
        </p:nvSpPr>
        <p:spPr>
          <a:xfrm>
            <a:off x="3273425" y="3611563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2" name="五角星 123991"/>
          <p:cNvSpPr/>
          <p:nvPr/>
        </p:nvSpPr>
        <p:spPr>
          <a:xfrm>
            <a:off x="3317875" y="5527675"/>
            <a:ext cx="166688" cy="169863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3" name="椭圆 123992"/>
          <p:cNvSpPr/>
          <p:nvPr/>
        </p:nvSpPr>
        <p:spPr>
          <a:xfrm>
            <a:off x="5580063" y="5097463"/>
            <a:ext cx="147637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4" name="矩形 123993"/>
          <p:cNvSpPr/>
          <p:nvPr/>
        </p:nvSpPr>
        <p:spPr>
          <a:xfrm>
            <a:off x="5948363" y="5111750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95" name="五角星 123994"/>
          <p:cNvSpPr/>
          <p:nvPr/>
        </p:nvSpPr>
        <p:spPr>
          <a:xfrm>
            <a:off x="6297613" y="508635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6412865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2-3-1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复用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标题 2549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、频分复用 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FDM</a:t>
            </a:r>
            <a:b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4979" name="文本占位符 254978"/>
          <p:cNvSpPr>
            <a:spLocks noGrp="1"/>
          </p:cNvSpPr>
          <p:nvPr>
            <p:ph type="body" idx="1"/>
          </p:nvPr>
        </p:nvSpPr>
        <p:spPr>
          <a:xfrm>
            <a:off x="678815" y="1259840"/>
            <a:ext cx="10526395" cy="18002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频分复用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的所有用户在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同样的时间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占用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不同的频率带宽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资源。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用户在分配到一定的频带后，在通信过程中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自始至终都占用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这个频带。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55004" name="直接连接符 255003"/>
          <p:cNvSpPr/>
          <p:nvPr/>
        </p:nvSpPr>
        <p:spPr>
          <a:xfrm flipV="1">
            <a:off x="3548063" y="6169025"/>
            <a:ext cx="6116637" cy="95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5" name="文本框 255004"/>
          <p:cNvSpPr txBox="1"/>
          <p:nvPr/>
        </p:nvSpPr>
        <p:spPr>
          <a:xfrm>
            <a:off x="2855913" y="3357563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zh-CN" altLang="en-US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6" name="文本框 255005"/>
          <p:cNvSpPr txBox="1"/>
          <p:nvPr/>
        </p:nvSpPr>
        <p:spPr>
          <a:xfrm>
            <a:off x="9664700" y="598170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sz="2000" b="1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7" name="矩形 255006"/>
          <p:cNvSpPr/>
          <p:nvPr/>
        </p:nvSpPr>
        <p:spPr>
          <a:xfrm>
            <a:off x="3548063" y="3724275"/>
            <a:ext cx="5543550" cy="38735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8" name="矩形 255007"/>
          <p:cNvSpPr/>
          <p:nvPr/>
        </p:nvSpPr>
        <p:spPr>
          <a:xfrm>
            <a:off x="3548063" y="4111625"/>
            <a:ext cx="5543550" cy="38735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09" name="矩形 255008"/>
          <p:cNvSpPr/>
          <p:nvPr/>
        </p:nvSpPr>
        <p:spPr>
          <a:xfrm>
            <a:off x="3548063" y="4498975"/>
            <a:ext cx="5543550" cy="387350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0" name="矩形 255009"/>
          <p:cNvSpPr/>
          <p:nvPr/>
        </p:nvSpPr>
        <p:spPr>
          <a:xfrm>
            <a:off x="3548063" y="4886325"/>
            <a:ext cx="5543550" cy="387350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1" name="矩形 255010"/>
          <p:cNvSpPr/>
          <p:nvPr/>
        </p:nvSpPr>
        <p:spPr>
          <a:xfrm>
            <a:off x="3548063" y="5273675"/>
            <a:ext cx="5543550" cy="38735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5012" name="文本框 255011"/>
          <p:cNvSpPr txBox="1"/>
          <p:nvPr/>
        </p:nvSpPr>
        <p:spPr>
          <a:xfrm>
            <a:off x="5922963" y="5330825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55013" name="文本框 255012"/>
          <p:cNvSpPr txBox="1"/>
          <p:nvPr/>
        </p:nvSpPr>
        <p:spPr>
          <a:xfrm>
            <a:off x="5922963" y="4941888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55014" name="文本框 255013"/>
          <p:cNvSpPr txBox="1"/>
          <p:nvPr/>
        </p:nvSpPr>
        <p:spPr>
          <a:xfrm>
            <a:off x="5922963" y="4549775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55015" name="文本框 255014"/>
          <p:cNvSpPr txBox="1"/>
          <p:nvPr/>
        </p:nvSpPr>
        <p:spPr>
          <a:xfrm>
            <a:off x="6061075" y="3933825"/>
            <a:ext cx="543739" cy="4801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en-US" altLang="zh-CN" sz="28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</a:t>
            </a:r>
            <a:endParaRPr lang="zh-CN" altLang="zh-CN" sz="2800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55016" name="文本框 255015"/>
          <p:cNvSpPr txBox="1"/>
          <p:nvPr/>
        </p:nvSpPr>
        <p:spPr>
          <a:xfrm>
            <a:off x="5922963" y="3767138"/>
            <a:ext cx="96051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255017" name="直接连接符 255016"/>
          <p:cNvSpPr/>
          <p:nvPr/>
        </p:nvSpPr>
        <p:spPr>
          <a:xfrm rot="-5400000">
            <a:off x="2216150" y="4843463"/>
            <a:ext cx="26638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2-3-2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频分复用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240" y="149860"/>
            <a:ext cx="10515600" cy="1325563"/>
          </a:xfrm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以下属于哪种复用技术：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22350" y="1330960"/>
            <a:ext cx="10564495" cy="494792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CCTV－8 296.2 28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CCTV－5 312.2 25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CCTV－7 328.2 27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CCTV－3 344.2 23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CCTV－新闻频道 384.2 20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CCTV－9 392.2 29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CCTV－10 400.2 30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CCTV－11 408.2 31</a:t>
            </a: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CCTV－1 ／综合频道 216.2 21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中央电视台 CCTV－2 ／经济频道 232.2 22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只有一通信带宽信道，目前有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个网络用户想使用，使用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FDW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能够实现吗？如果不能实现，该如何解决？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2、时分复用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24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将时间划分为一段段等长的时分复用帧（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TDM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帧）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，每一个时分复用的用户在一个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TDM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帧中占用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固定序号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的时隙。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时分复用（TDM）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：所有用户是在不同的时间占用同样的频带宽度。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2765</Words>
  <Application>Microsoft Office PowerPoint</Application>
  <PresentationFormat>宽屏</PresentationFormat>
  <Paragraphs>765</Paragraphs>
  <Slides>45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Equation.3</vt:lpstr>
      <vt:lpstr> 1、你所了解的频分复用、时分复用、有哪些？ 2、为什么采用复用技术？ 3、如何解决时分复用TDM信道利用率不高的问题？</vt:lpstr>
      <vt:lpstr>信道复用技术和有线宽带接入技术</vt:lpstr>
      <vt:lpstr>第五节 信道复用技术</vt:lpstr>
      <vt:lpstr>第五节 信道复用技术</vt:lpstr>
      <vt:lpstr>第五节 信道复用技术</vt:lpstr>
      <vt:lpstr>1、频分复用 FDM </vt:lpstr>
      <vt:lpstr>以下属于哪种复用技术：</vt:lpstr>
      <vt:lpstr>思考：</vt:lpstr>
      <vt:lpstr>2、时分复用（TDM）</vt:lpstr>
      <vt:lpstr>   2、时分复用（TDM） </vt:lpstr>
      <vt:lpstr>PowerPoint 演示文稿</vt:lpstr>
      <vt:lpstr>2、时分复用（TDM）</vt:lpstr>
      <vt:lpstr>2、时分复用（TDM）</vt:lpstr>
      <vt:lpstr>2、时分复用（TDM）</vt:lpstr>
      <vt:lpstr>问题：</vt:lpstr>
      <vt:lpstr>3、统计时分复用（STDM）</vt:lpstr>
      <vt:lpstr>讨论：</vt:lpstr>
      <vt:lpstr>思考：除了时间和频率可以复用外，是否能够实现光载波（波长）的复用呢？</vt:lpstr>
      <vt:lpstr>4、 波分复用 WDM</vt:lpstr>
      <vt:lpstr>EDFA介绍 </vt:lpstr>
      <vt:lpstr>思考：能否实现每个用户在同样时间同样频带进行通信呢？如何实现？</vt:lpstr>
      <vt:lpstr>码分复用（CDM）</vt:lpstr>
      <vt:lpstr>PowerPoint 演示文稿</vt:lpstr>
      <vt:lpstr>PowerPoint 演示文稿</vt:lpstr>
      <vt:lpstr>6、CDMA 的特点</vt:lpstr>
      <vt:lpstr>6、CDMA 的特点</vt:lpstr>
      <vt:lpstr> </vt:lpstr>
      <vt:lpstr>7、CDMA 的工作原理 </vt:lpstr>
      <vt:lpstr>练习：</vt:lpstr>
      <vt:lpstr>PowerPoint 演示文稿</vt:lpstr>
      <vt:lpstr>思考</vt:lpstr>
      <vt:lpstr>第六节：有线宽带接入技术</vt:lpstr>
      <vt:lpstr>1、ADSL技术</vt:lpstr>
      <vt:lpstr>1、ADSL技术</vt:lpstr>
      <vt:lpstr>PowerPoint 演示文稿</vt:lpstr>
      <vt:lpstr>PowerPoint 演示文稿</vt:lpstr>
      <vt:lpstr>1、ADSL技术 </vt:lpstr>
      <vt:lpstr>思考问题</vt:lpstr>
      <vt:lpstr> 2、光纤同轴混合网（HFC网） </vt:lpstr>
      <vt:lpstr> 2、光纤同轴混合网（HFC网） </vt:lpstr>
      <vt:lpstr>(2) HFC 网采用结点体系结构 </vt:lpstr>
      <vt:lpstr>(3) HFC 网具有比 CATV 网更宽的频谱，且具有双向传输功能 </vt:lpstr>
      <vt:lpstr>3 、 FTTx 技术 </vt:lpstr>
      <vt:lpstr>PowerPoint 演示文稿</vt:lpstr>
      <vt:lpstr>3 、 FTTx 技术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预习总结，并回答以下问题： 1、你所了解的频分复用、时分复用、有哪些？ 2、为什么采用复用技术？ 3、如何解决时分复用TDM信道利用率不高的问题？</dc:title>
  <dc:creator>Administrator</dc:creator>
  <cp:lastModifiedBy>宋 杭弛</cp:lastModifiedBy>
  <cp:revision>66</cp:revision>
  <dcterms:created xsi:type="dcterms:W3CDTF">2015-05-05T08:02:00Z</dcterms:created>
  <dcterms:modified xsi:type="dcterms:W3CDTF">2022-09-15T06:12:05Z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