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0" r:id="rId3"/>
    <p:sldId id="257" r:id="rId4"/>
    <p:sldId id="258" r:id="rId5"/>
    <p:sldId id="291" r:id="rId6"/>
    <p:sldId id="259" r:id="rId7"/>
    <p:sldId id="292" r:id="rId8"/>
    <p:sldId id="260" r:id="rId9"/>
    <p:sldId id="261" r:id="rId10"/>
    <p:sldId id="293" r:id="rId11"/>
    <p:sldId id="262" r:id="rId12"/>
    <p:sldId id="267" r:id="rId13"/>
    <p:sldId id="268" r:id="rId14"/>
    <p:sldId id="264" r:id="rId15"/>
    <p:sldId id="270" r:id="rId16"/>
    <p:sldId id="295" r:id="rId17"/>
    <p:sldId id="265" r:id="rId18"/>
    <p:sldId id="294" r:id="rId19"/>
    <p:sldId id="266" r:id="rId20"/>
    <p:sldId id="297" r:id="rId21"/>
    <p:sldId id="276" r:id="rId22"/>
    <p:sldId id="296" r:id="rId23"/>
    <p:sldId id="27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57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2021/9/14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2021/9/14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2021/9/14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2021/9/14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a:t>第四节  网络硬件设备</a:t>
            </a:r>
          </a:p>
        </p:txBody>
      </p:sp>
      <p:sp>
        <p:nvSpPr>
          <p:cNvPr id="3" name="副标题 2"/>
          <p:cNvSpPr>
            <a:spLocks noGrp="1"/>
          </p:cNvSpPr>
          <p:nvPr>
            <p:ph type="subTitle" idx="1"/>
          </p:nvPr>
        </p:nvSpPr>
        <p:spPr/>
        <p:txBody>
          <a:bodyPr/>
          <a:lstStyle/>
          <a:p>
            <a:endParaRPr lang="zh-CN" alt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sym typeface="+mn-ea"/>
              </a:rPr>
              <a:t>3</a:t>
            </a:r>
            <a:r>
              <a:rPr lang="zh-CN" altLang="en-US" b="1" dirty="0">
                <a:sym typeface="+mn-ea"/>
              </a:rPr>
              <a:t>、网络适配器</a:t>
            </a:r>
            <a:endParaRPr lang="zh-CN" altLang="en-US" b="1" dirty="0"/>
          </a:p>
        </p:txBody>
      </p:sp>
      <p:sp>
        <p:nvSpPr>
          <p:cNvPr id="3" name="内容占位符 2"/>
          <p:cNvSpPr>
            <a:spLocks noGrp="1"/>
          </p:cNvSpPr>
          <p:nvPr>
            <p:ph idx="1"/>
          </p:nvPr>
        </p:nvSpPr>
        <p:spPr/>
        <p:txBody>
          <a:bodyPr>
            <a:normAutofit/>
          </a:bodyPr>
          <a:lstStyle/>
          <a:p>
            <a:pPr>
              <a:lnSpc>
                <a:spcPct val="150000"/>
              </a:lnSpc>
            </a:pPr>
            <a:r>
              <a:rPr lang="zh-CN" altLang="en-US" b="1" dirty="0" smtClean="0"/>
              <a:t>网卡主要</a:t>
            </a:r>
            <a:r>
              <a:rPr lang="zh-CN" altLang="en-US" b="1" dirty="0"/>
              <a:t>完成如下功能</a:t>
            </a:r>
            <a:r>
              <a:rPr lang="zh-CN" altLang="en-US" b="1" dirty="0" smtClean="0"/>
              <a:t>：</a:t>
            </a:r>
            <a:endParaRPr lang="en-US" altLang="zh-CN" b="1" dirty="0" smtClean="0"/>
          </a:p>
          <a:p>
            <a:pPr>
              <a:lnSpc>
                <a:spcPct val="150000"/>
              </a:lnSpc>
            </a:pPr>
            <a:r>
              <a:rPr lang="zh-CN" altLang="en-US" b="1" dirty="0" smtClean="0"/>
              <a:t>（</a:t>
            </a:r>
            <a:r>
              <a:rPr lang="zh-CN" altLang="en-US" b="1" dirty="0"/>
              <a:t>1）读入由其它网络</a:t>
            </a:r>
            <a:r>
              <a:rPr lang="zh-CN" altLang="en-US" b="1" dirty="0" smtClean="0"/>
              <a:t>设备传输</a:t>
            </a:r>
            <a:r>
              <a:rPr lang="zh-CN" altLang="en-US" b="1" dirty="0"/>
              <a:t>过来的</a:t>
            </a:r>
            <a:r>
              <a:rPr lang="zh-CN" altLang="en-US" b="1" dirty="0" smtClean="0"/>
              <a:t>数据包，</a:t>
            </a:r>
            <a:r>
              <a:rPr lang="zh-CN" altLang="en-US" b="1" dirty="0"/>
              <a:t>经过拆包，将其变成客户机或服务器可以识别的数据，</a:t>
            </a:r>
            <a:r>
              <a:rPr lang="zh-CN" altLang="en-US" b="1" dirty="0">
                <a:solidFill>
                  <a:srgbClr val="FF0000"/>
                </a:solidFill>
              </a:rPr>
              <a:t>通过</a:t>
            </a:r>
            <a:r>
              <a:rPr lang="zh-CN" altLang="en-US" b="1" dirty="0"/>
              <a:t>主板上的总线将数据传输到所需PC设备</a:t>
            </a:r>
            <a:r>
              <a:rPr lang="zh-CN" altLang="en-US" b="1" dirty="0" smtClean="0"/>
              <a:t>中；</a:t>
            </a:r>
            <a:endParaRPr lang="en-US" altLang="zh-CN" b="1" dirty="0" smtClean="0"/>
          </a:p>
          <a:p>
            <a:pPr>
              <a:lnSpc>
                <a:spcPct val="150000"/>
              </a:lnSpc>
            </a:pPr>
            <a:r>
              <a:rPr lang="zh-CN" altLang="en-US" b="1" dirty="0" smtClean="0"/>
              <a:t>（</a:t>
            </a:r>
            <a:r>
              <a:rPr lang="en-US" altLang="zh-CN" b="1" dirty="0" smtClean="0"/>
              <a:t>2</a:t>
            </a:r>
            <a:r>
              <a:rPr lang="zh-CN" altLang="en-US" b="1" dirty="0" smtClean="0"/>
              <a:t>）将</a:t>
            </a:r>
            <a:r>
              <a:rPr lang="zh-CN" altLang="en-US" b="1" dirty="0"/>
              <a:t>PC设备发送的数据，打包后输送至其它网络设备中。它按总线类型可分为ISA网卡、EISA网卡、PCI网卡等</a:t>
            </a:r>
            <a:r>
              <a:rPr lang="zh-CN" altLang="en-US" b="1" dirty="0" smtClean="0"/>
              <a:t>。</a:t>
            </a:r>
            <a:endParaRPr lang="zh-CN" altLang="en-US" b="1" dirty="0"/>
          </a:p>
        </p:txBody>
      </p:sp>
    </p:spTree>
    <p:extLst>
      <p:ext uri="{BB962C8B-B14F-4D97-AF65-F5344CB8AC3E}">
        <p14:creationId xmlns:p14="http://schemas.microsoft.com/office/powerpoint/2010/main" val="1385044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2791" y="119465"/>
            <a:ext cx="10515600" cy="1325563"/>
          </a:xfrm>
        </p:spPr>
        <p:txBody>
          <a:bodyPr/>
          <a:lstStyle/>
          <a:p>
            <a:pPr algn="ctr"/>
            <a:r>
              <a:rPr lang="en-US" altLang="zh-CN" b="1" dirty="0">
                <a:sym typeface="+mn-ea"/>
              </a:rPr>
              <a:t>4</a:t>
            </a:r>
            <a:r>
              <a:rPr lang="zh-CN" altLang="en-US" b="1" dirty="0">
                <a:sym typeface="+mn-ea"/>
              </a:rPr>
              <a:t>、调制解调器Modem</a:t>
            </a:r>
          </a:p>
        </p:txBody>
      </p:sp>
      <p:sp>
        <p:nvSpPr>
          <p:cNvPr id="3" name="内容占位符 2"/>
          <p:cNvSpPr>
            <a:spLocks noGrp="1"/>
          </p:cNvSpPr>
          <p:nvPr>
            <p:ph idx="1"/>
          </p:nvPr>
        </p:nvSpPr>
        <p:spPr>
          <a:xfrm>
            <a:off x="933734" y="1252551"/>
            <a:ext cx="10625919" cy="5352965"/>
          </a:xfrm>
        </p:spPr>
        <p:txBody>
          <a:bodyPr>
            <a:noAutofit/>
          </a:bodyPr>
          <a:lstStyle/>
          <a:p>
            <a:pPr>
              <a:lnSpc>
                <a:spcPct val="150000"/>
              </a:lnSpc>
            </a:pPr>
            <a:r>
              <a:rPr lang="zh-CN" altLang="en-US" b="1" dirty="0"/>
              <a:t>调制解调器</a:t>
            </a:r>
            <a:r>
              <a:rPr lang="zh-CN" altLang="en-US" b="1" dirty="0" smtClean="0"/>
              <a:t>Modem是通过</a:t>
            </a:r>
            <a:r>
              <a:rPr lang="zh-CN" altLang="en-US" b="1" dirty="0"/>
              <a:t>电话拨号接入Internet的必备的硬件设备</a:t>
            </a:r>
            <a:r>
              <a:rPr lang="zh-CN" altLang="en-US" b="1" dirty="0" smtClean="0"/>
              <a:t>。</a:t>
            </a:r>
            <a:endParaRPr lang="en-US" altLang="zh-CN" b="1" dirty="0" smtClean="0"/>
          </a:p>
          <a:p>
            <a:pPr>
              <a:lnSpc>
                <a:spcPct val="150000"/>
              </a:lnSpc>
            </a:pPr>
            <a:r>
              <a:rPr lang="zh-CN" altLang="en-US" b="1" dirty="0" smtClean="0"/>
              <a:t>调制解调器</a:t>
            </a:r>
            <a:r>
              <a:rPr lang="zh-CN" altLang="en-US" b="1" dirty="0"/>
              <a:t>的</a:t>
            </a:r>
            <a:r>
              <a:rPr lang="zh-CN" altLang="en-US" b="1" dirty="0" smtClean="0">
                <a:solidFill>
                  <a:srgbClr val="FF0000"/>
                </a:solidFill>
              </a:rPr>
              <a:t>作用：</a:t>
            </a:r>
            <a:r>
              <a:rPr lang="zh-CN" altLang="en-US" b="1" dirty="0" smtClean="0"/>
              <a:t>当</a:t>
            </a:r>
            <a:r>
              <a:rPr lang="zh-CN" altLang="en-US" b="1" dirty="0"/>
              <a:t>计算机</a:t>
            </a:r>
            <a:r>
              <a:rPr lang="zh-CN" altLang="en-US" b="1" dirty="0">
                <a:solidFill>
                  <a:srgbClr val="FF0000"/>
                </a:solidFill>
              </a:rPr>
              <a:t>发送信息</a:t>
            </a:r>
            <a:r>
              <a:rPr lang="zh-CN" altLang="en-US" b="1" dirty="0"/>
              <a:t>时，将</a:t>
            </a:r>
            <a:r>
              <a:rPr lang="zh-CN" altLang="en-US" b="1" dirty="0">
                <a:solidFill>
                  <a:srgbClr val="FF0000"/>
                </a:solidFill>
              </a:rPr>
              <a:t>计算机内部</a:t>
            </a:r>
            <a:r>
              <a:rPr lang="zh-CN" altLang="en-US" b="1" dirty="0"/>
              <a:t>使用的</a:t>
            </a:r>
            <a:r>
              <a:rPr lang="zh-CN" altLang="en-US" b="1" dirty="0">
                <a:solidFill>
                  <a:srgbClr val="FF0000"/>
                </a:solidFill>
              </a:rPr>
              <a:t>数字信号</a:t>
            </a:r>
            <a:r>
              <a:rPr lang="zh-CN" altLang="en-US" b="1" dirty="0"/>
              <a:t>转换成可以用电话线传输的</a:t>
            </a:r>
            <a:r>
              <a:rPr lang="zh-CN" altLang="en-US" b="1" dirty="0">
                <a:solidFill>
                  <a:srgbClr val="FF0000"/>
                </a:solidFill>
              </a:rPr>
              <a:t>模拟信号</a:t>
            </a:r>
            <a:r>
              <a:rPr lang="zh-CN" altLang="en-US" b="1" dirty="0"/>
              <a:t>，通过电话线发送出去；</a:t>
            </a:r>
            <a:r>
              <a:rPr lang="zh-CN" altLang="en-US" b="1" dirty="0">
                <a:solidFill>
                  <a:srgbClr val="FF0000"/>
                </a:solidFill>
              </a:rPr>
              <a:t>接收信息</a:t>
            </a:r>
            <a:r>
              <a:rPr lang="zh-CN" altLang="en-US" b="1" dirty="0"/>
              <a:t>时，把电话线上传来的</a:t>
            </a:r>
            <a:r>
              <a:rPr lang="zh-CN" altLang="en-US" b="1" dirty="0">
                <a:solidFill>
                  <a:srgbClr val="FF0000"/>
                </a:solidFill>
              </a:rPr>
              <a:t>模拟信号</a:t>
            </a:r>
            <a:r>
              <a:rPr lang="zh-CN" altLang="en-US" b="1" dirty="0"/>
              <a:t>转换成</a:t>
            </a:r>
            <a:r>
              <a:rPr lang="zh-CN" altLang="en-US" b="1" dirty="0">
                <a:solidFill>
                  <a:srgbClr val="FF0000"/>
                </a:solidFill>
              </a:rPr>
              <a:t>数字信号</a:t>
            </a:r>
            <a:r>
              <a:rPr lang="zh-CN" altLang="en-US" b="1" dirty="0"/>
              <a:t>传送给计算机，供其接收和处理。</a:t>
            </a:r>
          </a:p>
          <a:p>
            <a:pPr>
              <a:lnSpc>
                <a:spcPct val="150000"/>
              </a:lnSpc>
            </a:pPr>
            <a:r>
              <a:rPr lang="zh-CN" altLang="en-US" b="1" dirty="0" smtClean="0"/>
              <a:t>按</a:t>
            </a:r>
            <a:r>
              <a:rPr lang="zh-CN" altLang="en-US" b="1" dirty="0"/>
              <a:t>调制解调器的传输能力不同有低速和高速之分，常见的调制解调器速率有14.4Kbps、28.8Kbps、33.6Kbps、56Kbps等</a:t>
            </a:r>
            <a:r>
              <a:rPr lang="zh-CN" altLang="en-US" b="1" dirty="0" smtClean="0"/>
              <a:t>。</a:t>
            </a:r>
            <a:endParaRPr lang="zh-CN" alt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sym typeface="+mn-ea"/>
              </a:rPr>
              <a:t>6</a:t>
            </a:r>
            <a:r>
              <a:rPr lang="zh-CN" altLang="en-US" dirty="0">
                <a:sym typeface="+mn-ea"/>
              </a:rPr>
              <a:t>、中继器</a:t>
            </a:r>
            <a:endParaRPr lang="zh-CN" altLang="en-US" dirty="0"/>
          </a:p>
        </p:txBody>
      </p:sp>
      <p:sp>
        <p:nvSpPr>
          <p:cNvPr id="3" name="内容占位符 2"/>
          <p:cNvSpPr>
            <a:spLocks noGrp="1"/>
          </p:cNvSpPr>
          <p:nvPr>
            <p:ph idx="1"/>
          </p:nvPr>
        </p:nvSpPr>
        <p:spPr>
          <a:xfrm>
            <a:off x="838200" y="1825625"/>
            <a:ext cx="10515600" cy="4725300"/>
          </a:xfrm>
        </p:spPr>
        <p:txBody>
          <a:bodyPr>
            <a:noAutofit/>
          </a:bodyPr>
          <a:lstStyle/>
          <a:p>
            <a:pPr>
              <a:lnSpc>
                <a:spcPct val="150000"/>
              </a:lnSpc>
            </a:pPr>
            <a:r>
              <a:rPr lang="zh-CN" altLang="en-US" sz="3200" b="1" dirty="0">
                <a:solidFill>
                  <a:srgbClr val="FF0000"/>
                </a:solidFill>
              </a:rPr>
              <a:t>中继器又叫“放大器”，</a:t>
            </a:r>
            <a:r>
              <a:rPr lang="zh-CN" altLang="en-US" sz="3200" b="1" dirty="0">
                <a:solidFill>
                  <a:srgbClr val="FF0000"/>
                </a:solidFill>
                <a:sym typeface="+mn-ea"/>
              </a:rPr>
              <a:t>起放大信号的左右，解决线路太长，而引起的信号衰减问题</a:t>
            </a:r>
            <a:r>
              <a:rPr lang="zh-CN" altLang="en-US" sz="3200" b="1" dirty="0">
                <a:sym typeface="+mn-ea"/>
              </a:rPr>
              <a:t>。用于连接</a:t>
            </a:r>
            <a:r>
              <a:rPr lang="zh-CN" altLang="en-US" sz="3200" b="1" dirty="0">
                <a:solidFill>
                  <a:schemeClr val="accent1"/>
                </a:solidFill>
                <a:effectLst>
                  <a:outerShdw blurRad="38100" dist="25400" dir="5400000" algn="ctr" rotWithShape="0">
                    <a:srgbClr val="6E747A">
                      <a:alpha val="43000"/>
                    </a:srgbClr>
                  </a:outerShdw>
                </a:effectLst>
                <a:sym typeface="+mn-ea"/>
              </a:rPr>
              <a:t>同类型</a:t>
            </a:r>
            <a:r>
              <a:rPr lang="zh-CN" altLang="en-US" sz="3200" b="1" dirty="0">
                <a:sym typeface="+mn-ea"/>
              </a:rPr>
              <a:t>的两个局域网或延伸一个局域网</a:t>
            </a:r>
            <a:r>
              <a:rPr lang="zh-CN" altLang="en-US" sz="3200" b="1" dirty="0" smtClean="0">
                <a:sym typeface="+mn-ea"/>
              </a:rPr>
              <a:t>。</a:t>
            </a:r>
            <a:endParaRPr lang="zh-CN" altLang="en-US" sz="3200" b="1" dirty="0"/>
          </a:p>
          <a:p>
            <a:pPr>
              <a:lnSpc>
                <a:spcPct val="150000"/>
              </a:lnSpc>
            </a:pPr>
            <a:r>
              <a:rPr lang="zh-CN" altLang="en-US" sz="3200" b="1" dirty="0"/>
              <a:t>缺点：放大通信信号的同时会放大噪声。它处于OSI七层模型的</a:t>
            </a:r>
            <a:r>
              <a:rPr lang="zh-CN" altLang="en-US" sz="3200" b="1" dirty="0">
                <a:solidFill>
                  <a:schemeClr val="accent1"/>
                </a:solidFill>
                <a:effectLst>
                  <a:outerShdw blurRad="38100" dist="25400" dir="5400000" algn="ctr" rotWithShape="0">
                    <a:srgbClr val="6E747A">
                      <a:alpha val="43000"/>
                    </a:srgbClr>
                  </a:outerShdw>
                </a:effectLst>
              </a:rPr>
              <a:t>物理层设备</a:t>
            </a:r>
            <a:r>
              <a:rPr lang="zh-CN" altLang="en-US" sz="3200" b="1" dirty="0" smtClean="0"/>
              <a:t>，只有</a:t>
            </a:r>
            <a:r>
              <a:rPr lang="zh-CN" altLang="en-US" sz="3200" b="1" dirty="0"/>
              <a:t>放大信号和延长线路的作用，</a:t>
            </a:r>
            <a:r>
              <a:rPr lang="zh-CN" altLang="en-US" sz="3200" b="1" dirty="0">
                <a:solidFill>
                  <a:srgbClr val="FF0000"/>
                </a:solidFill>
              </a:rPr>
              <a:t>端口</a:t>
            </a:r>
            <a:r>
              <a:rPr lang="zh-CN" altLang="en-US" sz="3200" b="1" dirty="0" smtClean="0">
                <a:solidFill>
                  <a:srgbClr val="FF0000"/>
                </a:solidFill>
              </a:rPr>
              <a:t>少</a:t>
            </a:r>
            <a:r>
              <a:rPr lang="zh-CN" altLang="en-US" sz="3200" b="1" dirty="0" smtClean="0"/>
              <a:t>不是</a:t>
            </a:r>
            <a:r>
              <a:rPr lang="zh-CN" altLang="en-US" sz="3200" b="1" dirty="0"/>
              <a:t>一种密集型端口的网络设备</a:t>
            </a:r>
            <a:r>
              <a:rPr lang="en-US" altLang="zh-CN" sz="3200" b="1" dirty="0"/>
              <a:t>.</a:t>
            </a:r>
            <a:endParaRPr lang="zh-CN" altLang="en-US" sz="3200" b="1" dirty="0"/>
          </a:p>
          <a:p>
            <a:endParaRPr lang="zh-CN" altLang="en-US" sz="32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sym typeface="+mn-ea"/>
              </a:rPr>
              <a:t>6</a:t>
            </a:r>
            <a:r>
              <a:rPr lang="zh-CN" altLang="en-US" dirty="0">
                <a:sym typeface="+mn-ea"/>
              </a:rPr>
              <a:t>、中继器</a:t>
            </a:r>
            <a:br>
              <a:rPr lang="zh-CN" altLang="en-US" dirty="0">
                <a:sym typeface="+mn-ea"/>
              </a:rPr>
            </a:br>
            <a:endParaRPr lang="zh-CN" altLang="en-US" dirty="0"/>
          </a:p>
        </p:txBody>
      </p:sp>
      <p:pic>
        <p:nvPicPr>
          <p:cNvPr id="4" name="内容占位符 3"/>
          <p:cNvPicPr>
            <a:picLocks noGrp="1" noChangeAspect="1"/>
          </p:cNvPicPr>
          <p:nvPr>
            <p:ph idx="1"/>
          </p:nvPr>
        </p:nvPicPr>
        <p:blipFill>
          <a:blip r:embed="rId2"/>
          <a:srcRect l="33966" t="23989" r="6904" b="26105"/>
          <a:stretch>
            <a:fillRect/>
          </a:stretch>
        </p:blipFill>
        <p:spPr>
          <a:xfrm>
            <a:off x="1162050" y="1273175"/>
            <a:ext cx="9192895" cy="48494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7</a:t>
            </a:r>
            <a:r>
              <a:rPr lang="zh-CN" altLang="en-US" dirty="0"/>
              <a:t>、</a:t>
            </a:r>
            <a:r>
              <a:rPr lang="zh-CN" altLang="en-US" dirty="0">
                <a:sym typeface="+mn-ea"/>
              </a:rPr>
              <a:t>集线器</a:t>
            </a:r>
          </a:p>
        </p:txBody>
      </p:sp>
      <p:sp>
        <p:nvSpPr>
          <p:cNvPr id="3" name="内容占位符 2"/>
          <p:cNvSpPr>
            <a:spLocks noGrp="1"/>
          </p:cNvSpPr>
          <p:nvPr>
            <p:ph idx="1"/>
          </p:nvPr>
        </p:nvSpPr>
        <p:spPr>
          <a:xfrm>
            <a:off x="892791" y="1566317"/>
            <a:ext cx="10515600" cy="4351338"/>
          </a:xfrm>
        </p:spPr>
        <p:txBody>
          <a:bodyPr>
            <a:noAutofit/>
          </a:bodyPr>
          <a:lstStyle/>
          <a:p>
            <a:pPr>
              <a:lnSpc>
                <a:spcPct val="150000"/>
              </a:lnSpc>
            </a:pPr>
            <a:r>
              <a:rPr lang="zh-CN" altLang="en-US" sz="3600" b="1" dirty="0" smtClean="0">
                <a:solidFill>
                  <a:srgbClr val="FF0000"/>
                </a:solidFill>
              </a:rPr>
              <a:t>集线器称为HUB，</a:t>
            </a:r>
            <a:r>
              <a:rPr lang="zh-CN" altLang="zh-CN" sz="3600" b="1" dirty="0">
                <a:solidFill>
                  <a:srgbClr val="FF0000"/>
                </a:solidFill>
              </a:rPr>
              <a:t>是计算机网络中连接多个计算机或其他设备的连接设备</a:t>
            </a:r>
            <a:r>
              <a:rPr lang="zh-CN" altLang="zh-CN" sz="3600" b="1" dirty="0"/>
              <a:t>。集线器基本上是一个共享设备其实质是一个中继器，主要提供信号放大和中转的功能，它把</a:t>
            </a:r>
            <a:r>
              <a:rPr lang="zh-CN" altLang="zh-CN" sz="3600" b="1" dirty="0">
                <a:solidFill>
                  <a:srgbClr val="FF0000"/>
                </a:solidFill>
              </a:rPr>
              <a:t>一个端口接收</a:t>
            </a:r>
            <a:r>
              <a:rPr lang="zh-CN" altLang="zh-CN" sz="3600" b="1" dirty="0"/>
              <a:t>的全部信号</a:t>
            </a:r>
            <a:r>
              <a:rPr lang="zh-CN" altLang="zh-CN" sz="3600" b="1" dirty="0">
                <a:solidFill>
                  <a:srgbClr val="FF0000"/>
                </a:solidFill>
              </a:rPr>
              <a:t>向所有端口分发</a:t>
            </a:r>
            <a:r>
              <a:rPr lang="zh-CN" altLang="zh-CN" sz="3600" b="1" dirty="0" smtClean="0"/>
              <a:t>出去</a:t>
            </a:r>
            <a:r>
              <a:rPr lang="zh-CN" altLang="en-US" sz="3600" b="1" dirty="0" smtClean="0"/>
              <a:t>。它工作在</a:t>
            </a:r>
            <a:r>
              <a:rPr lang="zh-CN" altLang="en-US" sz="3600" b="1" dirty="0" smtClean="0">
                <a:solidFill>
                  <a:srgbClr val="FF0000"/>
                </a:solidFill>
              </a:rPr>
              <a:t>物理层。</a:t>
            </a:r>
            <a:endParaRPr lang="zh-CN" altLang="en-US" sz="3600" b="1"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b="1" dirty="0">
                <a:sym typeface="+mn-ea"/>
              </a:rPr>
              <a:t>7</a:t>
            </a:r>
            <a:r>
              <a:rPr lang="zh-CN" altLang="en-US" b="1" dirty="0">
                <a:sym typeface="+mn-ea"/>
              </a:rPr>
              <a:t>、</a:t>
            </a:r>
            <a:r>
              <a:rPr lang="zh-CN" altLang="en-US" b="1" dirty="0" smtClean="0">
                <a:sym typeface="+mn-ea"/>
              </a:rPr>
              <a:t>集线器工作原理</a:t>
            </a:r>
            <a:endParaRPr lang="zh-CN" altLang="en-US" b="1" dirty="0"/>
          </a:p>
        </p:txBody>
      </p:sp>
      <p:sp>
        <p:nvSpPr>
          <p:cNvPr id="3" name="内容占位符 2"/>
          <p:cNvSpPr>
            <a:spLocks noGrp="1"/>
          </p:cNvSpPr>
          <p:nvPr>
            <p:ph idx="1"/>
          </p:nvPr>
        </p:nvSpPr>
        <p:spPr>
          <a:xfrm>
            <a:off x="920115" y="1354455"/>
            <a:ext cx="10515600" cy="4351338"/>
          </a:xfrm>
        </p:spPr>
        <p:txBody>
          <a:bodyPr>
            <a:normAutofit/>
          </a:bodyPr>
          <a:lstStyle/>
          <a:p>
            <a:pPr>
              <a:lnSpc>
                <a:spcPct val="150000"/>
              </a:lnSpc>
            </a:pPr>
            <a:r>
              <a:rPr lang="zh-CN" altLang="en-US" sz="2400" b="1" dirty="0" smtClean="0">
                <a:sym typeface="+mn-ea"/>
              </a:rPr>
              <a:t>A端口向D</a:t>
            </a:r>
            <a:r>
              <a:rPr lang="zh-CN" altLang="en-US" sz="2400" b="1" dirty="0">
                <a:sym typeface="+mn-ea"/>
              </a:rPr>
              <a:t>端口发送数据时，从集线器1号端口进入的数据，会发给2,3,4三个端口，然后2,3端口发现不是发给自己的数据，所以丢弃，只有4端口的D计算机发现目标地址是自己的地址，所以就接受，</a:t>
            </a:r>
            <a:r>
              <a:rPr lang="zh-CN" altLang="en-US" sz="2400" b="1" dirty="0">
                <a:solidFill>
                  <a:srgbClr val="FF0000"/>
                </a:solidFill>
                <a:sym typeface="+mn-ea"/>
              </a:rPr>
              <a:t>发送数据以广播的形式</a:t>
            </a:r>
            <a:r>
              <a:rPr lang="zh-CN" altLang="en-US" sz="2400" b="1" dirty="0">
                <a:sym typeface="+mn-ea"/>
              </a:rPr>
              <a:t>，因此这样是一种</a:t>
            </a:r>
            <a:r>
              <a:rPr lang="zh-CN" altLang="en-US" sz="2400" b="1" dirty="0">
                <a:solidFill>
                  <a:srgbClr val="FF0000"/>
                </a:solidFill>
                <a:sym typeface="+mn-ea"/>
              </a:rPr>
              <a:t>不安全的通讯设备，容易被别人监听到数据报</a:t>
            </a:r>
            <a:r>
              <a:rPr lang="zh-CN" altLang="en-US" sz="2400" b="1" dirty="0" smtClean="0">
                <a:sym typeface="+mn-ea"/>
              </a:rPr>
              <a:t>。</a:t>
            </a:r>
            <a:endParaRPr lang="zh-CN" altLang="en-US" sz="2400" b="1" dirty="0"/>
          </a:p>
          <a:p>
            <a:pPr marL="0" indent="0">
              <a:lnSpc>
                <a:spcPct val="150000"/>
              </a:lnSpc>
              <a:buNone/>
            </a:pPr>
            <a:endParaRPr lang="zh-CN" altLang="en-US" sz="3200" b="1" dirty="0"/>
          </a:p>
          <a:p>
            <a:pPr>
              <a:lnSpc>
                <a:spcPct val="150000"/>
              </a:lnSpc>
            </a:pPr>
            <a:endParaRPr lang="zh-CN" altLang="en-US" sz="3200" b="1" dirty="0"/>
          </a:p>
        </p:txBody>
      </p:sp>
      <p:pic>
        <p:nvPicPr>
          <p:cNvPr id="4" name="图片 3"/>
          <p:cNvPicPr>
            <a:picLocks noChangeAspect="1"/>
          </p:cNvPicPr>
          <p:nvPr/>
        </p:nvPicPr>
        <p:blipFill>
          <a:blip r:embed="rId2"/>
          <a:srcRect l="35428" t="34381" r="72" b="35771"/>
          <a:stretch>
            <a:fillRect/>
          </a:stretch>
        </p:blipFill>
        <p:spPr>
          <a:xfrm>
            <a:off x="1452880" y="4148976"/>
            <a:ext cx="9622790" cy="26047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6636622" y="3012141"/>
            <a:ext cx="2926926" cy="666974"/>
          </a:xfrm>
          <a:custGeom>
            <a:avLst/>
            <a:gdLst>
              <a:gd name="connsiteX0" fmla="*/ 97665 w 2926926"/>
              <a:gd name="connsiteY0" fmla="*/ 139850 h 666974"/>
              <a:gd name="connsiteX1" fmla="*/ 22362 w 2926926"/>
              <a:gd name="connsiteY1" fmla="*/ 236668 h 666974"/>
              <a:gd name="connsiteX2" fmla="*/ 846 w 2926926"/>
              <a:gd name="connsiteY2" fmla="*/ 258184 h 666974"/>
              <a:gd name="connsiteX3" fmla="*/ 11604 w 2926926"/>
              <a:gd name="connsiteY3" fmla="*/ 376518 h 666974"/>
              <a:gd name="connsiteX4" fmla="*/ 33119 w 2926926"/>
              <a:gd name="connsiteY4" fmla="*/ 408791 h 666974"/>
              <a:gd name="connsiteX5" fmla="*/ 108423 w 2926926"/>
              <a:gd name="connsiteY5" fmla="*/ 473337 h 666974"/>
              <a:gd name="connsiteX6" fmla="*/ 194484 w 2926926"/>
              <a:gd name="connsiteY6" fmla="*/ 516367 h 666974"/>
              <a:gd name="connsiteX7" fmla="*/ 291303 w 2926926"/>
              <a:gd name="connsiteY7" fmla="*/ 548640 h 666974"/>
              <a:gd name="connsiteX8" fmla="*/ 388122 w 2926926"/>
              <a:gd name="connsiteY8" fmla="*/ 559398 h 666974"/>
              <a:gd name="connsiteX9" fmla="*/ 506456 w 2926926"/>
              <a:gd name="connsiteY9" fmla="*/ 580913 h 666974"/>
              <a:gd name="connsiteX10" fmla="*/ 689336 w 2926926"/>
              <a:gd name="connsiteY10" fmla="*/ 602428 h 666974"/>
              <a:gd name="connsiteX11" fmla="*/ 926004 w 2926926"/>
              <a:gd name="connsiteY11" fmla="*/ 634701 h 666974"/>
              <a:gd name="connsiteX12" fmla="*/ 1173430 w 2926926"/>
              <a:gd name="connsiteY12" fmla="*/ 666974 h 666974"/>
              <a:gd name="connsiteX13" fmla="*/ 1399340 w 2926926"/>
              <a:gd name="connsiteY13" fmla="*/ 656217 h 666974"/>
              <a:gd name="connsiteX14" fmla="*/ 1926465 w 2926926"/>
              <a:gd name="connsiteY14" fmla="*/ 645459 h 666974"/>
              <a:gd name="connsiteX15" fmla="*/ 2012526 w 2926926"/>
              <a:gd name="connsiteY15" fmla="*/ 623944 h 666974"/>
              <a:gd name="connsiteX16" fmla="*/ 2087830 w 2926926"/>
              <a:gd name="connsiteY16" fmla="*/ 602428 h 666974"/>
              <a:gd name="connsiteX17" fmla="*/ 2130860 w 2926926"/>
              <a:gd name="connsiteY17" fmla="*/ 580913 h 666974"/>
              <a:gd name="connsiteX18" fmla="*/ 2173891 w 2926926"/>
              <a:gd name="connsiteY18" fmla="*/ 570155 h 666974"/>
              <a:gd name="connsiteX19" fmla="*/ 2238437 w 2926926"/>
              <a:gd name="connsiteY19" fmla="*/ 548640 h 666974"/>
              <a:gd name="connsiteX20" fmla="*/ 2421317 w 2926926"/>
              <a:gd name="connsiteY20" fmla="*/ 537883 h 666974"/>
              <a:gd name="connsiteX21" fmla="*/ 2528893 w 2926926"/>
              <a:gd name="connsiteY21" fmla="*/ 527125 h 666974"/>
              <a:gd name="connsiteX22" fmla="*/ 2668743 w 2926926"/>
              <a:gd name="connsiteY22" fmla="*/ 505610 h 666974"/>
              <a:gd name="connsiteX23" fmla="*/ 2744046 w 2926926"/>
              <a:gd name="connsiteY23" fmla="*/ 484094 h 666974"/>
              <a:gd name="connsiteX24" fmla="*/ 2797834 w 2926926"/>
              <a:gd name="connsiteY24" fmla="*/ 473337 h 666974"/>
              <a:gd name="connsiteX25" fmla="*/ 2851623 w 2926926"/>
              <a:gd name="connsiteY25" fmla="*/ 419548 h 666974"/>
              <a:gd name="connsiteX26" fmla="*/ 2883896 w 2926926"/>
              <a:gd name="connsiteY26" fmla="*/ 387275 h 666974"/>
              <a:gd name="connsiteX27" fmla="*/ 2926926 w 2926926"/>
              <a:gd name="connsiteY27" fmla="*/ 333487 h 666974"/>
              <a:gd name="connsiteX28" fmla="*/ 2916169 w 2926926"/>
              <a:gd name="connsiteY28" fmla="*/ 193638 h 666974"/>
              <a:gd name="connsiteX29" fmla="*/ 2894653 w 2926926"/>
              <a:gd name="connsiteY29" fmla="*/ 172123 h 666974"/>
              <a:gd name="connsiteX30" fmla="*/ 2873138 w 2926926"/>
              <a:gd name="connsiteY30" fmla="*/ 139850 h 666974"/>
              <a:gd name="connsiteX31" fmla="*/ 2819350 w 2926926"/>
              <a:gd name="connsiteY31" fmla="*/ 96819 h 666974"/>
              <a:gd name="connsiteX32" fmla="*/ 2765562 w 2926926"/>
              <a:gd name="connsiteY32" fmla="*/ 86061 h 666974"/>
              <a:gd name="connsiteX33" fmla="*/ 2744046 w 2926926"/>
              <a:gd name="connsiteY33" fmla="*/ 64546 h 666974"/>
              <a:gd name="connsiteX34" fmla="*/ 2679500 w 2926926"/>
              <a:gd name="connsiteY34" fmla="*/ 53788 h 666974"/>
              <a:gd name="connsiteX35" fmla="*/ 2507378 w 2926926"/>
              <a:gd name="connsiteY35" fmla="*/ 21515 h 666974"/>
              <a:gd name="connsiteX36" fmla="*/ 1915707 w 2926926"/>
              <a:gd name="connsiteY36" fmla="*/ 10758 h 666974"/>
              <a:gd name="connsiteX37" fmla="*/ 1732827 w 2926926"/>
              <a:gd name="connsiteY37" fmla="*/ 0 h 666974"/>
              <a:gd name="connsiteX38" fmla="*/ 1345552 w 2926926"/>
              <a:gd name="connsiteY38" fmla="*/ 21515 h 666974"/>
              <a:gd name="connsiteX39" fmla="*/ 226757 w 2926926"/>
              <a:gd name="connsiteY39" fmla="*/ 32273 h 666974"/>
              <a:gd name="connsiteX40" fmla="*/ 194484 w 2926926"/>
              <a:gd name="connsiteY40" fmla="*/ 43031 h 666974"/>
              <a:gd name="connsiteX41" fmla="*/ 129938 w 2926926"/>
              <a:gd name="connsiteY41" fmla="*/ 107577 h 666974"/>
              <a:gd name="connsiteX42" fmla="*/ 97665 w 2926926"/>
              <a:gd name="connsiteY42" fmla="*/ 129092 h 666974"/>
              <a:gd name="connsiteX43" fmla="*/ 97665 w 2926926"/>
              <a:gd name="connsiteY43" fmla="*/ 139850 h 66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926926" h="666974">
                <a:moveTo>
                  <a:pt x="97665" y="139850"/>
                </a:moveTo>
                <a:cubicBezTo>
                  <a:pt x="85115" y="157779"/>
                  <a:pt x="48252" y="205025"/>
                  <a:pt x="22362" y="236668"/>
                </a:cubicBezTo>
                <a:cubicBezTo>
                  <a:pt x="15939" y="244518"/>
                  <a:pt x="1624" y="248071"/>
                  <a:pt x="846" y="258184"/>
                </a:cubicBezTo>
                <a:cubicBezTo>
                  <a:pt x="-2192" y="297675"/>
                  <a:pt x="3305" y="337790"/>
                  <a:pt x="11604" y="376518"/>
                </a:cubicBezTo>
                <a:cubicBezTo>
                  <a:pt x="14313" y="389160"/>
                  <a:pt x="24842" y="398859"/>
                  <a:pt x="33119" y="408791"/>
                </a:cubicBezTo>
                <a:cubicBezTo>
                  <a:pt x="53895" y="433722"/>
                  <a:pt x="81712" y="455530"/>
                  <a:pt x="108423" y="473337"/>
                </a:cubicBezTo>
                <a:cubicBezTo>
                  <a:pt x="171152" y="515156"/>
                  <a:pt x="142799" y="496985"/>
                  <a:pt x="194484" y="516367"/>
                </a:cubicBezTo>
                <a:cubicBezTo>
                  <a:pt x="234567" y="531398"/>
                  <a:pt x="250541" y="542369"/>
                  <a:pt x="291303" y="548640"/>
                </a:cubicBezTo>
                <a:cubicBezTo>
                  <a:pt x="323397" y="553577"/>
                  <a:pt x="356010" y="554581"/>
                  <a:pt x="388122" y="559398"/>
                </a:cubicBezTo>
                <a:cubicBezTo>
                  <a:pt x="427770" y="565345"/>
                  <a:pt x="466910" y="574322"/>
                  <a:pt x="506456" y="580913"/>
                </a:cubicBezTo>
                <a:cubicBezTo>
                  <a:pt x="577812" y="592806"/>
                  <a:pt x="612844" y="594779"/>
                  <a:pt x="689336" y="602428"/>
                </a:cubicBezTo>
                <a:cubicBezTo>
                  <a:pt x="834303" y="638671"/>
                  <a:pt x="728747" y="617548"/>
                  <a:pt x="926004" y="634701"/>
                </a:cubicBezTo>
                <a:cubicBezTo>
                  <a:pt x="1009598" y="641970"/>
                  <a:pt x="1090046" y="655062"/>
                  <a:pt x="1173430" y="666974"/>
                </a:cubicBezTo>
                <a:lnTo>
                  <a:pt x="1399340" y="656217"/>
                </a:lnTo>
                <a:cubicBezTo>
                  <a:pt x="1575013" y="651198"/>
                  <a:pt x="1750963" y="654696"/>
                  <a:pt x="1926465" y="645459"/>
                </a:cubicBezTo>
                <a:cubicBezTo>
                  <a:pt x="1955994" y="643905"/>
                  <a:pt x="1983839" y="631116"/>
                  <a:pt x="2012526" y="623944"/>
                </a:cubicBezTo>
                <a:cubicBezTo>
                  <a:pt x="2034363" y="618485"/>
                  <a:pt x="2066223" y="611688"/>
                  <a:pt x="2087830" y="602428"/>
                </a:cubicBezTo>
                <a:cubicBezTo>
                  <a:pt x="2102570" y="596111"/>
                  <a:pt x="2115845" y="586544"/>
                  <a:pt x="2130860" y="580913"/>
                </a:cubicBezTo>
                <a:cubicBezTo>
                  <a:pt x="2144704" y="575722"/>
                  <a:pt x="2159729" y="574403"/>
                  <a:pt x="2173891" y="570155"/>
                </a:cubicBezTo>
                <a:cubicBezTo>
                  <a:pt x="2195614" y="563638"/>
                  <a:pt x="2215948" y="551573"/>
                  <a:pt x="2238437" y="548640"/>
                </a:cubicBezTo>
                <a:cubicBezTo>
                  <a:pt x="2298989" y="540742"/>
                  <a:pt x="2360418" y="542394"/>
                  <a:pt x="2421317" y="537883"/>
                </a:cubicBezTo>
                <a:cubicBezTo>
                  <a:pt x="2457256" y="535221"/>
                  <a:pt x="2493158" y="531786"/>
                  <a:pt x="2528893" y="527125"/>
                </a:cubicBezTo>
                <a:cubicBezTo>
                  <a:pt x="2575662" y="521025"/>
                  <a:pt x="2622296" y="513807"/>
                  <a:pt x="2668743" y="505610"/>
                </a:cubicBezTo>
                <a:cubicBezTo>
                  <a:pt x="2737161" y="493536"/>
                  <a:pt x="2686713" y="498427"/>
                  <a:pt x="2744046" y="484094"/>
                </a:cubicBezTo>
                <a:cubicBezTo>
                  <a:pt x="2761784" y="479659"/>
                  <a:pt x="2779905" y="476923"/>
                  <a:pt x="2797834" y="473337"/>
                </a:cubicBezTo>
                <a:lnTo>
                  <a:pt x="2851623" y="419548"/>
                </a:lnTo>
                <a:cubicBezTo>
                  <a:pt x="2862381" y="408790"/>
                  <a:pt x="2875457" y="399933"/>
                  <a:pt x="2883896" y="387275"/>
                </a:cubicBezTo>
                <a:cubicBezTo>
                  <a:pt x="2911037" y="346564"/>
                  <a:pt x="2896269" y="364145"/>
                  <a:pt x="2926926" y="333487"/>
                </a:cubicBezTo>
                <a:cubicBezTo>
                  <a:pt x="2923340" y="286871"/>
                  <a:pt x="2925338" y="239484"/>
                  <a:pt x="2916169" y="193638"/>
                </a:cubicBezTo>
                <a:cubicBezTo>
                  <a:pt x="2914180" y="183692"/>
                  <a:pt x="2900989" y="180043"/>
                  <a:pt x="2894653" y="172123"/>
                </a:cubicBezTo>
                <a:cubicBezTo>
                  <a:pt x="2886576" y="162027"/>
                  <a:pt x="2881215" y="149946"/>
                  <a:pt x="2873138" y="139850"/>
                </a:cubicBezTo>
                <a:cubicBezTo>
                  <a:pt x="2861884" y="125783"/>
                  <a:pt x="2835328" y="102811"/>
                  <a:pt x="2819350" y="96819"/>
                </a:cubicBezTo>
                <a:cubicBezTo>
                  <a:pt x="2802230" y="90399"/>
                  <a:pt x="2783491" y="89647"/>
                  <a:pt x="2765562" y="86061"/>
                </a:cubicBezTo>
                <a:cubicBezTo>
                  <a:pt x="2758390" y="78889"/>
                  <a:pt x="2753543" y="68107"/>
                  <a:pt x="2744046" y="64546"/>
                </a:cubicBezTo>
                <a:cubicBezTo>
                  <a:pt x="2723623" y="56887"/>
                  <a:pt x="2700960" y="57690"/>
                  <a:pt x="2679500" y="53788"/>
                </a:cubicBezTo>
                <a:cubicBezTo>
                  <a:pt x="2622068" y="43346"/>
                  <a:pt x="2565742" y="22576"/>
                  <a:pt x="2507378" y="21515"/>
                </a:cubicBezTo>
                <a:lnTo>
                  <a:pt x="1915707" y="10758"/>
                </a:lnTo>
                <a:cubicBezTo>
                  <a:pt x="1854747" y="7172"/>
                  <a:pt x="1793892" y="0"/>
                  <a:pt x="1732827" y="0"/>
                </a:cubicBezTo>
                <a:cubicBezTo>
                  <a:pt x="1264262" y="0"/>
                  <a:pt x="1717148" y="15270"/>
                  <a:pt x="1345552" y="21515"/>
                </a:cubicBezTo>
                <a:lnTo>
                  <a:pt x="226757" y="32273"/>
                </a:lnTo>
                <a:cubicBezTo>
                  <a:pt x="215999" y="35859"/>
                  <a:pt x="203435" y="36069"/>
                  <a:pt x="194484" y="43031"/>
                </a:cubicBezTo>
                <a:cubicBezTo>
                  <a:pt x="170466" y="61712"/>
                  <a:pt x="155255" y="90699"/>
                  <a:pt x="129938" y="107577"/>
                </a:cubicBezTo>
                <a:lnTo>
                  <a:pt x="97665" y="129092"/>
                </a:lnTo>
                <a:cubicBezTo>
                  <a:pt x="85773" y="164767"/>
                  <a:pt x="110215" y="121921"/>
                  <a:pt x="97665" y="13985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881" t="41885" r="22650" b="20055"/>
          <a:stretch/>
        </p:blipFill>
        <p:spPr bwMode="auto">
          <a:xfrm>
            <a:off x="1199999" y="668739"/>
            <a:ext cx="9936574" cy="53226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5" name="下箭头 4"/>
          <p:cNvSpPr/>
          <p:nvPr/>
        </p:nvSpPr>
        <p:spPr>
          <a:xfrm>
            <a:off x="7541111" y="1678193"/>
            <a:ext cx="172122" cy="13662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2279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b="1" dirty="0">
                <a:sym typeface="+mn-ea"/>
              </a:rPr>
              <a:t>8</a:t>
            </a:r>
            <a:r>
              <a:rPr lang="zh-CN" altLang="en-US" sz="4000" b="1" dirty="0">
                <a:sym typeface="+mn-ea"/>
              </a:rPr>
              <a:t>、网桥</a:t>
            </a:r>
          </a:p>
        </p:txBody>
      </p:sp>
      <p:sp>
        <p:nvSpPr>
          <p:cNvPr id="3" name="内容占位符 2"/>
          <p:cNvSpPr>
            <a:spLocks noGrp="1"/>
          </p:cNvSpPr>
          <p:nvPr>
            <p:ph idx="1"/>
          </p:nvPr>
        </p:nvSpPr>
        <p:spPr>
          <a:xfrm>
            <a:off x="838200" y="1516828"/>
            <a:ext cx="10515600" cy="4496697"/>
          </a:xfrm>
        </p:spPr>
        <p:txBody>
          <a:bodyPr>
            <a:noAutofit/>
          </a:bodyPr>
          <a:lstStyle/>
          <a:p>
            <a:pPr marL="0" indent="0">
              <a:lnSpc>
                <a:spcPct val="150000"/>
              </a:lnSpc>
              <a:buNone/>
            </a:pPr>
            <a:r>
              <a:rPr lang="zh-CN" altLang="en-US" sz="2400" b="1" dirty="0"/>
              <a:t>网桥（Bridge</a:t>
            </a:r>
            <a:r>
              <a:rPr lang="zh-CN" altLang="en-US" sz="2400" b="1" dirty="0" smtClean="0"/>
              <a:t>）多</a:t>
            </a:r>
            <a:r>
              <a:rPr lang="zh-CN" altLang="en-US" sz="2400" b="1" dirty="0"/>
              <a:t>了一个</a:t>
            </a:r>
            <a:r>
              <a:rPr lang="zh-CN" altLang="en-US" sz="2400" b="1" dirty="0">
                <a:solidFill>
                  <a:srgbClr val="FF0000"/>
                </a:solidFill>
              </a:rPr>
              <a:t>“过滤帧”的功能。</a:t>
            </a:r>
            <a:r>
              <a:rPr lang="zh-CN" altLang="en-US" sz="2400" b="1" dirty="0"/>
              <a:t>一个网络的物理连线</a:t>
            </a:r>
            <a:r>
              <a:rPr lang="zh-CN" altLang="en-US" sz="2400" b="1" dirty="0" smtClean="0"/>
              <a:t>距离在</a:t>
            </a:r>
            <a:r>
              <a:rPr lang="zh-CN" altLang="en-US" sz="2400" b="1" dirty="0"/>
              <a:t>规定范围</a:t>
            </a:r>
            <a:r>
              <a:rPr lang="zh-CN" altLang="en-US" sz="2400" b="1" dirty="0" smtClean="0"/>
              <a:t>内，但</a:t>
            </a:r>
            <a:r>
              <a:rPr lang="zh-CN" altLang="en-US" sz="2400" b="1" dirty="0" smtClean="0"/>
              <a:t>负荷</a:t>
            </a:r>
            <a:r>
              <a:rPr lang="zh-CN" altLang="en-US" sz="2400" b="1" dirty="0"/>
              <a:t>很</a:t>
            </a:r>
            <a:r>
              <a:rPr lang="zh-CN" altLang="en-US" sz="2400" b="1" dirty="0" smtClean="0"/>
              <a:t>重</a:t>
            </a:r>
            <a:r>
              <a:rPr lang="zh-CN" altLang="en-US" sz="2400" b="1" dirty="0" smtClean="0"/>
              <a:t>时可以</a:t>
            </a:r>
            <a:r>
              <a:rPr lang="zh-CN" altLang="en-US" sz="2400" b="1" dirty="0">
                <a:solidFill>
                  <a:srgbClr val="FF0000"/>
                </a:solidFill>
              </a:rPr>
              <a:t>用网桥把一个网络分割成两个网络</a:t>
            </a:r>
            <a:r>
              <a:rPr lang="zh-CN" altLang="en-US" sz="2400" b="1" dirty="0" smtClean="0">
                <a:solidFill>
                  <a:srgbClr val="FF0000"/>
                </a:solidFill>
              </a:rPr>
              <a:t>。</a:t>
            </a:r>
            <a:endParaRPr lang="en-US" altLang="zh-CN" sz="2400" b="1" dirty="0" smtClean="0">
              <a:solidFill>
                <a:srgbClr val="FF0000"/>
              </a:solidFill>
            </a:endParaRPr>
          </a:p>
          <a:p>
            <a:pPr marL="0" indent="0">
              <a:lnSpc>
                <a:spcPct val="150000"/>
              </a:lnSpc>
              <a:buNone/>
            </a:pPr>
            <a:r>
              <a:rPr lang="zh-CN" altLang="en-US" sz="2400" b="1" dirty="0" smtClean="0"/>
              <a:t>网桥检查</a:t>
            </a:r>
            <a:r>
              <a:rPr lang="zh-CN" altLang="en-US" sz="2400" b="1" dirty="0"/>
              <a:t>帧的</a:t>
            </a:r>
            <a:r>
              <a:rPr lang="zh-CN" altLang="en-US" sz="2400" b="1" dirty="0" smtClean="0"/>
              <a:t>发送地址和</a:t>
            </a:r>
            <a:r>
              <a:rPr lang="zh-CN" altLang="en-US" sz="2400" b="1" dirty="0"/>
              <a:t>目的地址，如果这两个地址都在网桥</a:t>
            </a:r>
            <a:r>
              <a:rPr lang="zh-CN" altLang="en-US" sz="2400" b="1" dirty="0" smtClean="0"/>
              <a:t>的一端，</a:t>
            </a:r>
            <a:r>
              <a:rPr lang="zh-CN" altLang="en-US" sz="2400" b="1" dirty="0"/>
              <a:t>那么这个帧就</a:t>
            </a:r>
            <a:r>
              <a:rPr lang="zh-CN" altLang="en-US" sz="2400" b="1" dirty="0" smtClean="0"/>
              <a:t>不需发送</a:t>
            </a:r>
            <a:r>
              <a:rPr lang="zh-CN" altLang="en-US" sz="2400" b="1" dirty="0"/>
              <a:t>到网桥的另</a:t>
            </a:r>
            <a:r>
              <a:rPr lang="zh-CN" altLang="en-US" sz="2400" b="1" dirty="0" smtClean="0"/>
              <a:t>一端，进而降低</a:t>
            </a:r>
            <a:r>
              <a:rPr lang="zh-CN" altLang="en-US" sz="2400" b="1" dirty="0"/>
              <a:t>整个网的通讯负荷，这个功能就叫</a:t>
            </a:r>
            <a:r>
              <a:rPr lang="zh-CN" altLang="en-US" sz="2400" b="1" dirty="0">
                <a:solidFill>
                  <a:srgbClr val="FF0000"/>
                </a:solidFill>
              </a:rPr>
              <a:t>“过滤帧”</a:t>
            </a:r>
            <a:r>
              <a:rPr lang="zh-CN" altLang="en-US" sz="2400" b="1" dirty="0" smtClean="0">
                <a:solidFill>
                  <a:srgbClr val="FF0000"/>
                </a:solidFill>
              </a:rPr>
              <a:t>。</a:t>
            </a:r>
            <a:endParaRPr lang="en-US" altLang="zh-CN" sz="2400" b="1" dirty="0" smtClean="0">
              <a:solidFill>
                <a:srgbClr val="FF0000"/>
              </a:solidFill>
            </a:endParaRPr>
          </a:p>
          <a:p>
            <a:pPr marL="0" indent="0">
              <a:lnSpc>
                <a:spcPct val="150000"/>
              </a:lnSpc>
              <a:buNone/>
            </a:pPr>
            <a:r>
              <a:rPr lang="zh-CN" altLang="en-US" sz="2400" b="1" dirty="0"/>
              <a:t>网桥（bridge）处于OSI模型的</a:t>
            </a:r>
            <a:r>
              <a:rPr lang="zh-CN" altLang="en-US" sz="2400" b="1" dirty="0">
                <a:solidFill>
                  <a:schemeClr val="accent1"/>
                </a:solidFill>
                <a:effectLst>
                  <a:outerShdw blurRad="38100" dist="25400" dir="5400000" algn="ctr" rotWithShape="0">
                    <a:srgbClr val="6E747A">
                      <a:alpha val="43000"/>
                    </a:srgbClr>
                  </a:outerShdw>
                </a:effectLst>
              </a:rPr>
              <a:t>数据链路层，作用是减少集线器因共享和半双工特性引发的网络冲突问题</a:t>
            </a:r>
            <a:r>
              <a:rPr lang="zh-CN" altLang="en-US" sz="2400" b="1" dirty="0"/>
              <a:t>。</a:t>
            </a:r>
            <a:endParaRPr lang="en-US" altLang="zh-CN" sz="2400" b="1" dirty="0"/>
          </a:p>
          <a:p>
            <a:pPr marL="0" indent="0">
              <a:lnSpc>
                <a:spcPct val="150000"/>
              </a:lnSpc>
              <a:buNone/>
            </a:pPr>
            <a:endParaRPr lang="zh-CN" altLang="en-US" sz="2400" b="1"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101" t="30264" r="32429" b="14148"/>
          <a:stretch/>
        </p:blipFill>
        <p:spPr bwMode="auto">
          <a:xfrm>
            <a:off x="801859" y="351692"/>
            <a:ext cx="10030266" cy="6147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5789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9</a:t>
            </a:r>
            <a:r>
              <a:rPr lang="zh-CN" altLang="en-US" b="1" dirty="0"/>
              <a:t>、</a:t>
            </a:r>
            <a:r>
              <a:rPr lang="zh-CN" altLang="en-US" b="1" dirty="0">
                <a:sym typeface="+mn-ea"/>
              </a:rPr>
              <a:t>路由器</a:t>
            </a:r>
          </a:p>
        </p:txBody>
      </p:sp>
      <p:sp>
        <p:nvSpPr>
          <p:cNvPr id="3" name="内容占位符 2"/>
          <p:cNvSpPr>
            <a:spLocks noGrp="1"/>
          </p:cNvSpPr>
          <p:nvPr>
            <p:ph idx="1"/>
          </p:nvPr>
        </p:nvSpPr>
        <p:spPr/>
        <p:txBody>
          <a:bodyPr>
            <a:normAutofit/>
          </a:bodyPr>
          <a:lstStyle/>
          <a:p>
            <a:pPr>
              <a:lnSpc>
                <a:spcPct val="150000"/>
              </a:lnSpc>
            </a:pPr>
            <a:r>
              <a:rPr lang="zh-CN" altLang="en-US" b="1" dirty="0"/>
              <a:t>路由器（Router</a:t>
            </a:r>
            <a:r>
              <a:rPr lang="zh-CN" altLang="en-US" b="1" dirty="0" smtClean="0"/>
              <a:t>）：连接</a:t>
            </a:r>
            <a:r>
              <a:rPr lang="zh-CN" altLang="en-US" b="1" dirty="0"/>
              <a:t>两种</a:t>
            </a:r>
            <a:r>
              <a:rPr lang="zh-CN" altLang="en-US" b="1" dirty="0">
                <a:solidFill>
                  <a:srgbClr val="FF0000"/>
                </a:solidFill>
              </a:rPr>
              <a:t>不同类型</a:t>
            </a:r>
            <a:r>
              <a:rPr lang="zh-CN" altLang="en-US" b="1" dirty="0"/>
              <a:t>的</a:t>
            </a:r>
            <a:r>
              <a:rPr lang="zh-CN" altLang="en-US" b="1" dirty="0" smtClean="0"/>
              <a:t>局域网，</a:t>
            </a:r>
            <a:r>
              <a:rPr lang="zh-CN" altLang="en-US" b="1" dirty="0"/>
              <a:t>它可以连接遵守</a:t>
            </a:r>
            <a:r>
              <a:rPr lang="zh-CN" altLang="en-US" b="1" dirty="0">
                <a:solidFill>
                  <a:srgbClr val="FF0000"/>
                </a:solidFill>
              </a:rPr>
              <a:t>不同网络协议</a:t>
            </a:r>
            <a:r>
              <a:rPr lang="zh-CN" altLang="en-US" b="1" dirty="0"/>
              <a:t>的网络</a:t>
            </a:r>
            <a:r>
              <a:rPr lang="zh-CN" altLang="en-US" b="1" dirty="0" smtClean="0"/>
              <a:t>。</a:t>
            </a:r>
            <a:endParaRPr lang="en-US" altLang="zh-CN" b="1" dirty="0" smtClean="0"/>
          </a:p>
          <a:p>
            <a:pPr>
              <a:lnSpc>
                <a:spcPct val="150000"/>
              </a:lnSpc>
            </a:pPr>
            <a:r>
              <a:rPr lang="zh-CN" altLang="en-US" b="1" dirty="0" smtClean="0"/>
              <a:t>路由器</a:t>
            </a:r>
            <a:r>
              <a:rPr lang="zh-CN" altLang="en-US" b="1" dirty="0"/>
              <a:t>能</a:t>
            </a:r>
            <a:r>
              <a:rPr lang="zh-CN" altLang="en-US" b="1" dirty="0">
                <a:solidFill>
                  <a:srgbClr val="FF0000"/>
                </a:solidFill>
              </a:rPr>
              <a:t>识别数据的</a:t>
            </a:r>
            <a:r>
              <a:rPr lang="zh-CN" altLang="en-US" b="1" dirty="0" smtClean="0">
                <a:solidFill>
                  <a:srgbClr val="FF0000"/>
                </a:solidFill>
              </a:rPr>
              <a:t>目的地址</a:t>
            </a:r>
            <a:r>
              <a:rPr lang="zh-CN" altLang="en-US" b="1" dirty="0">
                <a:solidFill>
                  <a:srgbClr val="FF0000"/>
                </a:solidFill>
              </a:rPr>
              <a:t>所在的网络</a:t>
            </a:r>
            <a:r>
              <a:rPr lang="zh-CN" altLang="en-US" b="1" dirty="0"/>
              <a:t>，并能从多条路径中选择最佳的路径发送数据。路由器是互联网络的枢纽，“交通警察”</a:t>
            </a:r>
            <a:endParaRPr lang="en-US" altLang="zh-CN" b="1" dirty="0" smtClean="0"/>
          </a:p>
          <a:p>
            <a:pPr>
              <a:lnSpc>
                <a:spcPct val="150000"/>
              </a:lnSpc>
            </a:pPr>
            <a:r>
              <a:rPr lang="zh-CN" altLang="en-US" b="1" dirty="0" smtClean="0"/>
              <a:t>如果</a:t>
            </a:r>
            <a:r>
              <a:rPr lang="zh-CN" altLang="en-US" b="1" dirty="0"/>
              <a:t>两个网络不仅网络协议不一样，而且硬件和数据结构都大相径庭，那么就得用</a:t>
            </a:r>
            <a:r>
              <a:rPr lang="zh-CN" altLang="en-US" b="1" dirty="0">
                <a:solidFill>
                  <a:schemeClr val="accent1"/>
                </a:solidFill>
                <a:effectLst>
                  <a:outerShdw blurRad="38100" dist="25400" dir="5400000" algn="ctr" rotWithShape="0">
                    <a:srgbClr val="6E747A">
                      <a:alpha val="43000"/>
                    </a:srgbClr>
                  </a:outerShdw>
                </a:effectLst>
              </a:rPr>
              <a:t>网关</a:t>
            </a:r>
            <a:r>
              <a:rPr lang="zh-CN" altLang="en-US" b="1" dirty="0"/>
              <a:t>（Gateway）</a:t>
            </a:r>
            <a:r>
              <a:rPr lang="zh-CN" altLang="en-US" b="1" dirty="0" smtClean="0"/>
              <a:t>。</a:t>
            </a:r>
            <a:endParaRPr lang="zh-CN" alt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b="1" dirty="0"/>
              <a:t>网络硬件设备</a:t>
            </a:r>
            <a:endParaRPr lang="zh-CN" altLang="en-US" b="1" dirty="0"/>
          </a:p>
        </p:txBody>
      </p:sp>
      <p:sp>
        <p:nvSpPr>
          <p:cNvPr id="3" name="内容占位符 2"/>
          <p:cNvSpPr>
            <a:spLocks noGrp="1"/>
          </p:cNvSpPr>
          <p:nvPr>
            <p:ph idx="1"/>
          </p:nvPr>
        </p:nvSpPr>
        <p:spPr/>
        <p:txBody>
          <a:bodyPr>
            <a:normAutofit/>
          </a:bodyPr>
          <a:lstStyle/>
          <a:p>
            <a:pPr>
              <a:lnSpc>
                <a:spcPct val="150000"/>
              </a:lnSpc>
            </a:pPr>
            <a:r>
              <a:rPr lang="zh-CN" altLang="zh-CN" sz="4000" b="1" dirty="0"/>
              <a:t>网络硬件设备是网络的基本组成单元，谁能实现网络上基本的信息传输功能？谁能实现网上信息的安全转发功能？通过网络硬件设备的研究可以帮助我们找到答案</a:t>
            </a:r>
            <a:endParaRPr lang="zh-CN" altLang="en-US" sz="4000" b="1" dirty="0"/>
          </a:p>
        </p:txBody>
      </p:sp>
    </p:spTree>
    <p:extLst>
      <p:ext uri="{BB962C8B-B14F-4D97-AF65-F5344CB8AC3E}">
        <p14:creationId xmlns:p14="http://schemas.microsoft.com/office/powerpoint/2010/main" val="1505209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424" t="27518" r="38657" b="13247"/>
          <a:stretch/>
        </p:blipFill>
        <p:spPr bwMode="auto">
          <a:xfrm>
            <a:off x="1514900" y="675545"/>
            <a:ext cx="8175009" cy="5939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7038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sym typeface="+mn-ea"/>
              </a:rPr>
              <a:t>10</a:t>
            </a:r>
            <a:r>
              <a:rPr lang="zh-CN" altLang="en-US" b="1" dirty="0">
                <a:sym typeface="+mn-ea"/>
              </a:rPr>
              <a:t>、交换机</a:t>
            </a:r>
          </a:p>
        </p:txBody>
      </p:sp>
      <p:sp>
        <p:nvSpPr>
          <p:cNvPr id="3" name="内容占位符 2"/>
          <p:cNvSpPr>
            <a:spLocks noGrp="1"/>
          </p:cNvSpPr>
          <p:nvPr>
            <p:ph idx="1"/>
          </p:nvPr>
        </p:nvSpPr>
        <p:spPr/>
        <p:txBody>
          <a:bodyPr>
            <a:normAutofit/>
          </a:bodyPr>
          <a:lstStyle/>
          <a:p>
            <a:pPr>
              <a:lnSpc>
                <a:spcPct val="150000"/>
              </a:lnSpc>
            </a:pPr>
            <a:r>
              <a:rPr lang="zh-CN" altLang="en-US" sz="3200" b="1" dirty="0" smtClean="0"/>
              <a:t>交换机（</a:t>
            </a:r>
            <a:r>
              <a:rPr lang="zh-CN" altLang="en-US" sz="3200" b="1" dirty="0"/>
              <a:t>Switch</a:t>
            </a:r>
            <a:r>
              <a:rPr lang="zh-CN" altLang="en-US" sz="3200" b="1" dirty="0" smtClean="0"/>
              <a:t>）：意</a:t>
            </a:r>
            <a:r>
              <a:rPr lang="zh-CN" altLang="en-US" sz="3200" b="1" dirty="0"/>
              <a:t>为“开关”是一种用于电（光）信号转发的网络设备</a:t>
            </a:r>
            <a:r>
              <a:rPr lang="zh-CN" altLang="en-US" sz="3200" b="1" dirty="0" smtClean="0"/>
              <a:t>。</a:t>
            </a:r>
            <a:endParaRPr lang="en-US" altLang="zh-CN" sz="3200" b="1" dirty="0" smtClean="0"/>
          </a:p>
          <a:p>
            <a:pPr>
              <a:lnSpc>
                <a:spcPct val="150000"/>
              </a:lnSpc>
            </a:pPr>
            <a:r>
              <a:rPr lang="zh-CN" altLang="en-US" sz="3200" b="1" dirty="0" smtClean="0"/>
              <a:t>它</a:t>
            </a:r>
            <a:r>
              <a:rPr lang="zh-CN" altLang="en-US" sz="3200" b="1" dirty="0"/>
              <a:t>可以为接入交换机的</a:t>
            </a:r>
            <a:r>
              <a:rPr lang="zh-CN" altLang="en-US" sz="3200" b="1" dirty="0">
                <a:solidFill>
                  <a:srgbClr val="FF0000"/>
                </a:solidFill>
              </a:rPr>
              <a:t>任意两个网络节点提供独享的电信号通路</a:t>
            </a:r>
            <a:r>
              <a:rPr lang="zh-CN" altLang="en-US" sz="3200" b="1" dirty="0"/>
              <a:t>。最常见的交换机是以太网交换机</a:t>
            </a:r>
            <a:r>
              <a:rPr lang="zh-CN" altLang="en-US" sz="3200" b="1" dirty="0" smtClean="0"/>
              <a:t>。其他</a:t>
            </a:r>
            <a:r>
              <a:rPr lang="zh-CN" altLang="en-US" sz="3200" b="1" dirty="0"/>
              <a:t>常见的还有电话语音交换机、光纤交换机等。</a:t>
            </a:r>
          </a:p>
          <a:p>
            <a:pPr>
              <a:lnSpc>
                <a:spcPct val="150000"/>
              </a:lnSpc>
            </a:pPr>
            <a:endParaRPr lang="zh-CN" altLang="en-US" sz="32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011" t="32723" r="39963" b="19467"/>
          <a:stretch/>
        </p:blipFill>
        <p:spPr bwMode="auto">
          <a:xfrm>
            <a:off x="1519310" y="520504"/>
            <a:ext cx="9511453" cy="5219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1532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2791" y="242295"/>
            <a:ext cx="10515600" cy="1325563"/>
          </a:xfrm>
        </p:spPr>
        <p:txBody>
          <a:bodyPr>
            <a:normAutofit/>
          </a:bodyPr>
          <a:lstStyle/>
          <a:p>
            <a:pPr algn="ctr"/>
            <a:r>
              <a:rPr lang="en-US" altLang="zh-CN" b="1" dirty="0">
                <a:sym typeface="+mn-ea"/>
              </a:rPr>
              <a:t>10</a:t>
            </a:r>
            <a:r>
              <a:rPr lang="zh-CN" altLang="en-US" b="1" dirty="0">
                <a:sym typeface="+mn-ea"/>
              </a:rPr>
              <a:t>、交换机</a:t>
            </a:r>
            <a:endParaRPr lang="zh-CN" altLang="en-US" b="1" dirty="0"/>
          </a:p>
        </p:txBody>
      </p:sp>
      <p:sp>
        <p:nvSpPr>
          <p:cNvPr id="3" name="内容占位符 2"/>
          <p:cNvSpPr>
            <a:spLocks noGrp="1"/>
          </p:cNvSpPr>
          <p:nvPr>
            <p:ph idx="1"/>
          </p:nvPr>
        </p:nvSpPr>
        <p:spPr>
          <a:xfrm>
            <a:off x="961030" y="1457136"/>
            <a:ext cx="10515600" cy="4351338"/>
          </a:xfrm>
        </p:spPr>
        <p:txBody>
          <a:bodyPr>
            <a:normAutofit fontScale="97500" lnSpcReduction="10000"/>
          </a:bodyPr>
          <a:lstStyle/>
          <a:p>
            <a:pPr marL="0" indent="0">
              <a:lnSpc>
                <a:spcPct val="150000"/>
              </a:lnSpc>
              <a:buNone/>
            </a:pPr>
            <a:r>
              <a:rPr lang="zh-CN" altLang="en-US" sz="3300" b="1" dirty="0" smtClean="0"/>
              <a:t>交换</a:t>
            </a:r>
            <a:r>
              <a:rPr lang="zh-CN" altLang="en-US" sz="3300" b="1" dirty="0"/>
              <a:t>机工作于OSI参考模型的第二层，即</a:t>
            </a:r>
            <a:r>
              <a:rPr lang="zh-CN" altLang="en-US" sz="3300" b="1" dirty="0">
                <a:solidFill>
                  <a:srgbClr val="FF0000"/>
                </a:solidFill>
              </a:rPr>
              <a:t>数据链路层</a:t>
            </a:r>
            <a:r>
              <a:rPr lang="zh-CN" altLang="en-US" sz="3300" b="1" dirty="0" smtClean="0"/>
              <a:t>。</a:t>
            </a:r>
            <a:r>
              <a:rPr lang="zh-CN" altLang="zh-CN" sz="3300" b="1" dirty="0"/>
              <a:t>交换机的主要功能包括</a:t>
            </a:r>
            <a:r>
              <a:rPr lang="zh-CN" altLang="zh-CN" sz="3300" b="1" dirty="0">
                <a:solidFill>
                  <a:srgbClr val="FF0000"/>
                </a:solidFill>
              </a:rPr>
              <a:t>物理编址、网络拓扑结构、错误校验、帧序列以及流量控制</a:t>
            </a:r>
            <a:r>
              <a:rPr lang="zh-CN" altLang="zh-CN" sz="3300" b="1" dirty="0"/>
              <a:t>。另外，交换机还具备对</a:t>
            </a:r>
            <a:r>
              <a:rPr lang="zh-CN" altLang="zh-CN" sz="3300" b="1" dirty="0">
                <a:solidFill>
                  <a:srgbClr val="FF0000"/>
                </a:solidFill>
              </a:rPr>
              <a:t>虚拟局域网</a:t>
            </a:r>
            <a:r>
              <a:rPr lang="en-US" altLang="zh-CN" sz="3300" b="1" dirty="0">
                <a:solidFill>
                  <a:srgbClr val="FF0000"/>
                </a:solidFill>
              </a:rPr>
              <a:t>(VLAN)</a:t>
            </a:r>
            <a:r>
              <a:rPr lang="zh-CN" altLang="zh-CN" sz="3300" b="1" dirty="0">
                <a:solidFill>
                  <a:srgbClr val="FF0000"/>
                </a:solidFill>
              </a:rPr>
              <a:t>的支持、对链路汇聚的支持，甚至有的还具有防火墙的</a:t>
            </a:r>
            <a:r>
              <a:rPr lang="zh-CN" altLang="zh-CN" sz="3300" b="1" dirty="0" smtClean="0">
                <a:solidFill>
                  <a:srgbClr val="FF0000"/>
                </a:solidFill>
              </a:rPr>
              <a:t>功能</a:t>
            </a:r>
            <a:r>
              <a:rPr lang="zh-CN" altLang="en-US" sz="3300" b="1" dirty="0" smtClean="0">
                <a:solidFill>
                  <a:srgbClr val="FF0000"/>
                </a:solidFill>
              </a:rPr>
              <a:t>。</a:t>
            </a:r>
            <a:endParaRPr lang="zh-CN" altLang="en-US" sz="3300" b="1" dirty="0">
              <a:solidFill>
                <a:srgbClr val="FF0000"/>
              </a:solidFill>
            </a:endParaRPr>
          </a:p>
          <a:p>
            <a:pPr>
              <a:lnSpc>
                <a:spcPct val="150000"/>
              </a:lnSpc>
            </a:pPr>
            <a:r>
              <a:rPr lang="zh-CN" altLang="en-US" sz="3300" b="1" dirty="0"/>
              <a:t>注：比较先进的三层交换机工作在网络层</a:t>
            </a:r>
            <a:endParaRPr lang="zh-CN" alt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sym typeface="+mn-ea"/>
              </a:rPr>
              <a:t>一、计算机网络</a:t>
            </a:r>
            <a:r>
              <a:rPr lang="zh-CN" altLang="en-US" b="1" dirty="0">
                <a:sym typeface="+mn-ea"/>
              </a:rPr>
              <a:t>系统</a:t>
            </a:r>
          </a:p>
        </p:txBody>
      </p:sp>
      <p:sp>
        <p:nvSpPr>
          <p:cNvPr id="3" name="内容占位符 2"/>
          <p:cNvSpPr>
            <a:spLocks noGrp="1"/>
          </p:cNvSpPr>
          <p:nvPr>
            <p:ph idx="1"/>
          </p:nvPr>
        </p:nvSpPr>
        <p:spPr/>
        <p:txBody>
          <a:bodyPr>
            <a:normAutofit/>
          </a:bodyPr>
          <a:lstStyle/>
          <a:p>
            <a:pPr>
              <a:lnSpc>
                <a:spcPct val="150000"/>
              </a:lnSpc>
            </a:pPr>
            <a:r>
              <a:rPr lang="zh-CN" altLang="en-US" sz="4000" b="1" dirty="0"/>
              <a:t>计算机网络是由两个或多个计算机通过特定通信模式连接起来的一组计算机，</a:t>
            </a:r>
            <a:r>
              <a:rPr lang="zh-CN" altLang="en-US" sz="4000" b="1" dirty="0">
                <a:solidFill>
                  <a:srgbClr val="FF0000"/>
                </a:solidFill>
              </a:rPr>
              <a:t>完整的计算机网络系统是由网络硬件系统和网络软件系统组成的</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sym typeface="+mn-ea"/>
              </a:rPr>
              <a:t>一般计算机网络的硬件</a:t>
            </a:r>
          </a:p>
        </p:txBody>
      </p:sp>
      <p:sp>
        <p:nvSpPr>
          <p:cNvPr id="3" name="内容占位符 2"/>
          <p:cNvSpPr>
            <a:spLocks noGrp="1"/>
          </p:cNvSpPr>
          <p:nvPr>
            <p:ph idx="1"/>
          </p:nvPr>
        </p:nvSpPr>
        <p:spPr>
          <a:xfrm>
            <a:off x="725559" y="1344295"/>
            <a:ext cx="10515600" cy="5170170"/>
          </a:xfrm>
        </p:spPr>
        <p:txBody>
          <a:bodyPr>
            <a:noAutofit/>
          </a:bodyPr>
          <a:lstStyle/>
          <a:p>
            <a:pPr marL="514350" indent="-514350">
              <a:lnSpc>
                <a:spcPct val="150000"/>
              </a:lnSpc>
              <a:buFont typeface="+mj-lt"/>
              <a:buAutoNum type="arabicPeriod"/>
            </a:pPr>
            <a:r>
              <a:rPr lang="zh-CN" altLang="en-US" b="1" dirty="0" smtClean="0"/>
              <a:t>网络</a:t>
            </a:r>
            <a:r>
              <a:rPr lang="zh-CN" altLang="en-US" b="1" dirty="0"/>
              <a:t>服务器</a:t>
            </a:r>
            <a:r>
              <a:rPr lang="zh-CN" altLang="en-US" b="1" dirty="0" smtClean="0"/>
              <a:t>；</a:t>
            </a:r>
            <a:endParaRPr lang="en-US" altLang="zh-CN" b="1" dirty="0" smtClean="0"/>
          </a:p>
          <a:p>
            <a:pPr marL="514350" indent="-514350">
              <a:lnSpc>
                <a:spcPct val="150000"/>
              </a:lnSpc>
              <a:buFont typeface="+mj-lt"/>
              <a:buAutoNum type="arabicPeriod"/>
            </a:pPr>
            <a:r>
              <a:rPr lang="zh-CN" altLang="en-US" b="1" dirty="0" smtClean="0"/>
              <a:t>网络</a:t>
            </a:r>
            <a:r>
              <a:rPr lang="zh-CN" altLang="en-US" b="1" dirty="0"/>
              <a:t>工作站</a:t>
            </a:r>
            <a:r>
              <a:rPr lang="zh-CN" altLang="en-US" b="1" dirty="0" smtClean="0"/>
              <a:t>；</a:t>
            </a:r>
            <a:endParaRPr lang="en-US" altLang="zh-CN" b="1" dirty="0" smtClean="0"/>
          </a:p>
          <a:p>
            <a:pPr marL="514350" indent="-514350">
              <a:lnSpc>
                <a:spcPct val="150000"/>
              </a:lnSpc>
              <a:buFont typeface="+mj-lt"/>
              <a:buAutoNum type="arabicPeriod"/>
            </a:pPr>
            <a:r>
              <a:rPr lang="zh-CN" altLang="en-US" b="1" dirty="0" smtClean="0"/>
              <a:t>网络</a:t>
            </a:r>
            <a:r>
              <a:rPr lang="zh-CN" altLang="en-US" b="1" dirty="0"/>
              <a:t>适配器，又称为网络接口卡或网卡；</a:t>
            </a:r>
          </a:p>
          <a:p>
            <a:pPr marL="514350" indent="-514350">
              <a:lnSpc>
                <a:spcPct val="150000"/>
              </a:lnSpc>
              <a:buFont typeface="+mj-lt"/>
              <a:buAutoNum type="arabicPeriod"/>
            </a:pPr>
            <a:r>
              <a:rPr lang="zh-CN" altLang="en-US" b="1" dirty="0" smtClean="0"/>
              <a:t>“传输介质”</a:t>
            </a:r>
            <a:r>
              <a:rPr lang="zh-CN" altLang="en-US" b="1" dirty="0"/>
              <a:t>或“传输媒体”，主要是电缆或双绞线，还有不常用的光纤。</a:t>
            </a:r>
          </a:p>
          <a:p>
            <a:pPr marL="514350" indent="-514350">
              <a:lnSpc>
                <a:spcPct val="150000"/>
              </a:lnSpc>
              <a:buFont typeface="+mj-lt"/>
              <a:buAutoNum type="arabicPeriod"/>
            </a:pPr>
            <a:r>
              <a:rPr lang="zh-CN" altLang="en-US" b="1" dirty="0" smtClean="0"/>
              <a:t>要扩展</a:t>
            </a:r>
            <a:r>
              <a:rPr lang="zh-CN" altLang="en-US" b="1" dirty="0"/>
              <a:t>局域网的规模</a:t>
            </a:r>
            <a:r>
              <a:rPr lang="zh-CN" altLang="en-US" b="1" dirty="0" smtClean="0"/>
              <a:t>，需要</a:t>
            </a:r>
            <a:r>
              <a:rPr lang="zh-CN" altLang="en-US" b="1" dirty="0"/>
              <a:t>增加通信连接设备，如调制解调器、集线器、网桥和路由器等。</a:t>
            </a:r>
          </a:p>
          <a:p>
            <a:pPr>
              <a:lnSpc>
                <a:spcPct val="150000"/>
              </a:lnSpc>
            </a:pPr>
            <a:endParaRPr lang="zh-CN" alt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sym typeface="+mn-ea"/>
              </a:rPr>
              <a:t>一、计算机网络系统</a:t>
            </a:r>
            <a:endParaRPr lang="zh-CN" altLang="en-US" b="1" dirty="0"/>
          </a:p>
        </p:txBody>
      </p:sp>
      <p:sp>
        <p:nvSpPr>
          <p:cNvPr id="3" name="内容占位符 2"/>
          <p:cNvSpPr>
            <a:spLocks noGrp="1"/>
          </p:cNvSpPr>
          <p:nvPr>
            <p:ph idx="1"/>
          </p:nvPr>
        </p:nvSpPr>
        <p:spPr/>
        <p:txBody>
          <a:bodyPr>
            <a:normAutofit/>
          </a:bodyPr>
          <a:lstStyle/>
          <a:p>
            <a:pPr>
              <a:lnSpc>
                <a:spcPct val="150000"/>
              </a:lnSpc>
            </a:pPr>
            <a:r>
              <a:rPr lang="zh-CN" altLang="en-US" sz="4000" b="1" dirty="0"/>
              <a:t>把这些硬件连接起来，再安装上专门用来支持网络运行的软件，包括系统软件和应用软件，那么一个能够满足工作或生活需求的计算机网络也就建成了。</a:t>
            </a:r>
          </a:p>
        </p:txBody>
      </p:sp>
    </p:spTree>
    <p:extLst>
      <p:ext uri="{BB962C8B-B14F-4D97-AF65-F5344CB8AC3E}">
        <p14:creationId xmlns:p14="http://schemas.microsoft.com/office/powerpoint/2010/main" val="4221157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sym typeface="+mn-ea"/>
              </a:rPr>
              <a:t>1</a:t>
            </a:r>
            <a:r>
              <a:rPr lang="zh-CN" altLang="en-US" b="1" dirty="0">
                <a:sym typeface="+mn-ea"/>
              </a:rPr>
              <a:t>、服务器（Server）</a:t>
            </a:r>
          </a:p>
        </p:txBody>
      </p:sp>
      <p:sp>
        <p:nvSpPr>
          <p:cNvPr id="3" name="内容占位符 2"/>
          <p:cNvSpPr>
            <a:spLocks noGrp="1"/>
          </p:cNvSpPr>
          <p:nvPr>
            <p:ph idx="1"/>
          </p:nvPr>
        </p:nvSpPr>
        <p:spPr/>
        <p:txBody>
          <a:bodyPr>
            <a:normAutofit/>
          </a:bodyPr>
          <a:lstStyle/>
          <a:p>
            <a:pPr marL="0" indent="0">
              <a:lnSpc>
                <a:spcPct val="150000"/>
              </a:lnSpc>
              <a:buNone/>
            </a:pPr>
            <a:r>
              <a:rPr lang="zh-CN" altLang="en-US" sz="3600" b="1" dirty="0"/>
              <a:t>服务器（Server）是一台高性能计算机，用于网络管理、运行应用程序、处理各网络工作站成员的信息请示等，并连接一些外部设备如打印机、CD－ROM、调制解调器等</a:t>
            </a:r>
            <a:r>
              <a:rPr lang="zh-CN" altLang="en-US" sz="3600" b="1" dirty="0" smtClean="0"/>
              <a:t>。</a:t>
            </a:r>
            <a:endParaRPr lang="zh-CN" altLang="en-US" sz="3600" b="1" dirty="0"/>
          </a:p>
          <a:p>
            <a:pPr marL="0" indent="0">
              <a:lnSpc>
                <a:spcPct val="150000"/>
              </a:lnSpc>
              <a:buNone/>
            </a:pPr>
            <a:endParaRPr lang="zh-CN" altLang="en-US" sz="36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sym typeface="+mn-ea"/>
              </a:rPr>
              <a:t>1</a:t>
            </a:r>
            <a:r>
              <a:rPr lang="zh-CN" altLang="en-US" b="1" dirty="0">
                <a:sym typeface="+mn-ea"/>
              </a:rPr>
              <a:t>、服务器（Server）</a:t>
            </a:r>
            <a:endParaRPr lang="zh-CN" altLang="en-US" b="1" dirty="0"/>
          </a:p>
        </p:txBody>
      </p:sp>
      <p:sp>
        <p:nvSpPr>
          <p:cNvPr id="3" name="内容占位符 2"/>
          <p:cNvSpPr>
            <a:spLocks noGrp="1"/>
          </p:cNvSpPr>
          <p:nvPr>
            <p:ph idx="1"/>
          </p:nvPr>
        </p:nvSpPr>
        <p:spPr>
          <a:xfrm>
            <a:off x="838200" y="1665027"/>
            <a:ext cx="10515600" cy="4511936"/>
          </a:xfrm>
        </p:spPr>
        <p:txBody>
          <a:bodyPr>
            <a:noAutofit/>
          </a:bodyPr>
          <a:lstStyle/>
          <a:p>
            <a:pPr>
              <a:lnSpc>
                <a:spcPct val="150000"/>
              </a:lnSpc>
            </a:pPr>
            <a:r>
              <a:rPr lang="zh-CN" altLang="en-US" b="1" dirty="0"/>
              <a:t>根据其作用的不同</a:t>
            </a:r>
            <a:r>
              <a:rPr lang="zh-CN" altLang="en-US" b="1" dirty="0" smtClean="0"/>
              <a:t>分为</a:t>
            </a:r>
            <a:endParaRPr lang="en-US" altLang="zh-CN" b="1" dirty="0" smtClean="0"/>
          </a:p>
          <a:p>
            <a:pPr>
              <a:lnSpc>
                <a:spcPct val="150000"/>
              </a:lnSpc>
            </a:pPr>
            <a:r>
              <a:rPr lang="zh-CN" altLang="en-US" b="1" dirty="0" smtClean="0"/>
              <a:t>文件服务器</a:t>
            </a:r>
            <a:endParaRPr lang="en-US" altLang="zh-CN" b="1" dirty="0" smtClean="0"/>
          </a:p>
          <a:p>
            <a:pPr>
              <a:lnSpc>
                <a:spcPct val="150000"/>
              </a:lnSpc>
            </a:pPr>
            <a:r>
              <a:rPr lang="zh-CN" altLang="en-US" b="1" dirty="0" smtClean="0"/>
              <a:t>应用程序服务器</a:t>
            </a:r>
            <a:endParaRPr lang="en-US" altLang="zh-CN" b="1" dirty="0" smtClean="0"/>
          </a:p>
          <a:p>
            <a:pPr>
              <a:lnSpc>
                <a:spcPct val="150000"/>
              </a:lnSpc>
            </a:pPr>
            <a:r>
              <a:rPr lang="zh-CN" altLang="en-US" b="1" dirty="0" smtClean="0"/>
              <a:t>数据库</a:t>
            </a:r>
            <a:r>
              <a:rPr lang="zh-CN" altLang="en-US" b="1" dirty="0"/>
              <a:t>服务器等</a:t>
            </a:r>
            <a:r>
              <a:rPr lang="zh-CN" altLang="en-US" b="1" dirty="0" smtClean="0"/>
              <a:t>。</a:t>
            </a:r>
            <a:endParaRPr lang="en-US" altLang="zh-CN" b="1" dirty="0" smtClean="0"/>
          </a:p>
          <a:p>
            <a:pPr>
              <a:lnSpc>
                <a:spcPct val="150000"/>
              </a:lnSpc>
            </a:pPr>
            <a:r>
              <a:rPr lang="zh-CN" altLang="en-US" b="1" dirty="0" smtClean="0"/>
              <a:t>Internet</a:t>
            </a:r>
            <a:r>
              <a:rPr lang="zh-CN" altLang="en-US" b="1" dirty="0"/>
              <a:t>网管</a:t>
            </a:r>
            <a:r>
              <a:rPr lang="zh-CN" altLang="en-US" b="1" dirty="0" smtClean="0"/>
              <a:t>中心有</a:t>
            </a:r>
            <a:r>
              <a:rPr lang="zh-CN" altLang="en-US" b="1" dirty="0"/>
              <a:t>WWW服务器、FTP服务器等各类服务器。</a:t>
            </a:r>
          </a:p>
        </p:txBody>
      </p:sp>
    </p:spTree>
    <p:extLst>
      <p:ext uri="{BB962C8B-B14F-4D97-AF65-F5344CB8AC3E}">
        <p14:creationId xmlns:p14="http://schemas.microsoft.com/office/powerpoint/2010/main" val="170180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sym typeface="+mn-ea"/>
              </a:rPr>
              <a:t>2</a:t>
            </a:r>
            <a:r>
              <a:rPr lang="zh-CN" altLang="en-US" b="1" dirty="0">
                <a:sym typeface="+mn-ea"/>
              </a:rPr>
              <a:t>、工作站（</a:t>
            </a:r>
            <a:r>
              <a:rPr lang="zh-CN" altLang="en-US" b="1" dirty="0" smtClean="0">
                <a:sym typeface="+mn-ea"/>
              </a:rPr>
              <a:t>Workstation）</a:t>
            </a:r>
            <a:endParaRPr lang="zh-CN" altLang="en-US" b="1" dirty="0">
              <a:sym typeface="+mn-ea"/>
            </a:endParaRPr>
          </a:p>
        </p:txBody>
      </p:sp>
      <p:sp>
        <p:nvSpPr>
          <p:cNvPr id="3" name="内容占位符 2"/>
          <p:cNvSpPr>
            <a:spLocks noGrp="1"/>
          </p:cNvSpPr>
          <p:nvPr>
            <p:ph idx="1"/>
          </p:nvPr>
        </p:nvSpPr>
        <p:spPr/>
        <p:txBody>
          <a:bodyPr>
            <a:normAutofit/>
          </a:bodyPr>
          <a:lstStyle/>
          <a:p>
            <a:pPr>
              <a:lnSpc>
                <a:spcPct val="150000"/>
              </a:lnSpc>
            </a:pPr>
            <a:r>
              <a:rPr lang="zh-CN" altLang="en-US" sz="3600" b="1" dirty="0"/>
              <a:t>工作站（Workstation）也称客户机，由服务器进行管理和提供服务的、连入网络的任何计算机都属于工作站，其性能一般低于服务器</a:t>
            </a:r>
            <a:r>
              <a:rPr lang="zh-CN" altLang="en-US" sz="3600" b="1" dirty="0" smtClean="0"/>
              <a:t>。</a:t>
            </a:r>
            <a:endParaRPr lang="zh-CN" altLang="en-US" sz="36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sym typeface="+mn-ea"/>
              </a:rPr>
              <a:t>3</a:t>
            </a:r>
            <a:r>
              <a:rPr lang="zh-CN" altLang="en-US" b="1" dirty="0">
                <a:sym typeface="+mn-ea"/>
              </a:rPr>
              <a:t>、网络适配器</a:t>
            </a:r>
          </a:p>
        </p:txBody>
      </p:sp>
      <p:sp>
        <p:nvSpPr>
          <p:cNvPr id="3" name="内容占位符 2"/>
          <p:cNvSpPr>
            <a:spLocks noGrp="1"/>
          </p:cNvSpPr>
          <p:nvPr>
            <p:ph idx="1"/>
          </p:nvPr>
        </p:nvSpPr>
        <p:spPr>
          <a:xfrm>
            <a:off x="756285" y="1437005"/>
            <a:ext cx="10515600" cy="5006975"/>
          </a:xfrm>
        </p:spPr>
        <p:txBody>
          <a:bodyPr>
            <a:noAutofit/>
          </a:bodyPr>
          <a:lstStyle/>
          <a:p>
            <a:pPr>
              <a:lnSpc>
                <a:spcPct val="150000"/>
              </a:lnSpc>
            </a:pPr>
            <a:r>
              <a:rPr lang="zh-CN" altLang="en-US" sz="3200" b="1" dirty="0"/>
              <a:t>网卡也称网络适配器、网络接口卡（NIC，Network Interface Card），在局域网中用于将用户计算机与网络相连，大多数局域网采用以太（Ethernet）网卡，如NE2000网卡、PCMCIA卡等</a:t>
            </a:r>
            <a:r>
              <a:rPr lang="zh-CN" altLang="en-US" sz="3200" b="1" dirty="0" smtClean="0"/>
              <a:t>。</a:t>
            </a:r>
            <a:endParaRPr lang="en-US" altLang="zh-CN" sz="3200" b="1" dirty="0" smtClean="0"/>
          </a:p>
          <a:p>
            <a:pPr>
              <a:lnSpc>
                <a:spcPct val="150000"/>
              </a:lnSpc>
            </a:pPr>
            <a:r>
              <a:rPr lang="zh-CN" altLang="en-US" sz="3200" b="1" dirty="0" smtClean="0">
                <a:solidFill>
                  <a:schemeClr val="tx1"/>
                </a:solidFill>
              </a:rPr>
              <a:t>它</a:t>
            </a:r>
            <a:r>
              <a:rPr lang="zh-CN" altLang="en-US" sz="3200" b="1" dirty="0">
                <a:solidFill>
                  <a:schemeClr val="tx1"/>
                </a:solidFill>
              </a:rPr>
              <a:t>处于</a:t>
            </a:r>
            <a:r>
              <a:rPr lang="en-US" altLang="zh-CN" sz="3200" b="1" dirty="0">
                <a:solidFill>
                  <a:srgbClr val="FF0000"/>
                </a:solidFill>
              </a:rPr>
              <a:t>TCP/IP</a:t>
            </a:r>
            <a:r>
              <a:rPr lang="zh-CN" altLang="en-US" sz="3200" b="1" dirty="0">
                <a:solidFill>
                  <a:srgbClr val="FF0000"/>
                </a:solidFill>
              </a:rPr>
              <a:t>体</a:t>
            </a:r>
            <a:r>
              <a:rPr lang="zh-CN" altLang="en-US" sz="3200" b="1" dirty="0">
                <a:solidFill>
                  <a:schemeClr val="tx1"/>
                </a:solidFill>
              </a:rPr>
              <a:t>系结构的</a:t>
            </a:r>
            <a:r>
              <a:rPr lang="zh-CN" altLang="en-US" sz="3200" b="1" dirty="0">
                <a:solidFill>
                  <a:srgbClr val="FF0000"/>
                </a:solidFill>
              </a:rPr>
              <a:t>网络接口层</a:t>
            </a:r>
            <a:r>
              <a:rPr lang="zh-CN" altLang="en-US" sz="3200" b="1" dirty="0"/>
              <a:t>，</a:t>
            </a:r>
            <a:r>
              <a:rPr lang="en-US" altLang="zh-CN" sz="3200" b="1" dirty="0">
                <a:solidFill>
                  <a:srgbClr val="FF0000"/>
                </a:solidFill>
              </a:rPr>
              <a:t>OSI/RM</a:t>
            </a:r>
            <a:r>
              <a:rPr lang="zh-CN" altLang="en-US" sz="3200" b="1" dirty="0"/>
              <a:t>七层体系结构的</a:t>
            </a:r>
            <a:r>
              <a:rPr lang="zh-CN" altLang="en-US" sz="3200" b="1" dirty="0">
                <a:solidFill>
                  <a:srgbClr val="FF0000"/>
                </a:solidFill>
              </a:rPr>
              <a:t>物理层和数据链路层。</a:t>
            </a:r>
            <a:r>
              <a:rPr lang="zh-CN" altLang="en-US" sz="3200" b="1" dirty="0"/>
              <a:t>因此，</a:t>
            </a:r>
            <a:r>
              <a:rPr lang="zh-CN" altLang="en-US" sz="3200" b="1" dirty="0">
                <a:solidFill>
                  <a:srgbClr val="FF0000"/>
                </a:solidFill>
              </a:rPr>
              <a:t>网卡实现</a:t>
            </a:r>
            <a:r>
              <a:rPr lang="zh-CN" altLang="en-US" sz="3200" b="1" dirty="0"/>
              <a:t>的主要是网络的</a:t>
            </a:r>
            <a:r>
              <a:rPr lang="zh-CN" altLang="en-US" sz="3200" b="1" dirty="0">
                <a:solidFill>
                  <a:srgbClr val="FF0000"/>
                </a:solidFill>
              </a:rPr>
              <a:t>物理层与数据链路层的功能。</a:t>
            </a:r>
          </a:p>
          <a:p>
            <a:pPr>
              <a:lnSpc>
                <a:spcPct val="150000"/>
              </a:lnSpc>
            </a:pPr>
            <a:endParaRPr lang="zh-CN" altLang="en-US" sz="3200" b="1"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1164</Words>
  <Application>Microsoft Office PowerPoint</Application>
  <PresentationFormat>自定义</PresentationFormat>
  <Paragraphs>56</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第四节  网络硬件设备</vt:lpstr>
      <vt:lpstr>网络硬件设备</vt:lpstr>
      <vt:lpstr>一、计算机网络系统</vt:lpstr>
      <vt:lpstr>一般计算机网络的硬件</vt:lpstr>
      <vt:lpstr>一、计算机网络系统</vt:lpstr>
      <vt:lpstr>1、服务器（Server）</vt:lpstr>
      <vt:lpstr>1、服务器（Server）</vt:lpstr>
      <vt:lpstr>2、工作站（Workstation）</vt:lpstr>
      <vt:lpstr>3、网络适配器</vt:lpstr>
      <vt:lpstr>3、网络适配器</vt:lpstr>
      <vt:lpstr>4、调制解调器Modem</vt:lpstr>
      <vt:lpstr>6、中继器</vt:lpstr>
      <vt:lpstr>6、中继器 </vt:lpstr>
      <vt:lpstr>7、集线器</vt:lpstr>
      <vt:lpstr>7、集线器工作原理</vt:lpstr>
      <vt:lpstr>PowerPoint 演示文稿</vt:lpstr>
      <vt:lpstr>8、网桥</vt:lpstr>
      <vt:lpstr>PowerPoint 演示文稿</vt:lpstr>
      <vt:lpstr>9、路由器</vt:lpstr>
      <vt:lpstr>PowerPoint 演示文稿</vt:lpstr>
      <vt:lpstr>10、交换机</vt:lpstr>
      <vt:lpstr>PowerPoint 演示文稿</vt:lpstr>
      <vt:lpstr>10、交换机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第四节  网络硬件设备</dc:title>
  <dc:creator>Administrator</dc:creator>
  <cp:lastModifiedBy>Administrator</cp:lastModifiedBy>
  <cp:revision>30</cp:revision>
  <dcterms:created xsi:type="dcterms:W3CDTF">2019-03-19T02:11:00Z</dcterms:created>
  <dcterms:modified xsi:type="dcterms:W3CDTF">2021-09-14T02:34:06Z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2052-11.3.0.8513</vt:lpwstr>
  </property>
</Properties>
</file>